
<file path=[Content_Types].xml><?xml version="1.0" encoding="utf-8"?>
<Types xmlns="http://schemas.openxmlformats.org/package/2006/content-types">
  <Default Extension="jfif" ContentType="image/jpeg"/>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7" d="100"/>
          <a:sy n="87"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v>T1</c:v>
          </c:tx>
          <c:spPr>
            <a:solidFill>
              <a:srgbClr val="92D050"/>
            </a:solidFill>
            <a:ln>
              <a:solidFill>
                <a:sysClr val="windowText" lastClr="000000"/>
              </a:solidFill>
            </a:ln>
          </c:spPr>
          <c:invertIfNegative val="0"/>
          <c:errBars>
            <c:errBarType val="both"/>
            <c:errValType val="cust"/>
            <c:noEndCap val="0"/>
            <c:plus>
              <c:numRef>
                <c:f>'Peso Vivo'!$E$20</c:f>
                <c:numCache>
                  <c:formatCode>General</c:formatCode>
                  <c:ptCount val="1"/>
                  <c:pt idx="0">
                    <c:v>71.8</c:v>
                  </c:pt>
                </c:numCache>
              </c:numRef>
            </c:plus>
            <c:minus>
              <c:numRef>
                <c:f>'Peso Vivo'!$E$21</c:f>
                <c:numCache>
                  <c:formatCode>General</c:formatCode>
                  <c:ptCount val="1"/>
                  <c:pt idx="0">
                    <c:v>71.8</c:v>
                  </c:pt>
                </c:numCache>
              </c:numRef>
            </c:minus>
          </c:errBars>
          <c:cat>
            <c:numRef>
              <c:f>'T1'!$AE$2:$AE$6</c:f>
              <c:numCache>
                <c:formatCode>General</c:formatCode>
                <c:ptCount val="5"/>
                <c:pt idx="0">
                  <c:v>1</c:v>
                </c:pt>
                <c:pt idx="1">
                  <c:v>8</c:v>
                </c:pt>
                <c:pt idx="2">
                  <c:v>16</c:v>
                </c:pt>
                <c:pt idx="3">
                  <c:v>24</c:v>
                </c:pt>
                <c:pt idx="4">
                  <c:v>32</c:v>
                </c:pt>
              </c:numCache>
            </c:numRef>
          </c:cat>
          <c:val>
            <c:numRef>
              <c:f>'T1'!$S$2:$S$6</c:f>
              <c:numCache>
                <c:formatCode>0.00</c:formatCode>
                <c:ptCount val="5"/>
                <c:pt idx="0">
                  <c:v>505.6</c:v>
                </c:pt>
                <c:pt idx="1">
                  <c:v>505.2</c:v>
                </c:pt>
                <c:pt idx="2">
                  <c:v>506.2</c:v>
                </c:pt>
                <c:pt idx="3">
                  <c:v>507.4</c:v>
                </c:pt>
                <c:pt idx="4">
                  <c:v>508.8</c:v>
                </c:pt>
              </c:numCache>
            </c:numRef>
          </c:val>
          <c:extLst xmlns:c16r2="http://schemas.microsoft.com/office/drawing/2015/06/chart">
            <c:ext xmlns:c16="http://schemas.microsoft.com/office/drawing/2014/chart" uri="{C3380CC4-5D6E-409C-BE32-E72D297353CC}">
              <c16:uniqueId val="{00000000-E195-4F76-89EC-887008E3C19A}"/>
            </c:ext>
          </c:extLst>
        </c:ser>
        <c:ser>
          <c:idx val="0"/>
          <c:order val="1"/>
          <c:tx>
            <c:v>T2</c:v>
          </c:tx>
          <c:spPr>
            <a:solidFill>
              <a:srgbClr val="00B0F0"/>
            </a:solidFill>
            <a:ln w="12700" cap="rnd">
              <a:solidFill>
                <a:sysClr val="windowText" lastClr="000000"/>
              </a:solidFill>
              <a:round/>
            </a:ln>
            <a:effectLst/>
          </c:spPr>
          <c:invertIfNegative val="0"/>
          <c:errBars>
            <c:errBarType val="both"/>
            <c:errValType val="cust"/>
            <c:noEndCap val="0"/>
            <c:plus>
              <c:numRef>
                <c:f>'Peso Vivo'!$E$20</c:f>
                <c:numCache>
                  <c:formatCode>General</c:formatCode>
                  <c:ptCount val="1"/>
                  <c:pt idx="0">
                    <c:v>71.8</c:v>
                  </c:pt>
                </c:numCache>
              </c:numRef>
            </c:plus>
            <c:minus>
              <c:numRef>
                <c:f>'Peso Vivo'!$E$21</c:f>
                <c:numCache>
                  <c:formatCode>General</c:formatCode>
                  <c:ptCount val="1"/>
                  <c:pt idx="0">
                    <c:v>71.8</c:v>
                  </c:pt>
                </c:numCache>
              </c:numRef>
            </c:minus>
          </c:errBars>
          <c:cat>
            <c:numRef>
              <c:f>'T1'!$AE$2:$AE$6</c:f>
              <c:numCache>
                <c:formatCode>General</c:formatCode>
                <c:ptCount val="5"/>
                <c:pt idx="0">
                  <c:v>1</c:v>
                </c:pt>
                <c:pt idx="1">
                  <c:v>8</c:v>
                </c:pt>
                <c:pt idx="2">
                  <c:v>16</c:v>
                </c:pt>
                <c:pt idx="3">
                  <c:v>24</c:v>
                </c:pt>
                <c:pt idx="4">
                  <c:v>32</c:v>
                </c:pt>
              </c:numCache>
            </c:numRef>
          </c:cat>
          <c:val>
            <c:numRef>
              <c:f>'T1'!$AG$2:$AG$6</c:f>
              <c:numCache>
                <c:formatCode>General</c:formatCode>
                <c:ptCount val="5"/>
                <c:pt idx="0">
                  <c:v>483.6</c:v>
                </c:pt>
                <c:pt idx="1">
                  <c:v>483.8</c:v>
                </c:pt>
                <c:pt idx="2">
                  <c:v>484.6</c:v>
                </c:pt>
                <c:pt idx="3">
                  <c:v>484.8</c:v>
                </c:pt>
                <c:pt idx="4">
                  <c:v>484.8</c:v>
                </c:pt>
              </c:numCache>
            </c:numRef>
          </c:val>
          <c:extLst xmlns:c16r2="http://schemas.microsoft.com/office/drawing/2015/06/chart">
            <c:ext xmlns:c16="http://schemas.microsoft.com/office/drawing/2014/chart" uri="{C3380CC4-5D6E-409C-BE32-E72D297353CC}">
              <c16:uniqueId val="{00000001-E195-4F76-89EC-887008E3C19A}"/>
            </c:ext>
          </c:extLst>
        </c:ser>
        <c:dLbls>
          <c:showLegendKey val="0"/>
          <c:showVal val="0"/>
          <c:showCatName val="0"/>
          <c:showSerName val="0"/>
          <c:showPercent val="0"/>
          <c:showBubbleSize val="0"/>
        </c:dLbls>
        <c:gapWidth val="150"/>
        <c:axId val="261994896"/>
        <c:axId val="261995288"/>
      </c:barChart>
      <c:catAx>
        <c:axId val="261994896"/>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61995288"/>
        <c:crosses val="autoZero"/>
        <c:auto val="1"/>
        <c:lblAlgn val="ctr"/>
        <c:lblOffset val="100"/>
        <c:noMultiLvlLbl val="0"/>
      </c:catAx>
      <c:valAx>
        <c:axId val="261995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Peso Vivo (kg)</a:t>
                </a:r>
              </a:p>
            </c:rich>
          </c:tx>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1994896"/>
        <c:crosses val="autoZero"/>
        <c:crossBetween val="between"/>
      </c:valAx>
    </c:plotArea>
    <c:legend>
      <c:legendPos val="r"/>
      <c:layout/>
      <c:overlay val="0"/>
    </c:legend>
    <c:plotVisOnly val="1"/>
    <c:dispBlanksAs val="gap"/>
    <c:showDLblsOverMax val="0"/>
    <c:extLst xmlns:c16r2="http://schemas.microsoft.com/office/drawing/2015/06/chart"/>
  </c:chart>
  <c:spPr>
    <a:ln>
      <a:noFill/>
    </a:ln>
  </c:spPr>
  <c:txPr>
    <a:bodyPr/>
    <a:lstStyle/>
    <a:p>
      <a:pPr>
        <a:defRPr sz="1400"/>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629432412174505E-2"/>
          <c:y val="3.369978351613756E-2"/>
          <c:w val="0.81298445009165232"/>
          <c:h val="0.81990856718482186"/>
        </c:manualLayout>
      </c:layout>
      <c:barChart>
        <c:barDir val="col"/>
        <c:grouping val="clustered"/>
        <c:varyColors val="0"/>
        <c:ser>
          <c:idx val="1"/>
          <c:order val="0"/>
          <c:tx>
            <c:v>T1</c:v>
          </c:tx>
          <c:spPr>
            <a:solidFill>
              <a:srgbClr val="92D050"/>
            </a:solidFill>
            <a:ln>
              <a:solidFill>
                <a:sysClr val="windowText" lastClr="000000"/>
              </a:solidFill>
            </a:ln>
          </c:spPr>
          <c:invertIfNegative val="0"/>
          <c:errBars>
            <c:errBarType val="both"/>
            <c:errValType val="cust"/>
            <c:noEndCap val="0"/>
            <c:plus>
              <c:numRef>
                <c:f>'Condición Corporal'!$F$20</c:f>
                <c:numCache>
                  <c:formatCode>General</c:formatCode>
                  <c:ptCount val="1"/>
                  <c:pt idx="0">
                    <c:v>0.14599999999999999</c:v>
                  </c:pt>
                </c:numCache>
              </c:numRef>
            </c:plus>
            <c:minus>
              <c:numRef>
                <c:f>'Condición Corporal'!$F$21</c:f>
                <c:numCache>
                  <c:formatCode>General</c:formatCode>
                  <c:ptCount val="1"/>
                  <c:pt idx="0">
                    <c:v>0.14599999999999999</c:v>
                  </c:pt>
                </c:numCache>
              </c:numRef>
            </c:minus>
          </c:errBars>
          <c:cat>
            <c:numRef>
              <c:f>'T1'!$AE$2:$AE$6</c:f>
              <c:numCache>
                <c:formatCode>General</c:formatCode>
                <c:ptCount val="5"/>
                <c:pt idx="0">
                  <c:v>1</c:v>
                </c:pt>
                <c:pt idx="1">
                  <c:v>8</c:v>
                </c:pt>
                <c:pt idx="2">
                  <c:v>16</c:v>
                </c:pt>
                <c:pt idx="3">
                  <c:v>24</c:v>
                </c:pt>
                <c:pt idx="4">
                  <c:v>32</c:v>
                </c:pt>
              </c:numCache>
            </c:numRef>
          </c:cat>
          <c:val>
            <c:numRef>
              <c:f>'T1'!$T$2:$T$6</c:f>
              <c:numCache>
                <c:formatCode>0.00</c:formatCode>
                <c:ptCount val="5"/>
                <c:pt idx="0">
                  <c:v>2.58</c:v>
                </c:pt>
                <c:pt idx="1">
                  <c:v>2.6</c:v>
                </c:pt>
                <c:pt idx="2">
                  <c:v>2.6</c:v>
                </c:pt>
                <c:pt idx="3">
                  <c:v>2.54</c:v>
                </c:pt>
                <c:pt idx="4">
                  <c:v>2.56</c:v>
                </c:pt>
              </c:numCache>
            </c:numRef>
          </c:val>
          <c:extLst xmlns:c16r2="http://schemas.microsoft.com/office/drawing/2015/06/chart">
            <c:ext xmlns:c16="http://schemas.microsoft.com/office/drawing/2014/chart" uri="{C3380CC4-5D6E-409C-BE32-E72D297353CC}">
              <c16:uniqueId val="{00000000-F9C8-491F-9AEA-8B48213B7236}"/>
            </c:ext>
          </c:extLst>
        </c:ser>
        <c:ser>
          <c:idx val="0"/>
          <c:order val="1"/>
          <c:tx>
            <c:v>T2</c:v>
          </c:tx>
          <c:spPr>
            <a:solidFill>
              <a:srgbClr val="00B0F0"/>
            </a:solidFill>
            <a:ln w="12700" cap="rnd">
              <a:solidFill>
                <a:sysClr val="windowText" lastClr="000000"/>
              </a:solidFill>
              <a:round/>
            </a:ln>
            <a:effectLst/>
          </c:spPr>
          <c:invertIfNegative val="0"/>
          <c:errBars>
            <c:errBarType val="both"/>
            <c:errValType val="cust"/>
            <c:noEndCap val="0"/>
            <c:plus>
              <c:numRef>
                <c:f>'Condición Corporal'!$F$20</c:f>
                <c:numCache>
                  <c:formatCode>General</c:formatCode>
                  <c:ptCount val="1"/>
                  <c:pt idx="0">
                    <c:v>0.14599999999999999</c:v>
                  </c:pt>
                </c:numCache>
              </c:numRef>
            </c:plus>
            <c:minus>
              <c:numRef>
                <c:f>'Condición Corporal'!$F$21</c:f>
                <c:numCache>
                  <c:formatCode>General</c:formatCode>
                  <c:ptCount val="1"/>
                  <c:pt idx="0">
                    <c:v>0.14599999999999999</c:v>
                  </c:pt>
                </c:numCache>
              </c:numRef>
            </c:minus>
          </c:errBars>
          <c:cat>
            <c:numRef>
              <c:f>'T1'!$AE$2:$AE$6</c:f>
              <c:numCache>
                <c:formatCode>General</c:formatCode>
                <c:ptCount val="5"/>
                <c:pt idx="0">
                  <c:v>1</c:v>
                </c:pt>
                <c:pt idx="1">
                  <c:v>8</c:v>
                </c:pt>
                <c:pt idx="2">
                  <c:v>16</c:v>
                </c:pt>
                <c:pt idx="3">
                  <c:v>24</c:v>
                </c:pt>
                <c:pt idx="4">
                  <c:v>32</c:v>
                </c:pt>
              </c:numCache>
            </c:numRef>
          </c:cat>
          <c:val>
            <c:numRef>
              <c:f>'T1'!$AH$2:$AH$6</c:f>
              <c:numCache>
                <c:formatCode>0.0</c:formatCode>
                <c:ptCount val="5"/>
                <c:pt idx="0">
                  <c:v>2.5200000000000005</c:v>
                </c:pt>
                <c:pt idx="1">
                  <c:v>2.5200000000000005</c:v>
                </c:pt>
                <c:pt idx="2">
                  <c:v>2.5200000000000005</c:v>
                </c:pt>
                <c:pt idx="3">
                  <c:v>2.5200000000000005</c:v>
                </c:pt>
                <c:pt idx="4">
                  <c:v>2.58</c:v>
                </c:pt>
              </c:numCache>
            </c:numRef>
          </c:val>
          <c:extLst xmlns:c16r2="http://schemas.microsoft.com/office/drawing/2015/06/chart">
            <c:ext xmlns:c16="http://schemas.microsoft.com/office/drawing/2014/chart" uri="{C3380CC4-5D6E-409C-BE32-E72D297353CC}">
              <c16:uniqueId val="{00000001-F9C8-491F-9AEA-8B48213B7236}"/>
            </c:ext>
          </c:extLst>
        </c:ser>
        <c:dLbls>
          <c:showLegendKey val="0"/>
          <c:showVal val="0"/>
          <c:showCatName val="0"/>
          <c:showSerName val="0"/>
          <c:showPercent val="0"/>
          <c:showBubbleSize val="0"/>
        </c:dLbls>
        <c:gapWidth val="150"/>
        <c:axId val="261448576"/>
        <c:axId val="192016648"/>
      </c:barChart>
      <c:catAx>
        <c:axId val="261448576"/>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92016648"/>
        <c:crosses val="autoZero"/>
        <c:auto val="1"/>
        <c:lblAlgn val="ctr"/>
        <c:lblOffset val="100"/>
        <c:noMultiLvlLbl val="0"/>
      </c:catAx>
      <c:valAx>
        <c:axId val="192016648"/>
        <c:scaling>
          <c:orientation val="minMax"/>
          <c:max val="5"/>
          <c:min val="1"/>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Condición Corporal</a:t>
                </a:r>
              </a:p>
            </c:rich>
          </c:tx>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1448576"/>
        <c:crosses val="autoZero"/>
        <c:crossBetween val="between"/>
        <c:majorUnit val="1"/>
      </c:valAx>
    </c:plotArea>
    <c:legend>
      <c:legendPos val="r"/>
      <c:layout/>
      <c:overlay val="0"/>
    </c:legend>
    <c:plotVisOnly val="1"/>
    <c:dispBlanksAs val="gap"/>
    <c:showDLblsOverMax val="0"/>
    <c:extLst xmlns:c16r2="http://schemas.microsoft.com/office/drawing/2015/06/chart"/>
  </c:chart>
  <c:spPr>
    <a:ln>
      <a:solidFill>
        <a:schemeClr val="bg2"/>
      </a:solidFill>
    </a:ln>
  </c:spPr>
  <c:txPr>
    <a:bodyPr/>
    <a:lstStyle/>
    <a:p>
      <a:pPr>
        <a:defRPr sz="1400">
          <a:latin typeface="Arial" panose="020B0604020202020204" pitchFamily="34" charset="0"/>
          <a:cs typeface="Arial" panose="020B0604020202020204" pitchFamily="34" charset="0"/>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v>T1</c:v>
          </c:tx>
          <c:spPr>
            <a:ln>
              <a:solidFill>
                <a:schemeClr val="accent6"/>
              </a:solidFill>
            </a:ln>
          </c:spPr>
          <c:errBars>
            <c:errDir val="y"/>
            <c:errBarType val="both"/>
            <c:errValType val="cust"/>
            <c:noEndCap val="0"/>
            <c:plus>
              <c:numRef>
                <c:f>'Producción Lechera'!$D$18</c:f>
                <c:numCache>
                  <c:formatCode>General</c:formatCode>
                  <c:ptCount val="1"/>
                  <c:pt idx="0">
                    <c:v>4.53</c:v>
                  </c:pt>
                </c:numCache>
              </c:numRef>
            </c:plus>
            <c:minus>
              <c:numRef>
                <c:f>'Producción Lechera'!$D$19</c:f>
                <c:numCache>
                  <c:formatCode>General</c:formatCode>
                  <c:ptCount val="1"/>
                  <c:pt idx="0">
                    <c:v>4.53</c:v>
                  </c:pt>
                </c:numCache>
              </c:numRef>
            </c:minus>
          </c:errBars>
          <c:cat>
            <c:numRef>
              <c:f>'T1'!$AE$2:$AE$6</c:f>
              <c:numCache>
                <c:formatCode>General</c:formatCode>
                <c:ptCount val="5"/>
                <c:pt idx="0">
                  <c:v>1</c:v>
                </c:pt>
                <c:pt idx="1">
                  <c:v>8</c:v>
                </c:pt>
                <c:pt idx="2">
                  <c:v>16</c:v>
                </c:pt>
                <c:pt idx="3">
                  <c:v>24</c:v>
                </c:pt>
                <c:pt idx="4">
                  <c:v>32</c:v>
                </c:pt>
              </c:numCache>
            </c:numRef>
          </c:cat>
          <c:val>
            <c:numRef>
              <c:f>'T1'!$R$2:$R$6</c:f>
              <c:numCache>
                <c:formatCode>0.00</c:formatCode>
                <c:ptCount val="5"/>
                <c:pt idx="0">
                  <c:v>19.27</c:v>
                </c:pt>
                <c:pt idx="1">
                  <c:v>18.04</c:v>
                </c:pt>
                <c:pt idx="2">
                  <c:v>18.940000000000001</c:v>
                </c:pt>
                <c:pt idx="3">
                  <c:v>19.399999999999999</c:v>
                </c:pt>
                <c:pt idx="4">
                  <c:v>19.04</c:v>
                </c:pt>
              </c:numCache>
            </c:numRef>
          </c:val>
          <c:smooth val="0"/>
          <c:extLst xmlns:c16r2="http://schemas.microsoft.com/office/drawing/2015/06/chart">
            <c:ext xmlns:c16="http://schemas.microsoft.com/office/drawing/2014/chart" uri="{C3380CC4-5D6E-409C-BE32-E72D297353CC}">
              <c16:uniqueId val="{00000001-4BCF-430F-B46A-0AE184793EB7}"/>
            </c:ext>
          </c:extLst>
        </c:ser>
        <c:ser>
          <c:idx val="0"/>
          <c:order val="1"/>
          <c:tx>
            <c:v>T2</c:v>
          </c:tx>
          <c:spPr>
            <a:ln w="28575" cap="rnd">
              <a:solidFill>
                <a:srgbClr val="00B0F0"/>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'Producción Lechera'!$D$18</c:f>
                <c:numCache>
                  <c:formatCode>General</c:formatCode>
                  <c:ptCount val="1"/>
                  <c:pt idx="0">
                    <c:v>4.53</c:v>
                  </c:pt>
                </c:numCache>
              </c:numRef>
            </c:plus>
            <c:minus>
              <c:numRef>
                <c:f>'Producción Lechera'!$D$19</c:f>
                <c:numCache>
                  <c:formatCode>General</c:formatCode>
                  <c:ptCount val="1"/>
                  <c:pt idx="0">
                    <c:v>4.53</c:v>
                  </c:pt>
                </c:numCache>
              </c:numRef>
            </c:minus>
          </c:errBars>
          <c:cat>
            <c:numRef>
              <c:f>'T1'!$AE$2:$AE$6</c:f>
              <c:numCache>
                <c:formatCode>General</c:formatCode>
                <c:ptCount val="5"/>
                <c:pt idx="0">
                  <c:v>1</c:v>
                </c:pt>
                <c:pt idx="1">
                  <c:v>8</c:v>
                </c:pt>
                <c:pt idx="2">
                  <c:v>16</c:v>
                </c:pt>
                <c:pt idx="3">
                  <c:v>24</c:v>
                </c:pt>
                <c:pt idx="4">
                  <c:v>32</c:v>
                </c:pt>
              </c:numCache>
            </c:numRef>
          </c:cat>
          <c:val>
            <c:numRef>
              <c:f>'T1'!$AF$2:$AF$6</c:f>
              <c:numCache>
                <c:formatCode>General</c:formatCode>
                <c:ptCount val="5"/>
                <c:pt idx="0">
                  <c:v>18.39</c:v>
                </c:pt>
                <c:pt idx="1">
                  <c:v>15.16</c:v>
                </c:pt>
                <c:pt idx="2">
                  <c:v>14.459999999999999</c:v>
                </c:pt>
                <c:pt idx="3">
                  <c:v>15.979999999999999</c:v>
                </c:pt>
                <c:pt idx="4">
                  <c:v>15.6</c:v>
                </c:pt>
              </c:numCache>
            </c:numRef>
          </c:val>
          <c:smooth val="0"/>
          <c:extLst xmlns:c16r2="http://schemas.microsoft.com/office/drawing/2015/06/chart">
            <c:ext xmlns:c16="http://schemas.microsoft.com/office/drawing/2014/chart" uri="{C3380CC4-5D6E-409C-BE32-E72D297353CC}">
              <c16:uniqueId val="{00000003-4BCF-430F-B46A-0AE184793EB7}"/>
            </c:ext>
          </c:extLst>
        </c:ser>
        <c:dLbls>
          <c:showLegendKey val="0"/>
          <c:showVal val="0"/>
          <c:showCatName val="0"/>
          <c:showSerName val="0"/>
          <c:showPercent val="0"/>
          <c:showBubbleSize val="0"/>
        </c:dLbls>
        <c:marker val="1"/>
        <c:smooth val="0"/>
        <c:axId val="262467072"/>
        <c:axId val="262467464"/>
      </c:lineChart>
      <c:catAx>
        <c:axId val="262467072"/>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62467464"/>
        <c:crosses val="autoZero"/>
        <c:auto val="1"/>
        <c:lblAlgn val="ctr"/>
        <c:lblOffset val="100"/>
        <c:noMultiLvlLbl val="0"/>
      </c:catAx>
      <c:valAx>
        <c:axId val="262467464"/>
        <c:scaling>
          <c:orientation val="minMax"/>
          <c:min val="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Producción de leche (l)</a:t>
                </a:r>
              </a:p>
            </c:rich>
          </c:tx>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2467072"/>
        <c:crosses val="autoZero"/>
        <c:crossBetween val="between"/>
      </c:valAx>
    </c:plotArea>
    <c:legend>
      <c:legendPos val="r"/>
      <c:layout/>
      <c:overlay val="0"/>
    </c:legend>
    <c:plotVisOnly val="1"/>
    <c:dispBlanksAs val="gap"/>
    <c:showDLblsOverMax val="0"/>
    <c:extLst xmlns:c16r2="http://schemas.microsoft.com/office/drawing/2015/06/chart"/>
  </c:chart>
  <c:txPr>
    <a:bodyPr/>
    <a:lstStyle/>
    <a:p>
      <a:pPr>
        <a:defRPr sz="1400"/>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v>T1</c:v>
          </c:tx>
          <c:spPr>
            <a:ln>
              <a:solidFill>
                <a:schemeClr val="accent6"/>
              </a:solidFill>
            </a:ln>
          </c:spPr>
          <c:errBars>
            <c:errDir val="y"/>
            <c:errBarType val="both"/>
            <c:errValType val="cust"/>
            <c:noEndCap val="0"/>
            <c:plus>
              <c:numRef>
                <c:f>'Consumo de Balanceado'!$E$20</c:f>
                <c:numCache>
                  <c:formatCode>General</c:formatCode>
                  <c:ptCount val="1"/>
                  <c:pt idx="0">
                    <c:v>1.21</c:v>
                  </c:pt>
                </c:numCache>
              </c:numRef>
            </c:plus>
            <c:minus>
              <c:numRef>
                <c:f>'Consumo de Balanceado'!$E$21</c:f>
                <c:numCache>
                  <c:formatCode>General</c:formatCode>
                  <c:ptCount val="1"/>
                  <c:pt idx="0">
                    <c:v>1.21</c:v>
                  </c:pt>
                </c:numCache>
              </c:numRef>
            </c:minus>
          </c:errBars>
          <c:cat>
            <c:numRef>
              <c:f>'T1'!$AE$2:$AE$6</c:f>
              <c:numCache>
                <c:formatCode>General</c:formatCode>
                <c:ptCount val="5"/>
                <c:pt idx="0">
                  <c:v>1</c:v>
                </c:pt>
                <c:pt idx="1">
                  <c:v>8</c:v>
                </c:pt>
                <c:pt idx="2">
                  <c:v>16</c:v>
                </c:pt>
                <c:pt idx="3">
                  <c:v>24</c:v>
                </c:pt>
                <c:pt idx="4">
                  <c:v>32</c:v>
                </c:pt>
              </c:numCache>
            </c:numRef>
          </c:cat>
          <c:val>
            <c:numRef>
              <c:f>'T1'!$V$2:$V$6</c:f>
              <c:numCache>
                <c:formatCode>0.00</c:formatCode>
                <c:ptCount val="5"/>
                <c:pt idx="0">
                  <c:v>4.8174999999999999</c:v>
                </c:pt>
                <c:pt idx="1">
                  <c:v>2.1</c:v>
                </c:pt>
                <c:pt idx="2">
                  <c:v>2.3675000000000002</c:v>
                </c:pt>
                <c:pt idx="3">
                  <c:v>2.4249999999999998</c:v>
                </c:pt>
                <c:pt idx="4">
                  <c:v>2.38</c:v>
                </c:pt>
              </c:numCache>
            </c:numRef>
          </c:val>
          <c:smooth val="0"/>
          <c:extLst xmlns:c16r2="http://schemas.microsoft.com/office/drawing/2015/06/chart">
            <c:ext xmlns:c16="http://schemas.microsoft.com/office/drawing/2014/chart" uri="{C3380CC4-5D6E-409C-BE32-E72D297353CC}">
              <c16:uniqueId val="{00000001-4E1E-4177-A5BA-8AFED686ED0E}"/>
            </c:ext>
          </c:extLst>
        </c:ser>
        <c:ser>
          <c:idx val="0"/>
          <c:order val="1"/>
          <c:tx>
            <c:v>T2</c:v>
          </c:tx>
          <c:spPr>
            <a:ln w="28575" cap="rnd">
              <a:solidFill>
                <a:srgbClr val="00B0F0"/>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'Consumo de Balanceado'!$E$20</c:f>
                <c:numCache>
                  <c:formatCode>General</c:formatCode>
                  <c:ptCount val="1"/>
                  <c:pt idx="0">
                    <c:v>1.21</c:v>
                  </c:pt>
                </c:numCache>
              </c:numRef>
            </c:plus>
            <c:minus>
              <c:numRef>
                <c:f>'Consumo de Balanceado'!$E$21</c:f>
                <c:numCache>
                  <c:formatCode>General</c:formatCode>
                  <c:ptCount val="1"/>
                  <c:pt idx="0">
                    <c:v>1.21</c:v>
                  </c:pt>
                </c:numCache>
              </c:numRef>
            </c:minus>
          </c:errBars>
          <c:cat>
            <c:numRef>
              <c:f>'T1'!$AE$2:$AE$6</c:f>
              <c:numCache>
                <c:formatCode>General</c:formatCode>
                <c:ptCount val="5"/>
                <c:pt idx="0">
                  <c:v>1</c:v>
                </c:pt>
                <c:pt idx="1">
                  <c:v>8</c:v>
                </c:pt>
                <c:pt idx="2">
                  <c:v>16</c:v>
                </c:pt>
                <c:pt idx="3">
                  <c:v>24</c:v>
                </c:pt>
                <c:pt idx="4">
                  <c:v>32</c:v>
                </c:pt>
              </c:numCache>
            </c:numRef>
          </c:cat>
          <c:val>
            <c:numRef>
              <c:f>'T1'!$AJ$2:$AJ$6</c:f>
              <c:numCache>
                <c:formatCode>0.00</c:formatCode>
                <c:ptCount val="5"/>
                <c:pt idx="0">
                  <c:v>4.5975000000000001</c:v>
                </c:pt>
                <c:pt idx="1">
                  <c:v>3.875</c:v>
                </c:pt>
                <c:pt idx="2">
                  <c:v>3.6149999999999998</c:v>
                </c:pt>
                <c:pt idx="3">
                  <c:v>3.9949999999999997</c:v>
                </c:pt>
                <c:pt idx="4">
                  <c:v>3.9</c:v>
                </c:pt>
              </c:numCache>
            </c:numRef>
          </c:val>
          <c:smooth val="0"/>
          <c:extLst xmlns:c16r2="http://schemas.microsoft.com/office/drawing/2015/06/chart">
            <c:ext xmlns:c16="http://schemas.microsoft.com/office/drawing/2014/chart" uri="{C3380CC4-5D6E-409C-BE32-E72D297353CC}">
              <c16:uniqueId val="{00000003-4E1E-4177-A5BA-8AFED686ED0E}"/>
            </c:ext>
          </c:extLst>
        </c:ser>
        <c:dLbls>
          <c:showLegendKey val="0"/>
          <c:showVal val="0"/>
          <c:showCatName val="0"/>
          <c:showSerName val="0"/>
          <c:showPercent val="0"/>
          <c:showBubbleSize val="0"/>
        </c:dLbls>
        <c:marker val="1"/>
        <c:smooth val="0"/>
        <c:axId val="262465112"/>
        <c:axId val="262468248"/>
      </c:lineChart>
      <c:catAx>
        <c:axId val="262465112"/>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62468248"/>
        <c:crosses val="autoZero"/>
        <c:auto val="1"/>
        <c:lblAlgn val="ctr"/>
        <c:lblOffset val="100"/>
        <c:noMultiLvlLbl val="0"/>
      </c:catAx>
      <c:valAx>
        <c:axId val="262468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Consumo de balanceado (kg)</a:t>
                </a:r>
              </a:p>
            </c:rich>
          </c:tx>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2465112"/>
        <c:crosses val="autoZero"/>
        <c:crossBetween val="between"/>
      </c:valAx>
    </c:plotArea>
    <c:legend>
      <c:legendPos val="r"/>
      <c:layout/>
      <c:overlay val="0"/>
    </c:legend>
    <c:plotVisOnly val="1"/>
    <c:dispBlanksAs val="gap"/>
    <c:showDLblsOverMax val="0"/>
    <c:extLst xmlns:c16r2="http://schemas.microsoft.com/office/drawing/2015/06/chart"/>
  </c:chart>
  <c:spPr>
    <a:ln>
      <a:solidFill>
        <a:schemeClr val="bg2"/>
      </a:solidFill>
    </a:ln>
  </c:spPr>
  <c:txPr>
    <a:bodyPr/>
    <a:lstStyle/>
    <a:p>
      <a:pPr>
        <a:defRPr sz="1400">
          <a:latin typeface="Arial" panose="020B0604020202020204" pitchFamily="34" charset="0"/>
          <a:cs typeface="Arial" panose="020B0604020202020204" pitchFamily="34" charset="0"/>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'TOTAL MS CONSUMIDA'!$C$23</c:f>
              <c:strCache>
                <c:ptCount val="1"/>
                <c:pt idx="0">
                  <c:v>T1</c:v>
                </c:pt>
              </c:strCache>
            </c:strRef>
          </c:tx>
          <c:spPr>
            <a:ln>
              <a:solidFill>
                <a:schemeClr val="accent6"/>
              </a:solidFill>
            </a:ln>
          </c:spPr>
          <c:marker>
            <c:spPr>
              <a:solidFill>
                <a:schemeClr val="accent2"/>
              </a:solidFill>
            </c:spPr>
          </c:marker>
          <c:errBars>
            <c:errDir val="y"/>
            <c:errBarType val="both"/>
            <c:errValType val="cust"/>
            <c:noEndCap val="0"/>
            <c:plus>
              <c:numRef>
                <c:f>'TOTAL MS CONSUMIDA'!$M$23</c:f>
                <c:numCache>
                  <c:formatCode>General</c:formatCode>
                  <c:ptCount val="1"/>
                  <c:pt idx="0">
                    <c:v>0.63</c:v>
                  </c:pt>
                </c:numCache>
              </c:numRef>
            </c:plus>
            <c:minus>
              <c:numRef>
                <c:f>'TOTAL MS CONSUMIDA'!$M$23</c:f>
                <c:numCache>
                  <c:formatCode>General</c:formatCode>
                  <c:ptCount val="1"/>
                  <c:pt idx="0">
                    <c:v>0.63</c:v>
                  </c:pt>
                </c:numCache>
              </c:numRef>
            </c:minus>
          </c:errBars>
          <c:cat>
            <c:numRef>
              <c:f>'TOTAL MS CONSUMIDA'!$B$24:$B$28</c:f>
              <c:numCache>
                <c:formatCode>General</c:formatCode>
                <c:ptCount val="5"/>
                <c:pt idx="0">
                  <c:v>1</c:v>
                </c:pt>
                <c:pt idx="1">
                  <c:v>8</c:v>
                </c:pt>
                <c:pt idx="2">
                  <c:v>16</c:v>
                </c:pt>
                <c:pt idx="3">
                  <c:v>24</c:v>
                </c:pt>
                <c:pt idx="4">
                  <c:v>32</c:v>
                </c:pt>
              </c:numCache>
            </c:numRef>
          </c:cat>
          <c:val>
            <c:numRef>
              <c:f>'TOTAL MS CONSUMIDA'!$C$24:$C$28</c:f>
              <c:numCache>
                <c:formatCode>0.00</c:formatCode>
                <c:ptCount val="5"/>
                <c:pt idx="0">
                  <c:v>22.34375</c:v>
                </c:pt>
                <c:pt idx="1">
                  <c:v>23.3825</c:v>
                </c:pt>
                <c:pt idx="2">
                  <c:v>22.366250000000001</c:v>
                </c:pt>
                <c:pt idx="3">
                  <c:v>22.471250000000001</c:v>
                </c:pt>
                <c:pt idx="4">
                  <c:v>22.075624999999999</c:v>
                </c:pt>
              </c:numCache>
            </c:numRef>
          </c:val>
          <c:smooth val="0"/>
          <c:extLst xmlns:c16r2="http://schemas.microsoft.com/office/drawing/2015/06/chart">
            <c:ext xmlns:c16="http://schemas.microsoft.com/office/drawing/2014/chart" uri="{C3380CC4-5D6E-409C-BE32-E72D297353CC}">
              <c16:uniqueId val="{00000000-8D58-4E6B-A484-B50D9DD52CD9}"/>
            </c:ext>
          </c:extLst>
        </c:ser>
        <c:ser>
          <c:idx val="0"/>
          <c:order val="1"/>
          <c:tx>
            <c:v>T2</c:v>
          </c:tx>
          <c:spPr>
            <a:ln w="19050" cap="rnd">
              <a:solidFill>
                <a:schemeClr val="accent1"/>
              </a:solidFill>
              <a:round/>
            </a:ln>
            <a:effectLst/>
          </c:spPr>
          <c:marker>
            <c:spPr>
              <a:solidFill>
                <a:schemeClr val="accent4"/>
              </a:solidFill>
            </c:spPr>
          </c:marker>
          <c:errBars>
            <c:errDir val="y"/>
            <c:errBarType val="both"/>
            <c:errValType val="stdErr"/>
            <c:noEndCap val="0"/>
          </c:errBars>
          <c:cat>
            <c:numRef>
              <c:f>'TOTAL MS CONSUMIDA'!$B$24:$B$28</c:f>
              <c:numCache>
                <c:formatCode>General</c:formatCode>
                <c:ptCount val="5"/>
                <c:pt idx="0">
                  <c:v>1</c:v>
                </c:pt>
                <c:pt idx="1">
                  <c:v>8</c:v>
                </c:pt>
                <c:pt idx="2">
                  <c:v>16</c:v>
                </c:pt>
                <c:pt idx="3">
                  <c:v>24</c:v>
                </c:pt>
                <c:pt idx="4">
                  <c:v>32</c:v>
                </c:pt>
              </c:numCache>
            </c:numRef>
          </c:cat>
          <c:val>
            <c:numRef>
              <c:f>'TOTAL MS CONSUMIDA'!$D$24:$D$28</c:f>
              <c:numCache>
                <c:formatCode>0.00</c:formatCode>
                <c:ptCount val="5"/>
                <c:pt idx="0">
                  <c:v>23.297499999999999</c:v>
                </c:pt>
                <c:pt idx="1">
                  <c:v>25.105</c:v>
                </c:pt>
                <c:pt idx="2">
                  <c:v>22.993749999999999</c:v>
                </c:pt>
                <c:pt idx="3">
                  <c:v>22.315000000000001</c:v>
                </c:pt>
                <c:pt idx="4">
                  <c:v>21.977499999999999</c:v>
                </c:pt>
              </c:numCache>
            </c:numRef>
          </c:val>
          <c:smooth val="0"/>
          <c:extLst xmlns:c16r2="http://schemas.microsoft.com/office/drawing/2015/06/chart">
            <c:ext xmlns:c16="http://schemas.microsoft.com/office/drawing/2014/chart" uri="{C3380CC4-5D6E-409C-BE32-E72D297353CC}">
              <c16:uniqueId val="{00000001-8D58-4E6B-A484-B50D9DD52CD9}"/>
            </c:ext>
          </c:extLst>
        </c:ser>
        <c:dLbls>
          <c:showLegendKey val="0"/>
          <c:showVal val="0"/>
          <c:showCatName val="0"/>
          <c:showSerName val="0"/>
          <c:showPercent val="0"/>
          <c:showBubbleSize val="0"/>
        </c:dLbls>
        <c:marker val="1"/>
        <c:smooth val="0"/>
        <c:axId val="262466288"/>
        <c:axId val="262460800"/>
      </c:lineChart>
      <c:catAx>
        <c:axId val="262466288"/>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62460800"/>
        <c:crosses val="autoZero"/>
        <c:auto val="1"/>
        <c:lblAlgn val="ctr"/>
        <c:lblOffset val="100"/>
        <c:noMultiLvlLbl val="0"/>
      </c:catAx>
      <c:valAx>
        <c:axId val="262460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MS total consumida (kg/día)</a:t>
                </a:r>
              </a:p>
            </c:rich>
          </c:tx>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2466288"/>
        <c:crosses val="autoZero"/>
        <c:crossBetween val="between"/>
        <c:majorUnit val="1"/>
      </c:valAx>
    </c:plotArea>
    <c:legend>
      <c:legendPos val="r"/>
      <c:layout/>
      <c:overlay val="0"/>
    </c:legend>
    <c:plotVisOnly val="1"/>
    <c:dispBlanksAs val="gap"/>
    <c:showDLblsOverMax val="0"/>
    <c:extLst xmlns:c16r2="http://schemas.microsoft.com/office/drawing/2015/06/chart"/>
  </c:chart>
  <c:spPr>
    <a:ln>
      <a:solidFill>
        <a:schemeClr val="bg2"/>
      </a:solidFill>
    </a:ln>
  </c:spPr>
  <c:txPr>
    <a:bodyPr/>
    <a:lstStyle/>
    <a:p>
      <a:pPr>
        <a:defRPr sz="1400">
          <a:latin typeface="Arial" panose="020B0604020202020204" pitchFamily="34" charset="0"/>
          <a:cs typeface="Arial" panose="020B0604020202020204" pitchFamily="34" charset="0"/>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'TOTAL MS CONSUMIDA'!$C$23</c:f>
              <c:strCache>
                <c:ptCount val="1"/>
                <c:pt idx="0">
                  <c:v>T1</c:v>
                </c:pt>
              </c:strCache>
            </c:strRef>
          </c:tx>
          <c:spPr>
            <a:ln>
              <a:solidFill>
                <a:schemeClr val="accent6"/>
              </a:solidFill>
            </a:ln>
          </c:spPr>
          <c:errBars>
            <c:errDir val="y"/>
            <c:errBarType val="both"/>
            <c:errValType val="cust"/>
            <c:noEndCap val="0"/>
            <c:plus>
              <c:numRef>
                <c:f>'% MS (PV)'!$G$23</c:f>
                <c:numCache>
                  <c:formatCode>General</c:formatCode>
                  <c:ptCount val="1"/>
                  <c:pt idx="0">
                    <c:v>0.75</c:v>
                  </c:pt>
                </c:numCache>
              </c:numRef>
            </c:plus>
            <c:minus>
              <c:numRef>
                <c:f>'% MS (PV)'!$G$23</c:f>
                <c:numCache>
                  <c:formatCode>General</c:formatCode>
                  <c:ptCount val="1"/>
                  <c:pt idx="0">
                    <c:v>0.75</c:v>
                  </c:pt>
                </c:numCache>
              </c:numRef>
            </c:minus>
          </c:errBars>
          <c:cat>
            <c:numRef>
              <c:f>'TOTAL MS CONSUMIDA'!$B$24:$B$28</c:f>
              <c:numCache>
                <c:formatCode>General</c:formatCode>
                <c:ptCount val="5"/>
                <c:pt idx="0">
                  <c:v>1</c:v>
                </c:pt>
                <c:pt idx="1">
                  <c:v>8</c:v>
                </c:pt>
                <c:pt idx="2">
                  <c:v>16</c:v>
                </c:pt>
                <c:pt idx="3">
                  <c:v>24</c:v>
                </c:pt>
                <c:pt idx="4">
                  <c:v>32</c:v>
                </c:pt>
              </c:numCache>
            </c:numRef>
          </c:cat>
          <c:val>
            <c:numRef>
              <c:f>'% MS (PV)'!$B$2:$B$6</c:f>
              <c:numCache>
                <c:formatCode>0.00</c:formatCode>
                <c:ptCount val="5"/>
                <c:pt idx="0">
                  <c:v>4.4192543512658231</c:v>
                </c:pt>
                <c:pt idx="1">
                  <c:v>4.6283650039588284</c:v>
                </c:pt>
                <c:pt idx="2">
                  <c:v>4.4184610825760569</c:v>
                </c:pt>
                <c:pt idx="3">
                  <c:v>4.4287051635790311</c:v>
                </c:pt>
                <c:pt idx="4">
                  <c:v>4.3387627751572326</c:v>
                </c:pt>
              </c:numCache>
            </c:numRef>
          </c:val>
          <c:smooth val="0"/>
          <c:extLst xmlns:c16r2="http://schemas.microsoft.com/office/drawing/2015/06/chart">
            <c:ext xmlns:c16="http://schemas.microsoft.com/office/drawing/2014/chart" uri="{C3380CC4-5D6E-409C-BE32-E72D297353CC}">
              <c16:uniqueId val="{00000000-6253-4538-BDB7-D3472DB6B1F3}"/>
            </c:ext>
          </c:extLst>
        </c:ser>
        <c:ser>
          <c:idx val="0"/>
          <c:order val="1"/>
          <c:tx>
            <c:v>T2</c:v>
          </c:tx>
          <c:spPr>
            <a:ln w="19050" cap="rnd">
              <a:solidFill>
                <a:schemeClr val="accent1"/>
              </a:solidFill>
              <a:round/>
            </a:ln>
            <a:effectLst/>
          </c:spPr>
          <c:errBars>
            <c:errDir val="y"/>
            <c:errBarType val="both"/>
            <c:errValType val="stdErr"/>
            <c:noEndCap val="0"/>
          </c:errBars>
          <c:cat>
            <c:numRef>
              <c:f>'TOTAL MS CONSUMIDA'!$B$24:$B$28</c:f>
              <c:numCache>
                <c:formatCode>General</c:formatCode>
                <c:ptCount val="5"/>
                <c:pt idx="0">
                  <c:v>1</c:v>
                </c:pt>
                <c:pt idx="1">
                  <c:v>8</c:v>
                </c:pt>
                <c:pt idx="2">
                  <c:v>16</c:v>
                </c:pt>
                <c:pt idx="3">
                  <c:v>24</c:v>
                </c:pt>
                <c:pt idx="4">
                  <c:v>32</c:v>
                </c:pt>
              </c:numCache>
            </c:numRef>
          </c:cat>
          <c:val>
            <c:numRef>
              <c:f>'% MS (PV)'!$C$2:$C$6</c:f>
              <c:numCache>
                <c:formatCode>0.00</c:formatCode>
                <c:ptCount val="5"/>
                <c:pt idx="0">
                  <c:v>4.8175144747725396</c:v>
                </c:pt>
                <c:pt idx="1">
                  <c:v>5.1891277387350145</c:v>
                </c:pt>
                <c:pt idx="2">
                  <c:v>4.7448926950061896</c:v>
                </c:pt>
                <c:pt idx="3">
                  <c:v>4.6029290429042904</c:v>
                </c:pt>
                <c:pt idx="4">
                  <c:v>4.5333127062706264</c:v>
                </c:pt>
              </c:numCache>
            </c:numRef>
          </c:val>
          <c:smooth val="0"/>
          <c:extLst xmlns:c16r2="http://schemas.microsoft.com/office/drawing/2015/06/chart">
            <c:ext xmlns:c16="http://schemas.microsoft.com/office/drawing/2014/chart" uri="{C3380CC4-5D6E-409C-BE32-E72D297353CC}">
              <c16:uniqueId val="{00000001-6253-4538-BDB7-D3472DB6B1F3}"/>
            </c:ext>
          </c:extLst>
        </c:ser>
        <c:dLbls>
          <c:showLegendKey val="0"/>
          <c:showVal val="0"/>
          <c:showCatName val="0"/>
          <c:showSerName val="0"/>
          <c:showPercent val="0"/>
          <c:showBubbleSize val="0"/>
        </c:dLbls>
        <c:marker val="1"/>
        <c:smooth val="0"/>
        <c:axId val="262466680"/>
        <c:axId val="263352672"/>
      </c:lineChart>
      <c:catAx>
        <c:axId val="262466680"/>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63352672"/>
        <c:crosses val="autoZero"/>
        <c:auto val="1"/>
        <c:lblAlgn val="ctr"/>
        <c:lblOffset val="100"/>
        <c:noMultiLvlLbl val="0"/>
      </c:catAx>
      <c:valAx>
        <c:axId val="263352672"/>
        <c:scaling>
          <c:orientation val="minMax"/>
          <c:min val="3"/>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 MS (PV)</a:t>
                </a:r>
              </a:p>
            </c:rich>
          </c:tx>
          <c:layout>
            <c:manualLayout>
              <c:xMode val="edge"/>
              <c:yMode val="edge"/>
              <c:x val="2.3534445870774499E-2"/>
              <c:y val="0.40810862753528077"/>
            </c:manualLayout>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2466680"/>
        <c:crosses val="autoZero"/>
        <c:crossBetween val="between"/>
        <c:majorUnit val="1"/>
      </c:valAx>
    </c:plotArea>
    <c:legend>
      <c:legendPos val="r"/>
      <c:layout/>
      <c:overlay val="0"/>
    </c:legend>
    <c:plotVisOnly val="1"/>
    <c:dispBlanksAs val="gap"/>
    <c:showDLblsOverMax val="0"/>
    <c:extLst xmlns:c16r2="http://schemas.microsoft.com/office/drawing/2015/06/chart"/>
  </c:chart>
  <c:spPr>
    <a:ln>
      <a:solidFill>
        <a:schemeClr val="bg2"/>
      </a:solidFill>
    </a:ln>
  </c:spPr>
  <c:txPr>
    <a:bodyPr/>
    <a:lstStyle/>
    <a:p>
      <a:pPr>
        <a:defRPr sz="1400">
          <a:latin typeface="Arial" panose="020B0604020202020204" pitchFamily="34" charset="0"/>
          <a:cs typeface="Arial" panose="020B0604020202020204" pitchFamily="34" charset="0"/>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'TOTAL MS CONSUMIDA'!$C$23</c:f>
              <c:strCache>
                <c:ptCount val="1"/>
                <c:pt idx="0">
                  <c:v>T1</c:v>
                </c:pt>
              </c:strCache>
            </c:strRef>
          </c:tx>
          <c:spPr>
            <a:ln>
              <a:solidFill>
                <a:schemeClr val="accent6"/>
              </a:solidFill>
            </a:ln>
          </c:spPr>
          <c:marker>
            <c:symbol val="none"/>
          </c:marker>
          <c:errBars>
            <c:errDir val="y"/>
            <c:errBarType val="both"/>
            <c:errValType val="stdErr"/>
            <c:noEndCap val="0"/>
          </c:errBars>
          <c:cat>
            <c:numRef>
              <c:f>'TOTAL MS CONSUMIDA'!$B$24:$B$28</c:f>
              <c:numCache>
                <c:formatCode>General</c:formatCode>
                <c:ptCount val="5"/>
                <c:pt idx="0">
                  <c:v>1</c:v>
                </c:pt>
                <c:pt idx="1">
                  <c:v>8</c:v>
                </c:pt>
                <c:pt idx="2">
                  <c:v>16</c:v>
                </c:pt>
                <c:pt idx="3">
                  <c:v>24</c:v>
                </c:pt>
                <c:pt idx="4">
                  <c:v>32</c:v>
                </c:pt>
              </c:numCache>
            </c:numRef>
          </c:cat>
          <c:val>
            <c:numRef>
              <c:f>'CONVERSIÓN LECHERA'!$I$3:$I$7</c:f>
              <c:numCache>
                <c:formatCode>0.00</c:formatCode>
                <c:ptCount val="5"/>
                <c:pt idx="0">
                  <c:v>0.86243356643356639</c:v>
                </c:pt>
                <c:pt idx="1">
                  <c:v>0.77151716026943218</c:v>
                </c:pt>
                <c:pt idx="2">
                  <c:v>0.84681160230257646</c:v>
                </c:pt>
                <c:pt idx="3">
                  <c:v>0.8633253601824552</c:v>
                </c:pt>
                <c:pt idx="4">
                  <c:v>0.86248973698366416</c:v>
                </c:pt>
              </c:numCache>
            </c:numRef>
          </c:val>
          <c:smooth val="0"/>
          <c:extLst xmlns:c16r2="http://schemas.microsoft.com/office/drawing/2015/06/chart">
            <c:ext xmlns:c16="http://schemas.microsoft.com/office/drawing/2014/chart" uri="{C3380CC4-5D6E-409C-BE32-E72D297353CC}">
              <c16:uniqueId val="{00000000-85FF-497C-BDBE-CD1780B3D819}"/>
            </c:ext>
          </c:extLst>
        </c:ser>
        <c:ser>
          <c:idx val="0"/>
          <c:order val="1"/>
          <c:tx>
            <c:v>T2</c:v>
          </c:tx>
          <c:spPr>
            <a:ln w="19050" cap="rnd">
              <a:solidFill>
                <a:schemeClr val="accent1"/>
              </a:solidFill>
              <a:round/>
            </a:ln>
            <a:effectLst/>
          </c:spPr>
          <c:marker>
            <c:symbol val="none"/>
          </c:marker>
          <c:errBars>
            <c:errDir val="y"/>
            <c:errBarType val="both"/>
            <c:errValType val="cust"/>
            <c:noEndCap val="0"/>
            <c:plus>
              <c:numRef>
                <c:f>'CONVERSIÓN LECHERA'!$H$21</c:f>
                <c:numCache>
                  <c:formatCode>General</c:formatCode>
                  <c:ptCount val="1"/>
                  <c:pt idx="0">
                    <c:v>0.35</c:v>
                  </c:pt>
                </c:numCache>
              </c:numRef>
            </c:plus>
            <c:minus>
              <c:numRef>
                <c:f>'CONVERSIÓN LECHERA'!$H$21</c:f>
                <c:numCache>
                  <c:formatCode>General</c:formatCode>
                  <c:ptCount val="1"/>
                  <c:pt idx="0">
                    <c:v>0.35</c:v>
                  </c:pt>
                </c:numCache>
              </c:numRef>
            </c:minus>
          </c:errBars>
          <c:cat>
            <c:numRef>
              <c:f>'TOTAL MS CONSUMIDA'!$B$24:$B$28</c:f>
              <c:numCache>
                <c:formatCode>General</c:formatCode>
                <c:ptCount val="5"/>
                <c:pt idx="0">
                  <c:v>1</c:v>
                </c:pt>
                <c:pt idx="1">
                  <c:v>8</c:v>
                </c:pt>
                <c:pt idx="2">
                  <c:v>16</c:v>
                </c:pt>
                <c:pt idx="3">
                  <c:v>24</c:v>
                </c:pt>
                <c:pt idx="4">
                  <c:v>32</c:v>
                </c:pt>
              </c:numCache>
            </c:numRef>
          </c:cat>
          <c:val>
            <c:numRef>
              <c:f>'CONVERSIÓN LECHERA'!$I$13:$I$17</c:f>
              <c:numCache>
                <c:formatCode>0.00</c:formatCode>
                <c:ptCount val="5"/>
                <c:pt idx="0">
                  <c:v>0.78935508101727658</c:v>
                </c:pt>
                <c:pt idx="1">
                  <c:v>0.60386377215694087</c:v>
                </c:pt>
                <c:pt idx="2">
                  <c:v>0.62886653982060348</c:v>
                </c:pt>
                <c:pt idx="3">
                  <c:v>0.71611023974904764</c:v>
                </c:pt>
                <c:pt idx="4">
                  <c:v>0.70981685815038109</c:v>
                </c:pt>
              </c:numCache>
            </c:numRef>
          </c:val>
          <c:smooth val="0"/>
          <c:extLst xmlns:c16r2="http://schemas.microsoft.com/office/drawing/2015/06/chart">
            <c:ext xmlns:c16="http://schemas.microsoft.com/office/drawing/2014/chart" uri="{C3380CC4-5D6E-409C-BE32-E72D297353CC}">
              <c16:uniqueId val="{00000001-85FF-497C-BDBE-CD1780B3D819}"/>
            </c:ext>
          </c:extLst>
        </c:ser>
        <c:dLbls>
          <c:showLegendKey val="0"/>
          <c:showVal val="0"/>
          <c:showCatName val="0"/>
          <c:showSerName val="0"/>
          <c:showPercent val="0"/>
          <c:showBubbleSize val="0"/>
        </c:dLbls>
        <c:smooth val="0"/>
        <c:axId val="262463152"/>
        <c:axId val="262463544"/>
      </c:lineChart>
      <c:catAx>
        <c:axId val="262463152"/>
        <c:scaling>
          <c:orientation val="minMax"/>
        </c:scaling>
        <c:delete val="0"/>
        <c:axPos val="b"/>
        <c:title>
          <c:tx>
            <c:rich>
              <a:bodyPr/>
              <a:lstStyle/>
              <a:p>
                <a:pPr>
                  <a:defRPr/>
                </a:pPr>
                <a:r>
                  <a:rPr lang="es-ES"/>
                  <a:t>Días de evaluación</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62463544"/>
        <c:crosses val="autoZero"/>
        <c:auto val="1"/>
        <c:lblAlgn val="ctr"/>
        <c:lblOffset val="100"/>
        <c:noMultiLvlLbl val="0"/>
      </c:catAx>
      <c:valAx>
        <c:axId val="262463544"/>
        <c:scaling>
          <c:orientation val="minMax"/>
          <c:min val="0.2"/>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s-ES"/>
                  <a:t>Conversión (Alimento/Leche)</a:t>
                </a:r>
              </a:p>
            </c:rich>
          </c:tx>
          <c:layout/>
          <c:overlay val="0"/>
        </c:title>
        <c:numFmt formatCode="0.00" sourceLinked="1"/>
        <c:majorTickMark val="none"/>
        <c:minorTickMark val="none"/>
        <c:tickLblPos val="nextTo"/>
        <c:spPr>
          <a:noFill/>
          <a:ln>
            <a:noFill/>
          </a:ln>
          <a:effectLst/>
        </c:spPr>
        <c:txPr>
          <a:bodyPr rot="-60000000" vert="horz"/>
          <a:lstStyle/>
          <a:p>
            <a:pPr>
              <a:defRPr/>
            </a:pPr>
            <a:endParaRPr lang="es-EC"/>
          </a:p>
        </c:txPr>
        <c:crossAx val="262463152"/>
        <c:crosses val="autoZero"/>
        <c:crossBetween val="between"/>
      </c:valAx>
    </c:plotArea>
    <c:legend>
      <c:legendPos val="r"/>
      <c:layout/>
      <c:overlay val="0"/>
    </c:legend>
    <c:plotVisOnly val="1"/>
    <c:dispBlanksAs val="gap"/>
    <c:showDLblsOverMax val="0"/>
    <c:extLst xmlns:c16r2="http://schemas.microsoft.com/office/drawing/2015/06/chart"/>
  </c:chart>
  <c:spPr>
    <a:ln>
      <a:solidFill>
        <a:schemeClr val="bg2"/>
      </a:solidFill>
    </a:ln>
  </c:spPr>
  <c:txPr>
    <a:bodyPr/>
    <a:lstStyle/>
    <a:p>
      <a:pPr>
        <a:defRPr sz="1400">
          <a:latin typeface="Arial" panose="020B0604020202020204" pitchFamily="34" charset="0"/>
          <a:cs typeface="Arial" panose="020B0604020202020204" pitchFamily="34" charset="0"/>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'TOTAL MS CONSUMIDA'!$C$23</c:f>
              <c:strCache>
                <c:ptCount val="1"/>
                <c:pt idx="0">
                  <c:v>T1</c:v>
                </c:pt>
              </c:strCache>
            </c:strRef>
          </c:tx>
          <c:spPr>
            <a:solidFill>
              <a:srgbClr val="00B0F0"/>
            </a:solidFill>
            <a:ln>
              <a:noFill/>
            </a:ln>
            <a:effectLst/>
          </c:spPr>
          <c:invertIfNegative val="0"/>
          <c:dLbls>
            <c:dLbl>
              <c:idx val="0"/>
              <c:layout>
                <c:manualLayout>
                  <c:x val="-2.7777777777777776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0DA-4C1C-92D5-699D8C5317C2}"/>
                </c:ext>
                <c:ext xmlns:c15="http://schemas.microsoft.com/office/drawing/2012/chart" uri="{CE6537A1-D6FC-4f65-9D91-7224C49458BB}">
                  <c15:layout/>
                </c:ext>
              </c:extLst>
            </c:dLbl>
            <c:dLbl>
              <c:idx val="1"/>
              <c:layout>
                <c:manualLayout>
                  <c:x val="-4.1666666666666664E-2"/>
                  <c:y val="-4.2437781360066642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DA-4C1C-92D5-699D8C5317C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Hoja2!$B$2:$C$2</c:f>
              <c:strCache>
                <c:ptCount val="2"/>
                <c:pt idx="0">
                  <c:v>Grasa</c:v>
                </c:pt>
                <c:pt idx="1">
                  <c:v>Proteína</c:v>
                </c:pt>
              </c:strCache>
            </c:strRef>
          </c:cat>
          <c:val>
            <c:numRef>
              <c:f>'cALIDAD DE LA LE'!$C$3:$D$3</c:f>
              <c:numCache>
                <c:formatCode>General</c:formatCode>
                <c:ptCount val="2"/>
                <c:pt idx="0">
                  <c:v>2.75</c:v>
                </c:pt>
                <c:pt idx="1">
                  <c:v>3.35</c:v>
                </c:pt>
              </c:numCache>
            </c:numRef>
          </c:val>
          <c:extLst xmlns:c16r2="http://schemas.microsoft.com/office/drawing/2015/06/chart">
            <c:ext xmlns:c16="http://schemas.microsoft.com/office/drawing/2014/chart" uri="{C3380CC4-5D6E-409C-BE32-E72D297353CC}">
              <c16:uniqueId val="{00000002-E0DA-4C1C-92D5-699D8C5317C2}"/>
            </c:ext>
          </c:extLst>
        </c:ser>
        <c:ser>
          <c:idx val="1"/>
          <c:order val="1"/>
          <c:tx>
            <c:strRef>
              <c:f>'TOTAL MS CONSUMIDA'!$D$23</c:f>
              <c:strCache>
                <c:ptCount val="1"/>
                <c:pt idx="0">
                  <c:v>T2</c:v>
                </c:pt>
              </c:strCache>
            </c:strRef>
          </c:tx>
          <c:spPr>
            <a:solidFill>
              <a:srgbClr val="92D050"/>
            </a:solidFill>
            <a:ln>
              <a:noFill/>
            </a:ln>
            <a:effectLst/>
          </c:spPr>
          <c:invertIfNegative val="0"/>
          <c:dLbls>
            <c:dLbl>
              <c:idx val="0"/>
              <c:layout>
                <c:manualLayout>
                  <c:x val="4.1666666666666616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0DA-4C1C-92D5-699D8C5317C2}"/>
                </c:ext>
                <c:ext xmlns:c15="http://schemas.microsoft.com/office/drawing/2012/chart" uri="{CE6537A1-D6FC-4f65-9D91-7224C49458BB}">
                  <c15:layout/>
                </c:ext>
              </c:extLst>
            </c:dLbl>
            <c:dLbl>
              <c:idx val="1"/>
              <c:layout>
                <c:manualLayout>
                  <c:x val="3.888888888888889E-2"/>
                  <c:y val="-4.2437781360066642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0DA-4C1C-92D5-699D8C5317C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Hoja2!$B$2:$C$2</c:f>
              <c:strCache>
                <c:ptCount val="2"/>
                <c:pt idx="0">
                  <c:v>Grasa</c:v>
                </c:pt>
                <c:pt idx="1">
                  <c:v>Proteína</c:v>
                </c:pt>
              </c:strCache>
            </c:strRef>
          </c:cat>
          <c:val>
            <c:numRef>
              <c:f>'cALIDAD DE LA LE'!$C$4:$D$4</c:f>
              <c:numCache>
                <c:formatCode>General</c:formatCode>
                <c:ptCount val="2"/>
                <c:pt idx="0">
                  <c:v>2.2200000000000002</c:v>
                </c:pt>
                <c:pt idx="1">
                  <c:v>3.31</c:v>
                </c:pt>
              </c:numCache>
            </c:numRef>
          </c:val>
          <c:extLst xmlns:c16r2="http://schemas.microsoft.com/office/drawing/2015/06/chart">
            <c:ext xmlns:c16="http://schemas.microsoft.com/office/drawing/2014/chart" uri="{C3380CC4-5D6E-409C-BE32-E72D297353CC}">
              <c16:uniqueId val="{00000005-E0DA-4C1C-92D5-699D8C5317C2}"/>
            </c:ext>
          </c:extLst>
        </c:ser>
        <c:dLbls>
          <c:dLblPos val="outEnd"/>
          <c:showLegendKey val="0"/>
          <c:showVal val="1"/>
          <c:showCatName val="0"/>
          <c:showSerName val="0"/>
          <c:showPercent val="0"/>
          <c:showBubbleSize val="0"/>
        </c:dLbls>
        <c:gapWidth val="219"/>
        <c:overlap val="-27"/>
        <c:axId val="263348360"/>
        <c:axId val="263351496"/>
      </c:barChart>
      <c:catAx>
        <c:axId val="26334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63351496"/>
        <c:crosses val="autoZero"/>
        <c:auto val="1"/>
        <c:lblAlgn val="ctr"/>
        <c:lblOffset val="100"/>
        <c:noMultiLvlLbl val="0"/>
      </c:catAx>
      <c:valAx>
        <c:axId val="26335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
                  <a:t>Porcentaje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2633483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875D0-4EB5-44D9-AEBE-F1FBA87BBE11}" type="doc">
      <dgm:prSet loTypeId="urn:microsoft.com/office/officeart/2005/8/layout/radial5" loCatId="cycle" qsTypeId="urn:microsoft.com/office/officeart/2005/8/quickstyle/simple3" qsCatId="simple" csTypeId="urn:microsoft.com/office/officeart/2005/8/colors/colorful4" csCatId="colorful" phldr="1"/>
      <dgm:spPr/>
      <dgm:t>
        <a:bodyPr/>
        <a:lstStyle/>
        <a:p>
          <a:endParaRPr lang="es-EC"/>
        </a:p>
      </dgm:t>
    </dgm:pt>
    <dgm:pt modelId="{8BF8BF38-CA56-480F-A31F-E12B3860E7ED}">
      <dgm:prSet phldrT="[Texto]" custT="1"/>
      <dgm:spPr>
        <a:solidFill>
          <a:schemeClr val="accent2"/>
        </a:solidFill>
      </dgm:spPr>
      <dgm:t>
        <a:bodyPr/>
        <a:lstStyle/>
        <a:p>
          <a:r>
            <a:rPr lang="es-ES" sz="1800" dirty="0" smtClean="0">
              <a:latin typeface="Calibri" panose="020F0502020204030204" pitchFamily="34" charset="0"/>
              <a:ea typeface="Calibri" panose="020F0502020204030204" pitchFamily="34" charset="0"/>
              <a:cs typeface="Times New Roman" panose="02020603050405020304" pitchFamily="18" charset="0"/>
            </a:rPr>
            <a:t>S</a:t>
          </a:r>
          <a:r>
            <a:rPr lang="es-ES" sz="1800" dirty="0" smtClean="0">
              <a:effectLst/>
              <a:latin typeface="Calibri" panose="020F0502020204030204" pitchFamily="34" charset="0"/>
              <a:ea typeface="Calibri" panose="020F0502020204030204" pitchFamily="34" charset="0"/>
              <a:cs typeface="Times New Roman" panose="02020603050405020304" pitchFamily="18" charset="0"/>
            </a:rPr>
            <a:t>uplementación</a:t>
          </a:r>
          <a:endParaRPr lang="es-EC" sz="1800" dirty="0"/>
        </a:p>
      </dgm:t>
    </dgm:pt>
    <dgm:pt modelId="{68B6041A-64EE-4242-A486-CF42DF1210CB}" type="parTrans" cxnId="{0DB4996C-59E8-431F-B481-E8EE13099751}">
      <dgm:prSet/>
      <dgm:spPr/>
      <dgm:t>
        <a:bodyPr/>
        <a:lstStyle/>
        <a:p>
          <a:endParaRPr lang="es-EC"/>
        </a:p>
      </dgm:t>
    </dgm:pt>
    <dgm:pt modelId="{6F5979C4-5E1A-413A-84C6-56B42129C0E5}" type="sibTrans" cxnId="{0DB4996C-59E8-431F-B481-E8EE13099751}">
      <dgm:prSet/>
      <dgm:spPr/>
      <dgm:t>
        <a:bodyPr/>
        <a:lstStyle/>
        <a:p>
          <a:endParaRPr lang="es-EC"/>
        </a:p>
      </dgm:t>
    </dgm:pt>
    <dgm:pt modelId="{4F75FC9E-6FEE-454A-A86B-8A92B3FF9A4A}">
      <dgm:prSet phldrT="[Texto]" custT="1"/>
      <dgm:spPr/>
      <dgm:t>
        <a:bodyPr/>
        <a:lstStyle/>
        <a:p>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Arreglar dietas desbalanceadas</a:t>
          </a:r>
          <a:endParaRPr lang="es-EC" sz="1600" dirty="0"/>
        </a:p>
      </dgm:t>
    </dgm:pt>
    <dgm:pt modelId="{23DF1FF6-FEEB-4735-A201-5D0C46983DE8}" type="parTrans" cxnId="{55D2A4F5-835E-4803-ADB6-B8C4EBE75487}">
      <dgm:prSet/>
      <dgm:spPr/>
      <dgm:t>
        <a:bodyPr/>
        <a:lstStyle/>
        <a:p>
          <a:endParaRPr lang="es-EC"/>
        </a:p>
      </dgm:t>
    </dgm:pt>
    <dgm:pt modelId="{C7D1A920-64A9-4ED0-ACDC-8E0CE9E44ED4}" type="sibTrans" cxnId="{55D2A4F5-835E-4803-ADB6-B8C4EBE75487}">
      <dgm:prSet/>
      <dgm:spPr/>
      <dgm:t>
        <a:bodyPr/>
        <a:lstStyle/>
        <a:p>
          <a:endParaRPr lang="es-EC"/>
        </a:p>
      </dgm:t>
    </dgm:pt>
    <dgm:pt modelId="{5BC658DE-C473-45C8-9C03-B029A7EFD8AC}">
      <dgm:prSet phldrT="[Texto]" custT="1"/>
      <dgm:spPr/>
      <dgm:t>
        <a:bodyPr/>
        <a:lstStyle/>
        <a:p>
          <a:pPr algn="ct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Incrementar la capacidad de carga de los sistemas productivos</a:t>
          </a:r>
          <a:endParaRPr lang="es-EC" sz="1400" dirty="0"/>
        </a:p>
      </dgm:t>
    </dgm:pt>
    <dgm:pt modelId="{B33EB978-A0BE-4163-971F-81329CF76E66}" type="parTrans" cxnId="{F61218BA-E865-4837-BD0F-02BD3D074D80}">
      <dgm:prSet/>
      <dgm:spPr/>
      <dgm:t>
        <a:bodyPr/>
        <a:lstStyle/>
        <a:p>
          <a:endParaRPr lang="es-EC"/>
        </a:p>
      </dgm:t>
    </dgm:pt>
    <dgm:pt modelId="{EB5E16E2-BBA0-41FD-ABFA-C1303F12E3AB}" type="sibTrans" cxnId="{F61218BA-E865-4837-BD0F-02BD3D074D80}">
      <dgm:prSet/>
      <dgm:spPr/>
      <dgm:t>
        <a:bodyPr/>
        <a:lstStyle/>
        <a:p>
          <a:endParaRPr lang="es-EC"/>
        </a:p>
      </dgm:t>
    </dgm:pt>
    <dgm:pt modelId="{8DABFC4E-80DF-4308-9648-6910EB74BD0B}">
      <dgm:prSet phldrT="[Texto]" custT="1"/>
      <dgm:spPr/>
      <dgm:t>
        <a:bodyPr/>
        <a:lstStyle/>
        <a:p>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Incrementar la eficiencia de conversión de las pasturas</a:t>
          </a:r>
          <a:endParaRPr lang="es-EC" sz="1400" dirty="0"/>
        </a:p>
      </dgm:t>
    </dgm:pt>
    <dgm:pt modelId="{E53EC691-F988-4A89-B693-11326F134932}" type="parTrans" cxnId="{8D77735F-FE41-4418-92FA-19E4BD8283F9}">
      <dgm:prSet/>
      <dgm:spPr/>
      <dgm:t>
        <a:bodyPr/>
        <a:lstStyle/>
        <a:p>
          <a:endParaRPr lang="es-EC"/>
        </a:p>
      </dgm:t>
    </dgm:pt>
    <dgm:pt modelId="{061DD585-FE39-4542-9724-4DD9C7864F88}" type="sibTrans" cxnId="{8D77735F-FE41-4418-92FA-19E4BD8283F9}">
      <dgm:prSet/>
      <dgm:spPr/>
      <dgm:t>
        <a:bodyPr/>
        <a:lstStyle/>
        <a:p>
          <a:endParaRPr lang="es-EC"/>
        </a:p>
      </dgm:t>
    </dgm:pt>
    <dgm:pt modelId="{76B30ABA-26B8-423F-95C0-532CAC8D3C67}" type="pres">
      <dgm:prSet presAssocID="{990875D0-4EB5-44D9-AEBE-F1FBA87BBE11}" presName="Name0" presStyleCnt="0">
        <dgm:presLayoutVars>
          <dgm:chMax val="1"/>
          <dgm:dir/>
          <dgm:animLvl val="ctr"/>
          <dgm:resizeHandles val="exact"/>
        </dgm:presLayoutVars>
      </dgm:prSet>
      <dgm:spPr/>
      <dgm:t>
        <a:bodyPr/>
        <a:lstStyle/>
        <a:p>
          <a:endParaRPr lang="es-EC"/>
        </a:p>
      </dgm:t>
    </dgm:pt>
    <dgm:pt modelId="{34B4982C-2EBB-4136-A832-EA001316CE41}" type="pres">
      <dgm:prSet presAssocID="{8BF8BF38-CA56-480F-A31F-E12B3860E7ED}" presName="centerShape" presStyleLbl="node0" presStyleIdx="0" presStyleCnt="1" custScaleX="234307" custScaleY="65062" custLinFactNeighborX="-695" custLinFactNeighborY="-8968"/>
      <dgm:spPr/>
      <dgm:t>
        <a:bodyPr/>
        <a:lstStyle/>
        <a:p>
          <a:endParaRPr lang="es-EC"/>
        </a:p>
      </dgm:t>
    </dgm:pt>
    <dgm:pt modelId="{6004B59D-C5E0-4A2F-81C9-C3434645ED12}" type="pres">
      <dgm:prSet presAssocID="{23DF1FF6-FEEB-4735-A201-5D0C46983DE8}" presName="parTrans" presStyleLbl="sibTrans2D1" presStyleIdx="0" presStyleCnt="3"/>
      <dgm:spPr/>
      <dgm:t>
        <a:bodyPr/>
        <a:lstStyle/>
        <a:p>
          <a:endParaRPr lang="es-EC"/>
        </a:p>
      </dgm:t>
    </dgm:pt>
    <dgm:pt modelId="{8BE296EA-4E60-4053-9E91-CC6AC973A70E}" type="pres">
      <dgm:prSet presAssocID="{23DF1FF6-FEEB-4735-A201-5D0C46983DE8}" presName="connectorText" presStyleLbl="sibTrans2D1" presStyleIdx="0" presStyleCnt="3"/>
      <dgm:spPr/>
      <dgm:t>
        <a:bodyPr/>
        <a:lstStyle/>
        <a:p>
          <a:endParaRPr lang="es-EC"/>
        </a:p>
      </dgm:t>
    </dgm:pt>
    <dgm:pt modelId="{B0842932-2594-438F-B6CA-B98293C04BF5}" type="pres">
      <dgm:prSet presAssocID="{4F75FC9E-6FEE-454A-A86B-8A92B3FF9A4A}" presName="node" presStyleLbl="node1" presStyleIdx="0" presStyleCnt="3" custScaleX="180005" custScaleY="67055">
        <dgm:presLayoutVars>
          <dgm:bulletEnabled val="1"/>
        </dgm:presLayoutVars>
      </dgm:prSet>
      <dgm:spPr/>
      <dgm:t>
        <a:bodyPr/>
        <a:lstStyle/>
        <a:p>
          <a:endParaRPr lang="es-EC"/>
        </a:p>
      </dgm:t>
    </dgm:pt>
    <dgm:pt modelId="{E4182D5F-EC7F-4155-A617-7EB789AAFA3C}" type="pres">
      <dgm:prSet presAssocID="{B33EB978-A0BE-4163-971F-81329CF76E66}" presName="parTrans" presStyleLbl="sibTrans2D1" presStyleIdx="1" presStyleCnt="3"/>
      <dgm:spPr/>
      <dgm:t>
        <a:bodyPr/>
        <a:lstStyle/>
        <a:p>
          <a:endParaRPr lang="es-EC"/>
        </a:p>
      </dgm:t>
    </dgm:pt>
    <dgm:pt modelId="{311F9DFB-4E38-4EFE-95B0-D700C4BD3E0A}" type="pres">
      <dgm:prSet presAssocID="{B33EB978-A0BE-4163-971F-81329CF76E66}" presName="connectorText" presStyleLbl="sibTrans2D1" presStyleIdx="1" presStyleCnt="3"/>
      <dgm:spPr/>
      <dgm:t>
        <a:bodyPr/>
        <a:lstStyle/>
        <a:p>
          <a:endParaRPr lang="es-EC"/>
        </a:p>
      </dgm:t>
    </dgm:pt>
    <dgm:pt modelId="{A7169CD4-74CC-46B1-8D99-6B3C924B0B5E}" type="pres">
      <dgm:prSet presAssocID="{5BC658DE-C473-45C8-9C03-B029A7EFD8AC}" presName="node" presStyleLbl="node1" presStyleIdx="1" presStyleCnt="3" custScaleX="174205" custScaleY="86710">
        <dgm:presLayoutVars>
          <dgm:bulletEnabled val="1"/>
        </dgm:presLayoutVars>
      </dgm:prSet>
      <dgm:spPr/>
      <dgm:t>
        <a:bodyPr/>
        <a:lstStyle/>
        <a:p>
          <a:endParaRPr lang="es-EC"/>
        </a:p>
      </dgm:t>
    </dgm:pt>
    <dgm:pt modelId="{3C65BAD0-710E-4051-B26E-66822C7CE5B6}" type="pres">
      <dgm:prSet presAssocID="{E53EC691-F988-4A89-B693-11326F134932}" presName="parTrans" presStyleLbl="sibTrans2D1" presStyleIdx="2" presStyleCnt="3"/>
      <dgm:spPr/>
      <dgm:t>
        <a:bodyPr/>
        <a:lstStyle/>
        <a:p>
          <a:endParaRPr lang="es-EC"/>
        </a:p>
      </dgm:t>
    </dgm:pt>
    <dgm:pt modelId="{5BFB73E9-2882-4805-9B4A-F5DC7886FA1F}" type="pres">
      <dgm:prSet presAssocID="{E53EC691-F988-4A89-B693-11326F134932}" presName="connectorText" presStyleLbl="sibTrans2D1" presStyleIdx="2" presStyleCnt="3"/>
      <dgm:spPr/>
      <dgm:t>
        <a:bodyPr/>
        <a:lstStyle/>
        <a:p>
          <a:endParaRPr lang="es-EC"/>
        </a:p>
      </dgm:t>
    </dgm:pt>
    <dgm:pt modelId="{094E20EA-78E4-4538-8655-5E5EE671FC0A}" type="pres">
      <dgm:prSet presAssocID="{8DABFC4E-80DF-4308-9648-6910EB74BD0B}" presName="node" presStyleLbl="node1" presStyleIdx="2" presStyleCnt="3" custScaleX="142621" custScaleY="76606">
        <dgm:presLayoutVars>
          <dgm:bulletEnabled val="1"/>
        </dgm:presLayoutVars>
      </dgm:prSet>
      <dgm:spPr/>
      <dgm:t>
        <a:bodyPr/>
        <a:lstStyle/>
        <a:p>
          <a:endParaRPr lang="es-EC"/>
        </a:p>
      </dgm:t>
    </dgm:pt>
  </dgm:ptLst>
  <dgm:cxnLst>
    <dgm:cxn modelId="{88932693-3B84-4D76-8341-89264EABC25C}" type="presOf" srcId="{4F75FC9E-6FEE-454A-A86B-8A92B3FF9A4A}" destId="{B0842932-2594-438F-B6CA-B98293C04BF5}" srcOrd="0" destOrd="0" presId="urn:microsoft.com/office/officeart/2005/8/layout/radial5"/>
    <dgm:cxn modelId="{F61218BA-E865-4837-BD0F-02BD3D074D80}" srcId="{8BF8BF38-CA56-480F-A31F-E12B3860E7ED}" destId="{5BC658DE-C473-45C8-9C03-B029A7EFD8AC}" srcOrd="1" destOrd="0" parTransId="{B33EB978-A0BE-4163-971F-81329CF76E66}" sibTransId="{EB5E16E2-BBA0-41FD-ABFA-C1303F12E3AB}"/>
    <dgm:cxn modelId="{94532574-7EE2-4786-93D8-157825086F0A}" type="presOf" srcId="{E53EC691-F988-4A89-B693-11326F134932}" destId="{3C65BAD0-710E-4051-B26E-66822C7CE5B6}" srcOrd="0" destOrd="0" presId="urn:microsoft.com/office/officeart/2005/8/layout/radial5"/>
    <dgm:cxn modelId="{666F315D-9CE2-409A-8B8F-16775F6B879F}" type="presOf" srcId="{8BF8BF38-CA56-480F-A31F-E12B3860E7ED}" destId="{34B4982C-2EBB-4136-A832-EA001316CE41}" srcOrd="0" destOrd="0" presId="urn:microsoft.com/office/officeart/2005/8/layout/radial5"/>
    <dgm:cxn modelId="{967886E1-FFF6-42F8-8400-181ED464A5B8}" type="presOf" srcId="{23DF1FF6-FEEB-4735-A201-5D0C46983DE8}" destId="{6004B59D-C5E0-4A2F-81C9-C3434645ED12}" srcOrd="0" destOrd="0" presId="urn:microsoft.com/office/officeart/2005/8/layout/radial5"/>
    <dgm:cxn modelId="{AEFE2F13-85B2-4E40-BD9E-A1F5B2DC219E}" type="presOf" srcId="{B33EB978-A0BE-4163-971F-81329CF76E66}" destId="{E4182D5F-EC7F-4155-A617-7EB789AAFA3C}" srcOrd="0" destOrd="0" presId="urn:microsoft.com/office/officeart/2005/8/layout/radial5"/>
    <dgm:cxn modelId="{C0D08939-C136-464E-825D-571A75CFBBBF}" type="presOf" srcId="{E53EC691-F988-4A89-B693-11326F134932}" destId="{5BFB73E9-2882-4805-9B4A-F5DC7886FA1F}" srcOrd="1" destOrd="0" presId="urn:microsoft.com/office/officeart/2005/8/layout/radial5"/>
    <dgm:cxn modelId="{D1023A00-D221-4A34-9A4E-52ED36244A69}" type="presOf" srcId="{5BC658DE-C473-45C8-9C03-B029A7EFD8AC}" destId="{A7169CD4-74CC-46B1-8D99-6B3C924B0B5E}" srcOrd="0" destOrd="0" presId="urn:microsoft.com/office/officeart/2005/8/layout/radial5"/>
    <dgm:cxn modelId="{41C42F49-26B4-40E7-9723-7590EEFF6E20}" type="presOf" srcId="{23DF1FF6-FEEB-4735-A201-5D0C46983DE8}" destId="{8BE296EA-4E60-4053-9E91-CC6AC973A70E}" srcOrd="1" destOrd="0" presId="urn:microsoft.com/office/officeart/2005/8/layout/radial5"/>
    <dgm:cxn modelId="{8D77735F-FE41-4418-92FA-19E4BD8283F9}" srcId="{8BF8BF38-CA56-480F-A31F-E12B3860E7ED}" destId="{8DABFC4E-80DF-4308-9648-6910EB74BD0B}" srcOrd="2" destOrd="0" parTransId="{E53EC691-F988-4A89-B693-11326F134932}" sibTransId="{061DD585-FE39-4542-9724-4DD9C7864F88}"/>
    <dgm:cxn modelId="{0DB4996C-59E8-431F-B481-E8EE13099751}" srcId="{990875D0-4EB5-44D9-AEBE-F1FBA87BBE11}" destId="{8BF8BF38-CA56-480F-A31F-E12B3860E7ED}" srcOrd="0" destOrd="0" parTransId="{68B6041A-64EE-4242-A486-CF42DF1210CB}" sibTransId="{6F5979C4-5E1A-413A-84C6-56B42129C0E5}"/>
    <dgm:cxn modelId="{55D2A4F5-835E-4803-ADB6-B8C4EBE75487}" srcId="{8BF8BF38-CA56-480F-A31F-E12B3860E7ED}" destId="{4F75FC9E-6FEE-454A-A86B-8A92B3FF9A4A}" srcOrd="0" destOrd="0" parTransId="{23DF1FF6-FEEB-4735-A201-5D0C46983DE8}" sibTransId="{C7D1A920-64A9-4ED0-ACDC-8E0CE9E44ED4}"/>
    <dgm:cxn modelId="{E9E3356B-B764-4F05-9C12-6EC80D022C12}" type="presOf" srcId="{B33EB978-A0BE-4163-971F-81329CF76E66}" destId="{311F9DFB-4E38-4EFE-95B0-D700C4BD3E0A}" srcOrd="1" destOrd="0" presId="urn:microsoft.com/office/officeart/2005/8/layout/radial5"/>
    <dgm:cxn modelId="{B5A3F8D5-5A48-4B62-9E29-B18CA5B3E479}" type="presOf" srcId="{990875D0-4EB5-44D9-AEBE-F1FBA87BBE11}" destId="{76B30ABA-26B8-423F-95C0-532CAC8D3C67}" srcOrd="0" destOrd="0" presId="urn:microsoft.com/office/officeart/2005/8/layout/radial5"/>
    <dgm:cxn modelId="{D2D21DFC-D2EF-49C5-A1C6-B1477CBA899D}" type="presOf" srcId="{8DABFC4E-80DF-4308-9648-6910EB74BD0B}" destId="{094E20EA-78E4-4538-8655-5E5EE671FC0A}" srcOrd="0" destOrd="0" presId="urn:microsoft.com/office/officeart/2005/8/layout/radial5"/>
    <dgm:cxn modelId="{1FC70C8E-FF95-462E-B344-035478211FD0}" type="presParOf" srcId="{76B30ABA-26B8-423F-95C0-532CAC8D3C67}" destId="{34B4982C-2EBB-4136-A832-EA001316CE41}" srcOrd="0" destOrd="0" presId="urn:microsoft.com/office/officeart/2005/8/layout/radial5"/>
    <dgm:cxn modelId="{B5EDEA56-3DC1-4C34-9B06-751126ED971A}" type="presParOf" srcId="{76B30ABA-26B8-423F-95C0-532CAC8D3C67}" destId="{6004B59D-C5E0-4A2F-81C9-C3434645ED12}" srcOrd="1" destOrd="0" presId="urn:microsoft.com/office/officeart/2005/8/layout/radial5"/>
    <dgm:cxn modelId="{F6F9D9E4-FEFE-494B-AE3F-502D537461D0}" type="presParOf" srcId="{6004B59D-C5E0-4A2F-81C9-C3434645ED12}" destId="{8BE296EA-4E60-4053-9E91-CC6AC973A70E}" srcOrd="0" destOrd="0" presId="urn:microsoft.com/office/officeart/2005/8/layout/radial5"/>
    <dgm:cxn modelId="{46AC942E-134A-4CE4-9D63-9707403D8C82}" type="presParOf" srcId="{76B30ABA-26B8-423F-95C0-532CAC8D3C67}" destId="{B0842932-2594-438F-B6CA-B98293C04BF5}" srcOrd="2" destOrd="0" presId="urn:microsoft.com/office/officeart/2005/8/layout/radial5"/>
    <dgm:cxn modelId="{EF1DA835-8E8A-4F77-A4FF-884414AE62AC}" type="presParOf" srcId="{76B30ABA-26B8-423F-95C0-532CAC8D3C67}" destId="{E4182D5F-EC7F-4155-A617-7EB789AAFA3C}" srcOrd="3" destOrd="0" presId="urn:microsoft.com/office/officeart/2005/8/layout/radial5"/>
    <dgm:cxn modelId="{82C6D9C5-4B2B-41B1-BE9E-038F1A636ACD}" type="presParOf" srcId="{E4182D5F-EC7F-4155-A617-7EB789AAFA3C}" destId="{311F9DFB-4E38-4EFE-95B0-D700C4BD3E0A}" srcOrd="0" destOrd="0" presId="urn:microsoft.com/office/officeart/2005/8/layout/radial5"/>
    <dgm:cxn modelId="{97E562F7-5A95-4C57-8080-A0934A0B06E8}" type="presParOf" srcId="{76B30ABA-26B8-423F-95C0-532CAC8D3C67}" destId="{A7169CD4-74CC-46B1-8D99-6B3C924B0B5E}" srcOrd="4" destOrd="0" presId="urn:microsoft.com/office/officeart/2005/8/layout/radial5"/>
    <dgm:cxn modelId="{7E076763-503E-4E7F-9A4B-CDE83CD4AD22}" type="presParOf" srcId="{76B30ABA-26B8-423F-95C0-532CAC8D3C67}" destId="{3C65BAD0-710E-4051-B26E-66822C7CE5B6}" srcOrd="5" destOrd="0" presId="urn:microsoft.com/office/officeart/2005/8/layout/radial5"/>
    <dgm:cxn modelId="{0967E51C-C98E-437F-9E78-D653C82D950D}" type="presParOf" srcId="{3C65BAD0-710E-4051-B26E-66822C7CE5B6}" destId="{5BFB73E9-2882-4805-9B4A-F5DC7886FA1F}" srcOrd="0" destOrd="0" presId="urn:microsoft.com/office/officeart/2005/8/layout/radial5"/>
    <dgm:cxn modelId="{BA8F0F9A-DE83-4AC4-8F90-E91F150A789B}" type="presParOf" srcId="{76B30ABA-26B8-423F-95C0-532CAC8D3C67}" destId="{094E20EA-78E4-4538-8655-5E5EE671FC0A}"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AC840-17E3-4893-9219-EBF168FF2F1E}"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s-EC"/>
        </a:p>
      </dgm:t>
    </dgm:pt>
    <dgm:pt modelId="{E6652266-224F-4CCA-AAD1-77C5B56472F1}">
      <dgm:prSet/>
      <dgm:spPr/>
      <dgm:t>
        <a:bodyPr/>
        <a:lstStyle/>
        <a:p>
          <a:pPr rtl="0"/>
          <a:r>
            <a:rPr lang="es-ES" dirty="0" smtClean="0"/>
            <a:t>Suministro constante durante todos los días del año</a:t>
          </a:r>
          <a:endParaRPr lang="es-EC" dirty="0"/>
        </a:p>
      </dgm:t>
    </dgm:pt>
    <dgm:pt modelId="{F0178E5F-C980-4FE1-ADC1-EEB9204CF3FA}" type="parTrans" cxnId="{9CCEE124-98D0-4DD7-9B54-6DD5BBCA7F91}">
      <dgm:prSet/>
      <dgm:spPr/>
      <dgm:t>
        <a:bodyPr/>
        <a:lstStyle/>
        <a:p>
          <a:endParaRPr lang="es-EC"/>
        </a:p>
      </dgm:t>
    </dgm:pt>
    <dgm:pt modelId="{59433783-51A9-47FF-8A50-05A1042D7AEA}" type="sibTrans" cxnId="{9CCEE124-98D0-4DD7-9B54-6DD5BBCA7F91}">
      <dgm:prSet/>
      <dgm:spPr/>
      <dgm:t>
        <a:bodyPr/>
        <a:lstStyle/>
        <a:p>
          <a:endParaRPr lang="es-EC"/>
        </a:p>
      </dgm:t>
    </dgm:pt>
    <dgm:pt modelId="{51567568-3549-4A07-BB68-E2B468010E5F}">
      <dgm:prSet/>
      <dgm:spPr/>
      <dgm:t>
        <a:bodyPr/>
        <a:lstStyle/>
        <a:p>
          <a:pPr rtl="0"/>
          <a:r>
            <a:rPr lang="es-ES" smtClean="0"/>
            <a:t>Se evitan alteraciones digestivas</a:t>
          </a:r>
          <a:endParaRPr lang="es-EC"/>
        </a:p>
      </dgm:t>
    </dgm:pt>
    <dgm:pt modelId="{4964FAC1-F6C6-44A6-8993-F7F80399922F}" type="parTrans" cxnId="{832644C4-B62F-4160-AA31-9A58BDA5A759}">
      <dgm:prSet/>
      <dgm:spPr/>
      <dgm:t>
        <a:bodyPr/>
        <a:lstStyle/>
        <a:p>
          <a:endParaRPr lang="es-EC"/>
        </a:p>
      </dgm:t>
    </dgm:pt>
    <dgm:pt modelId="{AEBD388D-DC7B-48D8-93F4-AFE16CD5F156}" type="sibTrans" cxnId="{832644C4-B62F-4160-AA31-9A58BDA5A759}">
      <dgm:prSet/>
      <dgm:spPr/>
      <dgm:t>
        <a:bodyPr/>
        <a:lstStyle/>
        <a:p>
          <a:endParaRPr lang="es-EC"/>
        </a:p>
      </dgm:t>
    </dgm:pt>
    <dgm:pt modelId="{4D6900C9-A6E5-4433-94E3-03141A2EB783}">
      <dgm:prSet/>
      <dgm:spPr/>
      <dgm:t>
        <a:bodyPr/>
        <a:lstStyle/>
        <a:p>
          <a:pPr rtl="0"/>
          <a:r>
            <a:rPr lang="es-ES" dirty="0" smtClean="0"/>
            <a:t>Menor incidencia de enfermedades</a:t>
          </a:r>
          <a:endParaRPr lang="es-EC" dirty="0"/>
        </a:p>
      </dgm:t>
    </dgm:pt>
    <dgm:pt modelId="{C9437E96-0D2F-46A0-A4F1-78DEE8D8F5F6}" type="parTrans" cxnId="{C351587E-7F73-4109-9457-ECB54945994B}">
      <dgm:prSet/>
      <dgm:spPr/>
      <dgm:t>
        <a:bodyPr/>
        <a:lstStyle/>
        <a:p>
          <a:endParaRPr lang="es-EC"/>
        </a:p>
      </dgm:t>
    </dgm:pt>
    <dgm:pt modelId="{92BEA656-9D37-4212-9462-EFCE4BFA251D}" type="sibTrans" cxnId="{C351587E-7F73-4109-9457-ECB54945994B}">
      <dgm:prSet/>
      <dgm:spPr/>
      <dgm:t>
        <a:bodyPr/>
        <a:lstStyle/>
        <a:p>
          <a:endParaRPr lang="es-EC"/>
        </a:p>
      </dgm:t>
    </dgm:pt>
    <dgm:pt modelId="{E4279278-F306-4E50-B7FB-0CD1BE294F37}">
      <dgm:prSet/>
      <dgm:spPr/>
      <dgm:t>
        <a:bodyPr/>
        <a:lstStyle/>
        <a:p>
          <a:pPr rtl="0"/>
          <a:r>
            <a:rPr lang="es-ES" smtClean="0"/>
            <a:t>Aumento de fertilidad</a:t>
          </a:r>
          <a:endParaRPr lang="es-EC"/>
        </a:p>
      </dgm:t>
    </dgm:pt>
    <dgm:pt modelId="{BAEC547D-AEB3-44B8-8550-69BC648142F8}" type="parTrans" cxnId="{4B01DEED-5155-4C9B-9D0C-55C134C04767}">
      <dgm:prSet/>
      <dgm:spPr/>
      <dgm:t>
        <a:bodyPr/>
        <a:lstStyle/>
        <a:p>
          <a:endParaRPr lang="es-EC"/>
        </a:p>
      </dgm:t>
    </dgm:pt>
    <dgm:pt modelId="{8E922E39-4A37-46DF-9061-44805F9562A3}" type="sibTrans" cxnId="{4B01DEED-5155-4C9B-9D0C-55C134C04767}">
      <dgm:prSet/>
      <dgm:spPr/>
      <dgm:t>
        <a:bodyPr/>
        <a:lstStyle/>
        <a:p>
          <a:endParaRPr lang="es-EC"/>
        </a:p>
      </dgm:t>
    </dgm:pt>
    <dgm:pt modelId="{30BC8451-5F1B-46A7-B3AC-43F949888408}">
      <dgm:prSet/>
      <dgm:spPr/>
      <dgm:t>
        <a:bodyPr/>
        <a:lstStyle/>
        <a:p>
          <a:pPr rtl="0"/>
          <a:r>
            <a:rPr lang="es-ES" dirty="0" smtClean="0"/>
            <a:t>Aumento de la producción de leche</a:t>
          </a:r>
          <a:endParaRPr lang="es-EC" dirty="0"/>
        </a:p>
      </dgm:t>
    </dgm:pt>
    <dgm:pt modelId="{5E7BAD32-A171-4941-918A-F2FF64B987F1}" type="parTrans" cxnId="{0723D988-3F09-4585-9286-ECDB32F00C4B}">
      <dgm:prSet/>
      <dgm:spPr/>
      <dgm:t>
        <a:bodyPr/>
        <a:lstStyle/>
        <a:p>
          <a:endParaRPr lang="es-EC"/>
        </a:p>
      </dgm:t>
    </dgm:pt>
    <dgm:pt modelId="{4DF962E3-361A-40BC-A474-97DA5517229B}" type="sibTrans" cxnId="{0723D988-3F09-4585-9286-ECDB32F00C4B}">
      <dgm:prSet/>
      <dgm:spPr/>
      <dgm:t>
        <a:bodyPr/>
        <a:lstStyle/>
        <a:p>
          <a:endParaRPr lang="es-EC"/>
        </a:p>
      </dgm:t>
    </dgm:pt>
    <dgm:pt modelId="{6B4F0BF3-DAA1-47A3-B031-0F53E79118CF}" type="pres">
      <dgm:prSet presAssocID="{B81AC840-17E3-4893-9219-EBF168FF2F1E}" presName="Name0" presStyleCnt="0">
        <dgm:presLayoutVars>
          <dgm:dir/>
          <dgm:animLvl val="lvl"/>
          <dgm:resizeHandles val="exact"/>
        </dgm:presLayoutVars>
      </dgm:prSet>
      <dgm:spPr/>
      <dgm:t>
        <a:bodyPr/>
        <a:lstStyle/>
        <a:p>
          <a:endParaRPr lang="es-EC"/>
        </a:p>
      </dgm:t>
    </dgm:pt>
    <dgm:pt modelId="{7887A126-7E72-486A-B088-45FA0C9ED010}" type="pres">
      <dgm:prSet presAssocID="{E6652266-224F-4CCA-AAD1-77C5B56472F1}" presName="linNode" presStyleCnt="0"/>
      <dgm:spPr/>
    </dgm:pt>
    <dgm:pt modelId="{89A40F7B-DCFC-46FE-9072-17D17B64C702}" type="pres">
      <dgm:prSet presAssocID="{E6652266-224F-4CCA-AAD1-77C5B56472F1}" presName="parentText" presStyleLbl="node1" presStyleIdx="0" presStyleCnt="5" custScaleX="135983" custLinFactNeighborX="416" custLinFactNeighborY="-2715">
        <dgm:presLayoutVars>
          <dgm:chMax val="1"/>
          <dgm:bulletEnabled val="1"/>
        </dgm:presLayoutVars>
      </dgm:prSet>
      <dgm:spPr/>
      <dgm:t>
        <a:bodyPr/>
        <a:lstStyle/>
        <a:p>
          <a:endParaRPr lang="es-EC"/>
        </a:p>
      </dgm:t>
    </dgm:pt>
    <dgm:pt modelId="{446163DB-61DB-47A4-9BEE-71DA7E98936A}" type="pres">
      <dgm:prSet presAssocID="{59433783-51A9-47FF-8A50-05A1042D7AEA}" presName="sp" presStyleCnt="0"/>
      <dgm:spPr/>
    </dgm:pt>
    <dgm:pt modelId="{A4324BD9-5411-4F8C-AC8D-6DF35487C020}" type="pres">
      <dgm:prSet presAssocID="{51567568-3549-4A07-BB68-E2B468010E5F}" presName="linNode" presStyleCnt="0"/>
      <dgm:spPr/>
    </dgm:pt>
    <dgm:pt modelId="{CC0D13B3-ACB5-4D1B-904C-4D899B0FEC18}" type="pres">
      <dgm:prSet presAssocID="{51567568-3549-4A07-BB68-E2B468010E5F}" presName="parentText" presStyleLbl="node1" presStyleIdx="1" presStyleCnt="5" custScaleX="136636">
        <dgm:presLayoutVars>
          <dgm:chMax val="1"/>
          <dgm:bulletEnabled val="1"/>
        </dgm:presLayoutVars>
      </dgm:prSet>
      <dgm:spPr/>
      <dgm:t>
        <a:bodyPr/>
        <a:lstStyle/>
        <a:p>
          <a:endParaRPr lang="es-EC"/>
        </a:p>
      </dgm:t>
    </dgm:pt>
    <dgm:pt modelId="{B266E2FE-71ED-4810-8A90-DDFDAC11C155}" type="pres">
      <dgm:prSet presAssocID="{AEBD388D-DC7B-48D8-93F4-AFE16CD5F156}" presName="sp" presStyleCnt="0"/>
      <dgm:spPr/>
    </dgm:pt>
    <dgm:pt modelId="{A85635F8-8342-44E9-B0FD-7A4E5331D846}" type="pres">
      <dgm:prSet presAssocID="{4D6900C9-A6E5-4433-94E3-03141A2EB783}" presName="linNode" presStyleCnt="0"/>
      <dgm:spPr/>
    </dgm:pt>
    <dgm:pt modelId="{907D41A8-6E9F-4CBF-B942-EC959EF6FE49}" type="pres">
      <dgm:prSet presAssocID="{4D6900C9-A6E5-4433-94E3-03141A2EB783}" presName="parentText" presStyleLbl="node1" presStyleIdx="2" presStyleCnt="5" custScaleX="137161">
        <dgm:presLayoutVars>
          <dgm:chMax val="1"/>
          <dgm:bulletEnabled val="1"/>
        </dgm:presLayoutVars>
      </dgm:prSet>
      <dgm:spPr/>
      <dgm:t>
        <a:bodyPr/>
        <a:lstStyle/>
        <a:p>
          <a:endParaRPr lang="es-EC"/>
        </a:p>
      </dgm:t>
    </dgm:pt>
    <dgm:pt modelId="{68DB1F72-B74C-4905-8E99-1A803CE4D3C7}" type="pres">
      <dgm:prSet presAssocID="{92BEA656-9D37-4212-9462-EFCE4BFA251D}" presName="sp" presStyleCnt="0"/>
      <dgm:spPr/>
    </dgm:pt>
    <dgm:pt modelId="{9BFF6A1E-A7EE-4029-B04E-15F9B52B3646}" type="pres">
      <dgm:prSet presAssocID="{E4279278-F306-4E50-B7FB-0CD1BE294F37}" presName="linNode" presStyleCnt="0"/>
      <dgm:spPr/>
    </dgm:pt>
    <dgm:pt modelId="{8643BC97-6113-4F2E-B465-C77390C2AA75}" type="pres">
      <dgm:prSet presAssocID="{E4279278-F306-4E50-B7FB-0CD1BE294F37}" presName="parentText" presStyleLbl="node1" presStyleIdx="3" presStyleCnt="5" custScaleX="136982">
        <dgm:presLayoutVars>
          <dgm:chMax val="1"/>
          <dgm:bulletEnabled val="1"/>
        </dgm:presLayoutVars>
      </dgm:prSet>
      <dgm:spPr/>
      <dgm:t>
        <a:bodyPr/>
        <a:lstStyle/>
        <a:p>
          <a:endParaRPr lang="es-EC"/>
        </a:p>
      </dgm:t>
    </dgm:pt>
    <dgm:pt modelId="{B990B0F9-A6E6-4A25-AA01-4975F6C7CE01}" type="pres">
      <dgm:prSet presAssocID="{8E922E39-4A37-46DF-9061-44805F9562A3}" presName="sp" presStyleCnt="0"/>
      <dgm:spPr/>
    </dgm:pt>
    <dgm:pt modelId="{100A38A1-E8FF-439C-9E56-BBD25DECD45B}" type="pres">
      <dgm:prSet presAssocID="{30BC8451-5F1B-46A7-B3AC-43F949888408}" presName="linNode" presStyleCnt="0"/>
      <dgm:spPr/>
    </dgm:pt>
    <dgm:pt modelId="{71E4485D-2455-4F78-97B1-B3084A4F480F}" type="pres">
      <dgm:prSet presAssocID="{30BC8451-5F1B-46A7-B3AC-43F949888408}" presName="parentText" presStyleLbl="node1" presStyleIdx="4" presStyleCnt="5" custScaleX="136112">
        <dgm:presLayoutVars>
          <dgm:chMax val="1"/>
          <dgm:bulletEnabled val="1"/>
        </dgm:presLayoutVars>
      </dgm:prSet>
      <dgm:spPr/>
      <dgm:t>
        <a:bodyPr/>
        <a:lstStyle/>
        <a:p>
          <a:endParaRPr lang="es-EC"/>
        </a:p>
      </dgm:t>
    </dgm:pt>
  </dgm:ptLst>
  <dgm:cxnLst>
    <dgm:cxn modelId="{C351587E-7F73-4109-9457-ECB54945994B}" srcId="{B81AC840-17E3-4893-9219-EBF168FF2F1E}" destId="{4D6900C9-A6E5-4433-94E3-03141A2EB783}" srcOrd="2" destOrd="0" parTransId="{C9437E96-0D2F-46A0-A4F1-78DEE8D8F5F6}" sibTransId="{92BEA656-9D37-4212-9462-EFCE4BFA251D}"/>
    <dgm:cxn modelId="{92931725-B521-48A6-B1D4-5E94F0A96CA2}" type="presOf" srcId="{B81AC840-17E3-4893-9219-EBF168FF2F1E}" destId="{6B4F0BF3-DAA1-47A3-B031-0F53E79118CF}" srcOrd="0" destOrd="0" presId="urn:microsoft.com/office/officeart/2005/8/layout/vList5"/>
    <dgm:cxn modelId="{A6418171-05A3-4B0D-90DE-DE09721176D8}" type="presOf" srcId="{4D6900C9-A6E5-4433-94E3-03141A2EB783}" destId="{907D41A8-6E9F-4CBF-B942-EC959EF6FE49}" srcOrd="0" destOrd="0" presId="urn:microsoft.com/office/officeart/2005/8/layout/vList5"/>
    <dgm:cxn modelId="{ADC3249D-5EAF-42BA-BD17-767B564B59AE}" type="presOf" srcId="{30BC8451-5F1B-46A7-B3AC-43F949888408}" destId="{71E4485D-2455-4F78-97B1-B3084A4F480F}" srcOrd="0" destOrd="0" presId="urn:microsoft.com/office/officeart/2005/8/layout/vList5"/>
    <dgm:cxn modelId="{832644C4-B62F-4160-AA31-9A58BDA5A759}" srcId="{B81AC840-17E3-4893-9219-EBF168FF2F1E}" destId="{51567568-3549-4A07-BB68-E2B468010E5F}" srcOrd="1" destOrd="0" parTransId="{4964FAC1-F6C6-44A6-8993-F7F80399922F}" sibTransId="{AEBD388D-DC7B-48D8-93F4-AFE16CD5F156}"/>
    <dgm:cxn modelId="{5363429C-3EF4-4A5D-B3B1-27440A14FC3B}" type="presOf" srcId="{E4279278-F306-4E50-B7FB-0CD1BE294F37}" destId="{8643BC97-6113-4F2E-B465-C77390C2AA75}" srcOrd="0" destOrd="0" presId="urn:microsoft.com/office/officeart/2005/8/layout/vList5"/>
    <dgm:cxn modelId="{5233E293-B3AB-4C57-B9AA-A1E7C52F5B41}" type="presOf" srcId="{E6652266-224F-4CCA-AAD1-77C5B56472F1}" destId="{89A40F7B-DCFC-46FE-9072-17D17B64C702}" srcOrd="0" destOrd="0" presId="urn:microsoft.com/office/officeart/2005/8/layout/vList5"/>
    <dgm:cxn modelId="{9CCEE124-98D0-4DD7-9B54-6DD5BBCA7F91}" srcId="{B81AC840-17E3-4893-9219-EBF168FF2F1E}" destId="{E6652266-224F-4CCA-AAD1-77C5B56472F1}" srcOrd="0" destOrd="0" parTransId="{F0178E5F-C980-4FE1-ADC1-EEB9204CF3FA}" sibTransId="{59433783-51A9-47FF-8A50-05A1042D7AEA}"/>
    <dgm:cxn modelId="{4B01DEED-5155-4C9B-9D0C-55C134C04767}" srcId="{B81AC840-17E3-4893-9219-EBF168FF2F1E}" destId="{E4279278-F306-4E50-B7FB-0CD1BE294F37}" srcOrd="3" destOrd="0" parTransId="{BAEC547D-AEB3-44B8-8550-69BC648142F8}" sibTransId="{8E922E39-4A37-46DF-9061-44805F9562A3}"/>
    <dgm:cxn modelId="{BBDA178E-E893-4384-BB78-7921294AB128}" type="presOf" srcId="{51567568-3549-4A07-BB68-E2B468010E5F}" destId="{CC0D13B3-ACB5-4D1B-904C-4D899B0FEC18}" srcOrd="0" destOrd="0" presId="urn:microsoft.com/office/officeart/2005/8/layout/vList5"/>
    <dgm:cxn modelId="{0723D988-3F09-4585-9286-ECDB32F00C4B}" srcId="{B81AC840-17E3-4893-9219-EBF168FF2F1E}" destId="{30BC8451-5F1B-46A7-B3AC-43F949888408}" srcOrd="4" destOrd="0" parTransId="{5E7BAD32-A171-4941-918A-F2FF64B987F1}" sibTransId="{4DF962E3-361A-40BC-A474-97DA5517229B}"/>
    <dgm:cxn modelId="{AD7C32A1-2D35-4CAF-877F-0029423FB2EC}" type="presParOf" srcId="{6B4F0BF3-DAA1-47A3-B031-0F53E79118CF}" destId="{7887A126-7E72-486A-B088-45FA0C9ED010}" srcOrd="0" destOrd="0" presId="urn:microsoft.com/office/officeart/2005/8/layout/vList5"/>
    <dgm:cxn modelId="{2DF8F8EC-4C3D-428E-B76A-68C346399D66}" type="presParOf" srcId="{7887A126-7E72-486A-B088-45FA0C9ED010}" destId="{89A40F7B-DCFC-46FE-9072-17D17B64C702}" srcOrd="0" destOrd="0" presId="urn:microsoft.com/office/officeart/2005/8/layout/vList5"/>
    <dgm:cxn modelId="{2C0B8963-5319-4425-A4BE-500A75287EC7}" type="presParOf" srcId="{6B4F0BF3-DAA1-47A3-B031-0F53E79118CF}" destId="{446163DB-61DB-47A4-9BEE-71DA7E98936A}" srcOrd="1" destOrd="0" presId="urn:microsoft.com/office/officeart/2005/8/layout/vList5"/>
    <dgm:cxn modelId="{07794103-2D70-4E49-8D8C-3B8479254C7E}" type="presParOf" srcId="{6B4F0BF3-DAA1-47A3-B031-0F53E79118CF}" destId="{A4324BD9-5411-4F8C-AC8D-6DF35487C020}" srcOrd="2" destOrd="0" presId="urn:microsoft.com/office/officeart/2005/8/layout/vList5"/>
    <dgm:cxn modelId="{B4083047-F92C-47B0-8F2D-2E76FC68FCED}" type="presParOf" srcId="{A4324BD9-5411-4F8C-AC8D-6DF35487C020}" destId="{CC0D13B3-ACB5-4D1B-904C-4D899B0FEC18}" srcOrd="0" destOrd="0" presId="urn:microsoft.com/office/officeart/2005/8/layout/vList5"/>
    <dgm:cxn modelId="{2368484E-864A-495F-A269-998B7D1FD8D3}" type="presParOf" srcId="{6B4F0BF3-DAA1-47A3-B031-0F53E79118CF}" destId="{B266E2FE-71ED-4810-8A90-DDFDAC11C155}" srcOrd="3" destOrd="0" presId="urn:microsoft.com/office/officeart/2005/8/layout/vList5"/>
    <dgm:cxn modelId="{A4667A46-3C19-4CBC-8C03-88D0AE329987}" type="presParOf" srcId="{6B4F0BF3-DAA1-47A3-B031-0F53E79118CF}" destId="{A85635F8-8342-44E9-B0FD-7A4E5331D846}" srcOrd="4" destOrd="0" presId="urn:microsoft.com/office/officeart/2005/8/layout/vList5"/>
    <dgm:cxn modelId="{103E2BC3-0098-4651-B804-D4A8051BFA4C}" type="presParOf" srcId="{A85635F8-8342-44E9-B0FD-7A4E5331D846}" destId="{907D41A8-6E9F-4CBF-B942-EC959EF6FE49}" srcOrd="0" destOrd="0" presId="urn:microsoft.com/office/officeart/2005/8/layout/vList5"/>
    <dgm:cxn modelId="{BC4319BF-86E7-4264-9110-6E5E1CDEE492}" type="presParOf" srcId="{6B4F0BF3-DAA1-47A3-B031-0F53E79118CF}" destId="{68DB1F72-B74C-4905-8E99-1A803CE4D3C7}" srcOrd="5" destOrd="0" presId="urn:microsoft.com/office/officeart/2005/8/layout/vList5"/>
    <dgm:cxn modelId="{B45840FD-63C2-43CD-B995-14420EB22211}" type="presParOf" srcId="{6B4F0BF3-DAA1-47A3-B031-0F53E79118CF}" destId="{9BFF6A1E-A7EE-4029-B04E-15F9B52B3646}" srcOrd="6" destOrd="0" presId="urn:microsoft.com/office/officeart/2005/8/layout/vList5"/>
    <dgm:cxn modelId="{8065596A-1A9D-4808-BACD-8C9B2933F842}" type="presParOf" srcId="{9BFF6A1E-A7EE-4029-B04E-15F9B52B3646}" destId="{8643BC97-6113-4F2E-B465-C77390C2AA75}" srcOrd="0" destOrd="0" presId="urn:microsoft.com/office/officeart/2005/8/layout/vList5"/>
    <dgm:cxn modelId="{45E4B0D4-653E-4903-A3CE-4ED5ABC02C3B}" type="presParOf" srcId="{6B4F0BF3-DAA1-47A3-B031-0F53E79118CF}" destId="{B990B0F9-A6E6-4A25-AA01-4975F6C7CE01}" srcOrd="7" destOrd="0" presId="urn:microsoft.com/office/officeart/2005/8/layout/vList5"/>
    <dgm:cxn modelId="{6BC0B5AE-4AC8-4E6E-8624-21BEBC14DD85}" type="presParOf" srcId="{6B4F0BF3-DAA1-47A3-B031-0F53E79118CF}" destId="{100A38A1-E8FF-439C-9E56-BBD25DECD45B}" srcOrd="8" destOrd="0" presId="urn:microsoft.com/office/officeart/2005/8/layout/vList5"/>
    <dgm:cxn modelId="{B564618A-8219-4139-9D5D-4F9BD8A74E4F}" type="presParOf" srcId="{100A38A1-E8FF-439C-9E56-BBD25DECD45B}" destId="{71E4485D-2455-4F78-97B1-B3084A4F480F}"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41675-54F3-406F-9034-9AA70354A4E3}" type="doc">
      <dgm:prSet loTypeId="urn:microsoft.com/office/officeart/2009/3/layout/HorizontalOrganizationChart" loCatId="hierarchy" qsTypeId="urn:microsoft.com/office/officeart/2005/8/quickstyle/simple3" qsCatId="simple" csTypeId="urn:microsoft.com/office/officeart/2005/8/colors/colorful5" csCatId="colorful" phldr="1"/>
      <dgm:spPr/>
      <dgm:t>
        <a:bodyPr/>
        <a:lstStyle/>
        <a:p>
          <a:endParaRPr lang="es-EC"/>
        </a:p>
      </dgm:t>
    </dgm:pt>
    <dgm:pt modelId="{B9522C37-E182-4926-8CD5-506AE33B1827}">
      <dgm:prSet phldrT="[Texto]" custT="1"/>
      <dgm:spPr/>
      <dgm:t>
        <a:bodyPr/>
        <a:lstStyle/>
        <a:p>
          <a:r>
            <a:rPr lang="es-ES" sz="3200" b="1" dirty="0" smtClean="0">
              <a:effectLst/>
              <a:latin typeface="Calibri" panose="020F0502020204030204" pitchFamily="34" charset="0"/>
              <a:ea typeface="Times New Roman" panose="02020603050405020304" pitchFamily="18" charset="0"/>
              <a:cs typeface="Times New Roman" panose="02020603050405020304" pitchFamily="18" charset="0"/>
            </a:rPr>
            <a:t>OBJETIVOS</a:t>
          </a:r>
          <a:endParaRPr lang="es-EC" sz="3200" dirty="0"/>
        </a:p>
      </dgm:t>
    </dgm:pt>
    <dgm:pt modelId="{20D8F5FF-F7C9-426C-8E95-70743496F486}" type="parTrans" cxnId="{C64EDB5E-0921-49B8-9655-CE0A3F5385AC}">
      <dgm:prSet/>
      <dgm:spPr/>
      <dgm:t>
        <a:bodyPr/>
        <a:lstStyle/>
        <a:p>
          <a:endParaRPr lang="es-EC"/>
        </a:p>
      </dgm:t>
    </dgm:pt>
    <dgm:pt modelId="{F292C5EF-4369-4661-8C77-CB53E101CC0F}" type="sibTrans" cxnId="{C64EDB5E-0921-49B8-9655-CE0A3F5385AC}">
      <dgm:prSet/>
      <dgm:spPr/>
      <dgm:t>
        <a:bodyPr/>
        <a:lstStyle/>
        <a:p>
          <a:endParaRPr lang="es-EC"/>
        </a:p>
      </dgm:t>
    </dgm:pt>
    <dgm:pt modelId="{4F1E6FED-BED3-46E0-AD2F-0E785750EA53}">
      <dgm:prSet phldrT="[Texto]" custT="1"/>
      <dgm:spPr/>
      <dgm:t>
        <a:bodyPr/>
        <a:lstStyle/>
        <a:p>
          <a:r>
            <a:rPr lang="es-ES" sz="2800" b="1" i="1" dirty="0" smtClean="0">
              <a:effectLst/>
              <a:latin typeface="Calibri" panose="020F0502020204030204" pitchFamily="34" charset="0"/>
              <a:ea typeface="Times New Roman" panose="02020603050405020304" pitchFamily="18" charset="0"/>
              <a:cs typeface="Times New Roman" panose="02020603050405020304" pitchFamily="18" charset="0"/>
            </a:rPr>
            <a:t>Específicos</a:t>
          </a:r>
          <a:endParaRPr lang="es-EC" sz="2800" dirty="0"/>
        </a:p>
      </dgm:t>
    </dgm:pt>
    <dgm:pt modelId="{4DAA1006-0793-4691-A060-E83C35B397CF}" type="parTrans" cxnId="{AE09899B-F72A-4E5C-AFE5-C6B2C567ED27}">
      <dgm:prSet/>
      <dgm:spPr/>
      <dgm:t>
        <a:bodyPr/>
        <a:lstStyle/>
        <a:p>
          <a:endParaRPr lang="es-EC"/>
        </a:p>
      </dgm:t>
    </dgm:pt>
    <dgm:pt modelId="{327DBB75-B2B9-4883-AB53-531215659894}" type="sibTrans" cxnId="{AE09899B-F72A-4E5C-AFE5-C6B2C567ED27}">
      <dgm:prSet/>
      <dgm:spPr/>
      <dgm:t>
        <a:bodyPr/>
        <a:lstStyle/>
        <a:p>
          <a:endParaRPr lang="es-EC"/>
        </a:p>
      </dgm:t>
    </dgm:pt>
    <dgm:pt modelId="{3E292689-647E-4B56-923A-6BFE8F269D71}">
      <dgm:prSet/>
      <dgm:spPr>
        <a:solidFill>
          <a:schemeClr val="accent4">
            <a:lumMod val="20000"/>
            <a:lumOff val="80000"/>
          </a:schemeClr>
        </a:solidFill>
      </dgm:spPr>
      <dgm:t>
        <a:bodyPr/>
        <a:lstStyle/>
        <a:p>
          <a:r>
            <a:rPr lang="es-ES" dirty="0" smtClean="0">
              <a:effectLst/>
              <a:latin typeface="Calibri" panose="020F0502020204030204" pitchFamily="34" charset="0"/>
              <a:ea typeface="Arial" panose="020B0604020202020204" pitchFamily="34" charset="0"/>
              <a:cs typeface="Times New Roman" panose="02020603050405020304" pitchFamily="18" charset="0"/>
            </a:rPr>
            <a:t>Implementar una dieta nutricional para ganado de leche mediante la suplementación estratégica a base de forraje verde hidroponico con la finalidad de  incrementar los resultados zootécnicos y mejorar la relación beneficio/costo.  </a:t>
          </a:r>
          <a:endParaRPr lang="es-EC" dirty="0"/>
        </a:p>
      </dgm:t>
    </dgm:pt>
    <dgm:pt modelId="{E136D610-4AA6-415C-B3D7-BD34CF701CA6}" type="parTrans" cxnId="{C35DA1BF-FF6E-4C61-B1B6-ECB081CEB744}">
      <dgm:prSet/>
      <dgm:spPr/>
      <dgm:t>
        <a:bodyPr/>
        <a:lstStyle/>
        <a:p>
          <a:endParaRPr lang="es-EC"/>
        </a:p>
      </dgm:t>
    </dgm:pt>
    <dgm:pt modelId="{A4A3A6BA-FC4B-48A5-95B8-76ADEAE07988}" type="sibTrans" cxnId="{C35DA1BF-FF6E-4C61-B1B6-ECB081CEB744}">
      <dgm:prSet/>
      <dgm:spPr/>
      <dgm:t>
        <a:bodyPr/>
        <a:lstStyle/>
        <a:p>
          <a:endParaRPr lang="es-EC"/>
        </a:p>
      </dgm:t>
    </dgm:pt>
    <dgm:pt modelId="{A7160CC0-BDC9-4274-B06D-EB01FAE369EA}">
      <dgm:prSet custT="1"/>
      <dgm:spPr/>
      <dgm:t>
        <a:bodyPr/>
        <a:lstStyle/>
        <a:p>
          <a:r>
            <a:rPr lang="es-ES" sz="2400" b="1" i="1" dirty="0" smtClean="0">
              <a:effectLst/>
              <a:latin typeface="Calibri" panose="020F0502020204030204" pitchFamily="34" charset="0"/>
              <a:ea typeface="Times New Roman" panose="02020603050405020304" pitchFamily="18" charset="0"/>
              <a:cs typeface="Times New Roman" panose="02020603050405020304" pitchFamily="18" charset="0"/>
            </a:rPr>
            <a:t>General</a:t>
          </a:r>
          <a:endParaRPr lang="es-EC" sz="2400" dirty="0"/>
        </a:p>
      </dgm:t>
    </dgm:pt>
    <dgm:pt modelId="{CDB33473-7345-4B47-8DDA-05D604C2AD2E}" type="parTrans" cxnId="{4E0D3D82-4409-4D71-8C6C-0FAAD2B80BAB}">
      <dgm:prSet/>
      <dgm:spPr/>
      <dgm:t>
        <a:bodyPr/>
        <a:lstStyle/>
        <a:p>
          <a:endParaRPr lang="es-EC"/>
        </a:p>
      </dgm:t>
    </dgm:pt>
    <dgm:pt modelId="{6A43990B-E4BD-4094-BEE1-3ECFD9F9701B}" type="sibTrans" cxnId="{4E0D3D82-4409-4D71-8C6C-0FAAD2B80BAB}">
      <dgm:prSet/>
      <dgm:spPr/>
      <dgm:t>
        <a:bodyPr/>
        <a:lstStyle/>
        <a:p>
          <a:endParaRPr lang="es-EC"/>
        </a:p>
      </dgm:t>
    </dgm:pt>
    <dgm:pt modelId="{33C45D10-D5DE-460F-BE3B-8139EA0DCEF7}">
      <dgm:prSet/>
      <dgm:spPr>
        <a:solidFill>
          <a:schemeClr val="accent5">
            <a:lumMod val="40000"/>
            <a:lumOff val="60000"/>
          </a:schemeClr>
        </a:solidFill>
      </dgm:spPr>
      <dgm:t>
        <a:bodyPr/>
        <a:lstStyle/>
        <a:p>
          <a:r>
            <a:rPr lang="es-ES" dirty="0" smtClean="0">
              <a:effectLst/>
              <a:latin typeface="Calibri" panose="020F0502020204030204" pitchFamily="34" charset="0"/>
              <a:ea typeface="Arial" panose="020B0604020202020204" pitchFamily="34" charset="0"/>
              <a:cs typeface="Times New Roman" panose="02020603050405020304" pitchFamily="18" charset="0"/>
            </a:rPr>
            <a:t>Realizar un análisis financiero de la dieta propuesta de suplementación versus la dieta actual.</a:t>
          </a:r>
          <a:endParaRPr lang="es-EC" dirty="0"/>
        </a:p>
      </dgm:t>
    </dgm:pt>
    <dgm:pt modelId="{715F7A5A-5C36-4CC0-9350-AFC2C4F70261}" type="parTrans" cxnId="{7D5C442D-7DF8-410C-9DB8-04EF5887ABD6}">
      <dgm:prSet/>
      <dgm:spPr/>
      <dgm:t>
        <a:bodyPr/>
        <a:lstStyle/>
        <a:p>
          <a:endParaRPr lang="es-EC"/>
        </a:p>
      </dgm:t>
    </dgm:pt>
    <dgm:pt modelId="{72CC1ADE-AB7B-46E9-9CBD-F888E7959CF9}" type="sibTrans" cxnId="{7D5C442D-7DF8-410C-9DB8-04EF5887ABD6}">
      <dgm:prSet/>
      <dgm:spPr/>
      <dgm:t>
        <a:bodyPr/>
        <a:lstStyle/>
        <a:p>
          <a:endParaRPr lang="es-EC"/>
        </a:p>
      </dgm:t>
    </dgm:pt>
    <dgm:pt modelId="{C233F1F2-12FF-4641-AF1D-171625E40EF8}">
      <dgm:prSet/>
      <dgm:spPr>
        <a:solidFill>
          <a:schemeClr val="accent3">
            <a:lumMod val="40000"/>
            <a:lumOff val="60000"/>
          </a:schemeClr>
        </a:solidFill>
      </dgm:spPr>
      <dgm:t>
        <a:bodyPr/>
        <a:lstStyle/>
        <a:p>
          <a:r>
            <a:rPr lang="es-ES" dirty="0" smtClean="0">
              <a:effectLst/>
              <a:latin typeface="Calibri" panose="020F0502020204030204" pitchFamily="34" charset="0"/>
              <a:ea typeface="Arial" panose="020B0604020202020204" pitchFamily="34" charset="0"/>
              <a:cs typeface="Times New Roman" panose="02020603050405020304" pitchFamily="18" charset="0"/>
            </a:rPr>
            <a:t>Comparar las dietas a través de la evaluación de los parámetros zootécnicos en vacas lactantes.</a:t>
          </a:r>
          <a:endParaRPr lang="es-EC" dirty="0"/>
        </a:p>
      </dgm:t>
    </dgm:pt>
    <dgm:pt modelId="{22E4FA49-84D8-44FB-ADB9-ECCC9B12FB4A}" type="parTrans" cxnId="{7FC9FD7E-89FB-4BF2-BCDB-F856575506FE}">
      <dgm:prSet/>
      <dgm:spPr/>
      <dgm:t>
        <a:bodyPr/>
        <a:lstStyle/>
        <a:p>
          <a:endParaRPr lang="es-EC"/>
        </a:p>
      </dgm:t>
    </dgm:pt>
    <dgm:pt modelId="{F712892E-90F2-4535-9F91-DD19B56E9E40}" type="sibTrans" cxnId="{7FC9FD7E-89FB-4BF2-BCDB-F856575506FE}">
      <dgm:prSet/>
      <dgm:spPr/>
      <dgm:t>
        <a:bodyPr/>
        <a:lstStyle/>
        <a:p>
          <a:endParaRPr lang="es-EC"/>
        </a:p>
      </dgm:t>
    </dgm:pt>
    <dgm:pt modelId="{B95C7661-820F-47D3-97C4-4807B3E12516}">
      <dgm:prSet/>
      <dgm:spPr>
        <a:solidFill>
          <a:schemeClr val="accent2">
            <a:lumMod val="40000"/>
            <a:lumOff val="60000"/>
          </a:schemeClr>
        </a:solidFill>
      </dgm:spPr>
      <dgm:t>
        <a:bodyPr/>
        <a:lstStyle/>
        <a:p>
          <a:r>
            <a:rPr lang="es-ES" dirty="0" smtClean="0">
              <a:effectLst/>
              <a:latin typeface="Calibri" panose="020F0502020204030204" pitchFamily="34" charset="0"/>
              <a:ea typeface="Arial" panose="020B0604020202020204" pitchFamily="34" charset="0"/>
              <a:cs typeface="Times New Roman" panose="02020603050405020304" pitchFamily="18" charset="0"/>
            </a:rPr>
            <a:t>Determinar los efectos de las dietas sobre la calidad de la leche producida.</a:t>
          </a:r>
          <a:endParaRPr lang="es-EC" dirty="0"/>
        </a:p>
      </dgm:t>
    </dgm:pt>
    <dgm:pt modelId="{2700A208-643A-450E-BE3F-0BAFC4857152}" type="parTrans" cxnId="{C97F3D7A-2DF6-4469-8D47-4BA214FE2A73}">
      <dgm:prSet/>
      <dgm:spPr/>
      <dgm:t>
        <a:bodyPr/>
        <a:lstStyle/>
        <a:p>
          <a:endParaRPr lang="es-EC"/>
        </a:p>
      </dgm:t>
    </dgm:pt>
    <dgm:pt modelId="{98837862-2D9D-48A6-BDEB-0E18FC7C3B24}" type="sibTrans" cxnId="{C97F3D7A-2DF6-4469-8D47-4BA214FE2A73}">
      <dgm:prSet/>
      <dgm:spPr/>
      <dgm:t>
        <a:bodyPr/>
        <a:lstStyle/>
        <a:p>
          <a:endParaRPr lang="es-EC"/>
        </a:p>
      </dgm:t>
    </dgm:pt>
    <dgm:pt modelId="{0E9141A0-FBF8-438F-A636-35EEA0BB71E7}" type="pres">
      <dgm:prSet presAssocID="{96241675-54F3-406F-9034-9AA70354A4E3}" presName="hierChild1" presStyleCnt="0">
        <dgm:presLayoutVars>
          <dgm:orgChart val="1"/>
          <dgm:chPref val="1"/>
          <dgm:dir/>
          <dgm:animOne val="branch"/>
          <dgm:animLvl val="lvl"/>
          <dgm:resizeHandles/>
        </dgm:presLayoutVars>
      </dgm:prSet>
      <dgm:spPr/>
      <dgm:t>
        <a:bodyPr/>
        <a:lstStyle/>
        <a:p>
          <a:endParaRPr lang="es-EC"/>
        </a:p>
      </dgm:t>
    </dgm:pt>
    <dgm:pt modelId="{920D14A7-2EEF-4C34-BFAD-0C9867702067}" type="pres">
      <dgm:prSet presAssocID="{B9522C37-E182-4926-8CD5-506AE33B1827}" presName="hierRoot1" presStyleCnt="0">
        <dgm:presLayoutVars>
          <dgm:hierBranch val="init"/>
        </dgm:presLayoutVars>
      </dgm:prSet>
      <dgm:spPr/>
    </dgm:pt>
    <dgm:pt modelId="{58D71985-E98A-4585-BA8E-386979238208}" type="pres">
      <dgm:prSet presAssocID="{B9522C37-E182-4926-8CD5-506AE33B1827}" presName="rootComposite1" presStyleCnt="0"/>
      <dgm:spPr/>
    </dgm:pt>
    <dgm:pt modelId="{1DBAF823-87D2-42EF-B4C8-14EDB2E33EFF}" type="pres">
      <dgm:prSet presAssocID="{B9522C37-E182-4926-8CD5-506AE33B1827}" presName="rootText1" presStyleLbl="node0" presStyleIdx="0" presStyleCnt="1" custScaleX="57036">
        <dgm:presLayoutVars>
          <dgm:chPref val="3"/>
        </dgm:presLayoutVars>
      </dgm:prSet>
      <dgm:spPr/>
      <dgm:t>
        <a:bodyPr/>
        <a:lstStyle/>
        <a:p>
          <a:endParaRPr lang="es-EC"/>
        </a:p>
      </dgm:t>
    </dgm:pt>
    <dgm:pt modelId="{D0C6618D-4111-4FE6-BB42-6315B0C927CA}" type="pres">
      <dgm:prSet presAssocID="{B9522C37-E182-4926-8CD5-506AE33B1827}" presName="rootConnector1" presStyleLbl="node1" presStyleIdx="0" presStyleCnt="0"/>
      <dgm:spPr/>
      <dgm:t>
        <a:bodyPr/>
        <a:lstStyle/>
        <a:p>
          <a:endParaRPr lang="es-EC"/>
        </a:p>
      </dgm:t>
    </dgm:pt>
    <dgm:pt modelId="{22A334BD-44A3-49F7-B580-BEBE80B5BB77}" type="pres">
      <dgm:prSet presAssocID="{B9522C37-E182-4926-8CD5-506AE33B1827}" presName="hierChild2" presStyleCnt="0"/>
      <dgm:spPr/>
    </dgm:pt>
    <dgm:pt modelId="{F285EC62-F941-47C5-8838-BE2180AEA6F8}" type="pres">
      <dgm:prSet presAssocID="{CDB33473-7345-4B47-8DDA-05D604C2AD2E}" presName="Name64" presStyleLbl="parChTrans1D2" presStyleIdx="0" presStyleCnt="2"/>
      <dgm:spPr/>
      <dgm:t>
        <a:bodyPr/>
        <a:lstStyle/>
        <a:p>
          <a:endParaRPr lang="es-EC"/>
        </a:p>
      </dgm:t>
    </dgm:pt>
    <dgm:pt modelId="{57C2EDA1-FE88-40F0-96B7-2BD05176C084}" type="pres">
      <dgm:prSet presAssocID="{A7160CC0-BDC9-4274-B06D-EB01FAE369EA}" presName="hierRoot2" presStyleCnt="0">
        <dgm:presLayoutVars>
          <dgm:hierBranch val="init"/>
        </dgm:presLayoutVars>
      </dgm:prSet>
      <dgm:spPr/>
    </dgm:pt>
    <dgm:pt modelId="{C198E2CB-4340-4A68-963B-8030B59F6475}" type="pres">
      <dgm:prSet presAssocID="{A7160CC0-BDC9-4274-B06D-EB01FAE369EA}" presName="rootComposite" presStyleCnt="0"/>
      <dgm:spPr/>
    </dgm:pt>
    <dgm:pt modelId="{77B5F747-B3C5-4EF0-800C-7680CFC36C34}" type="pres">
      <dgm:prSet presAssocID="{A7160CC0-BDC9-4274-B06D-EB01FAE369EA}" presName="rootText" presStyleLbl="node2" presStyleIdx="0" presStyleCnt="2" custScaleX="49079">
        <dgm:presLayoutVars>
          <dgm:chPref val="3"/>
        </dgm:presLayoutVars>
      </dgm:prSet>
      <dgm:spPr/>
      <dgm:t>
        <a:bodyPr/>
        <a:lstStyle/>
        <a:p>
          <a:endParaRPr lang="es-EC"/>
        </a:p>
      </dgm:t>
    </dgm:pt>
    <dgm:pt modelId="{7EE6A3D0-3960-4188-97FF-E353E1E52A1A}" type="pres">
      <dgm:prSet presAssocID="{A7160CC0-BDC9-4274-B06D-EB01FAE369EA}" presName="rootConnector" presStyleLbl="node2" presStyleIdx="0" presStyleCnt="2"/>
      <dgm:spPr/>
      <dgm:t>
        <a:bodyPr/>
        <a:lstStyle/>
        <a:p>
          <a:endParaRPr lang="es-EC"/>
        </a:p>
      </dgm:t>
    </dgm:pt>
    <dgm:pt modelId="{D7A25089-305A-4093-AC86-BF542CF5DB42}" type="pres">
      <dgm:prSet presAssocID="{A7160CC0-BDC9-4274-B06D-EB01FAE369EA}" presName="hierChild4" presStyleCnt="0"/>
      <dgm:spPr/>
    </dgm:pt>
    <dgm:pt modelId="{FE1B96C9-73EC-4A81-A323-54F149420B90}" type="pres">
      <dgm:prSet presAssocID="{E136D610-4AA6-415C-B3D7-BD34CF701CA6}" presName="Name64" presStyleLbl="parChTrans1D3" presStyleIdx="0" presStyleCnt="4"/>
      <dgm:spPr/>
      <dgm:t>
        <a:bodyPr/>
        <a:lstStyle/>
        <a:p>
          <a:endParaRPr lang="es-EC"/>
        </a:p>
      </dgm:t>
    </dgm:pt>
    <dgm:pt modelId="{5DEFF942-E956-4E81-B701-9C5979003838}" type="pres">
      <dgm:prSet presAssocID="{3E292689-647E-4B56-923A-6BFE8F269D71}" presName="hierRoot2" presStyleCnt="0">
        <dgm:presLayoutVars>
          <dgm:hierBranch val="init"/>
        </dgm:presLayoutVars>
      </dgm:prSet>
      <dgm:spPr/>
    </dgm:pt>
    <dgm:pt modelId="{4B6BCF42-9EB8-4BFB-B3BD-C34D669216E9}" type="pres">
      <dgm:prSet presAssocID="{3E292689-647E-4B56-923A-6BFE8F269D71}" presName="rootComposite" presStyleCnt="0"/>
      <dgm:spPr/>
    </dgm:pt>
    <dgm:pt modelId="{D3BEB337-3F9D-4726-9F3F-D436F2619935}" type="pres">
      <dgm:prSet presAssocID="{3E292689-647E-4B56-923A-6BFE8F269D71}" presName="rootText" presStyleLbl="node3" presStyleIdx="0" presStyleCnt="4" custScaleX="146433">
        <dgm:presLayoutVars>
          <dgm:chPref val="3"/>
        </dgm:presLayoutVars>
      </dgm:prSet>
      <dgm:spPr/>
      <dgm:t>
        <a:bodyPr/>
        <a:lstStyle/>
        <a:p>
          <a:endParaRPr lang="es-EC"/>
        </a:p>
      </dgm:t>
    </dgm:pt>
    <dgm:pt modelId="{84970C03-803B-4681-92C5-04DE61736AC7}" type="pres">
      <dgm:prSet presAssocID="{3E292689-647E-4B56-923A-6BFE8F269D71}" presName="rootConnector" presStyleLbl="node3" presStyleIdx="0" presStyleCnt="4"/>
      <dgm:spPr/>
      <dgm:t>
        <a:bodyPr/>
        <a:lstStyle/>
        <a:p>
          <a:endParaRPr lang="es-EC"/>
        </a:p>
      </dgm:t>
    </dgm:pt>
    <dgm:pt modelId="{0245962E-A9F3-4068-A9D0-AAEC77D6ADF1}" type="pres">
      <dgm:prSet presAssocID="{3E292689-647E-4B56-923A-6BFE8F269D71}" presName="hierChild4" presStyleCnt="0"/>
      <dgm:spPr/>
    </dgm:pt>
    <dgm:pt modelId="{9D6F02D1-15B8-47DE-A271-D06DAB36C3E4}" type="pres">
      <dgm:prSet presAssocID="{3E292689-647E-4B56-923A-6BFE8F269D71}" presName="hierChild5" presStyleCnt="0"/>
      <dgm:spPr/>
    </dgm:pt>
    <dgm:pt modelId="{4C39EE7E-4591-4EC3-B57A-8DBE212B3EEB}" type="pres">
      <dgm:prSet presAssocID="{A7160CC0-BDC9-4274-B06D-EB01FAE369EA}" presName="hierChild5" presStyleCnt="0"/>
      <dgm:spPr/>
    </dgm:pt>
    <dgm:pt modelId="{BCC4D0E1-9BA8-4E35-8AFA-4E87A64CB15B}" type="pres">
      <dgm:prSet presAssocID="{4DAA1006-0793-4691-A060-E83C35B397CF}" presName="Name64" presStyleLbl="parChTrans1D2" presStyleIdx="1" presStyleCnt="2"/>
      <dgm:spPr/>
      <dgm:t>
        <a:bodyPr/>
        <a:lstStyle/>
        <a:p>
          <a:endParaRPr lang="es-EC"/>
        </a:p>
      </dgm:t>
    </dgm:pt>
    <dgm:pt modelId="{AE2288F7-8B45-4067-B8A2-DCB4C11B8760}" type="pres">
      <dgm:prSet presAssocID="{4F1E6FED-BED3-46E0-AD2F-0E785750EA53}" presName="hierRoot2" presStyleCnt="0">
        <dgm:presLayoutVars>
          <dgm:hierBranch val="init"/>
        </dgm:presLayoutVars>
      </dgm:prSet>
      <dgm:spPr/>
    </dgm:pt>
    <dgm:pt modelId="{73946FE6-CDFF-426A-89C2-7BE491D7E13F}" type="pres">
      <dgm:prSet presAssocID="{4F1E6FED-BED3-46E0-AD2F-0E785750EA53}" presName="rootComposite" presStyleCnt="0"/>
      <dgm:spPr/>
    </dgm:pt>
    <dgm:pt modelId="{D1923197-292E-4D80-9A5A-399BD845FE4B}" type="pres">
      <dgm:prSet presAssocID="{4F1E6FED-BED3-46E0-AD2F-0E785750EA53}" presName="rootText" presStyleLbl="node2" presStyleIdx="1" presStyleCnt="2" custScaleX="52599">
        <dgm:presLayoutVars>
          <dgm:chPref val="3"/>
        </dgm:presLayoutVars>
      </dgm:prSet>
      <dgm:spPr/>
      <dgm:t>
        <a:bodyPr/>
        <a:lstStyle/>
        <a:p>
          <a:endParaRPr lang="es-EC"/>
        </a:p>
      </dgm:t>
    </dgm:pt>
    <dgm:pt modelId="{4BDB30E5-1558-432E-9DBE-5B6674D6CD45}" type="pres">
      <dgm:prSet presAssocID="{4F1E6FED-BED3-46E0-AD2F-0E785750EA53}" presName="rootConnector" presStyleLbl="node2" presStyleIdx="1" presStyleCnt="2"/>
      <dgm:spPr/>
      <dgm:t>
        <a:bodyPr/>
        <a:lstStyle/>
        <a:p>
          <a:endParaRPr lang="es-EC"/>
        </a:p>
      </dgm:t>
    </dgm:pt>
    <dgm:pt modelId="{BC189BC9-B84B-4E10-8F64-1D41A6AC8416}" type="pres">
      <dgm:prSet presAssocID="{4F1E6FED-BED3-46E0-AD2F-0E785750EA53}" presName="hierChild4" presStyleCnt="0"/>
      <dgm:spPr/>
    </dgm:pt>
    <dgm:pt modelId="{C9CF5FF2-F08A-442F-9DED-7E527D4DBE9C}" type="pres">
      <dgm:prSet presAssocID="{22E4FA49-84D8-44FB-ADB9-ECCC9B12FB4A}" presName="Name64" presStyleLbl="parChTrans1D3" presStyleIdx="1" presStyleCnt="4"/>
      <dgm:spPr/>
      <dgm:t>
        <a:bodyPr/>
        <a:lstStyle/>
        <a:p>
          <a:endParaRPr lang="es-EC"/>
        </a:p>
      </dgm:t>
    </dgm:pt>
    <dgm:pt modelId="{2B3BB648-D7C5-4AB2-99ED-4162E895A1AC}" type="pres">
      <dgm:prSet presAssocID="{C233F1F2-12FF-4641-AF1D-171625E40EF8}" presName="hierRoot2" presStyleCnt="0">
        <dgm:presLayoutVars>
          <dgm:hierBranch val="init"/>
        </dgm:presLayoutVars>
      </dgm:prSet>
      <dgm:spPr/>
    </dgm:pt>
    <dgm:pt modelId="{18F6D41D-F6EA-47EF-985E-DC62A751EDB5}" type="pres">
      <dgm:prSet presAssocID="{C233F1F2-12FF-4641-AF1D-171625E40EF8}" presName="rootComposite" presStyleCnt="0"/>
      <dgm:spPr/>
    </dgm:pt>
    <dgm:pt modelId="{247827DF-967B-4A81-AC6A-D47EC362E9E6}" type="pres">
      <dgm:prSet presAssocID="{C233F1F2-12FF-4641-AF1D-171625E40EF8}" presName="rootText" presStyleLbl="node3" presStyleIdx="1" presStyleCnt="4" custScaleX="144228">
        <dgm:presLayoutVars>
          <dgm:chPref val="3"/>
        </dgm:presLayoutVars>
      </dgm:prSet>
      <dgm:spPr/>
      <dgm:t>
        <a:bodyPr/>
        <a:lstStyle/>
        <a:p>
          <a:endParaRPr lang="es-EC"/>
        </a:p>
      </dgm:t>
    </dgm:pt>
    <dgm:pt modelId="{B7AE86BF-3EB7-4C0A-87FB-3E25F93EB781}" type="pres">
      <dgm:prSet presAssocID="{C233F1F2-12FF-4641-AF1D-171625E40EF8}" presName="rootConnector" presStyleLbl="node3" presStyleIdx="1" presStyleCnt="4"/>
      <dgm:spPr/>
      <dgm:t>
        <a:bodyPr/>
        <a:lstStyle/>
        <a:p>
          <a:endParaRPr lang="es-EC"/>
        </a:p>
      </dgm:t>
    </dgm:pt>
    <dgm:pt modelId="{437DC49F-A4B6-489E-A85B-588CE4DA5096}" type="pres">
      <dgm:prSet presAssocID="{C233F1F2-12FF-4641-AF1D-171625E40EF8}" presName="hierChild4" presStyleCnt="0"/>
      <dgm:spPr/>
    </dgm:pt>
    <dgm:pt modelId="{A3EBBA5C-D7A2-47F1-B09C-102ED096C34E}" type="pres">
      <dgm:prSet presAssocID="{C233F1F2-12FF-4641-AF1D-171625E40EF8}" presName="hierChild5" presStyleCnt="0"/>
      <dgm:spPr/>
    </dgm:pt>
    <dgm:pt modelId="{60AA1D85-1630-4D4A-9ADB-329A8CB28A85}" type="pres">
      <dgm:prSet presAssocID="{2700A208-643A-450E-BE3F-0BAFC4857152}" presName="Name64" presStyleLbl="parChTrans1D3" presStyleIdx="2" presStyleCnt="4"/>
      <dgm:spPr/>
      <dgm:t>
        <a:bodyPr/>
        <a:lstStyle/>
        <a:p>
          <a:endParaRPr lang="es-EC"/>
        </a:p>
      </dgm:t>
    </dgm:pt>
    <dgm:pt modelId="{B4659AC7-D4CA-4882-8630-FF1D355E9A53}" type="pres">
      <dgm:prSet presAssocID="{B95C7661-820F-47D3-97C4-4807B3E12516}" presName="hierRoot2" presStyleCnt="0">
        <dgm:presLayoutVars>
          <dgm:hierBranch val="init"/>
        </dgm:presLayoutVars>
      </dgm:prSet>
      <dgm:spPr/>
    </dgm:pt>
    <dgm:pt modelId="{97F7A61F-91AA-43AC-A910-215509788E8C}" type="pres">
      <dgm:prSet presAssocID="{B95C7661-820F-47D3-97C4-4807B3E12516}" presName="rootComposite" presStyleCnt="0"/>
      <dgm:spPr/>
    </dgm:pt>
    <dgm:pt modelId="{60F3B4F7-3421-4A9B-8887-8AF46B8F7DFA}" type="pres">
      <dgm:prSet presAssocID="{B95C7661-820F-47D3-97C4-4807B3E12516}" presName="rootText" presStyleLbl="node3" presStyleIdx="2" presStyleCnt="4" custScaleX="148473" custLinFactNeighborX="-3482">
        <dgm:presLayoutVars>
          <dgm:chPref val="3"/>
        </dgm:presLayoutVars>
      </dgm:prSet>
      <dgm:spPr/>
      <dgm:t>
        <a:bodyPr/>
        <a:lstStyle/>
        <a:p>
          <a:endParaRPr lang="es-EC"/>
        </a:p>
      </dgm:t>
    </dgm:pt>
    <dgm:pt modelId="{1E18CF9B-5393-4C38-B97A-C81C2D176570}" type="pres">
      <dgm:prSet presAssocID="{B95C7661-820F-47D3-97C4-4807B3E12516}" presName="rootConnector" presStyleLbl="node3" presStyleIdx="2" presStyleCnt="4"/>
      <dgm:spPr/>
      <dgm:t>
        <a:bodyPr/>
        <a:lstStyle/>
        <a:p>
          <a:endParaRPr lang="es-EC"/>
        </a:p>
      </dgm:t>
    </dgm:pt>
    <dgm:pt modelId="{B1D3872A-01A6-4C2E-9E08-FB69404E47FF}" type="pres">
      <dgm:prSet presAssocID="{B95C7661-820F-47D3-97C4-4807B3E12516}" presName="hierChild4" presStyleCnt="0"/>
      <dgm:spPr/>
    </dgm:pt>
    <dgm:pt modelId="{4AC2573E-4B65-471C-9811-6CE4F4D1CB05}" type="pres">
      <dgm:prSet presAssocID="{B95C7661-820F-47D3-97C4-4807B3E12516}" presName="hierChild5" presStyleCnt="0"/>
      <dgm:spPr/>
    </dgm:pt>
    <dgm:pt modelId="{B1804DF7-79E3-4F52-9E4A-F0DAE3B6A9C8}" type="pres">
      <dgm:prSet presAssocID="{715F7A5A-5C36-4CC0-9350-AFC2C4F70261}" presName="Name64" presStyleLbl="parChTrans1D3" presStyleIdx="3" presStyleCnt="4"/>
      <dgm:spPr/>
      <dgm:t>
        <a:bodyPr/>
        <a:lstStyle/>
        <a:p>
          <a:endParaRPr lang="es-EC"/>
        </a:p>
      </dgm:t>
    </dgm:pt>
    <dgm:pt modelId="{CB0C41C5-D24A-41F4-902B-D33E2B1415A3}" type="pres">
      <dgm:prSet presAssocID="{33C45D10-D5DE-460F-BE3B-8139EA0DCEF7}" presName="hierRoot2" presStyleCnt="0">
        <dgm:presLayoutVars>
          <dgm:hierBranch val="init"/>
        </dgm:presLayoutVars>
      </dgm:prSet>
      <dgm:spPr/>
    </dgm:pt>
    <dgm:pt modelId="{FBE2EC5D-80D2-4EEC-ABA7-364551A39419}" type="pres">
      <dgm:prSet presAssocID="{33C45D10-D5DE-460F-BE3B-8139EA0DCEF7}" presName="rootComposite" presStyleCnt="0"/>
      <dgm:spPr/>
    </dgm:pt>
    <dgm:pt modelId="{316798AC-6EC1-4200-9BDC-1F631D2BAE70}" type="pres">
      <dgm:prSet presAssocID="{33C45D10-D5DE-460F-BE3B-8139EA0DCEF7}" presName="rootText" presStyleLbl="node3" presStyleIdx="3" presStyleCnt="4" custScaleX="147069">
        <dgm:presLayoutVars>
          <dgm:chPref val="3"/>
        </dgm:presLayoutVars>
      </dgm:prSet>
      <dgm:spPr/>
      <dgm:t>
        <a:bodyPr/>
        <a:lstStyle/>
        <a:p>
          <a:endParaRPr lang="es-EC"/>
        </a:p>
      </dgm:t>
    </dgm:pt>
    <dgm:pt modelId="{31ACAA6E-65EB-48BE-8D96-55DF09A9F1EE}" type="pres">
      <dgm:prSet presAssocID="{33C45D10-D5DE-460F-BE3B-8139EA0DCEF7}" presName="rootConnector" presStyleLbl="node3" presStyleIdx="3" presStyleCnt="4"/>
      <dgm:spPr/>
      <dgm:t>
        <a:bodyPr/>
        <a:lstStyle/>
        <a:p>
          <a:endParaRPr lang="es-EC"/>
        </a:p>
      </dgm:t>
    </dgm:pt>
    <dgm:pt modelId="{98E41C03-F2E6-402A-803B-886084E11946}" type="pres">
      <dgm:prSet presAssocID="{33C45D10-D5DE-460F-BE3B-8139EA0DCEF7}" presName="hierChild4" presStyleCnt="0"/>
      <dgm:spPr/>
    </dgm:pt>
    <dgm:pt modelId="{D6A490E6-63FD-4AC7-9295-24CD50D536C1}" type="pres">
      <dgm:prSet presAssocID="{33C45D10-D5DE-460F-BE3B-8139EA0DCEF7}" presName="hierChild5" presStyleCnt="0"/>
      <dgm:spPr/>
    </dgm:pt>
    <dgm:pt modelId="{CC1BBE74-6176-4C3F-8A0B-51A61E08C2E0}" type="pres">
      <dgm:prSet presAssocID="{4F1E6FED-BED3-46E0-AD2F-0E785750EA53}" presName="hierChild5" presStyleCnt="0"/>
      <dgm:spPr/>
    </dgm:pt>
    <dgm:pt modelId="{31E4268B-7AA2-4E2F-BE26-8260D9009FD0}" type="pres">
      <dgm:prSet presAssocID="{B9522C37-E182-4926-8CD5-506AE33B1827}" presName="hierChild3" presStyleCnt="0"/>
      <dgm:spPr/>
    </dgm:pt>
  </dgm:ptLst>
  <dgm:cxnLst>
    <dgm:cxn modelId="{589655A6-0493-4DC4-A313-37FCDA8A3B6E}" type="presOf" srcId="{33C45D10-D5DE-460F-BE3B-8139EA0DCEF7}" destId="{316798AC-6EC1-4200-9BDC-1F631D2BAE70}" srcOrd="0" destOrd="0" presId="urn:microsoft.com/office/officeart/2009/3/layout/HorizontalOrganizationChart"/>
    <dgm:cxn modelId="{0178B6CA-9468-4D4D-A15B-CDC659DE66BA}" type="presOf" srcId="{4F1E6FED-BED3-46E0-AD2F-0E785750EA53}" destId="{D1923197-292E-4D80-9A5A-399BD845FE4B}" srcOrd="0" destOrd="0" presId="urn:microsoft.com/office/officeart/2009/3/layout/HorizontalOrganizationChart"/>
    <dgm:cxn modelId="{30D6A971-1843-43D8-9EF8-020F736C5B6F}" type="presOf" srcId="{96241675-54F3-406F-9034-9AA70354A4E3}" destId="{0E9141A0-FBF8-438F-A636-35EEA0BB71E7}" srcOrd="0" destOrd="0" presId="urn:microsoft.com/office/officeart/2009/3/layout/HorizontalOrganizationChart"/>
    <dgm:cxn modelId="{9A9B4D1C-CC4B-4EC1-ADCE-EB07D98408FC}" type="presOf" srcId="{A7160CC0-BDC9-4274-B06D-EB01FAE369EA}" destId="{77B5F747-B3C5-4EF0-800C-7680CFC36C34}" srcOrd="0" destOrd="0" presId="urn:microsoft.com/office/officeart/2009/3/layout/HorizontalOrganizationChart"/>
    <dgm:cxn modelId="{02D7D947-8851-4F36-96BD-03B5C9B6F1F0}" type="presOf" srcId="{4DAA1006-0793-4691-A060-E83C35B397CF}" destId="{BCC4D0E1-9BA8-4E35-8AFA-4E87A64CB15B}" srcOrd="0" destOrd="0" presId="urn:microsoft.com/office/officeart/2009/3/layout/HorizontalOrganizationChart"/>
    <dgm:cxn modelId="{AE09899B-F72A-4E5C-AFE5-C6B2C567ED27}" srcId="{B9522C37-E182-4926-8CD5-506AE33B1827}" destId="{4F1E6FED-BED3-46E0-AD2F-0E785750EA53}" srcOrd="1" destOrd="0" parTransId="{4DAA1006-0793-4691-A060-E83C35B397CF}" sibTransId="{327DBB75-B2B9-4883-AB53-531215659894}"/>
    <dgm:cxn modelId="{C4027BF6-2874-4CA9-BAAC-DD0C28CB4EF6}" type="presOf" srcId="{B95C7661-820F-47D3-97C4-4807B3E12516}" destId="{60F3B4F7-3421-4A9B-8887-8AF46B8F7DFA}" srcOrd="0" destOrd="0" presId="urn:microsoft.com/office/officeart/2009/3/layout/HorizontalOrganizationChart"/>
    <dgm:cxn modelId="{C64EDB5E-0921-49B8-9655-CE0A3F5385AC}" srcId="{96241675-54F3-406F-9034-9AA70354A4E3}" destId="{B9522C37-E182-4926-8CD5-506AE33B1827}" srcOrd="0" destOrd="0" parTransId="{20D8F5FF-F7C9-426C-8E95-70743496F486}" sibTransId="{F292C5EF-4369-4661-8C77-CB53E101CC0F}"/>
    <dgm:cxn modelId="{557DEDA0-BE66-423E-A38E-34895E3F7B8D}" type="presOf" srcId="{22E4FA49-84D8-44FB-ADB9-ECCC9B12FB4A}" destId="{C9CF5FF2-F08A-442F-9DED-7E527D4DBE9C}" srcOrd="0" destOrd="0" presId="urn:microsoft.com/office/officeart/2009/3/layout/HorizontalOrganizationChart"/>
    <dgm:cxn modelId="{7D5C442D-7DF8-410C-9DB8-04EF5887ABD6}" srcId="{4F1E6FED-BED3-46E0-AD2F-0E785750EA53}" destId="{33C45D10-D5DE-460F-BE3B-8139EA0DCEF7}" srcOrd="2" destOrd="0" parTransId="{715F7A5A-5C36-4CC0-9350-AFC2C4F70261}" sibTransId="{72CC1ADE-AB7B-46E9-9CBD-F888E7959CF9}"/>
    <dgm:cxn modelId="{08FBD669-CAAC-40E6-A3CA-E940A1163B25}" type="presOf" srcId="{715F7A5A-5C36-4CC0-9350-AFC2C4F70261}" destId="{B1804DF7-79E3-4F52-9E4A-F0DAE3B6A9C8}" srcOrd="0" destOrd="0" presId="urn:microsoft.com/office/officeart/2009/3/layout/HorizontalOrganizationChart"/>
    <dgm:cxn modelId="{C35DA1BF-FF6E-4C61-B1B6-ECB081CEB744}" srcId="{A7160CC0-BDC9-4274-B06D-EB01FAE369EA}" destId="{3E292689-647E-4B56-923A-6BFE8F269D71}" srcOrd="0" destOrd="0" parTransId="{E136D610-4AA6-415C-B3D7-BD34CF701CA6}" sibTransId="{A4A3A6BA-FC4B-48A5-95B8-76ADEAE07988}"/>
    <dgm:cxn modelId="{7FC9FD7E-89FB-4BF2-BCDB-F856575506FE}" srcId="{4F1E6FED-BED3-46E0-AD2F-0E785750EA53}" destId="{C233F1F2-12FF-4641-AF1D-171625E40EF8}" srcOrd="0" destOrd="0" parTransId="{22E4FA49-84D8-44FB-ADB9-ECCC9B12FB4A}" sibTransId="{F712892E-90F2-4535-9F91-DD19B56E9E40}"/>
    <dgm:cxn modelId="{DAEE8F67-9018-4032-90F9-43CF73D4BA2D}" type="presOf" srcId="{C233F1F2-12FF-4641-AF1D-171625E40EF8}" destId="{247827DF-967B-4A81-AC6A-D47EC362E9E6}" srcOrd="0" destOrd="0" presId="urn:microsoft.com/office/officeart/2009/3/layout/HorizontalOrganizationChart"/>
    <dgm:cxn modelId="{55FB7F43-A1B2-4000-A62A-414F42B86D49}" type="presOf" srcId="{E136D610-4AA6-415C-B3D7-BD34CF701CA6}" destId="{FE1B96C9-73EC-4A81-A323-54F149420B90}" srcOrd="0" destOrd="0" presId="urn:microsoft.com/office/officeart/2009/3/layout/HorizontalOrganizationChart"/>
    <dgm:cxn modelId="{E8462F3E-C77B-48BC-BB20-FDBB21251098}" type="presOf" srcId="{2700A208-643A-450E-BE3F-0BAFC4857152}" destId="{60AA1D85-1630-4D4A-9ADB-329A8CB28A85}" srcOrd="0" destOrd="0" presId="urn:microsoft.com/office/officeart/2009/3/layout/HorizontalOrganizationChart"/>
    <dgm:cxn modelId="{C97F3D7A-2DF6-4469-8D47-4BA214FE2A73}" srcId="{4F1E6FED-BED3-46E0-AD2F-0E785750EA53}" destId="{B95C7661-820F-47D3-97C4-4807B3E12516}" srcOrd="1" destOrd="0" parTransId="{2700A208-643A-450E-BE3F-0BAFC4857152}" sibTransId="{98837862-2D9D-48A6-BDEB-0E18FC7C3B24}"/>
    <dgm:cxn modelId="{0B39F003-FB4F-4B69-A6F1-F47CC3B05CFE}" type="presOf" srcId="{B95C7661-820F-47D3-97C4-4807B3E12516}" destId="{1E18CF9B-5393-4C38-B97A-C81C2D176570}" srcOrd="1" destOrd="0" presId="urn:microsoft.com/office/officeart/2009/3/layout/HorizontalOrganizationChart"/>
    <dgm:cxn modelId="{2ABEADD3-5FF7-4B3F-A550-6B96E2AEB43D}" type="presOf" srcId="{B9522C37-E182-4926-8CD5-506AE33B1827}" destId="{1DBAF823-87D2-42EF-B4C8-14EDB2E33EFF}" srcOrd="0" destOrd="0" presId="urn:microsoft.com/office/officeart/2009/3/layout/HorizontalOrganizationChart"/>
    <dgm:cxn modelId="{1B91426C-0FF2-48FE-AD41-DD2305AE5C44}" type="presOf" srcId="{CDB33473-7345-4B47-8DDA-05D604C2AD2E}" destId="{F285EC62-F941-47C5-8838-BE2180AEA6F8}" srcOrd="0" destOrd="0" presId="urn:microsoft.com/office/officeart/2009/3/layout/HorizontalOrganizationChart"/>
    <dgm:cxn modelId="{AD9C83E5-3BEE-45C8-AF97-53F40104F14E}" type="presOf" srcId="{A7160CC0-BDC9-4274-B06D-EB01FAE369EA}" destId="{7EE6A3D0-3960-4188-97FF-E353E1E52A1A}" srcOrd="1" destOrd="0" presId="urn:microsoft.com/office/officeart/2009/3/layout/HorizontalOrganizationChart"/>
    <dgm:cxn modelId="{4E0D3D82-4409-4D71-8C6C-0FAAD2B80BAB}" srcId="{B9522C37-E182-4926-8CD5-506AE33B1827}" destId="{A7160CC0-BDC9-4274-B06D-EB01FAE369EA}" srcOrd="0" destOrd="0" parTransId="{CDB33473-7345-4B47-8DDA-05D604C2AD2E}" sibTransId="{6A43990B-E4BD-4094-BEE1-3ECFD9F9701B}"/>
    <dgm:cxn modelId="{0C1A608D-9900-47AF-AAE6-11F162AB9857}" type="presOf" srcId="{C233F1F2-12FF-4641-AF1D-171625E40EF8}" destId="{B7AE86BF-3EB7-4C0A-87FB-3E25F93EB781}" srcOrd="1" destOrd="0" presId="urn:microsoft.com/office/officeart/2009/3/layout/HorizontalOrganizationChart"/>
    <dgm:cxn modelId="{C8DB47E0-7377-4B59-AA60-3DD9975DBB59}" type="presOf" srcId="{3E292689-647E-4B56-923A-6BFE8F269D71}" destId="{84970C03-803B-4681-92C5-04DE61736AC7}" srcOrd="1" destOrd="0" presId="urn:microsoft.com/office/officeart/2009/3/layout/HorizontalOrganizationChart"/>
    <dgm:cxn modelId="{97494785-D896-424F-90F0-3F36FD5154F5}" type="presOf" srcId="{B9522C37-E182-4926-8CD5-506AE33B1827}" destId="{D0C6618D-4111-4FE6-BB42-6315B0C927CA}" srcOrd="1" destOrd="0" presId="urn:microsoft.com/office/officeart/2009/3/layout/HorizontalOrganizationChart"/>
    <dgm:cxn modelId="{1DFF23EC-D99B-49DB-A9E6-554FA4876C33}" type="presOf" srcId="{4F1E6FED-BED3-46E0-AD2F-0E785750EA53}" destId="{4BDB30E5-1558-432E-9DBE-5B6674D6CD45}" srcOrd="1" destOrd="0" presId="urn:microsoft.com/office/officeart/2009/3/layout/HorizontalOrganizationChart"/>
    <dgm:cxn modelId="{86F2192B-D674-455F-A79E-16B5ECBC82C5}" type="presOf" srcId="{3E292689-647E-4B56-923A-6BFE8F269D71}" destId="{D3BEB337-3F9D-4726-9F3F-D436F2619935}" srcOrd="0" destOrd="0" presId="urn:microsoft.com/office/officeart/2009/3/layout/HorizontalOrganizationChart"/>
    <dgm:cxn modelId="{E8EA1F48-4123-4DA6-ABD6-481C1A6E0BCB}" type="presOf" srcId="{33C45D10-D5DE-460F-BE3B-8139EA0DCEF7}" destId="{31ACAA6E-65EB-48BE-8D96-55DF09A9F1EE}" srcOrd="1" destOrd="0" presId="urn:microsoft.com/office/officeart/2009/3/layout/HorizontalOrganizationChart"/>
    <dgm:cxn modelId="{23D0DE03-D848-4D5E-872F-E7444E5A7576}" type="presParOf" srcId="{0E9141A0-FBF8-438F-A636-35EEA0BB71E7}" destId="{920D14A7-2EEF-4C34-BFAD-0C9867702067}" srcOrd="0" destOrd="0" presId="urn:microsoft.com/office/officeart/2009/3/layout/HorizontalOrganizationChart"/>
    <dgm:cxn modelId="{719C1858-B77C-4323-9567-13E512A3A2EF}" type="presParOf" srcId="{920D14A7-2EEF-4C34-BFAD-0C9867702067}" destId="{58D71985-E98A-4585-BA8E-386979238208}" srcOrd="0" destOrd="0" presId="urn:microsoft.com/office/officeart/2009/3/layout/HorizontalOrganizationChart"/>
    <dgm:cxn modelId="{FC2E761E-85A4-4ACA-901A-AA3432E1DE6C}" type="presParOf" srcId="{58D71985-E98A-4585-BA8E-386979238208}" destId="{1DBAF823-87D2-42EF-B4C8-14EDB2E33EFF}" srcOrd="0" destOrd="0" presId="urn:microsoft.com/office/officeart/2009/3/layout/HorizontalOrganizationChart"/>
    <dgm:cxn modelId="{9BCD0A18-4B11-4DDA-B9B5-8F72ACB0E56A}" type="presParOf" srcId="{58D71985-E98A-4585-BA8E-386979238208}" destId="{D0C6618D-4111-4FE6-BB42-6315B0C927CA}" srcOrd="1" destOrd="0" presId="urn:microsoft.com/office/officeart/2009/3/layout/HorizontalOrganizationChart"/>
    <dgm:cxn modelId="{A6AD58EB-DB0D-4869-849A-CE17DC417617}" type="presParOf" srcId="{920D14A7-2EEF-4C34-BFAD-0C9867702067}" destId="{22A334BD-44A3-49F7-B580-BEBE80B5BB77}" srcOrd="1" destOrd="0" presId="urn:microsoft.com/office/officeart/2009/3/layout/HorizontalOrganizationChart"/>
    <dgm:cxn modelId="{A2D8516D-ED38-4250-9F73-935520B7F084}" type="presParOf" srcId="{22A334BD-44A3-49F7-B580-BEBE80B5BB77}" destId="{F285EC62-F941-47C5-8838-BE2180AEA6F8}" srcOrd="0" destOrd="0" presId="urn:microsoft.com/office/officeart/2009/3/layout/HorizontalOrganizationChart"/>
    <dgm:cxn modelId="{4F85416B-44FD-408C-A1B0-45049B90D3AA}" type="presParOf" srcId="{22A334BD-44A3-49F7-B580-BEBE80B5BB77}" destId="{57C2EDA1-FE88-40F0-96B7-2BD05176C084}" srcOrd="1" destOrd="0" presId="urn:microsoft.com/office/officeart/2009/3/layout/HorizontalOrganizationChart"/>
    <dgm:cxn modelId="{431B2393-1712-46A2-B07A-CB80AEA4E12C}" type="presParOf" srcId="{57C2EDA1-FE88-40F0-96B7-2BD05176C084}" destId="{C198E2CB-4340-4A68-963B-8030B59F6475}" srcOrd="0" destOrd="0" presId="urn:microsoft.com/office/officeart/2009/3/layout/HorizontalOrganizationChart"/>
    <dgm:cxn modelId="{28A255E4-0FA9-4513-8E05-F326C0C2AF71}" type="presParOf" srcId="{C198E2CB-4340-4A68-963B-8030B59F6475}" destId="{77B5F747-B3C5-4EF0-800C-7680CFC36C34}" srcOrd="0" destOrd="0" presId="urn:microsoft.com/office/officeart/2009/3/layout/HorizontalOrganizationChart"/>
    <dgm:cxn modelId="{E6FCE670-678C-4F15-AEA9-5E8FB3F312BE}" type="presParOf" srcId="{C198E2CB-4340-4A68-963B-8030B59F6475}" destId="{7EE6A3D0-3960-4188-97FF-E353E1E52A1A}" srcOrd="1" destOrd="0" presId="urn:microsoft.com/office/officeart/2009/3/layout/HorizontalOrganizationChart"/>
    <dgm:cxn modelId="{C36F973D-C629-4608-A94D-C4EA4DA1F462}" type="presParOf" srcId="{57C2EDA1-FE88-40F0-96B7-2BD05176C084}" destId="{D7A25089-305A-4093-AC86-BF542CF5DB42}" srcOrd="1" destOrd="0" presId="urn:microsoft.com/office/officeart/2009/3/layout/HorizontalOrganizationChart"/>
    <dgm:cxn modelId="{8780A871-3D97-4200-9D9D-2EEF7A4D2D91}" type="presParOf" srcId="{D7A25089-305A-4093-AC86-BF542CF5DB42}" destId="{FE1B96C9-73EC-4A81-A323-54F149420B90}" srcOrd="0" destOrd="0" presId="urn:microsoft.com/office/officeart/2009/3/layout/HorizontalOrganizationChart"/>
    <dgm:cxn modelId="{ABFF374B-BFD7-4201-BB25-B1A763170B37}" type="presParOf" srcId="{D7A25089-305A-4093-AC86-BF542CF5DB42}" destId="{5DEFF942-E956-4E81-B701-9C5979003838}" srcOrd="1" destOrd="0" presId="urn:microsoft.com/office/officeart/2009/3/layout/HorizontalOrganizationChart"/>
    <dgm:cxn modelId="{8E8C93D5-30AC-472F-893E-F4DFA98DDFF3}" type="presParOf" srcId="{5DEFF942-E956-4E81-B701-9C5979003838}" destId="{4B6BCF42-9EB8-4BFB-B3BD-C34D669216E9}" srcOrd="0" destOrd="0" presId="urn:microsoft.com/office/officeart/2009/3/layout/HorizontalOrganizationChart"/>
    <dgm:cxn modelId="{CC54E58E-C2ED-448D-8796-431A80024858}" type="presParOf" srcId="{4B6BCF42-9EB8-4BFB-B3BD-C34D669216E9}" destId="{D3BEB337-3F9D-4726-9F3F-D436F2619935}" srcOrd="0" destOrd="0" presId="urn:microsoft.com/office/officeart/2009/3/layout/HorizontalOrganizationChart"/>
    <dgm:cxn modelId="{2FCEA67D-BF22-4DB1-B864-75008EF5D4E2}" type="presParOf" srcId="{4B6BCF42-9EB8-4BFB-B3BD-C34D669216E9}" destId="{84970C03-803B-4681-92C5-04DE61736AC7}" srcOrd="1" destOrd="0" presId="urn:microsoft.com/office/officeart/2009/3/layout/HorizontalOrganizationChart"/>
    <dgm:cxn modelId="{59456BF5-3A66-45C7-82A4-0DCE7817093C}" type="presParOf" srcId="{5DEFF942-E956-4E81-B701-9C5979003838}" destId="{0245962E-A9F3-4068-A9D0-AAEC77D6ADF1}" srcOrd="1" destOrd="0" presId="urn:microsoft.com/office/officeart/2009/3/layout/HorizontalOrganizationChart"/>
    <dgm:cxn modelId="{97DF2733-512C-42E6-BF58-00B862E631AD}" type="presParOf" srcId="{5DEFF942-E956-4E81-B701-9C5979003838}" destId="{9D6F02D1-15B8-47DE-A271-D06DAB36C3E4}" srcOrd="2" destOrd="0" presId="urn:microsoft.com/office/officeart/2009/3/layout/HorizontalOrganizationChart"/>
    <dgm:cxn modelId="{6CC4AD70-2CCC-4F99-92D8-3BC61C56DC64}" type="presParOf" srcId="{57C2EDA1-FE88-40F0-96B7-2BD05176C084}" destId="{4C39EE7E-4591-4EC3-B57A-8DBE212B3EEB}" srcOrd="2" destOrd="0" presId="urn:microsoft.com/office/officeart/2009/3/layout/HorizontalOrganizationChart"/>
    <dgm:cxn modelId="{666C0759-FF35-45E4-8780-DB0666AA51EB}" type="presParOf" srcId="{22A334BD-44A3-49F7-B580-BEBE80B5BB77}" destId="{BCC4D0E1-9BA8-4E35-8AFA-4E87A64CB15B}" srcOrd="2" destOrd="0" presId="urn:microsoft.com/office/officeart/2009/3/layout/HorizontalOrganizationChart"/>
    <dgm:cxn modelId="{DC1F1CC6-F162-4CEB-AC8D-A1B156757858}" type="presParOf" srcId="{22A334BD-44A3-49F7-B580-BEBE80B5BB77}" destId="{AE2288F7-8B45-4067-B8A2-DCB4C11B8760}" srcOrd="3" destOrd="0" presId="urn:microsoft.com/office/officeart/2009/3/layout/HorizontalOrganizationChart"/>
    <dgm:cxn modelId="{39F1C62A-4FD9-4AC6-BE98-5BA8EBD20743}" type="presParOf" srcId="{AE2288F7-8B45-4067-B8A2-DCB4C11B8760}" destId="{73946FE6-CDFF-426A-89C2-7BE491D7E13F}" srcOrd="0" destOrd="0" presId="urn:microsoft.com/office/officeart/2009/3/layout/HorizontalOrganizationChart"/>
    <dgm:cxn modelId="{3B7263CC-D39D-4604-8ABF-B5369407AA26}" type="presParOf" srcId="{73946FE6-CDFF-426A-89C2-7BE491D7E13F}" destId="{D1923197-292E-4D80-9A5A-399BD845FE4B}" srcOrd="0" destOrd="0" presId="urn:microsoft.com/office/officeart/2009/3/layout/HorizontalOrganizationChart"/>
    <dgm:cxn modelId="{55189168-07C9-4096-81C1-F97EBE3A8FD3}" type="presParOf" srcId="{73946FE6-CDFF-426A-89C2-7BE491D7E13F}" destId="{4BDB30E5-1558-432E-9DBE-5B6674D6CD45}" srcOrd="1" destOrd="0" presId="urn:microsoft.com/office/officeart/2009/3/layout/HorizontalOrganizationChart"/>
    <dgm:cxn modelId="{DFB7412A-8F7B-46CF-BD93-11D4A02A6DB1}" type="presParOf" srcId="{AE2288F7-8B45-4067-B8A2-DCB4C11B8760}" destId="{BC189BC9-B84B-4E10-8F64-1D41A6AC8416}" srcOrd="1" destOrd="0" presId="urn:microsoft.com/office/officeart/2009/3/layout/HorizontalOrganizationChart"/>
    <dgm:cxn modelId="{C6E82C6B-9F19-46FE-8E76-629FBBF88541}" type="presParOf" srcId="{BC189BC9-B84B-4E10-8F64-1D41A6AC8416}" destId="{C9CF5FF2-F08A-442F-9DED-7E527D4DBE9C}" srcOrd="0" destOrd="0" presId="urn:microsoft.com/office/officeart/2009/3/layout/HorizontalOrganizationChart"/>
    <dgm:cxn modelId="{8220B7AD-1AD8-45B3-B69B-B68CF020BA20}" type="presParOf" srcId="{BC189BC9-B84B-4E10-8F64-1D41A6AC8416}" destId="{2B3BB648-D7C5-4AB2-99ED-4162E895A1AC}" srcOrd="1" destOrd="0" presId="urn:microsoft.com/office/officeart/2009/3/layout/HorizontalOrganizationChart"/>
    <dgm:cxn modelId="{1F53078A-1A53-4D2F-89D2-2746009835EC}" type="presParOf" srcId="{2B3BB648-D7C5-4AB2-99ED-4162E895A1AC}" destId="{18F6D41D-F6EA-47EF-985E-DC62A751EDB5}" srcOrd="0" destOrd="0" presId="urn:microsoft.com/office/officeart/2009/3/layout/HorizontalOrganizationChart"/>
    <dgm:cxn modelId="{37AB39C5-78E9-4D0D-866E-8302C06D66C9}" type="presParOf" srcId="{18F6D41D-F6EA-47EF-985E-DC62A751EDB5}" destId="{247827DF-967B-4A81-AC6A-D47EC362E9E6}" srcOrd="0" destOrd="0" presId="urn:microsoft.com/office/officeart/2009/3/layout/HorizontalOrganizationChart"/>
    <dgm:cxn modelId="{AA18C1B8-C516-4A18-A8AC-824A62A8F01B}" type="presParOf" srcId="{18F6D41D-F6EA-47EF-985E-DC62A751EDB5}" destId="{B7AE86BF-3EB7-4C0A-87FB-3E25F93EB781}" srcOrd="1" destOrd="0" presId="urn:microsoft.com/office/officeart/2009/3/layout/HorizontalOrganizationChart"/>
    <dgm:cxn modelId="{A387132A-5C2F-4F07-AE65-D6E1C7BA4342}" type="presParOf" srcId="{2B3BB648-D7C5-4AB2-99ED-4162E895A1AC}" destId="{437DC49F-A4B6-489E-A85B-588CE4DA5096}" srcOrd="1" destOrd="0" presId="urn:microsoft.com/office/officeart/2009/3/layout/HorizontalOrganizationChart"/>
    <dgm:cxn modelId="{E7700CBC-B248-4CD5-BC66-3E4509BB0B37}" type="presParOf" srcId="{2B3BB648-D7C5-4AB2-99ED-4162E895A1AC}" destId="{A3EBBA5C-D7A2-47F1-B09C-102ED096C34E}" srcOrd="2" destOrd="0" presId="urn:microsoft.com/office/officeart/2009/3/layout/HorizontalOrganizationChart"/>
    <dgm:cxn modelId="{8030DD99-2250-490C-8104-75E08EC94C93}" type="presParOf" srcId="{BC189BC9-B84B-4E10-8F64-1D41A6AC8416}" destId="{60AA1D85-1630-4D4A-9ADB-329A8CB28A85}" srcOrd="2" destOrd="0" presId="urn:microsoft.com/office/officeart/2009/3/layout/HorizontalOrganizationChart"/>
    <dgm:cxn modelId="{AB58B0D6-1C07-4E6F-9A0D-2C4CEA6148FB}" type="presParOf" srcId="{BC189BC9-B84B-4E10-8F64-1D41A6AC8416}" destId="{B4659AC7-D4CA-4882-8630-FF1D355E9A53}" srcOrd="3" destOrd="0" presId="urn:microsoft.com/office/officeart/2009/3/layout/HorizontalOrganizationChart"/>
    <dgm:cxn modelId="{DFB8DB08-DBF4-465C-8431-D242583FB8C7}" type="presParOf" srcId="{B4659AC7-D4CA-4882-8630-FF1D355E9A53}" destId="{97F7A61F-91AA-43AC-A910-215509788E8C}" srcOrd="0" destOrd="0" presId="urn:microsoft.com/office/officeart/2009/3/layout/HorizontalOrganizationChart"/>
    <dgm:cxn modelId="{233F931C-F94C-4844-8836-8C17A190D885}" type="presParOf" srcId="{97F7A61F-91AA-43AC-A910-215509788E8C}" destId="{60F3B4F7-3421-4A9B-8887-8AF46B8F7DFA}" srcOrd="0" destOrd="0" presId="urn:microsoft.com/office/officeart/2009/3/layout/HorizontalOrganizationChart"/>
    <dgm:cxn modelId="{A492FC57-70D7-4F5A-8869-DDE9F5B8D2B1}" type="presParOf" srcId="{97F7A61F-91AA-43AC-A910-215509788E8C}" destId="{1E18CF9B-5393-4C38-B97A-C81C2D176570}" srcOrd="1" destOrd="0" presId="urn:microsoft.com/office/officeart/2009/3/layout/HorizontalOrganizationChart"/>
    <dgm:cxn modelId="{B408384C-27E4-4F6A-9369-2E655649E0E6}" type="presParOf" srcId="{B4659AC7-D4CA-4882-8630-FF1D355E9A53}" destId="{B1D3872A-01A6-4C2E-9E08-FB69404E47FF}" srcOrd="1" destOrd="0" presId="urn:microsoft.com/office/officeart/2009/3/layout/HorizontalOrganizationChart"/>
    <dgm:cxn modelId="{7D524471-49B7-45D6-BD4A-A3B0CC9919D4}" type="presParOf" srcId="{B4659AC7-D4CA-4882-8630-FF1D355E9A53}" destId="{4AC2573E-4B65-471C-9811-6CE4F4D1CB05}" srcOrd="2" destOrd="0" presId="urn:microsoft.com/office/officeart/2009/3/layout/HorizontalOrganizationChart"/>
    <dgm:cxn modelId="{68DB077A-0E73-4557-A723-12CA41E58201}" type="presParOf" srcId="{BC189BC9-B84B-4E10-8F64-1D41A6AC8416}" destId="{B1804DF7-79E3-4F52-9E4A-F0DAE3B6A9C8}" srcOrd="4" destOrd="0" presId="urn:microsoft.com/office/officeart/2009/3/layout/HorizontalOrganizationChart"/>
    <dgm:cxn modelId="{6AB9669D-A8C8-4D28-B543-4508D047EF4F}" type="presParOf" srcId="{BC189BC9-B84B-4E10-8F64-1D41A6AC8416}" destId="{CB0C41C5-D24A-41F4-902B-D33E2B1415A3}" srcOrd="5" destOrd="0" presId="urn:microsoft.com/office/officeart/2009/3/layout/HorizontalOrganizationChart"/>
    <dgm:cxn modelId="{F8D234D6-4B7A-4DCF-93F9-FE91EC4AC8F7}" type="presParOf" srcId="{CB0C41C5-D24A-41F4-902B-D33E2B1415A3}" destId="{FBE2EC5D-80D2-4EEC-ABA7-364551A39419}" srcOrd="0" destOrd="0" presId="urn:microsoft.com/office/officeart/2009/3/layout/HorizontalOrganizationChart"/>
    <dgm:cxn modelId="{C2AC100D-2E0A-4E7E-AB97-6C55C439F2EA}" type="presParOf" srcId="{FBE2EC5D-80D2-4EEC-ABA7-364551A39419}" destId="{316798AC-6EC1-4200-9BDC-1F631D2BAE70}" srcOrd="0" destOrd="0" presId="urn:microsoft.com/office/officeart/2009/3/layout/HorizontalOrganizationChart"/>
    <dgm:cxn modelId="{96AF3D4E-4D79-4EEA-B9BA-313C09DC9E30}" type="presParOf" srcId="{FBE2EC5D-80D2-4EEC-ABA7-364551A39419}" destId="{31ACAA6E-65EB-48BE-8D96-55DF09A9F1EE}" srcOrd="1" destOrd="0" presId="urn:microsoft.com/office/officeart/2009/3/layout/HorizontalOrganizationChart"/>
    <dgm:cxn modelId="{8CF6F97E-0B7E-4041-BA26-6732806620C7}" type="presParOf" srcId="{CB0C41C5-D24A-41F4-902B-D33E2B1415A3}" destId="{98E41C03-F2E6-402A-803B-886084E11946}" srcOrd="1" destOrd="0" presId="urn:microsoft.com/office/officeart/2009/3/layout/HorizontalOrganizationChart"/>
    <dgm:cxn modelId="{0D52A2B5-447A-4AD2-B4AC-F3850609C27B}" type="presParOf" srcId="{CB0C41C5-D24A-41F4-902B-D33E2B1415A3}" destId="{D6A490E6-63FD-4AC7-9295-24CD50D536C1}" srcOrd="2" destOrd="0" presId="urn:microsoft.com/office/officeart/2009/3/layout/HorizontalOrganizationChart"/>
    <dgm:cxn modelId="{6AB99E05-FE60-416F-8041-56D57DB0148C}" type="presParOf" srcId="{AE2288F7-8B45-4067-B8A2-DCB4C11B8760}" destId="{CC1BBE74-6176-4C3F-8A0B-51A61E08C2E0}" srcOrd="2" destOrd="0" presId="urn:microsoft.com/office/officeart/2009/3/layout/HorizontalOrganizationChart"/>
    <dgm:cxn modelId="{8FFD6D9C-FE99-45C7-8437-7638095346DD}" type="presParOf" srcId="{920D14A7-2EEF-4C34-BFAD-0C9867702067}" destId="{31E4268B-7AA2-4E2F-BE26-8260D9009FD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922B87-7B4F-4686-BDF9-D99246016159}" type="doc">
      <dgm:prSet loTypeId="urn:microsoft.com/office/officeart/2005/8/layout/lProcess3" loCatId="process" qsTypeId="urn:microsoft.com/office/officeart/2005/8/quickstyle/simple3" qsCatId="simple" csTypeId="urn:microsoft.com/office/officeart/2005/8/colors/colorful4" csCatId="colorful" phldr="1"/>
      <dgm:spPr/>
      <dgm:t>
        <a:bodyPr/>
        <a:lstStyle/>
        <a:p>
          <a:endParaRPr lang="es-EC"/>
        </a:p>
      </dgm:t>
    </dgm:pt>
    <dgm:pt modelId="{2C4FA576-8772-43A4-B8D4-6B3E107E50B3}">
      <dgm:prSet/>
      <dgm:spPr/>
      <dgm:t>
        <a:bodyPr/>
        <a:lstStyle/>
        <a:p>
          <a:pPr rtl="0"/>
          <a:r>
            <a:rPr lang="es-ES" dirty="0" smtClean="0"/>
            <a:t>Para el desarrollo de la presente investigación se utilizaron 10 vacas mestizas cruces Holstein, Brown </a:t>
          </a:r>
          <a:r>
            <a:rPr lang="es-ES" dirty="0" err="1" smtClean="0"/>
            <a:t>swiss</a:t>
          </a:r>
          <a:r>
            <a:rPr lang="es-ES" dirty="0" smtClean="0"/>
            <a:t> y Jersey, previamente seleccionadas mediante registros y en periodo de lactancia.</a:t>
          </a:r>
          <a:endParaRPr lang="es-EC" dirty="0"/>
        </a:p>
      </dgm:t>
    </dgm:pt>
    <dgm:pt modelId="{0FD8E390-683C-43A1-BD2A-EC07CC8463B1}" type="parTrans" cxnId="{4D8A4707-86A8-459A-AA36-A16A57DF48AC}">
      <dgm:prSet/>
      <dgm:spPr/>
      <dgm:t>
        <a:bodyPr/>
        <a:lstStyle/>
        <a:p>
          <a:endParaRPr lang="es-EC"/>
        </a:p>
      </dgm:t>
    </dgm:pt>
    <dgm:pt modelId="{C16F22EC-126E-4777-AA70-F15D8F9C792E}" type="sibTrans" cxnId="{4D8A4707-86A8-459A-AA36-A16A57DF48AC}">
      <dgm:prSet/>
      <dgm:spPr/>
      <dgm:t>
        <a:bodyPr/>
        <a:lstStyle/>
        <a:p>
          <a:endParaRPr lang="es-EC"/>
        </a:p>
      </dgm:t>
    </dgm:pt>
    <dgm:pt modelId="{5C88283F-2263-47C0-B5D5-31D8C933E9BC}">
      <dgm:prSet/>
      <dgm:spPr/>
      <dgm:t>
        <a:bodyPr/>
        <a:lstStyle/>
        <a:p>
          <a:pPr rtl="0"/>
          <a:r>
            <a:rPr lang="es-ES" dirty="0" smtClean="0"/>
            <a:t>La selección de animales fue realizada bajo tres criterios: vacas entre 2 a 10 meses post parto, grados de condición corporal de 2.5 a 3 clínicamente sanas, libres de parásitos y lesiones.</a:t>
          </a:r>
          <a:endParaRPr lang="es-EC" dirty="0"/>
        </a:p>
      </dgm:t>
    </dgm:pt>
    <dgm:pt modelId="{11099140-54A1-44A2-A634-9B3D3341D784}" type="parTrans" cxnId="{305649F9-A514-4181-AA5B-F4B1D6F6D6F8}">
      <dgm:prSet/>
      <dgm:spPr/>
      <dgm:t>
        <a:bodyPr/>
        <a:lstStyle/>
        <a:p>
          <a:endParaRPr lang="es-EC"/>
        </a:p>
      </dgm:t>
    </dgm:pt>
    <dgm:pt modelId="{890CCA19-C297-41B3-BBDC-E40AA8F0197A}" type="sibTrans" cxnId="{305649F9-A514-4181-AA5B-F4B1D6F6D6F8}">
      <dgm:prSet/>
      <dgm:spPr/>
      <dgm:t>
        <a:bodyPr/>
        <a:lstStyle/>
        <a:p>
          <a:endParaRPr lang="es-EC"/>
        </a:p>
      </dgm:t>
    </dgm:pt>
    <dgm:pt modelId="{37EB935E-AD45-4ADE-BA92-59B7DD22F9C8}" type="pres">
      <dgm:prSet presAssocID="{20922B87-7B4F-4686-BDF9-D99246016159}" presName="Name0" presStyleCnt="0">
        <dgm:presLayoutVars>
          <dgm:chPref val="3"/>
          <dgm:dir/>
          <dgm:animLvl val="lvl"/>
          <dgm:resizeHandles/>
        </dgm:presLayoutVars>
      </dgm:prSet>
      <dgm:spPr/>
      <dgm:t>
        <a:bodyPr/>
        <a:lstStyle/>
        <a:p>
          <a:endParaRPr lang="es-EC"/>
        </a:p>
      </dgm:t>
    </dgm:pt>
    <dgm:pt modelId="{CB15E9EC-4C71-4B82-877C-92AFB391D7D5}" type="pres">
      <dgm:prSet presAssocID="{2C4FA576-8772-43A4-B8D4-6B3E107E50B3}" presName="horFlow" presStyleCnt="0"/>
      <dgm:spPr/>
    </dgm:pt>
    <dgm:pt modelId="{A4ECA8F1-905E-4D52-9AFE-65B6DEC4CA5E}" type="pres">
      <dgm:prSet presAssocID="{2C4FA576-8772-43A4-B8D4-6B3E107E50B3}" presName="bigChev" presStyleLbl="node1" presStyleIdx="0" presStyleCnt="2" custScaleX="151505"/>
      <dgm:spPr/>
      <dgm:t>
        <a:bodyPr/>
        <a:lstStyle/>
        <a:p>
          <a:endParaRPr lang="es-EC"/>
        </a:p>
      </dgm:t>
    </dgm:pt>
    <dgm:pt modelId="{0EBE8645-6549-459E-92C8-CA186ED7FB7E}" type="pres">
      <dgm:prSet presAssocID="{2C4FA576-8772-43A4-B8D4-6B3E107E50B3}" presName="vSp" presStyleCnt="0"/>
      <dgm:spPr/>
    </dgm:pt>
    <dgm:pt modelId="{C94FDDDF-BD4A-46B4-9E24-8FD9B991FF27}" type="pres">
      <dgm:prSet presAssocID="{5C88283F-2263-47C0-B5D5-31D8C933E9BC}" presName="horFlow" presStyleCnt="0"/>
      <dgm:spPr/>
    </dgm:pt>
    <dgm:pt modelId="{CD0E3579-D8A3-4D84-8C2B-23CC4D04300E}" type="pres">
      <dgm:prSet presAssocID="{5C88283F-2263-47C0-B5D5-31D8C933E9BC}" presName="bigChev" presStyleLbl="node1" presStyleIdx="1" presStyleCnt="2" custScaleX="150617"/>
      <dgm:spPr/>
      <dgm:t>
        <a:bodyPr/>
        <a:lstStyle/>
        <a:p>
          <a:endParaRPr lang="es-EC"/>
        </a:p>
      </dgm:t>
    </dgm:pt>
  </dgm:ptLst>
  <dgm:cxnLst>
    <dgm:cxn modelId="{4D8A4707-86A8-459A-AA36-A16A57DF48AC}" srcId="{20922B87-7B4F-4686-BDF9-D99246016159}" destId="{2C4FA576-8772-43A4-B8D4-6B3E107E50B3}" srcOrd="0" destOrd="0" parTransId="{0FD8E390-683C-43A1-BD2A-EC07CC8463B1}" sibTransId="{C16F22EC-126E-4777-AA70-F15D8F9C792E}"/>
    <dgm:cxn modelId="{A68B5564-D182-4B31-868C-3A20C5B5EAAC}" type="presOf" srcId="{20922B87-7B4F-4686-BDF9-D99246016159}" destId="{37EB935E-AD45-4ADE-BA92-59B7DD22F9C8}" srcOrd="0" destOrd="0" presId="urn:microsoft.com/office/officeart/2005/8/layout/lProcess3"/>
    <dgm:cxn modelId="{4BF0A005-A387-418E-8380-E209D17EC194}" type="presOf" srcId="{5C88283F-2263-47C0-B5D5-31D8C933E9BC}" destId="{CD0E3579-D8A3-4D84-8C2B-23CC4D04300E}" srcOrd="0" destOrd="0" presId="urn:microsoft.com/office/officeart/2005/8/layout/lProcess3"/>
    <dgm:cxn modelId="{305649F9-A514-4181-AA5B-F4B1D6F6D6F8}" srcId="{20922B87-7B4F-4686-BDF9-D99246016159}" destId="{5C88283F-2263-47C0-B5D5-31D8C933E9BC}" srcOrd="1" destOrd="0" parTransId="{11099140-54A1-44A2-A634-9B3D3341D784}" sibTransId="{890CCA19-C297-41B3-BBDC-E40AA8F0197A}"/>
    <dgm:cxn modelId="{E1F14D8B-55CB-43BF-B274-AAA4C4A55A07}" type="presOf" srcId="{2C4FA576-8772-43A4-B8D4-6B3E107E50B3}" destId="{A4ECA8F1-905E-4D52-9AFE-65B6DEC4CA5E}" srcOrd="0" destOrd="0" presId="urn:microsoft.com/office/officeart/2005/8/layout/lProcess3"/>
    <dgm:cxn modelId="{E09AA735-B4E0-4CC1-9FE3-23AABC21AA12}" type="presParOf" srcId="{37EB935E-AD45-4ADE-BA92-59B7DD22F9C8}" destId="{CB15E9EC-4C71-4B82-877C-92AFB391D7D5}" srcOrd="0" destOrd="0" presId="urn:microsoft.com/office/officeart/2005/8/layout/lProcess3"/>
    <dgm:cxn modelId="{E6DDB78E-BFB6-44A2-A684-569017BDB51E}" type="presParOf" srcId="{CB15E9EC-4C71-4B82-877C-92AFB391D7D5}" destId="{A4ECA8F1-905E-4D52-9AFE-65B6DEC4CA5E}" srcOrd="0" destOrd="0" presId="urn:microsoft.com/office/officeart/2005/8/layout/lProcess3"/>
    <dgm:cxn modelId="{61C412BA-2A1A-491F-8872-6F44CDD95064}" type="presParOf" srcId="{37EB935E-AD45-4ADE-BA92-59B7DD22F9C8}" destId="{0EBE8645-6549-459E-92C8-CA186ED7FB7E}" srcOrd="1" destOrd="0" presId="urn:microsoft.com/office/officeart/2005/8/layout/lProcess3"/>
    <dgm:cxn modelId="{FAAB9D56-F3E1-4FD9-A965-C42738DAEAEC}" type="presParOf" srcId="{37EB935E-AD45-4ADE-BA92-59B7DD22F9C8}" destId="{C94FDDDF-BD4A-46B4-9E24-8FD9B991FF27}" srcOrd="2" destOrd="0" presId="urn:microsoft.com/office/officeart/2005/8/layout/lProcess3"/>
    <dgm:cxn modelId="{BF10CF74-DCFD-43BA-BFF6-1F41833FA0D3}" type="presParOf" srcId="{C94FDDDF-BD4A-46B4-9E24-8FD9B991FF27}" destId="{CD0E3579-D8A3-4D84-8C2B-23CC4D04300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6E831-55C4-4EE8-87A7-CC04A8549151}"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s-EC"/>
        </a:p>
      </dgm:t>
    </dgm:pt>
    <dgm:pt modelId="{8C839DBA-D705-49D1-93B6-E0F9F7611F29}">
      <dgm:prSet/>
      <dgm:spPr/>
      <dgm:t>
        <a:bodyPr/>
        <a:lstStyle/>
        <a:p>
          <a:pPr rtl="0"/>
          <a:r>
            <a:rPr lang="es-ES" dirty="0" smtClean="0"/>
            <a:t>VARIABLES </a:t>
          </a:r>
          <a:endParaRPr lang="es-EC" dirty="0"/>
        </a:p>
      </dgm:t>
    </dgm:pt>
    <dgm:pt modelId="{88251515-F276-464D-A685-E6EB727F562D}" type="parTrans" cxnId="{862E94CF-3777-4E5B-8354-03A34FE0D1F2}">
      <dgm:prSet/>
      <dgm:spPr/>
      <dgm:t>
        <a:bodyPr/>
        <a:lstStyle/>
        <a:p>
          <a:endParaRPr lang="es-EC"/>
        </a:p>
      </dgm:t>
    </dgm:pt>
    <dgm:pt modelId="{9FDBC5FF-368F-4F2E-89FE-240C13002B04}" type="sibTrans" cxnId="{862E94CF-3777-4E5B-8354-03A34FE0D1F2}">
      <dgm:prSet/>
      <dgm:spPr/>
      <dgm:t>
        <a:bodyPr/>
        <a:lstStyle/>
        <a:p>
          <a:endParaRPr lang="es-EC"/>
        </a:p>
      </dgm:t>
    </dgm:pt>
    <dgm:pt modelId="{A8C5E221-9F01-476E-862D-02BD80FBFFB0}">
      <dgm:prSet/>
      <dgm:spPr/>
      <dgm:t>
        <a:bodyPr/>
        <a:lstStyle/>
        <a:p>
          <a:pPr rtl="0"/>
          <a:r>
            <a:rPr lang="es-ES" dirty="0" smtClean="0"/>
            <a:t>Condición corporal de los animales</a:t>
          </a:r>
          <a:endParaRPr lang="es-EC" dirty="0"/>
        </a:p>
      </dgm:t>
    </dgm:pt>
    <dgm:pt modelId="{C7A00605-BFA4-4B12-A402-C44095840DD0}" type="parTrans" cxnId="{55D6F30A-B018-4CE2-B7BA-C38DC40DCADC}">
      <dgm:prSet/>
      <dgm:spPr/>
      <dgm:t>
        <a:bodyPr/>
        <a:lstStyle/>
        <a:p>
          <a:endParaRPr lang="es-EC"/>
        </a:p>
      </dgm:t>
    </dgm:pt>
    <dgm:pt modelId="{F88A7B73-8B41-413B-A549-BB159E0E6254}" type="sibTrans" cxnId="{55D6F30A-B018-4CE2-B7BA-C38DC40DCADC}">
      <dgm:prSet/>
      <dgm:spPr/>
      <dgm:t>
        <a:bodyPr/>
        <a:lstStyle/>
        <a:p>
          <a:endParaRPr lang="es-EC"/>
        </a:p>
      </dgm:t>
    </dgm:pt>
    <dgm:pt modelId="{058CD220-745E-4EB3-85E5-C9E607529675}">
      <dgm:prSet/>
      <dgm:spPr/>
      <dgm:t>
        <a:bodyPr/>
        <a:lstStyle/>
        <a:p>
          <a:pPr rtl="0"/>
          <a:r>
            <a:rPr lang="es-ES" dirty="0" smtClean="0"/>
            <a:t>Producción de leche</a:t>
          </a:r>
          <a:endParaRPr lang="es-EC" dirty="0"/>
        </a:p>
      </dgm:t>
    </dgm:pt>
    <dgm:pt modelId="{E1A83F94-ADDA-47DD-825D-FA4E4B7DF2A8}" type="parTrans" cxnId="{56069508-3D53-49BD-9F7B-1E13AD5D543F}">
      <dgm:prSet/>
      <dgm:spPr/>
      <dgm:t>
        <a:bodyPr/>
        <a:lstStyle/>
        <a:p>
          <a:endParaRPr lang="es-EC"/>
        </a:p>
      </dgm:t>
    </dgm:pt>
    <dgm:pt modelId="{0E06F1A9-FA5C-4F45-AE29-116DCA35D9B4}" type="sibTrans" cxnId="{56069508-3D53-49BD-9F7B-1E13AD5D543F}">
      <dgm:prSet/>
      <dgm:spPr/>
      <dgm:t>
        <a:bodyPr/>
        <a:lstStyle/>
        <a:p>
          <a:endParaRPr lang="es-EC"/>
        </a:p>
      </dgm:t>
    </dgm:pt>
    <dgm:pt modelId="{FC7A3FC7-0050-41CC-9D2D-CB81FC64376E}">
      <dgm:prSet/>
      <dgm:spPr/>
      <dgm:t>
        <a:bodyPr/>
        <a:lstStyle/>
        <a:p>
          <a:pPr rtl="0"/>
          <a:r>
            <a:rPr lang="es-ES" smtClean="0"/>
            <a:t>Calidad de leche</a:t>
          </a:r>
          <a:endParaRPr lang="es-EC"/>
        </a:p>
      </dgm:t>
    </dgm:pt>
    <dgm:pt modelId="{5EFB3ADF-949D-46F8-A1B1-F056BBC9451E}" type="parTrans" cxnId="{357ABEE9-9546-446C-B431-393B5C8D0FCC}">
      <dgm:prSet/>
      <dgm:spPr/>
      <dgm:t>
        <a:bodyPr/>
        <a:lstStyle/>
        <a:p>
          <a:endParaRPr lang="es-EC"/>
        </a:p>
      </dgm:t>
    </dgm:pt>
    <dgm:pt modelId="{E06F56DC-7CB9-4D89-AD0E-0C21A855D512}" type="sibTrans" cxnId="{357ABEE9-9546-446C-B431-393B5C8D0FCC}">
      <dgm:prSet/>
      <dgm:spPr/>
      <dgm:t>
        <a:bodyPr/>
        <a:lstStyle/>
        <a:p>
          <a:endParaRPr lang="es-EC"/>
        </a:p>
      </dgm:t>
    </dgm:pt>
    <dgm:pt modelId="{8624997B-F1F6-4CD8-BAC4-F9DBBF6E8762}">
      <dgm:prSet/>
      <dgm:spPr/>
      <dgm:t>
        <a:bodyPr/>
        <a:lstStyle/>
        <a:p>
          <a:pPr rtl="0"/>
          <a:r>
            <a:rPr lang="es-ES" smtClean="0"/>
            <a:t>Costo / Beneficio del proyecto</a:t>
          </a:r>
          <a:endParaRPr lang="es-EC"/>
        </a:p>
      </dgm:t>
    </dgm:pt>
    <dgm:pt modelId="{51AA04AB-8107-4860-BDB6-8DBE1F492E69}" type="parTrans" cxnId="{5B1ED44D-5279-40A8-AC4D-2C679BFFD230}">
      <dgm:prSet/>
      <dgm:spPr/>
      <dgm:t>
        <a:bodyPr/>
        <a:lstStyle/>
        <a:p>
          <a:endParaRPr lang="es-EC"/>
        </a:p>
      </dgm:t>
    </dgm:pt>
    <dgm:pt modelId="{2CBC05DF-30E4-4EC8-93AF-12EC1A63D0BA}" type="sibTrans" cxnId="{5B1ED44D-5279-40A8-AC4D-2C679BFFD230}">
      <dgm:prSet/>
      <dgm:spPr/>
      <dgm:t>
        <a:bodyPr/>
        <a:lstStyle/>
        <a:p>
          <a:endParaRPr lang="es-EC"/>
        </a:p>
      </dgm:t>
    </dgm:pt>
    <dgm:pt modelId="{2FACE485-D29B-4CC3-BB60-7AAE5AB8BC24}" type="pres">
      <dgm:prSet presAssocID="{D2E6E831-55C4-4EE8-87A7-CC04A8549151}" presName="cycle" presStyleCnt="0">
        <dgm:presLayoutVars>
          <dgm:chMax val="1"/>
          <dgm:dir/>
          <dgm:animLvl val="ctr"/>
          <dgm:resizeHandles val="exact"/>
        </dgm:presLayoutVars>
      </dgm:prSet>
      <dgm:spPr/>
      <dgm:t>
        <a:bodyPr/>
        <a:lstStyle/>
        <a:p>
          <a:endParaRPr lang="es-EC"/>
        </a:p>
      </dgm:t>
    </dgm:pt>
    <dgm:pt modelId="{82A56D46-D549-409F-9A03-8DD2BD703095}" type="pres">
      <dgm:prSet presAssocID="{8C839DBA-D705-49D1-93B6-E0F9F7611F29}" presName="centerShape" presStyleLbl="node0" presStyleIdx="0" presStyleCnt="1"/>
      <dgm:spPr/>
      <dgm:t>
        <a:bodyPr/>
        <a:lstStyle/>
        <a:p>
          <a:endParaRPr lang="es-EC"/>
        </a:p>
      </dgm:t>
    </dgm:pt>
    <dgm:pt modelId="{585F77E0-394D-4FAC-BBC1-BCBBD5C70492}" type="pres">
      <dgm:prSet presAssocID="{C7A00605-BFA4-4B12-A402-C44095840DD0}" presName="parTrans" presStyleLbl="bgSibTrans2D1" presStyleIdx="0" presStyleCnt="4"/>
      <dgm:spPr/>
      <dgm:t>
        <a:bodyPr/>
        <a:lstStyle/>
        <a:p>
          <a:endParaRPr lang="es-EC"/>
        </a:p>
      </dgm:t>
    </dgm:pt>
    <dgm:pt modelId="{C9F7D4F2-742F-4C6F-86DB-1993E3D7B2FF}" type="pres">
      <dgm:prSet presAssocID="{A8C5E221-9F01-476E-862D-02BD80FBFFB0}" presName="node" presStyleLbl="node1" presStyleIdx="0" presStyleCnt="4">
        <dgm:presLayoutVars>
          <dgm:bulletEnabled val="1"/>
        </dgm:presLayoutVars>
      </dgm:prSet>
      <dgm:spPr/>
      <dgm:t>
        <a:bodyPr/>
        <a:lstStyle/>
        <a:p>
          <a:endParaRPr lang="es-EC"/>
        </a:p>
      </dgm:t>
    </dgm:pt>
    <dgm:pt modelId="{376B19CE-59D6-4631-BB6F-978E3EDBD068}" type="pres">
      <dgm:prSet presAssocID="{E1A83F94-ADDA-47DD-825D-FA4E4B7DF2A8}" presName="parTrans" presStyleLbl="bgSibTrans2D1" presStyleIdx="1" presStyleCnt="4"/>
      <dgm:spPr/>
      <dgm:t>
        <a:bodyPr/>
        <a:lstStyle/>
        <a:p>
          <a:endParaRPr lang="es-EC"/>
        </a:p>
      </dgm:t>
    </dgm:pt>
    <dgm:pt modelId="{334DF95A-A9BA-4072-B51E-BC7557E834D3}" type="pres">
      <dgm:prSet presAssocID="{058CD220-745E-4EB3-85E5-C9E607529675}" presName="node" presStyleLbl="node1" presStyleIdx="1" presStyleCnt="4">
        <dgm:presLayoutVars>
          <dgm:bulletEnabled val="1"/>
        </dgm:presLayoutVars>
      </dgm:prSet>
      <dgm:spPr/>
      <dgm:t>
        <a:bodyPr/>
        <a:lstStyle/>
        <a:p>
          <a:endParaRPr lang="es-EC"/>
        </a:p>
      </dgm:t>
    </dgm:pt>
    <dgm:pt modelId="{087138E1-1ED3-4871-AB79-D67DFC3A4B3B}" type="pres">
      <dgm:prSet presAssocID="{5EFB3ADF-949D-46F8-A1B1-F056BBC9451E}" presName="parTrans" presStyleLbl="bgSibTrans2D1" presStyleIdx="2" presStyleCnt="4"/>
      <dgm:spPr/>
      <dgm:t>
        <a:bodyPr/>
        <a:lstStyle/>
        <a:p>
          <a:endParaRPr lang="es-EC"/>
        </a:p>
      </dgm:t>
    </dgm:pt>
    <dgm:pt modelId="{68C4CE05-5EDE-41E9-A633-21D2CDB5CF0A}" type="pres">
      <dgm:prSet presAssocID="{FC7A3FC7-0050-41CC-9D2D-CB81FC64376E}" presName="node" presStyleLbl="node1" presStyleIdx="2" presStyleCnt="4">
        <dgm:presLayoutVars>
          <dgm:bulletEnabled val="1"/>
        </dgm:presLayoutVars>
      </dgm:prSet>
      <dgm:spPr/>
      <dgm:t>
        <a:bodyPr/>
        <a:lstStyle/>
        <a:p>
          <a:endParaRPr lang="es-EC"/>
        </a:p>
      </dgm:t>
    </dgm:pt>
    <dgm:pt modelId="{8A637D85-03C9-4B41-ABBF-D3E1B52D57F2}" type="pres">
      <dgm:prSet presAssocID="{51AA04AB-8107-4860-BDB6-8DBE1F492E69}" presName="parTrans" presStyleLbl="bgSibTrans2D1" presStyleIdx="3" presStyleCnt="4"/>
      <dgm:spPr/>
      <dgm:t>
        <a:bodyPr/>
        <a:lstStyle/>
        <a:p>
          <a:endParaRPr lang="es-EC"/>
        </a:p>
      </dgm:t>
    </dgm:pt>
    <dgm:pt modelId="{1B1C3A6E-C1DA-46EF-A05C-A2496CFDB9A5}" type="pres">
      <dgm:prSet presAssocID="{8624997B-F1F6-4CD8-BAC4-F9DBBF6E8762}" presName="node" presStyleLbl="node1" presStyleIdx="3" presStyleCnt="4">
        <dgm:presLayoutVars>
          <dgm:bulletEnabled val="1"/>
        </dgm:presLayoutVars>
      </dgm:prSet>
      <dgm:spPr/>
      <dgm:t>
        <a:bodyPr/>
        <a:lstStyle/>
        <a:p>
          <a:endParaRPr lang="es-EC"/>
        </a:p>
      </dgm:t>
    </dgm:pt>
  </dgm:ptLst>
  <dgm:cxnLst>
    <dgm:cxn modelId="{55D6F30A-B018-4CE2-B7BA-C38DC40DCADC}" srcId="{8C839DBA-D705-49D1-93B6-E0F9F7611F29}" destId="{A8C5E221-9F01-476E-862D-02BD80FBFFB0}" srcOrd="0" destOrd="0" parTransId="{C7A00605-BFA4-4B12-A402-C44095840DD0}" sibTransId="{F88A7B73-8B41-413B-A549-BB159E0E6254}"/>
    <dgm:cxn modelId="{CA89B4B7-CFDD-4397-BB51-CBC335515D59}" type="presOf" srcId="{D2E6E831-55C4-4EE8-87A7-CC04A8549151}" destId="{2FACE485-D29B-4CC3-BB60-7AAE5AB8BC24}" srcOrd="0" destOrd="0" presId="urn:microsoft.com/office/officeart/2005/8/layout/radial4"/>
    <dgm:cxn modelId="{357ABEE9-9546-446C-B431-393B5C8D0FCC}" srcId="{8C839DBA-D705-49D1-93B6-E0F9F7611F29}" destId="{FC7A3FC7-0050-41CC-9D2D-CB81FC64376E}" srcOrd="2" destOrd="0" parTransId="{5EFB3ADF-949D-46F8-A1B1-F056BBC9451E}" sibTransId="{E06F56DC-7CB9-4D89-AD0E-0C21A855D512}"/>
    <dgm:cxn modelId="{280AF0F8-B804-4ECC-A8CA-0A483F894B82}" type="presOf" srcId="{8624997B-F1F6-4CD8-BAC4-F9DBBF6E8762}" destId="{1B1C3A6E-C1DA-46EF-A05C-A2496CFDB9A5}" srcOrd="0" destOrd="0" presId="urn:microsoft.com/office/officeart/2005/8/layout/radial4"/>
    <dgm:cxn modelId="{ACCC6D0B-36F1-4F71-9EC5-BED3D2D00833}" type="presOf" srcId="{5EFB3ADF-949D-46F8-A1B1-F056BBC9451E}" destId="{087138E1-1ED3-4871-AB79-D67DFC3A4B3B}" srcOrd="0" destOrd="0" presId="urn:microsoft.com/office/officeart/2005/8/layout/radial4"/>
    <dgm:cxn modelId="{5AC0AB82-EE52-4B9F-A832-2B2C14C695E7}" type="presOf" srcId="{E1A83F94-ADDA-47DD-825D-FA4E4B7DF2A8}" destId="{376B19CE-59D6-4631-BB6F-978E3EDBD068}" srcOrd="0" destOrd="0" presId="urn:microsoft.com/office/officeart/2005/8/layout/radial4"/>
    <dgm:cxn modelId="{862E94CF-3777-4E5B-8354-03A34FE0D1F2}" srcId="{D2E6E831-55C4-4EE8-87A7-CC04A8549151}" destId="{8C839DBA-D705-49D1-93B6-E0F9F7611F29}" srcOrd="0" destOrd="0" parTransId="{88251515-F276-464D-A685-E6EB727F562D}" sibTransId="{9FDBC5FF-368F-4F2E-89FE-240C13002B04}"/>
    <dgm:cxn modelId="{08A937CC-F084-48A0-B4A2-90B4952556A6}" type="presOf" srcId="{51AA04AB-8107-4860-BDB6-8DBE1F492E69}" destId="{8A637D85-03C9-4B41-ABBF-D3E1B52D57F2}" srcOrd="0" destOrd="0" presId="urn:microsoft.com/office/officeart/2005/8/layout/radial4"/>
    <dgm:cxn modelId="{4A5B409F-0154-4447-AEFE-1A6BC44DB471}" type="presOf" srcId="{FC7A3FC7-0050-41CC-9D2D-CB81FC64376E}" destId="{68C4CE05-5EDE-41E9-A633-21D2CDB5CF0A}" srcOrd="0" destOrd="0" presId="urn:microsoft.com/office/officeart/2005/8/layout/radial4"/>
    <dgm:cxn modelId="{5E45DCF7-90BD-4969-BBF8-FEE10806DB47}" type="presOf" srcId="{A8C5E221-9F01-476E-862D-02BD80FBFFB0}" destId="{C9F7D4F2-742F-4C6F-86DB-1993E3D7B2FF}" srcOrd="0" destOrd="0" presId="urn:microsoft.com/office/officeart/2005/8/layout/radial4"/>
    <dgm:cxn modelId="{02A3509A-0F20-4C53-A0FD-1ACA81FA1767}" type="presOf" srcId="{058CD220-745E-4EB3-85E5-C9E607529675}" destId="{334DF95A-A9BA-4072-B51E-BC7557E834D3}" srcOrd="0" destOrd="0" presId="urn:microsoft.com/office/officeart/2005/8/layout/radial4"/>
    <dgm:cxn modelId="{299B0A3C-52DC-4FFC-B980-EB1984BE777E}" type="presOf" srcId="{8C839DBA-D705-49D1-93B6-E0F9F7611F29}" destId="{82A56D46-D549-409F-9A03-8DD2BD703095}" srcOrd="0" destOrd="0" presId="urn:microsoft.com/office/officeart/2005/8/layout/radial4"/>
    <dgm:cxn modelId="{5B1ED44D-5279-40A8-AC4D-2C679BFFD230}" srcId="{8C839DBA-D705-49D1-93B6-E0F9F7611F29}" destId="{8624997B-F1F6-4CD8-BAC4-F9DBBF6E8762}" srcOrd="3" destOrd="0" parTransId="{51AA04AB-8107-4860-BDB6-8DBE1F492E69}" sibTransId="{2CBC05DF-30E4-4EC8-93AF-12EC1A63D0BA}"/>
    <dgm:cxn modelId="{56069508-3D53-49BD-9F7B-1E13AD5D543F}" srcId="{8C839DBA-D705-49D1-93B6-E0F9F7611F29}" destId="{058CD220-745E-4EB3-85E5-C9E607529675}" srcOrd="1" destOrd="0" parTransId="{E1A83F94-ADDA-47DD-825D-FA4E4B7DF2A8}" sibTransId="{0E06F1A9-FA5C-4F45-AE29-116DCA35D9B4}"/>
    <dgm:cxn modelId="{1BA4B07C-57FB-44F3-9462-64757AF2C4D3}" type="presOf" srcId="{C7A00605-BFA4-4B12-A402-C44095840DD0}" destId="{585F77E0-394D-4FAC-BBC1-BCBBD5C70492}" srcOrd="0" destOrd="0" presId="urn:microsoft.com/office/officeart/2005/8/layout/radial4"/>
    <dgm:cxn modelId="{3F813241-66A5-43B3-9CCA-5A731EEEE4A2}" type="presParOf" srcId="{2FACE485-D29B-4CC3-BB60-7AAE5AB8BC24}" destId="{82A56D46-D549-409F-9A03-8DD2BD703095}" srcOrd="0" destOrd="0" presId="urn:microsoft.com/office/officeart/2005/8/layout/radial4"/>
    <dgm:cxn modelId="{D60968A5-0BB2-4D0C-AA48-EB3A26625ADF}" type="presParOf" srcId="{2FACE485-D29B-4CC3-BB60-7AAE5AB8BC24}" destId="{585F77E0-394D-4FAC-BBC1-BCBBD5C70492}" srcOrd="1" destOrd="0" presId="urn:microsoft.com/office/officeart/2005/8/layout/radial4"/>
    <dgm:cxn modelId="{DB4B39F1-3833-4C30-8A5A-AEB25655245E}" type="presParOf" srcId="{2FACE485-D29B-4CC3-BB60-7AAE5AB8BC24}" destId="{C9F7D4F2-742F-4C6F-86DB-1993E3D7B2FF}" srcOrd="2" destOrd="0" presId="urn:microsoft.com/office/officeart/2005/8/layout/radial4"/>
    <dgm:cxn modelId="{7228D61C-BFEE-4B8A-B4AC-A96FCAE21D2C}" type="presParOf" srcId="{2FACE485-D29B-4CC3-BB60-7AAE5AB8BC24}" destId="{376B19CE-59D6-4631-BB6F-978E3EDBD068}" srcOrd="3" destOrd="0" presId="urn:microsoft.com/office/officeart/2005/8/layout/radial4"/>
    <dgm:cxn modelId="{1876D12B-0684-4C62-8284-360CE762ECBA}" type="presParOf" srcId="{2FACE485-D29B-4CC3-BB60-7AAE5AB8BC24}" destId="{334DF95A-A9BA-4072-B51E-BC7557E834D3}" srcOrd="4" destOrd="0" presId="urn:microsoft.com/office/officeart/2005/8/layout/radial4"/>
    <dgm:cxn modelId="{2CCE560E-70B8-49B3-A4C1-8ECC8E3A45ED}" type="presParOf" srcId="{2FACE485-D29B-4CC3-BB60-7AAE5AB8BC24}" destId="{087138E1-1ED3-4871-AB79-D67DFC3A4B3B}" srcOrd="5" destOrd="0" presId="urn:microsoft.com/office/officeart/2005/8/layout/radial4"/>
    <dgm:cxn modelId="{8BD3E4E5-EFE3-49EE-A153-0AC0B5968395}" type="presParOf" srcId="{2FACE485-D29B-4CC3-BB60-7AAE5AB8BC24}" destId="{68C4CE05-5EDE-41E9-A633-21D2CDB5CF0A}" srcOrd="6" destOrd="0" presId="urn:microsoft.com/office/officeart/2005/8/layout/radial4"/>
    <dgm:cxn modelId="{ECE28774-8863-46AA-A82F-3EF34B31D760}" type="presParOf" srcId="{2FACE485-D29B-4CC3-BB60-7AAE5AB8BC24}" destId="{8A637D85-03C9-4B41-ABBF-D3E1B52D57F2}" srcOrd="7" destOrd="0" presId="urn:microsoft.com/office/officeart/2005/8/layout/radial4"/>
    <dgm:cxn modelId="{BB2902B7-B206-48AD-B502-6AC45383E4D9}" type="presParOf" srcId="{2FACE485-D29B-4CC3-BB60-7AAE5AB8BC24}" destId="{1B1C3A6E-C1DA-46EF-A05C-A2496CFDB9A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17527E-A949-49B5-ACAD-E9F0EF32727B}"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C"/>
        </a:p>
      </dgm:t>
    </dgm:pt>
    <dgm:pt modelId="{70DD127D-6490-4CD1-A7D3-648266C14C18}">
      <dgm:prSet custT="1"/>
      <dgm:spPr/>
      <dgm:t>
        <a:bodyPr/>
        <a:lstStyle/>
        <a:p>
          <a:pPr algn="just" rtl="0"/>
          <a:r>
            <a:rPr lang="es-ES" sz="2000" dirty="0" smtClean="0"/>
            <a:t>Implementación </a:t>
          </a:r>
          <a:r>
            <a:rPr lang="es-ES" sz="2000" dirty="0" smtClean="0"/>
            <a:t>de FVH </a:t>
          </a:r>
          <a:r>
            <a:rPr lang="es-ES" sz="2000" dirty="0" smtClean="0"/>
            <a:t>como programa de suplementación estratégica en ganadería de leche y un tratamiento </a:t>
          </a:r>
          <a:r>
            <a:rPr lang="es-ES" sz="2000" dirty="0" smtClean="0"/>
            <a:t>testigo.</a:t>
          </a:r>
          <a:endParaRPr lang="es-EC" sz="2000" dirty="0"/>
        </a:p>
      </dgm:t>
    </dgm:pt>
    <dgm:pt modelId="{9FF4D5B3-16DC-4999-B8EA-F72A53E19FBB}" type="parTrans" cxnId="{0DE3A8CF-FF6B-426A-BB1A-E7FEBBD515A5}">
      <dgm:prSet/>
      <dgm:spPr/>
      <dgm:t>
        <a:bodyPr/>
        <a:lstStyle/>
        <a:p>
          <a:pPr algn="just"/>
          <a:endParaRPr lang="es-EC"/>
        </a:p>
      </dgm:t>
    </dgm:pt>
    <dgm:pt modelId="{EC99E6E7-AC00-478E-8172-4199A0CB7529}" type="sibTrans" cxnId="{0DE3A8CF-FF6B-426A-BB1A-E7FEBBD515A5}">
      <dgm:prSet/>
      <dgm:spPr/>
      <dgm:t>
        <a:bodyPr/>
        <a:lstStyle/>
        <a:p>
          <a:pPr algn="just"/>
          <a:endParaRPr lang="es-EC"/>
        </a:p>
      </dgm:t>
    </dgm:pt>
    <dgm:pt modelId="{446B6D7B-A5F7-4001-8DCB-7CDB6EE8A4F9}" type="pres">
      <dgm:prSet presAssocID="{F117527E-A949-49B5-ACAD-E9F0EF32727B}" presName="linear" presStyleCnt="0">
        <dgm:presLayoutVars>
          <dgm:animLvl val="lvl"/>
          <dgm:resizeHandles val="exact"/>
        </dgm:presLayoutVars>
      </dgm:prSet>
      <dgm:spPr/>
      <dgm:t>
        <a:bodyPr/>
        <a:lstStyle/>
        <a:p>
          <a:endParaRPr lang="es-EC"/>
        </a:p>
      </dgm:t>
    </dgm:pt>
    <dgm:pt modelId="{EFF81340-87D9-46D7-B447-FCD444AC855A}" type="pres">
      <dgm:prSet presAssocID="{70DD127D-6490-4CD1-A7D3-648266C14C18}" presName="parentText" presStyleLbl="node1" presStyleIdx="0" presStyleCnt="1" custLinFactNeighborY="2544">
        <dgm:presLayoutVars>
          <dgm:chMax val="0"/>
          <dgm:bulletEnabled val="1"/>
        </dgm:presLayoutVars>
      </dgm:prSet>
      <dgm:spPr/>
      <dgm:t>
        <a:bodyPr/>
        <a:lstStyle/>
        <a:p>
          <a:endParaRPr lang="es-EC"/>
        </a:p>
      </dgm:t>
    </dgm:pt>
  </dgm:ptLst>
  <dgm:cxnLst>
    <dgm:cxn modelId="{C4E834D2-7297-4D83-AE65-97167191F8E3}" type="presOf" srcId="{F117527E-A949-49B5-ACAD-E9F0EF32727B}" destId="{446B6D7B-A5F7-4001-8DCB-7CDB6EE8A4F9}" srcOrd="0" destOrd="0" presId="urn:microsoft.com/office/officeart/2005/8/layout/vList2"/>
    <dgm:cxn modelId="{0DE3A8CF-FF6B-426A-BB1A-E7FEBBD515A5}" srcId="{F117527E-A949-49B5-ACAD-E9F0EF32727B}" destId="{70DD127D-6490-4CD1-A7D3-648266C14C18}" srcOrd="0" destOrd="0" parTransId="{9FF4D5B3-16DC-4999-B8EA-F72A53E19FBB}" sibTransId="{EC99E6E7-AC00-478E-8172-4199A0CB7529}"/>
    <dgm:cxn modelId="{BF87D9EC-7FDC-40C2-BF90-01C806E96670}" type="presOf" srcId="{70DD127D-6490-4CD1-A7D3-648266C14C18}" destId="{EFF81340-87D9-46D7-B447-FCD444AC855A}" srcOrd="0" destOrd="0" presId="urn:microsoft.com/office/officeart/2005/8/layout/vList2"/>
    <dgm:cxn modelId="{B4EEF755-A06A-46CF-9ACA-6C761FAF61E8}" type="presParOf" srcId="{446B6D7B-A5F7-4001-8DCB-7CDB6EE8A4F9}" destId="{EFF81340-87D9-46D7-B447-FCD444AC855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4982C-2EBB-4136-A832-EA001316CE41}">
      <dsp:nvSpPr>
        <dsp:cNvPr id="0" name=""/>
        <dsp:cNvSpPr/>
      </dsp:nvSpPr>
      <dsp:spPr>
        <a:xfrm>
          <a:off x="1112587" y="1539274"/>
          <a:ext cx="2825089" cy="784466"/>
        </a:xfrm>
        <a:prstGeom prst="ellipse">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latin typeface="Calibri" panose="020F0502020204030204" pitchFamily="34" charset="0"/>
              <a:ea typeface="Calibri" panose="020F0502020204030204" pitchFamily="34" charset="0"/>
              <a:cs typeface="Times New Roman" panose="02020603050405020304" pitchFamily="18" charset="0"/>
            </a:rPr>
            <a:t>S</a:t>
          </a:r>
          <a:r>
            <a:rPr lang="es-ES" sz="1800" kern="1200" dirty="0" smtClean="0">
              <a:effectLst/>
              <a:latin typeface="Calibri" panose="020F0502020204030204" pitchFamily="34" charset="0"/>
              <a:ea typeface="Calibri" panose="020F0502020204030204" pitchFamily="34" charset="0"/>
              <a:cs typeface="Times New Roman" panose="02020603050405020304" pitchFamily="18" charset="0"/>
            </a:rPr>
            <a:t>uplementación</a:t>
          </a:r>
          <a:endParaRPr lang="es-EC" sz="1800" kern="1200" dirty="0"/>
        </a:p>
      </dsp:txBody>
      <dsp:txXfrm>
        <a:off x="1526312" y="1654156"/>
        <a:ext cx="1997639" cy="554702"/>
      </dsp:txXfrm>
    </dsp:sp>
    <dsp:sp modelId="{6004B59D-C5E0-4A2F-81C9-C3434645ED12}">
      <dsp:nvSpPr>
        <dsp:cNvPr id="0" name=""/>
        <dsp:cNvSpPr/>
      </dsp:nvSpPr>
      <dsp:spPr>
        <a:xfrm rot="16258223">
          <a:off x="2380420" y="1048478"/>
          <a:ext cx="312392" cy="409945"/>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2426485" y="1177319"/>
        <a:ext cx="218674" cy="245967"/>
      </dsp:txXfrm>
    </dsp:sp>
    <dsp:sp modelId="{B0842932-2594-438F-B6CA-B98293C04BF5}">
      <dsp:nvSpPr>
        <dsp:cNvPr id="0" name=""/>
        <dsp:cNvSpPr/>
      </dsp:nvSpPr>
      <dsp:spPr>
        <a:xfrm>
          <a:off x="1463425" y="141454"/>
          <a:ext cx="2170358" cy="808496"/>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effectLst/>
              <a:latin typeface="Calibri" panose="020F0502020204030204" pitchFamily="34" charset="0"/>
              <a:ea typeface="Calibri" panose="020F0502020204030204" pitchFamily="34" charset="0"/>
              <a:cs typeface="Times New Roman" panose="02020603050405020304" pitchFamily="18" charset="0"/>
            </a:rPr>
            <a:t>Arreglar dietas desbalanceadas</a:t>
          </a:r>
          <a:endParaRPr lang="es-EC" sz="1600" kern="1200" dirty="0"/>
        </a:p>
      </dsp:txBody>
      <dsp:txXfrm>
        <a:off x="1781267" y="259855"/>
        <a:ext cx="1534674" cy="571694"/>
      </dsp:txXfrm>
    </dsp:sp>
    <dsp:sp modelId="{E4182D5F-EC7F-4155-A617-7EB789AAFA3C}">
      <dsp:nvSpPr>
        <dsp:cNvPr id="0" name=""/>
        <dsp:cNvSpPr/>
      </dsp:nvSpPr>
      <dsp:spPr>
        <a:xfrm rot="2260229">
          <a:off x="3069097" y="2259934"/>
          <a:ext cx="293817" cy="409945"/>
        </a:xfrm>
        <a:prstGeom prst="rightArrow">
          <a:avLst>
            <a:gd name="adj1" fmla="val 60000"/>
            <a:gd name="adj2" fmla="val 5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3078284" y="2314989"/>
        <a:ext cx="205672" cy="245967"/>
      </dsp:txXfrm>
    </dsp:sp>
    <dsp:sp modelId="{A7169CD4-74CC-46B1-8D99-6B3C924B0B5E}">
      <dsp:nvSpPr>
        <dsp:cNvPr id="0" name=""/>
        <dsp:cNvSpPr/>
      </dsp:nvSpPr>
      <dsp:spPr>
        <a:xfrm>
          <a:off x="2960837" y="2555993"/>
          <a:ext cx="2100426" cy="1045480"/>
        </a:xfrm>
        <a:prstGeom prst="ellipse">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effectLst/>
              <a:latin typeface="Calibri" panose="020F0502020204030204" pitchFamily="34" charset="0"/>
              <a:ea typeface="Calibri" panose="020F0502020204030204" pitchFamily="34" charset="0"/>
              <a:cs typeface="Times New Roman" panose="02020603050405020304" pitchFamily="18" charset="0"/>
            </a:rPr>
            <a:t>Incrementar la capacidad de carga de los sistemas productivos</a:t>
          </a:r>
          <a:endParaRPr lang="es-EC" sz="1400" kern="1200" dirty="0"/>
        </a:p>
      </dsp:txBody>
      <dsp:txXfrm>
        <a:off x="3268437" y="2709100"/>
        <a:ext cx="1485226" cy="739266"/>
      </dsp:txXfrm>
    </dsp:sp>
    <dsp:sp modelId="{3C65BAD0-710E-4051-B26E-66822C7CE5B6}">
      <dsp:nvSpPr>
        <dsp:cNvPr id="0" name=""/>
        <dsp:cNvSpPr/>
      </dsp:nvSpPr>
      <dsp:spPr>
        <a:xfrm rot="8486176">
          <a:off x="1653551" y="2287939"/>
          <a:ext cx="334812" cy="409945"/>
        </a:xfrm>
        <a:prstGeom prst="rightArrow">
          <a:avLst>
            <a:gd name="adj1" fmla="val 60000"/>
            <a:gd name="adj2" fmla="val 5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1743042" y="2338620"/>
        <a:ext cx="234368" cy="245967"/>
      </dsp:txXfrm>
    </dsp:sp>
    <dsp:sp modelId="{094E20EA-78E4-4538-8655-5E5EE671FC0A}">
      <dsp:nvSpPr>
        <dsp:cNvPr id="0" name=""/>
        <dsp:cNvSpPr/>
      </dsp:nvSpPr>
      <dsp:spPr>
        <a:xfrm>
          <a:off x="226353" y="2616906"/>
          <a:ext cx="1719611" cy="923654"/>
        </a:xfrm>
        <a:prstGeom prst="ellips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effectLst/>
              <a:latin typeface="Calibri" panose="020F0502020204030204" pitchFamily="34" charset="0"/>
              <a:ea typeface="Calibri" panose="020F0502020204030204" pitchFamily="34" charset="0"/>
              <a:cs typeface="Times New Roman" panose="02020603050405020304" pitchFamily="18" charset="0"/>
            </a:rPr>
            <a:t>Incrementar la eficiencia de conversión de las pasturas</a:t>
          </a:r>
          <a:endParaRPr lang="es-EC" sz="1400" kern="1200" dirty="0"/>
        </a:p>
      </dsp:txBody>
      <dsp:txXfrm>
        <a:off x="478184" y="2752172"/>
        <a:ext cx="1215949" cy="653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40F7B-DCFC-46FE-9072-17D17B64C702}">
      <dsp:nvSpPr>
        <dsp:cNvPr id="0" name=""/>
        <dsp:cNvSpPr/>
      </dsp:nvSpPr>
      <dsp:spPr>
        <a:xfrm>
          <a:off x="1875971" y="0"/>
          <a:ext cx="3606963" cy="59805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kern="1200" dirty="0" smtClean="0"/>
            <a:t>Suministro constante durante todos los días del año</a:t>
          </a:r>
          <a:endParaRPr lang="es-EC" sz="1700" kern="1200" dirty="0"/>
        </a:p>
      </dsp:txBody>
      <dsp:txXfrm>
        <a:off x="1905166" y="29195"/>
        <a:ext cx="3548573" cy="539668"/>
      </dsp:txXfrm>
    </dsp:sp>
    <dsp:sp modelId="{CC0D13B3-ACB5-4D1B-904C-4D899B0FEC18}">
      <dsp:nvSpPr>
        <dsp:cNvPr id="0" name=""/>
        <dsp:cNvSpPr/>
      </dsp:nvSpPr>
      <dsp:spPr>
        <a:xfrm>
          <a:off x="1864937" y="629329"/>
          <a:ext cx="3624284" cy="598058"/>
        </a:xfrm>
        <a:prstGeom prst="round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kern="1200" smtClean="0"/>
            <a:t>Se evitan alteraciones digestivas</a:t>
          </a:r>
          <a:endParaRPr lang="es-EC" sz="1700" kern="1200"/>
        </a:p>
      </dsp:txBody>
      <dsp:txXfrm>
        <a:off x="1894132" y="658524"/>
        <a:ext cx="3565894" cy="539668"/>
      </dsp:txXfrm>
    </dsp:sp>
    <dsp:sp modelId="{907D41A8-6E9F-4CBF-B942-EC959EF6FE49}">
      <dsp:nvSpPr>
        <dsp:cNvPr id="0" name=""/>
        <dsp:cNvSpPr/>
      </dsp:nvSpPr>
      <dsp:spPr>
        <a:xfrm>
          <a:off x="1864937" y="1257290"/>
          <a:ext cx="3638210" cy="598058"/>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kern="1200" dirty="0" smtClean="0"/>
            <a:t>Menor incidencia de enfermedades</a:t>
          </a:r>
          <a:endParaRPr lang="es-EC" sz="1700" kern="1200" dirty="0"/>
        </a:p>
      </dsp:txBody>
      <dsp:txXfrm>
        <a:off x="1894132" y="1286485"/>
        <a:ext cx="3579820" cy="539668"/>
      </dsp:txXfrm>
    </dsp:sp>
    <dsp:sp modelId="{8643BC97-6113-4F2E-B465-C77390C2AA75}">
      <dsp:nvSpPr>
        <dsp:cNvPr id="0" name=""/>
        <dsp:cNvSpPr/>
      </dsp:nvSpPr>
      <dsp:spPr>
        <a:xfrm>
          <a:off x="1864937" y="1885252"/>
          <a:ext cx="3633462" cy="598058"/>
        </a:xfrm>
        <a:prstGeom prst="round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kern="1200" smtClean="0"/>
            <a:t>Aumento de fertilidad</a:t>
          </a:r>
          <a:endParaRPr lang="es-EC" sz="1700" kern="1200"/>
        </a:p>
      </dsp:txBody>
      <dsp:txXfrm>
        <a:off x="1894132" y="1914447"/>
        <a:ext cx="3575072" cy="539668"/>
      </dsp:txXfrm>
    </dsp:sp>
    <dsp:sp modelId="{71E4485D-2455-4F78-97B1-B3084A4F480F}">
      <dsp:nvSpPr>
        <dsp:cNvPr id="0" name=""/>
        <dsp:cNvSpPr/>
      </dsp:nvSpPr>
      <dsp:spPr>
        <a:xfrm>
          <a:off x="1864937" y="2513213"/>
          <a:ext cx="3610385" cy="598058"/>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s-ES" sz="1700" kern="1200" dirty="0" smtClean="0"/>
            <a:t>Aumento de la producción de leche</a:t>
          </a:r>
          <a:endParaRPr lang="es-EC" sz="1700" kern="1200" dirty="0"/>
        </a:p>
      </dsp:txBody>
      <dsp:txXfrm>
        <a:off x="1894132" y="2542408"/>
        <a:ext cx="3551995" cy="539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04DF7-79E3-4F52-9E4A-F0DAE3B6A9C8}">
      <dsp:nvSpPr>
        <dsp:cNvPr id="0" name=""/>
        <dsp:cNvSpPr/>
      </dsp:nvSpPr>
      <dsp:spPr>
        <a:xfrm>
          <a:off x="5555925" y="3715640"/>
          <a:ext cx="733815" cy="1577703"/>
        </a:xfrm>
        <a:custGeom>
          <a:avLst/>
          <a:gdLst/>
          <a:ahLst/>
          <a:cxnLst/>
          <a:rect l="0" t="0" r="0" b="0"/>
          <a:pathLst>
            <a:path>
              <a:moveTo>
                <a:pt x="0" y="0"/>
              </a:moveTo>
              <a:lnTo>
                <a:pt x="366907" y="0"/>
              </a:lnTo>
              <a:lnTo>
                <a:pt x="366907" y="1577703"/>
              </a:lnTo>
              <a:lnTo>
                <a:pt x="733815" y="157770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AA1D85-1630-4D4A-9ADB-329A8CB28A85}">
      <dsp:nvSpPr>
        <dsp:cNvPr id="0" name=""/>
        <dsp:cNvSpPr/>
      </dsp:nvSpPr>
      <dsp:spPr>
        <a:xfrm>
          <a:off x="5555925" y="3669920"/>
          <a:ext cx="606058" cy="91440"/>
        </a:xfrm>
        <a:custGeom>
          <a:avLst/>
          <a:gdLst/>
          <a:ahLst/>
          <a:cxnLst/>
          <a:rect l="0" t="0" r="0" b="0"/>
          <a:pathLst>
            <a:path>
              <a:moveTo>
                <a:pt x="0" y="45720"/>
              </a:moveTo>
              <a:lnTo>
                <a:pt x="606058"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CF5FF2-F08A-442F-9DED-7E527D4DBE9C}">
      <dsp:nvSpPr>
        <dsp:cNvPr id="0" name=""/>
        <dsp:cNvSpPr/>
      </dsp:nvSpPr>
      <dsp:spPr>
        <a:xfrm>
          <a:off x="5555925" y="2137936"/>
          <a:ext cx="733815" cy="1577703"/>
        </a:xfrm>
        <a:custGeom>
          <a:avLst/>
          <a:gdLst/>
          <a:ahLst/>
          <a:cxnLst/>
          <a:rect l="0" t="0" r="0" b="0"/>
          <a:pathLst>
            <a:path>
              <a:moveTo>
                <a:pt x="0" y="1577703"/>
              </a:moveTo>
              <a:lnTo>
                <a:pt x="366907" y="1577703"/>
              </a:lnTo>
              <a:lnTo>
                <a:pt x="366907" y="0"/>
              </a:lnTo>
              <a:lnTo>
                <a:pt x="73381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C4D0E1-9BA8-4E35-8AFA-4E87A64CB15B}">
      <dsp:nvSpPr>
        <dsp:cNvPr id="0" name=""/>
        <dsp:cNvSpPr/>
      </dsp:nvSpPr>
      <dsp:spPr>
        <a:xfrm>
          <a:off x="2892211" y="2137936"/>
          <a:ext cx="733815" cy="1577703"/>
        </a:xfrm>
        <a:custGeom>
          <a:avLst/>
          <a:gdLst/>
          <a:ahLst/>
          <a:cxnLst/>
          <a:rect l="0" t="0" r="0" b="0"/>
          <a:pathLst>
            <a:path>
              <a:moveTo>
                <a:pt x="0" y="0"/>
              </a:moveTo>
              <a:lnTo>
                <a:pt x="366907" y="0"/>
              </a:lnTo>
              <a:lnTo>
                <a:pt x="366907" y="1577703"/>
              </a:lnTo>
              <a:lnTo>
                <a:pt x="733815" y="157770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1B96C9-73EC-4A81-A323-54F149420B90}">
      <dsp:nvSpPr>
        <dsp:cNvPr id="0" name=""/>
        <dsp:cNvSpPr/>
      </dsp:nvSpPr>
      <dsp:spPr>
        <a:xfrm>
          <a:off x="5426774" y="514512"/>
          <a:ext cx="733815" cy="91440"/>
        </a:xfrm>
        <a:custGeom>
          <a:avLst/>
          <a:gdLst/>
          <a:ahLst/>
          <a:cxnLst/>
          <a:rect l="0" t="0" r="0" b="0"/>
          <a:pathLst>
            <a:path>
              <a:moveTo>
                <a:pt x="0" y="45720"/>
              </a:moveTo>
              <a:lnTo>
                <a:pt x="733815"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85EC62-F941-47C5-8838-BE2180AEA6F8}">
      <dsp:nvSpPr>
        <dsp:cNvPr id="0" name=""/>
        <dsp:cNvSpPr/>
      </dsp:nvSpPr>
      <dsp:spPr>
        <a:xfrm>
          <a:off x="2892211" y="560232"/>
          <a:ext cx="733815" cy="1577703"/>
        </a:xfrm>
        <a:custGeom>
          <a:avLst/>
          <a:gdLst/>
          <a:ahLst/>
          <a:cxnLst/>
          <a:rect l="0" t="0" r="0" b="0"/>
          <a:pathLst>
            <a:path>
              <a:moveTo>
                <a:pt x="0" y="1577703"/>
              </a:moveTo>
              <a:lnTo>
                <a:pt x="366907" y="1577703"/>
              </a:lnTo>
              <a:lnTo>
                <a:pt x="366907" y="0"/>
              </a:lnTo>
              <a:lnTo>
                <a:pt x="73381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BAF823-87D2-42EF-B4C8-14EDB2E33EFF}">
      <dsp:nvSpPr>
        <dsp:cNvPr id="0" name=""/>
        <dsp:cNvSpPr/>
      </dsp:nvSpPr>
      <dsp:spPr>
        <a:xfrm>
          <a:off x="799515" y="1578402"/>
          <a:ext cx="2092695" cy="111906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b="1" kern="1200" dirty="0" smtClean="0">
              <a:effectLst/>
              <a:latin typeface="Calibri" panose="020F0502020204030204" pitchFamily="34" charset="0"/>
              <a:ea typeface="Times New Roman" panose="02020603050405020304" pitchFamily="18" charset="0"/>
              <a:cs typeface="Times New Roman" panose="02020603050405020304" pitchFamily="18" charset="0"/>
            </a:rPr>
            <a:t>OBJETIVOS</a:t>
          </a:r>
          <a:endParaRPr lang="es-EC" sz="3200" kern="1200" dirty="0"/>
        </a:p>
      </dsp:txBody>
      <dsp:txXfrm>
        <a:off x="799515" y="1578402"/>
        <a:ext cx="2092695" cy="1119069"/>
      </dsp:txXfrm>
    </dsp:sp>
    <dsp:sp modelId="{77B5F747-B3C5-4EF0-800C-7680CFC36C34}">
      <dsp:nvSpPr>
        <dsp:cNvPr id="0" name=""/>
        <dsp:cNvSpPr/>
      </dsp:nvSpPr>
      <dsp:spPr>
        <a:xfrm>
          <a:off x="3626026" y="698"/>
          <a:ext cx="1800747" cy="111906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i="1" kern="1200" dirty="0" smtClean="0">
              <a:effectLst/>
              <a:latin typeface="Calibri" panose="020F0502020204030204" pitchFamily="34" charset="0"/>
              <a:ea typeface="Times New Roman" panose="02020603050405020304" pitchFamily="18" charset="0"/>
              <a:cs typeface="Times New Roman" panose="02020603050405020304" pitchFamily="18" charset="0"/>
            </a:rPr>
            <a:t>General</a:t>
          </a:r>
          <a:endParaRPr lang="es-EC" sz="2400" kern="1200" dirty="0"/>
        </a:p>
      </dsp:txBody>
      <dsp:txXfrm>
        <a:off x="3626026" y="698"/>
        <a:ext cx="1800747" cy="1119069"/>
      </dsp:txXfrm>
    </dsp:sp>
    <dsp:sp modelId="{D3BEB337-3F9D-4726-9F3F-D436F2619935}">
      <dsp:nvSpPr>
        <dsp:cNvPr id="0" name=""/>
        <dsp:cNvSpPr/>
      </dsp:nvSpPr>
      <dsp:spPr>
        <a:xfrm>
          <a:off x="6160589" y="698"/>
          <a:ext cx="5372742" cy="1119069"/>
        </a:xfrm>
        <a:prstGeom prst="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effectLst/>
              <a:latin typeface="Calibri" panose="020F0502020204030204" pitchFamily="34" charset="0"/>
              <a:ea typeface="Arial" panose="020B0604020202020204" pitchFamily="34" charset="0"/>
              <a:cs typeface="Times New Roman" panose="02020603050405020304" pitchFamily="18" charset="0"/>
            </a:rPr>
            <a:t>Implementar una dieta nutricional para ganado de leche mediante la suplementación estratégica a base de forraje verde hidroponico con la finalidad de  incrementar los resultados zootécnicos y mejorar la relación beneficio/costo.  </a:t>
          </a:r>
          <a:endParaRPr lang="es-EC" sz="1700" kern="1200" dirty="0"/>
        </a:p>
      </dsp:txBody>
      <dsp:txXfrm>
        <a:off x="6160589" y="698"/>
        <a:ext cx="5372742" cy="1119069"/>
      </dsp:txXfrm>
    </dsp:sp>
    <dsp:sp modelId="{D1923197-292E-4D80-9A5A-399BD845FE4B}">
      <dsp:nvSpPr>
        <dsp:cNvPr id="0" name=""/>
        <dsp:cNvSpPr/>
      </dsp:nvSpPr>
      <dsp:spPr>
        <a:xfrm>
          <a:off x="3626026" y="3156105"/>
          <a:ext cx="1929898" cy="111906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1" i="1" kern="1200" dirty="0" smtClean="0">
              <a:effectLst/>
              <a:latin typeface="Calibri" panose="020F0502020204030204" pitchFamily="34" charset="0"/>
              <a:ea typeface="Times New Roman" panose="02020603050405020304" pitchFamily="18" charset="0"/>
              <a:cs typeface="Times New Roman" panose="02020603050405020304" pitchFamily="18" charset="0"/>
            </a:rPr>
            <a:t>Específicos</a:t>
          </a:r>
          <a:endParaRPr lang="es-EC" sz="2800" kern="1200" dirty="0"/>
        </a:p>
      </dsp:txBody>
      <dsp:txXfrm>
        <a:off x="3626026" y="3156105"/>
        <a:ext cx="1929898" cy="1119069"/>
      </dsp:txXfrm>
    </dsp:sp>
    <dsp:sp modelId="{247827DF-967B-4A81-AC6A-D47EC362E9E6}">
      <dsp:nvSpPr>
        <dsp:cNvPr id="0" name=""/>
        <dsp:cNvSpPr/>
      </dsp:nvSpPr>
      <dsp:spPr>
        <a:xfrm>
          <a:off x="6289741" y="1578402"/>
          <a:ext cx="5291838" cy="1119069"/>
        </a:xfrm>
        <a:prstGeom prst="rect">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effectLst/>
              <a:latin typeface="Calibri" panose="020F0502020204030204" pitchFamily="34" charset="0"/>
              <a:ea typeface="Arial" panose="020B0604020202020204" pitchFamily="34" charset="0"/>
              <a:cs typeface="Times New Roman" panose="02020603050405020304" pitchFamily="18" charset="0"/>
            </a:rPr>
            <a:t>Comparar las dietas a través de la evaluación de los parámetros zootécnicos en vacas lactantes.</a:t>
          </a:r>
          <a:endParaRPr lang="es-EC" sz="1700" kern="1200" dirty="0"/>
        </a:p>
      </dsp:txBody>
      <dsp:txXfrm>
        <a:off x="6289741" y="1578402"/>
        <a:ext cx="5291838" cy="1119069"/>
      </dsp:txXfrm>
    </dsp:sp>
    <dsp:sp modelId="{60F3B4F7-3421-4A9B-8887-8AF46B8F7DFA}">
      <dsp:nvSpPr>
        <dsp:cNvPr id="0" name=""/>
        <dsp:cNvSpPr/>
      </dsp:nvSpPr>
      <dsp:spPr>
        <a:xfrm>
          <a:off x="6161984" y="3156105"/>
          <a:ext cx="5447591" cy="1119069"/>
        </a:xfrm>
        <a:prstGeom prst="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effectLst/>
              <a:latin typeface="Calibri" panose="020F0502020204030204" pitchFamily="34" charset="0"/>
              <a:ea typeface="Arial" panose="020B0604020202020204" pitchFamily="34" charset="0"/>
              <a:cs typeface="Times New Roman" panose="02020603050405020304" pitchFamily="18" charset="0"/>
            </a:rPr>
            <a:t>Determinar los efectos de las dietas sobre la calidad de la leche producida.</a:t>
          </a:r>
          <a:endParaRPr lang="es-EC" sz="1700" kern="1200" dirty="0"/>
        </a:p>
      </dsp:txBody>
      <dsp:txXfrm>
        <a:off x="6161984" y="3156105"/>
        <a:ext cx="5447591" cy="1119069"/>
      </dsp:txXfrm>
    </dsp:sp>
    <dsp:sp modelId="{316798AC-6EC1-4200-9BDC-1F631D2BAE70}">
      <dsp:nvSpPr>
        <dsp:cNvPr id="0" name=""/>
        <dsp:cNvSpPr/>
      </dsp:nvSpPr>
      <dsp:spPr>
        <a:xfrm>
          <a:off x="6289741" y="4733809"/>
          <a:ext cx="5396077" cy="1119069"/>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effectLst/>
              <a:latin typeface="Calibri" panose="020F0502020204030204" pitchFamily="34" charset="0"/>
              <a:ea typeface="Arial" panose="020B0604020202020204" pitchFamily="34" charset="0"/>
              <a:cs typeface="Times New Roman" panose="02020603050405020304" pitchFamily="18" charset="0"/>
            </a:rPr>
            <a:t>Realizar un análisis financiero de la dieta propuesta de suplementación versus la dieta actual.</a:t>
          </a:r>
          <a:endParaRPr lang="es-EC" sz="1700" kern="1200" dirty="0"/>
        </a:p>
      </dsp:txBody>
      <dsp:txXfrm>
        <a:off x="6289741" y="4733809"/>
        <a:ext cx="5396077" cy="1119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A8F1-905E-4D52-9AFE-65B6DEC4CA5E}">
      <dsp:nvSpPr>
        <dsp:cNvPr id="0" name=""/>
        <dsp:cNvSpPr/>
      </dsp:nvSpPr>
      <dsp:spPr>
        <a:xfrm>
          <a:off x="486523" y="1645"/>
          <a:ext cx="5122952" cy="1352549"/>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kern="1200" dirty="0" smtClean="0"/>
            <a:t>Para el desarrollo de la presente investigación se utilizaron 10 vacas mestizas cruces Holstein, Brown </a:t>
          </a:r>
          <a:r>
            <a:rPr lang="es-ES" sz="1600" kern="1200" dirty="0" err="1" smtClean="0"/>
            <a:t>swiss</a:t>
          </a:r>
          <a:r>
            <a:rPr lang="es-ES" sz="1600" kern="1200" dirty="0" smtClean="0"/>
            <a:t> y Jersey, previamente seleccionadas mediante registros y en periodo de lactancia.</a:t>
          </a:r>
          <a:endParaRPr lang="es-EC" sz="1600" kern="1200" dirty="0"/>
        </a:p>
      </dsp:txBody>
      <dsp:txXfrm>
        <a:off x="1162798" y="1645"/>
        <a:ext cx="3770403" cy="1352549"/>
      </dsp:txXfrm>
    </dsp:sp>
    <dsp:sp modelId="{CD0E3579-D8A3-4D84-8C2B-23CC4D04300E}">
      <dsp:nvSpPr>
        <dsp:cNvPr id="0" name=""/>
        <dsp:cNvSpPr/>
      </dsp:nvSpPr>
      <dsp:spPr>
        <a:xfrm>
          <a:off x="486523" y="1543552"/>
          <a:ext cx="5092925" cy="1352549"/>
        </a:xfrm>
        <a:prstGeom prst="chevron">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kern="1200" dirty="0" smtClean="0"/>
            <a:t>La selección de animales fue realizada bajo tres criterios: vacas entre 2 a 10 meses post parto, grados de condición corporal de 2.5 a 3 clínicamente sanas, libres de parásitos y lesiones.</a:t>
          </a:r>
          <a:endParaRPr lang="es-EC" sz="1600" kern="1200" dirty="0"/>
        </a:p>
      </dsp:txBody>
      <dsp:txXfrm>
        <a:off x="1162798" y="1543552"/>
        <a:ext cx="3740376" cy="1352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56D46-D549-409F-9A03-8DD2BD703095}">
      <dsp:nvSpPr>
        <dsp:cNvPr id="0" name=""/>
        <dsp:cNvSpPr/>
      </dsp:nvSpPr>
      <dsp:spPr>
        <a:xfrm>
          <a:off x="2161357" y="3282737"/>
          <a:ext cx="1598812" cy="159881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s-ES" sz="1900" kern="1200" dirty="0" smtClean="0"/>
            <a:t>VARIABLES </a:t>
          </a:r>
          <a:endParaRPr lang="es-EC" sz="1900" kern="1200" dirty="0"/>
        </a:p>
      </dsp:txBody>
      <dsp:txXfrm>
        <a:off x="2395498" y="3516878"/>
        <a:ext cx="1130530" cy="1130530"/>
      </dsp:txXfrm>
    </dsp:sp>
    <dsp:sp modelId="{585F77E0-394D-4FAC-BBC1-BCBBD5C70492}">
      <dsp:nvSpPr>
        <dsp:cNvPr id="0" name=""/>
        <dsp:cNvSpPr/>
      </dsp:nvSpPr>
      <dsp:spPr>
        <a:xfrm rot="11700000">
          <a:off x="736625" y="3445549"/>
          <a:ext cx="1397226" cy="455661"/>
        </a:xfrm>
        <a:prstGeom prst="lef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9F7D4F2-742F-4C6F-86DB-1993E3D7B2FF}">
      <dsp:nvSpPr>
        <dsp:cNvPr id="0" name=""/>
        <dsp:cNvSpPr/>
      </dsp:nvSpPr>
      <dsp:spPr>
        <a:xfrm>
          <a:off x="994" y="2885017"/>
          <a:ext cx="1518871" cy="121509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ES" sz="2100" kern="1200" dirty="0" smtClean="0"/>
            <a:t>Condición corporal de los animales</a:t>
          </a:r>
          <a:endParaRPr lang="es-EC" sz="2100" kern="1200" dirty="0"/>
        </a:p>
      </dsp:txBody>
      <dsp:txXfrm>
        <a:off x="36583" y="2920606"/>
        <a:ext cx="1447693" cy="1143919"/>
      </dsp:txXfrm>
    </dsp:sp>
    <dsp:sp modelId="{376B19CE-59D6-4631-BB6F-978E3EDBD068}">
      <dsp:nvSpPr>
        <dsp:cNvPr id="0" name=""/>
        <dsp:cNvSpPr/>
      </dsp:nvSpPr>
      <dsp:spPr>
        <a:xfrm rot="14700000">
          <a:off x="1594692" y="2422945"/>
          <a:ext cx="1397226" cy="455661"/>
        </a:xfrm>
        <a:prstGeom prst="leftArrow">
          <a:avLst>
            <a:gd name="adj1" fmla="val 60000"/>
            <a:gd name="adj2" fmla="val 50000"/>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34DF95A-A9BA-4072-B51E-BC7557E834D3}">
      <dsp:nvSpPr>
        <dsp:cNvPr id="0" name=""/>
        <dsp:cNvSpPr/>
      </dsp:nvSpPr>
      <dsp:spPr>
        <a:xfrm>
          <a:off x="1238623" y="1410068"/>
          <a:ext cx="1518871" cy="1215097"/>
        </a:xfrm>
        <a:prstGeom prst="roundRect">
          <a:avLst>
            <a:gd name="adj" fmla="val 10000"/>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ES" sz="2100" kern="1200" dirty="0" smtClean="0"/>
            <a:t>Producción de leche</a:t>
          </a:r>
          <a:endParaRPr lang="es-EC" sz="2100" kern="1200" dirty="0"/>
        </a:p>
      </dsp:txBody>
      <dsp:txXfrm>
        <a:off x="1274212" y="1445657"/>
        <a:ext cx="1447693" cy="1143919"/>
      </dsp:txXfrm>
    </dsp:sp>
    <dsp:sp modelId="{087138E1-1ED3-4871-AB79-D67DFC3A4B3B}">
      <dsp:nvSpPr>
        <dsp:cNvPr id="0" name=""/>
        <dsp:cNvSpPr/>
      </dsp:nvSpPr>
      <dsp:spPr>
        <a:xfrm rot="17700000">
          <a:off x="2929608" y="2422945"/>
          <a:ext cx="1397226" cy="455661"/>
        </a:xfrm>
        <a:prstGeom prst="leftArrow">
          <a:avLst>
            <a:gd name="adj1" fmla="val 60000"/>
            <a:gd name="adj2" fmla="val 50000"/>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8C4CE05-5EDE-41E9-A633-21D2CDB5CF0A}">
      <dsp:nvSpPr>
        <dsp:cNvPr id="0" name=""/>
        <dsp:cNvSpPr/>
      </dsp:nvSpPr>
      <dsp:spPr>
        <a:xfrm>
          <a:off x="3164031" y="1410068"/>
          <a:ext cx="1518871" cy="1215097"/>
        </a:xfrm>
        <a:prstGeom prst="roundRect">
          <a:avLst>
            <a:gd name="adj" fmla="val 10000"/>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ES" sz="2100" kern="1200" smtClean="0"/>
            <a:t>Calidad de leche</a:t>
          </a:r>
          <a:endParaRPr lang="es-EC" sz="2100" kern="1200"/>
        </a:p>
      </dsp:txBody>
      <dsp:txXfrm>
        <a:off x="3199620" y="1445657"/>
        <a:ext cx="1447693" cy="1143919"/>
      </dsp:txXfrm>
    </dsp:sp>
    <dsp:sp modelId="{8A637D85-03C9-4B41-ABBF-D3E1B52D57F2}">
      <dsp:nvSpPr>
        <dsp:cNvPr id="0" name=""/>
        <dsp:cNvSpPr/>
      </dsp:nvSpPr>
      <dsp:spPr>
        <a:xfrm rot="20700000">
          <a:off x="3787675" y="3445549"/>
          <a:ext cx="1397226" cy="455661"/>
        </a:xfrm>
        <a:prstGeom prst="leftArrow">
          <a:avLst>
            <a:gd name="adj1" fmla="val 60000"/>
            <a:gd name="adj2" fmla="val 5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B1C3A6E-C1DA-46EF-A05C-A2496CFDB9A5}">
      <dsp:nvSpPr>
        <dsp:cNvPr id="0" name=""/>
        <dsp:cNvSpPr/>
      </dsp:nvSpPr>
      <dsp:spPr>
        <a:xfrm>
          <a:off x="4401660" y="2885017"/>
          <a:ext cx="1518871" cy="1215097"/>
        </a:xfrm>
        <a:prstGeom prst="roundRect">
          <a:avLst>
            <a:gd name="adj" fmla="val 1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rtl="0">
            <a:lnSpc>
              <a:spcPct val="90000"/>
            </a:lnSpc>
            <a:spcBef>
              <a:spcPct val="0"/>
            </a:spcBef>
            <a:spcAft>
              <a:spcPct val="35000"/>
            </a:spcAft>
          </a:pPr>
          <a:r>
            <a:rPr lang="es-ES" sz="2100" kern="1200" smtClean="0"/>
            <a:t>Costo / Beneficio del proyecto</a:t>
          </a:r>
          <a:endParaRPr lang="es-EC" sz="2100" kern="1200"/>
        </a:p>
      </dsp:txBody>
      <dsp:txXfrm>
        <a:off x="4437249" y="2920606"/>
        <a:ext cx="1447693" cy="11439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81340-87D9-46D7-B447-FCD444AC855A}">
      <dsp:nvSpPr>
        <dsp:cNvPr id="0" name=""/>
        <dsp:cNvSpPr/>
      </dsp:nvSpPr>
      <dsp:spPr>
        <a:xfrm>
          <a:off x="0" y="188012"/>
          <a:ext cx="4202805" cy="140692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dirty="0" smtClean="0"/>
            <a:t>Implementación </a:t>
          </a:r>
          <a:r>
            <a:rPr lang="es-ES" sz="2000" kern="1200" dirty="0" smtClean="0"/>
            <a:t>de FVH </a:t>
          </a:r>
          <a:r>
            <a:rPr lang="es-ES" sz="2000" kern="1200" dirty="0" smtClean="0"/>
            <a:t>como programa de suplementación estratégica en ganadería de leche y un tratamiento </a:t>
          </a:r>
          <a:r>
            <a:rPr lang="es-ES" sz="2000" kern="1200" dirty="0" smtClean="0"/>
            <a:t>testigo.</a:t>
          </a:r>
          <a:endParaRPr lang="es-EC" sz="2000" kern="1200" dirty="0"/>
        </a:p>
      </dsp:txBody>
      <dsp:txXfrm>
        <a:off x="68680" y="256692"/>
        <a:ext cx="4065445"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C85EB8D-C1B7-460D-8192-148DD747A892}" type="datetimeFigureOut">
              <a:rPr lang="es-EC" smtClean="0"/>
              <a:t>06/09/2021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171687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C85EB8D-C1B7-460D-8192-148DD747A892}" type="datetimeFigureOut">
              <a:rPr lang="es-EC" smtClean="0"/>
              <a:t>06/09/2021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51447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C85EB8D-C1B7-460D-8192-148DD747A892}" type="datetimeFigureOut">
              <a:rPr lang="es-EC" smtClean="0"/>
              <a:t>06/09/2021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354002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C85EB8D-C1B7-460D-8192-148DD747A892}" type="datetimeFigureOut">
              <a:rPr lang="es-EC" smtClean="0"/>
              <a:t>06/09/2021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342518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C85EB8D-C1B7-460D-8192-148DD747A892}" type="datetimeFigureOut">
              <a:rPr lang="es-EC" smtClean="0"/>
              <a:t>06/09/2021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66777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C85EB8D-C1B7-460D-8192-148DD747A892}" type="datetimeFigureOut">
              <a:rPr lang="es-EC" smtClean="0"/>
              <a:t>06/09/2021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373842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C85EB8D-C1B7-460D-8192-148DD747A892}" type="datetimeFigureOut">
              <a:rPr lang="es-EC" smtClean="0"/>
              <a:t>06/09/2021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242233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C85EB8D-C1B7-460D-8192-148DD747A892}" type="datetimeFigureOut">
              <a:rPr lang="es-EC" smtClean="0"/>
              <a:t>06/09/2021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328186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85EB8D-C1B7-460D-8192-148DD747A892}" type="datetimeFigureOut">
              <a:rPr lang="es-EC" smtClean="0"/>
              <a:t>06/09/2021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210907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85EB8D-C1B7-460D-8192-148DD747A892}" type="datetimeFigureOut">
              <a:rPr lang="es-EC" smtClean="0"/>
              <a:t>06/09/2021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292502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85EB8D-C1B7-460D-8192-148DD747A892}" type="datetimeFigureOut">
              <a:rPr lang="es-EC" smtClean="0"/>
              <a:t>06/09/2021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C5F21BC-9E6B-4050-A373-7EF869361C9F}" type="slidenum">
              <a:rPr lang="es-EC" smtClean="0"/>
              <a:t>‹Nº›</a:t>
            </a:fld>
            <a:endParaRPr lang="es-EC"/>
          </a:p>
        </p:txBody>
      </p:sp>
    </p:spTree>
    <p:extLst>
      <p:ext uri="{BB962C8B-B14F-4D97-AF65-F5344CB8AC3E}">
        <p14:creationId xmlns:p14="http://schemas.microsoft.com/office/powerpoint/2010/main" val="128070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5EB8D-C1B7-460D-8192-148DD747A892}" type="datetimeFigureOut">
              <a:rPr lang="es-EC" smtClean="0"/>
              <a:t>06/09/2021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F21BC-9E6B-4050-A373-7EF869361C9F}" type="slidenum">
              <a:rPr lang="es-EC" smtClean="0"/>
              <a:t>‹Nº›</a:t>
            </a:fld>
            <a:endParaRPr lang="es-EC"/>
          </a:p>
        </p:txBody>
      </p:sp>
    </p:spTree>
    <p:extLst>
      <p:ext uri="{BB962C8B-B14F-4D97-AF65-F5344CB8AC3E}">
        <p14:creationId xmlns:p14="http://schemas.microsoft.com/office/powerpoint/2010/main" val="335659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fi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UDE\Logo\UFA.jpg">
            <a:extLst>
              <a:ext uri="{FF2B5EF4-FFF2-40B4-BE49-F238E27FC236}">
                <a16:creationId xmlns="" xmlns:a16="http://schemas.microsoft.com/office/drawing/2014/main" id="{FE722E23-1187-4714-961C-E306ACF478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785" y="405435"/>
            <a:ext cx="6977842" cy="1964995"/>
          </a:xfrm>
          <a:prstGeom prst="rect">
            <a:avLst/>
          </a:prstGeom>
          <a:noFill/>
          <a:ln>
            <a:noFill/>
          </a:ln>
        </p:spPr>
      </p:pic>
      <p:pic>
        <p:nvPicPr>
          <p:cNvPr id="5" name="Picture 3">
            <a:extLst>
              <a:ext uri="{FF2B5EF4-FFF2-40B4-BE49-F238E27FC236}">
                <a16:creationId xmlns="" xmlns:a16="http://schemas.microsoft.com/office/drawing/2014/main" id="{929F806D-6615-447D-8E28-0FE5C67656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965" y="545574"/>
            <a:ext cx="2436328" cy="1684715"/>
          </a:xfrm>
          <a:prstGeom prst="rect">
            <a:avLst/>
          </a:prstGeom>
          <a:noFill/>
          <a:ln w="9525">
            <a:noFill/>
            <a:miter lim="800000"/>
            <a:headEnd/>
            <a:tailEnd/>
          </a:ln>
          <a:effec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71322"/>
          <a:stretch/>
        </p:blipFill>
        <p:spPr>
          <a:xfrm>
            <a:off x="264754" y="5628067"/>
            <a:ext cx="11712598" cy="1047817"/>
          </a:xfrm>
          <a:prstGeom prst="rect">
            <a:avLst/>
          </a:prstGeom>
        </p:spPr>
      </p:pic>
      <p:sp>
        <p:nvSpPr>
          <p:cNvPr id="7" name="Rectángulo 6"/>
          <p:cNvSpPr/>
          <p:nvPr/>
        </p:nvSpPr>
        <p:spPr>
          <a:xfrm>
            <a:off x="3073053" y="2526286"/>
            <a:ext cx="6096000" cy="646331"/>
          </a:xfrm>
          <a:prstGeom prst="rect">
            <a:avLst/>
          </a:prstGeom>
        </p:spPr>
        <p:txBody>
          <a:bodyPr>
            <a:spAutoFit/>
          </a:bodyPr>
          <a:lstStyle/>
          <a:p>
            <a:pPr algn="ctr"/>
            <a:r>
              <a:rPr lang="es-ES" b="1" dirty="0" smtClean="0">
                <a:effectLst/>
                <a:latin typeface="Calibri" panose="020F0502020204030204" pitchFamily="34" charset="0"/>
                <a:ea typeface="Calibri" panose="020F0502020204030204" pitchFamily="34" charset="0"/>
                <a:cs typeface="Times New Roman" panose="02020603050405020304" pitchFamily="18" charset="0"/>
              </a:rPr>
              <a:t>Implementación de un programa de suplementación estratégica en ganadería de leche</a:t>
            </a:r>
            <a:endParaRPr lang="es-EC" dirty="0"/>
          </a:p>
        </p:txBody>
      </p:sp>
      <p:sp>
        <p:nvSpPr>
          <p:cNvPr id="8" name="Rectángulo 7"/>
          <p:cNvSpPr/>
          <p:nvPr/>
        </p:nvSpPr>
        <p:spPr>
          <a:xfrm>
            <a:off x="2680581" y="3328473"/>
            <a:ext cx="6573274" cy="2062103"/>
          </a:xfrm>
          <a:prstGeom prst="rect">
            <a:avLst/>
          </a:prstGeom>
        </p:spPr>
        <p:txBody>
          <a:bodyPr wrap="none">
            <a:spAutoFit/>
          </a:bodyPr>
          <a:lstStyle/>
          <a:p>
            <a:pPr indent="457200" algn="ctr">
              <a:lnSpc>
                <a:spcPct val="150000"/>
              </a:lnSpc>
              <a:spcAft>
                <a:spcPts val="800"/>
              </a:spcAft>
              <a:tabLst>
                <a:tab pos="619125" algn="l"/>
              </a:tabLst>
            </a:pPr>
            <a:r>
              <a:rPr lang="es-EC" b="1" dirty="0" smtClean="0">
                <a:latin typeface="Times New Roman" panose="02020603050405020304" pitchFamily="18" charset="0"/>
                <a:cs typeface="Times New Roman" panose="02020603050405020304" pitchFamily="18" charset="0"/>
              </a:rPr>
              <a:t>Autores:</a:t>
            </a:r>
            <a:endParaRPr lang="es-ES"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50000"/>
              </a:lnSpc>
              <a:spcAft>
                <a:spcPts val="800"/>
              </a:spcAft>
              <a:tabLst>
                <a:tab pos="619125" algn="l"/>
              </a:tabLs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Rojas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Bravo,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Dario</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Javier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&amp;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Vélez Villarreal, Stephanie Alejandra</a:t>
            </a:r>
            <a:endParaRPr lang="es-ES"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50000"/>
              </a:lnSpc>
              <a:spcAft>
                <a:spcPts val="800"/>
              </a:spcAft>
              <a:tabLst>
                <a:tab pos="619125" algn="l"/>
              </a:tabLst>
            </a:pPr>
            <a:r>
              <a:rPr lang="es-EC" b="1" dirty="0" smtClean="0">
                <a:latin typeface="Times New Roman" panose="02020603050405020304" pitchFamily="18" charset="0"/>
                <a:cs typeface="Times New Roman" panose="02020603050405020304" pitchFamily="18" charset="0"/>
              </a:rPr>
              <a:t>Director:</a:t>
            </a:r>
          </a:p>
          <a:p>
            <a:pPr indent="457200" algn="ctr">
              <a:lnSpc>
                <a:spcPct val="150000"/>
              </a:lnSpc>
              <a:spcAft>
                <a:spcPts val="800"/>
              </a:spcAft>
              <a:tabLst>
                <a:tab pos="619125" algn="l"/>
              </a:tabLst>
            </a:pPr>
            <a:r>
              <a:rPr lang="es-ES" dirty="0"/>
              <a:t>Ing. Lucero Borja Jorge Omar </a:t>
            </a:r>
            <a:r>
              <a:rPr lang="es-ES" dirty="0" err="1"/>
              <a:t>Mgs</a:t>
            </a:r>
            <a:r>
              <a:rPr lang="es-ES" dirty="0" smtClean="0"/>
              <a:t>.</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2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63141" y="286603"/>
            <a:ext cx="3515771" cy="646331"/>
          </a:xfrm>
          <a:prstGeom prst="rect">
            <a:avLst/>
          </a:prstGeom>
        </p:spPr>
        <p:txBody>
          <a:bodyPr wrap="none">
            <a:spAutoFit/>
          </a:bodyPr>
          <a:lstStyle/>
          <a:p>
            <a:pPr>
              <a:lnSpc>
                <a:spcPct val="200000"/>
              </a:lnSpc>
              <a:spcAft>
                <a:spcPts val="0"/>
              </a:spcAft>
            </a:pPr>
            <a:r>
              <a:rPr lang="es-E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Tratamiento y diseño experimental</a:t>
            </a:r>
            <a:endParaRPr lang="es-EC"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Diagrama 8"/>
          <p:cNvGraphicFramePr/>
          <p:nvPr>
            <p:extLst>
              <p:ext uri="{D42A27DB-BD31-4B8C-83A1-F6EECF244321}">
                <p14:modId xmlns:p14="http://schemas.microsoft.com/office/powerpoint/2010/main" val="2453270542"/>
              </p:ext>
            </p:extLst>
          </p:nvPr>
        </p:nvGraphicFramePr>
        <p:xfrm>
          <a:off x="174473" y="1671470"/>
          <a:ext cx="5921527" cy="629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849926995"/>
              </p:ext>
            </p:extLst>
          </p:nvPr>
        </p:nvGraphicFramePr>
        <p:xfrm>
          <a:off x="174473" y="1092869"/>
          <a:ext cx="4202805" cy="17113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156457367"/>
              </p:ext>
            </p:extLst>
          </p:nvPr>
        </p:nvGraphicFramePr>
        <p:xfrm>
          <a:off x="6746290" y="932934"/>
          <a:ext cx="4444873" cy="2465358"/>
        </p:xfrm>
        <a:graphic>
          <a:graphicData uri="http://schemas.openxmlformats.org/drawingml/2006/table">
            <a:tbl>
              <a:tblPr firstRow="1" firstCol="1" bandRow="1"/>
              <a:tblGrid>
                <a:gridCol w="2881928"/>
                <a:gridCol w="1562945"/>
              </a:tblGrid>
              <a:tr h="410893">
                <a:tc gridSpan="2">
                  <a:txBody>
                    <a:bodyPr/>
                    <a:lstStyle/>
                    <a:p>
                      <a:pPr algn="ctr">
                        <a:lnSpc>
                          <a:spcPct val="150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Dieta Nueva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10893">
                <a:tc>
                  <a:txBody>
                    <a:bodyPr/>
                    <a:lstStyle/>
                    <a:p>
                      <a:pPr algn="ctr">
                        <a:lnSpc>
                          <a:spcPct val="150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ALIMENTACION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b="1">
                          <a:effectLst/>
                          <a:latin typeface="Calibri" panose="020F0502020204030204" pitchFamily="34" charset="0"/>
                          <a:ea typeface="Calibri" panose="020F0502020204030204" pitchFamily="34" charset="0"/>
                          <a:cs typeface="Times New Roman" panose="02020603050405020304" pitchFamily="18" charset="0"/>
                        </a:rPr>
                        <a:t>PESO Kg</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10893">
                <a:tc>
                  <a:txBody>
                    <a:bodyPr/>
                    <a:lstStyle/>
                    <a:p>
                      <a:pP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PASTO DE CORTE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60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10893">
                <a:tc>
                  <a:txBody>
                    <a:bodyPr/>
                    <a:lstStyle/>
                    <a:p>
                      <a:pPr>
                        <a:lnSpc>
                          <a:spcPct val="150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SILO DE MAIZ</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10893">
                <a:tc>
                  <a:txBody>
                    <a:bodyPr/>
                    <a:lstStyle/>
                    <a:p>
                      <a:pP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CONCENTRADO (BALANCEADO)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0,5Kg/ CADA 4 LT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10893">
                <a:tc>
                  <a:txBody>
                    <a:bodyPr/>
                    <a:lstStyle/>
                    <a:p>
                      <a:pPr>
                        <a:lnSpc>
                          <a:spcPct val="150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FORRAJE VERDE HIDROPONICO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878725854"/>
              </p:ext>
            </p:extLst>
          </p:nvPr>
        </p:nvGraphicFramePr>
        <p:xfrm>
          <a:off x="6746289" y="4044623"/>
          <a:ext cx="4444873" cy="2315235"/>
        </p:xfrm>
        <a:graphic>
          <a:graphicData uri="http://schemas.openxmlformats.org/drawingml/2006/table">
            <a:tbl>
              <a:tblPr firstRow="1" firstCol="1" bandRow="1"/>
              <a:tblGrid>
                <a:gridCol w="2959388"/>
                <a:gridCol w="1485485"/>
              </a:tblGrid>
              <a:tr h="463047">
                <a:tc gridSpan="2">
                  <a:txBody>
                    <a:bodyPr/>
                    <a:lstStyle/>
                    <a:p>
                      <a:pPr algn="ctr">
                        <a:lnSpc>
                          <a:spcPct val="150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Dieta Antigua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63047">
                <a:tc>
                  <a:txBody>
                    <a:bodyPr/>
                    <a:lstStyle/>
                    <a:p>
                      <a:pPr algn="ctr">
                        <a:lnSpc>
                          <a:spcPct val="150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ALIMENTACION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PESO Kg / DIA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63047">
                <a:tc>
                  <a:txBody>
                    <a:bodyPr/>
                    <a:lstStyle/>
                    <a:p>
                      <a:pP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PASTO DE CORTE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60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63047">
                <a:tc>
                  <a:txBody>
                    <a:bodyPr/>
                    <a:lstStyle/>
                    <a:p>
                      <a:pP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SILO DE MAIZ</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463047">
                <a:tc>
                  <a:txBody>
                    <a:bodyPr/>
                    <a:lstStyle/>
                    <a:p>
                      <a:pP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CONCENTRADO (BALANCEADO)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1 Kg /CADA 4 LT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673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9892" y="753365"/>
            <a:ext cx="5127009" cy="5078313"/>
          </a:xfrm>
          <a:prstGeom prst="rect">
            <a:avLst/>
          </a:prstGeom>
          <a:ln w="28575">
            <a:solidFill>
              <a:srgbClr val="00B0F0"/>
            </a:solidFill>
          </a:ln>
        </p:spPr>
        <p:txBody>
          <a:bodyPr wrap="square">
            <a:spAutoFit/>
          </a:bodyPr>
          <a:lstStyle/>
          <a:p>
            <a:pPr>
              <a:lnSpc>
                <a:spcPct val="200000"/>
              </a:lnSpc>
              <a:spcAft>
                <a:spcPts val="0"/>
              </a:spcAft>
            </a:pPr>
            <a:r>
              <a:rPr lang="es-E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Evaluación biológica en vacas lecheras </a:t>
            </a:r>
            <a:endParaRPr lang="es-EC"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Peso inicial en kg </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Peso final en kg</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Consumo de forraje verde hidroponico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dia</a:t>
            </a:r>
            <a:r>
              <a:rPr lang="es-ES" dirty="0" smtClean="0">
                <a:effectLst/>
                <a:latin typeface="Calibri" panose="020F0502020204030204" pitchFamily="34" charset="0"/>
                <a:ea typeface="Calibri" panose="020F0502020204030204" pitchFamily="34" charset="0"/>
                <a:cs typeface="Times New Roman" panose="02020603050405020304" pitchFamily="18" charset="0"/>
              </a:rPr>
              <a:t>/kg</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Consumo de forraje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dia</a:t>
            </a:r>
            <a:r>
              <a:rPr lang="es-ES" dirty="0" smtClean="0">
                <a:effectLst/>
                <a:latin typeface="Calibri" panose="020F0502020204030204" pitchFamily="34" charset="0"/>
                <a:ea typeface="Calibri" panose="020F0502020204030204" pitchFamily="34" charset="0"/>
                <a:cs typeface="Times New Roman" panose="02020603050405020304" pitchFamily="18" charset="0"/>
              </a:rPr>
              <a:t>/kg</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Consumo de balanceado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dia</a:t>
            </a:r>
            <a:r>
              <a:rPr lang="es-ES" dirty="0" smtClean="0">
                <a:effectLst/>
                <a:latin typeface="Calibri" panose="020F0502020204030204" pitchFamily="34" charset="0"/>
                <a:ea typeface="Calibri" panose="020F0502020204030204" pitchFamily="34" charset="0"/>
                <a:cs typeface="Times New Roman" panose="02020603050405020304" pitchFamily="18" charset="0"/>
              </a:rPr>
              <a:t>/kg</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Consumo de forraje seco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dia</a:t>
            </a:r>
            <a:r>
              <a:rPr lang="es-ES" dirty="0" smtClean="0">
                <a:effectLst/>
                <a:latin typeface="Calibri" panose="020F0502020204030204" pitchFamily="34" charset="0"/>
                <a:ea typeface="Calibri" panose="020F0502020204030204" pitchFamily="34" charset="0"/>
                <a:cs typeface="Times New Roman" panose="02020603050405020304" pitchFamily="18" charset="0"/>
              </a:rPr>
              <a:t>/kg</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Producción de leche diaria L/vaca</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200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Conversión alimenticia alimento/leche</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504" y="187656"/>
            <a:ext cx="3079847" cy="2309885"/>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504" y="2497541"/>
            <a:ext cx="3079847" cy="2074459"/>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t="34425"/>
          <a:stretch/>
        </p:blipFill>
        <p:spPr>
          <a:xfrm>
            <a:off x="9453351" y="187655"/>
            <a:ext cx="2392906" cy="230988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3503" y="4572000"/>
            <a:ext cx="3079847" cy="2101755"/>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3351" y="2497540"/>
            <a:ext cx="2392906" cy="4148919"/>
          </a:xfrm>
          <a:prstGeom prst="rect">
            <a:avLst/>
          </a:prstGeom>
        </p:spPr>
      </p:pic>
    </p:spTree>
    <p:extLst>
      <p:ext uri="{BB962C8B-B14F-4D97-AF65-F5344CB8AC3E}">
        <p14:creationId xmlns:p14="http://schemas.microsoft.com/office/powerpoint/2010/main" val="306614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28211" y="499112"/>
            <a:ext cx="2408032" cy="646331"/>
          </a:xfrm>
          <a:prstGeom prst="rect">
            <a:avLst/>
          </a:prstGeom>
        </p:spPr>
        <p:txBody>
          <a:bodyPr wrap="none">
            <a:spAutoFit/>
          </a:bodyPr>
          <a:lstStyle/>
          <a:p>
            <a:pPr algn="ctr">
              <a:lnSpc>
                <a:spcPct val="200000"/>
              </a:lnSpc>
              <a:spcAft>
                <a:spcPts val="0"/>
              </a:spcAft>
            </a:pPr>
            <a:r>
              <a:rPr lang="es-ES" b="1" kern="0" dirty="0" smtClean="0">
                <a:effectLst/>
                <a:latin typeface="Calibri" panose="020F0502020204030204" pitchFamily="34" charset="0"/>
                <a:ea typeface="Times New Roman" panose="02020603050405020304" pitchFamily="18" charset="0"/>
                <a:cs typeface="Times New Roman" panose="02020603050405020304" pitchFamily="18" charset="0"/>
              </a:rPr>
              <a:t>Resultados y Discusión </a:t>
            </a:r>
            <a:endParaRPr lang="es-EC"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3151113" y="1251761"/>
            <a:ext cx="5562228"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del peso vivo (kg) en función de la dieta</a:t>
            </a:r>
            <a:endParaRPr lang="es-EC" dirty="0"/>
          </a:p>
        </p:txBody>
      </p:sp>
      <p:graphicFrame>
        <p:nvGraphicFramePr>
          <p:cNvPr id="4" name="Gráfico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317B581-9ACC-4E6C-89B7-F16C9F677EC7}"/>
              </a:ext>
            </a:extLst>
          </p:cNvPr>
          <p:cNvGraphicFramePr/>
          <p:nvPr>
            <p:extLst>
              <p:ext uri="{D42A27DB-BD31-4B8C-83A1-F6EECF244321}">
                <p14:modId xmlns:p14="http://schemas.microsoft.com/office/powerpoint/2010/main" val="3865992013"/>
              </p:ext>
            </p:extLst>
          </p:nvPr>
        </p:nvGraphicFramePr>
        <p:xfrm>
          <a:off x="1596788" y="1621093"/>
          <a:ext cx="8570794" cy="434297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746914" y="5964072"/>
            <a:ext cx="8705735" cy="584775"/>
          </a:xfrm>
          <a:prstGeom prst="rect">
            <a:avLst/>
          </a:prstGeom>
        </p:spPr>
        <p:txBody>
          <a:bodyPr wrap="square">
            <a:spAutoFit/>
          </a:bodyPr>
          <a:lstStyle/>
          <a:p>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Nota: Análisis del peso vivo (kg) en función de la dieta. Día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-valor=0,9512); Tratamiento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0,5592), Interacción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0,9708), R</a:t>
            </a:r>
            <a:r>
              <a:rPr lang="es-ES" sz="1600"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=-0,038. EE =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71,80.</a:t>
            </a:r>
            <a:endParaRPr lang="es-EC" sz="1600" dirty="0"/>
          </a:p>
        </p:txBody>
      </p:sp>
    </p:spTree>
    <p:extLst>
      <p:ext uri="{BB962C8B-B14F-4D97-AF65-F5344CB8AC3E}">
        <p14:creationId xmlns:p14="http://schemas.microsoft.com/office/powerpoint/2010/main" val="338631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DEFEBAA7-2C21-4B77-A1A9-A1E5BBEA8DF5}"/>
              </a:ext>
            </a:extLst>
          </p:cNvPr>
          <p:cNvGraphicFramePr/>
          <p:nvPr>
            <p:extLst>
              <p:ext uri="{D42A27DB-BD31-4B8C-83A1-F6EECF244321}">
                <p14:modId xmlns:p14="http://schemas.microsoft.com/office/powerpoint/2010/main" val="3304600951"/>
              </p:ext>
            </p:extLst>
          </p:nvPr>
        </p:nvGraphicFramePr>
        <p:xfrm>
          <a:off x="1794678" y="891905"/>
          <a:ext cx="8441143" cy="483130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794678" y="5936774"/>
            <a:ext cx="8502557" cy="584775"/>
          </a:xfrm>
          <a:prstGeom prst="rect">
            <a:avLst/>
          </a:prstGeom>
        </p:spPr>
        <p:txBody>
          <a:bodyPr wrap="square">
            <a:spAutoFit/>
          </a:bodyPr>
          <a:lstStyle/>
          <a:p>
            <a:pPr>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Nota: Análisis de la condición corporal en función de la dieta Día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-valor=0,4858); Tratamiento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0,2256), Interacción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0,4495), R</a:t>
            </a:r>
            <a:r>
              <a:rPr lang="es-ES" sz="1600"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=-0,027. EE =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0,14.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2470243" y="309011"/>
            <a:ext cx="6933064" cy="369332"/>
          </a:xfrm>
          <a:prstGeom prst="rect">
            <a:avLst/>
          </a:prstGeom>
        </p:spPr>
        <p:txBody>
          <a:bodyPr wrap="squar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 la condición corporal en función de la dieta</a:t>
            </a:r>
            <a:endParaRPr lang="es-EC" dirty="0"/>
          </a:p>
        </p:txBody>
      </p:sp>
    </p:spTree>
    <p:extLst>
      <p:ext uri="{BB962C8B-B14F-4D97-AF65-F5344CB8AC3E}">
        <p14:creationId xmlns:p14="http://schemas.microsoft.com/office/powerpoint/2010/main" val="370889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4482" y="395491"/>
            <a:ext cx="9917373" cy="369332"/>
          </a:xfrm>
          <a:prstGeom prst="rect">
            <a:avLst/>
          </a:prstGeom>
        </p:spPr>
        <p:txBody>
          <a:bodyPr wrap="square">
            <a:spAutoFit/>
          </a:bodyPr>
          <a:lstStyle/>
          <a:p>
            <a:pPr>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 la producción láctea, l/d en relación al día de alimentación, en función de la dieta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6F65AC4-0324-4FB1-B6C5-0F51CA1CB9D2}"/>
              </a:ext>
            </a:extLst>
          </p:cNvPr>
          <p:cNvGraphicFramePr/>
          <p:nvPr>
            <p:extLst>
              <p:ext uri="{D42A27DB-BD31-4B8C-83A1-F6EECF244321}">
                <p14:modId xmlns:p14="http://schemas.microsoft.com/office/powerpoint/2010/main" val="2905825713"/>
              </p:ext>
            </p:extLst>
          </p:nvPr>
        </p:nvGraphicFramePr>
        <p:xfrm>
          <a:off x="1364777" y="1063867"/>
          <a:ext cx="8475259" cy="429970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574042" y="5241963"/>
            <a:ext cx="8265994" cy="830997"/>
          </a:xfrm>
          <a:prstGeom prst="rect">
            <a:avLst/>
          </a:prstGeom>
        </p:spPr>
        <p:txBody>
          <a:bodyPr wrap="square">
            <a:spAutoFit/>
          </a:bodyPr>
          <a:lstStyle/>
          <a:p>
            <a:pPr>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Nota: Análisis de la producción lechera en función de la dieta. Día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-valor=0,6545); Tratamiento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0,4180), Interacción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0,5473), R</a:t>
            </a:r>
            <a:r>
              <a:rPr lang="es-ES" sz="1600"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=0,058. EE = ±4,56. T1: con FVH, T2: Sin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FVH.</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62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78506" y="348988"/>
            <a:ext cx="9030269" cy="646331"/>
          </a:xfrm>
          <a:prstGeom prst="rect">
            <a:avLst/>
          </a:prstGeom>
        </p:spPr>
        <p:txBody>
          <a:bodyPr wrap="squar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del consumo de balanceado (kg/día) en función de la dieta, en relación al día de alimentación  </a:t>
            </a:r>
            <a:endParaRPr lang="es-EC" dirty="0"/>
          </a:p>
        </p:txBody>
      </p:sp>
      <p:graphicFrame>
        <p:nvGraphicFramePr>
          <p:cNvPr id="4" name="Gráfico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C9878C5-E232-42CC-9077-E4E00765700D}"/>
              </a:ext>
            </a:extLst>
          </p:cNvPr>
          <p:cNvGraphicFramePr/>
          <p:nvPr>
            <p:extLst>
              <p:ext uri="{D42A27DB-BD31-4B8C-83A1-F6EECF244321}">
                <p14:modId xmlns:p14="http://schemas.microsoft.com/office/powerpoint/2010/main" val="1516407479"/>
              </p:ext>
            </p:extLst>
          </p:nvPr>
        </p:nvGraphicFramePr>
        <p:xfrm>
          <a:off x="1478505" y="1078173"/>
          <a:ext cx="8661781" cy="424445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478504" y="5405480"/>
            <a:ext cx="8661781" cy="584775"/>
          </a:xfrm>
          <a:prstGeom prst="rect">
            <a:avLst/>
          </a:prstGeom>
        </p:spPr>
        <p:txBody>
          <a:bodyPr wrap="square">
            <a:spAutoFit/>
          </a:bodyPr>
          <a:lstStyle/>
          <a:p>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Nota: Análisis del consumo de balanceado en función de la dieta. Día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-valor=0,0476); Tratamiento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0,4198), Interacción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0,1781), R</a:t>
            </a:r>
            <a:r>
              <a:rPr lang="es-ES" sz="1600"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=0,249. EE =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1,19.</a:t>
            </a:r>
            <a:endParaRPr lang="es-EC" sz="1600" dirty="0"/>
          </a:p>
        </p:txBody>
      </p:sp>
    </p:spTree>
    <p:extLst>
      <p:ext uri="{BB962C8B-B14F-4D97-AF65-F5344CB8AC3E}">
        <p14:creationId xmlns:p14="http://schemas.microsoft.com/office/powerpoint/2010/main" val="202141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46244" y="463729"/>
            <a:ext cx="10435988" cy="369332"/>
          </a:xfrm>
          <a:prstGeom prst="rect">
            <a:avLst/>
          </a:prstGeom>
        </p:spPr>
        <p:txBody>
          <a:bodyPr wrap="square">
            <a:spAutoFit/>
          </a:bodyPr>
          <a:lstStyle/>
          <a:p>
            <a:pPr>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 la MS total consumida (kg/día) en función de la dieta, en relación al día de alimentación.</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DEFEBAA7-2C21-4B77-A1A9-A1E5BBEA8DF5}"/>
              </a:ext>
            </a:extLst>
          </p:cNvPr>
          <p:cNvGraphicFramePr/>
          <p:nvPr>
            <p:extLst>
              <p:ext uri="{D42A27DB-BD31-4B8C-83A1-F6EECF244321}">
                <p14:modId xmlns:p14="http://schemas.microsoft.com/office/powerpoint/2010/main" val="1273374232"/>
              </p:ext>
            </p:extLst>
          </p:nvPr>
        </p:nvGraphicFramePr>
        <p:xfrm>
          <a:off x="1078173" y="1078173"/>
          <a:ext cx="9444251" cy="431269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078172" y="5635978"/>
            <a:ext cx="9589828" cy="584775"/>
          </a:xfrm>
          <a:prstGeom prst="rect">
            <a:avLst/>
          </a:prstGeom>
        </p:spPr>
        <p:txBody>
          <a:bodyPr wrap="square">
            <a:spAutoFit/>
          </a:bodyPr>
          <a:lstStyle/>
          <a:p>
            <a:pPr>
              <a:spcAft>
                <a:spcPts val="800"/>
              </a:spcAf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Nota: Análisis de la MS total consumida (kg) en función de la dieta. Día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-valor=0,2033); Tratamiento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a:t>
            </a:r>
            <a:r>
              <a:rPr lang="es-ES" sz="1600" dirty="0" smtClean="0">
                <a:effectLst/>
                <a:latin typeface="Calibri" panose="020F0502020204030204" pitchFamily="34" charset="0"/>
                <a:ea typeface="Calibri" panose="020F0502020204030204" pitchFamily="34" charset="0"/>
                <a:cs typeface="Calibri" panose="020F0502020204030204" pitchFamily="34" charset="0"/>
              </a:rPr>
              <a:t>&lt;</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0,0001), Interacción </a:t>
            </a:r>
            <a:r>
              <a:rPr lang="es-ES" sz="1600"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-valor= 0,0023), R</a:t>
            </a:r>
            <a:r>
              <a:rPr lang="es-ES" sz="1600"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=0,54. EE =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0,63.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26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87438" y="376282"/>
            <a:ext cx="10272215" cy="369332"/>
          </a:xfrm>
          <a:prstGeom prst="rect">
            <a:avLst/>
          </a:prstGeom>
        </p:spPr>
        <p:txBody>
          <a:bodyPr wrap="squar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del consumo total de MS en %PV en relación al día de alimentación en función de la dieta</a:t>
            </a:r>
            <a:endParaRPr lang="es-EC" dirty="0"/>
          </a:p>
        </p:txBody>
      </p:sp>
      <p:graphicFrame>
        <p:nvGraphicFramePr>
          <p:cNvPr id="3" name="Gráfico 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1FA5F6D-9E91-4986-9D9A-B72E9A108772}"/>
              </a:ext>
            </a:extLst>
          </p:cNvPr>
          <p:cNvGraphicFramePr/>
          <p:nvPr>
            <p:extLst>
              <p:ext uri="{D42A27DB-BD31-4B8C-83A1-F6EECF244321}">
                <p14:modId xmlns:p14="http://schemas.microsoft.com/office/powerpoint/2010/main" val="3065750433"/>
              </p:ext>
            </p:extLst>
          </p:nvPr>
        </p:nvGraphicFramePr>
        <p:xfrm>
          <a:off x="1287438" y="1119117"/>
          <a:ext cx="9890078" cy="454470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287438" y="5663821"/>
            <a:ext cx="9890078" cy="646331"/>
          </a:xfrm>
          <a:prstGeom prst="rect">
            <a:avLst/>
          </a:prstGeom>
        </p:spPr>
        <p:txBody>
          <a:bodyPr wrap="square">
            <a:spAutoFit/>
          </a:bodyPr>
          <a:lstStyle/>
          <a:p>
            <a:pPr>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Nota: Análisis de la MS total consumida (kg) en función de la dieta. Día (</a:t>
            </a:r>
            <a:r>
              <a:rPr lang="es-ES"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-valor=0,8595); Tratamiento (</a:t>
            </a:r>
            <a:r>
              <a:rPr lang="es-ES"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-valor= </a:t>
            </a:r>
            <a:r>
              <a:rPr lang="es-ES" dirty="0" smtClean="0">
                <a:effectLst/>
                <a:latin typeface="Calibri" panose="020F0502020204030204" pitchFamily="34" charset="0"/>
                <a:ea typeface="Calibri" panose="020F0502020204030204" pitchFamily="34" charset="0"/>
                <a:cs typeface="Calibri" panose="020F0502020204030204" pitchFamily="34" charset="0"/>
              </a:rPr>
              <a:t>0,1175</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Interacción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-valor= 0,5851), R</a:t>
            </a:r>
            <a:r>
              <a:rPr lang="es-ES"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=0,05. EE = ±0,75.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39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4483" y="471817"/>
            <a:ext cx="10340453" cy="369332"/>
          </a:xfrm>
          <a:prstGeom prst="rect">
            <a:avLst/>
          </a:prstGeom>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C</a:t>
            </a:r>
            <a:r>
              <a:rPr lang="es-ES" dirty="0" smtClean="0">
                <a:effectLst/>
                <a:latin typeface="Calibri" panose="020F0502020204030204" pitchFamily="34" charset="0"/>
                <a:ea typeface="Calibri" panose="020F0502020204030204" pitchFamily="34" charset="0"/>
                <a:cs typeface="Times New Roman" panose="02020603050405020304" pitchFamily="18" charset="0"/>
              </a:rPr>
              <a:t>omportamiento de la conversión (kg/l de leche) en función de la dieta en relación al día de alimentación</a:t>
            </a:r>
            <a:endParaRPr lang="es-EC" dirty="0"/>
          </a:p>
        </p:txBody>
      </p:sp>
      <p:graphicFrame>
        <p:nvGraphicFramePr>
          <p:cNvPr id="3" name="Gráfico 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CC6E51B-0EAE-497B-AA84-83309D0DEEE7}"/>
              </a:ext>
            </a:extLst>
          </p:cNvPr>
          <p:cNvGraphicFramePr/>
          <p:nvPr>
            <p:extLst>
              <p:ext uri="{D42A27DB-BD31-4B8C-83A1-F6EECF244321}">
                <p14:modId xmlns:p14="http://schemas.microsoft.com/office/powerpoint/2010/main" val="2344593765"/>
              </p:ext>
            </p:extLst>
          </p:nvPr>
        </p:nvGraphicFramePr>
        <p:xfrm>
          <a:off x="1014483" y="1160060"/>
          <a:ext cx="9726305" cy="439457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014482" y="5554639"/>
            <a:ext cx="9726305" cy="646331"/>
          </a:xfrm>
          <a:prstGeom prst="rect">
            <a:avLst/>
          </a:prstGeom>
        </p:spPr>
        <p:txBody>
          <a:bodyPr wrap="square">
            <a:spAutoFit/>
          </a:bodyPr>
          <a:lstStyle/>
          <a:p>
            <a:pPr>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Nota: Análisis de la conversión (Alimento/leche) en función de la dieta. Día (</a:t>
            </a:r>
            <a:r>
              <a:rPr lang="es-ES"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-valor=0,7002); Tratamiento (</a:t>
            </a:r>
            <a:r>
              <a:rPr lang="es-ES"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-valor= </a:t>
            </a:r>
            <a:r>
              <a:rPr lang="es-ES" dirty="0" smtClean="0">
                <a:effectLst/>
                <a:latin typeface="Calibri" panose="020F0502020204030204" pitchFamily="34" charset="0"/>
                <a:ea typeface="Calibri" panose="020F0502020204030204" pitchFamily="34" charset="0"/>
                <a:cs typeface="Calibri" panose="020F0502020204030204" pitchFamily="34" charset="0"/>
              </a:rPr>
              <a:t>0,0874</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Interacción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DxT</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i="1" dirty="0" smtClean="0">
                <a:effectLst/>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-valor= 0,7380), R</a:t>
            </a:r>
            <a:r>
              <a:rPr lang="es-ES" baseline="30000" dirty="0" smtClean="0">
                <a:effectLst/>
                <a:latin typeface="Calibri" panose="020F0502020204030204" pitchFamily="34" charset="0"/>
                <a:ea typeface="Calibri" panose="020F0502020204030204" pitchFamily="34" charset="0"/>
                <a:cs typeface="Times New Roman" panose="02020603050405020304" pitchFamily="18" charset="0"/>
              </a:rPr>
              <a:t>2</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=0,17. EE = ±0,35.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7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8757" y="212509"/>
            <a:ext cx="8784610" cy="369332"/>
          </a:xfrm>
          <a:prstGeom prst="rect">
            <a:avLst/>
          </a:prstGeom>
        </p:spPr>
        <p:txBody>
          <a:bodyPr wrap="squar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Comportamiento de la calidad de la leche (GRASA Y PROTEINA) en función de la dieta</a:t>
            </a:r>
            <a:endParaRPr lang="es-EC" dirty="0"/>
          </a:p>
        </p:txBody>
      </p:sp>
      <p:graphicFrame>
        <p:nvGraphicFramePr>
          <p:cNvPr id="3" name="Gráfico 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9E4E1A0-093A-4CC0-9301-46312D1EE972}"/>
              </a:ext>
            </a:extLst>
          </p:cNvPr>
          <p:cNvGraphicFramePr/>
          <p:nvPr>
            <p:extLst>
              <p:ext uri="{D42A27DB-BD31-4B8C-83A1-F6EECF244321}">
                <p14:modId xmlns:p14="http://schemas.microsoft.com/office/powerpoint/2010/main" val="713213267"/>
              </p:ext>
            </p:extLst>
          </p:nvPr>
        </p:nvGraphicFramePr>
        <p:xfrm>
          <a:off x="1105469" y="1050878"/>
          <a:ext cx="9608023" cy="442187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455760" y="5587284"/>
            <a:ext cx="8907440" cy="584775"/>
          </a:xfrm>
          <a:prstGeom prst="rect">
            <a:avLst/>
          </a:prstGeom>
        </p:spPr>
        <p:txBody>
          <a:bodyPr wrap="square">
            <a:spAutoFit/>
          </a:bodyPr>
          <a:lstStyle/>
          <a:p>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Nota: Esta figura muestra los resultados obtenidos sobre la calidad de la leche de T1 (Dieta estratégica con suplementación de FVH) y T2 (Dieta tradicional) a través del análisis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bromatológico</a:t>
            </a:r>
            <a:r>
              <a:rPr lang="es-ES" sz="1600" dirty="0"/>
              <a:t>.</a:t>
            </a:r>
            <a:endParaRPr lang="es-EC" sz="1600" dirty="0"/>
          </a:p>
        </p:txBody>
      </p:sp>
    </p:spTree>
    <p:extLst>
      <p:ext uri="{BB962C8B-B14F-4D97-AF65-F5344CB8AC3E}">
        <p14:creationId xmlns:p14="http://schemas.microsoft.com/office/powerpoint/2010/main" val="11852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21092" y="220345"/>
            <a:ext cx="2044149" cy="369332"/>
          </a:xfrm>
          <a:prstGeom prst="rect">
            <a:avLst/>
          </a:prstGeom>
        </p:spPr>
        <p:txBody>
          <a:bodyPr wrap="none">
            <a:spAutoFit/>
          </a:bodyPr>
          <a:lstStyle/>
          <a:p>
            <a:r>
              <a:rPr lang="x-none" b="1" dirty="0" smtClean="0">
                <a:effectLst/>
                <a:latin typeface="Times New Roman" panose="02020603050405020304" pitchFamily="18" charset="0"/>
                <a:ea typeface="Calibri" panose="020F0502020204030204" pitchFamily="34" charset="0"/>
                <a:cs typeface="Times New Roman" panose="02020603050405020304" pitchFamily="18" charset="0"/>
              </a:rPr>
              <a:t>INTRODUCCIÓN</a:t>
            </a:r>
            <a:endParaRPr lang="es-EC" dirty="0">
              <a:latin typeface="Times New Roman" panose="02020603050405020304" pitchFamily="18" charset="0"/>
              <a:cs typeface="Times New Roman" panose="02020603050405020304" pitchFamily="18" charset="0"/>
            </a:endParaRPr>
          </a:p>
        </p:txBody>
      </p:sp>
      <p:pic>
        <p:nvPicPr>
          <p:cNvPr id="1026" name="Picture 2" descr="Campaña contra la fiebre aftosa se lleva a cabo en Puerto Quito - Pichincha  Universal"/>
          <p:cNvPicPr>
            <a:picLocks noChangeAspect="1" noChangeArrowheads="1"/>
          </p:cNvPicPr>
          <p:nvPr/>
        </p:nvPicPr>
        <p:blipFill rotWithShape="1">
          <a:blip r:embed="rId2">
            <a:extLst>
              <a:ext uri="{28A0092B-C50C-407E-A947-70E740481C1C}">
                <a14:useLocalDpi xmlns:a14="http://schemas.microsoft.com/office/drawing/2010/main" val="0"/>
              </a:ext>
            </a:extLst>
          </a:blip>
          <a:srcRect r="40188"/>
          <a:stretch/>
        </p:blipFill>
        <p:spPr bwMode="auto">
          <a:xfrm>
            <a:off x="3857128" y="885160"/>
            <a:ext cx="3133399" cy="22365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clrChange>
              <a:clrFrom>
                <a:srgbClr val="FFFFFF"/>
              </a:clrFrom>
              <a:clrTo>
                <a:srgbClr val="FFFFFF">
                  <a:alpha val="0"/>
                </a:srgbClr>
              </a:clrTo>
            </a:clrChange>
          </a:blip>
          <a:stretch>
            <a:fillRect/>
          </a:stretch>
        </p:blipFill>
        <p:spPr>
          <a:xfrm>
            <a:off x="2506037" y="3309319"/>
            <a:ext cx="6887816" cy="3548399"/>
          </a:xfrm>
          <a:prstGeom prst="rect">
            <a:avLst/>
          </a:prstGeom>
        </p:spPr>
      </p:pic>
      <p:sp>
        <p:nvSpPr>
          <p:cNvPr id="13" name="Rectángulo 12"/>
          <p:cNvSpPr/>
          <p:nvPr/>
        </p:nvSpPr>
        <p:spPr>
          <a:xfrm>
            <a:off x="164873" y="1065843"/>
            <a:ext cx="3243232" cy="1200329"/>
          </a:xfrm>
          <a:prstGeom prst="rect">
            <a:avLst/>
          </a:prstGeom>
          <a:ln w="38100">
            <a:solidFill>
              <a:schemeClr val="accent2">
                <a:lumMod val="40000"/>
                <a:lumOff val="60000"/>
              </a:schemeClr>
            </a:solidFill>
          </a:ln>
        </p:spPr>
        <p:txBody>
          <a:bodyPr wrap="square">
            <a:spAutoFit/>
          </a:bodyPr>
          <a:lstStyle/>
          <a:p>
            <a:pPr algn="just"/>
            <a:r>
              <a:rPr lang="es-ES" dirty="0" smtClean="0">
                <a:latin typeface="Calibri" panose="020F0502020204030204" pitchFamily="34" charset="0"/>
                <a:ea typeface="Calibri" panose="020F0502020204030204" pitchFamily="34" charset="0"/>
                <a:cs typeface="Times New Roman" panose="02020603050405020304" pitchFamily="18" charset="0"/>
              </a:rPr>
              <a:t>P</a:t>
            </a:r>
            <a:r>
              <a:rPr lang="es-ES" dirty="0" smtClean="0">
                <a:effectLst/>
                <a:latin typeface="Calibri" panose="020F0502020204030204" pitchFamily="34" charset="0"/>
                <a:ea typeface="Calibri" panose="020F0502020204030204" pitchFamily="34" charset="0"/>
                <a:cs typeface="Times New Roman" panose="02020603050405020304" pitchFamily="18" charset="0"/>
              </a:rPr>
              <a:t>roducción lechera con una cifra de alrededor de </a:t>
            </a:r>
            <a:r>
              <a:rPr lang="es-ES" dirty="0" smtClean="0">
                <a:effectLst/>
                <a:latin typeface="Calibri" panose="020F0502020204030204" pitchFamily="34" charset="0"/>
                <a:ea typeface="Calibri" panose="020F0502020204030204" pitchFamily="34" charset="0"/>
                <a:cs typeface="Times New Roman" panose="02020603050405020304" pitchFamily="18" charset="0"/>
              </a:rPr>
              <a:t>790,000 </a:t>
            </a:r>
            <a:r>
              <a:rPr lang="es-ES" dirty="0" err="1" smtClean="0">
                <a:effectLst/>
                <a:latin typeface="Calibri" panose="020F0502020204030204" pitchFamily="34" charset="0"/>
                <a:ea typeface="Calibri" panose="020F0502020204030204" pitchFamily="34" charset="0"/>
                <a:cs typeface="Times New Roman" panose="02020603050405020304" pitchFamily="18" charset="0"/>
              </a:rPr>
              <a:t>lts</a:t>
            </a:r>
            <a:r>
              <a:rPr lang="es-ES" dirty="0" smtClean="0">
                <a:effectLst/>
                <a:latin typeface="Calibri" panose="020F0502020204030204" pitchFamily="34" charset="0"/>
                <a:ea typeface="Calibri" panose="020F0502020204030204" pitchFamily="34" charset="0"/>
                <a:cs typeface="Times New Roman" panose="02020603050405020304" pitchFamily="18" charset="0"/>
              </a:rPr>
              <a:t> diarios en la provincia de Pichincha</a:t>
            </a:r>
          </a:p>
        </p:txBody>
      </p:sp>
      <p:sp>
        <p:nvSpPr>
          <p:cNvPr id="23" name="Rectángulo 22"/>
          <p:cNvSpPr/>
          <p:nvPr/>
        </p:nvSpPr>
        <p:spPr>
          <a:xfrm>
            <a:off x="7553065" y="789970"/>
            <a:ext cx="1636923" cy="400110"/>
          </a:xfrm>
          <a:prstGeom prst="rect">
            <a:avLst/>
          </a:prstGeom>
          <a:solidFill>
            <a:schemeClr val="accent2"/>
          </a:solidFill>
        </p:spPr>
        <p:txBody>
          <a:bodyPr wrap="none">
            <a:spAutoFit/>
          </a:bodyPr>
          <a:lstStyle/>
          <a:p>
            <a:r>
              <a:rPr lang="es-ES" sz="2000" dirty="0" smtClean="0">
                <a:latin typeface="Calibri" panose="020F0502020204030204" pitchFamily="34" charset="0"/>
                <a:ea typeface="Calibri" panose="020F0502020204030204" pitchFamily="34" charset="0"/>
                <a:cs typeface="Times New Roman" panose="02020603050405020304" pitchFamily="18" charset="0"/>
              </a:rPr>
              <a:t>C</a:t>
            </a: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antón Mejía </a:t>
            </a:r>
          </a:p>
        </p:txBody>
      </p:sp>
      <p:sp>
        <p:nvSpPr>
          <p:cNvPr id="24" name="Rectángulo 23"/>
          <p:cNvSpPr/>
          <p:nvPr/>
        </p:nvSpPr>
        <p:spPr>
          <a:xfrm>
            <a:off x="7553065" y="1949176"/>
            <a:ext cx="4323008" cy="923330"/>
          </a:xfrm>
          <a:prstGeom prst="rect">
            <a:avLst/>
          </a:prstGeom>
          <a:solidFill>
            <a:schemeClr val="accent1">
              <a:lumMod val="60000"/>
              <a:lumOff val="40000"/>
            </a:schemeClr>
          </a:solidFill>
        </p:spPr>
        <p:txBody>
          <a:bodyPr wrap="square">
            <a:spAutoFit/>
          </a:bodyPr>
          <a:lstStyle/>
          <a:p>
            <a:pPr algn="ctr"/>
            <a:r>
              <a:rPr lang="es-ES" dirty="0" smtClean="0">
                <a:latin typeface="Calibri" panose="020F0502020204030204" pitchFamily="34" charset="0"/>
                <a:ea typeface="Calibri" panose="020F0502020204030204" pitchFamily="34" charset="0"/>
                <a:cs typeface="Times New Roman" panose="02020603050405020304" pitchFamily="18" charset="0"/>
              </a:rPr>
              <a:t>G</a:t>
            </a:r>
            <a:r>
              <a:rPr lang="es-ES" dirty="0" smtClean="0">
                <a:effectLst/>
                <a:latin typeface="Calibri" panose="020F0502020204030204" pitchFamily="34" charset="0"/>
                <a:ea typeface="Calibri" panose="020F0502020204030204" pitchFamily="34" charset="0"/>
                <a:cs typeface="Times New Roman" panose="02020603050405020304" pitchFamily="18" charset="0"/>
              </a:rPr>
              <a:t>enera la mayor producción de leche y derivados, teniendo un 4.2% de la producción nacional</a:t>
            </a:r>
          </a:p>
        </p:txBody>
      </p:sp>
      <p:sp>
        <p:nvSpPr>
          <p:cNvPr id="25" name="Rectángulo 24"/>
          <p:cNvSpPr/>
          <p:nvPr/>
        </p:nvSpPr>
        <p:spPr>
          <a:xfrm>
            <a:off x="8251708" y="3783450"/>
            <a:ext cx="3320155" cy="646331"/>
          </a:xfrm>
          <a:prstGeom prst="rect">
            <a:avLst/>
          </a:prstGeom>
          <a:solidFill>
            <a:schemeClr val="accent6">
              <a:lumMod val="60000"/>
              <a:lumOff val="40000"/>
            </a:schemeClr>
          </a:solidFill>
        </p:spPr>
        <p:txBody>
          <a:bodyPr wrap="square">
            <a:spAutoFit/>
          </a:bodyPr>
          <a:lstStyle/>
          <a:p>
            <a:pPr algn="ctr"/>
            <a:r>
              <a:rPr lang="es-ES" dirty="0" smtClean="0">
                <a:effectLst/>
                <a:latin typeface="Calibri" panose="020F0502020204030204" pitchFamily="34" charset="0"/>
                <a:ea typeface="Calibri" panose="020F0502020204030204" pitchFamily="34" charset="0"/>
                <a:cs typeface="Times New Roman" panose="02020603050405020304" pitchFamily="18" charset="0"/>
              </a:rPr>
              <a:t>Área destinada a la producción de pasto es de 34,944.43 m2</a:t>
            </a:r>
            <a:endParaRPr lang="es-EC" dirty="0" smtClean="0"/>
          </a:p>
        </p:txBody>
      </p:sp>
      <p:sp>
        <p:nvSpPr>
          <p:cNvPr id="26" name="Rectángulo 25"/>
          <p:cNvSpPr/>
          <p:nvPr/>
        </p:nvSpPr>
        <p:spPr>
          <a:xfrm>
            <a:off x="8979829" y="5663289"/>
            <a:ext cx="3084065" cy="646331"/>
          </a:xfrm>
          <a:prstGeom prst="rect">
            <a:avLst/>
          </a:prstGeom>
          <a:solidFill>
            <a:schemeClr val="accent3">
              <a:lumMod val="60000"/>
              <a:lumOff val="40000"/>
            </a:schemeClr>
          </a:solidFill>
        </p:spPr>
        <p:txBody>
          <a:bodyPr wrap="square">
            <a:spAutoFit/>
          </a:bodyPr>
          <a:lstStyle/>
          <a:p>
            <a:pPr algn="ctr"/>
            <a:r>
              <a:rPr lang="es-ES" dirty="0" smtClean="0">
                <a:effectLst/>
                <a:latin typeface="Calibri" panose="020F0502020204030204" pitchFamily="34" charset="0"/>
                <a:ea typeface="Calibri" panose="020F0502020204030204" pitchFamily="34" charset="0"/>
                <a:cs typeface="Times New Roman" panose="02020603050405020304" pitchFamily="18" charset="0"/>
              </a:rPr>
              <a:t>Épocas secas; </a:t>
            </a:r>
            <a:r>
              <a:rPr lang="es-ES" dirty="0" smtClean="0"/>
              <a:t>reduce la tasa de crecimiento 8 kg/MS/ha/día </a:t>
            </a:r>
            <a:endParaRPr lang="es-ES"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27" name="Flecha abajo 26"/>
          <p:cNvSpPr/>
          <p:nvPr/>
        </p:nvSpPr>
        <p:spPr>
          <a:xfrm>
            <a:off x="8173556" y="1381203"/>
            <a:ext cx="591195" cy="53661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5" name="Flecha abajo 34"/>
          <p:cNvSpPr/>
          <p:nvPr/>
        </p:nvSpPr>
        <p:spPr>
          <a:xfrm>
            <a:off x="10207384" y="4727012"/>
            <a:ext cx="591195" cy="63904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36" name="Flecha abajo 35"/>
          <p:cNvSpPr/>
          <p:nvPr/>
        </p:nvSpPr>
        <p:spPr>
          <a:xfrm>
            <a:off x="9616189" y="3069785"/>
            <a:ext cx="591195" cy="54406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1032" name="Picture 8" descr="Cantones Mejia – Conagopare Pichinch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362" y="2561655"/>
            <a:ext cx="5286558" cy="393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6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35013" y="432895"/>
            <a:ext cx="2290627"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ANÁLISIS ECONÓMICO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394377921"/>
              </p:ext>
            </p:extLst>
          </p:nvPr>
        </p:nvGraphicFramePr>
        <p:xfrm>
          <a:off x="534999" y="1463151"/>
          <a:ext cx="5197060" cy="4065271"/>
        </p:xfrm>
        <a:graphic>
          <a:graphicData uri="http://schemas.openxmlformats.org/drawingml/2006/table">
            <a:tbl>
              <a:tblPr firstRow="1" firstCol="1" bandRow="1">
                <a:tableStyleId>{E8B1032C-EA38-4F05-BA0D-38AFFFC7BED3}</a:tableStyleId>
              </a:tblPr>
              <a:tblGrid>
                <a:gridCol w="1845651"/>
                <a:gridCol w="922530"/>
                <a:gridCol w="1174613"/>
                <a:gridCol w="79653"/>
                <a:gridCol w="1174613"/>
              </a:tblGrid>
              <a:tr h="580753">
                <a:tc gridSpan="5">
                  <a:txBody>
                    <a:bodyPr/>
                    <a:lstStyle/>
                    <a:p>
                      <a:pPr algn="ctr">
                        <a:lnSpc>
                          <a:spcPct val="200000"/>
                        </a:lnSpc>
                        <a:spcAft>
                          <a:spcPts val="800"/>
                        </a:spcAft>
                      </a:pPr>
                      <a:r>
                        <a:rPr lang="es-EC" sz="1800" dirty="0">
                          <a:effectLst/>
                        </a:rPr>
                        <a:t>Dieta Nueva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80753">
                <a:tc>
                  <a:txBody>
                    <a:bodyPr/>
                    <a:lstStyle/>
                    <a:p>
                      <a:pPr algn="ctr">
                        <a:lnSpc>
                          <a:spcPct val="200000"/>
                        </a:lnSpc>
                        <a:spcAft>
                          <a:spcPts val="800"/>
                        </a:spcAft>
                      </a:pPr>
                      <a:r>
                        <a:rPr lang="es-EC" sz="1800">
                          <a:effectLst/>
                        </a:rPr>
                        <a:t>Alimentación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Kg</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200000"/>
                        </a:lnSpc>
                        <a:spcAft>
                          <a:spcPts val="800"/>
                        </a:spcAft>
                      </a:pPr>
                      <a:r>
                        <a:rPr lang="es-EC" sz="1800" dirty="0">
                          <a:effectLst/>
                        </a:rPr>
                        <a:t>Precio día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gn="ctr">
                        <a:lnSpc>
                          <a:spcPct val="200000"/>
                        </a:lnSpc>
                        <a:spcAft>
                          <a:spcPts val="800"/>
                        </a:spcAft>
                      </a:pPr>
                      <a:r>
                        <a:rPr lang="es-EC" sz="1800">
                          <a:effectLst/>
                        </a:rPr>
                        <a:t>Precio mes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80753">
                <a:tc>
                  <a:txBody>
                    <a:bodyPr/>
                    <a:lstStyle/>
                    <a:p>
                      <a:pPr>
                        <a:lnSpc>
                          <a:spcPct val="200000"/>
                        </a:lnSpc>
                        <a:spcAft>
                          <a:spcPts val="800"/>
                        </a:spcAft>
                      </a:pPr>
                      <a:r>
                        <a:rPr lang="es-EC" sz="1800">
                          <a:effectLst/>
                        </a:rPr>
                        <a:t>Pasto de corte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0,26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200000"/>
                        </a:lnSpc>
                        <a:spcAft>
                          <a:spcPts val="800"/>
                        </a:spcAft>
                      </a:pPr>
                      <a:r>
                        <a:rPr lang="es-EC" sz="1800" dirty="0">
                          <a:effectLst/>
                        </a:rPr>
                        <a:t>499,2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580753">
                <a:tc>
                  <a:txBody>
                    <a:bodyPr/>
                    <a:lstStyle/>
                    <a:p>
                      <a:pPr>
                        <a:lnSpc>
                          <a:spcPct val="200000"/>
                        </a:lnSpc>
                        <a:spcAft>
                          <a:spcPts val="800"/>
                        </a:spcAft>
                      </a:pPr>
                      <a:r>
                        <a:rPr lang="es-EC" sz="1800">
                          <a:effectLst/>
                        </a:rPr>
                        <a:t>Silo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200000"/>
                        </a:lnSpc>
                        <a:spcAft>
                          <a:spcPts val="800"/>
                        </a:spcAft>
                      </a:pPr>
                      <a:r>
                        <a:rPr lang="es-EC" sz="1800">
                          <a:effectLst/>
                        </a:rPr>
                        <a:t>192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580753">
                <a:tc>
                  <a:txBody>
                    <a:bodyPr/>
                    <a:lstStyle/>
                    <a:p>
                      <a:pPr>
                        <a:lnSpc>
                          <a:spcPct val="200000"/>
                        </a:lnSpc>
                        <a:spcAft>
                          <a:spcPts val="800"/>
                        </a:spcAft>
                      </a:pPr>
                      <a:r>
                        <a:rPr lang="es-EC" sz="1800">
                          <a:effectLst/>
                        </a:rPr>
                        <a:t>Balanceado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2,4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1,104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200000"/>
                        </a:lnSpc>
                        <a:spcAft>
                          <a:spcPts val="800"/>
                        </a:spcAft>
                      </a:pPr>
                      <a:r>
                        <a:rPr lang="es-EC" sz="1800">
                          <a:effectLst/>
                        </a:rPr>
                        <a:t>85,10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580753">
                <a:tc>
                  <a:txBody>
                    <a:bodyPr/>
                    <a:lstStyle/>
                    <a:p>
                      <a:pPr>
                        <a:lnSpc>
                          <a:spcPct val="200000"/>
                        </a:lnSpc>
                        <a:spcAft>
                          <a:spcPts val="800"/>
                        </a:spcAft>
                      </a:pPr>
                      <a:r>
                        <a:rPr lang="es-EC" sz="1800">
                          <a:effectLst/>
                        </a:rPr>
                        <a:t>FVH</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dirty="0">
                          <a:effectLst/>
                        </a:rPr>
                        <a:t>0,46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200000"/>
                        </a:lnSpc>
                        <a:spcAft>
                          <a:spcPts val="800"/>
                        </a:spcAft>
                      </a:pPr>
                      <a:r>
                        <a:rPr lang="es-EC" sz="1800">
                          <a:effectLst/>
                        </a:rPr>
                        <a:t>117,75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580753">
                <a:tc>
                  <a:txBody>
                    <a:bodyPr/>
                    <a:lstStyle/>
                    <a:p>
                      <a:pPr>
                        <a:lnSpc>
                          <a:spcPct val="200000"/>
                        </a:lnSpc>
                        <a:spcAft>
                          <a:spcPts val="800"/>
                        </a:spcAft>
                      </a:pPr>
                      <a:r>
                        <a:rPr lang="es-EC" sz="18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80,4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2,42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200000"/>
                        </a:lnSpc>
                        <a:spcAft>
                          <a:spcPts val="800"/>
                        </a:spcAft>
                      </a:pPr>
                      <a:r>
                        <a:rPr lang="es-EC" sz="1800" dirty="0">
                          <a:effectLst/>
                        </a:rPr>
                        <a:t>894,05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387384218"/>
              </p:ext>
            </p:extLst>
          </p:nvPr>
        </p:nvGraphicFramePr>
        <p:xfrm>
          <a:off x="5923129" y="1463151"/>
          <a:ext cx="5513694" cy="4065270"/>
        </p:xfrm>
        <a:graphic>
          <a:graphicData uri="http://schemas.openxmlformats.org/drawingml/2006/table">
            <a:tbl>
              <a:tblPr firstRow="1" firstCol="1" bandRow="1">
                <a:tableStyleId>{8799B23B-EC83-4686-B30A-512413B5E67A}</a:tableStyleId>
              </a:tblPr>
              <a:tblGrid>
                <a:gridCol w="1956675"/>
                <a:gridCol w="978023"/>
                <a:gridCol w="1245270"/>
                <a:gridCol w="1333726"/>
              </a:tblGrid>
              <a:tr h="677545">
                <a:tc gridSpan="4">
                  <a:txBody>
                    <a:bodyPr/>
                    <a:lstStyle/>
                    <a:p>
                      <a:pPr algn="ctr">
                        <a:lnSpc>
                          <a:spcPct val="200000"/>
                        </a:lnSpc>
                        <a:spcAft>
                          <a:spcPts val="800"/>
                        </a:spcAft>
                      </a:pPr>
                      <a:r>
                        <a:rPr lang="es-EC" sz="1800" dirty="0">
                          <a:effectLst/>
                        </a:rPr>
                        <a:t>Dieta Tradicional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3"/>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677545">
                <a:tc>
                  <a:txBody>
                    <a:bodyPr/>
                    <a:lstStyle/>
                    <a:p>
                      <a:pPr algn="ctr">
                        <a:lnSpc>
                          <a:spcPct val="200000"/>
                        </a:lnSpc>
                        <a:spcAft>
                          <a:spcPts val="800"/>
                        </a:spcAft>
                      </a:pPr>
                      <a:r>
                        <a:rPr lang="es-EC" sz="1800">
                          <a:effectLst/>
                        </a:rPr>
                        <a:t>Alimentación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dirty="0">
                          <a:effectLst/>
                        </a:rPr>
                        <a:t>Kg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Precio día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Precio mes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77545">
                <a:tc>
                  <a:txBody>
                    <a:bodyPr/>
                    <a:lstStyle/>
                    <a:p>
                      <a:pPr>
                        <a:lnSpc>
                          <a:spcPct val="200000"/>
                        </a:lnSpc>
                        <a:spcAft>
                          <a:spcPts val="800"/>
                        </a:spcAft>
                      </a:pPr>
                      <a:r>
                        <a:rPr lang="es-EC" sz="1800" dirty="0">
                          <a:effectLst/>
                        </a:rPr>
                        <a:t>Pasto de corte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60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0,26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499,2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77545">
                <a:tc>
                  <a:txBody>
                    <a:bodyPr/>
                    <a:lstStyle/>
                    <a:p>
                      <a:pPr>
                        <a:lnSpc>
                          <a:spcPct val="200000"/>
                        </a:lnSpc>
                        <a:spcAft>
                          <a:spcPts val="800"/>
                        </a:spcAft>
                      </a:pPr>
                      <a:r>
                        <a:rPr lang="es-EC" sz="1800">
                          <a:effectLst/>
                        </a:rPr>
                        <a:t>Silo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0,6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192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77545">
                <a:tc>
                  <a:txBody>
                    <a:bodyPr/>
                    <a:lstStyle/>
                    <a:p>
                      <a:pPr>
                        <a:lnSpc>
                          <a:spcPct val="200000"/>
                        </a:lnSpc>
                        <a:spcAft>
                          <a:spcPts val="800"/>
                        </a:spcAft>
                      </a:pPr>
                      <a:r>
                        <a:rPr lang="es-EC" sz="1800">
                          <a:effectLst/>
                        </a:rPr>
                        <a:t>Balanceado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dirty="0">
                          <a:effectLst/>
                        </a:rPr>
                        <a:t>4,6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2,11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311,1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77545">
                <a:tc>
                  <a:txBody>
                    <a:bodyPr/>
                    <a:lstStyle/>
                    <a:p>
                      <a:pPr>
                        <a:lnSpc>
                          <a:spcPct val="200000"/>
                        </a:lnSpc>
                        <a:spcAft>
                          <a:spcPts val="800"/>
                        </a:spcAft>
                      </a:pPr>
                      <a:r>
                        <a:rPr lang="es-EC" sz="18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74,5975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a:effectLst/>
                        </a:rPr>
                        <a:t>2,97485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800"/>
                        </a:spcAft>
                      </a:pPr>
                      <a:r>
                        <a:rPr lang="es-EC" sz="1800" dirty="0">
                          <a:effectLst/>
                        </a:rPr>
                        <a:t>1002,34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CuadroTexto 4"/>
          <p:cNvSpPr txBox="1"/>
          <p:nvPr/>
        </p:nvSpPr>
        <p:spPr>
          <a:xfrm>
            <a:off x="5083192" y="5727680"/>
            <a:ext cx="1883391" cy="923330"/>
          </a:xfrm>
          <a:prstGeom prst="rect">
            <a:avLst/>
          </a:prstGeom>
          <a:noFill/>
          <a:ln w="38100">
            <a:solidFill>
              <a:srgbClr val="FF0000"/>
            </a:solidFill>
          </a:ln>
        </p:spPr>
        <p:txBody>
          <a:bodyPr wrap="square" rtlCol="0">
            <a:spAutoFit/>
          </a:bodyPr>
          <a:lstStyle/>
          <a:p>
            <a:pPr algn="ctr"/>
            <a:r>
              <a:rPr lang="es-ES" dirty="0"/>
              <a:t>$ 108.23 </a:t>
            </a:r>
            <a:r>
              <a:rPr lang="es-ES" dirty="0" smtClean="0"/>
              <a:t>Diferencia entre las 2 dietas</a:t>
            </a:r>
            <a:endParaRPr lang="es-EC" dirty="0"/>
          </a:p>
        </p:txBody>
      </p:sp>
    </p:spTree>
    <p:extLst>
      <p:ext uri="{BB962C8B-B14F-4D97-AF65-F5344CB8AC3E}">
        <p14:creationId xmlns:p14="http://schemas.microsoft.com/office/powerpoint/2010/main" val="291874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9825" y="689191"/>
            <a:ext cx="7692789" cy="4867999"/>
          </a:xfrm>
          <a:prstGeom prst="rect">
            <a:avLst/>
          </a:prstGeom>
        </p:spPr>
        <p:txBody>
          <a:bodyPr wrap="square">
            <a:spAutoFit/>
          </a:bodyPr>
          <a:lstStyle/>
          <a:p>
            <a:pPr algn="ctr">
              <a:lnSpc>
                <a:spcPct val="150000"/>
              </a:lnSpc>
              <a:spcAft>
                <a:spcPts val="0"/>
              </a:spcAft>
            </a:pPr>
            <a:r>
              <a:rPr lang="es-ES" b="1" kern="0" dirty="0" smtClean="0">
                <a:effectLst/>
                <a:latin typeface="Calibri" panose="020F0502020204030204" pitchFamily="34" charset="0"/>
                <a:ea typeface="Times New Roman" panose="02020603050405020304" pitchFamily="18" charset="0"/>
                <a:cs typeface="Times New Roman" panose="02020603050405020304" pitchFamily="18" charset="0"/>
              </a:rPr>
              <a:t>Conclusiones </a:t>
            </a:r>
            <a:endParaRPr lang="es-EC" b="1" kern="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nSpc>
                <a:spcPct val="150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Mediante la evaluación de las variables zootécnicas medidas en el hato lechero se determinó que la producción de leche con la dieta con suplementación de FVH no fue diferente de la dieta tradicional (Pastura + Concentrado).</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Aunque todos los parámetros zootécnicos evaluados no presentaron diferencias; la calidad de la leche, sí, demostró un aumento relevante en el tenor del porcentaje de grasa frente al obtenido con la dieta tradicional.</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En la parte económica se obtuvo mayor rentabilidad en T1 (Dieta con la suplementación con forraje verde hidroponico) puesto que el costo de la dieta tuvo un total de $894,05 a diferencia del T2 el costo de la dieta fue de $ 1002,34.</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322"/>
          <a:stretch/>
        </p:blipFill>
        <p:spPr>
          <a:xfrm>
            <a:off x="264754" y="5628067"/>
            <a:ext cx="11712598" cy="1047817"/>
          </a:xfrm>
          <a:prstGeom prst="rect">
            <a:avLst/>
          </a:prstGeom>
        </p:spPr>
      </p:pic>
    </p:spTree>
    <p:extLst>
      <p:ext uri="{BB962C8B-B14F-4D97-AF65-F5344CB8AC3E}">
        <p14:creationId xmlns:p14="http://schemas.microsoft.com/office/powerpoint/2010/main" val="300488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6871" y="821625"/>
            <a:ext cx="8525302" cy="4452501"/>
          </a:xfrm>
          <a:prstGeom prst="rect">
            <a:avLst/>
          </a:prstGeom>
        </p:spPr>
        <p:txBody>
          <a:bodyPr wrap="square">
            <a:spAutoFit/>
          </a:bodyPr>
          <a:lstStyle/>
          <a:p>
            <a:pPr algn="ctr">
              <a:lnSpc>
                <a:spcPct val="150000"/>
              </a:lnSpc>
              <a:spcAft>
                <a:spcPts val="0"/>
              </a:spcAft>
            </a:pPr>
            <a:r>
              <a:rPr lang="es-ES" b="1" kern="0" dirty="0" smtClean="0">
                <a:effectLst/>
                <a:latin typeface="Calibri" panose="020F0502020204030204" pitchFamily="34" charset="0"/>
                <a:ea typeface="Times New Roman" panose="02020603050405020304" pitchFamily="18" charset="0"/>
                <a:cs typeface="Times New Roman" panose="02020603050405020304" pitchFamily="18" charset="0"/>
              </a:rPr>
              <a:t>Recomendaciones</a:t>
            </a:r>
            <a:endParaRPr lang="es-EC" b="1" kern="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nSpc>
                <a:spcPct val="150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 Se recomienda realizar ensayos con suplementación de FVH en hatos lecheros más numerosos y con un lapso de tiempo más prolongado.</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Con la intención de potencializar el efecto de los FVH se deben emplear materias primas que no enmascaren los beneficios de este tipo de forrajes ya que el animal consume las primeras hojas, los restos de la semilla y la zona radicular, que constituyen una completa formula de carbohidratos, azucares y proteínas. </a:t>
            </a:r>
            <a:endParaRPr lang="es-EC"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spcAft>
                <a:spcPts val="800"/>
              </a:spcAft>
              <a:tabLst>
                <a:tab pos="790575" algn="l"/>
              </a:tabLst>
            </a:pPr>
            <a:r>
              <a:rPr lang="es-ES" dirty="0" smtClean="0">
                <a:effectLst/>
                <a:latin typeface="Calibri" panose="020F0502020204030204" pitchFamily="34" charset="0"/>
                <a:ea typeface="Calibri" panose="020F0502020204030204" pitchFamily="34" charset="0"/>
                <a:cs typeface="Times New Roman" panose="02020603050405020304" pitchFamily="18" charset="0"/>
              </a:rPr>
              <a:t>Al momento de formular una dieta debemos considerar el porcentaje de digestibilidad de las materias primas., para proporcionar una alimentación adecuada y sobre todo como en este ensayo abaratar costos.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322"/>
          <a:stretch/>
        </p:blipFill>
        <p:spPr>
          <a:xfrm>
            <a:off x="264754" y="5628067"/>
            <a:ext cx="11712598" cy="1047817"/>
          </a:xfrm>
          <a:prstGeom prst="rect">
            <a:avLst/>
          </a:prstGeom>
        </p:spPr>
      </p:pic>
    </p:spTree>
    <p:extLst>
      <p:ext uri="{BB962C8B-B14F-4D97-AF65-F5344CB8AC3E}">
        <p14:creationId xmlns:p14="http://schemas.microsoft.com/office/powerpoint/2010/main" val="389243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0"/>
            <a:ext cx="12150504" cy="6858000"/>
          </a:xfrm>
          <a:prstGeom prst="rect">
            <a:avLst/>
          </a:prstGeom>
        </p:spPr>
      </p:pic>
      <p:sp>
        <p:nvSpPr>
          <p:cNvPr id="5" name="CuadroTexto 4"/>
          <p:cNvSpPr txBox="1"/>
          <p:nvPr/>
        </p:nvSpPr>
        <p:spPr>
          <a:xfrm>
            <a:off x="4844955" y="3603008"/>
            <a:ext cx="6550925" cy="1569660"/>
          </a:xfrm>
          <a:prstGeom prst="rect">
            <a:avLst/>
          </a:prstGeom>
          <a:noFill/>
        </p:spPr>
        <p:txBody>
          <a:bodyPr wrap="square" rtlCol="0">
            <a:spAutoFit/>
          </a:bodyPr>
          <a:lstStyle/>
          <a:p>
            <a:r>
              <a:rPr lang="es-EC" sz="4800" b="1" dirty="0" smtClean="0">
                <a:latin typeface="Bradley Hand ITC" panose="03070402050302030203" pitchFamily="66" charset="0"/>
              </a:rPr>
              <a:t>MUUUUUUUCHAS </a:t>
            </a:r>
          </a:p>
          <a:p>
            <a:r>
              <a:rPr lang="es-EC" sz="4800" b="1" dirty="0" smtClean="0">
                <a:latin typeface="Bradley Hand ITC" panose="03070402050302030203" pitchFamily="66" charset="0"/>
              </a:rPr>
              <a:t>GRACIAS!!!!  </a:t>
            </a:r>
            <a:r>
              <a:rPr lang="es-EC" sz="4800" b="1" dirty="0" smtClean="0">
                <a:latin typeface="Bradley Hand ITC" panose="03070402050302030203" pitchFamily="66" charset="0"/>
                <a:sym typeface="Wingdings" panose="05000000000000000000" pitchFamily="2" charset="2"/>
              </a:rPr>
              <a:t> </a:t>
            </a:r>
            <a:r>
              <a:rPr lang="es-EC" sz="4800" b="1" dirty="0" smtClean="0">
                <a:latin typeface="Bradley Hand ITC" panose="03070402050302030203" pitchFamily="66" charset="0"/>
              </a:rPr>
              <a:t> </a:t>
            </a:r>
            <a:endParaRPr lang="es-EC" sz="4800" b="1" dirty="0">
              <a:latin typeface="Bradley Hand ITC" panose="03070402050302030203" pitchFamily="66" charset="0"/>
            </a:endParaRPr>
          </a:p>
        </p:txBody>
      </p:sp>
    </p:spTree>
    <p:extLst>
      <p:ext uri="{BB962C8B-B14F-4D97-AF65-F5344CB8AC3E}">
        <p14:creationId xmlns:p14="http://schemas.microsoft.com/office/powerpoint/2010/main" val="38459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3376113"/>
              </p:ext>
            </p:extLst>
          </p:nvPr>
        </p:nvGraphicFramePr>
        <p:xfrm>
          <a:off x="0" y="126706"/>
          <a:ext cx="5287617" cy="3742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6157" y="126706"/>
            <a:ext cx="6446527" cy="3407347"/>
          </a:xfrm>
          <a:prstGeom prst="rect">
            <a:avLst/>
          </a:prstGeom>
        </p:spPr>
      </p:pic>
      <p:graphicFrame>
        <p:nvGraphicFramePr>
          <p:cNvPr id="7" name="Diagrama 6"/>
          <p:cNvGraphicFramePr/>
          <p:nvPr>
            <p:extLst>
              <p:ext uri="{D42A27DB-BD31-4B8C-83A1-F6EECF244321}">
                <p14:modId xmlns:p14="http://schemas.microsoft.com/office/powerpoint/2010/main" val="3421157865"/>
              </p:ext>
            </p:extLst>
          </p:nvPr>
        </p:nvGraphicFramePr>
        <p:xfrm>
          <a:off x="5977975" y="3647589"/>
          <a:ext cx="7368085" cy="3112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n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661" y="3869635"/>
            <a:ext cx="5367130" cy="2890594"/>
          </a:xfrm>
          <a:prstGeom prst="rect">
            <a:avLst/>
          </a:prstGeom>
        </p:spPr>
      </p:pic>
    </p:spTree>
    <p:extLst>
      <p:ext uri="{BB962C8B-B14F-4D97-AF65-F5344CB8AC3E}">
        <p14:creationId xmlns:p14="http://schemas.microsoft.com/office/powerpoint/2010/main" val="352501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71322"/>
          <a:stretch/>
        </p:blipFill>
        <p:spPr>
          <a:xfrm>
            <a:off x="264754" y="5628067"/>
            <a:ext cx="11712598" cy="1047817"/>
          </a:xfrm>
          <a:prstGeom prst="rect">
            <a:avLst/>
          </a:prstGeom>
        </p:spPr>
      </p:pic>
      <p:graphicFrame>
        <p:nvGraphicFramePr>
          <p:cNvPr id="6" name="Diagrama 5"/>
          <p:cNvGraphicFramePr/>
          <p:nvPr>
            <p:extLst>
              <p:ext uri="{D42A27DB-BD31-4B8C-83A1-F6EECF244321}">
                <p14:modId xmlns:p14="http://schemas.microsoft.com/office/powerpoint/2010/main" val="1095776701"/>
              </p:ext>
            </p:extLst>
          </p:nvPr>
        </p:nvGraphicFramePr>
        <p:xfrm>
          <a:off x="-443586" y="193183"/>
          <a:ext cx="12536848" cy="585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09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22597" y="508409"/>
            <a:ext cx="3759875" cy="568745"/>
          </a:xfrm>
          <a:prstGeom prst="rect">
            <a:avLst/>
          </a:prstGeom>
        </p:spPr>
        <p:txBody>
          <a:bodyPr wrap="none">
            <a:spAutoFit/>
          </a:bodyPr>
          <a:lstStyle/>
          <a:p>
            <a:pPr>
              <a:lnSpc>
                <a:spcPct val="200000"/>
              </a:lnSpc>
              <a:spcAft>
                <a:spcPts val="0"/>
              </a:spcAft>
            </a:pPr>
            <a:r>
              <a:rPr lang="es-E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LOCALIZACIÓN DE LA INVESTIGACIÓN</a:t>
            </a:r>
            <a:endParaRPr lang="es-EC"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113181" y="1290020"/>
            <a:ext cx="10045149" cy="1200329"/>
          </a:xfrm>
          <a:prstGeom prst="rect">
            <a:avLst/>
          </a:prstGeom>
          <a:solidFill>
            <a:schemeClr val="accent4">
              <a:lumMod val="20000"/>
              <a:lumOff val="80000"/>
            </a:schemeClr>
          </a:solidFill>
          <a:ln w="38100">
            <a:solidFill>
              <a:schemeClr val="tx1"/>
            </a:solidFill>
          </a:ln>
        </p:spPr>
        <p:txBody>
          <a:bodyPr wrap="squar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La presente investigación se realizó en la hacienda el Mirador dedicada a la producción de leche, ubicada en el Barrio la Dolorosa en la parroquia de Aloasí; cantón Mejía que pertenece a la provincia de Pichincha, con coordenadas geográficas UTM4 entre las latitudes 9`960.374 a 9`940.117 y longitudes 751.679 a 772.550.</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453809" y="2716794"/>
            <a:ext cx="5062330" cy="3458719"/>
          </a:xfrm>
          <a:prstGeom prst="rect">
            <a:avLst/>
          </a:prstGeom>
          <a:ln>
            <a:noFill/>
          </a:ln>
          <a:effectLst>
            <a:outerShdw blurRad="292100" dist="139700" dir="2700000" algn="tl" rotWithShape="0">
              <a:srgbClr val="333333">
                <a:alpha val="65000"/>
              </a:srgbClr>
            </a:outerShdw>
          </a:effectLst>
        </p:spPr>
      </p:pic>
      <p:pic>
        <p:nvPicPr>
          <p:cNvPr id="2054" name="Picture 6" descr="Cabeza De Alfiler Vectores Libres de Derechos - iStoc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2677" y="3964773"/>
            <a:ext cx="468243" cy="6325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3580917836"/>
              </p:ext>
            </p:extLst>
          </p:nvPr>
        </p:nvGraphicFramePr>
        <p:xfrm>
          <a:off x="321147" y="3596189"/>
          <a:ext cx="5768228" cy="2724739"/>
        </p:xfrm>
        <a:graphic>
          <a:graphicData uri="http://schemas.openxmlformats.org/drawingml/2006/table">
            <a:tbl>
              <a:tblPr firstRow="1" firstCol="1" bandRow="1"/>
              <a:tblGrid>
                <a:gridCol w="2884114"/>
                <a:gridCol w="2884114"/>
              </a:tblGrid>
              <a:tr h="613761">
                <a:tc>
                  <a:txBody>
                    <a:bodyPr/>
                    <a:lstStyle/>
                    <a:p>
                      <a:pPr algn="ctr">
                        <a:lnSpc>
                          <a:spcPct val="3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PARAMETROS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3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VALORES PROMEDIO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953">
                <a:tc>
                  <a:txBody>
                    <a:bodyPr/>
                    <a:lstStyle/>
                    <a:p>
                      <a:pPr>
                        <a:lnSpc>
                          <a:spcPct val="1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Temperatura ᵒC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800">
                          <a:effectLst/>
                          <a:latin typeface="Calibri" panose="020F0502020204030204" pitchFamily="34" charset="0"/>
                          <a:ea typeface="Calibri" panose="020F0502020204030204" pitchFamily="34" charset="0"/>
                          <a:cs typeface="Times New Roman" panose="02020603050405020304" pitchFamily="18" charset="0"/>
                        </a:rPr>
                        <a:t>14,3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21121">
                <a:tc>
                  <a:txBody>
                    <a:bodyPr/>
                    <a:lstStyle/>
                    <a:p>
                      <a:pPr>
                        <a:lnSpc>
                          <a:spcPct val="1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Altitud msnm</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3300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667705">
                <a:tc>
                  <a:txBody>
                    <a:bodyPr/>
                    <a:lstStyle/>
                    <a:p>
                      <a:pPr>
                        <a:lnSpc>
                          <a:spcPct val="1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Humedad relativa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65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576657" y="3019047"/>
            <a:ext cx="5257208" cy="369332"/>
          </a:xfrm>
          <a:prstGeom prst="rect">
            <a:avLst/>
          </a:prstGeom>
          <a:solidFill>
            <a:schemeClr val="accent6">
              <a:lumMod val="20000"/>
              <a:lumOff val="80000"/>
            </a:schemeClr>
          </a:solidFill>
          <a:ln w="57150">
            <a:solidFill>
              <a:srgbClr val="92D050"/>
            </a:solidFill>
          </a:ln>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Condiciones Meteorológicas del lugar de investigación</a:t>
            </a:r>
            <a:endParaRPr lang="es-EC" dirty="0"/>
          </a:p>
        </p:txBody>
      </p:sp>
    </p:spTree>
    <p:extLst>
      <p:ext uri="{BB962C8B-B14F-4D97-AF65-F5344CB8AC3E}">
        <p14:creationId xmlns:p14="http://schemas.microsoft.com/office/powerpoint/2010/main" val="324765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60699" y="195210"/>
            <a:ext cx="2929841" cy="568745"/>
          </a:xfrm>
          <a:prstGeom prst="rect">
            <a:avLst/>
          </a:prstGeom>
        </p:spPr>
        <p:txBody>
          <a:bodyPr wrap="none">
            <a:spAutoFit/>
          </a:bodyPr>
          <a:lstStyle/>
          <a:p>
            <a:pPr>
              <a:lnSpc>
                <a:spcPct val="200000"/>
              </a:lnSpc>
              <a:spcAft>
                <a:spcPts val="0"/>
              </a:spcAft>
            </a:pPr>
            <a:r>
              <a:rPr lang="es-ES"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UNIDADES EXPERIMENTALES</a:t>
            </a:r>
            <a:endParaRPr lang="es-EC"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773510795"/>
              </p:ext>
            </p:extLst>
          </p:nvPr>
        </p:nvGraphicFramePr>
        <p:xfrm>
          <a:off x="402112" y="901521"/>
          <a:ext cx="6096000" cy="28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8344" y="1158809"/>
            <a:ext cx="5769160" cy="5254870"/>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985035500"/>
              </p:ext>
            </p:extLst>
          </p:nvPr>
        </p:nvGraphicFramePr>
        <p:xfrm>
          <a:off x="1066322" y="4185634"/>
          <a:ext cx="4767580" cy="2458819"/>
        </p:xfrm>
        <a:graphic>
          <a:graphicData uri="http://schemas.openxmlformats.org/drawingml/2006/table">
            <a:tbl>
              <a:tblPr firstRow="1" firstCol="1" bandRow="1"/>
              <a:tblGrid>
                <a:gridCol w="1617345"/>
                <a:gridCol w="725805"/>
                <a:gridCol w="1794510"/>
                <a:gridCol w="629920"/>
              </a:tblGrid>
              <a:tr h="669702">
                <a:tc>
                  <a:txBody>
                    <a:bodyPr/>
                    <a:lstStyle/>
                    <a:p>
                      <a:pPr>
                        <a:lnSpc>
                          <a:spcPct val="150000"/>
                        </a:lnSpc>
                        <a:spcAft>
                          <a:spcPts val="0"/>
                        </a:spcAft>
                        <a:tabLst>
                          <a:tab pos="800100" algn="l"/>
                        </a:tabLst>
                      </a:pPr>
                      <a:r>
                        <a:rPr lang="es-ES" sz="1400" dirty="0">
                          <a:effectLst/>
                          <a:latin typeface="Calibri" panose="020F0502020204030204" pitchFamily="34" charset="0"/>
                          <a:ea typeface="Calibri" panose="020F0502020204030204" pitchFamily="34" charset="0"/>
                          <a:cs typeface="Times New Roman" panose="02020603050405020304" pitchFamily="18" charset="0"/>
                        </a:rPr>
                        <a:t>Animales con tratamiento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800100" algn="l"/>
                        </a:tabLst>
                      </a:pPr>
                      <a:r>
                        <a:rPr lang="es-ES" sz="1400" dirty="0">
                          <a:effectLst/>
                          <a:latin typeface="Calibri" panose="020F0502020204030204" pitchFamily="34" charset="0"/>
                          <a:ea typeface="Calibri" panose="020F0502020204030204" pitchFamily="34" charset="0"/>
                          <a:cs typeface="Times New Roman" panose="02020603050405020304" pitchFamily="18" charset="0"/>
                        </a:rPr>
                        <a:t>Peso Kg</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tabLst>
                          <a:tab pos="800100" algn="l"/>
                        </a:tabLst>
                      </a:pPr>
                      <a:r>
                        <a:rPr lang="es-ES" sz="1400" dirty="0">
                          <a:effectLst/>
                          <a:latin typeface="Calibri" panose="020F0502020204030204" pitchFamily="34" charset="0"/>
                          <a:ea typeface="Calibri" panose="020F0502020204030204" pitchFamily="34" charset="0"/>
                          <a:cs typeface="Times New Roman" panose="02020603050405020304" pitchFamily="18" charset="0"/>
                        </a:rPr>
                        <a:t>Animales sin tratamiento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Peso Kg</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730">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Sol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533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Flor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599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3487">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Estrella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533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Belén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545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3487">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Lola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469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Morelia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366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73488">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Sandy</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569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dirty="0" err="1">
                          <a:effectLst/>
                          <a:latin typeface="Calibri" panose="020F0502020204030204" pitchFamily="34" charset="0"/>
                          <a:ea typeface="Calibri" panose="020F0502020204030204" pitchFamily="34" charset="0"/>
                          <a:cs typeface="Times New Roman" panose="02020603050405020304" pitchFamily="18" charset="0"/>
                        </a:rPr>
                        <a:t>Enma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50000"/>
                        </a:lnSpc>
                        <a:spcAft>
                          <a:spcPts val="0"/>
                        </a:spcAft>
                      </a:pPr>
                      <a:r>
                        <a:rPr lang="es-ES" sz="1400">
                          <a:effectLst/>
                          <a:latin typeface="Calibri" panose="020F0502020204030204" pitchFamily="34" charset="0"/>
                          <a:ea typeface="Calibri" panose="020F0502020204030204" pitchFamily="34" charset="0"/>
                          <a:cs typeface="Times New Roman" panose="02020603050405020304" pitchFamily="18" charset="0"/>
                        </a:rPr>
                        <a:t>482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r>
              <a:tr h="320925">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Paloma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422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Ginebra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426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6745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3397" y="913153"/>
            <a:ext cx="1751526" cy="646331"/>
          </a:xfrm>
          <a:prstGeom prst="rect">
            <a:avLst/>
          </a:prstGeom>
        </p:spPr>
        <p:txBody>
          <a:bodyPr wrap="squar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Adquirir semillas certificadas</a:t>
            </a:r>
            <a:endParaRPr lang="es-EC"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192" y="1804183"/>
            <a:ext cx="2345309" cy="4493586"/>
          </a:xfrm>
          <a:prstGeom prst="rect">
            <a:avLst/>
          </a:prstGeom>
        </p:spPr>
      </p:pic>
      <p:sp>
        <p:nvSpPr>
          <p:cNvPr id="6" name="Rectángulo 5"/>
          <p:cNvSpPr/>
          <p:nvPr/>
        </p:nvSpPr>
        <p:spPr>
          <a:xfrm>
            <a:off x="3618542" y="230677"/>
            <a:ext cx="3486724"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Manejo especifico del experimento</a:t>
            </a:r>
            <a:endParaRPr lang="es-EC" dirty="0"/>
          </a:p>
        </p:txBody>
      </p:sp>
      <p:sp>
        <p:nvSpPr>
          <p:cNvPr id="9" name="Rectángulo 8"/>
          <p:cNvSpPr/>
          <p:nvPr/>
        </p:nvSpPr>
        <p:spPr>
          <a:xfrm>
            <a:off x="3170287" y="874304"/>
            <a:ext cx="1005725"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Limpieza</a:t>
            </a:r>
            <a:endParaRPr lang="es-EC" dirty="0"/>
          </a:p>
        </p:txBody>
      </p:sp>
      <p:sp>
        <p:nvSpPr>
          <p:cNvPr id="10" name="Rectángulo 9"/>
          <p:cNvSpPr/>
          <p:nvPr/>
        </p:nvSpPr>
        <p:spPr>
          <a:xfrm>
            <a:off x="5320670" y="908839"/>
            <a:ext cx="1378198"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D</a:t>
            </a:r>
            <a:r>
              <a:rPr lang="es-ES" dirty="0" smtClean="0">
                <a:effectLst/>
                <a:latin typeface="Calibri" panose="020F0502020204030204" pitchFamily="34" charset="0"/>
                <a:ea typeface="Calibri" panose="020F0502020204030204" pitchFamily="34" charset="0"/>
                <a:cs typeface="Times New Roman" panose="02020603050405020304" pitchFamily="18" charset="0"/>
              </a:rPr>
              <a:t>esinfección</a:t>
            </a:r>
            <a:endParaRPr lang="es-EC" dirty="0"/>
          </a:p>
        </p:txBody>
      </p:sp>
      <p:sp>
        <p:nvSpPr>
          <p:cNvPr id="11" name="Rectángulo 10"/>
          <p:cNvSpPr/>
          <p:nvPr/>
        </p:nvSpPr>
        <p:spPr>
          <a:xfrm>
            <a:off x="8217677" y="908839"/>
            <a:ext cx="844270"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L</a:t>
            </a:r>
            <a:r>
              <a:rPr lang="es-ES" dirty="0" smtClean="0">
                <a:effectLst/>
                <a:latin typeface="Calibri" panose="020F0502020204030204" pitchFamily="34" charset="0"/>
                <a:ea typeface="Calibri" panose="020F0502020204030204" pitchFamily="34" charset="0"/>
                <a:cs typeface="Times New Roman" panose="02020603050405020304" pitchFamily="18" charset="0"/>
              </a:rPr>
              <a:t>avado</a:t>
            </a:r>
            <a:endParaRPr lang="es-EC" dirty="0"/>
          </a:p>
        </p:txBody>
      </p:sp>
      <p:sp>
        <p:nvSpPr>
          <p:cNvPr id="12" name="Rectángulo 11"/>
          <p:cNvSpPr/>
          <p:nvPr/>
        </p:nvSpPr>
        <p:spPr>
          <a:xfrm>
            <a:off x="10580757" y="928887"/>
            <a:ext cx="903581"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R</a:t>
            </a:r>
            <a:r>
              <a:rPr lang="es-ES" dirty="0" smtClean="0">
                <a:effectLst/>
                <a:latin typeface="Calibri" panose="020F0502020204030204" pitchFamily="34" charset="0"/>
                <a:ea typeface="Calibri" panose="020F0502020204030204" pitchFamily="34" charset="0"/>
                <a:cs typeface="Times New Roman" panose="02020603050405020304" pitchFamily="18" charset="0"/>
              </a:rPr>
              <a:t>emojo</a:t>
            </a:r>
            <a:endParaRPr lang="es-EC" dirty="0"/>
          </a:p>
        </p:txBody>
      </p:sp>
      <p:pic>
        <p:nvPicPr>
          <p:cNvPr id="16" name="Imagen 15"/>
          <p:cNvPicPr>
            <a:picLocks noChangeAspect="1"/>
          </p:cNvPicPr>
          <p:nvPr/>
        </p:nvPicPr>
        <p:blipFill rotWithShape="1">
          <a:blip r:embed="rId3">
            <a:extLst>
              <a:ext uri="{28A0092B-C50C-407E-A947-70E740481C1C}">
                <a14:useLocalDpi xmlns:a14="http://schemas.microsoft.com/office/drawing/2010/main" val="0"/>
              </a:ext>
            </a:extLst>
          </a:blip>
          <a:srcRect b="15051"/>
          <a:stretch/>
        </p:blipFill>
        <p:spPr>
          <a:xfrm>
            <a:off x="7732674" y="1804183"/>
            <a:ext cx="2316113" cy="4493586"/>
          </a:xfrm>
          <a:prstGeom prst="rect">
            <a:avLst/>
          </a:prstGeom>
        </p:spPr>
      </p:pic>
      <p:pic>
        <p:nvPicPr>
          <p:cNvPr id="17" name="Imagen 16"/>
          <p:cNvPicPr>
            <a:picLocks noChangeAspect="1"/>
          </p:cNvPicPr>
          <p:nvPr/>
        </p:nvPicPr>
        <p:blipFill rotWithShape="1">
          <a:blip r:embed="rId4" cstate="print">
            <a:extLst>
              <a:ext uri="{28A0092B-C50C-407E-A947-70E740481C1C}">
                <a14:useLocalDpi xmlns:a14="http://schemas.microsoft.com/office/drawing/2010/main" val="0"/>
              </a:ext>
            </a:extLst>
          </a:blip>
          <a:srcRect t="14023" b="21364"/>
          <a:stretch/>
        </p:blipFill>
        <p:spPr>
          <a:xfrm>
            <a:off x="4870297" y="1804183"/>
            <a:ext cx="2862377" cy="1930690"/>
          </a:xfrm>
          <a:prstGeom prst="rect">
            <a:avLst/>
          </a:prstGeom>
        </p:spPr>
      </p:pic>
      <p:pic>
        <p:nvPicPr>
          <p:cNvPr id="18" name="Imagen 17"/>
          <p:cNvPicPr>
            <a:picLocks noChangeAspect="1"/>
          </p:cNvPicPr>
          <p:nvPr/>
        </p:nvPicPr>
        <p:blipFill rotWithShape="1">
          <a:blip r:embed="rId5" cstate="print">
            <a:extLst>
              <a:ext uri="{28A0092B-C50C-407E-A947-70E740481C1C}">
                <a14:useLocalDpi xmlns:a14="http://schemas.microsoft.com/office/drawing/2010/main" val="0"/>
              </a:ext>
            </a:extLst>
          </a:blip>
          <a:srcRect b="7825"/>
          <a:stretch/>
        </p:blipFill>
        <p:spPr>
          <a:xfrm>
            <a:off x="4870297" y="3718774"/>
            <a:ext cx="2862377" cy="2578995"/>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7251" y="1804183"/>
            <a:ext cx="2371796" cy="4493586"/>
          </a:xfrm>
          <a:prstGeom prst="rect">
            <a:avLst/>
          </a:prstGeom>
        </p:spPr>
      </p:pic>
      <p:pic>
        <p:nvPicPr>
          <p:cNvPr id="20" name="Imagen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0584" y="1804184"/>
            <a:ext cx="1939648" cy="4483680"/>
          </a:xfrm>
          <a:prstGeom prst="rect">
            <a:avLst/>
          </a:prstGeom>
        </p:spPr>
      </p:pic>
    </p:spTree>
    <p:extLst>
      <p:ext uri="{BB962C8B-B14F-4D97-AF65-F5344CB8AC3E}">
        <p14:creationId xmlns:p14="http://schemas.microsoft.com/office/powerpoint/2010/main" val="203837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3809" y="595283"/>
            <a:ext cx="2102050"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O</a:t>
            </a:r>
            <a:r>
              <a:rPr lang="es-ES" dirty="0" smtClean="0">
                <a:effectLst/>
                <a:latin typeface="Calibri" panose="020F0502020204030204" pitchFamily="34" charset="0"/>
                <a:ea typeface="Calibri" panose="020F0502020204030204" pitchFamily="34" charset="0"/>
                <a:cs typeface="Times New Roman" panose="02020603050405020304" pitchFamily="18" charset="0"/>
              </a:rPr>
              <a:t>reado de la semilla</a:t>
            </a:r>
            <a:endParaRPr lang="es-EC" dirty="0"/>
          </a:p>
        </p:txBody>
      </p:sp>
      <p:sp>
        <p:nvSpPr>
          <p:cNvPr id="4" name="Rectángulo 3"/>
          <p:cNvSpPr/>
          <p:nvPr/>
        </p:nvSpPr>
        <p:spPr>
          <a:xfrm>
            <a:off x="3721203" y="595283"/>
            <a:ext cx="3358676"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Siembra de la semilla en bandejas</a:t>
            </a:r>
            <a:endParaRPr lang="es-EC" dirty="0"/>
          </a:p>
        </p:txBody>
      </p:sp>
      <p:sp>
        <p:nvSpPr>
          <p:cNvPr id="5" name="Rectángulo 4"/>
          <p:cNvSpPr/>
          <p:nvPr/>
        </p:nvSpPr>
        <p:spPr>
          <a:xfrm>
            <a:off x="8140856" y="653187"/>
            <a:ext cx="3122458"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Colocación en la cámara oscura</a:t>
            </a:r>
            <a:endParaRPr lang="es-EC"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77" y="1022519"/>
            <a:ext cx="3416653" cy="545290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931" y="1022519"/>
            <a:ext cx="4031089" cy="5452902"/>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b="30496"/>
          <a:stretch/>
        </p:blipFill>
        <p:spPr>
          <a:xfrm>
            <a:off x="7547019" y="1022519"/>
            <a:ext cx="4211391" cy="2609323"/>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7018" y="3631842"/>
            <a:ext cx="4211392" cy="2843579"/>
          </a:xfrm>
          <a:prstGeom prst="rect">
            <a:avLst/>
          </a:prstGeom>
        </p:spPr>
      </p:pic>
    </p:spTree>
    <p:extLst>
      <p:ext uri="{BB962C8B-B14F-4D97-AF65-F5344CB8AC3E}">
        <p14:creationId xmlns:p14="http://schemas.microsoft.com/office/powerpoint/2010/main" val="369851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3800" y="565529"/>
            <a:ext cx="2038891"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Desarrollo de la raíz</a:t>
            </a:r>
            <a:endParaRPr lang="es-EC" dirty="0"/>
          </a:p>
        </p:txBody>
      </p:sp>
      <p:sp>
        <p:nvSpPr>
          <p:cNvPr id="3" name="Rectángulo 2"/>
          <p:cNvSpPr/>
          <p:nvPr/>
        </p:nvSpPr>
        <p:spPr>
          <a:xfrm>
            <a:off x="4308445" y="565529"/>
            <a:ext cx="2177071"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Desarrollo vegetativo</a:t>
            </a:r>
            <a:endParaRPr lang="es-EC" dirty="0"/>
          </a:p>
        </p:txBody>
      </p:sp>
      <p:sp>
        <p:nvSpPr>
          <p:cNvPr id="4" name="Rectángulo 3"/>
          <p:cNvSpPr/>
          <p:nvPr/>
        </p:nvSpPr>
        <p:spPr>
          <a:xfrm>
            <a:off x="7851270" y="565529"/>
            <a:ext cx="3753143" cy="369332"/>
          </a:xfrm>
          <a:prstGeom prst="rect">
            <a:avLst/>
          </a:prstGeom>
        </p:spPr>
        <p:txBody>
          <a:bodyPr wrap="none">
            <a:spAutoFit/>
          </a:bodyPr>
          <a:lstStyle/>
          <a:p>
            <a:r>
              <a:rPr lang="es-ES" dirty="0" smtClean="0">
                <a:effectLst/>
                <a:latin typeface="Calibri" panose="020F0502020204030204" pitchFamily="34" charset="0"/>
                <a:ea typeface="Calibri" panose="020F0502020204030204" pitchFamily="34" charset="0"/>
                <a:cs typeface="Times New Roman" panose="02020603050405020304" pitchFamily="18" charset="0"/>
              </a:rPr>
              <a:t>Cosecha del forraje verde hidropónico</a:t>
            </a:r>
            <a:endParaRPr lang="es-EC"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27012" t="8399" b="9091"/>
          <a:stretch/>
        </p:blipFill>
        <p:spPr>
          <a:xfrm>
            <a:off x="667555" y="1339403"/>
            <a:ext cx="3002924" cy="5395367"/>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479" y="1339402"/>
            <a:ext cx="4095483" cy="539536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617" y="1339401"/>
            <a:ext cx="4058189" cy="5395368"/>
          </a:xfrm>
          <a:prstGeom prst="rect">
            <a:avLst/>
          </a:prstGeom>
        </p:spPr>
      </p:pic>
    </p:spTree>
    <p:extLst>
      <p:ext uri="{BB962C8B-B14F-4D97-AF65-F5344CB8AC3E}">
        <p14:creationId xmlns:p14="http://schemas.microsoft.com/office/powerpoint/2010/main" val="16193076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346</TotalTime>
  <Words>1398</Words>
  <Application>Microsoft Office PowerPoint</Application>
  <PresentationFormat>Panorámica</PresentationFormat>
  <Paragraphs>207</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Bradley Hand ITC</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 Rojas</dc:creator>
  <cp:lastModifiedBy>Usuario</cp:lastModifiedBy>
  <cp:revision>35</cp:revision>
  <dcterms:created xsi:type="dcterms:W3CDTF">2021-09-03T04:21:46Z</dcterms:created>
  <dcterms:modified xsi:type="dcterms:W3CDTF">2021-09-06T16:52:04Z</dcterms:modified>
</cp:coreProperties>
</file>