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5"/>
  </p:notesMasterIdLst>
  <p:sldIdLst>
    <p:sldId id="257" r:id="rId3"/>
    <p:sldId id="282" r:id="rId4"/>
    <p:sldId id="258" r:id="rId5"/>
    <p:sldId id="284" r:id="rId6"/>
    <p:sldId id="260" r:id="rId7"/>
    <p:sldId id="261" r:id="rId8"/>
    <p:sldId id="285" r:id="rId9"/>
    <p:sldId id="283" r:id="rId10"/>
    <p:sldId id="270" r:id="rId11"/>
    <p:sldId id="264" r:id="rId12"/>
    <p:sldId id="265" r:id="rId13"/>
    <p:sldId id="267" r:id="rId14"/>
    <p:sldId id="286" r:id="rId15"/>
    <p:sldId id="287" r:id="rId16"/>
    <p:sldId id="290" r:id="rId17"/>
    <p:sldId id="289" r:id="rId18"/>
    <p:sldId id="288" r:id="rId19"/>
    <p:sldId id="291" r:id="rId20"/>
    <p:sldId id="292" r:id="rId21"/>
    <p:sldId id="293" r:id="rId22"/>
    <p:sldId id="294" r:id="rId23"/>
    <p:sldId id="271" r:id="rId24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2AC"/>
    <a:srgbClr val="6BE37F"/>
    <a:srgbClr val="AEDABF"/>
    <a:srgbClr val="FAA8F0"/>
    <a:srgbClr val="FDDBF9"/>
    <a:srgbClr val="FFCCFF"/>
    <a:srgbClr val="50B075"/>
    <a:srgbClr val="A7F7C0"/>
    <a:srgbClr val="39A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82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42" y="72"/>
      </p:cViewPr>
      <p:guideLst>
        <p:guide orient="horz" pos="2092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2BD52-FEC5-400A-B1C1-C8CC6B67D6EB}" type="datetimeFigureOut">
              <a:rPr lang="es-EC" smtClean="0"/>
              <a:t>6/9/2021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2063F-E3B1-4708-879C-026481D9EC8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9087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8350"/>
            <a:ext cx="6823075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759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8350"/>
            <a:ext cx="6823075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5324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65BE-F11F-4E1E-A486-BE4736D39590}" type="datetimeFigureOut">
              <a:rPr lang="es-EC" smtClean="0"/>
              <a:t>6/9/2021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6A37-227E-48ED-A799-57F645D3A2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3478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65BE-F11F-4E1E-A486-BE4736D39590}" type="datetimeFigureOut">
              <a:rPr lang="es-EC" smtClean="0"/>
              <a:t>6/9/2021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6A37-227E-48ED-A799-57F645D3A2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03887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65BE-F11F-4E1E-A486-BE4736D39590}" type="datetimeFigureOut">
              <a:rPr lang="es-EC" smtClean="0"/>
              <a:t>6/9/2021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6A37-227E-48ED-A799-57F645D3A2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08884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>
  <p:cSld name="1_Diapositiva de títu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oogle Shape;19;p33"/>
          <p:cNvGraphicFramePr/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r:id="rId3" imgW="9163050" imgH="5360988" progId="">
                  <p:embed/>
                </p:oleObj>
              </mc:Choice>
              <mc:Fallback>
                <p:oleObj r:id="rId3" imgW="9163050" imgH="5360988" progId="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 r="2680"/>
                      <a:stretch/>
                    </p:blipFill>
                    <p:spPr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Google Shape;20;p33"/>
          <p:cNvSpPr/>
          <p:nvPr/>
        </p:nvSpPr>
        <p:spPr>
          <a:xfrm>
            <a:off x="4095751" y="228600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33" descr="pie de pagina esp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864228"/>
            <a:ext cx="12192000" cy="106521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2" name="Google Shape;22;p33"/>
          <p:cNvSpPr txBox="1">
            <a:spLocks noGrp="1"/>
          </p:cNvSpPr>
          <p:nvPr>
            <p:ph type="dt" idx="10"/>
          </p:nvPr>
        </p:nvSpPr>
        <p:spPr>
          <a:xfrm>
            <a:off x="513589" y="5661248"/>
            <a:ext cx="2702091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ftr" idx="11"/>
          </p:nvPr>
        </p:nvSpPr>
        <p:spPr>
          <a:xfrm>
            <a:off x="5850880" y="5662451"/>
            <a:ext cx="193040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sldNum" idx="12"/>
          </p:nvPr>
        </p:nvSpPr>
        <p:spPr>
          <a:xfrm>
            <a:off x="10416480" y="5662451"/>
            <a:ext cx="116592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mtClean="0"/>
              <a:t>VERSIÓN: </a:t>
            </a:r>
            <a:r>
              <a:rPr lang="es-ES" b="0" smtClean="0"/>
              <a:t>1.1</a:t>
            </a:r>
            <a:endParaRPr lang="es-ES"/>
          </a:p>
        </p:txBody>
      </p:sp>
      <p:pic>
        <p:nvPicPr>
          <p:cNvPr id="25" name="Google Shape;25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469" y="222164"/>
            <a:ext cx="2976000" cy="576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3552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>
  <p:cSld name="Diapositiva de títu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oogle Shape;19;p33"/>
          <p:cNvGraphicFramePr/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r:id="rId3" imgW="9163050" imgH="5360988" progId="">
                  <p:embed/>
                </p:oleObj>
              </mc:Choice>
              <mc:Fallback>
                <p:oleObj r:id="rId3" imgW="9163050" imgH="5360988" progId="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 r="2680"/>
                      <a:stretch/>
                    </p:blipFill>
                    <p:spPr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Google Shape;20;p33"/>
          <p:cNvSpPr/>
          <p:nvPr/>
        </p:nvSpPr>
        <p:spPr>
          <a:xfrm>
            <a:off x="4095751" y="228600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33" descr="pie de pagina esp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864228"/>
            <a:ext cx="12192000" cy="106521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2" name="Google Shape;22;p33"/>
          <p:cNvSpPr txBox="1">
            <a:spLocks noGrp="1"/>
          </p:cNvSpPr>
          <p:nvPr>
            <p:ph type="dt" idx="10"/>
          </p:nvPr>
        </p:nvSpPr>
        <p:spPr>
          <a:xfrm>
            <a:off x="513589" y="5661248"/>
            <a:ext cx="2702091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3" name="Google Shape;23;p33"/>
          <p:cNvSpPr txBox="1">
            <a:spLocks noGrp="1"/>
          </p:cNvSpPr>
          <p:nvPr>
            <p:ph type="ftr" idx="11"/>
          </p:nvPr>
        </p:nvSpPr>
        <p:spPr>
          <a:xfrm>
            <a:off x="5850880" y="5662451"/>
            <a:ext cx="193040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4" name="Google Shape;24;p33"/>
          <p:cNvSpPr txBox="1">
            <a:spLocks noGrp="1"/>
          </p:cNvSpPr>
          <p:nvPr>
            <p:ph type="sldNum" idx="12"/>
          </p:nvPr>
        </p:nvSpPr>
        <p:spPr>
          <a:xfrm>
            <a:off x="10416480" y="5662451"/>
            <a:ext cx="116592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>
                <a:solidFill>
                  <a:srgbClr val="000000"/>
                </a:solidFill>
              </a:rPr>
              <a:t>VERSIÓN: </a:t>
            </a:r>
            <a:r>
              <a:rPr lang="es-ES" b="0">
                <a:solidFill>
                  <a:srgbClr val="000000"/>
                </a:solidFill>
              </a:rPr>
              <a:t>1.1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5" name="Google Shape;25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469" y="222164"/>
            <a:ext cx="2976000" cy="576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760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4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34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79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5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3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9914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6"/>
          <p:cNvSpPr txBox="1"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7671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37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37"/>
          <p:cNvSpPr txBox="1">
            <a:spLocks noGrp="1"/>
          </p:cNvSpPr>
          <p:nvPr>
            <p:ph type="body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8462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38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534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Sólo el títul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524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65BE-F11F-4E1E-A486-BE4736D39590}" type="datetimeFigureOut">
              <a:rPr lang="es-EC" smtClean="0"/>
              <a:t>6/9/2021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6A37-227E-48ED-A799-57F645D3A2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964584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173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body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0333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7040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3"/>
          <p:cNvSpPr txBox="1">
            <a:spLocks noGrp="1"/>
          </p:cNvSpPr>
          <p:nvPr>
            <p:ph type="title"/>
          </p:nvPr>
        </p:nvSpPr>
        <p:spPr>
          <a:xfrm rot="5400000">
            <a:off x="7285038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7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2665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4"/>
          <p:cNvSpPr txBox="1">
            <a:spLocks noGrp="1"/>
          </p:cNvSpPr>
          <p:nvPr>
            <p:ph type="dt" idx="10"/>
          </p:nvPr>
        </p:nvSpPr>
        <p:spPr>
          <a:xfrm>
            <a:off x="513589" y="6656871"/>
            <a:ext cx="2702091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61" name="Google Shape;61;p44"/>
          <p:cNvSpPr txBox="1">
            <a:spLocks noGrp="1"/>
          </p:cNvSpPr>
          <p:nvPr>
            <p:ph type="sldNum" idx="12"/>
          </p:nvPr>
        </p:nvSpPr>
        <p:spPr>
          <a:xfrm>
            <a:off x="10416480" y="6658074"/>
            <a:ext cx="116592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b="1"/>
            </a:lvl1pPr>
            <a:lvl2pPr marL="0" lvl="1" indent="0" algn="ctr">
              <a:spcBef>
                <a:spcPts val="0"/>
              </a:spcBef>
              <a:buNone/>
              <a:defRPr b="1"/>
            </a:lvl2pPr>
            <a:lvl3pPr marL="0" lvl="2" indent="0" algn="ctr">
              <a:spcBef>
                <a:spcPts val="0"/>
              </a:spcBef>
              <a:buNone/>
              <a:defRPr b="1"/>
            </a:lvl3pPr>
            <a:lvl4pPr marL="0" lvl="3" indent="0" algn="ctr">
              <a:spcBef>
                <a:spcPts val="0"/>
              </a:spcBef>
              <a:buNone/>
              <a:defRPr b="1"/>
            </a:lvl4pPr>
            <a:lvl5pPr marL="0" lvl="4" indent="0" algn="ctr">
              <a:spcBef>
                <a:spcPts val="0"/>
              </a:spcBef>
              <a:buNone/>
              <a:defRPr b="1"/>
            </a:lvl5pPr>
            <a:lvl6pPr marL="0" lvl="5" indent="0" algn="ctr">
              <a:spcBef>
                <a:spcPts val="0"/>
              </a:spcBef>
              <a:buNone/>
              <a:defRPr b="1"/>
            </a:lvl6pPr>
            <a:lvl7pPr marL="0" lvl="6" indent="0" algn="ctr">
              <a:spcBef>
                <a:spcPts val="0"/>
              </a:spcBef>
              <a:buNone/>
              <a:defRPr b="1"/>
            </a:lvl7pPr>
            <a:lvl8pPr marL="0" lvl="7" indent="0" algn="ctr">
              <a:spcBef>
                <a:spcPts val="0"/>
              </a:spcBef>
              <a:buNone/>
              <a:defRPr b="1"/>
            </a:lvl8pPr>
            <a:lvl9pPr marL="0" lvl="8" indent="0" algn="ctr">
              <a:spcBef>
                <a:spcPts val="0"/>
              </a:spcBef>
              <a:buNone/>
              <a:defRPr b="1"/>
            </a:lvl9pPr>
          </a:lstStyle>
          <a:p>
            <a:r>
              <a:rPr lang="es-ES">
                <a:solidFill>
                  <a:srgbClr val="000000"/>
                </a:solidFill>
              </a:rPr>
              <a:t>VERSIÓN: 1.0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2" name="Google Shape;62;p44"/>
          <p:cNvSpPr txBox="1">
            <a:spLocks noGrp="1"/>
          </p:cNvSpPr>
          <p:nvPr>
            <p:ph type="ftr" idx="11"/>
          </p:nvPr>
        </p:nvSpPr>
        <p:spPr>
          <a:xfrm>
            <a:off x="5850880" y="6658074"/>
            <a:ext cx="193040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87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65BE-F11F-4E1E-A486-BE4736D39590}" type="datetimeFigureOut">
              <a:rPr lang="es-EC" smtClean="0"/>
              <a:t>6/9/2021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6A37-227E-48ED-A799-57F645D3A2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5248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65BE-F11F-4E1E-A486-BE4736D39590}" type="datetimeFigureOut">
              <a:rPr lang="es-EC" smtClean="0"/>
              <a:t>6/9/2021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6A37-227E-48ED-A799-57F645D3A2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56766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65BE-F11F-4E1E-A486-BE4736D39590}" type="datetimeFigureOut">
              <a:rPr lang="es-EC" smtClean="0"/>
              <a:t>6/9/2021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6A37-227E-48ED-A799-57F645D3A2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300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65BE-F11F-4E1E-A486-BE4736D39590}" type="datetimeFigureOut">
              <a:rPr lang="es-EC" smtClean="0"/>
              <a:t>6/9/2021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6A37-227E-48ED-A799-57F645D3A2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05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65BE-F11F-4E1E-A486-BE4736D39590}" type="datetimeFigureOut">
              <a:rPr lang="es-EC" smtClean="0"/>
              <a:t>6/9/2021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6A37-227E-48ED-A799-57F645D3A2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1157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65BE-F11F-4E1E-A486-BE4736D39590}" type="datetimeFigureOut">
              <a:rPr lang="es-EC" smtClean="0"/>
              <a:t>6/9/2021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6A37-227E-48ED-A799-57F645D3A2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23253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65BE-F11F-4E1E-A486-BE4736D39590}" type="datetimeFigureOut">
              <a:rPr lang="es-EC" smtClean="0"/>
              <a:t>6/9/2021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6A37-227E-48ED-A799-57F645D3A2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6224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465BE-F11F-4E1E-A486-BE4736D39590}" type="datetimeFigureOut">
              <a:rPr lang="es-EC" smtClean="0"/>
              <a:t>6/9/2021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46A37-227E-48ED-A799-57F645D3A2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6857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/>
          <p:nvPr/>
        </p:nvSpPr>
        <p:spPr>
          <a:xfrm>
            <a:off x="0" y="3"/>
            <a:ext cx="12192000" cy="620713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9EB78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2"/>
          <p:cNvSpPr/>
          <p:nvPr/>
        </p:nvSpPr>
        <p:spPr>
          <a:xfrm rot="10800000">
            <a:off x="2" y="6308728"/>
            <a:ext cx="10513484" cy="549275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9EB78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8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32"/>
          <p:cNvCxnSpPr/>
          <p:nvPr/>
        </p:nvCxnSpPr>
        <p:spPr>
          <a:xfrm>
            <a:off x="33869" y="6235700"/>
            <a:ext cx="8879417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32"/>
          <p:cNvCxnSpPr/>
          <p:nvPr/>
        </p:nvCxnSpPr>
        <p:spPr>
          <a:xfrm>
            <a:off x="33869" y="6283325"/>
            <a:ext cx="8879417" cy="0"/>
          </a:xfrm>
          <a:prstGeom prst="straightConnector1">
            <a:avLst/>
          </a:prstGeom>
          <a:noFill/>
          <a:ln w="38100" cap="flat" cmpd="sng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14;p32"/>
          <p:cNvSpPr txBox="1">
            <a:spLocks noGrp="1"/>
          </p:cNvSpPr>
          <p:nvPr>
            <p:ph type="dt" idx="10"/>
          </p:nvPr>
        </p:nvSpPr>
        <p:spPr>
          <a:xfrm>
            <a:off x="513589" y="6656871"/>
            <a:ext cx="2702091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15" name="Google Shape;15;p32"/>
          <p:cNvSpPr txBox="1">
            <a:spLocks noGrp="1"/>
          </p:cNvSpPr>
          <p:nvPr>
            <p:ph type="ftr" idx="11"/>
          </p:nvPr>
        </p:nvSpPr>
        <p:spPr>
          <a:xfrm>
            <a:off x="5850880" y="6658074"/>
            <a:ext cx="193040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16" name="Google Shape;16;p32"/>
          <p:cNvSpPr txBox="1">
            <a:spLocks noGrp="1"/>
          </p:cNvSpPr>
          <p:nvPr>
            <p:ph type="sldNum" idx="12"/>
          </p:nvPr>
        </p:nvSpPr>
        <p:spPr>
          <a:xfrm>
            <a:off x="10416480" y="6658074"/>
            <a:ext cx="116592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es-ES" kern="0" smtClean="0">
                <a:solidFill>
                  <a:srgbClr val="000000"/>
                </a:solidFill>
              </a:rPr>
              <a:t>VERSIÓN: </a:t>
            </a:r>
            <a:r>
              <a:rPr lang="es-ES" b="0" kern="0" smtClean="0">
                <a:solidFill>
                  <a:srgbClr val="000000"/>
                </a:solidFill>
              </a:rPr>
              <a:t>1.1</a:t>
            </a:r>
            <a:endParaRPr lang="es-ES" sz="1400" b="0" kern="0">
              <a:solidFill>
                <a:srgbClr val="000000"/>
              </a:solidFill>
            </a:endParaRPr>
          </a:p>
        </p:txBody>
      </p:sp>
      <p:pic>
        <p:nvPicPr>
          <p:cNvPr id="17" name="Google Shape;17;p3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933619" y="5981170"/>
            <a:ext cx="2976000" cy="576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71953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>
            <a:spLocks noGrp="1"/>
          </p:cNvSpPr>
          <p:nvPr>
            <p:ph type="dt" idx="10"/>
          </p:nvPr>
        </p:nvSpPr>
        <p:spPr>
          <a:xfrm>
            <a:off x="1909192" y="5661248"/>
            <a:ext cx="2026568" cy="21602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s-ES" b="1" dirty="0"/>
              <a:t>FECHA ÚLTIMA REVISIÓN: </a:t>
            </a:r>
            <a:r>
              <a:rPr lang="es-ES" dirty="0"/>
              <a:t>09/10/13</a:t>
            </a:r>
            <a:endParaRPr dirty="0"/>
          </a:p>
        </p:txBody>
      </p:sp>
      <p:sp>
        <p:nvSpPr>
          <p:cNvPr id="68" name="Google Shape;68;p1"/>
          <p:cNvSpPr txBox="1">
            <a:spLocks noGrp="1"/>
          </p:cNvSpPr>
          <p:nvPr>
            <p:ph type="ftr" idx="11"/>
          </p:nvPr>
        </p:nvSpPr>
        <p:spPr>
          <a:xfrm>
            <a:off x="5912160" y="5662451"/>
            <a:ext cx="1447800" cy="21361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s-ES" b="1" dirty="0"/>
              <a:t>CÓDIGO: </a:t>
            </a:r>
            <a:r>
              <a:rPr lang="es-ES" dirty="0"/>
              <a:t>SGC.DI.260</a:t>
            </a:r>
            <a:endParaRPr dirty="0"/>
          </a:p>
        </p:txBody>
      </p:sp>
      <p:sp>
        <p:nvSpPr>
          <p:cNvPr id="69" name="Google Shape;69;p1"/>
          <p:cNvSpPr txBox="1">
            <a:spLocks noGrp="1"/>
          </p:cNvSpPr>
          <p:nvPr>
            <p:ph type="sldNum" idx="12"/>
          </p:nvPr>
        </p:nvSpPr>
        <p:spPr>
          <a:xfrm>
            <a:off x="9336360" y="5662451"/>
            <a:ext cx="874440" cy="21361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s-ES" b="1" dirty="0"/>
              <a:t>VERSIÓN: </a:t>
            </a:r>
            <a:r>
              <a:rPr lang="es-ES" dirty="0"/>
              <a:t>1.1</a:t>
            </a:r>
            <a:endParaRPr dirty="0"/>
          </a:p>
        </p:txBody>
      </p:sp>
      <p:pic>
        <p:nvPicPr>
          <p:cNvPr id="8200" name="Picture 8" descr="Agrocalidad renueva su denominación | ¡ Revista Agrollanos !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1" b="18459"/>
          <a:stretch/>
        </p:blipFill>
        <p:spPr bwMode="auto">
          <a:xfrm>
            <a:off x="4631795" y="0"/>
            <a:ext cx="3188372" cy="10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6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59605"/>
            <a:ext cx="1050215" cy="102553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124498" y="1033850"/>
            <a:ext cx="8202965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b="1" dirty="0">
                <a:solidFill>
                  <a:srgbClr val="212529"/>
                </a:solidFill>
                <a:latin typeface="Roboto"/>
              </a:rPr>
              <a:t>DEPARTAMENTO DE CIENCIAS DE LA VIDA </a:t>
            </a:r>
            <a:endParaRPr lang="es-EC" sz="1600" b="1" dirty="0" smtClean="0">
              <a:solidFill>
                <a:srgbClr val="212529"/>
              </a:solidFill>
              <a:latin typeface="Roboto"/>
            </a:endParaRPr>
          </a:p>
          <a:p>
            <a:pPr algn="ctr"/>
            <a:r>
              <a:rPr lang="es-EC" sz="1600" b="1" dirty="0" smtClean="0">
                <a:solidFill>
                  <a:srgbClr val="212529"/>
                </a:solidFill>
                <a:latin typeface="Roboto"/>
              </a:rPr>
              <a:t>CARRERA </a:t>
            </a:r>
            <a:r>
              <a:rPr lang="es-EC" sz="1600" b="1" dirty="0">
                <a:solidFill>
                  <a:srgbClr val="212529"/>
                </a:solidFill>
                <a:latin typeface="Roboto"/>
              </a:rPr>
              <a:t>DE INGENIERÍA EN BIOTECNOLOGÍA </a:t>
            </a:r>
            <a:endParaRPr lang="es-EC" sz="1600" b="1" dirty="0" smtClean="0">
              <a:solidFill>
                <a:srgbClr val="212529"/>
              </a:solidFill>
              <a:latin typeface="Roboto"/>
            </a:endParaRPr>
          </a:p>
          <a:p>
            <a:endParaRPr lang="es-EC" sz="1600" dirty="0">
              <a:solidFill>
                <a:srgbClr val="212529"/>
              </a:solidFill>
              <a:latin typeface="Roboto"/>
            </a:endParaRPr>
          </a:p>
          <a:p>
            <a:pPr algn="ctr"/>
            <a:r>
              <a:rPr lang="es-EC" sz="1600" b="1" dirty="0" smtClean="0">
                <a:latin typeface="Roboto"/>
              </a:rPr>
              <a:t>PROYECTO </a:t>
            </a:r>
            <a:r>
              <a:rPr lang="es-EC" sz="1600" b="1" dirty="0">
                <a:latin typeface="Roboto"/>
              </a:rPr>
              <a:t>DE INVESTIGACIÓN PREVIO A LA OBTENCIÓN DEL TÍTULO DE INGENIERO EN BIOTECNOLOGÍA </a:t>
            </a:r>
            <a:endParaRPr lang="es-EC" sz="1600" b="1" dirty="0" smtClean="0">
              <a:latin typeface="Roboto"/>
            </a:endParaRPr>
          </a:p>
          <a:p>
            <a:endParaRPr lang="es-EC" sz="1600" dirty="0">
              <a:solidFill>
                <a:srgbClr val="212529"/>
              </a:solidFill>
              <a:latin typeface="Roboto"/>
            </a:endParaRPr>
          </a:p>
          <a:p>
            <a:endParaRPr lang="es-EC" sz="1600" dirty="0" smtClean="0">
              <a:solidFill>
                <a:srgbClr val="212529"/>
              </a:solidFill>
              <a:latin typeface="Roboto"/>
            </a:endParaRPr>
          </a:p>
          <a:p>
            <a:pPr algn="ctr"/>
            <a:r>
              <a:rPr lang="es-EC" sz="1600" b="1" dirty="0" smtClean="0">
                <a:solidFill>
                  <a:srgbClr val="212529"/>
                </a:solidFill>
                <a:latin typeface="Roboto"/>
              </a:rPr>
              <a:t>TEMA: </a:t>
            </a:r>
            <a:r>
              <a:rPr lang="es-EC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C" sz="1600" b="1" dirty="0" smtClean="0">
                <a:latin typeface="Roboto"/>
                <a:cs typeface="Times New Roman" panose="02020603050405020304" pitchFamily="18" charset="0"/>
              </a:rPr>
              <a:t>Estandarización </a:t>
            </a:r>
            <a:r>
              <a:rPr lang="es-EC" sz="1600" b="1" dirty="0">
                <a:latin typeface="Roboto"/>
                <a:cs typeface="Times New Roman" panose="02020603050405020304" pitchFamily="18" charset="0"/>
              </a:rPr>
              <a:t>de la prueba del anticuerpo neutralizante unido a una peroxidasa (NPLA) para la detección de anticuerpos contra el Virus de Peste Porcina Clásica.” </a:t>
            </a:r>
            <a:endParaRPr lang="es-EC" sz="1600" b="1" dirty="0" smtClean="0">
              <a:latin typeface="Roboto"/>
              <a:cs typeface="Times New Roman" panose="02020603050405020304" pitchFamily="18" charset="0"/>
            </a:endParaRPr>
          </a:p>
          <a:p>
            <a:pPr algn="ctr"/>
            <a:endParaRPr lang="es-EC" sz="1600" b="1" dirty="0">
              <a:latin typeface="Roboto"/>
              <a:cs typeface="Times New Roman" panose="02020603050405020304" pitchFamily="18" charset="0"/>
            </a:endParaRPr>
          </a:p>
          <a:p>
            <a:pPr algn="ctr"/>
            <a:r>
              <a:rPr lang="es-EC" sz="1600" b="1" dirty="0" smtClean="0">
                <a:latin typeface="Roboto"/>
                <a:cs typeface="Times New Roman" panose="02020603050405020304" pitchFamily="18" charset="0"/>
              </a:rPr>
              <a:t>Elaborado por:</a:t>
            </a:r>
          </a:p>
          <a:p>
            <a:pPr algn="ctr"/>
            <a:r>
              <a:rPr lang="es-EC" sz="1600" b="1" dirty="0" smtClean="0">
                <a:latin typeface="Roboto"/>
                <a:cs typeface="Times New Roman" panose="02020603050405020304" pitchFamily="18" charset="0"/>
              </a:rPr>
              <a:t>Karen Lisbeth Jimenez Poma</a:t>
            </a:r>
          </a:p>
          <a:p>
            <a:pPr algn="ctr"/>
            <a:endParaRPr lang="es-EC" sz="1600" b="1" dirty="0">
              <a:latin typeface="Roboto"/>
              <a:cs typeface="Times New Roman" panose="02020603050405020304" pitchFamily="18" charset="0"/>
            </a:endParaRPr>
          </a:p>
          <a:p>
            <a:pPr algn="ctr"/>
            <a:r>
              <a:rPr lang="es-EC" sz="1600" b="1" dirty="0" smtClean="0">
                <a:latin typeface="Roboto"/>
                <a:cs typeface="Times New Roman" panose="02020603050405020304" pitchFamily="18" charset="0"/>
              </a:rPr>
              <a:t>Director(es) del Proyecto:</a:t>
            </a:r>
          </a:p>
          <a:p>
            <a:pPr algn="ctr"/>
            <a:r>
              <a:rPr lang="es-EC" sz="1600" b="1" dirty="0" smtClean="0">
                <a:latin typeface="Roboto"/>
                <a:cs typeface="Times New Roman" panose="02020603050405020304" pitchFamily="18" charset="0"/>
              </a:rPr>
              <a:t>Maldonado Alexander, </a:t>
            </a:r>
            <a:r>
              <a:rPr lang="es-EC" sz="1600" b="1" dirty="0" err="1" smtClean="0">
                <a:latin typeface="Roboto"/>
                <a:cs typeface="Times New Roman" panose="02020603050405020304" pitchFamily="18" charset="0"/>
              </a:rPr>
              <a:t>Ing</a:t>
            </a:r>
            <a:endParaRPr lang="es-EC" sz="1600" b="1" dirty="0" smtClean="0">
              <a:latin typeface="Roboto"/>
              <a:cs typeface="Times New Roman" panose="02020603050405020304" pitchFamily="18" charset="0"/>
            </a:endParaRPr>
          </a:p>
          <a:p>
            <a:pPr algn="ctr"/>
            <a:r>
              <a:rPr lang="es-EC" sz="1600" b="1" dirty="0">
                <a:latin typeface="Roboto"/>
                <a:cs typeface="Times New Roman" panose="02020603050405020304" pitchFamily="18" charset="0"/>
              </a:rPr>
              <a:t>De la Torre Euclides, </a:t>
            </a:r>
            <a:r>
              <a:rPr lang="es-EC" sz="1600" b="1" dirty="0" err="1" smtClean="0">
                <a:latin typeface="Roboto"/>
                <a:cs typeface="Times New Roman" panose="02020603050405020304" pitchFamily="18" charset="0"/>
              </a:rPr>
              <a:t>Mgs</a:t>
            </a:r>
            <a:r>
              <a:rPr lang="es-EC" sz="1600" b="1" dirty="0" smtClean="0">
                <a:latin typeface="Roboto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s-EC" sz="1600" b="1" dirty="0">
                <a:latin typeface="Roboto"/>
                <a:cs typeface="Times New Roman" panose="02020603050405020304" pitchFamily="18" charset="0"/>
              </a:rPr>
              <a:t>Armando Reyna, </a:t>
            </a:r>
            <a:r>
              <a:rPr lang="es-EC" sz="1600" b="1" dirty="0" err="1" smtClean="0">
                <a:latin typeface="Roboto"/>
                <a:cs typeface="Times New Roman" panose="02020603050405020304" pitchFamily="18" charset="0"/>
              </a:rPr>
              <a:t>Ph.D</a:t>
            </a:r>
            <a:endParaRPr lang="es-EC" sz="1600" b="1" dirty="0" smtClean="0">
              <a:latin typeface="Roboto"/>
              <a:cs typeface="Times New Roman" panose="02020603050405020304" pitchFamily="18" charset="0"/>
            </a:endParaRPr>
          </a:p>
          <a:p>
            <a:pPr algn="ctr"/>
            <a:endParaRPr lang="es-EC" sz="1600" b="1" dirty="0">
              <a:latin typeface="Roboto"/>
              <a:cs typeface="Times New Roman" panose="02020603050405020304" pitchFamily="18" charset="0"/>
            </a:endParaRPr>
          </a:p>
          <a:p>
            <a:pPr algn="ctr"/>
            <a:endParaRPr lang="es-EC" sz="1600" dirty="0">
              <a:latin typeface="Roboto"/>
              <a:cs typeface="Times New Roman" panose="02020603050405020304" pitchFamily="18" charset="0"/>
            </a:endParaRPr>
          </a:p>
          <a:p>
            <a:r>
              <a:rPr lang="es-EC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7895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ceso 3"/>
          <p:cNvSpPr/>
          <p:nvPr/>
        </p:nvSpPr>
        <p:spPr>
          <a:xfrm>
            <a:off x="583842" y="652223"/>
            <a:ext cx="2210874" cy="493829"/>
          </a:xfrm>
          <a:prstGeom prst="flowChartProcess">
            <a:avLst/>
          </a:prstGeom>
          <a:solidFill>
            <a:srgbClr val="AEDA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Replicación del virus 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9" name="Proceso 8"/>
          <p:cNvSpPr/>
          <p:nvPr/>
        </p:nvSpPr>
        <p:spPr>
          <a:xfrm>
            <a:off x="5215140" y="2047610"/>
            <a:ext cx="1055881" cy="563448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err="1" smtClean="0">
                <a:solidFill>
                  <a:schemeClr val="tx1"/>
                </a:solidFill>
              </a:rPr>
              <a:t>Subcultivo</a:t>
            </a:r>
            <a:r>
              <a:rPr lang="es-EC" sz="1200" dirty="0" smtClean="0">
                <a:solidFill>
                  <a:schemeClr val="tx1"/>
                </a:solidFill>
              </a:rPr>
              <a:t> celular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10" name="Flecha derecha 9"/>
          <p:cNvSpPr/>
          <p:nvPr/>
        </p:nvSpPr>
        <p:spPr>
          <a:xfrm>
            <a:off x="4159260" y="2003765"/>
            <a:ext cx="469034" cy="592428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/>
          <a:srcRect r="37574"/>
          <a:stretch/>
        </p:blipFill>
        <p:spPr>
          <a:xfrm>
            <a:off x="7304845" y="992887"/>
            <a:ext cx="3293478" cy="239960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86" y="1471303"/>
            <a:ext cx="3037629" cy="1716063"/>
          </a:xfrm>
          <a:prstGeom prst="rect">
            <a:avLst/>
          </a:prstGeom>
        </p:spPr>
      </p:pic>
      <p:sp>
        <p:nvSpPr>
          <p:cNvPr id="14" name="Proceso 13"/>
          <p:cNvSpPr/>
          <p:nvPr/>
        </p:nvSpPr>
        <p:spPr>
          <a:xfrm>
            <a:off x="10353625" y="996228"/>
            <a:ext cx="1364800" cy="56344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Incubación a 37C y 5% CO2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15" name="Flecha derecha 14"/>
          <p:cNvSpPr/>
          <p:nvPr/>
        </p:nvSpPr>
        <p:spPr>
          <a:xfrm>
            <a:off x="6776594" y="2033120"/>
            <a:ext cx="469034" cy="592428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Proceso 16"/>
          <p:cNvSpPr/>
          <p:nvPr/>
        </p:nvSpPr>
        <p:spPr>
          <a:xfrm>
            <a:off x="8951584" y="4129668"/>
            <a:ext cx="2308454" cy="568957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Congelación–descongelación </a:t>
            </a:r>
          </a:p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-80°C a 37°C 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18" name="Flecha derecha 17"/>
          <p:cNvSpPr/>
          <p:nvPr/>
        </p:nvSpPr>
        <p:spPr>
          <a:xfrm rot="10635510">
            <a:off x="8337150" y="4254126"/>
            <a:ext cx="469034" cy="592428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Proceso 18"/>
          <p:cNvSpPr/>
          <p:nvPr/>
        </p:nvSpPr>
        <p:spPr>
          <a:xfrm>
            <a:off x="5883297" y="4218103"/>
            <a:ext cx="2308454" cy="568957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Filtro de 0.5 </a:t>
            </a:r>
            <a:r>
              <a:rPr lang="es-EC" sz="1200" dirty="0" err="1" smtClean="0">
                <a:solidFill>
                  <a:schemeClr val="tx1"/>
                </a:solidFill>
              </a:rPr>
              <a:t>μm</a:t>
            </a:r>
            <a:r>
              <a:rPr lang="es-EC" sz="1200" dirty="0" smtClean="0">
                <a:solidFill>
                  <a:schemeClr val="tx1"/>
                </a:solidFill>
              </a:rPr>
              <a:t> 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20" name="Flecha derecha 19"/>
          <p:cNvSpPr/>
          <p:nvPr/>
        </p:nvSpPr>
        <p:spPr>
          <a:xfrm rot="10500611">
            <a:off x="4980623" y="4254126"/>
            <a:ext cx="469034" cy="592428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2"/>
          <a:srcRect l="71698" t="11357" r="1693" b="13503"/>
          <a:stretch/>
        </p:blipFill>
        <p:spPr>
          <a:xfrm>
            <a:off x="3330916" y="3765878"/>
            <a:ext cx="1403797" cy="1803042"/>
          </a:xfrm>
          <a:prstGeom prst="rect">
            <a:avLst/>
          </a:prstGeom>
        </p:spPr>
      </p:pic>
      <p:sp>
        <p:nvSpPr>
          <p:cNvPr id="22" name="Flecha derecha 21"/>
          <p:cNvSpPr/>
          <p:nvPr/>
        </p:nvSpPr>
        <p:spPr>
          <a:xfrm rot="5176680">
            <a:off x="9560481" y="3464864"/>
            <a:ext cx="469034" cy="592428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Proceso 22"/>
              <p:cNvSpPr/>
              <p:nvPr/>
            </p:nvSpPr>
            <p:spPr>
              <a:xfrm>
                <a:off x="2794716" y="2982792"/>
                <a:ext cx="1441773" cy="493829"/>
              </a:xfrm>
              <a:prstGeom prst="flowChartProcess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sz="1200" dirty="0" smtClean="0">
                    <a:solidFill>
                      <a:schemeClr val="tx1"/>
                    </a:solidFill>
                  </a:rPr>
                  <a:t>10</a:t>
                </a:r>
                <a:r>
                  <a:rPr lang="es-EC" sz="1200" baseline="30000" dirty="0" smtClean="0">
                    <a:solidFill>
                      <a:schemeClr val="tx1"/>
                    </a:solidFill>
                  </a:rPr>
                  <a:t>8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sz="1200" i="1">
                            <a:solidFill>
                              <a:schemeClr val="tx1"/>
                            </a:solidFill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s-EC" sz="1200">
                            <a:solidFill>
                              <a:schemeClr val="tx1"/>
                            </a:solidFill>
                          </a:rPr>
                          <m:t>DICT</m:t>
                        </m:r>
                      </m:e>
                      <m:sub>
                        <m:r>
                          <m:rPr>
                            <m:nor/>
                          </m:rPr>
                          <a:rPr lang="es-EC" sz="1200">
                            <a:solidFill>
                              <a:schemeClr val="tx1"/>
                            </a:solidFill>
                          </a:rPr>
                          <m:t>50</m:t>
                        </m:r>
                      </m:sub>
                    </m:sSub>
                    <m:r>
                      <m:rPr>
                        <m:nor/>
                      </m:rPr>
                      <a:rPr lang="es-EC" sz="1200">
                        <a:solidFill>
                          <a:schemeClr val="tx1"/>
                        </a:solidFill>
                      </a:rPr>
                      <m:t>/</m:t>
                    </m:r>
                    <m:r>
                      <m:rPr>
                        <m:nor/>
                      </m:rPr>
                      <a:rPr lang="es-EC" sz="1200">
                        <a:solidFill>
                          <a:schemeClr val="tx1"/>
                        </a:solidFill>
                      </a:rPr>
                      <m:t>mL</m:t>
                    </m:r>
                  </m:oMath>
                </a14:m>
                <a:r>
                  <a:rPr lang="es-EC" sz="1600" dirty="0"/>
                  <a:t>. </a:t>
                </a:r>
                <a:endParaRPr lang="es-EC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Proces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716" y="2982792"/>
                <a:ext cx="1441773" cy="493829"/>
              </a:xfrm>
              <a:prstGeom prst="flowChartProcess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973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Proceso 3"/>
          <p:cNvSpPr/>
          <p:nvPr/>
        </p:nvSpPr>
        <p:spPr>
          <a:xfrm>
            <a:off x="467932" y="486491"/>
            <a:ext cx="2043448" cy="359647"/>
          </a:xfrm>
          <a:prstGeom prst="flowChartProcess">
            <a:avLst/>
          </a:prstGeom>
          <a:solidFill>
            <a:srgbClr val="AEDA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Titulación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708" y="486491"/>
            <a:ext cx="7565600" cy="5984533"/>
          </a:xfrm>
          <a:prstGeom prst="rect">
            <a:avLst/>
          </a:prstGeom>
        </p:spPr>
      </p:pic>
      <p:sp>
        <p:nvSpPr>
          <p:cNvPr id="6" name="Proceso 5"/>
          <p:cNvSpPr/>
          <p:nvPr/>
        </p:nvSpPr>
        <p:spPr>
          <a:xfrm>
            <a:off x="490838" y="1417637"/>
            <a:ext cx="2020542" cy="681619"/>
          </a:xfrm>
          <a:prstGeom prst="flowChartProcess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1800 </a:t>
            </a:r>
            <a:r>
              <a:rPr lang="es-EC" sz="1400" dirty="0" err="1" smtClean="0">
                <a:solidFill>
                  <a:schemeClr val="tx1"/>
                </a:solidFill>
              </a:rPr>
              <a:t>ul</a:t>
            </a:r>
            <a:r>
              <a:rPr lang="es-EC" sz="1400" dirty="0" smtClean="0">
                <a:solidFill>
                  <a:schemeClr val="tx1"/>
                </a:solidFill>
              </a:rPr>
              <a:t> DMEM al 10% SFB</a:t>
            </a:r>
            <a:endParaRPr lang="es-EC" sz="1400" dirty="0">
              <a:solidFill>
                <a:schemeClr val="tx1"/>
              </a:solidFill>
            </a:endParaRPr>
          </a:p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200 </a:t>
            </a:r>
            <a:r>
              <a:rPr lang="es-EC" sz="1400" dirty="0" err="1" smtClean="0">
                <a:solidFill>
                  <a:schemeClr val="tx1"/>
                </a:solidFill>
              </a:rPr>
              <a:t>ul</a:t>
            </a:r>
            <a:r>
              <a:rPr lang="es-EC" sz="1400" dirty="0" smtClean="0">
                <a:solidFill>
                  <a:schemeClr val="tx1"/>
                </a:solidFill>
              </a:rPr>
              <a:t> Virus 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7" name="Proceso 6"/>
          <p:cNvSpPr/>
          <p:nvPr/>
        </p:nvSpPr>
        <p:spPr>
          <a:xfrm>
            <a:off x="1005959" y="4211391"/>
            <a:ext cx="1969059" cy="528033"/>
          </a:xfrm>
          <a:prstGeom prst="flowChartProcess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</a:rPr>
              <a:t>12x10</a:t>
            </a:r>
            <a:r>
              <a:rPr lang="es-EC" sz="1400" baseline="30000" dirty="0">
                <a:solidFill>
                  <a:schemeClr val="tx1"/>
                </a:solidFill>
              </a:rPr>
              <a:t>3 </a:t>
            </a:r>
            <a:r>
              <a:rPr lang="es-EC" sz="1400" dirty="0" smtClean="0">
                <a:solidFill>
                  <a:schemeClr val="tx1"/>
                </a:solidFill>
              </a:rPr>
              <a:t>células/pocillo</a:t>
            </a:r>
            <a:endParaRPr lang="es-EC" sz="1400" dirty="0" smtClean="0">
              <a:solidFill>
                <a:schemeClr val="tx1"/>
              </a:solidFill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3180376" y="4104801"/>
            <a:ext cx="476518" cy="540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Proceso 8"/>
          <p:cNvSpPr/>
          <p:nvPr/>
        </p:nvSpPr>
        <p:spPr>
          <a:xfrm>
            <a:off x="9478111" y="2815558"/>
            <a:ext cx="1969059" cy="728334"/>
          </a:xfrm>
          <a:prstGeom prst="flowChartProcess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100 </a:t>
            </a:r>
            <a:r>
              <a:rPr lang="es-EC" sz="1400" dirty="0" err="1" smtClean="0">
                <a:solidFill>
                  <a:schemeClr val="tx1"/>
                </a:solidFill>
              </a:rPr>
              <a:t>ul</a:t>
            </a:r>
            <a:r>
              <a:rPr lang="es-EC" sz="1400" dirty="0" smtClean="0">
                <a:solidFill>
                  <a:schemeClr val="tx1"/>
                </a:solidFill>
              </a:rPr>
              <a:t> del virus en cada pocillo 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0" name="Proceso 9"/>
          <p:cNvSpPr/>
          <p:nvPr/>
        </p:nvSpPr>
        <p:spPr>
          <a:xfrm>
            <a:off x="9478111" y="3757609"/>
            <a:ext cx="1969059" cy="728334"/>
          </a:xfrm>
          <a:prstGeom prst="flowChartProcess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Se incuba por 72h a 37°C a 5%Co2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1" name="Proceso 10"/>
          <p:cNvSpPr/>
          <p:nvPr/>
        </p:nvSpPr>
        <p:spPr>
          <a:xfrm>
            <a:off x="10003998" y="256292"/>
            <a:ext cx="1969059" cy="728334"/>
          </a:xfrm>
          <a:prstGeom prst="flowChartProcess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Las diluciones se congelan a -80°C 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2" name="Proceso 11"/>
          <p:cNvSpPr/>
          <p:nvPr/>
        </p:nvSpPr>
        <p:spPr>
          <a:xfrm>
            <a:off x="437492" y="5969369"/>
            <a:ext cx="3105992" cy="501656"/>
          </a:xfrm>
          <a:prstGeom prst="flowChartProcess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El titulo viral se calcula por el método </a:t>
            </a:r>
            <a:r>
              <a:rPr lang="es-EC" sz="1400" dirty="0">
                <a:solidFill>
                  <a:schemeClr val="tx1"/>
                </a:solidFill>
              </a:rPr>
              <a:t>de Reed &amp; </a:t>
            </a:r>
            <a:r>
              <a:rPr lang="es-EC" sz="1400" dirty="0" err="1">
                <a:solidFill>
                  <a:schemeClr val="tx1"/>
                </a:solidFill>
              </a:rPr>
              <a:t>Muench</a:t>
            </a:r>
            <a:r>
              <a:rPr lang="es-EC" sz="14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85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ceso 3"/>
          <p:cNvSpPr/>
          <p:nvPr/>
        </p:nvSpPr>
        <p:spPr>
          <a:xfrm>
            <a:off x="1047482" y="340495"/>
            <a:ext cx="3743460" cy="359647"/>
          </a:xfrm>
          <a:prstGeom prst="flowChartProcess">
            <a:avLst/>
          </a:prstGeom>
          <a:solidFill>
            <a:srgbClr val="AEDA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Ensayo de Neutralización (NPLA) 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" r="517" b="3748"/>
          <a:stretch/>
        </p:blipFill>
        <p:spPr bwMode="auto">
          <a:xfrm>
            <a:off x="349081" y="963729"/>
            <a:ext cx="5969358" cy="31014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Marcador de texto 6"/>
          <p:cNvSpPr>
            <a:spLocks noGrp="1"/>
          </p:cNvSpPr>
          <p:nvPr>
            <p:ph type="body" idx="1"/>
          </p:nvPr>
        </p:nvSpPr>
        <p:spPr>
          <a:xfrm>
            <a:off x="1955965" y="4306420"/>
            <a:ext cx="3401266" cy="763516"/>
          </a:xfrm>
        </p:spPr>
        <p:txBody>
          <a:bodyPr/>
          <a:lstStyle/>
          <a:p>
            <a:pPr marL="76200" indent="0">
              <a:buNone/>
            </a:pPr>
            <a:r>
              <a:rPr lang="es-EC" sz="1400" dirty="0" smtClean="0">
                <a:solidFill>
                  <a:schemeClr val="tx1"/>
                </a:solidFill>
              </a:rPr>
              <a:t>Distribución de placa para 96 pocillos,  </a:t>
            </a:r>
            <a:endParaRPr lang="es-EC" sz="1600" dirty="0"/>
          </a:p>
        </p:txBody>
      </p:sp>
      <p:sp>
        <p:nvSpPr>
          <p:cNvPr id="13" name="Abrir llave 12"/>
          <p:cNvSpPr/>
          <p:nvPr/>
        </p:nvSpPr>
        <p:spPr>
          <a:xfrm rot="16200000">
            <a:off x="3180273" y="1231797"/>
            <a:ext cx="331391" cy="594494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Proceso 13"/>
          <p:cNvSpPr/>
          <p:nvPr/>
        </p:nvSpPr>
        <p:spPr>
          <a:xfrm>
            <a:off x="7802564" y="282110"/>
            <a:ext cx="3166762" cy="681619"/>
          </a:xfrm>
          <a:prstGeom prst="flowChartProcess">
            <a:avLst/>
          </a:prstGeom>
          <a:solidFill>
            <a:srgbClr val="C5F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</a:rPr>
              <a:t>Los sueros </a:t>
            </a:r>
            <a:r>
              <a:rPr lang="es-EC" sz="1400" dirty="0" smtClean="0">
                <a:solidFill>
                  <a:schemeClr val="tx1"/>
                </a:solidFill>
              </a:rPr>
              <a:t>son </a:t>
            </a:r>
            <a:r>
              <a:rPr lang="es-EC" sz="1400" dirty="0">
                <a:solidFill>
                  <a:schemeClr val="tx1"/>
                </a:solidFill>
              </a:rPr>
              <a:t>inactivados a 56°C ± 2°C durante 30 minutos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5" name="Flecha abajo 14"/>
          <p:cNvSpPr/>
          <p:nvPr/>
        </p:nvSpPr>
        <p:spPr>
          <a:xfrm>
            <a:off x="9066131" y="1041449"/>
            <a:ext cx="393312" cy="321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Proceso 15"/>
          <p:cNvSpPr/>
          <p:nvPr/>
        </p:nvSpPr>
        <p:spPr>
          <a:xfrm>
            <a:off x="7832514" y="1371082"/>
            <a:ext cx="3166762" cy="422294"/>
          </a:xfrm>
          <a:prstGeom prst="flowChartProcess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Diluciones en base 2 de los sueros.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7" name="Proceso 16"/>
          <p:cNvSpPr/>
          <p:nvPr/>
        </p:nvSpPr>
        <p:spPr>
          <a:xfrm>
            <a:off x="7802564" y="2192031"/>
            <a:ext cx="3166762" cy="452785"/>
          </a:xfrm>
          <a:prstGeom prst="flowChartProcess">
            <a:avLst/>
          </a:prstGeom>
          <a:solidFill>
            <a:srgbClr val="C5F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Inoculación del virus con 100 </a:t>
            </a:r>
            <a:r>
              <a:rPr lang="es-EC" sz="1400" dirty="0">
                <a:solidFill>
                  <a:schemeClr val="tx1"/>
                </a:solidFill>
              </a:rPr>
              <a:t>DICT</a:t>
            </a:r>
            <a:r>
              <a:rPr lang="es-EC" sz="1400" baseline="-25000" dirty="0">
                <a:solidFill>
                  <a:schemeClr val="tx1"/>
                </a:solidFill>
              </a:rPr>
              <a:t>50</a:t>
            </a:r>
            <a:r>
              <a:rPr lang="es-EC" sz="1400" dirty="0">
                <a:solidFill>
                  <a:schemeClr val="tx1"/>
                </a:solidFill>
              </a:rPr>
              <a:t>/50 µL 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8" name="Flecha abajo 17"/>
          <p:cNvSpPr/>
          <p:nvPr/>
        </p:nvSpPr>
        <p:spPr>
          <a:xfrm>
            <a:off x="9091889" y="1879446"/>
            <a:ext cx="393312" cy="321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Proceso 18"/>
          <p:cNvSpPr/>
          <p:nvPr/>
        </p:nvSpPr>
        <p:spPr>
          <a:xfrm>
            <a:off x="7802564" y="3064024"/>
            <a:ext cx="3166762" cy="452785"/>
          </a:xfrm>
          <a:prstGeom prst="flowChartProcess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Incubación </a:t>
            </a:r>
            <a:r>
              <a:rPr lang="es-EC" sz="1400" dirty="0">
                <a:solidFill>
                  <a:schemeClr val="tx1"/>
                </a:solidFill>
              </a:rPr>
              <a:t>5% CO</a:t>
            </a:r>
            <a:r>
              <a:rPr lang="es-EC" sz="1400" baseline="-25000" dirty="0">
                <a:solidFill>
                  <a:schemeClr val="tx1"/>
                </a:solidFill>
              </a:rPr>
              <a:t>2</a:t>
            </a:r>
            <a:r>
              <a:rPr lang="es-EC" sz="1400" dirty="0">
                <a:solidFill>
                  <a:schemeClr val="tx1"/>
                </a:solidFill>
              </a:rPr>
              <a:t> durante 1 hora a 37 ° C.</a:t>
            </a:r>
            <a:r>
              <a:rPr lang="es-EC" sz="1400" dirty="0" smtClean="0">
                <a:solidFill>
                  <a:schemeClr val="tx1"/>
                </a:solidFill>
              </a:rPr>
              <a:t> 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20" name="Flecha abajo 19"/>
          <p:cNvSpPr/>
          <p:nvPr/>
        </p:nvSpPr>
        <p:spPr>
          <a:xfrm>
            <a:off x="9163948" y="2699706"/>
            <a:ext cx="393312" cy="321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Flecha abajo 20"/>
          <p:cNvSpPr/>
          <p:nvPr/>
        </p:nvSpPr>
        <p:spPr>
          <a:xfrm>
            <a:off x="9189289" y="3582943"/>
            <a:ext cx="393312" cy="321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Proceso 21"/>
          <p:cNvSpPr/>
          <p:nvPr/>
        </p:nvSpPr>
        <p:spPr>
          <a:xfrm>
            <a:off x="7876062" y="3988847"/>
            <a:ext cx="3166762" cy="452785"/>
          </a:xfrm>
          <a:prstGeom prst="flowChartProcess">
            <a:avLst/>
          </a:prstGeom>
          <a:solidFill>
            <a:srgbClr val="C5F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Inoculación de células PK-15 </a:t>
            </a:r>
            <a:r>
              <a:rPr lang="es-EC" sz="1400" dirty="0">
                <a:solidFill>
                  <a:schemeClr val="tx1"/>
                </a:solidFill>
              </a:rPr>
              <a:t> </a:t>
            </a:r>
            <a:r>
              <a:rPr lang="es-EC" sz="1400" dirty="0" smtClean="0">
                <a:solidFill>
                  <a:schemeClr val="tx1"/>
                </a:solidFill>
              </a:rPr>
              <a:t>(</a:t>
            </a:r>
            <a:r>
              <a:rPr lang="es-EC" sz="1400" dirty="0" smtClean="0">
                <a:solidFill>
                  <a:schemeClr val="tx1"/>
                </a:solidFill>
              </a:rPr>
              <a:t>12x10</a:t>
            </a:r>
            <a:r>
              <a:rPr lang="es-EC" sz="1400" baseline="30000" dirty="0" smtClean="0">
                <a:solidFill>
                  <a:schemeClr val="tx1"/>
                </a:solidFill>
              </a:rPr>
              <a:t>3</a:t>
            </a:r>
            <a:r>
              <a:rPr lang="es-EC" sz="1400" dirty="0" smtClean="0">
                <a:solidFill>
                  <a:schemeClr val="tx1"/>
                </a:solidFill>
              </a:rPr>
              <a:t> </a:t>
            </a:r>
            <a:r>
              <a:rPr lang="es-EC" sz="1400" dirty="0">
                <a:solidFill>
                  <a:schemeClr val="tx1"/>
                </a:solidFill>
              </a:rPr>
              <a:t>células </a:t>
            </a:r>
            <a:r>
              <a:rPr lang="es-EC" sz="1400" dirty="0" smtClean="0">
                <a:solidFill>
                  <a:schemeClr val="tx1"/>
                </a:solidFill>
              </a:rPr>
              <a:t>/pocillo).</a:t>
            </a:r>
            <a:r>
              <a:rPr lang="es-EC" sz="1400" dirty="0" smtClean="0">
                <a:solidFill>
                  <a:schemeClr val="tx1"/>
                </a:solidFill>
              </a:rPr>
              <a:t> 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23" name="Proceso 22"/>
          <p:cNvSpPr/>
          <p:nvPr/>
        </p:nvSpPr>
        <p:spPr>
          <a:xfrm>
            <a:off x="7876062" y="4840287"/>
            <a:ext cx="3166762" cy="452785"/>
          </a:xfrm>
          <a:prstGeom prst="flowChartProcess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</a:rPr>
              <a:t>Incubación 5% CO</a:t>
            </a:r>
            <a:r>
              <a:rPr lang="es-EC" sz="1400" baseline="-25000" dirty="0">
                <a:solidFill>
                  <a:schemeClr val="tx1"/>
                </a:solidFill>
              </a:rPr>
              <a:t>2</a:t>
            </a:r>
            <a:r>
              <a:rPr lang="es-EC" sz="1400" dirty="0">
                <a:solidFill>
                  <a:schemeClr val="tx1"/>
                </a:solidFill>
              </a:rPr>
              <a:t> durante </a:t>
            </a:r>
            <a:r>
              <a:rPr lang="es-EC" sz="1400" dirty="0" smtClean="0">
                <a:solidFill>
                  <a:schemeClr val="tx1"/>
                </a:solidFill>
              </a:rPr>
              <a:t>72 horas </a:t>
            </a:r>
            <a:r>
              <a:rPr lang="es-EC" sz="1400" dirty="0">
                <a:solidFill>
                  <a:schemeClr val="tx1"/>
                </a:solidFill>
              </a:rPr>
              <a:t>a 37 ° C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24" name="Flecha abajo 23"/>
          <p:cNvSpPr/>
          <p:nvPr/>
        </p:nvSpPr>
        <p:spPr>
          <a:xfrm>
            <a:off x="9219239" y="4451088"/>
            <a:ext cx="393312" cy="321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Proceso 24"/>
          <p:cNvSpPr/>
          <p:nvPr/>
        </p:nvSpPr>
        <p:spPr>
          <a:xfrm>
            <a:off x="7901820" y="5691727"/>
            <a:ext cx="3166762" cy="452785"/>
          </a:xfrm>
          <a:prstGeom prst="flowChartProcess">
            <a:avLst/>
          </a:prstGeom>
          <a:solidFill>
            <a:srgbClr val="C5F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Tinción con </a:t>
            </a:r>
            <a:r>
              <a:rPr lang="es-EC" sz="1400" dirty="0" err="1" smtClean="0">
                <a:solidFill>
                  <a:schemeClr val="tx1"/>
                </a:solidFill>
              </a:rPr>
              <a:t>inmunoperoxidasa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26" name="Flecha abajo 25"/>
          <p:cNvSpPr/>
          <p:nvPr/>
        </p:nvSpPr>
        <p:spPr>
          <a:xfrm>
            <a:off x="9288545" y="5324447"/>
            <a:ext cx="393312" cy="321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Proceso 26"/>
          <p:cNvSpPr/>
          <p:nvPr/>
        </p:nvSpPr>
        <p:spPr>
          <a:xfrm>
            <a:off x="693291" y="4840287"/>
            <a:ext cx="3743460" cy="359647"/>
          </a:xfrm>
          <a:prstGeom prst="flowChartProcess">
            <a:avLst/>
          </a:prstGeom>
          <a:solidFill>
            <a:srgbClr val="AEDA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Solución de trabajo 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482" y="5329919"/>
            <a:ext cx="295275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8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ceso 3"/>
          <p:cNvSpPr/>
          <p:nvPr/>
        </p:nvSpPr>
        <p:spPr>
          <a:xfrm>
            <a:off x="467932" y="486491"/>
            <a:ext cx="4361645" cy="359647"/>
          </a:xfrm>
          <a:prstGeom prst="flowChartProcess">
            <a:avLst/>
          </a:prstGeom>
          <a:solidFill>
            <a:srgbClr val="AEDA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Sensibilidad y especificidad analítica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7" name="Proceso 6"/>
          <p:cNvSpPr/>
          <p:nvPr/>
        </p:nvSpPr>
        <p:spPr>
          <a:xfrm>
            <a:off x="2353991" y="2379124"/>
            <a:ext cx="2778929" cy="681619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</a:rPr>
              <a:t>S</a:t>
            </a:r>
            <a:r>
              <a:rPr lang="es-EC" sz="1400" dirty="0" smtClean="0">
                <a:solidFill>
                  <a:schemeClr val="tx1"/>
                </a:solidFill>
              </a:rPr>
              <a:t>e </a:t>
            </a:r>
            <a:r>
              <a:rPr lang="es-EC" sz="1400" dirty="0">
                <a:solidFill>
                  <a:schemeClr val="tx1"/>
                </a:solidFill>
              </a:rPr>
              <a:t>utilizó </a:t>
            </a:r>
            <a:r>
              <a:rPr lang="es-EC" sz="1400" dirty="0" smtClean="0">
                <a:solidFill>
                  <a:schemeClr val="tx1"/>
                </a:solidFill>
              </a:rPr>
              <a:t>4 sueros </a:t>
            </a:r>
            <a:r>
              <a:rPr lang="es-EC" sz="1400" dirty="0">
                <a:solidFill>
                  <a:schemeClr val="tx1"/>
                </a:solidFill>
              </a:rPr>
              <a:t>con títulos de </a:t>
            </a:r>
            <a:r>
              <a:rPr lang="es-EC" sz="1400" dirty="0" smtClean="0">
                <a:solidFill>
                  <a:schemeClr val="tx1"/>
                </a:solidFill>
              </a:rPr>
              <a:t>anticuerpos mayores a 1:640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0" name="Proceso 9"/>
          <p:cNvSpPr/>
          <p:nvPr/>
        </p:nvSpPr>
        <p:spPr>
          <a:xfrm>
            <a:off x="7310839" y="1123198"/>
            <a:ext cx="2326783" cy="541683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Especificidad Analítica 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1" name="Flecha abajo 10"/>
          <p:cNvSpPr/>
          <p:nvPr/>
        </p:nvSpPr>
        <p:spPr>
          <a:xfrm>
            <a:off x="3546799" y="1950819"/>
            <a:ext cx="393312" cy="321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Flecha abajo 11"/>
          <p:cNvSpPr/>
          <p:nvPr/>
        </p:nvSpPr>
        <p:spPr>
          <a:xfrm>
            <a:off x="8277576" y="1750917"/>
            <a:ext cx="393312" cy="321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Proceso 12"/>
          <p:cNvSpPr/>
          <p:nvPr/>
        </p:nvSpPr>
        <p:spPr>
          <a:xfrm>
            <a:off x="6570140" y="2120226"/>
            <a:ext cx="3808183" cy="1249911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Virus </a:t>
            </a:r>
            <a:r>
              <a:rPr lang="es-EC" sz="1400" dirty="0">
                <a:solidFill>
                  <a:schemeClr val="tx1"/>
                </a:solidFill>
              </a:rPr>
              <a:t>de Diarrea viral Bovina (VDVB) </a:t>
            </a:r>
            <a:endParaRPr lang="es-EC" sz="1400" dirty="0" smtClean="0">
              <a:solidFill>
                <a:schemeClr val="tx1"/>
              </a:solidFill>
            </a:endParaRPr>
          </a:p>
          <a:p>
            <a:pPr algn="ctr"/>
            <a:r>
              <a:rPr lang="es-EC" sz="1400" dirty="0" err="1" smtClean="0">
                <a:solidFill>
                  <a:schemeClr val="tx1"/>
                </a:solidFill>
              </a:rPr>
              <a:t>Circovirus</a:t>
            </a:r>
            <a:r>
              <a:rPr lang="es-EC" sz="1400" dirty="0" smtClean="0">
                <a:solidFill>
                  <a:schemeClr val="tx1"/>
                </a:solidFill>
              </a:rPr>
              <a:t> </a:t>
            </a:r>
            <a:r>
              <a:rPr lang="es-EC" sz="1400" dirty="0">
                <a:solidFill>
                  <a:schemeClr val="tx1"/>
                </a:solidFill>
              </a:rPr>
              <a:t>Porcino Tipo II (</a:t>
            </a:r>
            <a:r>
              <a:rPr lang="es-EC" sz="1400" dirty="0" smtClean="0">
                <a:solidFill>
                  <a:schemeClr val="tx1"/>
                </a:solidFill>
              </a:rPr>
              <a:t>PCV2)</a:t>
            </a:r>
          </a:p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 </a:t>
            </a:r>
            <a:r>
              <a:rPr lang="es-EC" sz="1400" dirty="0">
                <a:solidFill>
                  <a:schemeClr val="tx1"/>
                </a:solidFill>
              </a:rPr>
              <a:t>E</a:t>
            </a:r>
            <a:r>
              <a:rPr lang="es-EC" sz="1400" dirty="0" smtClean="0">
                <a:solidFill>
                  <a:schemeClr val="tx1"/>
                </a:solidFill>
              </a:rPr>
              <a:t>stomatitis </a:t>
            </a:r>
            <a:r>
              <a:rPr lang="es-EC" sz="1400" dirty="0">
                <a:solidFill>
                  <a:schemeClr val="tx1"/>
                </a:solidFill>
              </a:rPr>
              <a:t>vesicular (VEV</a:t>
            </a:r>
            <a:r>
              <a:rPr lang="es-EC" sz="1400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 </a:t>
            </a:r>
            <a:r>
              <a:rPr lang="es-EC" sz="1400" dirty="0">
                <a:solidFill>
                  <a:schemeClr val="tx1"/>
                </a:solidFill>
              </a:rPr>
              <a:t>Síndrome Reproductivo y Respiratorio del cerdo (PRRS). </a:t>
            </a:r>
          </a:p>
        </p:txBody>
      </p:sp>
      <p:sp>
        <p:nvSpPr>
          <p:cNvPr id="15" name="Proceso 14"/>
          <p:cNvSpPr/>
          <p:nvPr/>
        </p:nvSpPr>
        <p:spPr>
          <a:xfrm>
            <a:off x="2580063" y="1110782"/>
            <a:ext cx="2326783" cy="681619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Sensibilidad analítica </a:t>
            </a:r>
            <a:endParaRPr lang="es-EC" sz="1400" dirty="0">
              <a:solidFill>
                <a:schemeClr val="tx1"/>
              </a:solidFill>
            </a:endParaRPr>
          </a:p>
        </p:txBody>
      </p:sp>
      <p:pic>
        <p:nvPicPr>
          <p:cNvPr id="16" name="Imagen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2" y="3805777"/>
            <a:ext cx="4785481" cy="2827326"/>
          </a:xfrm>
          <a:prstGeom prst="rect">
            <a:avLst/>
          </a:prstGeom>
        </p:spPr>
      </p:pic>
      <p:sp>
        <p:nvSpPr>
          <p:cNvPr id="17" name="Proceso 16"/>
          <p:cNvSpPr/>
          <p:nvPr/>
        </p:nvSpPr>
        <p:spPr>
          <a:xfrm>
            <a:off x="467932" y="3355029"/>
            <a:ext cx="4361645" cy="359647"/>
          </a:xfrm>
          <a:prstGeom prst="flowChartProcess">
            <a:avLst/>
          </a:prstGeom>
          <a:solidFill>
            <a:srgbClr val="AEDA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Control de dosis viral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8" name="Proceso 17"/>
          <p:cNvSpPr/>
          <p:nvPr/>
        </p:nvSpPr>
        <p:spPr>
          <a:xfrm>
            <a:off x="6953914" y="4292486"/>
            <a:ext cx="2045617" cy="360901"/>
          </a:xfrm>
          <a:prstGeom prst="flowChartProcess">
            <a:avLst/>
          </a:prstGeom>
          <a:solidFill>
            <a:srgbClr val="C5F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Diluciones en base 10</a:t>
            </a:r>
            <a:endParaRPr lang="es-EC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ángulo 18"/>
              <p:cNvSpPr/>
              <p:nvPr/>
            </p:nvSpPr>
            <p:spPr>
              <a:xfrm>
                <a:off x="4972803" y="5608273"/>
                <a:ext cx="6096000" cy="5232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EC" sz="1400" i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Número de cavidades con tinción x 0.125(Peso unitario de cada pocillo) – 0.5 (título 50%) x 0.3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s-EC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𝑙𝑜𝑔</m:t>
                        </m:r>
                      </m:e>
                      <m:sub>
                        <m:r>
                          <a:rPr lang="es-EC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C" sz="14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)</a:t>
                </a:r>
                <a:endParaRPr lang="es-EC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Rectá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803" y="5608273"/>
                <a:ext cx="6096000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Proceso 19"/>
          <p:cNvSpPr/>
          <p:nvPr/>
        </p:nvSpPr>
        <p:spPr>
          <a:xfrm>
            <a:off x="6756704" y="5104034"/>
            <a:ext cx="2528197" cy="360901"/>
          </a:xfrm>
          <a:prstGeom prst="flowChartProcess">
            <a:avLst/>
          </a:prstGeom>
          <a:solidFill>
            <a:srgbClr val="C5F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err="1">
                <a:solidFill>
                  <a:schemeClr val="tx1"/>
                </a:solidFill>
              </a:rPr>
              <a:t>Spaerman</a:t>
            </a:r>
            <a:r>
              <a:rPr lang="es-EC" sz="1400" dirty="0">
                <a:solidFill>
                  <a:schemeClr val="tx1"/>
                </a:solidFill>
              </a:rPr>
              <a:t> </a:t>
            </a:r>
            <a:r>
              <a:rPr lang="es-EC" sz="1400" dirty="0" err="1">
                <a:solidFill>
                  <a:schemeClr val="tx1"/>
                </a:solidFill>
              </a:rPr>
              <a:t>Karber</a:t>
            </a:r>
            <a:r>
              <a:rPr lang="es-EC" sz="1400" dirty="0">
                <a:solidFill>
                  <a:schemeClr val="tx1"/>
                </a:solidFill>
              </a:rPr>
              <a:t> (1931) 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21" name="Flecha abajo 20"/>
          <p:cNvSpPr/>
          <p:nvPr/>
        </p:nvSpPr>
        <p:spPr>
          <a:xfrm>
            <a:off x="7780067" y="4710393"/>
            <a:ext cx="393312" cy="321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883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84866" y="102963"/>
            <a:ext cx="10972800" cy="1143000"/>
          </a:xfrm>
        </p:spPr>
        <p:txBody>
          <a:bodyPr/>
          <a:lstStyle/>
          <a:p>
            <a:pPr algn="l"/>
            <a:r>
              <a:rPr lang="es-EC" dirty="0" smtClean="0">
                <a:solidFill>
                  <a:schemeClr val="tx1"/>
                </a:solidFill>
              </a:rPr>
              <a:t>Resultados y discusión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" name="Proceso 3"/>
          <p:cNvSpPr/>
          <p:nvPr/>
        </p:nvSpPr>
        <p:spPr>
          <a:xfrm>
            <a:off x="584866" y="674463"/>
            <a:ext cx="3279820" cy="359647"/>
          </a:xfrm>
          <a:prstGeom prst="flowChartProcess">
            <a:avLst/>
          </a:prstGeom>
          <a:solidFill>
            <a:srgbClr val="AEDA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Curva de crecimiento 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3" name="Imagen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98" y="1058623"/>
            <a:ext cx="4476184" cy="2572864"/>
          </a:xfrm>
          <a:prstGeom prst="rect">
            <a:avLst/>
          </a:prstGeom>
        </p:spPr>
      </p:pic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98" y="3736700"/>
            <a:ext cx="4321408" cy="2451576"/>
          </a:xfrm>
          <a:prstGeom prst="rect">
            <a:avLst/>
          </a:prstGeom>
        </p:spPr>
      </p:pic>
      <p:pic>
        <p:nvPicPr>
          <p:cNvPr id="15" name="Imagen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425" y="3580887"/>
            <a:ext cx="4676731" cy="2688610"/>
          </a:xfrm>
          <a:prstGeom prst="rect">
            <a:avLst/>
          </a:prstGeom>
        </p:spPr>
      </p:pic>
      <p:sp>
        <p:nvSpPr>
          <p:cNvPr id="16" name="Proceso 15"/>
          <p:cNvSpPr/>
          <p:nvPr/>
        </p:nvSpPr>
        <p:spPr>
          <a:xfrm>
            <a:off x="4816811" y="2208395"/>
            <a:ext cx="1951606" cy="395126"/>
          </a:xfrm>
          <a:prstGeom prst="flowChartProcess">
            <a:avLst/>
          </a:prstGeom>
          <a:solidFill>
            <a:srgbClr val="C5F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</a:rPr>
              <a:t>12x10</a:t>
            </a:r>
            <a:r>
              <a:rPr lang="es-EC" sz="1400" baseline="30000" dirty="0">
                <a:solidFill>
                  <a:schemeClr val="tx1"/>
                </a:solidFill>
              </a:rPr>
              <a:t>3</a:t>
            </a:r>
            <a:r>
              <a:rPr lang="es-EC" sz="1400" dirty="0">
                <a:solidFill>
                  <a:schemeClr val="tx1"/>
                </a:solidFill>
              </a:rPr>
              <a:t> células/pocillo </a:t>
            </a:r>
            <a:r>
              <a:rPr lang="es-EC" sz="1400" dirty="0" smtClean="0">
                <a:solidFill>
                  <a:schemeClr val="tx1"/>
                </a:solidFill>
              </a:rPr>
              <a:t> 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7" name="Proceso 16"/>
          <p:cNvSpPr/>
          <p:nvPr/>
        </p:nvSpPr>
        <p:spPr>
          <a:xfrm>
            <a:off x="3279872" y="5137166"/>
            <a:ext cx="3753111" cy="631273"/>
          </a:xfrm>
          <a:prstGeom prst="flowChartProcess">
            <a:avLst/>
          </a:prstGeom>
          <a:solidFill>
            <a:srgbClr val="C5F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</a:rPr>
              <a:t>L</a:t>
            </a:r>
            <a:r>
              <a:rPr lang="es-EC" sz="1400" dirty="0" smtClean="0">
                <a:solidFill>
                  <a:schemeClr val="tx1"/>
                </a:solidFill>
              </a:rPr>
              <a:t>a </a:t>
            </a:r>
            <a:r>
              <a:rPr lang="es-EC" sz="1400" dirty="0">
                <a:solidFill>
                  <a:schemeClr val="tx1"/>
                </a:solidFill>
              </a:rPr>
              <a:t>tasa máxima de crecimiento de las células se encuentra en la fase </a:t>
            </a:r>
            <a:r>
              <a:rPr lang="es-EC" sz="1400" dirty="0" smtClean="0">
                <a:solidFill>
                  <a:schemeClr val="tx1"/>
                </a:solidFill>
              </a:rPr>
              <a:t>exponencial.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422955" y="5824469"/>
            <a:ext cx="26109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Stanbury</a:t>
            </a:r>
            <a:r>
              <a:rPr lang="es-EC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, Whitaker, &amp; Hall (2017)</a:t>
            </a:r>
            <a:endParaRPr lang="es-EC" sz="1400" dirty="0"/>
          </a:p>
        </p:txBody>
      </p:sp>
      <p:sp>
        <p:nvSpPr>
          <p:cNvPr id="19" name="Proceso 18"/>
          <p:cNvSpPr/>
          <p:nvPr/>
        </p:nvSpPr>
        <p:spPr>
          <a:xfrm>
            <a:off x="4816811" y="2796438"/>
            <a:ext cx="1951606" cy="395126"/>
          </a:xfrm>
          <a:prstGeom prst="flowChartProcess">
            <a:avLst/>
          </a:prstGeom>
          <a:solidFill>
            <a:srgbClr val="C5F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</a:rPr>
              <a:t>1x10</a:t>
            </a:r>
            <a:r>
              <a:rPr lang="es-EC" sz="1400" baseline="30000" dirty="0">
                <a:solidFill>
                  <a:schemeClr val="tx1"/>
                </a:solidFill>
              </a:rPr>
              <a:t>4</a:t>
            </a:r>
            <a:r>
              <a:rPr lang="es-EC" sz="1400" dirty="0">
                <a:solidFill>
                  <a:schemeClr val="tx1"/>
                </a:solidFill>
              </a:rPr>
              <a:t> células/pocillo </a:t>
            </a:r>
            <a:endParaRPr lang="es-EC" sz="1400" dirty="0">
              <a:solidFill>
                <a:schemeClr val="tx1"/>
              </a:solidFill>
            </a:endParaRPr>
          </a:p>
        </p:txBody>
      </p:sp>
      <p:pic>
        <p:nvPicPr>
          <p:cNvPr id="22" name="Imagen 21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0" t="16581" r="28967" b="11890"/>
          <a:stretch/>
        </p:blipFill>
        <p:spPr bwMode="auto">
          <a:xfrm>
            <a:off x="7547031" y="674463"/>
            <a:ext cx="3856205" cy="2794146"/>
          </a:xfrm>
          <a:prstGeom prst="rect">
            <a:avLst/>
          </a:prstGeom>
          <a:ln w="1905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Rectángulo 23"/>
          <p:cNvSpPr/>
          <p:nvPr/>
        </p:nvSpPr>
        <p:spPr>
          <a:xfrm>
            <a:off x="4641919" y="3212317"/>
            <a:ext cx="23013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 err="1">
                <a:solidFill>
                  <a:srgbClr val="2E2E2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Zhou</a:t>
            </a:r>
            <a:r>
              <a:rPr lang="es-EC" sz="1200" dirty="0">
                <a:solidFill>
                  <a:srgbClr val="2E2E2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N. (</a:t>
            </a:r>
            <a:r>
              <a:rPr lang="es-EC" sz="1200" dirty="0" smtClean="0">
                <a:solidFill>
                  <a:srgbClr val="2E2E2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2015) y </a:t>
            </a:r>
            <a:r>
              <a:rPr lang="es-EC" sz="1200" dirty="0" err="1" smtClean="0">
                <a:solidFill>
                  <a:srgbClr val="2E2E2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Zhu</a:t>
            </a:r>
            <a:r>
              <a:rPr lang="es-EC" sz="1200" dirty="0" smtClean="0">
                <a:solidFill>
                  <a:srgbClr val="2E2E2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C" sz="1200" dirty="0">
                <a:solidFill>
                  <a:srgbClr val="2E2E2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et al. (</a:t>
            </a:r>
            <a:r>
              <a:rPr lang="es-EC" sz="1200" dirty="0" smtClean="0">
                <a:solidFill>
                  <a:srgbClr val="2E2E2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2019)</a:t>
            </a:r>
            <a:endParaRPr lang="es-EC" dirty="0"/>
          </a:p>
        </p:txBody>
      </p:sp>
      <p:sp>
        <p:nvSpPr>
          <p:cNvPr id="25" name="Proceso 24"/>
          <p:cNvSpPr/>
          <p:nvPr/>
        </p:nvSpPr>
        <p:spPr>
          <a:xfrm>
            <a:off x="10754317" y="3947492"/>
            <a:ext cx="1297839" cy="261614"/>
          </a:xfrm>
          <a:prstGeom prst="flowChartProcess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26" name="Proceso 25"/>
          <p:cNvSpPr/>
          <p:nvPr/>
        </p:nvSpPr>
        <p:spPr>
          <a:xfrm>
            <a:off x="3279872" y="4122712"/>
            <a:ext cx="1297839" cy="261614"/>
          </a:xfrm>
          <a:prstGeom prst="flowChartProcess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400" dirty="0">
              <a:solidFill>
                <a:schemeClr val="tx1"/>
              </a:solidFill>
            </a:endParaRPr>
          </a:p>
        </p:txBody>
      </p:sp>
      <p:pic>
        <p:nvPicPr>
          <p:cNvPr id="27" name="Imagen 2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1" t="62047" b="290"/>
          <a:stretch/>
        </p:blipFill>
        <p:spPr bwMode="auto">
          <a:xfrm>
            <a:off x="11557665" y="2125232"/>
            <a:ext cx="553436" cy="1159098"/>
          </a:xfrm>
          <a:prstGeom prst="rect">
            <a:avLst/>
          </a:prstGeom>
          <a:ln w="1905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Flecha abajo 27"/>
          <p:cNvSpPr/>
          <p:nvPr/>
        </p:nvSpPr>
        <p:spPr>
          <a:xfrm>
            <a:off x="9289280" y="3498387"/>
            <a:ext cx="467466" cy="266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2261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ceso 3"/>
          <p:cNvSpPr/>
          <p:nvPr/>
        </p:nvSpPr>
        <p:spPr>
          <a:xfrm>
            <a:off x="339143" y="113717"/>
            <a:ext cx="7307432" cy="562489"/>
          </a:xfrm>
          <a:prstGeom prst="flowChartProcess">
            <a:avLst/>
          </a:prstGeom>
          <a:solidFill>
            <a:srgbClr val="AEDA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Inoculación del VPPC en la línea celular </a:t>
            </a:r>
            <a:r>
              <a:rPr lang="es-EC" b="1" dirty="0" smtClean="0">
                <a:solidFill>
                  <a:schemeClr val="tx1"/>
                </a:solidFill>
              </a:rPr>
              <a:t>PK-15 y dosis infectiva </a:t>
            </a:r>
            <a:endParaRPr lang="es-EC" b="1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52" y="872764"/>
            <a:ext cx="6218934" cy="300377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81121" y="4031088"/>
            <a:ext cx="63165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C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Nota. Observación realizada con objetivo 10x de las células preformadas PK-15 </a:t>
            </a:r>
            <a:r>
              <a:rPr lang="es-EC" sz="1400" b="1" dirty="0">
                <a:latin typeface="Calibri" panose="020F0502020204030204" pitchFamily="34" charset="0"/>
                <a:ea typeface="Times New Roman" panose="02020603050405020304" pitchFamily="18" charset="0"/>
              </a:rPr>
              <a:t>(A)</a:t>
            </a:r>
            <a:r>
              <a:rPr lang="es-EC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 Células sin el virus a las 72 horas </a:t>
            </a:r>
            <a:r>
              <a:rPr lang="es-EC" sz="1400" b="1" dirty="0">
                <a:latin typeface="Calibri" panose="020F0502020204030204" pitchFamily="34" charset="0"/>
                <a:ea typeface="Times New Roman" panose="02020603050405020304" pitchFamily="18" charset="0"/>
              </a:rPr>
              <a:t>(B)</a:t>
            </a:r>
            <a:r>
              <a:rPr lang="es-EC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 células infectadas con el virus a las 72 horas.</a:t>
            </a:r>
            <a:endParaRPr lang="es-EC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Proceso 8"/>
          <p:cNvSpPr/>
          <p:nvPr/>
        </p:nvSpPr>
        <p:spPr>
          <a:xfrm>
            <a:off x="939352" y="5085818"/>
            <a:ext cx="3151031" cy="631065"/>
          </a:xfrm>
          <a:prstGeom prst="flowChartProcess">
            <a:avLst/>
          </a:prstGeom>
          <a:solidFill>
            <a:srgbClr val="C5F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</a:rPr>
              <a:t>R</a:t>
            </a:r>
            <a:r>
              <a:rPr lang="es-EC" sz="1400" dirty="0" smtClean="0">
                <a:solidFill>
                  <a:schemeClr val="tx1"/>
                </a:solidFill>
              </a:rPr>
              <a:t>eplicación </a:t>
            </a:r>
            <a:r>
              <a:rPr lang="es-EC" sz="1400" dirty="0">
                <a:solidFill>
                  <a:schemeClr val="tx1"/>
                </a:solidFill>
              </a:rPr>
              <a:t>del virus tiene lugar en el citoplasma </a:t>
            </a:r>
            <a:endParaRPr lang="es-EC" sz="1400" b="1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501801" y="5770392"/>
            <a:ext cx="2026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 (Gray &amp; </a:t>
            </a:r>
            <a:r>
              <a:rPr lang="es-EC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Nettleton</a:t>
            </a:r>
            <a:r>
              <a:rPr lang="es-EC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, 1987)</a:t>
            </a:r>
            <a:endParaRPr lang="es-EC" sz="1400" dirty="0"/>
          </a:p>
        </p:txBody>
      </p:sp>
      <p:sp>
        <p:nvSpPr>
          <p:cNvPr id="11" name="Flecha abajo 10"/>
          <p:cNvSpPr/>
          <p:nvPr/>
        </p:nvSpPr>
        <p:spPr>
          <a:xfrm>
            <a:off x="2381051" y="4635726"/>
            <a:ext cx="562377" cy="3686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2" name="Imagen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89" y="3558841"/>
            <a:ext cx="3791767" cy="2365439"/>
          </a:xfrm>
          <a:prstGeom prst="rect">
            <a:avLst/>
          </a:prstGeom>
        </p:spPr>
      </p:pic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82046"/>
              </p:ext>
            </p:extLst>
          </p:nvPr>
        </p:nvGraphicFramePr>
        <p:xfrm>
          <a:off x="7433175" y="1470812"/>
          <a:ext cx="4590416" cy="2049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6964"/>
                <a:gridCol w="1353722"/>
                <a:gridCol w="1078115"/>
                <a:gridCol w="1171615"/>
              </a:tblGrid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 err="1">
                          <a:solidFill>
                            <a:schemeClr val="tx1"/>
                          </a:solidFill>
                          <a:effectLst/>
                        </a:rPr>
                        <a:t>No°</a:t>
                      </a: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 Diluciones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Título (DICT</a:t>
                      </a:r>
                      <a:r>
                        <a:rPr lang="es-EC" sz="1100" baseline="-250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/mL) 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Dilución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DICT</a:t>
                      </a:r>
                      <a:r>
                        <a:rPr lang="es-EC" sz="1100" baseline="-250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stock viral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 ^8,26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181970085,86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 ^7,26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1:10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18197008,59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10 ^6,26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1:100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1819700,86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 ^5,26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1:1000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181970,09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 ^4,26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1:10000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18197,01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 ^3,26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1:100000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1819,70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 ^2,26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1:1000000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181,97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 ^1,26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1:10000000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18,20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 ^0,26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1:1000000000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1,82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Flecha abajo 13"/>
          <p:cNvSpPr/>
          <p:nvPr/>
        </p:nvSpPr>
        <p:spPr>
          <a:xfrm>
            <a:off x="9728383" y="3558841"/>
            <a:ext cx="562377" cy="3686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Proceso 15"/>
              <p:cNvSpPr/>
              <p:nvPr/>
            </p:nvSpPr>
            <p:spPr>
              <a:xfrm>
                <a:off x="9055058" y="921032"/>
                <a:ext cx="1909026" cy="344730"/>
              </a:xfrm>
              <a:prstGeom prst="flowChartProcess">
                <a:avLst/>
              </a:prstGeom>
              <a:solidFill>
                <a:srgbClr val="C5F2A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sz="16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10</a:t>
                </a:r>
                <a:r>
                  <a:rPr lang="es-EC" sz="1600" baseline="30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8.26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s-EC" sz="16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Times New Roman" panose="02020603050405020304" pitchFamily="18" charset="0"/>
                          </a:rPr>
                          <m:t>DICT</m:t>
                        </m:r>
                      </m:e>
                      <m:sub>
                        <m:r>
                          <m:rPr>
                            <m:nor/>
                          </m:rPr>
                          <a:rPr lang="es-EC" sz="16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Times New Roman" panose="02020603050405020304" pitchFamily="18" charset="0"/>
                          </a:rPr>
                          <m:t>50</m:t>
                        </m:r>
                      </m:sub>
                    </m:sSub>
                    <m:r>
                      <m:rPr>
                        <m:nor/>
                      </m:rPr>
                      <a:rPr lang="es-EC" sz="16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s-EC" sz="16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rPr>
                      <m:t>mL</m:t>
                    </m:r>
                  </m:oMath>
                </a14:m>
                <a:endParaRPr lang="es-EC" sz="1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Proces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058" y="921032"/>
                <a:ext cx="1909026" cy="344730"/>
              </a:xfrm>
              <a:prstGeom prst="flowChartProcess">
                <a:avLst/>
              </a:prstGeom>
              <a:blipFill rotWithShape="0">
                <a:blip r:embed="rId4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Proceso 17"/>
          <p:cNvSpPr/>
          <p:nvPr/>
        </p:nvSpPr>
        <p:spPr>
          <a:xfrm>
            <a:off x="5315568" y="5532123"/>
            <a:ext cx="3151031" cy="631065"/>
          </a:xfrm>
          <a:prstGeom prst="flowChartProcess">
            <a:avLst/>
          </a:prstGeom>
          <a:solidFill>
            <a:srgbClr val="C5F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El título por la replicación y propagación de VPPC en líneas celulares cultivadas </a:t>
            </a:r>
            <a:r>
              <a:rPr lang="es-EC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 vitro</a:t>
            </a:r>
            <a:r>
              <a:rPr lang="es-EC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suele ser </a:t>
            </a:r>
            <a:r>
              <a:rPr lang="es-EC" sz="1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bajo.</a:t>
            </a:r>
            <a:endParaRPr lang="es-EC" sz="1200" b="1" dirty="0">
              <a:solidFill>
                <a:schemeClr val="tx1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7231878" y="6296627"/>
            <a:ext cx="13687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(Yin et al.,2020</a:t>
            </a:r>
            <a:r>
              <a:rPr lang="es-EC" sz="1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endParaRPr lang="es-EC" sz="1400" dirty="0"/>
          </a:p>
        </p:txBody>
      </p:sp>
      <p:sp>
        <p:nvSpPr>
          <p:cNvPr id="20" name="Proceso 19"/>
          <p:cNvSpPr/>
          <p:nvPr/>
        </p:nvSpPr>
        <p:spPr>
          <a:xfrm>
            <a:off x="10138099" y="4400964"/>
            <a:ext cx="1092279" cy="306687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6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Proceso 20"/>
              <p:cNvSpPr/>
              <p:nvPr/>
            </p:nvSpPr>
            <p:spPr>
              <a:xfrm>
                <a:off x="9055058" y="275218"/>
                <a:ext cx="1909026" cy="344730"/>
              </a:xfrm>
              <a:prstGeom prst="flowChartProcess">
                <a:avLst/>
              </a:prstGeom>
              <a:solidFill>
                <a:srgbClr val="C5F2A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sz="16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10</a:t>
                </a:r>
                <a:r>
                  <a:rPr lang="es-EC" sz="1600" baseline="300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8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s-EC" sz="16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Times New Roman" panose="02020603050405020304" pitchFamily="18" charset="0"/>
                          </a:rPr>
                          <m:t>DICT</m:t>
                        </m:r>
                      </m:e>
                      <m:sub>
                        <m:r>
                          <m:rPr>
                            <m:nor/>
                          </m:rPr>
                          <a:rPr lang="es-EC" sz="16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Times New Roman" panose="02020603050405020304" pitchFamily="18" charset="0"/>
                          </a:rPr>
                          <m:t>50</m:t>
                        </m:r>
                      </m:sub>
                    </m:sSub>
                    <m:r>
                      <m:rPr>
                        <m:nor/>
                      </m:rPr>
                      <a:rPr lang="es-EC" sz="16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s-EC" sz="16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rPr>
                      <m:t>mL</m:t>
                    </m:r>
                  </m:oMath>
                </a14:m>
                <a:endParaRPr lang="es-EC" sz="1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" name="Proces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058" y="275218"/>
                <a:ext cx="1909026" cy="344730"/>
              </a:xfrm>
              <a:prstGeom prst="flowChartProcess">
                <a:avLst/>
              </a:prstGeom>
              <a:blipFill rotWithShape="0">
                <a:blip r:embed="rId5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lecha abajo 21"/>
          <p:cNvSpPr/>
          <p:nvPr/>
        </p:nvSpPr>
        <p:spPr>
          <a:xfrm>
            <a:off x="9794231" y="642411"/>
            <a:ext cx="409716" cy="2786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6519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/>
              <a:t/>
            </a:r>
            <a:br>
              <a:rPr lang="es-EC" dirty="0"/>
            </a:b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8" name="Proceso 7"/>
          <p:cNvSpPr/>
          <p:nvPr/>
        </p:nvSpPr>
        <p:spPr>
          <a:xfrm>
            <a:off x="442174" y="283649"/>
            <a:ext cx="4632101" cy="562489"/>
          </a:xfrm>
          <a:prstGeom prst="flowChartProcess">
            <a:avLst/>
          </a:prstGeom>
          <a:solidFill>
            <a:srgbClr val="AEDA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Anticuerpos </a:t>
            </a:r>
            <a:r>
              <a:rPr lang="es-EC" dirty="0" smtClean="0">
                <a:solidFill>
                  <a:schemeClr val="tx1"/>
                </a:solidFill>
              </a:rPr>
              <a:t>neutralizantes mediante NPLA</a:t>
            </a:r>
            <a:endParaRPr lang="es-EC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289467"/>
              </p:ext>
            </p:extLst>
          </p:nvPr>
        </p:nvGraphicFramePr>
        <p:xfrm>
          <a:off x="779896" y="1134006"/>
          <a:ext cx="4049589" cy="24277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2852"/>
                <a:gridCol w="690061"/>
                <a:gridCol w="976676"/>
              </a:tblGrid>
              <a:tr h="5467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Título de anticuerpos neutralizantes (log</a:t>
                      </a:r>
                      <a:r>
                        <a:rPr lang="es-EC" sz="1100" baseline="-25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Cepa </a:t>
                      </a:r>
                      <a:r>
                        <a:rPr lang="es-EC" sz="1100" dirty="0" err="1">
                          <a:solidFill>
                            <a:schemeClr val="tx1"/>
                          </a:solidFill>
                          <a:effectLst/>
                        </a:rPr>
                        <a:t>Alfort</a:t>
                      </a: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 187-VPPC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0905">
                <a:tc>
                  <a:txBody>
                    <a:bodyPr/>
                    <a:lstStyle/>
                    <a:p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Total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09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Sueros con títulos &lt;1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13,33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18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Sueros con títulos 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Entre 1 y 2.85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13,33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64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Sueros con títulos &gt;2.85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73,33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09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100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" name="Imagen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259" y="18005"/>
            <a:ext cx="4964804" cy="3348863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787151" y="3517631"/>
            <a:ext cx="33682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100" dirty="0">
                <a:latin typeface="Calibri" panose="020F0502020204030204" pitchFamily="34" charset="0"/>
                <a:ea typeface="Times New Roman" panose="02020603050405020304" pitchFamily="18" charset="0"/>
              </a:rPr>
              <a:t>Nota: Los sueros con títulos &lt;1 se consideran negativos.</a:t>
            </a:r>
            <a:endParaRPr lang="es-EC" sz="1100" dirty="0"/>
          </a:p>
        </p:txBody>
      </p:sp>
      <p:sp>
        <p:nvSpPr>
          <p:cNvPr id="12" name="Proceso 11"/>
          <p:cNvSpPr/>
          <p:nvPr/>
        </p:nvSpPr>
        <p:spPr>
          <a:xfrm>
            <a:off x="422874" y="4441045"/>
            <a:ext cx="4558049" cy="716679"/>
          </a:xfrm>
          <a:prstGeom prst="flowChartProcess">
            <a:avLst/>
          </a:prstGeom>
          <a:solidFill>
            <a:srgbClr val="C5F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chemeClr val="tx1"/>
                </a:solidFill>
              </a:rPr>
              <a:t>El índice de neutralización (IN) es el log </a:t>
            </a:r>
            <a:r>
              <a:rPr lang="es-EC" sz="1200" baseline="-25000" dirty="0">
                <a:solidFill>
                  <a:schemeClr val="tx1"/>
                </a:solidFill>
              </a:rPr>
              <a:t>10 </a:t>
            </a:r>
            <a:r>
              <a:rPr lang="es-EC" sz="1200" dirty="0">
                <a:solidFill>
                  <a:schemeClr val="tx1"/>
                </a:solidFill>
              </a:rPr>
              <a:t>del factor de dilución del anticuerpo (recíproco de la dilución) cuando el 50% de los pocillos están protegidos de la infección </a:t>
            </a:r>
            <a:endParaRPr lang="es-EC" sz="1200" b="1" dirty="0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532617" y="5224462"/>
            <a:ext cx="15031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s-EC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N. </a:t>
            </a:r>
            <a:r>
              <a:rPr lang="es-EC" sz="1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Chen</a:t>
            </a:r>
            <a:r>
              <a:rPr lang="es-EC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 et al., </a:t>
            </a:r>
            <a:r>
              <a:rPr lang="es-EC" sz="1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2010)</a:t>
            </a:r>
            <a:endParaRPr lang="es-EC" sz="1200" dirty="0"/>
          </a:p>
        </p:txBody>
      </p:sp>
      <p:sp>
        <p:nvSpPr>
          <p:cNvPr id="14" name="Flecha derecha 13"/>
          <p:cNvSpPr/>
          <p:nvPr/>
        </p:nvSpPr>
        <p:spPr>
          <a:xfrm>
            <a:off x="5334489" y="2009312"/>
            <a:ext cx="599944" cy="511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Proceso 14"/>
          <p:cNvSpPr/>
          <p:nvPr/>
        </p:nvSpPr>
        <p:spPr>
          <a:xfrm>
            <a:off x="7056550" y="3413388"/>
            <a:ext cx="4256470" cy="656504"/>
          </a:xfrm>
          <a:prstGeom prst="flowChartProcess">
            <a:avLst/>
          </a:prstGeom>
          <a:solidFill>
            <a:srgbClr val="C5F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chemeClr val="tx1"/>
                </a:solidFill>
              </a:rPr>
              <a:t>Los animales con títulos de anticuerpos neutralizantes mayores a una dilución </a:t>
            </a:r>
            <a:r>
              <a:rPr lang="es-EC" sz="1200" dirty="0" smtClean="0">
                <a:solidFill>
                  <a:schemeClr val="tx1"/>
                </a:solidFill>
              </a:rPr>
              <a:t>1:100 - 2(log</a:t>
            </a:r>
            <a:r>
              <a:rPr lang="es-EC" sz="1200" dirty="0">
                <a:solidFill>
                  <a:schemeClr val="tx1"/>
                </a:solidFill>
              </a:rPr>
              <a:t> </a:t>
            </a:r>
            <a:r>
              <a:rPr lang="es-EC" sz="1200" baseline="-25000" dirty="0">
                <a:solidFill>
                  <a:schemeClr val="tx1"/>
                </a:solidFill>
              </a:rPr>
              <a:t>10 </a:t>
            </a:r>
            <a:r>
              <a:rPr lang="es-EC" sz="1200" dirty="0" smtClean="0">
                <a:solidFill>
                  <a:schemeClr val="tx1"/>
                </a:solidFill>
              </a:rPr>
              <a:t>) se </a:t>
            </a:r>
            <a:r>
              <a:rPr lang="es-EC" sz="1200" dirty="0">
                <a:solidFill>
                  <a:schemeClr val="tx1"/>
                </a:solidFill>
              </a:rPr>
              <a:t>consideran altos </a:t>
            </a:r>
            <a:endParaRPr lang="es-EC" sz="1200" b="1" dirty="0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0087276" y="4152321"/>
            <a:ext cx="13169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(Pérez </a:t>
            </a:r>
            <a:r>
              <a:rPr lang="es-EC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et al.,2012)</a:t>
            </a:r>
            <a:endParaRPr lang="es-EC" sz="1200" dirty="0"/>
          </a:p>
        </p:txBody>
      </p:sp>
      <p:sp>
        <p:nvSpPr>
          <p:cNvPr id="17" name="Proceso 16"/>
          <p:cNvSpPr/>
          <p:nvPr/>
        </p:nvSpPr>
        <p:spPr>
          <a:xfrm>
            <a:off x="7669370" y="5129251"/>
            <a:ext cx="1515415" cy="326808"/>
          </a:xfrm>
          <a:prstGeom prst="flowChartProcess">
            <a:avLst/>
          </a:prstGeom>
          <a:solidFill>
            <a:srgbClr val="C5F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smtClean="0">
                <a:solidFill>
                  <a:schemeClr val="tx1"/>
                </a:solidFill>
              </a:rPr>
              <a:t>1.3 a 3.7 (log</a:t>
            </a:r>
            <a:r>
              <a:rPr lang="es-EC" sz="1200" baseline="-25000" smtClean="0">
                <a:solidFill>
                  <a:schemeClr val="tx1"/>
                </a:solidFill>
              </a:rPr>
              <a:t>10</a:t>
            </a:r>
            <a:r>
              <a:rPr lang="es-EC" sz="1200" smtClean="0">
                <a:solidFill>
                  <a:schemeClr val="tx1"/>
                </a:solidFill>
              </a:rPr>
              <a:t>) </a:t>
            </a:r>
            <a:endParaRPr lang="es-EC" sz="1200" b="1" dirty="0">
              <a:solidFill>
                <a:schemeClr val="tx1"/>
              </a:solidFill>
            </a:endParaRPr>
          </a:p>
        </p:txBody>
      </p:sp>
      <p:sp>
        <p:nvSpPr>
          <p:cNvPr id="18" name="Proceso 17"/>
          <p:cNvSpPr/>
          <p:nvPr/>
        </p:nvSpPr>
        <p:spPr>
          <a:xfrm>
            <a:off x="7647906" y="4625112"/>
            <a:ext cx="1536879" cy="348544"/>
          </a:xfrm>
          <a:prstGeom prst="flowChartProcess">
            <a:avLst/>
          </a:prstGeom>
          <a:solidFill>
            <a:srgbClr val="C5F2A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chemeClr val="tx1"/>
                </a:solidFill>
              </a:rPr>
              <a:t>1.85 a 7.85 (log</a:t>
            </a:r>
            <a:r>
              <a:rPr lang="es-EC" sz="1200" baseline="-25000" dirty="0">
                <a:solidFill>
                  <a:schemeClr val="tx1"/>
                </a:solidFill>
              </a:rPr>
              <a:t>10</a:t>
            </a:r>
            <a:r>
              <a:rPr lang="es-EC" sz="1200" dirty="0">
                <a:solidFill>
                  <a:schemeClr val="tx1"/>
                </a:solidFill>
              </a:rPr>
              <a:t>), </a:t>
            </a:r>
            <a:r>
              <a:rPr lang="es-EC" sz="1200" dirty="0" smtClean="0">
                <a:solidFill>
                  <a:schemeClr val="tx1"/>
                </a:solidFill>
              </a:rPr>
              <a:t> </a:t>
            </a:r>
            <a:endParaRPr lang="es-EC" sz="1200" b="1" dirty="0">
              <a:solidFill>
                <a:schemeClr val="tx1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9184785" y="5143905"/>
            <a:ext cx="26595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s-EC" sz="12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Terpstra</a:t>
            </a:r>
            <a:r>
              <a:rPr lang="es-EC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s-EC" sz="12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Bloemraad</a:t>
            </a:r>
            <a:r>
              <a:rPr lang="es-EC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&amp; </a:t>
            </a:r>
            <a:r>
              <a:rPr lang="es-EC" sz="1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Gielkens,1984)</a:t>
            </a:r>
            <a:endParaRPr lang="es-EC" sz="1200" dirty="0"/>
          </a:p>
        </p:txBody>
      </p:sp>
      <p:sp>
        <p:nvSpPr>
          <p:cNvPr id="20" name="Proceso 19"/>
          <p:cNvSpPr/>
          <p:nvPr/>
        </p:nvSpPr>
        <p:spPr>
          <a:xfrm>
            <a:off x="7669370" y="5595608"/>
            <a:ext cx="1515415" cy="326808"/>
          </a:xfrm>
          <a:prstGeom prst="flowChartProcess">
            <a:avLst/>
          </a:prstGeom>
          <a:solidFill>
            <a:srgbClr val="C5F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chemeClr val="tx1"/>
                </a:solidFill>
              </a:rPr>
              <a:t>4 a 10 </a:t>
            </a:r>
            <a:r>
              <a:rPr lang="es-EC" sz="1200" dirty="0" smtClean="0">
                <a:solidFill>
                  <a:schemeClr val="tx1"/>
                </a:solidFill>
              </a:rPr>
              <a:t> (log</a:t>
            </a:r>
            <a:r>
              <a:rPr lang="es-EC" sz="1200" baseline="-25000" dirty="0" smtClean="0">
                <a:solidFill>
                  <a:schemeClr val="tx1"/>
                </a:solidFill>
              </a:rPr>
              <a:t>10</a:t>
            </a:r>
            <a:r>
              <a:rPr lang="es-EC" sz="1200" dirty="0" smtClean="0">
                <a:solidFill>
                  <a:schemeClr val="tx1"/>
                </a:solidFill>
              </a:rPr>
              <a:t>) </a:t>
            </a:r>
            <a:endParaRPr lang="es-EC" sz="1200" b="1" dirty="0">
              <a:solidFill>
                <a:schemeClr val="tx1"/>
              </a:solidFill>
            </a:endParaRPr>
          </a:p>
        </p:txBody>
      </p:sp>
      <p:sp>
        <p:nvSpPr>
          <p:cNvPr id="21" name="Flecha derecha 20"/>
          <p:cNvSpPr/>
          <p:nvPr/>
        </p:nvSpPr>
        <p:spPr>
          <a:xfrm rot="5400000">
            <a:off x="2369264" y="3959971"/>
            <a:ext cx="461579" cy="476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Rectángulo 21"/>
          <p:cNvSpPr/>
          <p:nvPr/>
        </p:nvSpPr>
        <p:spPr>
          <a:xfrm>
            <a:off x="6524866" y="4696657"/>
            <a:ext cx="10633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Reportado </a:t>
            </a:r>
            <a:r>
              <a:rPr lang="es-EC" sz="1200" dirty="0" smtClean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s-EC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s-EC" sz="1200" dirty="0"/>
          </a:p>
        </p:txBody>
      </p:sp>
      <p:sp>
        <p:nvSpPr>
          <p:cNvPr id="23" name="Rectángulo 22"/>
          <p:cNvSpPr/>
          <p:nvPr/>
        </p:nvSpPr>
        <p:spPr>
          <a:xfrm>
            <a:off x="9184785" y="5569930"/>
            <a:ext cx="14309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s-EC" sz="120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Jelsma</a:t>
            </a:r>
            <a:r>
              <a:rPr lang="es-EC" sz="1200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C" sz="1200" dirty="0">
                <a:latin typeface="Calibri" panose="020F0502020204030204" pitchFamily="34" charset="0"/>
                <a:ea typeface="Calibri" panose="020F0502020204030204" pitchFamily="34" charset="0"/>
              </a:rPr>
              <a:t>et al</a:t>
            </a:r>
            <a:r>
              <a:rPr lang="es-EC" sz="1200" dirty="0" smtClean="0">
                <a:latin typeface="Calibri" panose="020F0502020204030204" pitchFamily="34" charset="0"/>
                <a:ea typeface="Calibri" panose="020F0502020204030204" pitchFamily="34" charset="0"/>
              </a:rPr>
              <a:t>.,2021</a:t>
            </a:r>
            <a:r>
              <a:rPr lang="es-EC" sz="1200" dirty="0"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121720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ceso 6"/>
          <p:cNvSpPr/>
          <p:nvPr/>
        </p:nvSpPr>
        <p:spPr>
          <a:xfrm>
            <a:off x="532885" y="164654"/>
            <a:ext cx="5449888" cy="562489"/>
          </a:xfrm>
          <a:prstGeom prst="flowChartProcess">
            <a:avLst/>
          </a:prstGeom>
          <a:solidFill>
            <a:srgbClr val="AEDA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Anticuerpos </a:t>
            </a:r>
            <a:r>
              <a:rPr lang="es-EC" dirty="0" smtClean="0">
                <a:solidFill>
                  <a:schemeClr val="tx1"/>
                </a:solidFill>
              </a:rPr>
              <a:t>neutralizantes mediante NPLA y ELISA</a:t>
            </a:r>
            <a:endParaRPr lang="es-EC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492227"/>
              </p:ext>
            </p:extLst>
          </p:nvPr>
        </p:nvGraphicFramePr>
        <p:xfrm>
          <a:off x="532885" y="858940"/>
          <a:ext cx="3241116" cy="13673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8024"/>
                <a:gridCol w="578159"/>
                <a:gridCol w="694933"/>
              </a:tblGrid>
              <a:tr h="3144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% IP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 err="1">
                          <a:solidFill>
                            <a:schemeClr val="tx1"/>
                          </a:solidFill>
                          <a:effectLst/>
                        </a:rPr>
                        <a:t>PrioCHECK®Ab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4612">
                <a:tc>
                  <a:txBody>
                    <a:bodyPr/>
                    <a:lstStyle/>
                    <a:p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Total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46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Sueros &lt;30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0" dirty="0">
                          <a:effectLst/>
                        </a:rPr>
                        <a:t>5</a:t>
                      </a:r>
                      <a:endParaRPr lang="es-EC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0" dirty="0">
                          <a:effectLst/>
                        </a:rPr>
                        <a:t>16,67</a:t>
                      </a:r>
                      <a:endParaRPr lang="es-EC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44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Sueros entre &gt;30 y &lt;50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0" dirty="0">
                          <a:effectLst/>
                        </a:rPr>
                        <a:t>1</a:t>
                      </a:r>
                      <a:endParaRPr lang="es-EC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0" dirty="0">
                          <a:effectLst/>
                        </a:rPr>
                        <a:t>3,33</a:t>
                      </a:r>
                      <a:endParaRPr lang="es-EC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46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Sueros &gt;50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0">
                          <a:effectLst/>
                        </a:rPr>
                        <a:t>24</a:t>
                      </a:r>
                      <a:endParaRPr lang="es-EC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0" dirty="0">
                          <a:effectLst/>
                        </a:rPr>
                        <a:t>80,00</a:t>
                      </a:r>
                      <a:endParaRPr lang="es-EC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46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0">
                          <a:effectLst/>
                        </a:rPr>
                        <a:t>30</a:t>
                      </a:r>
                      <a:endParaRPr lang="es-EC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0" dirty="0">
                          <a:effectLst/>
                        </a:rPr>
                        <a:t>100</a:t>
                      </a:r>
                      <a:endParaRPr lang="es-EC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493029"/>
              </p:ext>
            </p:extLst>
          </p:nvPr>
        </p:nvGraphicFramePr>
        <p:xfrm>
          <a:off x="5077196" y="874509"/>
          <a:ext cx="3559329" cy="9353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0786"/>
                <a:gridCol w="941091"/>
                <a:gridCol w="627640"/>
                <a:gridCol w="522172"/>
                <a:gridCol w="627640"/>
              </a:tblGrid>
              <a:tr h="200025">
                <a:tc>
                  <a:txBody>
                    <a:bodyPr/>
                    <a:lstStyle/>
                    <a:p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 err="1">
                          <a:solidFill>
                            <a:schemeClr val="tx1"/>
                          </a:solidFill>
                          <a:effectLst/>
                        </a:rPr>
                        <a:t>PrioCHECK®Ab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NPLA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Positivos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66,66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86,66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negativos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33,33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13,33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100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" name="Imagen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85" y="2496556"/>
            <a:ext cx="6047146" cy="3350452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286543" y="574397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s-EC" sz="1200" i="1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Nota:</a:t>
            </a:r>
            <a:r>
              <a:rPr lang="es-EC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Títulos de anticuerpos positivos contra el VPPC se midieron por valor de IP (≥ 50% positivo) usando el ELISA PPC Ab y títulos (log</a:t>
            </a:r>
            <a:r>
              <a:rPr lang="es-EC" sz="1200" baseline="-25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10</a:t>
            </a:r>
            <a:r>
              <a:rPr lang="es-EC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), mediante el ensayo de NPLA</a:t>
            </a:r>
            <a:r>
              <a:rPr lang="es-EC" sz="12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s-EC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32885" y="2125043"/>
            <a:ext cx="3601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C" sz="1200" i="1" dirty="0">
                <a:latin typeface="Calibri" panose="020F0502020204030204" pitchFamily="34" charset="0"/>
                <a:ea typeface="Times New Roman" panose="02020603050405020304" pitchFamily="18" charset="0"/>
              </a:rPr>
              <a:t>Nota:</a:t>
            </a:r>
            <a:r>
              <a:rPr lang="es-EC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 Los sueros</a:t>
            </a:r>
            <a:r>
              <a:rPr lang="es-EC" sz="12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C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&lt;30 se consideran negativos, entre 30  </a:t>
            </a:r>
            <a:r>
              <a:rPr lang="es-EC" sz="1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y </a:t>
            </a:r>
            <a:r>
              <a:rPr lang="es-EC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&lt;50 sospechosos, &gt;50 positivos.</a:t>
            </a:r>
            <a:endParaRPr lang="es-EC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Proceso 12"/>
          <p:cNvSpPr/>
          <p:nvPr/>
        </p:nvSpPr>
        <p:spPr>
          <a:xfrm>
            <a:off x="6940923" y="2992797"/>
            <a:ext cx="4256470" cy="656504"/>
          </a:xfrm>
          <a:prstGeom prst="flowChartProcess">
            <a:avLst/>
          </a:prstGeom>
          <a:solidFill>
            <a:srgbClr val="C5F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chemeClr val="tx1"/>
                </a:solidFill>
              </a:rPr>
              <a:t>E</a:t>
            </a:r>
            <a:r>
              <a:rPr lang="es-EC" sz="1200" dirty="0" smtClean="0">
                <a:solidFill>
                  <a:schemeClr val="tx1"/>
                </a:solidFill>
              </a:rPr>
              <a:t>l </a:t>
            </a:r>
            <a:r>
              <a:rPr lang="es-EC" sz="1200" dirty="0">
                <a:solidFill>
                  <a:schemeClr val="tx1"/>
                </a:solidFill>
              </a:rPr>
              <a:t>ensayo de NPLA por ser una prueba altamente sensible y específica para la detección de anticuerpos </a:t>
            </a:r>
            <a:r>
              <a:rPr lang="es-EC" sz="1200" dirty="0" smtClean="0">
                <a:solidFill>
                  <a:schemeClr val="tx1"/>
                </a:solidFill>
              </a:rPr>
              <a:t>neutralizantes, </a:t>
            </a:r>
            <a:endParaRPr lang="es-EC" sz="1200" b="1" dirty="0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9430050" y="3681808"/>
            <a:ext cx="1767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s-EC" sz="1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Gauger</a:t>
            </a:r>
            <a:r>
              <a:rPr lang="es-EC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 &amp; </a:t>
            </a:r>
            <a:r>
              <a:rPr lang="es-EC" sz="1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Vincent</a:t>
            </a:r>
            <a:r>
              <a:rPr lang="es-EC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, 2020</a:t>
            </a:r>
            <a:r>
              <a:rPr lang="es-EC" sz="1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es-EC" sz="1200" dirty="0"/>
          </a:p>
        </p:txBody>
      </p:sp>
      <p:sp>
        <p:nvSpPr>
          <p:cNvPr id="15" name="Proceso 14"/>
          <p:cNvSpPr/>
          <p:nvPr/>
        </p:nvSpPr>
        <p:spPr>
          <a:xfrm>
            <a:off x="6940923" y="4268315"/>
            <a:ext cx="4256470" cy="656504"/>
          </a:xfrm>
          <a:prstGeom prst="flowChartProcess">
            <a:avLst/>
          </a:prstGeom>
          <a:solidFill>
            <a:srgbClr val="C5F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chemeClr val="tx1"/>
                </a:solidFill>
              </a:rPr>
              <a:t>Los sueros negativos por NPLA pertenecen al mismo grupo de negativos por ELISA. </a:t>
            </a:r>
            <a:endParaRPr lang="es-EC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ceso 3"/>
          <p:cNvSpPr/>
          <p:nvPr/>
        </p:nvSpPr>
        <p:spPr>
          <a:xfrm>
            <a:off x="507128" y="165649"/>
            <a:ext cx="4824726" cy="451672"/>
          </a:xfrm>
          <a:prstGeom prst="flowChartProcess">
            <a:avLst/>
          </a:prstGeom>
          <a:solidFill>
            <a:srgbClr val="AEDA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Sensibilidad y especificidad analítica </a:t>
            </a:r>
            <a:endParaRPr lang="es-EC" b="1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3" y="796631"/>
            <a:ext cx="3189110" cy="2893507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"/>
          <a:stretch/>
        </p:blipFill>
        <p:spPr bwMode="auto">
          <a:xfrm>
            <a:off x="3840719" y="907448"/>
            <a:ext cx="3036598" cy="27512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8"/>
          <a:stretch/>
        </p:blipFill>
        <p:spPr bwMode="auto">
          <a:xfrm>
            <a:off x="8700917" y="649176"/>
            <a:ext cx="2613943" cy="26718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Proceso 8"/>
          <p:cNvSpPr/>
          <p:nvPr/>
        </p:nvSpPr>
        <p:spPr>
          <a:xfrm>
            <a:off x="1776211" y="3752687"/>
            <a:ext cx="3555643" cy="604613"/>
          </a:xfrm>
          <a:prstGeom prst="flowChartProcess">
            <a:avLst/>
          </a:prstGeom>
          <a:solidFill>
            <a:srgbClr val="C5F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Los títulos de </a:t>
            </a:r>
            <a:r>
              <a:rPr lang="es-EC" sz="1200" dirty="0">
                <a:solidFill>
                  <a:schemeClr val="tx1"/>
                </a:solidFill>
              </a:rPr>
              <a:t>7.85 (log</a:t>
            </a:r>
            <a:r>
              <a:rPr lang="es-EC" sz="1200" baseline="-25000" dirty="0">
                <a:solidFill>
                  <a:schemeClr val="tx1"/>
                </a:solidFill>
              </a:rPr>
              <a:t>10</a:t>
            </a:r>
            <a:r>
              <a:rPr lang="es-EC" sz="1200" dirty="0">
                <a:solidFill>
                  <a:schemeClr val="tx1"/>
                </a:solidFill>
              </a:rPr>
              <a:t>) </a:t>
            </a:r>
            <a:r>
              <a:rPr lang="es-EC" sz="1200" dirty="0" smtClean="0">
                <a:solidFill>
                  <a:schemeClr val="tx1"/>
                </a:solidFill>
              </a:rPr>
              <a:t>son </a:t>
            </a:r>
            <a:r>
              <a:rPr lang="es-EC" sz="1200" dirty="0">
                <a:solidFill>
                  <a:schemeClr val="tx1"/>
                </a:solidFill>
              </a:rPr>
              <a:t>capaces de neutralizar el virus hasta una dilución 1:1280</a:t>
            </a:r>
            <a:r>
              <a:rPr lang="es-EC" sz="1200" dirty="0" smtClean="0">
                <a:solidFill>
                  <a:schemeClr val="tx1"/>
                </a:solidFill>
              </a:rPr>
              <a:t>.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10" name="Proceso 9"/>
          <p:cNvSpPr/>
          <p:nvPr/>
        </p:nvSpPr>
        <p:spPr>
          <a:xfrm>
            <a:off x="8970598" y="4357300"/>
            <a:ext cx="2923811" cy="715435"/>
          </a:xfrm>
          <a:prstGeom prst="flowChartProcess">
            <a:avLst/>
          </a:prstGeom>
          <a:solidFill>
            <a:srgbClr val="C5F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NPLA no </a:t>
            </a:r>
            <a:r>
              <a:rPr lang="es-EC" sz="1200" dirty="0">
                <a:solidFill>
                  <a:schemeClr val="tx1"/>
                </a:solidFill>
              </a:rPr>
              <a:t>neutralizó el virus en ninguna cavidad de los anticuerpos de las diferentes enfermedades</a:t>
            </a:r>
            <a:r>
              <a:rPr lang="es-EC" sz="1200" dirty="0" smtClean="0">
                <a:solidFill>
                  <a:schemeClr val="tx1"/>
                </a:solidFill>
              </a:rPr>
              <a:t>.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11" name="Proceso 10"/>
          <p:cNvSpPr/>
          <p:nvPr/>
        </p:nvSpPr>
        <p:spPr>
          <a:xfrm>
            <a:off x="8970598" y="3822864"/>
            <a:ext cx="2762056" cy="348187"/>
          </a:xfrm>
          <a:prstGeom prst="flowChartProcess">
            <a:avLst/>
          </a:prstGeom>
          <a:solidFill>
            <a:srgbClr val="C5F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DVB no existió reactividad </a:t>
            </a:r>
            <a:r>
              <a:rPr lang="es-EC" sz="1200" dirty="0">
                <a:solidFill>
                  <a:schemeClr val="tx1"/>
                </a:solidFill>
              </a:rPr>
              <a:t>cruzada </a:t>
            </a:r>
          </a:p>
        </p:txBody>
      </p:sp>
      <p:sp>
        <p:nvSpPr>
          <p:cNvPr id="12" name="Flecha abajo 11"/>
          <p:cNvSpPr/>
          <p:nvPr/>
        </p:nvSpPr>
        <p:spPr>
          <a:xfrm>
            <a:off x="10007888" y="3360534"/>
            <a:ext cx="605307" cy="3921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926492"/>
              </p:ext>
            </p:extLst>
          </p:nvPr>
        </p:nvGraphicFramePr>
        <p:xfrm>
          <a:off x="516809" y="5212171"/>
          <a:ext cx="4859692" cy="1126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03"/>
                <a:gridCol w="1806532"/>
                <a:gridCol w="854215"/>
                <a:gridCol w="1406942"/>
              </a:tblGrid>
              <a:tr h="6914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Dilución Viral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Número de cavidades  no protegidas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Dosis calculada (log</a:t>
                      </a:r>
                      <a:r>
                        <a:rPr lang="es-EC" sz="1100" baseline="-25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Anti log DICT</a:t>
                      </a:r>
                      <a:r>
                        <a:rPr lang="es-EC" sz="1100" baseline="-250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/cavidad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7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1.50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31.62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7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1.62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42.16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Proceso 13"/>
          <p:cNvSpPr/>
          <p:nvPr/>
        </p:nvSpPr>
        <p:spPr>
          <a:xfrm>
            <a:off x="534292" y="4653373"/>
            <a:ext cx="4824726" cy="451672"/>
          </a:xfrm>
          <a:prstGeom prst="flowChartProcess">
            <a:avLst/>
          </a:prstGeom>
          <a:solidFill>
            <a:srgbClr val="AEDA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Control de dosis viral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5" name="Proceso 14"/>
          <p:cNvSpPr/>
          <p:nvPr/>
        </p:nvSpPr>
        <p:spPr>
          <a:xfrm>
            <a:off x="6299238" y="5621628"/>
            <a:ext cx="1928885" cy="449959"/>
          </a:xfrm>
          <a:prstGeom prst="flowChartProcess">
            <a:avLst/>
          </a:prstGeom>
          <a:solidFill>
            <a:srgbClr val="C5F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chemeClr val="tx1"/>
                </a:solidFill>
              </a:rPr>
              <a:t>30 a 300 </a:t>
            </a:r>
            <a:r>
              <a:rPr lang="es-EC" sz="1200" dirty="0" smtClean="0">
                <a:solidFill>
                  <a:schemeClr val="tx1"/>
                </a:solidFill>
              </a:rPr>
              <a:t>DICT</a:t>
            </a:r>
            <a:r>
              <a:rPr lang="es-EC" sz="1200" baseline="-25000" dirty="0" smtClean="0">
                <a:solidFill>
                  <a:schemeClr val="tx1"/>
                </a:solidFill>
              </a:rPr>
              <a:t>50</a:t>
            </a:r>
            <a:r>
              <a:rPr lang="es-EC" sz="1200" dirty="0" smtClean="0">
                <a:solidFill>
                  <a:schemeClr val="tx1"/>
                </a:solidFill>
              </a:rPr>
              <a:t>/50 </a:t>
            </a:r>
            <a:r>
              <a:rPr lang="es-EC" sz="1200" dirty="0">
                <a:solidFill>
                  <a:schemeClr val="tx1"/>
                </a:solidFill>
              </a:rPr>
              <a:t>µL</a:t>
            </a:r>
            <a:r>
              <a:rPr lang="es-EC" sz="1200" baseline="-25000" dirty="0" smtClean="0">
                <a:solidFill>
                  <a:schemeClr val="tx1"/>
                </a:solidFill>
              </a:rPr>
              <a:t> 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16" name="Flecha abajo 15"/>
          <p:cNvSpPr/>
          <p:nvPr/>
        </p:nvSpPr>
        <p:spPr>
          <a:xfrm rot="16200000">
            <a:off x="5560758" y="5728206"/>
            <a:ext cx="605307" cy="3921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Rectángulo 16"/>
          <p:cNvSpPr/>
          <p:nvPr/>
        </p:nvSpPr>
        <p:spPr>
          <a:xfrm>
            <a:off x="6503890" y="5267637"/>
            <a:ext cx="15195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Rango de aceptación </a:t>
            </a:r>
            <a:endParaRPr lang="es-EC" sz="1200" dirty="0"/>
          </a:p>
        </p:txBody>
      </p:sp>
      <p:sp>
        <p:nvSpPr>
          <p:cNvPr id="18" name="Proceso 17"/>
          <p:cNvSpPr/>
          <p:nvPr/>
        </p:nvSpPr>
        <p:spPr>
          <a:xfrm>
            <a:off x="6299237" y="4766131"/>
            <a:ext cx="1928885" cy="449959"/>
          </a:xfrm>
          <a:prstGeom prst="flowChartProcess">
            <a:avLst/>
          </a:prstGeom>
          <a:solidFill>
            <a:srgbClr val="C5F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100 DICT</a:t>
            </a:r>
            <a:r>
              <a:rPr lang="es-EC" sz="1200" baseline="-25000" dirty="0" smtClean="0">
                <a:solidFill>
                  <a:schemeClr val="tx1"/>
                </a:solidFill>
              </a:rPr>
              <a:t>50</a:t>
            </a:r>
            <a:r>
              <a:rPr lang="es-EC" sz="1200" dirty="0" smtClean="0">
                <a:solidFill>
                  <a:schemeClr val="tx1"/>
                </a:solidFill>
              </a:rPr>
              <a:t>/50 </a:t>
            </a:r>
            <a:r>
              <a:rPr lang="es-EC" sz="1200" dirty="0">
                <a:solidFill>
                  <a:schemeClr val="tx1"/>
                </a:solidFill>
              </a:rPr>
              <a:t>µL</a:t>
            </a:r>
            <a:r>
              <a:rPr lang="es-EC" sz="1200" baseline="-25000" dirty="0" smtClean="0">
                <a:solidFill>
                  <a:schemeClr val="tx1"/>
                </a:solidFill>
              </a:rPr>
              <a:t> 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6503890" y="4408441"/>
            <a:ext cx="1415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Dosis recomendada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291757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442175" y="1058068"/>
            <a:ext cx="10972800" cy="4525963"/>
          </a:xfrm>
        </p:spPr>
        <p:txBody>
          <a:bodyPr/>
          <a:lstStyle/>
          <a:p>
            <a:pPr>
              <a:buClrTx/>
            </a:pPr>
            <a:r>
              <a:rPr lang="es-EC" sz="1600" dirty="0" smtClean="0">
                <a:solidFill>
                  <a:schemeClr val="tx1"/>
                </a:solidFill>
              </a:rPr>
              <a:t>Se </a:t>
            </a:r>
            <a:r>
              <a:rPr lang="es-EC" sz="1600" dirty="0">
                <a:solidFill>
                  <a:schemeClr val="tx1"/>
                </a:solidFill>
              </a:rPr>
              <a:t>obtuvieron curvas de crecimiento del número total de células y viabilidad celular </a:t>
            </a:r>
            <a:r>
              <a:rPr lang="es-EC" sz="1600" dirty="0" smtClean="0">
                <a:solidFill>
                  <a:schemeClr val="tx1"/>
                </a:solidFill>
              </a:rPr>
              <a:t>que </a:t>
            </a:r>
            <a:r>
              <a:rPr lang="es-EC" sz="1600" dirty="0">
                <a:solidFill>
                  <a:schemeClr val="tx1"/>
                </a:solidFill>
              </a:rPr>
              <a:t>permitieron determinar la fase exponencial para la inoculación del </a:t>
            </a:r>
            <a:r>
              <a:rPr lang="es-EC" sz="1600" dirty="0" smtClean="0">
                <a:solidFill>
                  <a:schemeClr val="tx1"/>
                </a:solidFill>
              </a:rPr>
              <a:t>virus de PPC. La densidad </a:t>
            </a:r>
            <a:r>
              <a:rPr lang="es-EC" sz="1600" dirty="0">
                <a:solidFill>
                  <a:schemeClr val="tx1"/>
                </a:solidFill>
              </a:rPr>
              <a:t>celular </a:t>
            </a:r>
            <a:r>
              <a:rPr lang="es-EC" sz="1600" dirty="0" smtClean="0">
                <a:solidFill>
                  <a:schemeClr val="tx1"/>
                </a:solidFill>
              </a:rPr>
              <a:t>empleada para </a:t>
            </a:r>
            <a:r>
              <a:rPr lang="es-EC" sz="1600" dirty="0">
                <a:solidFill>
                  <a:schemeClr val="tx1"/>
                </a:solidFill>
              </a:rPr>
              <a:t>los ensayos fue de </a:t>
            </a:r>
            <a:r>
              <a:rPr lang="es-EC" sz="1600" dirty="0" smtClean="0">
                <a:solidFill>
                  <a:schemeClr val="tx1"/>
                </a:solidFill>
              </a:rPr>
              <a:t>12x10</a:t>
            </a:r>
            <a:r>
              <a:rPr lang="es-EC" sz="1600" baseline="30000" dirty="0" smtClean="0">
                <a:solidFill>
                  <a:schemeClr val="tx1"/>
                </a:solidFill>
              </a:rPr>
              <a:t>3</a:t>
            </a:r>
            <a:r>
              <a:rPr lang="es-EC" sz="1600" dirty="0" smtClean="0">
                <a:solidFill>
                  <a:schemeClr val="tx1"/>
                </a:solidFill>
              </a:rPr>
              <a:t>células/pocillo y se </a:t>
            </a:r>
            <a:r>
              <a:rPr lang="es-EC" sz="1600" dirty="0">
                <a:solidFill>
                  <a:schemeClr val="tx1"/>
                </a:solidFill>
              </a:rPr>
              <a:t>debe realizar la </a:t>
            </a:r>
            <a:r>
              <a:rPr lang="es-EC" sz="1600" dirty="0" smtClean="0">
                <a:solidFill>
                  <a:schemeClr val="tx1"/>
                </a:solidFill>
              </a:rPr>
              <a:t>fijación-tinción </a:t>
            </a:r>
            <a:r>
              <a:rPr lang="es-EC" sz="1600" dirty="0">
                <a:solidFill>
                  <a:schemeClr val="tx1"/>
                </a:solidFill>
              </a:rPr>
              <a:t>con </a:t>
            </a:r>
            <a:r>
              <a:rPr lang="es-EC" sz="1600" dirty="0" err="1">
                <a:solidFill>
                  <a:schemeClr val="tx1"/>
                </a:solidFill>
              </a:rPr>
              <a:t>inmunoperoxidasa</a:t>
            </a:r>
            <a:r>
              <a:rPr lang="es-EC" sz="1600" dirty="0">
                <a:solidFill>
                  <a:schemeClr val="tx1"/>
                </a:solidFill>
              </a:rPr>
              <a:t> a las 72 horas</a:t>
            </a:r>
            <a:r>
              <a:rPr lang="es-EC" sz="1600" dirty="0" smtClean="0">
                <a:solidFill>
                  <a:schemeClr val="tx1"/>
                </a:solidFill>
              </a:rPr>
              <a:t>.</a:t>
            </a:r>
          </a:p>
          <a:p>
            <a:pPr>
              <a:buClrTx/>
            </a:pPr>
            <a:endParaRPr lang="es-EC" sz="1600" dirty="0">
              <a:solidFill>
                <a:schemeClr val="tx1"/>
              </a:solidFill>
            </a:endParaRPr>
          </a:p>
          <a:p>
            <a:pPr>
              <a:buClrTx/>
            </a:pPr>
            <a:r>
              <a:rPr lang="es-EC" sz="1600" dirty="0">
                <a:solidFill>
                  <a:schemeClr val="tx1"/>
                </a:solidFill>
              </a:rPr>
              <a:t>El titulo viral </a:t>
            </a:r>
            <a:r>
              <a:rPr lang="es-EC" sz="1600" dirty="0" smtClean="0">
                <a:solidFill>
                  <a:schemeClr val="tx1"/>
                </a:solidFill>
              </a:rPr>
              <a:t>después </a:t>
            </a:r>
            <a:r>
              <a:rPr lang="es-EC" sz="1600" dirty="0">
                <a:solidFill>
                  <a:schemeClr val="tx1"/>
                </a:solidFill>
              </a:rPr>
              <a:t>de 4 </a:t>
            </a:r>
            <a:r>
              <a:rPr lang="es-EC" sz="1600" dirty="0" err="1">
                <a:solidFill>
                  <a:schemeClr val="tx1"/>
                </a:solidFill>
              </a:rPr>
              <a:t>subcultivos</a:t>
            </a:r>
            <a:r>
              <a:rPr lang="es-EC" sz="1600" dirty="0">
                <a:solidFill>
                  <a:schemeClr val="tx1"/>
                </a:solidFill>
              </a:rPr>
              <a:t> fue de 10</a:t>
            </a:r>
            <a:r>
              <a:rPr lang="es-EC" sz="1600" baseline="30000" dirty="0">
                <a:solidFill>
                  <a:schemeClr val="tx1"/>
                </a:solidFill>
              </a:rPr>
              <a:t>8.26</a:t>
            </a:r>
            <a:r>
              <a:rPr lang="es-EC" sz="1600" dirty="0">
                <a:solidFill>
                  <a:schemeClr val="tx1"/>
                </a:solidFill>
              </a:rPr>
              <a:t> </a:t>
            </a:r>
            <a:r>
              <a:rPr lang="es-EC" sz="1600" dirty="0" smtClean="0">
                <a:solidFill>
                  <a:schemeClr val="tx1"/>
                </a:solidFill>
              </a:rPr>
              <a:t>DICT</a:t>
            </a:r>
            <a:r>
              <a:rPr lang="es-EC" sz="1600" baseline="-25000" dirty="0" smtClean="0">
                <a:solidFill>
                  <a:schemeClr val="tx1"/>
                </a:solidFill>
              </a:rPr>
              <a:t>50</a:t>
            </a:r>
            <a:r>
              <a:rPr lang="es-EC" sz="1600" dirty="0" smtClean="0">
                <a:solidFill>
                  <a:schemeClr val="tx1"/>
                </a:solidFill>
              </a:rPr>
              <a:t>/mL. Mediante </a:t>
            </a:r>
            <a:r>
              <a:rPr lang="es-EC" sz="1600" dirty="0">
                <a:solidFill>
                  <a:schemeClr val="tx1"/>
                </a:solidFill>
              </a:rPr>
              <a:t>en el ensayo de NPLA se detectó títulos de anticuerpos neutralizantes altos entre 1.8 y 7.85 (log</a:t>
            </a:r>
            <a:r>
              <a:rPr lang="es-EC" sz="1600" baseline="-25000" dirty="0">
                <a:solidFill>
                  <a:schemeClr val="tx1"/>
                </a:solidFill>
              </a:rPr>
              <a:t>10</a:t>
            </a:r>
            <a:r>
              <a:rPr lang="es-EC" sz="1600" dirty="0">
                <a:solidFill>
                  <a:schemeClr val="tx1"/>
                </a:solidFill>
              </a:rPr>
              <a:t>). El ensayo obtuvo mayor porcentaje de sueros positivos comparación al </a:t>
            </a:r>
            <a:r>
              <a:rPr lang="es-EC" sz="1600" dirty="0" err="1">
                <a:solidFill>
                  <a:schemeClr val="tx1"/>
                </a:solidFill>
              </a:rPr>
              <a:t>enzimoinmunoensayo</a:t>
            </a:r>
            <a:r>
              <a:rPr lang="es-EC" sz="1600" dirty="0">
                <a:solidFill>
                  <a:schemeClr val="tx1"/>
                </a:solidFill>
              </a:rPr>
              <a:t> indirecto (ELISA) debido que el ensayo NPLA es más sensible y específica a pruebas serológicas</a:t>
            </a:r>
            <a:r>
              <a:rPr lang="es-EC" sz="1600" dirty="0" smtClean="0">
                <a:solidFill>
                  <a:schemeClr val="tx1"/>
                </a:solidFill>
              </a:rPr>
              <a:t>.</a:t>
            </a:r>
          </a:p>
          <a:p>
            <a:pPr marL="76200" indent="0">
              <a:buClrTx/>
              <a:buNone/>
            </a:pPr>
            <a:r>
              <a:rPr lang="es-EC" sz="1600" dirty="0" smtClean="0">
                <a:solidFill>
                  <a:schemeClr val="tx1"/>
                </a:solidFill>
              </a:rPr>
              <a:t> </a:t>
            </a:r>
            <a:endParaRPr lang="es-EC" sz="1600" dirty="0">
              <a:solidFill>
                <a:schemeClr val="tx1"/>
              </a:solidFill>
            </a:endParaRPr>
          </a:p>
          <a:p>
            <a:pPr>
              <a:buClrTx/>
            </a:pPr>
            <a:r>
              <a:rPr lang="es-EC" sz="1600" dirty="0">
                <a:solidFill>
                  <a:schemeClr val="tx1"/>
                </a:solidFill>
              </a:rPr>
              <a:t>En sensibilidad </a:t>
            </a:r>
            <a:r>
              <a:rPr lang="es-EC" sz="1600" dirty="0" smtClean="0">
                <a:solidFill>
                  <a:schemeClr val="tx1"/>
                </a:solidFill>
              </a:rPr>
              <a:t>y especificidad analítica </a:t>
            </a:r>
            <a:r>
              <a:rPr lang="es-EC" sz="1600" dirty="0">
                <a:solidFill>
                  <a:schemeClr val="tx1"/>
                </a:solidFill>
              </a:rPr>
              <a:t>se determinó que los sueros con títulos de 7.85 (log</a:t>
            </a:r>
            <a:r>
              <a:rPr lang="es-EC" sz="1600" baseline="-25000" dirty="0">
                <a:solidFill>
                  <a:schemeClr val="tx1"/>
                </a:solidFill>
              </a:rPr>
              <a:t>10</a:t>
            </a:r>
            <a:r>
              <a:rPr lang="es-EC" sz="1600" dirty="0">
                <a:solidFill>
                  <a:schemeClr val="tx1"/>
                </a:solidFill>
              </a:rPr>
              <a:t>) son capaces de neutralizar el virus hasta una dilución </a:t>
            </a:r>
            <a:r>
              <a:rPr lang="es-EC" sz="1600" dirty="0" smtClean="0">
                <a:solidFill>
                  <a:schemeClr val="tx1"/>
                </a:solidFill>
              </a:rPr>
              <a:t>1:1280 y que el </a:t>
            </a:r>
            <a:r>
              <a:rPr lang="es-EC" sz="1600" dirty="0">
                <a:solidFill>
                  <a:schemeClr val="tx1"/>
                </a:solidFill>
              </a:rPr>
              <a:t>ensayo de NPLA para la detección contra el VPPC es muy específica. </a:t>
            </a:r>
            <a:endParaRPr lang="es-EC" sz="1600" dirty="0" smtClean="0">
              <a:solidFill>
                <a:schemeClr val="tx1"/>
              </a:solidFill>
            </a:endParaRPr>
          </a:p>
          <a:p>
            <a:pPr>
              <a:buClrTx/>
            </a:pPr>
            <a:endParaRPr lang="es-EC" sz="1600" dirty="0">
              <a:solidFill>
                <a:schemeClr val="tx1"/>
              </a:solidFill>
            </a:endParaRPr>
          </a:p>
          <a:p>
            <a:pPr>
              <a:buClrTx/>
            </a:pPr>
            <a:r>
              <a:rPr lang="es-EC" sz="1600" dirty="0">
                <a:solidFill>
                  <a:schemeClr val="tx1"/>
                </a:solidFill>
              </a:rPr>
              <a:t>La dosis infectiva para el 50% de los cultivos celulares utilizada en los ensayos fue baja en comparación a la dosis recomendada, pero está dentro del rango de aceptación por la OIE.  </a:t>
            </a:r>
            <a:endParaRPr lang="es-EC" sz="1600" dirty="0" smtClean="0">
              <a:solidFill>
                <a:schemeClr val="tx1"/>
              </a:solidFill>
            </a:endParaRPr>
          </a:p>
          <a:p>
            <a:pPr>
              <a:buClrTx/>
            </a:pPr>
            <a:endParaRPr lang="es-EC" sz="1600" dirty="0">
              <a:solidFill>
                <a:schemeClr val="tx1"/>
              </a:solidFill>
            </a:endParaRPr>
          </a:p>
          <a:p>
            <a:pPr>
              <a:buClrTx/>
            </a:pPr>
            <a:r>
              <a:rPr lang="es-EC" sz="1600" dirty="0">
                <a:solidFill>
                  <a:schemeClr val="tx1"/>
                </a:solidFill>
              </a:rPr>
              <a:t>La estandarización del ensayo de neutralización viral permite la detección de anticuerpos neutralizantes contra el virus de Peste Porcina Clásica. </a:t>
            </a:r>
          </a:p>
          <a:p>
            <a:endParaRPr lang="es-EC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>
                <a:solidFill>
                  <a:schemeClr val="tx1"/>
                </a:solidFill>
              </a:rPr>
              <a:t>Conclusiones 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8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9621116" y="-1918082"/>
            <a:ext cx="539480" cy="408523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296214"/>
            <a:ext cx="10852597" cy="785611"/>
          </a:xfrm>
        </p:spPr>
        <p:txBody>
          <a:bodyPr/>
          <a:lstStyle/>
          <a:p>
            <a:pPr algn="l"/>
            <a:r>
              <a:rPr lang="es-EC" dirty="0" smtClean="0">
                <a:solidFill>
                  <a:schemeClr val="tx1"/>
                </a:solidFill>
              </a:rPr>
              <a:t>Introducción 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" name="Picture 2" descr="CRISPR-Cas9 para blindar a los cerdos frente a la Peste Porcina Clásica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10829" r="34341"/>
          <a:stretch/>
        </p:blipFill>
        <p:spPr bwMode="auto">
          <a:xfrm>
            <a:off x="7431842" y="3610450"/>
            <a:ext cx="2335917" cy="2061601"/>
          </a:xfrm>
          <a:prstGeom prst="ellipse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6863" r="4917"/>
          <a:stretch/>
        </p:blipFill>
        <p:spPr>
          <a:xfrm>
            <a:off x="609600" y="1081825"/>
            <a:ext cx="4496312" cy="4997984"/>
          </a:xfrm>
          <a:prstGeom prst="rect">
            <a:avLst/>
          </a:prstGeom>
        </p:spPr>
      </p:pic>
      <p:pic>
        <p:nvPicPr>
          <p:cNvPr id="6" name="Imagen 5" descr="Serum Virus Neutralization Assay for Detection and Quantitation of Serum  Neutralizing Antibodies to Influenza A Virus in Swine | SpringerLink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186" y="1061390"/>
            <a:ext cx="2086379" cy="17119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3074" name="Picture 2" descr="Diagnóstico serológico: ELIS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953" y="1061389"/>
            <a:ext cx="1711931" cy="171193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echa abajo 6"/>
          <p:cNvSpPr/>
          <p:nvPr/>
        </p:nvSpPr>
        <p:spPr>
          <a:xfrm>
            <a:off x="7866505" y="2845276"/>
            <a:ext cx="902119" cy="693219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Flecha abajo 8"/>
          <p:cNvSpPr/>
          <p:nvPr/>
        </p:nvSpPr>
        <p:spPr>
          <a:xfrm rot="16000719">
            <a:off x="6152287" y="4407654"/>
            <a:ext cx="902119" cy="693219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/>
          <p:cNvSpPr/>
          <p:nvPr/>
        </p:nvSpPr>
        <p:spPr>
          <a:xfrm>
            <a:off x="9533836" y="5487385"/>
            <a:ext cx="2658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(F. I. Wang &amp; Chang, 2020)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1953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/>
                </a:solidFill>
              </a:rPr>
              <a:t>Se recomienda realizar el mismo estudio con animales que estén vacunados contra a cepa C en Ecuador, para determinar el título de anticuerpos neutralizantes y comparar con los resultados de animales no vacunados obtenidos en la investigación</a:t>
            </a:r>
            <a:r>
              <a:rPr lang="es-EC" sz="1600" dirty="0" smtClean="0">
                <a:solidFill>
                  <a:schemeClr val="tx1"/>
                </a:solidFill>
              </a:rPr>
              <a:t>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s-EC" sz="1600" dirty="0">
              <a:solidFill>
                <a:schemeClr val="tx1"/>
              </a:solidFill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/>
                </a:solidFill>
              </a:rPr>
              <a:t>Realizar más estudios para la obtención y estabilidad del virus para su almacenamiento</a:t>
            </a:r>
            <a:r>
              <a:rPr lang="es-EC" sz="1600" dirty="0" smtClean="0">
                <a:solidFill>
                  <a:schemeClr val="tx1"/>
                </a:solidFill>
              </a:rPr>
              <a:t>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s-EC" sz="1600" dirty="0">
              <a:solidFill>
                <a:schemeClr val="tx1"/>
              </a:solidFill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/>
                </a:solidFill>
              </a:rPr>
              <a:t>Filtrar el virus después del proceso de congelación-descongelación para descartar desechos, toxinas o células muertas.</a:t>
            </a:r>
          </a:p>
          <a:p>
            <a:endParaRPr lang="es-EC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>
                <a:solidFill>
                  <a:schemeClr val="tx1"/>
                </a:solidFill>
              </a:rPr>
              <a:t>Recomendaciones</a:t>
            </a:r>
            <a:r>
              <a:rPr lang="es-EC" dirty="0" smtClean="0"/>
              <a:t>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4767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73088" y="0"/>
            <a:ext cx="10972800" cy="1143000"/>
          </a:xfrm>
        </p:spPr>
        <p:txBody>
          <a:bodyPr/>
          <a:lstStyle/>
          <a:p>
            <a:pPr algn="l"/>
            <a:r>
              <a:rPr lang="es-EC" dirty="0" smtClean="0">
                <a:solidFill>
                  <a:schemeClr val="tx1"/>
                </a:solidFill>
              </a:rPr>
              <a:t>Agradecimientos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082" y="558822"/>
            <a:ext cx="3333750" cy="1371600"/>
          </a:xfrm>
          <a:prstGeom prst="rect">
            <a:avLst/>
          </a:prstGeom>
        </p:spPr>
      </p:pic>
      <p:pic>
        <p:nvPicPr>
          <p:cNvPr id="5" name="Picture 6" descr="http://ugi.espe.edu.ec/ugi/wp-content/uploads/2014/06/Logo-RP-UFA-ESP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44" y="803235"/>
            <a:ext cx="2921180" cy="79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decv.espe.edu.ec/wp-content/uploads/2015/01/sello-biote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147" y="304748"/>
            <a:ext cx="1842741" cy="17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 Rectángulo"/>
          <p:cNvSpPr/>
          <p:nvPr/>
        </p:nvSpPr>
        <p:spPr>
          <a:xfrm>
            <a:off x="2607822" y="2403438"/>
            <a:ext cx="639594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b="1" dirty="0" smtClean="0">
                <a:cs typeface="Times" panose="02020603050405020304" pitchFamily="18" charset="0"/>
              </a:rPr>
              <a:t>Colaboradores</a:t>
            </a:r>
            <a:r>
              <a:rPr lang="es-EC" sz="1600" dirty="0" smtClean="0">
                <a:cs typeface="Times" panose="02020603050405020304" pitchFamily="18" charset="0"/>
              </a:rPr>
              <a:t>: </a:t>
            </a:r>
            <a:endParaRPr lang="es-EC" sz="1600" dirty="0">
              <a:cs typeface="Times" panose="02020603050405020304" pitchFamily="18" charset="0"/>
            </a:endParaRPr>
          </a:p>
          <a:p>
            <a:pPr algn="ctr"/>
            <a:endParaRPr lang="es-EC" sz="1600" dirty="0">
              <a:cs typeface="Times" panose="02020603050405020304" pitchFamily="18" charset="0"/>
            </a:endParaRPr>
          </a:p>
          <a:p>
            <a:pPr algn="ctr"/>
            <a:r>
              <a:rPr lang="es-EC" sz="1600" dirty="0" smtClean="0">
                <a:cs typeface="Times" panose="02020603050405020304" pitchFamily="18" charset="0"/>
              </a:rPr>
              <a:t>Ing. Alexander Maldonado Orbe</a:t>
            </a:r>
            <a:endParaRPr lang="es-EC" sz="1600" dirty="0">
              <a:cs typeface="Times" panose="02020603050405020304" pitchFamily="18" charset="0"/>
            </a:endParaRPr>
          </a:p>
          <a:p>
            <a:pPr algn="ctr"/>
            <a:r>
              <a:rPr lang="es-EC" sz="1600" dirty="0" smtClean="0">
                <a:cs typeface="Times" panose="02020603050405020304" pitchFamily="18" charset="0"/>
              </a:rPr>
              <a:t>  Responsable laboratorio de cultivo celular-AGROCALIDAD</a:t>
            </a:r>
            <a:endParaRPr lang="es-EC" sz="1600" dirty="0">
              <a:cs typeface="Times" panose="02020603050405020304" pitchFamily="18" charset="0"/>
            </a:endParaRPr>
          </a:p>
          <a:p>
            <a:pPr algn="ctr"/>
            <a:endParaRPr lang="es-EC" sz="1600" dirty="0" smtClean="0">
              <a:cs typeface="Times" panose="02020603050405020304" pitchFamily="18" charset="0"/>
            </a:endParaRPr>
          </a:p>
          <a:p>
            <a:pPr algn="ctr"/>
            <a:r>
              <a:rPr lang="es-EC" sz="1600" dirty="0" err="1" smtClean="0">
                <a:cs typeface="Times" panose="02020603050405020304" pitchFamily="18" charset="0"/>
              </a:rPr>
              <a:t>Bedia</a:t>
            </a:r>
            <a:r>
              <a:rPr lang="es-EC" sz="1600" dirty="0" smtClean="0">
                <a:cs typeface="Times" panose="02020603050405020304" pitchFamily="18" charset="0"/>
              </a:rPr>
              <a:t> </a:t>
            </a:r>
            <a:r>
              <a:rPr lang="es-EC" sz="1600" dirty="0" err="1" smtClean="0">
                <a:cs typeface="Times" panose="02020603050405020304" pitchFamily="18" charset="0"/>
              </a:rPr>
              <a:t>Banegas</a:t>
            </a:r>
            <a:r>
              <a:rPr lang="es-EC" sz="1600" dirty="0" smtClean="0">
                <a:cs typeface="Times" panose="02020603050405020304" pitchFamily="18" charset="0"/>
              </a:rPr>
              <a:t> MVZ</a:t>
            </a:r>
            <a:r>
              <a:rPr lang="es-EC" sz="1600" dirty="0" smtClean="0">
                <a:cs typeface="Times" panose="02020603050405020304" pitchFamily="18" charset="0"/>
              </a:rPr>
              <a:t>. </a:t>
            </a:r>
            <a:endParaRPr lang="es-EC" sz="1600" dirty="0" smtClean="0">
              <a:cs typeface="Times" panose="02020603050405020304" pitchFamily="18" charset="0"/>
            </a:endParaRPr>
          </a:p>
          <a:p>
            <a:pPr algn="ctr"/>
            <a:r>
              <a:rPr lang="es-EC" sz="1600" dirty="0" smtClean="0">
                <a:cs typeface="Times" panose="02020603050405020304" pitchFamily="18" charset="0"/>
              </a:rPr>
              <a:t>Laboratorio Virología-AGROCALIDAD</a:t>
            </a:r>
          </a:p>
          <a:p>
            <a:pPr algn="ctr"/>
            <a:endParaRPr lang="es-EC" sz="1600" dirty="0" smtClean="0">
              <a:cs typeface="Times" panose="02020603050405020304" pitchFamily="18" charset="0"/>
            </a:endParaRPr>
          </a:p>
          <a:p>
            <a:pPr algn="ctr"/>
            <a:r>
              <a:rPr lang="es-EC" sz="1600" dirty="0" smtClean="0">
                <a:cs typeface="Times" panose="02020603050405020304" pitchFamily="18" charset="0"/>
              </a:rPr>
              <a:t>Jorge Espinoza</a:t>
            </a:r>
            <a:r>
              <a:rPr lang="es-EC" sz="1600" dirty="0">
                <a:cs typeface="Times" panose="02020603050405020304" pitchFamily="18" charset="0"/>
              </a:rPr>
              <a:t> MVZ</a:t>
            </a:r>
            <a:endParaRPr lang="es-EC" sz="1600" dirty="0" smtClean="0">
              <a:cs typeface="Times" panose="02020603050405020304" pitchFamily="18" charset="0"/>
            </a:endParaRPr>
          </a:p>
          <a:p>
            <a:pPr algn="ctr"/>
            <a:r>
              <a:rPr lang="es-EC" sz="1600" dirty="0" smtClean="0">
                <a:cs typeface="Times" panose="02020603050405020304" pitchFamily="18" charset="0"/>
              </a:rPr>
              <a:t>Laboratorio Virología-Agrocalidad</a:t>
            </a:r>
          </a:p>
          <a:p>
            <a:pPr algn="ctr"/>
            <a:endParaRPr lang="es-EC" sz="1600" dirty="0" smtClean="0">
              <a:cs typeface="Times" panose="02020603050405020304" pitchFamily="18" charset="0"/>
            </a:endParaRPr>
          </a:p>
          <a:p>
            <a:pPr algn="ctr"/>
            <a:r>
              <a:rPr lang="es-EC" sz="1600" dirty="0" smtClean="0">
                <a:cs typeface="Times" panose="02020603050405020304" pitchFamily="18" charset="0"/>
              </a:rPr>
              <a:t>Euclides De la Torre MVZ</a:t>
            </a:r>
          </a:p>
          <a:p>
            <a:pPr algn="ctr"/>
            <a:r>
              <a:rPr lang="es-EC" sz="1600" dirty="0" smtClean="0">
                <a:cs typeface="Times" panose="02020603050405020304" pitchFamily="18" charset="0"/>
              </a:rPr>
              <a:t>Director de Diagnostico Animal-</a:t>
            </a:r>
            <a:r>
              <a:rPr lang="es-EC" sz="1600" dirty="0" err="1" smtClean="0">
                <a:cs typeface="Times" panose="02020603050405020304" pitchFamily="18" charset="0"/>
              </a:rPr>
              <a:t>Agrocalidad</a:t>
            </a:r>
            <a:endParaRPr lang="es-EC" sz="1600" dirty="0" smtClean="0"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03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1452838" y="6972103"/>
            <a:ext cx="7339949" cy="1345982"/>
          </a:xfrm>
        </p:spPr>
        <p:txBody>
          <a:bodyPr/>
          <a:lstStyle/>
          <a:p>
            <a:r>
              <a:rPr lang="es-EC" dirty="0" smtClean="0"/>
              <a:t>GRACIAS </a:t>
            </a:r>
            <a:endParaRPr lang="es-EC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074" name="Picture 2" descr="Gracias | El hexágono de Guadalaj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13" y="1198981"/>
            <a:ext cx="10194373" cy="446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22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9851032" y="5492444"/>
            <a:ext cx="2941984" cy="763516"/>
          </a:xfrm>
        </p:spPr>
        <p:txBody>
          <a:bodyPr/>
          <a:lstStyle/>
          <a:p>
            <a:r>
              <a:rPr lang="es-EC" sz="1400" dirty="0">
                <a:solidFill>
                  <a:schemeClr val="tx1"/>
                </a:solidFill>
              </a:rPr>
              <a:t>(Wengler,1991)</a:t>
            </a:r>
          </a:p>
          <a:p>
            <a:endParaRPr lang="es-EC" sz="1600" dirty="0"/>
          </a:p>
        </p:txBody>
      </p:sp>
      <p:sp>
        <p:nvSpPr>
          <p:cNvPr id="8" name="Rectángulo 7"/>
          <p:cNvSpPr/>
          <p:nvPr/>
        </p:nvSpPr>
        <p:spPr>
          <a:xfrm>
            <a:off x="516513" y="1022925"/>
            <a:ext cx="6025955" cy="780169"/>
          </a:xfrm>
          <a:prstGeom prst="rect">
            <a:avLst/>
          </a:prstGeom>
          <a:solidFill>
            <a:srgbClr val="AED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El virus de la Peste Porcina Clásica (PPC) se caracteriza por ser un virus ARN perteneciente al género </a:t>
            </a:r>
            <a:r>
              <a:rPr lang="es-EC" sz="1400" i="1" dirty="0" err="1" smtClean="0">
                <a:solidFill>
                  <a:schemeClr val="tx1"/>
                </a:solidFill>
              </a:rPr>
              <a:t>Pestivirus</a:t>
            </a:r>
            <a:r>
              <a:rPr lang="es-EC" sz="1400" dirty="0" smtClean="0">
                <a:solidFill>
                  <a:schemeClr val="tx1"/>
                </a:solidFill>
              </a:rPr>
              <a:t>, familia </a:t>
            </a:r>
            <a:r>
              <a:rPr lang="es-EC" sz="1400" i="1" dirty="0" err="1" smtClean="0">
                <a:solidFill>
                  <a:schemeClr val="tx1"/>
                </a:solidFill>
              </a:rPr>
              <a:t>Flaviviridae</a:t>
            </a:r>
            <a:r>
              <a:rPr lang="es-EC" sz="1400" i="1" dirty="0" smtClean="0">
                <a:solidFill>
                  <a:schemeClr val="tx1"/>
                </a:solidFill>
              </a:rPr>
              <a:t> </a:t>
            </a:r>
            <a:r>
              <a:rPr lang="es-EC" sz="1400" dirty="0">
                <a:solidFill>
                  <a:schemeClr val="tx1"/>
                </a:solidFill>
              </a:rPr>
              <a:t>(OIE, </a:t>
            </a:r>
            <a:r>
              <a:rPr lang="es-EC" sz="1400" dirty="0" smtClean="0">
                <a:solidFill>
                  <a:schemeClr val="tx1"/>
                </a:solidFill>
              </a:rPr>
              <a:t>2011</a:t>
            </a:r>
            <a:r>
              <a:rPr lang="es-EC" sz="1400" dirty="0" smtClean="0">
                <a:solidFill>
                  <a:schemeClr val="tx1"/>
                </a:solidFill>
              </a:rPr>
              <a:t>)</a:t>
            </a:r>
            <a:r>
              <a:rPr lang="es-EC" sz="1400" i="1" dirty="0">
                <a:solidFill>
                  <a:schemeClr val="tx1"/>
                </a:solidFill>
              </a:rPr>
              <a:t>.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9064329" y="1197505"/>
            <a:ext cx="2714838" cy="448536"/>
          </a:xfrm>
          <a:prstGeom prst="rect">
            <a:avLst/>
          </a:prstGeom>
          <a:solidFill>
            <a:srgbClr val="AED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Características</a:t>
            </a:r>
            <a:r>
              <a:rPr lang="es-EC" dirty="0" smtClean="0">
                <a:solidFill>
                  <a:schemeClr val="tx1"/>
                </a:solidFill>
              </a:rPr>
              <a:t> del virus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8540422" y="2760580"/>
            <a:ext cx="3523338" cy="1383817"/>
          </a:xfrm>
          <a:prstGeom prst="rect">
            <a:avLst/>
          </a:prstGeom>
          <a:solidFill>
            <a:srgbClr val="AED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.</a:t>
            </a:r>
            <a:r>
              <a:rPr lang="es-EC" sz="1400" dirty="0" smtClean="0">
                <a:solidFill>
                  <a:schemeClr val="tx1"/>
                </a:solidFill>
              </a:rPr>
              <a:t>Tamaño </a:t>
            </a:r>
            <a:r>
              <a:rPr lang="es-EC" sz="1400" dirty="0" smtClean="0">
                <a:solidFill>
                  <a:schemeClr val="tx1"/>
                </a:solidFill>
              </a:rPr>
              <a:t>de 40-60 </a:t>
            </a:r>
            <a:r>
              <a:rPr lang="es-EC" sz="1400" dirty="0" err="1" smtClean="0">
                <a:solidFill>
                  <a:schemeClr val="tx1"/>
                </a:solidFill>
              </a:rPr>
              <a:t>nm</a:t>
            </a:r>
            <a:r>
              <a:rPr lang="es-EC" sz="1400" dirty="0" smtClean="0">
                <a:solidFill>
                  <a:schemeClr val="tx1"/>
                </a:solidFill>
              </a:rPr>
              <a:t> de </a:t>
            </a:r>
            <a:r>
              <a:rPr lang="es-EC" sz="1400" dirty="0" smtClean="0">
                <a:solidFill>
                  <a:schemeClr val="tx1"/>
                </a:solidFill>
              </a:rPr>
              <a:t>diámetro.</a:t>
            </a:r>
          </a:p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El </a:t>
            </a:r>
            <a:r>
              <a:rPr lang="es-EC" sz="1400" dirty="0" smtClean="0">
                <a:solidFill>
                  <a:schemeClr val="tx1"/>
                </a:solidFill>
              </a:rPr>
              <a:t>genoma ARN que lo constituye es de cadena sencilla de polaridad positiva</a:t>
            </a:r>
          </a:p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No produce efecto </a:t>
            </a:r>
            <a:r>
              <a:rPr lang="es-EC" sz="1400" dirty="0" err="1" smtClean="0">
                <a:solidFill>
                  <a:schemeClr val="tx1"/>
                </a:solidFill>
              </a:rPr>
              <a:t>citopatico</a:t>
            </a:r>
            <a:r>
              <a:rPr lang="es-EC" sz="1400" dirty="0" smtClean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82" y="2165925"/>
            <a:ext cx="8156351" cy="3874267"/>
          </a:xfrm>
          <a:prstGeom prst="rect">
            <a:avLst/>
          </a:prstGeom>
        </p:spPr>
      </p:pic>
      <p:sp>
        <p:nvSpPr>
          <p:cNvPr id="11" name="Flecha abajo 10"/>
          <p:cNvSpPr/>
          <p:nvPr/>
        </p:nvSpPr>
        <p:spPr>
          <a:xfrm>
            <a:off x="9970688" y="1880794"/>
            <a:ext cx="902119" cy="693219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3089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1875035" y="207580"/>
            <a:ext cx="2086378" cy="402465"/>
          </a:xfrm>
          <a:prstGeom prst="rect">
            <a:avLst/>
          </a:prstGeom>
          <a:solidFill>
            <a:srgbClr val="AEDA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Transmisión</a:t>
            </a:r>
            <a:r>
              <a:rPr lang="es-EC" dirty="0" smtClean="0">
                <a:solidFill>
                  <a:schemeClr val="tx1"/>
                </a:solidFill>
              </a:rPr>
              <a:t> </a:t>
            </a:r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280" y="748827"/>
            <a:ext cx="2108255" cy="143077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6818" y="677103"/>
            <a:ext cx="2119328" cy="152751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295" y="2653789"/>
            <a:ext cx="2222441" cy="152585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4211" y="2628498"/>
            <a:ext cx="2163441" cy="1551146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6712346" y="2293354"/>
            <a:ext cx="2266681" cy="204135"/>
          </a:xfrm>
          <a:prstGeom prst="rect">
            <a:avLst/>
          </a:prstGeom>
          <a:solidFill>
            <a:srgbClr val="AEDA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Cianosis y eritema del hocico</a:t>
            </a:r>
            <a:endParaRPr lang="es-EC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9315719" y="2267786"/>
            <a:ext cx="2120427" cy="168785"/>
          </a:xfrm>
          <a:prstGeom prst="rect">
            <a:avLst/>
          </a:prstGeom>
          <a:solidFill>
            <a:srgbClr val="AEDA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Cianosis y er</a:t>
            </a:r>
            <a:r>
              <a:rPr lang="es-EC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C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 de la cara</a:t>
            </a:r>
            <a:endParaRPr lang="es-EC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744174" y="4244284"/>
            <a:ext cx="2266681" cy="204135"/>
          </a:xfrm>
          <a:prstGeom prst="rect">
            <a:avLst/>
          </a:prstGeom>
          <a:solidFill>
            <a:srgbClr val="AEDA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Cianosis distal en orejas</a:t>
            </a:r>
            <a:endParaRPr lang="es-EC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9315719" y="4269503"/>
            <a:ext cx="2266681" cy="204135"/>
          </a:xfrm>
          <a:prstGeom prst="rect">
            <a:avLst/>
          </a:prstGeom>
          <a:solidFill>
            <a:srgbClr val="AEDA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Conjuntivitis catarral</a:t>
            </a:r>
            <a:endParaRPr lang="es-EC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8272530" y="166746"/>
            <a:ext cx="2086378" cy="402465"/>
          </a:xfrm>
          <a:prstGeom prst="rect">
            <a:avLst/>
          </a:prstGeom>
          <a:solidFill>
            <a:srgbClr val="AEDA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Sintomatología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16" name="Rectángulo 15"/>
          <p:cNvSpPr/>
          <p:nvPr/>
        </p:nvSpPr>
        <p:spPr>
          <a:xfrm>
            <a:off x="1875035" y="887757"/>
            <a:ext cx="2086378" cy="402465"/>
          </a:xfrm>
          <a:prstGeom prst="rect">
            <a:avLst/>
          </a:prstGeom>
          <a:solidFill>
            <a:srgbClr val="AEDA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Cerdos sanos  </a:t>
            </a:r>
            <a:endParaRPr lang="es-EC" sz="1400" dirty="0"/>
          </a:p>
        </p:txBody>
      </p:sp>
      <p:sp>
        <p:nvSpPr>
          <p:cNvPr id="17" name="Rectángulo 16"/>
          <p:cNvSpPr/>
          <p:nvPr/>
        </p:nvSpPr>
        <p:spPr>
          <a:xfrm>
            <a:off x="429596" y="1668086"/>
            <a:ext cx="2086378" cy="402465"/>
          </a:xfrm>
          <a:prstGeom prst="rect">
            <a:avLst/>
          </a:prstGeom>
          <a:solidFill>
            <a:srgbClr val="AEDA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Contacto directo 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561126" y="1668086"/>
            <a:ext cx="2086378" cy="402465"/>
          </a:xfrm>
          <a:prstGeom prst="rect">
            <a:avLst/>
          </a:prstGeom>
          <a:solidFill>
            <a:srgbClr val="AEDA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Enfermos o portadores asintomáticos  </a:t>
            </a:r>
            <a:endParaRPr lang="es-EC" sz="1400" dirty="0">
              <a:solidFill>
                <a:schemeClr val="tx1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6"/>
          <a:srcRect t="24040"/>
          <a:stretch/>
        </p:blipFill>
        <p:spPr>
          <a:xfrm>
            <a:off x="363171" y="2813676"/>
            <a:ext cx="2457450" cy="1157623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7"/>
          <a:srcRect t="52324"/>
          <a:stretch/>
        </p:blipFill>
        <p:spPr>
          <a:xfrm>
            <a:off x="413149" y="4657867"/>
            <a:ext cx="2505075" cy="95818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1126" y="2544137"/>
            <a:ext cx="2152650" cy="1095375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498972" y="2493843"/>
            <a:ext cx="1923776" cy="247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Vectores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510897" y="4095283"/>
            <a:ext cx="1923776" cy="441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Vías de entrada al organismo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27" name="Flecha abajo 26"/>
          <p:cNvSpPr/>
          <p:nvPr/>
        </p:nvSpPr>
        <p:spPr>
          <a:xfrm>
            <a:off x="2761507" y="648935"/>
            <a:ext cx="313434" cy="2132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Flecha abajo 29"/>
          <p:cNvSpPr/>
          <p:nvPr/>
        </p:nvSpPr>
        <p:spPr>
          <a:xfrm>
            <a:off x="1304143" y="2179600"/>
            <a:ext cx="313434" cy="2132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Flecha abajo 30"/>
          <p:cNvSpPr/>
          <p:nvPr/>
        </p:nvSpPr>
        <p:spPr>
          <a:xfrm>
            <a:off x="4469910" y="2165334"/>
            <a:ext cx="313434" cy="2132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33" name="Conector recto de flecha 32"/>
          <p:cNvCxnSpPr/>
          <p:nvPr/>
        </p:nvCxnSpPr>
        <p:spPr>
          <a:xfrm flipH="1">
            <a:off x="1450845" y="1290222"/>
            <a:ext cx="1467379" cy="377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>
            <a:stCxn id="16" idx="2"/>
          </p:cNvCxnSpPr>
          <p:nvPr/>
        </p:nvCxnSpPr>
        <p:spPr>
          <a:xfrm>
            <a:off x="2918224" y="1290222"/>
            <a:ext cx="1670229" cy="335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72" name="Picture 4" descr="Características del Virus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5" t="15382"/>
          <a:stretch/>
        </p:blipFill>
        <p:spPr bwMode="auto">
          <a:xfrm>
            <a:off x="3152256" y="3971299"/>
            <a:ext cx="3488949" cy="203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Marcador de texto 6"/>
          <p:cNvSpPr txBox="1">
            <a:spLocks/>
          </p:cNvSpPr>
          <p:nvPr/>
        </p:nvSpPr>
        <p:spPr>
          <a:xfrm>
            <a:off x="-231551" y="5780559"/>
            <a:ext cx="4224959" cy="76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sz="1400" dirty="0">
                <a:solidFill>
                  <a:schemeClr val="tx1"/>
                </a:solidFill>
              </a:rPr>
              <a:t>(</a:t>
            </a:r>
            <a:r>
              <a:rPr lang="es-EC" sz="1400" dirty="0" err="1">
                <a:solidFill>
                  <a:schemeClr val="tx1"/>
                </a:solidFill>
              </a:rPr>
              <a:t>Weesendorp</a:t>
            </a:r>
            <a:r>
              <a:rPr lang="es-EC" sz="1400" dirty="0">
                <a:solidFill>
                  <a:schemeClr val="tx1"/>
                </a:solidFill>
              </a:rPr>
              <a:t>, </a:t>
            </a:r>
            <a:r>
              <a:rPr lang="es-EC" sz="1400" dirty="0" err="1">
                <a:solidFill>
                  <a:schemeClr val="tx1"/>
                </a:solidFill>
              </a:rPr>
              <a:t>Stegeman</a:t>
            </a:r>
            <a:r>
              <a:rPr lang="es-EC" sz="1400" dirty="0">
                <a:solidFill>
                  <a:schemeClr val="tx1"/>
                </a:solidFill>
              </a:rPr>
              <a:t>, &amp; </a:t>
            </a:r>
            <a:r>
              <a:rPr lang="es-EC" sz="1400" dirty="0" err="1">
                <a:solidFill>
                  <a:schemeClr val="tx1"/>
                </a:solidFill>
              </a:rPr>
              <a:t>Loeffen</a:t>
            </a:r>
            <a:r>
              <a:rPr lang="es-EC" sz="1400" dirty="0">
                <a:solidFill>
                  <a:schemeClr val="tx1"/>
                </a:solidFill>
              </a:rPr>
              <a:t>, 2009</a:t>
            </a:r>
            <a:r>
              <a:rPr lang="es-EC" sz="1400" dirty="0" smtClean="0">
                <a:solidFill>
                  <a:schemeClr val="tx1"/>
                </a:solidFill>
              </a:rPr>
              <a:t>).</a:t>
            </a:r>
            <a:endParaRPr lang="es-EC" sz="1400" kern="0" dirty="0" smtClean="0">
              <a:solidFill>
                <a:schemeClr val="tx1"/>
              </a:solidFill>
            </a:endParaRPr>
          </a:p>
          <a:p>
            <a:endParaRPr lang="es-EC" sz="1600" kern="0" dirty="0"/>
          </a:p>
        </p:txBody>
      </p:sp>
      <p:pic>
        <p:nvPicPr>
          <p:cNvPr id="41" name="Imagen 40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434" y="4583579"/>
            <a:ext cx="2136228" cy="1464716"/>
          </a:xfrm>
          <a:prstGeom prst="rect">
            <a:avLst/>
          </a:prstGeom>
        </p:spPr>
      </p:pic>
      <p:sp>
        <p:nvSpPr>
          <p:cNvPr id="42" name="Rectángulo 41"/>
          <p:cNvSpPr/>
          <p:nvPr/>
        </p:nvSpPr>
        <p:spPr>
          <a:xfrm>
            <a:off x="6804420" y="6126166"/>
            <a:ext cx="2108255" cy="171603"/>
          </a:xfrm>
          <a:prstGeom prst="rect">
            <a:avLst/>
          </a:prstGeom>
          <a:solidFill>
            <a:srgbClr val="AEDA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Fetos momificados </a:t>
            </a:r>
            <a:endParaRPr lang="es-EC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04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646671" y="326603"/>
            <a:ext cx="4122609" cy="525464"/>
          </a:xfrm>
          <a:prstGeom prst="rect">
            <a:avLst/>
          </a:prstGeom>
          <a:solidFill>
            <a:srgbClr val="AEDA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Métodos para el diagnóstico </a:t>
            </a:r>
            <a:r>
              <a:rPr lang="es-EC" dirty="0" smtClean="0">
                <a:solidFill>
                  <a:schemeClr val="tx1"/>
                </a:solidFill>
              </a:rPr>
              <a:t>de </a:t>
            </a:r>
            <a:r>
              <a:rPr lang="es-EC" dirty="0" smtClean="0">
                <a:solidFill>
                  <a:schemeClr val="tx1"/>
                </a:solidFill>
              </a:rPr>
              <a:t>PPC </a:t>
            </a:r>
            <a:endParaRPr lang="es-EC" i="1" dirty="0">
              <a:solidFill>
                <a:schemeClr val="tx1"/>
              </a:solidFill>
            </a:endParaRPr>
          </a:p>
        </p:txBody>
      </p:sp>
      <p:sp>
        <p:nvSpPr>
          <p:cNvPr id="6" name="Flecha abajo 5"/>
          <p:cNvSpPr/>
          <p:nvPr/>
        </p:nvSpPr>
        <p:spPr>
          <a:xfrm>
            <a:off x="3361386" y="0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098" name="Picture 2" descr="Detectan en aeropuertos australianos productos con peste porcina africa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66" y="1857875"/>
            <a:ext cx="4038092" cy="226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texto 6"/>
          <p:cNvSpPr txBox="1">
            <a:spLocks/>
          </p:cNvSpPr>
          <p:nvPr/>
        </p:nvSpPr>
        <p:spPr>
          <a:xfrm>
            <a:off x="4932370" y="1649507"/>
            <a:ext cx="4224959" cy="41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Tx/>
            </a:pPr>
            <a:r>
              <a:rPr lang="es-EC" sz="1400" dirty="0">
                <a:solidFill>
                  <a:schemeClr val="tx1"/>
                </a:solidFill>
              </a:rPr>
              <a:t>Aislamiento</a:t>
            </a:r>
            <a:r>
              <a:rPr lang="es-EC" sz="1600" dirty="0">
                <a:solidFill>
                  <a:schemeClr val="tx1"/>
                </a:solidFill>
              </a:rPr>
              <a:t> del virus</a:t>
            </a:r>
            <a:endParaRPr lang="es-EC" sz="1600" kern="0" dirty="0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646671" y="1080533"/>
            <a:ext cx="1304283" cy="337105"/>
          </a:xfrm>
          <a:prstGeom prst="rect">
            <a:avLst/>
          </a:prstGeom>
          <a:solidFill>
            <a:srgbClr val="AEDA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Virus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646671" y="2167456"/>
            <a:ext cx="2592171" cy="418247"/>
          </a:xfrm>
          <a:prstGeom prst="rect">
            <a:avLst/>
          </a:prstGeom>
          <a:solidFill>
            <a:srgbClr val="AEDA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Proteínas y ácido nucleico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6" name="Marcador de texto 6"/>
          <p:cNvSpPr txBox="1">
            <a:spLocks/>
          </p:cNvSpPr>
          <p:nvPr/>
        </p:nvSpPr>
        <p:spPr>
          <a:xfrm>
            <a:off x="4893434" y="2581259"/>
            <a:ext cx="4224959" cy="207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Tx/>
            </a:pPr>
            <a:r>
              <a:rPr lang="es-EC" sz="1400" dirty="0">
                <a:solidFill>
                  <a:schemeClr val="tx1"/>
                </a:solidFill>
              </a:rPr>
              <a:t>Reacción en cadena de la polimerasa con transcripción inversa (</a:t>
            </a:r>
            <a:r>
              <a:rPr lang="es-EC" sz="1400" dirty="0" smtClean="0">
                <a:solidFill>
                  <a:schemeClr val="tx1"/>
                </a:solidFill>
              </a:rPr>
              <a:t>RT-PCR)</a:t>
            </a:r>
          </a:p>
          <a:p>
            <a:pPr>
              <a:buClrTx/>
            </a:pPr>
            <a:r>
              <a:rPr lang="es-EC" sz="1400" dirty="0">
                <a:solidFill>
                  <a:schemeClr val="tx1"/>
                </a:solidFill>
              </a:rPr>
              <a:t>PCR Tiempo Real  (RT-</a:t>
            </a:r>
            <a:r>
              <a:rPr lang="es-EC" sz="1400" dirty="0" err="1">
                <a:solidFill>
                  <a:schemeClr val="tx1"/>
                </a:solidFill>
              </a:rPr>
              <a:t>qPCR</a:t>
            </a:r>
            <a:r>
              <a:rPr lang="es-EC" sz="1400" dirty="0" smtClean="0">
                <a:solidFill>
                  <a:schemeClr val="tx1"/>
                </a:solidFill>
              </a:rPr>
              <a:t>)</a:t>
            </a:r>
          </a:p>
          <a:p>
            <a:pPr>
              <a:buClrTx/>
            </a:pPr>
            <a:r>
              <a:rPr lang="es-EC" sz="1400" dirty="0" smtClean="0">
                <a:solidFill>
                  <a:schemeClr val="tx1"/>
                </a:solidFill>
              </a:rPr>
              <a:t>Secuenciación</a:t>
            </a:r>
          </a:p>
          <a:p>
            <a:pPr>
              <a:buClrTx/>
            </a:pPr>
            <a:r>
              <a:rPr lang="es-EC" sz="1400" dirty="0" err="1">
                <a:solidFill>
                  <a:schemeClr val="tx1"/>
                </a:solidFill>
              </a:rPr>
              <a:t>Enzimoinmunoensayo</a:t>
            </a:r>
            <a:r>
              <a:rPr lang="es-EC" sz="1400" dirty="0">
                <a:solidFill>
                  <a:schemeClr val="tx1"/>
                </a:solidFill>
              </a:rPr>
              <a:t> ELISA (antígeno)</a:t>
            </a:r>
            <a:endParaRPr lang="es-EC" sz="1400" dirty="0" smtClean="0">
              <a:solidFill>
                <a:schemeClr val="tx1"/>
              </a:solidFill>
            </a:endParaRPr>
          </a:p>
          <a:p>
            <a:pPr>
              <a:buClrTx/>
            </a:pPr>
            <a:endParaRPr lang="es-EC" sz="1600" kern="0" dirty="0">
              <a:solidFill>
                <a:schemeClr val="tx1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4646670" y="4188480"/>
            <a:ext cx="2592171" cy="418247"/>
          </a:xfrm>
          <a:prstGeom prst="rect">
            <a:avLst/>
          </a:prstGeom>
          <a:solidFill>
            <a:srgbClr val="AEDA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Anticuerpos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28" name="Marcador de texto 6"/>
          <p:cNvSpPr txBox="1">
            <a:spLocks/>
          </p:cNvSpPr>
          <p:nvPr/>
        </p:nvSpPr>
        <p:spPr>
          <a:xfrm>
            <a:off x="4893434" y="4785775"/>
            <a:ext cx="4224959" cy="207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Tx/>
            </a:pPr>
            <a:r>
              <a:rPr lang="es-EC" sz="1400" dirty="0">
                <a:solidFill>
                  <a:schemeClr val="tx1"/>
                </a:solidFill>
              </a:rPr>
              <a:t>ELISA (</a:t>
            </a:r>
            <a:r>
              <a:rPr lang="es-EC" sz="1400" dirty="0" smtClean="0">
                <a:solidFill>
                  <a:schemeClr val="tx1"/>
                </a:solidFill>
              </a:rPr>
              <a:t>anticuerpo)</a:t>
            </a:r>
          </a:p>
          <a:p>
            <a:pPr>
              <a:buClrTx/>
            </a:pPr>
            <a:r>
              <a:rPr lang="es-EC" sz="1400" dirty="0" smtClean="0">
                <a:solidFill>
                  <a:schemeClr val="tx1"/>
                </a:solidFill>
              </a:rPr>
              <a:t>Prueba </a:t>
            </a:r>
            <a:r>
              <a:rPr lang="es-EC" sz="1400" dirty="0">
                <a:solidFill>
                  <a:schemeClr val="tx1"/>
                </a:solidFill>
              </a:rPr>
              <a:t>de neutralización vírica con anticuerpos fluorescentes (</a:t>
            </a:r>
            <a:r>
              <a:rPr lang="es-EC" sz="1400" dirty="0" smtClean="0">
                <a:solidFill>
                  <a:schemeClr val="tx1"/>
                </a:solidFill>
              </a:rPr>
              <a:t>FAVN)</a:t>
            </a:r>
          </a:p>
          <a:p>
            <a:pPr>
              <a:buClrTx/>
            </a:pPr>
            <a:r>
              <a:rPr lang="es-EC" sz="1400" dirty="0" smtClean="0">
                <a:solidFill>
                  <a:schemeClr val="tx1"/>
                </a:solidFill>
              </a:rPr>
              <a:t>Prueba </a:t>
            </a:r>
            <a:r>
              <a:rPr lang="es-EC" sz="1400" dirty="0">
                <a:solidFill>
                  <a:schemeClr val="tx1"/>
                </a:solidFill>
              </a:rPr>
              <a:t>del anticuerpo neutralizante unido a peroxidasa (</a:t>
            </a:r>
            <a:r>
              <a:rPr lang="es-EC" sz="1400" dirty="0" smtClean="0">
                <a:solidFill>
                  <a:schemeClr val="tx1"/>
                </a:solidFill>
              </a:rPr>
              <a:t>NPLA)</a:t>
            </a:r>
            <a:endParaRPr lang="es-EC" sz="1600" kern="0" dirty="0">
              <a:solidFill>
                <a:schemeClr val="tx1"/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4932370" y="5589431"/>
            <a:ext cx="4026030" cy="52803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254866" y="5518597"/>
            <a:ext cx="3445265" cy="669702"/>
          </a:xfrm>
          <a:prstGeom prst="rect">
            <a:avLst/>
          </a:prstGeom>
          <a:solidFill>
            <a:srgbClr val="AEDA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Es la prueba </a:t>
            </a:r>
            <a:r>
              <a:rPr lang="es-EC" sz="1400" i="1" dirty="0" smtClean="0">
                <a:solidFill>
                  <a:schemeClr val="tx1"/>
                </a:solidFill>
              </a:rPr>
              <a:t>Gold </a:t>
            </a:r>
            <a:r>
              <a:rPr lang="es-EC" sz="1400" i="1" dirty="0" err="1" smtClean="0">
                <a:solidFill>
                  <a:schemeClr val="tx1"/>
                </a:solidFill>
              </a:rPr>
              <a:t>Standar</a:t>
            </a:r>
            <a:r>
              <a:rPr lang="es-EC" sz="1400" i="1" dirty="0" smtClean="0">
                <a:solidFill>
                  <a:schemeClr val="tx1"/>
                </a:solidFill>
              </a:rPr>
              <a:t> </a:t>
            </a:r>
            <a:r>
              <a:rPr lang="es-EC" sz="1400" dirty="0" smtClean="0">
                <a:solidFill>
                  <a:schemeClr val="tx1"/>
                </a:solidFill>
              </a:rPr>
              <a:t>para el diagnóstico de PPC para el caso de las serologías.</a:t>
            </a:r>
            <a:endParaRPr lang="es-EC" sz="1400" i="1" dirty="0">
              <a:solidFill>
                <a:schemeClr val="tx1"/>
              </a:solidFill>
            </a:endParaRPr>
          </a:p>
        </p:txBody>
      </p:sp>
      <p:sp>
        <p:nvSpPr>
          <p:cNvPr id="33" name="Flecha abajo 32"/>
          <p:cNvSpPr/>
          <p:nvPr/>
        </p:nvSpPr>
        <p:spPr>
          <a:xfrm rot="16200000">
            <a:off x="4106878" y="5690521"/>
            <a:ext cx="460328" cy="3935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Marcador de texto 6"/>
          <p:cNvSpPr txBox="1">
            <a:spLocks/>
          </p:cNvSpPr>
          <p:nvPr/>
        </p:nvSpPr>
        <p:spPr>
          <a:xfrm>
            <a:off x="9954064" y="5561843"/>
            <a:ext cx="2941984" cy="76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sz="1400" kern="0" dirty="0" smtClean="0">
                <a:solidFill>
                  <a:schemeClr val="tx1"/>
                </a:solidFill>
              </a:rPr>
              <a:t>(</a:t>
            </a:r>
            <a:r>
              <a:rPr lang="es-EC" sz="1400" dirty="0" smtClean="0">
                <a:solidFill>
                  <a:schemeClr val="tx1"/>
                </a:solidFill>
              </a:rPr>
              <a:t>OIE,2019) </a:t>
            </a:r>
            <a:endParaRPr lang="es-EC" sz="1400" kern="0" dirty="0" smtClean="0">
              <a:solidFill>
                <a:schemeClr val="tx1"/>
              </a:solidFill>
            </a:endParaRPr>
          </a:p>
          <a:p>
            <a:endParaRPr lang="es-EC" sz="1600" kern="0" dirty="0"/>
          </a:p>
        </p:txBody>
      </p:sp>
    </p:spTree>
    <p:extLst>
      <p:ext uri="{BB962C8B-B14F-4D97-AF65-F5344CB8AC3E}">
        <p14:creationId xmlns:p14="http://schemas.microsoft.com/office/powerpoint/2010/main" val="184289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6482" y="150522"/>
            <a:ext cx="10723808" cy="737318"/>
          </a:xfrm>
        </p:spPr>
        <p:txBody>
          <a:bodyPr/>
          <a:lstStyle/>
          <a:p>
            <a:pPr algn="l"/>
            <a:r>
              <a:rPr lang="es-EC" b="0" dirty="0">
                <a:solidFill>
                  <a:schemeClr val="tx1"/>
                </a:solidFill>
              </a:rPr>
              <a:t>Ensayo de neutralización ligada a </a:t>
            </a:r>
            <a:r>
              <a:rPr lang="es-EC" b="0" dirty="0" smtClean="0">
                <a:solidFill>
                  <a:schemeClr val="tx1"/>
                </a:solidFill>
              </a:rPr>
              <a:t>peroxidasa (NPLA)</a:t>
            </a:r>
            <a:endParaRPr lang="es-EC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" t="24603" r="141" b="18468"/>
          <a:stretch/>
        </p:blipFill>
        <p:spPr>
          <a:xfrm>
            <a:off x="274749" y="865905"/>
            <a:ext cx="8182875" cy="326088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474" y="887840"/>
            <a:ext cx="1587926" cy="218651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14" b="18267"/>
          <a:stretch/>
        </p:blipFill>
        <p:spPr>
          <a:xfrm>
            <a:off x="274749" y="3392488"/>
            <a:ext cx="8617401" cy="321956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8318" y="3863184"/>
            <a:ext cx="1744082" cy="172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8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609600" y="780131"/>
            <a:ext cx="10972800" cy="4525963"/>
          </a:xfrm>
        </p:spPr>
        <p:txBody>
          <a:bodyPr/>
          <a:lstStyle/>
          <a:p>
            <a:pPr marL="76200" indent="0">
              <a:buNone/>
            </a:pPr>
            <a:r>
              <a:rPr lang="es-EC" dirty="0" smtClean="0">
                <a:solidFill>
                  <a:schemeClr val="tx1"/>
                </a:solidFill>
              </a:rPr>
              <a:t>Objetivo General</a:t>
            </a:r>
          </a:p>
          <a:p>
            <a:pPr marL="76200" indent="0">
              <a:buNone/>
            </a:pPr>
            <a:endParaRPr lang="es-EC" dirty="0" smtClean="0">
              <a:solidFill>
                <a:schemeClr val="tx1"/>
              </a:solidFill>
            </a:endParaRPr>
          </a:p>
          <a:p>
            <a:pPr marL="76200" indent="0">
              <a:buNone/>
            </a:pPr>
            <a:endParaRPr lang="es-EC" dirty="0" smtClean="0">
              <a:solidFill>
                <a:schemeClr val="tx1"/>
              </a:solidFill>
            </a:endParaRPr>
          </a:p>
          <a:p>
            <a:pPr marL="76200" indent="0">
              <a:buNone/>
            </a:pPr>
            <a:endParaRPr lang="es-EC" dirty="0" smtClean="0">
              <a:solidFill>
                <a:schemeClr val="tx1"/>
              </a:solidFill>
            </a:endParaRPr>
          </a:p>
          <a:p>
            <a:pPr marL="76200" indent="0">
              <a:buNone/>
            </a:pPr>
            <a:r>
              <a:rPr lang="es-EC" dirty="0" smtClean="0">
                <a:solidFill>
                  <a:schemeClr val="tx1"/>
                </a:solidFill>
              </a:rPr>
              <a:t>Objetivos Específicos</a:t>
            </a:r>
          </a:p>
          <a:p>
            <a:pPr marL="76200" indent="0">
              <a:buNone/>
            </a:pPr>
            <a:endParaRPr lang="es-EC" dirty="0" smtClean="0">
              <a:solidFill>
                <a:schemeClr val="tx1"/>
              </a:solidFill>
            </a:endParaRPr>
          </a:p>
          <a:p>
            <a:pPr marL="76200" lvl="0" indent="0">
              <a:buClrTx/>
              <a:buNone/>
            </a:pPr>
            <a:r>
              <a:rPr lang="es-ES" dirty="0" smtClean="0"/>
              <a:t>.</a:t>
            </a:r>
            <a:endParaRPr lang="es-EC" dirty="0"/>
          </a:p>
          <a:p>
            <a:pPr marL="76200" indent="0">
              <a:buNone/>
            </a:pPr>
            <a:endParaRPr lang="es-EC" dirty="0" smtClean="0">
              <a:solidFill>
                <a:schemeClr val="tx1"/>
              </a:solidFill>
            </a:endParaRPr>
          </a:p>
          <a:p>
            <a:pPr marL="76200" indent="0">
              <a:buNone/>
            </a:pP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45596"/>
            <a:ext cx="10972800" cy="1143000"/>
          </a:xfrm>
        </p:spPr>
        <p:txBody>
          <a:bodyPr/>
          <a:lstStyle/>
          <a:p>
            <a:pPr algn="l"/>
            <a:r>
              <a:rPr lang="es-EC" dirty="0" smtClean="0">
                <a:solidFill>
                  <a:schemeClr val="tx1"/>
                </a:solidFill>
              </a:rPr>
              <a:t>Objetivos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46972" y="1431648"/>
            <a:ext cx="9401578" cy="967202"/>
          </a:xfrm>
          <a:prstGeom prst="rect">
            <a:avLst/>
          </a:prstGeom>
          <a:solidFill>
            <a:srgbClr val="AED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</a:pPr>
            <a:r>
              <a:rPr lang="es-EC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Estandarizar </a:t>
            </a:r>
            <a:r>
              <a:rPr lang="es-EC" dirty="0">
                <a:solidFill>
                  <a:schemeClr val="tx1"/>
                </a:solidFill>
                <a:cs typeface="Times New Roman" panose="02020603050405020304" pitchFamily="18" charset="0"/>
              </a:rPr>
              <a:t>la prueba del anticuerpo neutralizante unido a una peroxidasa (NPLA) para la detección de </a:t>
            </a:r>
            <a:r>
              <a:rPr lang="es-EC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anticuerpos contra el virus de Peste Porcina Clásica. </a:t>
            </a:r>
            <a:endParaRPr lang="es-EC" dirty="0" smtClean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46972" y="3168201"/>
            <a:ext cx="9401578" cy="2137893"/>
          </a:xfrm>
          <a:prstGeom prst="rect">
            <a:avLst/>
          </a:prstGeom>
          <a:solidFill>
            <a:srgbClr val="AED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dirty="0">
                <a:solidFill>
                  <a:schemeClr val="tx1"/>
                </a:solidFill>
              </a:rPr>
              <a:t>Obtener la curva de crecimiento de la línea celular PK-15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dirty="0">
                <a:solidFill>
                  <a:schemeClr val="tx1"/>
                </a:solidFill>
              </a:rPr>
              <a:t>Cultivar el virus de Peste Porcina Clásica en la línea celular de Riñón de Cerdo (PK-15).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dirty="0">
                <a:solidFill>
                  <a:schemeClr val="tx1"/>
                </a:solidFill>
              </a:rPr>
              <a:t>Calcular el título viral.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dirty="0">
                <a:solidFill>
                  <a:schemeClr val="tx1"/>
                </a:solidFill>
              </a:rPr>
              <a:t>Detectar mediante la prueba de neutralización ligada a peroxidasa (NPLA) la presencia de anticuerpos neutralizantes en suero.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dirty="0">
                <a:solidFill>
                  <a:schemeClr val="tx1"/>
                </a:solidFill>
              </a:rPr>
              <a:t>Determinar la especificidad y sensibilidad analítica de la prueba.</a:t>
            </a:r>
          </a:p>
          <a:p>
            <a:pPr lvl="0"/>
            <a:endParaRPr lang="es-EC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8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>
                <a:solidFill>
                  <a:schemeClr val="tx1"/>
                </a:solidFill>
              </a:rPr>
              <a:t>Metodología 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" name="Proceso 5"/>
          <p:cNvSpPr/>
          <p:nvPr/>
        </p:nvSpPr>
        <p:spPr>
          <a:xfrm>
            <a:off x="712631" y="846138"/>
            <a:ext cx="2043448" cy="359647"/>
          </a:xfrm>
          <a:prstGeom prst="flowChartProcess">
            <a:avLst/>
          </a:prstGeom>
          <a:solidFill>
            <a:srgbClr val="AEDA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Cultivo celular 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t="28292" b="14617"/>
          <a:stretch/>
        </p:blipFill>
        <p:spPr>
          <a:xfrm>
            <a:off x="8545375" y="1538597"/>
            <a:ext cx="2709321" cy="1455313"/>
          </a:xfrm>
          <a:prstGeom prst="rect">
            <a:avLst/>
          </a:prstGeom>
        </p:spPr>
      </p:pic>
      <p:sp>
        <p:nvSpPr>
          <p:cNvPr id="8" name="Proceso 7"/>
          <p:cNvSpPr/>
          <p:nvPr/>
        </p:nvSpPr>
        <p:spPr>
          <a:xfrm>
            <a:off x="712631" y="1476072"/>
            <a:ext cx="2043448" cy="359647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Preparación del medio </a:t>
            </a:r>
            <a:endParaRPr lang="es-EC" sz="1400" dirty="0">
              <a:solidFill>
                <a:schemeClr val="tx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r="37413" b="46304"/>
          <a:stretch/>
        </p:blipFill>
        <p:spPr>
          <a:xfrm>
            <a:off x="609600" y="2047530"/>
            <a:ext cx="3225113" cy="1513916"/>
          </a:xfrm>
          <a:prstGeom prst="rect">
            <a:avLst/>
          </a:prstGeom>
        </p:spPr>
      </p:pic>
      <p:sp>
        <p:nvSpPr>
          <p:cNvPr id="10" name="Proceso 9"/>
          <p:cNvSpPr/>
          <p:nvPr/>
        </p:nvSpPr>
        <p:spPr>
          <a:xfrm>
            <a:off x="5615190" y="1454175"/>
            <a:ext cx="2043448" cy="359647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Descongelación de la línea celular 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412902" y="2253801"/>
            <a:ext cx="22022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100 </a:t>
            </a:r>
            <a:r>
              <a:rPr lang="es-EC" sz="1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uL</a:t>
            </a:r>
            <a:r>
              <a:rPr lang="es-EC" sz="1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C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de </a:t>
            </a:r>
            <a:r>
              <a:rPr lang="es-EC" sz="1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penicilina y estreptomicina </a:t>
            </a:r>
          </a:p>
          <a:p>
            <a:r>
              <a:rPr lang="es-EC" sz="1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50 </a:t>
            </a:r>
            <a:r>
              <a:rPr lang="es-EC" sz="1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uL</a:t>
            </a:r>
            <a:r>
              <a:rPr lang="es-EC" sz="1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C" sz="1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Gentaminica</a:t>
            </a:r>
            <a:r>
              <a:rPr lang="es-EC" sz="1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</a:p>
          <a:p>
            <a:r>
              <a:rPr lang="es-EC" sz="1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100 </a:t>
            </a:r>
            <a:r>
              <a:rPr lang="es-EC" sz="1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u</a:t>
            </a:r>
            <a:r>
              <a:rPr lang="es-EC" sz="1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L</a:t>
            </a:r>
            <a:r>
              <a:rPr lang="es-EC" sz="1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C" sz="1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Anfotericina</a:t>
            </a:r>
            <a:r>
              <a:rPr lang="es-EC" sz="1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s-EC" sz="10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8411" t="58367" r="29666"/>
          <a:stretch/>
        </p:blipFill>
        <p:spPr>
          <a:xfrm>
            <a:off x="5534726" y="2047530"/>
            <a:ext cx="3190949" cy="1173800"/>
          </a:xfrm>
          <a:prstGeom prst="rect">
            <a:avLst/>
          </a:prstGeom>
        </p:spPr>
      </p:pic>
      <p:sp>
        <p:nvSpPr>
          <p:cNvPr id="13" name="Proceso 12"/>
          <p:cNvSpPr/>
          <p:nvPr/>
        </p:nvSpPr>
        <p:spPr>
          <a:xfrm>
            <a:off x="712631" y="3894730"/>
            <a:ext cx="2043448" cy="359647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err="1" smtClean="0">
                <a:solidFill>
                  <a:schemeClr val="tx1"/>
                </a:solidFill>
              </a:rPr>
              <a:t>Subcultivo</a:t>
            </a:r>
            <a:r>
              <a:rPr lang="es-EC" sz="1400" dirty="0" smtClean="0">
                <a:solidFill>
                  <a:schemeClr val="tx1"/>
                </a:solidFill>
              </a:rPr>
              <a:t> celular 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4" name="Proceso 13"/>
          <p:cNvSpPr/>
          <p:nvPr/>
        </p:nvSpPr>
        <p:spPr>
          <a:xfrm>
            <a:off x="10776633" y="2746096"/>
            <a:ext cx="1364800" cy="56344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Incubación a 37C y 5% CO2</a:t>
            </a:r>
            <a:endParaRPr lang="es-EC" sz="1200" dirty="0">
              <a:solidFill>
                <a:schemeClr val="tx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/>
          <a:srcRect t="28292" b="14617"/>
          <a:stretch/>
        </p:blipFill>
        <p:spPr>
          <a:xfrm>
            <a:off x="150255" y="4646053"/>
            <a:ext cx="2206579" cy="118526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/>
          <a:srcRect l="42698" t="29219" r="20736" b="35696"/>
          <a:stretch/>
        </p:blipFill>
        <p:spPr>
          <a:xfrm>
            <a:off x="2296238" y="4843378"/>
            <a:ext cx="1966175" cy="863198"/>
          </a:xfrm>
          <a:prstGeom prst="rect">
            <a:avLst/>
          </a:prstGeom>
        </p:spPr>
      </p:pic>
      <p:sp>
        <p:nvSpPr>
          <p:cNvPr id="18" name="Proceso 17"/>
          <p:cNvSpPr/>
          <p:nvPr/>
        </p:nvSpPr>
        <p:spPr>
          <a:xfrm>
            <a:off x="5534726" y="4401665"/>
            <a:ext cx="2043448" cy="359647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Conteo celular 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9" name="Proceso 18"/>
          <p:cNvSpPr/>
          <p:nvPr/>
        </p:nvSpPr>
        <p:spPr>
          <a:xfrm>
            <a:off x="5556243" y="5238685"/>
            <a:ext cx="2043448" cy="359647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Congelación 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25" name="Flecha abajo 24"/>
          <p:cNvSpPr/>
          <p:nvPr/>
        </p:nvSpPr>
        <p:spPr>
          <a:xfrm>
            <a:off x="6408396" y="4852583"/>
            <a:ext cx="339143" cy="1978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Flecha abajo 28"/>
          <p:cNvSpPr/>
          <p:nvPr/>
        </p:nvSpPr>
        <p:spPr>
          <a:xfrm rot="16200000">
            <a:off x="4570184" y="5055629"/>
            <a:ext cx="339143" cy="1978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2342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roceso 3"/>
          <p:cNvSpPr/>
          <p:nvPr/>
        </p:nvSpPr>
        <p:spPr>
          <a:xfrm>
            <a:off x="609600" y="375327"/>
            <a:ext cx="2514754" cy="585111"/>
          </a:xfrm>
          <a:prstGeom prst="flowChartProcess">
            <a:avLst/>
          </a:prstGeom>
          <a:solidFill>
            <a:srgbClr val="AEDA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Curva de crecimiento 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57" y="1023938"/>
            <a:ext cx="6289693" cy="4844140"/>
          </a:xfrm>
          <a:prstGeom prst="rect">
            <a:avLst/>
          </a:prstGeom>
        </p:spPr>
      </p:pic>
      <p:sp>
        <p:nvSpPr>
          <p:cNvPr id="6" name="Proceso 5"/>
          <p:cNvSpPr/>
          <p:nvPr/>
        </p:nvSpPr>
        <p:spPr>
          <a:xfrm>
            <a:off x="2623712" y="5868078"/>
            <a:ext cx="1722501" cy="32635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200 </a:t>
            </a:r>
            <a:r>
              <a:rPr lang="es-EC" sz="1400" dirty="0" err="1">
                <a:solidFill>
                  <a:schemeClr val="tx1"/>
                </a:solidFill>
              </a:rPr>
              <a:t>μl</a:t>
            </a:r>
            <a:r>
              <a:rPr lang="es-EC" sz="1400" dirty="0">
                <a:solidFill>
                  <a:schemeClr val="tx1"/>
                </a:solidFill>
              </a:rPr>
              <a:t> </a:t>
            </a:r>
            <a:r>
              <a:rPr lang="es-EC" sz="1400" dirty="0" smtClean="0">
                <a:solidFill>
                  <a:schemeClr val="tx1"/>
                </a:solidFill>
              </a:rPr>
              <a:t>DMEM 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0" name="Proceso 9"/>
          <p:cNvSpPr/>
          <p:nvPr/>
        </p:nvSpPr>
        <p:spPr>
          <a:xfrm>
            <a:off x="7800306" y="566738"/>
            <a:ext cx="2251656" cy="393700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Conteo celular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1" name="Proceso 10"/>
          <p:cNvSpPr/>
          <p:nvPr/>
        </p:nvSpPr>
        <p:spPr>
          <a:xfrm>
            <a:off x="4565562" y="620300"/>
            <a:ext cx="1530438" cy="56344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Incubación a </a:t>
            </a:r>
            <a:r>
              <a:rPr lang="es-EC" sz="1200" dirty="0" smtClean="0">
                <a:solidFill>
                  <a:schemeClr val="tx1"/>
                </a:solidFill>
              </a:rPr>
              <a:t>37°C </a:t>
            </a:r>
            <a:r>
              <a:rPr lang="es-EC" sz="1200" dirty="0" smtClean="0">
                <a:solidFill>
                  <a:schemeClr val="tx1"/>
                </a:solidFill>
              </a:rPr>
              <a:t>y 5% CO2</a:t>
            </a:r>
            <a:endParaRPr lang="es-EC" sz="1200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225" y="3392488"/>
            <a:ext cx="1755818" cy="543387"/>
          </a:xfrm>
          <a:prstGeom prst="rect">
            <a:avLst/>
          </a:prstGeom>
        </p:spPr>
      </p:pic>
      <p:sp>
        <p:nvSpPr>
          <p:cNvPr id="14" name="Flecha abajo 13"/>
          <p:cNvSpPr/>
          <p:nvPr/>
        </p:nvSpPr>
        <p:spPr>
          <a:xfrm>
            <a:off x="8787663" y="1038104"/>
            <a:ext cx="393312" cy="321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Proceso 14"/>
          <p:cNvSpPr/>
          <p:nvPr/>
        </p:nvSpPr>
        <p:spPr>
          <a:xfrm>
            <a:off x="7858491" y="1437742"/>
            <a:ext cx="2251656" cy="393700"/>
          </a:xfrm>
          <a:prstGeom prst="flowChartProcess">
            <a:avLst/>
          </a:prstGeom>
          <a:solidFill>
            <a:srgbClr val="AEDA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err="1">
                <a:solidFill>
                  <a:schemeClr val="tx1"/>
                </a:solidFill>
              </a:rPr>
              <a:t>H</a:t>
            </a:r>
            <a:r>
              <a:rPr lang="es-EC" sz="1400" dirty="0" err="1" smtClean="0">
                <a:solidFill>
                  <a:schemeClr val="tx1"/>
                </a:solidFill>
              </a:rPr>
              <a:t>emocitómetro</a:t>
            </a:r>
            <a:r>
              <a:rPr lang="es-EC" sz="1400" dirty="0" smtClean="0">
                <a:solidFill>
                  <a:schemeClr val="tx1"/>
                </a:solidFill>
              </a:rPr>
              <a:t> </a:t>
            </a:r>
            <a:r>
              <a:rPr lang="es-EC" sz="1400" dirty="0" err="1">
                <a:solidFill>
                  <a:schemeClr val="tx1"/>
                </a:solidFill>
              </a:rPr>
              <a:t>Neubauer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6" name="Proceso 15"/>
          <p:cNvSpPr/>
          <p:nvPr/>
        </p:nvSpPr>
        <p:spPr>
          <a:xfrm>
            <a:off x="7858491" y="2214678"/>
            <a:ext cx="2251656" cy="618003"/>
          </a:xfrm>
          <a:prstGeom prst="flowChartProcess">
            <a:avLst/>
          </a:prstGeom>
          <a:solidFill>
            <a:srgbClr val="AEDA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</a:rPr>
              <a:t>10 </a:t>
            </a:r>
            <a:r>
              <a:rPr lang="es-EC" sz="1400" dirty="0" err="1" smtClean="0">
                <a:solidFill>
                  <a:schemeClr val="tx1"/>
                </a:solidFill>
              </a:rPr>
              <a:t>μL</a:t>
            </a:r>
            <a:r>
              <a:rPr lang="es-EC" sz="1400" dirty="0" smtClean="0">
                <a:solidFill>
                  <a:schemeClr val="tx1"/>
                </a:solidFill>
              </a:rPr>
              <a:t> de las células </a:t>
            </a:r>
            <a:r>
              <a:rPr lang="es-EC" sz="1400" dirty="0" err="1" smtClean="0">
                <a:solidFill>
                  <a:schemeClr val="tx1"/>
                </a:solidFill>
              </a:rPr>
              <a:t>resupendidas</a:t>
            </a:r>
            <a:r>
              <a:rPr lang="es-EC" sz="1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10 </a:t>
            </a:r>
            <a:r>
              <a:rPr lang="es-EC" sz="1400" dirty="0" err="1">
                <a:solidFill>
                  <a:schemeClr val="tx1"/>
                </a:solidFill>
              </a:rPr>
              <a:t>μL</a:t>
            </a:r>
            <a:r>
              <a:rPr lang="es-EC" sz="1400" dirty="0">
                <a:solidFill>
                  <a:schemeClr val="tx1"/>
                </a:solidFill>
              </a:rPr>
              <a:t> </a:t>
            </a:r>
            <a:r>
              <a:rPr lang="es-EC" sz="1400" dirty="0" smtClean="0">
                <a:solidFill>
                  <a:schemeClr val="tx1"/>
                </a:solidFill>
              </a:rPr>
              <a:t> </a:t>
            </a:r>
            <a:r>
              <a:rPr lang="es-EC" sz="1400" dirty="0">
                <a:solidFill>
                  <a:schemeClr val="tx1"/>
                </a:solidFill>
              </a:rPr>
              <a:t>azul de </a:t>
            </a:r>
            <a:r>
              <a:rPr lang="es-EC" sz="1400" dirty="0" err="1">
                <a:solidFill>
                  <a:schemeClr val="tx1"/>
                </a:solidFill>
              </a:rPr>
              <a:t>Tripán</a:t>
            </a:r>
            <a:r>
              <a:rPr lang="es-EC" sz="1400" dirty="0">
                <a:solidFill>
                  <a:schemeClr val="tx1"/>
                </a:solidFill>
              </a:rPr>
              <a:t> </a:t>
            </a:r>
            <a:r>
              <a:rPr lang="es-EC" sz="1400" dirty="0" smtClean="0">
                <a:solidFill>
                  <a:schemeClr val="tx1"/>
                </a:solidFill>
              </a:rPr>
              <a:t> 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7" name="Flecha abajo 16"/>
          <p:cNvSpPr/>
          <p:nvPr/>
        </p:nvSpPr>
        <p:spPr>
          <a:xfrm>
            <a:off x="8787663" y="1892706"/>
            <a:ext cx="393312" cy="321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Flecha abajo 17"/>
          <p:cNvSpPr/>
          <p:nvPr/>
        </p:nvSpPr>
        <p:spPr>
          <a:xfrm>
            <a:off x="8729478" y="2922501"/>
            <a:ext cx="393312" cy="321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Proceso 18"/>
          <p:cNvSpPr/>
          <p:nvPr/>
        </p:nvSpPr>
        <p:spPr>
          <a:xfrm>
            <a:off x="7904948" y="4110937"/>
            <a:ext cx="2251656" cy="393700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Viabilidad celular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948" y="5122640"/>
            <a:ext cx="3015266" cy="453911"/>
          </a:xfrm>
          <a:prstGeom prst="rect">
            <a:avLst/>
          </a:prstGeom>
        </p:spPr>
      </p:pic>
      <p:sp>
        <p:nvSpPr>
          <p:cNvPr id="21" name="Flecha abajo 20"/>
          <p:cNvSpPr/>
          <p:nvPr/>
        </p:nvSpPr>
        <p:spPr>
          <a:xfrm>
            <a:off x="8926134" y="4652653"/>
            <a:ext cx="393312" cy="321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9610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3333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6188</TotalTime>
  <Words>1561</Words>
  <Application>Microsoft Office PowerPoint</Application>
  <PresentationFormat>Panorámica</PresentationFormat>
  <Paragraphs>305</Paragraphs>
  <Slides>22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Roboto</vt:lpstr>
      <vt:lpstr>Times</vt:lpstr>
      <vt:lpstr>Times New Roman</vt:lpstr>
      <vt:lpstr>Wingdings</vt:lpstr>
      <vt:lpstr>Tema de Office</vt:lpstr>
      <vt:lpstr>Diseño predeterminado</vt:lpstr>
      <vt:lpstr>Presentación de PowerPoint</vt:lpstr>
      <vt:lpstr>Introducción </vt:lpstr>
      <vt:lpstr>Presentación de PowerPoint</vt:lpstr>
      <vt:lpstr>Presentación de PowerPoint</vt:lpstr>
      <vt:lpstr>Presentación de PowerPoint</vt:lpstr>
      <vt:lpstr>Ensayo de neutralización ligada a peroxidasa (NPLA)</vt:lpstr>
      <vt:lpstr>Objetivos </vt:lpstr>
      <vt:lpstr>Metodología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Resultados y discusión </vt:lpstr>
      <vt:lpstr>Presentación de PowerPoint</vt:lpstr>
      <vt:lpstr> </vt:lpstr>
      <vt:lpstr>Presentación de PowerPoint</vt:lpstr>
      <vt:lpstr>Presentación de PowerPoint</vt:lpstr>
      <vt:lpstr>Conclusiones </vt:lpstr>
      <vt:lpstr>Recomendaciones </vt:lpstr>
      <vt:lpstr>Agradecimientos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karen jimenez</dc:creator>
  <cp:lastModifiedBy>karen jimenez</cp:lastModifiedBy>
  <cp:revision>209</cp:revision>
  <dcterms:created xsi:type="dcterms:W3CDTF">2021-06-26T23:37:20Z</dcterms:created>
  <dcterms:modified xsi:type="dcterms:W3CDTF">2021-09-08T08:47:24Z</dcterms:modified>
</cp:coreProperties>
</file>