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sldIdLst>
    <p:sldId id="256" r:id="rId2"/>
    <p:sldId id="262" r:id="rId3"/>
    <p:sldId id="258" r:id="rId4"/>
    <p:sldId id="296" r:id="rId5"/>
    <p:sldId id="282" r:id="rId6"/>
    <p:sldId id="297" r:id="rId7"/>
    <p:sldId id="298" r:id="rId8"/>
    <p:sldId id="299" r:id="rId9"/>
    <p:sldId id="300" r:id="rId10"/>
    <p:sldId id="301" r:id="rId11"/>
    <p:sldId id="302" r:id="rId12"/>
    <p:sldId id="303" r:id="rId13"/>
    <p:sldId id="315" r:id="rId14"/>
    <p:sldId id="304" r:id="rId15"/>
    <p:sldId id="305" r:id="rId16"/>
    <p:sldId id="316" r:id="rId17"/>
    <p:sldId id="317" r:id="rId18"/>
    <p:sldId id="306" r:id="rId19"/>
    <p:sldId id="307" r:id="rId20"/>
    <p:sldId id="319" r:id="rId21"/>
    <p:sldId id="308" r:id="rId22"/>
    <p:sldId id="309" r:id="rId23"/>
    <p:sldId id="310" r:id="rId24"/>
    <p:sldId id="311" r:id="rId25"/>
    <p:sldId id="318" r:id="rId26"/>
    <p:sldId id="312" r:id="rId27"/>
    <p:sldId id="313" r:id="rId28"/>
    <p:sldId id="320" r:id="rId29"/>
    <p:sldId id="314" r:id="rId30"/>
    <p:sldId id="321" r:id="rId31"/>
    <p:sldId id="279" r:id="rId32"/>
  </p:sldIdLst>
  <p:sldSz cx="9144000" cy="5143500" type="screen16x9"/>
  <p:notesSz cx="6858000" cy="9144000"/>
  <p:embeddedFontLst>
    <p:embeddedFont>
      <p:font typeface="Barlow" panose="020B0604020202020204" charset="0"/>
      <p:regular r:id="rId34"/>
      <p:bold r:id="rId35"/>
      <p:italic r:id="rId36"/>
      <p:boldItalic r:id="rId37"/>
    </p:embeddedFont>
    <p:embeddedFont>
      <p:font typeface="Barlow Light" panose="020B0604020202020204" charset="0"/>
      <p:regular r:id="rId38"/>
      <p:bold r:id="rId39"/>
      <p:italic r:id="rId40"/>
      <p:boldItalic r:id="rId41"/>
    </p:embeddedFont>
    <p:embeddedFont>
      <p:font typeface="Bebas Neue" panose="020B0604020202020204" charset="0"/>
      <p:regular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C593"/>
    <a:srgbClr val="00B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3A0EC-8C89-4579-91C6-0B3855DF1C4E}">
  <a:tblStyle styleId="{C8E3A0EC-8C89-4579-91C6-0B3855DF1C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294ACA-E2A8-48CA-A7EB-DBE9BFFA927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74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86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70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223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72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705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56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22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90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309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50000">
              <a:schemeClr val="accent2"/>
            </a:gs>
            <a:gs pos="100000">
              <a:schemeClr val="accent3"/>
            </a:gs>
          </a:gsLst>
          <a:path path="circle">
            <a:fillToRect l="100000" b="100000"/>
          </a:path>
          <a:tileRect t="-100000" r="-10000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26700" y="620225"/>
            <a:ext cx="5693400" cy="1958400"/>
          </a:xfrm>
          <a:prstGeom prst="rect">
            <a:avLst/>
          </a:prstGeom>
          <a:effectLst>
            <a:outerShdw blurRad="28575" dist="19050" dir="2700000" algn="bl" rotWithShape="0">
              <a:schemeClr val="dk1">
                <a:alpha val="2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5" name="Google Shape;15;p3"/>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a:lvl1pPr>
            <a:lvl2pPr lvl="1" rtl="0">
              <a:spcBef>
                <a:spcPts val="800"/>
              </a:spcBef>
              <a:spcAft>
                <a:spcPts val="0"/>
              </a:spcAft>
              <a:buClr>
                <a:schemeClr val="dk2"/>
              </a:buClr>
              <a:buSzPts val="3000"/>
              <a:buNone/>
              <a:defRPr sz="3000"/>
            </a:lvl2pPr>
            <a:lvl3pPr lvl="2" rtl="0">
              <a:spcBef>
                <a:spcPts val="800"/>
              </a:spcBef>
              <a:spcAft>
                <a:spcPts val="0"/>
              </a:spcAft>
              <a:buClr>
                <a:schemeClr val="dk2"/>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40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855300" y="1576550"/>
            <a:ext cx="7440300" cy="2811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Bebas Neue"/>
                <a:ea typeface="Bebas Neue"/>
                <a:cs typeface="Bebas Neue"/>
                <a:sym typeface="Bebas Neue"/>
              </a:defRPr>
            </a:lvl1pPr>
            <a:lvl2pPr lvl="1" algn="r" rtl="0">
              <a:buNone/>
              <a:defRPr sz="1500">
                <a:solidFill>
                  <a:schemeClr val="lt1"/>
                </a:solidFill>
                <a:latin typeface="Bebas Neue"/>
                <a:ea typeface="Bebas Neue"/>
                <a:cs typeface="Bebas Neue"/>
                <a:sym typeface="Bebas Neue"/>
              </a:defRPr>
            </a:lvl2pPr>
            <a:lvl3pPr lvl="2" algn="r" rtl="0">
              <a:buNone/>
              <a:defRPr sz="1500">
                <a:solidFill>
                  <a:schemeClr val="lt1"/>
                </a:solidFill>
                <a:latin typeface="Bebas Neue"/>
                <a:ea typeface="Bebas Neue"/>
                <a:cs typeface="Bebas Neue"/>
                <a:sym typeface="Bebas Neue"/>
              </a:defRPr>
            </a:lvl3pPr>
            <a:lvl4pPr lvl="3" algn="r" rtl="0">
              <a:buNone/>
              <a:defRPr sz="1500">
                <a:solidFill>
                  <a:schemeClr val="lt1"/>
                </a:solidFill>
                <a:latin typeface="Bebas Neue"/>
                <a:ea typeface="Bebas Neue"/>
                <a:cs typeface="Bebas Neue"/>
                <a:sym typeface="Bebas Neue"/>
              </a:defRPr>
            </a:lvl4pPr>
            <a:lvl5pPr lvl="4" algn="r" rtl="0">
              <a:buNone/>
              <a:defRPr sz="1500">
                <a:solidFill>
                  <a:schemeClr val="lt1"/>
                </a:solidFill>
                <a:latin typeface="Bebas Neue"/>
                <a:ea typeface="Bebas Neue"/>
                <a:cs typeface="Bebas Neue"/>
                <a:sym typeface="Bebas Neue"/>
              </a:defRPr>
            </a:lvl5pPr>
            <a:lvl6pPr lvl="5" algn="r" rtl="0">
              <a:buNone/>
              <a:defRPr sz="1500">
                <a:solidFill>
                  <a:schemeClr val="lt1"/>
                </a:solidFill>
                <a:latin typeface="Bebas Neue"/>
                <a:ea typeface="Bebas Neue"/>
                <a:cs typeface="Bebas Neue"/>
                <a:sym typeface="Bebas Neue"/>
              </a:defRPr>
            </a:lvl6pPr>
            <a:lvl7pPr lvl="6" algn="r" rtl="0">
              <a:buNone/>
              <a:defRPr sz="1500">
                <a:solidFill>
                  <a:schemeClr val="lt1"/>
                </a:solidFill>
                <a:latin typeface="Bebas Neue"/>
                <a:ea typeface="Bebas Neue"/>
                <a:cs typeface="Bebas Neue"/>
                <a:sym typeface="Bebas Neue"/>
              </a:defRPr>
            </a:lvl7pPr>
            <a:lvl8pPr lvl="7" algn="r" rtl="0">
              <a:buNone/>
              <a:defRPr sz="1500">
                <a:solidFill>
                  <a:schemeClr val="lt1"/>
                </a:solidFill>
                <a:latin typeface="Bebas Neue"/>
                <a:ea typeface="Bebas Neue"/>
                <a:cs typeface="Bebas Neue"/>
                <a:sym typeface="Bebas Neue"/>
              </a:defRPr>
            </a:lvl8pPr>
            <a:lvl9pPr lvl="8" algn="r" rtl="0">
              <a:buNone/>
              <a:defRPr sz="1500">
                <a:solidFill>
                  <a:schemeClr val="l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5C3B57C-AACE-4F4D-9C27-04B426038C8B}"/>
              </a:ext>
            </a:extLst>
          </p:cNvPr>
          <p:cNvSpPr/>
          <p:nvPr/>
        </p:nvSpPr>
        <p:spPr>
          <a:xfrm>
            <a:off x="638550" y="1095799"/>
            <a:ext cx="7866900" cy="1566719"/>
          </a:xfrm>
          <a:prstGeom prst="roundRect">
            <a:avLst/>
          </a:prstGeom>
          <a:solidFill>
            <a:schemeClr val="accent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
        <p:nvSpPr>
          <p:cNvPr id="66" name="Google Shape;66;p11"/>
          <p:cNvSpPr txBox="1">
            <a:spLocks noGrp="1"/>
          </p:cNvSpPr>
          <p:nvPr>
            <p:ph type="ctrTitle"/>
          </p:nvPr>
        </p:nvSpPr>
        <p:spPr>
          <a:xfrm>
            <a:off x="789922" y="246750"/>
            <a:ext cx="7564156" cy="4649999"/>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lang="es-EC" sz="3600" dirty="0"/>
          </a:p>
          <a:p>
            <a:pPr marL="0" lvl="0" indent="0" algn="l" rtl="0">
              <a:spcBef>
                <a:spcPts val="0"/>
              </a:spcBef>
              <a:spcAft>
                <a:spcPts val="0"/>
              </a:spcAft>
              <a:buNone/>
            </a:pPr>
            <a:endParaRPr lang="es-EC" sz="3100" dirty="0"/>
          </a:p>
          <a:p>
            <a:pPr marL="0" lvl="0" indent="0" algn="ctr" rtl="0">
              <a:spcBef>
                <a:spcPts val="0"/>
              </a:spcBef>
              <a:spcAft>
                <a:spcPts val="0"/>
              </a:spcAft>
              <a:buNone/>
            </a:pPr>
            <a:br>
              <a:rPr lang="es-ES" sz="2700" dirty="0"/>
            </a:br>
            <a:br>
              <a:rPr lang="es-EC" sz="2700" dirty="0"/>
            </a:br>
            <a:br>
              <a:rPr lang="es-EC" sz="2700" dirty="0"/>
            </a:br>
            <a:br>
              <a:rPr lang="es-EC" sz="2700" dirty="0"/>
            </a:br>
            <a:endParaRPr lang="pt-BR" sz="2700" dirty="0"/>
          </a:p>
          <a:p>
            <a:pPr marL="0" lvl="0" indent="457200" algn="l" rtl="0">
              <a:lnSpc>
                <a:spcPct val="115000"/>
              </a:lnSpc>
              <a:spcBef>
                <a:spcPts val="0"/>
              </a:spcBef>
              <a:spcAft>
                <a:spcPts val="0"/>
              </a:spcAft>
              <a:buNone/>
            </a:pPr>
            <a:r>
              <a:rPr lang="pt-BR" sz="2700" dirty="0">
                <a:solidFill>
                  <a:schemeClr val="dk1"/>
                </a:solidFill>
              </a:rPr>
              <a:t>Autor:</a:t>
            </a:r>
            <a:r>
              <a:rPr lang="pt-BR" sz="2700" dirty="0"/>
              <a:t>  		Camacho rueda carlos steveen</a:t>
            </a:r>
          </a:p>
          <a:p>
            <a:pPr marL="0" lvl="0" indent="457200" algn="l" rtl="0">
              <a:lnSpc>
                <a:spcPct val="115000"/>
              </a:lnSpc>
              <a:spcBef>
                <a:spcPts val="0"/>
              </a:spcBef>
              <a:spcAft>
                <a:spcPts val="0"/>
              </a:spcAft>
              <a:buNone/>
            </a:pPr>
            <a:r>
              <a:rPr lang="en" sz="2700" dirty="0">
                <a:solidFill>
                  <a:schemeClr val="dk1"/>
                </a:solidFill>
              </a:rPr>
              <a:t>Director: 		</a:t>
            </a:r>
            <a:r>
              <a:rPr lang="en" sz="2700" dirty="0"/>
              <a:t>ing. N</a:t>
            </a:r>
            <a:r>
              <a:rPr lang="es-EC" sz="2700" dirty="0"/>
              <a:t>ú</a:t>
            </a:r>
            <a:r>
              <a:rPr lang="en" sz="2700" dirty="0"/>
              <a:t>ñez Agurto, Alberto Daniel MGS</a:t>
            </a:r>
            <a:endParaRPr sz="2700" dirty="0"/>
          </a:p>
          <a:p>
            <a:pPr marL="0" lvl="0" indent="457200" algn="l" rtl="0">
              <a:spcBef>
                <a:spcPts val="0"/>
              </a:spcBef>
              <a:spcAft>
                <a:spcPts val="0"/>
              </a:spcAft>
              <a:buNone/>
            </a:pPr>
            <a:endParaRPr sz="2700" dirty="0"/>
          </a:p>
          <a:p>
            <a:pPr marL="0" lvl="0" indent="0" algn="ctr" rtl="0">
              <a:spcBef>
                <a:spcPts val="0"/>
              </a:spcBef>
              <a:spcAft>
                <a:spcPts val="0"/>
              </a:spcAft>
              <a:buNone/>
            </a:pPr>
            <a:r>
              <a:rPr lang="en" sz="2700" dirty="0"/>
              <a:t>Santo Domingo</a:t>
            </a:r>
            <a:endParaRPr sz="2700" dirty="0"/>
          </a:p>
          <a:p>
            <a:pPr marL="0" lvl="0" indent="0" algn="ctr" rtl="0">
              <a:spcBef>
                <a:spcPts val="0"/>
              </a:spcBef>
              <a:spcAft>
                <a:spcPts val="0"/>
              </a:spcAft>
              <a:buNone/>
            </a:pPr>
            <a:r>
              <a:rPr lang="en" sz="2700" dirty="0"/>
              <a:t>2021</a:t>
            </a:r>
            <a:endParaRPr sz="2700" dirty="0"/>
          </a:p>
        </p:txBody>
      </p:sp>
      <p:pic>
        <p:nvPicPr>
          <p:cNvPr id="67" name="Google Shape;67;p11"/>
          <p:cNvPicPr preferRelativeResize="0"/>
          <p:nvPr/>
        </p:nvPicPr>
        <p:blipFill>
          <a:blip r:embed="rId3">
            <a:alphaModFix/>
          </a:blip>
          <a:stretch>
            <a:fillRect/>
          </a:stretch>
        </p:blipFill>
        <p:spPr>
          <a:xfrm>
            <a:off x="3139401" y="134912"/>
            <a:ext cx="2865198" cy="790800"/>
          </a:xfrm>
          <a:prstGeom prst="rect">
            <a:avLst/>
          </a:prstGeom>
          <a:noFill/>
          <a:ln>
            <a:noFill/>
          </a:ln>
        </p:spPr>
      </p:pic>
      <p:sp>
        <p:nvSpPr>
          <p:cNvPr id="5" name="Google Shape;66;p11">
            <a:extLst>
              <a:ext uri="{FF2B5EF4-FFF2-40B4-BE49-F238E27FC236}">
                <a16:creationId xmlns:a16="http://schemas.microsoft.com/office/drawing/2014/main" id="{B8742822-DC0C-41D5-90FC-19363E89B45E}"/>
              </a:ext>
            </a:extLst>
          </p:cNvPr>
          <p:cNvSpPr txBox="1">
            <a:spLocks/>
          </p:cNvSpPr>
          <p:nvPr/>
        </p:nvSpPr>
        <p:spPr>
          <a:xfrm>
            <a:off x="789922" y="817182"/>
            <a:ext cx="7564156" cy="1917053"/>
          </a:xfrm>
          <a:prstGeom prst="rect">
            <a:avLst/>
          </a:prstGeom>
          <a:noFill/>
          <a:ln>
            <a:noFill/>
          </a:ln>
          <a:effectLst>
            <a:outerShdw blurRad="28575" dist="19050" dir="27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9pPr>
          </a:lstStyle>
          <a:p>
            <a:endParaRPr lang="es-EC" sz="3100" dirty="0"/>
          </a:p>
          <a:p>
            <a:pPr algn="ctr">
              <a:lnSpc>
                <a:spcPct val="115000"/>
              </a:lnSpc>
            </a:pPr>
            <a:r>
              <a:rPr lang="es-EC" sz="2700" dirty="0"/>
              <a:t>“Análisis y selección de un Unified Threat Management (UTM) Open-Source para fortalecer la seguridad de la información en las PYMES”</a:t>
            </a:r>
          </a:p>
          <a:p>
            <a:pPr algn="ctr"/>
            <a:endParaRPr lang="es-EC" sz="2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9F1568E-C935-4CE0-9042-3538A1A0F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a:t>
            </a:fld>
            <a:endParaRPr lang="es-EC"/>
          </a:p>
        </p:txBody>
      </p:sp>
      <p:sp>
        <p:nvSpPr>
          <p:cNvPr id="6" name="Google Shape;72;p12">
            <a:extLst>
              <a:ext uri="{FF2B5EF4-FFF2-40B4-BE49-F238E27FC236}">
                <a16:creationId xmlns:a16="http://schemas.microsoft.com/office/drawing/2014/main" id="{8F70DD13-8CD4-453C-9E3D-6DDF6D8B9ED1}"/>
              </a:ext>
            </a:extLst>
          </p:cNvPr>
          <p:cNvSpPr txBox="1">
            <a:spLocks/>
          </p:cNvSpPr>
          <p:nvPr/>
        </p:nvSpPr>
        <p:spPr>
          <a:xfrm>
            <a:off x="1632299" y="196517"/>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Matriz comparativa</a:t>
            </a:r>
            <a:r>
              <a:rPr lang="es-EC" dirty="0"/>
              <a:t> </a:t>
            </a:r>
          </a:p>
        </p:txBody>
      </p:sp>
      <p:graphicFrame>
        <p:nvGraphicFramePr>
          <p:cNvPr id="7" name="Google Shape;227;p23">
            <a:extLst>
              <a:ext uri="{FF2B5EF4-FFF2-40B4-BE49-F238E27FC236}">
                <a16:creationId xmlns:a16="http://schemas.microsoft.com/office/drawing/2014/main" id="{FDC14874-600C-42ED-83B6-C966D951F080}"/>
              </a:ext>
            </a:extLst>
          </p:cNvPr>
          <p:cNvGraphicFramePr/>
          <p:nvPr>
            <p:extLst>
              <p:ext uri="{D42A27DB-BD31-4B8C-83A1-F6EECF244321}">
                <p14:modId xmlns:p14="http://schemas.microsoft.com/office/powerpoint/2010/main" val="3035920071"/>
              </p:ext>
            </p:extLst>
          </p:nvPr>
        </p:nvGraphicFramePr>
        <p:xfrm>
          <a:off x="753934" y="887203"/>
          <a:ext cx="7239000" cy="3748601"/>
        </p:xfrm>
        <a:graphic>
          <a:graphicData uri="http://schemas.openxmlformats.org/drawingml/2006/table">
            <a:tbl>
              <a:tblPr>
                <a:tableStyleId>{C8E3A0EC-8C89-4579-91C6-0B3855DF1C4E}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405237">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Servicios</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pfSense Community Edition</a:t>
                      </a:r>
                    </a:p>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(versión 2.5.2)</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Endian Firewall Community</a:t>
                      </a:r>
                    </a:p>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(versión 3.3.2)</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ClearOS 7 Community Edition (versión 7.2.0)</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85647">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Servidor DNS</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624881715"/>
                  </a:ext>
                </a:extLst>
              </a:tr>
              <a:tr h="85647">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Servidor DHCP</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580958856"/>
                  </a:ext>
                </a:extLst>
              </a:tr>
              <a:tr h="175259">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VPN (Ipsec y OpenVPN)</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175259">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Balanceo de carga NAT</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Tabla de estado</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3"/>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Proxy</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457207901"/>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Enrutamiento</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602584003"/>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IP virtuales</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478318493"/>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Portal cautivo</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502923844"/>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Filtrado web</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52689412"/>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IPS</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17974235"/>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IDS</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457200" indent="-457200">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273142234"/>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Antispam</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652698403"/>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Antivirus</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110339402"/>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Antiphishing</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869326702"/>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Servidor PPPoE</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072532758"/>
                  </a:ext>
                </a:extLst>
              </a:tr>
              <a:tr h="175259">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Control de usuarios</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675109390"/>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Servidor SNMP</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304897203"/>
                  </a:ext>
                </a:extLst>
              </a:tr>
              <a:tr h="104626">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Spyware</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X</a:t>
                      </a:r>
                      <a:endParaRPr lang="es-EC" sz="110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cs typeface="Calibri" panose="020F0502020204030204" pitchFamily="34" charset="0"/>
                        </a:rPr>
                        <a:t> </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107000"/>
                        </a:lnSpc>
                        <a:spcAft>
                          <a:spcPts val="800"/>
                        </a:spcAft>
                      </a:pPr>
                      <a:r>
                        <a:rPr lang="es-EC" sz="1100" dirty="0">
                          <a:solidFill>
                            <a:schemeClr val="tx1"/>
                          </a:solidFill>
                          <a:effectLst/>
                          <a:latin typeface="Barlow" panose="020B0604020202020204" charset="0"/>
                          <a:cs typeface="Calibri" panose="020F0502020204030204" pitchFamily="34" charset="0"/>
                        </a:rPr>
                        <a:t>X</a:t>
                      </a:r>
                      <a:endParaRPr lang="es-EC" sz="110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392551361"/>
                  </a:ext>
                </a:extLst>
              </a:tr>
            </a:tbl>
          </a:graphicData>
        </a:graphic>
      </p:graphicFrame>
      <p:pic>
        <p:nvPicPr>
          <p:cNvPr id="8" name="Google Shape;67;p11">
            <a:extLst>
              <a:ext uri="{FF2B5EF4-FFF2-40B4-BE49-F238E27FC236}">
                <a16:creationId xmlns:a16="http://schemas.microsoft.com/office/drawing/2014/main" id="{A46A50E7-F527-46B0-AD8E-9E0A409AAF93}"/>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Tree>
    <p:extLst>
      <p:ext uri="{BB962C8B-B14F-4D97-AF65-F5344CB8AC3E}">
        <p14:creationId xmlns:p14="http://schemas.microsoft.com/office/powerpoint/2010/main" val="243203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540978" y="473734"/>
            <a:ext cx="4890300" cy="1866054"/>
          </a:xfrm>
          <a:prstGeom prst="rect">
            <a:avLst/>
          </a:prstGeom>
        </p:spPr>
        <p:txBody>
          <a:bodyPr spcFirstLastPara="1" wrap="square" lIns="0" tIns="0" rIns="0" bIns="0" anchor="t" anchorCtr="0">
            <a:noAutofit/>
          </a:bodyPr>
          <a:lstStyle/>
          <a:p>
            <a:pPr lvl="0"/>
            <a:r>
              <a:rPr lang="es-EC" sz="7200" dirty="0"/>
              <a:t>Entorno de pruebas </a:t>
            </a:r>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412645"/>
            <a:ext cx="1330318" cy="5179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C" sz="1400" dirty="0"/>
              <a:t>METODOLOGÍA Y PROCEDIMIENTO </a:t>
            </a:r>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1830925"/>
            <a:ext cx="861825" cy="2395050"/>
          </a:xfrm>
          <a:prstGeom prst="rect">
            <a:avLst/>
          </a:prstGeom>
        </p:spPr>
        <p:txBody>
          <a:bodyPr>
            <a:prstTxWarp prst="textPlain">
              <a:avLst/>
            </a:prstTxWarp>
          </a:bodyPr>
          <a:lstStyle/>
          <a:p>
            <a:pPr lvl="0" algn="ctr"/>
            <a:r>
              <a:rPr lang="es-ES" b="1" dirty="0">
                <a:gradFill>
                  <a:gsLst>
                    <a:gs pos="0">
                      <a:schemeClr val="lt1"/>
                    </a:gs>
                    <a:gs pos="100000">
                      <a:schemeClr val="accent1"/>
                    </a:gs>
                  </a:gsLst>
                  <a:lin ang="5400012" scaled="0"/>
                </a:gradFill>
                <a:latin typeface="Bebas Neue"/>
              </a:rPr>
              <a:t>2</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391157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94BDB08-7765-444C-9628-BA5A7AC500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12</a:t>
            </a:fld>
            <a:endParaRPr lang="es-EC"/>
          </a:p>
        </p:txBody>
      </p:sp>
      <p:pic>
        <p:nvPicPr>
          <p:cNvPr id="3" name="image19.png">
            <a:extLst>
              <a:ext uri="{FF2B5EF4-FFF2-40B4-BE49-F238E27FC236}">
                <a16:creationId xmlns:a16="http://schemas.microsoft.com/office/drawing/2014/main" id="{268A8302-7C62-4A07-BA12-B646A4C7BDDC}"/>
              </a:ext>
            </a:extLst>
          </p:cNvPr>
          <p:cNvPicPr/>
          <p:nvPr/>
        </p:nvPicPr>
        <p:blipFill>
          <a:blip r:embed="rId2"/>
          <a:srcRect/>
          <a:stretch>
            <a:fillRect/>
          </a:stretch>
        </p:blipFill>
        <p:spPr>
          <a:xfrm>
            <a:off x="1352550" y="769253"/>
            <a:ext cx="5734050" cy="4297998"/>
          </a:xfrm>
          <a:prstGeom prst="rect">
            <a:avLst/>
          </a:prstGeom>
          <a:ln/>
        </p:spPr>
      </p:pic>
      <p:sp>
        <p:nvSpPr>
          <p:cNvPr id="4" name="Google Shape;72;p12">
            <a:extLst>
              <a:ext uri="{FF2B5EF4-FFF2-40B4-BE49-F238E27FC236}">
                <a16:creationId xmlns:a16="http://schemas.microsoft.com/office/drawing/2014/main" id="{B2EA7385-C12B-4510-83C5-A7702A289E0C}"/>
              </a:ext>
            </a:extLst>
          </p:cNvPr>
          <p:cNvSpPr txBox="1">
            <a:spLocks/>
          </p:cNvSpPr>
          <p:nvPr/>
        </p:nvSpPr>
        <p:spPr>
          <a:xfrm>
            <a:off x="1508619" y="160405"/>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Topología de la red</a:t>
            </a:r>
            <a:endParaRPr lang="es-EC" dirty="0"/>
          </a:p>
        </p:txBody>
      </p:sp>
      <p:pic>
        <p:nvPicPr>
          <p:cNvPr id="5" name="Google Shape;67;p11">
            <a:extLst>
              <a:ext uri="{FF2B5EF4-FFF2-40B4-BE49-F238E27FC236}">
                <a16:creationId xmlns:a16="http://schemas.microsoft.com/office/drawing/2014/main" id="{804FA3A1-E7F3-4B18-B749-2D194F49AF38}"/>
              </a:ext>
            </a:extLst>
          </p:cNvPr>
          <p:cNvPicPr preferRelativeResize="0"/>
          <p:nvPr/>
        </p:nvPicPr>
        <p:blipFill>
          <a:blip r:embed="rId3">
            <a:alphaModFix/>
          </a:blip>
          <a:stretch>
            <a:fillRect/>
          </a:stretch>
        </p:blipFill>
        <p:spPr>
          <a:xfrm>
            <a:off x="7368988" y="223157"/>
            <a:ext cx="1579931" cy="440232"/>
          </a:xfrm>
          <a:prstGeom prst="rect">
            <a:avLst/>
          </a:prstGeom>
          <a:noFill/>
          <a:ln>
            <a:noFill/>
          </a:ln>
        </p:spPr>
      </p:pic>
    </p:spTree>
    <p:extLst>
      <p:ext uri="{BB962C8B-B14F-4D97-AF65-F5344CB8AC3E}">
        <p14:creationId xmlns:p14="http://schemas.microsoft.com/office/powerpoint/2010/main" val="256008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278B387-99F3-4C84-AE6B-FBCE509684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13</a:t>
            </a:fld>
            <a:endParaRPr lang="es-EC"/>
          </a:p>
        </p:txBody>
      </p:sp>
      <p:sp>
        <p:nvSpPr>
          <p:cNvPr id="4" name="Google Shape;72;p12">
            <a:extLst>
              <a:ext uri="{FF2B5EF4-FFF2-40B4-BE49-F238E27FC236}">
                <a16:creationId xmlns:a16="http://schemas.microsoft.com/office/drawing/2014/main" id="{F866CF1C-F761-47A6-9612-0805B13CB1F1}"/>
              </a:ext>
            </a:extLst>
          </p:cNvPr>
          <p:cNvSpPr txBox="1">
            <a:spLocks/>
          </p:cNvSpPr>
          <p:nvPr/>
        </p:nvSpPr>
        <p:spPr>
          <a:xfrm>
            <a:off x="1508619" y="118431"/>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S" sz="3200" dirty="0"/>
              <a:t>Configuración de las máquinas virtuales</a:t>
            </a:r>
            <a:endParaRPr lang="es-EC" dirty="0"/>
          </a:p>
        </p:txBody>
      </p:sp>
      <p:pic>
        <p:nvPicPr>
          <p:cNvPr id="5" name="Google Shape;67;p11">
            <a:extLst>
              <a:ext uri="{FF2B5EF4-FFF2-40B4-BE49-F238E27FC236}">
                <a16:creationId xmlns:a16="http://schemas.microsoft.com/office/drawing/2014/main" id="{F8DF3F0F-02A2-4139-8EAF-54E7957F8CEB}"/>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graphicFrame>
        <p:nvGraphicFramePr>
          <p:cNvPr id="7" name="Google Shape;227;p23">
            <a:extLst>
              <a:ext uri="{FF2B5EF4-FFF2-40B4-BE49-F238E27FC236}">
                <a16:creationId xmlns:a16="http://schemas.microsoft.com/office/drawing/2014/main" id="{08C2AD66-D366-4C12-A131-5506C155E58A}"/>
              </a:ext>
            </a:extLst>
          </p:cNvPr>
          <p:cNvGraphicFramePr/>
          <p:nvPr>
            <p:extLst>
              <p:ext uri="{D42A27DB-BD31-4B8C-83A1-F6EECF244321}">
                <p14:modId xmlns:p14="http://schemas.microsoft.com/office/powerpoint/2010/main" val="2045827889"/>
              </p:ext>
            </p:extLst>
          </p:nvPr>
        </p:nvGraphicFramePr>
        <p:xfrm>
          <a:off x="704850" y="793465"/>
          <a:ext cx="6448426" cy="4028672"/>
        </p:xfrm>
        <a:graphic>
          <a:graphicData uri="http://schemas.openxmlformats.org/drawingml/2006/table">
            <a:tbl>
              <a:tblPr>
                <a:tableStyleId>{C8E3A0EC-8C89-4579-91C6-0B3855DF1C4E}</a:tableStyleId>
              </a:tblPr>
              <a:tblGrid>
                <a:gridCol w="3224213">
                  <a:extLst>
                    <a:ext uri="{9D8B030D-6E8A-4147-A177-3AD203B41FA5}">
                      <a16:colId xmlns:a16="http://schemas.microsoft.com/office/drawing/2014/main" val="20000"/>
                    </a:ext>
                  </a:extLst>
                </a:gridCol>
                <a:gridCol w="3224213">
                  <a:extLst>
                    <a:ext uri="{9D8B030D-6E8A-4147-A177-3AD203B41FA5}">
                      <a16:colId xmlns:a16="http://schemas.microsoft.com/office/drawing/2014/main" val="20001"/>
                    </a:ext>
                  </a:extLst>
                </a:gridCol>
              </a:tblGrid>
              <a:tr h="315505">
                <a:tc>
                  <a:txBody>
                    <a:bodyPr/>
                    <a:lstStyle/>
                    <a:p>
                      <a:pPr>
                        <a:lnSpc>
                          <a:spcPct val="200000"/>
                        </a:lnSpc>
                        <a:spcAft>
                          <a:spcPts val="800"/>
                        </a:spcAft>
                      </a:pPr>
                      <a:r>
                        <a:rPr lang="es-EC" sz="1100" u="none" strike="noStrike" cap="none" dirty="0">
                          <a:solidFill>
                            <a:schemeClr val="tx1"/>
                          </a:solidFill>
                          <a:effectLst/>
                          <a:latin typeface="Barlow" panose="020B0604020202020204" charset="0"/>
                          <a:cs typeface="Calibri" panose="020F0502020204030204" pitchFamily="34" charset="0"/>
                          <a:sym typeface="Arial"/>
                        </a:rPr>
                        <a:t>Máquinas Virtuales </a:t>
                      </a:r>
                      <a:endParaRPr lang="es-EC" sz="1100" b="1"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solidFill>
                      <a:schemeClr val="accent2">
                        <a:lumMod val="40000"/>
                        <a:lumOff val="60000"/>
                      </a:schemeClr>
                    </a:solidFill>
                  </a:tcPr>
                </a:tc>
                <a:tc>
                  <a:txBody>
                    <a:bodyPr/>
                    <a:lstStyle/>
                    <a:p>
                      <a:pPr marR="0" algn="l" rtl="0">
                        <a:lnSpc>
                          <a:spcPct val="200000"/>
                        </a:lnSpc>
                        <a:spcBef>
                          <a:spcPts val="0"/>
                        </a:spcBef>
                        <a:spcAft>
                          <a:spcPts val="80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Configuración  </a:t>
                      </a:r>
                      <a:endParaRPr lang="es-EC" sz="1100" b="1"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1046197">
                <a:tc>
                  <a:txBody>
                    <a:bodyPr/>
                    <a:lstStyle/>
                    <a:p>
                      <a:pPr marR="0" algn="l" rtl="0">
                        <a:lnSpc>
                          <a:spcPct val="100000"/>
                        </a:lnSpc>
                        <a:spcBef>
                          <a:spcPts val="0"/>
                        </a:spcBef>
                        <a:spcAft>
                          <a:spcPts val="0"/>
                        </a:spcAft>
                        <a:buClr>
                          <a:srgbClr val="000000"/>
                        </a:buClr>
                        <a:buFont typeface="Arial"/>
                      </a:pPr>
                      <a:endParaRPr lang="en-US" sz="1100" u="none" strike="noStrike" cap="none" dirty="0">
                        <a:solidFill>
                          <a:schemeClr val="tx1"/>
                        </a:solidFill>
                        <a:effectLst/>
                        <a:latin typeface="Barlow" panose="020B060402020202020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r>
                        <a:rPr lang="en-US" sz="1100" u="none" strike="noStrike" cap="none" dirty="0">
                          <a:solidFill>
                            <a:schemeClr val="tx1"/>
                          </a:solidFill>
                          <a:effectLst/>
                          <a:latin typeface="Barlow" panose="020B0604020202020204" charset="0"/>
                          <a:cs typeface="Calibri" panose="020F0502020204030204" pitchFamily="34" charset="0"/>
                          <a:sym typeface="Arial"/>
                        </a:rPr>
                        <a:t>pfSense Community Edition (versión 2.5.2)</a:t>
                      </a:r>
                    </a:p>
                    <a:p>
                      <a:pPr marR="0" algn="l" rtl="0">
                        <a:lnSpc>
                          <a:spcPct val="100000"/>
                        </a:lnSpc>
                        <a:spcBef>
                          <a:spcPts val="0"/>
                        </a:spcBef>
                        <a:spcAft>
                          <a:spcPts val="0"/>
                        </a:spcAft>
                        <a:buClr>
                          <a:srgbClr val="000000"/>
                        </a:buClr>
                        <a:buFont typeface="Arial"/>
                      </a:pPr>
                      <a:r>
                        <a:rPr lang="en-US" sz="1100" u="none" strike="noStrike" cap="none" dirty="0">
                          <a:solidFill>
                            <a:schemeClr val="tx1"/>
                          </a:solidFill>
                          <a:effectLst/>
                          <a:latin typeface="Barlow" panose="020B0604020202020204" charset="0"/>
                          <a:cs typeface="Calibri" panose="020F0502020204030204" pitchFamily="34" charset="0"/>
                          <a:sym typeface="Arial"/>
                        </a:rPr>
                        <a:t>Endian Firewall Community (versión 3.3.2)</a:t>
                      </a:r>
                    </a:p>
                    <a:p>
                      <a:pPr marR="0" algn="l" rtl="0">
                        <a:lnSpc>
                          <a:spcPct val="100000"/>
                        </a:lnSpc>
                        <a:spcBef>
                          <a:spcPts val="0"/>
                        </a:spcBef>
                        <a:spcAft>
                          <a:spcPts val="0"/>
                        </a:spcAft>
                        <a:buClr>
                          <a:srgbClr val="000000"/>
                        </a:buClr>
                        <a:buFont typeface="Arial"/>
                      </a:pPr>
                      <a:r>
                        <a:rPr lang="en-US" sz="1100" u="none" strike="noStrike" cap="none" dirty="0">
                          <a:solidFill>
                            <a:schemeClr val="tx1"/>
                          </a:solidFill>
                          <a:effectLst/>
                          <a:latin typeface="Barlow" panose="020B0604020202020204" charset="0"/>
                          <a:cs typeface="Calibri" panose="020F0502020204030204" pitchFamily="34" charset="0"/>
                          <a:sym typeface="Arial"/>
                        </a:rPr>
                        <a:t>ClearOS 7 Community Edition (versión 7.2.0)</a:t>
                      </a:r>
                      <a:endParaRPr lang="en-US" sz="1100" b="0"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nchor="ctr">
                    <a:solidFill>
                      <a:schemeClr val="accent2">
                        <a:lumMod val="40000"/>
                        <a:lumOff val="60000"/>
                      </a:schemeClr>
                    </a:solidFill>
                  </a:tcPr>
                </a:tc>
                <a:tc>
                  <a:txBody>
                    <a:bodyPr/>
                    <a:lstStyle/>
                    <a:p>
                      <a:r>
                        <a:rPr lang="es-EC" sz="1100" u="none" strike="noStrike" cap="none" dirty="0">
                          <a:solidFill>
                            <a:schemeClr val="tx1"/>
                          </a:solidFill>
                          <a:effectLst/>
                          <a:latin typeface="Barlow" panose="020B0604020202020204" charset="0"/>
                          <a:cs typeface="Calibri" panose="020F0502020204030204" pitchFamily="34" charset="0"/>
                          <a:sym typeface="Arial"/>
                        </a:rPr>
                        <a:t>3 GB de Memoria RAM.</a:t>
                      </a:r>
                    </a:p>
                    <a:p>
                      <a:r>
                        <a:rPr lang="es-EC" sz="1100" u="none" strike="noStrike" cap="none" dirty="0">
                          <a:solidFill>
                            <a:schemeClr val="tx1"/>
                          </a:solidFill>
                          <a:effectLst/>
                          <a:latin typeface="Barlow" panose="020B0604020202020204" charset="0"/>
                          <a:cs typeface="Calibri" panose="020F0502020204030204" pitchFamily="34" charset="0"/>
                          <a:sym typeface="Arial"/>
                        </a:rPr>
                        <a:t>2 procesadores.</a:t>
                      </a:r>
                    </a:p>
                    <a:p>
                      <a:r>
                        <a:rPr lang="es-EC" sz="1100" u="none" strike="noStrike" cap="none" dirty="0">
                          <a:solidFill>
                            <a:schemeClr val="tx1"/>
                          </a:solidFill>
                          <a:effectLst/>
                          <a:latin typeface="Barlow" panose="020B0604020202020204" charset="0"/>
                          <a:cs typeface="Calibri" panose="020F0502020204030204" pitchFamily="34" charset="0"/>
                          <a:sym typeface="Arial"/>
                        </a:rPr>
                        <a:t>3 particiones, cada una de 16 GB.</a:t>
                      </a:r>
                    </a:p>
                    <a:p>
                      <a:r>
                        <a:rPr lang="es-EC" sz="1100" u="none" strike="noStrike" cap="none" dirty="0">
                          <a:solidFill>
                            <a:schemeClr val="tx1"/>
                          </a:solidFill>
                          <a:effectLst/>
                          <a:latin typeface="Barlow" panose="020B0604020202020204" charset="0"/>
                          <a:cs typeface="Calibri" panose="020F0502020204030204" pitchFamily="34" charset="0"/>
                          <a:sym typeface="Arial"/>
                        </a:rPr>
                        <a:t>3 adaptadores de red, una en adaptador puente (WAN) y los otros en red interna (DMZ, LAN).</a:t>
                      </a:r>
                      <a:endParaRPr lang="es-EC" sz="800" b="0" dirty="0">
                        <a:solidFill>
                          <a:schemeClr val="tx1"/>
                        </a:solidFill>
                        <a:effectLst/>
                        <a:latin typeface="Barlow" panose="020B0604020202020204" charset="0"/>
                        <a:ea typeface="Calibri" panose="020F0502020204030204" pitchFamily="34" charset="0"/>
                        <a:cs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624881715"/>
                  </a:ext>
                </a:extLst>
              </a:tr>
              <a:tr h="888990">
                <a:tc>
                  <a:txBody>
                    <a:bodyPr/>
                    <a:lstStyle/>
                    <a:p>
                      <a:pPr>
                        <a:lnSpc>
                          <a:spcPct val="107000"/>
                        </a:lnSpc>
                        <a:spcBef>
                          <a:spcPts val="1200"/>
                        </a:spcBef>
                        <a:spcAft>
                          <a:spcPts val="800"/>
                        </a:spcAft>
                      </a:pPr>
                      <a:r>
                        <a:rPr lang="es-EC" sz="1100" u="none" strike="noStrike" cap="none" dirty="0">
                          <a:solidFill>
                            <a:schemeClr val="tx1"/>
                          </a:solidFill>
                          <a:effectLst/>
                          <a:latin typeface="Barlow" panose="020B0604020202020204" charset="0"/>
                          <a:cs typeface="Calibri" panose="020F0502020204030204" pitchFamily="34" charset="0"/>
                          <a:sym typeface="Arial"/>
                        </a:rPr>
                        <a:t>Kali Linux versión 2021.2</a:t>
                      </a:r>
                      <a:endParaRPr lang="es-EC" sz="1100" b="0"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nchor="ctr">
                    <a:solidFill>
                      <a:schemeClr val="accent2">
                        <a:lumMod val="40000"/>
                        <a:lumOff val="60000"/>
                      </a:schemeClr>
                    </a:solidFill>
                  </a:tcPr>
                </a:tc>
                <a:tc>
                  <a:txBody>
                    <a:bodyPr/>
                    <a:lstStyle/>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2 GB de Memoria RAM.</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procesador.</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partición de 16 GB.</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adaptador puente (WAN).</a:t>
                      </a:r>
                      <a:endParaRPr lang="es-EC" sz="1100" b="0"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580958856"/>
                  </a:ext>
                </a:extLst>
              </a:tr>
              <a:tr h="888990">
                <a:tc>
                  <a:txBody>
                    <a:bodyPr/>
                    <a:lstStyle/>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Ubuntu Server versión 20.04.1 LTS</a:t>
                      </a:r>
                      <a:endParaRPr lang="es-EC" sz="1100" b="0"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nchor="ctr">
                    <a:solidFill>
                      <a:schemeClr val="accent2">
                        <a:lumMod val="40000"/>
                        <a:lumOff val="60000"/>
                      </a:schemeClr>
                    </a:solidFill>
                  </a:tcPr>
                </a:tc>
                <a:tc>
                  <a:txBody>
                    <a:bodyPr/>
                    <a:lstStyle/>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GB de Memoria RAM.</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procesador.</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partición de 10 GB.</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adaptador de red en red interna (DMZ).</a:t>
                      </a:r>
                      <a:endParaRPr lang="es-EC" sz="1100" b="0"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888990">
                <a:tc>
                  <a:txBody>
                    <a:bodyPr/>
                    <a:lstStyle/>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Ubuntu Desktop versión 20.04.2</a:t>
                      </a:r>
                      <a:endParaRPr lang="es-EC" sz="1100" b="0"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nchor="ctr">
                    <a:solidFill>
                      <a:schemeClr val="accent2">
                        <a:lumMod val="40000"/>
                        <a:lumOff val="60000"/>
                      </a:schemeClr>
                    </a:solidFill>
                  </a:tcPr>
                </a:tc>
                <a:tc>
                  <a:txBody>
                    <a:bodyPr/>
                    <a:lstStyle/>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1,5 GB de Memoria RAM.</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procesador.</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partición de 10 GB.</a:t>
                      </a:r>
                    </a:p>
                    <a:p>
                      <a:pPr marR="0" algn="l" rtl="0">
                        <a:lnSpc>
                          <a:spcPct val="100000"/>
                        </a:lnSpc>
                        <a:spcBef>
                          <a:spcPts val="0"/>
                        </a:spcBef>
                        <a:spcAft>
                          <a:spcPts val="0"/>
                        </a:spcAft>
                        <a:buClr>
                          <a:srgbClr val="000000"/>
                        </a:buClr>
                        <a:buFont typeface="Arial"/>
                      </a:pPr>
                      <a:r>
                        <a:rPr lang="es-EC" sz="1100" u="none" strike="noStrike" cap="none" dirty="0">
                          <a:solidFill>
                            <a:schemeClr val="tx1"/>
                          </a:solidFill>
                          <a:effectLst/>
                          <a:latin typeface="Barlow" panose="020B0604020202020204" charset="0"/>
                          <a:cs typeface="Calibri" panose="020F0502020204030204" pitchFamily="34" charset="0"/>
                          <a:sym typeface="Arial"/>
                        </a:rPr>
                        <a:t>1 adaptador de red en red interna (LAN).</a:t>
                      </a:r>
                      <a:endParaRPr lang="es-EC" sz="1100" b="0" i="0" u="none" strike="noStrike" cap="none" dirty="0">
                        <a:solidFill>
                          <a:schemeClr val="tx1"/>
                        </a:solidFill>
                        <a:effectLst/>
                        <a:latin typeface="Barlow" panose="020B0604020202020204" charset="0"/>
                        <a:ea typeface="Calibri" panose="020F0502020204030204" pitchFamily="34" charset="0"/>
                        <a:cs typeface="Calibri" panose="020F0502020204030204" pitchFamily="34" charset="0"/>
                        <a:sym typeface="Arial"/>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0306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540978" y="473734"/>
            <a:ext cx="4890300" cy="1866054"/>
          </a:xfrm>
          <a:prstGeom prst="rect">
            <a:avLst/>
          </a:prstGeom>
        </p:spPr>
        <p:txBody>
          <a:bodyPr spcFirstLastPara="1" wrap="square" lIns="0" tIns="0" rIns="0" bIns="0" anchor="t" anchorCtr="0">
            <a:noAutofit/>
          </a:bodyPr>
          <a:lstStyle/>
          <a:p>
            <a:pPr lvl="0"/>
            <a:r>
              <a:rPr lang="es-EC" sz="7200" dirty="0"/>
              <a:t>Definición de ataques </a:t>
            </a:r>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412645"/>
            <a:ext cx="1330318" cy="5179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C" sz="1400" dirty="0"/>
              <a:t>METODOLOGÍA Y PROCEDIMIENTO </a:t>
            </a:r>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1830925"/>
            <a:ext cx="861825" cy="2395050"/>
          </a:xfrm>
          <a:prstGeom prst="rect">
            <a:avLst/>
          </a:prstGeom>
        </p:spPr>
        <p:txBody>
          <a:bodyPr>
            <a:prstTxWarp prst="textPlain">
              <a:avLst/>
            </a:prstTxWarp>
          </a:bodyPr>
          <a:lstStyle/>
          <a:p>
            <a:pPr lvl="0" algn="ctr"/>
            <a:r>
              <a:rPr lang="es-ES" b="1" dirty="0">
                <a:gradFill>
                  <a:gsLst>
                    <a:gs pos="0">
                      <a:schemeClr val="lt1"/>
                    </a:gs>
                    <a:gs pos="100000">
                      <a:schemeClr val="accent1"/>
                    </a:gs>
                  </a:gsLst>
                  <a:lin ang="5400012" scaled="0"/>
                </a:gradFill>
                <a:latin typeface="Bebas Neue"/>
              </a:rPr>
              <a:t>2</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108642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4B1DF53-7325-4366-B212-7D64D26471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15</a:t>
            </a:fld>
            <a:endParaRPr lang="es-EC"/>
          </a:p>
        </p:txBody>
      </p:sp>
      <p:sp>
        <p:nvSpPr>
          <p:cNvPr id="4" name="Google Shape;72;p12">
            <a:extLst>
              <a:ext uri="{FF2B5EF4-FFF2-40B4-BE49-F238E27FC236}">
                <a16:creationId xmlns:a16="http://schemas.microsoft.com/office/drawing/2014/main" id="{A33CBBEE-E6E1-41C5-A268-3E85146FEA1E}"/>
              </a:ext>
            </a:extLst>
          </p:cNvPr>
          <p:cNvSpPr txBox="1">
            <a:spLocks/>
          </p:cNvSpPr>
          <p:nvPr/>
        </p:nvSpPr>
        <p:spPr>
          <a:xfrm>
            <a:off x="1098899" y="380521"/>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dirty="0"/>
              <a:t>Escaneo de Vulnerabilidades</a:t>
            </a:r>
          </a:p>
        </p:txBody>
      </p:sp>
      <p:pic>
        <p:nvPicPr>
          <p:cNvPr id="5" name="Google Shape;67;p11">
            <a:extLst>
              <a:ext uri="{FF2B5EF4-FFF2-40B4-BE49-F238E27FC236}">
                <a16:creationId xmlns:a16="http://schemas.microsoft.com/office/drawing/2014/main" id="{67C48F5C-FFF5-4EA7-BEFE-4797E8739C06}"/>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6" name="Google Shape;74;p12">
            <a:extLst>
              <a:ext uri="{FF2B5EF4-FFF2-40B4-BE49-F238E27FC236}">
                <a16:creationId xmlns:a16="http://schemas.microsoft.com/office/drawing/2014/main" id="{4CEE3195-8E96-45BC-ABCE-D2BAF98BDA0B}"/>
              </a:ext>
            </a:extLst>
          </p:cNvPr>
          <p:cNvSpPr txBox="1">
            <a:spLocks/>
          </p:cNvSpPr>
          <p:nvPr/>
        </p:nvSpPr>
        <p:spPr>
          <a:xfrm>
            <a:off x="1098899" y="946257"/>
            <a:ext cx="7305485" cy="47042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b="1" dirty="0"/>
              <a:t>Nessus Essentials versión 8.15</a:t>
            </a:r>
          </a:p>
        </p:txBody>
      </p:sp>
      <p:pic>
        <p:nvPicPr>
          <p:cNvPr id="8" name="image26.png">
            <a:extLst>
              <a:ext uri="{FF2B5EF4-FFF2-40B4-BE49-F238E27FC236}">
                <a16:creationId xmlns:a16="http://schemas.microsoft.com/office/drawing/2014/main" id="{5C9A9565-748A-4AD1-9587-3F71AA27A73B}"/>
              </a:ext>
            </a:extLst>
          </p:cNvPr>
          <p:cNvPicPr/>
          <p:nvPr/>
        </p:nvPicPr>
        <p:blipFill>
          <a:blip r:embed="rId3"/>
          <a:srcRect/>
          <a:stretch>
            <a:fillRect/>
          </a:stretch>
        </p:blipFill>
        <p:spPr>
          <a:xfrm>
            <a:off x="739616" y="1416682"/>
            <a:ext cx="6794659" cy="3346297"/>
          </a:xfrm>
          <a:prstGeom prst="rect">
            <a:avLst/>
          </a:prstGeom>
          <a:ln/>
        </p:spPr>
      </p:pic>
    </p:spTree>
    <p:extLst>
      <p:ext uri="{BB962C8B-B14F-4D97-AF65-F5344CB8AC3E}">
        <p14:creationId xmlns:p14="http://schemas.microsoft.com/office/powerpoint/2010/main" val="379659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CEB74B0-3D03-4F41-9C87-0D580622EF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16</a:t>
            </a:fld>
            <a:endParaRPr lang="es-EC"/>
          </a:p>
        </p:txBody>
      </p:sp>
      <p:sp>
        <p:nvSpPr>
          <p:cNvPr id="3" name="Google Shape;72;p12">
            <a:extLst>
              <a:ext uri="{FF2B5EF4-FFF2-40B4-BE49-F238E27FC236}">
                <a16:creationId xmlns:a16="http://schemas.microsoft.com/office/drawing/2014/main" id="{53524E67-B3C8-48B9-90CB-4174EBE6A4F1}"/>
              </a:ext>
            </a:extLst>
          </p:cNvPr>
          <p:cNvSpPr txBox="1">
            <a:spLocks/>
          </p:cNvSpPr>
          <p:nvPr/>
        </p:nvSpPr>
        <p:spPr>
          <a:xfrm>
            <a:off x="1098899" y="380521"/>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dirty="0"/>
              <a:t>Escaneo de puertos</a:t>
            </a:r>
          </a:p>
        </p:txBody>
      </p:sp>
      <p:pic>
        <p:nvPicPr>
          <p:cNvPr id="4" name="Google Shape;67;p11">
            <a:extLst>
              <a:ext uri="{FF2B5EF4-FFF2-40B4-BE49-F238E27FC236}">
                <a16:creationId xmlns:a16="http://schemas.microsoft.com/office/drawing/2014/main" id="{B7B41F3D-B2C9-426C-ADE2-8F8DC59728F2}"/>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5" name="Google Shape;74;p12">
            <a:extLst>
              <a:ext uri="{FF2B5EF4-FFF2-40B4-BE49-F238E27FC236}">
                <a16:creationId xmlns:a16="http://schemas.microsoft.com/office/drawing/2014/main" id="{FD83D4D1-1C94-4ABF-A170-551E828D9AC6}"/>
              </a:ext>
            </a:extLst>
          </p:cNvPr>
          <p:cNvSpPr txBox="1">
            <a:spLocks/>
          </p:cNvSpPr>
          <p:nvPr/>
        </p:nvSpPr>
        <p:spPr>
          <a:xfrm>
            <a:off x="1098899" y="1017695"/>
            <a:ext cx="7305485" cy="958743"/>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b="1" dirty="0"/>
              <a:t>Nmap</a:t>
            </a:r>
          </a:p>
          <a:p>
            <a:pPr marL="0" indent="0">
              <a:spcBef>
                <a:spcPts val="800"/>
              </a:spcBef>
              <a:buClr>
                <a:schemeClr val="dk1"/>
              </a:buClr>
              <a:buSzPts val="1100"/>
              <a:buFont typeface="Arial"/>
              <a:buNone/>
            </a:pPr>
            <a:r>
              <a:rPr lang="es-ES" sz="1400" dirty="0"/>
              <a:t>Es una herramienta que permite hacer un escanear y obtener información sobre los puertos de un destino en específico.</a:t>
            </a:r>
          </a:p>
        </p:txBody>
      </p:sp>
      <p:pic>
        <p:nvPicPr>
          <p:cNvPr id="7170" name="Picture 2" descr="Nmap: Descarga, instalación y manual de uso paso a paso - Hacking -  Underc0de">
            <a:extLst>
              <a:ext uri="{FF2B5EF4-FFF2-40B4-BE49-F238E27FC236}">
                <a16:creationId xmlns:a16="http://schemas.microsoft.com/office/drawing/2014/main" id="{229CB7F4-6E82-48BE-85D4-29B776278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670" y="2047876"/>
            <a:ext cx="4506659" cy="225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042A3DC-3727-458F-B27B-F37C9873DA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17</a:t>
            </a:fld>
            <a:endParaRPr lang="es-EC"/>
          </a:p>
        </p:txBody>
      </p:sp>
      <p:sp>
        <p:nvSpPr>
          <p:cNvPr id="3" name="Google Shape;72;p12">
            <a:extLst>
              <a:ext uri="{FF2B5EF4-FFF2-40B4-BE49-F238E27FC236}">
                <a16:creationId xmlns:a16="http://schemas.microsoft.com/office/drawing/2014/main" id="{DD35CD04-18B1-48C9-B5A4-BC678E7CA7E5}"/>
              </a:ext>
            </a:extLst>
          </p:cNvPr>
          <p:cNvSpPr txBox="1">
            <a:spLocks/>
          </p:cNvSpPr>
          <p:nvPr/>
        </p:nvSpPr>
        <p:spPr>
          <a:xfrm>
            <a:off x="1508619" y="216580"/>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Descarga de archivos maliciosos</a:t>
            </a:r>
          </a:p>
        </p:txBody>
      </p:sp>
      <p:pic>
        <p:nvPicPr>
          <p:cNvPr id="4" name="Google Shape;67;p11">
            <a:extLst>
              <a:ext uri="{FF2B5EF4-FFF2-40B4-BE49-F238E27FC236}">
                <a16:creationId xmlns:a16="http://schemas.microsoft.com/office/drawing/2014/main" id="{1FEF53F8-46D6-4DF3-A611-A1E78DC11F00}"/>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5" name="Google Shape;74;p12">
            <a:extLst>
              <a:ext uri="{FF2B5EF4-FFF2-40B4-BE49-F238E27FC236}">
                <a16:creationId xmlns:a16="http://schemas.microsoft.com/office/drawing/2014/main" id="{FEAA7CE9-B42B-4A10-B2A4-688D08FF0745}"/>
              </a:ext>
            </a:extLst>
          </p:cNvPr>
          <p:cNvSpPr txBox="1">
            <a:spLocks/>
          </p:cNvSpPr>
          <p:nvPr/>
        </p:nvSpPr>
        <p:spPr>
          <a:xfrm>
            <a:off x="964085" y="1017695"/>
            <a:ext cx="7440300" cy="418177"/>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b="1" dirty="0"/>
              <a:t>EICAR Test</a:t>
            </a:r>
          </a:p>
        </p:txBody>
      </p:sp>
      <p:pic>
        <p:nvPicPr>
          <p:cNvPr id="6" name="image23.png">
            <a:extLst>
              <a:ext uri="{FF2B5EF4-FFF2-40B4-BE49-F238E27FC236}">
                <a16:creationId xmlns:a16="http://schemas.microsoft.com/office/drawing/2014/main" id="{83D95D55-FEA6-4FC4-A344-4B1E62DC6EF5}"/>
              </a:ext>
            </a:extLst>
          </p:cNvPr>
          <p:cNvPicPr/>
          <p:nvPr/>
        </p:nvPicPr>
        <p:blipFill>
          <a:blip r:embed="rId3"/>
          <a:srcRect/>
          <a:stretch>
            <a:fillRect/>
          </a:stretch>
        </p:blipFill>
        <p:spPr>
          <a:xfrm>
            <a:off x="2395535" y="1478734"/>
            <a:ext cx="4352925" cy="1050153"/>
          </a:xfrm>
          <a:prstGeom prst="rect">
            <a:avLst/>
          </a:prstGeom>
          <a:ln/>
        </p:spPr>
      </p:pic>
      <p:sp>
        <p:nvSpPr>
          <p:cNvPr id="7" name="Google Shape;74;p12">
            <a:extLst>
              <a:ext uri="{FF2B5EF4-FFF2-40B4-BE49-F238E27FC236}">
                <a16:creationId xmlns:a16="http://schemas.microsoft.com/office/drawing/2014/main" id="{AEDEE60A-A3EB-48F0-89EE-E0AF432289A5}"/>
              </a:ext>
            </a:extLst>
          </p:cNvPr>
          <p:cNvSpPr txBox="1">
            <a:spLocks/>
          </p:cNvSpPr>
          <p:nvPr/>
        </p:nvSpPr>
        <p:spPr>
          <a:xfrm>
            <a:off x="964085" y="2571750"/>
            <a:ext cx="7440300" cy="418177"/>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b="1" dirty="0"/>
              <a:t>HTTP Evader</a:t>
            </a:r>
          </a:p>
        </p:txBody>
      </p:sp>
      <p:pic>
        <p:nvPicPr>
          <p:cNvPr id="8" name="image34.png">
            <a:extLst>
              <a:ext uri="{FF2B5EF4-FFF2-40B4-BE49-F238E27FC236}">
                <a16:creationId xmlns:a16="http://schemas.microsoft.com/office/drawing/2014/main" id="{5B07C2E1-EC93-4241-ADFD-A2C46D34D30F}"/>
              </a:ext>
            </a:extLst>
          </p:cNvPr>
          <p:cNvPicPr/>
          <p:nvPr/>
        </p:nvPicPr>
        <p:blipFill>
          <a:blip r:embed="rId4"/>
          <a:srcRect/>
          <a:stretch>
            <a:fillRect/>
          </a:stretch>
        </p:blipFill>
        <p:spPr>
          <a:xfrm>
            <a:off x="2943223" y="2989927"/>
            <a:ext cx="3257551" cy="2072302"/>
          </a:xfrm>
          <a:prstGeom prst="rect">
            <a:avLst/>
          </a:prstGeom>
          <a:ln/>
        </p:spPr>
      </p:pic>
    </p:spTree>
    <p:extLst>
      <p:ext uri="{BB962C8B-B14F-4D97-AF65-F5344CB8AC3E}">
        <p14:creationId xmlns:p14="http://schemas.microsoft.com/office/powerpoint/2010/main" val="329261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460296" y="276510"/>
            <a:ext cx="4890300" cy="1866054"/>
          </a:xfrm>
          <a:prstGeom prst="rect">
            <a:avLst/>
          </a:prstGeom>
        </p:spPr>
        <p:txBody>
          <a:bodyPr spcFirstLastPara="1" wrap="square" lIns="0" tIns="0" rIns="0" bIns="0" anchor="t" anchorCtr="0">
            <a:noAutofit/>
          </a:bodyPr>
          <a:lstStyle/>
          <a:p>
            <a:pPr lvl="0"/>
            <a:r>
              <a:rPr lang="es-EC" sz="6600" dirty="0"/>
              <a:t>Escaneo de vulnerabilidades</a:t>
            </a:r>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598893"/>
            <a:ext cx="1330318" cy="3316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S" sz="1400" dirty="0"/>
              <a:t>RESULTADOS</a:t>
            </a:r>
            <a:endParaRPr lang="es-EC" sz="1400" dirty="0"/>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2010219"/>
            <a:ext cx="861825" cy="2395050"/>
          </a:xfrm>
          <a:prstGeom prst="rect">
            <a:avLst/>
          </a:prstGeom>
        </p:spPr>
        <p:txBody>
          <a:bodyPr>
            <a:prstTxWarp prst="textPlain">
              <a:avLst/>
            </a:prstTxWarp>
          </a:bodyPr>
          <a:lstStyle/>
          <a:p>
            <a:pPr lvl="0" algn="ctr"/>
            <a:r>
              <a:rPr lang="es-ES" b="1" i="0" dirty="0">
                <a:ln>
                  <a:noFill/>
                </a:ln>
                <a:gradFill>
                  <a:gsLst>
                    <a:gs pos="0">
                      <a:schemeClr val="lt1"/>
                    </a:gs>
                    <a:gs pos="100000">
                      <a:schemeClr val="accent1"/>
                    </a:gs>
                  </a:gsLst>
                  <a:lin ang="5400012" scaled="0"/>
                </a:gradFill>
                <a:latin typeface="Bebas Neue"/>
              </a:rPr>
              <a:t>3</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427297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ABE6E09-4101-4DBB-9DB5-FA8B32D16B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19</a:t>
            </a:fld>
            <a:endParaRPr lang="es-EC"/>
          </a:p>
        </p:txBody>
      </p:sp>
      <p:sp>
        <p:nvSpPr>
          <p:cNvPr id="3" name="Google Shape;72;p12">
            <a:extLst>
              <a:ext uri="{FF2B5EF4-FFF2-40B4-BE49-F238E27FC236}">
                <a16:creationId xmlns:a16="http://schemas.microsoft.com/office/drawing/2014/main" id="{5E8B1268-538B-46F8-AFA8-2E1BDBB32DB1}"/>
              </a:ext>
            </a:extLst>
          </p:cNvPr>
          <p:cNvSpPr txBox="1">
            <a:spLocks/>
          </p:cNvSpPr>
          <p:nvPr/>
        </p:nvSpPr>
        <p:spPr>
          <a:xfrm>
            <a:off x="1508619" y="223157"/>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S" sz="3200" dirty="0"/>
              <a:t>Uso de la herramienta Nessus</a:t>
            </a:r>
            <a:endParaRPr lang="es-EC" sz="3200" dirty="0"/>
          </a:p>
        </p:txBody>
      </p:sp>
      <p:pic>
        <p:nvPicPr>
          <p:cNvPr id="4" name="Google Shape;67;p11">
            <a:extLst>
              <a:ext uri="{FF2B5EF4-FFF2-40B4-BE49-F238E27FC236}">
                <a16:creationId xmlns:a16="http://schemas.microsoft.com/office/drawing/2014/main" id="{91F119B1-31E8-4788-BAA6-0E9C87838EFE}"/>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graphicFrame>
        <p:nvGraphicFramePr>
          <p:cNvPr id="5" name="Tabla 4">
            <a:extLst>
              <a:ext uri="{FF2B5EF4-FFF2-40B4-BE49-F238E27FC236}">
                <a16:creationId xmlns:a16="http://schemas.microsoft.com/office/drawing/2014/main" id="{7386A55C-7651-4AE8-9D4C-8FBECEA6A3F9}"/>
              </a:ext>
            </a:extLst>
          </p:cNvPr>
          <p:cNvGraphicFramePr>
            <a:graphicFrameLocks noGrp="1"/>
          </p:cNvGraphicFramePr>
          <p:nvPr>
            <p:extLst>
              <p:ext uri="{D42A27DB-BD31-4B8C-83A1-F6EECF244321}">
                <p14:modId xmlns:p14="http://schemas.microsoft.com/office/powerpoint/2010/main" val="1521604082"/>
              </p:ext>
            </p:extLst>
          </p:nvPr>
        </p:nvGraphicFramePr>
        <p:xfrm>
          <a:off x="1200149" y="1474086"/>
          <a:ext cx="6467476" cy="2765242"/>
        </p:xfrm>
        <a:graphic>
          <a:graphicData uri="http://schemas.openxmlformats.org/drawingml/2006/table">
            <a:tbl>
              <a:tblPr bandRow="1">
                <a:tableStyleId>{C8E3A0EC-8C89-4579-91C6-0B3855DF1C4E}</a:tableStyleId>
              </a:tblPr>
              <a:tblGrid>
                <a:gridCol w="3233738">
                  <a:extLst>
                    <a:ext uri="{9D8B030D-6E8A-4147-A177-3AD203B41FA5}">
                      <a16:colId xmlns:a16="http://schemas.microsoft.com/office/drawing/2014/main" val="3529205764"/>
                    </a:ext>
                  </a:extLst>
                </a:gridCol>
                <a:gridCol w="3233738">
                  <a:extLst>
                    <a:ext uri="{9D8B030D-6E8A-4147-A177-3AD203B41FA5}">
                      <a16:colId xmlns:a16="http://schemas.microsoft.com/office/drawing/2014/main" val="1991405971"/>
                    </a:ext>
                  </a:extLst>
                </a:gridCol>
              </a:tblGrid>
              <a:tr h="501295">
                <a:tc>
                  <a:txBody>
                    <a:bodyPr/>
                    <a:lstStyle/>
                    <a:p>
                      <a:pPr>
                        <a:lnSpc>
                          <a:spcPct val="200000"/>
                        </a:lnSpc>
                        <a:spcAft>
                          <a:spcPts val="800"/>
                        </a:spcAft>
                      </a:pPr>
                      <a:r>
                        <a:rPr lang="es-EC" sz="1200" dirty="0">
                          <a:effectLst/>
                          <a:latin typeface="Barlow" panose="020B0604020202020204" charset="0"/>
                        </a:rPr>
                        <a:t>UTM  </a:t>
                      </a:r>
                      <a:endParaRPr lang="es-EC" sz="1200" dirty="0">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200000"/>
                        </a:lnSpc>
                        <a:spcAft>
                          <a:spcPts val="800"/>
                        </a:spcAft>
                      </a:pPr>
                      <a:r>
                        <a:rPr lang="es-EC" sz="1200">
                          <a:effectLst/>
                          <a:latin typeface="Barlow" panose="020B0604020202020204" charset="0"/>
                        </a:rPr>
                        <a:t>Vulnerabilidades  </a:t>
                      </a:r>
                      <a:endParaRPr lang="es-EC" sz="1200">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455209887"/>
                  </a:ext>
                </a:extLst>
              </a:tr>
              <a:tr h="672569">
                <a:tc>
                  <a:txBody>
                    <a:bodyPr/>
                    <a:lstStyle/>
                    <a:p>
                      <a:pPr>
                        <a:lnSpc>
                          <a:spcPct val="107000"/>
                        </a:lnSpc>
                        <a:spcAft>
                          <a:spcPts val="800"/>
                        </a:spcAft>
                      </a:pPr>
                      <a:r>
                        <a:rPr lang="es-EC" sz="1200" dirty="0">
                          <a:effectLst/>
                          <a:latin typeface="Barlow" panose="020B0604020202020204" charset="0"/>
                        </a:rPr>
                        <a:t>pfSense Community Edition (versión 2.5.2)</a:t>
                      </a: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200" dirty="0">
                          <a:effectLst/>
                          <a:latin typeface="Barlow" panose="020B0604020202020204" charset="0"/>
                        </a:rPr>
                        <a:t>13 del tipo informativo.</a:t>
                      </a:r>
                    </a:p>
                  </a:txBody>
                  <a:tcPr marL="68580" marR="68580" marT="0" marB="0" anchor="ctr">
                    <a:solidFill>
                      <a:schemeClr val="accent2">
                        <a:lumMod val="40000"/>
                        <a:lumOff val="60000"/>
                      </a:schemeClr>
                    </a:solidFill>
                  </a:tcPr>
                </a:tc>
                <a:extLst>
                  <a:ext uri="{0D108BD9-81ED-4DB2-BD59-A6C34878D82A}">
                    <a16:rowId xmlns:a16="http://schemas.microsoft.com/office/drawing/2014/main" val="4263779400"/>
                  </a:ext>
                </a:extLst>
              </a:tr>
              <a:tr h="795689">
                <a:tc>
                  <a:txBody>
                    <a:bodyPr/>
                    <a:lstStyle/>
                    <a:p>
                      <a:pPr>
                        <a:lnSpc>
                          <a:spcPct val="107000"/>
                        </a:lnSpc>
                        <a:spcBef>
                          <a:spcPts val="1200"/>
                        </a:spcBef>
                        <a:spcAft>
                          <a:spcPts val="800"/>
                        </a:spcAft>
                      </a:pPr>
                      <a:r>
                        <a:rPr lang="es-EC" sz="1200">
                          <a:effectLst/>
                          <a:latin typeface="Barlow" panose="020B0604020202020204" charset="0"/>
                        </a:rPr>
                        <a:t>Endian Firewall Community (versión 3.3.2)</a:t>
                      </a:r>
                      <a:endParaRPr lang="es-EC" sz="12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200" dirty="0">
                          <a:effectLst/>
                          <a:latin typeface="Barlow" panose="020B0604020202020204" charset="0"/>
                        </a:rPr>
                        <a:t>13 del tipo informativo.</a:t>
                      </a:r>
                    </a:p>
                  </a:txBody>
                  <a:tcPr marL="68580" marR="68580" marT="0" marB="0" anchor="ctr">
                    <a:solidFill>
                      <a:schemeClr val="accent2">
                        <a:lumMod val="40000"/>
                        <a:lumOff val="60000"/>
                      </a:schemeClr>
                    </a:solidFill>
                  </a:tcPr>
                </a:tc>
                <a:extLst>
                  <a:ext uri="{0D108BD9-81ED-4DB2-BD59-A6C34878D82A}">
                    <a16:rowId xmlns:a16="http://schemas.microsoft.com/office/drawing/2014/main" val="1281920808"/>
                  </a:ext>
                </a:extLst>
              </a:tr>
              <a:tr h="795689">
                <a:tc>
                  <a:txBody>
                    <a:bodyPr/>
                    <a:lstStyle/>
                    <a:p>
                      <a:pPr>
                        <a:lnSpc>
                          <a:spcPct val="107000"/>
                        </a:lnSpc>
                        <a:spcBef>
                          <a:spcPts val="1200"/>
                        </a:spcBef>
                        <a:spcAft>
                          <a:spcPts val="800"/>
                        </a:spcAft>
                      </a:pPr>
                      <a:r>
                        <a:rPr lang="es-EC" sz="1200" dirty="0">
                          <a:effectLst/>
                          <a:latin typeface="Barlow" panose="020B0604020202020204" charset="0"/>
                        </a:rPr>
                        <a:t>ClearOS 7 Community Edition (versión 7.2.0)</a:t>
                      </a:r>
                      <a:endParaRPr lang="es-EC" sz="12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200" dirty="0">
                          <a:effectLst/>
                          <a:latin typeface="Barlow" panose="020B0604020202020204" charset="0"/>
                        </a:rPr>
                        <a:t>18 del tipo informativo.</a:t>
                      </a:r>
                    </a:p>
                    <a:p>
                      <a:pPr>
                        <a:lnSpc>
                          <a:spcPct val="107000"/>
                        </a:lnSpc>
                        <a:spcAft>
                          <a:spcPts val="800"/>
                        </a:spcAft>
                      </a:pPr>
                      <a:r>
                        <a:rPr lang="es-EC" sz="1200" dirty="0">
                          <a:effectLst/>
                          <a:latin typeface="Barlow" panose="020B0604020202020204" charset="0"/>
                        </a:rPr>
                        <a:t>1 del tipo media.</a:t>
                      </a:r>
                      <a:endParaRPr lang="es-EC" sz="12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338603743"/>
                  </a:ext>
                </a:extLst>
              </a:tr>
            </a:tbl>
          </a:graphicData>
        </a:graphic>
      </p:graphicFrame>
      <p:sp>
        <p:nvSpPr>
          <p:cNvPr id="6" name="Google Shape;74;p12">
            <a:extLst>
              <a:ext uri="{FF2B5EF4-FFF2-40B4-BE49-F238E27FC236}">
                <a16:creationId xmlns:a16="http://schemas.microsoft.com/office/drawing/2014/main" id="{AA388941-D5E7-405E-B0FB-12E1D2721F0E}"/>
              </a:ext>
            </a:extLst>
          </p:cNvPr>
          <p:cNvSpPr txBox="1">
            <a:spLocks/>
          </p:cNvSpPr>
          <p:nvPr/>
        </p:nvSpPr>
        <p:spPr>
          <a:xfrm>
            <a:off x="1200149" y="896277"/>
            <a:ext cx="7305485" cy="47042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dirty="0"/>
              <a:t>Escaneo avanzado de vulnerabilidades al host de los UTM Open-Source</a:t>
            </a:r>
          </a:p>
        </p:txBody>
      </p:sp>
    </p:spTree>
    <p:extLst>
      <p:ext uri="{BB962C8B-B14F-4D97-AF65-F5344CB8AC3E}">
        <p14:creationId xmlns:p14="http://schemas.microsoft.com/office/powerpoint/2010/main" val="230572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35" name="Google Shape;135;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58" name="Google Shape;117;p14">
            <a:extLst>
              <a:ext uri="{FF2B5EF4-FFF2-40B4-BE49-F238E27FC236}">
                <a16:creationId xmlns:a16="http://schemas.microsoft.com/office/drawing/2014/main" id="{52DC3B9D-22CB-49D0-B37E-6F99255F08B5}"/>
              </a:ext>
            </a:extLst>
          </p:cNvPr>
          <p:cNvGrpSpPr/>
          <p:nvPr/>
        </p:nvGrpSpPr>
        <p:grpSpPr>
          <a:xfrm>
            <a:off x="476250" y="1574394"/>
            <a:ext cx="8391109" cy="952662"/>
            <a:chOff x="1508001" y="2323750"/>
            <a:chExt cx="5851049" cy="642300"/>
          </a:xfrm>
        </p:grpSpPr>
        <p:sp>
          <p:nvSpPr>
            <p:cNvPr id="59" name="Google Shape;118;p14">
              <a:extLst>
                <a:ext uri="{FF2B5EF4-FFF2-40B4-BE49-F238E27FC236}">
                  <a16:creationId xmlns:a16="http://schemas.microsoft.com/office/drawing/2014/main" id="{3FC2291E-9284-421B-9211-C3C3F6BA2AA1}"/>
                </a:ext>
              </a:extLst>
            </p:cNvPr>
            <p:cNvSpPr/>
            <p:nvPr/>
          </p:nvSpPr>
          <p:spPr>
            <a:xfrm>
              <a:off x="3536450" y="2430778"/>
              <a:ext cx="3822600" cy="49590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60" name="Google Shape;119;p14">
              <a:extLst>
                <a:ext uri="{FF2B5EF4-FFF2-40B4-BE49-F238E27FC236}">
                  <a16:creationId xmlns:a16="http://schemas.microsoft.com/office/drawing/2014/main" id="{CABD5E45-C742-4E02-AE8B-4951D4962475}"/>
                </a:ext>
              </a:extLst>
            </p:cNvPr>
            <p:cNvSpPr/>
            <p:nvPr/>
          </p:nvSpPr>
          <p:spPr>
            <a:xfrm flipH="1">
              <a:off x="2206309" y="2430780"/>
              <a:ext cx="1302018" cy="495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a:p>
          </p:txBody>
        </p:sp>
        <p:sp>
          <p:nvSpPr>
            <p:cNvPr id="61" name="Google Shape;120;p14">
              <a:extLst>
                <a:ext uri="{FF2B5EF4-FFF2-40B4-BE49-F238E27FC236}">
                  <a16:creationId xmlns:a16="http://schemas.microsoft.com/office/drawing/2014/main" id="{B46DA286-2D88-4040-A1C9-857371FD6E90}"/>
                </a:ext>
              </a:extLst>
            </p:cNvPr>
            <p:cNvSpPr/>
            <p:nvPr/>
          </p:nvSpPr>
          <p:spPr>
            <a:xfrm rot="16200000">
              <a:off x="3312640" y="1969155"/>
              <a:ext cx="495901" cy="1419149"/>
            </a:xfrm>
            <a:prstGeom prst="flowChartOffpageConnector">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62" name="Google Shape;121;p14">
              <a:extLst>
                <a:ext uri="{FF2B5EF4-FFF2-40B4-BE49-F238E27FC236}">
                  <a16:creationId xmlns:a16="http://schemas.microsoft.com/office/drawing/2014/main" id="{20BBD81A-C2E0-4DBE-90D2-B952E306B838}"/>
                </a:ext>
              </a:extLst>
            </p:cNvPr>
            <p:cNvSpPr/>
            <p:nvPr/>
          </p:nvSpPr>
          <p:spPr>
            <a:xfrm>
              <a:off x="2342625" y="2399950"/>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ES" sz="1600" dirty="0">
                  <a:solidFill>
                    <a:schemeClr val="tx1"/>
                  </a:solidFill>
                  <a:latin typeface="Roboto Medium"/>
                  <a:ea typeface="Roboto"/>
                  <a:cs typeface="Roboto"/>
                  <a:sym typeface="Roboto Medium"/>
                </a:rPr>
                <a:t>M</a:t>
              </a:r>
              <a:r>
                <a:rPr lang="es-EC" sz="1600" dirty="0">
                  <a:solidFill>
                    <a:schemeClr val="tx1"/>
                  </a:solidFill>
                  <a:latin typeface="Roboto Medium"/>
                  <a:ea typeface="Roboto"/>
                  <a:cs typeface="Roboto"/>
                  <a:sym typeface="Roboto Medium"/>
                </a:rPr>
                <a:t>etodología y procedimiento </a:t>
              </a:r>
              <a:endParaRPr sz="1600" dirty="0">
                <a:solidFill>
                  <a:schemeClr val="tx1"/>
                </a:solidFill>
                <a:latin typeface="Roboto"/>
                <a:ea typeface="Roboto"/>
                <a:cs typeface="Roboto"/>
                <a:sym typeface="Roboto"/>
              </a:endParaRPr>
            </a:p>
          </p:txBody>
        </p:sp>
        <p:sp>
          <p:nvSpPr>
            <p:cNvPr id="63" name="Google Shape;123;p14">
              <a:extLst>
                <a:ext uri="{FF2B5EF4-FFF2-40B4-BE49-F238E27FC236}">
                  <a16:creationId xmlns:a16="http://schemas.microsoft.com/office/drawing/2014/main" id="{E7A92570-01DF-45B2-8803-2BDC475343AE}"/>
                </a:ext>
              </a:extLst>
            </p:cNvPr>
            <p:cNvSpPr/>
            <p:nvPr/>
          </p:nvSpPr>
          <p:spPr>
            <a:xfrm>
              <a:off x="1508001" y="2430778"/>
              <a:ext cx="698308" cy="465072"/>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121900" tIns="121900" rIns="121900" bIns="121900" anchor="ctr" anchorCtr="0">
              <a:noAutofit/>
            </a:bodyPr>
            <a:lstStyle/>
            <a:p>
              <a:pPr algn="ctr"/>
              <a:r>
                <a:rPr lang="es" sz="2800" dirty="0">
                  <a:solidFill>
                    <a:srgbClr val="FFFFFF"/>
                  </a:solidFill>
                  <a:latin typeface="Roboto Thin"/>
                  <a:ea typeface="Roboto Thin"/>
                  <a:cs typeface="Roboto Thin"/>
                  <a:sym typeface="Roboto Thin"/>
                </a:rPr>
                <a:t>02</a:t>
              </a:r>
              <a:endParaRPr sz="2800" dirty="0">
                <a:solidFill>
                  <a:srgbClr val="FFFFFF"/>
                </a:solidFill>
                <a:latin typeface="Roboto Thin"/>
                <a:ea typeface="Roboto Thin"/>
                <a:cs typeface="Roboto Thin"/>
                <a:sym typeface="Roboto Thin"/>
              </a:endParaRPr>
            </a:p>
          </p:txBody>
        </p:sp>
        <p:sp>
          <p:nvSpPr>
            <p:cNvPr id="64" name="Google Shape;124;p14">
              <a:extLst>
                <a:ext uri="{FF2B5EF4-FFF2-40B4-BE49-F238E27FC236}">
                  <a16:creationId xmlns:a16="http://schemas.microsoft.com/office/drawing/2014/main" id="{B66267BF-9C86-4007-9CDF-9AFE08F40F95}"/>
                </a:ext>
              </a:extLst>
            </p:cNvPr>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endParaRPr lang="es-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r>
                <a:rPr lang="es-ES" sz="1050" dirty="0">
                  <a:solidFill>
                    <a:schemeClr val="tx1"/>
                  </a:solidFill>
                  <a:latin typeface="Roboto"/>
                  <a:ea typeface="Roboto"/>
                  <a:cs typeface="Roboto"/>
                  <a:sym typeface="Roboto"/>
                </a:rPr>
                <a:t>M</a:t>
              </a:r>
              <a:r>
                <a:rPr lang="es-EC" sz="1050" dirty="0">
                  <a:solidFill>
                    <a:schemeClr val="tx1"/>
                  </a:solidFill>
                  <a:latin typeface="Roboto"/>
                  <a:ea typeface="Roboto"/>
                  <a:cs typeface="Roboto"/>
                  <a:sym typeface="Roboto"/>
                </a:rPr>
                <a:t>atriz comparativa</a:t>
              </a:r>
              <a:endParaRPr lang="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r>
                <a:rPr lang="es-EC" sz="1050" dirty="0">
                  <a:solidFill>
                    <a:schemeClr val="tx1"/>
                  </a:solidFill>
                  <a:latin typeface="Roboto"/>
                  <a:ea typeface="Roboto"/>
                  <a:cs typeface="Roboto"/>
                  <a:sym typeface="Roboto"/>
                </a:rPr>
                <a:t>Entorno de pruebas</a:t>
              </a:r>
              <a:r>
                <a:rPr lang="es" sz="1050" dirty="0">
                  <a:solidFill>
                    <a:schemeClr val="tx1"/>
                  </a:solidFill>
                  <a:latin typeface="Roboto"/>
                  <a:ea typeface="Roboto"/>
                  <a:cs typeface="Roboto"/>
                  <a:sym typeface="Roboto"/>
                </a:rPr>
                <a:t> </a:t>
              </a:r>
            </a:p>
            <a:p>
              <a:pPr marL="609585" indent="-397923">
                <a:lnSpc>
                  <a:spcPct val="115000"/>
                </a:lnSpc>
                <a:buClr>
                  <a:srgbClr val="A72A1E"/>
                </a:buClr>
                <a:buSzPts val="1100"/>
                <a:buFont typeface="Roboto"/>
                <a:buChar char="●"/>
              </a:pPr>
              <a:r>
                <a:rPr lang="es-EC" sz="1050" dirty="0">
                  <a:solidFill>
                    <a:schemeClr val="tx1"/>
                  </a:solidFill>
                  <a:latin typeface="Roboto"/>
                  <a:ea typeface="Roboto"/>
                  <a:cs typeface="Roboto"/>
                  <a:sym typeface="Roboto"/>
                </a:rPr>
                <a:t>Definición de ataques </a:t>
              </a:r>
            </a:p>
            <a:p>
              <a:pPr marL="609585" indent="-397923">
                <a:lnSpc>
                  <a:spcPct val="115000"/>
                </a:lnSpc>
                <a:buClr>
                  <a:srgbClr val="A72A1E"/>
                </a:buClr>
                <a:buSzPts val="1100"/>
                <a:buFont typeface="Roboto"/>
                <a:buChar char="●"/>
              </a:pPr>
              <a:endParaRPr lang="es" sz="1050" dirty="0">
                <a:solidFill>
                  <a:schemeClr val="tx1"/>
                </a:solidFill>
                <a:latin typeface="Roboto"/>
                <a:ea typeface="Roboto"/>
                <a:cs typeface="Roboto"/>
                <a:sym typeface="Roboto"/>
              </a:endParaRPr>
            </a:p>
          </p:txBody>
        </p:sp>
      </p:grpSp>
      <p:grpSp>
        <p:nvGrpSpPr>
          <p:cNvPr id="117" name="Google Shape;117;p14">
            <a:extLst>
              <a:ext uri="{FF2B5EF4-FFF2-40B4-BE49-F238E27FC236}">
                <a16:creationId xmlns:a16="http://schemas.microsoft.com/office/drawing/2014/main" id="{C506E512-EBCC-4639-B539-CF665B6471D9}"/>
              </a:ext>
            </a:extLst>
          </p:cNvPr>
          <p:cNvGrpSpPr/>
          <p:nvPr/>
        </p:nvGrpSpPr>
        <p:grpSpPr>
          <a:xfrm>
            <a:off x="476250" y="671592"/>
            <a:ext cx="8391109" cy="952662"/>
            <a:chOff x="1508001" y="2323750"/>
            <a:chExt cx="5851049" cy="642300"/>
          </a:xfrm>
        </p:grpSpPr>
        <p:sp>
          <p:nvSpPr>
            <p:cNvPr id="118" name="Google Shape;118;p14">
              <a:extLst>
                <a:ext uri="{FF2B5EF4-FFF2-40B4-BE49-F238E27FC236}">
                  <a16:creationId xmlns:a16="http://schemas.microsoft.com/office/drawing/2014/main" id="{0CB6B7F7-9D31-460F-A6FA-B870F0DF96CB}"/>
                </a:ext>
              </a:extLst>
            </p:cNvPr>
            <p:cNvSpPr/>
            <p:nvPr/>
          </p:nvSpPr>
          <p:spPr>
            <a:xfrm>
              <a:off x="3536450" y="2430778"/>
              <a:ext cx="3822600" cy="49590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119" name="Google Shape;119;p14">
              <a:extLst>
                <a:ext uri="{FF2B5EF4-FFF2-40B4-BE49-F238E27FC236}">
                  <a16:creationId xmlns:a16="http://schemas.microsoft.com/office/drawing/2014/main" id="{39FFBEB3-3019-4ECF-898F-11A029944B07}"/>
                </a:ext>
              </a:extLst>
            </p:cNvPr>
            <p:cNvSpPr/>
            <p:nvPr/>
          </p:nvSpPr>
          <p:spPr>
            <a:xfrm flipH="1">
              <a:off x="2206309" y="2430780"/>
              <a:ext cx="1302018" cy="495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a:p>
          </p:txBody>
        </p:sp>
        <p:sp>
          <p:nvSpPr>
            <p:cNvPr id="136" name="Google Shape;120;p14">
              <a:extLst>
                <a:ext uri="{FF2B5EF4-FFF2-40B4-BE49-F238E27FC236}">
                  <a16:creationId xmlns:a16="http://schemas.microsoft.com/office/drawing/2014/main" id="{30C5C31E-AFFE-43FF-A319-C2C99C0362D3}"/>
                </a:ext>
              </a:extLst>
            </p:cNvPr>
            <p:cNvSpPr/>
            <p:nvPr/>
          </p:nvSpPr>
          <p:spPr>
            <a:xfrm rot="16200000">
              <a:off x="3312640" y="1969156"/>
              <a:ext cx="495901" cy="1419149"/>
            </a:xfrm>
            <a:prstGeom prst="flowChartOffpageConnector">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137" name="Google Shape;121;p14">
              <a:extLst>
                <a:ext uri="{FF2B5EF4-FFF2-40B4-BE49-F238E27FC236}">
                  <a16:creationId xmlns:a16="http://schemas.microsoft.com/office/drawing/2014/main" id="{3C36E584-B65B-4598-808E-47EE77216523}"/>
                </a:ext>
              </a:extLst>
            </p:cNvPr>
            <p:cNvSpPr/>
            <p:nvPr/>
          </p:nvSpPr>
          <p:spPr>
            <a:xfrm>
              <a:off x="2342625" y="2399950"/>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 sz="1600" dirty="0">
                  <a:solidFill>
                    <a:schemeClr val="tx1"/>
                  </a:solidFill>
                  <a:latin typeface="Roboto Medium"/>
                  <a:ea typeface="Roboto Medium"/>
                  <a:cs typeface="Roboto Medium"/>
                  <a:sym typeface="Roboto Medium"/>
                </a:rPr>
                <a:t>Introducción</a:t>
              </a:r>
              <a:endParaRPr sz="1600" dirty="0">
                <a:solidFill>
                  <a:schemeClr val="tx1"/>
                </a:solidFill>
                <a:latin typeface="Roboto"/>
                <a:ea typeface="Roboto"/>
                <a:cs typeface="Roboto"/>
                <a:sym typeface="Roboto"/>
              </a:endParaRPr>
            </a:p>
          </p:txBody>
        </p:sp>
        <p:sp>
          <p:nvSpPr>
            <p:cNvPr id="138" name="Google Shape;123;p14">
              <a:extLst>
                <a:ext uri="{FF2B5EF4-FFF2-40B4-BE49-F238E27FC236}">
                  <a16:creationId xmlns:a16="http://schemas.microsoft.com/office/drawing/2014/main" id="{E6F7767C-D06E-4B6C-A572-3415AE94F33E}"/>
                </a:ext>
              </a:extLst>
            </p:cNvPr>
            <p:cNvSpPr/>
            <p:nvPr/>
          </p:nvSpPr>
          <p:spPr>
            <a:xfrm>
              <a:off x="1508001" y="2430778"/>
              <a:ext cx="698308" cy="465072"/>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121900" tIns="121900" rIns="121900" bIns="121900" anchor="ctr" anchorCtr="0">
              <a:noAutofit/>
            </a:bodyPr>
            <a:lstStyle/>
            <a:p>
              <a:pPr algn="ctr"/>
              <a:r>
                <a:rPr lang="es" sz="2800" dirty="0">
                  <a:solidFill>
                    <a:srgbClr val="FFFFFF"/>
                  </a:solidFill>
                  <a:latin typeface="Roboto Thin"/>
                  <a:ea typeface="Roboto Thin"/>
                  <a:cs typeface="Roboto Thin"/>
                  <a:sym typeface="Roboto Thin"/>
                </a:rPr>
                <a:t>01</a:t>
              </a:r>
              <a:endParaRPr sz="2800" dirty="0">
                <a:solidFill>
                  <a:srgbClr val="FFFFFF"/>
                </a:solidFill>
                <a:latin typeface="Roboto Thin"/>
                <a:ea typeface="Roboto Thin"/>
                <a:cs typeface="Roboto Thin"/>
                <a:sym typeface="Roboto Thin"/>
              </a:endParaRPr>
            </a:p>
          </p:txBody>
        </p:sp>
        <p:sp>
          <p:nvSpPr>
            <p:cNvPr id="139" name="Google Shape;124;p14">
              <a:extLst>
                <a:ext uri="{FF2B5EF4-FFF2-40B4-BE49-F238E27FC236}">
                  <a16:creationId xmlns:a16="http://schemas.microsoft.com/office/drawing/2014/main" id="{E526924F-BF48-400E-8D3B-D54EB0D0B3E8}"/>
                </a:ext>
              </a:extLst>
            </p:cNvPr>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r>
                <a:rPr lang="es" sz="1050" dirty="0">
                  <a:solidFill>
                    <a:schemeClr val="tx1"/>
                  </a:solidFill>
                  <a:latin typeface="Roboto"/>
                  <a:ea typeface="Roboto"/>
                  <a:cs typeface="Roboto"/>
                  <a:sym typeface="Roboto"/>
                </a:rPr>
                <a:t>Problemática </a:t>
              </a:r>
            </a:p>
            <a:p>
              <a:pPr marL="609585" indent="-397923">
                <a:lnSpc>
                  <a:spcPct val="115000"/>
                </a:lnSpc>
                <a:buClr>
                  <a:srgbClr val="A72A1E"/>
                </a:buClr>
                <a:buSzPts val="1100"/>
                <a:buFont typeface="Roboto"/>
                <a:buChar char="●"/>
              </a:pPr>
              <a:r>
                <a:rPr lang="es" sz="1050" dirty="0">
                  <a:solidFill>
                    <a:schemeClr val="tx1"/>
                  </a:solidFill>
                  <a:latin typeface="Roboto"/>
                  <a:ea typeface="Roboto"/>
                  <a:cs typeface="Roboto"/>
                  <a:sym typeface="Roboto"/>
                </a:rPr>
                <a:t>Objetivos</a:t>
              </a:r>
            </a:p>
            <a:p>
              <a:pPr marL="609585" indent="-397923">
                <a:lnSpc>
                  <a:spcPct val="115000"/>
                </a:lnSpc>
                <a:buClr>
                  <a:srgbClr val="A72A1E"/>
                </a:buClr>
                <a:buSzPts val="1100"/>
                <a:buFont typeface="Roboto"/>
                <a:buChar char="●"/>
              </a:pPr>
              <a:r>
                <a:rPr lang="es-ES" sz="1050" dirty="0">
                  <a:solidFill>
                    <a:schemeClr val="tx1"/>
                  </a:solidFill>
                  <a:latin typeface="Roboto"/>
                  <a:ea typeface="Roboto"/>
                  <a:cs typeface="Roboto"/>
                  <a:sym typeface="Roboto"/>
                </a:rPr>
                <a:t>Marco Teórico</a:t>
              </a:r>
            </a:p>
          </p:txBody>
        </p:sp>
      </p:grpSp>
      <p:sp>
        <p:nvSpPr>
          <p:cNvPr id="144" name="Google Shape;72;p12">
            <a:extLst>
              <a:ext uri="{FF2B5EF4-FFF2-40B4-BE49-F238E27FC236}">
                <a16:creationId xmlns:a16="http://schemas.microsoft.com/office/drawing/2014/main" id="{CD835FC5-8762-4141-A670-43FA44892085}"/>
              </a:ext>
            </a:extLst>
          </p:cNvPr>
          <p:cNvSpPr txBox="1">
            <a:spLocks/>
          </p:cNvSpPr>
          <p:nvPr/>
        </p:nvSpPr>
        <p:spPr>
          <a:xfrm>
            <a:off x="1663676" y="275292"/>
            <a:ext cx="7440300"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AGENDA</a:t>
            </a:r>
          </a:p>
        </p:txBody>
      </p:sp>
      <p:grpSp>
        <p:nvGrpSpPr>
          <p:cNvPr id="145" name="Google Shape;117;p14">
            <a:extLst>
              <a:ext uri="{FF2B5EF4-FFF2-40B4-BE49-F238E27FC236}">
                <a16:creationId xmlns:a16="http://schemas.microsoft.com/office/drawing/2014/main" id="{29FACF25-44C0-4EC2-B62B-972093BB2584}"/>
              </a:ext>
            </a:extLst>
          </p:cNvPr>
          <p:cNvGrpSpPr/>
          <p:nvPr/>
        </p:nvGrpSpPr>
        <p:grpSpPr>
          <a:xfrm>
            <a:off x="476250" y="2461135"/>
            <a:ext cx="8391109" cy="952662"/>
            <a:chOff x="1508001" y="2323750"/>
            <a:chExt cx="5851049" cy="642300"/>
          </a:xfrm>
        </p:grpSpPr>
        <p:sp>
          <p:nvSpPr>
            <p:cNvPr id="146" name="Google Shape;118;p14">
              <a:extLst>
                <a:ext uri="{FF2B5EF4-FFF2-40B4-BE49-F238E27FC236}">
                  <a16:creationId xmlns:a16="http://schemas.microsoft.com/office/drawing/2014/main" id="{80ED6ECF-1C33-4D85-8402-8695D6E3553F}"/>
                </a:ext>
              </a:extLst>
            </p:cNvPr>
            <p:cNvSpPr/>
            <p:nvPr/>
          </p:nvSpPr>
          <p:spPr>
            <a:xfrm>
              <a:off x="3536450" y="2430778"/>
              <a:ext cx="3822600" cy="49590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147" name="Google Shape;119;p14">
              <a:extLst>
                <a:ext uri="{FF2B5EF4-FFF2-40B4-BE49-F238E27FC236}">
                  <a16:creationId xmlns:a16="http://schemas.microsoft.com/office/drawing/2014/main" id="{94582091-6A1F-4F22-9233-3BE4730EEA88}"/>
                </a:ext>
              </a:extLst>
            </p:cNvPr>
            <p:cNvSpPr/>
            <p:nvPr/>
          </p:nvSpPr>
          <p:spPr>
            <a:xfrm flipH="1">
              <a:off x="2206309" y="2430780"/>
              <a:ext cx="1302018" cy="495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a:p>
          </p:txBody>
        </p:sp>
        <p:sp>
          <p:nvSpPr>
            <p:cNvPr id="148" name="Google Shape;120;p14">
              <a:extLst>
                <a:ext uri="{FF2B5EF4-FFF2-40B4-BE49-F238E27FC236}">
                  <a16:creationId xmlns:a16="http://schemas.microsoft.com/office/drawing/2014/main" id="{54D63373-3BAB-45D2-8599-861CA9DD0629}"/>
                </a:ext>
              </a:extLst>
            </p:cNvPr>
            <p:cNvSpPr/>
            <p:nvPr/>
          </p:nvSpPr>
          <p:spPr>
            <a:xfrm rot="16200000">
              <a:off x="3312640" y="1969155"/>
              <a:ext cx="495901" cy="1419149"/>
            </a:xfrm>
            <a:prstGeom prst="flowChartOffpageConnector">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149" name="Google Shape;121;p14">
              <a:extLst>
                <a:ext uri="{FF2B5EF4-FFF2-40B4-BE49-F238E27FC236}">
                  <a16:creationId xmlns:a16="http://schemas.microsoft.com/office/drawing/2014/main" id="{AF95387B-5255-4F4B-AA6F-EDBF4F8333B5}"/>
                </a:ext>
              </a:extLst>
            </p:cNvPr>
            <p:cNvSpPr/>
            <p:nvPr/>
          </p:nvSpPr>
          <p:spPr>
            <a:xfrm>
              <a:off x="2342625" y="2399950"/>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ES" sz="1600" dirty="0">
                  <a:solidFill>
                    <a:schemeClr val="tx1"/>
                  </a:solidFill>
                  <a:latin typeface="Roboto Medium"/>
                  <a:ea typeface="Roboto"/>
                  <a:cs typeface="Roboto"/>
                  <a:sym typeface="Roboto Medium"/>
                </a:rPr>
                <a:t>Resultados</a:t>
              </a:r>
              <a:endParaRPr sz="1600" dirty="0">
                <a:solidFill>
                  <a:schemeClr val="tx1"/>
                </a:solidFill>
                <a:latin typeface="Roboto"/>
                <a:ea typeface="Roboto"/>
                <a:cs typeface="Roboto"/>
                <a:sym typeface="Roboto"/>
              </a:endParaRPr>
            </a:p>
          </p:txBody>
        </p:sp>
        <p:sp>
          <p:nvSpPr>
            <p:cNvPr id="150" name="Google Shape;123;p14">
              <a:extLst>
                <a:ext uri="{FF2B5EF4-FFF2-40B4-BE49-F238E27FC236}">
                  <a16:creationId xmlns:a16="http://schemas.microsoft.com/office/drawing/2014/main" id="{F0D3609C-17D9-48B5-B608-54F75BF130D8}"/>
                </a:ext>
              </a:extLst>
            </p:cNvPr>
            <p:cNvSpPr/>
            <p:nvPr/>
          </p:nvSpPr>
          <p:spPr>
            <a:xfrm>
              <a:off x="1508001" y="2430778"/>
              <a:ext cx="698308" cy="465072"/>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121900" tIns="121900" rIns="121900" bIns="121900" anchor="ctr" anchorCtr="0">
              <a:noAutofit/>
            </a:bodyPr>
            <a:lstStyle/>
            <a:p>
              <a:pPr algn="ctr"/>
              <a:r>
                <a:rPr lang="es" sz="2800" dirty="0">
                  <a:solidFill>
                    <a:srgbClr val="FFFFFF"/>
                  </a:solidFill>
                  <a:latin typeface="Roboto Thin"/>
                  <a:ea typeface="Roboto Thin"/>
                  <a:cs typeface="Roboto Thin"/>
                  <a:sym typeface="Roboto Thin"/>
                </a:rPr>
                <a:t>03</a:t>
              </a:r>
              <a:endParaRPr sz="2800" dirty="0">
                <a:solidFill>
                  <a:srgbClr val="FFFFFF"/>
                </a:solidFill>
                <a:latin typeface="Roboto Thin"/>
                <a:ea typeface="Roboto Thin"/>
                <a:cs typeface="Roboto Thin"/>
                <a:sym typeface="Roboto Thin"/>
              </a:endParaRPr>
            </a:p>
          </p:txBody>
        </p:sp>
        <p:sp>
          <p:nvSpPr>
            <p:cNvPr id="151" name="Google Shape;124;p14">
              <a:extLst>
                <a:ext uri="{FF2B5EF4-FFF2-40B4-BE49-F238E27FC236}">
                  <a16:creationId xmlns:a16="http://schemas.microsoft.com/office/drawing/2014/main" id="{7C39EDF2-7FA3-48A2-A33D-1A89CA001445}"/>
                </a:ext>
              </a:extLst>
            </p:cNvPr>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endParaRPr lang="es-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r>
                <a:rPr lang="es-ES" sz="1050" dirty="0">
                  <a:solidFill>
                    <a:schemeClr val="tx1"/>
                  </a:solidFill>
                  <a:latin typeface="Roboto"/>
                  <a:ea typeface="Roboto"/>
                  <a:cs typeface="Roboto"/>
                  <a:sym typeface="Roboto"/>
                </a:rPr>
                <a:t>Escaneo de vulnerabilidades</a:t>
              </a:r>
              <a:endParaRPr lang="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r>
                <a:rPr lang="es-ES" sz="1050" dirty="0">
                  <a:solidFill>
                    <a:schemeClr val="tx1"/>
                  </a:solidFill>
                  <a:latin typeface="Roboto"/>
                  <a:ea typeface="Roboto"/>
                  <a:cs typeface="Roboto"/>
                  <a:sym typeface="Roboto"/>
                </a:rPr>
                <a:t>Escaneo de puertos</a:t>
              </a:r>
              <a:endParaRPr lang="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r>
                <a:rPr lang="es-EC" sz="1050" dirty="0">
                  <a:solidFill>
                    <a:schemeClr val="tx1"/>
                  </a:solidFill>
                  <a:latin typeface="Roboto"/>
                  <a:ea typeface="Roboto"/>
                  <a:cs typeface="Roboto"/>
                  <a:sym typeface="Roboto"/>
                </a:rPr>
                <a:t>Descarga de archivos maliciosos </a:t>
              </a:r>
            </a:p>
            <a:p>
              <a:pPr marL="609585" indent="-397923">
                <a:lnSpc>
                  <a:spcPct val="115000"/>
                </a:lnSpc>
                <a:buClr>
                  <a:srgbClr val="A72A1E"/>
                </a:buClr>
                <a:buSzPts val="1100"/>
                <a:buFont typeface="Roboto"/>
                <a:buChar char="●"/>
              </a:pPr>
              <a:endParaRPr lang="es" sz="1050" dirty="0">
                <a:solidFill>
                  <a:schemeClr val="tx1"/>
                </a:solidFill>
                <a:latin typeface="Roboto"/>
                <a:ea typeface="Roboto"/>
                <a:cs typeface="Roboto"/>
                <a:sym typeface="Roboto"/>
              </a:endParaRPr>
            </a:p>
          </p:txBody>
        </p:sp>
      </p:grpSp>
      <p:grpSp>
        <p:nvGrpSpPr>
          <p:cNvPr id="152" name="Google Shape;117;p14">
            <a:extLst>
              <a:ext uri="{FF2B5EF4-FFF2-40B4-BE49-F238E27FC236}">
                <a16:creationId xmlns:a16="http://schemas.microsoft.com/office/drawing/2014/main" id="{915E7C9A-63AC-4E22-AAA2-2E5C2771F2AE}"/>
              </a:ext>
            </a:extLst>
          </p:cNvPr>
          <p:cNvGrpSpPr/>
          <p:nvPr/>
        </p:nvGrpSpPr>
        <p:grpSpPr>
          <a:xfrm>
            <a:off x="476250" y="3347637"/>
            <a:ext cx="8391109" cy="952662"/>
            <a:chOff x="1508001" y="2323750"/>
            <a:chExt cx="5851049" cy="642300"/>
          </a:xfrm>
        </p:grpSpPr>
        <p:sp>
          <p:nvSpPr>
            <p:cNvPr id="153" name="Google Shape;118;p14">
              <a:extLst>
                <a:ext uri="{FF2B5EF4-FFF2-40B4-BE49-F238E27FC236}">
                  <a16:creationId xmlns:a16="http://schemas.microsoft.com/office/drawing/2014/main" id="{A3FAF4B6-84C1-428F-AE42-6B166B8AFFBA}"/>
                </a:ext>
              </a:extLst>
            </p:cNvPr>
            <p:cNvSpPr/>
            <p:nvPr/>
          </p:nvSpPr>
          <p:spPr>
            <a:xfrm>
              <a:off x="3536450" y="2430778"/>
              <a:ext cx="3822600" cy="49590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154" name="Google Shape;119;p14">
              <a:extLst>
                <a:ext uri="{FF2B5EF4-FFF2-40B4-BE49-F238E27FC236}">
                  <a16:creationId xmlns:a16="http://schemas.microsoft.com/office/drawing/2014/main" id="{90D13C05-AB60-46D4-8109-C4C76F863873}"/>
                </a:ext>
              </a:extLst>
            </p:cNvPr>
            <p:cNvSpPr/>
            <p:nvPr/>
          </p:nvSpPr>
          <p:spPr>
            <a:xfrm flipH="1">
              <a:off x="2206309" y="2430780"/>
              <a:ext cx="1302018" cy="495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a:p>
          </p:txBody>
        </p:sp>
        <p:sp>
          <p:nvSpPr>
            <p:cNvPr id="155" name="Google Shape;120;p14">
              <a:extLst>
                <a:ext uri="{FF2B5EF4-FFF2-40B4-BE49-F238E27FC236}">
                  <a16:creationId xmlns:a16="http://schemas.microsoft.com/office/drawing/2014/main" id="{1714A761-E67D-4059-A7F5-418E6B33FF67}"/>
                </a:ext>
              </a:extLst>
            </p:cNvPr>
            <p:cNvSpPr/>
            <p:nvPr/>
          </p:nvSpPr>
          <p:spPr>
            <a:xfrm rot="16200000">
              <a:off x="3312640" y="1969155"/>
              <a:ext cx="495901" cy="1419149"/>
            </a:xfrm>
            <a:prstGeom prst="flowChartOffpageConnector">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600" dirty="0"/>
            </a:p>
          </p:txBody>
        </p:sp>
        <p:sp>
          <p:nvSpPr>
            <p:cNvPr id="156" name="Google Shape;121;p14">
              <a:extLst>
                <a:ext uri="{FF2B5EF4-FFF2-40B4-BE49-F238E27FC236}">
                  <a16:creationId xmlns:a16="http://schemas.microsoft.com/office/drawing/2014/main" id="{B135FFCD-C879-4324-98F8-3FB149F3B5AF}"/>
                </a:ext>
              </a:extLst>
            </p:cNvPr>
            <p:cNvSpPr/>
            <p:nvPr/>
          </p:nvSpPr>
          <p:spPr>
            <a:xfrm>
              <a:off x="2342625" y="2399950"/>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ES" sz="1600" dirty="0">
                  <a:solidFill>
                    <a:schemeClr val="tx1"/>
                  </a:solidFill>
                  <a:latin typeface="Roboto Medium"/>
                  <a:ea typeface="Roboto"/>
                  <a:cs typeface="Roboto"/>
                  <a:sym typeface="Roboto Medium"/>
                </a:rPr>
                <a:t>Finalización</a:t>
              </a:r>
              <a:endParaRPr sz="1600" dirty="0">
                <a:solidFill>
                  <a:schemeClr val="tx1"/>
                </a:solidFill>
                <a:latin typeface="Roboto"/>
                <a:ea typeface="Roboto"/>
                <a:cs typeface="Roboto"/>
                <a:sym typeface="Roboto"/>
              </a:endParaRPr>
            </a:p>
          </p:txBody>
        </p:sp>
        <p:sp>
          <p:nvSpPr>
            <p:cNvPr id="157" name="Google Shape;123;p14">
              <a:extLst>
                <a:ext uri="{FF2B5EF4-FFF2-40B4-BE49-F238E27FC236}">
                  <a16:creationId xmlns:a16="http://schemas.microsoft.com/office/drawing/2014/main" id="{0C3F8152-AFC6-4F33-9F90-1C9E5A0B705E}"/>
                </a:ext>
              </a:extLst>
            </p:cNvPr>
            <p:cNvSpPr/>
            <p:nvPr/>
          </p:nvSpPr>
          <p:spPr>
            <a:xfrm>
              <a:off x="1508001" y="2430778"/>
              <a:ext cx="698308" cy="465072"/>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121900" tIns="121900" rIns="121900" bIns="121900" anchor="ctr" anchorCtr="0">
              <a:noAutofit/>
            </a:bodyPr>
            <a:lstStyle/>
            <a:p>
              <a:pPr algn="ctr"/>
              <a:r>
                <a:rPr lang="es" sz="2800" dirty="0">
                  <a:solidFill>
                    <a:srgbClr val="FFFFFF"/>
                  </a:solidFill>
                  <a:latin typeface="Roboto Thin"/>
                  <a:ea typeface="Roboto Thin"/>
                  <a:cs typeface="Roboto Thin"/>
                  <a:sym typeface="Roboto Thin"/>
                </a:rPr>
                <a:t>04</a:t>
              </a:r>
              <a:endParaRPr sz="2800" dirty="0">
                <a:solidFill>
                  <a:srgbClr val="FFFFFF"/>
                </a:solidFill>
                <a:latin typeface="Roboto Thin"/>
                <a:ea typeface="Roboto Thin"/>
                <a:cs typeface="Roboto Thin"/>
                <a:sym typeface="Roboto Thin"/>
              </a:endParaRPr>
            </a:p>
          </p:txBody>
        </p:sp>
        <p:sp>
          <p:nvSpPr>
            <p:cNvPr id="158" name="Google Shape;124;p14">
              <a:extLst>
                <a:ext uri="{FF2B5EF4-FFF2-40B4-BE49-F238E27FC236}">
                  <a16:creationId xmlns:a16="http://schemas.microsoft.com/office/drawing/2014/main" id="{654D12ED-7BC8-4817-8E71-7C30ABB2A35C}"/>
                </a:ext>
              </a:extLst>
            </p:cNvPr>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endParaRPr lang="es-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r>
                <a:rPr lang="es-ES" sz="1050" dirty="0">
                  <a:solidFill>
                    <a:schemeClr val="tx1"/>
                  </a:solidFill>
                  <a:latin typeface="Roboto"/>
                  <a:ea typeface="Roboto"/>
                  <a:cs typeface="Roboto"/>
                  <a:sym typeface="Roboto"/>
                </a:rPr>
                <a:t>Conclusiones</a:t>
              </a:r>
              <a:endParaRPr lang="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r>
                <a:rPr lang="es-ES" sz="1050" dirty="0">
                  <a:solidFill>
                    <a:schemeClr val="tx1"/>
                  </a:solidFill>
                  <a:latin typeface="Roboto"/>
                  <a:ea typeface="Roboto"/>
                  <a:cs typeface="Roboto"/>
                  <a:sym typeface="Roboto"/>
                </a:rPr>
                <a:t>Recomendaciones</a:t>
              </a:r>
              <a:endParaRPr lang="es" sz="1050" dirty="0">
                <a:solidFill>
                  <a:schemeClr val="tx1"/>
                </a:solidFill>
                <a:latin typeface="Roboto"/>
                <a:ea typeface="Roboto"/>
                <a:cs typeface="Roboto"/>
                <a:sym typeface="Roboto"/>
              </a:endParaRPr>
            </a:p>
            <a:p>
              <a:pPr marL="609585" indent="-397923">
                <a:lnSpc>
                  <a:spcPct val="115000"/>
                </a:lnSpc>
                <a:buClr>
                  <a:srgbClr val="A72A1E"/>
                </a:buClr>
                <a:buSzPts val="1100"/>
                <a:buFont typeface="Roboto"/>
                <a:buChar char="●"/>
              </a:pPr>
              <a:endParaRPr lang="es" sz="1050" dirty="0">
                <a:solidFill>
                  <a:schemeClr val="tx1"/>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2C9CB2F-BED9-4395-9E6A-102674496C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20</a:t>
            </a:fld>
            <a:endParaRPr lang="es-EC"/>
          </a:p>
        </p:txBody>
      </p:sp>
      <p:sp>
        <p:nvSpPr>
          <p:cNvPr id="3" name="Google Shape;72;p12">
            <a:extLst>
              <a:ext uri="{FF2B5EF4-FFF2-40B4-BE49-F238E27FC236}">
                <a16:creationId xmlns:a16="http://schemas.microsoft.com/office/drawing/2014/main" id="{B02F6F71-C4D8-4009-84BA-A2D2ED5F091D}"/>
              </a:ext>
            </a:extLst>
          </p:cNvPr>
          <p:cNvSpPr txBox="1">
            <a:spLocks/>
          </p:cNvSpPr>
          <p:nvPr/>
        </p:nvSpPr>
        <p:spPr>
          <a:xfrm>
            <a:off x="1508619" y="223157"/>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S" sz="3200" dirty="0"/>
              <a:t>Uso de la herramienta Nessus</a:t>
            </a:r>
            <a:endParaRPr lang="es-EC" sz="3200" dirty="0"/>
          </a:p>
        </p:txBody>
      </p:sp>
      <p:pic>
        <p:nvPicPr>
          <p:cNvPr id="4" name="Google Shape;67;p11">
            <a:extLst>
              <a:ext uri="{FF2B5EF4-FFF2-40B4-BE49-F238E27FC236}">
                <a16:creationId xmlns:a16="http://schemas.microsoft.com/office/drawing/2014/main" id="{EFD467CE-9D76-4D52-95C1-D6361D0D500F}"/>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5" name="Google Shape;74;p12">
            <a:extLst>
              <a:ext uri="{FF2B5EF4-FFF2-40B4-BE49-F238E27FC236}">
                <a16:creationId xmlns:a16="http://schemas.microsoft.com/office/drawing/2014/main" id="{942D6B08-46D8-41EB-A371-D62025D929F2}"/>
              </a:ext>
            </a:extLst>
          </p:cNvPr>
          <p:cNvSpPr txBox="1">
            <a:spLocks/>
          </p:cNvSpPr>
          <p:nvPr/>
        </p:nvSpPr>
        <p:spPr>
          <a:xfrm>
            <a:off x="1260969" y="1037001"/>
            <a:ext cx="7305485" cy="47042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dirty="0"/>
              <a:t>Escaneo web de vulnerabilidades al host de los UTM Open-Source</a:t>
            </a:r>
          </a:p>
        </p:txBody>
      </p:sp>
      <p:graphicFrame>
        <p:nvGraphicFramePr>
          <p:cNvPr id="6" name="Tabla 5">
            <a:extLst>
              <a:ext uri="{FF2B5EF4-FFF2-40B4-BE49-F238E27FC236}">
                <a16:creationId xmlns:a16="http://schemas.microsoft.com/office/drawing/2014/main" id="{DB496EFE-C8C2-45B3-925C-2870A1170678}"/>
              </a:ext>
            </a:extLst>
          </p:cNvPr>
          <p:cNvGraphicFramePr>
            <a:graphicFrameLocks noGrp="1"/>
          </p:cNvGraphicFramePr>
          <p:nvPr>
            <p:extLst>
              <p:ext uri="{D42A27DB-BD31-4B8C-83A1-F6EECF244321}">
                <p14:modId xmlns:p14="http://schemas.microsoft.com/office/powerpoint/2010/main" val="634543076"/>
              </p:ext>
            </p:extLst>
          </p:nvPr>
        </p:nvGraphicFramePr>
        <p:xfrm>
          <a:off x="1260969" y="1729893"/>
          <a:ext cx="6359032" cy="2537307"/>
        </p:xfrm>
        <a:graphic>
          <a:graphicData uri="http://schemas.openxmlformats.org/drawingml/2006/table">
            <a:tbl>
              <a:tblPr bandRow="1">
                <a:tableStyleId>{C8E3A0EC-8C89-4579-91C6-0B3855DF1C4E}</a:tableStyleId>
              </a:tblPr>
              <a:tblGrid>
                <a:gridCol w="3179516">
                  <a:extLst>
                    <a:ext uri="{9D8B030D-6E8A-4147-A177-3AD203B41FA5}">
                      <a16:colId xmlns:a16="http://schemas.microsoft.com/office/drawing/2014/main" val="3081159532"/>
                    </a:ext>
                  </a:extLst>
                </a:gridCol>
                <a:gridCol w="3179516">
                  <a:extLst>
                    <a:ext uri="{9D8B030D-6E8A-4147-A177-3AD203B41FA5}">
                      <a16:colId xmlns:a16="http://schemas.microsoft.com/office/drawing/2014/main" val="79125894"/>
                    </a:ext>
                  </a:extLst>
                </a:gridCol>
              </a:tblGrid>
              <a:tr h="416349">
                <a:tc>
                  <a:txBody>
                    <a:bodyPr/>
                    <a:lstStyle/>
                    <a:p>
                      <a:pPr>
                        <a:lnSpc>
                          <a:spcPct val="200000"/>
                        </a:lnSpc>
                        <a:spcAft>
                          <a:spcPts val="800"/>
                        </a:spcAft>
                      </a:pPr>
                      <a:r>
                        <a:rPr lang="es-EC" sz="1200" dirty="0">
                          <a:effectLst/>
                          <a:latin typeface="Barlow" panose="020B0604020202020204" charset="0"/>
                        </a:rPr>
                        <a:t>UTM </a:t>
                      </a:r>
                      <a:endParaRPr lang="es-EC" sz="1200" dirty="0">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200000"/>
                        </a:lnSpc>
                        <a:spcAft>
                          <a:spcPts val="800"/>
                        </a:spcAft>
                      </a:pPr>
                      <a:r>
                        <a:rPr lang="es-EC" sz="1200" dirty="0">
                          <a:effectLst/>
                          <a:latin typeface="Barlow" panose="020B0604020202020204" charset="0"/>
                        </a:rPr>
                        <a:t>Vulnerabilidades  </a:t>
                      </a:r>
                      <a:endParaRPr lang="es-EC" sz="1200" dirty="0">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429970196"/>
                  </a:ext>
                </a:extLst>
              </a:tr>
              <a:tr h="729451">
                <a:tc>
                  <a:txBody>
                    <a:bodyPr/>
                    <a:lstStyle/>
                    <a:p>
                      <a:pPr>
                        <a:lnSpc>
                          <a:spcPct val="107000"/>
                        </a:lnSpc>
                        <a:spcAft>
                          <a:spcPts val="800"/>
                        </a:spcAft>
                      </a:pPr>
                      <a:r>
                        <a:rPr lang="es-EC" sz="1200" dirty="0">
                          <a:effectLst/>
                          <a:latin typeface="Barlow" panose="020B0604020202020204" charset="0"/>
                        </a:rPr>
                        <a:t>pfSense Community Edition (versión 2.5.2)</a:t>
                      </a: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200" dirty="0">
                          <a:effectLst/>
                          <a:latin typeface="Barlow" panose="020B0604020202020204" charset="0"/>
                        </a:rPr>
                        <a:t>17 del tipo informativo.</a:t>
                      </a:r>
                    </a:p>
                  </a:txBody>
                  <a:tcPr marL="68580" marR="68580" marT="0" marB="0" anchor="ctr">
                    <a:solidFill>
                      <a:schemeClr val="accent2">
                        <a:lumMod val="40000"/>
                        <a:lumOff val="60000"/>
                      </a:schemeClr>
                    </a:solidFill>
                  </a:tcPr>
                </a:tc>
                <a:extLst>
                  <a:ext uri="{0D108BD9-81ED-4DB2-BD59-A6C34878D82A}">
                    <a16:rowId xmlns:a16="http://schemas.microsoft.com/office/drawing/2014/main" val="612563007"/>
                  </a:ext>
                </a:extLst>
              </a:tr>
              <a:tr h="654158">
                <a:tc>
                  <a:txBody>
                    <a:bodyPr/>
                    <a:lstStyle/>
                    <a:p>
                      <a:pPr>
                        <a:lnSpc>
                          <a:spcPct val="107000"/>
                        </a:lnSpc>
                        <a:spcBef>
                          <a:spcPts val="1200"/>
                        </a:spcBef>
                        <a:spcAft>
                          <a:spcPts val="800"/>
                        </a:spcAft>
                      </a:pPr>
                      <a:r>
                        <a:rPr lang="es-EC" sz="1200">
                          <a:effectLst/>
                          <a:latin typeface="Barlow" panose="020B0604020202020204" charset="0"/>
                        </a:rPr>
                        <a:t>Endian Firewall Community (versión 3.3.2)</a:t>
                      </a:r>
                      <a:endParaRPr lang="es-EC" sz="12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200">
                          <a:effectLst/>
                          <a:latin typeface="Barlow" panose="020B0604020202020204" charset="0"/>
                        </a:rPr>
                        <a:t>17 del tipo informativo.</a:t>
                      </a:r>
                    </a:p>
                    <a:p>
                      <a:pPr>
                        <a:lnSpc>
                          <a:spcPct val="107000"/>
                        </a:lnSpc>
                        <a:spcAft>
                          <a:spcPts val="800"/>
                        </a:spcAft>
                      </a:pPr>
                      <a:r>
                        <a:rPr lang="es-EC" sz="1200">
                          <a:effectLst/>
                          <a:latin typeface="Barlow" panose="020B0604020202020204" charset="0"/>
                        </a:rPr>
                        <a:t> </a:t>
                      </a:r>
                      <a:endParaRPr lang="es-EC" sz="12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3123988861"/>
                  </a:ext>
                </a:extLst>
              </a:tr>
              <a:tr h="737349">
                <a:tc>
                  <a:txBody>
                    <a:bodyPr/>
                    <a:lstStyle/>
                    <a:p>
                      <a:pPr>
                        <a:lnSpc>
                          <a:spcPct val="107000"/>
                        </a:lnSpc>
                        <a:spcBef>
                          <a:spcPts val="1200"/>
                        </a:spcBef>
                        <a:spcAft>
                          <a:spcPts val="800"/>
                        </a:spcAft>
                      </a:pPr>
                      <a:r>
                        <a:rPr lang="es-EC" sz="1200" dirty="0">
                          <a:effectLst/>
                          <a:latin typeface="Barlow" panose="020B0604020202020204" charset="0"/>
                        </a:rPr>
                        <a:t>ClearOS 7 Community Edition (versión 7.2.0)</a:t>
                      </a:r>
                      <a:endParaRPr lang="es-EC" sz="12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200" dirty="0">
                          <a:effectLst/>
                          <a:latin typeface="Barlow" panose="020B0604020202020204" charset="0"/>
                        </a:rPr>
                        <a:t>17 del tipo informativo.</a:t>
                      </a:r>
                    </a:p>
                    <a:p>
                      <a:pPr>
                        <a:lnSpc>
                          <a:spcPct val="107000"/>
                        </a:lnSpc>
                        <a:spcAft>
                          <a:spcPts val="800"/>
                        </a:spcAft>
                      </a:pPr>
                      <a:r>
                        <a:rPr lang="es-EC" sz="1200" dirty="0">
                          <a:effectLst/>
                          <a:latin typeface="Barlow" panose="020B0604020202020204" charset="0"/>
                        </a:rPr>
                        <a:t>2 de tipo media.</a:t>
                      </a:r>
                      <a:endParaRPr lang="es-EC" sz="12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184721579"/>
                  </a:ext>
                </a:extLst>
              </a:tr>
            </a:tbl>
          </a:graphicData>
        </a:graphic>
      </p:graphicFrame>
    </p:spTree>
    <p:extLst>
      <p:ext uri="{BB962C8B-B14F-4D97-AF65-F5344CB8AC3E}">
        <p14:creationId xmlns:p14="http://schemas.microsoft.com/office/powerpoint/2010/main" val="75660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783538" y="527523"/>
            <a:ext cx="4890300" cy="1866054"/>
          </a:xfrm>
          <a:prstGeom prst="rect">
            <a:avLst/>
          </a:prstGeom>
        </p:spPr>
        <p:txBody>
          <a:bodyPr spcFirstLastPara="1" wrap="square" lIns="0" tIns="0" rIns="0" bIns="0" anchor="t" anchorCtr="0">
            <a:noAutofit/>
          </a:bodyPr>
          <a:lstStyle/>
          <a:p>
            <a:pPr lvl="0"/>
            <a:r>
              <a:rPr lang="es-EC" sz="7200" dirty="0"/>
              <a:t>Escaneo de puertos</a:t>
            </a:r>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598893"/>
            <a:ext cx="1330318" cy="3316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S" sz="1400" dirty="0"/>
              <a:t>RESULTADOS</a:t>
            </a:r>
            <a:endParaRPr lang="es-EC" sz="1400" dirty="0"/>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2010219"/>
            <a:ext cx="861825" cy="2395050"/>
          </a:xfrm>
          <a:prstGeom prst="rect">
            <a:avLst/>
          </a:prstGeom>
        </p:spPr>
        <p:txBody>
          <a:bodyPr>
            <a:prstTxWarp prst="textPlain">
              <a:avLst/>
            </a:prstTxWarp>
          </a:bodyPr>
          <a:lstStyle/>
          <a:p>
            <a:pPr lvl="0" algn="ctr"/>
            <a:r>
              <a:rPr lang="es-ES" b="1" i="0" dirty="0">
                <a:ln>
                  <a:noFill/>
                </a:ln>
                <a:gradFill>
                  <a:gsLst>
                    <a:gs pos="0">
                      <a:schemeClr val="lt1"/>
                    </a:gs>
                    <a:gs pos="100000">
                      <a:schemeClr val="accent1"/>
                    </a:gs>
                  </a:gsLst>
                  <a:lin ang="5400012" scaled="0"/>
                </a:gradFill>
                <a:latin typeface="Bebas Neue"/>
              </a:rPr>
              <a:t>3</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62944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530363B-1CC3-49D2-B4D5-1BEFEBD11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22</a:t>
            </a:fld>
            <a:endParaRPr lang="es-EC"/>
          </a:p>
        </p:txBody>
      </p:sp>
      <p:sp>
        <p:nvSpPr>
          <p:cNvPr id="3" name="Google Shape;72;p12">
            <a:extLst>
              <a:ext uri="{FF2B5EF4-FFF2-40B4-BE49-F238E27FC236}">
                <a16:creationId xmlns:a16="http://schemas.microsoft.com/office/drawing/2014/main" id="{363C565A-8749-4E14-8FFD-F780E819D292}"/>
              </a:ext>
            </a:extLst>
          </p:cNvPr>
          <p:cNvSpPr txBox="1">
            <a:spLocks/>
          </p:cNvSpPr>
          <p:nvPr/>
        </p:nvSpPr>
        <p:spPr>
          <a:xfrm>
            <a:off x="1508619" y="223157"/>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S" sz="3200" dirty="0"/>
              <a:t>Escaneo de puertos con </a:t>
            </a:r>
            <a:r>
              <a:rPr lang="es-ES" sz="3200" dirty="0" err="1"/>
              <a:t>nmap</a:t>
            </a:r>
            <a:endParaRPr lang="es-EC" sz="3200" dirty="0"/>
          </a:p>
        </p:txBody>
      </p:sp>
      <p:pic>
        <p:nvPicPr>
          <p:cNvPr id="4" name="Google Shape;67;p11">
            <a:extLst>
              <a:ext uri="{FF2B5EF4-FFF2-40B4-BE49-F238E27FC236}">
                <a16:creationId xmlns:a16="http://schemas.microsoft.com/office/drawing/2014/main" id="{DA4D6A5C-3894-4E4E-8366-D944FFE72F23}"/>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graphicFrame>
        <p:nvGraphicFramePr>
          <p:cNvPr id="5" name="Tabla 4">
            <a:extLst>
              <a:ext uri="{FF2B5EF4-FFF2-40B4-BE49-F238E27FC236}">
                <a16:creationId xmlns:a16="http://schemas.microsoft.com/office/drawing/2014/main" id="{8C90F737-3B37-4EC1-B9CD-407630AB9A42}"/>
              </a:ext>
            </a:extLst>
          </p:cNvPr>
          <p:cNvGraphicFramePr>
            <a:graphicFrameLocks noGrp="1"/>
          </p:cNvGraphicFramePr>
          <p:nvPr>
            <p:extLst>
              <p:ext uri="{D42A27DB-BD31-4B8C-83A1-F6EECF244321}">
                <p14:modId xmlns:p14="http://schemas.microsoft.com/office/powerpoint/2010/main" val="2923477368"/>
              </p:ext>
            </p:extLst>
          </p:nvPr>
        </p:nvGraphicFramePr>
        <p:xfrm>
          <a:off x="676275" y="1180591"/>
          <a:ext cx="7315200" cy="3277109"/>
        </p:xfrm>
        <a:graphic>
          <a:graphicData uri="http://schemas.openxmlformats.org/drawingml/2006/table">
            <a:tbl>
              <a:tblPr bandRow="1">
                <a:tableStyleId>{C8E3A0EC-8C89-4579-91C6-0B3855DF1C4E}</a:tableStyleId>
              </a:tblPr>
              <a:tblGrid>
                <a:gridCol w="1340189">
                  <a:extLst>
                    <a:ext uri="{9D8B030D-6E8A-4147-A177-3AD203B41FA5}">
                      <a16:colId xmlns:a16="http://schemas.microsoft.com/office/drawing/2014/main" val="3862613689"/>
                    </a:ext>
                  </a:extLst>
                </a:gridCol>
                <a:gridCol w="711553">
                  <a:extLst>
                    <a:ext uri="{9D8B030D-6E8A-4147-A177-3AD203B41FA5}">
                      <a16:colId xmlns:a16="http://schemas.microsoft.com/office/drawing/2014/main" val="1563605651"/>
                    </a:ext>
                  </a:extLst>
                </a:gridCol>
                <a:gridCol w="946762">
                  <a:extLst>
                    <a:ext uri="{9D8B030D-6E8A-4147-A177-3AD203B41FA5}">
                      <a16:colId xmlns:a16="http://schemas.microsoft.com/office/drawing/2014/main" val="1509445578"/>
                    </a:ext>
                  </a:extLst>
                </a:gridCol>
                <a:gridCol w="964531">
                  <a:extLst>
                    <a:ext uri="{9D8B030D-6E8A-4147-A177-3AD203B41FA5}">
                      <a16:colId xmlns:a16="http://schemas.microsoft.com/office/drawing/2014/main" val="1279655476"/>
                    </a:ext>
                  </a:extLst>
                </a:gridCol>
                <a:gridCol w="3352165">
                  <a:extLst>
                    <a:ext uri="{9D8B030D-6E8A-4147-A177-3AD203B41FA5}">
                      <a16:colId xmlns:a16="http://schemas.microsoft.com/office/drawing/2014/main" val="834803165"/>
                    </a:ext>
                  </a:extLst>
                </a:gridCol>
              </a:tblGrid>
              <a:tr h="367444">
                <a:tc>
                  <a:txBody>
                    <a:bodyPr/>
                    <a:lstStyle/>
                    <a:p>
                      <a:pPr>
                        <a:lnSpc>
                          <a:spcPct val="200000"/>
                        </a:lnSpc>
                        <a:spcAft>
                          <a:spcPts val="800"/>
                        </a:spcAft>
                      </a:pPr>
                      <a:r>
                        <a:rPr lang="es-EC" sz="1100">
                          <a:solidFill>
                            <a:schemeClr val="tx1"/>
                          </a:solidFill>
                          <a:effectLst/>
                          <a:latin typeface="Barlow" panose="020B0604020202020204" charset="0"/>
                        </a:rPr>
                        <a:t>UTM</a:t>
                      </a:r>
                      <a:endParaRPr lang="es-EC" sz="1100">
                        <a:solidFill>
                          <a:schemeClr val="tx1"/>
                        </a:solidFill>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200000"/>
                        </a:lnSpc>
                        <a:spcAft>
                          <a:spcPts val="800"/>
                        </a:spcAft>
                      </a:pPr>
                      <a:r>
                        <a:rPr lang="es-EC" sz="1100">
                          <a:solidFill>
                            <a:schemeClr val="tx1"/>
                          </a:solidFill>
                          <a:effectLst/>
                          <a:latin typeface="Barlow" panose="020B0604020202020204" charset="0"/>
                        </a:rPr>
                        <a:t>Puerto  </a:t>
                      </a:r>
                      <a:endParaRPr lang="es-EC" sz="1100">
                        <a:solidFill>
                          <a:schemeClr val="tx1"/>
                        </a:solidFill>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200000"/>
                        </a:lnSpc>
                        <a:spcAft>
                          <a:spcPts val="800"/>
                        </a:spcAft>
                      </a:pPr>
                      <a:r>
                        <a:rPr lang="es-EC" sz="1100">
                          <a:solidFill>
                            <a:schemeClr val="tx1"/>
                          </a:solidFill>
                          <a:effectLst/>
                          <a:latin typeface="Barlow" panose="020B0604020202020204" charset="0"/>
                        </a:rPr>
                        <a:t>Estado  </a:t>
                      </a:r>
                      <a:endParaRPr lang="es-EC" sz="1100">
                        <a:solidFill>
                          <a:schemeClr val="tx1"/>
                        </a:solidFill>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200000"/>
                        </a:lnSpc>
                        <a:spcAft>
                          <a:spcPts val="800"/>
                        </a:spcAft>
                      </a:pPr>
                      <a:r>
                        <a:rPr lang="es-EC" sz="1100">
                          <a:solidFill>
                            <a:schemeClr val="tx1"/>
                          </a:solidFill>
                          <a:effectLst/>
                          <a:latin typeface="Barlow" panose="020B0604020202020204" charset="0"/>
                        </a:rPr>
                        <a:t>Servicio</a:t>
                      </a:r>
                      <a:endParaRPr lang="es-EC" sz="1100">
                        <a:solidFill>
                          <a:schemeClr val="tx1"/>
                        </a:solidFill>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tc>
                  <a:txBody>
                    <a:bodyPr/>
                    <a:lstStyle/>
                    <a:p>
                      <a:pPr>
                        <a:lnSpc>
                          <a:spcPct val="200000"/>
                        </a:lnSpc>
                        <a:spcAft>
                          <a:spcPts val="800"/>
                        </a:spcAft>
                      </a:pPr>
                      <a:r>
                        <a:rPr lang="es-EC" sz="1100">
                          <a:solidFill>
                            <a:schemeClr val="tx1"/>
                          </a:solidFill>
                          <a:effectLst/>
                          <a:latin typeface="Barlow" panose="020B0604020202020204" charset="0"/>
                        </a:rPr>
                        <a:t>Versión </a:t>
                      </a:r>
                      <a:endParaRPr lang="es-EC" sz="1100">
                        <a:solidFill>
                          <a:schemeClr val="tx1"/>
                        </a:solidFill>
                        <a:effectLst/>
                        <a:latin typeface="Barlow" panose="020B0604020202020204" charset="0"/>
                        <a:ea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044184379"/>
                  </a:ext>
                </a:extLst>
              </a:tr>
              <a:tr h="676816">
                <a:tc>
                  <a:txBody>
                    <a:bodyPr/>
                    <a:lstStyle/>
                    <a:p>
                      <a:pPr>
                        <a:lnSpc>
                          <a:spcPct val="107000"/>
                        </a:lnSpc>
                        <a:spcAft>
                          <a:spcPts val="800"/>
                        </a:spcAft>
                      </a:pPr>
                      <a:r>
                        <a:rPr lang="es-EC" sz="1100">
                          <a:solidFill>
                            <a:schemeClr val="tx1"/>
                          </a:solidFill>
                          <a:effectLst/>
                          <a:latin typeface="Barlow" panose="020B0604020202020204" charset="0"/>
                        </a:rPr>
                        <a:t>pfSense Community Edition (versión 2.5.2)</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rPr>
                        <a:t>80</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rPr>
                        <a:t>Abierto.</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rPr>
                        <a:t>http</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solidFill>
                            <a:schemeClr val="tx1"/>
                          </a:solidFill>
                          <a:effectLst/>
                          <a:latin typeface="Barlow" panose="020B0604020202020204" charset="0"/>
                        </a:rPr>
                        <a:t>Apache httpd 2.4.41 ((Ubuntu)).</a:t>
                      </a:r>
                      <a:endParaRPr lang="es-EC" sz="1100" dirty="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3019131278"/>
                  </a:ext>
                </a:extLst>
              </a:tr>
              <a:tr h="936723">
                <a:tc>
                  <a:txBody>
                    <a:bodyPr/>
                    <a:lstStyle/>
                    <a:p>
                      <a:pPr>
                        <a:lnSpc>
                          <a:spcPct val="107000"/>
                        </a:lnSpc>
                        <a:spcBef>
                          <a:spcPts val="1200"/>
                        </a:spcBef>
                        <a:spcAft>
                          <a:spcPts val="800"/>
                        </a:spcAft>
                      </a:pPr>
                      <a:r>
                        <a:rPr lang="es-EC" sz="1100">
                          <a:solidFill>
                            <a:schemeClr val="tx1"/>
                          </a:solidFill>
                          <a:effectLst/>
                          <a:latin typeface="Barlow" panose="020B0604020202020204" charset="0"/>
                        </a:rPr>
                        <a:t>Endian Firewall Community (versión 3.3.2)</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solidFill>
                            <a:schemeClr val="tx1"/>
                          </a:solidFill>
                          <a:effectLst/>
                          <a:latin typeface="Barlow" panose="020B0604020202020204" charset="0"/>
                        </a:rPr>
                        <a:t>80</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a:solidFill>
                            <a:schemeClr val="tx1"/>
                          </a:solidFill>
                          <a:effectLst/>
                          <a:latin typeface="Barlow" panose="020B0604020202020204" charset="0"/>
                        </a:rPr>
                        <a:t> </a:t>
                      </a:r>
                    </a:p>
                    <a:p>
                      <a:pPr>
                        <a:lnSpc>
                          <a:spcPct val="107000"/>
                        </a:lnSpc>
                        <a:spcAft>
                          <a:spcPts val="800"/>
                        </a:spcAft>
                      </a:pPr>
                      <a:r>
                        <a:rPr lang="es-EC" sz="1100">
                          <a:solidFill>
                            <a:schemeClr val="tx1"/>
                          </a:solidFill>
                          <a:effectLst/>
                          <a:latin typeface="Barlow" panose="020B0604020202020204" charset="0"/>
                        </a:rPr>
                        <a:t>Abierto.</a:t>
                      </a:r>
                    </a:p>
                    <a:p>
                      <a:pPr>
                        <a:lnSpc>
                          <a:spcPct val="107000"/>
                        </a:lnSpc>
                        <a:spcAft>
                          <a:spcPts val="800"/>
                        </a:spcAft>
                      </a:pPr>
                      <a:r>
                        <a:rPr lang="es-EC" sz="1100">
                          <a:solidFill>
                            <a:schemeClr val="tx1"/>
                          </a:solidFill>
                          <a:effectLst/>
                          <a:latin typeface="Barlow" panose="020B0604020202020204" charset="0"/>
                        </a:rPr>
                        <a:t> </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solidFill>
                            <a:schemeClr val="tx1"/>
                          </a:solidFill>
                          <a:effectLst/>
                          <a:latin typeface="Barlow" panose="020B0604020202020204" charset="0"/>
                        </a:rPr>
                        <a:t>http</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dirty="0">
                          <a:solidFill>
                            <a:schemeClr val="tx1"/>
                          </a:solidFill>
                          <a:effectLst/>
                          <a:latin typeface="Barlow" panose="020B0604020202020204" charset="0"/>
                        </a:rPr>
                        <a:t>Apache httpd 2.4.41 ((Ubuntu)).</a:t>
                      </a:r>
                      <a:endParaRPr lang="es-EC" sz="1100" dirty="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4169923016"/>
                  </a:ext>
                </a:extLst>
              </a:tr>
              <a:tr h="1296126">
                <a:tc>
                  <a:txBody>
                    <a:bodyPr/>
                    <a:lstStyle/>
                    <a:p>
                      <a:pPr>
                        <a:lnSpc>
                          <a:spcPct val="107000"/>
                        </a:lnSpc>
                        <a:spcBef>
                          <a:spcPts val="1200"/>
                        </a:spcBef>
                        <a:spcAft>
                          <a:spcPts val="800"/>
                        </a:spcAft>
                      </a:pPr>
                      <a:r>
                        <a:rPr lang="es-EC" sz="1100">
                          <a:solidFill>
                            <a:schemeClr val="tx1"/>
                          </a:solidFill>
                          <a:effectLst/>
                          <a:latin typeface="Barlow" panose="020B0604020202020204" charset="0"/>
                        </a:rPr>
                        <a:t>ClearOS 7 Community Edition (versión 7.2.0)</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solidFill>
                            <a:schemeClr val="tx1"/>
                          </a:solidFill>
                          <a:effectLst/>
                          <a:latin typeface="Barlow" panose="020B0604020202020204" charset="0"/>
                        </a:rPr>
                        <a:t>80</a:t>
                      </a:r>
                    </a:p>
                    <a:p>
                      <a:pPr>
                        <a:lnSpc>
                          <a:spcPct val="107000"/>
                        </a:lnSpc>
                        <a:spcBef>
                          <a:spcPts val="1200"/>
                        </a:spcBef>
                        <a:spcAft>
                          <a:spcPts val="800"/>
                        </a:spcAft>
                      </a:pPr>
                      <a:r>
                        <a:rPr lang="es-EC" sz="1100">
                          <a:solidFill>
                            <a:schemeClr val="tx1"/>
                          </a:solidFill>
                          <a:effectLst/>
                          <a:latin typeface="Barlow" panose="020B0604020202020204" charset="0"/>
                        </a:rPr>
                        <a:t>81</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solidFill>
                            <a:schemeClr val="tx1"/>
                          </a:solidFill>
                          <a:effectLst/>
                          <a:latin typeface="Barlow" panose="020B0604020202020204" charset="0"/>
                        </a:rPr>
                        <a:t>Abierto.</a:t>
                      </a:r>
                    </a:p>
                    <a:p>
                      <a:pPr>
                        <a:lnSpc>
                          <a:spcPct val="107000"/>
                        </a:lnSpc>
                        <a:spcAft>
                          <a:spcPts val="800"/>
                        </a:spcAft>
                      </a:pPr>
                      <a:r>
                        <a:rPr lang="es-EC" sz="1100" dirty="0">
                          <a:solidFill>
                            <a:schemeClr val="tx1"/>
                          </a:solidFill>
                          <a:effectLst/>
                          <a:latin typeface="Barlow" panose="020B0604020202020204" charset="0"/>
                        </a:rPr>
                        <a:t> </a:t>
                      </a:r>
                    </a:p>
                    <a:p>
                      <a:pPr>
                        <a:lnSpc>
                          <a:spcPct val="107000"/>
                        </a:lnSpc>
                        <a:spcAft>
                          <a:spcPts val="800"/>
                        </a:spcAft>
                      </a:pPr>
                      <a:r>
                        <a:rPr lang="es-EC" sz="1100" dirty="0">
                          <a:solidFill>
                            <a:schemeClr val="tx1"/>
                          </a:solidFill>
                          <a:effectLst/>
                          <a:latin typeface="Barlow" panose="020B0604020202020204" charset="0"/>
                        </a:rPr>
                        <a:t>Abierto.</a:t>
                      </a:r>
                      <a:endParaRPr lang="es-EC" sz="1100" dirty="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solidFill>
                            <a:schemeClr val="tx1"/>
                          </a:solidFill>
                          <a:effectLst/>
                          <a:latin typeface="Barlow" panose="020B0604020202020204" charset="0"/>
                        </a:rPr>
                        <a:t>http</a:t>
                      </a:r>
                    </a:p>
                    <a:p>
                      <a:pPr>
                        <a:lnSpc>
                          <a:spcPct val="107000"/>
                        </a:lnSpc>
                        <a:spcAft>
                          <a:spcPts val="800"/>
                        </a:spcAft>
                      </a:pPr>
                      <a:r>
                        <a:rPr lang="es-EC" sz="1100">
                          <a:solidFill>
                            <a:schemeClr val="tx1"/>
                          </a:solidFill>
                          <a:effectLst/>
                          <a:latin typeface="Barlow" panose="020B0604020202020204" charset="0"/>
                        </a:rPr>
                        <a:t> </a:t>
                      </a:r>
                    </a:p>
                    <a:p>
                      <a:pPr>
                        <a:lnSpc>
                          <a:spcPct val="107000"/>
                        </a:lnSpc>
                        <a:spcAft>
                          <a:spcPts val="800"/>
                        </a:spcAft>
                      </a:pPr>
                      <a:r>
                        <a:rPr lang="es-EC" sz="1100">
                          <a:solidFill>
                            <a:schemeClr val="tx1"/>
                          </a:solidFill>
                          <a:effectLst/>
                          <a:latin typeface="Barlow" panose="020B0604020202020204" charset="0"/>
                        </a:rPr>
                        <a:t>ssl/http</a:t>
                      </a:r>
                      <a:endParaRPr lang="es-EC" sz="110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dirty="0">
                          <a:solidFill>
                            <a:schemeClr val="tx1"/>
                          </a:solidFill>
                          <a:effectLst/>
                          <a:latin typeface="Barlow" panose="020B0604020202020204" charset="0"/>
                        </a:rPr>
                        <a:t>Apache httpd 2.4.41 ((Ubuntu)).</a:t>
                      </a:r>
                    </a:p>
                    <a:p>
                      <a:pPr>
                        <a:lnSpc>
                          <a:spcPct val="107000"/>
                        </a:lnSpc>
                        <a:spcAft>
                          <a:spcPts val="800"/>
                        </a:spcAft>
                      </a:pPr>
                      <a:r>
                        <a:rPr lang="es-EC" sz="1100" dirty="0">
                          <a:solidFill>
                            <a:schemeClr val="tx1"/>
                          </a:solidFill>
                          <a:effectLst/>
                          <a:latin typeface="Barlow" panose="020B0604020202020204" charset="0"/>
                        </a:rPr>
                        <a:t> </a:t>
                      </a:r>
                    </a:p>
                    <a:p>
                      <a:pPr>
                        <a:lnSpc>
                          <a:spcPct val="107000"/>
                        </a:lnSpc>
                        <a:spcAft>
                          <a:spcPts val="800"/>
                        </a:spcAft>
                      </a:pPr>
                      <a:r>
                        <a:rPr lang="es-EC" sz="1100" dirty="0">
                          <a:solidFill>
                            <a:schemeClr val="tx1"/>
                          </a:solidFill>
                          <a:effectLst/>
                          <a:latin typeface="Barlow" panose="020B0604020202020204" charset="0"/>
                        </a:rPr>
                        <a:t>Apache httpd 2.4.6 ((ClearOS) OpenSSL/1.</a:t>
                      </a:r>
                      <a:endParaRPr lang="es-EC" sz="1100" dirty="0">
                        <a:solidFill>
                          <a:schemeClr val="tx1"/>
                        </a:solidFill>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84711572"/>
                  </a:ext>
                </a:extLst>
              </a:tr>
            </a:tbl>
          </a:graphicData>
        </a:graphic>
      </p:graphicFrame>
    </p:spTree>
    <p:extLst>
      <p:ext uri="{BB962C8B-B14F-4D97-AF65-F5344CB8AC3E}">
        <p14:creationId xmlns:p14="http://schemas.microsoft.com/office/powerpoint/2010/main" val="131463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532526" y="240652"/>
            <a:ext cx="4890300" cy="1866054"/>
          </a:xfrm>
          <a:prstGeom prst="rect">
            <a:avLst/>
          </a:prstGeom>
        </p:spPr>
        <p:txBody>
          <a:bodyPr spcFirstLastPara="1" wrap="square" lIns="0" tIns="0" rIns="0" bIns="0" anchor="t" anchorCtr="0">
            <a:noAutofit/>
          </a:bodyPr>
          <a:lstStyle/>
          <a:p>
            <a:pPr lvl="0"/>
            <a:r>
              <a:rPr lang="es-EC" sz="6600" dirty="0"/>
              <a:t>Descarga de archivos maliciosos</a:t>
            </a:r>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598893"/>
            <a:ext cx="1330318" cy="3316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S" sz="1400" dirty="0"/>
              <a:t>RESULTADOS</a:t>
            </a:r>
            <a:endParaRPr lang="es-EC" sz="1400" dirty="0"/>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2010219"/>
            <a:ext cx="861825" cy="2395050"/>
          </a:xfrm>
          <a:prstGeom prst="rect">
            <a:avLst/>
          </a:prstGeom>
        </p:spPr>
        <p:txBody>
          <a:bodyPr>
            <a:prstTxWarp prst="textPlain">
              <a:avLst/>
            </a:prstTxWarp>
          </a:bodyPr>
          <a:lstStyle/>
          <a:p>
            <a:pPr lvl="0" algn="ctr"/>
            <a:r>
              <a:rPr lang="es-ES" b="1" i="0" dirty="0">
                <a:ln>
                  <a:noFill/>
                </a:ln>
                <a:gradFill>
                  <a:gsLst>
                    <a:gs pos="0">
                      <a:schemeClr val="lt1"/>
                    </a:gs>
                    <a:gs pos="100000">
                      <a:schemeClr val="accent1"/>
                    </a:gs>
                  </a:gsLst>
                  <a:lin ang="5400012" scaled="0"/>
                </a:gradFill>
                <a:latin typeface="Bebas Neue"/>
              </a:rPr>
              <a:t>3</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112189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530363B-1CC3-49D2-B4D5-1BEFEBD11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24</a:t>
            </a:fld>
            <a:endParaRPr lang="es-EC"/>
          </a:p>
        </p:txBody>
      </p:sp>
      <p:sp>
        <p:nvSpPr>
          <p:cNvPr id="3" name="Google Shape;72;p12">
            <a:extLst>
              <a:ext uri="{FF2B5EF4-FFF2-40B4-BE49-F238E27FC236}">
                <a16:creationId xmlns:a16="http://schemas.microsoft.com/office/drawing/2014/main" id="{2A11F242-E808-4894-9110-059DEC22D9C9}"/>
              </a:ext>
            </a:extLst>
          </p:cNvPr>
          <p:cNvSpPr txBox="1">
            <a:spLocks/>
          </p:cNvSpPr>
          <p:nvPr/>
        </p:nvSpPr>
        <p:spPr>
          <a:xfrm>
            <a:off x="1238434" y="227239"/>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S" sz="2800" dirty="0"/>
              <a:t>Descarga de archivos maliciosos con EICAR test</a:t>
            </a:r>
            <a:endParaRPr lang="es-EC" sz="2800" dirty="0"/>
          </a:p>
        </p:txBody>
      </p:sp>
      <p:pic>
        <p:nvPicPr>
          <p:cNvPr id="4" name="Google Shape;67;p11">
            <a:extLst>
              <a:ext uri="{FF2B5EF4-FFF2-40B4-BE49-F238E27FC236}">
                <a16:creationId xmlns:a16="http://schemas.microsoft.com/office/drawing/2014/main" id="{A7FAC327-09D4-4E11-A659-591ACA1328CB}"/>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graphicFrame>
        <p:nvGraphicFramePr>
          <p:cNvPr id="5" name="Tabla 4">
            <a:extLst>
              <a:ext uri="{FF2B5EF4-FFF2-40B4-BE49-F238E27FC236}">
                <a16:creationId xmlns:a16="http://schemas.microsoft.com/office/drawing/2014/main" id="{E45F93C4-195C-42A9-A4E8-56FA39D99980}"/>
              </a:ext>
            </a:extLst>
          </p:cNvPr>
          <p:cNvGraphicFramePr>
            <a:graphicFrameLocks noGrp="1"/>
          </p:cNvGraphicFramePr>
          <p:nvPr>
            <p:extLst>
              <p:ext uri="{D42A27DB-BD31-4B8C-83A1-F6EECF244321}">
                <p14:modId xmlns:p14="http://schemas.microsoft.com/office/powerpoint/2010/main" val="2594632858"/>
              </p:ext>
            </p:extLst>
          </p:nvPr>
        </p:nvGraphicFramePr>
        <p:xfrm>
          <a:off x="476249" y="1285113"/>
          <a:ext cx="7210425" cy="3214191"/>
        </p:xfrm>
        <a:graphic>
          <a:graphicData uri="http://schemas.openxmlformats.org/drawingml/2006/table">
            <a:tbl>
              <a:tblPr bandRow="1">
                <a:tableStyleId>{C8E3A0EC-8C89-4579-91C6-0B3855DF1C4E}</a:tableStyleId>
              </a:tblPr>
              <a:tblGrid>
                <a:gridCol w="1865309">
                  <a:extLst>
                    <a:ext uri="{9D8B030D-6E8A-4147-A177-3AD203B41FA5}">
                      <a16:colId xmlns:a16="http://schemas.microsoft.com/office/drawing/2014/main" val="4131436335"/>
                    </a:ext>
                  </a:extLst>
                </a:gridCol>
                <a:gridCol w="1739903">
                  <a:extLst>
                    <a:ext uri="{9D8B030D-6E8A-4147-A177-3AD203B41FA5}">
                      <a16:colId xmlns:a16="http://schemas.microsoft.com/office/drawing/2014/main" val="1529383607"/>
                    </a:ext>
                  </a:extLst>
                </a:gridCol>
                <a:gridCol w="1740780">
                  <a:extLst>
                    <a:ext uri="{9D8B030D-6E8A-4147-A177-3AD203B41FA5}">
                      <a16:colId xmlns:a16="http://schemas.microsoft.com/office/drawing/2014/main" val="1298540934"/>
                    </a:ext>
                  </a:extLst>
                </a:gridCol>
                <a:gridCol w="1864433">
                  <a:extLst>
                    <a:ext uri="{9D8B030D-6E8A-4147-A177-3AD203B41FA5}">
                      <a16:colId xmlns:a16="http://schemas.microsoft.com/office/drawing/2014/main" val="1707291772"/>
                    </a:ext>
                  </a:extLst>
                </a:gridCol>
              </a:tblGrid>
              <a:tr h="810387">
                <a:tc>
                  <a:txBody>
                    <a:bodyPr/>
                    <a:lstStyle/>
                    <a:p>
                      <a:pPr>
                        <a:lnSpc>
                          <a:spcPct val="200000"/>
                        </a:lnSpc>
                        <a:spcAft>
                          <a:spcPts val="800"/>
                        </a:spcAft>
                      </a:pPr>
                      <a:r>
                        <a:rPr lang="es-EC" sz="1100" dirty="0">
                          <a:effectLst/>
                          <a:latin typeface="Barlow" panose="020B0604020202020204" charset="0"/>
                        </a:rPr>
                        <a:t>Archivos de prueba</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pfSense Community Edition (versión 2.5.2)</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Endian Firewall Community (versión 3.3.2)</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a:effectLst/>
                          <a:latin typeface="Barlow" panose="020B0604020202020204" charset="0"/>
                        </a:rPr>
                        <a:t>ClearOS 7 Community Edition (versión 7.2.0)</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579209172"/>
                  </a:ext>
                </a:extLst>
              </a:tr>
              <a:tr h="571500">
                <a:tc>
                  <a:txBody>
                    <a:bodyPr/>
                    <a:lstStyle/>
                    <a:p>
                      <a:pPr>
                        <a:lnSpc>
                          <a:spcPct val="107000"/>
                        </a:lnSpc>
                        <a:spcAft>
                          <a:spcPts val="800"/>
                        </a:spcAft>
                      </a:pPr>
                      <a:r>
                        <a:rPr lang="es-EC" sz="1100">
                          <a:effectLst/>
                          <a:latin typeface="Barlow" panose="020B0604020202020204" charset="0"/>
                        </a:rPr>
                        <a:t>eicar.com</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a:effectLst/>
                          <a:latin typeface="Barlow" panose="020B0604020202020204" charset="0"/>
                        </a:rPr>
                        <a:t>No bloqueado.</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664965082"/>
                  </a:ext>
                </a:extLst>
              </a:tr>
              <a:tr h="599903">
                <a:tc>
                  <a:txBody>
                    <a:bodyPr/>
                    <a:lstStyle/>
                    <a:p>
                      <a:pPr>
                        <a:lnSpc>
                          <a:spcPct val="107000"/>
                        </a:lnSpc>
                        <a:spcBef>
                          <a:spcPts val="1200"/>
                        </a:spcBef>
                        <a:spcAft>
                          <a:spcPts val="800"/>
                        </a:spcAft>
                      </a:pPr>
                      <a:r>
                        <a:rPr lang="es-EC" sz="1100">
                          <a:effectLst/>
                          <a:latin typeface="Barlow" panose="020B0604020202020204" charset="0"/>
                        </a:rPr>
                        <a:t>eicar.com.txt</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dirty="0">
                          <a:effectLst/>
                          <a:latin typeface="Barlow" panose="020B0604020202020204" charset="0"/>
                        </a:rPr>
                        <a:t>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effectLst/>
                          <a:latin typeface="Barlow" panose="020B0604020202020204" charset="0"/>
                        </a:rPr>
                        <a:t>No bloqueado.</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149555668"/>
                  </a:ext>
                </a:extLst>
              </a:tr>
              <a:tr h="609772">
                <a:tc>
                  <a:txBody>
                    <a:bodyPr/>
                    <a:lstStyle/>
                    <a:p>
                      <a:pPr>
                        <a:lnSpc>
                          <a:spcPct val="107000"/>
                        </a:lnSpc>
                        <a:spcBef>
                          <a:spcPts val="1200"/>
                        </a:spcBef>
                        <a:spcAft>
                          <a:spcPts val="800"/>
                        </a:spcAft>
                      </a:pPr>
                      <a:r>
                        <a:rPr lang="es-EC" sz="1100">
                          <a:effectLst/>
                          <a:latin typeface="Barlow" panose="020B0604020202020204" charset="0"/>
                        </a:rPr>
                        <a:t>eicar_com.zip</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effectLst/>
                          <a:latin typeface="Barlow" panose="020B0604020202020204" charset="0"/>
                        </a:rPr>
                        <a:t>Bloqueado.</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dirty="0">
                          <a:effectLst/>
                          <a:latin typeface="Barlow" panose="020B0604020202020204" charset="0"/>
                        </a:rPr>
                        <a:t>No bloqueado.</a:t>
                      </a:r>
                    </a:p>
                  </a:txBody>
                  <a:tcPr marL="68580" marR="68580" marT="0" marB="0" anchor="ctr">
                    <a:solidFill>
                      <a:schemeClr val="accent2">
                        <a:lumMod val="40000"/>
                        <a:lumOff val="60000"/>
                      </a:schemeClr>
                    </a:solidFill>
                  </a:tcPr>
                </a:tc>
                <a:extLst>
                  <a:ext uri="{0D108BD9-81ED-4DB2-BD59-A6C34878D82A}">
                    <a16:rowId xmlns:a16="http://schemas.microsoft.com/office/drawing/2014/main" val="215856865"/>
                  </a:ext>
                </a:extLst>
              </a:tr>
              <a:tr h="622629">
                <a:tc>
                  <a:txBody>
                    <a:bodyPr/>
                    <a:lstStyle/>
                    <a:p>
                      <a:pPr>
                        <a:lnSpc>
                          <a:spcPct val="107000"/>
                        </a:lnSpc>
                        <a:spcAft>
                          <a:spcPts val="800"/>
                        </a:spcAft>
                      </a:pPr>
                      <a:r>
                        <a:rPr lang="es-EC" sz="1100">
                          <a:effectLst/>
                          <a:latin typeface="Barlow" panose="020B0604020202020204" charset="0"/>
                        </a:rPr>
                        <a:t>eicarcom2.zip</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No bloqueado.</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3295296415"/>
                  </a:ext>
                </a:extLst>
              </a:tr>
            </a:tbl>
          </a:graphicData>
        </a:graphic>
      </p:graphicFrame>
    </p:spTree>
    <p:extLst>
      <p:ext uri="{BB962C8B-B14F-4D97-AF65-F5344CB8AC3E}">
        <p14:creationId xmlns:p14="http://schemas.microsoft.com/office/powerpoint/2010/main" val="3276423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C700FD-0191-4095-882D-BCAE20C063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25</a:t>
            </a:fld>
            <a:endParaRPr lang="es-EC"/>
          </a:p>
        </p:txBody>
      </p:sp>
      <p:sp>
        <p:nvSpPr>
          <p:cNvPr id="3" name="Google Shape;72;p12">
            <a:extLst>
              <a:ext uri="{FF2B5EF4-FFF2-40B4-BE49-F238E27FC236}">
                <a16:creationId xmlns:a16="http://schemas.microsoft.com/office/drawing/2014/main" id="{CE0A7E7D-9E45-4D37-A2B9-8815714D6F9C}"/>
              </a:ext>
            </a:extLst>
          </p:cNvPr>
          <p:cNvSpPr txBox="1">
            <a:spLocks/>
          </p:cNvSpPr>
          <p:nvPr/>
        </p:nvSpPr>
        <p:spPr>
          <a:xfrm>
            <a:off x="1238434" y="312964"/>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2800" dirty="0"/>
              <a:t>Pruebas de evasión de firewall con HTTP Evader</a:t>
            </a:r>
          </a:p>
        </p:txBody>
      </p:sp>
      <p:pic>
        <p:nvPicPr>
          <p:cNvPr id="4" name="Google Shape;67;p11">
            <a:extLst>
              <a:ext uri="{FF2B5EF4-FFF2-40B4-BE49-F238E27FC236}">
                <a16:creationId xmlns:a16="http://schemas.microsoft.com/office/drawing/2014/main" id="{48B7E3A9-9924-4FB9-BD12-0BCE5E853312}"/>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graphicFrame>
        <p:nvGraphicFramePr>
          <p:cNvPr id="5" name="Tabla 4">
            <a:extLst>
              <a:ext uri="{FF2B5EF4-FFF2-40B4-BE49-F238E27FC236}">
                <a16:creationId xmlns:a16="http://schemas.microsoft.com/office/drawing/2014/main" id="{EC7CEC39-047A-4720-8803-4E3777144462}"/>
              </a:ext>
            </a:extLst>
          </p:cNvPr>
          <p:cNvGraphicFramePr>
            <a:graphicFrameLocks noGrp="1"/>
          </p:cNvGraphicFramePr>
          <p:nvPr>
            <p:extLst>
              <p:ext uri="{D42A27DB-BD31-4B8C-83A1-F6EECF244321}">
                <p14:modId xmlns:p14="http://schemas.microsoft.com/office/powerpoint/2010/main" val="619983106"/>
              </p:ext>
            </p:extLst>
          </p:nvPr>
        </p:nvGraphicFramePr>
        <p:xfrm>
          <a:off x="695509" y="1406357"/>
          <a:ext cx="6553015" cy="2663437"/>
        </p:xfrm>
        <a:graphic>
          <a:graphicData uri="http://schemas.openxmlformats.org/drawingml/2006/table">
            <a:tbl>
              <a:tblPr bandRow="1">
                <a:tableStyleId>{C8E3A0EC-8C89-4579-91C6-0B3855DF1C4E}</a:tableStyleId>
              </a:tblPr>
              <a:tblGrid>
                <a:gridCol w="2244256">
                  <a:extLst>
                    <a:ext uri="{9D8B030D-6E8A-4147-A177-3AD203B41FA5}">
                      <a16:colId xmlns:a16="http://schemas.microsoft.com/office/drawing/2014/main" val="2079529451"/>
                    </a:ext>
                  </a:extLst>
                </a:gridCol>
                <a:gridCol w="2412632">
                  <a:extLst>
                    <a:ext uri="{9D8B030D-6E8A-4147-A177-3AD203B41FA5}">
                      <a16:colId xmlns:a16="http://schemas.microsoft.com/office/drawing/2014/main" val="4259986893"/>
                    </a:ext>
                  </a:extLst>
                </a:gridCol>
                <a:gridCol w="1896127">
                  <a:extLst>
                    <a:ext uri="{9D8B030D-6E8A-4147-A177-3AD203B41FA5}">
                      <a16:colId xmlns:a16="http://schemas.microsoft.com/office/drawing/2014/main" val="3401123869"/>
                    </a:ext>
                  </a:extLst>
                </a:gridCol>
              </a:tblGrid>
              <a:tr h="456209">
                <a:tc>
                  <a:txBody>
                    <a:bodyPr/>
                    <a:lstStyle/>
                    <a:p>
                      <a:pPr>
                        <a:lnSpc>
                          <a:spcPct val="200000"/>
                        </a:lnSpc>
                        <a:spcAft>
                          <a:spcPts val="800"/>
                        </a:spcAft>
                      </a:pPr>
                      <a:r>
                        <a:rPr lang="es-EC" sz="1100" dirty="0">
                          <a:effectLst/>
                          <a:latin typeface="Barlow" panose="020B0604020202020204" charset="0"/>
                        </a:rPr>
                        <a:t>UTM  </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200000"/>
                        </a:lnSpc>
                        <a:spcAft>
                          <a:spcPts val="800"/>
                        </a:spcAft>
                      </a:pPr>
                      <a:r>
                        <a:rPr lang="es-EC" sz="1100">
                          <a:effectLst/>
                          <a:latin typeface="Barlow" panose="020B0604020202020204" charset="0"/>
                        </a:rPr>
                        <a:t>Evasiones HTTP  </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200000"/>
                        </a:lnSpc>
                        <a:spcAft>
                          <a:spcPts val="800"/>
                        </a:spcAft>
                      </a:pPr>
                      <a:r>
                        <a:rPr lang="es-EC" sz="1100">
                          <a:effectLst/>
                          <a:latin typeface="Barlow" panose="020B0604020202020204" charset="0"/>
                        </a:rPr>
                        <a:t>Evasiones HTTPS</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80754658"/>
                  </a:ext>
                </a:extLst>
              </a:tr>
              <a:tr h="710677">
                <a:tc>
                  <a:txBody>
                    <a:bodyPr/>
                    <a:lstStyle/>
                    <a:p>
                      <a:pPr>
                        <a:lnSpc>
                          <a:spcPct val="107000"/>
                        </a:lnSpc>
                        <a:spcAft>
                          <a:spcPts val="800"/>
                        </a:spcAft>
                      </a:pPr>
                      <a:r>
                        <a:rPr lang="es-EC" sz="1100" dirty="0">
                          <a:effectLst/>
                          <a:latin typeface="Barlow" panose="020B0604020202020204" charset="0"/>
                        </a:rPr>
                        <a:t>pfSense Community Edition (versión 2.5.2)</a:t>
                      </a: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55</a:t>
                      </a: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55</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820151690"/>
                  </a:ext>
                </a:extLst>
              </a:tr>
              <a:tr h="779767">
                <a:tc>
                  <a:txBody>
                    <a:bodyPr/>
                    <a:lstStyle/>
                    <a:p>
                      <a:pPr>
                        <a:lnSpc>
                          <a:spcPct val="107000"/>
                        </a:lnSpc>
                        <a:spcBef>
                          <a:spcPts val="1200"/>
                        </a:spcBef>
                        <a:spcAft>
                          <a:spcPts val="800"/>
                        </a:spcAft>
                      </a:pPr>
                      <a:r>
                        <a:rPr lang="es-EC" sz="1100" dirty="0">
                          <a:effectLst/>
                          <a:latin typeface="Barlow" panose="020B0604020202020204" charset="0"/>
                        </a:rPr>
                        <a:t>Endian Firewall Community (versión 3.3.2)</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effectLst/>
                          <a:latin typeface="Barlow" panose="020B0604020202020204" charset="0"/>
                        </a:rPr>
                        <a:t>21</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a:effectLst/>
                          <a:latin typeface="Barlow" panose="020B0604020202020204" charset="0"/>
                        </a:rPr>
                        <a:t>21</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824918648"/>
                  </a:ext>
                </a:extLst>
              </a:tr>
              <a:tr h="716784">
                <a:tc>
                  <a:txBody>
                    <a:bodyPr/>
                    <a:lstStyle/>
                    <a:p>
                      <a:pPr>
                        <a:lnSpc>
                          <a:spcPct val="107000"/>
                        </a:lnSpc>
                        <a:spcBef>
                          <a:spcPts val="1200"/>
                        </a:spcBef>
                        <a:spcAft>
                          <a:spcPts val="800"/>
                        </a:spcAft>
                      </a:pPr>
                      <a:r>
                        <a:rPr lang="es-EC" sz="1100">
                          <a:effectLst/>
                          <a:latin typeface="Barlow" panose="020B0604020202020204" charset="0"/>
                        </a:rPr>
                        <a:t>ClearOS 7 Community Edition (versión 7.2.0)</a:t>
                      </a:r>
                      <a:endParaRPr lang="es-EC" sz="110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Aft>
                          <a:spcPts val="800"/>
                        </a:spcAft>
                      </a:pPr>
                      <a:r>
                        <a:rPr lang="es-EC" sz="1100" dirty="0">
                          <a:effectLst/>
                          <a:latin typeface="Barlow" panose="020B0604020202020204" charset="0"/>
                        </a:rPr>
                        <a:t>23</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07000"/>
                        </a:lnSpc>
                        <a:spcBef>
                          <a:spcPts val="1200"/>
                        </a:spcBef>
                        <a:spcAft>
                          <a:spcPts val="800"/>
                        </a:spcAft>
                      </a:pPr>
                      <a:r>
                        <a:rPr lang="es-EC" sz="1100" dirty="0">
                          <a:effectLst/>
                          <a:latin typeface="Barlow" panose="020B0604020202020204" charset="0"/>
                        </a:rPr>
                        <a:t>-</a:t>
                      </a:r>
                      <a:endParaRPr lang="es-EC" sz="1100" dirty="0">
                        <a:effectLst/>
                        <a:latin typeface="Barlow" panose="020B0604020202020204"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4167899851"/>
                  </a:ext>
                </a:extLst>
              </a:tr>
            </a:tbl>
          </a:graphicData>
        </a:graphic>
      </p:graphicFrame>
    </p:spTree>
    <p:extLst>
      <p:ext uri="{BB962C8B-B14F-4D97-AF65-F5344CB8AC3E}">
        <p14:creationId xmlns:p14="http://schemas.microsoft.com/office/powerpoint/2010/main" val="25081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595279" y="886111"/>
            <a:ext cx="4890300" cy="1866054"/>
          </a:xfrm>
          <a:prstGeom prst="rect">
            <a:avLst/>
          </a:prstGeom>
        </p:spPr>
        <p:txBody>
          <a:bodyPr spcFirstLastPara="1" wrap="square" lIns="0" tIns="0" rIns="0" bIns="0" anchor="t" anchorCtr="0">
            <a:noAutofit/>
          </a:bodyPr>
          <a:lstStyle/>
          <a:p>
            <a:pPr lvl="0"/>
            <a:r>
              <a:rPr lang="es-EC" sz="6600" dirty="0"/>
              <a:t>Conclusiones</a:t>
            </a:r>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598893"/>
            <a:ext cx="1330318" cy="3316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S" sz="1400" dirty="0"/>
              <a:t>FINALIZACIÓN</a:t>
            </a:r>
            <a:endParaRPr lang="es-EC" sz="1400" dirty="0"/>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2010219"/>
            <a:ext cx="861825" cy="2395050"/>
          </a:xfrm>
          <a:prstGeom prst="rect">
            <a:avLst/>
          </a:prstGeom>
        </p:spPr>
        <p:txBody>
          <a:bodyPr>
            <a:prstTxWarp prst="textPlain">
              <a:avLst/>
            </a:prstTxWarp>
          </a:bodyPr>
          <a:lstStyle/>
          <a:p>
            <a:pPr lvl="0" algn="ctr"/>
            <a:r>
              <a:rPr lang="es-ES" b="1" i="0" dirty="0">
                <a:ln>
                  <a:noFill/>
                </a:ln>
                <a:gradFill>
                  <a:gsLst>
                    <a:gs pos="0">
                      <a:schemeClr val="lt1"/>
                    </a:gs>
                    <a:gs pos="100000">
                      <a:schemeClr val="accent1"/>
                    </a:gs>
                  </a:gsLst>
                  <a:lin ang="5400012" scaled="0"/>
                </a:gradFill>
                <a:latin typeface="Bebas Neue"/>
              </a:rPr>
              <a:t>4</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143667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530363B-1CC3-49D2-B4D5-1BEFEBD11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27</a:t>
            </a:fld>
            <a:endParaRPr lang="es-EC"/>
          </a:p>
        </p:txBody>
      </p:sp>
      <p:sp>
        <p:nvSpPr>
          <p:cNvPr id="4" name="Google Shape;72;p12">
            <a:extLst>
              <a:ext uri="{FF2B5EF4-FFF2-40B4-BE49-F238E27FC236}">
                <a16:creationId xmlns:a16="http://schemas.microsoft.com/office/drawing/2014/main" id="{3782B208-1726-44C2-BACD-41F35267BBBC}"/>
              </a:ext>
            </a:extLst>
          </p:cNvPr>
          <p:cNvSpPr txBox="1">
            <a:spLocks/>
          </p:cNvSpPr>
          <p:nvPr/>
        </p:nvSpPr>
        <p:spPr>
          <a:xfrm>
            <a:off x="1508619" y="216580"/>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Conclusiones</a:t>
            </a:r>
          </a:p>
        </p:txBody>
      </p:sp>
      <p:pic>
        <p:nvPicPr>
          <p:cNvPr id="5" name="Google Shape;67;p11">
            <a:extLst>
              <a:ext uri="{FF2B5EF4-FFF2-40B4-BE49-F238E27FC236}">
                <a16:creationId xmlns:a16="http://schemas.microsoft.com/office/drawing/2014/main" id="{7794A019-32E6-42AB-B8E9-4F84E9F5233D}"/>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6" name="Google Shape;74;p12">
            <a:extLst>
              <a:ext uri="{FF2B5EF4-FFF2-40B4-BE49-F238E27FC236}">
                <a16:creationId xmlns:a16="http://schemas.microsoft.com/office/drawing/2014/main" id="{165CF2A1-CB42-467E-BA6D-D6818FE2DD5F}"/>
              </a:ext>
            </a:extLst>
          </p:cNvPr>
          <p:cNvSpPr txBox="1">
            <a:spLocks/>
          </p:cNvSpPr>
          <p:nvPr/>
        </p:nvSpPr>
        <p:spPr>
          <a:xfrm>
            <a:off x="851850" y="1095966"/>
            <a:ext cx="7440300" cy="353702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algn="just"/>
            <a:r>
              <a:rPr lang="es-EC" sz="1600" dirty="0">
                <a:solidFill>
                  <a:schemeClr val="tx1"/>
                </a:solidFill>
                <a:latin typeface="Barlow" panose="020B0604020202020204" charset="0"/>
              </a:rPr>
              <a:t>Se realizó el análisis y selección de un UTM Open-Source, para fortalecer la seguridad de la información en las PYMES, en el análisis de los tres UTM Open-Source, se determinó que el UTM Open-Source con los mejores resultados fue Endian. En la fase de pruebas, los resultados demostraron que pfSense y Endian son los más efectivos para la protección de una red, pero Endian sobresalió en una prueba, la cual consistió en la descarga de archivos maliciosos. </a:t>
            </a:r>
          </a:p>
          <a:p>
            <a:pPr marL="101600" indent="0" algn="just">
              <a:buNone/>
            </a:pPr>
            <a:endParaRPr lang="es-EC" sz="1600" dirty="0">
              <a:solidFill>
                <a:schemeClr val="tx1"/>
              </a:solidFill>
              <a:latin typeface="Barlow" panose="020B0604020202020204" charset="0"/>
            </a:endParaRPr>
          </a:p>
          <a:p>
            <a:pPr algn="just"/>
            <a:r>
              <a:rPr lang="es-EC" sz="1600" dirty="0">
                <a:solidFill>
                  <a:schemeClr val="tx1"/>
                </a:solidFill>
                <a:latin typeface="Barlow" panose="020B0604020202020204" charset="0"/>
              </a:rPr>
              <a:t>Con la revisión sistemática de literatura de la documentación y de proyectos desarrollados sobre la implementación de los UTM Open-Source, se determinó las tres mejores soluciones. Además, se realizó una matriz comparativa entre los tres UTM Open-source, para ser analizados en diferentes tipos de ataques.     </a:t>
            </a:r>
          </a:p>
          <a:p>
            <a:pPr marL="0" indent="0">
              <a:spcBef>
                <a:spcPts val="800"/>
              </a:spcBef>
              <a:buClr>
                <a:schemeClr val="dk1"/>
              </a:buClr>
              <a:buSzPts val="1100"/>
              <a:buFont typeface="Arial"/>
              <a:buNone/>
            </a:pPr>
            <a:endParaRPr lang="es-ES" sz="1400" dirty="0"/>
          </a:p>
        </p:txBody>
      </p:sp>
    </p:spTree>
    <p:extLst>
      <p:ext uri="{BB962C8B-B14F-4D97-AF65-F5344CB8AC3E}">
        <p14:creationId xmlns:p14="http://schemas.microsoft.com/office/powerpoint/2010/main" val="3250707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530363B-1CC3-49D2-B4D5-1BEFEBD11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28</a:t>
            </a:fld>
            <a:endParaRPr lang="es-EC"/>
          </a:p>
        </p:txBody>
      </p:sp>
      <p:sp>
        <p:nvSpPr>
          <p:cNvPr id="4" name="Google Shape;72;p12">
            <a:extLst>
              <a:ext uri="{FF2B5EF4-FFF2-40B4-BE49-F238E27FC236}">
                <a16:creationId xmlns:a16="http://schemas.microsoft.com/office/drawing/2014/main" id="{3782B208-1726-44C2-BACD-41F35267BBBC}"/>
              </a:ext>
            </a:extLst>
          </p:cNvPr>
          <p:cNvSpPr txBox="1">
            <a:spLocks/>
          </p:cNvSpPr>
          <p:nvPr/>
        </p:nvSpPr>
        <p:spPr>
          <a:xfrm>
            <a:off x="1508619" y="216580"/>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Conclusiones</a:t>
            </a:r>
          </a:p>
        </p:txBody>
      </p:sp>
      <p:pic>
        <p:nvPicPr>
          <p:cNvPr id="5" name="Google Shape;67;p11">
            <a:extLst>
              <a:ext uri="{FF2B5EF4-FFF2-40B4-BE49-F238E27FC236}">
                <a16:creationId xmlns:a16="http://schemas.microsoft.com/office/drawing/2014/main" id="{7794A019-32E6-42AB-B8E9-4F84E9F5233D}"/>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6" name="Google Shape;74;p12">
            <a:extLst>
              <a:ext uri="{FF2B5EF4-FFF2-40B4-BE49-F238E27FC236}">
                <a16:creationId xmlns:a16="http://schemas.microsoft.com/office/drawing/2014/main" id="{165CF2A1-CB42-467E-BA6D-D6818FE2DD5F}"/>
              </a:ext>
            </a:extLst>
          </p:cNvPr>
          <p:cNvSpPr txBox="1">
            <a:spLocks/>
          </p:cNvSpPr>
          <p:nvPr/>
        </p:nvSpPr>
        <p:spPr>
          <a:xfrm>
            <a:off x="851850" y="1095966"/>
            <a:ext cx="7440300" cy="353702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algn="just"/>
            <a:r>
              <a:rPr lang="es-ES" sz="1600" dirty="0">
                <a:solidFill>
                  <a:schemeClr val="tx1"/>
                </a:solidFill>
                <a:latin typeface="Barlow" panose="020B0604020202020204" charset="0"/>
              </a:rPr>
              <a:t>Se implementó tres UTM Open-Source y se configuró los mismos servicios e interfaces de red. No se presentaron problemas en el desarrollo de las pruebas realizadas hacia la red de pfSense y Endian. Sin embargo, en la prueba con HTTP Evader, ClearOS bloqueó las direcciones web, que se utilizan para realizar esta prueba, pero el sitio web de HTTP Evader proporcionó una dirección web adicional con el protocolo http, debido a este inconveniente, no se obtuvieron resultados de este ataque con el protocolo https en ClearOS</a:t>
            </a:r>
            <a:r>
              <a:rPr lang="es-EC" sz="1600" dirty="0">
                <a:solidFill>
                  <a:schemeClr val="tx1"/>
                </a:solidFill>
                <a:latin typeface="Barlow" panose="020B0604020202020204" charset="0"/>
              </a:rPr>
              <a:t>. </a:t>
            </a:r>
          </a:p>
          <a:p>
            <a:pPr marL="101600" indent="0" algn="just">
              <a:buNone/>
            </a:pPr>
            <a:endParaRPr lang="es-EC" sz="1600" dirty="0">
              <a:solidFill>
                <a:schemeClr val="tx1"/>
              </a:solidFill>
              <a:latin typeface="Barlow" panose="020B0604020202020204" charset="0"/>
            </a:endParaRPr>
          </a:p>
          <a:p>
            <a:pPr algn="just"/>
            <a:r>
              <a:rPr lang="es-ES" sz="1600" dirty="0">
                <a:solidFill>
                  <a:schemeClr val="tx1"/>
                </a:solidFill>
                <a:latin typeface="Barlow" panose="020B0604020202020204" charset="0"/>
              </a:rPr>
              <a:t>Se demostró la potencialidad de implementar un sistema UTM Open-Source y sus beneficios. Con las pruebas ejecutadas pfSense y Endian obtuvieron los mejores resultados, pero en la prueba de HTTP Evader con protocolo http y https, Endian consiguió los mejores resultados</a:t>
            </a:r>
            <a:r>
              <a:rPr lang="es-EC" sz="1600" dirty="0">
                <a:solidFill>
                  <a:schemeClr val="tx1"/>
                </a:solidFill>
                <a:latin typeface="Barlow" panose="020B0604020202020204" charset="0"/>
              </a:rPr>
              <a:t>.     </a:t>
            </a:r>
          </a:p>
          <a:p>
            <a:pPr marL="0" indent="0">
              <a:spcBef>
                <a:spcPts val="800"/>
              </a:spcBef>
              <a:buClr>
                <a:schemeClr val="dk1"/>
              </a:buClr>
              <a:buSzPts val="1100"/>
              <a:buFont typeface="Arial"/>
              <a:buNone/>
            </a:pPr>
            <a:endParaRPr lang="es-ES" sz="1400" dirty="0"/>
          </a:p>
        </p:txBody>
      </p:sp>
    </p:spTree>
    <p:extLst>
      <p:ext uri="{BB962C8B-B14F-4D97-AF65-F5344CB8AC3E}">
        <p14:creationId xmlns:p14="http://schemas.microsoft.com/office/powerpoint/2010/main" val="2786520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514597" y="886111"/>
            <a:ext cx="4890300" cy="1866054"/>
          </a:xfrm>
          <a:prstGeom prst="rect">
            <a:avLst/>
          </a:prstGeom>
        </p:spPr>
        <p:txBody>
          <a:bodyPr spcFirstLastPara="1" wrap="square" lIns="0" tIns="0" rIns="0" bIns="0" anchor="t" anchorCtr="0">
            <a:noAutofit/>
          </a:bodyPr>
          <a:lstStyle/>
          <a:p>
            <a:pPr lvl="0"/>
            <a:r>
              <a:rPr lang="es-EC" sz="6600" dirty="0"/>
              <a:t>RECOMENDACIONES</a:t>
            </a:r>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598893"/>
            <a:ext cx="1330318" cy="3316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S" sz="1400" dirty="0"/>
              <a:t>FINALIZACIÓN</a:t>
            </a:r>
            <a:endParaRPr lang="es-EC" sz="1400" dirty="0"/>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2010219"/>
            <a:ext cx="861825" cy="2395050"/>
          </a:xfrm>
          <a:prstGeom prst="rect">
            <a:avLst/>
          </a:prstGeom>
        </p:spPr>
        <p:txBody>
          <a:bodyPr>
            <a:prstTxWarp prst="textPlain">
              <a:avLst/>
            </a:prstTxWarp>
          </a:bodyPr>
          <a:lstStyle/>
          <a:p>
            <a:pPr lvl="0" algn="ctr"/>
            <a:r>
              <a:rPr lang="es-ES" b="1" i="0" dirty="0">
                <a:ln>
                  <a:noFill/>
                </a:ln>
                <a:gradFill>
                  <a:gsLst>
                    <a:gs pos="0">
                      <a:schemeClr val="lt1"/>
                    </a:gs>
                    <a:gs pos="100000">
                      <a:schemeClr val="accent1"/>
                    </a:gs>
                  </a:gsLst>
                  <a:lin ang="5400012" scaled="0"/>
                </a:gradFill>
                <a:latin typeface="Bebas Neue"/>
              </a:rPr>
              <a:t>4</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108936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594765" y="939513"/>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C" sz="7200" dirty="0"/>
              <a:t>Problemática</a:t>
            </a:r>
            <a:endParaRPr sz="7200" dirty="0"/>
          </a:p>
        </p:txBody>
      </p:sp>
      <p:sp>
        <p:nvSpPr>
          <p:cNvPr id="87" name="Google Shape;87;p13"/>
          <p:cNvSpPr txBox="1">
            <a:spLocks noGrp="1"/>
          </p:cNvSpPr>
          <p:nvPr>
            <p:ph type="subTitle" idx="1"/>
          </p:nvPr>
        </p:nvSpPr>
        <p:spPr>
          <a:xfrm>
            <a:off x="7128762" y="4591939"/>
            <a:ext cx="1798809" cy="400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s-EC" sz="2000" dirty="0"/>
              <a:t>INTRODUCCIÓN</a:t>
            </a:r>
            <a:endParaRPr sz="2000" dirty="0"/>
          </a:p>
        </p:txBody>
      </p:sp>
      <p:sp>
        <p:nvSpPr>
          <p:cNvPr id="88" name="Google Shape;88;p13"/>
          <p:cNvSpPr/>
          <p:nvPr/>
        </p:nvSpPr>
        <p:spPr>
          <a:xfrm>
            <a:off x="7597253" y="2081938"/>
            <a:ext cx="861825" cy="2395050"/>
          </a:xfrm>
          <a:prstGeom prst="rect">
            <a:avLst/>
          </a:prstGeom>
        </p:spPr>
        <p:txBody>
          <a:bodyPr>
            <a:prstTxWarp prst="textPlain">
              <a:avLst/>
            </a:prstTxWarp>
          </a:bodyPr>
          <a:lstStyle/>
          <a:p>
            <a:pPr lvl="0" algn="ctr"/>
            <a:r>
              <a:rPr b="1" i="0" dirty="0">
                <a:ln>
                  <a:noFill/>
                </a:ln>
                <a:gradFill>
                  <a:gsLst>
                    <a:gs pos="0">
                      <a:schemeClr val="lt1"/>
                    </a:gs>
                    <a:gs pos="100000">
                      <a:schemeClr val="accent1"/>
                    </a:gs>
                  </a:gsLst>
                  <a:lin ang="5400012" scaled="0"/>
                </a:gradFill>
                <a:latin typeface="Bebas Neue"/>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530363B-1CC3-49D2-B4D5-1BEFEBD11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30</a:t>
            </a:fld>
            <a:endParaRPr lang="es-EC"/>
          </a:p>
        </p:txBody>
      </p:sp>
      <p:sp>
        <p:nvSpPr>
          <p:cNvPr id="4" name="Google Shape;72;p12">
            <a:extLst>
              <a:ext uri="{FF2B5EF4-FFF2-40B4-BE49-F238E27FC236}">
                <a16:creationId xmlns:a16="http://schemas.microsoft.com/office/drawing/2014/main" id="{3782B208-1726-44C2-BACD-41F35267BBBC}"/>
              </a:ext>
            </a:extLst>
          </p:cNvPr>
          <p:cNvSpPr txBox="1">
            <a:spLocks/>
          </p:cNvSpPr>
          <p:nvPr/>
        </p:nvSpPr>
        <p:spPr>
          <a:xfrm>
            <a:off x="1508619" y="216580"/>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RECOMENDACIONES</a:t>
            </a:r>
          </a:p>
        </p:txBody>
      </p:sp>
      <p:pic>
        <p:nvPicPr>
          <p:cNvPr id="5" name="Google Shape;67;p11">
            <a:extLst>
              <a:ext uri="{FF2B5EF4-FFF2-40B4-BE49-F238E27FC236}">
                <a16:creationId xmlns:a16="http://schemas.microsoft.com/office/drawing/2014/main" id="{7794A019-32E6-42AB-B8E9-4F84E9F5233D}"/>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6" name="Google Shape;74;p12">
            <a:extLst>
              <a:ext uri="{FF2B5EF4-FFF2-40B4-BE49-F238E27FC236}">
                <a16:creationId xmlns:a16="http://schemas.microsoft.com/office/drawing/2014/main" id="{165CF2A1-CB42-467E-BA6D-D6818FE2DD5F}"/>
              </a:ext>
            </a:extLst>
          </p:cNvPr>
          <p:cNvSpPr txBox="1">
            <a:spLocks/>
          </p:cNvSpPr>
          <p:nvPr/>
        </p:nvSpPr>
        <p:spPr>
          <a:xfrm>
            <a:off x="851850" y="959469"/>
            <a:ext cx="7440300" cy="353702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algn="just"/>
            <a:r>
              <a:rPr lang="es-ES" sz="1600" dirty="0">
                <a:solidFill>
                  <a:schemeClr val="tx1"/>
                </a:solidFill>
                <a:latin typeface="Barlow" panose="020B0604020202020204" charset="0"/>
              </a:rPr>
              <a:t>Tomar como referencia proyectos relacionados con los UTM Open-Source, para conocer las soluciones más eficaces y que mejor desempeño obtienen en diferentes implementaciones, sobre todo, conocer los servicios y la usabilidad en las configuraciones para cada UTM Open-Source. </a:t>
            </a:r>
          </a:p>
          <a:p>
            <a:pPr algn="just"/>
            <a:endParaRPr lang="es-ES" sz="1600" dirty="0">
              <a:solidFill>
                <a:schemeClr val="tx1"/>
              </a:solidFill>
              <a:latin typeface="Barlow" panose="020B0604020202020204" charset="0"/>
            </a:endParaRPr>
          </a:p>
          <a:p>
            <a:pPr algn="just"/>
            <a:r>
              <a:rPr lang="es-ES" sz="1600" dirty="0">
                <a:solidFill>
                  <a:schemeClr val="tx1"/>
                </a:solidFill>
                <a:latin typeface="Barlow" panose="020B0604020202020204" charset="0"/>
              </a:rPr>
              <a:t>Las configuraciones de los UTM Open-Source se deben realizar de acuerdo a las necesidades de cada PYME, los UTM deben ser implementadas en una máquina con las mejores características en lo que respecta al hardware, para que estas soluciones obtengan un mejor desempeño en la protección de la red.</a:t>
            </a:r>
          </a:p>
          <a:p>
            <a:pPr algn="just"/>
            <a:endParaRPr lang="es-ES" sz="1600" dirty="0">
              <a:solidFill>
                <a:schemeClr val="tx1"/>
              </a:solidFill>
              <a:latin typeface="Barlow" panose="020B0604020202020204" charset="0"/>
            </a:endParaRPr>
          </a:p>
          <a:p>
            <a:pPr algn="just"/>
            <a:r>
              <a:rPr lang="es-ES" sz="1600" dirty="0">
                <a:solidFill>
                  <a:schemeClr val="tx1"/>
                </a:solidFill>
                <a:latin typeface="Barlow" panose="020B0604020202020204" charset="0"/>
              </a:rPr>
              <a:t>Implementar un UTM Open-Source, para fortalecer la seguridad de las PYMES. Basándose en los resultados del presente proyecto, Endian y pfSense son las mejores soluciones para la protección de la red en una PYME.</a:t>
            </a:r>
            <a:r>
              <a:rPr lang="es-EC" sz="1600" dirty="0">
                <a:solidFill>
                  <a:schemeClr val="tx1"/>
                </a:solidFill>
                <a:latin typeface="Barlow" panose="020B0604020202020204" charset="0"/>
              </a:rPr>
              <a:t>      </a:t>
            </a:r>
          </a:p>
          <a:p>
            <a:pPr marL="0" indent="0">
              <a:spcBef>
                <a:spcPts val="800"/>
              </a:spcBef>
              <a:buClr>
                <a:schemeClr val="dk1"/>
              </a:buClr>
              <a:buSzPts val="1100"/>
              <a:buFont typeface="Arial"/>
              <a:buNone/>
            </a:pPr>
            <a:endParaRPr lang="es-ES" sz="1400" dirty="0"/>
          </a:p>
        </p:txBody>
      </p:sp>
    </p:spTree>
    <p:extLst>
      <p:ext uri="{BB962C8B-B14F-4D97-AF65-F5344CB8AC3E}">
        <p14:creationId xmlns:p14="http://schemas.microsoft.com/office/powerpoint/2010/main" val="2340148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403" name="Google Shape;403;p34"/>
          <p:cNvSpPr txBox="1">
            <a:spLocks noGrp="1"/>
          </p:cNvSpPr>
          <p:nvPr>
            <p:ph type="ctrTitle" idx="4294967295"/>
          </p:nvPr>
        </p:nvSpPr>
        <p:spPr>
          <a:xfrm>
            <a:off x="2300287" y="1848975"/>
            <a:ext cx="4543425"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800" dirty="0">
                <a:solidFill>
                  <a:schemeClr val="accent2"/>
                </a:solidFill>
              </a:rPr>
              <a:t>Gracias</a:t>
            </a:r>
            <a:endParaRPr sz="13800"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F319599A-598F-4771-AB4A-1FC919BD15DC}"/>
              </a:ext>
            </a:extLst>
          </p:cNvPr>
          <p:cNvSpPr/>
          <p:nvPr/>
        </p:nvSpPr>
        <p:spPr>
          <a:xfrm>
            <a:off x="1098899" y="2384204"/>
            <a:ext cx="7829543" cy="103248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dirty="0"/>
          </a:p>
        </p:txBody>
      </p:sp>
      <p:sp>
        <p:nvSpPr>
          <p:cNvPr id="10" name="Rectángulo: esquinas redondeadas 9">
            <a:extLst>
              <a:ext uri="{FF2B5EF4-FFF2-40B4-BE49-F238E27FC236}">
                <a16:creationId xmlns:a16="http://schemas.microsoft.com/office/drawing/2014/main" id="{16FCFBE5-C4B0-4C92-8625-A97857A26A96}"/>
              </a:ext>
            </a:extLst>
          </p:cNvPr>
          <p:cNvSpPr/>
          <p:nvPr/>
        </p:nvSpPr>
        <p:spPr>
          <a:xfrm>
            <a:off x="440025" y="1193265"/>
            <a:ext cx="7850020" cy="8596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
        <p:nvSpPr>
          <p:cNvPr id="2" name="Marcador de número de diapositiva 1">
            <a:extLst>
              <a:ext uri="{FF2B5EF4-FFF2-40B4-BE49-F238E27FC236}">
                <a16:creationId xmlns:a16="http://schemas.microsoft.com/office/drawing/2014/main" id="{9592A977-1556-424C-AD29-CE6F1B998D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a:t>
            </a:fld>
            <a:endParaRPr lang="es-EC"/>
          </a:p>
        </p:txBody>
      </p:sp>
      <p:sp>
        <p:nvSpPr>
          <p:cNvPr id="5" name="Google Shape;74;p12">
            <a:extLst>
              <a:ext uri="{FF2B5EF4-FFF2-40B4-BE49-F238E27FC236}">
                <a16:creationId xmlns:a16="http://schemas.microsoft.com/office/drawing/2014/main" id="{78D3A0BF-E339-46AD-8D14-183D64E5903E}"/>
              </a:ext>
            </a:extLst>
          </p:cNvPr>
          <p:cNvSpPr txBox="1">
            <a:spLocks/>
          </p:cNvSpPr>
          <p:nvPr/>
        </p:nvSpPr>
        <p:spPr>
          <a:xfrm>
            <a:off x="574841" y="1276045"/>
            <a:ext cx="7305485" cy="694092"/>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C" sz="1400" dirty="0"/>
              <a:t>Las PYMES operan constantemente con una conexión a Internet, además, esto lleva consigo el incremento de amenazas y vulnerabilidades para la red de una empresa</a:t>
            </a:r>
            <a:r>
              <a:rPr lang="en-US" sz="1400" b="1" dirty="0"/>
              <a:t>.</a:t>
            </a:r>
            <a:endParaRPr lang="en-US" sz="1400" dirty="0"/>
          </a:p>
        </p:txBody>
      </p:sp>
      <p:sp>
        <p:nvSpPr>
          <p:cNvPr id="6" name="Google Shape;72;p12">
            <a:extLst>
              <a:ext uri="{FF2B5EF4-FFF2-40B4-BE49-F238E27FC236}">
                <a16:creationId xmlns:a16="http://schemas.microsoft.com/office/drawing/2014/main" id="{FF7CA3F2-8596-48B9-9B2D-B8CC4ABC1BF6}"/>
              </a:ext>
            </a:extLst>
          </p:cNvPr>
          <p:cNvSpPr txBox="1">
            <a:spLocks/>
          </p:cNvSpPr>
          <p:nvPr/>
        </p:nvSpPr>
        <p:spPr>
          <a:xfrm>
            <a:off x="1098899" y="425343"/>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dirty="0"/>
              <a:t>Problemática</a:t>
            </a:r>
          </a:p>
        </p:txBody>
      </p:sp>
      <p:pic>
        <p:nvPicPr>
          <p:cNvPr id="7" name="Google Shape;67;p11">
            <a:extLst>
              <a:ext uri="{FF2B5EF4-FFF2-40B4-BE49-F238E27FC236}">
                <a16:creationId xmlns:a16="http://schemas.microsoft.com/office/drawing/2014/main" id="{45BF9F27-4694-4372-9A3A-FF960209FFDF}"/>
              </a:ext>
            </a:extLst>
          </p:cNvPr>
          <p:cNvPicPr preferRelativeResize="0"/>
          <p:nvPr/>
        </p:nvPicPr>
        <p:blipFill>
          <a:blip r:embed="rId3">
            <a:alphaModFix/>
          </a:blip>
          <a:stretch>
            <a:fillRect/>
          </a:stretch>
        </p:blipFill>
        <p:spPr>
          <a:xfrm>
            <a:off x="7368988" y="223157"/>
            <a:ext cx="1579931" cy="440232"/>
          </a:xfrm>
          <a:prstGeom prst="rect">
            <a:avLst/>
          </a:prstGeom>
          <a:noFill/>
          <a:ln>
            <a:noFill/>
          </a:ln>
        </p:spPr>
      </p:pic>
      <p:sp>
        <p:nvSpPr>
          <p:cNvPr id="9" name="Google Shape;74;p12">
            <a:extLst>
              <a:ext uri="{FF2B5EF4-FFF2-40B4-BE49-F238E27FC236}">
                <a16:creationId xmlns:a16="http://schemas.microsoft.com/office/drawing/2014/main" id="{35089830-3505-421C-853C-31F534F9F715}"/>
              </a:ext>
            </a:extLst>
          </p:cNvPr>
          <p:cNvSpPr txBox="1">
            <a:spLocks/>
          </p:cNvSpPr>
          <p:nvPr/>
        </p:nvSpPr>
        <p:spPr>
          <a:xfrm>
            <a:off x="1186344" y="2423618"/>
            <a:ext cx="7850020" cy="8034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dirty="0"/>
              <a:t>Existen varias soluciones y diferentes estudios comparativos entre algunos UTM Open-Source. Además, por la variedad y enfoque de estos estudios, se dificulta determinar la mejor alternativa UTM Open-Source para una PYME.</a:t>
            </a:r>
            <a:endParaRPr lang="en-US" sz="1400" dirty="0"/>
          </a:p>
        </p:txBody>
      </p:sp>
      <p:sp>
        <p:nvSpPr>
          <p:cNvPr id="12" name="Rectángulo: esquinas redondeadas 11">
            <a:extLst>
              <a:ext uri="{FF2B5EF4-FFF2-40B4-BE49-F238E27FC236}">
                <a16:creationId xmlns:a16="http://schemas.microsoft.com/office/drawing/2014/main" id="{6F321EB4-D364-45CD-B4F8-B9ECA7EC0751}"/>
              </a:ext>
            </a:extLst>
          </p:cNvPr>
          <p:cNvSpPr/>
          <p:nvPr/>
        </p:nvSpPr>
        <p:spPr>
          <a:xfrm>
            <a:off x="440025" y="3644880"/>
            <a:ext cx="7829543" cy="99553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dirty="0"/>
          </a:p>
        </p:txBody>
      </p:sp>
      <p:sp>
        <p:nvSpPr>
          <p:cNvPr id="13" name="Google Shape;74;p12">
            <a:extLst>
              <a:ext uri="{FF2B5EF4-FFF2-40B4-BE49-F238E27FC236}">
                <a16:creationId xmlns:a16="http://schemas.microsoft.com/office/drawing/2014/main" id="{84CD5110-3678-4B0E-9582-F7B416A3A46D}"/>
              </a:ext>
            </a:extLst>
          </p:cNvPr>
          <p:cNvSpPr txBox="1">
            <a:spLocks/>
          </p:cNvSpPr>
          <p:nvPr/>
        </p:nvSpPr>
        <p:spPr>
          <a:xfrm>
            <a:off x="574841" y="3773733"/>
            <a:ext cx="7522836" cy="8034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dirty="0"/>
              <a:t>Las PYMES están expuestas a diferentes tipos de ataques informáticos, en donde está en riesgo toda la información privada de la empresa.</a:t>
            </a:r>
            <a:endParaRPr lang="en-US" sz="1400" dirty="0"/>
          </a:p>
        </p:txBody>
      </p:sp>
    </p:spTree>
    <p:extLst>
      <p:ext uri="{BB962C8B-B14F-4D97-AF65-F5344CB8AC3E}">
        <p14:creationId xmlns:p14="http://schemas.microsoft.com/office/powerpoint/2010/main" val="217015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648556" y="948863"/>
            <a:ext cx="4890300" cy="723300"/>
          </a:xfrm>
          <a:prstGeom prst="rect">
            <a:avLst/>
          </a:prstGeom>
        </p:spPr>
        <p:txBody>
          <a:bodyPr spcFirstLastPara="1" wrap="square" lIns="0" tIns="0" rIns="0" bIns="0" anchor="t" anchorCtr="0">
            <a:noAutofit/>
          </a:bodyPr>
          <a:lstStyle/>
          <a:p>
            <a:pPr lvl="0"/>
            <a:r>
              <a:rPr lang="es-EC" sz="7200" dirty="0"/>
              <a:t>Objetivos</a:t>
            </a:r>
            <a:endParaRPr dirty="0"/>
          </a:p>
        </p:txBody>
      </p:sp>
      <p:sp>
        <p:nvSpPr>
          <p:cNvPr id="10" name="Google Shape;87;p13">
            <a:extLst>
              <a:ext uri="{FF2B5EF4-FFF2-40B4-BE49-F238E27FC236}">
                <a16:creationId xmlns:a16="http://schemas.microsoft.com/office/drawing/2014/main" id="{D0B8B7A4-6483-4A05-8E1C-5E3E38529AFC}"/>
              </a:ext>
            </a:extLst>
          </p:cNvPr>
          <p:cNvSpPr txBox="1">
            <a:spLocks/>
          </p:cNvSpPr>
          <p:nvPr/>
        </p:nvSpPr>
        <p:spPr>
          <a:xfrm>
            <a:off x="7128762" y="4591939"/>
            <a:ext cx="1798809" cy="40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spcAft>
                <a:spcPts val="800"/>
              </a:spcAft>
            </a:pPr>
            <a:r>
              <a:rPr lang="es-EC" sz="2000"/>
              <a:t>INTRODUCCIÓN</a:t>
            </a:r>
            <a:endParaRPr lang="es-EC" sz="2000" dirty="0"/>
          </a:p>
        </p:txBody>
      </p:sp>
      <p:sp>
        <p:nvSpPr>
          <p:cNvPr id="11" name="Google Shape;88;p13">
            <a:extLst>
              <a:ext uri="{FF2B5EF4-FFF2-40B4-BE49-F238E27FC236}">
                <a16:creationId xmlns:a16="http://schemas.microsoft.com/office/drawing/2014/main" id="{77B101B9-890C-4BCA-8DE8-49E487949DDC}"/>
              </a:ext>
            </a:extLst>
          </p:cNvPr>
          <p:cNvSpPr/>
          <p:nvPr/>
        </p:nvSpPr>
        <p:spPr>
          <a:xfrm>
            <a:off x="7597253" y="2066610"/>
            <a:ext cx="861825" cy="2395050"/>
          </a:xfrm>
          <a:prstGeom prst="rect">
            <a:avLst/>
          </a:prstGeom>
        </p:spPr>
        <p:txBody>
          <a:bodyPr>
            <a:prstTxWarp prst="textPlain">
              <a:avLst/>
            </a:prstTxWarp>
          </a:bodyPr>
          <a:lstStyle/>
          <a:p>
            <a:pPr lvl="0" algn="ctr"/>
            <a:r>
              <a:rPr b="1" i="0" dirty="0">
                <a:ln>
                  <a:noFill/>
                </a:ln>
                <a:gradFill>
                  <a:gsLst>
                    <a:gs pos="0">
                      <a:schemeClr val="lt1"/>
                    </a:gs>
                    <a:gs pos="100000">
                      <a:schemeClr val="accent1"/>
                    </a:gs>
                  </a:gsLst>
                  <a:lin ang="5400012" scaled="0"/>
                </a:gradFill>
                <a:latin typeface="Bebas Neue"/>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iagrama de flujo: conector 28">
            <a:extLst>
              <a:ext uri="{FF2B5EF4-FFF2-40B4-BE49-F238E27FC236}">
                <a16:creationId xmlns:a16="http://schemas.microsoft.com/office/drawing/2014/main" id="{9C24F00A-C61C-4E76-9C37-8E2CE5A0249C}"/>
              </a:ext>
            </a:extLst>
          </p:cNvPr>
          <p:cNvSpPr/>
          <p:nvPr/>
        </p:nvSpPr>
        <p:spPr>
          <a:xfrm>
            <a:off x="5305426" y="3801924"/>
            <a:ext cx="819150" cy="809479"/>
          </a:xfrm>
          <a:prstGeom prst="flowChartConnector">
            <a:avLst/>
          </a:prstGeom>
          <a:solidFill>
            <a:srgbClr val="49C59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dirty="0"/>
          </a:p>
        </p:txBody>
      </p:sp>
      <p:sp>
        <p:nvSpPr>
          <p:cNvPr id="11" name="Diagrama de flujo: conector 10">
            <a:extLst>
              <a:ext uri="{FF2B5EF4-FFF2-40B4-BE49-F238E27FC236}">
                <a16:creationId xmlns:a16="http://schemas.microsoft.com/office/drawing/2014/main" id="{D976FFFD-4E24-45D5-8E7D-927F6C52F1D5}"/>
              </a:ext>
            </a:extLst>
          </p:cNvPr>
          <p:cNvSpPr/>
          <p:nvPr/>
        </p:nvSpPr>
        <p:spPr>
          <a:xfrm>
            <a:off x="5305426" y="2668520"/>
            <a:ext cx="819150" cy="809479"/>
          </a:xfrm>
          <a:prstGeom prst="flowChartConnector">
            <a:avLst/>
          </a:prstGeom>
          <a:solidFill>
            <a:srgbClr val="49C59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dirty="0"/>
          </a:p>
        </p:txBody>
      </p:sp>
      <p:sp>
        <p:nvSpPr>
          <p:cNvPr id="2" name="Marcador de número de diapositiva 1">
            <a:extLst>
              <a:ext uri="{FF2B5EF4-FFF2-40B4-BE49-F238E27FC236}">
                <a16:creationId xmlns:a16="http://schemas.microsoft.com/office/drawing/2014/main" id="{F0C0B5C0-ADB2-4819-BD18-E81E4F2AA5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a:t>
            </a:fld>
            <a:endParaRPr lang="es-EC"/>
          </a:p>
        </p:txBody>
      </p:sp>
      <p:sp>
        <p:nvSpPr>
          <p:cNvPr id="3" name="Google Shape;72;p12">
            <a:extLst>
              <a:ext uri="{FF2B5EF4-FFF2-40B4-BE49-F238E27FC236}">
                <a16:creationId xmlns:a16="http://schemas.microsoft.com/office/drawing/2014/main" id="{FD63459A-7D6E-454E-AFCA-97D54D736C02}"/>
              </a:ext>
            </a:extLst>
          </p:cNvPr>
          <p:cNvSpPr txBox="1">
            <a:spLocks/>
          </p:cNvSpPr>
          <p:nvPr/>
        </p:nvSpPr>
        <p:spPr>
          <a:xfrm>
            <a:off x="1098899" y="443273"/>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dirty="0"/>
              <a:t>Objetivos</a:t>
            </a:r>
          </a:p>
        </p:txBody>
      </p:sp>
      <p:pic>
        <p:nvPicPr>
          <p:cNvPr id="4" name="Google Shape;67;p11">
            <a:extLst>
              <a:ext uri="{FF2B5EF4-FFF2-40B4-BE49-F238E27FC236}">
                <a16:creationId xmlns:a16="http://schemas.microsoft.com/office/drawing/2014/main" id="{D7D22FC5-7D36-4241-BB69-EAC4C41A28BC}"/>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5" name="Google Shape;74;p12">
            <a:extLst>
              <a:ext uri="{FF2B5EF4-FFF2-40B4-BE49-F238E27FC236}">
                <a16:creationId xmlns:a16="http://schemas.microsoft.com/office/drawing/2014/main" id="{641D5F49-D3AE-4F6D-A268-0B0431E59F1A}"/>
              </a:ext>
            </a:extLst>
          </p:cNvPr>
          <p:cNvSpPr txBox="1">
            <a:spLocks/>
          </p:cNvSpPr>
          <p:nvPr/>
        </p:nvSpPr>
        <p:spPr>
          <a:xfrm>
            <a:off x="1098899" y="1082150"/>
            <a:ext cx="7305485" cy="105758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b="1" dirty="0"/>
              <a:t>Objetivo General</a:t>
            </a:r>
            <a:endParaRPr lang="es-EC" sz="1400" b="1" dirty="0"/>
          </a:p>
          <a:p>
            <a:pPr marL="0" indent="0">
              <a:spcBef>
                <a:spcPts val="800"/>
              </a:spcBef>
              <a:buClr>
                <a:schemeClr val="dk1"/>
              </a:buClr>
              <a:buSzPts val="1100"/>
              <a:buFont typeface="Arial"/>
              <a:buNone/>
            </a:pPr>
            <a:r>
              <a:rPr lang="es-ES" sz="1400" dirty="0">
                <a:solidFill>
                  <a:schemeClr val="bg2">
                    <a:lumMod val="75000"/>
                  </a:schemeClr>
                </a:solidFill>
              </a:rPr>
              <a:t>Realizar el análisis y selección de un </a:t>
            </a:r>
            <a:r>
              <a:rPr lang="es-ES" sz="1400" dirty="0" err="1">
                <a:solidFill>
                  <a:schemeClr val="bg2">
                    <a:lumMod val="75000"/>
                  </a:schemeClr>
                </a:solidFill>
              </a:rPr>
              <a:t>Unified</a:t>
            </a:r>
            <a:r>
              <a:rPr lang="es-ES" sz="1400" dirty="0">
                <a:solidFill>
                  <a:schemeClr val="bg2">
                    <a:lumMod val="75000"/>
                  </a:schemeClr>
                </a:solidFill>
              </a:rPr>
              <a:t> </a:t>
            </a:r>
            <a:r>
              <a:rPr lang="es-ES" sz="1400" dirty="0" err="1">
                <a:solidFill>
                  <a:schemeClr val="bg2">
                    <a:lumMod val="75000"/>
                  </a:schemeClr>
                </a:solidFill>
              </a:rPr>
              <a:t>Threat</a:t>
            </a:r>
            <a:r>
              <a:rPr lang="es-ES" sz="1400" dirty="0">
                <a:solidFill>
                  <a:schemeClr val="bg2">
                    <a:lumMod val="75000"/>
                  </a:schemeClr>
                </a:solidFill>
              </a:rPr>
              <a:t> Management (UTM) Open-Source, para fortalecer la seguridad de la información en las PYMES</a:t>
            </a:r>
            <a:r>
              <a:rPr lang="en-US" sz="1400" b="1" dirty="0">
                <a:solidFill>
                  <a:schemeClr val="bg2">
                    <a:lumMod val="75000"/>
                  </a:schemeClr>
                </a:solidFill>
              </a:rPr>
              <a:t>.</a:t>
            </a:r>
            <a:endParaRPr lang="en-US" sz="1400" dirty="0">
              <a:solidFill>
                <a:schemeClr val="bg2">
                  <a:lumMod val="75000"/>
                </a:schemeClr>
              </a:solidFill>
            </a:endParaRPr>
          </a:p>
        </p:txBody>
      </p:sp>
      <p:sp>
        <p:nvSpPr>
          <p:cNvPr id="6" name="Google Shape;74;p12">
            <a:extLst>
              <a:ext uri="{FF2B5EF4-FFF2-40B4-BE49-F238E27FC236}">
                <a16:creationId xmlns:a16="http://schemas.microsoft.com/office/drawing/2014/main" id="{A7160F2C-25E7-4042-8987-75616102C434}"/>
              </a:ext>
            </a:extLst>
          </p:cNvPr>
          <p:cNvSpPr txBox="1">
            <a:spLocks/>
          </p:cNvSpPr>
          <p:nvPr/>
        </p:nvSpPr>
        <p:spPr>
          <a:xfrm>
            <a:off x="1098898" y="2102784"/>
            <a:ext cx="7305485" cy="565736"/>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b="1" dirty="0"/>
              <a:t>Objetivos Específicos </a:t>
            </a:r>
            <a:endParaRPr lang="es-EC" sz="1400" b="1" dirty="0"/>
          </a:p>
        </p:txBody>
      </p:sp>
      <p:sp>
        <p:nvSpPr>
          <p:cNvPr id="8" name="Google Shape;74;p12">
            <a:extLst>
              <a:ext uri="{FF2B5EF4-FFF2-40B4-BE49-F238E27FC236}">
                <a16:creationId xmlns:a16="http://schemas.microsoft.com/office/drawing/2014/main" id="{7297E510-58DB-4686-87E1-7AD469EA7D78}"/>
              </a:ext>
            </a:extLst>
          </p:cNvPr>
          <p:cNvSpPr txBox="1">
            <a:spLocks/>
          </p:cNvSpPr>
          <p:nvPr/>
        </p:nvSpPr>
        <p:spPr>
          <a:xfrm>
            <a:off x="2299050" y="2698615"/>
            <a:ext cx="1691926" cy="565736"/>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C" sz="1400" dirty="0">
                <a:solidFill>
                  <a:schemeClr val="bg2">
                    <a:lumMod val="75000"/>
                  </a:schemeClr>
                </a:solidFill>
              </a:rPr>
              <a:t>Revisión sistemática de literatura.</a:t>
            </a:r>
            <a:endParaRPr lang="en-US" sz="1400" dirty="0">
              <a:solidFill>
                <a:schemeClr val="bg2">
                  <a:lumMod val="75000"/>
                </a:schemeClr>
              </a:solidFill>
            </a:endParaRPr>
          </a:p>
        </p:txBody>
      </p:sp>
      <p:pic>
        <p:nvPicPr>
          <p:cNvPr id="9" name="Picture 2" descr="cropped-icon-el-anaquel1.png | El Anaquel | Blog Literario">
            <a:extLst>
              <a:ext uri="{FF2B5EF4-FFF2-40B4-BE49-F238E27FC236}">
                <a16:creationId xmlns:a16="http://schemas.microsoft.com/office/drawing/2014/main" id="{1F696362-95FB-40F7-95CD-074FAB170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787" y="2558486"/>
            <a:ext cx="990622" cy="99062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74;p12">
            <a:extLst>
              <a:ext uri="{FF2B5EF4-FFF2-40B4-BE49-F238E27FC236}">
                <a16:creationId xmlns:a16="http://schemas.microsoft.com/office/drawing/2014/main" id="{216D9C06-D507-4BAC-8F4A-055591533F76}"/>
              </a:ext>
            </a:extLst>
          </p:cNvPr>
          <p:cNvSpPr txBox="1">
            <a:spLocks/>
          </p:cNvSpPr>
          <p:nvPr/>
        </p:nvSpPr>
        <p:spPr>
          <a:xfrm>
            <a:off x="2299050" y="3898900"/>
            <a:ext cx="1691926" cy="565736"/>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C" sz="1400" dirty="0">
                <a:solidFill>
                  <a:schemeClr val="bg2">
                    <a:lumMod val="75000"/>
                  </a:schemeClr>
                </a:solidFill>
              </a:rPr>
              <a:t>Analizar y seleccionar las herramientas.</a:t>
            </a:r>
            <a:endParaRPr lang="en-US" sz="1400" dirty="0">
              <a:solidFill>
                <a:schemeClr val="bg2">
                  <a:lumMod val="75000"/>
                </a:schemeClr>
              </a:solidFill>
            </a:endParaRPr>
          </a:p>
        </p:txBody>
      </p:sp>
      <p:pic>
        <p:nvPicPr>
          <p:cNvPr id="1026" name="Picture 2" descr="UTM vs. NGFW – Router Switch Blog">
            <a:extLst>
              <a:ext uri="{FF2B5EF4-FFF2-40B4-BE49-F238E27FC236}">
                <a16:creationId xmlns:a16="http://schemas.microsoft.com/office/drawing/2014/main" id="{D18AC8C4-E7B5-4B61-81DA-709F502F0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229" y="3739678"/>
            <a:ext cx="884180" cy="88418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74;p12">
            <a:extLst>
              <a:ext uri="{FF2B5EF4-FFF2-40B4-BE49-F238E27FC236}">
                <a16:creationId xmlns:a16="http://schemas.microsoft.com/office/drawing/2014/main" id="{523084B6-E6E5-47F5-ADDD-EBE60ADD3961}"/>
              </a:ext>
            </a:extLst>
          </p:cNvPr>
          <p:cNvSpPr txBox="1">
            <a:spLocks/>
          </p:cNvSpPr>
          <p:nvPr/>
        </p:nvSpPr>
        <p:spPr>
          <a:xfrm>
            <a:off x="6210501" y="2717974"/>
            <a:ext cx="1691926" cy="565736"/>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C" sz="1400" dirty="0">
                <a:solidFill>
                  <a:schemeClr val="bg2">
                    <a:lumMod val="75000"/>
                  </a:schemeClr>
                </a:solidFill>
              </a:rPr>
              <a:t>Implementar los UTM Open-Source.</a:t>
            </a:r>
            <a:endParaRPr lang="en-US" sz="1400" dirty="0">
              <a:solidFill>
                <a:schemeClr val="bg2">
                  <a:lumMod val="75000"/>
                </a:schemeClr>
              </a:solidFill>
            </a:endParaRPr>
          </a:p>
        </p:txBody>
      </p:sp>
      <p:grpSp>
        <p:nvGrpSpPr>
          <p:cNvPr id="13" name="Google Shape;878;p47">
            <a:extLst>
              <a:ext uri="{FF2B5EF4-FFF2-40B4-BE49-F238E27FC236}">
                <a16:creationId xmlns:a16="http://schemas.microsoft.com/office/drawing/2014/main" id="{1C927C7A-ACB2-49F6-A323-6F0861BAFD33}"/>
              </a:ext>
            </a:extLst>
          </p:cNvPr>
          <p:cNvGrpSpPr/>
          <p:nvPr/>
        </p:nvGrpSpPr>
        <p:grpSpPr>
          <a:xfrm>
            <a:off x="5453063" y="2852225"/>
            <a:ext cx="523875" cy="403144"/>
            <a:chOff x="5255200" y="3006475"/>
            <a:chExt cx="511700" cy="378575"/>
          </a:xfrm>
          <a:solidFill>
            <a:schemeClr val="bg1"/>
          </a:solidFill>
        </p:grpSpPr>
        <p:sp>
          <p:nvSpPr>
            <p:cNvPr id="14" name="Google Shape;879;p47">
              <a:extLst>
                <a:ext uri="{FF2B5EF4-FFF2-40B4-BE49-F238E27FC236}">
                  <a16:creationId xmlns:a16="http://schemas.microsoft.com/office/drawing/2014/main" id="{28BA7848-9571-4C14-A784-9E4ED0727920}"/>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15" name="Google Shape;880;p47">
              <a:extLst>
                <a:ext uri="{FF2B5EF4-FFF2-40B4-BE49-F238E27FC236}">
                  <a16:creationId xmlns:a16="http://schemas.microsoft.com/office/drawing/2014/main" id="{E592FA1F-099B-44E7-9C03-62822A3CDC87}"/>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2" name="Google Shape;74;p12">
            <a:extLst>
              <a:ext uri="{FF2B5EF4-FFF2-40B4-BE49-F238E27FC236}">
                <a16:creationId xmlns:a16="http://schemas.microsoft.com/office/drawing/2014/main" id="{2CA27666-C5AE-4B96-9004-8028954BEECB}"/>
              </a:ext>
            </a:extLst>
          </p:cNvPr>
          <p:cNvSpPr txBox="1">
            <a:spLocks/>
          </p:cNvSpPr>
          <p:nvPr/>
        </p:nvSpPr>
        <p:spPr>
          <a:xfrm>
            <a:off x="6210501" y="3898900"/>
            <a:ext cx="2193882" cy="61552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spcBef>
                <a:spcPts val="800"/>
              </a:spcBef>
              <a:buClr>
                <a:schemeClr val="dk1"/>
              </a:buClr>
              <a:buSzPts val="1100"/>
              <a:buFont typeface="Arial"/>
              <a:buNone/>
            </a:pPr>
            <a:r>
              <a:rPr lang="es-ES" sz="1400" dirty="0">
                <a:solidFill>
                  <a:schemeClr val="bg2">
                    <a:lumMod val="75000"/>
                  </a:schemeClr>
                </a:solidFill>
              </a:rPr>
              <a:t>Demostrar la potencialidad de los UTM Open-Source</a:t>
            </a:r>
            <a:r>
              <a:rPr lang="es-EC" sz="1400" dirty="0">
                <a:solidFill>
                  <a:schemeClr val="bg2">
                    <a:lumMod val="75000"/>
                  </a:schemeClr>
                </a:solidFill>
              </a:rPr>
              <a:t>.</a:t>
            </a:r>
            <a:endParaRPr lang="en-US" sz="1400" dirty="0">
              <a:solidFill>
                <a:schemeClr val="bg2">
                  <a:lumMod val="75000"/>
                </a:schemeClr>
              </a:solidFill>
            </a:endParaRPr>
          </a:p>
        </p:txBody>
      </p:sp>
      <p:grpSp>
        <p:nvGrpSpPr>
          <p:cNvPr id="23" name="Google Shape;906;p47">
            <a:extLst>
              <a:ext uri="{FF2B5EF4-FFF2-40B4-BE49-F238E27FC236}">
                <a16:creationId xmlns:a16="http://schemas.microsoft.com/office/drawing/2014/main" id="{3B8AC9B3-9732-402C-A5A7-A32DF546E3B0}"/>
              </a:ext>
            </a:extLst>
          </p:cNvPr>
          <p:cNvGrpSpPr/>
          <p:nvPr/>
        </p:nvGrpSpPr>
        <p:grpSpPr>
          <a:xfrm>
            <a:off x="5515993" y="4061350"/>
            <a:ext cx="434364" cy="331276"/>
            <a:chOff x="3936375" y="3703750"/>
            <a:chExt cx="453050" cy="332175"/>
          </a:xfrm>
          <a:solidFill>
            <a:schemeClr val="bg1"/>
          </a:solidFill>
        </p:grpSpPr>
        <p:sp>
          <p:nvSpPr>
            <p:cNvPr id="24" name="Google Shape;907;p47">
              <a:extLst>
                <a:ext uri="{FF2B5EF4-FFF2-40B4-BE49-F238E27FC236}">
                  <a16:creationId xmlns:a16="http://schemas.microsoft.com/office/drawing/2014/main" id="{1657B5BF-FB14-4D3F-9AC8-1330B22AC9C3}"/>
                </a:ext>
              </a:extLst>
            </p:cNvPr>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dk1"/>
                </a:solidFill>
              </a:endParaRPr>
            </a:p>
          </p:txBody>
        </p:sp>
        <p:sp>
          <p:nvSpPr>
            <p:cNvPr id="25" name="Google Shape;908;p47">
              <a:extLst>
                <a:ext uri="{FF2B5EF4-FFF2-40B4-BE49-F238E27FC236}">
                  <a16:creationId xmlns:a16="http://schemas.microsoft.com/office/drawing/2014/main" id="{A4E07CA7-17C8-4666-B5AB-1E44A92BF466}"/>
                </a:ext>
              </a:extLst>
            </p:cNvPr>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dk1"/>
                </a:solidFill>
              </a:endParaRPr>
            </a:p>
          </p:txBody>
        </p:sp>
        <p:sp>
          <p:nvSpPr>
            <p:cNvPr id="26" name="Google Shape;909;p47">
              <a:extLst>
                <a:ext uri="{FF2B5EF4-FFF2-40B4-BE49-F238E27FC236}">
                  <a16:creationId xmlns:a16="http://schemas.microsoft.com/office/drawing/2014/main" id="{72408206-88D3-4B89-9855-C4C6232C22DD}"/>
                </a:ext>
              </a:extLst>
            </p:cNvPr>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dk1"/>
                </a:solidFill>
              </a:endParaRPr>
            </a:p>
          </p:txBody>
        </p:sp>
        <p:sp>
          <p:nvSpPr>
            <p:cNvPr id="27" name="Google Shape;910;p47">
              <a:extLst>
                <a:ext uri="{FF2B5EF4-FFF2-40B4-BE49-F238E27FC236}">
                  <a16:creationId xmlns:a16="http://schemas.microsoft.com/office/drawing/2014/main" id="{C29D8456-DF94-4F63-A4C4-802AEC602436}"/>
                </a:ext>
              </a:extLst>
            </p:cNvPr>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dk1"/>
                </a:solidFill>
              </a:endParaRPr>
            </a:p>
          </p:txBody>
        </p:sp>
        <p:sp>
          <p:nvSpPr>
            <p:cNvPr id="28" name="Google Shape;911;p47">
              <a:extLst>
                <a:ext uri="{FF2B5EF4-FFF2-40B4-BE49-F238E27FC236}">
                  <a16:creationId xmlns:a16="http://schemas.microsoft.com/office/drawing/2014/main" id="{8ED125CE-5B73-466D-A8B2-0AF010558AAE}"/>
                </a:ext>
              </a:extLst>
            </p:cNvPr>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53404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514085" y="886111"/>
            <a:ext cx="4890300" cy="723300"/>
          </a:xfrm>
          <a:prstGeom prst="rect">
            <a:avLst/>
          </a:prstGeom>
        </p:spPr>
        <p:txBody>
          <a:bodyPr spcFirstLastPara="1" wrap="square" lIns="0" tIns="0" rIns="0" bIns="0" anchor="t" anchorCtr="0">
            <a:noAutofit/>
          </a:bodyPr>
          <a:lstStyle/>
          <a:p>
            <a:pPr lvl="0"/>
            <a:r>
              <a:rPr lang="es-EC" sz="7200" dirty="0"/>
              <a:t>Marco Teórico</a:t>
            </a:r>
            <a:br>
              <a:rPr lang="es-EC" sz="7200" dirty="0"/>
            </a:br>
            <a:endParaRPr dirty="0"/>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128762" y="4591939"/>
            <a:ext cx="1798809" cy="40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spcAft>
                <a:spcPts val="800"/>
              </a:spcAft>
            </a:pPr>
            <a:r>
              <a:rPr lang="es-EC" sz="2000" dirty="0"/>
              <a:t>INTRODUCCIÓN</a:t>
            </a:r>
          </a:p>
        </p:txBody>
      </p:sp>
      <p:sp>
        <p:nvSpPr>
          <p:cNvPr id="6" name="Google Shape;88;p13">
            <a:extLst>
              <a:ext uri="{FF2B5EF4-FFF2-40B4-BE49-F238E27FC236}">
                <a16:creationId xmlns:a16="http://schemas.microsoft.com/office/drawing/2014/main" id="{F4AF0F34-6913-4534-BAB7-BAA622287C55}"/>
              </a:ext>
            </a:extLst>
          </p:cNvPr>
          <p:cNvSpPr/>
          <p:nvPr/>
        </p:nvSpPr>
        <p:spPr>
          <a:xfrm>
            <a:off x="7597253" y="2081938"/>
            <a:ext cx="861825" cy="2395050"/>
          </a:xfrm>
          <a:prstGeom prst="rect">
            <a:avLst/>
          </a:prstGeom>
        </p:spPr>
        <p:txBody>
          <a:bodyPr>
            <a:prstTxWarp prst="textPlain">
              <a:avLst/>
            </a:prstTxWarp>
          </a:bodyPr>
          <a:lstStyle/>
          <a:p>
            <a:pPr lvl="0" algn="ctr"/>
            <a:r>
              <a:rPr b="1" i="0" dirty="0">
                <a:ln>
                  <a:noFill/>
                </a:ln>
                <a:gradFill>
                  <a:gsLst>
                    <a:gs pos="0">
                      <a:schemeClr val="lt1"/>
                    </a:gs>
                    <a:gs pos="100000">
                      <a:schemeClr val="accent1"/>
                    </a:gs>
                  </a:gsLst>
                  <a:lin ang="5400012" scaled="0"/>
                </a:gradFill>
                <a:latin typeface="Bebas Neue"/>
              </a:rPr>
              <a:t>1</a:t>
            </a:r>
          </a:p>
        </p:txBody>
      </p:sp>
    </p:spTree>
    <p:extLst>
      <p:ext uri="{BB962C8B-B14F-4D97-AF65-F5344CB8AC3E}">
        <p14:creationId xmlns:p14="http://schemas.microsoft.com/office/powerpoint/2010/main" val="288741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E2EE8F9-1332-44F5-91E8-F635F877A0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a:t>
            </a:fld>
            <a:endParaRPr lang="es-EC"/>
          </a:p>
        </p:txBody>
      </p:sp>
      <p:sp>
        <p:nvSpPr>
          <p:cNvPr id="3" name="Google Shape;72;p12">
            <a:extLst>
              <a:ext uri="{FF2B5EF4-FFF2-40B4-BE49-F238E27FC236}">
                <a16:creationId xmlns:a16="http://schemas.microsoft.com/office/drawing/2014/main" id="{698D8902-6298-49EF-92A6-D61A020D4FC0}"/>
              </a:ext>
            </a:extLst>
          </p:cNvPr>
          <p:cNvSpPr txBox="1">
            <a:spLocks/>
          </p:cNvSpPr>
          <p:nvPr/>
        </p:nvSpPr>
        <p:spPr>
          <a:xfrm>
            <a:off x="1308449" y="302294"/>
            <a:ext cx="7440300" cy="56573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1pPr>
            <a:lvl2pPr marR="0" lvl="1"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l" rtl="0">
              <a:lnSpc>
                <a:spcPct val="9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s-EC" sz="3200" dirty="0"/>
              <a:t>Definición</a:t>
            </a:r>
            <a:r>
              <a:rPr lang="es-EC" dirty="0"/>
              <a:t> </a:t>
            </a:r>
          </a:p>
        </p:txBody>
      </p:sp>
      <p:pic>
        <p:nvPicPr>
          <p:cNvPr id="4" name="Google Shape;67;p11">
            <a:extLst>
              <a:ext uri="{FF2B5EF4-FFF2-40B4-BE49-F238E27FC236}">
                <a16:creationId xmlns:a16="http://schemas.microsoft.com/office/drawing/2014/main" id="{D0463E8A-3C52-44C2-B5C5-4203CD6B07FB}"/>
              </a:ext>
            </a:extLst>
          </p:cNvPr>
          <p:cNvPicPr preferRelativeResize="0"/>
          <p:nvPr/>
        </p:nvPicPr>
        <p:blipFill>
          <a:blip r:embed="rId2">
            <a:alphaModFix/>
          </a:blip>
          <a:stretch>
            <a:fillRect/>
          </a:stretch>
        </p:blipFill>
        <p:spPr>
          <a:xfrm>
            <a:off x="7368988" y="223157"/>
            <a:ext cx="1579931" cy="440232"/>
          </a:xfrm>
          <a:prstGeom prst="rect">
            <a:avLst/>
          </a:prstGeom>
          <a:noFill/>
          <a:ln>
            <a:noFill/>
          </a:ln>
        </p:spPr>
      </p:pic>
      <p:sp>
        <p:nvSpPr>
          <p:cNvPr id="5" name="Google Shape;74;p12">
            <a:extLst>
              <a:ext uri="{FF2B5EF4-FFF2-40B4-BE49-F238E27FC236}">
                <a16:creationId xmlns:a16="http://schemas.microsoft.com/office/drawing/2014/main" id="{09DD9387-B19F-4E15-9846-7450F519171B}"/>
              </a:ext>
            </a:extLst>
          </p:cNvPr>
          <p:cNvSpPr txBox="1">
            <a:spLocks/>
          </p:cNvSpPr>
          <p:nvPr/>
        </p:nvSpPr>
        <p:spPr>
          <a:xfrm>
            <a:off x="1403256" y="1986166"/>
            <a:ext cx="1863376" cy="43232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lgn="ctr">
              <a:spcBef>
                <a:spcPts val="800"/>
              </a:spcBef>
              <a:buClr>
                <a:schemeClr val="dk1"/>
              </a:buClr>
              <a:buSzPts val="1100"/>
              <a:buFont typeface="Arial"/>
              <a:buNone/>
            </a:pPr>
            <a:r>
              <a:rPr lang="es-ES" sz="1400" dirty="0">
                <a:solidFill>
                  <a:schemeClr val="bg2">
                    <a:lumMod val="75000"/>
                  </a:schemeClr>
                </a:solidFill>
              </a:rPr>
              <a:t>Software Open-Source</a:t>
            </a:r>
            <a:endParaRPr lang="en-US" sz="1400" dirty="0">
              <a:solidFill>
                <a:schemeClr val="bg2">
                  <a:lumMod val="75000"/>
                </a:schemeClr>
              </a:solidFill>
            </a:endParaRPr>
          </a:p>
        </p:txBody>
      </p:sp>
      <p:pic>
        <p:nvPicPr>
          <p:cNvPr id="2052" name="Picture 4" descr="➤ 9 secretos para hacer dinero usando open source| CIOAL The Standard IT">
            <a:extLst>
              <a:ext uri="{FF2B5EF4-FFF2-40B4-BE49-F238E27FC236}">
                <a16:creationId xmlns:a16="http://schemas.microsoft.com/office/drawing/2014/main" id="{4D50B83E-B5B5-489F-B0C4-429D13AED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849" y="1098968"/>
            <a:ext cx="1748191" cy="998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Qué es un Pyme | Importancia de las Pymes en México">
            <a:extLst>
              <a:ext uri="{FF2B5EF4-FFF2-40B4-BE49-F238E27FC236}">
                <a16:creationId xmlns:a16="http://schemas.microsoft.com/office/drawing/2014/main" id="{0ACE2C90-D7C0-42DB-A49F-8D8174A998B4}"/>
              </a:ext>
            </a:extLst>
          </p:cNvPr>
          <p:cNvPicPr/>
          <p:nvPr/>
        </p:nvPicPr>
        <p:blipFill>
          <a:blip r:embed="rId4"/>
          <a:stretch/>
        </p:blipFill>
        <p:spPr>
          <a:xfrm>
            <a:off x="1460849" y="2827773"/>
            <a:ext cx="1748191" cy="1524771"/>
          </a:xfrm>
          <a:prstGeom prst="rect">
            <a:avLst/>
          </a:prstGeom>
          <a:ln>
            <a:noFill/>
          </a:ln>
        </p:spPr>
      </p:pic>
      <p:sp>
        <p:nvSpPr>
          <p:cNvPr id="10" name="Google Shape;74;p12">
            <a:extLst>
              <a:ext uri="{FF2B5EF4-FFF2-40B4-BE49-F238E27FC236}">
                <a16:creationId xmlns:a16="http://schemas.microsoft.com/office/drawing/2014/main" id="{2F7EA1D5-3831-4B4B-A74C-5BB1B08F5BAE}"/>
              </a:ext>
            </a:extLst>
          </p:cNvPr>
          <p:cNvSpPr txBox="1">
            <a:spLocks/>
          </p:cNvSpPr>
          <p:nvPr/>
        </p:nvSpPr>
        <p:spPr>
          <a:xfrm>
            <a:off x="1403256" y="4352544"/>
            <a:ext cx="1863376" cy="43232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lgn="ctr">
              <a:spcBef>
                <a:spcPts val="800"/>
              </a:spcBef>
              <a:buClr>
                <a:schemeClr val="dk1"/>
              </a:buClr>
              <a:buSzPts val="1100"/>
              <a:buFont typeface="Arial"/>
              <a:buNone/>
            </a:pPr>
            <a:r>
              <a:rPr lang="es-ES" sz="1400" dirty="0">
                <a:solidFill>
                  <a:schemeClr val="bg2">
                    <a:lumMod val="75000"/>
                  </a:schemeClr>
                </a:solidFill>
              </a:rPr>
              <a:t>PYME</a:t>
            </a:r>
            <a:endParaRPr lang="en-US" sz="1400" dirty="0">
              <a:solidFill>
                <a:schemeClr val="bg2">
                  <a:lumMod val="75000"/>
                </a:schemeClr>
              </a:solidFill>
            </a:endParaRPr>
          </a:p>
        </p:txBody>
      </p:sp>
      <p:pic>
        <p:nvPicPr>
          <p:cNvPr id="11" name="Picture 4" descr="Seguridad de la Información y Ciberseguridad ¿es lo mismo?">
            <a:extLst>
              <a:ext uri="{FF2B5EF4-FFF2-40B4-BE49-F238E27FC236}">
                <a16:creationId xmlns:a16="http://schemas.microsoft.com/office/drawing/2014/main" id="{C4791C48-A6B1-4D4B-B7CA-AD43455324CF}"/>
              </a:ext>
            </a:extLst>
          </p:cNvPr>
          <p:cNvPicPr/>
          <p:nvPr/>
        </p:nvPicPr>
        <p:blipFill>
          <a:blip r:embed="rId5"/>
          <a:stretch/>
        </p:blipFill>
        <p:spPr>
          <a:xfrm>
            <a:off x="5905989" y="873664"/>
            <a:ext cx="1748191" cy="1193133"/>
          </a:xfrm>
          <a:prstGeom prst="rect">
            <a:avLst/>
          </a:prstGeom>
          <a:ln>
            <a:noFill/>
          </a:ln>
        </p:spPr>
      </p:pic>
      <p:sp>
        <p:nvSpPr>
          <p:cNvPr id="12" name="Google Shape;74;p12">
            <a:extLst>
              <a:ext uri="{FF2B5EF4-FFF2-40B4-BE49-F238E27FC236}">
                <a16:creationId xmlns:a16="http://schemas.microsoft.com/office/drawing/2014/main" id="{DEF5C3A8-5EF8-4AD8-9D12-701F01458882}"/>
              </a:ext>
            </a:extLst>
          </p:cNvPr>
          <p:cNvSpPr txBox="1">
            <a:spLocks/>
          </p:cNvSpPr>
          <p:nvPr/>
        </p:nvSpPr>
        <p:spPr>
          <a:xfrm>
            <a:off x="5848397" y="2018929"/>
            <a:ext cx="1863376" cy="43232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lgn="ctr">
              <a:spcBef>
                <a:spcPts val="800"/>
              </a:spcBef>
              <a:buClr>
                <a:schemeClr val="dk1"/>
              </a:buClr>
              <a:buSzPts val="1100"/>
              <a:buFont typeface="Arial"/>
              <a:buNone/>
            </a:pPr>
            <a:r>
              <a:rPr lang="es-ES" sz="1400" dirty="0">
                <a:solidFill>
                  <a:schemeClr val="bg2">
                    <a:lumMod val="75000"/>
                  </a:schemeClr>
                </a:solidFill>
              </a:rPr>
              <a:t>Seguridad informática</a:t>
            </a:r>
            <a:endParaRPr lang="en-US" sz="1400" dirty="0">
              <a:solidFill>
                <a:schemeClr val="bg2">
                  <a:lumMod val="75000"/>
                </a:schemeClr>
              </a:solidFill>
            </a:endParaRPr>
          </a:p>
        </p:txBody>
      </p:sp>
      <p:pic>
        <p:nvPicPr>
          <p:cNvPr id="7" name="Imagen 6">
            <a:extLst>
              <a:ext uri="{FF2B5EF4-FFF2-40B4-BE49-F238E27FC236}">
                <a16:creationId xmlns:a16="http://schemas.microsoft.com/office/drawing/2014/main" id="{53F14EFC-B946-4D72-A46F-EEDA93CF3E5F}"/>
              </a:ext>
            </a:extLst>
          </p:cNvPr>
          <p:cNvPicPr>
            <a:picLocks noChangeAspect="1"/>
          </p:cNvPicPr>
          <p:nvPr/>
        </p:nvPicPr>
        <p:blipFill>
          <a:blip r:embed="rId6"/>
          <a:stretch>
            <a:fillRect/>
          </a:stretch>
        </p:blipFill>
        <p:spPr>
          <a:xfrm>
            <a:off x="5744183" y="2827774"/>
            <a:ext cx="2376827" cy="1406260"/>
          </a:xfrm>
          <a:prstGeom prst="rect">
            <a:avLst/>
          </a:prstGeom>
        </p:spPr>
      </p:pic>
      <p:sp>
        <p:nvSpPr>
          <p:cNvPr id="14" name="Google Shape;74;p12">
            <a:extLst>
              <a:ext uri="{FF2B5EF4-FFF2-40B4-BE49-F238E27FC236}">
                <a16:creationId xmlns:a16="http://schemas.microsoft.com/office/drawing/2014/main" id="{92F2588F-04AB-4141-9D0F-31103F229C66}"/>
              </a:ext>
            </a:extLst>
          </p:cNvPr>
          <p:cNvSpPr txBox="1">
            <a:spLocks/>
          </p:cNvSpPr>
          <p:nvPr/>
        </p:nvSpPr>
        <p:spPr>
          <a:xfrm>
            <a:off x="5916786" y="4234034"/>
            <a:ext cx="2065163" cy="43232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0" indent="0" algn="ctr">
              <a:spcBef>
                <a:spcPts val="800"/>
              </a:spcBef>
              <a:buClr>
                <a:schemeClr val="dk1"/>
              </a:buClr>
              <a:buSzPts val="1100"/>
              <a:buFont typeface="Arial"/>
              <a:buNone/>
            </a:pPr>
            <a:r>
              <a:rPr lang="es-ES" sz="1400" dirty="0">
                <a:solidFill>
                  <a:schemeClr val="bg2">
                    <a:lumMod val="75000"/>
                  </a:schemeClr>
                </a:solidFill>
              </a:rPr>
              <a:t>UTM basado en software</a:t>
            </a:r>
            <a:endParaRPr lang="en-US" sz="1400" dirty="0">
              <a:solidFill>
                <a:schemeClr val="bg2">
                  <a:lumMod val="75000"/>
                </a:schemeClr>
              </a:solidFill>
            </a:endParaRPr>
          </a:p>
        </p:txBody>
      </p:sp>
    </p:spTree>
    <p:extLst>
      <p:ext uri="{BB962C8B-B14F-4D97-AF65-F5344CB8AC3E}">
        <p14:creationId xmlns:p14="http://schemas.microsoft.com/office/powerpoint/2010/main" val="348108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ctrTitle"/>
          </p:nvPr>
        </p:nvSpPr>
        <p:spPr>
          <a:xfrm>
            <a:off x="540978" y="473734"/>
            <a:ext cx="4890300" cy="723300"/>
          </a:xfrm>
          <a:prstGeom prst="rect">
            <a:avLst/>
          </a:prstGeom>
        </p:spPr>
        <p:txBody>
          <a:bodyPr spcFirstLastPara="1" wrap="square" lIns="0" tIns="0" rIns="0" bIns="0" anchor="t" anchorCtr="0">
            <a:noAutofit/>
          </a:bodyPr>
          <a:lstStyle/>
          <a:p>
            <a:pPr lvl="0"/>
            <a:r>
              <a:rPr lang="es-EC" sz="7200" dirty="0"/>
              <a:t>Matriz comparativa</a:t>
            </a:r>
            <a:br>
              <a:rPr lang="es-EC" sz="7200" dirty="0"/>
            </a:br>
            <a:br>
              <a:rPr lang="es-EC" sz="7200" dirty="0"/>
            </a:br>
            <a:endParaRPr dirty="0"/>
          </a:p>
        </p:txBody>
      </p:sp>
      <p:sp>
        <p:nvSpPr>
          <p:cNvPr id="5" name="Google Shape;87;p13">
            <a:extLst>
              <a:ext uri="{FF2B5EF4-FFF2-40B4-BE49-F238E27FC236}">
                <a16:creationId xmlns:a16="http://schemas.microsoft.com/office/drawing/2014/main" id="{77B9E132-959E-48C0-940B-0FF8F3C981F1}"/>
              </a:ext>
            </a:extLst>
          </p:cNvPr>
          <p:cNvSpPr txBox="1">
            <a:spLocks/>
          </p:cNvSpPr>
          <p:nvPr/>
        </p:nvSpPr>
        <p:spPr>
          <a:xfrm>
            <a:off x="7363003" y="4412645"/>
            <a:ext cx="1330318" cy="5179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spcAft>
                <a:spcPts val="800"/>
              </a:spcAft>
            </a:pPr>
            <a:r>
              <a:rPr lang="es-EC" sz="1400" dirty="0"/>
              <a:t>METODOLOGÍA Y PROCEDIMIENTO </a:t>
            </a:r>
          </a:p>
          <a:p>
            <a:pPr marL="0" indent="0" algn="ctr">
              <a:spcAft>
                <a:spcPts val="800"/>
              </a:spcAft>
            </a:pPr>
            <a:endParaRPr lang="es-EC" sz="2000" dirty="0"/>
          </a:p>
        </p:txBody>
      </p:sp>
      <p:sp>
        <p:nvSpPr>
          <p:cNvPr id="6" name="Google Shape;88;p13">
            <a:extLst>
              <a:ext uri="{FF2B5EF4-FFF2-40B4-BE49-F238E27FC236}">
                <a16:creationId xmlns:a16="http://schemas.microsoft.com/office/drawing/2014/main" id="{F4AF0F34-6913-4534-BAB7-BAA622287C55}"/>
              </a:ext>
            </a:extLst>
          </p:cNvPr>
          <p:cNvSpPr/>
          <p:nvPr/>
        </p:nvSpPr>
        <p:spPr>
          <a:xfrm>
            <a:off x="7597249" y="1830925"/>
            <a:ext cx="861825" cy="2395050"/>
          </a:xfrm>
          <a:prstGeom prst="rect">
            <a:avLst/>
          </a:prstGeom>
        </p:spPr>
        <p:txBody>
          <a:bodyPr>
            <a:prstTxWarp prst="textPlain">
              <a:avLst/>
            </a:prstTxWarp>
          </a:bodyPr>
          <a:lstStyle/>
          <a:p>
            <a:pPr lvl="0" algn="ctr"/>
            <a:r>
              <a:rPr lang="es-ES" b="1" dirty="0">
                <a:gradFill>
                  <a:gsLst>
                    <a:gs pos="0">
                      <a:schemeClr val="lt1"/>
                    </a:gs>
                    <a:gs pos="100000">
                      <a:schemeClr val="accent1"/>
                    </a:gs>
                  </a:gsLst>
                  <a:lin ang="5400012" scaled="0"/>
                </a:gradFill>
                <a:latin typeface="Bebas Neue"/>
              </a:rPr>
              <a:t>2</a:t>
            </a:r>
            <a:endParaRPr b="1" i="0" dirty="0">
              <a:ln>
                <a:noFill/>
              </a:ln>
              <a:gradFill>
                <a:gsLst>
                  <a:gs pos="0">
                    <a:schemeClr val="lt1"/>
                  </a:gs>
                  <a:gs pos="100000">
                    <a:schemeClr val="accent1"/>
                  </a:gs>
                </a:gsLst>
                <a:lin ang="5400012" scaled="0"/>
              </a:gradFill>
              <a:latin typeface="Bebas Neue"/>
            </a:endParaRPr>
          </a:p>
        </p:txBody>
      </p:sp>
    </p:spTree>
    <p:extLst>
      <p:ext uri="{BB962C8B-B14F-4D97-AF65-F5344CB8AC3E}">
        <p14:creationId xmlns:p14="http://schemas.microsoft.com/office/powerpoint/2010/main" val="919622559"/>
      </p:ext>
    </p:extLst>
  </p:cSld>
  <p:clrMapOvr>
    <a:masterClrMapping/>
  </p:clrMapOvr>
</p:sld>
</file>

<file path=ppt/theme/theme1.xml><?xml version="1.0" encoding="utf-8"?>
<a:theme xmlns:a="http://schemas.openxmlformats.org/drawingml/2006/main"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1297</Words>
  <Application>Microsoft Office PowerPoint</Application>
  <PresentationFormat>Presentación en pantalla (16:9)</PresentationFormat>
  <Paragraphs>322</Paragraphs>
  <Slides>31</Slides>
  <Notes>15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Calibri</vt:lpstr>
      <vt:lpstr>Barlow Light</vt:lpstr>
      <vt:lpstr>Roboto Medium</vt:lpstr>
      <vt:lpstr>Roboto</vt:lpstr>
      <vt:lpstr>Bebas Neue</vt:lpstr>
      <vt:lpstr>Roboto Thin</vt:lpstr>
      <vt:lpstr>Arial</vt:lpstr>
      <vt:lpstr>Barlow</vt:lpstr>
      <vt:lpstr>Fitzwalter template</vt:lpstr>
      <vt:lpstr>       Autor:    Camacho rueda carlos steveen Director:   ing. Núñez Agurto, Alberto Daniel MGS  Santo Domingo 2021</vt:lpstr>
      <vt:lpstr>Presentación de PowerPoint</vt:lpstr>
      <vt:lpstr>Problemática</vt:lpstr>
      <vt:lpstr>Presentación de PowerPoint</vt:lpstr>
      <vt:lpstr>Objetivos</vt:lpstr>
      <vt:lpstr>Presentación de PowerPoint</vt:lpstr>
      <vt:lpstr>Marco Teórico </vt:lpstr>
      <vt:lpstr>Presentación de PowerPoint</vt:lpstr>
      <vt:lpstr>Matriz comparativa  </vt:lpstr>
      <vt:lpstr>Presentación de PowerPoint</vt:lpstr>
      <vt:lpstr>Entorno de pruebas </vt:lpstr>
      <vt:lpstr>Presentación de PowerPoint</vt:lpstr>
      <vt:lpstr>Presentación de PowerPoint</vt:lpstr>
      <vt:lpstr>Definición de ataques </vt:lpstr>
      <vt:lpstr>Presentación de PowerPoint</vt:lpstr>
      <vt:lpstr>Presentación de PowerPoint</vt:lpstr>
      <vt:lpstr>Presentación de PowerPoint</vt:lpstr>
      <vt:lpstr>Escaneo de vulnerabilidades</vt:lpstr>
      <vt:lpstr>Presentación de PowerPoint</vt:lpstr>
      <vt:lpstr>Presentación de PowerPoint</vt:lpstr>
      <vt:lpstr>Escaneo de puertos</vt:lpstr>
      <vt:lpstr>Presentación de PowerPoint</vt:lpstr>
      <vt:lpstr>Descarga de archivos maliciosos</vt:lpstr>
      <vt:lpstr>Presentación de PowerPoint</vt:lpstr>
      <vt:lpstr>Presentación de PowerPoint</vt:lpstr>
      <vt:lpstr>Conclusiones</vt:lpstr>
      <vt:lpstr>Presentación de PowerPoint</vt:lpstr>
      <vt:lpstr>Presentación de PowerPoint</vt:lpstr>
      <vt:lpstr>RECOMENDACIONES</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Autor:    Camacho rueda carlos steveen Director:   ing. Núñez Agurto, Alberto Daniel MGS  Santo Domingo 2021</dc:title>
  <cp:lastModifiedBy>USER</cp:lastModifiedBy>
  <cp:revision>53</cp:revision>
  <dcterms:modified xsi:type="dcterms:W3CDTF">2021-09-08T19:18:54Z</dcterms:modified>
</cp:coreProperties>
</file>