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99300" cy="10234613"/>
  <p:embeddedFontLst>
    <p:embeddedFont>
      <p:font typeface="Calibri" panose="020F0502020204030204" pitchFamily="34" charset="0"/>
      <p:regular r:id="rId34"/>
      <p:bold r:id="rId35"/>
      <p:italic r:id="rId36"/>
      <p:boldItalic r:id="rId37"/>
    </p:embeddedFont>
    <p:embeddedFont>
      <p:font typeface="Roboto"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6991FD-1861-4503-9C46-B13D8CF0A455}">
  <a:tblStyle styleId="{ED6991FD-1861-4503-9C46-B13D8CF0A4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6" name="Google Shape;66;p1:notes"/>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SzPts val="1400"/>
              <a:buNone/>
            </a:pPr>
            <a:fld id="{00000000-1234-1234-1234-123412341234}" type="slidenum">
              <a:rPr lang="es-EC" sz="1400" b="0" i="0" u="none" strike="noStrike" cap="none">
                <a:solidFill>
                  <a:schemeClr val="dk1"/>
                </a:solidFill>
                <a:latin typeface="Calibri"/>
                <a:ea typeface="Calibri"/>
                <a:cs typeface="Calibri"/>
                <a:sym typeface="Calibri"/>
              </a:rPr>
              <a:t>1</a:t>
            </a:fld>
            <a:endParaRPr sz="1400" b="0" i="0" u="none" strike="noStrike" cap="none">
              <a:solidFill>
                <a:schemeClr val="dk1"/>
              </a:solidFill>
              <a:latin typeface="Calibri"/>
              <a:ea typeface="Calibri"/>
              <a:cs typeface="Calibri"/>
              <a:sym typeface="Calibri"/>
            </a:endParaRPr>
          </a:p>
        </p:txBody>
      </p:sp>
      <p:sp>
        <p:nvSpPr>
          <p:cNvPr id="67" name="Google Shape;67;p1:notes"/>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p>
            <a:pPr marL="0" marR="0" lvl="0" indent="0" algn="l" rtl="0">
              <a:lnSpc>
                <a:spcPct val="100000"/>
              </a:lnSpc>
              <a:spcBef>
                <a:spcPts val="0"/>
              </a:spcBef>
              <a:spcAft>
                <a:spcPts val="0"/>
              </a:spcAft>
              <a:buSzPts val="1400"/>
              <a:buNone/>
            </a:pPr>
            <a:r>
              <a:rPr lang="es-EC" sz="1400" b="0" i="0" u="none" strike="noStrike" cap="none">
                <a:solidFill>
                  <a:schemeClr val="dk1"/>
                </a:solidFill>
                <a:latin typeface="Calibri"/>
                <a:ea typeface="Calibri"/>
                <a:cs typeface="Calibri"/>
                <a:sym typeface="Calibri"/>
              </a:rPr>
              <a:t>CÓDIGO: SGC.DI.269       VERSIÓN: 1.0        DICIEMBRE 13 2011</a:t>
            </a:r>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8: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9: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1: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3" name="Google Shape;203;p2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2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2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3: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76" name="Google Shape;76;p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4: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5: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9: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3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33: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4: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6: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3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f16f9278e_1_5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ef16f9278e_1_55: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1" name="Google Shape;301;gef16f9278e_1_5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3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9: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1: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4" name="Google Shape;94;p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3" name="Google Shape;113;p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
          <p:cNvSpPr txBox="1">
            <a:spLocks noGrp="1"/>
          </p:cNvSpPr>
          <p:nvPr>
            <p:ph type="dt" idx="10"/>
          </p:nvPr>
        </p:nvSpPr>
        <p:spPr>
          <a:xfrm>
            <a:off x="385192" y="5661248"/>
            <a:ext cx="2026568" cy="216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ftr" idx="11"/>
          </p:nvPr>
        </p:nvSpPr>
        <p:spPr>
          <a:xfrm>
            <a:off x="4388160" y="5662451"/>
            <a:ext cx="1447800" cy="2136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sp>
      <p:sp>
        <p:nvSpPr>
          <p:cNvPr id="56" name="Google Shape;56;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385192" y="6656871"/>
            <a:ext cx="2026568" cy="216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1.0</a:t>
            </a:r>
            <a:endParaRPr b="0"/>
          </a:p>
        </p:txBody>
      </p:sp>
      <p:sp>
        <p:nvSpPr>
          <p:cNvPr id="29" name="Google Shape;29;p3"/>
          <p:cNvSpPr txBox="1">
            <a:spLocks noGrp="1"/>
          </p:cNvSpPr>
          <p:nvPr>
            <p:ph type="ftr" idx="11"/>
          </p:nvPr>
        </p:nvSpPr>
        <p:spPr>
          <a:xfrm>
            <a:off x="4388160" y="6658074"/>
            <a:ext cx="1447800" cy="2136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1"/>
          <p:cNvSpPr txBox="1">
            <a:spLocks noGrp="1"/>
          </p:cNvSpPr>
          <p:nvPr>
            <p:ph type="dt" idx="10"/>
          </p:nvPr>
        </p:nvSpPr>
        <p:spPr>
          <a:xfrm>
            <a:off x="385192" y="6656871"/>
            <a:ext cx="2026568" cy="2160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388160" y="6658074"/>
            <a:ext cx="1447800" cy="21361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1"/>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p:nvPr/>
        </p:nvSpPr>
        <p:spPr>
          <a:xfrm>
            <a:off x="2142225" y="1878050"/>
            <a:ext cx="6112500" cy="1061700"/>
          </a:xfrm>
          <a:prstGeom prst="rect">
            <a:avLst/>
          </a:prstGeom>
          <a:noFill/>
          <a:ln>
            <a:noFill/>
          </a:ln>
        </p:spPr>
        <p:txBody>
          <a:bodyPr spcFirstLastPara="1" wrap="square" lIns="91425" tIns="45700" rIns="91425" bIns="45700" anchor="t" anchorCtr="0">
            <a:noAutofit/>
          </a:bodyPr>
          <a:lstStyle/>
          <a:p>
            <a:pPr lvl="0" algn="ctr">
              <a:lnSpc>
                <a:spcPct val="150000"/>
              </a:lnSpc>
              <a:buSzPts val="1400"/>
            </a:pPr>
            <a:r>
              <a:rPr lang="es-EC" sz="1600" b="1" i="0" u="none" strike="noStrike" cap="none" dirty="0">
                <a:solidFill>
                  <a:srgbClr val="000000"/>
                </a:solidFill>
                <a:latin typeface="Arial"/>
                <a:ea typeface="Arial"/>
                <a:cs typeface="Arial"/>
                <a:sym typeface="Arial"/>
              </a:rPr>
              <a:t>TEMA: </a:t>
            </a:r>
            <a:r>
              <a:rPr lang="es-EC" sz="1600" b="1" i="0" u="none" strike="noStrike" cap="none" dirty="0" smtClean="0">
                <a:solidFill>
                  <a:srgbClr val="000000"/>
                </a:solidFill>
                <a:latin typeface="Arial"/>
                <a:ea typeface="Arial"/>
                <a:cs typeface="Arial"/>
                <a:sym typeface="Arial"/>
              </a:rPr>
              <a:t>“</a:t>
            </a:r>
            <a:r>
              <a:rPr lang="es-ES" sz="1600" b="1" dirty="0"/>
              <a:t>RED SOCIAL TEMÁTICA PARA SECTOR AGROPECUARIO, SERVICIOS DIGITALES PARA COMERCIALIZACIÓN DE PRODUCTOS AGROPECUARIOS</a:t>
            </a:r>
            <a:r>
              <a:rPr lang="es-EC" sz="1600" b="1" i="0" u="none" strike="noStrike" cap="none" dirty="0" smtClean="0">
                <a:solidFill>
                  <a:srgbClr val="000000"/>
                </a:solidFill>
                <a:latin typeface="Arial"/>
                <a:ea typeface="Arial"/>
                <a:cs typeface="Arial"/>
                <a:sym typeface="Arial"/>
              </a:rPr>
              <a:t>”</a:t>
            </a:r>
            <a:endParaRPr sz="1600" b="1" i="0" u="none" strike="noStrike" cap="none" dirty="0">
              <a:solidFill>
                <a:srgbClr val="000000"/>
              </a:solidFill>
              <a:latin typeface="Arial"/>
              <a:ea typeface="Arial"/>
              <a:cs typeface="Arial"/>
              <a:sym typeface="Arial"/>
            </a:endParaRPr>
          </a:p>
          <a:p>
            <a:pPr marL="0" marR="0" lvl="0" indent="0" algn="ctr" rtl="0">
              <a:lnSpc>
                <a:spcPct val="15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14"/>
          <p:cNvSpPr/>
          <p:nvPr/>
        </p:nvSpPr>
        <p:spPr>
          <a:xfrm>
            <a:off x="2705623" y="2779538"/>
            <a:ext cx="457200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1"/>
          </a:p>
          <a:p>
            <a:pPr marL="0" marR="0" lvl="0" indent="0" algn="ctr" rtl="0">
              <a:lnSpc>
                <a:spcPct val="100000"/>
              </a:lnSpc>
              <a:spcBef>
                <a:spcPts val="0"/>
              </a:spcBef>
              <a:spcAft>
                <a:spcPts val="0"/>
              </a:spcAft>
              <a:buClr>
                <a:srgbClr val="000000"/>
              </a:buClr>
              <a:buSzPts val="1400"/>
              <a:buFont typeface="Arial"/>
              <a:buNone/>
            </a:pPr>
            <a:r>
              <a:rPr lang="es-EC" sz="1600" b="1" i="0" u="none" strike="noStrike" cap="none">
                <a:solidFill>
                  <a:srgbClr val="000000"/>
                </a:solidFill>
                <a:latin typeface="Arial"/>
                <a:ea typeface="Arial"/>
                <a:cs typeface="Arial"/>
                <a:sym typeface="Arial"/>
              </a:rPr>
              <a:t>Autores:</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es-EC" sz="1600" b="1"/>
              <a:t>Montesdeoca Posso Erick Ismael</a:t>
            </a:r>
            <a:endParaRPr sz="1600" b="1"/>
          </a:p>
          <a:p>
            <a:pPr marL="0" marR="0" lvl="0" indent="0" algn="ctr" rtl="0">
              <a:lnSpc>
                <a:spcPct val="150000"/>
              </a:lnSpc>
              <a:spcBef>
                <a:spcPts val="0"/>
              </a:spcBef>
              <a:spcAft>
                <a:spcPts val="0"/>
              </a:spcAft>
              <a:buClr>
                <a:srgbClr val="000000"/>
              </a:buClr>
              <a:buSzPts val="1400"/>
              <a:buFont typeface="Arial"/>
              <a:buNone/>
            </a:pPr>
            <a:r>
              <a:rPr lang="es-EC" sz="1600" b="1"/>
              <a:t>Evelyn Andrea Cobeña Robles</a:t>
            </a:r>
            <a:endParaRPr sz="1600" b="1"/>
          </a:p>
        </p:txBody>
      </p:sp>
      <p:sp>
        <p:nvSpPr>
          <p:cNvPr id="71" name="Google Shape;71;p14"/>
          <p:cNvSpPr/>
          <p:nvPr/>
        </p:nvSpPr>
        <p:spPr>
          <a:xfrm>
            <a:off x="2705623" y="4227534"/>
            <a:ext cx="4572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600" b="1" i="0" u="none" strike="noStrike" cap="none">
                <a:solidFill>
                  <a:srgbClr val="000000"/>
                </a:solidFill>
                <a:latin typeface="Arial"/>
                <a:ea typeface="Arial"/>
                <a:cs typeface="Arial"/>
                <a:sym typeface="Arial"/>
              </a:rPr>
              <a:t>Director: </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EC" sz="1600" b="1" i="0" u="none" strike="noStrike" cap="none">
                <a:solidFill>
                  <a:srgbClr val="000000"/>
                </a:solidFill>
                <a:latin typeface="Arial"/>
                <a:ea typeface="Arial"/>
                <a:cs typeface="Arial"/>
                <a:sym typeface="Arial"/>
              </a:rPr>
              <a:t>Ing. Revelo Herrera, Héctor Mauricio M</a:t>
            </a:r>
            <a:r>
              <a:rPr lang="es-EC" sz="1600" b="1"/>
              <a:t>S</a:t>
            </a:r>
            <a:r>
              <a:rPr lang="es-EC" sz="1600" b="1" i="0" u="none" strike="noStrike" cap="none">
                <a:solidFill>
                  <a:srgbClr val="000000"/>
                </a:solidFill>
                <a:latin typeface="Arial"/>
                <a:ea typeface="Arial"/>
                <a:cs typeface="Arial"/>
                <a:sym typeface="Arial"/>
              </a:rPr>
              <a:t>c.</a:t>
            </a:r>
            <a:endParaRPr sz="1600" b="1" i="0" u="none" strike="noStrike" cap="none">
              <a:solidFill>
                <a:srgbClr val="000000"/>
              </a:solidFill>
              <a:latin typeface="Arial"/>
              <a:ea typeface="Arial"/>
              <a:cs typeface="Arial"/>
              <a:sym typeface="Arial"/>
            </a:endParaRPr>
          </a:p>
        </p:txBody>
      </p:sp>
      <p:sp>
        <p:nvSpPr>
          <p:cNvPr id="72" name="Google Shape;72;p14"/>
          <p:cNvSpPr/>
          <p:nvPr/>
        </p:nvSpPr>
        <p:spPr>
          <a:xfrm>
            <a:off x="2295395" y="1046926"/>
            <a:ext cx="539245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600" b="1" i="0" u="none" strike="noStrike" cap="none">
                <a:solidFill>
                  <a:srgbClr val="000000"/>
                </a:solidFill>
                <a:latin typeface="Arial"/>
                <a:ea typeface="Arial"/>
                <a:cs typeface="Arial"/>
                <a:sym typeface="Arial"/>
              </a:rPr>
              <a:t>DEPARTAMENTO DE CIENCIAS DE LA COMPUTACIÓN</a:t>
            </a:r>
            <a:endParaRPr sz="1600" b="0" i="0" u="none" strike="noStrike" cap="none">
              <a:solidFill>
                <a:srgbClr val="000000"/>
              </a:solidFill>
              <a:latin typeface="Arial"/>
              <a:ea typeface="Arial"/>
              <a:cs typeface="Arial"/>
              <a:sym typeface="Arial"/>
            </a:endParaRPr>
          </a:p>
        </p:txBody>
      </p:sp>
      <p:pic>
        <p:nvPicPr>
          <p:cNvPr id="73" name="Google Shape;73;p14"/>
          <p:cNvPicPr preferRelativeResize="0"/>
          <p:nvPr/>
        </p:nvPicPr>
        <p:blipFill rotWithShape="1">
          <a:blip r:embed="rId3">
            <a:alphaModFix/>
          </a:blip>
          <a:srcRect t="28097" b="32377"/>
          <a:stretch/>
        </p:blipFill>
        <p:spPr>
          <a:xfrm>
            <a:off x="7066425" y="76875"/>
            <a:ext cx="2026550" cy="80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56" name="Google Shape;156;p23"/>
          <p:cNvSpPr/>
          <p:nvPr/>
        </p:nvSpPr>
        <p:spPr>
          <a:xfrm>
            <a:off x="-12482" y="143800"/>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MARCO TEÓRICO </a:t>
            </a:r>
            <a:endParaRPr sz="2600" b="1" i="0" u="none" strike="noStrike" cap="none">
              <a:solidFill>
                <a:schemeClr val="accent4"/>
              </a:solidFill>
              <a:latin typeface="Arial"/>
              <a:ea typeface="Arial"/>
              <a:cs typeface="Arial"/>
              <a:sym typeface="Arial"/>
            </a:endParaRPr>
          </a:p>
        </p:txBody>
      </p:sp>
      <p:sp>
        <p:nvSpPr>
          <p:cNvPr id="157" name="Google Shape;157;p23"/>
          <p:cNvSpPr txBox="1"/>
          <p:nvPr/>
        </p:nvSpPr>
        <p:spPr>
          <a:xfrm>
            <a:off x="763625" y="1155050"/>
            <a:ext cx="75918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C" sz="1600" b="1" i="0" u="none" strike="noStrike" cap="none">
                <a:solidFill>
                  <a:srgbClr val="000000"/>
                </a:solidFill>
                <a:latin typeface="Arial"/>
                <a:ea typeface="Arial"/>
                <a:cs typeface="Arial"/>
                <a:sym typeface="Arial"/>
              </a:rPr>
              <a:t>Emprendedor:</a:t>
            </a:r>
            <a:r>
              <a:rPr lang="es-EC" sz="1600" b="1"/>
              <a:t> </a:t>
            </a:r>
            <a:r>
              <a:rPr lang="es-EC" sz="1600"/>
              <a:t>e</a:t>
            </a:r>
            <a:r>
              <a:rPr lang="es-EC" sz="1600" i="0" u="none" strike="noStrike" cap="none">
                <a:solidFill>
                  <a:srgbClr val="000000"/>
                </a:solidFill>
              </a:rPr>
              <a:t>s todo individuo que inicia con una actividad de negocios</a:t>
            </a:r>
            <a:endParaRPr sz="1600" i="0"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1600" b="1"/>
          </a:p>
          <a:p>
            <a:pPr marL="0" marR="0" lvl="0" indent="0" algn="l" rtl="0">
              <a:lnSpc>
                <a:spcPct val="100000"/>
              </a:lnSpc>
              <a:spcBef>
                <a:spcPts val="0"/>
              </a:spcBef>
              <a:spcAft>
                <a:spcPts val="0"/>
              </a:spcAft>
              <a:buClr>
                <a:srgbClr val="000000"/>
              </a:buClr>
              <a:buSzPts val="1600"/>
              <a:buFont typeface="Arial"/>
              <a:buNone/>
            </a:pPr>
            <a:endParaRPr sz="1600" b="1"/>
          </a:p>
          <a:p>
            <a:pPr marL="0" lvl="0" indent="0" algn="l" rtl="0">
              <a:spcBef>
                <a:spcPts val="0"/>
              </a:spcBef>
              <a:spcAft>
                <a:spcPts val="0"/>
              </a:spcAft>
              <a:buClr>
                <a:schemeClr val="dk1"/>
              </a:buClr>
              <a:buSzPts val="1600"/>
              <a:buFont typeface="Arial"/>
              <a:buNone/>
            </a:pPr>
            <a:r>
              <a:rPr lang="es-EC" sz="1600" b="1">
                <a:solidFill>
                  <a:schemeClr val="dk1"/>
                </a:solidFill>
              </a:rPr>
              <a:t>Comercio Electrónico:</a:t>
            </a:r>
            <a:r>
              <a:rPr lang="es-EC" sz="1600">
                <a:solidFill>
                  <a:schemeClr val="dk1"/>
                </a:solidFill>
              </a:rPr>
              <a:t> implica la compra y venta de productos o servicios donde intervienen medios o herramientas tecnológicas</a:t>
            </a:r>
            <a:endParaRPr sz="1600">
              <a:solidFill>
                <a:schemeClr val="dk1"/>
              </a:solidFill>
            </a:endParaRPr>
          </a:p>
          <a:p>
            <a:pPr marL="0" lvl="0" indent="0" algn="l" rtl="0">
              <a:spcBef>
                <a:spcPts val="0"/>
              </a:spcBef>
              <a:spcAft>
                <a:spcPts val="0"/>
              </a:spcAft>
              <a:buClr>
                <a:schemeClr val="dk1"/>
              </a:buClr>
              <a:buSzPts val="1600"/>
              <a:buFont typeface="Arial"/>
              <a:buNone/>
            </a:pPr>
            <a:endParaRPr sz="1600" b="1">
              <a:solidFill>
                <a:schemeClr val="dk1"/>
              </a:solidFill>
            </a:endParaRPr>
          </a:p>
          <a:p>
            <a:pPr marL="0" lvl="0" indent="0" algn="l" rtl="0">
              <a:spcBef>
                <a:spcPts val="0"/>
              </a:spcBef>
              <a:spcAft>
                <a:spcPts val="0"/>
              </a:spcAft>
              <a:buClr>
                <a:schemeClr val="dk1"/>
              </a:buClr>
              <a:buSzPts val="1600"/>
              <a:buFont typeface="Arial"/>
              <a:buNone/>
            </a:pPr>
            <a:endParaRPr sz="1600" b="1">
              <a:solidFill>
                <a:schemeClr val="dk1"/>
              </a:solidFill>
            </a:endParaRPr>
          </a:p>
          <a:p>
            <a:pPr marL="0" lvl="0" indent="0" algn="l" rtl="0">
              <a:spcBef>
                <a:spcPts val="0"/>
              </a:spcBef>
              <a:spcAft>
                <a:spcPts val="0"/>
              </a:spcAft>
              <a:buClr>
                <a:schemeClr val="dk1"/>
              </a:buClr>
              <a:buSzPts val="1600"/>
              <a:buFont typeface="Arial"/>
              <a:buNone/>
            </a:pPr>
            <a:endParaRPr sz="1600" b="1">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b="1"/>
          </a:p>
        </p:txBody>
      </p:sp>
      <p:pic>
        <p:nvPicPr>
          <p:cNvPr id="158" name="Google Shape;158;p23"/>
          <p:cNvPicPr preferRelativeResize="0"/>
          <p:nvPr/>
        </p:nvPicPr>
        <p:blipFill>
          <a:blip r:embed="rId3">
            <a:alphaModFix/>
          </a:blip>
          <a:stretch>
            <a:fillRect/>
          </a:stretch>
        </p:blipFill>
        <p:spPr>
          <a:xfrm>
            <a:off x="92300" y="2643225"/>
            <a:ext cx="5054599" cy="3367050"/>
          </a:xfrm>
          <a:prstGeom prst="rect">
            <a:avLst/>
          </a:prstGeom>
          <a:noFill/>
          <a:ln>
            <a:noFill/>
          </a:ln>
        </p:spPr>
      </p:pic>
      <p:pic>
        <p:nvPicPr>
          <p:cNvPr id="159" name="Google Shape;159;p23"/>
          <p:cNvPicPr preferRelativeResize="0"/>
          <p:nvPr/>
        </p:nvPicPr>
        <p:blipFill>
          <a:blip r:embed="rId4">
            <a:alphaModFix/>
          </a:blip>
          <a:stretch>
            <a:fillRect/>
          </a:stretch>
        </p:blipFill>
        <p:spPr>
          <a:xfrm>
            <a:off x="4740275" y="3074050"/>
            <a:ext cx="4251326" cy="2657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66" name="Google Shape;166;p24"/>
          <p:cNvSpPr/>
          <p:nvPr/>
        </p:nvSpPr>
        <p:spPr>
          <a:xfrm>
            <a:off x="18525" y="157925"/>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METODOLOGÍA </a:t>
            </a:r>
            <a:r>
              <a:rPr lang="es-EC" sz="2600" b="1">
                <a:solidFill>
                  <a:schemeClr val="accent4"/>
                </a:solidFill>
              </a:rPr>
              <a:t>AGILE</a:t>
            </a:r>
            <a:endParaRPr sz="2600" b="1" i="0" u="none" strike="noStrike" cap="none">
              <a:solidFill>
                <a:schemeClr val="accent4"/>
              </a:solidFill>
              <a:latin typeface="Arial"/>
              <a:ea typeface="Arial"/>
              <a:cs typeface="Arial"/>
              <a:sym typeface="Arial"/>
            </a:endParaRPr>
          </a:p>
        </p:txBody>
      </p:sp>
      <p:sp>
        <p:nvSpPr>
          <p:cNvPr id="167" name="Google Shape;167;p24"/>
          <p:cNvSpPr/>
          <p:nvPr/>
        </p:nvSpPr>
        <p:spPr>
          <a:xfrm>
            <a:off x="5151025" y="1075625"/>
            <a:ext cx="3338700" cy="5098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200"/>
              </a:spcBef>
              <a:spcAft>
                <a:spcPts val="0"/>
              </a:spcAft>
              <a:buClr>
                <a:schemeClr val="dk1"/>
              </a:buClr>
              <a:buSzPts val="1100"/>
              <a:buFont typeface="Arial"/>
              <a:buNone/>
            </a:pPr>
            <a:r>
              <a:rPr lang="es-EC" sz="1500">
                <a:solidFill>
                  <a:schemeClr val="dk1"/>
                </a:solidFill>
              </a:rPr>
              <a:t>Es aquella que permite acoplar la forma de trabajo a las condiciones del proyecto, obteniendo flexibilidad e inmediatez en las respuestas para acomodar el proyecto y su desarrollo a las condiciones del entorno. Además, esta metodología se encargar de gestionar de manera flexible, autónoma y eficaz cada proyecto, permitiendo reducir los costes e incrementando su productividad.</a:t>
            </a:r>
            <a:endParaRPr sz="1500">
              <a:solidFill>
                <a:schemeClr val="dk1"/>
              </a:solidFill>
            </a:endParaRPr>
          </a:p>
          <a:p>
            <a:pPr marL="0" marR="0" lvl="0" indent="0" algn="l" rtl="0">
              <a:lnSpc>
                <a:spcPct val="150000"/>
              </a:lnSpc>
              <a:spcBef>
                <a:spcPts val="1200"/>
              </a:spcBef>
              <a:spcAft>
                <a:spcPts val="0"/>
              </a:spcAft>
              <a:buClr>
                <a:schemeClr val="dk1"/>
              </a:buClr>
              <a:buSzPts val="1100"/>
              <a:buFont typeface="Arial"/>
              <a:buNone/>
            </a:pPr>
            <a:endParaRPr sz="1600">
              <a:solidFill>
                <a:schemeClr val="dk1"/>
              </a:solidFill>
            </a:endParaRPr>
          </a:p>
          <a:p>
            <a:pPr marL="0" marR="109728" lvl="0" indent="0" algn="just" rtl="0">
              <a:lnSpc>
                <a:spcPct val="150000"/>
              </a:lnSpc>
              <a:spcBef>
                <a:spcPts val="120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a:solidFill>
                <a:srgbClr val="000000"/>
              </a:solidFill>
              <a:latin typeface="Arial"/>
              <a:ea typeface="Arial"/>
              <a:cs typeface="Arial"/>
              <a:sym typeface="Arial"/>
            </a:endParaRPr>
          </a:p>
        </p:txBody>
      </p:sp>
      <p:pic>
        <p:nvPicPr>
          <p:cNvPr id="168" name="Google Shape;168;p24"/>
          <p:cNvPicPr preferRelativeResize="0"/>
          <p:nvPr/>
        </p:nvPicPr>
        <p:blipFill>
          <a:blip r:embed="rId3">
            <a:alphaModFix/>
          </a:blip>
          <a:stretch>
            <a:fillRect/>
          </a:stretch>
        </p:blipFill>
        <p:spPr>
          <a:xfrm>
            <a:off x="372500" y="945250"/>
            <a:ext cx="4514850" cy="449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5" name="Google Shape;175;p25"/>
          <p:cNvSpPr/>
          <p:nvPr/>
        </p:nvSpPr>
        <p:spPr>
          <a:xfrm>
            <a:off x="0" y="54775"/>
            <a:ext cx="9144000" cy="525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chemeClr val="accent4"/>
                </a:solidFill>
                <a:latin typeface="Arial"/>
                <a:ea typeface="Arial"/>
                <a:cs typeface="Arial"/>
                <a:sym typeface="Arial"/>
              </a:rPr>
              <a:t>Lista de actores</a:t>
            </a:r>
            <a:endParaRPr sz="2600" b="1" i="0" u="none" strike="noStrike" cap="none">
              <a:solidFill>
                <a:schemeClr val="accent4"/>
              </a:solidFill>
              <a:latin typeface="Arial"/>
              <a:ea typeface="Arial"/>
              <a:cs typeface="Arial"/>
              <a:sym typeface="Arial"/>
            </a:endParaRPr>
          </a:p>
        </p:txBody>
      </p:sp>
      <p:graphicFrame>
        <p:nvGraphicFramePr>
          <p:cNvPr id="176" name="Google Shape;176;p25"/>
          <p:cNvGraphicFramePr/>
          <p:nvPr>
            <p:extLst>
              <p:ext uri="{D42A27DB-BD31-4B8C-83A1-F6EECF244321}">
                <p14:modId xmlns:p14="http://schemas.microsoft.com/office/powerpoint/2010/main" val="528700369"/>
              </p:ext>
            </p:extLst>
          </p:nvPr>
        </p:nvGraphicFramePr>
        <p:xfrm>
          <a:off x="450475" y="683275"/>
          <a:ext cx="8243025" cy="5174030"/>
        </p:xfrm>
        <a:graphic>
          <a:graphicData uri="http://schemas.openxmlformats.org/drawingml/2006/table">
            <a:tbl>
              <a:tblPr>
                <a:noFill/>
                <a:tableStyleId>{ED6991FD-1861-4503-9C46-B13D8CF0A455}</a:tableStyleId>
              </a:tblPr>
              <a:tblGrid>
                <a:gridCol w="549525">
                  <a:extLst>
                    <a:ext uri="{9D8B030D-6E8A-4147-A177-3AD203B41FA5}">
                      <a16:colId xmlns:a16="http://schemas.microsoft.com/office/drawing/2014/main" val="20000"/>
                    </a:ext>
                  </a:extLst>
                </a:gridCol>
                <a:gridCol w="2206725">
                  <a:extLst>
                    <a:ext uri="{9D8B030D-6E8A-4147-A177-3AD203B41FA5}">
                      <a16:colId xmlns:a16="http://schemas.microsoft.com/office/drawing/2014/main" val="20001"/>
                    </a:ext>
                  </a:extLst>
                </a:gridCol>
                <a:gridCol w="1700125">
                  <a:extLst>
                    <a:ext uri="{9D8B030D-6E8A-4147-A177-3AD203B41FA5}">
                      <a16:colId xmlns:a16="http://schemas.microsoft.com/office/drawing/2014/main" val="20002"/>
                    </a:ext>
                  </a:extLst>
                </a:gridCol>
                <a:gridCol w="2155225">
                  <a:extLst>
                    <a:ext uri="{9D8B030D-6E8A-4147-A177-3AD203B41FA5}">
                      <a16:colId xmlns:a16="http://schemas.microsoft.com/office/drawing/2014/main" val="20003"/>
                    </a:ext>
                  </a:extLst>
                </a:gridCol>
                <a:gridCol w="1631425">
                  <a:extLst>
                    <a:ext uri="{9D8B030D-6E8A-4147-A177-3AD203B41FA5}">
                      <a16:colId xmlns:a16="http://schemas.microsoft.com/office/drawing/2014/main" val="20004"/>
                    </a:ext>
                  </a:extLst>
                </a:gridCol>
              </a:tblGrid>
              <a:tr h="613825">
                <a:tc>
                  <a:txBody>
                    <a:bodyPr/>
                    <a:lstStyle/>
                    <a:p>
                      <a:pPr marL="0" lvl="0" indent="0" algn="ctr" rtl="0">
                        <a:lnSpc>
                          <a:spcPct val="100000"/>
                        </a:lnSpc>
                        <a:spcBef>
                          <a:spcPts val="1200"/>
                        </a:spcBef>
                        <a:spcAft>
                          <a:spcPts val="1200"/>
                        </a:spcAft>
                        <a:buNone/>
                      </a:pPr>
                      <a:r>
                        <a:rPr lang="es-EC" sz="1200" b="1"/>
                        <a:t>Sec</a:t>
                      </a:r>
                      <a:endParaRPr sz="1200" b="1"/>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b="1"/>
                        <a:t>Actores individuales</a:t>
                      </a:r>
                      <a:endParaRPr sz="1200" b="1"/>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b="1"/>
                        <a:t>Descripción</a:t>
                      </a:r>
                      <a:endParaRPr sz="1200" b="1"/>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b="1"/>
                        <a:t>Caracterización</a:t>
                      </a:r>
                      <a:endParaRPr sz="1200" b="1"/>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b="1"/>
                        <a:t>Actores identificados</a:t>
                      </a:r>
                      <a:endParaRPr sz="1200" b="1"/>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2850">
                <a:tc>
                  <a:txBody>
                    <a:bodyPr/>
                    <a:lstStyle/>
                    <a:p>
                      <a:pPr marL="0" lvl="0" indent="0" algn="ctr" rtl="0">
                        <a:lnSpc>
                          <a:spcPct val="100000"/>
                        </a:lnSpc>
                        <a:spcBef>
                          <a:spcPts val="1200"/>
                        </a:spcBef>
                        <a:spcAft>
                          <a:spcPts val="1200"/>
                        </a:spcAft>
                        <a:buNone/>
                      </a:pPr>
                      <a:r>
                        <a:rPr lang="es-EC" sz="1200"/>
                        <a:t>1</a:t>
                      </a:r>
                      <a:endParaRPr sz="1200"/>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200"/>
                        <a:t>Emprendedores</a:t>
                      </a:r>
                      <a:endParaRPr sz="1200"/>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200"/>
                        <a:t>Análisis de estudios en un proyecto empresarial</a:t>
                      </a:r>
                      <a:endParaRPr sz="1200"/>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200"/>
                        <a:t>Son aproximadamente más de 400 emprendedores que el GADP ha asistido técnicamente y capacitado en los dos últimos años</a:t>
                      </a:r>
                      <a:endParaRPr sz="1200"/>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200"/>
                        <a:t>Franquiciadores, Asesores, Financiadores</a:t>
                      </a:r>
                      <a:endParaRPr sz="1200"/>
                    </a:p>
                  </a:txBody>
                  <a:tcPr marL="68575" marR="68575" marT="91425" marB="91425">
                    <a:lnT w="126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933175">
                <a:tc>
                  <a:txBody>
                    <a:bodyPr/>
                    <a:lstStyle/>
                    <a:p>
                      <a:pPr marL="0" lvl="0" indent="0" algn="ctr" rtl="0">
                        <a:lnSpc>
                          <a:spcPct val="100000"/>
                        </a:lnSpc>
                        <a:spcBef>
                          <a:spcPts val="1200"/>
                        </a:spcBef>
                        <a:spcAft>
                          <a:spcPts val="1200"/>
                        </a:spcAft>
                        <a:buNone/>
                      </a:pPr>
                      <a:r>
                        <a:rPr lang="es-EC" sz="1200"/>
                        <a:t>2</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Profesional para apoyo técnico</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Análisis de estudios de asesoramiento en el soporte técnico</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Universidad de las Fuerzas Armadas, GADP Provincial de Santo Domingo</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Empresa, emprendedor dependiente e independiente</a:t>
                      </a:r>
                      <a:endParaRPr sz="1200"/>
                    </a:p>
                  </a:txBody>
                  <a:tcPr marL="68575" marR="68575" marT="91425" marB="91425"/>
                </a:tc>
                <a:extLst>
                  <a:ext uri="{0D108BD9-81ED-4DB2-BD59-A6C34878D82A}">
                    <a16:rowId xmlns:a16="http://schemas.microsoft.com/office/drawing/2014/main" val="10002"/>
                  </a:ext>
                </a:extLst>
              </a:tr>
              <a:tr h="1214800">
                <a:tc>
                  <a:txBody>
                    <a:bodyPr/>
                    <a:lstStyle/>
                    <a:p>
                      <a:pPr marL="0" lvl="0" indent="0" algn="ctr" rtl="0">
                        <a:lnSpc>
                          <a:spcPct val="100000"/>
                        </a:lnSpc>
                        <a:spcBef>
                          <a:spcPts val="1200"/>
                        </a:spcBef>
                        <a:spcAft>
                          <a:spcPts val="1200"/>
                        </a:spcAft>
                        <a:buNone/>
                      </a:pPr>
                      <a:r>
                        <a:rPr lang="es-EC" sz="1200"/>
                        <a:t>3</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Empresario</a:t>
                      </a:r>
                      <a:endParaRPr sz="1200"/>
                    </a:p>
                  </a:txBody>
                  <a:tcPr marL="68575" marR="68575" marT="91425" marB="91425"/>
                </a:tc>
                <a:tc>
                  <a:txBody>
                    <a:bodyPr/>
                    <a:lstStyle/>
                    <a:p>
                      <a:pPr marL="0" lvl="0" indent="0" algn="ctr" rtl="0">
                        <a:lnSpc>
                          <a:spcPct val="100000"/>
                        </a:lnSpc>
                        <a:spcBef>
                          <a:spcPts val="1200"/>
                        </a:spcBef>
                        <a:spcAft>
                          <a:spcPts val="1200"/>
                        </a:spcAft>
                        <a:buNone/>
                      </a:pPr>
                      <a:r>
                        <a:rPr lang="es-EC" sz="1200"/>
                        <a:t>Análisis de estudio empresarial</a:t>
                      </a:r>
                      <a:endParaRPr sz="1200"/>
                    </a:p>
                  </a:txBody>
                  <a:tcPr marL="68575" marR="68575" marT="91425" marB="91425"/>
                </a:tc>
                <a:tc>
                  <a:txBody>
                    <a:bodyPr/>
                    <a:lstStyle/>
                    <a:p>
                      <a:pPr marL="0" lvl="0" indent="0" algn="ctr" rtl="0">
                        <a:lnSpc>
                          <a:spcPct val="100000"/>
                        </a:lnSpc>
                        <a:spcBef>
                          <a:spcPts val="1200"/>
                        </a:spcBef>
                        <a:spcAft>
                          <a:spcPts val="0"/>
                        </a:spcAft>
                        <a:buNone/>
                      </a:pPr>
                      <a:r>
                        <a:rPr lang="es-EC" sz="1200" dirty="0"/>
                        <a:t>Según el INEC 2019, Santo Domingo de los Tsáchilas concentra un 2.9% de empresas que equivale a más de 25 mil negocios.</a:t>
                      </a:r>
                      <a:endParaRPr sz="1200" dirty="0"/>
                    </a:p>
                    <a:p>
                      <a:pPr marL="0" lvl="0" indent="0" algn="ctr" rtl="0">
                        <a:lnSpc>
                          <a:spcPct val="100000"/>
                        </a:lnSpc>
                        <a:spcBef>
                          <a:spcPts val="1200"/>
                        </a:spcBef>
                        <a:spcAft>
                          <a:spcPts val="1200"/>
                        </a:spcAft>
                        <a:buNone/>
                      </a:pPr>
                      <a:r>
                        <a:rPr lang="es-EC" sz="1200" dirty="0"/>
                        <a:t> </a:t>
                      </a:r>
                      <a:endParaRPr sz="1200" dirty="0"/>
                    </a:p>
                  </a:txBody>
                  <a:tcPr marL="68575" marR="68575" marT="91425" marB="91425"/>
                </a:tc>
                <a:tc>
                  <a:txBody>
                    <a:bodyPr/>
                    <a:lstStyle/>
                    <a:p>
                      <a:pPr marL="0" lvl="0" indent="0" algn="ctr" rtl="0">
                        <a:lnSpc>
                          <a:spcPct val="100000"/>
                        </a:lnSpc>
                        <a:spcBef>
                          <a:spcPts val="1200"/>
                        </a:spcBef>
                        <a:spcAft>
                          <a:spcPts val="1200"/>
                        </a:spcAft>
                        <a:buNone/>
                      </a:pPr>
                      <a:r>
                        <a:rPr lang="es-EC" sz="1200"/>
                        <a:t>Franquiciadores, Asesores, Financiadores</a:t>
                      </a:r>
                      <a:endParaRPr sz="1200"/>
                    </a:p>
                  </a:txBody>
                  <a:tcPr marL="68575" marR="68575" marT="91425" marB="91425"/>
                </a:tc>
                <a:extLst>
                  <a:ext uri="{0D108BD9-81ED-4DB2-BD59-A6C34878D82A}">
                    <a16:rowId xmlns:a16="http://schemas.microsoft.com/office/drawing/2014/main" val="10003"/>
                  </a:ext>
                </a:extLst>
              </a:tr>
              <a:tr h="1092850">
                <a:tc>
                  <a:txBody>
                    <a:bodyPr/>
                    <a:lstStyle/>
                    <a:p>
                      <a:pPr marL="0" lvl="0" indent="0" algn="ctr" rtl="0">
                        <a:lnSpc>
                          <a:spcPct val="100000"/>
                        </a:lnSpc>
                        <a:spcBef>
                          <a:spcPts val="1200"/>
                        </a:spcBef>
                        <a:spcAft>
                          <a:spcPts val="1200"/>
                        </a:spcAft>
                        <a:buNone/>
                      </a:pPr>
                      <a:r>
                        <a:rPr lang="es-EC" sz="1200"/>
                        <a:t>4</a:t>
                      </a:r>
                      <a:endParaRPr sz="1200"/>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a:t>Asociaciones de productores agrícolas</a:t>
                      </a:r>
                      <a:endParaRPr sz="1200"/>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a:t>Análisis de estudio de productos agrícolas</a:t>
                      </a:r>
                      <a:endParaRPr sz="1200"/>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a:t>Según el INEC 2019, en Ecuador el 9.58% de empresas corresponde al sector agrícola, equivalente a 84 mil negocios.</a:t>
                      </a:r>
                      <a:endParaRPr sz="1200"/>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200" dirty="0"/>
                        <a:t>Franquiciadores, asesores, asociaciones</a:t>
                      </a:r>
                      <a:endParaRPr sz="1200" dirty="0"/>
                    </a:p>
                  </a:txBody>
                  <a:tcPr marL="68575" marR="68575" marT="91425" marB="91425">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83" name="Google Shape;183;p26"/>
          <p:cNvSpPr/>
          <p:nvPr/>
        </p:nvSpPr>
        <p:spPr>
          <a:xfrm>
            <a:off x="653150" y="2382050"/>
            <a:ext cx="7645500" cy="16065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chemeClr val="dk1"/>
              </a:buClr>
              <a:buSzPts val="3200"/>
              <a:buFont typeface="Arial"/>
              <a:buNone/>
            </a:pPr>
            <a:r>
              <a:rPr lang="es-EC" sz="2600" b="1">
                <a:solidFill>
                  <a:schemeClr val="dk1"/>
                </a:solidFill>
                <a:highlight>
                  <a:schemeClr val="lt1"/>
                </a:highlight>
              </a:rPr>
              <a:t>INSTITUCIONES Y PORTALES WEB DEL EMPRENDIMIENTO Y COMERCIO ELECTRÓNICO</a:t>
            </a:r>
            <a:endParaRPr sz="3600" b="1" i="0" u="none" strike="noStrike" cap="none">
              <a:solidFill>
                <a:schemeClr val="accent4"/>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90" name="Google Shape;190;p27"/>
          <p:cNvSpPr/>
          <p:nvPr/>
        </p:nvSpPr>
        <p:spPr>
          <a:xfrm>
            <a:off x="50" y="76850"/>
            <a:ext cx="8686800" cy="666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rgbClr val="000000"/>
                </a:solidFill>
                <a:latin typeface="Arial"/>
                <a:ea typeface="Arial"/>
                <a:cs typeface="Arial"/>
                <a:sym typeface="Arial"/>
              </a:rPr>
              <a:t>Ecuador</a:t>
            </a:r>
            <a:endParaRPr sz="3800" b="1" i="0" u="none" strike="noStrike" cap="none">
              <a:solidFill>
                <a:schemeClr val="accent4"/>
              </a:solidFill>
              <a:latin typeface="Arial"/>
              <a:ea typeface="Arial"/>
              <a:cs typeface="Arial"/>
              <a:sym typeface="Arial"/>
            </a:endParaRPr>
          </a:p>
        </p:txBody>
      </p:sp>
      <p:graphicFrame>
        <p:nvGraphicFramePr>
          <p:cNvPr id="191" name="Google Shape;191;p27"/>
          <p:cNvGraphicFramePr/>
          <p:nvPr>
            <p:extLst>
              <p:ext uri="{D42A27DB-BD31-4B8C-83A1-F6EECF244321}">
                <p14:modId xmlns:p14="http://schemas.microsoft.com/office/powerpoint/2010/main" val="1930337054"/>
              </p:ext>
            </p:extLst>
          </p:nvPr>
        </p:nvGraphicFramePr>
        <p:xfrm>
          <a:off x="1048150" y="859263"/>
          <a:ext cx="7047675" cy="4658437"/>
        </p:xfrm>
        <a:graphic>
          <a:graphicData uri="http://schemas.openxmlformats.org/drawingml/2006/table">
            <a:tbl>
              <a:tblPr>
                <a:noFill/>
                <a:tableStyleId>{ED6991FD-1861-4503-9C46-B13D8CF0A455}</a:tableStyleId>
              </a:tblPr>
              <a:tblGrid>
                <a:gridCol w="1114650">
                  <a:extLst>
                    <a:ext uri="{9D8B030D-6E8A-4147-A177-3AD203B41FA5}">
                      <a16:colId xmlns:a16="http://schemas.microsoft.com/office/drawing/2014/main" val="20000"/>
                    </a:ext>
                  </a:extLst>
                </a:gridCol>
                <a:gridCol w="1342825">
                  <a:extLst>
                    <a:ext uri="{9D8B030D-6E8A-4147-A177-3AD203B41FA5}">
                      <a16:colId xmlns:a16="http://schemas.microsoft.com/office/drawing/2014/main" val="20001"/>
                    </a:ext>
                  </a:extLst>
                </a:gridCol>
                <a:gridCol w="1808000">
                  <a:extLst>
                    <a:ext uri="{9D8B030D-6E8A-4147-A177-3AD203B41FA5}">
                      <a16:colId xmlns:a16="http://schemas.microsoft.com/office/drawing/2014/main" val="20002"/>
                    </a:ext>
                  </a:extLst>
                </a:gridCol>
                <a:gridCol w="1369150">
                  <a:extLst>
                    <a:ext uri="{9D8B030D-6E8A-4147-A177-3AD203B41FA5}">
                      <a16:colId xmlns:a16="http://schemas.microsoft.com/office/drawing/2014/main" val="20003"/>
                    </a:ext>
                  </a:extLst>
                </a:gridCol>
                <a:gridCol w="1413050">
                  <a:extLst>
                    <a:ext uri="{9D8B030D-6E8A-4147-A177-3AD203B41FA5}">
                      <a16:colId xmlns:a16="http://schemas.microsoft.com/office/drawing/2014/main" val="20004"/>
                    </a:ext>
                  </a:extLst>
                </a:gridCol>
              </a:tblGrid>
              <a:tr h="582800">
                <a:tc>
                  <a:txBody>
                    <a:bodyPr/>
                    <a:lstStyle/>
                    <a:p>
                      <a:pPr marL="0" lvl="0" indent="0" algn="l" rtl="0">
                        <a:lnSpc>
                          <a:spcPct val="115000"/>
                        </a:lnSpc>
                        <a:spcBef>
                          <a:spcPts val="1200"/>
                        </a:spcBef>
                        <a:spcAft>
                          <a:spcPts val="1200"/>
                        </a:spcAft>
                        <a:buNone/>
                      </a:pPr>
                      <a:r>
                        <a:rPr lang="es-EC" sz="1400" b="1"/>
                        <a:t>País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b="1"/>
                        <a:t>Nombre</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comunidades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empresas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Difunde productos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l" rtl="0">
                        <a:lnSpc>
                          <a:spcPct val="100000"/>
                        </a:lnSpc>
                        <a:spcBef>
                          <a:spcPts val="1200"/>
                        </a:spcBef>
                        <a:spcAft>
                          <a:spcPts val="1200"/>
                        </a:spcAft>
                        <a:buNone/>
                      </a:pPr>
                      <a:r>
                        <a:rPr lang="es-EC" sz="1400"/>
                        <a:t>OLX</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tc>
                <a:tc>
                  <a:txBody>
                    <a:bodyPr/>
                    <a:lstStyle/>
                    <a:p>
                      <a:pPr marL="0" lvl="0" indent="0" algn="l" rtl="0">
                        <a:lnSpc>
                          <a:spcPct val="100000"/>
                        </a:lnSpc>
                        <a:spcBef>
                          <a:spcPts val="1200"/>
                        </a:spcBef>
                        <a:spcAft>
                          <a:spcPts val="1200"/>
                        </a:spcAft>
                        <a:buNone/>
                      </a:pPr>
                      <a:r>
                        <a:rPr lang="es-EC" sz="1400"/>
                        <a:t>Emprendefe</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2"/>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tc>
                <a:tc>
                  <a:txBody>
                    <a:bodyPr/>
                    <a:lstStyle/>
                    <a:p>
                      <a:pPr marL="0" lvl="0" indent="0" algn="l" rtl="0">
                        <a:lnSpc>
                          <a:spcPct val="100000"/>
                        </a:lnSpc>
                        <a:spcBef>
                          <a:spcPts val="1200"/>
                        </a:spcBef>
                        <a:spcAft>
                          <a:spcPts val="1200"/>
                        </a:spcAft>
                        <a:buNone/>
                      </a:pPr>
                      <a:r>
                        <a:rPr lang="es-EC" sz="1400"/>
                        <a:t>AEI</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3"/>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tc>
                <a:tc>
                  <a:txBody>
                    <a:bodyPr/>
                    <a:lstStyle/>
                    <a:p>
                      <a:pPr marL="0" lvl="0" indent="0" algn="l" rtl="0">
                        <a:lnSpc>
                          <a:spcPct val="100000"/>
                        </a:lnSpc>
                        <a:spcBef>
                          <a:spcPts val="1200"/>
                        </a:spcBef>
                        <a:spcAft>
                          <a:spcPts val="1200"/>
                        </a:spcAft>
                        <a:buNone/>
                      </a:pPr>
                      <a:r>
                        <a:rPr lang="es-EC" sz="1400"/>
                        <a:t>DUX</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dirty="0"/>
                        <a:t>Si</a:t>
                      </a:r>
                      <a:endParaRPr sz="1400" dirty="0"/>
                    </a:p>
                  </a:txBody>
                  <a:tcPr marL="68575" marR="68575" marT="91425" marB="91425"/>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4"/>
                  </a:ext>
                </a:extLst>
              </a:tr>
              <a:tr h="56595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tc>
                <a:tc>
                  <a:txBody>
                    <a:bodyPr/>
                    <a:lstStyle/>
                    <a:p>
                      <a:pPr marL="0" lvl="0" indent="0" algn="l" rtl="0">
                        <a:lnSpc>
                          <a:spcPct val="100000"/>
                        </a:lnSpc>
                        <a:spcBef>
                          <a:spcPts val="1200"/>
                        </a:spcBef>
                        <a:spcAft>
                          <a:spcPts val="1200"/>
                        </a:spcAft>
                        <a:buNone/>
                      </a:pPr>
                      <a:r>
                        <a:rPr lang="es-EC" sz="1400"/>
                        <a:t>TIENDEO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5"/>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tc>
                <a:tc>
                  <a:txBody>
                    <a:bodyPr/>
                    <a:lstStyle/>
                    <a:p>
                      <a:pPr marL="0" lvl="0" indent="0" algn="l" rtl="0">
                        <a:lnSpc>
                          <a:spcPct val="100000"/>
                        </a:lnSpc>
                        <a:spcBef>
                          <a:spcPts val="1200"/>
                        </a:spcBef>
                        <a:spcAft>
                          <a:spcPts val="1200"/>
                        </a:spcAft>
                        <a:buNone/>
                      </a:pPr>
                      <a:r>
                        <a:rPr lang="es-EC" sz="1400"/>
                        <a:t>Neverland</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00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6"/>
                  </a:ext>
                </a:extLst>
              </a:tr>
              <a:tr h="573300">
                <a:tc>
                  <a:txBody>
                    <a:bodyPr/>
                    <a:lstStyle/>
                    <a:p>
                      <a:pPr marL="0" lvl="0" indent="0" algn="l" rtl="0">
                        <a:lnSpc>
                          <a:spcPct val="100000"/>
                        </a:lnSpc>
                        <a:spcBef>
                          <a:spcPts val="1200"/>
                        </a:spcBef>
                        <a:spcAft>
                          <a:spcPts val="1200"/>
                        </a:spcAft>
                        <a:buNone/>
                      </a:pPr>
                      <a:r>
                        <a:rPr lang="es-EC" sz="1400"/>
                        <a:t>Ecuador</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s-EC" sz="1400"/>
                        <a:t>Mercado libre</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400"/>
                        <a:t>No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1200"/>
                        </a:spcAft>
                        <a:buNone/>
                      </a:pPr>
                      <a:r>
                        <a:rPr lang="es-EC" sz="1400" dirty="0"/>
                        <a:t>Si</a:t>
                      </a:r>
                      <a:endParaRPr sz="1400" dirty="0"/>
                    </a:p>
                  </a:txBody>
                  <a:tcPr marL="68575" marR="68575" marT="91425" marB="914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98" name="Google Shape;198;p28"/>
          <p:cNvSpPr/>
          <p:nvPr/>
        </p:nvSpPr>
        <p:spPr>
          <a:xfrm>
            <a:off x="50" y="76850"/>
            <a:ext cx="8686800" cy="666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rgbClr val="000000"/>
                </a:solidFill>
                <a:latin typeface="Arial"/>
                <a:ea typeface="Arial"/>
                <a:cs typeface="Arial"/>
                <a:sym typeface="Arial"/>
              </a:rPr>
              <a:t>Colombia</a:t>
            </a:r>
            <a:endParaRPr sz="3800" b="1" i="0" u="none" strike="noStrike" cap="none">
              <a:solidFill>
                <a:schemeClr val="accent4"/>
              </a:solidFill>
              <a:latin typeface="Arial"/>
              <a:ea typeface="Arial"/>
              <a:cs typeface="Arial"/>
              <a:sym typeface="Arial"/>
            </a:endParaRPr>
          </a:p>
        </p:txBody>
      </p:sp>
      <p:graphicFrame>
        <p:nvGraphicFramePr>
          <p:cNvPr id="199" name="Google Shape;199;p28"/>
          <p:cNvGraphicFramePr/>
          <p:nvPr>
            <p:extLst>
              <p:ext uri="{D42A27DB-BD31-4B8C-83A1-F6EECF244321}">
                <p14:modId xmlns:p14="http://schemas.microsoft.com/office/powerpoint/2010/main" val="3931266437"/>
              </p:ext>
            </p:extLst>
          </p:nvPr>
        </p:nvGraphicFramePr>
        <p:xfrm>
          <a:off x="826413" y="1265088"/>
          <a:ext cx="7491175" cy="2942395"/>
        </p:xfrm>
        <a:graphic>
          <a:graphicData uri="http://schemas.openxmlformats.org/drawingml/2006/table">
            <a:tbl>
              <a:tblPr>
                <a:noFill/>
                <a:tableStyleId>{ED6991FD-1861-4503-9C46-B13D8CF0A455}</a:tableStyleId>
              </a:tblPr>
              <a:tblGrid>
                <a:gridCol w="1109600">
                  <a:extLst>
                    <a:ext uri="{9D8B030D-6E8A-4147-A177-3AD203B41FA5}">
                      <a16:colId xmlns:a16="http://schemas.microsoft.com/office/drawing/2014/main" val="20000"/>
                    </a:ext>
                  </a:extLst>
                </a:gridCol>
                <a:gridCol w="1398125">
                  <a:extLst>
                    <a:ext uri="{9D8B030D-6E8A-4147-A177-3AD203B41FA5}">
                      <a16:colId xmlns:a16="http://schemas.microsoft.com/office/drawing/2014/main" val="20001"/>
                    </a:ext>
                  </a:extLst>
                </a:gridCol>
                <a:gridCol w="1840150">
                  <a:extLst>
                    <a:ext uri="{9D8B030D-6E8A-4147-A177-3AD203B41FA5}">
                      <a16:colId xmlns:a16="http://schemas.microsoft.com/office/drawing/2014/main" val="20002"/>
                    </a:ext>
                  </a:extLst>
                </a:gridCol>
                <a:gridCol w="1495425">
                  <a:extLst>
                    <a:ext uri="{9D8B030D-6E8A-4147-A177-3AD203B41FA5}">
                      <a16:colId xmlns:a16="http://schemas.microsoft.com/office/drawing/2014/main" val="20003"/>
                    </a:ext>
                  </a:extLst>
                </a:gridCol>
                <a:gridCol w="1647875">
                  <a:extLst>
                    <a:ext uri="{9D8B030D-6E8A-4147-A177-3AD203B41FA5}">
                      <a16:colId xmlns:a16="http://schemas.microsoft.com/office/drawing/2014/main" val="20004"/>
                    </a:ext>
                  </a:extLst>
                </a:gridCol>
              </a:tblGrid>
              <a:tr h="0">
                <a:tc>
                  <a:txBody>
                    <a:bodyPr/>
                    <a:lstStyle/>
                    <a:p>
                      <a:pPr marL="0" lvl="0" indent="0" algn="l" rtl="0">
                        <a:lnSpc>
                          <a:spcPct val="115000"/>
                        </a:lnSpc>
                        <a:spcBef>
                          <a:spcPts val="1200"/>
                        </a:spcBef>
                        <a:spcAft>
                          <a:spcPts val="1200"/>
                        </a:spcAft>
                        <a:buNone/>
                      </a:pPr>
                      <a:r>
                        <a:rPr lang="es-EC" sz="1400" b="1"/>
                        <a:t>País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b="1"/>
                        <a:t>Nombre</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comunidades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empresas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Difunde productos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1200"/>
                        </a:spcBef>
                        <a:spcAft>
                          <a:spcPts val="1200"/>
                        </a:spcAft>
                        <a:buNone/>
                      </a:pPr>
                      <a:r>
                        <a:rPr lang="es-EC" sz="1400"/>
                        <a:t>Colombia</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l" rtl="0">
                        <a:lnSpc>
                          <a:spcPct val="115000"/>
                        </a:lnSpc>
                        <a:spcBef>
                          <a:spcPts val="1200"/>
                        </a:spcBef>
                        <a:spcAft>
                          <a:spcPts val="1200"/>
                        </a:spcAft>
                        <a:buNone/>
                      </a:pPr>
                      <a:r>
                        <a:rPr lang="es-EC" sz="1400"/>
                        <a:t>Bancoldex</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lvl="0" indent="0" algn="l" rtl="0">
                        <a:lnSpc>
                          <a:spcPct val="115000"/>
                        </a:lnSpc>
                        <a:spcBef>
                          <a:spcPts val="1200"/>
                        </a:spcBef>
                        <a:spcAft>
                          <a:spcPts val="1200"/>
                        </a:spcAft>
                        <a:buNone/>
                      </a:pPr>
                      <a:r>
                        <a:rPr lang="es-EC" sz="1400"/>
                        <a:t>Colombia</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a:t>Fondo Emprender</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2"/>
                  </a:ext>
                </a:extLst>
              </a:tr>
              <a:tr h="0">
                <a:tc>
                  <a:txBody>
                    <a:bodyPr/>
                    <a:lstStyle/>
                    <a:p>
                      <a:pPr marL="0" lvl="0" indent="0" algn="l" rtl="0">
                        <a:lnSpc>
                          <a:spcPct val="115000"/>
                        </a:lnSpc>
                        <a:spcBef>
                          <a:spcPts val="1200"/>
                        </a:spcBef>
                        <a:spcAft>
                          <a:spcPts val="1200"/>
                        </a:spcAft>
                        <a:buNone/>
                      </a:pPr>
                      <a:r>
                        <a:rPr lang="es-EC" sz="1400"/>
                        <a:t>Colombia</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a:t>RutaN</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3"/>
                  </a:ext>
                </a:extLst>
              </a:tr>
              <a:tr h="822375">
                <a:tc>
                  <a:txBody>
                    <a:bodyPr/>
                    <a:lstStyle/>
                    <a:p>
                      <a:pPr marL="0" lvl="0" indent="0" algn="l" rtl="0">
                        <a:lnSpc>
                          <a:spcPct val="115000"/>
                        </a:lnSpc>
                        <a:spcBef>
                          <a:spcPts val="1200"/>
                        </a:spcBef>
                        <a:spcAft>
                          <a:spcPts val="1200"/>
                        </a:spcAft>
                        <a:buNone/>
                      </a:pPr>
                      <a:r>
                        <a:rPr lang="es-EC" sz="1400"/>
                        <a:t>Colombia</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a:t>Endeavor</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06" name="Google Shape;206;p29"/>
          <p:cNvSpPr/>
          <p:nvPr/>
        </p:nvSpPr>
        <p:spPr>
          <a:xfrm>
            <a:off x="50" y="76850"/>
            <a:ext cx="8686800" cy="666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rgbClr val="000000"/>
                </a:solidFill>
                <a:latin typeface="Arial"/>
                <a:ea typeface="Arial"/>
                <a:cs typeface="Arial"/>
                <a:sym typeface="Arial"/>
              </a:rPr>
              <a:t>Argentina</a:t>
            </a:r>
            <a:endParaRPr sz="3800" b="1" i="0" u="none" strike="noStrike" cap="none">
              <a:solidFill>
                <a:schemeClr val="accent4"/>
              </a:solidFill>
              <a:latin typeface="Arial"/>
              <a:ea typeface="Arial"/>
              <a:cs typeface="Arial"/>
              <a:sym typeface="Arial"/>
            </a:endParaRPr>
          </a:p>
        </p:txBody>
      </p:sp>
      <p:graphicFrame>
        <p:nvGraphicFramePr>
          <p:cNvPr id="207" name="Google Shape;207;p29"/>
          <p:cNvGraphicFramePr/>
          <p:nvPr>
            <p:extLst>
              <p:ext uri="{D42A27DB-BD31-4B8C-83A1-F6EECF244321}">
                <p14:modId xmlns:p14="http://schemas.microsoft.com/office/powerpoint/2010/main" val="2545270491"/>
              </p:ext>
            </p:extLst>
          </p:nvPr>
        </p:nvGraphicFramePr>
        <p:xfrm>
          <a:off x="1031563" y="994850"/>
          <a:ext cx="7318700" cy="4519365"/>
        </p:xfrm>
        <a:graphic>
          <a:graphicData uri="http://schemas.openxmlformats.org/drawingml/2006/table">
            <a:tbl>
              <a:tblPr>
                <a:noFill/>
                <a:tableStyleId>{ED6991FD-1861-4503-9C46-B13D8CF0A455}</a:tableStyleId>
              </a:tblPr>
              <a:tblGrid>
                <a:gridCol w="1109700">
                  <a:extLst>
                    <a:ext uri="{9D8B030D-6E8A-4147-A177-3AD203B41FA5}">
                      <a16:colId xmlns:a16="http://schemas.microsoft.com/office/drawing/2014/main" val="20000"/>
                    </a:ext>
                  </a:extLst>
                </a:gridCol>
                <a:gridCol w="2369100">
                  <a:extLst>
                    <a:ext uri="{9D8B030D-6E8A-4147-A177-3AD203B41FA5}">
                      <a16:colId xmlns:a16="http://schemas.microsoft.com/office/drawing/2014/main" val="20001"/>
                    </a:ext>
                  </a:extLst>
                </a:gridCol>
                <a:gridCol w="1506000">
                  <a:extLst>
                    <a:ext uri="{9D8B030D-6E8A-4147-A177-3AD203B41FA5}">
                      <a16:colId xmlns:a16="http://schemas.microsoft.com/office/drawing/2014/main" val="20002"/>
                    </a:ext>
                  </a:extLst>
                </a:gridCol>
                <a:gridCol w="1127325">
                  <a:extLst>
                    <a:ext uri="{9D8B030D-6E8A-4147-A177-3AD203B41FA5}">
                      <a16:colId xmlns:a16="http://schemas.microsoft.com/office/drawing/2014/main" val="20003"/>
                    </a:ext>
                  </a:extLst>
                </a:gridCol>
                <a:gridCol w="1206575">
                  <a:extLst>
                    <a:ext uri="{9D8B030D-6E8A-4147-A177-3AD203B41FA5}">
                      <a16:colId xmlns:a16="http://schemas.microsoft.com/office/drawing/2014/main" val="20004"/>
                    </a:ext>
                  </a:extLst>
                </a:gridCol>
              </a:tblGrid>
              <a:tr h="741200">
                <a:tc>
                  <a:txBody>
                    <a:bodyPr/>
                    <a:lstStyle/>
                    <a:p>
                      <a:pPr marL="0" lvl="0" indent="0" algn="l" rtl="0">
                        <a:lnSpc>
                          <a:spcPct val="115000"/>
                        </a:lnSpc>
                        <a:spcBef>
                          <a:spcPts val="1200"/>
                        </a:spcBef>
                        <a:spcAft>
                          <a:spcPts val="1200"/>
                        </a:spcAft>
                        <a:buNone/>
                      </a:pPr>
                      <a:r>
                        <a:rPr lang="es-EC" sz="1400" b="1"/>
                        <a:t>País</a:t>
                      </a:r>
                      <a:endParaRPr sz="1400" b="1"/>
                    </a:p>
                  </a:txBody>
                  <a:tcPr marL="28575" marR="28575" marT="19050" marB="19050">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b="1"/>
                        <a:t>Nombre</a:t>
                      </a:r>
                      <a:endParaRPr sz="1400" b="1"/>
                    </a:p>
                  </a:txBody>
                  <a:tcPr marL="28575" marR="28575" marT="19050" marB="19050">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comunidades</a:t>
                      </a:r>
                      <a:endParaRPr sz="1400" b="1"/>
                    </a:p>
                  </a:txBody>
                  <a:tcPr marL="28575" marR="28575" marT="19050" marB="19050">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empresas</a:t>
                      </a:r>
                      <a:endParaRPr sz="1400" b="1"/>
                    </a:p>
                  </a:txBody>
                  <a:tcPr marL="28575" marR="28575" marT="19050" marB="19050">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Difunde productos</a:t>
                      </a:r>
                      <a:endParaRPr sz="1400" b="1"/>
                    </a:p>
                  </a:txBody>
                  <a:tcPr marL="28575" marR="28575" marT="19050" marB="19050">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559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lnT w="12575" cap="flat" cmpd="sng">
                      <a:solidFill>
                        <a:srgbClr val="000000"/>
                      </a:solidFill>
                      <a:prstDash val="solid"/>
                      <a:round/>
                      <a:headEnd type="none" w="sm" len="sm"/>
                      <a:tailEnd type="none" w="sm" len="sm"/>
                    </a:lnT>
                  </a:tcPr>
                </a:tc>
                <a:tc>
                  <a:txBody>
                    <a:bodyPr/>
                    <a:lstStyle/>
                    <a:p>
                      <a:pPr marL="0" lvl="0" indent="0" algn="l" rtl="0">
                        <a:lnSpc>
                          <a:spcPct val="115000"/>
                        </a:lnSpc>
                        <a:spcBef>
                          <a:spcPts val="1200"/>
                        </a:spcBef>
                        <a:spcAft>
                          <a:spcPts val="1200"/>
                        </a:spcAft>
                        <a:buNone/>
                      </a:pPr>
                      <a:r>
                        <a:rPr lang="es-EC" sz="1400"/>
                        <a:t>YABT TIC Americas</a:t>
                      </a:r>
                      <a:endParaRPr sz="1400"/>
                    </a:p>
                  </a:txBody>
                  <a:tcPr marL="28575" marR="28575" marT="19050" marB="19050">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5559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tc>
                <a:tc>
                  <a:txBody>
                    <a:bodyPr/>
                    <a:lstStyle/>
                    <a:p>
                      <a:pPr marL="0" lvl="0" indent="0" algn="l" rtl="0">
                        <a:lnSpc>
                          <a:spcPct val="115000"/>
                        </a:lnSpc>
                        <a:spcBef>
                          <a:spcPts val="1200"/>
                        </a:spcBef>
                        <a:spcAft>
                          <a:spcPts val="1200"/>
                        </a:spcAft>
                        <a:buNone/>
                      </a:pPr>
                      <a:r>
                        <a:rPr lang="es-EC" sz="1400"/>
                        <a:t>Bairexport</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extLst>
                  <a:ext uri="{0D108BD9-81ED-4DB2-BD59-A6C34878D82A}">
                    <a16:rowId xmlns:a16="http://schemas.microsoft.com/office/drawing/2014/main" val="10002"/>
                  </a:ext>
                </a:extLst>
              </a:tr>
              <a:tr h="5559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tc>
                <a:tc>
                  <a:txBody>
                    <a:bodyPr/>
                    <a:lstStyle/>
                    <a:p>
                      <a:pPr marL="0" lvl="0" indent="0" algn="l" rtl="0">
                        <a:lnSpc>
                          <a:spcPct val="115000"/>
                        </a:lnSpc>
                        <a:spcBef>
                          <a:spcPts val="1200"/>
                        </a:spcBef>
                        <a:spcAft>
                          <a:spcPts val="1200"/>
                        </a:spcAft>
                        <a:buNone/>
                      </a:pPr>
                      <a:r>
                        <a:rPr lang="es-EC" sz="1400"/>
                        <a:t>Emprear</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extLst>
                  <a:ext uri="{0D108BD9-81ED-4DB2-BD59-A6C34878D82A}">
                    <a16:rowId xmlns:a16="http://schemas.microsoft.com/office/drawing/2014/main" val="10003"/>
                  </a:ext>
                </a:extLst>
              </a:tr>
              <a:tr h="5559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tc>
                <a:tc>
                  <a:txBody>
                    <a:bodyPr/>
                    <a:lstStyle/>
                    <a:p>
                      <a:pPr marL="0" lvl="0" indent="0" algn="l" rtl="0">
                        <a:lnSpc>
                          <a:spcPct val="115000"/>
                        </a:lnSpc>
                        <a:spcBef>
                          <a:spcPts val="1200"/>
                        </a:spcBef>
                        <a:spcAft>
                          <a:spcPts val="1200"/>
                        </a:spcAft>
                        <a:buNone/>
                      </a:pPr>
                      <a:r>
                        <a:rPr lang="es-EC" sz="1400"/>
                        <a:t>Cátedra de EmprendING</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extLst>
                  <a:ext uri="{0D108BD9-81ED-4DB2-BD59-A6C34878D82A}">
                    <a16:rowId xmlns:a16="http://schemas.microsoft.com/office/drawing/2014/main" val="10004"/>
                  </a:ext>
                </a:extLst>
              </a:tr>
              <a:tr h="5559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tc>
                <a:tc>
                  <a:txBody>
                    <a:bodyPr/>
                    <a:lstStyle/>
                    <a:p>
                      <a:pPr marL="0" lvl="0" indent="0" algn="l" rtl="0">
                        <a:lnSpc>
                          <a:spcPct val="115000"/>
                        </a:lnSpc>
                        <a:spcBef>
                          <a:spcPts val="1200"/>
                        </a:spcBef>
                        <a:spcAft>
                          <a:spcPts val="1200"/>
                        </a:spcAft>
                        <a:buNone/>
                      </a:pPr>
                      <a:r>
                        <a:rPr lang="es-EC" sz="1400"/>
                        <a:t>Centro Entrepreneurship IAE</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tc>
                  <a:txBody>
                    <a:bodyPr/>
                    <a:lstStyle/>
                    <a:p>
                      <a:pPr marL="0" lvl="0" indent="0" algn="ctr" rtl="0">
                        <a:lnSpc>
                          <a:spcPct val="115000"/>
                        </a:lnSpc>
                        <a:spcBef>
                          <a:spcPts val="1200"/>
                        </a:spcBef>
                        <a:spcAft>
                          <a:spcPts val="1200"/>
                        </a:spcAft>
                        <a:buNone/>
                      </a:pPr>
                      <a:r>
                        <a:rPr lang="es-EC" sz="1400"/>
                        <a:t>Si</a:t>
                      </a:r>
                      <a:endParaRPr sz="1400"/>
                    </a:p>
                  </a:txBody>
                  <a:tcPr marL="28575" marR="28575" marT="19050" marB="19050"/>
                </a:tc>
                <a:extLst>
                  <a:ext uri="{0D108BD9-81ED-4DB2-BD59-A6C34878D82A}">
                    <a16:rowId xmlns:a16="http://schemas.microsoft.com/office/drawing/2014/main" val="10005"/>
                  </a:ext>
                </a:extLst>
              </a:tr>
              <a:tr h="926500">
                <a:tc>
                  <a:txBody>
                    <a:bodyPr/>
                    <a:lstStyle/>
                    <a:p>
                      <a:pPr marL="0" lvl="0" indent="0" algn="l" rtl="0">
                        <a:lnSpc>
                          <a:spcPct val="115000"/>
                        </a:lnSpc>
                        <a:spcBef>
                          <a:spcPts val="1200"/>
                        </a:spcBef>
                        <a:spcAft>
                          <a:spcPts val="1200"/>
                        </a:spcAft>
                        <a:buNone/>
                      </a:pPr>
                      <a:r>
                        <a:rPr lang="es-EC" sz="1400"/>
                        <a:t>Argentina</a:t>
                      </a:r>
                      <a:endParaRPr sz="1400"/>
                    </a:p>
                  </a:txBody>
                  <a:tcPr marL="28575" marR="28575" marT="19050" marB="19050">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a:t>Centro de Desarrollo para Emprendedores y Exportadores de la Universidad de Palermo</a:t>
                      </a:r>
                      <a:endParaRPr sz="1400"/>
                    </a:p>
                  </a:txBody>
                  <a:tcPr marL="28575" marR="28575" marT="19050" marB="19050">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28575" marR="28575" marT="19050" marB="19050">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Si</a:t>
                      </a:r>
                      <a:endParaRPr sz="1400" dirty="0"/>
                    </a:p>
                  </a:txBody>
                  <a:tcPr marL="28575" marR="28575" marT="19050" marB="19050">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14" name="Google Shape;214;p30"/>
          <p:cNvSpPr/>
          <p:nvPr/>
        </p:nvSpPr>
        <p:spPr>
          <a:xfrm>
            <a:off x="50" y="76850"/>
            <a:ext cx="8686800" cy="666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rgbClr val="000000"/>
                </a:solidFill>
                <a:latin typeface="Arial"/>
                <a:ea typeface="Arial"/>
                <a:cs typeface="Arial"/>
                <a:sym typeface="Arial"/>
              </a:rPr>
              <a:t>México</a:t>
            </a:r>
            <a:endParaRPr sz="3800" b="1" i="0" u="none" strike="noStrike" cap="none">
              <a:solidFill>
                <a:schemeClr val="accent4"/>
              </a:solidFill>
              <a:latin typeface="Arial"/>
              <a:ea typeface="Arial"/>
              <a:cs typeface="Arial"/>
              <a:sym typeface="Arial"/>
            </a:endParaRPr>
          </a:p>
        </p:txBody>
      </p:sp>
      <p:graphicFrame>
        <p:nvGraphicFramePr>
          <p:cNvPr id="215" name="Google Shape;215;p30"/>
          <p:cNvGraphicFramePr/>
          <p:nvPr>
            <p:extLst>
              <p:ext uri="{D42A27DB-BD31-4B8C-83A1-F6EECF244321}">
                <p14:modId xmlns:p14="http://schemas.microsoft.com/office/powerpoint/2010/main" val="3601193018"/>
              </p:ext>
            </p:extLst>
          </p:nvPr>
        </p:nvGraphicFramePr>
        <p:xfrm>
          <a:off x="952050" y="742838"/>
          <a:ext cx="7239900" cy="4786738"/>
        </p:xfrm>
        <a:graphic>
          <a:graphicData uri="http://schemas.openxmlformats.org/drawingml/2006/table">
            <a:tbl>
              <a:tblPr>
                <a:noFill/>
                <a:tableStyleId>{ED6991FD-1861-4503-9C46-B13D8CF0A455}</a:tableStyleId>
              </a:tblPr>
              <a:tblGrid>
                <a:gridCol w="836725">
                  <a:extLst>
                    <a:ext uri="{9D8B030D-6E8A-4147-A177-3AD203B41FA5}">
                      <a16:colId xmlns:a16="http://schemas.microsoft.com/office/drawing/2014/main" val="20000"/>
                    </a:ext>
                  </a:extLst>
                </a:gridCol>
                <a:gridCol w="2607075">
                  <a:extLst>
                    <a:ext uri="{9D8B030D-6E8A-4147-A177-3AD203B41FA5}">
                      <a16:colId xmlns:a16="http://schemas.microsoft.com/office/drawing/2014/main" val="20001"/>
                    </a:ext>
                  </a:extLst>
                </a:gridCol>
                <a:gridCol w="1488500">
                  <a:extLst>
                    <a:ext uri="{9D8B030D-6E8A-4147-A177-3AD203B41FA5}">
                      <a16:colId xmlns:a16="http://schemas.microsoft.com/office/drawing/2014/main" val="20002"/>
                    </a:ext>
                  </a:extLst>
                </a:gridCol>
                <a:gridCol w="1127375">
                  <a:extLst>
                    <a:ext uri="{9D8B030D-6E8A-4147-A177-3AD203B41FA5}">
                      <a16:colId xmlns:a16="http://schemas.microsoft.com/office/drawing/2014/main" val="20003"/>
                    </a:ext>
                  </a:extLst>
                </a:gridCol>
                <a:gridCol w="1180225">
                  <a:extLst>
                    <a:ext uri="{9D8B030D-6E8A-4147-A177-3AD203B41FA5}">
                      <a16:colId xmlns:a16="http://schemas.microsoft.com/office/drawing/2014/main" val="20004"/>
                    </a:ext>
                  </a:extLst>
                </a:gridCol>
              </a:tblGrid>
              <a:tr h="647200">
                <a:tc>
                  <a:txBody>
                    <a:bodyPr/>
                    <a:lstStyle/>
                    <a:p>
                      <a:pPr marL="0" lvl="0" indent="0" algn="l" rtl="0">
                        <a:lnSpc>
                          <a:spcPct val="115000"/>
                        </a:lnSpc>
                        <a:spcBef>
                          <a:spcPts val="1200"/>
                        </a:spcBef>
                        <a:spcAft>
                          <a:spcPts val="1200"/>
                        </a:spcAft>
                        <a:buNone/>
                      </a:pPr>
                      <a:r>
                        <a:rPr lang="es-EC" sz="1400" b="1" dirty="0"/>
                        <a:t>País</a:t>
                      </a:r>
                      <a:endParaRPr sz="1400" b="1" dirty="0"/>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b="1" dirty="0"/>
                        <a:t>Nombre</a:t>
                      </a:r>
                      <a:endParaRPr sz="1400" b="1" dirty="0"/>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comunidades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Crea empresas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Difunde productos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720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l" rtl="0">
                        <a:lnSpc>
                          <a:spcPct val="115000"/>
                        </a:lnSpc>
                        <a:spcBef>
                          <a:spcPts val="1200"/>
                        </a:spcBef>
                        <a:spcAft>
                          <a:spcPts val="1200"/>
                        </a:spcAft>
                        <a:buNone/>
                      </a:pPr>
                      <a:r>
                        <a:rPr lang="es-EC" sz="1400" dirty="0"/>
                        <a:t>Contacto Pyme</a:t>
                      </a:r>
                      <a:endParaRPr sz="1400" dirty="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64720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dirty="0"/>
                        <a:t>ASHOKA</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2"/>
                  </a:ext>
                </a:extLst>
              </a:tr>
              <a:tr h="64720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a:t>GLOBAL SHAPERS</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No</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extLst>
                  <a:ext uri="{0D108BD9-81ED-4DB2-BD59-A6C34878D82A}">
                    <a16:rowId xmlns:a16="http://schemas.microsoft.com/office/drawing/2014/main" val="10003"/>
                  </a:ext>
                </a:extLst>
              </a:tr>
              <a:tr h="64720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a:t>POSIBLE</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No</a:t>
                      </a:r>
                      <a:endParaRPr sz="1400" dirty="0"/>
                    </a:p>
                  </a:txBody>
                  <a:tcPr marL="68575" marR="68575" marT="91425" marB="91425"/>
                </a:tc>
                <a:extLst>
                  <a:ext uri="{0D108BD9-81ED-4DB2-BD59-A6C34878D82A}">
                    <a16:rowId xmlns:a16="http://schemas.microsoft.com/office/drawing/2014/main" val="10004"/>
                  </a:ext>
                </a:extLst>
              </a:tr>
              <a:tr h="81555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tc>
                <a:tc>
                  <a:txBody>
                    <a:bodyPr/>
                    <a:lstStyle/>
                    <a:p>
                      <a:pPr marL="0" lvl="0" indent="0" algn="l" rtl="0">
                        <a:lnSpc>
                          <a:spcPct val="115000"/>
                        </a:lnSpc>
                        <a:spcBef>
                          <a:spcPts val="1200"/>
                        </a:spcBef>
                        <a:spcAft>
                          <a:spcPts val="1200"/>
                        </a:spcAft>
                        <a:buNone/>
                      </a:pPr>
                      <a:r>
                        <a:rPr lang="es-EC" sz="1400"/>
                        <a:t>ASOCIACIÓN DE EMPRENDEDORES DE MÉXICO</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Si</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tc>
                <a:extLst>
                  <a:ext uri="{0D108BD9-81ED-4DB2-BD59-A6C34878D82A}">
                    <a16:rowId xmlns:a16="http://schemas.microsoft.com/office/drawing/2014/main" val="10005"/>
                  </a:ext>
                </a:extLst>
              </a:tr>
              <a:tr h="647200">
                <a:tc>
                  <a:txBody>
                    <a:bodyPr/>
                    <a:lstStyle/>
                    <a:p>
                      <a:pPr marL="0" lvl="0" indent="0" algn="l" rtl="0">
                        <a:lnSpc>
                          <a:spcPct val="115000"/>
                        </a:lnSpc>
                        <a:spcBef>
                          <a:spcPts val="1200"/>
                        </a:spcBef>
                        <a:spcAft>
                          <a:spcPts val="1200"/>
                        </a:spcAft>
                        <a:buNone/>
                      </a:pPr>
                      <a:r>
                        <a:rPr lang="es-EC" sz="1400"/>
                        <a:t>México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a:t>AliExpress</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Si</a:t>
                      </a:r>
                      <a:endParaRPr sz="1400" dirty="0"/>
                    </a:p>
                  </a:txBody>
                  <a:tcPr marL="68575" marR="68575" marT="91425" marB="914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22" name="Google Shape;222;p31"/>
          <p:cNvSpPr/>
          <p:nvPr/>
        </p:nvSpPr>
        <p:spPr>
          <a:xfrm>
            <a:off x="50" y="76850"/>
            <a:ext cx="8686800" cy="666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rgbClr val="000000"/>
                </a:solidFill>
                <a:latin typeface="Arial"/>
                <a:ea typeface="Arial"/>
                <a:cs typeface="Arial"/>
                <a:sym typeface="Arial"/>
              </a:rPr>
              <a:t>España</a:t>
            </a:r>
            <a:endParaRPr sz="3800" b="1" i="0" u="none" strike="noStrike" cap="none">
              <a:solidFill>
                <a:schemeClr val="accent4"/>
              </a:solidFill>
              <a:latin typeface="Arial"/>
              <a:ea typeface="Arial"/>
              <a:cs typeface="Arial"/>
              <a:sym typeface="Arial"/>
            </a:endParaRPr>
          </a:p>
        </p:txBody>
      </p:sp>
      <p:graphicFrame>
        <p:nvGraphicFramePr>
          <p:cNvPr id="223" name="Google Shape;223;p31"/>
          <p:cNvGraphicFramePr/>
          <p:nvPr>
            <p:extLst>
              <p:ext uri="{D42A27DB-BD31-4B8C-83A1-F6EECF244321}">
                <p14:modId xmlns:p14="http://schemas.microsoft.com/office/powerpoint/2010/main" val="919174548"/>
              </p:ext>
            </p:extLst>
          </p:nvPr>
        </p:nvGraphicFramePr>
        <p:xfrm>
          <a:off x="1125213" y="810150"/>
          <a:ext cx="7055000" cy="4870125"/>
        </p:xfrm>
        <a:graphic>
          <a:graphicData uri="http://schemas.openxmlformats.org/drawingml/2006/table">
            <a:tbl>
              <a:tblPr>
                <a:noFill/>
                <a:tableStyleId>{ED6991FD-1861-4503-9C46-B13D8CF0A455}</a:tableStyleId>
              </a:tblPr>
              <a:tblGrid>
                <a:gridCol w="925260">
                  <a:extLst>
                    <a:ext uri="{9D8B030D-6E8A-4147-A177-3AD203B41FA5}">
                      <a16:colId xmlns:a16="http://schemas.microsoft.com/office/drawing/2014/main" val="20000"/>
                    </a:ext>
                  </a:extLst>
                </a:gridCol>
                <a:gridCol w="1122218">
                  <a:extLst>
                    <a:ext uri="{9D8B030D-6E8A-4147-A177-3AD203B41FA5}">
                      <a16:colId xmlns:a16="http://schemas.microsoft.com/office/drawing/2014/main" val="20001"/>
                    </a:ext>
                  </a:extLst>
                </a:gridCol>
                <a:gridCol w="1656822">
                  <a:extLst>
                    <a:ext uri="{9D8B030D-6E8A-4147-A177-3AD203B41FA5}">
                      <a16:colId xmlns:a16="http://schemas.microsoft.com/office/drawing/2014/main" val="20002"/>
                    </a:ext>
                  </a:extLst>
                </a:gridCol>
                <a:gridCol w="1515400">
                  <a:extLst>
                    <a:ext uri="{9D8B030D-6E8A-4147-A177-3AD203B41FA5}">
                      <a16:colId xmlns:a16="http://schemas.microsoft.com/office/drawing/2014/main" val="20003"/>
                    </a:ext>
                  </a:extLst>
                </a:gridCol>
                <a:gridCol w="1835300">
                  <a:extLst>
                    <a:ext uri="{9D8B030D-6E8A-4147-A177-3AD203B41FA5}">
                      <a16:colId xmlns:a16="http://schemas.microsoft.com/office/drawing/2014/main" val="20004"/>
                    </a:ext>
                  </a:extLst>
                </a:gridCol>
              </a:tblGrid>
              <a:tr h="969525">
                <a:tc>
                  <a:txBody>
                    <a:bodyPr/>
                    <a:lstStyle/>
                    <a:p>
                      <a:pPr marL="0" lvl="0" indent="0" algn="l" rtl="0">
                        <a:lnSpc>
                          <a:spcPct val="115000"/>
                        </a:lnSpc>
                        <a:spcBef>
                          <a:spcPts val="1200"/>
                        </a:spcBef>
                        <a:spcAft>
                          <a:spcPts val="1200"/>
                        </a:spcAft>
                        <a:buNone/>
                      </a:pPr>
                      <a:r>
                        <a:rPr lang="es-EC" sz="1400" b="1" dirty="0"/>
                        <a:t>País</a:t>
                      </a:r>
                      <a:endParaRPr sz="1400" b="1" dirty="0"/>
                    </a:p>
                  </a:txBody>
                  <a:tcPr marL="91425" marR="9142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b="1" dirty="0"/>
                        <a:t>Nombre</a:t>
                      </a:r>
                      <a:endParaRPr sz="1400" b="1" dirty="0"/>
                    </a:p>
                  </a:txBody>
                  <a:tcPr marL="91425" marR="9142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EC" sz="1400" b="1"/>
                        <a:t>Crea</a:t>
                      </a:r>
                      <a:endParaRPr sz="1400" b="1"/>
                    </a:p>
                    <a:p>
                      <a:pPr marL="0" lvl="0" indent="0" algn="ctr" rtl="0">
                        <a:lnSpc>
                          <a:spcPct val="115000"/>
                        </a:lnSpc>
                        <a:spcBef>
                          <a:spcPts val="1200"/>
                        </a:spcBef>
                        <a:spcAft>
                          <a:spcPts val="1200"/>
                        </a:spcAft>
                        <a:buNone/>
                      </a:pPr>
                      <a:r>
                        <a:rPr lang="es-EC" sz="1400" b="1"/>
                        <a:t>comunidades</a:t>
                      </a:r>
                      <a:endParaRPr sz="1400" b="1"/>
                    </a:p>
                  </a:txBody>
                  <a:tcPr marL="91425" marR="9142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EC" sz="1400" b="1"/>
                        <a:t>Crea</a:t>
                      </a:r>
                      <a:endParaRPr sz="1400" b="1"/>
                    </a:p>
                    <a:p>
                      <a:pPr marL="0" lvl="0" indent="0" algn="ctr" rtl="0">
                        <a:lnSpc>
                          <a:spcPct val="115000"/>
                        </a:lnSpc>
                        <a:spcBef>
                          <a:spcPts val="1200"/>
                        </a:spcBef>
                        <a:spcAft>
                          <a:spcPts val="1200"/>
                        </a:spcAft>
                        <a:buNone/>
                      </a:pPr>
                      <a:r>
                        <a:rPr lang="es-EC" sz="1400" b="1"/>
                        <a:t>empresas</a:t>
                      </a:r>
                      <a:endParaRPr sz="1400" b="1"/>
                    </a:p>
                  </a:txBody>
                  <a:tcPr marL="91425" marR="9142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EC" sz="1400" b="1"/>
                        <a:t>Difunde</a:t>
                      </a:r>
                      <a:endParaRPr sz="1400" b="1"/>
                    </a:p>
                    <a:p>
                      <a:pPr marL="0" lvl="0" indent="0" algn="ctr" rtl="0">
                        <a:lnSpc>
                          <a:spcPct val="115000"/>
                        </a:lnSpc>
                        <a:spcBef>
                          <a:spcPts val="1200"/>
                        </a:spcBef>
                        <a:spcAft>
                          <a:spcPts val="1200"/>
                        </a:spcAft>
                        <a:buNone/>
                      </a:pPr>
                      <a:r>
                        <a:rPr lang="es-EC" sz="1400" b="1"/>
                        <a:t>productos</a:t>
                      </a:r>
                      <a:endParaRPr sz="1400" b="1"/>
                    </a:p>
                  </a:txBody>
                  <a:tcPr marL="91425" marR="9142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lnT w="12575" cap="flat" cmpd="sng">
                      <a:solidFill>
                        <a:srgbClr val="000000"/>
                      </a:solidFill>
                      <a:prstDash val="solid"/>
                      <a:round/>
                      <a:headEnd type="none" w="sm" len="sm"/>
                      <a:tailEnd type="none" w="sm" len="sm"/>
                    </a:lnT>
                  </a:tcPr>
                </a:tc>
                <a:tc>
                  <a:txBody>
                    <a:bodyPr/>
                    <a:lstStyle/>
                    <a:p>
                      <a:pPr marL="0" lvl="0" indent="0" algn="l" rtl="0">
                        <a:lnSpc>
                          <a:spcPct val="115000"/>
                        </a:lnSpc>
                        <a:spcBef>
                          <a:spcPts val="1200"/>
                        </a:spcBef>
                        <a:spcAft>
                          <a:spcPts val="1200"/>
                        </a:spcAft>
                        <a:buNone/>
                      </a:pPr>
                      <a:r>
                        <a:rPr lang="es-EC" sz="1400"/>
                        <a:t>P4S</a:t>
                      </a:r>
                      <a:endParaRPr sz="1400"/>
                    </a:p>
                  </a:txBody>
                  <a:tcPr marL="91425" marR="9142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tc>
                <a:tc>
                  <a:txBody>
                    <a:bodyPr/>
                    <a:lstStyle/>
                    <a:p>
                      <a:pPr marL="0" lvl="0" indent="0" algn="l" rtl="0">
                        <a:lnSpc>
                          <a:spcPct val="115000"/>
                        </a:lnSpc>
                        <a:spcBef>
                          <a:spcPts val="1200"/>
                        </a:spcBef>
                        <a:spcAft>
                          <a:spcPts val="1200"/>
                        </a:spcAft>
                        <a:buNone/>
                      </a:pPr>
                      <a:r>
                        <a:rPr lang="es-EC" sz="1400"/>
                        <a:t>Yuzz</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tc>
                <a:tc>
                  <a:txBody>
                    <a:bodyPr/>
                    <a:lstStyle/>
                    <a:p>
                      <a:pPr marL="0" lvl="0" indent="0" algn="ctr" rtl="0">
                        <a:lnSpc>
                          <a:spcPct val="115000"/>
                        </a:lnSpc>
                        <a:spcBef>
                          <a:spcPts val="1200"/>
                        </a:spcBef>
                        <a:spcAft>
                          <a:spcPts val="1200"/>
                        </a:spcAft>
                        <a:buNone/>
                      </a:pPr>
                      <a:r>
                        <a:rPr lang="es-EC" sz="1400"/>
                        <a:t>No</a:t>
                      </a:r>
                      <a:endParaRPr sz="1400"/>
                    </a:p>
                  </a:txBody>
                  <a:tcPr marL="91425" marR="91425" marT="91425" marB="91425"/>
                </a:tc>
                <a:extLst>
                  <a:ext uri="{0D108BD9-81ED-4DB2-BD59-A6C34878D82A}">
                    <a16:rowId xmlns:a16="http://schemas.microsoft.com/office/drawing/2014/main" val="10002"/>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tc>
                <a:tc>
                  <a:txBody>
                    <a:bodyPr/>
                    <a:lstStyle/>
                    <a:p>
                      <a:pPr marL="0" lvl="0" indent="0" algn="l" rtl="0">
                        <a:lnSpc>
                          <a:spcPct val="115000"/>
                        </a:lnSpc>
                        <a:spcBef>
                          <a:spcPts val="1200"/>
                        </a:spcBef>
                        <a:spcAft>
                          <a:spcPts val="1200"/>
                        </a:spcAft>
                        <a:buNone/>
                      </a:pPr>
                      <a:r>
                        <a:rPr lang="es-EC" sz="1400"/>
                        <a:t>Lanzadera</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tc>
                <a:extLst>
                  <a:ext uri="{0D108BD9-81ED-4DB2-BD59-A6C34878D82A}">
                    <a16:rowId xmlns:a16="http://schemas.microsoft.com/office/drawing/2014/main" val="10003"/>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tc>
                <a:tc>
                  <a:txBody>
                    <a:bodyPr/>
                    <a:lstStyle/>
                    <a:p>
                      <a:pPr marL="0" lvl="0" indent="0" algn="l" rtl="0">
                        <a:lnSpc>
                          <a:spcPct val="115000"/>
                        </a:lnSpc>
                        <a:spcBef>
                          <a:spcPts val="1200"/>
                        </a:spcBef>
                        <a:spcAft>
                          <a:spcPts val="1200"/>
                        </a:spcAft>
                        <a:buNone/>
                      </a:pPr>
                      <a:r>
                        <a:rPr lang="es-EC" sz="1400"/>
                        <a:t>Dad</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tc>
                <a:tc>
                  <a:txBody>
                    <a:bodyPr/>
                    <a:lstStyle/>
                    <a:p>
                      <a:pPr marL="0" lvl="0" indent="0" algn="ctr" rtl="0">
                        <a:lnSpc>
                          <a:spcPct val="115000"/>
                        </a:lnSpc>
                        <a:spcBef>
                          <a:spcPts val="1200"/>
                        </a:spcBef>
                        <a:spcAft>
                          <a:spcPts val="1200"/>
                        </a:spcAft>
                        <a:buNone/>
                      </a:pPr>
                      <a:r>
                        <a:rPr lang="es-EC" sz="1400" dirty="0"/>
                        <a:t>No</a:t>
                      </a:r>
                      <a:endParaRPr sz="1400" dirty="0"/>
                    </a:p>
                  </a:txBody>
                  <a:tcPr marL="91425" marR="91425" marT="91425" marB="91425"/>
                </a:tc>
                <a:extLst>
                  <a:ext uri="{0D108BD9-81ED-4DB2-BD59-A6C34878D82A}">
                    <a16:rowId xmlns:a16="http://schemas.microsoft.com/office/drawing/2014/main" val="10004"/>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tc>
                <a:tc>
                  <a:txBody>
                    <a:bodyPr/>
                    <a:lstStyle/>
                    <a:p>
                      <a:pPr marL="0" lvl="0" indent="0" algn="l" rtl="0">
                        <a:lnSpc>
                          <a:spcPct val="115000"/>
                        </a:lnSpc>
                        <a:spcBef>
                          <a:spcPts val="1200"/>
                        </a:spcBef>
                        <a:spcAft>
                          <a:spcPts val="1200"/>
                        </a:spcAft>
                        <a:buNone/>
                      </a:pPr>
                      <a:r>
                        <a:rPr lang="es-EC" sz="1400"/>
                        <a:t>Conector</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a:t>Si</a:t>
                      </a:r>
                      <a:endParaRPr sz="1400"/>
                    </a:p>
                  </a:txBody>
                  <a:tcPr marL="91425" marR="91425" marT="91425" marB="91425"/>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tc>
                <a:extLst>
                  <a:ext uri="{0D108BD9-81ED-4DB2-BD59-A6C34878D82A}">
                    <a16:rowId xmlns:a16="http://schemas.microsoft.com/office/drawing/2014/main" val="10005"/>
                  </a:ext>
                </a:extLst>
              </a:tr>
              <a:tr h="650100">
                <a:tc>
                  <a:txBody>
                    <a:bodyPr/>
                    <a:lstStyle/>
                    <a:p>
                      <a:pPr marL="0" lvl="0" indent="0" algn="l" rtl="0">
                        <a:lnSpc>
                          <a:spcPct val="115000"/>
                        </a:lnSpc>
                        <a:spcBef>
                          <a:spcPts val="1200"/>
                        </a:spcBef>
                        <a:spcAft>
                          <a:spcPts val="1200"/>
                        </a:spcAft>
                        <a:buNone/>
                      </a:pPr>
                      <a:r>
                        <a:rPr lang="es-EC" sz="1400"/>
                        <a:t>España</a:t>
                      </a:r>
                      <a:endParaRPr sz="1400"/>
                    </a:p>
                  </a:txBody>
                  <a:tcPr marL="91425" marR="91425" marT="91425" marB="91425">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s-EC" sz="1400"/>
                        <a:t>Everis</a:t>
                      </a:r>
                      <a:endParaRPr sz="1400"/>
                    </a:p>
                  </a:txBody>
                  <a:tcPr marL="91425" marR="9142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91425" marR="9142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No</a:t>
                      </a:r>
                      <a:endParaRPr sz="1400"/>
                    </a:p>
                  </a:txBody>
                  <a:tcPr marL="91425" marR="9142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Si</a:t>
                      </a:r>
                      <a:endParaRPr sz="1400" dirty="0"/>
                    </a:p>
                  </a:txBody>
                  <a:tcPr marL="91425" marR="91425" marT="91425" marB="914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30" name="Google Shape;230;p32"/>
          <p:cNvSpPr/>
          <p:nvPr/>
        </p:nvSpPr>
        <p:spPr>
          <a:xfrm>
            <a:off x="-81075" y="79550"/>
            <a:ext cx="9144000" cy="525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chemeClr val="accent4"/>
                </a:solidFill>
                <a:latin typeface="Arial"/>
                <a:ea typeface="Arial"/>
                <a:cs typeface="Arial"/>
                <a:sym typeface="Arial"/>
              </a:rPr>
              <a:t>Elección de CMS</a:t>
            </a:r>
            <a:endParaRPr sz="2600" b="1" i="0" u="none" strike="noStrike" cap="none">
              <a:solidFill>
                <a:schemeClr val="accent4"/>
              </a:solidFill>
              <a:latin typeface="Arial"/>
              <a:ea typeface="Arial"/>
              <a:cs typeface="Arial"/>
              <a:sym typeface="Arial"/>
            </a:endParaRPr>
          </a:p>
        </p:txBody>
      </p:sp>
      <p:graphicFrame>
        <p:nvGraphicFramePr>
          <p:cNvPr id="231" name="Google Shape;231;p32"/>
          <p:cNvGraphicFramePr/>
          <p:nvPr>
            <p:extLst>
              <p:ext uri="{D42A27DB-BD31-4B8C-83A1-F6EECF244321}">
                <p14:modId xmlns:p14="http://schemas.microsoft.com/office/powerpoint/2010/main" val="158031034"/>
              </p:ext>
            </p:extLst>
          </p:nvPr>
        </p:nvGraphicFramePr>
        <p:xfrm>
          <a:off x="481000" y="823475"/>
          <a:ext cx="8205850" cy="4773976"/>
        </p:xfrm>
        <a:graphic>
          <a:graphicData uri="http://schemas.openxmlformats.org/drawingml/2006/table">
            <a:tbl>
              <a:tblPr>
                <a:noFill/>
                <a:tableStyleId>{ED6991FD-1861-4503-9C46-B13D8CF0A455}</a:tableStyleId>
              </a:tblPr>
              <a:tblGrid>
                <a:gridCol w="1561925">
                  <a:extLst>
                    <a:ext uri="{9D8B030D-6E8A-4147-A177-3AD203B41FA5}">
                      <a16:colId xmlns:a16="http://schemas.microsoft.com/office/drawing/2014/main" val="20000"/>
                    </a:ext>
                  </a:extLst>
                </a:gridCol>
                <a:gridCol w="1675125">
                  <a:extLst>
                    <a:ext uri="{9D8B030D-6E8A-4147-A177-3AD203B41FA5}">
                      <a16:colId xmlns:a16="http://schemas.microsoft.com/office/drawing/2014/main" val="20001"/>
                    </a:ext>
                  </a:extLst>
                </a:gridCol>
                <a:gridCol w="1460075">
                  <a:extLst>
                    <a:ext uri="{9D8B030D-6E8A-4147-A177-3AD203B41FA5}">
                      <a16:colId xmlns:a16="http://schemas.microsoft.com/office/drawing/2014/main" val="20002"/>
                    </a:ext>
                  </a:extLst>
                </a:gridCol>
                <a:gridCol w="1211075">
                  <a:extLst>
                    <a:ext uri="{9D8B030D-6E8A-4147-A177-3AD203B41FA5}">
                      <a16:colId xmlns:a16="http://schemas.microsoft.com/office/drawing/2014/main" val="20003"/>
                    </a:ext>
                  </a:extLst>
                </a:gridCol>
                <a:gridCol w="962075">
                  <a:extLst>
                    <a:ext uri="{9D8B030D-6E8A-4147-A177-3AD203B41FA5}">
                      <a16:colId xmlns:a16="http://schemas.microsoft.com/office/drawing/2014/main" val="20004"/>
                    </a:ext>
                  </a:extLst>
                </a:gridCol>
                <a:gridCol w="1335575">
                  <a:extLst>
                    <a:ext uri="{9D8B030D-6E8A-4147-A177-3AD203B41FA5}">
                      <a16:colId xmlns:a16="http://schemas.microsoft.com/office/drawing/2014/main" val="20005"/>
                    </a:ext>
                  </a:extLst>
                </a:gridCol>
              </a:tblGrid>
              <a:tr h="884775">
                <a:tc>
                  <a:txBody>
                    <a:bodyPr/>
                    <a:lstStyle/>
                    <a:p>
                      <a:pPr marL="0" lvl="0" indent="0" algn="ctr" rtl="0">
                        <a:lnSpc>
                          <a:spcPct val="115000"/>
                        </a:lnSpc>
                        <a:spcBef>
                          <a:spcPts val="1200"/>
                        </a:spcBef>
                        <a:spcAft>
                          <a:spcPts val="1200"/>
                        </a:spcAft>
                        <a:buNone/>
                      </a:pPr>
                      <a:r>
                        <a:rPr lang="es-EC" sz="1400" b="1" dirty="0"/>
                        <a:t>Nombre Aplicaciones </a:t>
                      </a:r>
                      <a:endParaRPr sz="1400" b="1" dirty="0"/>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dirty="0"/>
                        <a:t>Funcionalidad</a:t>
                      </a:r>
                      <a:endParaRPr sz="1400" b="1" dirty="0"/>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Comunidad</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Acceso a módulos</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Open Source</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b="1"/>
                        <a:t>Valoración</a:t>
                      </a:r>
                      <a:endParaRPr sz="1400" b="1"/>
                    </a:p>
                  </a:txBody>
                  <a:tcPr marL="68575" marR="68575" marT="91425" marB="914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2125">
                <a:tc>
                  <a:txBody>
                    <a:bodyPr/>
                    <a:lstStyle/>
                    <a:p>
                      <a:pPr marL="0" lvl="0" indent="0" algn="ctr" rtl="0">
                        <a:lnSpc>
                          <a:spcPct val="115000"/>
                        </a:lnSpc>
                        <a:spcBef>
                          <a:spcPts val="1200"/>
                        </a:spcBef>
                        <a:spcAft>
                          <a:spcPts val="1200"/>
                        </a:spcAft>
                        <a:buNone/>
                      </a:pPr>
                      <a:r>
                        <a:rPr lang="es-EC" sz="1400"/>
                        <a:t>Mahara</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dirty="0"/>
                        <a:t>4</a:t>
                      </a:r>
                      <a:endParaRPr sz="1400" dirty="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dirty="0"/>
                        <a:t>3</a:t>
                      </a:r>
                      <a:endParaRPr sz="1400" dirty="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5</a:t>
                      </a:r>
                      <a:endParaRPr sz="1400"/>
                    </a:p>
                  </a:txBody>
                  <a:tcPr marL="68575" marR="68575" marT="91425" marB="914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1200"/>
                        </a:spcBef>
                        <a:spcAft>
                          <a:spcPts val="1200"/>
                        </a:spcAft>
                        <a:buNone/>
                      </a:pPr>
                      <a:r>
                        <a:rPr lang="es-EC" sz="1400"/>
                        <a:t>16</a:t>
                      </a:r>
                      <a:endParaRPr sz="1400"/>
                    </a:p>
                  </a:txBody>
                  <a:tcPr marL="68575" marR="68575" marT="91425" marB="91425">
                    <a:lnT w="12575" cap="flat" cmpd="sng">
                      <a:solidFill>
                        <a:srgbClr val="000000"/>
                      </a:solidFill>
                      <a:prstDash val="solid"/>
                      <a:round/>
                      <a:headEnd type="none" w="sm" len="sm"/>
                      <a:tailEnd type="none" w="sm" len="sm"/>
                    </a:lnT>
                    <a:solidFill>
                      <a:srgbClr val="D9D9D9"/>
                    </a:solidFill>
                  </a:tcPr>
                </a:tc>
                <a:extLst>
                  <a:ext uri="{0D108BD9-81ED-4DB2-BD59-A6C34878D82A}">
                    <a16:rowId xmlns:a16="http://schemas.microsoft.com/office/drawing/2014/main" val="10001"/>
                  </a:ext>
                </a:extLst>
              </a:tr>
              <a:tr h="702125">
                <a:tc>
                  <a:txBody>
                    <a:bodyPr/>
                    <a:lstStyle/>
                    <a:p>
                      <a:pPr marL="0" lvl="0" indent="0" algn="ctr" rtl="0">
                        <a:lnSpc>
                          <a:spcPct val="115000"/>
                        </a:lnSpc>
                        <a:spcBef>
                          <a:spcPts val="1200"/>
                        </a:spcBef>
                        <a:spcAft>
                          <a:spcPts val="1200"/>
                        </a:spcAft>
                        <a:buNone/>
                      </a:pPr>
                      <a:r>
                        <a:rPr lang="es-EC" sz="1400"/>
                        <a:t>ELGG</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3</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3</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a:t>3</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13</a:t>
                      </a:r>
                      <a:endParaRPr sz="1400"/>
                    </a:p>
                  </a:txBody>
                  <a:tcPr marL="68575" marR="68575" marT="91425" marB="91425">
                    <a:solidFill>
                      <a:srgbClr val="D9D9D9"/>
                    </a:solidFill>
                  </a:tcPr>
                </a:tc>
                <a:extLst>
                  <a:ext uri="{0D108BD9-81ED-4DB2-BD59-A6C34878D82A}">
                    <a16:rowId xmlns:a16="http://schemas.microsoft.com/office/drawing/2014/main" val="10002"/>
                  </a:ext>
                </a:extLst>
              </a:tr>
              <a:tr h="702125">
                <a:tc>
                  <a:txBody>
                    <a:bodyPr/>
                    <a:lstStyle/>
                    <a:p>
                      <a:pPr marL="0" lvl="0" indent="0" algn="ctr" rtl="0">
                        <a:lnSpc>
                          <a:spcPct val="115000"/>
                        </a:lnSpc>
                        <a:spcBef>
                          <a:spcPts val="1200"/>
                        </a:spcBef>
                        <a:spcAft>
                          <a:spcPts val="1200"/>
                        </a:spcAft>
                        <a:buNone/>
                      </a:pPr>
                      <a:r>
                        <a:rPr lang="es-EC" sz="1400"/>
                        <a:t>Dolphin</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5</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4</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5</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a:t>18</a:t>
                      </a:r>
                      <a:endParaRPr sz="1400"/>
                    </a:p>
                  </a:txBody>
                  <a:tcPr marL="68575" marR="68575" marT="91425" marB="91425">
                    <a:solidFill>
                      <a:srgbClr val="D9D9D9"/>
                    </a:solidFill>
                  </a:tcPr>
                </a:tc>
                <a:extLst>
                  <a:ext uri="{0D108BD9-81ED-4DB2-BD59-A6C34878D82A}">
                    <a16:rowId xmlns:a16="http://schemas.microsoft.com/office/drawing/2014/main" val="10003"/>
                  </a:ext>
                </a:extLst>
              </a:tr>
              <a:tr h="884775">
                <a:tc>
                  <a:txBody>
                    <a:bodyPr/>
                    <a:lstStyle/>
                    <a:p>
                      <a:pPr marL="0" lvl="0" indent="0" algn="ctr" rtl="0">
                        <a:lnSpc>
                          <a:spcPct val="115000"/>
                        </a:lnSpc>
                        <a:spcBef>
                          <a:spcPts val="1200"/>
                        </a:spcBef>
                        <a:spcAft>
                          <a:spcPts val="1200"/>
                        </a:spcAft>
                        <a:buNone/>
                      </a:pPr>
                      <a:r>
                        <a:rPr lang="es-EC" sz="1400"/>
                        <a:t>BuddyPress (Wordpress)</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5</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a:t>5</a:t>
                      </a:r>
                      <a:endParaRPr sz="1400"/>
                    </a:p>
                  </a:txBody>
                  <a:tcPr marL="68575" marR="68575" marT="91425" marB="91425"/>
                </a:tc>
                <a:tc>
                  <a:txBody>
                    <a:bodyPr/>
                    <a:lstStyle/>
                    <a:p>
                      <a:pPr marL="0" lvl="0" indent="0" algn="ctr" rtl="0">
                        <a:lnSpc>
                          <a:spcPct val="115000"/>
                        </a:lnSpc>
                        <a:spcBef>
                          <a:spcPts val="1200"/>
                        </a:spcBef>
                        <a:spcAft>
                          <a:spcPts val="1200"/>
                        </a:spcAft>
                        <a:buNone/>
                      </a:pPr>
                      <a:r>
                        <a:rPr lang="es-EC" sz="1400" dirty="0"/>
                        <a:t>5</a:t>
                      </a:r>
                      <a:endParaRPr sz="1400" dirty="0"/>
                    </a:p>
                  </a:txBody>
                  <a:tcPr marL="68575" marR="68575" marT="91425" marB="91425"/>
                </a:tc>
                <a:tc>
                  <a:txBody>
                    <a:bodyPr/>
                    <a:lstStyle/>
                    <a:p>
                      <a:pPr marL="0" lvl="0" indent="0" algn="ctr" rtl="0">
                        <a:lnSpc>
                          <a:spcPct val="115000"/>
                        </a:lnSpc>
                        <a:spcBef>
                          <a:spcPts val="1200"/>
                        </a:spcBef>
                        <a:spcAft>
                          <a:spcPts val="1200"/>
                        </a:spcAft>
                        <a:buNone/>
                      </a:pPr>
                      <a:r>
                        <a:rPr lang="es-EC" sz="1400" dirty="0"/>
                        <a:t>19</a:t>
                      </a:r>
                      <a:endParaRPr sz="1400" dirty="0"/>
                    </a:p>
                  </a:txBody>
                  <a:tcPr marL="68575" marR="68575" marT="91425" marB="91425">
                    <a:solidFill>
                      <a:srgbClr val="D9D9D9"/>
                    </a:solidFill>
                  </a:tcPr>
                </a:tc>
                <a:extLst>
                  <a:ext uri="{0D108BD9-81ED-4DB2-BD59-A6C34878D82A}">
                    <a16:rowId xmlns:a16="http://schemas.microsoft.com/office/drawing/2014/main" val="10004"/>
                  </a:ext>
                </a:extLst>
              </a:tr>
              <a:tr h="884775">
                <a:tc>
                  <a:txBody>
                    <a:bodyPr/>
                    <a:lstStyle/>
                    <a:p>
                      <a:pPr marL="0" lvl="0" indent="0" algn="ctr" rtl="0">
                        <a:lnSpc>
                          <a:spcPct val="115000"/>
                        </a:lnSpc>
                        <a:spcBef>
                          <a:spcPts val="1200"/>
                        </a:spcBef>
                        <a:spcAft>
                          <a:spcPts val="1200"/>
                        </a:spcAft>
                        <a:buNone/>
                      </a:pPr>
                      <a:r>
                        <a:rPr lang="es-EC" sz="1400"/>
                        <a:t>Jommla plugins for Social networking</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3</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4</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a:t>5</a:t>
                      </a:r>
                      <a:endParaRPr sz="1400"/>
                    </a:p>
                  </a:txBody>
                  <a:tcPr marL="68575" marR="68575" marT="91425" marB="914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EC" sz="1400" dirty="0"/>
                        <a:t>16</a:t>
                      </a:r>
                      <a:endParaRPr sz="1400" dirty="0"/>
                    </a:p>
                  </a:txBody>
                  <a:tcPr marL="68575" marR="68575" marT="91425" marB="91425">
                    <a:lnB w="12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79" name="Google Shape;79;p15"/>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80" name="Google Shape;80;p15"/>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81" name="Google Shape;81;p15"/>
          <p:cNvSpPr/>
          <p:nvPr/>
        </p:nvSpPr>
        <p:spPr>
          <a:xfrm>
            <a:off x="88499" y="169075"/>
            <a:ext cx="8967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RESUMEN</a:t>
            </a:r>
            <a:endParaRPr sz="2600" b="1" i="0" u="none" strike="noStrike" cap="none">
              <a:solidFill>
                <a:schemeClr val="accent4"/>
              </a:solidFill>
              <a:latin typeface="Arial"/>
              <a:ea typeface="Arial"/>
              <a:cs typeface="Arial"/>
              <a:sym typeface="Arial"/>
            </a:endParaRPr>
          </a:p>
        </p:txBody>
      </p:sp>
      <p:sp>
        <p:nvSpPr>
          <p:cNvPr id="82" name="Google Shape;82;p15"/>
          <p:cNvSpPr/>
          <p:nvPr/>
        </p:nvSpPr>
        <p:spPr>
          <a:xfrm>
            <a:off x="499350" y="1004421"/>
            <a:ext cx="7968300" cy="41676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EC" sz="1500" dirty="0">
                <a:solidFill>
                  <a:schemeClr val="dk1"/>
                </a:solidFill>
                <a:highlight>
                  <a:srgbClr val="FFFFFF"/>
                </a:highlight>
              </a:rPr>
              <a:t>Los emprendedores a partir de su experiencia, formación, conocimiento, oportunidades, percepción, intuición, disciplina, confianza deciden iniciar un negocio para fortalecer la producción y/o comercialización de sus productos y/o servicios, para lo que es muy importante contar con una plataforma virtual o comunidad en línea que les sirva como vitrina y canal de llegada hacia sus potenciales clientes. Por esa razón, el Gobierno Autónomo Descentralizado de la Provincia de Santo Domingo de los Tsáchilas (GADP) busca ofrecer a los emprendedores de la región, servicios digitales mediante los cuales ellos puedan exponer sus productos a la ciudadanía. Así pues, se realizó el análisis, desarrollo e implementación de una aplicación web tipo red social temática, para brindar servicios digitales que permitan la comercialización de productos/servicios de los distintos emprendedores, la misma que se implementó en open </a:t>
            </a:r>
            <a:r>
              <a:rPr lang="es-EC" sz="1500" dirty="0" err="1">
                <a:solidFill>
                  <a:schemeClr val="dk1"/>
                </a:solidFill>
                <a:highlight>
                  <a:srgbClr val="FFFFFF"/>
                </a:highlight>
              </a:rPr>
              <a:t>source</a:t>
            </a:r>
            <a:r>
              <a:rPr lang="es-EC" sz="1500" dirty="0">
                <a:solidFill>
                  <a:schemeClr val="dk1"/>
                </a:solidFill>
                <a:highlight>
                  <a:srgbClr val="FFFFFF"/>
                </a:highlight>
              </a:rPr>
              <a:t>, en la dirección web URL www.negocioslatierrita.com para así poder fortalecerlos y apoyar en su estrategia de comercialización. </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38" name="Google Shape;238;p33"/>
          <p:cNvSpPr/>
          <p:nvPr/>
        </p:nvSpPr>
        <p:spPr>
          <a:xfrm>
            <a:off x="-170025" y="105750"/>
            <a:ext cx="9144000" cy="525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i="0" u="none" strike="noStrike" cap="none">
                <a:solidFill>
                  <a:schemeClr val="accent4"/>
                </a:solidFill>
                <a:latin typeface="Arial"/>
                <a:ea typeface="Arial"/>
                <a:cs typeface="Arial"/>
                <a:sym typeface="Arial"/>
              </a:rPr>
              <a:t>Lista </a:t>
            </a:r>
            <a:r>
              <a:rPr lang="es-EC" sz="2600" b="1">
                <a:solidFill>
                  <a:schemeClr val="accent4"/>
                </a:solidFill>
              </a:rPr>
              <a:t>requisitos</a:t>
            </a:r>
            <a:endParaRPr sz="2600" b="1" i="0" u="none" strike="noStrike" cap="none">
              <a:solidFill>
                <a:schemeClr val="accent4"/>
              </a:solidFill>
              <a:latin typeface="Arial"/>
              <a:ea typeface="Arial"/>
              <a:cs typeface="Arial"/>
              <a:sym typeface="Arial"/>
            </a:endParaRPr>
          </a:p>
        </p:txBody>
      </p:sp>
      <p:sp>
        <p:nvSpPr>
          <p:cNvPr id="239" name="Google Shape;239;p33"/>
          <p:cNvSpPr txBox="1"/>
          <p:nvPr/>
        </p:nvSpPr>
        <p:spPr>
          <a:xfrm>
            <a:off x="380850" y="1084700"/>
            <a:ext cx="6039300" cy="42252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1200"/>
              </a:spcBef>
              <a:spcAft>
                <a:spcPts val="0"/>
              </a:spcAft>
              <a:buClr>
                <a:schemeClr val="dk1"/>
              </a:buClr>
              <a:buSzPts val="1500"/>
              <a:buChar char="●"/>
            </a:pPr>
            <a:r>
              <a:rPr lang="es-EC" sz="1500">
                <a:solidFill>
                  <a:schemeClr val="dk1"/>
                </a:solidFill>
              </a:rPr>
              <a:t> Registro  en la plataforma de manera sencilla.</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Contacto directo con el emprendedor.</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Disponer del manual de usuario para la utilización.</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Disponer de la opción de comentar los perfiles de emprendedores.</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Recibir notificaciones para acceder rápidamente a los comentarios de las comunidades.</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Disponer de la opción de unirse  a una comunidad para poder compartir ideas o conocimientos.</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Crear y gestionar perfiles de los emprendedores.</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Valorar los perfiles de los emprendedores.</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s-EC" sz="1500">
                <a:solidFill>
                  <a:schemeClr val="dk1"/>
                </a:solidFill>
              </a:rPr>
              <a:t>Buscar  los diferentes tipos de emprendimientos.</a:t>
            </a:r>
            <a:endParaRPr sz="1500">
              <a:solidFill>
                <a:schemeClr val="dk1"/>
              </a:solidFill>
            </a:endParaRPr>
          </a:p>
        </p:txBody>
      </p:sp>
      <p:pic>
        <p:nvPicPr>
          <p:cNvPr id="240" name="Google Shape;240;p33"/>
          <p:cNvPicPr preferRelativeResize="0"/>
          <p:nvPr/>
        </p:nvPicPr>
        <p:blipFill>
          <a:blip r:embed="rId3">
            <a:alphaModFix/>
          </a:blip>
          <a:stretch>
            <a:fillRect/>
          </a:stretch>
        </p:blipFill>
        <p:spPr>
          <a:xfrm>
            <a:off x="6729425" y="2142413"/>
            <a:ext cx="2109775" cy="2109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47" name="Google Shape;247;p34"/>
          <p:cNvSpPr/>
          <p:nvPr/>
        </p:nvSpPr>
        <p:spPr>
          <a:xfrm>
            <a:off x="0" y="110650"/>
            <a:ext cx="9144000" cy="5250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200"/>
              <a:buFont typeface="Arial"/>
              <a:buNone/>
            </a:pPr>
            <a:r>
              <a:rPr lang="es-EC" sz="2600" b="1">
                <a:solidFill>
                  <a:schemeClr val="accent4"/>
                </a:solidFill>
              </a:rPr>
              <a:t>Diagrama de contexto</a:t>
            </a:r>
            <a:endParaRPr sz="2600" b="1" i="0" u="none" strike="noStrike" cap="none">
              <a:solidFill>
                <a:schemeClr val="accent4"/>
              </a:solidFill>
              <a:latin typeface="Arial"/>
              <a:ea typeface="Arial"/>
              <a:cs typeface="Arial"/>
              <a:sym typeface="Arial"/>
            </a:endParaRPr>
          </a:p>
        </p:txBody>
      </p:sp>
      <p:pic>
        <p:nvPicPr>
          <p:cNvPr id="248" name="Google Shape;248;p34"/>
          <p:cNvPicPr preferRelativeResize="0"/>
          <p:nvPr/>
        </p:nvPicPr>
        <p:blipFill>
          <a:blip r:embed="rId3">
            <a:alphaModFix/>
          </a:blip>
          <a:stretch>
            <a:fillRect/>
          </a:stretch>
        </p:blipFill>
        <p:spPr>
          <a:xfrm>
            <a:off x="566800" y="1371000"/>
            <a:ext cx="8010400" cy="3846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55" name="Google Shape;255;p35"/>
          <p:cNvSpPr/>
          <p:nvPr/>
        </p:nvSpPr>
        <p:spPr>
          <a:xfrm>
            <a:off x="-250100" y="186350"/>
            <a:ext cx="9093000" cy="1632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IMPLEMENTACIÓN DE LA PLATAFORMA</a:t>
            </a:r>
            <a:endParaRPr sz="2600" b="1" i="0" u="none" strike="noStrike" cap="none">
              <a:solidFill>
                <a:schemeClr val="accent4"/>
              </a:solidFill>
              <a:latin typeface="Arial"/>
              <a:ea typeface="Arial"/>
              <a:cs typeface="Arial"/>
              <a:sym typeface="Arial"/>
            </a:endParaRPr>
          </a:p>
        </p:txBody>
      </p:sp>
      <p:sp>
        <p:nvSpPr>
          <p:cNvPr id="256" name="Google Shape;256;p35"/>
          <p:cNvSpPr txBox="1"/>
          <p:nvPr/>
        </p:nvSpPr>
        <p:spPr>
          <a:xfrm>
            <a:off x="500050" y="1224650"/>
            <a:ext cx="7592700" cy="1139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EC" sz="1600" b="1" i="0" u="none" strike="noStrike" cap="none">
                <a:solidFill>
                  <a:srgbClr val="000000"/>
                </a:solidFill>
                <a:latin typeface="Arial"/>
                <a:ea typeface="Arial"/>
                <a:cs typeface="Arial"/>
                <a:sym typeface="Arial"/>
              </a:rPr>
              <a:t>Prototipo</a:t>
            </a:r>
            <a:r>
              <a:rPr lang="es-EC" sz="1600" b="0" i="0" u="none" strike="noStrike" cap="none">
                <a:solidFill>
                  <a:srgbClr val="000000"/>
                </a:solidFill>
                <a:latin typeface="Arial"/>
                <a:ea typeface="Arial"/>
                <a:cs typeface="Arial"/>
                <a:sym typeface="Arial"/>
              </a:rPr>
              <a:t>: </a:t>
            </a:r>
            <a:r>
              <a:rPr lang="es-EC" sz="1600" u="none">
                <a:solidFill>
                  <a:srgbClr val="000000"/>
                </a:solidFill>
              </a:rPr>
              <a:t>https://marvelapp.com/prototype/ch44263</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s-EC" sz="1600" b="1" i="0" u="none" strike="noStrike" cap="none">
                <a:solidFill>
                  <a:srgbClr val="000000"/>
                </a:solidFill>
                <a:latin typeface="Arial"/>
                <a:ea typeface="Arial"/>
                <a:cs typeface="Arial"/>
                <a:sym typeface="Arial"/>
              </a:rPr>
              <a:t>Sitio web</a:t>
            </a:r>
            <a:r>
              <a:rPr lang="es-EC" sz="1600" b="0" i="0" u="none" strike="noStrike" cap="none">
                <a:solidFill>
                  <a:srgbClr val="000000"/>
                </a:solidFill>
                <a:latin typeface="Arial"/>
                <a:ea typeface="Arial"/>
                <a:cs typeface="Arial"/>
                <a:sym typeface="Arial"/>
              </a:rPr>
              <a:t>: </a:t>
            </a:r>
            <a:r>
              <a:rPr lang="es-EC" sz="1600" u="none">
                <a:solidFill>
                  <a:srgbClr val="000000"/>
                </a:solidFill>
              </a:rPr>
              <a:t>https://negocioslatierrita.com/</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 name="Google Shape;257;p35"/>
          <p:cNvPicPr preferRelativeResize="0"/>
          <p:nvPr/>
        </p:nvPicPr>
        <p:blipFill rotWithShape="1">
          <a:blip r:embed="rId3">
            <a:alphaModFix/>
          </a:blip>
          <a:srcRect t="39729"/>
          <a:stretch/>
        </p:blipFill>
        <p:spPr>
          <a:xfrm>
            <a:off x="383400" y="2151525"/>
            <a:ext cx="8653199" cy="43510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64" name="Google Shape;264;p36"/>
          <p:cNvSpPr/>
          <p:nvPr/>
        </p:nvSpPr>
        <p:spPr>
          <a:xfrm>
            <a:off x="1309150" y="2274425"/>
            <a:ext cx="6788400" cy="16950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3600"/>
              <a:buFont typeface="Arial"/>
              <a:buNone/>
            </a:pPr>
            <a:r>
              <a:rPr lang="es-EC" sz="3600" b="1" i="0" u="none" strike="noStrike" cap="none">
                <a:solidFill>
                  <a:schemeClr val="accent4"/>
                </a:solidFill>
                <a:latin typeface="Arial"/>
                <a:ea typeface="Arial"/>
                <a:cs typeface="Arial"/>
                <a:sym typeface="Arial"/>
              </a:rPr>
              <a:t>RESULTADOS DE LA EXPERIENCIA DE USUARIO</a:t>
            </a:r>
            <a:endParaRPr sz="3600" b="1" i="0" u="none" strike="noStrike" cap="none">
              <a:solidFill>
                <a:schemeClr val="accent4"/>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71" name="Google Shape;271;p37"/>
          <p:cNvSpPr/>
          <p:nvPr/>
        </p:nvSpPr>
        <p:spPr>
          <a:xfrm>
            <a:off x="986400" y="1899725"/>
            <a:ext cx="7356300" cy="3723600"/>
          </a:xfrm>
          <a:prstGeom prst="rect">
            <a:avLst/>
          </a:prstGeom>
          <a:noFill/>
          <a:ln>
            <a:noFill/>
          </a:ln>
        </p:spPr>
        <p:txBody>
          <a:bodyPr spcFirstLastPara="1" wrap="square" lIns="91425" tIns="45700" rIns="91425" bIns="45700" anchor="t" anchorCtr="0">
            <a:noAutofit/>
          </a:bodyPr>
          <a:lstStyle/>
          <a:p>
            <a:pPr marL="0" marR="93600" lvl="0" indent="0" algn="just" rtl="0">
              <a:lnSpc>
                <a:spcPct val="150000"/>
              </a:lnSpc>
              <a:spcBef>
                <a:spcPts val="168"/>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93600" lvl="0" indent="0" algn="just" rtl="0">
              <a:lnSpc>
                <a:spcPct val="15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72" name="Google Shape;272;p37"/>
          <p:cNvSpPr txBox="1"/>
          <p:nvPr/>
        </p:nvSpPr>
        <p:spPr>
          <a:xfrm>
            <a:off x="422750" y="678775"/>
            <a:ext cx="7791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500"/>
              <a:buFont typeface="Arial"/>
              <a:buNone/>
            </a:pPr>
            <a:r>
              <a:rPr lang="es-EC" sz="1500" b="1">
                <a:solidFill>
                  <a:schemeClr val="dk1"/>
                </a:solidFill>
                <a:highlight>
                  <a:srgbClr val="FFFFFF"/>
                </a:highlight>
              </a:rPr>
              <a:t>1</a:t>
            </a:r>
            <a:r>
              <a:rPr lang="es-EC" sz="1500" b="1" i="0" u="none" strike="noStrike" cap="none">
                <a:solidFill>
                  <a:schemeClr val="dk1"/>
                </a:solidFill>
                <a:highlight>
                  <a:srgbClr val="FFFFFF"/>
                </a:highlight>
              </a:rPr>
              <a:t>. </a:t>
            </a:r>
            <a:r>
              <a:rPr lang="es-EC" sz="1500" b="1">
                <a:solidFill>
                  <a:srgbClr val="202124"/>
                </a:solidFill>
                <a:highlight>
                  <a:srgbClr val="FFFFFF"/>
                </a:highlight>
              </a:rPr>
              <a:t>¿Le resultó sencillo buscar una información de su interés?</a:t>
            </a:r>
            <a:endParaRPr sz="1500" b="1" i="0" u="none" strike="noStrike" cap="none">
              <a:solidFill>
                <a:srgbClr val="000000"/>
              </a:solidFill>
            </a:endParaRPr>
          </a:p>
        </p:txBody>
      </p:sp>
      <p:pic>
        <p:nvPicPr>
          <p:cNvPr id="273" name="Google Shape;273;p37" descr="Gráfico de respuestas de formularios. Título de la pregunta: ¿Le resultó sencillo buscar una información de su interés?. Número de respuestas: 20 respuestas."/>
          <p:cNvPicPr preferRelativeResize="0"/>
          <p:nvPr/>
        </p:nvPicPr>
        <p:blipFill rotWithShape="1">
          <a:blip r:embed="rId3">
            <a:alphaModFix/>
          </a:blip>
          <a:srcRect l="2338" t="19562" r="13853"/>
          <a:stretch/>
        </p:blipFill>
        <p:spPr>
          <a:xfrm>
            <a:off x="739975" y="1567200"/>
            <a:ext cx="7664050" cy="372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80" name="Google Shape;280;p38"/>
          <p:cNvSpPr txBox="1"/>
          <p:nvPr/>
        </p:nvSpPr>
        <p:spPr>
          <a:xfrm>
            <a:off x="398700" y="695375"/>
            <a:ext cx="8346600" cy="415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s-EC" sz="1500" b="1">
                <a:solidFill>
                  <a:schemeClr val="dk1"/>
                </a:solidFill>
                <a:highlight>
                  <a:srgbClr val="FFFFFF"/>
                </a:highlight>
              </a:rPr>
              <a:t>2. </a:t>
            </a:r>
            <a:r>
              <a:rPr lang="es-EC" sz="1500" b="1">
                <a:solidFill>
                  <a:srgbClr val="202124"/>
                </a:solidFill>
                <a:highlight>
                  <a:srgbClr val="FFFFFF"/>
                </a:highlight>
              </a:rPr>
              <a:t>¿Qué impresión le dejó la velocidad de búsqueda de información?</a:t>
            </a:r>
            <a:endParaRPr sz="1500" b="1" i="0" u="none" strike="noStrike" cap="none">
              <a:solidFill>
                <a:srgbClr val="000000"/>
              </a:solidFill>
            </a:endParaRPr>
          </a:p>
        </p:txBody>
      </p:sp>
      <p:pic>
        <p:nvPicPr>
          <p:cNvPr id="281" name="Google Shape;281;p38" descr="Gráfico de respuestas de formularios. Título de la pregunta: ¿Qué impresión le dejo la velocidad de búsqueda de información?. Número de respuestas: 20 respuestas."/>
          <p:cNvPicPr preferRelativeResize="0"/>
          <p:nvPr/>
        </p:nvPicPr>
        <p:blipFill rotWithShape="1">
          <a:blip r:embed="rId3">
            <a:alphaModFix/>
          </a:blip>
          <a:srcRect l="6508" t="25151" r="11932" b="-4743"/>
          <a:stretch/>
        </p:blipFill>
        <p:spPr>
          <a:xfrm>
            <a:off x="843200" y="1670250"/>
            <a:ext cx="7457575" cy="351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88" name="Google Shape;288;p39"/>
          <p:cNvSpPr txBox="1"/>
          <p:nvPr/>
        </p:nvSpPr>
        <p:spPr>
          <a:xfrm>
            <a:off x="526350" y="726250"/>
            <a:ext cx="7808400" cy="646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s-EC" sz="1500" b="1">
                <a:solidFill>
                  <a:schemeClr val="dk1"/>
                </a:solidFill>
                <a:highlight>
                  <a:srgbClr val="FFFFFF"/>
                </a:highlight>
              </a:rPr>
              <a:t>3. </a:t>
            </a:r>
            <a:r>
              <a:rPr lang="es-EC" sz="1500" b="1">
                <a:solidFill>
                  <a:srgbClr val="202124"/>
                </a:solidFill>
                <a:highlight>
                  <a:srgbClr val="FFFFFF"/>
                </a:highlight>
                <a:latin typeface="Roboto"/>
                <a:ea typeface="Roboto"/>
                <a:cs typeface="Roboto"/>
                <a:sym typeface="Roboto"/>
              </a:rPr>
              <a:t>¿Recomendarías esta plataforma a los distintos emprendedores existentes en la Provincia?</a:t>
            </a:r>
            <a:endParaRPr sz="1500" b="1" i="0" u="none" strike="noStrike" cap="none">
              <a:solidFill>
                <a:srgbClr val="000000"/>
              </a:solidFill>
            </a:endParaRPr>
          </a:p>
        </p:txBody>
      </p:sp>
      <p:pic>
        <p:nvPicPr>
          <p:cNvPr id="289" name="Google Shape;289;p39" descr="Gráfico de respuestas de formularios. Título de la pregunta: ¿Recomendarías esta plataforma a los distintos emprendedores existentes en la Provincia?. Número de respuestas: 20 respuestas."/>
          <p:cNvPicPr preferRelativeResize="0"/>
          <p:nvPr/>
        </p:nvPicPr>
        <p:blipFill rotWithShape="1">
          <a:blip r:embed="rId3">
            <a:alphaModFix/>
          </a:blip>
          <a:srcRect l="2325" t="26095" r="14603"/>
          <a:stretch/>
        </p:blipFill>
        <p:spPr>
          <a:xfrm>
            <a:off x="774100" y="1764025"/>
            <a:ext cx="7595801" cy="3681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296" name="Google Shape;296;p40"/>
          <p:cNvSpPr txBox="1"/>
          <p:nvPr/>
        </p:nvSpPr>
        <p:spPr>
          <a:xfrm>
            <a:off x="462800" y="763975"/>
            <a:ext cx="79821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s-EC" b="1">
                <a:solidFill>
                  <a:srgbClr val="202124"/>
                </a:solidFill>
                <a:highlight>
                  <a:srgbClr val="FFFFFF"/>
                </a:highlight>
              </a:rPr>
              <a:t>4. ¿Crees que esta plataforma sería de un buen medio para la difusión de los distintos productos/servicios?</a:t>
            </a:r>
            <a:endParaRPr b="1" i="0" u="none" strike="noStrike" cap="none">
              <a:solidFill>
                <a:srgbClr val="000000"/>
              </a:solidFill>
            </a:endParaRPr>
          </a:p>
        </p:txBody>
      </p:sp>
      <p:pic>
        <p:nvPicPr>
          <p:cNvPr id="297" name="Google Shape;297;p40" descr="Gráfico de respuestas de formularios. Título de la pregunta: ¿Crees que esta plataforma seria de un buen medio para la difusión de los distintos productos/servicios?. Número de respuestas: 20 respuestas."/>
          <p:cNvPicPr preferRelativeResize="0"/>
          <p:nvPr/>
        </p:nvPicPr>
        <p:blipFill rotWithShape="1">
          <a:blip r:embed="rId3">
            <a:alphaModFix/>
          </a:blip>
          <a:srcRect l="2011" t="28443" r="12048"/>
          <a:stretch/>
        </p:blipFill>
        <p:spPr>
          <a:xfrm>
            <a:off x="879850" y="1844375"/>
            <a:ext cx="7404876" cy="3359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304" name="Google Shape;304;p41"/>
          <p:cNvSpPr txBox="1"/>
          <p:nvPr/>
        </p:nvSpPr>
        <p:spPr>
          <a:xfrm>
            <a:off x="462800" y="763975"/>
            <a:ext cx="7982100" cy="415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s-EC" sz="1500" b="1">
                <a:solidFill>
                  <a:srgbClr val="202124"/>
                </a:solidFill>
                <a:highlight>
                  <a:srgbClr val="FFFFFF"/>
                </a:highlight>
              </a:rPr>
              <a:t>5. ¿Comprarías los productos/servicios que se promocionan por esta plataforma?</a:t>
            </a:r>
            <a:endParaRPr sz="1500" b="1" i="0" u="none" strike="noStrike" cap="none">
              <a:solidFill>
                <a:srgbClr val="000000"/>
              </a:solidFill>
            </a:endParaRPr>
          </a:p>
        </p:txBody>
      </p:sp>
      <p:pic>
        <p:nvPicPr>
          <p:cNvPr id="305" name="Google Shape;305;p41" descr="Gráfico de respuestas de formularios. Título de la pregunta: ¿Comprarías los productos/servicios que se promocionan por esta plataforma?. Número de respuestas: 20 respuestas."/>
          <p:cNvPicPr preferRelativeResize="0"/>
          <p:nvPr/>
        </p:nvPicPr>
        <p:blipFill rotWithShape="1">
          <a:blip r:embed="rId3">
            <a:alphaModFix/>
          </a:blip>
          <a:srcRect l="8485" t="24766" r="16881"/>
          <a:stretch/>
        </p:blipFill>
        <p:spPr>
          <a:xfrm>
            <a:off x="866525" y="1639850"/>
            <a:ext cx="7320924" cy="3735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312" name="Google Shape;312;p42"/>
          <p:cNvSpPr/>
          <p:nvPr/>
        </p:nvSpPr>
        <p:spPr>
          <a:xfrm>
            <a:off x="0" y="752150"/>
            <a:ext cx="9144000" cy="523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2800"/>
              <a:buFont typeface="Arial"/>
              <a:buNone/>
            </a:pPr>
            <a:r>
              <a:rPr lang="es-EC" sz="2800" b="1" i="0" u="none" strike="noStrike" cap="none">
                <a:solidFill>
                  <a:schemeClr val="accent4"/>
                </a:solidFill>
                <a:latin typeface="Arial"/>
                <a:ea typeface="Arial"/>
                <a:cs typeface="Arial"/>
                <a:sym typeface="Arial"/>
              </a:rPr>
              <a:t>CONCLUSIONES</a:t>
            </a:r>
            <a:endParaRPr sz="2800" b="1" i="0" u="none" strike="noStrike" cap="none">
              <a:solidFill>
                <a:schemeClr val="accent4"/>
              </a:solidFill>
              <a:latin typeface="Arial"/>
              <a:ea typeface="Arial"/>
              <a:cs typeface="Arial"/>
              <a:sym typeface="Arial"/>
            </a:endParaRPr>
          </a:p>
        </p:txBody>
      </p:sp>
      <p:sp>
        <p:nvSpPr>
          <p:cNvPr id="313" name="Google Shape;313;p42"/>
          <p:cNvSpPr/>
          <p:nvPr/>
        </p:nvSpPr>
        <p:spPr>
          <a:xfrm>
            <a:off x="543300" y="1334700"/>
            <a:ext cx="8057400" cy="38949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s-EC" sz="1500">
                <a:solidFill>
                  <a:schemeClr val="dk1"/>
                </a:solidFill>
                <a:highlight>
                  <a:srgbClr val="FFFFFF"/>
                </a:highlight>
              </a:rPr>
              <a:t>El desarrollo del presente proyecto de investigación permitió implementar y demostrar la implementación de una red social temática para el sector emprendedor, servicios, comercio y agropecuario para la provincia de Santo Domingo de los Tsáchilas.</a:t>
            </a:r>
            <a:endParaRPr sz="1500">
              <a:solidFill>
                <a:schemeClr val="dk1"/>
              </a:solidFill>
              <a:highlight>
                <a:srgbClr val="FFFFFF"/>
              </a:highlight>
            </a:endParaRPr>
          </a:p>
          <a:p>
            <a:pPr marL="457200" marR="0" lvl="0" indent="0" algn="just" rtl="0">
              <a:lnSpc>
                <a:spcPct val="115000"/>
              </a:lnSpc>
              <a:spcBef>
                <a:spcPts val="0"/>
              </a:spcBef>
              <a:spcAft>
                <a:spcPts val="0"/>
              </a:spcAft>
              <a:buNone/>
            </a:pPr>
            <a:endParaRPr sz="1500">
              <a:solidFill>
                <a:schemeClr val="dk1"/>
              </a:solidFill>
              <a:highlight>
                <a:srgbClr val="FFFFFF"/>
              </a:highlight>
            </a:endParaRPr>
          </a:p>
          <a:p>
            <a:pPr marL="0" marR="0" lvl="0" indent="0" algn="just" rtl="0">
              <a:lnSpc>
                <a:spcPct val="115000"/>
              </a:lnSpc>
              <a:spcBef>
                <a:spcPts val="0"/>
              </a:spcBef>
              <a:spcAft>
                <a:spcPts val="0"/>
              </a:spcAft>
              <a:buNone/>
            </a:pPr>
            <a:r>
              <a:rPr lang="es-EC" sz="1500">
                <a:solidFill>
                  <a:schemeClr val="dk1"/>
                </a:solidFill>
                <a:highlight>
                  <a:srgbClr val="FFFFFF"/>
                </a:highlight>
              </a:rPr>
              <a:t>La elaboración del marco teórico y la comparación de las diferentes herramientas para el desarrollo de redes sociales temáticas permitió obtener la mejor opción y nuevos conocimientos sobre la metodología AGILE implementada para el desarrollo de la plataforma. La elaboración de un prototipo permitió obtener mejores resultados en la versión final de la plataforma.</a:t>
            </a:r>
            <a:endParaRPr sz="1500">
              <a:solidFill>
                <a:schemeClr val="dk1"/>
              </a:solidFill>
              <a:highlight>
                <a:srgbClr val="FFFFFF"/>
              </a:highlight>
            </a:endParaRPr>
          </a:p>
          <a:p>
            <a:pPr marL="0" marR="0" lvl="0" indent="0" algn="just" rtl="0">
              <a:lnSpc>
                <a:spcPct val="115000"/>
              </a:lnSpc>
              <a:spcBef>
                <a:spcPts val="0"/>
              </a:spcBef>
              <a:spcAft>
                <a:spcPts val="0"/>
              </a:spcAft>
              <a:buNone/>
            </a:pPr>
            <a:endParaRPr sz="800">
              <a:solidFill>
                <a:schemeClr val="dk1"/>
              </a:solidFill>
              <a:highlight>
                <a:srgbClr val="FFFFFF"/>
              </a:highlight>
            </a:endParaRPr>
          </a:p>
          <a:p>
            <a:pPr marL="0" marR="0" lvl="0" indent="0" algn="just" rtl="0">
              <a:lnSpc>
                <a:spcPct val="115000"/>
              </a:lnSpc>
              <a:spcBef>
                <a:spcPts val="0"/>
              </a:spcBef>
              <a:spcAft>
                <a:spcPts val="0"/>
              </a:spcAft>
              <a:buNone/>
            </a:pPr>
            <a:r>
              <a:rPr lang="es-EC" sz="1500">
                <a:solidFill>
                  <a:schemeClr val="dk1"/>
                </a:solidFill>
                <a:highlight>
                  <a:srgbClr val="FFFFFF"/>
                </a:highlight>
              </a:rPr>
              <a:t>Desde que se anunció y se hizo pública la plataforma, se registró mucha actividad por parte de los habitantes de la provincia de Santo Domingo de los Tsáchilas en visualizaciones, comentarios, reseñas, registros e interacciones. Así pues, </a:t>
            </a:r>
            <a:r>
              <a:rPr lang="es-EC" sz="1500">
                <a:solidFill>
                  <a:schemeClr val="dk1"/>
                </a:solidFill>
                <a:highlight>
                  <a:schemeClr val="lt1"/>
                </a:highlight>
              </a:rPr>
              <a:t>los negocios registrados que no contaban con ningún espacio o red social en la internet tuvieron visibilidad considerable y la oportunidad de crear sus comunidades y redes sociales para abrir paso a nuevos clientes potenciales</a:t>
            </a:r>
            <a:endParaRPr sz="1500">
              <a:solidFill>
                <a:schemeClr val="dk1"/>
              </a:solidFill>
              <a:highlight>
                <a:srgbClr val="FFFFFF"/>
              </a:highlight>
            </a:endParaRPr>
          </a:p>
          <a:p>
            <a:pPr marL="457200" marR="0" lvl="0" indent="0" algn="just" rtl="0">
              <a:lnSpc>
                <a:spcPct val="150000"/>
              </a:lnSpc>
              <a:spcBef>
                <a:spcPts val="0"/>
              </a:spcBef>
              <a:spcAft>
                <a:spcPts val="0"/>
              </a:spcAft>
              <a:buNone/>
            </a:pPr>
            <a:endParaRPr sz="1500">
              <a:solidFill>
                <a:schemeClr val="dk1"/>
              </a:solidFill>
              <a:highlight>
                <a:srgbClr val="FFFFFF"/>
              </a:highlight>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89" name="Google Shape;89;p16"/>
          <p:cNvSpPr/>
          <p:nvPr/>
        </p:nvSpPr>
        <p:spPr>
          <a:xfrm>
            <a:off x="0" y="173975"/>
            <a:ext cx="9144000" cy="5643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ANTECEDENTES</a:t>
            </a:r>
            <a:endParaRPr sz="2600" b="1" i="0" u="none" strike="noStrike" cap="none">
              <a:solidFill>
                <a:schemeClr val="accent4"/>
              </a:solidFill>
              <a:latin typeface="Arial"/>
              <a:ea typeface="Arial"/>
              <a:cs typeface="Arial"/>
              <a:sym typeface="Arial"/>
            </a:endParaRPr>
          </a:p>
        </p:txBody>
      </p:sp>
      <p:sp>
        <p:nvSpPr>
          <p:cNvPr id="90" name="Google Shape;90;p16"/>
          <p:cNvSpPr txBox="1"/>
          <p:nvPr/>
        </p:nvSpPr>
        <p:spPr>
          <a:xfrm>
            <a:off x="496550" y="830986"/>
            <a:ext cx="8055900" cy="2993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El GADP busca potenciar a través de la tecnología la oferta y demanda de productos/servicios que se ofrecen en la provincia de Santo Domingo de los Tsáchilas, con el fin de vincular el sector productivo como el gobierno, para apoyar a los distintos emprendimientos de la ciudad.</a:t>
            </a:r>
            <a:endParaRPr sz="1500" dirty="0">
              <a:solidFill>
                <a:schemeClr val="dk1"/>
              </a:solidFill>
              <a:highlight>
                <a:srgbClr val="FFFFFF"/>
              </a:highlight>
            </a:endParaRPr>
          </a:p>
          <a:p>
            <a:pPr marL="0" marR="0" lvl="0" indent="0" algn="just" rtl="0">
              <a:lnSpc>
                <a:spcPct val="150000"/>
              </a:lnSpc>
              <a:spcBef>
                <a:spcPts val="1200"/>
              </a:spcBef>
              <a:spcAft>
                <a:spcPts val="0"/>
              </a:spcAft>
              <a:buClr>
                <a:srgbClr val="000000"/>
              </a:buClr>
              <a:buSzPts val="1500"/>
              <a:buFont typeface="Arial"/>
              <a:buNone/>
            </a:pPr>
            <a:r>
              <a:rPr lang="es-EC" sz="1500" dirty="0">
                <a:solidFill>
                  <a:schemeClr val="dk1"/>
                </a:solidFill>
                <a:highlight>
                  <a:srgbClr val="FFFFFF"/>
                </a:highlight>
              </a:rPr>
              <a:t>Para el presente proyecto de titulación se han tomado en cuenta varios sitios web de redes temáticas tipo comercio electrónico, como: OLX, mercado libre, Amazon, </a:t>
            </a:r>
            <a:r>
              <a:rPr lang="es-EC" sz="1500" dirty="0" err="1">
                <a:solidFill>
                  <a:schemeClr val="dk1"/>
                </a:solidFill>
                <a:highlight>
                  <a:srgbClr val="FFFFFF"/>
                </a:highlight>
              </a:rPr>
              <a:t>Tiendeo</a:t>
            </a:r>
            <a:r>
              <a:rPr lang="es-EC" sz="1500" dirty="0">
                <a:solidFill>
                  <a:schemeClr val="dk1"/>
                </a:solidFill>
                <a:highlight>
                  <a:srgbClr val="FFFFFF"/>
                </a:highlight>
              </a:rPr>
              <a:t>, entre otras plataformas de ideas complementarias a partir de servicios digitales que brindan otras plataformas.</a:t>
            </a:r>
            <a:endParaRPr sz="1500" dirty="0">
              <a:solidFill>
                <a:schemeClr val="dk1"/>
              </a:solidFill>
              <a:highlight>
                <a:srgbClr val="FFFFFF"/>
              </a:highlight>
            </a:endParaRPr>
          </a:p>
        </p:txBody>
      </p:sp>
      <p:pic>
        <p:nvPicPr>
          <p:cNvPr id="91" name="Google Shape;91;p16"/>
          <p:cNvPicPr preferRelativeResize="0"/>
          <p:nvPr/>
        </p:nvPicPr>
        <p:blipFill>
          <a:blip r:embed="rId3">
            <a:alphaModFix/>
          </a:blip>
          <a:stretch>
            <a:fillRect/>
          </a:stretch>
        </p:blipFill>
        <p:spPr>
          <a:xfrm>
            <a:off x="2278988" y="4305325"/>
            <a:ext cx="4491023" cy="1192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a:t>VERSIÓN: </a:t>
            </a:r>
            <a:r>
              <a:rPr lang="es-EC" b="0"/>
              <a:t>1.0</a:t>
            </a:r>
            <a:endParaRPr b="0"/>
          </a:p>
        </p:txBody>
      </p:sp>
      <p:sp>
        <p:nvSpPr>
          <p:cNvPr id="320" name="Google Shape;320;p43"/>
          <p:cNvSpPr/>
          <p:nvPr/>
        </p:nvSpPr>
        <p:spPr>
          <a:xfrm>
            <a:off x="0" y="795200"/>
            <a:ext cx="9144000" cy="523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RECOMENDACIONES </a:t>
            </a:r>
            <a:endParaRPr sz="2600" b="1" i="0" u="none" strike="noStrike" cap="none">
              <a:solidFill>
                <a:schemeClr val="accent4"/>
              </a:solidFill>
              <a:latin typeface="Arial"/>
              <a:ea typeface="Arial"/>
              <a:cs typeface="Arial"/>
              <a:sym typeface="Arial"/>
            </a:endParaRPr>
          </a:p>
        </p:txBody>
      </p:sp>
      <p:sp>
        <p:nvSpPr>
          <p:cNvPr id="321" name="Google Shape;321;p43"/>
          <p:cNvSpPr/>
          <p:nvPr/>
        </p:nvSpPr>
        <p:spPr>
          <a:xfrm>
            <a:off x="514775" y="1169643"/>
            <a:ext cx="7793700" cy="5138400"/>
          </a:xfrm>
          <a:prstGeom prst="rect">
            <a:avLst/>
          </a:prstGeom>
          <a:noFill/>
          <a:ln>
            <a:noFill/>
          </a:ln>
        </p:spPr>
        <p:txBody>
          <a:bodyPr spcFirstLastPara="1" wrap="square" lIns="91425" tIns="45700" rIns="91425" bIns="45700" anchor="t" anchorCtr="0">
            <a:noAutofit/>
          </a:bodyPr>
          <a:lstStyle/>
          <a:p>
            <a:pPr marL="457200" lvl="0" indent="-323850" algn="l" rtl="0">
              <a:lnSpc>
                <a:spcPct val="150000"/>
              </a:lnSpc>
              <a:spcBef>
                <a:spcPts val="1200"/>
              </a:spcBef>
              <a:spcAft>
                <a:spcPts val="0"/>
              </a:spcAft>
              <a:buClr>
                <a:schemeClr val="dk1"/>
              </a:buClr>
              <a:buSzPts val="1500"/>
              <a:buChar char="■"/>
            </a:pPr>
            <a:r>
              <a:rPr lang="es-EC" sz="1500" dirty="0">
                <a:solidFill>
                  <a:schemeClr val="dk1"/>
                </a:solidFill>
                <a:highlight>
                  <a:srgbClr val="FFFFFF"/>
                </a:highlight>
              </a:rPr>
              <a:t>Realizar una capacitación con ayuda de las entidades o instituciones a cargo de potenciar el turismo y el emprendimiento de la provincia de Santo Domingo de los Tsáchilas con el fin de demostrar otras alternativas de difusión locales, la creación de comunidades por sector o categoría.</a:t>
            </a:r>
            <a:endParaRPr sz="1500" dirty="0">
              <a:solidFill>
                <a:schemeClr val="dk1"/>
              </a:solidFill>
              <a:highlight>
                <a:srgbClr val="FFFFFF"/>
              </a:highlight>
            </a:endParaRPr>
          </a:p>
          <a:p>
            <a:pPr marL="457200" lvl="0" indent="-323850" algn="l"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Permitir el registro de forma masiva con el fin de potenciar las redes sociales temáticas de emprendimiento, profesionales y residentes locales. De la misma forma permitir compartir otros tipos de contenido digital en la red como documentos, videos o artículos.</a:t>
            </a:r>
            <a:endParaRPr sz="1500" dirty="0">
              <a:solidFill>
                <a:schemeClr val="dk1"/>
              </a:solidFill>
              <a:highlight>
                <a:srgbClr val="FFFFFF"/>
              </a:highlight>
            </a:endParaRPr>
          </a:p>
          <a:p>
            <a:pPr marL="457200" lvl="0" indent="-323850" algn="l"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Mejorar la experiencia de usuario y su usabilidad con el fin de facilitar la interacción y navegación en la plataforma.</a:t>
            </a:r>
            <a:endParaRPr sz="1500" dirty="0">
              <a:solidFill>
                <a:schemeClr val="dk1"/>
              </a:solidFill>
              <a:highlight>
                <a:srgbClr val="FFFFFF"/>
              </a:highlight>
            </a:endParaRPr>
          </a:p>
          <a:p>
            <a:pPr marL="457200" lvl="0" indent="-323850" algn="l"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Fomentar el registro de negocios y usuarios en la plataforma digital. De igual manera, incentivar a los negocios a mantener su información de contacto actualizada para potenciar la red social de emprendedores de la provincia.</a:t>
            </a:r>
            <a:endParaRPr sz="1500" dirty="0">
              <a:solidFill>
                <a:schemeClr val="dk1"/>
              </a:solidFill>
              <a:highlight>
                <a:srgbClr val="FFFFFF"/>
              </a:highlight>
            </a:endParaRPr>
          </a:p>
          <a:p>
            <a:pPr marL="457200" marR="0" lvl="0" indent="0" algn="just" rtl="0">
              <a:lnSpc>
                <a:spcPct val="150000"/>
              </a:lnSpc>
              <a:spcBef>
                <a:spcPts val="1200"/>
              </a:spcBef>
              <a:spcAft>
                <a:spcPts val="0"/>
              </a:spcAft>
              <a:buNone/>
            </a:pPr>
            <a:endParaRPr sz="1500" dirty="0">
              <a:solidFill>
                <a:schemeClr val="dk1"/>
              </a:solidFill>
              <a:highlight>
                <a:srgbClr val="FFFFFF"/>
              </a:highlight>
            </a:endParaRPr>
          </a:p>
          <a:p>
            <a:pPr marL="457200" marR="0" lvl="0" indent="0" algn="l" rtl="0">
              <a:lnSpc>
                <a:spcPct val="150000"/>
              </a:lnSpc>
              <a:spcBef>
                <a:spcPts val="0"/>
              </a:spcBef>
              <a:spcAft>
                <a:spcPts val="0"/>
              </a:spcAft>
              <a:buClr>
                <a:srgbClr val="000000"/>
              </a:buClr>
              <a:buSzPts val="1100"/>
              <a:buFont typeface="Arial"/>
              <a:buNone/>
            </a:pPr>
            <a:endParaRPr sz="1100" b="0" i="0" u="none" strike="noStrike" cap="none" dirty="0">
              <a:solidFill>
                <a:schemeClr val="dk1"/>
              </a:solidFill>
              <a:highlight>
                <a:srgbClr val="FFFFFF"/>
              </a:highlight>
              <a:latin typeface="Arial"/>
              <a:ea typeface="Arial"/>
              <a:cs typeface="Arial"/>
              <a:sym typeface="Arial"/>
            </a:endParaRPr>
          </a:p>
          <a:p>
            <a:pPr marL="45720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0" algn="just" rtl="0">
              <a:lnSpc>
                <a:spcPct val="150000"/>
              </a:lnSpc>
              <a:spcBef>
                <a:spcPts val="1200"/>
              </a:spcBef>
              <a:spcAft>
                <a:spcPts val="120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a:t>VERSIÓN: </a:t>
            </a:r>
            <a:r>
              <a:rPr lang="es-EC" b="0"/>
              <a:t>1.0</a:t>
            </a:r>
            <a:endParaRPr b="0"/>
          </a:p>
        </p:txBody>
      </p:sp>
      <p:sp>
        <p:nvSpPr>
          <p:cNvPr id="328" name="Google Shape;328;p44"/>
          <p:cNvSpPr/>
          <p:nvPr/>
        </p:nvSpPr>
        <p:spPr>
          <a:xfrm>
            <a:off x="0" y="2725850"/>
            <a:ext cx="9144000" cy="703200"/>
          </a:xfrm>
          <a:prstGeom prst="rect">
            <a:avLst/>
          </a:prstGeom>
          <a:noFill/>
          <a:ln>
            <a:noFill/>
          </a:ln>
        </p:spPr>
        <p:txBody>
          <a:bodyPr spcFirstLastPara="1" wrap="square" lIns="91425" tIns="45700" rIns="91425" bIns="45700" anchor="t" anchorCtr="0">
            <a:noAutofit/>
          </a:bodyPr>
          <a:lstStyle/>
          <a:p>
            <a:pPr marL="0" marR="0" lvl="0" indent="457200" algn="ctr" rtl="0">
              <a:lnSpc>
                <a:spcPct val="100000"/>
              </a:lnSpc>
              <a:spcBef>
                <a:spcPts val="0"/>
              </a:spcBef>
              <a:spcAft>
                <a:spcPts val="0"/>
              </a:spcAft>
              <a:buClr>
                <a:srgbClr val="000000"/>
              </a:buClr>
              <a:buSzPts val="3600"/>
              <a:buFont typeface="Arial"/>
              <a:buNone/>
            </a:pPr>
            <a:r>
              <a:rPr lang="es-EC" sz="5000" b="1" i="0" u="none" strike="noStrike" cap="none" dirty="0">
                <a:solidFill>
                  <a:schemeClr val="accent4"/>
                </a:solidFill>
                <a:latin typeface="Arial"/>
                <a:ea typeface="Arial"/>
                <a:cs typeface="Arial"/>
                <a:sym typeface="Arial"/>
              </a:rPr>
              <a:t>GRACIAS</a:t>
            </a:r>
            <a:endParaRPr sz="5000" b="1" i="0" u="none" strike="noStrike" cap="none" dirty="0">
              <a:solidFill>
                <a:schemeClr val="accent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97" name="Google Shape;97;p1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98" name="Google Shape;98;p17"/>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99" name="Google Shape;99;p17"/>
          <p:cNvSpPr/>
          <p:nvPr/>
        </p:nvSpPr>
        <p:spPr>
          <a:xfrm>
            <a:off x="0" y="241100"/>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PLANTEAMIENTO DEL PROBLEMA</a:t>
            </a:r>
            <a:endParaRPr sz="2600" b="1" i="0" u="none" strike="noStrike" cap="none">
              <a:solidFill>
                <a:schemeClr val="accent4"/>
              </a:solidFill>
              <a:latin typeface="Arial"/>
              <a:ea typeface="Arial"/>
              <a:cs typeface="Arial"/>
              <a:sym typeface="Arial"/>
            </a:endParaRPr>
          </a:p>
        </p:txBody>
      </p:sp>
      <p:sp>
        <p:nvSpPr>
          <p:cNvPr id="100" name="Google Shape;100;p17"/>
          <p:cNvSpPr/>
          <p:nvPr/>
        </p:nvSpPr>
        <p:spPr>
          <a:xfrm>
            <a:off x="535350" y="901804"/>
            <a:ext cx="8073300" cy="4444800"/>
          </a:xfrm>
          <a:prstGeom prst="rect">
            <a:avLst/>
          </a:prstGeom>
          <a:noFill/>
          <a:ln>
            <a:noFill/>
          </a:ln>
        </p:spPr>
        <p:txBody>
          <a:bodyPr spcFirstLastPara="1" wrap="square" lIns="91425" tIns="45700" rIns="91425" bIns="45700" anchor="t" anchorCtr="0">
            <a:noAutofit/>
          </a:bodyPr>
          <a:lstStyle/>
          <a:p>
            <a:pPr marL="0" lvl="0" indent="457200" algn="just"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La problemática principal gira entorno a la comercialización de los emprendedores, los cuales por varias circunstancias no consiguen completar una fase de madurez y estabilidad que les permita sobresalir en el mercado local y expandirse a nuevos mercados.</a:t>
            </a:r>
            <a:endParaRPr sz="1500" dirty="0">
              <a:solidFill>
                <a:schemeClr val="dk1"/>
              </a:solidFill>
              <a:highlight>
                <a:srgbClr val="FFFFFF"/>
              </a:highlight>
            </a:endParaRPr>
          </a:p>
          <a:p>
            <a:pPr marL="0" lvl="0" indent="457200" algn="just"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Uno de los motivos son la falta de tecnología y desconocimiento de la comercialización a través de redes sociales o plataformas comerciales. Sin embargo, un porcentaje amplio de emprendedores por el tema de la pandemia, se ha visto en la necesidad de capacitarse con la finalidad de mantener en pie su negocio. </a:t>
            </a:r>
            <a:endParaRPr sz="1500" dirty="0">
              <a:solidFill>
                <a:schemeClr val="dk1"/>
              </a:solidFill>
              <a:highlight>
                <a:srgbClr val="FFFFFF"/>
              </a:highlight>
            </a:endParaRPr>
          </a:p>
          <a:p>
            <a:pPr marL="0" lvl="0" indent="457200" algn="just"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Esto ha permitido que varios emprendedores usen nuevos canales de distribución a través de las redes sociales como Facebook, </a:t>
            </a:r>
            <a:r>
              <a:rPr lang="es-EC" sz="1500" dirty="0" err="1">
                <a:solidFill>
                  <a:schemeClr val="dk1"/>
                </a:solidFill>
                <a:highlight>
                  <a:srgbClr val="FFFFFF"/>
                </a:highlight>
              </a:rPr>
              <a:t>Whatsapp</a:t>
            </a:r>
            <a:r>
              <a:rPr lang="es-EC" sz="1500" dirty="0">
                <a:solidFill>
                  <a:schemeClr val="dk1"/>
                </a:solidFill>
                <a:highlight>
                  <a:srgbClr val="FFFFFF"/>
                </a:highlight>
              </a:rPr>
              <a:t> e Instagram. Además, a través de plataformas comerciales como Mercado Libre, OLX y Facebook Marketplace varios comerciantes dan a conocer sus productos de forma empírica, no cuentan con una estrategia para poder establecer una comercialización constante.</a:t>
            </a:r>
            <a:endParaRPr sz="1500" dirty="0">
              <a:solidFill>
                <a:schemeClr val="dk1"/>
              </a:solidFill>
              <a:highlight>
                <a:srgbClr val="FFFFFF"/>
              </a:highlight>
            </a:endParaRPr>
          </a:p>
          <a:p>
            <a:pPr marL="0" marR="0" lvl="0" indent="0" algn="just" rtl="0">
              <a:lnSpc>
                <a:spcPct val="150000"/>
              </a:lnSpc>
              <a:spcBef>
                <a:spcPts val="1200"/>
              </a:spcBef>
              <a:spcAft>
                <a:spcPts val="0"/>
              </a:spcAft>
              <a:buClr>
                <a:schemeClr val="dk1"/>
              </a:buClr>
              <a:buSzPts val="1100"/>
              <a:buFont typeface="Arial"/>
              <a:buNone/>
            </a:pPr>
            <a:endParaRPr sz="1500" dirty="0">
              <a:solidFill>
                <a:schemeClr val="dk1"/>
              </a:solidFill>
              <a:highlight>
                <a:srgbClr val="FFFFFF"/>
              </a:highlight>
            </a:endParaRPr>
          </a:p>
          <a:p>
            <a:pPr marL="0" marR="0" lvl="0" indent="0" algn="just" rtl="0">
              <a:lnSpc>
                <a:spcPct val="150000"/>
              </a:lnSpc>
              <a:spcBef>
                <a:spcPts val="900"/>
              </a:spcBef>
              <a:spcAft>
                <a:spcPts val="0"/>
              </a:spcAft>
              <a:buClr>
                <a:schemeClr val="dk1"/>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15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106" name="Google Shape;106;p18"/>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107" name="Google Shape;107;p18"/>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108" name="Google Shape;108;p18"/>
          <p:cNvSpPr/>
          <p:nvPr/>
        </p:nvSpPr>
        <p:spPr>
          <a:xfrm>
            <a:off x="0" y="227750"/>
            <a:ext cx="9144000" cy="571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JUSTIFICACIÓN E IMPORTANCIA</a:t>
            </a:r>
            <a:endParaRPr sz="2600" b="1" i="0" u="none" strike="noStrike" cap="none">
              <a:solidFill>
                <a:schemeClr val="accent4"/>
              </a:solidFill>
              <a:latin typeface="Arial"/>
              <a:ea typeface="Arial"/>
              <a:cs typeface="Arial"/>
              <a:sym typeface="Arial"/>
            </a:endParaRPr>
          </a:p>
        </p:txBody>
      </p:sp>
      <p:sp>
        <p:nvSpPr>
          <p:cNvPr id="109" name="Google Shape;109;p18"/>
          <p:cNvSpPr/>
          <p:nvPr/>
        </p:nvSpPr>
        <p:spPr>
          <a:xfrm>
            <a:off x="479700" y="743897"/>
            <a:ext cx="4998300" cy="3170100"/>
          </a:xfrm>
          <a:prstGeom prst="rect">
            <a:avLst/>
          </a:prstGeom>
          <a:noFill/>
          <a:ln>
            <a:noFill/>
          </a:ln>
        </p:spPr>
        <p:txBody>
          <a:bodyPr spcFirstLastPara="1" wrap="square" lIns="91425" tIns="45700" rIns="91425" bIns="45700" anchor="t" anchorCtr="0">
            <a:noAutofit/>
          </a:bodyPr>
          <a:lstStyle/>
          <a:p>
            <a:pPr marL="0" lvl="0" indent="457200" algn="just"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Con el fin de identificar las necesidades de los emprendedores con respecto a los servicios digitales en la provincia de Santo Domingo de los Tsáchilas, es necesario realizar una caracterización de los mismos para determinar sus atributos, fortalezas, problemas y debilidades, y así poder reforzarlos y elaborar una estrategia de comercialización en conjunto con una red social temática en la cual puedan dar a conocer sus productos y/o servicios los pequeños y grandes emprendedores de la ciudad.</a:t>
            </a:r>
            <a:endParaRPr sz="1500" dirty="0">
              <a:solidFill>
                <a:schemeClr val="dk1"/>
              </a:solidFill>
              <a:highlight>
                <a:srgbClr val="FFFFFF"/>
              </a:highlight>
            </a:endParaRPr>
          </a:p>
          <a:p>
            <a:pPr marL="0" lvl="0" indent="457200" algn="l" rtl="0">
              <a:lnSpc>
                <a:spcPct val="150000"/>
              </a:lnSpc>
              <a:spcBef>
                <a:spcPts val="1200"/>
              </a:spcBef>
              <a:spcAft>
                <a:spcPts val="0"/>
              </a:spcAft>
              <a:buClr>
                <a:schemeClr val="dk1"/>
              </a:buClr>
              <a:buSzPts val="1100"/>
              <a:buFont typeface="Arial"/>
              <a:buNone/>
            </a:pPr>
            <a:r>
              <a:rPr lang="es-EC" sz="1500" dirty="0">
                <a:solidFill>
                  <a:schemeClr val="dk1"/>
                </a:solidFill>
                <a:highlight>
                  <a:srgbClr val="FFFFFF"/>
                </a:highlight>
              </a:rPr>
              <a:t>Al disponer de una red social temática planteada por GADP, permitirá a los emprendedores compartir sus productos y servicios, impulsando comunidades entre dichas personas.</a:t>
            </a:r>
            <a:endParaRPr sz="1500" dirty="0">
              <a:solidFill>
                <a:schemeClr val="dk1"/>
              </a:solidFill>
              <a:highlight>
                <a:srgbClr val="FFFFFF"/>
              </a:highlight>
            </a:endParaRPr>
          </a:p>
          <a:p>
            <a:pPr marL="0" marR="0" lvl="0" indent="0" algn="just" rtl="0">
              <a:lnSpc>
                <a:spcPct val="150000"/>
              </a:lnSpc>
              <a:spcBef>
                <a:spcPts val="1200"/>
              </a:spcBef>
              <a:spcAft>
                <a:spcPts val="0"/>
              </a:spcAft>
              <a:buClr>
                <a:schemeClr val="dk1"/>
              </a:buClr>
              <a:buSzPts val="1100"/>
              <a:buFont typeface="Arial"/>
              <a:buNone/>
            </a:pPr>
            <a:endParaRPr sz="1500" dirty="0">
              <a:solidFill>
                <a:schemeClr val="dk1"/>
              </a:solidFill>
              <a:highlight>
                <a:srgbClr val="FFFFFF"/>
              </a:highlight>
            </a:endParaRPr>
          </a:p>
          <a:p>
            <a:pPr marL="0" marR="0" lvl="0" indent="0" algn="just" rtl="0">
              <a:lnSpc>
                <a:spcPct val="150000"/>
              </a:lnSpc>
              <a:spcBef>
                <a:spcPts val="900"/>
              </a:spcBef>
              <a:spcAft>
                <a:spcPts val="0"/>
              </a:spcAft>
              <a:buClr>
                <a:schemeClr val="dk1"/>
              </a:buClr>
              <a:buSzPts val="11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10" name="Google Shape;110;p18"/>
          <p:cNvPicPr preferRelativeResize="0"/>
          <p:nvPr/>
        </p:nvPicPr>
        <p:blipFill>
          <a:blip r:embed="rId3">
            <a:alphaModFix/>
          </a:blip>
          <a:stretch>
            <a:fillRect/>
          </a:stretch>
        </p:blipFill>
        <p:spPr>
          <a:xfrm>
            <a:off x="5573975" y="295425"/>
            <a:ext cx="6713099" cy="538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116" name="Google Shape;116;p19"/>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117" name="Google Shape;117;p19"/>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118" name="Google Shape;118;p19"/>
          <p:cNvSpPr/>
          <p:nvPr/>
        </p:nvSpPr>
        <p:spPr>
          <a:xfrm>
            <a:off x="-25501" y="254600"/>
            <a:ext cx="9195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OBJETIVO GENERAL</a:t>
            </a:r>
            <a:endParaRPr sz="2600" b="1" i="0" u="none" strike="noStrike" cap="none">
              <a:solidFill>
                <a:schemeClr val="accent4"/>
              </a:solidFill>
              <a:latin typeface="Arial"/>
              <a:ea typeface="Arial"/>
              <a:cs typeface="Arial"/>
              <a:sym typeface="Arial"/>
            </a:endParaRPr>
          </a:p>
        </p:txBody>
      </p:sp>
      <p:sp>
        <p:nvSpPr>
          <p:cNvPr id="119" name="Google Shape;119;p19"/>
          <p:cNvSpPr/>
          <p:nvPr/>
        </p:nvSpPr>
        <p:spPr>
          <a:xfrm>
            <a:off x="1046150" y="836937"/>
            <a:ext cx="6766200" cy="28476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EC" sz="1500" dirty="0">
                <a:solidFill>
                  <a:schemeClr val="dk1"/>
                </a:solidFill>
                <a:highlight>
                  <a:srgbClr val="FFFFFF"/>
                </a:highlight>
              </a:rPr>
              <a:t>Realizar el análisis, desarrollo e implementación de una aplicación web como red social temática, para brindar servicios digitales que permitan la comercialización de productos/servicios de los distintos emprendedores.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500" b="0" i="0" u="none" strike="noStrike" cap="none" dirty="0">
              <a:solidFill>
                <a:srgbClr val="000000"/>
              </a:solidFill>
              <a:latin typeface="Arial"/>
              <a:ea typeface="Arial"/>
              <a:cs typeface="Arial"/>
              <a:sym typeface="Arial"/>
            </a:endParaRPr>
          </a:p>
        </p:txBody>
      </p:sp>
      <p:pic>
        <p:nvPicPr>
          <p:cNvPr id="120" name="Google Shape;120;p19"/>
          <p:cNvPicPr preferRelativeResize="0"/>
          <p:nvPr/>
        </p:nvPicPr>
        <p:blipFill>
          <a:blip r:embed="rId3">
            <a:alphaModFix/>
          </a:blip>
          <a:stretch>
            <a:fillRect/>
          </a:stretch>
        </p:blipFill>
        <p:spPr>
          <a:xfrm>
            <a:off x="2268513" y="2159950"/>
            <a:ext cx="4606974" cy="3826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27" name="Google Shape;127;p20"/>
          <p:cNvSpPr/>
          <p:nvPr/>
        </p:nvSpPr>
        <p:spPr>
          <a:xfrm>
            <a:off x="0" y="164425"/>
            <a:ext cx="9144000" cy="5745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OBJETIVOS ESPECÍFICOS</a:t>
            </a:r>
            <a:endParaRPr sz="2600" b="1" i="0" u="none" strike="noStrike" cap="none">
              <a:solidFill>
                <a:schemeClr val="accent4"/>
              </a:solidFill>
              <a:latin typeface="Arial"/>
              <a:ea typeface="Arial"/>
              <a:cs typeface="Arial"/>
              <a:sym typeface="Arial"/>
            </a:endParaRPr>
          </a:p>
        </p:txBody>
      </p:sp>
      <p:sp>
        <p:nvSpPr>
          <p:cNvPr id="128" name="Google Shape;128;p20"/>
          <p:cNvSpPr/>
          <p:nvPr/>
        </p:nvSpPr>
        <p:spPr>
          <a:xfrm>
            <a:off x="500850" y="879783"/>
            <a:ext cx="8142300" cy="3953700"/>
          </a:xfrm>
          <a:prstGeom prst="rect">
            <a:avLst/>
          </a:prstGeom>
          <a:noFill/>
          <a:ln>
            <a:noFill/>
          </a:ln>
        </p:spPr>
        <p:txBody>
          <a:bodyPr spcFirstLastPara="1" wrap="square" lIns="91425" tIns="45700" rIns="91425" bIns="45700" anchor="t" anchorCtr="0">
            <a:noAutofit/>
          </a:bodyPr>
          <a:lstStyle/>
          <a:p>
            <a:pPr marL="457200" marR="0" lvl="0" indent="-323850" algn="just" rtl="0">
              <a:lnSpc>
                <a:spcPct val="150000"/>
              </a:lnSpc>
              <a:spcBef>
                <a:spcPts val="900"/>
              </a:spcBef>
              <a:spcAft>
                <a:spcPts val="0"/>
              </a:spcAft>
              <a:buClr>
                <a:schemeClr val="dk1"/>
              </a:buClr>
              <a:buSzPts val="1500"/>
              <a:buChar char="●"/>
            </a:pPr>
            <a:r>
              <a:rPr lang="es-EC" sz="1500" dirty="0">
                <a:solidFill>
                  <a:schemeClr val="dk1"/>
                </a:solidFill>
                <a:highlight>
                  <a:srgbClr val="FFFFFF"/>
                </a:highlight>
              </a:rPr>
              <a:t>Vigilancia Tecnológica de tendencias y tecnologías actuales en groupware y software social (Seleccionar plataforma CMS en Software Libre, que satisfaga los requerimientos priorizados.)</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Priorización de servicios digitales obtenidos de los otros componentes de la guía, para desarrollo e implementación por fases (Levantamiento de requerimientos y necesidades).</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Definir principios tecnológicos básicos para interoperabilidad.</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Desarrollo e implementación de plataforma virtual fase 1, planificación de siguientes fases.</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Integración con redes sociales virtuales, gestores de contenidos tipo YouTube, LinkedIn, entre otros.</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Definir procesos y puntos focales para gestión de contenidos y servicios.</a:t>
            </a:r>
            <a:endParaRPr sz="1500" dirty="0">
              <a:solidFill>
                <a:schemeClr val="dk1"/>
              </a:solidFill>
              <a:highlight>
                <a:srgbClr val="FFFFFF"/>
              </a:highlight>
            </a:endParaRPr>
          </a:p>
          <a:p>
            <a:pPr marL="457200" marR="0" lvl="0" indent="-323850" algn="just" rtl="0">
              <a:lnSpc>
                <a:spcPct val="150000"/>
              </a:lnSpc>
              <a:spcBef>
                <a:spcPts val="0"/>
              </a:spcBef>
              <a:spcAft>
                <a:spcPts val="0"/>
              </a:spcAft>
              <a:buClr>
                <a:schemeClr val="dk1"/>
              </a:buClr>
              <a:buSzPts val="1500"/>
              <a:buChar char="●"/>
            </a:pPr>
            <a:r>
              <a:rPr lang="es-EC" sz="1500" dirty="0">
                <a:solidFill>
                  <a:schemeClr val="dk1"/>
                </a:solidFill>
                <a:highlight>
                  <a:srgbClr val="FFFFFF"/>
                </a:highlight>
              </a:rPr>
              <a:t>Modelo de eventos y actividades virtuales</a:t>
            </a:r>
            <a:endParaRPr sz="1500" dirty="0">
              <a:solidFill>
                <a:schemeClr val="dk1"/>
              </a:solidFill>
              <a:highlight>
                <a:srgbClr val="FFFFFF"/>
              </a:highlight>
            </a:endParaRPr>
          </a:p>
          <a:p>
            <a:pPr marL="45720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35" name="Google Shape;135;p21"/>
          <p:cNvSpPr/>
          <p:nvPr/>
        </p:nvSpPr>
        <p:spPr>
          <a:xfrm>
            <a:off x="-35700" y="215150"/>
            <a:ext cx="92154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HIPÓTESIS</a:t>
            </a:r>
            <a:endParaRPr sz="2600" b="1" i="0" u="none" strike="noStrike" cap="none">
              <a:solidFill>
                <a:schemeClr val="accent4"/>
              </a:solidFill>
              <a:latin typeface="Arial"/>
              <a:ea typeface="Arial"/>
              <a:cs typeface="Arial"/>
              <a:sym typeface="Arial"/>
            </a:endParaRPr>
          </a:p>
        </p:txBody>
      </p:sp>
      <p:sp>
        <p:nvSpPr>
          <p:cNvPr id="136" name="Google Shape;136;p21"/>
          <p:cNvSpPr/>
          <p:nvPr/>
        </p:nvSpPr>
        <p:spPr>
          <a:xfrm>
            <a:off x="487700" y="889256"/>
            <a:ext cx="7916700" cy="28623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EC" sz="1500" dirty="0">
                <a:solidFill>
                  <a:schemeClr val="dk1"/>
                </a:solidFill>
                <a:highlight>
                  <a:srgbClr val="FFFFFF"/>
                </a:highlight>
              </a:rPr>
              <a:t>Desarrollar una aplicación web como red social temática que brinde servicios digitales para emprendedores que pertenecen al GADP, permitiendo la motivación al consumo de productos y servicios por parte de los usuarios de la ciudad.</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37" name="Google Shape;137;p21"/>
          <p:cNvPicPr preferRelativeResize="0"/>
          <p:nvPr/>
        </p:nvPicPr>
        <p:blipFill>
          <a:blip r:embed="rId3">
            <a:alphaModFix/>
          </a:blip>
          <a:stretch>
            <a:fillRect/>
          </a:stretch>
        </p:blipFill>
        <p:spPr>
          <a:xfrm>
            <a:off x="720178" y="2374900"/>
            <a:ext cx="7587475" cy="340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4" name="Google Shape;144;p22"/>
          <p:cNvSpPr/>
          <p:nvPr/>
        </p:nvSpPr>
        <p:spPr>
          <a:xfrm>
            <a:off x="-7" y="191125"/>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MARCO TEÓRICO </a:t>
            </a:r>
            <a:endParaRPr sz="2600" b="1" i="0" u="none" strike="noStrike" cap="none">
              <a:solidFill>
                <a:schemeClr val="accent4"/>
              </a:solidFill>
              <a:latin typeface="Arial"/>
              <a:ea typeface="Arial"/>
              <a:cs typeface="Arial"/>
              <a:sym typeface="Arial"/>
            </a:endParaRPr>
          </a:p>
        </p:txBody>
      </p:sp>
      <p:sp>
        <p:nvSpPr>
          <p:cNvPr id="145" name="Google Shape;145;p22"/>
          <p:cNvSpPr txBox="1"/>
          <p:nvPr/>
        </p:nvSpPr>
        <p:spPr>
          <a:xfrm>
            <a:off x="776100" y="964550"/>
            <a:ext cx="7591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Arial"/>
              <a:buNone/>
            </a:pPr>
            <a:r>
              <a:rPr lang="es-EC" sz="1600" b="1" dirty="0"/>
              <a:t>Vigilancia Tecnológica: </a:t>
            </a:r>
            <a:r>
              <a:rPr lang="es-EC" sz="1600" dirty="0"/>
              <a:t>es un proceso organizado y selectivo que se encarga de captar información</a:t>
            </a:r>
            <a:endParaRPr sz="1600" dirty="0"/>
          </a:p>
          <a:p>
            <a:pPr marL="0" lvl="0" indent="0" algn="l" rtl="0">
              <a:spcBef>
                <a:spcPts val="0"/>
              </a:spcBef>
              <a:spcAft>
                <a:spcPts val="0"/>
              </a:spcAft>
              <a:buClr>
                <a:schemeClr val="dk1"/>
              </a:buClr>
              <a:buSzPts val="1600"/>
              <a:buFont typeface="Arial"/>
              <a:buNone/>
            </a:pPr>
            <a:endParaRPr sz="1600" b="1" dirty="0"/>
          </a:p>
          <a:p>
            <a:pPr marL="0" lvl="0" indent="0" algn="l" rtl="0">
              <a:spcBef>
                <a:spcPts val="0"/>
              </a:spcBef>
              <a:spcAft>
                <a:spcPts val="0"/>
              </a:spcAft>
              <a:buClr>
                <a:schemeClr val="dk1"/>
              </a:buClr>
              <a:buSzPts val="1600"/>
              <a:buFont typeface="Arial"/>
              <a:buNone/>
            </a:pPr>
            <a:r>
              <a:rPr lang="es-EC" sz="1600" b="1" dirty="0"/>
              <a:t>Groupware: </a:t>
            </a:r>
            <a:r>
              <a:rPr lang="es-EC" sz="1600" dirty="0"/>
              <a:t>brinda soporte y sirve como ayuda para las personas o grupos que tienen en común el desarrollo de un proyecto</a:t>
            </a:r>
            <a:endParaRPr sz="1600" dirty="0"/>
          </a:p>
          <a:p>
            <a:pPr marL="0" lvl="0" indent="0" algn="l" rtl="0">
              <a:spcBef>
                <a:spcPts val="0"/>
              </a:spcBef>
              <a:spcAft>
                <a:spcPts val="0"/>
              </a:spcAft>
              <a:buClr>
                <a:schemeClr val="dk1"/>
              </a:buClr>
              <a:buSzPts val="1600"/>
              <a:buFont typeface="Arial"/>
              <a:buNone/>
            </a:pPr>
            <a:endParaRPr sz="1600" b="1" dirty="0"/>
          </a:p>
          <a:p>
            <a:pPr marL="0" lvl="0" indent="0" algn="l" rtl="0">
              <a:spcBef>
                <a:spcPts val="0"/>
              </a:spcBef>
              <a:spcAft>
                <a:spcPts val="0"/>
              </a:spcAft>
              <a:buClr>
                <a:schemeClr val="dk1"/>
              </a:buClr>
              <a:buSzPts val="1600"/>
              <a:buFont typeface="Arial"/>
              <a:buNone/>
            </a:pPr>
            <a:r>
              <a:rPr lang="es-EC" sz="1600" b="1" dirty="0"/>
              <a:t>Software Social: </a:t>
            </a:r>
            <a:r>
              <a:rPr lang="es-EC" sz="1600" dirty="0"/>
              <a:t>engloba diversos sistemas que brindan la formación de varios grupos de personas a través de distintos medios tanto abiertos como cerrados, permite el intercambio de información.</a:t>
            </a:r>
            <a:endParaRPr sz="1600" dirty="0"/>
          </a:p>
          <a:p>
            <a:pPr marL="0" lvl="0" indent="0" algn="l" rtl="0">
              <a:spcBef>
                <a:spcPts val="0"/>
              </a:spcBef>
              <a:spcAft>
                <a:spcPts val="0"/>
              </a:spcAft>
              <a:buClr>
                <a:schemeClr val="dk1"/>
              </a:buClr>
              <a:buSzPts val="1600"/>
              <a:buFont typeface="Arial"/>
              <a:buNone/>
            </a:pPr>
            <a:endParaRPr sz="1600" b="1" dirty="0"/>
          </a:p>
          <a:p>
            <a:pPr marL="0" lvl="0" indent="0" algn="l" rtl="0">
              <a:spcBef>
                <a:spcPts val="0"/>
              </a:spcBef>
              <a:spcAft>
                <a:spcPts val="0"/>
              </a:spcAft>
              <a:buClr>
                <a:schemeClr val="dk1"/>
              </a:buClr>
              <a:buSzPts val="1600"/>
              <a:buFont typeface="Arial"/>
              <a:buNone/>
            </a:pPr>
            <a:r>
              <a:rPr lang="es-EC" sz="1600" b="1" dirty="0"/>
              <a:t>Redes Sociales Temáticas: </a:t>
            </a:r>
            <a:r>
              <a:rPr lang="es-EC" sz="1600" dirty="0"/>
              <a:t>son parte de una agrupación de investigadores voluntarios enfocados en ayudar en la atención de un problema</a:t>
            </a:r>
            <a:endParaRPr sz="1600" dirty="0"/>
          </a:p>
          <a:p>
            <a:pPr marL="0" lvl="0" indent="0" algn="l" rtl="0">
              <a:spcBef>
                <a:spcPts val="0"/>
              </a:spcBef>
              <a:spcAft>
                <a:spcPts val="0"/>
              </a:spcAft>
              <a:buClr>
                <a:schemeClr val="dk1"/>
              </a:buClr>
              <a:buSzPts val="1600"/>
              <a:buFont typeface="Arial"/>
              <a:buNone/>
            </a:pPr>
            <a:endParaRPr sz="1600" b="1"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b="1" dirty="0"/>
          </a:p>
        </p:txBody>
      </p:sp>
      <p:pic>
        <p:nvPicPr>
          <p:cNvPr id="146" name="Google Shape;146;p22"/>
          <p:cNvPicPr preferRelativeResize="0"/>
          <p:nvPr/>
        </p:nvPicPr>
        <p:blipFill>
          <a:blip r:embed="rId3">
            <a:alphaModFix/>
          </a:blip>
          <a:stretch>
            <a:fillRect/>
          </a:stretch>
        </p:blipFill>
        <p:spPr>
          <a:xfrm>
            <a:off x="457200" y="4240425"/>
            <a:ext cx="1759084" cy="1870225"/>
          </a:xfrm>
          <a:prstGeom prst="rect">
            <a:avLst/>
          </a:prstGeom>
          <a:noFill/>
          <a:ln>
            <a:noFill/>
          </a:ln>
        </p:spPr>
      </p:pic>
      <p:pic>
        <p:nvPicPr>
          <p:cNvPr id="147" name="Google Shape;147;p22"/>
          <p:cNvPicPr preferRelativeResize="0"/>
          <p:nvPr/>
        </p:nvPicPr>
        <p:blipFill>
          <a:blip r:embed="rId4">
            <a:alphaModFix/>
          </a:blip>
          <a:stretch>
            <a:fillRect/>
          </a:stretch>
        </p:blipFill>
        <p:spPr>
          <a:xfrm>
            <a:off x="2216276" y="4331786"/>
            <a:ext cx="2378876" cy="1687524"/>
          </a:xfrm>
          <a:prstGeom prst="rect">
            <a:avLst/>
          </a:prstGeom>
          <a:noFill/>
          <a:ln>
            <a:noFill/>
          </a:ln>
        </p:spPr>
      </p:pic>
      <p:pic>
        <p:nvPicPr>
          <p:cNvPr id="148" name="Google Shape;148;p22"/>
          <p:cNvPicPr preferRelativeResize="0"/>
          <p:nvPr/>
        </p:nvPicPr>
        <p:blipFill>
          <a:blip r:embed="rId5">
            <a:alphaModFix/>
          </a:blip>
          <a:stretch>
            <a:fillRect/>
          </a:stretch>
        </p:blipFill>
        <p:spPr>
          <a:xfrm>
            <a:off x="4652300" y="4549625"/>
            <a:ext cx="2171727" cy="1085850"/>
          </a:xfrm>
          <a:prstGeom prst="rect">
            <a:avLst/>
          </a:prstGeom>
          <a:noFill/>
          <a:ln>
            <a:noFill/>
          </a:ln>
        </p:spPr>
      </p:pic>
      <p:pic>
        <p:nvPicPr>
          <p:cNvPr id="149" name="Google Shape;149;p22"/>
          <p:cNvPicPr preferRelativeResize="0"/>
          <p:nvPr/>
        </p:nvPicPr>
        <p:blipFill>
          <a:blip r:embed="rId6">
            <a:alphaModFix/>
          </a:blip>
          <a:stretch>
            <a:fillRect/>
          </a:stretch>
        </p:blipFill>
        <p:spPr>
          <a:xfrm>
            <a:off x="6728784" y="4359858"/>
            <a:ext cx="1949592" cy="1465400"/>
          </a:xfrm>
          <a:prstGeom prst="rect">
            <a:avLst/>
          </a:prstGeom>
          <a:noFill/>
          <a:ln>
            <a:noFill/>
          </a:ln>
        </p:spPr>
      </p:pic>
    </p:spTree>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2052</Words>
  <Application>Microsoft Office PowerPoint</Application>
  <PresentationFormat>Presentación en pantalla (4:3)</PresentationFormat>
  <Paragraphs>399</Paragraphs>
  <Slides>31</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Calibri</vt:lpstr>
      <vt:lpstr>Roboto</vt:lpstr>
      <vt:lpstr>Arial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User</cp:lastModifiedBy>
  <cp:revision>1</cp:revision>
  <dcterms:modified xsi:type="dcterms:W3CDTF">2021-09-13T03:27:54Z</dcterms:modified>
</cp:coreProperties>
</file>