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3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1450"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 name="Google Shape;5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ef478af473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2" name="Google Shape;192;gef478af473_0_1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ef478af473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1" name="Google Shape;201;gef478af473_0_1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ef478af47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1" name="Google Shape;211;gef478af473_0_1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ef478af473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1" name="Google Shape;221;gef478af473_0_1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ef478af473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1" name="Google Shape;231;gef478af473_0_2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ef478af473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1" name="Google Shape;241;gef478af473_0_1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ef478af473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1" name="Google Shape;251;gef478af473_0_2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ef478af473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0" name="Google Shape;260;gef478af473_0_2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ef478af473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9" name="Google Shape;269;gef478af473_0_2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ef478af473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3" name="Google Shape;283;gef478af473_0_3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 name="Google Shape;67;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ef478af473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2" name="Google Shape;302;gef478af473_0_2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ef478af473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1" name="Google Shape;311;gef478af473_0_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ef478af473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0" name="Google Shape;320;gef478af473_0_3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ef478af473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9" name="Google Shape;329;gef478af473_0_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ef478af473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2" name="Google Shape;342;gef478af473_0_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ef478af473_0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9" name="Google Shape;349;gef478af473_0_3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ef478af473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gef478af473_0_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ef478af473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3" name="Google Shape;363;gef478af473_0_3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eb93b5d062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0" name="Google Shape;370;geb93b5d062_1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eb93b5d062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 name="Google Shape;83;geb93b5d062_1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ef478af47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gef478af473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ef024de23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gef024de231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ef478af473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gef478af473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ef478af473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 name="Google Shape;150;gef478af47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ef478af473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gef478af473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ef478af473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gef478af473_0_1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4"/>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47"/>
        <p:cNvGrpSpPr/>
        <p:nvPr/>
      </p:nvGrpSpPr>
      <p:grpSpPr>
        <a:xfrm>
          <a:off x="0" y="0"/>
          <a:ext cx="0" cy="0"/>
          <a:chOff x="0" y="0"/>
          <a:chExt cx="0" cy="0"/>
        </a:xfrm>
      </p:grpSpPr>
      <p:sp>
        <p:nvSpPr>
          <p:cNvPr id="48" name="Google Shape;48;p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32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
        <p:nvSpPr>
          <p:cNvPr id="49" name="Google Shape;49;p1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50" name="Google Shape;50;p12"/>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51"/>
        <p:cNvGrpSpPr/>
        <p:nvPr/>
      </p:nvGrpSpPr>
      <p:grpSpPr>
        <a:xfrm>
          <a:off x="0" y="0"/>
          <a:ext cx="0" cy="0"/>
          <a:chOff x="0" y="0"/>
          <a:chExt cx="0" cy="0"/>
        </a:xfrm>
      </p:grpSpPr>
      <p:sp>
        <p:nvSpPr>
          <p:cNvPr id="52" name="Google Shape;52;p1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0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
        <p:nvSpPr>
          <p:cNvPr id="53" name="Google Shape;53;p1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228600" algn="l" rtl="0">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2pPr>
            <a:lvl3pPr marL="1371600" marR="0" lvl="2" indent="-228600" algn="l" rtl="0">
              <a:spcBef>
                <a:spcPts val="32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2286000" marR="0" lvl="4"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2743200" marR="0" lvl="5"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3200400" marR="0" lvl="6"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3657600" marR="0" lvl="7"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4114800" marR="0" lvl="8"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32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5pPr>
            <a:lvl6pPr marL="2743200" marR="0" lvl="5"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32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
        <p:nvSpPr>
          <p:cNvPr id="26" name="Google Shape;26;p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5pPr>
            <a:lvl6pPr marL="2743200" marR="0" lvl="5"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32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
        <p:nvSpPr>
          <p:cNvPr id="29" name="Google Shape;29;p6"/>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5pPr>
            <a:lvl6pPr marL="2743200" marR="0" lvl="5"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
        <p:nvSpPr>
          <p:cNvPr id="32" name="Google Shape;32;p7"/>
          <p:cNvSpPr>
            <a:spLocks noGrp="1"/>
          </p:cNvSpPr>
          <p:nvPr>
            <p:ph type="pic" idx="2"/>
          </p:nvPr>
        </p:nvSpPr>
        <p:spPr>
          <a:xfrm>
            <a:off x="1792288" y="612775"/>
            <a:ext cx="5486400" cy="4114800"/>
          </a:xfrm>
          <a:prstGeom prst="rect">
            <a:avLst/>
          </a:prstGeom>
          <a:noFill/>
          <a:ln>
            <a:noFill/>
          </a:ln>
        </p:spPr>
      </p:sp>
      <p:sp>
        <p:nvSpPr>
          <p:cNvPr id="33" name="Google Shape;33;p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914400" marR="0" lvl="1" indent="-228600" algn="l" rtl="0">
              <a:spcBef>
                <a:spcPts val="24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L="1371600" marR="0" lvl="2" indent="-228600" algn="l" rtl="0">
              <a:spcBef>
                <a:spcPts val="20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3pPr>
            <a:lvl4pPr marL="1828800" marR="0" lvl="3"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4pPr>
            <a:lvl5pPr marL="2286000" marR="0" lvl="4"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5pPr>
            <a:lvl6pPr marL="2743200" marR="0" lvl="5"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6pPr>
            <a:lvl7pPr marL="3200400" marR="0" lvl="6"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7pPr>
            <a:lvl8pPr marL="3657600" marR="0" lvl="7"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8pPr>
            <a:lvl9pPr marL="4114800" marR="0" lvl="8"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
        <p:nvSpPr>
          <p:cNvPr id="36" name="Google Shape;36;p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37" name="Google Shape;37;p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914400" marR="0" lvl="1" indent="-228600" algn="l" rtl="0">
              <a:spcBef>
                <a:spcPts val="24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L="1371600" marR="0" lvl="2" indent="-228600" algn="l" rtl="0">
              <a:spcBef>
                <a:spcPts val="20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3pPr>
            <a:lvl4pPr marL="1828800" marR="0" lvl="3"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4pPr>
            <a:lvl5pPr marL="2286000" marR="0" lvl="4"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5pPr>
            <a:lvl6pPr marL="2743200" marR="0" lvl="5"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6pPr>
            <a:lvl7pPr marL="3200400" marR="0" lvl="6"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7pPr>
            <a:lvl8pPr marL="3657600" marR="0" lvl="7"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8pPr>
            <a:lvl9pPr marL="4114800" marR="0" lvl="8" indent="-228600" algn="l" rtl="0">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38"/>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39"/>
        <p:cNvGrpSpPr/>
        <p:nvPr/>
      </p:nvGrpSpPr>
      <p:grpSpPr>
        <a:xfrm>
          <a:off x="0" y="0"/>
          <a:ext cx="0" cy="0"/>
          <a:chOff x="0" y="0"/>
          <a:chExt cx="0" cy="0"/>
        </a:xfrm>
      </p:grpSpPr>
      <p:sp>
        <p:nvSpPr>
          <p:cNvPr id="40" name="Google Shape;40;p1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32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1"/>
        <p:cNvGrpSpPr/>
        <p:nvPr/>
      </p:nvGrpSpPr>
      <p:grpSpPr>
        <a:xfrm>
          <a:off x="0" y="0"/>
          <a:ext cx="0" cy="0"/>
          <a:chOff x="0" y="0"/>
          <a:chExt cx="0" cy="0"/>
        </a:xfrm>
      </p:grpSpPr>
      <p:sp>
        <p:nvSpPr>
          <p:cNvPr id="42" name="Google Shape;42;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3200" b="1" i="1" u="none" strike="noStrike" cap="none">
                <a:solidFill>
                  <a:srgbClr val="FFFFCC"/>
                </a:solidFill>
                <a:latin typeface="Arial"/>
                <a:ea typeface="Arial"/>
                <a:cs typeface="Arial"/>
                <a:sym typeface="Arial"/>
              </a:defRPr>
            </a:lvl1pPr>
            <a:lvl2pPr marR="0" lvl="1" algn="r" rtl="0">
              <a:spcBef>
                <a:spcPts val="0"/>
              </a:spcBef>
              <a:spcAft>
                <a:spcPts val="0"/>
              </a:spcAft>
              <a:buSzPts val="1400"/>
              <a:buNone/>
              <a:defRPr sz="3200" b="1" i="1" u="none" strike="noStrike" cap="none">
                <a:solidFill>
                  <a:srgbClr val="FFFFCC"/>
                </a:solidFill>
                <a:latin typeface="Arial"/>
                <a:ea typeface="Arial"/>
                <a:cs typeface="Arial"/>
                <a:sym typeface="Arial"/>
              </a:defRPr>
            </a:lvl2pPr>
            <a:lvl3pPr marR="0" lvl="2" algn="r" rtl="0">
              <a:spcBef>
                <a:spcPts val="0"/>
              </a:spcBef>
              <a:spcAft>
                <a:spcPts val="0"/>
              </a:spcAft>
              <a:buSzPts val="1400"/>
              <a:buNone/>
              <a:defRPr sz="3200" b="1" i="1" u="none" strike="noStrike" cap="none">
                <a:solidFill>
                  <a:srgbClr val="FFFFCC"/>
                </a:solidFill>
                <a:latin typeface="Arial"/>
                <a:ea typeface="Arial"/>
                <a:cs typeface="Arial"/>
                <a:sym typeface="Arial"/>
              </a:defRPr>
            </a:lvl3pPr>
            <a:lvl4pPr marR="0" lvl="3" algn="r" rtl="0">
              <a:spcBef>
                <a:spcPts val="0"/>
              </a:spcBef>
              <a:spcAft>
                <a:spcPts val="0"/>
              </a:spcAft>
              <a:buSzPts val="1400"/>
              <a:buNone/>
              <a:defRPr sz="3200" b="1" i="1" u="none" strike="noStrike" cap="none">
                <a:solidFill>
                  <a:srgbClr val="FFFFCC"/>
                </a:solidFill>
                <a:latin typeface="Arial"/>
                <a:ea typeface="Arial"/>
                <a:cs typeface="Arial"/>
                <a:sym typeface="Arial"/>
              </a:defRPr>
            </a:lvl4pPr>
            <a:lvl5pPr marR="0" lvl="4" algn="r" rtl="0">
              <a:spcBef>
                <a:spcPts val="0"/>
              </a:spcBef>
              <a:spcAft>
                <a:spcPts val="0"/>
              </a:spcAft>
              <a:buSzPts val="1400"/>
              <a:buNone/>
              <a:defRPr sz="3200" b="1" i="1" u="none" strike="noStrike" cap="none">
                <a:solidFill>
                  <a:srgbClr val="FFFFCC"/>
                </a:solidFill>
                <a:latin typeface="Arial"/>
                <a:ea typeface="Arial"/>
                <a:cs typeface="Arial"/>
                <a:sym typeface="Arial"/>
              </a:defRPr>
            </a:lvl5pPr>
            <a:lvl6pPr marR="0" lvl="5" algn="r" rtl="0">
              <a:spcBef>
                <a:spcPts val="0"/>
              </a:spcBef>
              <a:spcAft>
                <a:spcPts val="0"/>
              </a:spcAft>
              <a:buSzPts val="1400"/>
              <a:buNone/>
              <a:defRPr sz="3200" b="1" i="1" u="none" strike="noStrike" cap="none">
                <a:solidFill>
                  <a:srgbClr val="FFFFCC"/>
                </a:solidFill>
                <a:latin typeface="Arial"/>
                <a:ea typeface="Arial"/>
                <a:cs typeface="Arial"/>
                <a:sym typeface="Arial"/>
              </a:defRPr>
            </a:lvl6pPr>
            <a:lvl7pPr marR="0" lvl="6" algn="r" rtl="0">
              <a:spcBef>
                <a:spcPts val="0"/>
              </a:spcBef>
              <a:spcAft>
                <a:spcPts val="0"/>
              </a:spcAft>
              <a:buSzPts val="1400"/>
              <a:buNone/>
              <a:defRPr sz="3200" b="1" i="1" u="none" strike="noStrike" cap="none">
                <a:solidFill>
                  <a:srgbClr val="FFFFCC"/>
                </a:solidFill>
                <a:latin typeface="Arial"/>
                <a:ea typeface="Arial"/>
                <a:cs typeface="Arial"/>
                <a:sym typeface="Arial"/>
              </a:defRPr>
            </a:lvl7pPr>
            <a:lvl8pPr marR="0" lvl="7" algn="r" rtl="0">
              <a:spcBef>
                <a:spcPts val="0"/>
              </a:spcBef>
              <a:spcAft>
                <a:spcPts val="0"/>
              </a:spcAft>
              <a:buSzPts val="1400"/>
              <a:buNone/>
              <a:defRPr sz="3200" b="1" i="1" u="none" strike="noStrike" cap="none">
                <a:solidFill>
                  <a:srgbClr val="FFFFCC"/>
                </a:solidFill>
                <a:latin typeface="Arial"/>
                <a:ea typeface="Arial"/>
                <a:cs typeface="Arial"/>
                <a:sym typeface="Arial"/>
              </a:defRPr>
            </a:lvl8pPr>
            <a:lvl9pPr marR="0" lvl="8" algn="r" rtl="0">
              <a:spcBef>
                <a:spcPts val="0"/>
              </a:spcBef>
              <a:spcAft>
                <a:spcPts val="0"/>
              </a:spcAft>
              <a:buSzPts val="1400"/>
              <a:buNone/>
              <a:defRPr sz="3200" b="1" i="1" u="none" strike="noStrike" cap="none">
                <a:solidFill>
                  <a:srgbClr val="FFFFCC"/>
                </a:solidFill>
                <a:latin typeface="Arial"/>
                <a:ea typeface="Arial"/>
                <a:cs typeface="Arial"/>
                <a:sym typeface="Arial"/>
              </a:defRPr>
            </a:lvl9pPr>
          </a:lstStyle>
          <a:p>
            <a:endParaRPr/>
          </a:p>
        </p:txBody>
      </p:sp>
      <p:sp>
        <p:nvSpPr>
          <p:cNvPr id="43" name="Google Shape;43;p1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lt1"/>
              </a:buClr>
              <a:buSzPts val="2400"/>
              <a:buFont typeface="Arial"/>
              <a:buNone/>
              <a:defRPr sz="2400" b="1" i="0" u="none" strike="noStrike" cap="none">
                <a:solidFill>
                  <a:schemeClr val="lt1"/>
                </a:solidFill>
                <a:latin typeface="Arial"/>
                <a:ea typeface="Arial"/>
                <a:cs typeface="Arial"/>
                <a:sym typeface="Arial"/>
              </a:defRPr>
            </a:lvl1pPr>
            <a:lvl2pPr marL="914400" marR="0" lvl="1" indent="-228600" algn="l" rtl="0">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2pPr>
            <a:lvl3pPr marL="1371600" marR="0" lvl="2" indent="-228600" algn="l" rtl="0">
              <a:spcBef>
                <a:spcPts val="36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3pPr>
            <a:lvl4pPr marL="1828800" marR="0" lvl="3"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4pPr>
            <a:lvl5pPr marL="2286000" marR="0" lvl="4"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5pPr>
            <a:lvl6pPr marL="2743200" marR="0" lvl="5"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6pPr>
            <a:lvl7pPr marL="3200400" marR="0" lvl="6"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7pPr>
            <a:lvl8pPr marL="3657600" marR="0" lvl="7"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8pPr>
            <a:lvl9pPr marL="4114800" marR="0" lvl="8"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9pPr>
          </a:lstStyle>
          <a:p>
            <a:endParaRPr/>
          </a:p>
        </p:txBody>
      </p:sp>
      <p:sp>
        <p:nvSpPr>
          <p:cNvPr id="44" name="Google Shape;44;p1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2pPr>
            <a:lvl3pPr marL="1371600" marR="0" lvl="2"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4pPr>
            <a:lvl5pPr marL="2286000" marR="0" lvl="4"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5pPr>
            <a:lvl6pPr marL="2743200" marR="0" lvl="5"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6pPr>
            <a:lvl7pPr marL="3200400" marR="0" lvl="6"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45" name="Google Shape;45;p1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lt1"/>
              </a:buClr>
              <a:buSzPts val="2400"/>
              <a:buFont typeface="Arial"/>
              <a:buNone/>
              <a:defRPr sz="2400" b="1" i="0" u="none" strike="noStrike" cap="none">
                <a:solidFill>
                  <a:schemeClr val="lt1"/>
                </a:solidFill>
                <a:latin typeface="Arial"/>
                <a:ea typeface="Arial"/>
                <a:cs typeface="Arial"/>
                <a:sym typeface="Arial"/>
              </a:defRPr>
            </a:lvl1pPr>
            <a:lvl2pPr marL="914400" marR="0" lvl="1" indent="-228600" algn="l" rtl="0">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2pPr>
            <a:lvl3pPr marL="1371600" marR="0" lvl="2" indent="-228600" algn="l" rtl="0">
              <a:spcBef>
                <a:spcPts val="36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3pPr>
            <a:lvl4pPr marL="1828800" marR="0" lvl="3"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4pPr>
            <a:lvl5pPr marL="2286000" marR="0" lvl="4"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5pPr>
            <a:lvl6pPr marL="2743200" marR="0" lvl="5"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6pPr>
            <a:lvl7pPr marL="3200400" marR="0" lvl="6"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7pPr>
            <a:lvl8pPr marL="3657600" marR="0" lvl="7"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8pPr>
            <a:lvl9pPr marL="4114800" marR="0" lvl="8" indent="-228600" algn="l" rtl="0">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9pPr>
          </a:lstStyle>
          <a:p>
            <a:endParaRPr/>
          </a:p>
        </p:txBody>
      </p:sp>
      <p:sp>
        <p:nvSpPr>
          <p:cNvPr id="46" name="Google Shape;46;p1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2pPr>
            <a:lvl3pPr marL="1371600" marR="0" lvl="2"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4pPr>
            <a:lvl5pPr marL="2286000" marR="0" lvl="4"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5pPr>
            <a:lvl6pPr marL="2743200" marR="0" lvl="5"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6pPr>
            <a:lvl7pPr marL="3200400" marR="0" lvl="6"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4.jp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rotWithShape="1">
          <a:blip r:embed="rId3">
            <a:alphaModFix/>
          </a:blip>
          <a:srcRect/>
          <a:stretch/>
        </p:blipFill>
        <p:spPr>
          <a:xfrm>
            <a:off x="0" y="981075"/>
            <a:ext cx="9144000" cy="5616575"/>
          </a:xfrm>
          <a:prstGeom prst="rect">
            <a:avLst/>
          </a:prstGeom>
          <a:noFill/>
          <a:ln>
            <a:noFill/>
          </a:ln>
        </p:spPr>
      </p:pic>
      <p:sp>
        <p:nvSpPr>
          <p:cNvPr id="7" name="Google Shape;7;p1"/>
          <p:cNvSpPr txBox="1"/>
          <p:nvPr/>
        </p:nvSpPr>
        <p:spPr>
          <a:xfrm>
            <a:off x="457200" y="6245225"/>
            <a:ext cx="2133600" cy="4762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8" name="Google Shape;8;p1"/>
          <p:cNvSpPr txBox="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 name="Google Shape;9;p1"/>
          <p:cNvSpPr txBox="1"/>
          <p:nvPr/>
        </p:nvSpPr>
        <p:spPr>
          <a:xfrm>
            <a:off x="457200" y="6245225"/>
            <a:ext cx="2133600" cy="4762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0" name="Google Shape;10;p1"/>
          <p:cNvSpPr txBox="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11" name="Google Shape;11;p1" descr="bannner 2"/>
          <p:cNvPicPr preferRelativeResize="0"/>
          <p:nvPr/>
        </p:nvPicPr>
        <p:blipFill rotWithShape="1">
          <a:blip r:embed="rId4">
            <a:alphaModFix/>
          </a:blip>
          <a:srcRect/>
          <a:stretch/>
        </p:blipFill>
        <p:spPr>
          <a:xfrm>
            <a:off x="0" y="5722937"/>
            <a:ext cx="9144000" cy="1135062"/>
          </a:xfrm>
          <a:prstGeom prst="rect">
            <a:avLst/>
          </a:prstGeom>
          <a:noFill/>
          <a:ln>
            <a:noFill/>
          </a:ln>
        </p:spPr>
      </p:pic>
      <p:sp>
        <p:nvSpPr>
          <p:cNvPr id="12" name="Google Shape;12;p1"/>
          <p:cNvSpPr/>
          <p:nvPr/>
        </p:nvSpPr>
        <p:spPr>
          <a:xfrm>
            <a:off x="217487" y="260350"/>
            <a:ext cx="792162" cy="79216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13" name="Google Shape;13;p1" descr="LOGO ESPE ORIGINAL copia"/>
          <p:cNvPicPr preferRelativeResize="0"/>
          <p:nvPr/>
        </p:nvPicPr>
        <p:blipFill rotWithShape="1">
          <a:blip r:embed="rId5">
            <a:alphaModFix/>
          </a:blip>
          <a:srcRect/>
          <a:stretch/>
        </p:blipFill>
        <p:spPr>
          <a:xfrm>
            <a:off x="107950" y="115887"/>
            <a:ext cx="3313112" cy="88741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
        <p:cNvGrpSpPr/>
        <p:nvPr/>
      </p:nvGrpSpPr>
      <p:grpSpPr>
        <a:xfrm>
          <a:off x="0" y="0"/>
          <a:ext cx="0" cy="0"/>
          <a:chOff x="0" y="0"/>
          <a:chExt cx="0" cy="0"/>
        </a:xfrm>
      </p:grpSpPr>
      <p:sp>
        <p:nvSpPr>
          <p:cNvPr id="16" name="Google Shape;16;p3"/>
          <p:cNvSpPr txBox="1"/>
          <p:nvPr/>
        </p:nvSpPr>
        <p:spPr>
          <a:xfrm>
            <a:off x="0" y="0"/>
            <a:ext cx="9144000" cy="620712"/>
          </a:xfrm>
          <a:prstGeom prst="rect">
            <a:avLst/>
          </a:prstGeom>
          <a:gradFill>
            <a:gsLst>
              <a:gs pos="0">
                <a:schemeClr val="lt1"/>
              </a:gs>
              <a:gs pos="100000">
                <a:srgbClr val="9EB78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7" name="Google Shape;17;p3"/>
          <p:cNvSpPr txBox="1"/>
          <p:nvPr/>
        </p:nvSpPr>
        <p:spPr>
          <a:xfrm rot="10800000">
            <a:off x="-1" y="6308725"/>
            <a:ext cx="7885112" cy="549275"/>
          </a:xfrm>
          <a:prstGeom prst="rect">
            <a:avLst/>
          </a:prstGeom>
          <a:gradFill>
            <a:gsLst>
              <a:gs pos="0">
                <a:schemeClr val="lt1"/>
              </a:gs>
              <a:gs pos="100000">
                <a:srgbClr val="9EB78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cxnSp>
        <p:nvCxnSpPr>
          <p:cNvPr id="18" name="Google Shape;18;p3"/>
          <p:cNvCxnSpPr/>
          <p:nvPr/>
        </p:nvCxnSpPr>
        <p:spPr>
          <a:xfrm>
            <a:off x="25400" y="6296025"/>
            <a:ext cx="6659562" cy="0"/>
          </a:xfrm>
          <a:prstGeom prst="straightConnector1">
            <a:avLst/>
          </a:prstGeom>
          <a:noFill/>
          <a:ln w="38100" cap="flat" cmpd="sng">
            <a:solidFill>
              <a:srgbClr val="FF0000"/>
            </a:solidFill>
            <a:prstDash val="solid"/>
            <a:miter lim="800000"/>
            <a:headEnd type="none" w="med" len="med"/>
            <a:tailEnd type="none" w="med" len="med"/>
          </a:ln>
        </p:spPr>
      </p:cxnSp>
      <p:cxnSp>
        <p:nvCxnSpPr>
          <p:cNvPr id="19" name="Google Shape;19;p3"/>
          <p:cNvCxnSpPr/>
          <p:nvPr/>
        </p:nvCxnSpPr>
        <p:spPr>
          <a:xfrm>
            <a:off x="25400" y="6245225"/>
            <a:ext cx="6659562" cy="0"/>
          </a:xfrm>
          <a:prstGeom prst="straightConnector1">
            <a:avLst/>
          </a:prstGeom>
          <a:noFill/>
          <a:ln w="38100" cap="flat" cmpd="sng">
            <a:solidFill>
              <a:srgbClr val="006600"/>
            </a:solidFill>
            <a:prstDash val="solid"/>
            <a:miter lim="800000"/>
            <a:headEnd type="none" w="med" len="med"/>
            <a:tailEnd type="none" w="med" len="med"/>
          </a:ln>
        </p:spPr>
      </p:cxnSp>
      <p:pic>
        <p:nvPicPr>
          <p:cNvPr id="20" name="Google Shape;20;p3" descr="LOGO ESPE ORIGINAL copia"/>
          <p:cNvPicPr preferRelativeResize="0"/>
          <p:nvPr/>
        </p:nvPicPr>
        <p:blipFill rotWithShape="1">
          <a:blip r:embed="rId12">
            <a:alphaModFix/>
          </a:blip>
          <a:srcRect l="3070"/>
          <a:stretch/>
        </p:blipFill>
        <p:spPr>
          <a:xfrm>
            <a:off x="6732587" y="5949950"/>
            <a:ext cx="2305050" cy="63658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png"/><Relationship Id="rId7"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5.jp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58" name="Google Shape;58;p14"/>
          <p:cNvPicPr preferRelativeResize="0"/>
          <p:nvPr/>
        </p:nvPicPr>
        <p:blipFill rotWithShape="1">
          <a:blip r:embed="rId3">
            <a:alphaModFix/>
          </a:blip>
          <a:srcRect/>
          <a:stretch/>
        </p:blipFill>
        <p:spPr>
          <a:xfrm>
            <a:off x="0" y="0"/>
            <a:ext cx="3592512" cy="1090612"/>
          </a:xfrm>
          <a:prstGeom prst="rect">
            <a:avLst/>
          </a:prstGeom>
          <a:noFill/>
          <a:ln>
            <a:noFill/>
          </a:ln>
        </p:spPr>
      </p:pic>
      <p:sp>
        <p:nvSpPr>
          <p:cNvPr id="59" name="Google Shape;59;p14"/>
          <p:cNvSpPr txBox="1"/>
          <p:nvPr/>
        </p:nvSpPr>
        <p:spPr>
          <a:xfrm>
            <a:off x="920325" y="2713475"/>
            <a:ext cx="8089800" cy="997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600" b="1">
                <a:solidFill>
                  <a:srgbClr val="434343"/>
                </a:solidFill>
              </a:rPr>
              <a:t>Control de deformaciones en el Puente 8 de la Avenida General Rumiñahui mediante observaciones topográficas convencionales y GNSS, para controlar y monitorear el estado de la estructura.</a:t>
            </a:r>
            <a:endParaRPr sz="1600" b="1">
              <a:solidFill>
                <a:srgbClr val="434343"/>
              </a:solidFill>
            </a:endParaRPr>
          </a:p>
        </p:txBody>
      </p:sp>
      <p:sp>
        <p:nvSpPr>
          <p:cNvPr id="60" name="Google Shape;60;p14"/>
          <p:cNvSpPr txBox="1"/>
          <p:nvPr/>
        </p:nvSpPr>
        <p:spPr>
          <a:xfrm>
            <a:off x="1968975" y="1090588"/>
            <a:ext cx="5992500" cy="104641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US" sz="1600" dirty="0" err="1">
                <a:solidFill>
                  <a:srgbClr val="434343"/>
                </a:solidFill>
              </a:rPr>
              <a:t>Departamento</a:t>
            </a:r>
            <a:r>
              <a:rPr lang="en-US" sz="1600" dirty="0">
                <a:solidFill>
                  <a:srgbClr val="434343"/>
                </a:solidFill>
              </a:rPr>
              <a:t> de </a:t>
            </a:r>
            <a:r>
              <a:rPr lang="en-US" sz="1600" dirty="0" err="1">
                <a:solidFill>
                  <a:srgbClr val="434343"/>
                </a:solidFill>
              </a:rPr>
              <a:t>Ciencias</a:t>
            </a:r>
            <a:r>
              <a:rPr lang="en-US" sz="1600" dirty="0">
                <a:solidFill>
                  <a:srgbClr val="434343"/>
                </a:solidFill>
              </a:rPr>
              <a:t> de la Tierra </a:t>
            </a:r>
            <a:r>
              <a:rPr lang="en-US" sz="1600" dirty="0" smtClean="0">
                <a:solidFill>
                  <a:srgbClr val="434343"/>
                </a:solidFill>
              </a:rPr>
              <a:t>y de la </a:t>
            </a:r>
            <a:r>
              <a:rPr lang="en-US" sz="1600" dirty="0" err="1">
                <a:solidFill>
                  <a:srgbClr val="434343"/>
                </a:solidFill>
              </a:rPr>
              <a:t>Construcción</a:t>
            </a:r>
            <a:endParaRPr sz="1600" dirty="0">
              <a:solidFill>
                <a:srgbClr val="434343"/>
              </a:solidFill>
            </a:endParaRPr>
          </a:p>
          <a:p>
            <a:pPr marL="0" lvl="0" indent="0" algn="l" rtl="0">
              <a:lnSpc>
                <a:spcPct val="100000"/>
              </a:lnSpc>
              <a:spcBef>
                <a:spcPts val="0"/>
              </a:spcBef>
              <a:spcAft>
                <a:spcPts val="0"/>
              </a:spcAft>
              <a:buNone/>
            </a:pPr>
            <a:endParaRPr sz="1600" dirty="0">
              <a:solidFill>
                <a:srgbClr val="434343"/>
              </a:solidFill>
            </a:endParaRPr>
          </a:p>
          <a:p>
            <a:pPr marL="0" lvl="0" indent="0" algn="ctr" rtl="0">
              <a:lnSpc>
                <a:spcPct val="150000"/>
              </a:lnSpc>
              <a:spcBef>
                <a:spcPts val="0"/>
              </a:spcBef>
              <a:spcAft>
                <a:spcPts val="0"/>
              </a:spcAft>
              <a:buNone/>
            </a:pPr>
            <a:r>
              <a:rPr lang="en-US" sz="1600" dirty="0">
                <a:solidFill>
                  <a:srgbClr val="434343"/>
                </a:solidFill>
              </a:rPr>
              <a:t>Carrera de </a:t>
            </a:r>
            <a:r>
              <a:rPr lang="en-US" sz="1600" dirty="0" err="1">
                <a:solidFill>
                  <a:srgbClr val="434343"/>
                </a:solidFill>
              </a:rPr>
              <a:t>Ingeniería</a:t>
            </a:r>
            <a:r>
              <a:rPr lang="en-US" sz="1600" dirty="0">
                <a:solidFill>
                  <a:srgbClr val="434343"/>
                </a:solidFill>
              </a:rPr>
              <a:t> Civil</a:t>
            </a:r>
            <a:endParaRPr sz="1600" dirty="0">
              <a:solidFill>
                <a:srgbClr val="434343"/>
              </a:solidFill>
            </a:endParaRPr>
          </a:p>
        </p:txBody>
      </p:sp>
      <p:sp>
        <p:nvSpPr>
          <p:cNvPr id="61" name="Google Shape;61;p14"/>
          <p:cNvSpPr txBox="1"/>
          <p:nvPr/>
        </p:nvSpPr>
        <p:spPr>
          <a:xfrm>
            <a:off x="4696775" y="3786050"/>
            <a:ext cx="4233000" cy="1139100"/>
          </a:xfrm>
          <a:prstGeom prst="rect">
            <a:avLst/>
          </a:prstGeom>
          <a:noFill/>
          <a:ln>
            <a:noFill/>
          </a:ln>
        </p:spPr>
        <p:txBody>
          <a:bodyPr spcFirstLastPara="1" wrap="square" lIns="91425" tIns="91425" rIns="91425" bIns="91425" anchor="t" anchorCtr="0">
            <a:spAutoFit/>
          </a:bodyPr>
          <a:lstStyle/>
          <a:p>
            <a:pPr marL="0" lvl="0" indent="0" algn="ctr" rtl="0">
              <a:spcBef>
                <a:spcPts val="1200"/>
              </a:spcBef>
              <a:spcAft>
                <a:spcPts val="0"/>
              </a:spcAft>
              <a:buNone/>
            </a:pPr>
            <a:r>
              <a:rPr lang="en-US" b="1">
                <a:solidFill>
                  <a:srgbClr val="434343"/>
                </a:solidFill>
              </a:rPr>
              <a:t>Tutores:</a:t>
            </a:r>
            <a:endParaRPr b="1">
              <a:solidFill>
                <a:srgbClr val="434343"/>
              </a:solidFill>
            </a:endParaRPr>
          </a:p>
          <a:p>
            <a:pPr marL="0" lvl="0" indent="0" algn="ctr" rtl="0">
              <a:spcBef>
                <a:spcPts val="1200"/>
              </a:spcBef>
              <a:spcAft>
                <a:spcPts val="0"/>
              </a:spcAft>
              <a:buClr>
                <a:schemeClr val="dk1"/>
              </a:buClr>
              <a:buSzPts val="1100"/>
              <a:buFont typeface="Arial"/>
              <a:buNone/>
            </a:pPr>
            <a:r>
              <a:rPr lang="en-US">
                <a:solidFill>
                  <a:srgbClr val="434343"/>
                </a:solidFill>
              </a:rPr>
              <a:t>M.Sc. Leiva González, César Alberto</a:t>
            </a:r>
            <a:endParaRPr>
              <a:solidFill>
                <a:srgbClr val="434343"/>
              </a:solidFill>
            </a:endParaRPr>
          </a:p>
          <a:p>
            <a:pPr marL="0" lvl="0" indent="0" algn="ctr" rtl="0">
              <a:spcBef>
                <a:spcPts val="1200"/>
              </a:spcBef>
              <a:spcAft>
                <a:spcPts val="1200"/>
              </a:spcAft>
              <a:buClr>
                <a:schemeClr val="dk1"/>
              </a:buClr>
              <a:buSzPts val="1100"/>
              <a:buFont typeface="Arial"/>
              <a:buNone/>
            </a:pPr>
            <a:r>
              <a:rPr lang="en-US">
                <a:solidFill>
                  <a:srgbClr val="434343"/>
                </a:solidFill>
              </a:rPr>
              <a:t>M. Sc. Sinde González, Izar</a:t>
            </a:r>
            <a:endParaRPr/>
          </a:p>
        </p:txBody>
      </p:sp>
      <p:sp>
        <p:nvSpPr>
          <p:cNvPr id="62" name="Google Shape;62;p14"/>
          <p:cNvSpPr txBox="1"/>
          <p:nvPr/>
        </p:nvSpPr>
        <p:spPr>
          <a:xfrm>
            <a:off x="707200" y="3993925"/>
            <a:ext cx="4555500" cy="7233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en-US" b="1">
                <a:solidFill>
                  <a:srgbClr val="434343"/>
                </a:solidFill>
              </a:rPr>
              <a:t>Autor:</a:t>
            </a:r>
            <a:endParaRPr b="1">
              <a:solidFill>
                <a:srgbClr val="434343"/>
              </a:solidFill>
            </a:endParaRPr>
          </a:p>
          <a:p>
            <a:pPr marL="0" lvl="0" indent="0" algn="ctr" rtl="0">
              <a:lnSpc>
                <a:spcPct val="150000"/>
              </a:lnSpc>
              <a:spcBef>
                <a:spcPts val="0"/>
              </a:spcBef>
              <a:spcAft>
                <a:spcPts val="0"/>
              </a:spcAft>
              <a:buNone/>
            </a:pPr>
            <a:r>
              <a:rPr lang="en-US">
                <a:solidFill>
                  <a:srgbClr val="434343"/>
                </a:solidFill>
              </a:rPr>
              <a:t>Haro Ruiz, Sharon Nicole</a:t>
            </a:r>
            <a:endParaRPr/>
          </a:p>
        </p:txBody>
      </p:sp>
      <p:sp>
        <p:nvSpPr>
          <p:cNvPr id="63" name="Google Shape;63;p14"/>
          <p:cNvSpPr txBox="1"/>
          <p:nvPr/>
        </p:nvSpPr>
        <p:spPr>
          <a:xfrm>
            <a:off x="3320625" y="5164050"/>
            <a:ext cx="3289200" cy="432396"/>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b="1" dirty="0" smtClean="0">
                <a:solidFill>
                  <a:srgbClr val="434343"/>
                </a:solidFill>
              </a:rPr>
              <a:t>15 </a:t>
            </a:r>
            <a:r>
              <a:rPr lang="en-US" b="1" dirty="0">
                <a:solidFill>
                  <a:srgbClr val="434343"/>
                </a:solidFill>
              </a:rPr>
              <a:t>de </a:t>
            </a:r>
            <a:r>
              <a:rPr lang="en-US" b="1" dirty="0" err="1">
                <a:solidFill>
                  <a:srgbClr val="434343"/>
                </a:solidFill>
              </a:rPr>
              <a:t>Septiembre</a:t>
            </a:r>
            <a:r>
              <a:rPr lang="en-US" b="1" dirty="0">
                <a:solidFill>
                  <a:srgbClr val="434343"/>
                </a:solidFill>
              </a:rPr>
              <a:t> de 2021</a:t>
            </a:r>
            <a:endParaRPr dirty="0"/>
          </a:p>
        </p:txBody>
      </p:sp>
      <p:sp>
        <p:nvSpPr>
          <p:cNvPr id="64" name="Google Shape;64;p14"/>
          <p:cNvSpPr txBox="1"/>
          <p:nvPr/>
        </p:nvSpPr>
        <p:spPr>
          <a:xfrm>
            <a:off x="1591425" y="2163638"/>
            <a:ext cx="674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Trabajo de Integración Curricular, previo a la obtención del Título de Ingeniera Civil</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23"/>
          <p:cNvPicPr preferRelativeResize="0"/>
          <p:nvPr/>
        </p:nvPicPr>
        <p:blipFill rotWithShape="1">
          <a:blip r:embed="rId3">
            <a:alphaModFix/>
          </a:blip>
          <a:srcRect/>
          <a:stretch/>
        </p:blipFill>
        <p:spPr>
          <a:xfrm>
            <a:off x="6732587" y="5949950"/>
            <a:ext cx="2370137" cy="719137"/>
          </a:xfrm>
          <a:prstGeom prst="rect">
            <a:avLst/>
          </a:prstGeom>
          <a:noFill/>
          <a:ln>
            <a:noFill/>
          </a:ln>
        </p:spPr>
      </p:pic>
      <p:sp>
        <p:nvSpPr>
          <p:cNvPr id="195" name="Google Shape;195;p23"/>
          <p:cNvSpPr txBox="1"/>
          <p:nvPr/>
        </p:nvSpPr>
        <p:spPr>
          <a:xfrm>
            <a:off x="677300" y="189650"/>
            <a:ext cx="7354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t>Posicionamiento GNSS</a:t>
            </a:r>
            <a:endParaRPr sz="2400" b="1"/>
          </a:p>
        </p:txBody>
      </p:sp>
      <p:pic>
        <p:nvPicPr>
          <p:cNvPr id="196" name="Google Shape;196;p23"/>
          <p:cNvPicPr preferRelativeResize="0"/>
          <p:nvPr/>
        </p:nvPicPr>
        <p:blipFill>
          <a:blip r:embed="rId4">
            <a:alphaModFix/>
          </a:blip>
          <a:stretch>
            <a:fillRect/>
          </a:stretch>
        </p:blipFill>
        <p:spPr>
          <a:xfrm>
            <a:off x="1624000" y="1130863"/>
            <a:ext cx="5895975" cy="1323975"/>
          </a:xfrm>
          <a:prstGeom prst="rect">
            <a:avLst/>
          </a:prstGeom>
          <a:noFill/>
          <a:ln>
            <a:noFill/>
          </a:ln>
        </p:spPr>
      </p:pic>
      <p:pic>
        <p:nvPicPr>
          <p:cNvPr id="197" name="Google Shape;197;p23"/>
          <p:cNvPicPr preferRelativeResize="0"/>
          <p:nvPr/>
        </p:nvPicPr>
        <p:blipFill>
          <a:blip r:embed="rId5">
            <a:alphaModFix/>
          </a:blip>
          <a:stretch>
            <a:fillRect/>
          </a:stretch>
        </p:blipFill>
        <p:spPr>
          <a:xfrm>
            <a:off x="677288" y="2914725"/>
            <a:ext cx="7789395" cy="2216151"/>
          </a:xfrm>
          <a:prstGeom prst="rect">
            <a:avLst/>
          </a:prstGeom>
          <a:noFill/>
          <a:ln>
            <a:noFill/>
          </a:ln>
        </p:spPr>
      </p:pic>
      <p:sp>
        <p:nvSpPr>
          <p:cNvPr id="198" name="Google Shape;198;p23"/>
          <p:cNvSpPr txBox="1"/>
          <p:nvPr/>
        </p:nvSpPr>
        <p:spPr>
          <a:xfrm>
            <a:off x="1304250" y="5334350"/>
            <a:ext cx="6535500" cy="6156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a:t>Ubicación de puntos de control PC-1 - PC-2 y coordenadas obtenidas con GPS. Coordenadas UTM 17 sur-WGS84.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24"/>
          <p:cNvPicPr preferRelativeResize="0"/>
          <p:nvPr/>
        </p:nvPicPr>
        <p:blipFill rotWithShape="1">
          <a:blip r:embed="rId3">
            <a:alphaModFix/>
          </a:blip>
          <a:srcRect/>
          <a:stretch/>
        </p:blipFill>
        <p:spPr>
          <a:xfrm>
            <a:off x="6732587" y="5949950"/>
            <a:ext cx="2370137" cy="719137"/>
          </a:xfrm>
          <a:prstGeom prst="rect">
            <a:avLst/>
          </a:prstGeom>
          <a:noFill/>
          <a:ln>
            <a:noFill/>
          </a:ln>
        </p:spPr>
      </p:pic>
      <p:sp>
        <p:nvSpPr>
          <p:cNvPr id="204" name="Google Shape;204;p24"/>
          <p:cNvSpPr txBox="1"/>
          <p:nvPr/>
        </p:nvSpPr>
        <p:spPr>
          <a:xfrm>
            <a:off x="657150" y="72700"/>
            <a:ext cx="7354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t>Nivelación Geométrica sin Carga</a:t>
            </a:r>
            <a:endParaRPr sz="2400" b="1"/>
          </a:p>
        </p:txBody>
      </p:sp>
      <p:pic>
        <p:nvPicPr>
          <p:cNvPr id="205" name="Google Shape;205;p24"/>
          <p:cNvPicPr preferRelativeResize="0"/>
          <p:nvPr/>
        </p:nvPicPr>
        <p:blipFill>
          <a:blip r:embed="rId4">
            <a:alphaModFix/>
          </a:blip>
          <a:stretch>
            <a:fillRect/>
          </a:stretch>
        </p:blipFill>
        <p:spPr>
          <a:xfrm>
            <a:off x="657099" y="2864438"/>
            <a:ext cx="7829801" cy="2195625"/>
          </a:xfrm>
          <a:prstGeom prst="rect">
            <a:avLst/>
          </a:prstGeom>
          <a:noFill/>
          <a:ln>
            <a:noFill/>
          </a:ln>
        </p:spPr>
      </p:pic>
      <p:pic>
        <p:nvPicPr>
          <p:cNvPr id="206" name="Google Shape;206;p24"/>
          <p:cNvPicPr preferRelativeResize="0"/>
          <p:nvPr/>
        </p:nvPicPr>
        <p:blipFill>
          <a:blip r:embed="rId5">
            <a:alphaModFix/>
          </a:blip>
          <a:stretch>
            <a:fillRect/>
          </a:stretch>
        </p:blipFill>
        <p:spPr>
          <a:xfrm>
            <a:off x="901425" y="1036800"/>
            <a:ext cx="2846359" cy="1599550"/>
          </a:xfrm>
          <a:prstGeom prst="rect">
            <a:avLst/>
          </a:prstGeom>
          <a:noFill/>
          <a:ln>
            <a:noFill/>
          </a:ln>
        </p:spPr>
      </p:pic>
      <p:sp>
        <p:nvSpPr>
          <p:cNvPr id="207" name="Google Shape;207;p24"/>
          <p:cNvSpPr txBox="1"/>
          <p:nvPr/>
        </p:nvSpPr>
        <p:spPr>
          <a:xfrm>
            <a:off x="4572000" y="1151663"/>
            <a:ext cx="3632400" cy="13698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t" anchorCtr="0">
            <a:spAutoFit/>
          </a:bodyPr>
          <a:lstStyle/>
          <a:p>
            <a:pPr marL="0" lvl="0" indent="0" algn="just" rtl="0">
              <a:lnSpc>
                <a:spcPct val="150000"/>
              </a:lnSpc>
              <a:spcBef>
                <a:spcPts val="1200"/>
              </a:spcBef>
              <a:spcAft>
                <a:spcPts val="1200"/>
              </a:spcAft>
              <a:buClr>
                <a:schemeClr val="dk1"/>
              </a:buClr>
              <a:buSzPts val="1100"/>
              <a:buFont typeface="Arial"/>
              <a:buNone/>
            </a:pPr>
            <a:r>
              <a:rPr lang="en-US"/>
              <a:t>Con el uso del Nivel digital Leica DNA03 se determinó los desniveles en el puente de estudio, sin aplicar alguna carga significativa que afecte la estructura.</a:t>
            </a:r>
            <a:endParaRPr/>
          </a:p>
        </p:txBody>
      </p:sp>
      <p:sp>
        <p:nvSpPr>
          <p:cNvPr id="208" name="Google Shape;208;p24"/>
          <p:cNvSpPr txBox="1"/>
          <p:nvPr/>
        </p:nvSpPr>
        <p:spPr>
          <a:xfrm>
            <a:off x="657150" y="5288138"/>
            <a:ext cx="7829700" cy="6156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t>Procedimiento de la nivelación geométrica sin carga, la ubicación del equipo de nivelación y como fue la vista hacia atrás y hacia al frente.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25"/>
          <p:cNvPicPr preferRelativeResize="0"/>
          <p:nvPr/>
        </p:nvPicPr>
        <p:blipFill rotWithShape="1">
          <a:blip r:embed="rId3">
            <a:alphaModFix/>
          </a:blip>
          <a:srcRect/>
          <a:stretch/>
        </p:blipFill>
        <p:spPr>
          <a:xfrm>
            <a:off x="6732587" y="5949950"/>
            <a:ext cx="2370137" cy="719137"/>
          </a:xfrm>
          <a:prstGeom prst="rect">
            <a:avLst/>
          </a:prstGeom>
          <a:noFill/>
          <a:ln>
            <a:noFill/>
          </a:ln>
        </p:spPr>
      </p:pic>
      <p:sp>
        <p:nvSpPr>
          <p:cNvPr id="214" name="Google Shape;214;p25"/>
          <p:cNvSpPr txBox="1"/>
          <p:nvPr/>
        </p:nvSpPr>
        <p:spPr>
          <a:xfrm>
            <a:off x="598350" y="76075"/>
            <a:ext cx="7354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t>Nivelación Geométrica sin Carga</a:t>
            </a:r>
            <a:endParaRPr sz="2400" b="1"/>
          </a:p>
        </p:txBody>
      </p:sp>
      <p:pic>
        <p:nvPicPr>
          <p:cNvPr id="215" name="Google Shape;215;p25"/>
          <p:cNvPicPr preferRelativeResize="0"/>
          <p:nvPr/>
        </p:nvPicPr>
        <p:blipFill>
          <a:blip r:embed="rId4">
            <a:alphaModFix/>
          </a:blip>
          <a:stretch>
            <a:fillRect/>
          </a:stretch>
        </p:blipFill>
        <p:spPr>
          <a:xfrm>
            <a:off x="669075" y="1855000"/>
            <a:ext cx="3737500" cy="3826350"/>
          </a:xfrm>
          <a:prstGeom prst="rect">
            <a:avLst/>
          </a:prstGeom>
          <a:noFill/>
          <a:ln>
            <a:noFill/>
          </a:ln>
        </p:spPr>
      </p:pic>
      <p:sp>
        <p:nvSpPr>
          <p:cNvPr id="216" name="Google Shape;216;p25"/>
          <p:cNvSpPr txBox="1"/>
          <p:nvPr/>
        </p:nvSpPr>
        <p:spPr>
          <a:xfrm>
            <a:off x="598350" y="1041688"/>
            <a:ext cx="7947300" cy="6156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t" anchorCtr="0">
            <a:spAutoFit/>
          </a:bodyPr>
          <a:lstStyle/>
          <a:p>
            <a:pPr marL="0" lvl="0" indent="0" algn="just" rtl="0">
              <a:spcBef>
                <a:spcPts val="0"/>
              </a:spcBef>
              <a:spcAft>
                <a:spcPts val="0"/>
              </a:spcAft>
              <a:buNone/>
            </a:pPr>
            <a:r>
              <a:rPr lang="en-US"/>
              <a:t>Una vez terminada la nivelación geométrica sin aplicar carga, se obtuvo un error de cierre de 0.0004 metros.</a:t>
            </a:r>
            <a:endParaRPr/>
          </a:p>
        </p:txBody>
      </p:sp>
      <p:sp>
        <p:nvSpPr>
          <p:cNvPr id="217" name="Google Shape;217;p25"/>
          <p:cNvSpPr txBox="1"/>
          <p:nvPr/>
        </p:nvSpPr>
        <p:spPr>
          <a:xfrm>
            <a:off x="5298900" y="3094825"/>
            <a:ext cx="3432000" cy="10467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t" anchorCtr="0">
            <a:spAutoFit/>
          </a:bodyPr>
          <a:lstStyle/>
          <a:p>
            <a:pPr marL="0" lvl="0" indent="0" algn="just" rtl="0">
              <a:spcBef>
                <a:spcPts val="0"/>
              </a:spcBef>
              <a:spcAft>
                <a:spcPts val="0"/>
              </a:spcAft>
              <a:buNone/>
            </a:pPr>
            <a:r>
              <a:rPr lang="en-US"/>
              <a:t>La tabla muestra la vista hacia atrás, vista al frente, distancia horizontal y el desnivel obtenidos como resultado de la nivelación geométrica sin aplicar carga.</a:t>
            </a:r>
            <a:endParaRPr/>
          </a:p>
        </p:txBody>
      </p:sp>
      <p:sp>
        <p:nvSpPr>
          <p:cNvPr id="218" name="Google Shape;218;p25"/>
          <p:cNvSpPr/>
          <p:nvPr/>
        </p:nvSpPr>
        <p:spPr>
          <a:xfrm>
            <a:off x="4572000" y="3470125"/>
            <a:ext cx="593100" cy="296100"/>
          </a:xfrm>
          <a:prstGeom prst="rightArrow">
            <a:avLst>
              <a:gd name="adj1" fmla="val 50000"/>
              <a:gd name="adj2" fmla="val 50000"/>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26"/>
          <p:cNvPicPr preferRelativeResize="0"/>
          <p:nvPr/>
        </p:nvPicPr>
        <p:blipFill rotWithShape="1">
          <a:blip r:embed="rId3">
            <a:alphaModFix/>
          </a:blip>
          <a:srcRect/>
          <a:stretch/>
        </p:blipFill>
        <p:spPr>
          <a:xfrm>
            <a:off x="6732587" y="5949950"/>
            <a:ext cx="2370137" cy="719137"/>
          </a:xfrm>
          <a:prstGeom prst="rect">
            <a:avLst/>
          </a:prstGeom>
          <a:noFill/>
          <a:ln>
            <a:noFill/>
          </a:ln>
        </p:spPr>
      </p:pic>
      <p:sp>
        <p:nvSpPr>
          <p:cNvPr id="224" name="Google Shape;224;p26"/>
          <p:cNvSpPr txBox="1"/>
          <p:nvPr/>
        </p:nvSpPr>
        <p:spPr>
          <a:xfrm>
            <a:off x="581125" y="108025"/>
            <a:ext cx="7354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t>Nivelación Geométrica con Carga</a:t>
            </a:r>
            <a:endParaRPr sz="2400" b="1"/>
          </a:p>
        </p:txBody>
      </p:sp>
      <p:pic>
        <p:nvPicPr>
          <p:cNvPr id="225" name="Google Shape;225;p26"/>
          <p:cNvPicPr preferRelativeResize="0"/>
          <p:nvPr/>
        </p:nvPicPr>
        <p:blipFill>
          <a:blip r:embed="rId4">
            <a:alphaModFix/>
          </a:blip>
          <a:stretch>
            <a:fillRect/>
          </a:stretch>
        </p:blipFill>
        <p:spPr>
          <a:xfrm>
            <a:off x="740050" y="2904388"/>
            <a:ext cx="7663899" cy="1971250"/>
          </a:xfrm>
          <a:prstGeom prst="rect">
            <a:avLst/>
          </a:prstGeom>
          <a:noFill/>
          <a:ln>
            <a:noFill/>
          </a:ln>
        </p:spPr>
      </p:pic>
      <p:pic>
        <p:nvPicPr>
          <p:cNvPr id="226" name="Google Shape;226;p26"/>
          <p:cNvPicPr preferRelativeResize="0"/>
          <p:nvPr/>
        </p:nvPicPr>
        <p:blipFill>
          <a:blip r:embed="rId5">
            <a:alphaModFix/>
          </a:blip>
          <a:stretch>
            <a:fillRect/>
          </a:stretch>
        </p:blipFill>
        <p:spPr>
          <a:xfrm>
            <a:off x="943775" y="1007488"/>
            <a:ext cx="2205209" cy="1653912"/>
          </a:xfrm>
          <a:prstGeom prst="rect">
            <a:avLst/>
          </a:prstGeom>
          <a:noFill/>
          <a:ln>
            <a:noFill/>
          </a:ln>
        </p:spPr>
      </p:pic>
      <p:sp>
        <p:nvSpPr>
          <p:cNvPr id="227" name="Google Shape;227;p26"/>
          <p:cNvSpPr txBox="1"/>
          <p:nvPr/>
        </p:nvSpPr>
        <p:spPr>
          <a:xfrm>
            <a:off x="3527850" y="1149538"/>
            <a:ext cx="4927500" cy="13698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t" anchorCtr="0">
            <a:spAutoFit/>
          </a:bodyPr>
          <a:lstStyle/>
          <a:p>
            <a:pPr marL="0" lvl="0" indent="0" algn="just" rtl="0">
              <a:lnSpc>
                <a:spcPct val="150000"/>
              </a:lnSpc>
              <a:spcBef>
                <a:spcPts val="0"/>
              </a:spcBef>
              <a:spcAft>
                <a:spcPts val="0"/>
              </a:spcAft>
              <a:buNone/>
            </a:pPr>
            <a:r>
              <a:rPr lang="en-US">
                <a:solidFill>
                  <a:schemeClr val="dk1"/>
                </a:solidFill>
              </a:rPr>
              <a:t>Para este proceso de mediciones que se llevó a cabo se usó del Nivel digital Leica DNA03, se  estacionó dos volquetas de 8m</a:t>
            </a:r>
            <a:r>
              <a:rPr lang="en-US" baseline="30000">
                <a:solidFill>
                  <a:schemeClr val="dk1"/>
                </a:solidFill>
              </a:rPr>
              <a:t>2</a:t>
            </a:r>
            <a:r>
              <a:rPr lang="en-US">
                <a:solidFill>
                  <a:schemeClr val="dk1"/>
                </a:solidFill>
              </a:rPr>
              <a:t> cada una, cargadas con subbase clase 2, con una carga total de aproximadamente 30 toneladas.</a:t>
            </a:r>
            <a:endParaRPr/>
          </a:p>
        </p:txBody>
      </p:sp>
      <p:sp>
        <p:nvSpPr>
          <p:cNvPr id="228" name="Google Shape;228;p26"/>
          <p:cNvSpPr txBox="1"/>
          <p:nvPr/>
        </p:nvSpPr>
        <p:spPr>
          <a:xfrm>
            <a:off x="688650" y="5118650"/>
            <a:ext cx="7766700" cy="8313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t" anchorCtr="0">
            <a:spAutoFit/>
          </a:bodyPr>
          <a:lstStyle/>
          <a:p>
            <a:pPr marL="0" lvl="0" indent="0" algn="just" rtl="0">
              <a:spcBef>
                <a:spcPts val="0"/>
              </a:spcBef>
              <a:spcAft>
                <a:spcPts val="0"/>
              </a:spcAft>
              <a:buNone/>
            </a:pPr>
            <a:r>
              <a:rPr lang="en-US"/>
              <a:t>Procedimiento de la nivelación geométrica con carga, la ubicación del equipo de nivelación, como fue la vista hacia atrás y hacia al frente y la posición de las volquetas para que no se vea afectado el flujo vehicular.</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27"/>
          <p:cNvPicPr preferRelativeResize="0"/>
          <p:nvPr/>
        </p:nvPicPr>
        <p:blipFill rotWithShape="1">
          <a:blip r:embed="rId3">
            <a:alphaModFix/>
          </a:blip>
          <a:srcRect/>
          <a:stretch/>
        </p:blipFill>
        <p:spPr>
          <a:xfrm>
            <a:off x="6732587" y="5949950"/>
            <a:ext cx="2370137" cy="719137"/>
          </a:xfrm>
          <a:prstGeom prst="rect">
            <a:avLst/>
          </a:prstGeom>
          <a:noFill/>
          <a:ln>
            <a:noFill/>
          </a:ln>
        </p:spPr>
      </p:pic>
      <p:sp>
        <p:nvSpPr>
          <p:cNvPr id="234" name="Google Shape;234;p27"/>
          <p:cNvSpPr txBox="1"/>
          <p:nvPr/>
        </p:nvSpPr>
        <p:spPr>
          <a:xfrm>
            <a:off x="483050" y="72800"/>
            <a:ext cx="7354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t>Nivelación Geométrica con Carga</a:t>
            </a:r>
            <a:endParaRPr sz="2400" b="1"/>
          </a:p>
        </p:txBody>
      </p:sp>
      <p:pic>
        <p:nvPicPr>
          <p:cNvPr id="235" name="Google Shape;235;p27"/>
          <p:cNvPicPr preferRelativeResize="0"/>
          <p:nvPr/>
        </p:nvPicPr>
        <p:blipFill>
          <a:blip r:embed="rId4">
            <a:alphaModFix/>
          </a:blip>
          <a:stretch>
            <a:fillRect/>
          </a:stretch>
        </p:blipFill>
        <p:spPr>
          <a:xfrm>
            <a:off x="705900" y="1989875"/>
            <a:ext cx="3165875" cy="3773351"/>
          </a:xfrm>
          <a:prstGeom prst="rect">
            <a:avLst/>
          </a:prstGeom>
          <a:noFill/>
          <a:ln>
            <a:noFill/>
          </a:ln>
        </p:spPr>
      </p:pic>
      <p:sp>
        <p:nvSpPr>
          <p:cNvPr id="236" name="Google Shape;236;p27"/>
          <p:cNvSpPr txBox="1"/>
          <p:nvPr/>
        </p:nvSpPr>
        <p:spPr>
          <a:xfrm>
            <a:off x="598350" y="1041688"/>
            <a:ext cx="7947300" cy="6156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t" anchorCtr="0">
            <a:spAutoFit/>
          </a:bodyPr>
          <a:lstStyle/>
          <a:p>
            <a:pPr marL="0" lvl="0" indent="0" algn="just" rtl="0">
              <a:spcBef>
                <a:spcPts val="0"/>
              </a:spcBef>
              <a:spcAft>
                <a:spcPts val="0"/>
              </a:spcAft>
              <a:buNone/>
            </a:pPr>
            <a:r>
              <a:rPr lang="en-US"/>
              <a:t>Una vez terminada la nivelación geométrica aplicando una carga de 15 toneladas por cada eje, se obtuvo un error de cierre de 0.0003 metros.</a:t>
            </a:r>
            <a:endParaRPr/>
          </a:p>
        </p:txBody>
      </p:sp>
      <p:sp>
        <p:nvSpPr>
          <p:cNvPr id="237" name="Google Shape;237;p27"/>
          <p:cNvSpPr txBox="1"/>
          <p:nvPr/>
        </p:nvSpPr>
        <p:spPr>
          <a:xfrm>
            <a:off x="4978975" y="2987125"/>
            <a:ext cx="3326400" cy="12621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t" anchorCtr="0">
            <a:spAutoFit/>
          </a:bodyPr>
          <a:lstStyle/>
          <a:p>
            <a:pPr marL="0" lvl="0" indent="0" algn="just" rtl="0">
              <a:spcBef>
                <a:spcPts val="0"/>
              </a:spcBef>
              <a:spcAft>
                <a:spcPts val="0"/>
              </a:spcAft>
              <a:buNone/>
            </a:pPr>
            <a:r>
              <a:rPr lang="en-US"/>
              <a:t>La tabla muestra la vista hacia atrás, vista al frente, distancia horizontal y el desnivel obtenidos como resultado de la nivelación geométrica aplicando carga.</a:t>
            </a:r>
            <a:endParaRPr/>
          </a:p>
        </p:txBody>
      </p:sp>
      <p:sp>
        <p:nvSpPr>
          <p:cNvPr id="238" name="Google Shape;238;p27"/>
          <p:cNvSpPr/>
          <p:nvPr/>
        </p:nvSpPr>
        <p:spPr>
          <a:xfrm>
            <a:off x="4089813" y="3470125"/>
            <a:ext cx="593100" cy="296100"/>
          </a:xfrm>
          <a:prstGeom prst="rightArrow">
            <a:avLst>
              <a:gd name="adj1" fmla="val 50000"/>
              <a:gd name="adj2" fmla="val 50000"/>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28"/>
          <p:cNvPicPr preferRelativeResize="0"/>
          <p:nvPr/>
        </p:nvPicPr>
        <p:blipFill rotWithShape="1">
          <a:blip r:embed="rId3">
            <a:alphaModFix/>
          </a:blip>
          <a:srcRect/>
          <a:stretch/>
        </p:blipFill>
        <p:spPr>
          <a:xfrm>
            <a:off x="6732587" y="5949950"/>
            <a:ext cx="2370137" cy="719137"/>
          </a:xfrm>
          <a:prstGeom prst="rect">
            <a:avLst/>
          </a:prstGeom>
          <a:noFill/>
          <a:ln>
            <a:noFill/>
          </a:ln>
        </p:spPr>
      </p:pic>
      <p:sp>
        <p:nvSpPr>
          <p:cNvPr id="244" name="Google Shape;244;p28"/>
          <p:cNvSpPr txBox="1"/>
          <p:nvPr/>
        </p:nvSpPr>
        <p:spPr>
          <a:xfrm>
            <a:off x="566550" y="105175"/>
            <a:ext cx="8010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t>Medición de Puntos de Monitoreo con Estación Total</a:t>
            </a:r>
            <a:endParaRPr sz="2400" b="1"/>
          </a:p>
        </p:txBody>
      </p:sp>
      <p:pic>
        <p:nvPicPr>
          <p:cNvPr id="245" name="Google Shape;245;p28"/>
          <p:cNvPicPr preferRelativeResize="0"/>
          <p:nvPr/>
        </p:nvPicPr>
        <p:blipFill>
          <a:blip r:embed="rId4">
            <a:alphaModFix/>
          </a:blip>
          <a:stretch>
            <a:fillRect/>
          </a:stretch>
        </p:blipFill>
        <p:spPr>
          <a:xfrm>
            <a:off x="894750" y="2864113"/>
            <a:ext cx="7354501" cy="2394820"/>
          </a:xfrm>
          <a:prstGeom prst="rect">
            <a:avLst/>
          </a:prstGeom>
          <a:noFill/>
          <a:ln>
            <a:noFill/>
          </a:ln>
        </p:spPr>
      </p:pic>
      <p:pic>
        <p:nvPicPr>
          <p:cNvPr id="246" name="Google Shape;246;p28"/>
          <p:cNvPicPr preferRelativeResize="0"/>
          <p:nvPr/>
        </p:nvPicPr>
        <p:blipFill>
          <a:blip r:embed="rId5">
            <a:alphaModFix/>
          </a:blip>
          <a:stretch>
            <a:fillRect/>
          </a:stretch>
        </p:blipFill>
        <p:spPr>
          <a:xfrm>
            <a:off x="1043200" y="887087"/>
            <a:ext cx="2250798" cy="1689725"/>
          </a:xfrm>
          <a:prstGeom prst="rect">
            <a:avLst/>
          </a:prstGeom>
          <a:noFill/>
          <a:ln>
            <a:noFill/>
          </a:ln>
        </p:spPr>
      </p:pic>
      <p:sp>
        <p:nvSpPr>
          <p:cNvPr id="247" name="Google Shape;247;p28"/>
          <p:cNvSpPr txBox="1"/>
          <p:nvPr/>
        </p:nvSpPr>
        <p:spPr>
          <a:xfrm>
            <a:off x="3995900" y="1208588"/>
            <a:ext cx="4104900" cy="10467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t" anchorCtr="0">
            <a:spAutoFit/>
          </a:bodyPr>
          <a:lstStyle/>
          <a:p>
            <a:pPr marL="0" lvl="0" indent="0" algn="just" rtl="0">
              <a:lnSpc>
                <a:spcPct val="150000"/>
              </a:lnSpc>
              <a:spcBef>
                <a:spcPts val="0"/>
              </a:spcBef>
              <a:spcAft>
                <a:spcPts val="0"/>
              </a:spcAft>
              <a:buNone/>
            </a:pPr>
            <a:r>
              <a:rPr lang="en-US"/>
              <a:t>Para el posicionamiento de los puntos de monitoreo sobre el puente de estudio se usó la estación total Sokkia SET550RX. </a:t>
            </a:r>
            <a:endParaRPr/>
          </a:p>
        </p:txBody>
      </p:sp>
      <p:sp>
        <p:nvSpPr>
          <p:cNvPr id="248" name="Google Shape;248;p28"/>
          <p:cNvSpPr txBox="1"/>
          <p:nvPr/>
        </p:nvSpPr>
        <p:spPr>
          <a:xfrm>
            <a:off x="894750" y="5334350"/>
            <a:ext cx="7354500" cy="6156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t>Procedimiento para posicionar los puntos de control y monitoreo parando la estación en el punto conocido PC-2 y como fueron los radiales.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29"/>
          <p:cNvPicPr preferRelativeResize="0"/>
          <p:nvPr/>
        </p:nvPicPr>
        <p:blipFill rotWithShape="1">
          <a:blip r:embed="rId3">
            <a:alphaModFix/>
          </a:blip>
          <a:srcRect/>
          <a:stretch/>
        </p:blipFill>
        <p:spPr>
          <a:xfrm>
            <a:off x="6732587" y="5949950"/>
            <a:ext cx="2370137" cy="719137"/>
          </a:xfrm>
          <a:prstGeom prst="rect">
            <a:avLst/>
          </a:prstGeom>
          <a:noFill/>
          <a:ln>
            <a:noFill/>
          </a:ln>
        </p:spPr>
      </p:pic>
      <p:sp>
        <p:nvSpPr>
          <p:cNvPr id="254" name="Google Shape;254;p29"/>
          <p:cNvSpPr txBox="1"/>
          <p:nvPr/>
        </p:nvSpPr>
        <p:spPr>
          <a:xfrm>
            <a:off x="566550" y="133450"/>
            <a:ext cx="8010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t>Medición de Puntos de Monitoreo con Estación Total</a:t>
            </a:r>
            <a:endParaRPr sz="2400" b="1"/>
          </a:p>
        </p:txBody>
      </p:sp>
      <p:sp>
        <p:nvSpPr>
          <p:cNvPr id="255" name="Google Shape;255;p29"/>
          <p:cNvSpPr txBox="1"/>
          <p:nvPr/>
        </p:nvSpPr>
        <p:spPr>
          <a:xfrm>
            <a:off x="5969750" y="2259150"/>
            <a:ext cx="2713800" cy="23397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t" anchorCtr="0">
            <a:spAutoFit/>
          </a:bodyPr>
          <a:lstStyle/>
          <a:p>
            <a:pPr marL="0" lvl="0" indent="0" algn="just" rtl="0">
              <a:lnSpc>
                <a:spcPct val="150000"/>
              </a:lnSpc>
              <a:spcBef>
                <a:spcPts val="0"/>
              </a:spcBef>
              <a:spcAft>
                <a:spcPts val="0"/>
              </a:spcAft>
              <a:buNone/>
            </a:pPr>
            <a:r>
              <a:rPr lang="en-US"/>
              <a:t>Las coordenadas de los puntos de monitoreo y control  presentadas en la tabla se obtuvieron del proceso realizado con una estación total Sokkia por el método de radiación.</a:t>
            </a:r>
            <a:endParaRPr/>
          </a:p>
        </p:txBody>
      </p:sp>
      <p:sp>
        <p:nvSpPr>
          <p:cNvPr id="256" name="Google Shape;256;p29"/>
          <p:cNvSpPr/>
          <p:nvPr/>
        </p:nvSpPr>
        <p:spPr>
          <a:xfrm>
            <a:off x="5110500" y="3280950"/>
            <a:ext cx="593100" cy="296100"/>
          </a:xfrm>
          <a:prstGeom prst="rightArrow">
            <a:avLst>
              <a:gd name="adj1" fmla="val 50000"/>
              <a:gd name="adj2" fmla="val 50000"/>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7" name="Google Shape;257;p29"/>
          <p:cNvPicPr preferRelativeResize="0"/>
          <p:nvPr/>
        </p:nvPicPr>
        <p:blipFill>
          <a:blip r:embed="rId4">
            <a:alphaModFix/>
          </a:blip>
          <a:stretch>
            <a:fillRect/>
          </a:stretch>
        </p:blipFill>
        <p:spPr>
          <a:xfrm>
            <a:off x="567075" y="1688938"/>
            <a:ext cx="4277275" cy="34801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30"/>
          <p:cNvPicPr preferRelativeResize="0"/>
          <p:nvPr/>
        </p:nvPicPr>
        <p:blipFill rotWithShape="1">
          <a:blip r:embed="rId3">
            <a:alphaModFix/>
          </a:blip>
          <a:srcRect/>
          <a:stretch/>
        </p:blipFill>
        <p:spPr>
          <a:xfrm>
            <a:off x="6732587" y="5949950"/>
            <a:ext cx="2370137" cy="719137"/>
          </a:xfrm>
          <a:prstGeom prst="rect">
            <a:avLst/>
          </a:prstGeom>
          <a:noFill/>
          <a:ln>
            <a:noFill/>
          </a:ln>
        </p:spPr>
      </p:pic>
      <p:sp>
        <p:nvSpPr>
          <p:cNvPr id="263" name="Google Shape;263;p30"/>
          <p:cNvSpPr txBox="1"/>
          <p:nvPr/>
        </p:nvSpPr>
        <p:spPr>
          <a:xfrm>
            <a:off x="566550" y="100575"/>
            <a:ext cx="8010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t>Ajuste de la Nivelación por Mínimos Cuadrados</a:t>
            </a:r>
            <a:endParaRPr sz="2400" b="1"/>
          </a:p>
        </p:txBody>
      </p:sp>
      <p:pic>
        <p:nvPicPr>
          <p:cNvPr id="264" name="Google Shape;264;p30"/>
          <p:cNvPicPr preferRelativeResize="0"/>
          <p:nvPr/>
        </p:nvPicPr>
        <p:blipFill>
          <a:blip r:embed="rId4">
            <a:alphaModFix/>
          </a:blip>
          <a:stretch>
            <a:fillRect/>
          </a:stretch>
        </p:blipFill>
        <p:spPr>
          <a:xfrm>
            <a:off x="152400" y="2100950"/>
            <a:ext cx="8839200" cy="2661527"/>
          </a:xfrm>
          <a:prstGeom prst="rect">
            <a:avLst/>
          </a:prstGeom>
          <a:noFill/>
          <a:ln>
            <a:noFill/>
          </a:ln>
        </p:spPr>
      </p:pic>
      <p:sp>
        <p:nvSpPr>
          <p:cNvPr id="265" name="Google Shape;265;p30"/>
          <p:cNvSpPr txBox="1"/>
          <p:nvPr/>
        </p:nvSpPr>
        <p:spPr>
          <a:xfrm>
            <a:off x="894750" y="1080875"/>
            <a:ext cx="7354500" cy="7233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t" anchorCtr="0">
            <a:spAutoFit/>
          </a:bodyPr>
          <a:lstStyle/>
          <a:p>
            <a:pPr marL="0" lvl="0" indent="0" algn="just" rtl="0">
              <a:lnSpc>
                <a:spcPct val="150000"/>
              </a:lnSpc>
              <a:spcBef>
                <a:spcPts val="0"/>
              </a:spcBef>
              <a:spcAft>
                <a:spcPts val="0"/>
              </a:spcAft>
              <a:buNone/>
            </a:pPr>
            <a:r>
              <a:rPr lang="en-US"/>
              <a:t>Una vez aceptada la nivelación, es necesario ajustar los valores de cota preliminares, con la finalidad de mejorar el ajuste y la precisión de los datos. </a:t>
            </a:r>
            <a:endParaRPr/>
          </a:p>
        </p:txBody>
      </p:sp>
      <p:sp>
        <p:nvSpPr>
          <p:cNvPr id="266" name="Google Shape;266;p30"/>
          <p:cNvSpPr txBox="1"/>
          <p:nvPr/>
        </p:nvSpPr>
        <p:spPr>
          <a:xfrm>
            <a:off x="1080900" y="5059275"/>
            <a:ext cx="6982200" cy="7233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50000"/>
              </a:lnSpc>
              <a:spcBef>
                <a:spcPts val="1200"/>
              </a:spcBef>
              <a:spcAft>
                <a:spcPts val="1200"/>
              </a:spcAft>
              <a:buClr>
                <a:schemeClr val="dk1"/>
              </a:buClr>
              <a:buSzPts val="1100"/>
              <a:buFont typeface="Arial"/>
              <a:buNone/>
            </a:pPr>
            <a:r>
              <a:rPr lang="en-US"/>
              <a:t>El gráfico muestra el resultado de las deflexiones encontradas una vez procesados los resultados de la nivelación geométrica.</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31"/>
          <p:cNvPicPr preferRelativeResize="0"/>
          <p:nvPr/>
        </p:nvPicPr>
        <p:blipFill rotWithShape="1">
          <a:blip r:embed="rId3">
            <a:alphaModFix/>
          </a:blip>
          <a:srcRect/>
          <a:stretch/>
        </p:blipFill>
        <p:spPr>
          <a:xfrm>
            <a:off x="6732587" y="5949950"/>
            <a:ext cx="2370137" cy="719137"/>
          </a:xfrm>
          <a:prstGeom prst="rect">
            <a:avLst/>
          </a:prstGeom>
          <a:noFill/>
          <a:ln>
            <a:noFill/>
          </a:ln>
        </p:spPr>
      </p:pic>
      <p:sp>
        <p:nvSpPr>
          <p:cNvPr id="272" name="Google Shape;272;p31"/>
          <p:cNvSpPr txBox="1"/>
          <p:nvPr/>
        </p:nvSpPr>
        <p:spPr>
          <a:xfrm>
            <a:off x="467825" y="84125"/>
            <a:ext cx="8010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t>Ajuste de la Nivelación por Mínimos Cuadrados</a:t>
            </a:r>
            <a:endParaRPr sz="2400" b="1"/>
          </a:p>
        </p:txBody>
      </p:sp>
      <p:pic>
        <p:nvPicPr>
          <p:cNvPr id="273" name="Google Shape;273;p31"/>
          <p:cNvPicPr preferRelativeResize="0"/>
          <p:nvPr/>
        </p:nvPicPr>
        <p:blipFill>
          <a:blip r:embed="rId4">
            <a:alphaModFix/>
          </a:blip>
          <a:stretch>
            <a:fillRect/>
          </a:stretch>
        </p:blipFill>
        <p:spPr>
          <a:xfrm>
            <a:off x="4371825" y="1808563"/>
            <a:ext cx="3843500" cy="1531275"/>
          </a:xfrm>
          <a:prstGeom prst="rect">
            <a:avLst/>
          </a:prstGeom>
          <a:noFill/>
          <a:ln>
            <a:noFill/>
          </a:ln>
        </p:spPr>
      </p:pic>
      <p:pic>
        <p:nvPicPr>
          <p:cNvPr id="274" name="Google Shape;274;p31"/>
          <p:cNvPicPr preferRelativeResize="0"/>
          <p:nvPr/>
        </p:nvPicPr>
        <p:blipFill>
          <a:blip r:embed="rId5">
            <a:alphaModFix/>
          </a:blip>
          <a:stretch>
            <a:fillRect/>
          </a:stretch>
        </p:blipFill>
        <p:spPr>
          <a:xfrm>
            <a:off x="4165038" y="4631450"/>
            <a:ext cx="4257075" cy="1241650"/>
          </a:xfrm>
          <a:prstGeom prst="rect">
            <a:avLst/>
          </a:prstGeom>
          <a:noFill/>
          <a:ln>
            <a:noFill/>
          </a:ln>
        </p:spPr>
      </p:pic>
      <p:sp>
        <p:nvSpPr>
          <p:cNvPr id="275" name="Google Shape;275;p31"/>
          <p:cNvSpPr txBox="1"/>
          <p:nvPr/>
        </p:nvSpPr>
        <p:spPr>
          <a:xfrm>
            <a:off x="969950" y="1116725"/>
            <a:ext cx="2370000" cy="10467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t>Grados de libertad: 1</a:t>
            </a:r>
            <a:endParaRPr/>
          </a:p>
          <a:p>
            <a:pPr marL="0" lvl="0" indent="0" algn="l" rtl="0">
              <a:spcBef>
                <a:spcPts val="0"/>
              </a:spcBef>
              <a:spcAft>
                <a:spcPts val="0"/>
              </a:spcAft>
              <a:buNone/>
            </a:pPr>
            <a:r>
              <a:rPr lang="en-US"/>
              <a:t>ZPC1 = 2495.461m</a:t>
            </a:r>
            <a:endParaRPr/>
          </a:p>
          <a:p>
            <a:pPr marL="0" lvl="0" indent="0" algn="l" rtl="0">
              <a:spcBef>
                <a:spcPts val="0"/>
              </a:spcBef>
              <a:spcAft>
                <a:spcPts val="0"/>
              </a:spcAft>
              <a:buNone/>
            </a:pPr>
            <a:endParaRPr/>
          </a:p>
          <a:p>
            <a:pPr marL="0" lvl="0" indent="0" algn="l" rtl="0">
              <a:spcBef>
                <a:spcPts val="0"/>
              </a:spcBef>
              <a:spcAft>
                <a:spcPts val="0"/>
              </a:spcAft>
              <a:buNone/>
            </a:pPr>
            <a:r>
              <a:rPr lang="en-US">
                <a:solidFill>
                  <a:schemeClr val="dk1"/>
                </a:solidFill>
              </a:rPr>
              <a:t>Sistema de ecuaciones:</a:t>
            </a:r>
            <a:endParaRPr/>
          </a:p>
        </p:txBody>
      </p:sp>
      <p:sp>
        <p:nvSpPr>
          <p:cNvPr id="276" name="Google Shape;276;p31"/>
          <p:cNvSpPr txBox="1"/>
          <p:nvPr/>
        </p:nvSpPr>
        <p:spPr>
          <a:xfrm>
            <a:off x="5512975" y="3653975"/>
            <a:ext cx="1561200" cy="400200"/>
          </a:xfrm>
          <a:prstGeom prst="rect">
            <a:avLst/>
          </a:prstGeom>
          <a:noFill/>
          <a:ln w="19050" cap="flat" cmpd="sng">
            <a:solidFill>
              <a:srgbClr val="0066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t>Matriz de Pesos</a:t>
            </a:r>
            <a:endParaRPr/>
          </a:p>
        </p:txBody>
      </p:sp>
      <p:pic>
        <p:nvPicPr>
          <p:cNvPr id="277" name="Google Shape;277;p31"/>
          <p:cNvPicPr preferRelativeResize="0"/>
          <p:nvPr/>
        </p:nvPicPr>
        <p:blipFill>
          <a:blip r:embed="rId6">
            <a:alphaModFix/>
          </a:blip>
          <a:stretch>
            <a:fillRect/>
          </a:stretch>
        </p:blipFill>
        <p:spPr>
          <a:xfrm>
            <a:off x="1259425" y="2450238"/>
            <a:ext cx="1483752" cy="3159700"/>
          </a:xfrm>
          <a:prstGeom prst="rect">
            <a:avLst/>
          </a:prstGeom>
          <a:noFill/>
          <a:ln>
            <a:noFill/>
          </a:ln>
        </p:spPr>
      </p:pic>
      <p:sp>
        <p:nvSpPr>
          <p:cNvPr id="278" name="Google Shape;278;p31"/>
          <p:cNvSpPr txBox="1"/>
          <p:nvPr/>
        </p:nvSpPr>
        <p:spPr>
          <a:xfrm>
            <a:off x="4820750" y="870050"/>
            <a:ext cx="2724000" cy="400200"/>
          </a:xfrm>
          <a:prstGeom prst="rect">
            <a:avLst/>
          </a:prstGeom>
          <a:noFill/>
          <a:ln w="19050" cap="flat" cmpd="sng">
            <a:solidFill>
              <a:srgbClr val="0066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dk1"/>
                </a:solidFill>
              </a:rPr>
              <a:t>Matriz de Modelo Funcional (A)</a:t>
            </a:r>
            <a:endParaRPr/>
          </a:p>
        </p:txBody>
      </p:sp>
      <p:sp>
        <p:nvSpPr>
          <p:cNvPr id="279" name="Google Shape;279;p31"/>
          <p:cNvSpPr/>
          <p:nvPr/>
        </p:nvSpPr>
        <p:spPr>
          <a:xfrm>
            <a:off x="5977100" y="1408375"/>
            <a:ext cx="411300" cy="400200"/>
          </a:xfrm>
          <a:prstGeom prst="downArrow">
            <a:avLst>
              <a:gd name="adj1" fmla="val 50000"/>
              <a:gd name="adj2" fmla="val 50000"/>
            </a:avLst>
          </a:prstGeom>
          <a:solidFill>
            <a:srgbClr val="006600"/>
          </a:solidFill>
          <a:ln w="9525" cap="flat" cmpd="sng">
            <a:solidFill>
              <a:srgbClr val="0066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1"/>
          <p:cNvSpPr/>
          <p:nvPr/>
        </p:nvSpPr>
        <p:spPr>
          <a:xfrm>
            <a:off x="5977100" y="4142713"/>
            <a:ext cx="411300" cy="400200"/>
          </a:xfrm>
          <a:prstGeom prst="downArrow">
            <a:avLst>
              <a:gd name="adj1" fmla="val 50000"/>
              <a:gd name="adj2" fmla="val 50000"/>
            </a:avLst>
          </a:prstGeom>
          <a:solidFill>
            <a:srgbClr val="006600"/>
          </a:solidFill>
          <a:ln w="9525" cap="flat" cmpd="sng">
            <a:solidFill>
              <a:srgbClr val="0066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32"/>
          <p:cNvPicPr preferRelativeResize="0"/>
          <p:nvPr/>
        </p:nvPicPr>
        <p:blipFill rotWithShape="1">
          <a:blip r:embed="rId3">
            <a:alphaModFix/>
          </a:blip>
          <a:srcRect/>
          <a:stretch/>
        </p:blipFill>
        <p:spPr>
          <a:xfrm>
            <a:off x="6732587" y="5949950"/>
            <a:ext cx="2370137" cy="719137"/>
          </a:xfrm>
          <a:prstGeom prst="rect">
            <a:avLst/>
          </a:prstGeom>
          <a:noFill/>
          <a:ln>
            <a:noFill/>
          </a:ln>
        </p:spPr>
      </p:pic>
      <p:sp>
        <p:nvSpPr>
          <p:cNvPr id="286" name="Google Shape;286;p32"/>
          <p:cNvSpPr txBox="1"/>
          <p:nvPr/>
        </p:nvSpPr>
        <p:spPr>
          <a:xfrm>
            <a:off x="369200" y="0"/>
            <a:ext cx="8010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t>Ajuste de la Nivelación por Mínimos Cuadrados</a:t>
            </a:r>
            <a:endParaRPr sz="2400" b="1"/>
          </a:p>
        </p:txBody>
      </p:sp>
      <p:pic>
        <p:nvPicPr>
          <p:cNvPr id="287" name="Google Shape;287;p32"/>
          <p:cNvPicPr preferRelativeResize="0"/>
          <p:nvPr/>
        </p:nvPicPr>
        <p:blipFill>
          <a:blip r:embed="rId4">
            <a:alphaModFix/>
          </a:blip>
          <a:stretch>
            <a:fillRect/>
          </a:stretch>
        </p:blipFill>
        <p:spPr>
          <a:xfrm>
            <a:off x="3124225" y="4121988"/>
            <a:ext cx="1657500" cy="1823232"/>
          </a:xfrm>
          <a:prstGeom prst="rect">
            <a:avLst/>
          </a:prstGeom>
          <a:noFill/>
          <a:ln>
            <a:noFill/>
          </a:ln>
        </p:spPr>
      </p:pic>
      <p:pic>
        <p:nvPicPr>
          <p:cNvPr id="288" name="Google Shape;288;p32"/>
          <p:cNvPicPr preferRelativeResize="0"/>
          <p:nvPr/>
        </p:nvPicPr>
        <p:blipFill>
          <a:blip r:embed="rId5">
            <a:alphaModFix/>
          </a:blip>
          <a:stretch>
            <a:fillRect/>
          </a:stretch>
        </p:blipFill>
        <p:spPr>
          <a:xfrm>
            <a:off x="7161726" y="1214213"/>
            <a:ext cx="1801570" cy="1598025"/>
          </a:xfrm>
          <a:prstGeom prst="rect">
            <a:avLst/>
          </a:prstGeom>
          <a:noFill/>
          <a:ln>
            <a:noFill/>
          </a:ln>
        </p:spPr>
      </p:pic>
      <p:sp>
        <p:nvSpPr>
          <p:cNvPr id="289" name="Google Shape;289;p32"/>
          <p:cNvSpPr txBox="1"/>
          <p:nvPr/>
        </p:nvSpPr>
        <p:spPr>
          <a:xfrm>
            <a:off x="508188" y="4797738"/>
            <a:ext cx="2103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Matriz de Incógnitas (L)</a:t>
            </a:r>
            <a:endParaRPr/>
          </a:p>
        </p:txBody>
      </p:sp>
      <p:pic>
        <p:nvPicPr>
          <p:cNvPr id="290" name="Google Shape;290;p32"/>
          <p:cNvPicPr preferRelativeResize="0"/>
          <p:nvPr/>
        </p:nvPicPr>
        <p:blipFill>
          <a:blip r:embed="rId6">
            <a:alphaModFix/>
          </a:blip>
          <a:stretch>
            <a:fillRect/>
          </a:stretch>
        </p:blipFill>
        <p:spPr>
          <a:xfrm>
            <a:off x="4920738" y="2120775"/>
            <a:ext cx="1714500" cy="571500"/>
          </a:xfrm>
          <a:prstGeom prst="rect">
            <a:avLst/>
          </a:prstGeom>
          <a:noFill/>
          <a:ln>
            <a:noFill/>
          </a:ln>
        </p:spPr>
      </p:pic>
      <p:sp>
        <p:nvSpPr>
          <p:cNvPr id="291" name="Google Shape;291;p32"/>
          <p:cNvSpPr txBox="1"/>
          <p:nvPr/>
        </p:nvSpPr>
        <p:spPr>
          <a:xfrm>
            <a:off x="4949238" y="1569838"/>
            <a:ext cx="1657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Matriz Normal (X)</a:t>
            </a:r>
            <a:endParaRPr/>
          </a:p>
        </p:txBody>
      </p:sp>
      <p:sp>
        <p:nvSpPr>
          <p:cNvPr id="292" name="Google Shape;292;p32"/>
          <p:cNvSpPr txBox="1"/>
          <p:nvPr/>
        </p:nvSpPr>
        <p:spPr>
          <a:xfrm>
            <a:off x="5016975" y="4121988"/>
            <a:ext cx="2103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Matriz Residual (V)</a:t>
            </a:r>
            <a:endParaRPr/>
          </a:p>
        </p:txBody>
      </p:sp>
      <p:pic>
        <p:nvPicPr>
          <p:cNvPr id="293" name="Google Shape;293;p32"/>
          <p:cNvPicPr preferRelativeResize="0"/>
          <p:nvPr/>
        </p:nvPicPr>
        <p:blipFill>
          <a:blip r:embed="rId7">
            <a:alphaModFix/>
          </a:blip>
          <a:stretch>
            <a:fillRect/>
          </a:stretch>
        </p:blipFill>
        <p:spPr>
          <a:xfrm>
            <a:off x="7355237" y="3747450"/>
            <a:ext cx="1561275" cy="1532989"/>
          </a:xfrm>
          <a:prstGeom prst="rect">
            <a:avLst/>
          </a:prstGeom>
          <a:noFill/>
          <a:ln>
            <a:noFill/>
          </a:ln>
        </p:spPr>
      </p:pic>
      <p:pic>
        <p:nvPicPr>
          <p:cNvPr id="294" name="Google Shape;294;p32"/>
          <p:cNvPicPr preferRelativeResize="0"/>
          <p:nvPr/>
        </p:nvPicPr>
        <p:blipFill>
          <a:blip r:embed="rId8">
            <a:alphaModFix/>
          </a:blip>
          <a:stretch>
            <a:fillRect/>
          </a:stretch>
        </p:blipFill>
        <p:spPr>
          <a:xfrm>
            <a:off x="1698650" y="1744024"/>
            <a:ext cx="1936150" cy="2003425"/>
          </a:xfrm>
          <a:prstGeom prst="rect">
            <a:avLst/>
          </a:prstGeom>
          <a:noFill/>
          <a:ln>
            <a:noFill/>
          </a:ln>
        </p:spPr>
      </p:pic>
      <p:sp>
        <p:nvSpPr>
          <p:cNvPr id="295" name="Google Shape;295;p32"/>
          <p:cNvSpPr txBox="1"/>
          <p:nvPr/>
        </p:nvSpPr>
        <p:spPr>
          <a:xfrm>
            <a:off x="546925" y="988175"/>
            <a:ext cx="4239600" cy="6156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dk1"/>
                </a:solidFill>
              </a:rPr>
              <a:t>Valores de desniveles calculados de la nivelación geométrica sin carga</a:t>
            </a:r>
            <a:endParaRPr/>
          </a:p>
        </p:txBody>
      </p:sp>
      <p:pic>
        <p:nvPicPr>
          <p:cNvPr id="296" name="Google Shape;296;p32"/>
          <p:cNvPicPr preferRelativeResize="0"/>
          <p:nvPr/>
        </p:nvPicPr>
        <p:blipFill>
          <a:blip r:embed="rId9">
            <a:alphaModFix/>
          </a:blip>
          <a:stretch>
            <a:fillRect/>
          </a:stretch>
        </p:blipFill>
        <p:spPr>
          <a:xfrm>
            <a:off x="5339000" y="4678350"/>
            <a:ext cx="1058636" cy="466800"/>
          </a:xfrm>
          <a:prstGeom prst="rect">
            <a:avLst/>
          </a:prstGeom>
          <a:noFill/>
          <a:ln>
            <a:noFill/>
          </a:ln>
        </p:spPr>
      </p:pic>
      <p:sp>
        <p:nvSpPr>
          <p:cNvPr id="297" name="Google Shape;297;p32"/>
          <p:cNvSpPr/>
          <p:nvPr/>
        </p:nvSpPr>
        <p:spPr>
          <a:xfrm>
            <a:off x="2724200" y="4869200"/>
            <a:ext cx="444000" cy="328800"/>
          </a:xfrm>
          <a:prstGeom prst="rightArrow">
            <a:avLst>
              <a:gd name="adj1" fmla="val 50000"/>
              <a:gd name="adj2" fmla="val 50000"/>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2"/>
          <p:cNvSpPr/>
          <p:nvPr/>
        </p:nvSpPr>
        <p:spPr>
          <a:xfrm>
            <a:off x="6744750" y="1848813"/>
            <a:ext cx="444000" cy="328800"/>
          </a:xfrm>
          <a:prstGeom prst="rightArrow">
            <a:avLst>
              <a:gd name="adj1" fmla="val 50000"/>
              <a:gd name="adj2" fmla="val 50000"/>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2"/>
          <p:cNvSpPr/>
          <p:nvPr/>
        </p:nvSpPr>
        <p:spPr>
          <a:xfrm>
            <a:off x="6818113" y="4349550"/>
            <a:ext cx="444000" cy="328800"/>
          </a:xfrm>
          <a:prstGeom prst="rightArrow">
            <a:avLst>
              <a:gd name="adj1" fmla="val 50000"/>
              <a:gd name="adj2" fmla="val 50000"/>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Google Shape;69;p15"/>
          <p:cNvPicPr preferRelativeResize="0"/>
          <p:nvPr/>
        </p:nvPicPr>
        <p:blipFill rotWithShape="1">
          <a:blip r:embed="rId3">
            <a:alphaModFix/>
          </a:blip>
          <a:srcRect/>
          <a:stretch/>
        </p:blipFill>
        <p:spPr>
          <a:xfrm>
            <a:off x="6732587" y="5949950"/>
            <a:ext cx="2370137" cy="719137"/>
          </a:xfrm>
          <a:prstGeom prst="rect">
            <a:avLst/>
          </a:prstGeom>
          <a:noFill/>
          <a:ln>
            <a:noFill/>
          </a:ln>
        </p:spPr>
      </p:pic>
      <p:sp>
        <p:nvSpPr>
          <p:cNvPr id="70" name="Google Shape;70;p15"/>
          <p:cNvSpPr txBox="1"/>
          <p:nvPr/>
        </p:nvSpPr>
        <p:spPr>
          <a:xfrm>
            <a:off x="505825" y="108825"/>
            <a:ext cx="73545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b="1"/>
              <a:t>Introducción</a:t>
            </a:r>
            <a:endParaRPr sz="2500" b="1"/>
          </a:p>
        </p:txBody>
      </p:sp>
      <p:sp>
        <p:nvSpPr>
          <p:cNvPr id="71" name="Google Shape;71;p15"/>
          <p:cNvSpPr txBox="1"/>
          <p:nvPr/>
        </p:nvSpPr>
        <p:spPr>
          <a:xfrm>
            <a:off x="2748925" y="811563"/>
            <a:ext cx="2868300" cy="1369800"/>
          </a:xfrm>
          <a:prstGeom prst="rect">
            <a:avLst/>
          </a:prstGeom>
          <a:noFill/>
          <a:ln w="19050" cap="flat" cmpd="sng">
            <a:solidFill>
              <a:srgbClr val="006600"/>
            </a:solidFill>
            <a:prstDash val="solid"/>
            <a:round/>
            <a:headEnd type="none" w="sm" len="sm"/>
            <a:tailEnd type="none" w="sm" len="sm"/>
          </a:ln>
        </p:spPr>
        <p:txBody>
          <a:bodyPr spcFirstLastPara="1" wrap="square" lIns="91425" tIns="91425" rIns="91425" bIns="91425" anchor="t" anchorCtr="0">
            <a:spAutoFit/>
          </a:bodyPr>
          <a:lstStyle/>
          <a:p>
            <a:pPr marL="0" lvl="0" indent="0" algn="just" rtl="0">
              <a:lnSpc>
                <a:spcPct val="150000"/>
              </a:lnSpc>
              <a:spcBef>
                <a:spcPts val="1200"/>
              </a:spcBef>
              <a:spcAft>
                <a:spcPts val="1200"/>
              </a:spcAft>
              <a:buClr>
                <a:schemeClr val="dk1"/>
              </a:buClr>
              <a:buSzPts val="1100"/>
              <a:buFont typeface="Arial"/>
              <a:buNone/>
            </a:pPr>
            <a:r>
              <a:rPr lang="en-US"/>
              <a:t>La construcción de puentes se podría decir que empezó cuando al hombre derribó un árbol para superar  obstáculos topográficos.</a:t>
            </a:r>
            <a:endParaRPr/>
          </a:p>
        </p:txBody>
      </p:sp>
      <p:pic>
        <p:nvPicPr>
          <p:cNvPr id="72" name="Google Shape;72;p15"/>
          <p:cNvPicPr preferRelativeResize="0"/>
          <p:nvPr/>
        </p:nvPicPr>
        <p:blipFill>
          <a:blip r:embed="rId4">
            <a:alphaModFix/>
          </a:blip>
          <a:stretch>
            <a:fillRect/>
          </a:stretch>
        </p:blipFill>
        <p:spPr>
          <a:xfrm>
            <a:off x="162937" y="2653401"/>
            <a:ext cx="2582275" cy="1710241"/>
          </a:xfrm>
          <a:prstGeom prst="rect">
            <a:avLst/>
          </a:prstGeom>
          <a:noFill/>
          <a:ln>
            <a:noFill/>
          </a:ln>
        </p:spPr>
      </p:pic>
      <p:sp>
        <p:nvSpPr>
          <p:cNvPr id="73" name="Google Shape;73;p15"/>
          <p:cNvSpPr txBox="1"/>
          <p:nvPr/>
        </p:nvSpPr>
        <p:spPr>
          <a:xfrm>
            <a:off x="5934100" y="1937950"/>
            <a:ext cx="2868300" cy="13698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t" anchorCtr="0">
            <a:spAutoFit/>
          </a:bodyPr>
          <a:lstStyle/>
          <a:p>
            <a:pPr marL="0" lvl="0" indent="0" algn="just" rtl="0">
              <a:lnSpc>
                <a:spcPct val="150000"/>
              </a:lnSpc>
              <a:spcBef>
                <a:spcPts val="1200"/>
              </a:spcBef>
              <a:spcAft>
                <a:spcPts val="1200"/>
              </a:spcAft>
              <a:buNone/>
            </a:pPr>
            <a:r>
              <a:rPr lang="en-US"/>
              <a:t>En Ecuador como en muchos en Latinoamérica no se tiene como obligación el monitoreo y control de las estructuras.</a:t>
            </a:r>
            <a:endParaRPr/>
          </a:p>
        </p:txBody>
      </p:sp>
      <p:sp>
        <p:nvSpPr>
          <p:cNvPr id="74" name="Google Shape;74;p15"/>
          <p:cNvSpPr txBox="1"/>
          <p:nvPr/>
        </p:nvSpPr>
        <p:spPr>
          <a:xfrm>
            <a:off x="5934100" y="3829863"/>
            <a:ext cx="2868300" cy="13698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t" anchorCtr="0">
            <a:spAutoFit/>
          </a:bodyPr>
          <a:lstStyle/>
          <a:p>
            <a:pPr marL="0" lvl="0" indent="0" algn="just" rtl="0">
              <a:lnSpc>
                <a:spcPct val="150000"/>
              </a:lnSpc>
              <a:spcBef>
                <a:spcPts val="1200"/>
              </a:spcBef>
              <a:spcAft>
                <a:spcPts val="1200"/>
              </a:spcAft>
              <a:buNone/>
            </a:pPr>
            <a:r>
              <a:rPr lang="en-US"/>
              <a:t>Proponer medidas de mitigación tempranas para así intervenir y reparar la estructura evitando el avance de los daños.</a:t>
            </a:r>
            <a:endParaRPr/>
          </a:p>
        </p:txBody>
      </p:sp>
      <p:sp>
        <p:nvSpPr>
          <p:cNvPr id="75" name="Google Shape;75;p15"/>
          <p:cNvSpPr txBox="1"/>
          <p:nvPr/>
        </p:nvSpPr>
        <p:spPr>
          <a:xfrm>
            <a:off x="2748925" y="4988788"/>
            <a:ext cx="2868300" cy="10467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t" anchorCtr="0">
            <a:spAutoFit/>
          </a:bodyPr>
          <a:lstStyle/>
          <a:p>
            <a:pPr marL="0" lvl="0" indent="0" algn="just" rtl="0">
              <a:lnSpc>
                <a:spcPct val="150000"/>
              </a:lnSpc>
              <a:spcBef>
                <a:spcPts val="1200"/>
              </a:spcBef>
              <a:spcAft>
                <a:spcPts val="1200"/>
              </a:spcAft>
              <a:buNone/>
            </a:pPr>
            <a:r>
              <a:rPr lang="en-US"/>
              <a:t>Fallas en los puentes provoca a los usuarios una sensación de inseguridad.</a:t>
            </a:r>
            <a:endParaRPr/>
          </a:p>
        </p:txBody>
      </p:sp>
      <p:pic>
        <p:nvPicPr>
          <p:cNvPr id="76" name="Google Shape;76;p15"/>
          <p:cNvPicPr preferRelativeResize="0"/>
          <p:nvPr/>
        </p:nvPicPr>
        <p:blipFill>
          <a:blip r:embed="rId5">
            <a:alphaModFix/>
          </a:blip>
          <a:stretch>
            <a:fillRect/>
          </a:stretch>
        </p:blipFill>
        <p:spPr>
          <a:xfrm>
            <a:off x="3491479" y="2744102"/>
            <a:ext cx="1696349" cy="1369800"/>
          </a:xfrm>
          <a:prstGeom prst="rect">
            <a:avLst/>
          </a:prstGeom>
          <a:noFill/>
          <a:ln>
            <a:noFill/>
          </a:ln>
        </p:spPr>
      </p:pic>
      <p:pic>
        <p:nvPicPr>
          <p:cNvPr id="77" name="Google Shape;77;p15"/>
          <p:cNvPicPr preferRelativeResize="0"/>
          <p:nvPr/>
        </p:nvPicPr>
        <p:blipFill>
          <a:blip r:embed="rId6">
            <a:alphaModFix/>
          </a:blip>
          <a:stretch>
            <a:fillRect/>
          </a:stretch>
        </p:blipFill>
        <p:spPr>
          <a:xfrm>
            <a:off x="779725" y="916809"/>
            <a:ext cx="1159325" cy="1159325"/>
          </a:xfrm>
          <a:prstGeom prst="rect">
            <a:avLst/>
          </a:prstGeom>
          <a:noFill/>
          <a:ln>
            <a:noFill/>
          </a:ln>
        </p:spPr>
      </p:pic>
      <p:cxnSp>
        <p:nvCxnSpPr>
          <p:cNvPr id="78" name="Google Shape;78;p15"/>
          <p:cNvCxnSpPr>
            <a:endCxn id="73" idx="0"/>
          </p:cNvCxnSpPr>
          <p:nvPr/>
        </p:nvCxnSpPr>
        <p:spPr>
          <a:xfrm>
            <a:off x="5645950" y="1183150"/>
            <a:ext cx="1722300" cy="754800"/>
          </a:xfrm>
          <a:prstGeom prst="curvedConnector2">
            <a:avLst/>
          </a:prstGeom>
          <a:noFill/>
          <a:ln w="28575" cap="flat" cmpd="sng">
            <a:solidFill>
              <a:srgbClr val="38761D"/>
            </a:solidFill>
            <a:prstDash val="solid"/>
            <a:round/>
            <a:headEnd type="none" w="med" len="med"/>
            <a:tailEnd type="triangle" w="med" len="med"/>
          </a:ln>
        </p:spPr>
      </p:cxnSp>
      <p:cxnSp>
        <p:nvCxnSpPr>
          <p:cNvPr id="79" name="Google Shape;79;p15"/>
          <p:cNvCxnSpPr>
            <a:stCxn id="73" idx="2"/>
            <a:endCxn id="74" idx="0"/>
          </p:cNvCxnSpPr>
          <p:nvPr/>
        </p:nvCxnSpPr>
        <p:spPr>
          <a:xfrm rot="-5400000" flipH="1">
            <a:off x="7107550" y="3568450"/>
            <a:ext cx="522000" cy="600"/>
          </a:xfrm>
          <a:prstGeom prst="curvedConnector3">
            <a:avLst>
              <a:gd name="adj1" fmla="val 50011"/>
            </a:avLst>
          </a:prstGeom>
          <a:noFill/>
          <a:ln w="28575" cap="flat" cmpd="sng">
            <a:solidFill>
              <a:srgbClr val="38761D"/>
            </a:solidFill>
            <a:prstDash val="solid"/>
            <a:round/>
            <a:headEnd type="none" w="med" len="med"/>
            <a:tailEnd type="triangle" w="med" len="med"/>
          </a:ln>
        </p:spPr>
      </p:cxnSp>
      <p:cxnSp>
        <p:nvCxnSpPr>
          <p:cNvPr id="80" name="Google Shape;80;p15"/>
          <p:cNvCxnSpPr>
            <a:stCxn id="74" idx="2"/>
          </p:cNvCxnSpPr>
          <p:nvPr/>
        </p:nvCxnSpPr>
        <p:spPr>
          <a:xfrm rot="5400000">
            <a:off x="6191350" y="4640163"/>
            <a:ext cx="617400" cy="1736400"/>
          </a:xfrm>
          <a:prstGeom prst="curvedConnector2">
            <a:avLst/>
          </a:prstGeom>
          <a:noFill/>
          <a:ln w="28575" cap="flat" cmpd="sng">
            <a:solidFill>
              <a:srgbClr val="38761D"/>
            </a:solidFill>
            <a:prstDash val="solid"/>
            <a:round/>
            <a:headEnd type="none" w="med" len="med"/>
            <a:tailEnd type="triangle" w="med" len="med"/>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33"/>
          <p:cNvPicPr preferRelativeResize="0"/>
          <p:nvPr/>
        </p:nvPicPr>
        <p:blipFill rotWithShape="1">
          <a:blip r:embed="rId3">
            <a:alphaModFix/>
          </a:blip>
          <a:srcRect/>
          <a:stretch/>
        </p:blipFill>
        <p:spPr>
          <a:xfrm>
            <a:off x="6732587" y="5949950"/>
            <a:ext cx="2370137" cy="719137"/>
          </a:xfrm>
          <a:prstGeom prst="rect">
            <a:avLst/>
          </a:prstGeom>
          <a:noFill/>
          <a:ln>
            <a:noFill/>
          </a:ln>
        </p:spPr>
      </p:pic>
      <p:sp>
        <p:nvSpPr>
          <p:cNvPr id="305" name="Google Shape;305;p33"/>
          <p:cNvSpPr txBox="1"/>
          <p:nvPr/>
        </p:nvSpPr>
        <p:spPr>
          <a:xfrm>
            <a:off x="484275" y="84125"/>
            <a:ext cx="8010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t>Ajuste de la Nivelación por Mínimos Cuadrados</a:t>
            </a:r>
            <a:endParaRPr sz="2400" b="1"/>
          </a:p>
        </p:txBody>
      </p:sp>
      <p:pic>
        <p:nvPicPr>
          <p:cNvPr id="306" name="Google Shape;306;p33"/>
          <p:cNvPicPr preferRelativeResize="0"/>
          <p:nvPr/>
        </p:nvPicPr>
        <p:blipFill>
          <a:blip r:embed="rId4">
            <a:alphaModFix/>
          </a:blip>
          <a:stretch>
            <a:fillRect/>
          </a:stretch>
        </p:blipFill>
        <p:spPr>
          <a:xfrm>
            <a:off x="600150" y="1952625"/>
            <a:ext cx="3790950" cy="2952750"/>
          </a:xfrm>
          <a:prstGeom prst="rect">
            <a:avLst/>
          </a:prstGeom>
          <a:noFill/>
          <a:ln>
            <a:noFill/>
          </a:ln>
        </p:spPr>
      </p:pic>
      <p:sp>
        <p:nvSpPr>
          <p:cNvPr id="307" name="Google Shape;307;p33"/>
          <p:cNvSpPr txBox="1"/>
          <p:nvPr/>
        </p:nvSpPr>
        <p:spPr>
          <a:xfrm>
            <a:off x="5451575" y="2029675"/>
            <a:ext cx="3418800" cy="29862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t" anchorCtr="0">
            <a:spAutoFit/>
          </a:bodyPr>
          <a:lstStyle/>
          <a:p>
            <a:pPr marL="0" lvl="0" indent="0" algn="just" rtl="0">
              <a:lnSpc>
                <a:spcPct val="150000"/>
              </a:lnSpc>
              <a:spcBef>
                <a:spcPts val="1200"/>
              </a:spcBef>
              <a:spcAft>
                <a:spcPts val="1200"/>
              </a:spcAft>
              <a:buNone/>
            </a:pPr>
            <a:r>
              <a:rPr lang="en-US"/>
              <a:t>Como se puede evidenciar en la siguiente tabla la variación entre las elevaciones sin carga vehicular realizando el ajuste por mínimos cuadrados y sin realizar el ajuste no tienen cambios significativos en los resultados. Es así que queda demostrado que el ajuste por mínimos cuadrados  resulta ser innecesario. </a:t>
            </a:r>
            <a:endParaRPr/>
          </a:p>
        </p:txBody>
      </p:sp>
      <p:sp>
        <p:nvSpPr>
          <p:cNvPr id="308" name="Google Shape;308;p33"/>
          <p:cNvSpPr/>
          <p:nvPr/>
        </p:nvSpPr>
        <p:spPr>
          <a:xfrm>
            <a:off x="4588450" y="3223425"/>
            <a:ext cx="641400" cy="477000"/>
          </a:xfrm>
          <a:prstGeom prst="rightArrow">
            <a:avLst>
              <a:gd name="adj1" fmla="val 50000"/>
              <a:gd name="adj2" fmla="val 50000"/>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p34"/>
          <p:cNvPicPr preferRelativeResize="0"/>
          <p:nvPr/>
        </p:nvPicPr>
        <p:blipFill rotWithShape="1">
          <a:blip r:embed="rId3">
            <a:alphaModFix/>
          </a:blip>
          <a:srcRect/>
          <a:stretch/>
        </p:blipFill>
        <p:spPr>
          <a:xfrm>
            <a:off x="6732587" y="5949950"/>
            <a:ext cx="2370137" cy="719137"/>
          </a:xfrm>
          <a:prstGeom prst="rect">
            <a:avLst/>
          </a:prstGeom>
          <a:noFill/>
          <a:ln>
            <a:noFill/>
          </a:ln>
        </p:spPr>
      </p:pic>
      <p:sp>
        <p:nvSpPr>
          <p:cNvPr id="314" name="Google Shape;314;p34"/>
          <p:cNvSpPr txBox="1"/>
          <p:nvPr/>
        </p:nvSpPr>
        <p:spPr>
          <a:xfrm>
            <a:off x="505975" y="0"/>
            <a:ext cx="43905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b="1"/>
              <a:t> Cálculo de Deflexiones</a:t>
            </a:r>
            <a:endParaRPr sz="2500" b="1"/>
          </a:p>
        </p:txBody>
      </p:sp>
      <p:pic>
        <p:nvPicPr>
          <p:cNvPr id="315" name="Google Shape;315;p34"/>
          <p:cNvPicPr preferRelativeResize="0"/>
          <p:nvPr/>
        </p:nvPicPr>
        <p:blipFill>
          <a:blip r:embed="rId4">
            <a:alphaModFix/>
          </a:blip>
          <a:stretch>
            <a:fillRect/>
          </a:stretch>
        </p:blipFill>
        <p:spPr>
          <a:xfrm>
            <a:off x="0" y="3852709"/>
            <a:ext cx="9144001" cy="1855582"/>
          </a:xfrm>
          <a:prstGeom prst="rect">
            <a:avLst/>
          </a:prstGeom>
          <a:noFill/>
          <a:ln>
            <a:noFill/>
          </a:ln>
        </p:spPr>
      </p:pic>
      <p:sp>
        <p:nvSpPr>
          <p:cNvPr id="316" name="Google Shape;316;p34"/>
          <p:cNvSpPr txBox="1"/>
          <p:nvPr/>
        </p:nvSpPr>
        <p:spPr>
          <a:xfrm>
            <a:off x="5163025" y="1318025"/>
            <a:ext cx="3395700" cy="20163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t" anchorCtr="0">
            <a:spAutoFit/>
          </a:bodyPr>
          <a:lstStyle/>
          <a:p>
            <a:pPr marL="0" lvl="0" indent="0" algn="just" rtl="0">
              <a:lnSpc>
                <a:spcPct val="150000"/>
              </a:lnSpc>
              <a:spcBef>
                <a:spcPts val="0"/>
              </a:spcBef>
              <a:spcAft>
                <a:spcPts val="0"/>
              </a:spcAft>
              <a:buNone/>
            </a:pPr>
            <a:r>
              <a:rPr lang="en-US"/>
              <a:t>Las deflexiones son calculadas en cada punto de monitoreo, restando la cota aplicando carga menos la cota sin aplicar carga, las deflexiones son representadas gráficamente a continuación:</a:t>
            </a:r>
            <a:endParaRPr/>
          </a:p>
        </p:txBody>
      </p:sp>
      <p:pic>
        <p:nvPicPr>
          <p:cNvPr id="317" name="Google Shape;317;p34"/>
          <p:cNvPicPr preferRelativeResize="0"/>
          <p:nvPr/>
        </p:nvPicPr>
        <p:blipFill>
          <a:blip r:embed="rId5">
            <a:alphaModFix/>
          </a:blip>
          <a:stretch>
            <a:fillRect/>
          </a:stretch>
        </p:blipFill>
        <p:spPr>
          <a:xfrm>
            <a:off x="604825" y="1398375"/>
            <a:ext cx="4051394" cy="18556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p35"/>
          <p:cNvPicPr preferRelativeResize="0"/>
          <p:nvPr/>
        </p:nvPicPr>
        <p:blipFill rotWithShape="1">
          <a:blip r:embed="rId3">
            <a:alphaModFix/>
          </a:blip>
          <a:srcRect/>
          <a:stretch/>
        </p:blipFill>
        <p:spPr>
          <a:xfrm>
            <a:off x="6773862" y="5965875"/>
            <a:ext cx="2370137" cy="719137"/>
          </a:xfrm>
          <a:prstGeom prst="rect">
            <a:avLst/>
          </a:prstGeom>
          <a:noFill/>
          <a:ln>
            <a:noFill/>
          </a:ln>
        </p:spPr>
      </p:pic>
      <p:sp>
        <p:nvSpPr>
          <p:cNvPr id="323" name="Google Shape;323;p35"/>
          <p:cNvSpPr txBox="1"/>
          <p:nvPr/>
        </p:nvSpPr>
        <p:spPr>
          <a:xfrm>
            <a:off x="473075" y="166425"/>
            <a:ext cx="43587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b="1"/>
              <a:t> Cálculo de Deflexiones</a:t>
            </a:r>
            <a:endParaRPr sz="2500" b="1"/>
          </a:p>
        </p:txBody>
      </p:sp>
      <p:pic>
        <p:nvPicPr>
          <p:cNvPr id="324" name="Google Shape;324;p35"/>
          <p:cNvPicPr preferRelativeResize="0"/>
          <p:nvPr/>
        </p:nvPicPr>
        <p:blipFill>
          <a:blip r:embed="rId4">
            <a:alphaModFix/>
          </a:blip>
          <a:stretch>
            <a:fillRect/>
          </a:stretch>
        </p:blipFill>
        <p:spPr>
          <a:xfrm>
            <a:off x="1391613" y="1442825"/>
            <a:ext cx="6360774" cy="2541900"/>
          </a:xfrm>
          <a:prstGeom prst="rect">
            <a:avLst/>
          </a:prstGeom>
          <a:noFill/>
          <a:ln>
            <a:noFill/>
          </a:ln>
        </p:spPr>
      </p:pic>
      <p:pic>
        <p:nvPicPr>
          <p:cNvPr id="325" name="Google Shape;325;p35"/>
          <p:cNvPicPr preferRelativeResize="0"/>
          <p:nvPr/>
        </p:nvPicPr>
        <p:blipFill>
          <a:blip r:embed="rId5">
            <a:alphaModFix/>
          </a:blip>
          <a:stretch>
            <a:fillRect/>
          </a:stretch>
        </p:blipFill>
        <p:spPr>
          <a:xfrm>
            <a:off x="1391625" y="3840450"/>
            <a:ext cx="6641951" cy="2125425"/>
          </a:xfrm>
          <a:prstGeom prst="rect">
            <a:avLst/>
          </a:prstGeom>
          <a:noFill/>
          <a:ln>
            <a:noFill/>
          </a:ln>
        </p:spPr>
      </p:pic>
      <p:sp>
        <p:nvSpPr>
          <p:cNvPr id="326" name="Google Shape;326;p35"/>
          <p:cNvSpPr txBox="1"/>
          <p:nvPr/>
        </p:nvSpPr>
        <p:spPr>
          <a:xfrm>
            <a:off x="1143750" y="889225"/>
            <a:ext cx="6856500" cy="4002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a:t>Vista en planta del puente y un corte transversal para identificar las deformaciones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36"/>
          <p:cNvPicPr preferRelativeResize="0"/>
          <p:nvPr/>
        </p:nvPicPr>
        <p:blipFill rotWithShape="1">
          <a:blip r:embed="rId3">
            <a:alphaModFix/>
          </a:blip>
          <a:srcRect/>
          <a:stretch/>
        </p:blipFill>
        <p:spPr>
          <a:xfrm>
            <a:off x="6732587" y="5949950"/>
            <a:ext cx="2370137" cy="719137"/>
          </a:xfrm>
          <a:prstGeom prst="rect">
            <a:avLst/>
          </a:prstGeom>
          <a:noFill/>
          <a:ln>
            <a:noFill/>
          </a:ln>
        </p:spPr>
      </p:pic>
      <p:sp>
        <p:nvSpPr>
          <p:cNvPr id="332" name="Google Shape;332;p36"/>
          <p:cNvSpPr txBox="1"/>
          <p:nvPr/>
        </p:nvSpPr>
        <p:spPr>
          <a:xfrm>
            <a:off x="489375" y="75450"/>
            <a:ext cx="73545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b="1"/>
              <a:t>Discusión de Resultados</a:t>
            </a:r>
            <a:endParaRPr sz="2500" b="1"/>
          </a:p>
        </p:txBody>
      </p:sp>
      <p:pic>
        <p:nvPicPr>
          <p:cNvPr id="333" name="Google Shape;333;p36"/>
          <p:cNvPicPr preferRelativeResize="0"/>
          <p:nvPr/>
        </p:nvPicPr>
        <p:blipFill>
          <a:blip r:embed="rId4">
            <a:alphaModFix/>
          </a:blip>
          <a:stretch>
            <a:fillRect/>
          </a:stretch>
        </p:blipFill>
        <p:spPr>
          <a:xfrm>
            <a:off x="6995323" y="2678300"/>
            <a:ext cx="1844664" cy="1369800"/>
          </a:xfrm>
          <a:prstGeom prst="rect">
            <a:avLst/>
          </a:prstGeom>
          <a:noFill/>
          <a:ln>
            <a:noFill/>
          </a:ln>
        </p:spPr>
      </p:pic>
      <p:pic>
        <p:nvPicPr>
          <p:cNvPr id="334" name="Google Shape;334;p36"/>
          <p:cNvPicPr preferRelativeResize="0"/>
          <p:nvPr/>
        </p:nvPicPr>
        <p:blipFill>
          <a:blip r:embed="rId5">
            <a:alphaModFix/>
          </a:blip>
          <a:stretch>
            <a:fillRect/>
          </a:stretch>
        </p:blipFill>
        <p:spPr>
          <a:xfrm>
            <a:off x="637400" y="824967"/>
            <a:ext cx="1924054" cy="1117188"/>
          </a:xfrm>
          <a:prstGeom prst="rect">
            <a:avLst/>
          </a:prstGeom>
          <a:noFill/>
          <a:ln>
            <a:noFill/>
          </a:ln>
        </p:spPr>
      </p:pic>
      <p:sp>
        <p:nvSpPr>
          <p:cNvPr id="335" name="Google Shape;335;p36"/>
          <p:cNvSpPr txBox="1"/>
          <p:nvPr/>
        </p:nvSpPr>
        <p:spPr>
          <a:xfrm>
            <a:off x="3769413" y="833138"/>
            <a:ext cx="3677400" cy="16932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t" anchorCtr="0">
            <a:spAutoFit/>
          </a:bodyPr>
          <a:lstStyle/>
          <a:p>
            <a:pPr marL="0" lvl="0" indent="0" algn="just" rtl="0">
              <a:lnSpc>
                <a:spcPct val="150000"/>
              </a:lnSpc>
              <a:spcBef>
                <a:spcPts val="0"/>
              </a:spcBef>
              <a:spcAft>
                <a:spcPts val="0"/>
              </a:spcAft>
              <a:buClr>
                <a:schemeClr val="dk1"/>
              </a:buClr>
              <a:buSzPts val="1100"/>
              <a:buFont typeface="Arial"/>
              <a:buNone/>
            </a:pPr>
            <a:r>
              <a:rPr lang="en-US">
                <a:solidFill>
                  <a:schemeClr val="dk1"/>
                </a:solidFill>
              </a:rPr>
              <a:t>El puente en estudio es exclusivamente para transporte liviano y vehículos destinados al transporte de pasajeros, aproximadamente, se estima que circulan entre 4000 a 5000 vehículos por día.</a:t>
            </a:r>
            <a:endParaRPr/>
          </a:p>
        </p:txBody>
      </p:sp>
      <p:sp>
        <p:nvSpPr>
          <p:cNvPr id="336" name="Google Shape;336;p36"/>
          <p:cNvSpPr txBox="1"/>
          <p:nvPr/>
        </p:nvSpPr>
        <p:spPr>
          <a:xfrm>
            <a:off x="571600" y="2886950"/>
            <a:ext cx="3539400" cy="13698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t" anchorCtr="0">
            <a:spAutoFit/>
          </a:bodyPr>
          <a:lstStyle/>
          <a:p>
            <a:pPr marL="0" lvl="0" indent="0" algn="just" rtl="0">
              <a:lnSpc>
                <a:spcPct val="150000"/>
              </a:lnSpc>
              <a:spcBef>
                <a:spcPts val="0"/>
              </a:spcBef>
              <a:spcAft>
                <a:spcPts val="0"/>
              </a:spcAft>
              <a:buNone/>
            </a:pPr>
            <a:r>
              <a:rPr lang="en-US"/>
              <a:t>La presente investigación es un aporte a grandes cambios para desarrollar metodologías sencillas en el monitoreo de todo tipo de puentes.</a:t>
            </a:r>
            <a:endParaRPr/>
          </a:p>
        </p:txBody>
      </p:sp>
      <p:sp>
        <p:nvSpPr>
          <p:cNvPr id="337" name="Google Shape;337;p36"/>
          <p:cNvSpPr txBox="1"/>
          <p:nvPr/>
        </p:nvSpPr>
        <p:spPr>
          <a:xfrm>
            <a:off x="4305525" y="4200050"/>
            <a:ext cx="3141300" cy="16932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t" anchorCtr="0">
            <a:spAutoFit/>
          </a:bodyPr>
          <a:lstStyle/>
          <a:p>
            <a:pPr marL="0" lvl="0" indent="0" algn="just" rtl="0">
              <a:lnSpc>
                <a:spcPct val="150000"/>
              </a:lnSpc>
              <a:spcBef>
                <a:spcPts val="0"/>
              </a:spcBef>
              <a:spcAft>
                <a:spcPts val="0"/>
              </a:spcAft>
              <a:buNone/>
            </a:pPr>
            <a:r>
              <a:rPr lang="en-US"/>
              <a:t>El “Puente 8” se encuentra dentro de los parámetros admisibles para su funcionalidad, concluyendo que no es necesario un control detallado a la estructura.</a:t>
            </a:r>
            <a:endParaRPr/>
          </a:p>
        </p:txBody>
      </p:sp>
      <p:sp>
        <p:nvSpPr>
          <p:cNvPr id="338" name="Google Shape;338;p36"/>
          <p:cNvSpPr/>
          <p:nvPr/>
        </p:nvSpPr>
        <p:spPr>
          <a:xfrm rot="10800000">
            <a:off x="2852988" y="1942150"/>
            <a:ext cx="624900" cy="723600"/>
          </a:xfrm>
          <a:prstGeom prst="bentUpArrow">
            <a:avLst>
              <a:gd name="adj1" fmla="val 25000"/>
              <a:gd name="adj2" fmla="val 25000"/>
              <a:gd name="adj3" fmla="val 25000"/>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6"/>
          <p:cNvSpPr/>
          <p:nvPr/>
        </p:nvSpPr>
        <p:spPr>
          <a:xfrm rot="5400000">
            <a:off x="3095163" y="4428600"/>
            <a:ext cx="624900" cy="723600"/>
          </a:xfrm>
          <a:prstGeom prst="bentUpArrow">
            <a:avLst>
              <a:gd name="adj1" fmla="val 25000"/>
              <a:gd name="adj2" fmla="val 25000"/>
              <a:gd name="adj3" fmla="val 25000"/>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p37"/>
          <p:cNvPicPr preferRelativeResize="0"/>
          <p:nvPr/>
        </p:nvPicPr>
        <p:blipFill rotWithShape="1">
          <a:blip r:embed="rId3">
            <a:alphaModFix/>
          </a:blip>
          <a:srcRect/>
          <a:stretch/>
        </p:blipFill>
        <p:spPr>
          <a:xfrm>
            <a:off x="6732587" y="5949950"/>
            <a:ext cx="2370137" cy="719137"/>
          </a:xfrm>
          <a:prstGeom prst="rect">
            <a:avLst/>
          </a:prstGeom>
          <a:noFill/>
          <a:ln>
            <a:noFill/>
          </a:ln>
        </p:spPr>
      </p:pic>
      <p:sp>
        <p:nvSpPr>
          <p:cNvPr id="345" name="Google Shape;345;p37"/>
          <p:cNvSpPr txBox="1"/>
          <p:nvPr/>
        </p:nvSpPr>
        <p:spPr>
          <a:xfrm>
            <a:off x="621075" y="0"/>
            <a:ext cx="73545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b="1"/>
              <a:t>Conclusiones</a:t>
            </a:r>
            <a:endParaRPr sz="2500" b="1"/>
          </a:p>
        </p:txBody>
      </p:sp>
      <p:sp>
        <p:nvSpPr>
          <p:cNvPr id="346" name="Google Shape;346;p37"/>
          <p:cNvSpPr txBox="1"/>
          <p:nvPr/>
        </p:nvSpPr>
        <p:spPr>
          <a:xfrm>
            <a:off x="545250" y="1416475"/>
            <a:ext cx="8053500" cy="3686400"/>
          </a:xfrm>
          <a:prstGeom prst="rect">
            <a:avLst/>
          </a:prstGeom>
          <a:noFill/>
          <a:ln>
            <a:noFill/>
          </a:ln>
        </p:spPr>
        <p:txBody>
          <a:bodyPr spcFirstLastPara="1" wrap="square" lIns="91425" tIns="91425" rIns="91425" bIns="91425" anchor="t" anchorCtr="0">
            <a:spAutoFit/>
          </a:bodyPr>
          <a:lstStyle/>
          <a:p>
            <a:pPr marL="457200" lvl="0" indent="-311150" algn="just" rtl="0">
              <a:lnSpc>
                <a:spcPct val="150000"/>
              </a:lnSpc>
              <a:spcBef>
                <a:spcPts val="1200"/>
              </a:spcBef>
              <a:spcAft>
                <a:spcPts val="0"/>
              </a:spcAft>
              <a:buClr>
                <a:schemeClr val="dk1"/>
              </a:buClr>
              <a:buSzPts val="1300"/>
              <a:buChar char="●"/>
            </a:pPr>
            <a:r>
              <a:rPr lang="en-US" sz="1300">
                <a:solidFill>
                  <a:schemeClr val="dk1"/>
                </a:solidFill>
              </a:rPr>
              <a:t>La información sobre el control y metodologías para determinar deflexiones sirvió como punto de partida, pero aun así resulta ser escasa sobre estudios relacionados con la presente investigación.</a:t>
            </a:r>
            <a:endParaRPr sz="1300">
              <a:solidFill>
                <a:schemeClr val="dk1"/>
              </a:solidFill>
            </a:endParaRPr>
          </a:p>
          <a:p>
            <a:pPr marL="457200" lvl="0" indent="-311150" algn="just" rtl="0">
              <a:lnSpc>
                <a:spcPct val="150000"/>
              </a:lnSpc>
              <a:spcBef>
                <a:spcPts val="0"/>
              </a:spcBef>
              <a:spcAft>
                <a:spcPts val="0"/>
              </a:spcAft>
              <a:buClr>
                <a:schemeClr val="dk1"/>
              </a:buClr>
              <a:buSzPts val="1300"/>
              <a:buChar char="●"/>
            </a:pPr>
            <a:r>
              <a:rPr lang="en-US" sz="1300">
                <a:solidFill>
                  <a:schemeClr val="dk1"/>
                </a:solidFill>
              </a:rPr>
              <a:t>Se concluye que debido al diseño aporticado del puente las deflexiones esperadas no van a ser grandes, es así que la deflexión máxima determinada en el presente proyecto de investigación es de 4 milímetros aplicando una carga aproximadamente de 15 Toneladas por cada eje, esta se encuentra dentro del rango normal y la estructura cumple correctamente con su funcionalidad.</a:t>
            </a:r>
            <a:endParaRPr sz="1300">
              <a:solidFill>
                <a:schemeClr val="dk1"/>
              </a:solidFill>
            </a:endParaRPr>
          </a:p>
          <a:p>
            <a:pPr marL="457200" lvl="0" indent="-311150" algn="just" rtl="0">
              <a:lnSpc>
                <a:spcPct val="150000"/>
              </a:lnSpc>
              <a:spcBef>
                <a:spcPts val="0"/>
              </a:spcBef>
              <a:spcAft>
                <a:spcPts val="0"/>
              </a:spcAft>
              <a:buClr>
                <a:schemeClr val="dk1"/>
              </a:buClr>
              <a:buSzPts val="1300"/>
              <a:buChar char="●"/>
            </a:pPr>
            <a:r>
              <a:rPr lang="en-US" sz="1300">
                <a:solidFill>
                  <a:schemeClr val="dk1"/>
                </a:solidFill>
              </a:rPr>
              <a:t>La carga de diseño es completamente diferente a la carga usada en este tipo de monitoreo, lo que se busca es simular las condiciones de carga reales altas más frecuentes y no forzar partes del puente que podrían tener una vida útil mucho más larga.</a:t>
            </a:r>
            <a:endParaRPr sz="1300">
              <a:solidFill>
                <a:schemeClr val="dk1"/>
              </a:solidFill>
            </a:endParaRPr>
          </a:p>
          <a:p>
            <a:pPr marL="457200" lvl="0" indent="-311150" algn="just" rtl="0">
              <a:lnSpc>
                <a:spcPct val="150000"/>
              </a:lnSpc>
              <a:spcBef>
                <a:spcPts val="0"/>
              </a:spcBef>
              <a:spcAft>
                <a:spcPts val="0"/>
              </a:spcAft>
              <a:buClr>
                <a:schemeClr val="dk1"/>
              </a:buClr>
              <a:buSzPts val="1300"/>
              <a:buChar char="●"/>
            </a:pPr>
            <a:r>
              <a:rPr lang="en-US" sz="1300">
                <a:solidFill>
                  <a:schemeClr val="dk1"/>
                </a:solidFill>
              </a:rPr>
              <a:t>Si las deflexiones esperadas después de 5 años superan en un 40%, 50% o más a las anteriores medidas, se debe tomar esto como alerta e intervenir el puente ya que hay un deterioro de la estructura.</a:t>
            </a:r>
            <a:endParaRPr sz="13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38"/>
          <p:cNvPicPr preferRelativeResize="0"/>
          <p:nvPr/>
        </p:nvPicPr>
        <p:blipFill rotWithShape="1">
          <a:blip r:embed="rId3">
            <a:alphaModFix/>
          </a:blip>
          <a:srcRect/>
          <a:stretch/>
        </p:blipFill>
        <p:spPr>
          <a:xfrm>
            <a:off x="6732587" y="5949950"/>
            <a:ext cx="2370137" cy="719137"/>
          </a:xfrm>
          <a:prstGeom prst="rect">
            <a:avLst/>
          </a:prstGeom>
          <a:noFill/>
          <a:ln>
            <a:noFill/>
          </a:ln>
        </p:spPr>
      </p:pic>
      <p:sp>
        <p:nvSpPr>
          <p:cNvPr id="352" name="Google Shape;352;p38"/>
          <p:cNvSpPr txBox="1"/>
          <p:nvPr/>
        </p:nvSpPr>
        <p:spPr>
          <a:xfrm>
            <a:off x="440500" y="74900"/>
            <a:ext cx="73545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b="1"/>
              <a:t>Conclusiones</a:t>
            </a:r>
            <a:endParaRPr sz="2500" b="1"/>
          </a:p>
        </p:txBody>
      </p:sp>
      <p:sp>
        <p:nvSpPr>
          <p:cNvPr id="353" name="Google Shape;353;p38"/>
          <p:cNvSpPr txBox="1"/>
          <p:nvPr/>
        </p:nvSpPr>
        <p:spPr>
          <a:xfrm>
            <a:off x="520800" y="1384375"/>
            <a:ext cx="8102400" cy="3240000"/>
          </a:xfrm>
          <a:prstGeom prst="rect">
            <a:avLst/>
          </a:prstGeom>
          <a:noFill/>
          <a:ln>
            <a:noFill/>
          </a:ln>
        </p:spPr>
        <p:txBody>
          <a:bodyPr spcFirstLastPara="1" wrap="square" lIns="91425" tIns="91425" rIns="91425" bIns="91425" anchor="t" anchorCtr="0">
            <a:spAutoFit/>
          </a:bodyPr>
          <a:lstStyle/>
          <a:p>
            <a:pPr marL="0" lvl="0" indent="0" algn="just" rtl="0">
              <a:lnSpc>
                <a:spcPct val="150000"/>
              </a:lnSpc>
              <a:spcBef>
                <a:spcPts val="1200"/>
              </a:spcBef>
              <a:spcAft>
                <a:spcPts val="0"/>
              </a:spcAft>
              <a:buNone/>
            </a:pPr>
            <a:r>
              <a:rPr lang="en-US" sz="1300">
                <a:solidFill>
                  <a:schemeClr val="dk1"/>
                </a:solidFill>
              </a:rPr>
              <a:t>.</a:t>
            </a:r>
            <a:endParaRPr sz="1300">
              <a:solidFill>
                <a:schemeClr val="dk1"/>
              </a:solidFill>
            </a:endParaRPr>
          </a:p>
          <a:p>
            <a:pPr marL="457200" lvl="0" indent="-311150" algn="just" rtl="0">
              <a:lnSpc>
                <a:spcPct val="150000"/>
              </a:lnSpc>
              <a:spcBef>
                <a:spcPts val="1200"/>
              </a:spcBef>
              <a:spcAft>
                <a:spcPts val="0"/>
              </a:spcAft>
              <a:buClr>
                <a:schemeClr val="dk1"/>
              </a:buClr>
              <a:buSzPts val="1300"/>
              <a:buChar char="●"/>
            </a:pPr>
            <a:r>
              <a:rPr lang="en-US" sz="1300">
                <a:solidFill>
                  <a:schemeClr val="dk1"/>
                </a:solidFill>
              </a:rPr>
              <a:t>Se demostró que el control de deformaciones mediante observaciones topográficas es un procedimiento relativamente sencillo, que podría evitar costos mucho más altos a futuro o tener pérdidas irremediables.</a:t>
            </a:r>
            <a:endParaRPr sz="1300">
              <a:solidFill>
                <a:schemeClr val="dk1"/>
              </a:solidFill>
            </a:endParaRPr>
          </a:p>
          <a:p>
            <a:pPr marL="457200" lvl="0" indent="-311150" algn="just" rtl="0">
              <a:lnSpc>
                <a:spcPct val="150000"/>
              </a:lnSpc>
              <a:spcBef>
                <a:spcPts val="0"/>
              </a:spcBef>
              <a:spcAft>
                <a:spcPts val="0"/>
              </a:spcAft>
              <a:buClr>
                <a:schemeClr val="dk1"/>
              </a:buClr>
              <a:buSzPts val="1300"/>
              <a:buChar char="●"/>
            </a:pPr>
            <a:r>
              <a:rPr lang="en-US" sz="1300">
                <a:solidFill>
                  <a:schemeClr val="dk1"/>
                </a:solidFill>
              </a:rPr>
              <a:t>El Nivel Digital Leica DNA03 es actualmente el instrumento topográfico más preciso para este tipo de mediciones tal y como se ha demostrado, con errores inferiores a 0.001 metros como resultado de la nivelación geométrica. Debido a la exactitud de las mediciones y con errores de 0.0004 metros y 0.0003 metros al momento del cierre en la nivelación geométrica sin carga y con carga respectivamente, el ajuste por mínimos cuadrados resulta ser innecesario ya que no provoca cambios significativos en los resultados.</a:t>
            </a:r>
            <a:endParaRPr sz="13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39"/>
          <p:cNvPicPr preferRelativeResize="0"/>
          <p:nvPr/>
        </p:nvPicPr>
        <p:blipFill rotWithShape="1">
          <a:blip r:embed="rId3">
            <a:alphaModFix/>
          </a:blip>
          <a:srcRect/>
          <a:stretch/>
        </p:blipFill>
        <p:spPr>
          <a:xfrm>
            <a:off x="6732587" y="5949950"/>
            <a:ext cx="2370137" cy="719137"/>
          </a:xfrm>
          <a:prstGeom prst="rect">
            <a:avLst/>
          </a:prstGeom>
          <a:noFill/>
          <a:ln>
            <a:noFill/>
          </a:ln>
        </p:spPr>
      </p:pic>
      <p:sp>
        <p:nvSpPr>
          <p:cNvPr id="359" name="Google Shape;359;p39"/>
          <p:cNvSpPr txBox="1"/>
          <p:nvPr/>
        </p:nvSpPr>
        <p:spPr>
          <a:xfrm>
            <a:off x="592800" y="84625"/>
            <a:ext cx="73545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b="1"/>
              <a:t>Recomendaciones</a:t>
            </a:r>
            <a:endParaRPr sz="2500" b="1"/>
          </a:p>
        </p:txBody>
      </p:sp>
      <p:sp>
        <p:nvSpPr>
          <p:cNvPr id="360" name="Google Shape;360;p39"/>
          <p:cNvSpPr txBox="1"/>
          <p:nvPr/>
        </p:nvSpPr>
        <p:spPr>
          <a:xfrm>
            <a:off x="592800" y="1435650"/>
            <a:ext cx="7958400" cy="3986700"/>
          </a:xfrm>
          <a:prstGeom prst="rect">
            <a:avLst/>
          </a:prstGeom>
          <a:noFill/>
          <a:ln>
            <a:noFill/>
          </a:ln>
        </p:spPr>
        <p:txBody>
          <a:bodyPr spcFirstLastPara="1" wrap="square" lIns="91425" tIns="91425" rIns="91425" bIns="91425" anchor="t" anchorCtr="0">
            <a:spAutoFit/>
          </a:bodyPr>
          <a:lstStyle/>
          <a:p>
            <a:pPr marL="457200" lvl="0" indent="-311150" algn="just" rtl="0">
              <a:lnSpc>
                <a:spcPct val="150000"/>
              </a:lnSpc>
              <a:spcBef>
                <a:spcPts val="1200"/>
              </a:spcBef>
              <a:spcAft>
                <a:spcPts val="0"/>
              </a:spcAft>
              <a:buClr>
                <a:schemeClr val="dk1"/>
              </a:buClr>
              <a:buSzPts val="1300"/>
              <a:buChar char="●"/>
            </a:pPr>
            <a:r>
              <a:rPr lang="en-US" sz="1300">
                <a:solidFill>
                  <a:schemeClr val="dk1"/>
                </a:solidFill>
              </a:rPr>
              <a:t>Este proyecto fue únicamente académico, si se deseara implementar como proyecto público en municipios o consejos provinciales se debe pulir la metodología y desarrollar planes pilotos en varios puentes para poder generalizar aún más el proceso, ya que llevar un seguimiento a los puentes de la ciudad son de vital importancia para la estructura vial de la urbe.</a:t>
            </a:r>
            <a:endParaRPr sz="1300">
              <a:solidFill>
                <a:schemeClr val="dk1"/>
              </a:solidFill>
            </a:endParaRPr>
          </a:p>
          <a:p>
            <a:pPr marL="457200" lvl="0" indent="-311150" algn="just" rtl="0">
              <a:lnSpc>
                <a:spcPct val="150000"/>
              </a:lnSpc>
              <a:spcBef>
                <a:spcPts val="0"/>
              </a:spcBef>
              <a:spcAft>
                <a:spcPts val="0"/>
              </a:spcAft>
              <a:buClr>
                <a:schemeClr val="dk1"/>
              </a:buClr>
              <a:buSzPts val="1300"/>
              <a:buChar char="●"/>
            </a:pPr>
            <a:r>
              <a:rPr lang="en-US" sz="1300">
                <a:solidFill>
                  <a:schemeClr val="dk1"/>
                </a:solidFill>
              </a:rPr>
              <a:t>Se recomienda promocionar el desarrollo de nuevas investigaciones sobre el control y monitoreo de puentes, y así generar una red vial estable dentro de la urbe.</a:t>
            </a:r>
            <a:endParaRPr sz="1300">
              <a:solidFill>
                <a:schemeClr val="dk1"/>
              </a:solidFill>
            </a:endParaRPr>
          </a:p>
          <a:p>
            <a:pPr marL="457200" lvl="0" indent="-311150" algn="just" rtl="0">
              <a:lnSpc>
                <a:spcPct val="150000"/>
              </a:lnSpc>
              <a:spcBef>
                <a:spcPts val="0"/>
              </a:spcBef>
              <a:spcAft>
                <a:spcPts val="0"/>
              </a:spcAft>
              <a:buClr>
                <a:schemeClr val="dk1"/>
              </a:buClr>
              <a:buSzPts val="1300"/>
              <a:buChar char="●"/>
            </a:pPr>
            <a:r>
              <a:rPr lang="en-US" sz="1300">
                <a:solidFill>
                  <a:schemeClr val="dk1"/>
                </a:solidFill>
              </a:rPr>
              <a:t>Es importante que el equipo que se utilice en la investigación esté debidamente calibrado con las especificaciones técnicas establecidas del fabricante y así minimizar errores futuros en los procedimientos ya que de esto va a depender los resultados del proyecto.</a:t>
            </a:r>
            <a:endParaRPr sz="1300">
              <a:solidFill>
                <a:schemeClr val="dk1"/>
              </a:solidFill>
            </a:endParaRPr>
          </a:p>
          <a:p>
            <a:pPr marL="457200" lvl="0" indent="-311150" algn="just" rtl="0">
              <a:lnSpc>
                <a:spcPct val="150000"/>
              </a:lnSpc>
              <a:spcBef>
                <a:spcPts val="0"/>
              </a:spcBef>
              <a:spcAft>
                <a:spcPts val="0"/>
              </a:spcAft>
              <a:buClr>
                <a:schemeClr val="dk1"/>
              </a:buClr>
              <a:buSzPts val="1300"/>
              <a:buChar char="●"/>
            </a:pPr>
            <a:r>
              <a:rPr lang="en-US" sz="1300">
                <a:solidFill>
                  <a:schemeClr val="dk1"/>
                </a:solidFill>
              </a:rPr>
              <a:t>Cada puente tiene un diferente diseño por lo que se recomienda tomar como punto de partida la memoria técnica para poder determinar la carga que se podría aplicar y las deflexiones esperadas; asimismo, cada puente que es entregado a la sociedad debería tener un Libro de Vida Funcional en donde refleje el constante mantenimiento y control que se realiza.</a:t>
            </a:r>
            <a:endParaRPr sz="16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0"/>
          <p:cNvPicPr preferRelativeResize="0"/>
          <p:nvPr/>
        </p:nvPicPr>
        <p:blipFill rotWithShape="1">
          <a:blip r:embed="rId3">
            <a:alphaModFix/>
          </a:blip>
          <a:srcRect/>
          <a:stretch/>
        </p:blipFill>
        <p:spPr>
          <a:xfrm>
            <a:off x="6732587" y="5949950"/>
            <a:ext cx="2370137" cy="719137"/>
          </a:xfrm>
          <a:prstGeom prst="rect">
            <a:avLst/>
          </a:prstGeom>
          <a:noFill/>
          <a:ln>
            <a:noFill/>
          </a:ln>
        </p:spPr>
      </p:pic>
      <p:sp>
        <p:nvSpPr>
          <p:cNvPr id="366" name="Google Shape;366;p40"/>
          <p:cNvSpPr txBox="1"/>
          <p:nvPr/>
        </p:nvSpPr>
        <p:spPr>
          <a:xfrm>
            <a:off x="676350" y="0"/>
            <a:ext cx="73545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b="1"/>
              <a:t>Recomendaciones</a:t>
            </a:r>
            <a:endParaRPr sz="2500" b="1"/>
          </a:p>
        </p:txBody>
      </p:sp>
      <p:sp>
        <p:nvSpPr>
          <p:cNvPr id="367" name="Google Shape;367;p40"/>
          <p:cNvSpPr txBox="1"/>
          <p:nvPr/>
        </p:nvSpPr>
        <p:spPr>
          <a:xfrm>
            <a:off x="676350" y="1713850"/>
            <a:ext cx="7791300" cy="2940000"/>
          </a:xfrm>
          <a:prstGeom prst="rect">
            <a:avLst/>
          </a:prstGeom>
          <a:noFill/>
          <a:ln>
            <a:noFill/>
          </a:ln>
        </p:spPr>
        <p:txBody>
          <a:bodyPr spcFirstLastPara="1" wrap="square" lIns="91425" tIns="91425" rIns="91425" bIns="91425" anchor="t" anchorCtr="0">
            <a:spAutoFit/>
          </a:bodyPr>
          <a:lstStyle/>
          <a:p>
            <a:pPr marL="0" lvl="0" indent="0" algn="just" rtl="0">
              <a:lnSpc>
                <a:spcPct val="150000"/>
              </a:lnSpc>
              <a:spcBef>
                <a:spcPts val="1200"/>
              </a:spcBef>
              <a:spcAft>
                <a:spcPts val="0"/>
              </a:spcAft>
              <a:buNone/>
            </a:pPr>
            <a:endParaRPr sz="1300">
              <a:solidFill>
                <a:schemeClr val="dk1"/>
              </a:solidFill>
            </a:endParaRPr>
          </a:p>
          <a:p>
            <a:pPr marL="457200" lvl="0" indent="-311150" algn="just" rtl="0">
              <a:lnSpc>
                <a:spcPct val="150000"/>
              </a:lnSpc>
              <a:spcBef>
                <a:spcPts val="1200"/>
              </a:spcBef>
              <a:spcAft>
                <a:spcPts val="0"/>
              </a:spcAft>
              <a:buClr>
                <a:schemeClr val="dk1"/>
              </a:buClr>
              <a:buSzPts val="1300"/>
              <a:buChar char="●"/>
            </a:pPr>
            <a:r>
              <a:rPr lang="en-US" sz="1300">
                <a:solidFill>
                  <a:schemeClr val="dk1"/>
                </a:solidFill>
              </a:rPr>
              <a:t>Para las mediciones de desniveles con carga es recomendable hacerlo en días no laborables y en horas del día en donde el flujo vehicular sea el menor posible y así no afectar a los usuarios del puente. Lo óptimo es cortar completamente el flujo vehicular el tiempo que dure el proceso de mediciones y hacerlo lo más rápido posible.</a:t>
            </a:r>
            <a:endParaRPr sz="1300">
              <a:solidFill>
                <a:schemeClr val="dk1"/>
              </a:solidFill>
            </a:endParaRPr>
          </a:p>
          <a:p>
            <a:pPr marL="457200" lvl="0" indent="-311150" algn="just" rtl="0">
              <a:lnSpc>
                <a:spcPct val="150000"/>
              </a:lnSpc>
              <a:spcBef>
                <a:spcPts val="0"/>
              </a:spcBef>
              <a:spcAft>
                <a:spcPts val="0"/>
              </a:spcAft>
              <a:buClr>
                <a:schemeClr val="dk1"/>
              </a:buClr>
              <a:buSzPts val="1300"/>
              <a:buChar char="●"/>
            </a:pPr>
            <a:r>
              <a:rPr lang="en-US" sz="1300">
                <a:solidFill>
                  <a:schemeClr val="dk1"/>
                </a:solidFill>
              </a:rPr>
              <a:t>El no hacer el ajuste para la nivelación geométrica no se aplica para todo proyecto, esto depende de la precisión del equipo y los resultados obtenidos; el ajuste es una parte importante en todo procedimiento topográfico debido a que las mediciones que se realizan en campo no son perfectas y los errores deben ser compensados.</a:t>
            </a:r>
            <a:endParaRPr sz="16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p41"/>
          <p:cNvPicPr preferRelativeResize="0"/>
          <p:nvPr/>
        </p:nvPicPr>
        <p:blipFill rotWithShape="1">
          <a:blip r:embed="rId3">
            <a:alphaModFix/>
          </a:blip>
          <a:srcRect/>
          <a:stretch/>
        </p:blipFill>
        <p:spPr>
          <a:xfrm>
            <a:off x="6732587" y="5949950"/>
            <a:ext cx="2370137" cy="719137"/>
          </a:xfrm>
          <a:prstGeom prst="rect">
            <a:avLst/>
          </a:prstGeom>
          <a:noFill/>
          <a:ln>
            <a:noFill/>
          </a:ln>
        </p:spPr>
      </p:pic>
      <p:sp>
        <p:nvSpPr>
          <p:cNvPr id="373" name="Google Shape;373;p41"/>
          <p:cNvSpPr txBox="1"/>
          <p:nvPr/>
        </p:nvSpPr>
        <p:spPr>
          <a:xfrm>
            <a:off x="1620000" y="2220300"/>
            <a:ext cx="5904000" cy="24174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6200">
                <a:solidFill>
                  <a:srgbClr val="274E13"/>
                </a:solidFill>
                <a:latin typeface="Impact"/>
                <a:ea typeface="Impact"/>
                <a:cs typeface="Impact"/>
                <a:sym typeface="Impact"/>
              </a:rPr>
              <a:t>GRACIAS POR SU ATENCIÓN</a:t>
            </a:r>
            <a:endParaRPr sz="6200">
              <a:solidFill>
                <a:srgbClr val="274E13"/>
              </a:solidFill>
              <a:latin typeface="Impact"/>
              <a:ea typeface="Impact"/>
              <a:cs typeface="Impact"/>
              <a:sym typeface="Impac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16"/>
          <p:cNvPicPr preferRelativeResize="0"/>
          <p:nvPr/>
        </p:nvPicPr>
        <p:blipFill rotWithShape="1">
          <a:blip r:embed="rId3">
            <a:alphaModFix/>
          </a:blip>
          <a:srcRect/>
          <a:stretch/>
        </p:blipFill>
        <p:spPr>
          <a:xfrm>
            <a:off x="6732587" y="5949950"/>
            <a:ext cx="2370137" cy="719137"/>
          </a:xfrm>
          <a:prstGeom prst="rect">
            <a:avLst/>
          </a:prstGeom>
          <a:noFill/>
          <a:ln>
            <a:noFill/>
          </a:ln>
        </p:spPr>
      </p:pic>
      <p:sp>
        <p:nvSpPr>
          <p:cNvPr id="86" name="Google Shape;86;p16"/>
          <p:cNvSpPr txBox="1"/>
          <p:nvPr/>
        </p:nvSpPr>
        <p:spPr>
          <a:xfrm>
            <a:off x="357200" y="95625"/>
            <a:ext cx="73545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b="1"/>
              <a:t>Planteamiento del problema</a:t>
            </a:r>
            <a:endParaRPr sz="2500" b="1"/>
          </a:p>
        </p:txBody>
      </p:sp>
      <p:sp>
        <p:nvSpPr>
          <p:cNvPr id="87" name="Google Shape;87;p16"/>
          <p:cNvSpPr txBox="1"/>
          <p:nvPr/>
        </p:nvSpPr>
        <p:spPr>
          <a:xfrm>
            <a:off x="192750" y="1017575"/>
            <a:ext cx="2691300" cy="26628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t" anchorCtr="0">
            <a:spAutoFit/>
          </a:bodyPr>
          <a:lstStyle/>
          <a:p>
            <a:pPr marL="0" lvl="0" indent="0" algn="just" rtl="0">
              <a:lnSpc>
                <a:spcPct val="150000"/>
              </a:lnSpc>
              <a:spcBef>
                <a:spcPts val="0"/>
              </a:spcBef>
              <a:spcAft>
                <a:spcPts val="0"/>
              </a:spcAft>
              <a:buNone/>
            </a:pPr>
            <a:r>
              <a:rPr lang="en-US"/>
              <a:t>En Ecuador se encuentran un sin número de puentes que no han llegado a culminar el tiempo de su vida útil, por el simple hecho de no haber realizado el monitoreo y mantenimiento correcto a la estructura.</a:t>
            </a:r>
            <a:endParaRPr/>
          </a:p>
        </p:txBody>
      </p:sp>
      <p:sp>
        <p:nvSpPr>
          <p:cNvPr id="88" name="Google Shape;88;p16"/>
          <p:cNvSpPr txBox="1"/>
          <p:nvPr/>
        </p:nvSpPr>
        <p:spPr>
          <a:xfrm>
            <a:off x="6180775" y="3152238"/>
            <a:ext cx="2847600" cy="26628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t" anchorCtr="0">
            <a:spAutoFit/>
          </a:bodyPr>
          <a:lstStyle/>
          <a:p>
            <a:pPr marL="0" lvl="0" indent="0" algn="just" rtl="0">
              <a:lnSpc>
                <a:spcPct val="150000"/>
              </a:lnSpc>
              <a:spcBef>
                <a:spcPts val="1200"/>
              </a:spcBef>
              <a:spcAft>
                <a:spcPts val="1200"/>
              </a:spcAft>
              <a:buNone/>
            </a:pPr>
            <a:r>
              <a:rPr lang="en-US"/>
              <a:t>Estos puentes son el único punto de conexión para que niños puedan llegar a sus lugares de estudio, ciudadanos puedan llegar a su lugar de trabajo, o simplemente son obligados a recorrer largas distancias para poder llegar al destino deseado. </a:t>
            </a:r>
            <a:endParaRPr/>
          </a:p>
        </p:txBody>
      </p:sp>
      <p:pic>
        <p:nvPicPr>
          <p:cNvPr id="89" name="Google Shape;89;p16"/>
          <p:cNvPicPr preferRelativeResize="0"/>
          <p:nvPr/>
        </p:nvPicPr>
        <p:blipFill>
          <a:blip r:embed="rId4">
            <a:alphaModFix/>
          </a:blip>
          <a:stretch>
            <a:fillRect/>
          </a:stretch>
        </p:blipFill>
        <p:spPr>
          <a:xfrm>
            <a:off x="3226363" y="2769353"/>
            <a:ext cx="2691275" cy="1486601"/>
          </a:xfrm>
          <a:prstGeom prst="rect">
            <a:avLst/>
          </a:prstGeom>
          <a:noFill/>
          <a:ln>
            <a:noFill/>
          </a:ln>
        </p:spPr>
      </p:pic>
      <p:pic>
        <p:nvPicPr>
          <p:cNvPr id="90" name="Google Shape;90;p16"/>
          <p:cNvPicPr preferRelativeResize="0"/>
          <p:nvPr/>
        </p:nvPicPr>
        <p:blipFill>
          <a:blip r:embed="rId5">
            <a:alphaModFix/>
          </a:blip>
          <a:stretch>
            <a:fillRect/>
          </a:stretch>
        </p:blipFill>
        <p:spPr>
          <a:xfrm>
            <a:off x="994938" y="4255952"/>
            <a:ext cx="1415825" cy="1486600"/>
          </a:xfrm>
          <a:prstGeom prst="rect">
            <a:avLst/>
          </a:prstGeom>
          <a:noFill/>
          <a:ln>
            <a:noFill/>
          </a:ln>
        </p:spPr>
      </p:pic>
      <p:pic>
        <p:nvPicPr>
          <p:cNvPr id="91" name="Google Shape;91;p16"/>
          <p:cNvPicPr preferRelativeResize="0"/>
          <p:nvPr/>
        </p:nvPicPr>
        <p:blipFill>
          <a:blip r:embed="rId6">
            <a:alphaModFix/>
          </a:blip>
          <a:stretch>
            <a:fillRect/>
          </a:stretch>
        </p:blipFill>
        <p:spPr>
          <a:xfrm>
            <a:off x="6731277" y="1106250"/>
            <a:ext cx="1746600" cy="1604775"/>
          </a:xfrm>
          <a:prstGeom prst="rect">
            <a:avLst/>
          </a:prstGeom>
          <a:noFill/>
          <a:ln>
            <a:noFill/>
          </a:ln>
        </p:spPr>
      </p:pic>
      <p:sp>
        <p:nvSpPr>
          <p:cNvPr id="92" name="Google Shape;92;p16"/>
          <p:cNvSpPr/>
          <p:nvPr/>
        </p:nvSpPr>
        <p:spPr>
          <a:xfrm rot="-5400000">
            <a:off x="3174100" y="1809075"/>
            <a:ext cx="740100" cy="904500"/>
          </a:xfrm>
          <a:prstGeom prst="bentUpArrow">
            <a:avLst>
              <a:gd name="adj1" fmla="val 25000"/>
              <a:gd name="adj2" fmla="val 25000"/>
              <a:gd name="adj3" fmla="val 25000"/>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6"/>
          <p:cNvSpPr/>
          <p:nvPr/>
        </p:nvSpPr>
        <p:spPr>
          <a:xfrm rot="5400000">
            <a:off x="5210450" y="4547000"/>
            <a:ext cx="740100" cy="904500"/>
          </a:xfrm>
          <a:prstGeom prst="bentUpArrow">
            <a:avLst>
              <a:gd name="adj1" fmla="val 25000"/>
              <a:gd name="adj2" fmla="val 25000"/>
              <a:gd name="adj3" fmla="val 25000"/>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17"/>
          <p:cNvPicPr preferRelativeResize="0"/>
          <p:nvPr/>
        </p:nvPicPr>
        <p:blipFill rotWithShape="1">
          <a:blip r:embed="rId3">
            <a:alphaModFix/>
          </a:blip>
          <a:srcRect/>
          <a:stretch/>
        </p:blipFill>
        <p:spPr>
          <a:xfrm>
            <a:off x="6732587" y="5949950"/>
            <a:ext cx="2370137" cy="719137"/>
          </a:xfrm>
          <a:prstGeom prst="rect">
            <a:avLst/>
          </a:prstGeom>
          <a:noFill/>
          <a:ln>
            <a:noFill/>
          </a:ln>
        </p:spPr>
      </p:pic>
      <p:sp>
        <p:nvSpPr>
          <p:cNvPr id="99" name="Google Shape;99;p17"/>
          <p:cNvSpPr txBox="1"/>
          <p:nvPr/>
        </p:nvSpPr>
        <p:spPr>
          <a:xfrm>
            <a:off x="547125" y="86375"/>
            <a:ext cx="73545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b="1"/>
              <a:t>Objetivos</a:t>
            </a:r>
            <a:endParaRPr sz="2500" b="1"/>
          </a:p>
        </p:txBody>
      </p:sp>
      <p:sp>
        <p:nvSpPr>
          <p:cNvPr id="100" name="Google Shape;100;p17"/>
          <p:cNvSpPr/>
          <p:nvPr/>
        </p:nvSpPr>
        <p:spPr>
          <a:xfrm>
            <a:off x="790675" y="655775"/>
            <a:ext cx="1500600" cy="1113300"/>
          </a:xfrm>
          <a:prstGeom prst="ellipse">
            <a:avLst/>
          </a:prstGeom>
          <a:solidFill>
            <a:srgbClr val="38761D"/>
          </a:solidFill>
          <a:ln w="952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7"/>
          <p:cNvSpPr txBox="1"/>
          <p:nvPr/>
        </p:nvSpPr>
        <p:spPr>
          <a:xfrm>
            <a:off x="911575" y="904625"/>
            <a:ext cx="1258800" cy="648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a:solidFill>
                  <a:schemeClr val="lt1"/>
                </a:solidFill>
              </a:rPr>
              <a:t>Objetivo General</a:t>
            </a:r>
            <a:endParaRPr>
              <a:solidFill>
                <a:schemeClr val="lt1"/>
              </a:solidFill>
            </a:endParaRPr>
          </a:p>
        </p:txBody>
      </p:sp>
      <p:sp>
        <p:nvSpPr>
          <p:cNvPr id="102" name="Google Shape;102;p17"/>
          <p:cNvSpPr txBox="1"/>
          <p:nvPr/>
        </p:nvSpPr>
        <p:spPr>
          <a:xfrm>
            <a:off x="2614125" y="764525"/>
            <a:ext cx="6147900" cy="895800"/>
          </a:xfrm>
          <a:prstGeom prst="rect">
            <a:avLst/>
          </a:prstGeom>
          <a:noFill/>
          <a:ln w="9525" cap="flat" cmpd="sng">
            <a:solidFill>
              <a:srgbClr val="38761D"/>
            </a:solidFill>
            <a:prstDash val="solid"/>
            <a:round/>
            <a:headEnd type="none" w="sm" len="sm"/>
            <a:tailEnd type="none" w="sm" len="sm"/>
          </a:ln>
        </p:spPr>
        <p:txBody>
          <a:bodyPr spcFirstLastPara="1" wrap="square" lIns="91425" tIns="91425" rIns="91425" bIns="91425" anchor="t" anchorCtr="0">
            <a:spAutoFit/>
          </a:bodyPr>
          <a:lstStyle/>
          <a:p>
            <a:pPr marL="0" lvl="0" indent="0" algn="just" rtl="0">
              <a:lnSpc>
                <a:spcPct val="115000"/>
              </a:lnSpc>
              <a:spcBef>
                <a:spcPts val="1200"/>
              </a:spcBef>
              <a:spcAft>
                <a:spcPts val="0"/>
              </a:spcAft>
              <a:buClr>
                <a:schemeClr val="dk1"/>
              </a:buClr>
              <a:buSzPts val="1100"/>
              <a:buFont typeface="Arial"/>
              <a:buNone/>
            </a:pPr>
            <a:r>
              <a:rPr lang="en-US">
                <a:solidFill>
                  <a:schemeClr val="dk1"/>
                </a:solidFill>
              </a:rPr>
              <a:t>Realizar el control de deformaciones en el Puente 8 de la Avenida General Rumiñahui mediante observaciones topográficas convencionales y GNSS, para controlar y monitorear el estado de la estructura.</a:t>
            </a:r>
            <a:endParaRPr/>
          </a:p>
        </p:txBody>
      </p:sp>
      <p:sp>
        <p:nvSpPr>
          <p:cNvPr id="103" name="Google Shape;103;p17"/>
          <p:cNvSpPr/>
          <p:nvPr/>
        </p:nvSpPr>
        <p:spPr>
          <a:xfrm>
            <a:off x="790675" y="3395550"/>
            <a:ext cx="1500600" cy="1113300"/>
          </a:xfrm>
          <a:prstGeom prst="ellipse">
            <a:avLst/>
          </a:prstGeom>
          <a:solidFill>
            <a:srgbClr val="B45F06"/>
          </a:solidFill>
          <a:ln w="9525" cap="flat" cmpd="sng">
            <a:solidFill>
              <a:srgbClr val="783F0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7"/>
          <p:cNvSpPr txBox="1"/>
          <p:nvPr/>
        </p:nvSpPr>
        <p:spPr>
          <a:xfrm>
            <a:off x="911575" y="3644400"/>
            <a:ext cx="1258800" cy="648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a:solidFill>
                  <a:schemeClr val="lt1"/>
                </a:solidFill>
              </a:rPr>
              <a:t>Objetivos Específicos</a:t>
            </a:r>
            <a:endParaRPr>
              <a:solidFill>
                <a:schemeClr val="lt1"/>
              </a:solidFill>
            </a:endParaRPr>
          </a:p>
        </p:txBody>
      </p:sp>
      <p:sp>
        <p:nvSpPr>
          <p:cNvPr id="105" name="Google Shape;105;p17"/>
          <p:cNvSpPr txBox="1"/>
          <p:nvPr/>
        </p:nvSpPr>
        <p:spPr>
          <a:xfrm>
            <a:off x="2614125" y="5301950"/>
            <a:ext cx="6147900" cy="648000"/>
          </a:xfrm>
          <a:prstGeom prst="rect">
            <a:avLst/>
          </a:prstGeom>
          <a:noFill/>
          <a:ln w="9525" cap="flat" cmpd="sng">
            <a:solidFill>
              <a:srgbClr val="B45F06"/>
            </a:solidFill>
            <a:prstDash val="solid"/>
            <a:round/>
            <a:headEnd type="none" w="sm" len="sm"/>
            <a:tailEnd type="none" w="sm" len="sm"/>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US">
                <a:solidFill>
                  <a:schemeClr val="dk1"/>
                </a:solidFill>
              </a:rPr>
              <a:t>Establecer una línea base y reporte de deformaciones en deflexión generadas por una carga. </a:t>
            </a:r>
            <a:endParaRPr>
              <a:solidFill>
                <a:schemeClr val="dk1"/>
              </a:solidFill>
            </a:endParaRPr>
          </a:p>
        </p:txBody>
      </p:sp>
      <p:sp>
        <p:nvSpPr>
          <p:cNvPr id="106" name="Google Shape;106;p17"/>
          <p:cNvSpPr txBox="1"/>
          <p:nvPr/>
        </p:nvSpPr>
        <p:spPr>
          <a:xfrm>
            <a:off x="2614125" y="1929050"/>
            <a:ext cx="6147900" cy="648000"/>
          </a:xfrm>
          <a:prstGeom prst="rect">
            <a:avLst/>
          </a:prstGeom>
          <a:noFill/>
          <a:ln w="9525" cap="flat" cmpd="sng">
            <a:solidFill>
              <a:srgbClr val="B45F06"/>
            </a:solidFill>
            <a:prstDash val="solid"/>
            <a:round/>
            <a:headEnd type="none" w="sm" len="sm"/>
            <a:tailEnd type="none" w="sm" len="sm"/>
          </a:ln>
        </p:spPr>
        <p:txBody>
          <a:bodyPr spcFirstLastPara="1" wrap="square" lIns="91425" tIns="91425" rIns="91425" bIns="91425" anchor="t" anchorCtr="0">
            <a:spAutoFit/>
          </a:bodyPr>
          <a:lstStyle/>
          <a:p>
            <a:pPr marL="0" lvl="0" indent="0" algn="just" rtl="0">
              <a:lnSpc>
                <a:spcPct val="115000"/>
              </a:lnSpc>
              <a:spcBef>
                <a:spcPts val="1200"/>
              </a:spcBef>
              <a:spcAft>
                <a:spcPts val="1200"/>
              </a:spcAft>
              <a:buClr>
                <a:schemeClr val="dk1"/>
              </a:buClr>
              <a:buSzPts val="1100"/>
              <a:buFont typeface="Arial"/>
              <a:buNone/>
            </a:pPr>
            <a:r>
              <a:rPr lang="en-US">
                <a:solidFill>
                  <a:schemeClr val="dk1"/>
                </a:solidFill>
              </a:rPr>
              <a:t>Revisar bibliografía sobre el control de deformaciones y estudio de los parámetros de deflexión admisibles para un puente.</a:t>
            </a:r>
            <a:endParaRPr/>
          </a:p>
        </p:txBody>
      </p:sp>
      <p:sp>
        <p:nvSpPr>
          <p:cNvPr id="107" name="Google Shape;107;p17"/>
          <p:cNvSpPr txBox="1"/>
          <p:nvPr/>
        </p:nvSpPr>
        <p:spPr>
          <a:xfrm>
            <a:off x="2614125" y="2791325"/>
            <a:ext cx="6147900" cy="648000"/>
          </a:xfrm>
          <a:prstGeom prst="rect">
            <a:avLst/>
          </a:prstGeom>
          <a:noFill/>
          <a:ln w="9525" cap="flat" cmpd="sng">
            <a:solidFill>
              <a:srgbClr val="B45F06"/>
            </a:solidFill>
            <a:prstDash val="solid"/>
            <a:round/>
            <a:headEnd type="none" w="sm" len="sm"/>
            <a:tailEnd type="none" w="sm" len="sm"/>
          </a:ln>
        </p:spPr>
        <p:txBody>
          <a:bodyPr spcFirstLastPara="1" wrap="square" lIns="91425" tIns="91425" rIns="91425" bIns="91425" anchor="t" anchorCtr="0">
            <a:spAutoFit/>
          </a:bodyPr>
          <a:lstStyle/>
          <a:p>
            <a:pPr marL="0" lvl="0" indent="0" algn="just" rtl="0">
              <a:lnSpc>
                <a:spcPct val="115000"/>
              </a:lnSpc>
              <a:spcBef>
                <a:spcPts val="1200"/>
              </a:spcBef>
              <a:spcAft>
                <a:spcPts val="1200"/>
              </a:spcAft>
              <a:buNone/>
            </a:pPr>
            <a:r>
              <a:rPr lang="en-US">
                <a:solidFill>
                  <a:schemeClr val="dk1"/>
                </a:solidFill>
              </a:rPr>
              <a:t>Materializar y establecer puntos de control horizontal y control vertical a través de GNSS, modelos geopotenciales y nivelación geométrica.</a:t>
            </a:r>
            <a:endParaRPr/>
          </a:p>
        </p:txBody>
      </p:sp>
      <p:sp>
        <p:nvSpPr>
          <p:cNvPr id="108" name="Google Shape;108;p17"/>
          <p:cNvSpPr txBox="1"/>
          <p:nvPr/>
        </p:nvSpPr>
        <p:spPr>
          <a:xfrm>
            <a:off x="2614125" y="3628200"/>
            <a:ext cx="6147900" cy="648000"/>
          </a:xfrm>
          <a:prstGeom prst="rect">
            <a:avLst/>
          </a:prstGeom>
          <a:noFill/>
          <a:ln w="9525" cap="flat" cmpd="sng">
            <a:solidFill>
              <a:srgbClr val="B45F06"/>
            </a:solidFill>
            <a:prstDash val="solid"/>
            <a:round/>
            <a:headEnd type="none" w="sm" len="sm"/>
            <a:tailEnd type="none" w="sm" len="sm"/>
          </a:ln>
        </p:spPr>
        <p:txBody>
          <a:bodyPr spcFirstLastPara="1" wrap="square" lIns="91425" tIns="91425" rIns="91425" bIns="91425" anchor="t" anchorCtr="0">
            <a:spAutoFit/>
          </a:bodyPr>
          <a:lstStyle/>
          <a:p>
            <a:pPr marL="0" lvl="0" indent="0" algn="just" rtl="0">
              <a:lnSpc>
                <a:spcPct val="115000"/>
              </a:lnSpc>
              <a:spcBef>
                <a:spcPts val="0"/>
              </a:spcBef>
              <a:spcAft>
                <a:spcPts val="0"/>
              </a:spcAft>
              <a:buClr>
                <a:schemeClr val="dk1"/>
              </a:buClr>
              <a:buSzPts val="1100"/>
              <a:buFont typeface="Arial"/>
              <a:buNone/>
            </a:pPr>
            <a:r>
              <a:rPr lang="en-US">
                <a:solidFill>
                  <a:schemeClr val="dk1"/>
                </a:solidFill>
              </a:rPr>
              <a:t>Materializar, medir y ajustar la red de control horizontal y vertical a través de métodos topográficos convencionales.</a:t>
            </a:r>
            <a:endParaRPr/>
          </a:p>
        </p:txBody>
      </p:sp>
      <p:sp>
        <p:nvSpPr>
          <p:cNvPr id="109" name="Google Shape;109;p17"/>
          <p:cNvSpPr txBox="1"/>
          <p:nvPr/>
        </p:nvSpPr>
        <p:spPr>
          <a:xfrm>
            <a:off x="2614125" y="4465075"/>
            <a:ext cx="6147900" cy="648000"/>
          </a:xfrm>
          <a:prstGeom prst="rect">
            <a:avLst/>
          </a:prstGeom>
          <a:noFill/>
          <a:ln w="9525" cap="flat" cmpd="sng">
            <a:solidFill>
              <a:srgbClr val="B45F06"/>
            </a:solidFill>
            <a:prstDash val="solid"/>
            <a:round/>
            <a:headEnd type="none" w="sm" len="sm"/>
            <a:tailEnd type="none" w="sm" len="sm"/>
          </a:ln>
        </p:spPr>
        <p:txBody>
          <a:bodyPr spcFirstLastPara="1" wrap="square" lIns="91425" tIns="91425" rIns="91425" bIns="91425" anchor="t" anchorCtr="0">
            <a:spAutoFit/>
          </a:bodyPr>
          <a:lstStyle/>
          <a:p>
            <a:pPr marL="0" lvl="0" indent="0" algn="just" rtl="0">
              <a:lnSpc>
                <a:spcPct val="115000"/>
              </a:lnSpc>
              <a:spcBef>
                <a:spcPts val="0"/>
              </a:spcBef>
              <a:spcAft>
                <a:spcPts val="0"/>
              </a:spcAft>
              <a:buClr>
                <a:schemeClr val="dk1"/>
              </a:buClr>
              <a:buSzPts val="1100"/>
              <a:buFont typeface="Arial"/>
              <a:buNone/>
            </a:pPr>
            <a:r>
              <a:rPr lang="en-US">
                <a:solidFill>
                  <a:schemeClr val="dk1"/>
                </a:solidFill>
              </a:rPr>
              <a:t>Materializar, medir y calcular los puntos de chequeo sobre el puente desde la red control con carga y sin carga.</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18"/>
          <p:cNvPicPr preferRelativeResize="0"/>
          <p:nvPr/>
        </p:nvPicPr>
        <p:blipFill rotWithShape="1">
          <a:blip r:embed="rId3">
            <a:alphaModFix/>
          </a:blip>
          <a:srcRect/>
          <a:stretch/>
        </p:blipFill>
        <p:spPr>
          <a:xfrm>
            <a:off x="6732587" y="5949950"/>
            <a:ext cx="2370137" cy="719137"/>
          </a:xfrm>
          <a:prstGeom prst="rect">
            <a:avLst/>
          </a:prstGeom>
          <a:noFill/>
          <a:ln>
            <a:noFill/>
          </a:ln>
        </p:spPr>
      </p:pic>
      <p:sp>
        <p:nvSpPr>
          <p:cNvPr id="115" name="Google Shape;115;p18"/>
          <p:cNvSpPr txBox="1"/>
          <p:nvPr/>
        </p:nvSpPr>
        <p:spPr>
          <a:xfrm>
            <a:off x="409950" y="71075"/>
            <a:ext cx="73545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b="1"/>
              <a:t>Marco Teórico</a:t>
            </a:r>
            <a:endParaRPr sz="2500" b="1"/>
          </a:p>
        </p:txBody>
      </p:sp>
      <p:sp>
        <p:nvSpPr>
          <p:cNvPr id="116" name="Google Shape;116;p18"/>
          <p:cNvSpPr txBox="1"/>
          <p:nvPr/>
        </p:nvSpPr>
        <p:spPr>
          <a:xfrm>
            <a:off x="1418213" y="1594975"/>
            <a:ext cx="104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dk1"/>
                </a:solidFill>
              </a:rPr>
              <a:t>Puentes</a:t>
            </a:r>
            <a:endParaRPr>
              <a:solidFill>
                <a:schemeClr val="dk1"/>
              </a:solidFill>
            </a:endParaRPr>
          </a:p>
        </p:txBody>
      </p:sp>
      <p:sp>
        <p:nvSpPr>
          <p:cNvPr id="117" name="Google Shape;117;p18"/>
          <p:cNvSpPr txBox="1"/>
          <p:nvPr/>
        </p:nvSpPr>
        <p:spPr>
          <a:xfrm>
            <a:off x="4056563" y="1594975"/>
            <a:ext cx="132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dk1"/>
                </a:solidFill>
              </a:rPr>
              <a:t>Deflexiones</a:t>
            </a:r>
            <a:endParaRPr>
              <a:solidFill>
                <a:schemeClr val="dk1"/>
              </a:solidFill>
            </a:endParaRPr>
          </a:p>
        </p:txBody>
      </p:sp>
      <p:sp>
        <p:nvSpPr>
          <p:cNvPr id="118" name="Google Shape;118;p18"/>
          <p:cNvSpPr txBox="1"/>
          <p:nvPr/>
        </p:nvSpPr>
        <p:spPr>
          <a:xfrm>
            <a:off x="6925863" y="1594975"/>
            <a:ext cx="132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dk1"/>
                </a:solidFill>
              </a:rPr>
              <a:t>Topografía</a:t>
            </a:r>
            <a:endParaRPr>
              <a:solidFill>
                <a:schemeClr val="dk1"/>
              </a:solidFill>
            </a:endParaRPr>
          </a:p>
        </p:txBody>
      </p:sp>
      <p:sp>
        <p:nvSpPr>
          <p:cNvPr id="119" name="Google Shape;119;p18"/>
          <p:cNvSpPr txBox="1"/>
          <p:nvPr/>
        </p:nvSpPr>
        <p:spPr>
          <a:xfrm>
            <a:off x="6667613" y="3967500"/>
            <a:ext cx="18408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solidFill>
                  <a:schemeClr val="dk1"/>
                </a:solidFill>
              </a:rPr>
              <a:t>Ajuste por Mínimos Cuadrados</a:t>
            </a:r>
            <a:endParaRPr>
              <a:solidFill>
                <a:schemeClr val="dk1"/>
              </a:solidFill>
            </a:endParaRPr>
          </a:p>
        </p:txBody>
      </p:sp>
      <p:sp>
        <p:nvSpPr>
          <p:cNvPr id="120" name="Google Shape;120;p18"/>
          <p:cNvSpPr txBox="1"/>
          <p:nvPr/>
        </p:nvSpPr>
        <p:spPr>
          <a:xfrm>
            <a:off x="3758402" y="3989138"/>
            <a:ext cx="15456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solidFill>
                  <a:schemeClr val="dk1"/>
                </a:solidFill>
              </a:rPr>
              <a:t>Posicionamiento GNSS </a:t>
            </a:r>
            <a:endParaRPr>
              <a:solidFill>
                <a:schemeClr val="dk1"/>
              </a:solidFill>
            </a:endParaRPr>
          </a:p>
        </p:txBody>
      </p:sp>
      <p:sp>
        <p:nvSpPr>
          <p:cNvPr id="121" name="Google Shape;121;p18"/>
          <p:cNvSpPr txBox="1"/>
          <p:nvPr/>
        </p:nvSpPr>
        <p:spPr>
          <a:xfrm>
            <a:off x="1055163" y="3967525"/>
            <a:ext cx="13242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solidFill>
                  <a:schemeClr val="dk1"/>
                </a:solidFill>
              </a:rPr>
              <a:t>Nivelación Geométrica</a:t>
            </a:r>
            <a:endParaRPr>
              <a:solidFill>
                <a:schemeClr val="dk1"/>
              </a:solidFill>
            </a:endParaRPr>
          </a:p>
        </p:txBody>
      </p:sp>
      <p:sp>
        <p:nvSpPr>
          <p:cNvPr id="122" name="Google Shape;122;p18"/>
          <p:cNvSpPr/>
          <p:nvPr/>
        </p:nvSpPr>
        <p:spPr>
          <a:xfrm>
            <a:off x="960113" y="1435525"/>
            <a:ext cx="1677600" cy="7191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8"/>
          <p:cNvSpPr/>
          <p:nvPr/>
        </p:nvSpPr>
        <p:spPr>
          <a:xfrm>
            <a:off x="3765038" y="1435525"/>
            <a:ext cx="1677600" cy="7191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8"/>
          <p:cNvSpPr/>
          <p:nvPr/>
        </p:nvSpPr>
        <p:spPr>
          <a:xfrm>
            <a:off x="6749163" y="1435525"/>
            <a:ext cx="1677600" cy="7191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8"/>
          <p:cNvSpPr/>
          <p:nvPr/>
        </p:nvSpPr>
        <p:spPr>
          <a:xfrm>
            <a:off x="878463" y="3894163"/>
            <a:ext cx="1677600" cy="7191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8"/>
          <p:cNvSpPr/>
          <p:nvPr/>
        </p:nvSpPr>
        <p:spPr>
          <a:xfrm>
            <a:off x="3692400" y="3915775"/>
            <a:ext cx="1677600" cy="7191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8"/>
          <p:cNvSpPr/>
          <p:nvPr/>
        </p:nvSpPr>
        <p:spPr>
          <a:xfrm>
            <a:off x="6749213" y="3937375"/>
            <a:ext cx="1677600" cy="7191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8" name="Google Shape;128;p18"/>
          <p:cNvPicPr preferRelativeResize="0"/>
          <p:nvPr/>
        </p:nvPicPr>
        <p:blipFill>
          <a:blip r:embed="rId4">
            <a:alphaModFix/>
          </a:blip>
          <a:stretch>
            <a:fillRect/>
          </a:stretch>
        </p:blipFill>
        <p:spPr>
          <a:xfrm>
            <a:off x="1277512" y="2320225"/>
            <a:ext cx="1042800" cy="1042780"/>
          </a:xfrm>
          <a:prstGeom prst="rect">
            <a:avLst/>
          </a:prstGeom>
          <a:noFill/>
          <a:ln>
            <a:noFill/>
          </a:ln>
          <a:effectLst>
            <a:outerShdw blurRad="57150" dist="19050" dir="9000000" algn="bl" rotWithShape="0">
              <a:srgbClr val="000000">
                <a:alpha val="50000"/>
              </a:srgbClr>
            </a:outerShdw>
          </a:effectLst>
        </p:spPr>
      </p:pic>
      <p:pic>
        <p:nvPicPr>
          <p:cNvPr id="129" name="Google Shape;129;p18"/>
          <p:cNvPicPr preferRelativeResize="0"/>
          <p:nvPr/>
        </p:nvPicPr>
        <p:blipFill>
          <a:blip r:embed="rId5">
            <a:alphaModFix/>
          </a:blip>
          <a:stretch>
            <a:fillRect/>
          </a:stretch>
        </p:blipFill>
        <p:spPr>
          <a:xfrm>
            <a:off x="3346125" y="2535988"/>
            <a:ext cx="2370150" cy="569400"/>
          </a:xfrm>
          <a:prstGeom prst="rect">
            <a:avLst/>
          </a:prstGeom>
          <a:noFill/>
          <a:ln>
            <a:noFill/>
          </a:ln>
          <a:effectLst>
            <a:outerShdw blurRad="57150" dist="19050" dir="5400000" algn="bl" rotWithShape="0">
              <a:srgbClr val="000000">
                <a:alpha val="50000"/>
              </a:srgbClr>
            </a:outerShdw>
          </a:effectLst>
        </p:spPr>
      </p:pic>
      <p:pic>
        <p:nvPicPr>
          <p:cNvPr id="130" name="Google Shape;130;p18"/>
          <p:cNvPicPr preferRelativeResize="0"/>
          <p:nvPr/>
        </p:nvPicPr>
        <p:blipFill>
          <a:blip r:embed="rId6">
            <a:alphaModFix/>
          </a:blip>
          <a:stretch>
            <a:fillRect/>
          </a:stretch>
        </p:blipFill>
        <p:spPr>
          <a:xfrm>
            <a:off x="7121388" y="2411636"/>
            <a:ext cx="933299" cy="933283"/>
          </a:xfrm>
          <a:prstGeom prst="rect">
            <a:avLst/>
          </a:prstGeom>
          <a:noFill/>
          <a:ln>
            <a:noFill/>
          </a:ln>
          <a:effectLst>
            <a:outerShdw blurRad="57150" dist="19050" dir="5400000" algn="bl" rotWithShape="0">
              <a:srgbClr val="000000">
                <a:alpha val="50000"/>
              </a:srgbClr>
            </a:outerShdw>
          </a:effectLst>
        </p:spPr>
      </p:pic>
      <p:pic>
        <p:nvPicPr>
          <p:cNvPr id="131" name="Google Shape;131;p18"/>
          <p:cNvPicPr preferRelativeResize="0"/>
          <p:nvPr/>
        </p:nvPicPr>
        <p:blipFill>
          <a:blip r:embed="rId7">
            <a:alphaModFix/>
          </a:blip>
          <a:stretch>
            <a:fillRect/>
          </a:stretch>
        </p:blipFill>
        <p:spPr>
          <a:xfrm>
            <a:off x="843663" y="5000925"/>
            <a:ext cx="1747225" cy="854550"/>
          </a:xfrm>
          <a:prstGeom prst="rect">
            <a:avLst/>
          </a:prstGeom>
          <a:noFill/>
          <a:ln>
            <a:noFill/>
          </a:ln>
          <a:effectLst>
            <a:outerShdw blurRad="57150" dist="19050" dir="5400000" algn="bl" rotWithShape="0">
              <a:srgbClr val="000000">
                <a:alpha val="50000"/>
              </a:srgbClr>
            </a:outerShdw>
          </a:effectLst>
        </p:spPr>
      </p:pic>
      <p:pic>
        <p:nvPicPr>
          <p:cNvPr id="132" name="Google Shape;132;p18"/>
          <p:cNvPicPr preferRelativeResize="0"/>
          <p:nvPr/>
        </p:nvPicPr>
        <p:blipFill>
          <a:blip r:embed="rId8">
            <a:alphaModFix/>
          </a:blip>
          <a:stretch>
            <a:fillRect/>
          </a:stretch>
        </p:blipFill>
        <p:spPr>
          <a:xfrm>
            <a:off x="3981001" y="5000925"/>
            <a:ext cx="1100400" cy="1100400"/>
          </a:xfrm>
          <a:prstGeom prst="rect">
            <a:avLst/>
          </a:prstGeom>
          <a:noFill/>
          <a:ln>
            <a:noFill/>
          </a:ln>
          <a:effectLst>
            <a:outerShdw blurRad="57150" dist="19050" dir="5400000" algn="bl" rotWithShape="0">
              <a:srgbClr val="000000">
                <a:alpha val="50000"/>
              </a:srgbClr>
            </a:outerShdw>
          </a:effectLst>
        </p:spPr>
      </p:pic>
      <p:pic>
        <p:nvPicPr>
          <p:cNvPr id="133" name="Google Shape;133;p18"/>
          <p:cNvPicPr preferRelativeResize="0"/>
          <p:nvPr/>
        </p:nvPicPr>
        <p:blipFill rotWithShape="1">
          <a:blip r:embed="rId9">
            <a:alphaModFix/>
          </a:blip>
          <a:srcRect t="27196" b="19549"/>
          <a:stretch/>
        </p:blipFill>
        <p:spPr>
          <a:xfrm>
            <a:off x="6687663" y="5074259"/>
            <a:ext cx="1800574" cy="719125"/>
          </a:xfrm>
          <a:prstGeom prst="rect">
            <a:avLst/>
          </a:prstGeom>
          <a:noFill/>
          <a:ln>
            <a:noFill/>
          </a:ln>
          <a:effectLst>
            <a:outerShdw blurRad="57150" dist="19050" dir="5400000" algn="bl" rotWithShape="0">
              <a:srgbClr val="000000">
                <a:alpha val="50000"/>
              </a:srgbClr>
            </a:outerShdw>
          </a:effectLst>
        </p:spPr>
      </p:pic>
      <p:sp>
        <p:nvSpPr>
          <p:cNvPr id="134" name="Google Shape;134;p18"/>
          <p:cNvSpPr/>
          <p:nvPr/>
        </p:nvSpPr>
        <p:spPr>
          <a:xfrm>
            <a:off x="2842613" y="1668900"/>
            <a:ext cx="631800" cy="277800"/>
          </a:xfrm>
          <a:prstGeom prst="rightArrow">
            <a:avLst>
              <a:gd name="adj1" fmla="val 50000"/>
              <a:gd name="adj2" fmla="val 50000"/>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8"/>
          <p:cNvSpPr/>
          <p:nvPr/>
        </p:nvSpPr>
        <p:spPr>
          <a:xfrm>
            <a:off x="5733263" y="1668900"/>
            <a:ext cx="631800" cy="277800"/>
          </a:xfrm>
          <a:prstGeom prst="rightArrow">
            <a:avLst>
              <a:gd name="adj1" fmla="val 50000"/>
              <a:gd name="adj2" fmla="val 50000"/>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8"/>
          <p:cNvSpPr/>
          <p:nvPr/>
        </p:nvSpPr>
        <p:spPr>
          <a:xfrm>
            <a:off x="2774050" y="4158050"/>
            <a:ext cx="631800" cy="277800"/>
          </a:xfrm>
          <a:prstGeom prst="rightArrow">
            <a:avLst>
              <a:gd name="adj1" fmla="val 50000"/>
              <a:gd name="adj2" fmla="val 50000"/>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8"/>
          <p:cNvSpPr/>
          <p:nvPr/>
        </p:nvSpPr>
        <p:spPr>
          <a:xfrm>
            <a:off x="5672563" y="4158050"/>
            <a:ext cx="631800" cy="277800"/>
          </a:xfrm>
          <a:prstGeom prst="rightArrow">
            <a:avLst>
              <a:gd name="adj1" fmla="val 50000"/>
              <a:gd name="adj2" fmla="val 50000"/>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19"/>
          <p:cNvPicPr preferRelativeResize="0"/>
          <p:nvPr/>
        </p:nvPicPr>
        <p:blipFill rotWithShape="1">
          <a:blip r:embed="rId3">
            <a:alphaModFix/>
          </a:blip>
          <a:srcRect/>
          <a:stretch/>
        </p:blipFill>
        <p:spPr>
          <a:xfrm>
            <a:off x="6732587" y="5949950"/>
            <a:ext cx="2370137" cy="719137"/>
          </a:xfrm>
          <a:prstGeom prst="rect">
            <a:avLst/>
          </a:prstGeom>
          <a:noFill/>
          <a:ln>
            <a:noFill/>
          </a:ln>
        </p:spPr>
      </p:pic>
      <p:sp>
        <p:nvSpPr>
          <p:cNvPr id="143" name="Google Shape;143;p19"/>
          <p:cNvSpPr txBox="1"/>
          <p:nvPr/>
        </p:nvSpPr>
        <p:spPr>
          <a:xfrm>
            <a:off x="357825" y="109175"/>
            <a:ext cx="73545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b="1"/>
              <a:t>Descripción del área de estudio</a:t>
            </a:r>
            <a:endParaRPr sz="2500" b="1"/>
          </a:p>
        </p:txBody>
      </p:sp>
      <p:pic>
        <p:nvPicPr>
          <p:cNvPr id="144" name="Google Shape;144;p19"/>
          <p:cNvPicPr preferRelativeResize="0"/>
          <p:nvPr/>
        </p:nvPicPr>
        <p:blipFill>
          <a:blip r:embed="rId4">
            <a:alphaModFix/>
          </a:blip>
          <a:stretch>
            <a:fillRect/>
          </a:stretch>
        </p:blipFill>
        <p:spPr>
          <a:xfrm>
            <a:off x="5420937" y="949800"/>
            <a:ext cx="3100575" cy="2886750"/>
          </a:xfrm>
          <a:prstGeom prst="rect">
            <a:avLst/>
          </a:prstGeom>
          <a:noFill/>
          <a:ln>
            <a:noFill/>
          </a:ln>
        </p:spPr>
      </p:pic>
      <p:sp>
        <p:nvSpPr>
          <p:cNvPr id="145" name="Google Shape;145;p19"/>
          <p:cNvSpPr txBox="1"/>
          <p:nvPr/>
        </p:nvSpPr>
        <p:spPr>
          <a:xfrm>
            <a:off x="624625" y="1003988"/>
            <a:ext cx="3848700" cy="20163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t" anchorCtr="0">
            <a:spAutoFit/>
          </a:bodyPr>
          <a:lstStyle/>
          <a:p>
            <a:pPr marL="0" lvl="0" indent="0" algn="just" rtl="0">
              <a:lnSpc>
                <a:spcPct val="150000"/>
              </a:lnSpc>
              <a:spcBef>
                <a:spcPts val="1200"/>
              </a:spcBef>
              <a:spcAft>
                <a:spcPts val="1200"/>
              </a:spcAft>
              <a:buClr>
                <a:schemeClr val="dk1"/>
              </a:buClr>
              <a:buSzPts val="1100"/>
              <a:buFont typeface="Arial"/>
              <a:buNone/>
            </a:pPr>
            <a:r>
              <a:rPr lang="en-US"/>
              <a:t>La zona de estudio se encuentra en la Av. General Rumiñahui, parroquia de Conocoto, ciudad de Quito, se lo conoce como Intercambiador del Puente 8, es la conexión entre Conocoto, La Armenia y la Av. General Rumiñahui. </a:t>
            </a:r>
            <a:endParaRPr/>
          </a:p>
        </p:txBody>
      </p:sp>
      <p:pic>
        <p:nvPicPr>
          <p:cNvPr id="146" name="Google Shape;146;p19"/>
          <p:cNvPicPr preferRelativeResize="0"/>
          <p:nvPr/>
        </p:nvPicPr>
        <p:blipFill>
          <a:blip r:embed="rId5">
            <a:alphaModFix/>
          </a:blip>
          <a:stretch>
            <a:fillRect/>
          </a:stretch>
        </p:blipFill>
        <p:spPr>
          <a:xfrm>
            <a:off x="751700" y="3345725"/>
            <a:ext cx="3594526" cy="2720350"/>
          </a:xfrm>
          <a:prstGeom prst="rect">
            <a:avLst/>
          </a:prstGeom>
          <a:noFill/>
          <a:ln>
            <a:noFill/>
          </a:ln>
        </p:spPr>
      </p:pic>
      <p:sp>
        <p:nvSpPr>
          <p:cNvPr id="147" name="Google Shape;147;p19"/>
          <p:cNvSpPr txBox="1"/>
          <p:nvPr/>
        </p:nvSpPr>
        <p:spPr>
          <a:xfrm>
            <a:off x="5046875" y="4208350"/>
            <a:ext cx="3848700" cy="1369800"/>
          </a:xfrm>
          <a:prstGeom prst="rect">
            <a:avLst/>
          </a:prstGeom>
          <a:noFill/>
          <a:ln w="19050" cap="flat" cmpd="sng">
            <a:solidFill>
              <a:srgbClr val="006600"/>
            </a:solidFill>
            <a:prstDash val="solid"/>
            <a:round/>
            <a:headEnd type="none" w="sm" len="sm"/>
            <a:tailEnd type="none" w="sm" len="sm"/>
          </a:ln>
        </p:spPr>
        <p:txBody>
          <a:bodyPr spcFirstLastPara="1" wrap="square" lIns="91425" tIns="91425" rIns="91425" bIns="91425" anchor="t" anchorCtr="0">
            <a:spAutoFit/>
          </a:bodyPr>
          <a:lstStyle/>
          <a:p>
            <a:pPr marL="0" lvl="0" indent="0" algn="just" rtl="0">
              <a:lnSpc>
                <a:spcPct val="150000"/>
              </a:lnSpc>
              <a:spcBef>
                <a:spcPts val="1200"/>
              </a:spcBef>
              <a:spcAft>
                <a:spcPts val="1200"/>
              </a:spcAft>
              <a:buNone/>
            </a:pPr>
            <a:r>
              <a:rPr lang="en-US">
                <a:solidFill>
                  <a:schemeClr val="dk1"/>
                </a:solidFill>
              </a:rPr>
              <a:t>Con una longitud de 33 metros, este cuenta con un carril en cada sentido con un ancho de 3,50 metros y una acera peatonal a cada extremo de 0,70 metros de ancho.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20"/>
          <p:cNvPicPr preferRelativeResize="0"/>
          <p:nvPr/>
        </p:nvPicPr>
        <p:blipFill rotWithShape="1">
          <a:blip r:embed="rId3">
            <a:alphaModFix/>
          </a:blip>
          <a:srcRect/>
          <a:stretch/>
        </p:blipFill>
        <p:spPr>
          <a:xfrm>
            <a:off x="6732587" y="5949950"/>
            <a:ext cx="2370137" cy="719137"/>
          </a:xfrm>
          <a:prstGeom prst="rect">
            <a:avLst/>
          </a:prstGeom>
          <a:noFill/>
          <a:ln>
            <a:noFill/>
          </a:ln>
        </p:spPr>
      </p:pic>
      <p:sp>
        <p:nvSpPr>
          <p:cNvPr id="153" name="Google Shape;153;p20"/>
          <p:cNvSpPr txBox="1"/>
          <p:nvPr/>
        </p:nvSpPr>
        <p:spPr>
          <a:xfrm>
            <a:off x="555175" y="75450"/>
            <a:ext cx="73545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b="1"/>
              <a:t>Caracterización del puente en estudio</a:t>
            </a:r>
            <a:endParaRPr sz="2500" b="1"/>
          </a:p>
        </p:txBody>
      </p:sp>
      <p:pic>
        <p:nvPicPr>
          <p:cNvPr id="154" name="Google Shape;154;p20"/>
          <p:cNvPicPr preferRelativeResize="0"/>
          <p:nvPr/>
        </p:nvPicPr>
        <p:blipFill>
          <a:blip r:embed="rId4">
            <a:alphaModFix/>
          </a:blip>
          <a:stretch>
            <a:fillRect/>
          </a:stretch>
        </p:blipFill>
        <p:spPr>
          <a:xfrm>
            <a:off x="2653412" y="1305900"/>
            <a:ext cx="2894875" cy="2171157"/>
          </a:xfrm>
          <a:prstGeom prst="rect">
            <a:avLst/>
          </a:prstGeom>
          <a:noFill/>
          <a:ln>
            <a:noFill/>
          </a:ln>
        </p:spPr>
      </p:pic>
      <p:cxnSp>
        <p:nvCxnSpPr>
          <p:cNvPr id="155" name="Google Shape;155;p20"/>
          <p:cNvCxnSpPr>
            <a:endCxn id="156" idx="1"/>
          </p:cNvCxnSpPr>
          <p:nvPr/>
        </p:nvCxnSpPr>
        <p:spPr>
          <a:xfrm rot="10800000" flipH="1">
            <a:off x="5031750" y="1600375"/>
            <a:ext cx="1587900" cy="839100"/>
          </a:xfrm>
          <a:prstGeom prst="straightConnector1">
            <a:avLst/>
          </a:prstGeom>
          <a:noFill/>
          <a:ln w="19050" cap="flat" cmpd="sng">
            <a:solidFill>
              <a:srgbClr val="38761D"/>
            </a:solidFill>
            <a:prstDash val="solid"/>
            <a:round/>
            <a:headEnd type="none" w="med" len="med"/>
            <a:tailEnd type="triangle" w="med" len="med"/>
          </a:ln>
        </p:spPr>
      </p:cxnSp>
      <p:cxnSp>
        <p:nvCxnSpPr>
          <p:cNvPr id="157" name="Google Shape;157;p20"/>
          <p:cNvCxnSpPr/>
          <p:nvPr/>
        </p:nvCxnSpPr>
        <p:spPr>
          <a:xfrm rot="10800000">
            <a:off x="1960800" y="2253175"/>
            <a:ext cx="960000" cy="544800"/>
          </a:xfrm>
          <a:prstGeom prst="straightConnector1">
            <a:avLst/>
          </a:prstGeom>
          <a:noFill/>
          <a:ln w="19050" cap="flat" cmpd="sng">
            <a:solidFill>
              <a:srgbClr val="38761D"/>
            </a:solidFill>
            <a:prstDash val="solid"/>
            <a:round/>
            <a:headEnd type="none" w="med" len="med"/>
            <a:tailEnd type="triangle" w="med" len="med"/>
          </a:ln>
        </p:spPr>
      </p:cxnSp>
      <p:cxnSp>
        <p:nvCxnSpPr>
          <p:cNvPr id="158" name="Google Shape;158;p20"/>
          <p:cNvCxnSpPr>
            <a:endCxn id="159" idx="1"/>
          </p:cNvCxnSpPr>
          <p:nvPr/>
        </p:nvCxnSpPr>
        <p:spPr>
          <a:xfrm>
            <a:off x="5031750" y="2798000"/>
            <a:ext cx="1587900" cy="65700"/>
          </a:xfrm>
          <a:prstGeom prst="straightConnector1">
            <a:avLst/>
          </a:prstGeom>
          <a:noFill/>
          <a:ln w="19050" cap="flat" cmpd="sng">
            <a:solidFill>
              <a:srgbClr val="38761D"/>
            </a:solidFill>
            <a:prstDash val="solid"/>
            <a:round/>
            <a:headEnd type="none" w="med" len="med"/>
            <a:tailEnd type="triangle" w="med" len="med"/>
          </a:ln>
        </p:spPr>
      </p:cxnSp>
      <p:sp>
        <p:nvSpPr>
          <p:cNvPr id="156" name="Google Shape;156;p20"/>
          <p:cNvSpPr txBox="1"/>
          <p:nvPr/>
        </p:nvSpPr>
        <p:spPr>
          <a:xfrm>
            <a:off x="6619650" y="1400275"/>
            <a:ext cx="216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Losa de sección variable</a:t>
            </a:r>
            <a:endParaRPr/>
          </a:p>
        </p:txBody>
      </p:sp>
      <p:sp>
        <p:nvSpPr>
          <p:cNvPr id="159" name="Google Shape;159;p20"/>
          <p:cNvSpPr txBox="1"/>
          <p:nvPr/>
        </p:nvSpPr>
        <p:spPr>
          <a:xfrm>
            <a:off x="6619650" y="2555900"/>
            <a:ext cx="1770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Puntales diagonales</a:t>
            </a:r>
            <a:endParaRPr/>
          </a:p>
        </p:txBody>
      </p:sp>
      <p:sp>
        <p:nvSpPr>
          <p:cNvPr id="160" name="Google Shape;160;p20"/>
          <p:cNvSpPr txBox="1"/>
          <p:nvPr/>
        </p:nvSpPr>
        <p:spPr>
          <a:xfrm>
            <a:off x="1006550" y="2039263"/>
            <a:ext cx="78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Estribo</a:t>
            </a:r>
            <a:endParaRPr/>
          </a:p>
        </p:txBody>
      </p:sp>
      <p:pic>
        <p:nvPicPr>
          <p:cNvPr id="161" name="Google Shape;161;p20"/>
          <p:cNvPicPr preferRelativeResize="0"/>
          <p:nvPr/>
        </p:nvPicPr>
        <p:blipFill>
          <a:blip r:embed="rId5">
            <a:alphaModFix/>
          </a:blip>
          <a:stretch>
            <a:fillRect/>
          </a:stretch>
        </p:blipFill>
        <p:spPr>
          <a:xfrm>
            <a:off x="6186075" y="3869618"/>
            <a:ext cx="2168399" cy="1622057"/>
          </a:xfrm>
          <a:prstGeom prst="rect">
            <a:avLst/>
          </a:prstGeom>
          <a:noFill/>
          <a:ln>
            <a:noFill/>
          </a:ln>
        </p:spPr>
      </p:pic>
      <p:sp>
        <p:nvSpPr>
          <p:cNvPr id="162" name="Google Shape;162;p20"/>
          <p:cNvSpPr txBox="1"/>
          <p:nvPr/>
        </p:nvSpPr>
        <p:spPr>
          <a:xfrm>
            <a:off x="789525" y="3995750"/>
            <a:ext cx="5155500" cy="13698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t" anchorCtr="0">
            <a:spAutoFit/>
          </a:bodyPr>
          <a:lstStyle/>
          <a:p>
            <a:pPr marL="0" lvl="0" indent="0" algn="just" rtl="0">
              <a:lnSpc>
                <a:spcPct val="150000"/>
              </a:lnSpc>
              <a:spcBef>
                <a:spcPts val="0"/>
              </a:spcBef>
              <a:spcAft>
                <a:spcPts val="0"/>
              </a:spcAft>
              <a:buNone/>
            </a:pPr>
            <a:r>
              <a:rPr lang="en-US"/>
              <a:t>El puente en estudio es una conexión entre La Armenia – Conocoto, cuenta con una losa maciza de sección variable apoyada en los estribos y con seis puntales diagonales a cada lado en donde se apoya la losa.</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21"/>
          <p:cNvPicPr preferRelativeResize="0"/>
          <p:nvPr/>
        </p:nvPicPr>
        <p:blipFill rotWithShape="1">
          <a:blip r:embed="rId3">
            <a:alphaModFix/>
          </a:blip>
          <a:srcRect/>
          <a:stretch/>
        </p:blipFill>
        <p:spPr>
          <a:xfrm>
            <a:off x="6732587" y="5949950"/>
            <a:ext cx="2370137" cy="719137"/>
          </a:xfrm>
          <a:prstGeom prst="rect">
            <a:avLst/>
          </a:prstGeom>
          <a:noFill/>
          <a:ln>
            <a:noFill/>
          </a:ln>
        </p:spPr>
      </p:pic>
      <p:sp>
        <p:nvSpPr>
          <p:cNvPr id="168" name="Google Shape;168;p21"/>
          <p:cNvSpPr txBox="1"/>
          <p:nvPr/>
        </p:nvSpPr>
        <p:spPr>
          <a:xfrm>
            <a:off x="525150" y="75750"/>
            <a:ext cx="7476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t>Materialización de puntos en el puente de estudio</a:t>
            </a:r>
            <a:endParaRPr sz="2400" b="1"/>
          </a:p>
        </p:txBody>
      </p:sp>
      <p:pic>
        <p:nvPicPr>
          <p:cNvPr id="169" name="Google Shape;169;p21"/>
          <p:cNvPicPr preferRelativeResize="0"/>
          <p:nvPr/>
        </p:nvPicPr>
        <p:blipFill>
          <a:blip r:embed="rId4">
            <a:alphaModFix/>
          </a:blip>
          <a:stretch>
            <a:fillRect/>
          </a:stretch>
        </p:blipFill>
        <p:spPr>
          <a:xfrm>
            <a:off x="1154775" y="3528975"/>
            <a:ext cx="2679250" cy="2316775"/>
          </a:xfrm>
          <a:prstGeom prst="rect">
            <a:avLst/>
          </a:prstGeom>
          <a:noFill/>
          <a:ln>
            <a:noFill/>
          </a:ln>
        </p:spPr>
      </p:pic>
      <p:pic>
        <p:nvPicPr>
          <p:cNvPr id="170" name="Google Shape;170;p21"/>
          <p:cNvPicPr preferRelativeResize="0"/>
          <p:nvPr/>
        </p:nvPicPr>
        <p:blipFill>
          <a:blip r:embed="rId5">
            <a:alphaModFix/>
          </a:blip>
          <a:stretch>
            <a:fillRect/>
          </a:stretch>
        </p:blipFill>
        <p:spPr>
          <a:xfrm>
            <a:off x="5406088" y="3528975"/>
            <a:ext cx="3092032" cy="2316775"/>
          </a:xfrm>
          <a:prstGeom prst="rect">
            <a:avLst/>
          </a:prstGeom>
          <a:noFill/>
          <a:ln>
            <a:noFill/>
          </a:ln>
        </p:spPr>
      </p:pic>
      <p:sp>
        <p:nvSpPr>
          <p:cNvPr id="171" name="Google Shape;171;p21"/>
          <p:cNvSpPr txBox="1"/>
          <p:nvPr/>
        </p:nvSpPr>
        <p:spPr>
          <a:xfrm>
            <a:off x="786350" y="2375400"/>
            <a:ext cx="3416100" cy="7233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t" anchorCtr="0">
            <a:spAutoFit/>
          </a:bodyPr>
          <a:lstStyle/>
          <a:p>
            <a:pPr marL="0" lvl="0" indent="0" algn="just" rtl="0">
              <a:lnSpc>
                <a:spcPct val="150000"/>
              </a:lnSpc>
              <a:spcBef>
                <a:spcPts val="0"/>
              </a:spcBef>
              <a:spcAft>
                <a:spcPts val="0"/>
              </a:spcAft>
              <a:buNone/>
            </a:pPr>
            <a:r>
              <a:rPr lang="en-US"/>
              <a:t>Materialización del punto PC-1 con un clavo y una cruz en blanco.</a:t>
            </a:r>
            <a:endParaRPr/>
          </a:p>
        </p:txBody>
      </p:sp>
      <p:sp>
        <p:nvSpPr>
          <p:cNvPr id="172" name="Google Shape;172;p21"/>
          <p:cNvSpPr txBox="1"/>
          <p:nvPr/>
        </p:nvSpPr>
        <p:spPr>
          <a:xfrm>
            <a:off x="5390750" y="2213688"/>
            <a:ext cx="3122700" cy="10467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t" anchorCtr="0">
            <a:spAutoFit/>
          </a:bodyPr>
          <a:lstStyle/>
          <a:p>
            <a:pPr marL="0" lvl="0" indent="0" algn="just" rtl="0">
              <a:lnSpc>
                <a:spcPct val="150000"/>
              </a:lnSpc>
              <a:spcBef>
                <a:spcPts val="0"/>
              </a:spcBef>
              <a:spcAft>
                <a:spcPts val="0"/>
              </a:spcAft>
              <a:buNone/>
            </a:pPr>
            <a:r>
              <a:rPr lang="en-US"/>
              <a:t>Materialización de los puntos sobre el puente, marcados con aerosol rojo sobre la acera.</a:t>
            </a:r>
            <a:endParaRPr/>
          </a:p>
        </p:txBody>
      </p:sp>
      <p:sp>
        <p:nvSpPr>
          <p:cNvPr id="173" name="Google Shape;173;p21"/>
          <p:cNvSpPr txBox="1"/>
          <p:nvPr/>
        </p:nvSpPr>
        <p:spPr>
          <a:xfrm>
            <a:off x="2304950" y="898425"/>
            <a:ext cx="4689900" cy="10467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t" anchorCtr="0">
            <a:spAutoFit/>
          </a:bodyPr>
          <a:lstStyle/>
          <a:p>
            <a:pPr marL="0" lvl="0" indent="0" algn="just" rtl="0">
              <a:lnSpc>
                <a:spcPct val="150000"/>
              </a:lnSpc>
              <a:spcBef>
                <a:spcPts val="1200"/>
              </a:spcBef>
              <a:spcAft>
                <a:spcPts val="1200"/>
              </a:spcAft>
              <a:buNone/>
            </a:pPr>
            <a:r>
              <a:rPr lang="en-US"/>
              <a:t>Para el posicionamiento de puntos con GPS y la nivelación geométrica se colocaron puntos fijos sobre el puente. </a:t>
            </a:r>
            <a:endParaRPr/>
          </a:p>
        </p:txBody>
      </p:sp>
      <p:cxnSp>
        <p:nvCxnSpPr>
          <p:cNvPr id="174" name="Google Shape;174;p21"/>
          <p:cNvCxnSpPr>
            <a:stCxn id="173" idx="1"/>
          </p:cNvCxnSpPr>
          <p:nvPr/>
        </p:nvCxnSpPr>
        <p:spPr>
          <a:xfrm flipH="1">
            <a:off x="1547450" y="1421775"/>
            <a:ext cx="757500" cy="972900"/>
          </a:xfrm>
          <a:prstGeom prst="bentConnector2">
            <a:avLst/>
          </a:prstGeom>
          <a:noFill/>
          <a:ln w="38100" cap="flat" cmpd="sng">
            <a:solidFill>
              <a:srgbClr val="38761D"/>
            </a:solidFill>
            <a:prstDash val="solid"/>
            <a:round/>
            <a:headEnd type="none" w="med" len="med"/>
            <a:tailEnd type="triangle" w="med" len="med"/>
          </a:ln>
        </p:spPr>
      </p:cxnSp>
      <p:cxnSp>
        <p:nvCxnSpPr>
          <p:cNvPr id="175" name="Google Shape;175;p21"/>
          <p:cNvCxnSpPr>
            <a:stCxn id="173" idx="3"/>
          </p:cNvCxnSpPr>
          <p:nvPr/>
        </p:nvCxnSpPr>
        <p:spPr>
          <a:xfrm>
            <a:off x="6994850" y="1421775"/>
            <a:ext cx="791700" cy="810000"/>
          </a:xfrm>
          <a:prstGeom prst="bentConnector2">
            <a:avLst/>
          </a:prstGeom>
          <a:noFill/>
          <a:ln w="38100" cap="flat" cmpd="sng">
            <a:solidFill>
              <a:srgbClr val="38761D"/>
            </a:solidFill>
            <a:prstDash val="solid"/>
            <a:round/>
            <a:headEnd type="none" w="med" len="med"/>
            <a:tailEnd type="triangl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22"/>
          <p:cNvPicPr preferRelativeResize="0"/>
          <p:nvPr/>
        </p:nvPicPr>
        <p:blipFill rotWithShape="1">
          <a:blip r:embed="rId3">
            <a:alphaModFix/>
          </a:blip>
          <a:srcRect/>
          <a:stretch/>
        </p:blipFill>
        <p:spPr>
          <a:xfrm>
            <a:off x="6732587" y="5949950"/>
            <a:ext cx="2370137" cy="719137"/>
          </a:xfrm>
          <a:prstGeom prst="rect">
            <a:avLst/>
          </a:prstGeom>
          <a:noFill/>
          <a:ln>
            <a:noFill/>
          </a:ln>
        </p:spPr>
      </p:pic>
      <p:sp>
        <p:nvSpPr>
          <p:cNvPr id="181" name="Google Shape;181;p22"/>
          <p:cNvSpPr txBox="1"/>
          <p:nvPr/>
        </p:nvSpPr>
        <p:spPr>
          <a:xfrm>
            <a:off x="507150" y="155600"/>
            <a:ext cx="7354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t>Posicionamiento GNSS</a:t>
            </a:r>
            <a:endParaRPr sz="2400" b="1"/>
          </a:p>
        </p:txBody>
      </p:sp>
      <p:pic>
        <p:nvPicPr>
          <p:cNvPr id="182" name="Google Shape;182;p22"/>
          <p:cNvPicPr preferRelativeResize="0"/>
          <p:nvPr/>
        </p:nvPicPr>
        <p:blipFill>
          <a:blip r:embed="rId4">
            <a:alphaModFix/>
          </a:blip>
          <a:stretch>
            <a:fillRect/>
          </a:stretch>
        </p:blipFill>
        <p:spPr>
          <a:xfrm>
            <a:off x="1971575" y="1252430"/>
            <a:ext cx="2210275" cy="2940658"/>
          </a:xfrm>
          <a:prstGeom prst="rect">
            <a:avLst/>
          </a:prstGeom>
          <a:noFill/>
          <a:ln>
            <a:noFill/>
          </a:ln>
        </p:spPr>
      </p:pic>
      <p:pic>
        <p:nvPicPr>
          <p:cNvPr id="183" name="Google Shape;183;p22"/>
          <p:cNvPicPr preferRelativeResize="0"/>
          <p:nvPr/>
        </p:nvPicPr>
        <p:blipFill>
          <a:blip r:embed="rId5">
            <a:alphaModFix/>
          </a:blip>
          <a:stretch>
            <a:fillRect/>
          </a:stretch>
        </p:blipFill>
        <p:spPr>
          <a:xfrm>
            <a:off x="2071238" y="4624175"/>
            <a:ext cx="2010950" cy="634083"/>
          </a:xfrm>
          <a:prstGeom prst="rect">
            <a:avLst/>
          </a:prstGeom>
          <a:noFill/>
          <a:ln>
            <a:noFill/>
          </a:ln>
        </p:spPr>
      </p:pic>
      <p:pic>
        <p:nvPicPr>
          <p:cNvPr id="184" name="Google Shape;184;p22"/>
          <p:cNvPicPr preferRelativeResize="0"/>
          <p:nvPr/>
        </p:nvPicPr>
        <p:blipFill>
          <a:blip r:embed="rId6">
            <a:alphaModFix/>
          </a:blip>
          <a:stretch>
            <a:fillRect/>
          </a:stretch>
        </p:blipFill>
        <p:spPr>
          <a:xfrm>
            <a:off x="6119113" y="1247818"/>
            <a:ext cx="2210275" cy="2947008"/>
          </a:xfrm>
          <a:prstGeom prst="rect">
            <a:avLst/>
          </a:prstGeom>
          <a:noFill/>
          <a:ln>
            <a:noFill/>
          </a:ln>
        </p:spPr>
      </p:pic>
      <p:pic>
        <p:nvPicPr>
          <p:cNvPr id="185" name="Google Shape;185;p22"/>
          <p:cNvPicPr preferRelativeResize="0"/>
          <p:nvPr/>
        </p:nvPicPr>
        <p:blipFill>
          <a:blip r:embed="rId7">
            <a:alphaModFix/>
          </a:blip>
          <a:stretch>
            <a:fillRect/>
          </a:stretch>
        </p:blipFill>
        <p:spPr>
          <a:xfrm>
            <a:off x="6218788" y="4621288"/>
            <a:ext cx="2010950" cy="639848"/>
          </a:xfrm>
          <a:prstGeom prst="rect">
            <a:avLst/>
          </a:prstGeom>
          <a:noFill/>
          <a:ln>
            <a:noFill/>
          </a:ln>
        </p:spPr>
      </p:pic>
      <p:sp>
        <p:nvSpPr>
          <p:cNvPr id="186" name="Google Shape;186;p22"/>
          <p:cNvSpPr/>
          <p:nvPr/>
        </p:nvSpPr>
        <p:spPr>
          <a:xfrm>
            <a:off x="814613" y="2918475"/>
            <a:ext cx="963300" cy="400200"/>
          </a:xfrm>
          <a:prstGeom prst="rightArrow">
            <a:avLst>
              <a:gd name="adj1" fmla="val 50000"/>
              <a:gd name="adj2" fmla="val 50000"/>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2"/>
          <p:cNvSpPr txBox="1"/>
          <p:nvPr/>
        </p:nvSpPr>
        <p:spPr>
          <a:xfrm>
            <a:off x="864188" y="2918475"/>
            <a:ext cx="62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lt1"/>
                </a:solidFill>
              </a:rPr>
              <a:t>PC-1</a:t>
            </a:r>
            <a:endParaRPr>
              <a:solidFill>
                <a:schemeClr val="lt1"/>
              </a:solidFill>
            </a:endParaRPr>
          </a:p>
        </p:txBody>
      </p:sp>
      <p:sp>
        <p:nvSpPr>
          <p:cNvPr id="188" name="Google Shape;188;p22"/>
          <p:cNvSpPr/>
          <p:nvPr/>
        </p:nvSpPr>
        <p:spPr>
          <a:xfrm>
            <a:off x="4668838" y="2918475"/>
            <a:ext cx="963300" cy="400200"/>
          </a:xfrm>
          <a:prstGeom prst="rightArrow">
            <a:avLst>
              <a:gd name="adj1" fmla="val 50000"/>
              <a:gd name="adj2" fmla="val 50000"/>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2"/>
          <p:cNvSpPr txBox="1"/>
          <p:nvPr/>
        </p:nvSpPr>
        <p:spPr>
          <a:xfrm>
            <a:off x="4668838" y="2918475"/>
            <a:ext cx="62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lt1"/>
                </a:solidFill>
              </a:rPr>
              <a:t>PC-2</a:t>
            </a:r>
            <a:endParaRPr>
              <a:solidFill>
                <a:schemeClr val="lt1"/>
              </a:solidFill>
            </a:endParaRPr>
          </a:p>
        </p:txBody>
      </p:sp>
    </p:spTree>
  </p:cSld>
  <p:clrMapOvr>
    <a:masterClrMapping/>
  </p:clrMapOvr>
</p:sld>
</file>

<file path=ppt/theme/theme1.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1874</Words>
  <Application>Microsoft Office PowerPoint</Application>
  <PresentationFormat>Presentación en pantalla (4:3)</PresentationFormat>
  <Paragraphs>113</Paragraphs>
  <Slides>28</Slides>
  <Notes>28</Notes>
  <HiddenSlides>0</HiddenSlides>
  <MMClips>0</MMClips>
  <ScaleCrop>false</ScaleCrop>
  <HeadingPairs>
    <vt:vector size="6" baseType="variant">
      <vt:variant>
        <vt:lpstr>Fuentes usadas</vt:lpstr>
      </vt:variant>
      <vt:variant>
        <vt:i4>2</vt:i4>
      </vt:variant>
      <vt:variant>
        <vt:lpstr>Tema</vt:lpstr>
      </vt:variant>
      <vt:variant>
        <vt:i4>2</vt:i4>
      </vt:variant>
      <vt:variant>
        <vt:lpstr>Títulos de diapositiva</vt:lpstr>
      </vt:variant>
      <vt:variant>
        <vt:i4>28</vt:i4>
      </vt:variant>
    </vt:vector>
  </HeadingPairs>
  <TitlesOfParts>
    <vt:vector size="32" baseType="lpstr">
      <vt:lpstr>Arial</vt:lpstr>
      <vt:lpstr>Impact</vt:lpstr>
      <vt:lpstr>1_Diseño predeterminado</vt:lpstr>
      <vt:lpstr>Diseño predeterminado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Nicol Haro</cp:lastModifiedBy>
  <cp:revision>1</cp:revision>
  <dcterms:modified xsi:type="dcterms:W3CDTF">2021-09-20T22:00:58Z</dcterms:modified>
</cp:coreProperties>
</file>