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336" r:id="rId3"/>
    <p:sldId id="386" r:id="rId4"/>
    <p:sldId id="387" r:id="rId5"/>
    <p:sldId id="388" r:id="rId6"/>
    <p:sldId id="389" r:id="rId7"/>
    <p:sldId id="417" r:id="rId8"/>
    <p:sldId id="392" r:id="rId9"/>
    <p:sldId id="393" r:id="rId10"/>
    <p:sldId id="416" r:id="rId11"/>
    <p:sldId id="400" r:id="rId12"/>
    <p:sldId id="398" r:id="rId13"/>
    <p:sldId id="413" r:id="rId14"/>
    <p:sldId id="401" r:id="rId15"/>
    <p:sldId id="412" r:id="rId16"/>
    <p:sldId id="410" r:id="rId17"/>
    <p:sldId id="415" r:id="rId18"/>
    <p:sldId id="411" r:id="rId19"/>
    <p:sldId id="406" r:id="rId20"/>
    <p:sldId id="407" r:id="rId21"/>
    <p:sldId id="409" r:id="rId2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403B2DD3-647A-42C8-ADA6-7693E5271C0D}">
          <p14:sldIdLst>
            <p14:sldId id="336"/>
            <p14:sldId id="386"/>
            <p14:sldId id="387"/>
            <p14:sldId id="388"/>
            <p14:sldId id="389"/>
            <p14:sldId id="417"/>
            <p14:sldId id="392"/>
            <p14:sldId id="393"/>
            <p14:sldId id="416"/>
            <p14:sldId id="400"/>
            <p14:sldId id="398"/>
            <p14:sldId id="413"/>
            <p14:sldId id="401"/>
            <p14:sldId id="412"/>
            <p14:sldId id="410"/>
            <p14:sldId id="415"/>
          </p14:sldIdLst>
        </p14:section>
        <p14:section name="Sección sin título" id="{4C2BA541-72FE-4408-B061-C3EB5167A51F}">
          <p14:sldIdLst>
            <p14:sldId id="411"/>
            <p14:sldId id="406"/>
            <p14:sldId id="407"/>
            <p14:sldId id="409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l" initials="S" lastIdx="1" clrIdx="0">
    <p:extLst>
      <p:ext uri="{19B8F6BF-5375-455C-9EA6-DF929625EA0E}">
        <p15:presenceInfo xmlns:p15="http://schemas.microsoft.com/office/powerpoint/2012/main" userId="So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1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8" autoAdjust="0"/>
    <p:restoredTop sz="89564"/>
  </p:normalViewPr>
  <p:slideViewPr>
    <p:cSldViewPr snapToGrid="0">
      <p:cViewPr varScale="1">
        <p:scale>
          <a:sx n="75" d="100"/>
          <a:sy n="75" d="100"/>
        </p:scale>
        <p:origin x="689" y="50"/>
      </p:cViewPr>
      <p:guideLst>
        <p:guide pos="3840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4" Type="http://schemas.openxmlformats.org/officeDocument/2006/relationships/image" Target="../media/image8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4" Type="http://schemas.openxmlformats.org/officeDocument/2006/relationships/image" Target="../media/image8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AAC2B1-C260-4EC4-BF51-73031D2F5D7B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B27859AA-5206-44A8-AD76-F630E85B6FFA}">
      <dgm:prSet phldrT="[Texto]" custT="1"/>
      <dgm:spPr/>
      <dgm:t>
        <a:bodyPr/>
        <a:lstStyle/>
        <a:p>
          <a:r>
            <a:rPr lang="es-EC" sz="1400" dirty="0">
              <a:latin typeface="Arial" panose="020B0604020202020204" pitchFamily="34" charset="0"/>
              <a:cs typeface="Arial" panose="020B0604020202020204" pitchFamily="34" charset="0"/>
            </a:rPr>
            <a:t>Adición de antioxidantes</a:t>
          </a:r>
        </a:p>
      </dgm:t>
    </dgm:pt>
    <dgm:pt modelId="{AAA10808-8E60-45C9-8D69-87E885989776}" type="parTrans" cxnId="{5C5531ED-EF29-460F-8CDB-62D8879B41A0}">
      <dgm:prSet/>
      <dgm:spPr/>
      <dgm:t>
        <a:bodyPr/>
        <a:lstStyle/>
        <a:p>
          <a:endParaRPr lang="es-EC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9C9A6D-AC1E-4A82-AFB9-9CB190D1EFA4}" type="sibTrans" cxnId="{5C5531ED-EF29-460F-8CDB-62D8879B41A0}">
      <dgm:prSet/>
      <dgm:spPr/>
      <dgm:t>
        <a:bodyPr/>
        <a:lstStyle/>
        <a:p>
          <a:endParaRPr lang="es-EC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31ED93-0D10-4789-BCAF-4FFB1A9046A5}">
      <dgm:prSet phldrT="[Texto]" custT="1"/>
      <dgm:spPr/>
      <dgm:t>
        <a:bodyPr/>
        <a:lstStyle/>
        <a:p>
          <a:r>
            <a:rPr lang="es-EC" sz="1400" dirty="0">
              <a:latin typeface="Arial" panose="020B0604020202020204" pitchFamily="34" charset="0"/>
              <a:cs typeface="Arial" panose="020B0604020202020204" pitchFamily="34" charset="0"/>
            </a:rPr>
            <a:t>Enzimáticos</a:t>
          </a:r>
        </a:p>
      </dgm:t>
    </dgm:pt>
    <dgm:pt modelId="{C1733E89-2B8D-4D7E-A268-5AA05B1B0612}" type="parTrans" cxnId="{9CDCA38F-AC88-4F4C-9575-0A607D9ED54D}">
      <dgm:prSet/>
      <dgm:spPr/>
      <dgm:t>
        <a:bodyPr/>
        <a:lstStyle/>
        <a:p>
          <a:endParaRPr lang="es-EC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5B68E6-421D-4E40-8E86-D85DB5359325}" type="sibTrans" cxnId="{9CDCA38F-AC88-4F4C-9575-0A607D9ED54D}">
      <dgm:prSet/>
      <dgm:spPr/>
      <dgm:t>
        <a:bodyPr/>
        <a:lstStyle/>
        <a:p>
          <a:endParaRPr lang="es-EC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A4E087-F292-41A2-B226-4437F00E6F79}">
      <dgm:prSet phldrT="[Texto]" custT="1"/>
      <dgm:spPr/>
      <dgm:t>
        <a:bodyPr/>
        <a:lstStyle/>
        <a:p>
          <a:r>
            <a:rPr lang="es-EC" sz="1400" dirty="0">
              <a:latin typeface="Arial" panose="020B0604020202020204" pitchFamily="34" charset="0"/>
              <a:cs typeface="Arial" panose="020B0604020202020204" pitchFamily="34" charset="0"/>
            </a:rPr>
            <a:t>No Enzimáticos</a:t>
          </a:r>
        </a:p>
      </dgm:t>
    </dgm:pt>
    <dgm:pt modelId="{F2C08349-8C62-4E05-836D-1250F882B763}" type="parTrans" cxnId="{45AD72EF-D2FE-4D74-AF72-0A117C4F22A1}">
      <dgm:prSet/>
      <dgm:spPr/>
      <dgm:t>
        <a:bodyPr/>
        <a:lstStyle/>
        <a:p>
          <a:endParaRPr lang="es-EC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AF43F2-6B1D-40B4-B67E-0446A08E719E}" type="sibTrans" cxnId="{45AD72EF-D2FE-4D74-AF72-0A117C4F22A1}">
      <dgm:prSet/>
      <dgm:spPr/>
      <dgm:t>
        <a:bodyPr/>
        <a:lstStyle/>
        <a:p>
          <a:endParaRPr lang="es-EC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E4408A-9224-4BF8-B816-80C85FB22EEC}" type="pres">
      <dgm:prSet presAssocID="{FDAAC2B1-C260-4EC4-BF51-73031D2F5D7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36E31D1-F51A-4161-BF14-305D864C6987}" type="pres">
      <dgm:prSet presAssocID="{B27859AA-5206-44A8-AD76-F630E85B6FFA}" presName="hierRoot1" presStyleCnt="0">
        <dgm:presLayoutVars>
          <dgm:hierBranch val="init"/>
        </dgm:presLayoutVars>
      </dgm:prSet>
      <dgm:spPr/>
    </dgm:pt>
    <dgm:pt modelId="{56C1A3BF-AF2C-4E32-B798-692DE18D5D52}" type="pres">
      <dgm:prSet presAssocID="{B27859AA-5206-44A8-AD76-F630E85B6FFA}" presName="rootComposite1" presStyleCnt="0"/>
      <dgm:spPr/>
    </dgm:pt>
    <dgm:pt modelId="{5FAD9744-EC09-469C-9D59-CCCA1F68EE3C}" type="pres">
      <dgm:prSet presAssocID="{B27859AA-5206-44A8-AD76-F630E85B6FFA}" presName="rootText1" presStyleLbl="node0" presStyleIdx="0" presStyleCnt="1" custScaleX="75670" custScaleY="21993">
        <dgm:presLayoutVars>
          <dgm:chPref val="3"/>
        </dgm:presLayoutVars>
      </dgm:prSet>
      <dgm:spPr/>
    </dgm:pt>
    <dgm:pt modelId="{CD4F4B43-F24B-461D-A44A-2F56B3AD2BC6}" type="pres">
      <dgm:prSet presAssocID="{B27859AA-5206-44A8-AD76-F630E85B6FFA}" presName="rootConnector1" presStyleLbl="node1" presStyleIdx="0" presStyleCnt="0"/>
      <dgm:spPr/>
    </dgm:pt>
    <dgm:pt modelId="{53400564-8070-4B90-8772-BBADE9C61B82}" type="pres">
      <dgm:prSet presAssocID="{B27859AA-5206-44A8-AD76-F630E85B6FFA}" presName="hierChild2" presStyleCnt="0"/>
      <dgm:spPr/>
    </dgm:pt>
    <dgm:pt modelId="{D271384E-5945-4A61-AC57-9D3EFC078E5C}" type="pres">
      <dgm:prSet presAssocID="{C1733E89-2B8D-4D7E-A268-5AA05B1B0612}" presName="Name37" presStyleLbl="parChTrans1D2" presStyleIdx="0" presStyleCnt="2"/>
      <dgm:spPr/>
    </dgm:pt>
    <dgm:pt modelId="{833A5BED-B149-4880-A5AC-64F171A1E32D}" type="pres">
      <dgm:prSet presAssocID="{4231ED93-0D10-4789-BCAF-4FFB1A9046A5}" presName="hierRoot2" presStyleCnt="0">
        <dgm:presLayoutVars>
          <dgm:hierBranch val="init"/>
        </dgm:presLayoutVars>
      </dgm:prSet>
      <dgm:spPr/>
    </dgm:pt>
    <dgm:pt modelId="{BF3591A8-6603-4B25-A9A0-DD2EF78A2DD8}" type="pres">
      <dgm:prSet presAssocID="{4231ED93-0D10-4789-BCAF-4FFB1A9046A5}" presName="rootComposite" presStyleCnt="0"/>
      <dgm:spPr/>
    </dgm:pt>
    <dgm:pt modelId="{604DF59A-28A3-41CA-909B-295E2ACBF163}" type="pres">
      <dgm:prSet presAssocID="{4231ED93-0D10-4789-BCAF-4FFB1A9046A5}" presName="rootText" presStyleLbl="node2" presStyleIdx="0" presStyleCnt="2" custScaleX="80514" custScaleY="17984">
        <dgm:presLayoutVars>
          <dgm:chPref val="3"/>
        </dgm:presLayoutVars>
      </dgm:prSet>
      <dgm:spPr/>
    </dgm:pt>
    <dgm:pt modelId="{2D60EC41-C7AB-46A3-ABE5-7DA550E0BEDB}" type="pres">
      <dgm:prSet presAssocID="{4231ED93-0D10-4789-BCAF-4FFB1A9046A5}" presName="rootConnector" presStyleLbl="node2" presStyleIdx="0" presStyleCnt="2"/>
      <dgm:spPr/>
    </dgm:pt>
    <dgm:pt modelId="{01178D25-5650-482B-9A24-78D6D18445E3}" type="pres">
      <dgm:prSet presAssocID="{4231ED93-0D10-4789-BCAF-4FFB1A9046A5}" presName="hierChild4" presStyleCnt="0"/>
      <dgm:spPr/>
    </dgm:pt>
    <dgm:pt modelId="{B8577010-CA09-4DBA-8875-A7D7F37E7024}" type="pres">
      <dgm:prSet presAssocID="{4231ED93-0D10-4789-BCAF-4FFB1A9046A5}" presName="hierChild5" presStyleCnt="0"/>
      <dgm:spPr/>
    </dgm:pt>
    <dgm:pt modelId="{23A90D17-B08C-4214-99CC-70990E982162}" type="pres">
      <dgm:prSet presAssocID="{F2C08349-8C62-4E05-836D-1250F882B763}" presName="Name37" presStyleLbl="parChTrans1D2" presStyleIdx="1" presStyleCnt="2"/>
      <dgm:spPr/>
    </dgm:pt>
    <dgm:pt modelId="{5C65CF9B-5628-4EA8-A071-24297E29889D}" type="pres">
      <dgm:prSet presAssocID="{0FA4E087-F292-41A2-B226-4437F00E6F79}" presName="hierRoot2" presStyleCnt="0">
        <dgm:presLayoutVars>
          <dgm:hierBranch val="init"/>
        </dgm:presLayoutVars>
      </dgm:prSet>
      <dgm:spPr/>
    </dgm:pt>
    <dgm:pt modelId="{8B08C46F-7917-4614-8D20-F48E5999103D}" type="pres">
      <dgm:prSet presAssocID="{0FA4E087-F292-41A2-B226-4437F00E6F79}" presName="rootComposite" presStyleCnt="0"/>
      <dgm:spPr/>
    </dgm:pt>
    <dgm:pt modelId="{A7567790-2F7F-4DB9-856C-3B4953B27DFE}" type="pres">
      <dgm:prSet presAssocID="{0FA4E087-F292-41A2-B226-4437F00E6F79}" presName="rootText" presStyleLbl="node2" presStyleIdx="1" presStyleCnt="2" custScaleX="75518" custScaleY="16706">
        <dgm:presLayoutVars>
          <dgm:chPref val="3"/>
        </dgm:presLayoutVars>
      </dgm:prSet>
      <dgm:spPr/>
    </dgm:pt>
    <dgm:pt modelId="{2A7E6619-7E70-4134-B7F4-AF7033CAB005}" type="pres">
      <dgm:prSet presAssocID="{0FA4E087-F292-41A2-B226-4437F00E6F79}" presName="rootConnector" presStyleLbl="node2" presStyleIdx="1" presStyleCnt="2"/>
      <dgm:spPr/>
    </dgm:pt>
    <dgm:pt modelId="{764333AA-6FBC-41C5-8EDD-4581E23A958F}" type="pres">
      <dgm:prSet presAssocID="{0FA4E087-F292-41A2-B226-4437F00E6F79}" presName="hierChild4" presStyleCnt="0"/>
      <dgm:spPr/>
    </dgm:pt>
    <dgm:pt modelId="{12F5C020-7841-4D08-A2EB-E9F16C7B7D91}" type="pres">
      <dgm:prSet presAssocID="{0FA4E087-F292-41A2-B226-4437F00E6F79}" presName="hierChild5" presStyleCnt="0"/>
      <dgm:spPr/>
    </dgm:pt>
    <dgm:pt modelId="{4580B791-DE17-496A-885D-22F2554A9A93}" type="pres">
      <dgm:prSet presAssocID="{B27859AA-5206-44A8-AD76-F630E85B6FFA}" presName="hierChild3" presStyleCnt="0"/>
      <dgm:spPr/>
    </dgm:pt>
  </dgm:ptLst>
  <dgm:cxnLst>
    <dgm:cxn modelId="{EE820F2F-FB28-43FD-8FB1-59D738797A98}" type="presOf" srcId="{F2C08349-8C62-4E05-836D-1250F882B763}" destId="{23A90D17-B08C-4214-99CC-70990E982162}" srcOrd="0" destOrd="0" presId="urn:microsoft.com/office/officeart/2005/8/layout/orgChart1"/>
    <dgm:cxn modelId="{BBB5A03D-467B-42A2-AAE0-8EDD0114E5BD}" type="presOf" srcId="{FDAAC2B1-C260-4EC4-BF51-73031D2F5D7B}" destId="{8FE4408A-9224-4BF8-B816-80C85FB22EEC}" srcOrd="0" destOrd="0" presId="urn:microsoft.com/office/officeart/2005/8/layout/orgChart1"/>
    <dgm:cxn modelId="{BCC7646A-2A8F-4281-8387-98FD12391035}" type="presOf" srcId="{4231ED93-0D10-4789-BCAF-4FFB1A9046A5}" destId="{2D60EC41-C7AB-46A3-ABE5-7DA550E0BEDB}" srcOrd="1" destOrd="0" presId="urn:microsoft.com/office/officeart/2005/8/layout/orgChart1"/>
    <dgm:cxn modelId="{00470E4F-D7E5-42CB-9E0B-61F790321D6B}" type="presOf" srcId="{B27859AA-5206-44A8-AD76-F630E85B6FFA}" destId="{5FAD9744-EC09-469C-9D59-CCCA1F68EE3C}" srcOrd="0" destOrd="0" presId="urn:microsoft.com/office/officeart/2005/8/layout/orgChart1"/>
    <dgm:cxn modelId="{9CDCA38F-AC88-4F4C-9575-0A607D9ED54D}" srcId="{B27859AA-5206-44A8-AD76-F630E85B6FFA}" destId="{4231ED93-0D10-4789-BCAF-4FFB1A9046A5}" srcOrd="0" destOrd="0" parTransId="{C1733E89-2B8D-4D7E-A268-5AA05B1B0612}" sibTransId="{4F5B68E6-421D-4E40-8E86-D85DB5359325}"/>
    <dgm:cxn modelId="{707B83A4-61B2-44E1-915B-CD985FDB1621}" type="presOf" srcId="{C1733E89-2B8D-4D7E-A268-5AA05B1B0612}" destId="{D271384E-5945-4A61-AC57-9D3EFC078E5C}" srcOrd="0" destOrd="0" presId="urn:microsoft.com/office/officeart/2005/8/layout/orgChart1"/>
    <dgm:cxn modelId="{C5E3C6AF-C904-4E30-962B-5ED6F54F13F0}" type="presOf" srcId="{B27859AA-5206-44A8-AD76-F630E85B6FFA}" destId="{CD4F4B43-F24B-461D-A44A-2F56B3AD2BC6}" srcOrd="1" destOrd="0" presId="urn:microsoft.com/office/officeart/2005/8/layout/orgChart1"/>
    <dgm:cxn modelId="{9B45B5CA-4533-4B65-9D91-A1E2061A16E1}" type="presOf" srcId="{0FA4E087-F292-41A2-B226-4437F00E6F79}" destId="{A7567790-2F7F-4DB9-856C-3B4953B27DFE}" srcOrd="0" destOrd="0" presId="urn:microsoft.com/office/officeart/2005/8/layout/orgChart1"/>
    <dgm:cxn modelId="{2C1823CE-7DE3-4DA7-8C44-DEB30EE860FE}" type="presOf" srcId="{4231ED93-0D10-4789-BCAF-4FFB1A9046A5}" destId="{604DF59A-28A3-41CA-909B-295E2ACBF163}" srcOrd="0" destOrd="0" presId="urn:microsoft.com/office/officeart/2005/8/layout/orgChart1"/>
    <dgm:cxn modelId="{436C28D3-FD9D-479D-8DCD-706F1059025D}" type="presOf" srcId="{0FA4E087-F292-41A2-B226-4437F00E6F79}" destId="{2A7E6619-7E70-4134-B7F4-AF7033CAB005}" srcOrd="1" destOrd="0" presId="urn:microsoft.com/office/officeart/2005/8/layout/orgChart1"/>
    <dgm:cxn modelId="{5C5531ED-EF29-460F-8CDB-62D8879B41A0}" srcId="{FDAAC2B1-C260-4EC4-BF51-73031D2F5D7B}" destId="{B27859AA-5206-44A8-AD76-F630E85B6FFA}" srcOrd="0" destOrd="0" parTransId="{AAA10808-8E60-45C9-8D69-87E885989776}" sibTransId="{4C9C9A6D-AC1E-4A82-AFB9-9CB190D1EFA4}"/>
    <dgm:cxn modelId="{45AD72EF-D2FE-4D74-AF72-0A117C4F22A1}" srcId="{B27859AA-5206-44A8-AD76-F630E85B6FFA}" destId="{0FA4E087-F292-41A2-B226-4437F00E6F79}" srcOrd="1" destOrd="0" parTransId="{F2C08349-8C62-4E05-836D-1250F882B763}" sibTransId="{F1AF43F2-6B1D-40B4-B67E-0446A08E719E}"/>
    <dgm:cxn modelId="{2D14D827-EBB4-4C88-8B1E-AA569DA0B994}" type="presParOf" srcId="{8FE4408A-9224-4BF8-B816-80C85FB22EEC}" destId="{F36E31D1-F51A-4161-BF14-305D864C6987}" srcOrd="0" destOrd="0" presId="urn:microsoft.com/office/officeart/2005/8/layout/orgChart1"/>
    <dgm:cxn modelId="{9917C5FE-9C05-4D33-94CE-0DC0A841F4BA}" type="presParOf" srcId="{F36E31D1-F51A-4161-BF14-305D864C6987}" destId="{56C1A3BF-AF2C-4E32-B798-692DE18D5D52}" srcOrd="0" destOrd="0" presId="urn:microsoft.com/office/officeart/2005/8/layout/orgChart1"/>
    <dgm:cxn modelId="{6E21BC1D-8A67-4146-B5EA-2E531E2411D6}" type="presParOf" srcId="{56C1A3BF-AF2C-4E32-B798-692DE18D5D52}" destId="{5FAD9744-EC09-469C-9D59-CCCA1F68EE3C}" srcOrd="0" destOrd="0" presId="urn:microsoft.com/office/officeart/2005/8/layout/orgChart1"/>
    <dgm:cxn modelId="{39E8C8D3-34EA-41D7-A1BA-DB3A8BD5A39D}" type="presParOf" srcId="{56C1A3BF-AF2C-4E32-B798-692DE18D5D52}" destId="{CD4F4B43-F24B-461D-A44A-2F56B3AD2BC6}" srcOrd="1" destOrd="0" presId="urn:microsoft.com/office/officeart/2005/8/layout/orgChart1"/>
    <dgm:cxn modelId="{49904F9E-FF53-4EDB-9B1F-C8DB05899747}" type="presParOf" srcId="{F36E31D1-F51A-4161-BF14-305D864C6987}" destId="{53400564-8070-4B90-8772-BBADE9C61B82}" srcOrd="1" destOrd="0" presId="urn:microsoft.com/office/officeart/2005/8/layout/orgChart1"/>
    <dgm:cxn modelId="{E0159D16-3207-4FF1-ABE7-B5482CC239CF}" type="presParOf" srcId="{53400564-8070-4B90-8772-BBADE9C61B82}" destId="{D271384E-5945-4A61-AC57-9D3EFC078E5C}" srcOrd="0" destOrd="0" presId="urn:microsoft.com/office/officeart/2005/8/layout/orgChart1"/>
    <dgm:cxn modelId="{34E61B04-71A4-456D-9861-582A67FE43C3}" type="presParOf" srcId="{53400564-8070-4B90-8772-BBADE9C61B82}" destId="{833A5BED-B149-4880-A5AC-64F171A1E32D}" srcOrd="1" destOrd="0" presId="urn:microsoft.com/office/officeart/2005/8/layout/orgChart1"/>
    <dgm:cxn modelId="{67FE1992-2759-4ECC-803D-B32D307C990E}" type="presParOf" srcId="{833A5BED-B149-4880-A5AC-64F171A1E32D}" destId="{BF3591A8-6603-4B25-A9A0-DD2EF78A2DD8}" srcOrd="0" destOrd="0" presId="urn:microsoft.com/office/officeart/2005/8/layout/orgChart1"/>
    <dgm:cxn modelId="{D16635AE-3531-4633-9E06-0D3A262503EC}" type="presParOf" srcId="{BF3591A8-6603-4B25-A9A0-DD2EF78A2DD8}" destId="{604DF59A-28A3-41CA-909B-295E2ACBF163}" srcOrd="0" destOrd="0" presId="urn:microsoft.com/office/officeart/2005/8/layout/orgChart1"/>
    <dgm:cxn modelId="{50A308A4-5C77-4D77-BDE0-CD3C7A79BF2B}" type="presParOf" srcId="{BF3591A8-6603-4B25-A9A0-DD2EF78A2DD8}" destId="{2D60EC41-C7AB-46A3-ABE5-7DA550E0BEDB}" srcOrd="1" destOrd="0" presId="urn:microsoft.com/office/officeart/2005/8/layout/orgChart1"/>
    <dgm:cxn modelId="{9A3CF93A-C537-462A-8908-00829B5173BC}" type="presParOf" srcId="{833A5BED-B149-4880-A5AC-64F171A1E32D}" destId="{01178D25-5650-482B-9A24-78D6D18445E3}" srcOrd="1" destOrd="0" presId="urn:microsoft.com/office/officeart/2005/8/layout/orgChart1"/>
    <dgm:cxn modelId="{A4822FB6-568D-4585-A914-D936A22EEFC8}" type="presParOf" srcId="{833A5BED-B149-4880-A5AC-64F171A1E32D}" destId="{B8577010-CA09-4DBA-8875-A7D7F37E7024}" srcOrd="2" destOrd="0" presId="urn:microsoft.com/office/officeart/2005/8/layout/orgChart1"/>
    <dgm:cxn modelId="{2DC851FD-7183-4AF6-8508-46B174853C94}" type="presParOf" srcId="{53400564-8070-4B90-8772-BBADE9C61B82}" destId="{23A90D17-B08C-4214-99CC-70990E982162}" srcOrd="2" destOrd="0" presId="urn:microsoft.com/office/officeart/2005/8/layout/orgChart1"/>
    <dgm:cxn modelId="{F7557A02-3CC8-4254-BEA1-8F771ED16D7B}" type="presParOf" srcId="{53400564-8070-4B90-8772-BBADE9C61B82}" destId="{5C65CF9B-5628-4EA8-A071-24297E29889D}" srcOrd="3" destOrd="0" presId="urn:microsoft.com/office/officeart/2005/8/layout/orgChart1"/>
    <dgm:cxn modelId="{5221625A-4607-433A-B5FC-F2B04338A11B}" type="presParOf" srcId="{5C65CF9B-5628-4EA8-A071-24297E29889D}" destId="{8B08C46F-7917-4614-8D20-F48E5999103D}" srcOrd="0" destOrd="0" presId="urn:microsoft.com/office/officeart/2005/8/layout/orgChart1"/>
    <dgm:cxn modelId="{FBAC0655-65B4-4FC2-82D2-AC5ACE1F3D06}" type="presParOf" srcId="{8B08C46F-7917-4614-8D20-F48E5999103D}" destId="{A7567790-2F7F-4DB9-856C-3B4953B27DFE}" srcOrd="0" destOrd="0" presId="urn:microsoft.com/office/officeart/2005/8/layout/orgChart1"/>
    <dgm:cxn modelId="{6870D9AF-3DD7-48A9-9FD7-3AE99899E2EC}" type="presParOf" srcId="{8B08C46F-7917-4614-8D20-F48E5999103D}" destId="{2A7E6619-7E70-4134-B7F4-AF7033CAB005}" srcOrd="1" destOrd="0" presId="urn:microsoft.com/office/officeart/2005/8/layout/orgChart1"/>
    <dgm:cxn modelId="{627392A4-EBF2-4D80-A49E-1C7C9A578367}" type="presParOf" srcId="{5C65CF9B-5628-4EA8-A071-24297E29889D}" destId="{764333AA-6FBC-41C5-8EDD-4581E23A958F}" srcOrd="1" destOrd="0" presId="urn:microsoft.com/office/officeart/2005/8/layout/orgChart1"/>
    <dgm:cxn modelId="{0B13708E-230A-4B7B-9E1F-881B114A2FCB}" type="presParOf" srcId="{5C65CF9B-5628-4EA8-A071-24297E29889D}" destId="{12F5C020-7841-4D08-A2EB-E9F16C7B7D91}" srcOrd="2" destOrd="0" presId="urn:microsoft.com/office/officeart/2005/8/layout/orgChart1"/>
    <dgm:cxn modelId="{57AAFB8E-14F8-4178-8B55-2B7F290F142F}" type="presParOf" srcId="{F36E31D1-F51A-4161-BF14-305D864C6987}" destId="{4580B791-DE17-496A-885D-22F2554A9A9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47894F-19CC-40A2-AFFB-2AB1671D5F77}" type="doc">
      <dgm:prSet loTypeId="urn:microsoft.com/office/officeart/2008/layout/TitlePictureLineup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569B1B8E-4D29-472B-BC9D-DEAA89A61112}">
      <dgm:prSet phldrT="[Texto]" custT="1"/>
      <dgm:spPr/>
      <dgm:t>
        <a:bodyPr/>
        <a:lstStyle/>
        <a:p>
          <a:r>
            <a:rPr lang="es-EC" sz="1600" b="1" dirty="0">
              <a:latin typeface="Arial" panose="020B0604020202020204" pitchFamily="34" charset="0"/>
              <a:cs typeface="Arial" panose="020B0604020202020204" pitchFamily="34" charset="0"/>
            </a:rPr>
            <a:t>Solución Tampón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59078B-DF2F-48B2-9DE6-A30745DB92ED}" type="parTrans" cxnId="{62931261-CDD9-44C8-B287-A6ECF16BA0F8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3FC64C-7701-4335-B321-248DD8DA357F}" type="sibTrans" cxnId="{62931261-CDD9-44C8-B287-A6ECF16BA0F8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1334D9-4153-4882-B31D-BDF50D0F5CFA}">
      <dgm:prSet phldrT="[Texto]"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Tris</a:t>
          </a:r>
        </a:p>
      </dgm:t>
    </dgm:pt>
    <dgm:pt modelId="{45A5D4CC-DE6A-496A-BDA1-F932780E6829}" type="parTrans" cxnId="{0480FDBB-D2C4-4862-B7B9-C07A4E919A24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DF946A-0E9B-40CC-B243-D4EDE13DE58F}" type="sibTrans" cxnId="{0480FDBB-D2C4-4862-B7B9-C07A4E919A24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F65453-8811-4356-857D-ED98C4F6C7A0}">
      <dgm:prSet phldrT="[Texto]" custT="1"/>
      <dgm:spPr/>
      <dgm:t>
        <a:bodyPr/>
        <a:lstStyle/>
        <a:p>
          <a:r>
            <a:rPr lang="es-EC" sz="1600" b="1" dirty="0">
              <a:latin typeface="Arial" panose="020B0604020202020204" pitchFamily="34" charset="0"/>
              <a:cs typeface="Arial" panose="020B0604020202020204" pitchFamily="34" charset="0"/>
            </a:rPr>
            <a:t>Fuentes de nutrientes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55D3A8-7F6C-420B-8D99-F52E38630C76}" type="parTrans" cxnId="{7DDC33AF-2F2C-4887-AB3F-43C0B2DC8190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791C88-876A-4DF0-96C7-250D0B7093A5}" type="sibTrans" cxnId="{7DDC33AF-2F2C-4887-AB3F-43C0B2DC8190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281006-07B6-4E80-A580-3FA6E8DC6F1A}">
      <dgm:prSet phldrT="[Texto]"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Fructosa</a:t>
          </a:r>
        </a:p>
      </dgm:t>
    </dgm:pt>
    <dgm:pt modelId="{40C87FB7-37B8-4490-A9B1-9D8451084416}" type="parTrans" cxnId="{797A0AC3-B0F2-4B1B-84C5-B83AEB62D476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6CFB01-032B-4FF4-B18E-FA4B06FC0229}" type="sibTrans" cxnId="{797A0AC3-B0F2-4B1B-84C5-B83AEB62D476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C583D-E393-49EB-8D69-BD71E025D83A}">
      <dgm:prSet phldrT="[Texto]" custT="1"/>
      <dgm:spPr/>
      <dgm:t>
        <a:bodyPr/>
        <a:lstStyle/>
        <a:p>
          <a:r>
            <a:rPr lang="es-EC" sz="1600" b="1" dirty="0">
              <a:latin typeface="Arial" panose="020B0604020202020204" pitchFamily="34" charset="0"/>
              <a:cs typeface="Arial" panose="020B0604020202020204" pitchFamily="34" charset="0"/>
            </a:rPr>
            <a:t>Crioprotectores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B66FAB-C90F-4EED-AC90-C304B11B2576}" type="parTrans" cxnId="{A8366ECF-4F01-4756-A350-94FC9A0D4576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3BB9A0-E116-49AB-8AC9-A76DA890E152}" type="sibTrans" cxnId="{A8366ECF-4F01-4756-A350-94FC9A0D4576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142FF7-D7BF-4B62-8546-D12E07BEA663}">
      <dgm:prSet phldrT="[Texto]"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Glicerol</a:t>
          </a:r>
        </a:p>
      </dgm:t>
    </dgm:pt>
    <dgm:pt modelId="{1C048E96-C8E9-48A3-9F49-D32F61F1E1EC}" type="parTrans" cxnId="{9471C4B9-EA79-4BCF-9734-9230D19FFFA9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D17B02-8EC1-44E7-B587-648F5E7897EC}" type="sibTrans" cxnId="{9471C4B9-EA79-4BCF-9734-9230D19FFFA9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C19BDF-AC5B-490A-8EAB-EB66ACAD6320}">
      <dgm:prSet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Fosfato de sodio</a:t>
          </a:r>
        </a:p>
      </dgm:t>
    </dgm:pt>
    <dgm:pt modelId="{50CE0644-A8BF-4988-BD35-690696E96CC9}" type="parTrans" cxnId="{04C1D083-4E83-4973-B500-3E5470E0FE90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76F450-0414-4BEC-9C04-9E522CA4B067}" type="sibTrans" cxnId="{04C1D083-4E83-4973-B500-3E5470E0FE90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E3AEC6-F350-4EFE-A974-E1B5FA5C90C6}">
      <dgm:prSet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Citrato de sodio</a:t>
          </a:r>
        </a:p>
      </dgm:t>
    </dgm:pt>
    <dgm:pt modelId="{92DDF0A0-B7ED-4CD3-8D3B-BCE8373E4A84}" type="parTrans" cxnId="{DD7237BA-8E59-4B62-9C77-A714B8B1137A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9659B2-F800-4661-99AF-DC7A2BD8FCC9}" type="sibTrans" cxnId="{DD7237BA-8E59-4B62-9C77-A714B8B1137A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6153EB-A9D9-4F95-8DEC-D4B025DF4E91}">
      <dgm:prSet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Glucosa</a:t>
          </a:r>
        </a:p>
      </dgm:t>
    </dgm:pt>
    <dgm:pt modelId="{DD70CCA9-1E91-4AEA-9091-3EC0E5FD81E9}" type="parTrans" cxnId="{556139DE-5B12-4D54-B501-35D7CC91825D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E52049-3071-4838-81F8-3F6B970A239C}" type="sibTrans" cxnId="{556139DE-5B12-4D54-B501-35D7CC91825D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D3B1AB-6C07-4F24-A320-0103363EC4BF}">
      <dgm:prSet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Propilenglicol</a:t>
          </a:r>
        </a:p>
      </dgm:t>
    </dgm:pt>
    <dgm:pt modelId="{41B1E95C-5C1C-4315-AC34-8EBCA0CDA366}" type="parTrans" cxnId="{DEC8DC47-9106-469E-9A02-9FA53732F65A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470443-2A22-45D3-A30E-C477B3D0484C}" type="sibTrans" cxnId="{DEC8DC47-9106-469E-9A02-9FA53732F65A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A0CD7-5ECD-4367-B597-64DAD09A130D}">
      <dgm:prSet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Etilenglicol</a:t>
          </a:r>
        </a:p>
      </dgm:t>
    </dgm:pt>
    <dgm:pt modelId="{F9816C73-F177-48D4-A5D9-C5CB6A3B8BC9}" type="parTrans" cxnId="{1AF43475-DE90-4BF8-B143-289264070F88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FB4F98-8D3F-43EA-AAF5-3F5C145C349A}" type="sibTrans" cxnId="{1AF43475-DE90-4BF8-B143-289264070F88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629F6A-C9E3-484D-8EB5-E06D2F7B3C6E}" type="pres">
      <dgm:prSet presAssocID="{7047894F-19CC-40A2-AFFB-2AB1671D5F77}" presName="Name0" presStyleCnt="0">
        <dgm:presLayoutVars>
          <dgm:dir/>
        </dgm:presLayoutVars>
      </dgm:prSet>
      <dgm:spPr/>
    </dgm:pt>
    <dgm:pt modelId="{BFE0D04C-6C32-43A2-9DE8-3D8DD594D449}" type="pres">
      <dgm:prSet presAssocID="{569B1B8E-4D29-472B-BC9D-DEAA89A61112}" presName="composite" presStyleCnt="0"/>
      <dgm:spPr/>
    </dgm:pt>
    <dgm:pt modelId="{1213E2BB-523F-48F9-8512-CB4BA2D9A9F6}" type="pres">
      <dgm:prSet presAssocID="{569B1B8E-4D29-472B-BC9D-DEAA89A61112}" presName="Accent" presStyleLbl="alignAcc1" presStyleIdx="0" presStyleCnt="3"/>
      <dgm:spPr/>
    </dgm:pt>
    <dgm:pt modelId="{DD3CF522-4775-4072-B884-FC187BFC8C99}" type="pres">
      <dgm:prSet presAssocID="{569B1B8E-4D29-472B-BC9D-DEAA89A61112}" presName="Image" presStyleLbl="node1" presStyleIdx="0" presStyleCnt="3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7D0A9A8C-B1F8-4D2C-9A12-3375357C682A}" type="pres">
      <dgm:prSet presAssocID="{569B1B8E-4D29-472B-BC9D-DEAA89A61112}" presName="Child" presStyleLbl="revTx" presStyleIdx="0" presStyleCnt="3" custScaleX="150768" custLinFactNeighborX="20598" custLinFactNeighborY="-3012">
        <dgm:presLayoutVars>
          <dgm:bulletEnabled val="1"/>
        </dgm:presLayoutVars>
      </dgm:prSet>
      <dgm:spPr/>
    </dgm:pt>
    <dgm:pt modelId="{22157DE0-96FC-4485-B82D-15E8EDDA43E4}" type="pres">
      <dgm:prSet presAssocID="{569B1B8E-4D29-472B-BC9D-DEAA89A61112}" presName="Parent" presStyleLbl="alignNode1" presStyleIdx="0" presStyleCnt="3" custScaleY="126384">
        <dgm:presLayoutVars>
          <dgm:bulletEnabled val="1"/>
        </dgm:presLayoutVars>
      </dgm:prSet>
      <dgm:spPr/>
    </dgm:pt>
    <dgm:pt modelId="{47452EF7-0404-447C-AA76-172CF8702DC7}" type="pres">
      <dgm:prSet presAssocID="{A43FC64C-7701-4335-B321-248DD8DA357F}" presName="sibTrans" presStyleCnt="0"/>
      <dgm:spPr/>
    </dgm:pt>
    <dgm:pt modelId="{D0D72395-A09B-426C-A486-304640603126}" type="pres">
      <dgm:prSet presAssocID="{F4F65453-8811-4356-857D-ED98C4F6C7A0}" presName="composite" presStyleCnt="0"/>
      <dgm:spPr/>
    </dgm:pt>
    <dgm:pt modelId="{104245B2-AEFA-4920-8F46-0BF65B896BA1}" type="pres">
      <dgm:prSet presAssocID="{F4F65453-8811-4356-857D-ED98C4F6C7A0}" presName="Accent" presStyleLbl="alignAcc1" presStyleIdx="1" presStyleCnt="3"/>
      <dgm:spPr/>
    </dgm:pt>
    <dgm:pt modelId="{0CA0D11D-21F9-4B19-A494-95CF71B80634}" type="pres">
      <dgm:prSet presAssocID="{F4F65453-8811-4356-857D-ED98C4F6C7A0}" presName="Image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</dgm:spPr>
    </dgm:pt>
    <dgm:pt modelId="{41815D94-A8FE-441D-9EF1-992D798AB432}" type="pres">
      <dgm:prSet presAssocID="{F4F65453-8811-4356-857D-ED98C4F6C7A0}" presName="Child" presStyleLbl="revTx" presStyleIdx="1" presStyleCnt="3">
        <dgm:presLayoutVars>
          <dgm:bulletEnabled val="1"/>
        </dgm:presLayoutVars>
      </dgm:prSet>
      <dgm:spPr/>
    </dgm:pt>
    <dgm:pt modelId="{89698EFC-4BA5-4CBB-8302-28493CAEF6B7}" type="pres">
      <dgm:prSet presAssocID="{F4F65453-8811-4356-857D-ED98C4F6C7A0}" presName="Parent" presStyleLbl="alignNode1" presStyleIdx="1" presStyleCnt="3" custScaleY="141197">
        <dgm:presLayoutVars>
          <dgm:bulletEnabled val="1"/>
        </dgm:presLayoutVars>
      </dgm:prSet>
      <dgm:spPr/>
    </dgm:pt>
    <dgm:pt modelId="{CDB5F244-905E-4330-BF42-07266187FB14}" type="pres">
      <dgm:prSet presAssocID="{FE791C88-876A-4DF0-96C7-250D0B7093A5}" presName="sibTrans" presStyleCnt="0"/>
      <dgm:spPr/>
    </dgm:pt>
    <dgm:pt modelId="{718C7F68-712A-4668-967B-3EF34CD303AC}" type="pres">
      <dgm:prSet presAssocID="{43EC583D-E393-49EB-8D69-BD71E025D83A}" presName="composite" presStyleCnt="0"/>
      <dgm:spPr/>
    </dgm:pt>
    <dgm:pt modelId="{2752BCCA-575B-417C-896E-BCBC6D2BFE34}" type="pres">
      <dgm:prSet presAssocID="{43EC583D-E393-49EB-8D69-BD71E025D83A}" presName="Accent" presStyleLbl="alignAcc1" presStyleIdx="2" presStyleCnt="3"/>
      <dgm:spPr/>
    </dgm:pt>
    <dgm:pt modelId="{8AFED431-79AD-47B0-9109-33341035233D}" type="pres">
      <dgm:prSet presAssocID="{43EC583D-E393-49EB-8D69-BD71E025D83A}" presName="Image" presStyleLbl="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8000" b="-8000"/>
          </a:stretch>
        </a:blipFill>
      </dgm:spPr>
    </dgm:pt>
    <dgm:pt modelId="{D57BC4B1-01C4-41DA-84FB-0343FE15B869}" type="pres">
      <dgm:prSet presAssocID="{43EC583D-E393-49EB-8D69-BD71E025D83A}" presName="Child" presStyleLbl="revTx" presStyleIdx="2" presStyleCnt="3" custScaleX="144560" custLinFactNeighborX="16222" custLinFactNeighborY="-8789">
        <dgm:presLayoutVars>
          <dgm:bulletEnabled val="1"/>
        </dgm:presLayoutVars>
      </dgm:prSet>
      <dgm:spPr/>
    </dgm:pt>
    <dgm:pt modelId="{EBA7F259-B4FB-4CA0-A4AD-961E13D52FFA}" type="pres">
      <dgm:prSet presAssocID="{43EC583D-E393-49EB-8D69-BD71E025D83A}" presName="Parent" presStyleLbl="alignNode1" presStyleIdx="2" presStyleCnt="3" custScaleX="115898">
        <dgm:presLayoutVars>
          <dgm:bulletEnabled val="1"/>
        </dgm:presLayoutVars>
      </dgm:prSet>
      <dgm:spPr/>
    </dgm:pt>
  </dgm:ptLst>
  <dgm:cxnLst>
    <dgm:cxn modelId="{993EE715-EF93-4E82-9739-13BD2C557CBA}" type="presOf" srcId="{569B1B8E-4D29-472B-BC9D-DEAA89A61112}" destId="{22157DE0-96FC-4485-B82D-15E8EDDA43E4}" srcOrd="0" destOrd="0" presId="urn:microsoft.com/office/officeart/2008/layout/TitlePictureLineup"/>
    <dgm:cxn modelId="{21335C1E-42A1-4560-8DB2-64234DABCA0B}" type="presOf" srcId="{F4F65453-8811-4356-857D-ED98C4F6C7A0}" destId="{89698EFC-4BA5-4CBB-8302-28493CAEF6B7}" srcOrd="0" destOrd="0" presId="urn:microsoft.com/office/officeart/2008/layout/TitlePictureLineup"/>
    <dgm:cxn modelId="{62931261-CDD9-44C8-B287-A6ECF16BA0F8}" srcId="{7047894F-19CC-40A2-AFFB-2AB1671D5F77}" destId="{569B1B8E-4D29-472B-BC9D-DEAA89A61112}" srcOrd="0" destOrd="0" parTransId="{EA59078B-DF2F-48B2-9DE6-A30745DB92ED}" sibTransId="{A43FC64C-7701-4335-B321-248DD8DA357F}"/>
    <dgm:cxn modelId="{DEC8DC47-9106-469E-9A02-9FA53732F65A}" srcId="{43EC583D-E393-49EB-8D69-BD71E025D83A}" destId="{41D3B1AB-6C07-4F24-A320-0103363EC4BF}" srcOrd="1" destOrd="0" parTransId="{41B1E95C-5C1C-4315-AC34-8EBCA0CDA366}" sibTransId="{72470443-2A22-45D3-A30E-C477B3D0484C}"/>
    <dgm:cxn modelId="{7A37944B-D442-4941-BDB1-24C37D9E39CA}" type="presOf" srcId="{41D3B1AB-6C07-4F24-A320-0103363EC4BF}" destId="{D57BC4B1-01C4-41DA-84FB-0343FE15B869}" srcOrd="0" destOrd="1" presId="urn:microsoft.com/office/officeart/2008/layout/TitlePictureLineup"/>
    <dgm:cxn modelId="{3A61B44F-DE2C-4B73-A431-5C95423BA1B2}" type="presOf" srcId="{43EC583D-E393-49EB-8D69-BD71E025D83A}" destId="{EBA7F259-B4FB-4CA0-A4AD-961E13D52FFA}" srcOrd="0" destOrd="0" presId="urn:microsoft.com/office/officeart/2008/layout/TitlePictureLineup"/>
    <dgm:cxn modelId="{7961C971-CDF6-4C67-8865-F0481E3D9B48}" type="presOf" srcId="{CC281006-07B6-4E80-A580-3FA6E8DC6F1A}" destId="{41815D94-A8FE-441D-9EF1-992D798AB432}" srcOrd="0" destOrd="0" presId="urn:microsoft.com/office/officeart/2008/layout/TitlePictureLineup"/>
    <dgm:cxn modelId="{1AF43475-DE90-4BF8-B143-289264070F88}" srcId="{43EC583D-E393-49EB-8D69-BD71E025D83A}" destId="{1C5A0CD7-5ECD-4367-B597-64DAD09A130D}" srcOrd="2" destOrd="0" parTransId="{F9816C73-F177-48D4-A5D9-C5CB6A3B8BC9}" sibTransId="{14FB4F98-8D3F-43EA-AAF5-3F5C145C349A}"/>
    <dgm:cxn modelId="{04C1D083-4E83-4973-B500-3E5470E0FE90}" srcId="{569B1B8E-4D29-472B-BC9D-DEAA89A61112}" destId="{3EC19BDF-AC5B-490A-8EAB-EB66ACAD6320}" srcOrd="1" destOrd="0" parTransId="{50CE0644-A8BF-4988-BD35-690696E96CC9}" sibTransId="{5876F450-0414-4BEC-9C04-9E522CA4B067}"/>
    <dgm:cxn modelId="{1AC5438B-7CE7-4639-A388-64B04468F21D}" type="presOf" srcId="{3D142FF7-D7BF-4B62-8546-D12E07BEA663}" destId="{D57BC4B1-01C4-41DA-84FB-0343FE15B869}" srcOrd="0" destOrd="0" presId="urn:microsoft.com/office/officeart/2008/layout/TitlePictureLineup"/>
    <dgm:cxn modelId="{407CA68B-E239-4C52-9975-4B12A38F7667}" type="presOf" srcId="{3EC19BDF-AC5B-490A-8EAB-EB66ACAD6320}" destId="{7D0A9A8C-B1F8-4D2C-9A12-3375357C682A}" srcOrd="0" destOrd="1" presId="urn:microsoft.com/office/officeart/2008/layout/TitlePictureLineup"/>
    <dgm:cxn modelId="{5E182E8C-3589-47E6-8FA3-F486E703D15D}" type="presOf" srcId="{DFE3AEC6-F350-4EFE-A974-E1B5FA5C90C6}" destId="{7D0A9A8C-B1F8-4D2C-9A12-3375357C682A}" srcOrd="0" destOrd="2" presId="urn:microsoft.com/office/officeart/2008/layout/TitlePictureLineup"/>
    <dgm:cxn modelId="{A693659D-8A45-4072-800D-20811AB85C27}" type="presOf" srcId="{3C6153EB-A9D9-4F95-8DEC-D4B025DF4E91}" destId="{41815D94-A8FE-441D-9EF1-992D798AB432}" srcOrd="0" destOrd="1" presId="urn:microsoft.com/office/officeart/2008/layout/TitlePictureLineup"/>
    <dgm:cxn modelId="{468FEEA4-B3D4-45D7-9D7A-50748E354FE0}" type="presOf" srcId="{531334D9-4153-4882-B31D-BDF50D0F5CFA}" destId="{7D0A9A8C-B1F8-4D2C-9A12-3375357C682A}" srcOrd="0" destOrd="0" presId="urn:microsoft.com/office/officeart/2008/layout/TitlePictureLineup"/>
    <dgm:cxn modelId="{7DDC33AF-2F2C-4887-AB3F-43C0B2DC8190}" srcId="{7047894F-19CC-40A2-AFFB-2AB1671D5F77}" destId="{F4F65453-8811-4356-857D-ED98C4F6C7A0}" srcOrd="1" destOrd="0" parTransId="{AE55D3A8-7F6C-420B-8D99-F52E38630C76}" sibTransId="{FE791C88-876A-4DF0-96C7-250D0B7093A5}"/>
    <dgm:cxn modelId="{9471C4B9-EA79-4BCF-9734-9230D19FFFA9}" srcId="{43EC583D-E393-49EB-8D69-BD71E025D83A}" destId="{3D142FF7-D7BF-4B62-8546-D12E07BEA663}" srcOrd="0" destOrd="0" parTransId="{1C048E96-C8E9-48A3-9F49-D32F61F1E1EC}" sibTransId="{A9D17B02-8EC1-44E7-B587-648F5E7897EC}"/>
    <dgm:cxn modelId="{DD7237BA-8E59-4B62-9C77-A714B8B1137A}" srcId="{569B1B8E-4D29-472B-BC9D-DEAA89A61112}" destId="{DFE3AEC6-F350-4EFE-A974-E1B5FA5C90C6}" srcOrd="2" destOrd="0" parTransId="{92DDF0A0-B7ED-4CD3-8D3B-BCE8373E4A84}" sibTransId="{B19659B2-F800-4661-99AF-DC7A2BD8FCC9}"/>
    <dgm:cxn modelId="{0480FDBB-D2C4-4862-B7B9-C07A4E919A24}" srcId="{569B1B8E-4D29-472B-BC9D-DEAA89A61112}" destId="{531334D9-4153-4882-B31D-BDF50D0F5CFA}" srcOrd="0" destOrd="0" parTransId="{45A5D4CC-DE6A-496A-BDA1-F932780E6829}" sibTransId="{6EDF946A-0E9B-40CC-B243-D4EDE13DE58F}"/>
    <dgm:cxn modelId="{797A0AC3-B0F2-4B1B-84C5-B83AEB62D476}" srcId="{F4F65453-8811-4356-857D-ED98C4F6C7A0}" destId="{CC281006-07B6-4E80-A580-3FA6E8DC6F1A}" srcOrd="0" destOrd="0" parTransId="{40C87FB7-37B8-4490-A9B1-9D8451084416}" sibTransId="{C26CFB01-032B-4FF4-B18E-FA4B06FC0229}"/>
    <dgm:cxn modelId="{A8366ECF-4F01-4756-A350-94FC9A0D4576}" srcId="{7047894F-19CC-40A2-AFFB-2AB1671D5F77}" destId="{43EC583D-E393-49EB-8D69-BD71E025D83A}" srcOrd="2" destOrd="0" parTransId="{04B66FAB-C90F-4EED-AC90-C304B11B2576}" sibTransId="{313BB9A0-E116-49AB-8AC9-A76DA890E152}"/>
    <dgm:cxn modelId="{556139DE-5B12-4D54-B501-35D7CC91825D}" srcId="{F4F65453-8811-4356-857D-ED98C4F6C7A0}" destId="{3C6153EB-A9D9-4F95-8DEC-D4B025DF4E91}" srcOrd="1" destOrd="0" parTransId="{DD70CCA9-1E91-4AEA-9091-3EC0E5FD81E9}" sibTransId="{5BE52049-3071-4838-81F8-3F6B970A239C}"/>
    <dgm:cxn modelId="{BC26C4E9-014C-4A57-9E5C-AAD954497D39}" type="presOf" srcId="{1C5A0CD7-5ECD-4367-B597-64DAD09A130D}" destId="{D57BC4B1-01C4-41DA-84FB-0343FE15B869}" srcOrd="0" destOrd="2" presId="urn:microsoft.com/office/officeart/2008/layout/TitlePictureLineup"/>
    <dgm:cxn modelId="{9C5D8BFD-BA1E-4741-A8E7-C68258046B54}" type="presOf" srcId="{7047894F-19CC-40A2-AFFB-2AB1671D5F77}" destId="{F9629F6A-C9E3-484D-8EB5-E06D2F7B3C6E}" srcOrd="0" destOrd="0" presId="urn:microsoft.com/office/officeart/2008/layout/TitlePictureLineup"/>
    <dgm:cxn modelId="{2BE81966-A447-4D33-8FAB-7BCF0D686CF0}" type="presParOf" srcId="{F9629F6A-C9E3-484D-8EB5-E06D2F7B3C6E}" destId="{BFE0D04C-6C32-43A2-9DE8-3D8DD594D449}" srcOrd="0" destOrd="0" presId="urn:microsoft.com/office/officeart/2008/layout/TitlePictureLineup"/>
    <dgm:cxn modelId="{0E276E76-7B2B-4BBE-8CDF-0E8F1A4DF3E9}" type="presParOf" srcId="{BFE0D04C-6C32-43A2-9DE8-3D8DD594D449}" destId="{1213E2BB-523F-48F9-8512-CB4BA2D9A9F6}" srcOrd="0" destOrd="0" presId="urn:microsoft.com/office/officeart/2008/layout/TitlePictureLineup"/>
    <dgm:cxn modelId="{EF9301EB-977A-4A27-BEE0-D45D658B4AE0}" type="presParOf" srcId="{BFE0D04C-6C32-43A2-9DE8-3D8DD594D449}" destId="{DD3CF522-4775-4072-B884-FC187BFC8C99}" srcOrd="1" destOrd="0" presId="urn:microsoft.com/office/officeart/2008/layout/TitlePictureLineup"/>
    <dgm:cxn modelId="{13D60DD2-9418-4926-811D-AB7600F04662}" type="presParOf" srcId="{BFE0D04C-6C32-43A2-9DE8-3D8DD594D449}" destId="{7D0A9A8C-B1F8-4D2C-9A12-3375357C682A}" srcOrd="2" destOrd="0" presId="urn:microsoft.com/office/officeart/2008/layout/TitlePictureLineup"/>
    <dgm:cxn modelId="{DD04AAB7-71FC-43C1-BDC5-94906C98E2FD}" type="presParOf" srcId="{BFE0D04C-6C32-43A2-9DE8-3D8DD594D449}" destId="{22157DE0-96FC-4485-B82D-15E8EDDA43E4}" srcOrd="3" destOrd="0" presId="urn:microsoft.com/office/officeart/2008/layout/TitlePictureLineup"/>
    <dgm:cxn modelId="{B39CB7C3-F31F-40AE-A7F9-D43D9F189864}" type="presParOf" srcId="{F9629F6A-C9E3-484D-8EB5-E06D2F7B3C6E}" destId="{47452EF7-0404-447C-AA76-172CF8702DC7}" srcOrd="1" destOrd="0" presId="urn:microsoft.com/office/officeart/2008/layout/TitlePictureLineup"/>
    <dgm:cxn modelId="{BAA939B6-DB52-4852-B843-0D4E3FE6F60F}" type="presParOf" srcId="{F9629F6A-C9E3-484D-8EB5-E06D2F7B3C6E}" destId="{D0D72395-A09B-426C-A486-304640603126}" srcOrd="2" destOrd="0" presId="urn:microsoft.com/office/officeart/2008/layout/TitlePictureLineup"/>
    <dgm:cxn modelId="{F1225C1B-97B6-4795-B1A6-A55FE3DA17A4}" type="presParOf" srcId="{D0D72395-A09B-426C-A486-304640603126}" destId="{104245B2-AEFA-4920-8F46-0BF65B896BA1}" srcOrd="0" destOrd="0" presId="urn:microsoft.com/office/officeart/2008/layout/TitlePictureLineup"/>
    <dgm:cxn modelId="{A6D57B5C-C3B4-45D7-A355-8A6D93504991}" type="presParOf" srcId="{D0D72395-A09B-426C-A486-304640603126}" destId="{0CA0D11D-21F9-4B19-A494-95CF71B80634}" srcOrd="1" destOrd="0" presId="urn:microsoft.com/office/officeart/2008/layout/TitlePictureLineup"/>
    <dgm:cxn modelId="{2A3F58EA-BBD5-4326-9662-7DEB134A82FD}" type="presParOf" srcId="{D0D72395-A09B-426C-A486-304640603126}" destId="{41815D94-A8FE-441D-9EF1-992D798AB432}" srcOrd="2" destOrd="0" presId="urn:microsoft.com/office/officeart/2008/layout/TitlePictureLineup"/>
    <dgm:cxn modelId="{5677FD1C-F2E0-4569-A1AB-D474F206D1FE}" type="presParOf" srcId="{D0D72395-A09B-426C-A486-304640603126}" destId="{89698EFC-4BA5-4CBB-8302-28493CAEF6B7}" srcOrd="3" destOrd="0" presId="urn:microsoft.com/office/officeart/2008/layout/TitlePictureLineup"/>
    <dgm:cxn modelId="{908F04B6-4441-468F-9EE7-4FE81306CB06}" type="presParOf" srcId="{F9629F6A-C9E3-484D-8EB5-E06D2F7B3C6E}" destId="{CDB5F244-905E-4330-BF42-07266187FB14}" srcOrd="3" destOrd="0" presId="urn:microsoft.com/office/officeart/2008/layout/TitlePictureLineup"/>
    <dgm:cxn modelId="{C656AAFB-B81D-4DB8-8480-3CB34EF4B868}" type="presParOf" srcId="{F9629F6A-C9E3-484D-8EB5-E06D2F7B3C6E}" destId="{718C7F68-712A-4668-967B-3EF34CD303AC}" srcOrd="4" destOrd="0" presId="urn:microsoft.com/office/officeart/2008/layout/TitlePictureLineup"/>
    <dgm:cxn modelId="{89B146B1-5E67-4AA6-A785-C5DA4A993301}" type="presParOf" srcId="{718C7F68-712A-4668-967B-3EF34CD303AC}" destId="{2752BCCA-575B-417C-896E-BCBC6D2BFE34}" srcOrd="0" destOrd="0" presId="urn:microsoft.com/office/officeart/2008/layout/TitlePictureLineup"/>
    <dgm:cxn modelId="{2B59AE98-AC59-4770-85E8-FAF69E970B49}" type="presParOf" srcId="{718C7F68-712A-4668-967B-3EF34CD303AC}" destId="{8AFED431-79AD-47B0-9109-33341035233D}" srcOrd="1" destOrd="0" presId="urn:microsoft.com/office/officeart/2008/layout/TitlePictureLineup"/>
    <dgm:cxn modelId="{F3CF23E1-DA43-4F54-A30D-355F8CAAD82F}" type="presParOf" srcId="{718C7F68-712A-4668-967B-3EF34CD303AC}" destId="{D57BC4B1-01C4-41DA-84FB-0343FE15B869}" srcOrd="2" destOrd="0" presId="urn:microsoft.com/office/officeart/2008/layout/TitlePictureLineup"/>
    <dgm:cxn modelId="{008B43CC-8F8E-4A9E-B7BD-65255308BF63}" type="presParOf" srcId="{718C7F68-712A-4668-967B-3EF34CD303AC}" destId="{EBA7F259-B4FB-4CA0-A4AD-961E13D52FFA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47894F-19CC-40A2-AFFB-2AB1671D5F77}" type="doc">
      <dgm:prSet loTypeId="urn:microsoft.com/office/officeart/2008/layout/TitlePictureLineup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569B1B8E-4D29-472B-BC9D-DEAA89A61112}">
      <dgm:prSet phldrT="[Texto]" custT="1"/>
      <dgm:spPr/>
      <dgm:t>
        <a:bodyPr/>
        <a:lstStyle/>
        <a:p>
          <a:r>
            <a:rPr lang="es-EC" sz="1600" b="1" dirty="0">
              <a:latin typeface="Arial" panose="020B0604020202020204" pitchFamily="34" charset="0"/>
              <a:cs typeface="Arial" panose="020B0604020202020204" pitchFamily="34" charset="0"/>
            </a:rPr>
            <a:t>Antibióticos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59078B-DF2F-48B2-9DE6-A30745DB92ED}" type="parTrans" cxnId="{62931261-CDD9-44C8-B287-A6ECF16BA0F8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3FC64C-7701-4335-B321-248DD8DA357F}" type="sibTrans" cxnId="{62931261-CDD9-44C8-B287-A6ECF16BA0F8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1334D9-4153-4882-B31D-BDF50D0F5CFA}">
      <dgm:prSet phldrT="[Texto]"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Estreptomicina</a:t>
          </a:r>
        </a:p>
      </dgm:t>
    </dgm:pt>
    <dgm:pt modelId="{45A5D4CC-DE6A-496A-BDA1-F932780E6829}" type="parTrans" cxnId="{0480FDBB-D2C4-4862-B7B9-C07A4E919A24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DF946A-0E9B-40CC-B243-D4EDE13DE58F}" type="sibTrans" cxnId="{0480FDBB-D2C4-4862-B7B9-C07A4E919A24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F65453-8811-4356-857D-ED98C4F6C7A0}">
      <dgm:prSet phldrT="[Texto]" custT="1"/>
      <dgm:spPr/>
      <dgm:t>
        <a:bodyPr/>
        <a:lstStyle/>
        <a:p>
          <a:r>
            <a:rPr lang="es-EC" sz="1600" b="1" dirty="0">
              <a:latin typeface="Arial" panose="020B0604020202020204" pitchFamily="34" charset="0"/>
              <a:cs typeface="Arial" panose="020B0604020202020204" pitchFamily="34" charset="0"/>
            </a:rPr>
            <a:t>Lipoproteínas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55D3A8-7F6C-420B-8D99-F52E38630C76}" type="parTrans" cxnId="{7DDC33AF-2F2C-4887-AB3F-43C0B2DC8190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791C88-876A-4DF0-96C7-250D0B7093A5}" type="sibTrans" cxnId="{7DDC33AF-2F2C-4887-AB3F-43C0B2DC8190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281006-07B6-4E80-A580-3FA6E8DC6F1A}">
      <dgm:prSet phldrT="[Texto]"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Yema de huevo</a:t>
          </a:r>
        </a:p>
      </dgm:t>
    </dgm:pt>
    <dgm:pt modelId="{40C87FB7-37B8-4490-A9B1-9D8451084416}" type="parTrans" cxnId="{797A0AC3-B0F2-4B1B-84C5-B83AEB62D476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6CFB01-032B-4FF4-B18E-FA4B06FC0229}" type="sibTrans" cxnId="{797A0AC3-B0F2-4B1B-84C5-B83AEB62D476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52DBB8-B8AB-4D4A-A7C3-949F9E19EDC5}">
      <dgm:prSet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Penicilina</a:t>
          </a:r>
        </a:p>
      </dgm:t>
    </dgm:pt>
    <dgm:pt modelId="{E7388130-52CC-4ADA-A96E-5AC67C448CAF}" type="parTrans" cxnId="{D66265B2-20E8-449E-9107-6EB8E4143239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F31EB2-5DA2-41B7-846A-271C1C8CE109}" type="sibTrans" cxnId="{D66265B2-20E8-449E-9107-6EB8E4143239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8FD6DD-138E-4483-B347-282A2089A92F}">
      <dgm:prSet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Gentamicina</a:t>
          </a:r>
        </a:p>
      </dgm:t>
    </dgm:pt>
    <dgm:pt modelId="{703228C2-6DFA-4E7D-87C6-A39110CFBD8F}" type="parTrans" cxnId="{5A82AFBF-D959-451D-8956-812C0371E96A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8A5126-4836-4110-A987-8279C16919F0}" type="sibTrans" cxnId="{5A82AFBF-D959-451D-8956-812C0371E96A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60ACC3-1B9D-4EF1-8273-85065B101B59}">
      <dgm:prSet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Leche desnatada</a:t>
          </a:r>
        </a:p>
      </dgm:t>
    </dgm:pt>
    <dgm:pt modelId="{1B830D07-EE0D-4FB2-8C3B-A26C2AF17E55}" type="parTrans" cxnId="{E1DDFCDB-B1CA-4B2C-9156-97E3DC3AF664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D2E28B-BB9A-4F89-A255-785728EA6245}" type="sibTrans" cxnId="{E1DDFCDB-B1CA-4B2C-9156-97E3DC3AF664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629F6A-C9E3-484D-8EB5-E06D2F7B3C6E}" type="pres">
      <dgm:prSet presAssocID="{7047894F-19CC-40A2-AFFB-2AB1671D5F77}" presName="Name0" presStyleCnt="0">
        <dgm:presLayoutVars>
          <dgm:dir/>
        </dgm:presLayoutVars>
      </dgm:prSet>
      <dgm:spPr/>
    </dgm:pt>
    <dgm:pt modelId="{BFE0D04C-6C32-43A2-9DE8-3D8DD594D449}" type="pres">
      <dgm:prSet presAssocID="{569B1B8E-4D29-472B-BC9D-DEAA89A61112}" presName="composite" presStyleCnt="0"/>
      <dgm:spPr/>
    </dgm:pt>
    <dgm:pt modelId="{1213E2BB-523F-48F9-8512-CB4BA2D9A9F6}" type="pres">
      <dgm:prSet presAssocID="{569B1B8E-4D29-472B-BC9D-DEAA89A61112}" presName="Accent" presStyleLbl="alignAcc1" presStyleIdx="0" presStyleCnt="2"/>
      <dgm:spPr/>
    </dgm:pt>
    <dgm:pt modelId="{DD3CF522-4775-4072-B884-FC187BFC8C99}" type="pres">
      <dgm:prSet presAssocID="{569B1B8E-4D29-472B-BC9D-DEAA89A61112}" presName="Image" presStyleLbl="node1" presStyleIdx="0" presStyleCnt="2"/>
      <dgm:spPr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  <dgm:pt modelId="{7D0A9A8C-B1F8-4D2C-9A12-3375357C682A}" type="pres">
      <dgm:prSet presAssocID="{569B1B8E-4D29-472B-BC9D-DEAA89A61112}" presName="Child" presStyleLbl="revTx" presStyleIdx="0" presStyleCnt="2" custScaleX="143483" custLinFactNeighborX="17290" custLinFactNeighborY="-2762">
        <dgm:presLayoutVars>
          <dgm:bulletEnabled val="1"/>
        </dgm:presLayoutVars>
      </dgm:prSet>
      <dgm:spPr/>
    </dgm:pt>
    <dgm:pt modelId="{22157DE0-96FC-4485-B82D-15E8EDDA43E4}" type="pres">
      <dgm:prSet presAssocID="{569B1B8E-4D29-472B-BC9D-DEAA89A61112}" presName="Parent" presStyleLbl="alignNode1" presStyleIdx="0" presStyleCnt="2">
        <dgm:presLayoutVars>
          <dgm:bulletEnabled val="1"/>
        </dgm:presLayoutVars>
      </dgm:prSet>
      <dgm:spPr/>
    </dgm:pt>
    <dgm:pt modelId="{47452EF7-0404-447C-AA76-172CF8702DC7}" type="pres">
      <dgm:prSet presAssocID="{A43FC64C-7701-4335-B321-248DD8DA357F}" presName="sibTrans" presStyleCnt="0"/>
      <dgm:spPr/>
    </dgm:pt>
    <dgm:pt modelId="{D0D72395-A09B-426C-A486-304640603126}" type="pres">
      <dgm:prSet presAssocID="{F4F65453-8811-4356-857D-ED98C4F6C7A0}" presName="composite" presStyleCnt="0"/>
      <dgm:spPr/>
    </dgm:pt>
    <dgm:pt modelId="{104245B2-AEFA-4920-8F46-0BF65B896BA1}" type="pres">
      <dgm:prSet presAssocID="{F4F65453-8811-4356-857D-ED98C4F6C7A0}" presName="Accent" presStyleLbl="alignAcc1" presStyleIdx="1" presStyleCnt="2"/>
      <dgm:spPr/>
    </dgm:pt>
    <dgm:pt modelId="{0CA0D11D-21F9-4B19-A494-95CF71B80634}" type="pres">
      <dgm:prSet presAssocID="{F4F65453-8811-4356-857D-ED98C4F6C7A0}" presName="Image" presStyleLbl="node1" presStyleIdx="1" presStyleCnt="2"/>
      <dgm:spPr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</dgm:spPr>
    </dgm:pt>
    <dgm:pt modelId="{41815D94-A8FE-441D-9EF1-992D798AB432}" type="pres">
      <dgm:prSet presAssocID="{F4F65453-8811-4356-857D-ED98C4F6C7A0}" presName="Child" presStyleLbl="revTx" presStyleIdx="1" presStyleCnt="2" custScaleX="119276" custLinFactNeighborX="4002" custLinFactNeighborY="668">
        <dgm:presLayoutVars>
          <dgm:bulletEnabled val="1"/>
        </dgm:presLayoutVars>
      </dgm:prSet>
      <dgm:spPr/>
    </dgm:pt>
    <dgm:pt modelId="{89698EFC-4BA5-4CBB-8302-28493CAEF6B7}" type="pres">
      <dgm:prSet presAssocID="{F4F65453-8811-4356-857D-ED98C4F6C7A0}" presName="Parent" presStyleLbl="alignNode1" presStyleIdx="1" presStyleCnt="2" custScaleX="111379">
        <dgm:presLayoutVars>
          <dgm:bulletEnabled val="1"/>
        </dgm:presLayoutVars>
      </dgm:prSet>
      <dgm:spPr/>
    </dgm:pt>
  </dgm:ptLst>
  <dgm:cxnLst>
    <dgm:cxn modelId="{993EE715-EF93-4E82-9739-13BD2C557CBA}" type="presOf" srcId="{569B1B8E-4D29-472B-BC9D-DEAA89A61112}" destId="{22157DE0-96FC-4485-B82D-15E8EDDA43E4}" srcOrd="0" destOrd="0" presId="urn:microsoft.com/office/officeart/2008/layout/TitlePictureLineup"/>
    <dgm:cxn modelId="{21335C1E-42A1-4560-8DB2-64234DABCA0B}" type="presOf" srcId="{F4F65453-8811-4356-857D-ED98C4F6C7A0}" destId="{89698EFC-4BA5-4CBB-8302-28493CAEF6B7}" srcOrd="0" destOrd="0" presId="urn:microsoft.com/office/officeart/2008/layout/TitlePictureLineup"/>
    <dgm:cxn modelId="{BEE5982F-4C67-47AA-901D-848C70B9FE70}" type="presOf" srcId="{7C8FD6DD-138E-4483-B347-282A2089A92F}" destId="{7D0A9A8C-B1F8-4D2C-9A12-3375357C682A}" srcOrd="0" destOrd="2" presId="urn:microsoft.com/office/officeart/2008/layout/TitlePictureLineup"/>
    <dgm:cxn modelId="{62931261-CDD9-44C8-B287-A6ECF16BA0F8}" srcId="{7047894F-19CC-40A2-AFFB-2AB1671D5F77}" destId="{569B1B8E-4D29-472B-BC9D-DEAA89A61112}" srcOrd="0" destOrd="0" parTransId="{EA59078B-DF2F-48B2-9DE6-A30745DB92ED}" sibTransId="{A43FC64C-7701-4335-B321-248DD8DA357F}"/>
    <dgm:cxn modelId="{E49DDD43-6945-47A7-9656-860EBD66AB2B}" type="presOf" srcId="{0B52DBB8-B8AB-4D4A-A7C3-949F9E19EDC5}" destId="{7D0A9A8C-B1F8-4D2C-9A12-3375357C682A}" srcOrd="0" destOrd="1" presId="urn:microsoft.com/office/officeart/2008/layout/TitlePictureLineup"/>
    <dgm:cxn modelId="{7961C971-CDF6-4C67-8865-F0481E3D9B48}" type="presOf" srcId="{CC281006-07B6-4E80-A580-3FA6E8DC6F1A}" destId="{41815D94-A8FE-441D-9EF1-992D798AB432}" srcOrd="0" destOrd="0" presId="urn:microsoft.com/office/officeart/2008/layout/TitlePictureLineup"/>
    <dgm:cxn modelId="{468FEEA4-B3D4-45D7-9D7A-50748E354FE0}" type="presOf" srcId="{531334D9-4153-4882-B31D-BDF50D0F5CFA}" destId="{7D0A9A8C-B1F8-4D2C-9A12-3375357C682A}" srcOrd="0" destOrd="0" presId="urn:microsoft.com/office/officeart/2008/layout/TitlePictureLineup"/>
    <dgm:cxn modelId="{7DDC33AF-2F2C-4887-AB3F-43C0B2DC8190}" srcId="{7047894F-19CC-40A2-AFFB-2AB1671D5F77}" destId="{F4F65453-8811-4356-857D-ED98C4F6C7A0}" srcOrd="1" destOrd="0" parTransId="{AE55D3A8-7F6C-420B-8D99-F52E38630C76}" sibTransId="{FE791C88-876A-4DF0-96C7-250D0B7093A5}"/>
    <dgm:cxn modelId="{D66265B2-20E8-449E-9107-6EB8E4143239}" srcId="{569B1B8E-4D29-472B-BC9D-DEAA89A61112}" destId="{0B52DBB8-B8AB-4D4A-A7C3-949F9E19EDC5}" srcOrd="1" destOrd="0" parTransId="{E7388130-52CC-4ADA-A96E-5AC67C448CAF}" sibTransId="{4DF31EB2-5DA2-41B7-846A-271C1C8CE109}"/>
    <dgm:cxn modelId="{0480FDBB-D2C4-4862-B7B9-C07A4E919A24}" srcId="{569B1B8E-4D29-472B-BC9D-DEAA89A61112}" destId="{531334D9-4153-4882-B31D-BDF50D0F5CFA}" srcOrd="0" destOrd="0" parTransId="{45A5D4CC-DE6A-496A-BDA1-F932780E6829}" sibTransId="{6EDF946A-0E9B-40CC-B243-D4EDE13DE58F}"/>
    <dgm:cxn modelId="{5A82AFBF-D959-451D-8956-812C0371E96A}" srcId="{569B1B8E-4D29-472B-BC9D-DEAA89A61112}" destId="{7C8FD6DD-138E-4483-B347-282A2089A92F}" srcOrd="2" destOrd="0" parTransId="{703228C2-6DFA-4E7D-87C6-A39110CFBD8F}" sibTransId="{738A5126-4836-4110-A987-8279C16919F0}"/>
    <dgm:cxn modelId="{797A0AC3-B0F2-4B1B-84C5-B83AEB62D476}" srcId="{F4F65453-8811-4356-857D-ED98C4F6C7A0}" destId="{CC281006-07B6-4E80-A580-3FA6E8DC6F1A}" srcOrd="0" destOrd="0" parTransId="{40C87FB7-37B8-4490-A9B1-9D8451084416}" sibTransId="{C26CFB01-032B-4FF4-B18E-FA4B06FC0229}"/>
    <dgm:cxn modelId="{E1DDFCDB-B1CA-4B2C-9156-97E3DC3AF664}" srcId="{F4F65453-8811-4356-857D-ED98C4F6C7A0}" destId="{9860ACC3-1B9D-4EF1-8273-85065B101B59}" srcOrd="1" destOrd="0" parTransId="{1B830D07-EE0D-4FB2-8C3B-A26C2AF17E55}" sibTransId="{CAD2E28B-BB9A-4F89-A255-785728EA6245}"/>
    <dgm:cxn modelId="{FBC075F0-B4C7-40C0-B8F1-3BFC12C84E2D}" type="presOf" srcId="{9860ACC3-1B9D-4EF1-8273-85065B101B59}" destId="{41815D94-A8FE-441D-9EF1-992D798AB432}" srcOrd="0" destOrd="1" presId="urn:microsoft.com/office/officeart/2008/layout/TitlePictureLineup"/>
    <dgm:cxn modelId="{9C5D8BFD-BA1E-4741-A8E7-C68258046B54}" type="presOf" srcId="{7047894F-19CC-40A2-AFFB-2AB1671D5F77}" destId="{F9629F6A-C9E3-484D-8EB5-E06D2F7B3C6E}" srcOrd="0" destOrd="0" presId="urn:microsoft.com/office/officeart/2008/layout/TitlePictureLineup"/>
    <dgm:cxn modelId="{2BE81966-A447-4D33-8FAB-7BCF0D686CF0}" type="presParOf" srcId="{F9629F6A-C9E3-484D-8EB5-E06D2F7B3C6E}" destId="{BFE0D04C-6C32-43A2-9DE8-3D8DD594D449}" srcOrd="0" destOrd="0" presId="urn:microsoft.com/office/officeart/2008/layout/TitlePictureLineup"/>
    <dgm:cxn modelId="{0E276E76-7B2B-4BBE-8CDF-0E8F1A4DF3E9}" type="presParOf" srcId="{BFE0D04C-6C32-43A2-9DE8-3D8DD594D449}" destId="{1213E2BB-523F-48F9-8512-CB4BA2D9A9F6}" srcOrd="0" destOrd="0" presId="urn:microsoft.com/office/officeart/2008/layout/TitlePictureLineup"/>
    <dgm:cxn modelId="{EF9301EB-977A-4A27-BEE0-D45D658B4AE0}" type="presParOf" srcId="{BFE0D04C-6C32-43A2-9DE8-3D8DD594D449}" destId="{DD3CF522-4775-4072-B884-FC187BFC8C99}" srcOrd="1" destOrd="0" presId="urn:microsoft.com/office/officeart/2008/layout/TitlePictureLineup"/>
    <dgm:cxn modelId="{13D60DD2-9418-4926-811D-AB7600F04662}" type="presParOf" srcId="{BFE0D04C-6C32-43A2-9DE8-3D8DD594D449}" destId="{7D0A9A8C-B1F8-4D2C-9A12-3375357C682A}" srcOrd="2" destOrd="0" presId="urn:microsoft.com/office/officeart/2008/layout/TitlePictureLineup"/>
    <dgm:cxn modelId="{DD04AAB7-71FC-43C1-BDC5-94906C98E2FD}" type="presParOf" srcId="{BFE0D04C-6C32-43A2-9DE8-3D8DD594D449}" destId="{22157DE0-96FC-4485-B82D-15E8EDDA43E4}" srcOrd="3" destOrd="0" presId="urn:microsoft.com/office/officeart/2008/layout/TitlePictureLineup"/>
    <dgm:cxn modelId="{B39CB7C3-F31F-40AE-A7F9-D43D9F189864}" type="presParOf" srcId="{F9629F6A-C9E3-484D-8EB5-E06D2F7B3C6E}" destId="{47452EF7-0404-447C-AA76-172CF8702DC7}" srcOrd="1" destOrd="0" presId="urn:microsoft.com/office/officeart/2008/layout/TitlePictureLineup"/>
    <dgm:cxn modelId="{BAA939B6-DB52-4852-B843-0D4E3FE6F60F}" type="presParOf" srcId="{F9629F6A-C9E3-484D-8EB5-E06D2F7B3C6E}" destId="{D0D72395-A09B-426C-A486-304640603126}" srcOrd="2" destOrd="0" presId="urn:microsoft.com/office/officeart/2008/layout/TitlePictureLineup"/>
    <dgm:cxn modelId="{F1225C1B-97B6-4795-B1A6-A55FE3DA17A4}" type="presParOf" srcId="{D0D72395-A09B-426C-A486-304640603126}" destId="{104245B2-AEFA-4920-8F46-0BF65B896BA1}" srcOrd="0" destOrd="0" presId="urn:microsoft.com/office/officeart/2008/layout/TitlePictureLineup"/>
    <dgm:cxn modelId="{A6D57B5C-C3B4-45D7-A355-8A6D93504991}" type="presParOf" srcId="{D0D72395-A09B-426C-A486-304640603126}" destId="{0CA0D11D-21F9-4B19-A494-95CF71B80634}" srcOrd="1" destOrd="0" presId="urn:microsoft.com/office/officeart/2008/layout/TitlePictureLineup"/>
    <dgm:cxn modelId="{2A3F58EA-BBD5-4326-9662-7DEB134A82FD}" type="presParOf" srcId="{D0D72395-A09B-426C-A486-304640603126}" destId="{41815D94-A8FE-441D-9EF1-992D798AB432}" srcOrd="2" destOrd="0" presId="urn:microsoft.com/office/officeart/2008/layout/TitlePictureLineup"/>
    <dgm:cxn modelId="{5677FD1C-F2E0-4569-A1AB-D474F206D1FE}" type="presParOf" srcId="{D0D72395-A09B-426C-A486-304640603126}" destId="{89698EFC-4BA5-4CBB-8302-28493CAEF6B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5476C3-173D-41F3-9AA2-DC185B920B12}" type="doc">
      <dgm:prSet loTypeId="urn:microsoft.com/office/officeart/2008/layout/PictureStrips" loCatId="list" qsTypeId="urn:microsoft.com/office/officeart/2005/8/quickstyle/simple1" qsCatId="simple" csTypeId="urn:microsoft.com/office/officeart/2005/8/colors/colorful2" csCatId="colorful" phldr="1"/>
      <dgm:spPr/>
    </dgm:pt>
    <dgm:pt modelId="{32A808CC-0B02-41FB-B5BE-0598DEA7B5D3}">
      <dgm:prSet phldrT="[Texto]" custT="1"/>
      <dgm:spPr/>
      <dgm:t>
        <a:bodyPr/>
        <a:lstStyle/>
        <a:p>
          <a:pPr algn="l">
            <a:buSzPts val="1000"/>
            <a:buFont typeface="Symbol" panose="05050102010706020507" pitchFamily="18" charset="2"/>
            <a:buChar char=""/>
          </a:pPr>
          <a:r>
            <a:rPr lang="es-EC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Determinar el tipo de antioxidante adecuado que prolongue la calidad del semen caprino a temperatura de 5°C.</a:t>
          </a:r>
          <a:endParaRPr lang="es-EC" sz="2000" dirty="0"/>
        </a:p>
      </dgm:t>
    </dgm:pt>
    <dgm:pt modelId="{BE75B8B2-27A8-4957-92F1-2F309BE7F548}" type="parTrans" cxnId="{58994983-012E-4678-A997-AF192385D00C}">
      <dgm:prSet/>
      <dgm:spPr/>
      <dgm:t>
        <a:bodyPr/>
        <a:lstStyle/>
        <a:p>
          <a:pPr algn="l"/>
          <a:endParaRPr lang="es-EC" sz="1400"/>
        </a:p>
      </dgm:t>
    </dgm:pt>
    <dgm:pt modelId="{00A4BE05-C869-4A5A-A344-748F8C1D02A1}" type="sibTrans" cxnId="{58994983-012E-4678-A997-AF192385D00C}">
      <dgm:prSet/>
      <dgm:spPr/>
      <dgm:t>
        <a:bodyPr/>
        <a:lstStyle/>
        <a:p>
          <a:pPr algn="l"/>
          <a:endParaRPr lang="es-EC" sz="1400"/>
        </a:p>
      </dgm:t>
    </dgm:pt>
    <dgm:pt modelId="{879B1389-33EF-42CA-85F2-30D51A7E5AA6}">
      <dgm:prSet phldrT="[Texto]" custT="1"/>
      <dgm:spPr/>
      <dgm:t>
        <a:bodyPr/>
        <a:lstStyle/>
        <a:p>
          <a:pPr algn="l">
            <a:buSzPts val="1000"/>
            <a:buFont typeface="Symbol" panose="05050102010706020507" pitchFamily="18" charset="2"/>
            <a:buChar char=""/>
          </a:pPr>
          <a:r>
            <a:rPr lang="es-EC" sz="20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Evaluar los diferentes tratamientos mediante una curva de viabilidad seminal.</a:t>
          </a:r>
          <a:endParaRPr lang="es-EC" sz="2000" dirty="0"/>
        </a:p>
      </dgm:t>
    </dgm:pt>
    <dgm:pt modelId="{437AC485-1ECD-4FEA-9F62-F5A2895A0176}" type="parTrans" cxnId="{4B22E548-C2B6-4D15-8C0E-72686F31ECEC}">
      <dgm:prSet/>
      <dgm:spPr/>
      <dgm:t>
        <a:bodyPr/>
        <a:lstStyle/>
        <a:p>
          <a:pPr algn="l"/>
          <a:endParaRPr lang="es-EC" sz="1400"/>
        </a:p>
      </dgm:t>
    </dgm:pt>
    <dgm:pt modelId="{01186B69-C016-4AE2-B382-DDD39CAC9C94}" type="sibTrans" cxnId="{4B22E548-C2B6-4D15-8C0E-72686F31ECEC}">
      <dgm:prSet/>
      <dgm:spPr/>
      <dgm:t>
        <a:bodyPr/>
        <a:lstStyle/>
        <a:p>
          <a:pPr algn="l"/>
          <a:endParaRPr lang="es-EC" sz="1400"/>
        </a:p>
      </dgm:t>
    </dgm:pt>
    <dgm:pt modelId="{D3C4BAA6-ADA3-45E1-A1D9-F6A268BA167E}">
      <dgm:prSet phldrT="[Texto]" custT="1"/>
      <dgm:spPr/>
      <dgm:t>
        <a:bodyPr/>
        <a:lstStyle/>
        <a:p>
          <a:pPr algn="l">
            <a:buSzPts val="1000"/>
            <a:buFont typeface="Symbol" panose="05050102010706020507" pitchFamily="18" charset="2"/>
            <a:buChar char=""/>
          </a:pPr>
          <a:r>
            <a:rPr lang="es-EC" sz="20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Estandarizar el protocolo de manejo reproductivo programado con el uso del semen refrigerado en caprinos.</a:t>
          </a:r>
          <a:endParaRPr lang="es-EC" sz="2000" dirty="0"/>
        </a:p>
      </dgm:t>
    </dgm:pt>
    <dgm:pt modelId="{BCAF2344-E945-4B8A-8B58-908A5B93C951}" type="parTrans" cxnId="{030D662B-7280-451E-925D-B8BB9CFCB41C}">
      <dgm:prSet/>
      <dgm:spPr/>
      <dgm:t>
        <a:bodyPr/>
        <a:lstStyle/>
        <a:p>
          <a:pPr algn="l"/>
          <a:endParaRPr lang="es-EC" sz="1400"/>
        </a:p>
      </dgm:t>
    </dgm:pt>
    <dgm:pt modelId="{93976DC5-6D30-4EAC-9325-AC4DAE4966A3}" type="sibTrans" cxnId="{030D662B-7280-451E-925D-B8BB9CFCB41C}">
      <dgm:prSet/>
      <dgm:spPr/>
      <dgm:t>
        <a:bodyPr/>
        <a:lstStyle/>
        <a:p>
          <a:pPr algn="l"/>
          <a:endParaRPr lang="es-EC" sz="1400"/>
        </a:p>
      </dgm:t>
    </dgm:pt>
    <dgm:pt modelId="{206626AA-12B0-430F-9E58-7D2309FEDBB5}" type="pres">
      <dgm:prSet presAssocID="{AA5476C3-173D-41F3-9AA2-DC185B920B12}" presName="Name0" presStyleCnt="0">
        <dgm:presLayoutVars>
          <dgm:dir/>
          <dgm:resizeHandles val="exact"/>
        </dgm:presLayoutVars>
      </dgm:prSet>
      <dgm:spPr/>
    </dgm:pt>
    <dgm:pt modelId="{6FB6D3FD-728B-4AD8-AD6D-D4DA11F853D4}" type="pres">
      <dgm:prSet presAssocID="{32A808CC-0B02-41FB-B5BE-0598DEA7B5D3}" presName="composite" presStyleCnt="0"/>
      <dgm:spPr/>
    </dgm:pt>
    <dgm:pt modelId="{32264473-CACB-4673-8A6B-995B84EB989D}" type="pres">
      <dgm:prSet presAssocID="{32A808CC-0B02-41FB-B5BE-0598DEA7B5D3}" presName="rect1" presStyleLbl="trAlignAcc1" presStyleIdx="0" presStyleCnt="3">
        <dgm:presLayoutVars>
          <dgm:bulletEnabled val="1"/>
        </dgm:presLayoutVars>
      </dgm:prSet>
      <dgm:spPr/>
    </dgm:pt>
    <dgm:pt modelId="{5E015E32-6982-4737-B95E-07CF481C6861}" type="pres">
      <dgm:prSet presAssocID="{32A808CC-0B02-41FB-B5BE-0598DEA7B5D3}" presName="rect2" presStyleLbl="fgImgPlace1" presStyleIdx="0" presStyleCnt="3"/>
      <dgm:spPr>
        <a:blipFill dpi="0" rotWithShape="1">
          <a:blip xmlns:r="http://schemas.openxmlformats.org/officeDocument/2006/relationships" r:embed="rId1"/>
          <a:srcRect/>
          <a:stretch>
            <a:fillRect l="345" t="16898" r="-7067" b="11954"/>
          </a:stretch>
        </a:blipFill>
      </dgm:spPr>
    </dgm:pt>
    <dgm:pt modelId="{4453A086-6E7B-4339-8321-1BFD96ACC605}" type="pres">
      <dgm:prSet presAssocID="{00A4BE05-C869-4A5A-A344-748F8C1D02A1}" presName="sibTrans" presStyleCnt="0"/>
      <dgm:spPr/>
    </dgm:pt>
    <dgm:pt modelId="{312B0DA6-62E6-418D-A9C2-5FD5B1EC0190}" type="pres">
      <dgm:prSet presAssocID="{879B1389-33EF-42CA-85F2-30D51A7E5AA6}" presName="composite" presStyleCnt="0"/>
      <dgm:spPr/>
    </dgm:pt>
    <dgm:pt modelId="{5D8133FF-0933-4919-8D15-FD15D9AF42BC}" type="pres">
      <dgm:prSet presAssocID="{879B1389-33EF-42CA-85F2-30D51A7E5AA6}" presName="rect1" presStyleLbl="trAlignAcc1" presStyleIdx="1" presStyleCnt="3">
        <dgm:presLayoutVars>
          <dgm:bulletEnabled val="1"/>
        </dgm:presLayoutVars>
      </dgm:prSet>
      <dgm:spPr/>
    </dgm:pt>
    <dgm:pt modelId="{FD717E45-50DF-4C90-8D7F-E61B335A52EC}" type="pres">
      <dgm:prSet presAssocID="{879B1389-33EF-42CA-85F2-30D51A7E5AA6}" presName="rect2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</dgm:spPr>
    </dgm:pt>
    <dgm:pt modelId="{7E94B171-37FB-42EB-84D7-6C726A82F96A}" type="pres">
      <dgm:prSet presAssocID="{01186B69-C016-4AE2-B382-DDD39CAC9C94}" presName="sibTrans" presStyleCnt="0"/>
      <dgm:spPr/>
    </dgm:pt>
    <dgm:pt modelId="{5F913D4D-9C9B-4C52-9C47-21C07A9EC993}" type="pres">
      <dgm:prSet presAssocID="{D3C4BAA6-ADA3-45E1-A1D9-F6A268BA167E}" presName="composite" presStyleCnt="0"/>
      <dgm:spPr/>
    </dgm:pt>
    <dgm:pt modelId="{AF015CBD-B30E-46E8-986C-B5E6969918FC}" type="pres">
      <dgm:prSet presAssocID="{D3C4BAA6-ADA3-45E1-A1D9-F6A268BA167E}" presName="rect1" presStyleLbl="trAlignAcc1" presStyleIdx="2" presStyleCnt="3">
        <dgm:presLayoutVars>
          <dgm:bulletEnabled val="1"/>
        </dgm:presLayoutVars>
      </dgm:prSet>
      <dgm:spPr/>
    </dgm:pt>
    <dgm:pt modelId="{CBAB5E45-0346-4C0F-A9EA-DB4FADBFC1C3}" type="pres">
      <dgm:prSet presAssocID="{D3C4BAA6-ADA3-45E1-A1D9-F6A268BA167E}" presName="rect2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</dgm:ptLst>
  <dgm:cxnLst>
    <dgm:cxn modelId="{030D662B-7280-451E-925D-B8BB9CFCB41C}" srcId="{AA5476C3-173D-41F3-9AA2-DC185B920B12}" destId="{D3C4BAA6-ADA3-45E1-A1D9-F6A268BA167E}" srcOrd="2" destOrd="0" parTransId="{BCAF2344-E945-4B8A-8B58-908A5B93C951}" sibTransId="{93976DC5-6D30-4EAC-9325-AC4DAE4966A3}"/>
    <dgm:cxn modelId="{228B4134-C46F-404C-BF4D-3F32B98AF61B}" type="presOf" srcId="{879B1389-33EF-42CA-85F2-30D51A7E5AA6}" destId="{5D8133FF-0933-4919-8D15-FD15D9AF42BC}" srcOrd="0" destOrd="0" presId="urn:microsoft.com/office/officeart/2008/layout/PictureStrips"/>
    <dgm:cxn modelId="{9496D167-D388-40E0-8DC9-8F4CD5BEC97B}" type="presOf" srcId="{AA5476C3-173D-41F3-9AA2-DC185B920B12}" destId="{206626AA-12B0-430F-9E58-7D2309FEDBB5}" srcOrd="0" destOrd="0" presId="urn:microsoft.com/office/officeart/2008/layout/PictureStrips"/>
    <dgm:cxn modelId="{4B22E548-C2B6-4D15-8C0E-72686F31ECEC}" srcId="{AA5476C3-173D-41F3-9AA2-DC185B920B12}" destId="{879B1389-33EF-42CA-85F2-30D51A7E5AA6}" srcOrd="1" destOrd="0" parTransId="{437AC485-1ECD-4FEA-9F62-F5A2895A0176}" sibTransId="{01186B69-C016-4AE2-B382-DDD39CAC9C94}"/>
    <dgm:cxn modelId="{58994983-012E-4678-A997-AF192385D00C}" srcId="{AA5476C3-173D-41F3-9AA2-DC185B920B12}" destId="{32A808CC-0B02-41FB-B5BE-0598DEA7B5D3}" srcOrd="0" destOrd="0" parTransId="{BE75B8B2-27A8-4957-92F1-2F309BE7F548}" sibTransId="{00A4BE05-C869-4A5A-A344-748F8C1D02A1}"/>
    <dgm:cxn modelId="{30AA79E2-F043-4F3E-8F7E-1142BE6B0BE6}" type="presOf" srcId="{D3C4BAA6-ADA3-45E1-A1D9-F6A268BA167E}" destId="{AF015CBD-B30E-46E8-986C-B5E6969918FC}" srcOrd="0" destOrd="0" presId="urn:microsoft.com/office/officeart/2008/layout/PictureStrips"/>
    <dgm:cxn modelId="{1A29FEF9-0E14-4F17-B29E-02EA4CAF329D}" type="presOf" srcId="{32A808CC-0B02-41FB-B5BE-0598DEA7B5D3}" destId="{32264473-CACB-4673-8A6B-995B84EB989D}" srcOrd="0" destOrd="0" presId="urn:microsoft.com/office/officeart/2008/layout/PictureStrips"/>
    <dgm:cxn modelId="{F2D350FA-241E-4231-A6D5-673B6EDCB7F5}" type="presParOf" srcId="{206626AA-12B0-430F-9E58-7D2309FEDBB5}" destId="{6FB6D3FD-728B-4AD8-AD6D-D4DA11F853D4}" srcOrd="0" destOrd="0" presId="urn:microsoft.com/office/officeart/2008/layout/PictureStrips"/>
    <dgm:cxn modelId="{ED10FF64-C408-40B0-B024-8174B40A8E83}" type="presParOf" srcId="{6FB6D3FD-728B-4AD8-AD6D-D4DA11F853D4}" destId="{32264473-CACB-4673-8A6B-995B84EB989D}" srcOrd="0" destOrd="0" presId="urn:microsoft.com/office/officeart/2008/layout/PictureStrips"/>
    <dgm:cxn modelId="{599D3541-3113-49CC-B237-EE78B8F2127E}" type="presParOf" srcId="{6FB6D3FD-728B-4AD8-AD6D-D4DA11F853D4}" destId="{5E015E32-6982-4737-B95E-07CF481C6861}" srcOrd="1" destOrd="0" presId="urn:microsoft.com/office/officeart/2008/layout/PictureStrips"/>
    <dgm:cxn modelId="{2C628C3C-4111-43B2-98B9-8D292B8BD180}" type="presParOf" srcId="{206626AA-12B0-430F-9E58-7D2309FEDBB5}" destId="{4453A086-6E7B-4339-8321-1BFD96ACC605}" srcOrd="1" destOrd="0" presId="urn:microsoft.com/office/officeart/2008/layout/PictureStrips"/>
    <dgm:cxn modelId="{D5ADD413-74E7-4464-8FB6-A40BA334FC56}" type="presParOf" srcId="{206626AA-12B0-430F-9E58-7D2309FEDBB5}" destId="{312B0DA6-62E6-418D-A9C2-5FD5B1EC0190}" srcOrd="2" destOrd="0" presId="urn:microsoft.com/office/officeart/2008/layout/PictureStrips"/>
    <dgm:cxn modelId="{BF2A5DA1-50A1-4A29-B2EA-5CD60DD5B5A8}" type="presParOf" srcId="{312B0DA6-62E6-418D-A9C2-5FD5B1EC0190}" destId="{5D8133FF-0933-4919-8D15-FD15D9AF42BC}" srcOrd="0" destOrd="0" presId="urn:microsoft.com/office/officeart/2008/layout/PictureStrips"/>
    <dgm:cxn modelId="{6EB71272-9BC8-4245-B57C-11C7F00C5E9C}" type="presParOf" srcId="{312B0DA6-62E6-418D-A9C2-5FD5B1EC0190}" destId="{FD717E45-50DF-4C90-8D7F-E61B335A52EC}" srcOrd="1" destOrd="0" presId="urn:microsoft.com/office/officeart/2008/layout/PictureStrips"/>
    <dgm:cxn modelId="{3A2ADBF9-4588-4F77-AF84-AA2474522725}" type="presParOf" srcId="{206626AA-12B0-430F-9E58-7D2309FEDBB5}" destId="{7E94B171-37FB-42EB-84D7-6C726A82F96A}" srcOrd="3" destOrd="0" presId="urn:microsoft.com/office/officeart/2008/layout/PictureStrips"/>
    <dgm:cxn modelId="{9DC220ED-D7C3-4F56-9F93-E7444767B31C}" type="presParOf" srcId="{206626AA-12B0-430F-9E58-7D2309FEDBB5}" destId="{5F913D4D-9C9B-4C52-9C47-21C07A9EC993}" srcOrd="4" destOrd="0" presId="urn:microsoft.com/office/officeart/2008/layout/PictureStrips"/>
    <dgm:cxn modelId="{3090BADB-5BCD-49DD-9107-389F70BAAD4E}" type="presParOf" srcId="{5F913D4D-9C9B-4C52-9C47-21C07A9EC993}" destId="{AF015CBD-B30E-46E8-986C-B5E6969918FC}" srcOrd="0" destOrd="0" presId="urn:microsoft.com/office/officeart/2008/layout/PictureStrips"/>
    <dgm:cxn modelId="{7B08F72F-5B70-4F85-B5EB-FCAEE178B055}" type="presParOf" srcId="{5F913D4D-9C9B-4C52-9C47-21C07A9EC993}" destId="{CBAB5E45-0346-4C0F-A9EA-DB4FADBFC1C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08A54CF-ACC9-4FAF-8CAB-A31F04242D6B}" type="doc">
      <dgm:prSet loTypeId="urn:microsoft.com/office/officeart/2005/8/layout/p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066828F0-7A69-40D5-927C-E47907966FE7}">
      <dgm:prSet phldrT="[Texto]" custT="1"/>
      <dgm:spPr/>
      <dgm:t>
        <a:bodyPr/>
        <a:lstStyle/>
        <a:p>
          <a:pPr algn="just"/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Vitamina E (0,95 μl/mL) </a:t>
          </a:r>
        </a:p>
        <a:p>
          <a:pPr algn="just"/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Selenio (1 μg/mL).</a:t>
          </a:r>
        </a:p>
      </dgm:t>
    </dgm:pt>
    <dgm:pt modelId="{3FFD01FD-BCE8-4869-9D3A-958E6F15C23F}" type="parTrans" cxnId="{308942BD-783E-4E4E-B8AC-503435EB1CD4}">
      <dgm:prSet/>
      <dgm:spPr/>
      <dgm:t>
        <a:bodyPr/>
        <a:lstStyle/>
        <a:p>
          <a:pPr algn="just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014C8E-804C-4A52-8AD8-3075119D01F6}" type="sibTrans" cxnId="{308942BD-783E-4E4E-B8AC-503435EB1CD4}">
      <dgm:prSet/>
      <dgm:spPr/>
      <dgm:t>
        <a:bodyPr/>
        <a:lstStyle/>
        <a:p>
          <a:pPr algn="just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2C3A39-F7ED-4420-8CCE-70996D68BD86}">
      <dgm:prSet phldrT="[Texto]" custT="1"/>
      <dgm:spPr/>
      <dgm:t>
        <a:bodyPr/>
        <a:lstStyle/>
        <a:p>
          <a:pPr algn="just"/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Protocolo propuesto: </a:t>
          </a:r>
        </a:p>
        <a:p>
          <a:pPr algn="just"/>
          <a:r>
            <a:rPr lang="es-EC" sz="1800" b="1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Antioxidante: Vitamina E o Selenio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just">
            <a:buFont typeface="Symbol" panose="05050102010706020507" pitchFamily="18" charset="2"/>
            <a:buChar char=""/>
          </a:pPr>
          <a:r>
            <a:rPr lang="es-EC" sz="1800" b="1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Diluyente: </a:t>
          </a:r>
          <a:r>
            <a:rPr lang="es-EC" sz="1800" dirty="0" err="1">
              <a:latin typeface="Arial" panose="020B0604020202020204" pitchFamily="34" charset="0"/>
              <a:cs typeface="Arial" panose="020B0604020202020204" pitchFamily="34" charset="0"/>
            </a:rPr>
            <a:t>Tryladil</a:t>
          </a:r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 1:10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just">
            <a:buFont typeface="Symbol" panose="05050102010706020507" pitchFamily="18" charset="2"/>
            <a:buChar char=""/>
          </a:pPr>
          <a:r>
            <a:rPr lang="es-EC" sz="1800" b="1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Temperatura: 5°C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just">
            <a:buFont typeface="Symbol" panose="05050102010706020507" pitchFamily="18" charset="2"/>
            <a:buChar char=""/>
          </a:pPr>
          <a:r>
            <a:rPr lang="es-EC" sz="1800" b="1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Tiempo: 0-36 h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E5DDA3-1ADB-4D64-8565-0D733E612E41}" type="parTrans" cxnId="{50652B40-A6D6-4A52-A7B3-E16BD754ADBB}">
      <dgm:prSet/>
      <dgm:spPr/>
      <dgm:t>
        <a:bodyPr/>
        <a:lstStyle/>
        <a:p>
          <a:pPr algn="just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27D720-8F7E-47B6-A76F-6EE1FC7E3F30}" type="sibTrans" cxnId="{50652B40-A6D6-4A52-A7B3-E16BD754ADBB}">
      <dgm:prSet/>
      <dgm:spPr/>
      <dgm:t>
        <a:bodyPr/>
        <a:lstStyle/>
        <a:p>
          <a:pPr algn="just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1F415F-4D30-42FD-B3ED-4191A5FA5DC8}">
      <dgm:prSet phldrT="[Texto]" custT="1"/>
      <dgm:spPr/>
      <dgm:t>
        <a:bodyPr/>
        <a:lstStyle/>
        <a:p>
          <a:pPr algn="just"/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Manejo reproductivo programado</a:t>
          </a:r>
        </a:p>
      </dgm:t>
    </dgm:pt>
    <dgm:pt modelId="{C9409356-9C9E-498E-8EA5-489687B2EFD1}" type="parTrans" cxnId="{729B1B5A-20CD-46C9-9E70-13BBBCA7B698}">
      <dgm:prSet/>
      <dgm:spPr/>
      <dgm:t>
        <a:bodyPr/>
        <a:lstStyle/>
        <a:p>
          <a:pPr algn="just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6D4AE0-46AB-42C0-936D-F2830D79253A}" type="sibTrans" cxnId="{729B1B5A-20CD-46C9-9E70-13BBBCA7B698}">
      <dgm:prSet/>
      <dgm:spPr/>
      <dgm:t>
        <a:bodyPr/>
        <a:lstStyle/>
        <a:p>
          <a:pPr algn="just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83EFDD-86D2-42E5-9A23-6A11802E6F83}" type="pres">
      <dgm:prSet presAssocID="{F08A54CF-ACC9-4FAF-8CAB-A31F04242D6B}" presName="Name0" presStyleCnt="0">
        <dgm:presLayoutVars>
          <dgm:dir/>
          <dgm:resizeHandles val="exact"/>
        </dgm:presLayoutVars>
      </dgm:prSet>
      <dgm:spPr/>
    </dgm:pt>
    <dgm:pt modelId="{DA763098-BF3A-453B-8185-0EC43756B922}" type="pres">
      <dgm:prSet presAssocID="{F08A54CF-ACC9-4FAF-8CAB-A31F04242D6B}" presName="bkgdShp" presStyleLbl="alignAccFollowNode1" presStyleIdx="0" presStyleCnt="1"/>
      <dgm:spPr/>
    </dgm:pt>
    <dgm:pt modelId="{950DC722-D394-47C1-B044-37F2520953C6}" type="pres">
      <dgm:prSet presAssocID="{F08A54CF-ACC9-4FAF-8CAB-A31F04242D6B}" presName="linComp" presStyleCnt="0"/>
      <dgm:spPr/>
    </dgm:pt>
    <dgm:pt modelId="{53EE1A13-06D3-44D5-A50E-8375EDF30D16}" type="pres">
      <dgm:prSet presAssocID="{066828F0-7A69-40D5-927C-E47907966FE7}" presName="compNode" presStyleCnt="0"/>
      <dgm:spPr/>
    </dgm:pt>
    <dgm:pt modelId="{CA82B10B-E0DF-4A73-8C57-61EE02BAB5E7}" type="pres">
      <dgm:prSet presAssocID="{066828F0-7A69-40D5-927C-E47907966FE7}" presName="node" presStyleLbl="node1" presStyleIdx="0" presStyleCnt="3" custScaleY="31565" custLinFactNeighborX="-990" custLinFactNeighborY="-49064">
        <dgm:presLayoutVars>
          <dgm:bulletEnabled val="1"/>
        </dgm:presLayoutVars>
      </dgm:prSet>
      <dgm:spPr/>
    </dgm:pt>
    <dgm:pt modelId="{10BA591A-0FA2-4747-8F31-573770ADA0A2}" type="pres">
      <dgm:prSet presAssocID="{066828F0-7A69-40D5-927C-E47907966FE7}" presName="invisiNode" presStyleLbl="node1" presStyleIdx="0" presStyleCnt="3"/>
      <dgm:spPr/>
    </dgm:pt>
    <dgm:pt modelId="{F1ED8D47-FA6B-49C5-9F8E-75DA5C24DCD9}" type="pres">
      <dgm:prSet presAssocID="{066828F0-7A69-40D5-927C-E47907966FE7}" presName="imagNode" presStyleLbl="fgImgPlace1" presStyleIdx="0" presStyleCnt="3" custScaleY="110759" custLinFactNeighborY="-33901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0FE81D68-1C4E-488A-9C0A-93F3E8F2A608}" type="pres">
      <dgm:prSet presAssocID="{E4014C8E-804C-4A52-8AD8-3075119D01F6}" presName="sibTrans" presStyleLbl="sibTrans2D1" presStyleIdx="0" presStyleCnt="0"/>
      <dgm:spPr/>
    </dgm:pt>
    <dgm:pt modelId="{B75C5B02-B59D-4950-97EC-3C82657E3C4F}" type="pres">
      <dgm:prSet presAssocID="{A02C3A39-F7ED-4420-8CCE-70996D68BD86}" presName="compNode" presStyleCnt="0"/>
      <dgm:spPr/>
    </dgm:pt>
    <dgm:pt modelId="{A5A5A20B-CD60-40A5-8990-CDCB1C329E8B}" type="pres">
      <dgm:prSet presAssocID="{A02C3A39-F7ED-4420-8CCE-70996D68BD86}" presName="node" presStyleLbl="node1" presStyleIdx="1" presStyleCnt="3" custScaleX="98382" custScaleY="64668" custLinFactNeighborX="-635" custLinFactNeighborY="-23383">
        <dgm:presLayoutVars>
          <dgm:bulletEnabled val="1"/>
        </dgm:presLayoutVars>
      </dgm:prSet>
      <dgm:spPr/>
    </dgm:pt>
    <dgm:pt modelId="{21D28D94-CF81-4BB3-90F9-93C8ABC30ECC}" type="pres">
      <dgm:prSet presAssocID="{A02C3A39-F7ED-4420-8CCE-70996D68BD86}" presName="invisiNode" presStyleLbl="node1" presStyleIdx="1" presStyleCnt="3"/>
      <dgm:spPr/>
    </dgm:pt>
    <dgm:pt modelId="{C7744808-A930-4119-80F2-8EB38120E7EC}" type="pres">
      <dgm:prSet presAssocID="{A02C3A39-F7ED-4420-8CCE-70996D68BD86}" presName="imagNode" presStyleLbl="fgImgPlace1" presStyleIdx="1" presStyleCnt="3" custLinFactNeighborX="-1486" custLinFactNeighborY="-29733"/>
      <dgm:spPr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</dgm:spPr>
    </dgm:pt>
    <dgm:pt modelId="{D2469885-F3B7-4186-BFB1-68ED56FCBF7D}" type="pres">
      <dgm:prSet presAssocID="{4627D720-8F7E-47B6-A76F-6EE1FC7E3F30}" presName="sibTrans" presStyleLbl="sibTrans2D1" presStyleIdx="0" presStyleCnt="0"/>
      <dgm:spPr/>
    </dgm:pt>
    <dgm:pt modelId="{DF1AAFD1-78EB-461A-AA8A-F0076B87E19B}" type="pres">
      <dgm:prSet presAssocID="{531F415F-4D30-42FD-B3ED-4191A5FA5DC8}" presName="compNode" presStyleCnt="0"/>
      <dgm:spPr/>
    </dgm:pt>
    <dgm:pt modelId="{9213CD18-BB7A-4F7D-92C9-9274F57B22DD}" type="pres">
      <dgm:prSet presAssocID="{531F415F-4D30-42FD-B3ED-4191A5FA5DC8}" presName="node" presStyleLbl="node1" presStyleIdx="2" presStyleCnt="3" custScaleX="98296" custScaleY="31194" custLinFactNeighborX="1195" custLinFactNeighborY="-48074">
        <dgm:presLayoutVars>
          <dgm:bulletEnabled val="1"/>
        </dgm:presLayoutVars>
      </dgm:prSet>
      <dgm:spPr/>
    </dgm:pt>
    <dgm:pt modelId="{6820BAE5-DB47-41C6-A4C6-D138C70AFED8}" type="pres">
      <dgm:prSet presAssocID="{531F415F-4D30-42FD-B3ED-4191A5FA5DC8}" presName="invisiNode" presStyleLbl="node1" presStyleIdx="2" presStyleCnt="3"/>
      <dgm:spPr/>
    </dgm:pt>
    <dgm:pt modelId="{FC9D0D33-C891-4AF9-93FC-8C8E441FFDDB}" type="pres">
      <dgm:prSet presAssocID="{531F415F-4D30-42FD-B3ED-4191A5FA5DC8}" presName="imagNode" presStyleLbl="fgImgPlace1" presStyleIdx="2" presStyleCnt="3" custLinFactNeighborX="-252" custLinFactNeighborY="-31966"/>
      <dgm:spPr>
        <a:blipFill rotWithShape="1">
          <a:blip xmlns:r="http://schemas.openxmlformats.org/officeDocument/2006/relationships" r:embed="rId3"/>
          <a:srcRect/>
          <a:stretch>
            <a:fillRect t="-6000" b="-6000"/>
          </a:stretch>
        </a:blipFill>
      </dgm:spPr>
    </dgm:pt>
  </dgm:ptLst>
  <dgm:cxnLst>
    <dgm:cxn modelId="{96C51A1D-1B3A-4F16-B33F-3C809EE6D79E}" type="presOf" srcId="{E4014C8E-804C-4A52-8AD8-3075119D01F6}" destId="{0FE81D68-1C4E-488A-9C0A-93F3E8F2A608}" srcOrd="0" destOrd="0" presId="urn:microsoft.com/office/officeart/2005/8/layout/pList2"/>
    <dgm:cxn modelId="{F03D1524-06FC-4EC1-83C8-4981B292C316}" type="presOf" srcId="{066828F0-7A69-40D5-927C-E47907966FE7}" destId="{CA82B10B-E0DF-4A73-8C57-61EE02BAB5E7}" srcOrd="0" destOrd="0" presId="urn:microsoft.com/office/officeart/2005/8/layout/pList2"/>
    <dgm:cxn modelId="{50652B40-A6D6-4A52-A7B3-E16BD754ADBB}" srcId="{F08A54CF-ACC9-4FAF-8CAB-A31F04242D6B}" destId="{A02C3A39-F7ED-4420-8CCE-70996D68BD86}" srcOrd="1" destOrd="0" parTransId="{4EE5DDA3-1ADB-4D64-8565-0D733E612E41}" sibTransId="{4627D720-8F7E-47B6-A76F-6EE1FC7E3F30}"/>
    <dgm:cxn modelId="{729B1B5A-20CD-46C9-9E70-13BBBCA7B698}" srcId="{F08A54CF-ACC9-4FAF-8CAB-A31F04242D6B}" destId="{531F415F-4D30-42FD-B3ED-4191A5FA5DC8}" srcOrd="2" destOrd="0" parTransId="{C9409356-9C9E-498E-8EA5-489687B2EFD1}" sibTransId="{236D4AE0-46AB-42C0-936D-F2830D79253A}"/>
    <dgm:cxn modelId="{8ED0778C-AB75-473D-A087-85E98ED370B9}" type="presOf" srcId="{531F415F-4D30-42FD-B3ED-4191A5FA5DC8}" destId="{9213CD18-BB7A-4F7D-92C9-9274F57B22DD}" srcOrd="0" destOrd="0" presId="urn:microsoft.com/office/officeart/2005/8/layout/pList2"/>
    <dgm:cxn modelId="{9B1C58AA-5674-496E-9677-EFFC54BC8F48}" type="presOf" srcId="{4627D720-8F7E-47B6-A76F-6EE1FC7E3F30}" destId="{D2469885-F3B7-4186-BFB1-68ED56FCBF7D}" srcOrd="0" destOrd="0" presId="urn:microsoft.com/office/officeart/2005/8/layout/pList2"/>
    <dgm:cxn modelId="{D574F6BA-94FA-4B2F-AE5D-BA6111AEDFFF}" type="presOf" srcId="{F08A54CF-ACC9-4FAF-8CAB-A31F04242D6B}" destId="{2983EFDD-86D2-42E5-9A23-6A11802E6F83}" srcOrd="0" destOrd="0" presId="urn:microsoft.com/office/officeart/2005/8/layout/pList2"/>
    <dgm:cxn modelId="{308942BD-783E-4E4E-B8AC-503435EB1CD4}" srcId="{F08A54CF-ACC9-4FAF-8CAB-A31F04242D6B}" destId="{066828F0-7A69-40D5-927C-E47907966FE7}" srcOrd="0" destOrd="0" parTransId="{3FFD01FD-BCE8-4869-9D3A-958E6F15C23F}" sibTransId="{E4014C8E-804C-4A52-8AD8-3075119D01F6}"/>
    <dgm:cxn modelId="{941C74DA-7095-49E1-B8FA-6429B9BFC488}" type="presOf" srcId="{A02C3A39-F7ED-4420-8CCE-70996D68BD86}" destId="{A5A5A20B-CD60-40A5-8990-CDCB1C329E8B}" srcOrd="0" destOrd="0" presId="urn:microsoft.com/office/officeart/2005/8/layout/pList2"/>
    <dgm:cxn modelId="{C3959BC1-A3EB-4210-96C9-1B0AFCD3353F}" type="presParOf" srcId="{2983EFDD-86D2-42E5-9A23-6A11802E6F83}" destId="{DA763098-BF3A-453B-8185-0EC43756B922}" srcOrd="0" destOrd="0" presId="urn:microsoft.com/office/officeart/2005/8/layout/pList2"/>
    <dgm:cxn modelId="{6CAAF492-99AD-406D-B968-AABCD3F13201}" type="presParOf" srcId="{2983EFDD-86D2-42E5-9A23-6A11802E6F83}" destId="{950DC722-D394-47C1-B044-37F2520953C6}" srcOrd="1" destOrd="0" presId="urn:microsoft.com/office/officeart/2005/8/layout/pList2"/>
    <dgm:cxn modelId="{ADBAB3D8-AC59-47FE-9BF8-69DFAE43CB0B}" type="presParOf" srcId="{950DC722-D394-47C1-B044-37F2520953C6}" destId="{53EE1A13-06D3-44D5-A50E-8375EDF30D16}" srcOrd="0" destOrd="0" presId="urn:microsoft.com/office/officeart/2005/8/layout/pList2"/>
    <dgm:cxn modelId="{37C58E60-C979-4905-8750-94E475D82ACB}" type="presParOf" srcId="{53EE1A13-06D3-44D5-A50E-8375EDF30D16}" destId="{CA82B10B-E0DF-4A73-8C57-61EE02BAB5E7}" srcOrd="0" destOrd="0" presId="urn:microsoft.com/office/officeart/2005/8/layout/pList2"/>
    <dgm:cxn modelId="{D6655F51-1664-4F5F-96EB-1F85B90E820A}" type="presParOf" srcId="{53EE1A13-06D3-44D5-A50E-8375EDF30D16}" destId="{10BA591A-0FA2-4747-8F31-573770ADA0A2}" srcOrd="1" destOrd="0" presId="urn:microsoft.com/office/officeart/2005/8/layout/pList2"/>
    <dgm:cxn modelId="{6C202A97-93DE-4B02-BA66-BFFFCD77966E}" type="presParOf" srcId="{53EE1A13-06D3-44D5-A50E-8375EDF30D16}" destId="{F1ED8D47-FA6B-49C5-9F8E-75DA5C24DCD9}" srcOrd="2" destOrd="0" presId="urn:microsoft.com/office/officeart/2005/8/layout/pList2"/>
    <dgm:cxn modelId="{1BD70233-4055-4966-A118-D51DDDEDABB6}" type="presParOf" srcId="{950DC722-D394-47C1-B044-37F2520953C6}" destId="{0FE81D68-1C4E-488A-9C0A-93F3E8F2A608}" srcOrd="1" destOrd="0" presId="urn:microsoft.com/office/officeart/2005/8/layout/pList2"/>
    <dgm:cxn modelId="{23A8AF05-8100-4381-9FFA-7166A08A8D8E}" type="presParOf" srcId="{950DC722-D394-47C1-B044-37F2520953C6}" destId="{B75C5B02-B59D-4950-97EC-3C82657E3C4F}" srcOrd="2" destOrd="0" presId="urn:microsoft.com/office/officeart/2005/8/layout/pList2"/>
    <dgm:cxn modelId="{57EBFE1F-5B4B-404F-A108-B42B1939E8CF}" type="presParOf" srcId="{B75C5B02-B59D-4950-97EC-3C82657E3C4F}" destId="{A5A5A20B-CD60-40A5-8990-CDCB1C329E8B}" srcOrd="0" destOrd="0" presId="urn:microsoft.com/office/officeart/2005/8/layout/pList2"/>
    <dgm:cxn modelId="{F48F050F-92B5-4EFC-9E67-13E10C28A094}" type="presParOf" srcId="{B75C5B02-B59D-4950-97EC-3C82657E3C4F}" destId="{21D28D94-CF81-4BB3-90F9-93C8ABC30ECC}" srcOrd="1" destOrd="0" presId="urn:microsoft.com/office/officeart/2005/8/layout/pList2"/>
    <dgm:cxn modelId="{A2B1A7E3-D68F-4786-AF16-9B08452DAEBD}" type="presParOf" srcId="{B75C5B02-B59D-4950-97EC-3C82657E3C4F}" destId="{C7744808-A930-4119-80F2-8EB38120E7EC}" srcOrd="2" destOrd="0" presId="urn:microsoft.com/office/officeart/2005/8/layout/pList2"/>
    <dgm:cxn modelId="{6876E495-4676-4C71-91AB-3F98AFD78602}" type="presParOf" srcId="{950DC722-D394-47C1-B044-37F2520953C6}" destId="{D2469885-F3B7-4186-BFB1-68ED56FCBF7D}" srcOrd="3" destOrd="0" presId="urn:microsoft.com/office/officeart/2005/8/layout/pList2"/>
    <dgm:cxn modelId="{00703A2E-5735-45F0-8A9B-0A41F8B9317C}" type="presParOf" srcId="{950DC722-D394-47C1-B044-37F2520953C6}" destId="{DF1AAFD1-78EB-461A-AA8A-F0076B87E19B}" srcOrd="4" destOrd="0" presId="urn:microsoft.com/office/officeart/2005/8/layout/pList2"/>
    <dgm:cxn modelId="{FC5F20F4-B50B-42A9-9889-7B12DD33A990}" type="presParOf" srcId="{DF1AAFD1-78EB-461A-AA8A-F0076B87E19B}" destId="{9213CD18-BB7A-4F7D-92C9-9274F57B22DD}" srcOrd="0" destOrd="0" presId="urn:microsoft.com/office/officeart/2005/8/layout/pList2"/>
    <dgm:cxn modelId="{22A9FF53-BE00-46D5-BA1B-8E6C85E9CB02}" type="presParOf" srcId="{DF1AAFD1-78EB-461A-AA8A-F0076B87E19B}" destId="{6820BAE5-DB47-41C6-A4C6-D138C70AFED8}" srcOrd="1" destOrd="0" presId="urn:microsoft.com/office/officeart/2005/8/layout/pList2"/>
    <dgm:cxn modelId="{56A09E7C-6E41-4B88-949A-63FA2775101B}" type="presParOf" srcId="{DF1AAFD1-78EB-461A-AA8A-F0076B87E19B}" destId="{FC9D0D33-C891-4AF9-93FC-8C8E441FFDD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90CA0C8-59DC-4DAD-A11E-4D53E5A89E4C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532E563B-0A6A-4927-8054-739CB180CE05}">
      <dgm:prSet phldrT="[Texto]"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Potenciómetro</a:t>
          </a:r>
        </a:p>
      </dgm:t>
    </dgm:pt>
    <dgm:pt modelId="{60003133-9FD9-4C33-BED7-AB5164A34F81}" type="parTrans" cxnId="{2F9C399E-4AC4-4B7F-817C-75083B79882B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DC874E-E124-4F45-A7BA-8E80B7C19DB2}" type="sibTrans" cxnId="{2F9C399E-4AC4-4B7F-817C-75083B79882B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EAEE2E-A822-4F9E-B1E7-B787E724D62D}">
      <dgm:prSet phldrT="[Texto]"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Extracción de plasma seminal</a:t>
          </a:r>
        </a:p>
      </dgm:t>
    </dgm:pt>
    <dgm:pt modelId="{9509C3A0-4A6E-4D91-8EBA-A4EE6FC3C924}" type="parTrans" cxnId="{A482888F-1256-4549-AFBF-30505A800766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6184C9-D8D2-46FA-B5F2-4112197D09F8}" type="sibTrans" cxnId="{A482888F-1256-4549-AFBF-30505A800766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BED4AF-A9AD-44FB-8039-3287B5DFB9ED}">
      <dgm:prSet phldrT="[Texto]"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Otros parámetros seminales</a:t>
          </a:r>
        </a:p>
      </dgm:t>
    </dgm:pt>
    <dgm:pt modelId="{EF174429-B88C-43B9-97A4-360754E14DC6}" type="parTrans" cxnId="{194C0860-DDD1-409B-97AB-FB2DBC39D85B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1C3368-F93F-47E3-BEBD-33FD3EB74891}" type="sibTrans" cxnId="{194C0860-DDD1-409B-97AB-FB2DBC39D85B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F4FF70-6175-4591-8FB6-952C7CB4F769}">
      <dgm:prSet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Detección de ROS</a:t>
          </a:r>
        </a:p>
      </dgm:t>
    </dgm:pt>
    <dgm:pt modelId="{E6389A5E-E760-4115-A586-30C3F3AC1771}" type="parTrans" cxnId="{000BD13F-1B22-4D6F-985F-390110B60FD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48FA82-9369-4D5C-B629-8178C8ACFC3D}" type="sibTrans" cxnId="{000BD13F-1B22-4D6F-985F-390110B60FD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1BF04F-084A-4366-B121-CC5E18F72293}" type="pres">
      <dgm:prSet presAssocID="{E90CA0C8-59DC-4DAD-A11E-4D53E5A89E4C}" presName="Name0" presStyleCnt="0">
        <dgm:presLayoutVars>
          <dgm:dir/>
          <dgm:resizeHandles val="exact"/>
        </dgm:presLayoutVars>
      </dgm:prSet>
      <dgm:spPr/>
    </dgm:pt>
    <dgm:pt modelId="{730658D4-AB1A-4A63-B14B-778720177CA9}" type="pres">
      <dgm:prSet presAssocID="{532E563B-0A6A-4927-8054-739CB180CE05}" presName="composite" presStyleCnt="0"/>
      <dgm:spPr/>
    </dgm:pt>
    <dgm:pt modelId="{68EEB4D0-E393-40EC-94F3-DE38B928B89F}" type="pres">
      <dgm:prSet presAssocID="{532E563B-0A6A-4927-8054-739CB180CE05}" presName="rect1" presStyleLbl="bgImgPlace1" presStyleIdx="0" presStyleCnt="4" custScaleX="77644" custScaleY="83221" custLinFactNeighborX="-39751" custLinFactNeighborY="33763"/>
      <dgm:spPr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</dgm:spPr>
    </dgm:pt>
    <dgm:pt modelId="{8D4435CB-02D2-4812-B1C6-BD4E346D33C5}" type="pres">
      <dgm:prSet presAssocID="{532E563B-0A6A-4927-8054-739CB180CE05}" presName="wedgeRectCallout1" presStyleLbl="node1" presStyleIdx="0" presStyleCnt="4" custScaleX="87241" custLinFactY="14371" custLinFactNeighborX="-41071" custLinFactNeighborY="100000">
        <dgm:presLayoutVars>
          <dgm:bulletEnabled val="1"/>
        </dgm:presLayoutVars>
      </dgm:prSet>
      <dgm:spPr/>
    </dgm:pt>
    <dgm:pt modelId="{A0936190-3752-462A-A4BA-F36E50906236}" type="pres">
      <dgm:prSet presAssocID="{15DC874E-E124-4F45-A7BA-8E80B7C19DB2}" presName="sibTrans" presStyleCnt="0"/>
      <dgm:spPr/>
    </dgm:pt>
    <dgm:pt modelId="{B5385C5B-FB47-467B-B351-11762DAF296B}" type="pres">
      <dgm:prSet presAssocID="{DBEAEE2E-A822-4F9E-B1E7-B787E724D62D}" presName="composite" presStyleCnt="0"/>
      <dgm:spPr/>
    </dgm:pt>
    <dgm:pt modelId="{13503BE4-9CA3-4A78-8E16-1081E2279019}" type="pres">
      <dgm:prSet presAssocID="{DBEAEE2E-A822-4F9E-B1E7-B787E724D62D}" presName="rect1" presStyleLbl="bgImgPlace1" presStyleIdx="1" presStyleCnt="4" custScaleX="88906" custScaleY="87145" custLinFactNeighborX="-42699" custLinFactNeighborY="37604"/>
      <dgm:spPr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</dgm:spPr>
    </dgm:pt>
    <dgm:pt modelId="{3DFC85B2-0547-49A7-B00E-CB1B0AB8A268}" type="pres">
      <dgm:prSet presAssocID="{DBEAEE2E-A822-4F9E-B1E7-B787E724D62D}" presName="wedgeRectCallout1" presStyleLbl="node1" presStyleIdx="1" presStyleCnt="4" custScaleX="91654" custLinFactY="13794" custLinFactNeighborX="-49975" custLinFactNeighborY="100000">
        <dgm:presLayoutVars>
          <dgm:bulletEnabled val="1"/>
        </dgm:presLayoutVars>
      </dgm:prSet>
      <dgm:spPr/>
    </dgm:pt>
    <dgm:pt modelId="{63071E47-29AB-4201-9CCD-EBBA96ECFDA4}" type="pres">
      <dgm:prSet presAssocID="{FC6184C9-D8D2-46FA-B5F2-4112197D09F8}" presName="sibTrans" presStyleCnt="0"/>
      <dgm:spPr/>
    </dgm:pt>
    <dgm:pt modelId="{D8BF57A3-00DC-40E6-B456-69BD5F3EC0FA}" type="pres">
      <dgm:prSet presAssocID="{37BED4AF-A9AD-44FB-8039-3287B5DFB9ED}" presName="composite" presStyleCnt="0"/>
      <dgm:spPr/>
    </dgm:pt>
    <dgm:pt modelId="{FEF109AF-6291-4880-BBD6-1008E3DB6DFF}" type="pres">
      <dgm:prSet presAssocID="{37BED4AF-A9AD-44FB-8039-3287B5DFB9ED}" presName="rect1" presStyleLbl="bgImgPlace1" presStyleIdx="2" presStyleCnt="4" custLinFactNeighborX="-54510" custLinFactNeighborY="32729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</dgm:spPr>
    </dgm:pt>
    <dgm:pt modelId="{0E0FB722-59D1-4C6B-8152-5A9B540FA5EB}" type="pres">
      <dgm:prSet presAssocID="{37BED4AF-A9AD-44FB-8039-3287B5DFB9ED}" presName="wedgeRectCallout1" presStyleLbl="node1" presStyleIdx="2" presStyleCnt="4" custScaleY="118138" custLinFactY="3396" custLinFactNeighborX="-63059" custLinFactNeighborY="100000">
        <dgm:presLayoutVars>
          <dgm:bulletEnabled val="1"/>
        </dgm:presLayoutVars>
      </dgm:prSet>
      <dgm:spPr/>
    </dgm:pt>
    <dgm:pt modelId="{D772D841-D981-4111-8B11-314356027773}" type="pres">
      <dgm:prSet presAssocID="{541C3368-F93F-47E3-BEBD-33FD3EB74891}" presName="sibTrans" presStyleCnt="0"/>
      <dgm:spPr/>
    </dgm:pt>
    <dgm:pt modelId="{61B4473D-1CA0-4AEC-AEF5-ED0B66613C9E}" type="pres">
      <dgm:prSet presAssocID="{8DF4FF70-6175-4591-8FB6-952C7CB4F769}" presName="composite" presStyleCnt="0"/>
      <dgm:spPr/>
    </dgm:pt>
    <dgm:pt modelId="{494BBB20-58D4-4B9C-83E3-4EBF2E5789FF}" type="pres">
      <dgm:prSet presAssocID="{8DF4FF70-6175-4591-8FB6-952C7CB4F769}" presName="rect1" presStyleLbl="bgImgPlace1" presStyleIdx="3" presStyleCnt="4" custScaleX="84415" custScaleY="90490" custLinFactX="44141" custLinFactY="-8811" custLinFactNeighborX="100000" custLinFactNeighborY="-100000"/>
      <dgm:spPr>
        <a:blipFill rotWithShape="1">
          <a:blip xmlns:r="http://schemas.openxmlformats.org/officeDocument/2006/relationships" r:embed="rId4"/>
          <a:srcRect/>
          <a:stretch>
            <a:fillRect l="-12000" r="-12000"/>
          </a:stretch>
        </a:blipFill>
      </dgm:spPr>
    </dgm:pt>
    <dgm:pt modelId="{448B9DFE-F7BC-4189-81E9-43E8E3D93CB5}" type="pres">
      <dgm:prSet presAssocID="{8DF4FF70-6175-4591-8FB6-952C7CB4F769}" presName="wedgeRectCallout1" presStyleLbl="node1" presStyleIdx="3" presStyleCnt="4" custScaleX="96690" custScaleY="110369" custLinFactX="62485" custLinFactY="-100000" custLinFactNeighborX="100000" custLinFactNeighborY="-185929">
        <dgm:presLayoutVars>
          <dgm:bulletEnabled val="1"/>
        </dgm:presLayoutVars>
      </dgm:prSet>
      <dgm:spPr/>
    </dgm:pt>
  </dgm:ptLst>
  <dgm:cxnLst>
    <dgm:cxn modelId="{000BD13F-1B22-4D6F-985F-390110B60FD5}" srcId="{E90CA0C8-59DC-4DAD-A11E-4D53E5A89E4C}" destId="{8DF4FF70-6175-4591-8FB6-952C7CB4F769}" srcOrd="3" destOrd="0" parTransId="{E6389A5E-E760-4115-A586-30C3F3AC1771}" sibTransId="{1148FA82-9369-4D5C-B629-8178C8ACFC3D}"/>
    <dgm:cxn modelId="{194C0860-DDD1-409B-97AB-FB2DBC39D85B}" srcId="{E90CA0C8-59DC-4DAD-A11E-4D53E5A89E4C}" destId="{37BED4AF-A9AD-44FB-8039-3287B5DFB9ED}" srcOrd="2" destOrd="0" parTransId="{EF174429-B88C-43B9-97A4-360754E14DC6}" sibTransId="{541C3368-F93F-47E3-BEBD-33FD3EB74891}"/>
    <dgm:cxn modelId="{07363867-BCA4-4208-BA93-268038E06EEA}" type="presOf" srcId="{37BED4AF-A9AD-44FB-8039-3287B5DFB9ED}" destId="{0E0FB722-59D1-4C6B-8152-5A9B540FA5EB}" srcOrd="0" destOrd="0" presId="urn:microsoft.com/office/officeart/2008/layout/BendingPictureCaptionList"/>
    <dgm:cxn modelId="{26319874-FA35-4733-B0CE-E04F8F5339A4}" type="presOf" srcId="{E90CA0C8-59DC-4DAD-A11E-4D53E5A89E4C}" destId="{271BF04F-084A-4366-B121-CC5E18F72293}" srcOrd="0" destOrd="0" presId="urn:microsoft.com/office/officeart/2008/layout/BendingPictureCaptionList"/>
    <dgm:cxn modelId="{77601081-875D-457C-B5E9-9362C9D898EF}" type="presOf" srcId="{8DF4FF70-6175-4591-8FB6-952C7CB4F769}" destId="{448B9DFE-F7BC-4189-81E9-43E8E3D93CB5}" srcOrd="0" destOrd="0" presId="urn:microsoft.com/office/officeart/2008/layout/BendingPictureCaptionList"/>
    <dgm:cxn modelId="{A482888F-1256-4549-AFBF-30505A800766}" srcId="{E90CA0C8-59DC-4DAD-A11E-4D53E5A89E4C}" destId="{DBEAEE2E-A822-4F9E-B1E7-B787E724D62D}" srcOrd="1" destOrd="0" parTransId="{9509C3A0-4A6E-4D91-8EBA-A4EE6FC3C924}" sibTransId="{FC6184C9-D8D2-46FA-B5F2-4112197D09F8}"/>
    <dgm:cxn modelId="{18A3AC92-4007-4A05-80C0-412CBC0266FE}" type="presOf" srcId="{DBEAEE2E-A822-4F9E-B1E7-B787E724D62D}" destId="{3DFC85B2-0547-49A7-B00E-CB1B0AB8A268}" srcOrd="0" destOrd="0" presId="urn:microsoft.com/office/officeart/2008/layout/BendingPictureCaptionList"/>
    <dgm:cxn modelId="{2F9C399E-4AC4-4B7F-817C-75083B79882B}" srcId="{E90CA0C8-59DC-4DAD-A11E-4D53E5A89E4C}" destId="{532E563B-0A6A-4927-8054-739CB180CE05}" srcOrd="0" destOrd="0" parTransId="{60003133-9FD9-4C33-BED7-AB5164A34F81}" sibTransId="{15DC874E-E124-4F45-A7BA-8E80B7C19DB2}"/>
    <dgm:cxn modelId="{A04A88FB-BEA1-4A73-94A6-336754E7F369}" type="presOf" srcId="{532E563B-0A6A-4927-8054-739CB180CE05}" destId="{8D4435CB-02D2-4812-B1C6-BD4E346D33C5}" srcOrd="0" destOrd="0" presId="urn:microsoft.com/office/officeart/2008/layout/BendingPictureCaptionList"/>
    <dgm:cxn modelId="{B8B60159-ECF6-457D-B5A8-BE3CB20C01C2}" type="presParOf" srcId="{271BF04F-084A-4366-B121-CC5E18F72293}" destId="{730658D4-AB1A-4A63-B14B-778720177CA9}" srcOrd="0" destOrd="0" presId="urn:microsoft.com/office/officeart/2008/layout/BendingPictureCaptionList"/>
    <dgm:cxn modelId="{91485E77-5198-4055-B1FC-1F618DA11F18}" type="presParOf" srcId="{730658D4-AB1A-4A63-B14B-778720177CA9}" destId="{68EEB4D0-E393-40EC-94F3-DE38B928B89F}" srcOrd="0" destOrd="0" presId="urn:microsoft.com/office/officeart/2008/layout/BendingPictureCaptionList"/>
    <dgm:cxn modelId="{7A68BBAB-4B16-4FF2-9E40-B14ABB9E73BC}" type="presParOf" srcId="{730658D4-AB1A-4A63-B14B-778720177CA9}" destId="{8D4435CB-02D2-4812-B1C6-BD4E346D33C5}" srcOrd="1" destOrd="0" presId="urn:microsoft.com/office/officeart/2008/layout/BendingPictureCaptionList"/>
    <dgm:cxn modelId="{073D4ABF-389D-4663-82C0-B83F76E27EA8}" type="presParOf" srcId="{271BF04F-084A-4366-B121-CC5E18F72293}" destId="{A0936190-3752-462A-A4BA-F36E50906236}" srcOrd="1" destOrd="0" presId="urn:microsoft.com/office/officeart/2008/layout/BendingPictureCaptionList"/>
    <dgm:cxn modelId="{AE279DF0-2F3A-4FD8-B56A-7B3868A45B80}" type="presParOf" srcId="{271BF04F-084A-4366-B121-CC5E18F72293}" destId="{B5385C5B-FB47-467B-B351-11762DAF296B}" srcOrd="2" destOrd="0" presId="urn:microsoft.com/office/officeart/2008/layout/BendingPictureCaptionList"/>
    <dgm:cxn modelId="{D778470E-19CD-45EC-91E3-28C5C7EAAF16}" type="presParOf" srcId="{B5385C5B-FB47-467B-B351-11762DAF296B}" destId="{13503BE4-9CA3-4A78-8E16-1081E2279019}" srcOrd="0" destOrd="0" presId="urn:microsoft.com/office/officeart/2008/layout/BendingPictureCaptionList"/>
    <dgm:cxn modelId="{D860F8CB-8C1C-45D1-8D18-125D21C97F4C}" type="presParOf" srcId="{B5385C5B-FB47-467B-B351-11762DAF296B}" destId="{3DFC85B2-0547-49A7-B00E-CB1B0AB8A268}" srcOrd="1" destOrd="0" presId="urn:microsoft.com/office/officeart/2008/layout/BendingPictureCaptionList"/>
    <dgm:cxn modelId="{DA6CBBD1-4835-4985-821F-60C591C46B8D}" type="presParOf" srcId="{271BF04F-084A-4366-B121-CC5E18F72293}" destId="{63071E47-29AB-4201-9CCD-EBBA96ECFDA4}" srcOrd="3" destOrd="0" presId="urn:microsoft.com/office/officeart/2008/layout/BendingPictureCaptionList"/>
    <dgm:cxn modelId="{192BEB1A-DCA3-49EE-AED6-4E8CBE4DDC5B}" type="presParOf" srcId="{271BF04F-084A-4366-B121-CC5E18F72293}" destId="{D8BF57A3-00DC-40E6-B456-69BD5F3EC0FA}" srcOrd="4" destOrd="0" presId="urn:microsoft.com/office/officeart/2008/layout/BendingPictureCaptionList"/>
    <dgm:cxn modelId="{A3F5A5DC-26B4-4A25-8523-CE2D24C70058}" type="presParOf" srcId="{D8BF57A3-00DC-40E6-B456-69BD5F3EC0FA}" destId="{FEF109AF-6291-4880-BBD6-1008E3DB6DFF}" srcOrd="0" destOrd="0" presId="urn:microsoft.com/office/officeart/2008/layout/BendingPictureCaptionList"/>
    <dgm:cxn modelId="{445E0D1F-23BD-4444-B4B5-A372DE444E10}" type="presParOf" srcId="{D8BF57A3-00DC-40E6-B456-69BD5F3EC0FA}" destId="{0E0FB722-59D1-4C6B-8152-5A9B540FA5EB}" srcOrd="1" destOrd="0" presId="urn:microsoft.com/office/officeart/2008/layout/BendingPictureCaptionList"/>
    <dgm:cxn modelId="{E538595B-6B23-464A-BBB5-28FBF41766DA}" type="presParOf" srcId="{271BF04F-084A-4366-B121-CC5E18F72293}" destId="{D772D841-D981-4111-8B11-314356027773}" srcOrd="5" destOrd="0" presId="urn:microsoft.com/office/officeart/2008/layout/BendingPictureCaptionList"/>
    <dgm:cxn modelId="{EF4B6E91-33A9-45AF-A25B-491C153495BD}" type="presParOf" srcId="{271BF04F-084A-4366-B121-CC5E18F72293}" destId="{61B4473D-1CA0-4AEC-AEF5-ED0B66613C9E}" srcOrd="6" destOrd="0" presId="urn:microsoft.com/office/officeart/2008/layout/BendingPictureCaptionList"/>
    <dgm:cxn modelId="{6B940CFB-60AA-4130-B86F-F57B314D2059}" type="presParOf" srcId="{61B4473D-1CA0-4AEC-AEF5-ED0B66613C9E}" destId="{494BBB20-58D4-4B9C-83E3-4EBF2E5789FF}" srcOrd="0" destOrd="0" presId="urn:microsoft.com/office/officeart/2008/layout/BendingPictureCaptionList"/>
    <dgm:cxn modelId="{E36ACB74-4F24-4153-848A-554CCFE19E87}" type="presParOf" srcId="{61B4473D-1CA0-4AEC-AEF5-ED0B66613C9E}" destId="{448B9DFE-F7BC-4189-81E9-43E8E3D93CB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90D17-B08C-4214-99CC-70990E982162}">
      <dsp:nvSpPr>
        <dsp:cNvPr id="0" name=""/>
        <dsp:cNvSpPr/>
      </dsp:nvSpPr>
      <dsp:spPr>
        <a:xfrm>
          <a:off x="2521743" y="836129"/>
          <a:ext cx="1445268" cy="597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8979"/>
              </a:lnTo>
              <a:lnTo>
                <a:pt x="1445268" y="298979"/>
              </a:lnTo>
              <a:lnTo>
                <a:pt x="1445268" y="59795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1384E-5945-4A61-AC57-9D3EFC078E5C}">
      <dsp:nvSpPr>
        <dsp:cNvPr id="0" name=""/>
        <dsp:cNvSpPr/>
      </dsp:nvSpPr>
      <dsp:spPr>
        <a:xfrm>
          <a:off x="1147603" y="836129"/>
          <a:ext cx="1374140" cy="597959"/>
        </a:xfrm>
        <a:custGeom>
          <a:avLst/>
          <a:gdLst/>
          <a:ahLst/>
          <a:cxnLst/>
          <a:rect l="0" t="0" r="0" b="0"/>
          <a:pathLst>
            <a:path>
              <a:moveTo>
                <a:pt x="1374140" y="0"/>
              </a:moveTo>
              <a:lnTo>
                <a:pt x="1374140" y="298979"/>
              </a:lnTo>
              <a:lnTo>
                <a:pt x="0" y="298979"/>
              </a:lnTo>
              <a:lnTo>
                <a:pt x="0" y="59795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AD9744-EC09-469C-9D59-CCCA1F68EE3C}">
      <dsp:nvSpPr>
        <dsp:cNvPr id="0" name=""/>
        <dsp:cNvSpPr/>
      </dsp:nvSpPr>
      <dsp:spPr>
        <a:xfrm>
          <a:off x="1444419" y="523012"/>
          <a:ext cx="2154648" cy="3131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Adición de antioxidantes</a:t>
          </a:r>
        </a:p>
      </dsp:txBody>
      <dsp:txXfrm>
        <a:off x="1444419" y="523012"/>
        <a:ext cx="2154648" cy="313117"/>
      </dsp:txXfrm>
    </dsp:sp>
    <dsp:sp modelId="{604DF59A-28A3-41CA-909B-295E2ACBF163}">
      <dsp:nvSpPr>
        <dsp:cNvPr id="0" name=""/>
        <dsp:cNvSpPr/>
      </dsp:nvSpPr>
      <dsp:spPr>
        <a:xfrm>
          <a:off x="1314" y="1434089"/>
          <a:ext cx="2292577" cy="2560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Enzimáticos</a:t>
          </a:r>
        </a:p>
      </dsp:txBody>
      <dsp:txXfrm>
        <a:off x="1314" y="1434089"/>
        <a:ext cx="2292577" cy="256040"/>
      </dsp:txXfrm>
    </dsp:sp>
    <dsp:sp modelId="{A7567790-2F7F-4DB9-856C-3B4953B27DFE}">
      <dsp:nvSpPr>
        <dsp:cNvPr id="0" name=""/>
        <dsp:cNvSpPr/>
      </dsp:nvSpPr>
      <dsp:spPr>
        <a:xfrm>
          <a:off x="2891852" y="1434089"/>
          <a:ext cx="2150320" cy="2378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No Enzimáticos</a:t>
          </a:r>
        </a:p>
      </dsp:txBody>
      <dsp:txXfrm>
        <a:off x="2891852" y="1434089"/>
        <a:ext cx="2150320" cy="2378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3E2BB-523F-48F9-8512-CB4BA2D9A9F6}">
      <dsp:nvSpPr>
        <dsp:cNvPr id="0" name=""/>
        <dsp:cNvSpPr/>
      </dsp:nvSpPr>
      <dsp:spPr>
        <a:xfrm>
          <a:off x="486901" y="297219"/>
          <a:ext cx="0" cy="2587481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3CF522-4775-4072-B884-FC187BFC8C99}">
      <dsp:nvSpPr>
        <dsp:cNvPr id="0" name=""/>
        <dsp:cNvSpPr/>
      </dsp:nvSpPr>
      <dsp:spPr>
        <a:xfrm>
          <a:off x="558776" y="383469"/>
          <a:ext cx="1360871" cy="1164366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0A9A8C-B1F8-4D2C-9A12-3375357C682A}">
      <dsp:nvSpPr>
        <dsp:cNvPr id="0" name=""/>
        <dsp:cNvSpPr/>
      </dsp:nvSpPr>
      <dsp:spPr>
        <a:xfrm>
          <a:off x="493645" y="1507569"/>
          <a:ext cx="2051758" cy="133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Tris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Fosfato de sodio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Citrato de sodio</a:t>
          </a:r>
        </a:p>
      </dsp:txBody>
      <dsp:txXfrm>
        <a:off x="493645" y="1507569"/>
        <a:ext cx="2051758" cy="1336865"/>
      </dsp:txXfrm>
    </dsp:sp>
    <dsp:sp modelId="{22157DE0-96FC-4485-B82D-15E8EDDA43E4}">
      <dsp:nvSpPr>
        <dsp:cNvPr id="0" name=""/>
        <dsp:cNvSpPr/>
      </dsp:nvSpPr>
      <dsp:spPr>
        <a:xfrm>
          <a:off x="486901" y="-28204"/>
          <a:ext cx="1437489" cy="36335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latin typeface="Arial" panose="020B0604020202020204" pitchFamily="34" charset="0"/>
              <a:cs typeface="Arial" panose="020B0604020202020204" pitchFamily="34" charset="0"/>
            </a:rPr>
            <a:t>Solución Tampón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6901" y="-28204"/>
        <a:ext cx="1437489" cy="363351"/>
      </dsp:txXfrm>
    </dsp:sp>
    <dsp:sp modelId="{104245B2-AEFA-4920-8F46-0BF65B896BA1}">
      <dsp:nvSpPr>
        <dsp:cNvPr id="0" name=""/>
        <dsp:cNvSpPr/>
      </dsp:nvSpPr>
      <dsp:spPr>
        <a:xfrm>
          <a:off x="2591581" y="318513"/>
          <a:ext cx="0" cy="2587481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0D11D-21F9-4B19-A494-95CF71B80634}">
      <dsp:nvSpPr>
        <dsp:cNvPr id="0" name=""/>
        <dsp:cNvSpPr/>
      </dsp:nvSpPr>
      <dsp:spPr>
        <a:xfrm>
          <a:off x="2663455" y="404762"/>
          <a:ext cx="1360871" cy="1164366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815D94-A8FE-441D-9EF1-992D798AB432}">
      <dsp:nvSpPr>
        <dsp:cNvPr id="0" name=""/>
        <dsp:cNvSpPr/>
      </dsp:nvSpPr>
      <dsp:spPr>
        <a:xfrm>
          <a:off x="2663455" y="1569129"/>
          <a:ext cx="1360871" cy="133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Fructosa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Glucosa</a:t>
          </a:r>
        </a:p>
      </dsp:txBody>
      <dsp:txXfrm>
        <a:off x="2663455" y="1569129"/>
        <a:ext cx="1360871" cy="1336865"/>
      </dsp:txXfrm>
    </dsp:sp>
    <dsp:sp modelId="{89698EFC-4BA5-4CBB-8302-28493CAEF6B7}">
      <dsp:nvSpPr>
        <dsp:cNvPr id="0" name=""/>
        <dsp:cNvSpPr/>
      </dsp:nvSpPr>
      <dsp:spPr>
        <a:xfrm>
          <a:off x="2591581" y="-28204"/>
          <a:ext cx="1437489" cy="405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latin typeface="Arial" panose="020B0604020202020204" pitchFamily="34" charset="0"/>
              <a:cs typeface="Arial" panose="020B0604020202020204" pitchFamily="34" charset="0"/>
            </a:rPr>
            <a:t>Fuentes de nutrientes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91581" y="-28204"/>
        <a:ext cx="1437489" cy="405938"/>
      </dsp:txXfrm>
    </dsp:sp>
    <dsp:sp modelId="{2752BCCA-575B-417C-896E-BCBC6D2BFE34}">
      <dsp:nvSpPr>
        <dsp:cNvPr id="0" name=""/>
        <dsp:cNvSpPr/>
      </dsp:nvSpPr>
      <dsp:spPr>
        <a:xfrm>
          <a:off x="4586887" y="259293"/>
          <a:ext cx="0" cy="2587481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ED431-79AD-47B0-9109-33341035233D}">
      <dsp:nvSpPr>
        <dsp:cNvPr id="0" name=""/>
        <dsp:cNvSpPr/>
      </dsp:nvSpPr>
      <dsp:spPr>
        <a:xfrm>
          <a:off x="4658762" y="345542"/>
          <a:ext cx="1360871" cy="1164366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8000" b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BC4B1-01C4-41DA-84FB-0343FE15B869}">
      <dsp:nvSpPr>
        <dsp:cNvPr id="0" name=""/>
        <dsp:cNvSpPr/>
      </dsp:nvSpPr>
      <dsp:spPr>
        <a:xfrm>
          <a:off x="4568892" y="1392412"/>
          <a:ext cx="1967276" cy="133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Glicerol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Propilenglicol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Etilenglicol</a:t>
          </a:r>
        </a:p>
      </dsp:txBody>
      <dsp:txXfrm>
        <a:off x="4568892" y="1392412"/>
        <a:ext cx="1967276" cy="1336865"/>
      </dsp:txXfrm>
    </dsp:sp>
    <dsp:sp modelId="{EBA7F259-B4FB-4CA0-A4AD-961E13D52FFA}">
      <dsp:nvSpPr>
        <dsp:cNvPr id="0" name=""/>
        <dsp:cNvSpPr/>
      </dsp:nvSpPr>
      <dsp:spPr>
        <a:xfrm>
          <a:off x="4472621" y="-28204"/>
          <a:ext cx="1666021" cy="28749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latin typeface="Arial" panose="020B0604020202020204" pitchFamily="34" charset="0"/>
              <a:cs typeface="Arial" panose="020B0604020202020204" pitchFamily="34" charset="0"/>
            </a:rPr>
            <a:t>Crioprotectores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2621" y="-28204"/>
        <a:ext cx="1666021" cy="2874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3E2BB-523F-48F9-8512-CB4BA2D9A9F6}">
      <dsp:nvSpPr>
        <dsp:cNvPr id="0" name=""/>
        <dsp:cNvSpPr/>
      </dsp:nvSpPr>
      <dsp:spPr>
        <a:xfrm>
          <a:off x="947382" y="294451"/>
          <a:ext cx="0" cy="263717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3CF522-4775-4072-B884-FC187BFC8C99}">
      <dsp:nvSpPr>
        <dsp:cNvPr id="0" name=""/>
        <dsp:cNvSpPr/>
      </dsp:nvSpPr>
      <dsp:spPr>
        <a:xfrm>
          <a:off x="1020636" y="382357"/>
          <a:ext cx="1387006" cy="1186728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0A9A8C-B1F8-4D2C-9A12-3375357C682A}">
      <dsp:nvSpPr>
        <dsp:cNvPr id="0" name=""/>
        <dsp:cNvSpPr/>
      </dsp:nvSpPr>
      <dsp:spPr>
        <a:xfrm>
          <a:off x="958894" y="1531451"/>
          <a:ext cx="1990118" cy="136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Estreptomicina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Penicilina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Gentamicina</a:t>
          </a:r>
        </a:p>
      </dsp:txBody>
      <dsp:txXfrm>
        <a:off x="958894" y="1531451"/>
        <a:ext cx="1990118" cy="1362539"/>
      </dsp:txXfrm>
    </dsp:sp>
    <dsp:sp modelId="{22157DE0-96FC-4485-B82D-15E8EDDA43E4}">
      <dsp:nvSpPr>
        <dsp:cNvPr id="0" name=""/>
        <dsp:cNvSpPr/>
      </dsp:nvSpPr>
      <dsp:spPr>
        <a:xfrm>
          <a:off x="947382" y="1432"/>
          <a:ext cx="1465096" cy="2930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latin typeface="Arial" panose="020B0604020202020204" pitchFamily="34" charset="0"/>
              <a:cs typeface="Arial" panose="020B0604020202020204" pitchFamily="34" charset="0"/>
            </a:rPr>
            <a:t>Antibióticos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7382" y="1432"/>
        <a:ext cx="1465096" cy="293019"/>
      </dsp:txXfrm>
    </dsp:sp>
    <dsp:sp modelId="{104245B2-AEFA-4920-8F46-0BF65B896BA1}">
      <dsp:nvSpPr>
        <dsp:cNvPr id="0" name=""/>
        <dsp:cNvSpPr/>
      </dsp:nvSpPr>
      <dsp:spPr>
        <a:xfrm>
          <a:off x="3060994" y="294451"/>
          <a:ext cx="0" cy="263717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0D11D-21F9-4B19-A494-95CF71B80634}">
      <dsp:nvSpPr>
        <dsp:cNvPr id="0" name=""/>
        <dsp:cNvSpPr/>
      </dsp:nvSpPr>
      <dsp:spPr>
        <a:xfrm>
          <a:off x="3134249" y="382357"/>
          <a:ext cx="1387006" cy="1186728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815D94-A8FE-441D-9EF1-992D798AB432}">
      <dsp:nvSpPr>
        <dsp:cNvPr id="0" name=""/>
        <dsp:cNvSpPr/>
      </dsp:nvSpPr>
      <dsp:spPr>
        <a:xfrm>
          <a:off x="3056077" y="1570517"/>
          <a:ext cx="1654366" cy="136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Yema de huevo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Leche desnatada</a:t>
          </a:r>
        </a:p>
      </dsp:txBody>
      <dsp:txXfrm>
        <a:off x="3056077" y="1570517"/>
        <a:ext cx="1654366" cy="1362539"/>
      </dsp:txXfrm>
    </dsp:sp>
    <dsp:sp modelId="{89698EFC-4BA5-4CBB-8302-28493CAEF6B7}">
      <dsp:nvSpPr>
        <dsp:cNvPr id="0" name=""/>
        <dsp:cNvSpPr/>
      </dsp:nvSpPr>
      <dsp:spPr>
        <a:xfrm>
          <a:off x="2977638" y="1432"/>
          <a:ext cx="1631809" cy="293019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latin typeface="Arial" panose="020B0604020202020204" pitchFamily="34" charset="0"/>
              <a:cs typeface="Arial" panose="020B0604020202020204" pitchFamily="34" charset="0"/>
            </a:rPr>
            <a:t>Lipoproteínas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77638" y="1432"/>
        <a:ext cx="1631809" cy="2930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264473-CACB-4673-8A6B-995B84EB989D}">
      <dsp:nvSpPr>
        <dsp:cNvPr id="0" name=""/>
        <dsp:cNvSpPr/>
      </dsp:nvSpPr>
      <dsp:spPr>
        <a:xfrm>
          <a:off x="1069665" y="251290"/>
          <a:ext cx="4482389" cy="14007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877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s-EC" sz="2000" kern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Determinar el tipo de antioxidante adecuado que prolongue la calidad del semen caprino a temperatura de 5°C.</a:t>
          </a:r>
          <a:endParaRPr lang="es-EC" sz="2000" kern="1200" dirty="0"/>
        </a:p>
      </dsp:txBody>
      <dsp:txXfrm>
        <a:off x="1069665" y="251290"/>
        <a:ext cx="4482389" cy="1400746"/>
      </dsp:txXfrm>
    </dsp:sp>
    <dsp:sp modelId="{5E015E32-6982-4737-B95E-07CF481C6861}">
      <dsp:nvSpPr>
        <dsp:cNvPr id="0" name=""/>
        <dsp:cNvSpPr/>
      </dsp:nvSpPr>
      <dsp:spPr>
        <a:xfrm>
          <a:off x="882898" y="48960"/>
          <a:ext cx="980522" cy="1470784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345" t="16898" r="-7067" b="11954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8133FF-0933-4919-8D15-FD15D9AF42BC}">
      <dsp:nvSpPr>
        <dsp:cNvPr id="0" name=""/>
        <dsp:cNvSpPr/>
      </dsp:nvSpPr>
      <dsp:spPr>
        <a:xfrm>
          <a:off x="5903937" y="251290"/>
          <a:ext cx="4482389" cy="14007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7236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s-EC" sz="2000" kern="12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Evaluar los diferentes tratamientos mediante una curva de viabilidad seminal.</a:t>
          </a:r>
          <a:endParaRPr lang="es-EC" sz="2000" kern="1200" dirty="0"/>
        </a:p>
      </dsp:txBody>
      <dsp:txXfrm>
        <a:off x="5903937" y="251290"/>
        <a:ext cx="4482389" cy="1400746"/>
      </dsp:txXfrm>
    </dsp:sp>
    <dsp:sp modelId="{FD717E45-50DF-4C90-8D7F-E61B335A52EC}">
      <dsp:nvSpPr>
        <dsp:cNvPr id="0" name=""/>
        <dsp:cNvSpPr/>
      </dsp:nvSpPr>
      <dsp:spPr>
        <a:xfrm>
          <a:off x="5717171" y="48960"/>
          <a:ext cx="980522" cy="1470784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15CBD-B30E-46E8-986C-B5E6969918FC}">
      <dsp:nvSpPr>
        <dsp:cNvPr id="0" name=""/>
        <dsp:cNvSpPr/>
      </dsp:nvSpPr>
      <dsp:spPr>
        <a:xfrm>
          <a:off x="3486801" y="2019484"/>
          <a:ext cx="4482389" cy="14007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7236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s-EC" sz="2000" kern="12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Estandarizar el protocolo de manejo reproductivo programado con el uso del semen refrigerado en caprinos.</a:t>
          </a:r>
          <a:endParaRPr lang="es-EC" sz="2000" kern="1200" dirty="0"/>
        </a:p>
      </dsp:txBody>
      <dsp:txXfrm>
        <a:off x="3486801" y="2019484"/>
        <a:ext cx="4482389" cy="1400746"/>
      </dsp:txXfrm>
    </dsp:sp>
    <dsp:sp modelId="{CBAB5E45-0346-4C0F-A9EA-DB4FADBFC1C3}">
      <dsp:nvSpPr>
        <dsp:cNvPr id="0" name=""/>
        <dsp:cNvSpPr/>
      </dsp:nvSpPr>
      <dsp:spPr>
        <a:xfrm>
          <a:off x="3300035" y="1817154"/>
          <a:ext cx="980522" cy="1470784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63098-BF3A-453B-8185-0EC43756B922}">
      <dsp:nvSpPr>
        <dsp:cNvPr id="0" name=""/>
        <dsp:cNvSpPr/>
      </dsp:nvSpPr>
      <dsp:spPr>
        <a:xfrm>
          <a:off x="0" y="142623"/>
          <a:ext cx="10614317" cy="264218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ED8D47-FA6B-49C5-9F8E-75DA5C24DCD9}">
      <dsp:nvSpPr>
        <dsp:cNvPr id="0" name=""/>
        <dsp:cNvSpPr/>
      </dsp:nvSpPr>
      <dsp:spPr>
        <a:xfrm>
          <a:off x="318429" y="286314"/>
          <a:ext cx="3117955" cy="21460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82B10B-E0DF-4A73-8C57-61EE02BAB5E7}">
      <dsp:nvSpPr>
        <dsp:cNvPr id="0" name=""/>
        <dsp:cNvSpPr/>
      </dsp:nvSpPr>
      <dsp:spPr>
        <a:xfrm rot="10800000">
          <a:off x="287561" y="2857867"/>
          <a:ext cx="3117955" cy="10193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Vitamina E (0,95 μl/mL) 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Selenio (1 μg/mL).</a:t>
          </a:r>
        </a:p>
      </dsp:txBody>
      <dsp:txXfrm rot="10800000">
        <a:off x="318909" y="2857867"/>
        <a:ext cx="3055259" cy="987993"/>
      </dsp:txXfrm>
    </dsp:sp>
    <dsp:sp modelId="{C7744808-A930-4119-80F2-8EB38120E7EC}">
      <dsp:nvSpPr>
        <dsp:cNvPr id="0" name=""/>
        <dsp:cNvSpPr/>
      </dsp:nvSpPr>
      <dsp:spPr>
        <a:xfrm>
          <a:off x="3701847" y="204055"/>
          <a:ext cx="3117955" cy="19376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5A20B-CD60-40A5-8990-CDCB1C329E8B}">
      <dsp:nvSpPr>
        <dsp:cNvPr id="0" name=""/>
        <dsp:cNvSpPr/>
      </dsp:nvSpPr>
      <dsp:spPr>
        <a:xfrm rot="10800000">
          <a:off x="3753605" y="2885438"/>
          <a:ext cx="3067507" cy="208835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Protocolo propuesto: 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Antioxidante: Vitamina E o Selenio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800" b="1" kern="1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Diluyente: </a:t>
          </a:r>
          <a:r>
            <a:rPr lang="es-EC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Tryladil</a:t>
          </a: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 1:10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800" b="1" kern="1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Temperatura: 5°C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800" b="1" kern="1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Tiempo: 0-36 h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817829" y="2885438"/>
        <a:ext cx="2939059" cy="2024126"/>
      </dsp:txXfrm>
    </dsp:sp>
    <dsp:sp modelId="{FC9D0D33-C891-4AF9-93FC-8C8E441FFDDB}">
      <dsp:nvSpPr>
        <dsp:cNvPr id="0" name=""/>
        <dsp:cNvSpPr/>
      </dsp:nvSpPr>
      <dsp:spPr>
        <a:xfrm>
          <a:off x="7170074" y="431035"/>
          <a:ext cx="3117955" cy="19376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13CD18-BB7A-4F7D-92C9-9274F57B22DD}">
      <dsp:nvSpPr>
        <dsp:cNvPr id="0" name=""/>
        <dsp:cNvSpPr/>
      </dsp:nvSpPr>
      <dsp:spPr>
        <a:xfrm rot="10800000">
          <a:off x="7241756" y="2898823"/>
          <a:ext cx="3064825" cy="100736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Manejo reproductivo programado</a:t>
          </a:r>
        </a:p>
      </dsp:txBody>
      <dsp:txXfrm rot="10800000">
        <a:off x="7272736" y="2898823"/>
        <a:ext cx="3002865" cy="9763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EEB4D0-E393-40EC-94F3-DE38B928B89F}">
      <dsp:nvSpPr>
        <dsp:cNvPr id="0" name=""/>
        <dsp:cNvSpPr/>
      </dsp:nvSpPr>
      <dsp:spPr>
        <a:xfrm>
          <a:off x="0" y="1036925"/>
          <a:ext cx="2532542" cy="2171559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435CB-02D2-4812-B1C6-BD4E346D33C5}">
      <dsp:nvSpPr>
        <dsp:cNvPr id="0" name=""/>
        <dsp:cNvSpPr/>
      </dsp:nvSpPr>
      <dsp:spPr>
        <a:xfrm>
          <a:off x="177242" y="3329987"/>
          <a:ext cx="2532558" cy="9132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Potenciómetro</a:t>
          </a:r>
        </a:p>
      </dsp:txBody>
      <dsp:txXfrm>
        <a:off x="177242" y="3329987"/>
        <a:ext cx="2532558" cy="913286"/>
      </dsp:txXfrm>
    </dsp:sp>
    <dsp:sp modelId="{13503BE4-9CA3-4A78-8E16-1081E2279019}">
      <dsp:nvSpPr>
        <dsp:cNvPr id="0" name=""/>
        <dsp:cNvSpPr/>
      </dsp:nvSpPr>
      <dsp:spPr>
        <a:xfrm>
          <a:off x="2835513" y="1111554"/>
          <a:ext cx="2899878" cy="2273951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FC85B2-0547-49A7-B00E-CB1B0AB8A268}">
      <dsp:nvSpPr>
        <dsp:cNvPr id="0" name=""/>
        <dsp:cNvSpPr/>
      </dsp:nvSpPr>
      <dsp:spPr>
        <a:xfrm>
          <a:off x="3011263" y="3350315"/>
          <a:ext cx="2660665" cy="9132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Extracción de plasma seminal</a:t>
          </a:r>
        </a:p>
      </dsp:txBody>
      <dsp:txXfrm>
        <a:off x="3011263" y="3350315"/>
        <a:ext cx="2660665" cy="913286"/>
      </dsp:txXfrm>
    </dsp:sp>
    <dsp:sp modelId="{FEF109AF-6291-4880-BBD6-1008E3DB6DFF}">
      <dsp:nvSpPr>
        <dsp:cNvPr id="0" name=""/>
        <dsp:cNvSpPr/>
      </dsp:nvSpPr>
      <dsp:spPr>
        <a:xfrm>
          <a:off x="5676322" y="859074"/>
          <a:ext cx="3261735" cy="2609388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FB722-59D1-4C6B-8152-5A9B540FA5EB}">
      <dsp:nvSpPr>
        <dsp:cNvPr id="0" name=""/>
        <dsp:cNvSpPr/>
      </dsp:nvSpPr>
      <dsp:spPr>
        <a:xfrm>
          <a:off x="5917283" y="3214972"/>
          <a:ext cx="2902944" cy="10789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Otros parámetros seminales</a:t>
          </a:r>
        </a:p>
      </dsp:txBody>
      <dsp:txXfrm>
        <a:off x="5917283" y="3214972"/>
        <a:ext cx="2902944" cy="1078937"/>
      </dsp:txXfrm>
    </dsp:sp>
    <dsp:sp modelId="{494BBB20-58D4-4B9C-83E3-4EBF2E5789FF}">
      <dsp:nvSpPr>
        <dsp:cNvPr id="0" name=""/>
        <dsp:cNvSpPr/>
      </dsp:nvSpPr>
      <dsp:spPr>
        <a:xfrm>
          <a:off x="9217994" y="836480"/>
          <a:ext cx="2753394" cy="2361235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12000" r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8B9DFE-F7BC-4189-81E9-43E8E3D93CB5}">
      <dsp:nvSpPr>
        <dsp:cNvPr id="0" name=""/>
        <dsp:cNvSpPr/>
      </dsp:nvSpPr>
      <dsp:spPr>
        <a:xfrm>
          <a:off x="9164531" y="3241457"/>
          <a:ext cx="2806857" cy="10079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Detección de ROS</a:t>
          </a:r>
        </a:p>
      </dsp:txBody>
      <dsp:txXfrm>
        <a:off x="9164531" y="3241457"/>
        <a:ext cx="2806857" cy="1007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CDF0A-13A5-254B-BF8B-E4C3D7400B6D}" type="datetimeFigureOut">
              <a:rPr lang="es-EC" smtClean="0"/>
              <a:t>4/9/2021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AF76E-3F0A-9D40-994C-DDC01FD336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857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AF76E-3F0A-9D40-994C-DDC01FD336F9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79848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AF76E-3F0A-9D40-994C-DDC01FD336F9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64672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AF76E-3F0A-9D40-994C-DDC01FD336F9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36823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AF76E-3F0A-9D40-994C-DDC01FD336F9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4112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AF76E-3F0A-9D40-994C-DDC01FD336F9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7136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AF76E-3F0A-9D40-994C-DDC01FD336F9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26654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AF76E-3F0A-9D40-994C-DDC01FD336F9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7057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AF76E-3F0A-9D40-994C-DDC01FD336F9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99071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200" b="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AF76E-3F0A-9D40-994C-DDC01FD336F9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10565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AF76E-3F0A-9D40-994C-DDC01FD336F9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1680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AF76E-3F0A-9D40-994C-DDC01FD336F9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8641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AF76E-3F0A-9D40-994C-DDC01FD336F9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32130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AF76E-3F0A-9D40-994C-DDC01FD336F9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6734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C41314-9F6E-4273-8904-37CE96DE2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EB310C-1B16-4FA0-898E-68D0BBFAC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2D5830-4575-43A7-B8B5-BFCCBCE6A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94FB-8DDA-4824-AAE9-F87C38A842FD}" type="datetimeFigureOut">
              <a:rPr lang="es-EC" smtClean="0"/>
              <a:t>4/9/2021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5899C0-222D-402B-ACEF-F13158B12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1B3280-45F4-4A65-8E97-FAC57930C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4BF-13BC-44F3-ACEF-30D2F8F91C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2295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D8B78-CC26-45B0-9EEB-2F47D65D9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80092E-7A3E-4EAD-872D-BDAB677EF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648CEF-D41F-4CBE-9A2C-0207C72C9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94FB-8DDA-4824-AAE9-F87C38A842FD}" type="datetimeFigureOut">
              <a:rPr lang="es-EC" smtClean="0"/>
              <a:t>4/9/2021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5BAC12-1818-40EE-93FE-0FA686227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3B7F88-8EAA-40B9-AA2C-5F9CC37A1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4BF-13BC-44F3-ACEF-30D2F8F91C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9034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9611958-3770-4A17-A14F-D1159B7B13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0B6C891-BD8D-4B20-8BA3-CF8758BD0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66104A-868F-4F54-AA02-77BDA4A0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94FB-8DDA-4824-AAE9-F87C38A842FD}" type="datetimeFigureOut">
              <a:rPr lang="es-EC" smtClean="0"/>
              <a:t>4/9/2021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22E3A9-CC36-46A1-84A7-AB3A06BAF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D676FC-B0CF-41D4-B10A-4541890F6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4BF-13BC-44F3-ACEF-30D2F8F91C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974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1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151920" imgH="5621400" progId="">
                  <p:embed/>
                </p:oleObj>
              </mc:Choice>
              <mc:Fallback>
                <p:oleObj name="CorelDRAW" r:id="rId2" imgW="9151920" imgH="5621400" progId="">
                  <p:embed/>
                  <p:pic>
                    <p:nvPicPr>
                      <p:cNvPr id="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90513" y="260350"/>
            <a:ext cx="1055687" cy="7921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5888"/>
            <a:ext cx="441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760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746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17163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6816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7350655" y="270748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4165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83124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461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693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9E0F48-4DCD-45E6-BFBB-50AD5A4C8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D625E9-AFB3-4818-A78A-B63C2A698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7E5D9C-EF32-446F-AA07-6805DB464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94FB-8DDA-4824-AAE9-F87C38A842FD}" type="datetimeFigureOut">
              <a:rPr lang="es-EC" smtClean="0"/>
              <a:t>4/9/2021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943366-EE48-4A05-8A06-0D009700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F43025-2F11-4FAB-AFCE-DB02E50B3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4BF-13BC-44F3-ACEF-30D2F8F91C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3960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44847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3771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94147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B105AC-5687-4D32-BF4C-3C4CB09FD13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68693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57D9C8-97E4-4CA2-B7B3-93C98FB48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5CE6949-9B33-458E-989E-E501DBAE2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EE577E-1D76-4BCC-8FBF-A4C50B55F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94FB-8DDA-4824-AAE9-F87C38A842FD}" type="datetimeFigureOut">
              <a:rPr lang="es-EC" smtClean="0"/>
              <a:t>4/9/2021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34B1EA-7D6E-4270-AADB-A3BA3048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8D9BFC-56D6-4A72-A114-674EBEE1C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4BF-13BC-44F3-ACEF-30D2F8F91C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89004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82D122-F0FB-4A4C-8540-FDD2F5565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8AE765-C5D4-4E0E-A885-5EE607D06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93BD04-C17D-4027-AD91-A65CB062F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5D9FEF-FFEB-421B-9D7D-9EC5FF8D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94FB-8DDA-4824-AAE9-F87C38A842FD}" type="datetimeFigureOut">
              <a:rPr lang="es-EC" smtClean="0"/>
              <a:t>4/9/2021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5E2F2D-73EF-4FE8-8D62-4F344EB82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E2A52D-5490-4152-9330-B946A3EB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4BF-13BC-44F3-ACEF-30D2F8F91C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8871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8362F2-6330-45F2-9D6A-65C753504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F85324-EF6F-49B1-8B4E-F5160070F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13A25-080B-47CB-AC6F-4DC4279CE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E59A78C-1AA0-4666-BE6A-D4DD74BBEA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B215986-C57A-4FB3-9903-AF67AFCA94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73A7B08-B65C-4736-81A8-268844A4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94FB-8DDA-4824-AAE9-F87C38A842FD}" type="datetimeFigureOut">
              <a:rPr lang="es-EC" smtClean="0"/>
              <a:t>4/9/2021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9DAB79C-755E-4946-A3A0-3312F7373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9DF9E92-2F11-4375-8E88-B06FDAD2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4BF-13BC-44F3-ACEF-30D2F8F91C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1451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9CDC1-33EA-4671-A625-846CEBD09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8E9706C-F2E9-41C0-9C9C-23020F49F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94FB-8DDA-4824-AAE9-F87C38A842FD}" type="datetimeFigureOut">
              <a:rPr lang="es-EC" smtClean="0"/>
              <a:t>4/9/2021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BE3FD5-BE91-428B-8E57-988973DF5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CC5DFC9-6FC4-4B09-AEDC-7699A2D52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4BF-13BC-44F3-ACEF-30D2F8F91C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2320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D03FDD-712B-4005-BAC4-3A339FA6A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94FB-8DDA-4824-AAE9-F87C38A842FD}" type="datetimeFigureOut">
              <a:rPr lang="es-EC" smtClean="0"/>
              <a:t>4/9/2021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19CA023-A09D-48E7-9E6D-2D097739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9E6DDA-90BB-4E3E-B798-75893BB28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4BF-13BC-44F3-ACEF-30D2F8F91C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946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AC2D66-142F-4017-8B7E-BC68445C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1AEC0A-8F1C-465B-B72B-8B8F0583F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A219CA-1C9C-4808-A030-43A4FB73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367401B-83D7-42DA-93DE-6A4DD0A6F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94FB-8DDA-4824-AAE9-F87C38A842FD}" type="datetimeFigureOut">
              <a:rPr lang="es-EC" smtClean="0"/>
              <a:t>4/9/2021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B9CC11-DBB9-4D2C-8F78-BB834590A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898C41-F22E-4AB1-B7BC-68F3AF23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4BF-13BC-44F3-ACEF-30D2F8F91C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4613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A94BB2-A1E1-4DC0-A6E6-2FAFEBFE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9D5FC9C-7926-4EC0-9E06-9C5DA8995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5230BE-FB4A-45D0-83BA-76CACBBA8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7D34C6-F275-422E-BCA0-F10142659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94FB-8DDA-4824-AAE9-F87C38A842FD}" type="datetimeFigureOut">
              <a:rPr lang="es-EC" smtClean="0"/>
              <a:t>4/9/2021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342DB4-184F-423B-8654-2F947E793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FC3EB0-D1A1-438F-8BEB-0616BF3B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F4BF-13BC-44F3-ACEF-30D2F8F91C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385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7DC5D59-393F-47FF-BF60-1E131D103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D0A846-45DF-4226-A7C0-CC147AF9F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A79E0A-9FA2-4037-84AC-5F5F3EA2FA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F94FB-8DDA-4824-AAE9-F87C38A842FD}" type="datetimeFigureOut">
              <a:rPr lang="es-EC" smtClean="0"/>
              <a:t>4/9/2021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9DBD26-C1B2-4283-88DF-7BD63DBD2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16D775-614E-48A7-966A-A35622CAB2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8F4BF-13BC-44F3-ACEF-30D2F8F91C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517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0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105140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338" y="6296025"/>
            <a:ext cx="8880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338" y="6245225"/>
            <a:ext cx="8880475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3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00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image" Target="../media/image7.jpe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9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image" Target="../media/image24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image" Target="../media/image7.jpeg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17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26.jpe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4" Type="http://schemas.openxmlformats.org/officeDocument/2006/relationships/image" Target="../media/image25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DE68755-8565-47DD-98A1-C065A7ED0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" t="13897" r="964"/>
          <a:stretch/>
        </p:blipFill>
        <p:spPr>
          <a:xfrm>
            <a:off x="0" y="971708"/>
            <a:ext cx="12191999" cy="59049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545A711-E28C-49FF-AC2F-88B39BCA0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7" y="79716"/>
            <a:ext cx="3422552" cy="88336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B44BEE3-5E5C-4C87-BB8E-2FE82A95B143}"/>
              </a:ext>
            </a:extLst>
          </p:cNvPr>
          <p:cNvSpPr txBox="1"/>
          <p:nvPr/>
        </p:nvSpPr>
        <p:spPr>
          <a:xfrm>
            <a:off x="3068756" y="1036774"/>
            <a:ext cx="6844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DEPARTAMENTO DE CIENCIAS DE LA VIDA Y DE LA AGRICULTURA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77CB54F-119B-41F1-B3A8-694B171B4F82}"/>
              </a:ext>
            </a:extLst>
          </p:cNvPr>
          <p:cNvSpPr txBox="1"/>
          <p:nvPr/>
        </p:nvSpPr>
        <p:spPr>
          <a:xfrm>
            <a:off x="4511679" y="1550029"/>
            <a:ext cx="3504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INGENIERÍA EN BIOTECNOLOGÍA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6277B6F-A647-444F-A31D-0F088D5CCB46}"/>
              </a:ext>
            </a:extLst>
          </p:cNvPr>
          <p:cNvSpPr txBox="1"/>
          <p:nvPr/>
        </p:nvSpPr>
        <p:spPr>
          <a:xfrm>
            <a:off x="1521467" y="2080798"/>
            <a:ext cx="10208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TRABAJO DE TITULACIÓN PREVIO A LA OBTENCIÓN DEL TÍTULO DE INGENIERA EN BIOTECNOLOGÍA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18EB3D1-C123-498B-B6DB-5EDA155404EA}"/>
              </a:ext>
            </a:extLst>
          </p:cNvPr>
          <p:cNvSpPr txBox="1"/>
          <p:nvPr/>
        </p:nvSpPr>
        <p:spPr>
          <a:xfrm>
            <a:off x="4631295" y="4137668"/>
            <a:ext cx="3265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Ortega Quezada, María Soledad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60E6395-4E1E-47CE-B700-6351CF2939FA}"/>
              </a:ext>
            </a:extLst>
          </p:cNvPr>
          <p:cNvSpPr txBox="1"/>
          <p:nvPr/>
        </p:nvSpPr>
        <p:spPr>
          <a:xfrm>
            <a:off x="4511679" y="4580932"/>
            <a:ext cx="3608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Directora: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Torres Arias, </a:t>
            </a:r>
            <a:r>
              <a:rPr lang="es-EC" sz="1600" dirty="0" err="1">
                <a:latin typeface="Arial" panose="020B0604020202020204" pitchFamily="34" charset="0"/>
                <a:cs typeface="Arial" panose="020B0604020202020204" pitchFamily="34" charset="0"/>
              </a:rPr>
              <a:t>Marbel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600" dirty="0" err="1">
                <a:latin typeface="Arial" panose="020B0604020202020204" pitchFamily="34" charset="0"/>
                <a:cs typeface="Arial" panose="020B0604020202020204" pitchFamily="34" charset="0"/>
              </a:rPr>
              <a:t>Ph.D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10FB14D-D666-4105-A803-25B7A0CA27DC}"/>
              </a:ext>
            </a:extLst>
          </p:cNvPr>
          <p:cNvSpPr txBox="1"/>
          <p:nvPr/>
        </p:nvSpPr>
        <p:spPr>
          <a:xfrm>
            <a:off x="5555908" y="5174331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Sangolquí, 2021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2FA0988-49D4-450F-8C9C-5B9497CFEB8D}"/>
              </a:ext>
            </a:extLst>
          </p:cNvPr>
          <p:cNvSpPr txBox="1"/>
          <p:nvPr/>
        </p:nvSpPr>
        <p:spPr>
          <a:xfrm>
            <a:off x="1521467" y="2552760"/>
            <a:ext cx="97514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Estudio de antioxidantes como preservantes de semen caprino para mejorar los procesos reproductivos controlados</a:t>
            </a:r>
          </a:p>
        </p:txBody>
      </p:sp>
    </p:spTree>
    <p:extLst>
      <p:ext uri="{BB962C8B-B14F-4D97-AF65-F5344CB8AC3E}">
        <p14:creationId xmlns:p14="http://schemas.microsoft.com/office/powerpoint/2010/main" val="2790993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A263E1E-2919-4A52-985B-65C4F8CDF5B1}"/>
              </a:ext>
            </a:extLst>
          </p:cNvPr>
          <p:cNvSpPr txBox="1"/>
          <p:nvPr/>
        </p:nvSpPr>
        <p:spPr>
          <a:xfrm>
            <a:off x="-53573" y="6305903"/>
            <a:ext cx="2293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Creado en BioRender.com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17C5AE1-3E4F-4874-AABF-3EB492A901E9}"/>
              </a:ext>
            </a:extLst>
          </p:cNvPr>
          <p:cNvSpPr txBox="1"/>
          <p:nvPr/>
        </p:nvSpPr>
        <p:spPr>
          <a:xfrm>
            <a:off x="5512900" y="6278146"/>
            <a:ext cx="1446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(Ludeña, 2015) </a:t>
            </a:r>
            <a:endParaRPr lang="es-EC" sz="1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3ECF03-EBB8-4AE6-A07C-EB0FD3A76703}"/>
              </a:ext>
            </a:extLst>
          </p:cNvPr>
          <p:cNvSpPr txBox="1"/>
          <p:nvPr/>
        </p:nvSpPr>
        <p:spPr>
          <a:xfrm>
            <a:off x="3665037" y="6278147"/>
            <a:ext cx="2063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es-EC" sz="1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Daramola</a:t>
            </a:r>
            <a:r>
              <a:rPr lang="es-EC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et al., 2015) </a:t>
            </a:r>
            <a:endParaRPr lang="es-EC" sz="1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46729FC-4F0B-4328-ABAB-EB3FD4B1CED0}"/>
              </a:ext>
            </a:extLst>
          </p:cNvPr>
          <p:cNvSpPr txBox="1"/>
          <p:nvPr/>
        </p:nvSpPr>
        <p:spPr>
          <a:xfrm>
            <a:off x="2169158" y="6292025"/>
            <a:ext cx="1725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(Maya et al., 2013) </a:t>
            </a:r>
            <a:endParaRPr lang="es-EC" sz="14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3356B2E-1CD3-4533-8CF3-272084BF6732}"/>
              </a:ext>
            </a:extLst>
          </p:cNvPr>
          <p:cNvSpPr txBox="1"/>
          <p:nvPr/>
        </p:nvSpPr>
        <p:spPr>
          <a:xfrm>
            <a:off x="6743608" y="6280859"/>
            <a:ext cx="2204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es-EC" sz="1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Łukaszewicz</a:t>
            </a:r>
            <a:r>
              <a:rPr lang="es-EC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et al</a:t>
            </a:r>
            <a:r>
              <a:rPr lang="es-EC" sz="1400" dirty="0">
                <a:latin typeface="Arial" panose="020B0604020202020204" pitchFamily="34" charset="0"/>
                <a:ea typeface="Arial" panose="020B0604020202020204" pitchFamily="34" charset="0"/>
              </a:rPr>
              <a:t>.,2020)</a:t>
            </a:r>
            <a:endParaRPr lang="es-EC" sz="1400" dirty="0"/>
          </a:p>
        </p:txBody>
      </p:sp>
      <p:pic>
        <p:nvPicPr>
          <p:cNvPr id="20" name="Imagen 19" descr="Diagrama&#10;&#10;Descripción generada automáticamente">
            <a:extLst>
              <a:ext uri="{FF2B5EF4-FFF2-40B4-BE49-F238E27FC236}">
                <a16:creationId xmlns:a16="http://schemas.microsoft.com/office/drawing/2014/main" id="{60706870-C268-4AD0-8DFA-FC0C1C3B1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495"/>
          <a:stretch/>
        </p:blipFill>
        <p:spPr>
          <a:xfrm>
            <a:off x="459059" y="641919"/>
            <a:ext cx="6737327" cy="3197651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E798C2C9-E84D-4ACD-9A77-C784EB1E70E1}"/>
              </a:ext>
            </a:extLst>
          </p:cNvPr>
          <p:cNvSpPr txBox="1">
            <a:spLocks/>
          </p:cNvSpPr>
          <p:nvPr/>
        </p:nvSpPr>
        <p:spPr>
          <a:xfrm>
            <a:off x="8920899" y="-44577"/>
            <a:ext cx="3204824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accent6">
                    <a:lumMod val="75000"/>
                  </a:schemeClr>
                </a:solidFill>
              </a:rPr>
              <a:t>METODOLOGÍA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AB44989-325B-4578-B688-29CE70AC8FB7}"/>
              </a:ext>
            </a:extLst>
          </p:cNvPr>
          <p:cNvSpPr txBox="1"/>
          <p:nvPr/>
        </p:nvSpPr>
        <p:spPr>
          <a:xfrm>
            <a:off x="-53573" y="0"/>
            <a:ext cx="69797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0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Preparación del </a:t>
            </a:r>
            <a:r>
              <a:rPr lang="es-EC" sz="3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conservante seminal</a:t>
            </a:r>
            <a:endParaRPr lang="es-EC" sz="3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8ABC23C-318C-4B3D-A39F-E338FFA8276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7"/>
          <a:stretch/>
        </p:blipFill>
        <p:spPr>
          <a:xfrm>
            <a:off x="2625037" y="3227257"/>
            <a:ext cx="6737327" cy="2930025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DB3BA1E6-9DAC-448F-91B9-8F585B8B8D34}"/>
              </a:ext>
            </a:extLst>
          </p:cNvPr>
          <p:cNvSpPr txBox="1"/>
          <p:nvPr/>
        </p:nvSpPr>
        <p:spPr>
          <a:xfrm>
            <a:off x="9647816" y="1046283"/>
            <a:ext cx="1614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effectLst/>
              </a:rPr>
              <a:t>0,95 μl/ml</a:t>
            </a:r>
            <a:endParaRPr lang="es-EC" sz="16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1021207-767B-447D-A263-1D5E75B7D105}"/>
              </a:ext>
            </a:extLst>
          </p:cNvPr>
          <p:cNvSpPr txBox="1"/>
          <p:nvPr/>
        </p:nvSpPr>
        <p:spPr>
          <a:xfrm>
            <a:off x="9173570" y="1668720"/>
            <a:ext cx="1614985" cy="343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s-EC" sz="1600" dirty="0">
                <a:effectLst/>
              </a:rPr>
              <a:t>8,5 mg/ml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D5D365D-686F-4CA8-86D7-3D4865962624}"/>
              </a:ext>
            </a:extLst>
          </p:cNvPr>
          <p:cNvSpPr txBox="1"/>
          <p:nvPr/>
        </p:nvSpPr>
        <p:spPr>
          <a:xfrm>
            <a:off x="9173570" y="2275871"/>
            <a:ext cx="1349741" cy="343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s-EC" sz="1600" dirty="0">
                <a:effectLst/>
              </a:rPr>
              <a:t>2 μg/ml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C5D545C-E6E2-4230-A717-A22A220D040A}"/>
              </a:ext>
            </a:extLst>
          </p:cNvPr>
          <p:cNvSpPr txBox="1"/>
          <p:nvPr/>
        </p:nvSpPr>
        <p:spPr>
          <a:xfrm>
            <a:off x="9647817" y="2845987"/>
            <a:ext cx="1614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800" dirty="0">
                <a:effectLst/>
              </a:rPr>
              <a:t>1 μg/ml</a:t>
            </a:r>
            <a:endParaRPr lang="es-EC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4D63028-513F-4196-B868-B53A101DCE47}"/>
              </a:ext>
            </a:extLst>
          </p:cNvPr>
          <p:cNvSpPr txBox="1"/>
          <p:nvPr/>
        </p:nvSpPr>
        <p:spPr>
          <a:xfrm>
            <a:off x="3225421" y="3229970"/>
            <a:ext cx="232011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sz="1200" dirty="0"/>
              <a:t>Plancha de agitamiento – 300 rpm</a:t>
            </a:r>
          </a:p>
        </p:txBody>
      </p:sp>
      <p:pic>
        <p:nvPicPr>
          <p:cNvPr id="28" name="Picture 4" descr="Universidad ESPE – Fernando Romero M.">
            <a:extLst>
              <a:ext uri="{FF2B5EF4-FFF2-40B4-BE49-F238E27FC236}">
                <a16:creationId xmlns:a16="http://schemas.microsoft.com/office/drawing/2014/main" id="{DCF46393-95A1-45A8-8CC0-EBE9E8537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5472" r="9838" b="32556"/>
          <a:stretch/>
        </p:blipFill>
        <p:spPr bwMode="auto">
          <a:xfrm>
            <a:off x="8948058" y="5766127"/>
            <a:ext cx="3014505" cy="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0AAD78-8D18-46F7-B672-565EA3ADEB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85" r="9496" b="3562"/>
          <a:stretch/>
        </p:blipFill>
        <p:spPr>
          <a:xfrm>
            <a:off x="7356131" y="783686"/>
            <a:ext cx="2006233" cy="338343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82F40FA-B326-463D-A40A-B10D0F15A220}"/>
              </a:ext>
            </a:extLst>
          </p:cNvPr>
          <p:cNvSpPr txBox="1"/>
          <p:nvPr/>
        </p:nvSpPr>
        <p:spPr>
          <a:xfrm>
            <a:off x="2665974" y="5178116"/>
            <a:ext cx="731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1:10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B5A5A01-F674-4F13-B9B6-40B5EE4C13D2}"/>
              </a:ext>
            </a:extLst>
          </p:cNvPr>
          <p:cNvSpPr txBox="1"/>
          <p:nvPr/>
        </p:nvSpPr>
        <p:spPr>
          <a:xfrm>
            <a:off x="2859661" y="5627627"/>
            <a:ext cx="731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5°C</a:t>
            </a:r>
          </a:p>
        </p:txBody>
      </p:sp>
    </p:spTree>
    <p:extLst>
      <p:ext uri="{BB962C8B-B14F-4D97-AF65-F5344CB8AC3E}">
        <p14:creationId xmlns:p14="http://schemas.microsoft.com/office/powerpoint/2010/main" val="365635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Universidad ESPE – Fernando Romero M.">
            <a:extLst>
              <a:ext uri="{FF2B5EF4-FFF2-40B4-BE49-F238E27FC236}">
                <a16:creationId xmlns:a16="http://schemas.microsoft.com/office/drawing/2014/main" id="{8B13C194-69A8-404A-BFEC-A956BEE61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5472" r="9838" b="32556"/>
          <a:stretch/>
        </p:blipFill>
        <p:spPr bwMode="auto">
          <a:xfrm>
            <a:off x="8848046" y="5837564"/>
            <a:ext cx="3014505" cy="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 descr="Morfología espermática: ¿cuáles son los valores normales?">
            <a:extLst>
              <a:ext uri="{FF2B5EF4-FFF2-40B4-BE49-F238E27FC236}">
                <a16:creationId xmlns:a16="http://schemas.microsoft.com/office/drawing/2014/main" id="{8DBCEDB1-430A-4182-BABA-B2D1D228EFF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r="15933"/>
          <a:stretch/>
        </p:blipFill>
        <p:spPr bwMode="auto">
          <a:xfrm>
            <a:off x="8859906" y="4850640"/>
            <a:ext cx="3123757" cy="1592690"/>
          </a:xfrm>
          <a:prstGeom prst="rect">
            <a:avLst/>
          </a:prstGeom>
          <a:noFill/>
          <a:ln w="12700">
            <a:solidFill>
              <a:srgbClr val="CF1FAD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BDBC49C-4DEE-475D-BC7A-45EEF9DDB4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568"/>
          <a:stretch/>
        </p:blipFill>
        <p:spPr>
          <a:xfrm>
            <a:off x="8988342" y="3228919"/>
            <a:ext cx="3014505" cy="1477431"/>
          </a:xfrm>
          <a:prstGeom prst="rect">
            <a:avLst/>
          </a:prstGeom>
          <a:ln w="12700">
            <a:solidFill>
              <a:srgbClr val="CF1FAD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FC3254-706F-460A-8BFA-3A5A25E5F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2651" y="1546717"/>
            <a:ext cx="1569669" cy="1537912"/>
          </a:xfrm>
          <a:prstGeom prst="rect">
            <a:avLst/>
          </a:prstGeom>
          <a:ln w="12700">
            <a:solidFill>
              <a:srgbClr val="CF1FAD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D3173E0-BE9C-4356-A74C-2BA737800B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726" b="13246"/>
          <a:stretch/>
        </p:blipFill>
        <p:spPr>
          <a:xfrm rot="16200000">
            <a:off x="10302647" y="445722"/>
            <a:ext cx="589678" cy="1258463"/>
          </a:xfrm>
          <a:prstGeom prst="rect">
            <a:avLst/>
          </a:prstGeom>
          <a:ln w="12700">
            <a:solidFill>
              <a:srgbClr val="CF1FAD"/>
            </a:solidFill>
          </a:ln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B2925925-7C68-49A5-8DE7-40C463AE00D1}"/>
              </a:ext>
            </a:extLst>
          </p:cNvPr>
          <p:cNvSpPr txBox="1"/>
          <p:nvPr/>
        </p:nvSpPr>
        <p:spPr>
          <a:xfrm>
            <a:off x="5060847" y="4895860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10x  40x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4D0AE396-6CAE-44BA-B47D-78777DD075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12" r="2166" b="6949"/>
          <a:stretch/>
        </p:blipFill>
        <p:spPr>
          <a:xfrm>
            <a:off x="1159991" y="2256471"/>
            <a:ext cx="2380690" cy="205239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FE571CEC-9B0C-48B1-8792-E83006B771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6944" b="1761"/>
          <a:stretch/>
        </p:blipFill>
        <p:spPr>
          <a:xfrm>
            <a:off x="88817" y="638036"/>
            <a:ext cx="948200" cy="5289260"/>
          </a:xfrm>
          <a:prstGeom prst="rect">
            <a:avLst/>
          </a:prstGeom>
        </p:spPr>
      </p:pic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7A3E7D8D-7B52-40B3-9FEB-A9EBD1E411C6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855921" y="3282666"/>
            <a:ext cx="30407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9FE0BD6-2083-4601-8887-82CADFCAED69}"/>
              </a:ext>
            </a:extLst>
          </p:cNvPr>
          <p:cNvSpPr txBox="1"/>
          <p:nvPr/>
        </p:nvSpPr>
        <p:spPr>
          <a:xfrm>
            <a:off x="2279124" y="4309214"/>
            <a:ext cx="1491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Baño María a 35°C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F571B72-A689-4FD4-ACBD-18A80957F84A}"/>
              </a:ext>
            </a:extLst>
          </p:cNvPr>
          <p:cNvSpPr txBox="1"/>
          <p:nvPr/>
        </p:nvSpPr>
        <p:spPr>
          <a:xfrm>
            <a:off x="-53573" y="6305903"/>
            <a:ext cx="2293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Creado en BioRender.com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6627EFA-D1BF-4315-B79D-CCAE2068502D}"/>
              </a:ext>
            </a:extLst>
          </p:cNvPr>
          <p:cNvSpPr txBox="1"/>
          <p:nvPr/>
        </p:nvSpPr>
        <p:spPr>
          <a:xfrm>
            <a:off x="0" y="-32450"/>
            <a:ext cx="49536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0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Evaluación seminal inicial</a:t>
            </a:r>
            <a:endParaRPr lang="es-EC" sz="3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C9008BD2-CBF0-4043-A7D3-C514E7DCA69C}"/>
              </a:ext>
            </a:extLst>
          </p:cNvPr>
          <p:cNvSpPr txBox="1">
            <a:spLocks/>
          </p:cNvSpPr>
          <p:nvPr/>
        </p:nvSpPr>
        <p:spPr>
          <a:xfrm>
            <a:off x="8859906" y="-32450"/>
            <a:ext cx="3204824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accent6">
                    <a:lumMod val="75000"/>
                  </a:schemeClr>
                </a:solidFill>
              </a:rPr>
              <a:t>METODOLOGÍA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2AFA3136-3A04-4EFB-95F6-F66B9B7556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9703" b="1761"/>
          <a:stretch/>
        </p:blipFill>
        <p:spPr>
          <a:xfrm>
            <a:off x="7021707" y="665258"/>
            <a:ext cx="1444626" cy="546669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CF9B9C94-79E6-4F27-8AD7-C82C412F7A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866" r="25194" b="1761"/>
          <a:stretch/>
        </p:blipFill>
        <p:spPr>
          <a:xfrm>
            <a:off x="3535365" y="726050"/>
            <a:ext cx="3554450" cy="5466692"/>
          </a:xfrm>
          <a:prstGeom prst="rect">
            <a:avLst/>
          </a:prstGeom>
        </p:spPr>
      </p:pic>
      <p:cxnSp>
        <p:nvCxnSpPr>
          <p:cNvPr id="32" name="Conector: angular 31">
            <a:extLst>
              <a:ext uri="{FF2B5EF4-FFF2-40B4-BE49-F238E27FC236}">
                <a16:creationId xmlns:a16="http://schemas.microsoft.com/office/drawing/2014/main" id="{0471428E-847C-49F2-B83A-8CD100586C05}"/>
              </a:ext>
            </a:extLst>
          </p:cNvPr>
          <p:cNvCxnSpPr>
            <a:cxnSpLocks/>
          </p:cNvCxnSpPr>
          <p:nvPr/>
        </p:nvCxnSpPr>
        <p:spPr>
          <a:xfrm>
            <a:off x="7249175" y="3974807"/>
            <a:ext cx="265926" cy="192915"/>
          </a:xfrm>
          <a:prstGeom prst="bentConnector3">
            <a:avLst>
              <a:gd name="adj1" fmla="val 55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: angular 32">
            <a:extLst>
              <a:ext uri="{FF2B5EF4-FFF2-40B4-BE49-F238E27FC236}">
                <a16:creationId xmlns:a16="http://schemas.microsoft.com/office/drawing/2014/main" id="{7C208CEC-8438-4505-9059-4C682B97D103}"/>
              </a:ext>
            </a:extLst>
          </p:cNvPr>
          <p:cNvCxnSpPr>
            <a:cxnSpLocks/>
          </p:cNvCxnSpPr>
          <p:nvPr/>
        </p:nvCxnSpPr>
        <p:spPr>
          <a:xfrm>
            <a:off x="7321376" y="2349147"/>
            <a:ext cx="265926" cy="192915"/>
          </a:xfrm>
          <a:prstGeom prst="bentConnector3">
            <a:avLst>
              <a:gd name="adj1" fmla="val 55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: angular 35">
            <a:extLst>
              <a:ext uri="{FF2B5EF4-FFF2-40B4-BE49-F238E27FC236}">
                <a16:creationId xmlns:a16="http://schemas.microsoft.com/office/drawing/2014/main" id="{1231427A-F0DA-4C2B-9D34-020495E43D7E}"/>
              </a:ext>
            </a:extLst>
          </p:cNvPr>
          <p:cNvCxnSpPr>
            <a:cxnSpLocks/>
          </p:cNvCxnSpPr>
          <p:nvPr/>
        </p:nvCxnSpPr>
        <p:spPr>
          <a:xfrm>
            <a:off x="7249175" y="5445043"/>
            <a:ext cx="265926" cy="192915"/>
          </a:xfrm>
          <a:prstGeom prst="bentConnector3">
            <a:avLst>
              <a:gd name="adj1" fmla="val 55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17C521B-8BD5-4BC8-991F-2885ABBA5574}"/>
              </a:ext>
            </a:extLst>
          </p:cNvPr>
          <p:cNvSpPr txBox="1"/>
          <p:nvPr/>
        </p:nvSpPr>
        <p:spPr>
          <a:xfrm>
            <a:off x="7246617" y="2582925"/>
            <a:ext cx="1444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Cámara Neubauer</a:t>
            </a:r>
          </a:p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Formol salino</a:t>
            </a:r>
          </a:p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1/200 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A3814522-25FF-4EF8-B26E-979D3DDA52DE}"/>
              </a:ext>
            </a:extLst>
          </p:cNvPr>
          <p:cNvSpPr txBox="1"/>
          <p:nvPr/>
        </p:nvSpPr>
        <p:spPr>
          <a:xfrm>
            <a:off x="7303483" y="4216880"/>
            <a:ext cx="1162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l de muestra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29417409-16F1-40AD-833C-CE6F8BE337C0}"/>
              </a:ext>
            </a:extLst>
          </p:cNvPr>
          <p:cNvSpPr txBox="1"/>
          <p:nvPr/>
        </p:nvSpPr>
        <p:spPr>
          <a:xfrm>
            <a:off x="7246617" y="5686448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Frotis</a:t>
            </a:r>
          </a:p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Eosina-Nigrosina</a:t>
            </a:r>
          </a:p>
        </p:txBody>
      </p:sp>
    </p:spTree>
    <p:extLst>
      <p:ext uri="{BB962C8B-B14F-4D97-AF65-F5344CB8AC3E}">
        <p14:creationId xmlns:p14="http://schemas.microsoft.com/office/powerpoint/2010/main" val="2259162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Universidad ESPE – Fernando Romero M.">
            <a:extLst>
              <a:ext uri="{FF2B5EF4-FFF2-40B4-BE49-F238E27FC236}">
                <a16:creationId xmlns:a16="http://schemas.microsoft.com/office/drawing/2014/main" id="{CDC2ABA9-D5CF-4C33-A3F2-B50AD1B50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5472" r="9838" b="32556"/>
          <a:stretch/>
        </p:blipFill>
        <p:spPr bwMode="auto">
          <a:xfrm>
            <a:off x="8948058" y="5766127"/>
            <a:ext cx="3014505" cy="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80CF1C0-26E3-4B87-BAC5-9D86A91AFE2F}"/>
              </a:ext>
            </a:extLst>
          </p:cNvPr>
          <p:cNvSpPr/>
          <p:nvPr/>
        </p:nvSpPr>
        <p:spPr>
          <a:xfrm>
            <a:off x="2632668" y="4144945"/>
            <a:ext cx="989763" cy="23613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8B0A7FC-EF61-4100-9398-A282D0681C44}"/>
              </a:ext>
            </a:extLst>
          </p:cNvPr>
          <p:cNvSpPr txBox="1"/>
          <p:nvPr/>
        </p:nvSpPr>
        <p:spPr>
          <a:xfrm>
            <a:off x="7229788" y="4008988"/>
            <a:ext cx="778747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A49AB88-D982-4909-9E59-2ECC6D7677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140"/>
          <a:stretch/>
        </p:blipFill>
        <p:spPr>
          <a:xfrm>
            <a:off x="0" y="1707739"/>
            <a:ext cx="4916091" cy="424053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34F78EB-6CDE-46E1-9523-9BCA48E20F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891"/>
          <a:stretch/>
        </p:blipFill>
        <p:spPr>
          <a:xfrm>
            <a:off x="10296270" y="1106807"/>
            <a:ext cx="1666293" cy="1684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4AFDF81D-D325-4C52-93E5-60E6F5130284}"/>
              </a:ext>
            </a:extLst>
          </p:cNvPr>
          <p:cNvSpPr txBox="1"/>
          <p:nvPr/>
        </p:nvSpPr>
        <p:spPr>
          <a:xfrm>
            <a:off x="3791723" y="4487516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10x  40x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1FFB7B7-004B-411C-9C37-62564AB0144B}"/>
              </a:ext>
            </a:extLst>
          </p:cNvPr>
          <p:cNvSpPr txBox="1"/>
          <p:nvPr/>
        </p:nvSpPr>
        <p:spPr>
          <a:xfrm>
            <a:off x="-53573" y="6305903"/>
            <a:ext cx="2293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Creado en BioRender.com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4F096D0-CA12-46ED-8619-5D1082EBFDB6}"/>
              </a:ext>
            </a:extLst>
          </p:cNvPr>
          <p:cNvSpPr txBox="1"/>
          <p:nvPr/>
        </p:nvSpPr>
        <p:spPr>
          <a:xfrm>
            <a:off x="56029" y="-53348"/>
            <a:ext cx="67473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0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seminal post tratamientos  </a:t>
            </a:r>
            <a:endParaRPr lang="es-EC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191077D6-95E7-47DC-BE1E-BDF36E0681B9}"/>
              </a:ext>
            </a:extLst>
          </p:cNvPr>
          <p:cNvSpPr txBox="1">
            <a:spLocks/>
          </p:cNvSpPr>
          <p:nvPr/>
        </p:nvSpPr>
        <p:spPr>
          <a:xfrm>
            <a:off x="8948058" y="-36193"/>
            <a:ext cx="3204824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accent6">
                    <a:lumMod val="75000"/>
                  </a:schemeClr>
                </a:solidFill>
              </a:rPr>
              <a:t>METODOLOGÍA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5BD6E4F2-67C4-4D1B-BBCA-8FA7432860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722" r="17585" b="52760"/>
          <a:stretch/>
        </p:blipFill>
        <p:spPr>
          <a:xfrm>
            <a:off x="4889765" y="3712863"/>
            <a:ext cx="2221453" cy="200322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31ADBBD-ED26-4F65-BACA-032A7BE144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159" t="57233" r="16810"/>
          <a:stretch/>
        </p:blipFill>
        <p:spPr>
          <a:xfrm>
            <a:off x="4829811" y="933144"/>
            <a:ext cx="2201726" cy="1946699"/>
          </a:xfrm>
          <a:prstGeom prst="rect">
            <a:avLst/>
          </a:prstGeom>
        </p:spPr>
      </p:pic>
      <p:pic>
        <p:nvPicPr>
          <p:cNvPr id="4" name="Imagen 3" descr="Mapa&#10;&#10;Descripción generada automáticamente con confianza media">
            <a:extLst>
              <a:ext uri="{FF2B5EF4-FFF2-40B4-BE49-F238E27FC236}">
                <a16:creationId xmlns:a16="http://schemas.microsoft.com/office/drawing/2014/main" id="{52915458-2D63-4CA5-9340-178CDFED83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4892" y="716848"/>
            <a:ext cx="2924648" cy="2815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E0931293-2506-471E-98B5-3074E59E33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903" t="59496" r="6326" b="33637"/>
          <a:stretch/>
        </p:blipFill>
        <p:spPr>
          <a:xfrm>
            <a:off x="5840884" y="2519482"/>
            <a:ext cx="895179" cy="312561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E44228CA-9EB2-4041-B608-6B4E6EA2BD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808" b="88502"/>
          <a:stretch/>
        </p:blipFill>
        <p:spPr>
          <a:xfrm>
            <a:off x="5789485" y="5072424"/>
            <a:ext cx="1486426" cy="487579"/>
          </a:xfrm>
          <a:prstGeom prst="rect">
            <a:avLst/>
          </a:prstGeom>
        </p:spPr>
      </p:pic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DA914B9C-CF4B-4F1B-9DFF-378236AE6E0E}"/>
              </a:ext>
            </a:extLst>
          </p:cNvPr>
          <p:cNvCxnSpPr>
            <a:cxnSpLocks/>
          </p:cNvCxnSpPr>
          <p:nvPr/>
        </p:nvCxnSpPr>
        <p:spPr>
          <a:xfrm flipH="1">
            <a:off x="9209088" y="1328382"/>
            <a:ext cx="999437" cy="1119117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60AA1836-5BE9-49A2-8655-18494254F667}"/>
              </a:ext>
            </a:extLst>
          </p:cNvPr>
          <p:cNvCxnSpPr>
            <a:cxnSpLocks/>
          </p:cNvCxnSpPr>
          <p:nvPr/>
        </p:nvCxnSpPr>
        <p:spPr>
          <a:xfrm flipH="1">
            <a:off x="9285027" y="2665651"/>
            <a:ext cx="923498" cy="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Vidiapo">
            <a:hlinkClick r:id="" action="ppaction://media"/>
            <a:extLst>
              <a:ext uri="{FF2B5EF4-FFF2-40B4-BE49-F238E27FC236}">
                <a16:creationId xmlns:a16="http://schemas.microsoft.com/office/drawing/2014/main" id="{9A321A96-8398-4D1D-BA46-FBD111B1FA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00513" y="3720897"/>
            <a:ext cx="3714263" cy="208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6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iversidad ESPE – Fernando Romero M.">
            <a:extLst>
              <a:ext uri="{FF2B5EF4-FFF2-40B4-BE49-F238E27FC236}">
                <a16:creationId xmlns:a16="http://schemas.microsoft.com/office/drawing/2014/main" id="{20397EBC-1E40-4DF8-B923-17FC16408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5472" r="9838" b="32556"/>
          <a:stretch/>
        </p:blipFill>
        <p:spPr bwMode="auto">
          <a:xfrm>
            <a:off x="8948058" y="5766127"/>
            <a:ext cx="3014505" cy="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3FBE12B3-1F0B-4B1B-9211-F92FE5E0B78C}"/>
              </a:ext>
            </a:extLst>
          </p:cNvPr>
          <p:cNvSpPr txBox="1">
            <a:spLocks/>
          </p:cNvSpPr>
          <p:nvPr/>
        </p:nvSpPr>
        <p:spPr>
          <a:xfrm>
            <a:off x="6730912" y="-19591"/>
            <a:ext cx="5407071" cy="53991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kern="0" dirty="0">
                <a:solidFill>
                  <a:schemeClr val="accent6">
                    <a:lumMod val="75000"/>
                  </a:schemeClr>
                </a:solidFill>
              </a:rPr>
              <a:t>RESULTADOS Y DISCUSIÓN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BE9253F-CA7E-4B0E-B483-DC2BD19E990B}"/>
              </a:ext>
            </a:extLst>
          </p:cNvPr>
          <p:cNvSpPr txBox="1"/>
          <p:nvPr/>
        </p:nvSpPr>
        <p:spPr>
          <a:xfrm>
            <a:off x="54017" y="9495"/>
            <a:ext cx="49536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0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Evaluación seminal inicial</a:t>
            </a:r>
            <a:endParaRPr lang="es-EC" sz="3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D2DCF06B-D2D2-4499-B59B-E219D5A004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833216"/>
              </p:ext>
            </p:extLst>
          </p:nvPr>
        </p:nvGraphicFramePr>
        <p:xfrm>
          <a:off x="275416" y="871269"/>
          <a:ext cx="4083351" cy="2961868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260811">
                  <a:extLst>
                    <a:ext uri="{9D8B030D-6E8A-4147-A177-3AD203B41FA5}">
                      <a16:colId xmlns:a16="http://schemas.microsoft.com/office/drawing/2014/main" val="3508790034"/>
                    </a:ext>
                  </a:extLst>
                </a:gridCol>
                <a:gridCol w="1411270">
                  <a:extLst>
                    <a:ext uri="{9D8B030D-6E8A-4147-A177-3AD203B41FA5}">
                      <a16:colId xmlns:a16="http://schemas.microsoft.com/office/drawing/2014/main" val="3556890818"/>
                    </a:ext>
                  </a:extLst>
                </a:gridCol>
                <a:gridCol w="1411270">
                  <a:extLst>
                    <a:ext uri="{9D8B030D-6E8A-4147-A177-3AD203B41FA5}">
                      <a16:colId xmlns:a16="http://schemas.microsoft.com/office/drawing/2014/main" val="368639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EC" sz="16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600" dirty="0"/>
                        <a:t>Valores aceptables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600" dirty="0"/>
                        <a:t>Promedio valores obtenidos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7605521"/>
                  </a:ext>
                </a:extLst>
              </a:tr>
              <a:tr h="2619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Volumen (mL)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</a:rPr>
                        <a:t>≥ </a:t>
                      </a:r>
                      <a:r>
                        <a:rPr lang="es-EC" sz="1400" dirty="0"/>
                        <a:t>0,4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/>
                        <a:t>0,77 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593002"/>
                  </a:ext>
                </a:extLst>
              </a:tr>
              <a:tr h="203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pH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C" sz="1400" dirty="0"/>
                        <a:t>7 – 7,5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435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Concentración </a:t>
                      </a:r>
                      <a:r>
                        <a:rPr lang="es-EC" sz="1200" dirty="0">
                          <a:effectLst/>
                        </a:rPr>
                        <a:t>(espermatozoides/mL)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</a:rPr>
                        <a:t>2 - 6 x 10</a:t>
                      </a:r>
                      <a:r>
                        <a:rPr lang="es-EC" sz="14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9 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1,63 x 10</a:t>
                      </a:r>
                      <a:r>
                        <a:rPr lang="es-EC" sz="14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EC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868832"/>
                  </a:ext>
                </a:extLst>
              </a:tr>
              <a:tr h="3084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>
                          <a:effectLst/>
                        </a:rPr>
                        <a:t>MP%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</a:rPr>
                        <a:t>≥ 75% 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78,9% </a:t>
                      </a:r>
                      <a:endParaRPr lang="es-EC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467545"/>
                  </a:ext>
                </a:extLst>
              </a:tr>
              <a:tr h="3052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Viabilidad%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</a:rPr>
                        <a:t>≥ 80%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89,4%</a:t>
                      </a:r>
                      <a:endParaRPr lang="es-EC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877070"/>
                  </a:ext>
                </a:extLst>
              </a:tr>
              <a:tr h="2684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MT%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</a:rPr>
                        <a:t>≥ 80%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86,4% </a:t>
                      </a:r>
                      <a:endParaRPr lang="es-EC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213033"/>
                  </a:ext>
                </a:extLst>
              </a:tr>
            </a:tbl>
          </a:graphicData>
        </a:graphic>
      </p:graphicFrame>
      <p:pic>
        <p:nvPicPr>
          <p:cNvPr id="26" name="Imagen 25" descr="Una mano muestra un objeto en la mano&#10;&#10;Descripción generada automáticamente con confianza media">
            <a:extLst>
              <a:ext uri="{FF2B5EF4-FFF2-40B4-BE49-F238E27FC236}">
                <a16:creationId xmlns:a16="http://schemas.microsoft.com/office/drawing/2014/main" id="{9CA8AE2C-F07D-453D-A526-4DEB3B75A663}"/>
              </a:ext>
            </a:extLst>
          </p:cNvPr>
          <p:cNvPicPr/>
          <p:nvPr/>
        </p:nvPicPr>
        <p:blipFill rotWithShape="1">
          <a:blip r:embed="rId4"/>
          <a:srcRect l="28726" t="45266" r="45409" b="24323"/>
          <a:stretch/>
        </p:blipFill>
        <p:spPr bwMode="auto">
          <a:xfrm>
            <a:off x="3304662" y="4459603"/>
            <a:ext cx="1000918" cy="1527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EBAC3E5-D9CC-4024-A73B-9A881632A7E9}"/>
              </a:ext>
            </a:extLst>
          </p:cNvPr>
          <p:cNvSpPr txBox="1"/>
          <p:nvPr/>
        </p:nvSpPr>
        <p:spPr>
          <a:xfrm>
            <a:off x="0" y="6442151"/>
            <a:ext cx="8602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(Maldonado et al., 2018) (</a:t>
            </a:r>
            <a:r>
              <a:rPr lang="es-EC" sz="1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Tabarez</a:t>
            </a:r>
            <a:r>
              <a:rPr lang="es-EC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2014) (Niño, 2013)  (Abril et al., 2018)</a:t>
            </a:r>
            <a:endParaRPr lang="es-EC" sz="1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EFB800A-8DFE-4155-9B84-98D6F0A21BA6}"/>
              </a:ext>
            </a:extLst>
          </p:cNvPr>
          <p:cNvSpPr txBox="1"/>
          <p:nvPr/>
        </p:nvSpPr>
        <p:spPr>
          <a:xfrm>
            <a:off x="1442912" y="4014905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5C17E90-3736-492E-8561-A760C8B137AA}"/>
              </a:ext>
            </a:extLst>
          </p:cNvPr>
          <p:cNvSpPr txBox="1"/>
          <p:nvPr/>
        </p:nvSpPr>
        <p:spPr>
          <a:xfrm>
            <a:off x="3245512" y="4014905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b="1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Coloración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7A8165-9F91-42C7-95C8-1BF02D658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8331" r="4727" b="21591"/>
          <a:stretch/>
        </p:blipFill>
        <p:spPr bwMode="auto">
          <a:xfrm>
            <a:off x="136026" y="4358926"/>
            <a:ext cx="3037286" cy="143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4E5D79-EC7A-48FE-95F6-1A505FC894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3" t="2564" b="2564"/>
          <a:stretch/>
        </p:blipFill>
        <p:spPr>
          <a:xfrm>
            <a:off x="4645272" y="612493"/>
            <a:ext cx="7546728" cy="583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6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iversidad ESPE – Fernando Romero M.">
            <a:extLst>
              <a:ext uri="{FF2B5EF4-FFF2-40B4-BE49-F238E27FC236}">
                <a16:creationId xmlns:a16="http://schemas.microsoft.com/office/drawing/2014/main" id="{20397EBC-1E40-4DF8-B923-17FC16408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5472" r="9838" b="32556"/>
          <a:stretch/>
        </p:blipFill>
        <p:spPr bwMode="auto">
          <a:xfrm>
            <a:off x="8948058" y="5766127"/>
            <a:ext cx="3014505" cy="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3FBE12B3-1F0B-4B1B-9211-F92FE5E0B78C}"/>
              </a:ext>
            </a:extLst>
          </p:cNvPr>
          <p:cNvSpPr txBox="1">
            <a:spLocks/>
          </p:cNvSpPr>
          <p:nvPr/>
        </p:nvSpPr>
        <p:spPr>
          <a:xfrm>
            <a:off x="6681413" y="-21841"/>
            <a:ext cx="5407071" cy="53991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kern="0" dirty="0">
                <a:solidFill>
                  <a:schemeClr val="accent6">
                    <a:lumMod val="75000"/>
                  </a:schemeClr>
                </a:solidFill>
              </a:rPr>
              <a:t>RESULTADOS Y DISCUSIÓN</a:t>
            </a:r>
          </a:p>
        </p:txBody>
      </p:sp>
      <p:pic>
        <p:nvPicPr>
          <p:cNvPr id="10" name="Imagen 9" descr="Gráfico&#10;&#10;Descripción generada automáticamente">
            <a:extLst>
              <a:ext uri="{FF2B5EF4-FFF2-40B4-BE49-F238E27FC236}">
                <a16:creationId xmlns:a16="http://schemas.microsoft.com/office/drawing/2014/main" id="{8FB086FA-B171-496F-A9C1-2A0C75441A1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4892" r="8385"/>
          <a:stretch/>
        </p:blipFill>
        <p:spPr bwMode="auto">
          <a:xfrm>
            <a:off x="739907" y="1553953"/>
            <a:ext cx="2643186" cy="30515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906F7F3-CA24-4678-8641-2B5E342D59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185835"/>
              </p:ext>
            </p:extLst>
          </p:nvPr>
        </p:nvGraphicFramePr>
        <p:xfrm>
          <a:off x="675509" y="4671902"/>
          <a:ext cx="2839295" cy="102260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78416">
                  <a:extLst>
                    <a:ext uri="{9D8B030D-6E8A-4147-A177-3AD203B41FA5}">
                      <a16:colId xmlns:a16="http://schemas.microsoft.com/office/drawing/2014/main" val="1443237101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3773728331"/>
                    </a:ext>
                  </a:extLst>
                </a:gridCol>
                <a:gridCol w="1117599">
                  <a:extLst>
                    <a:ext uri="{9D8B030D-6E8A-4147-A177-3AD203B41FA5}">
                      <a16:colId xmlns:a16="http://schemas.microsoft.com/office/drawing/2014/main" val="3820692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Variable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/>
                        <a:t>Valor aceptable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/>
                        <a:t>Valor promedio obtenido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82681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Morfología anormal % 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</a:rPr>
                        <a:t>≤ 30%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kern="1200" dirty="0">
                          <a:solidFill>
                            <a:schemeClr val="dk1"/>
                          </a:solidFill>
                          <a:effectLst/>
                        </a:rPr>
                        <a:t>16,6%</a:t>
                      </a:r>
                      <a:endParaRPr lang="es-EC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6328309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81B187D6-B452-4742-8224-EAD803F7F55E}"/>
              </a:ext>
            </a:extLst>
          </p:cNvPr>
          <p:cNvSpPr txBox="1"/>
          <p:nvPr/>
        </p:nvSpPr>
        <p:spPr>
          <a:xfrm>
            <a:off x="9252729" y="1107923"/>
            <a:ext cx="3183109" cy="186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Espermatozoide normal</a:t>
            </a:r>
          </a:p>
          <a:p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Gota proximal </a:t>
            </a:r>
          </a:p>
          <a:p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Cabeza desprendida –  Cola enrollada</a:t>
            </a:r>
          </a:p>
          <a:p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Pieza media distal doblada</a:t>
            </a:r>
          </a:p>
          <a:p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Pieza principal doblada</a:t>
            </a:r>
          </a:p>
          <a:p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Diadema</a:t>
            </a:r>
          </a:p>
          <a:p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Cabeza gigante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Imagen 39" descr="Diagrama&#10;&#10;Descripción generada automáticamente">
            <a:extLst>
              <a:ext uri="{FF2B5EF4-FFF2-40B4-BE49-F238E27FC236}">
                <a16:creationId xmlns:a16="http://schemas.microsoft.com/office/drawing/2014/main" id="{CF7B6566-D90F-41A9-AF4F-5FC5F2AA36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231" b="914"/>
          <a:stretch/>
        </p:blipFill>
        <p:spPr>
          <a:xfrm>
            <a:off x="5392981" y="1067344"/>
            <a:ext cx="3804381" cy="236165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474D1D6-840B-4FE9-A3F8-C7F52528DD72}"/>
              </a:ext>
            </a:extLst>
          </p:cNvPr>
          <p:cNvSpPr txBox="1"/>
          <p:nvPr/>
        </p:nvSpPr>
        <p:spPr>
          <a:xfrm>
            <a:off x="59735" y="80275"/>
            <a:ext cx="49536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0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Evaluación seminal inicial</a:t>
            </a:r>
            <a:endParaRPr lang="es-EC" sz="3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D14D08A-496F-4BA2-A501-EE29E208396A}"/>
              </a:ext>
            </a:extLst>
          </p:cNvPr>
          <p:cNvSpPr txBox="1"/>
          <p:nvPr/>
        </p:nvSpPr>
        <p:spPr>
          <a:xfrm>
            <a:off x="111932" y="6383338"/>
            <a:ext cx="6625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es-EC" sz="1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Salviano</a:t>
            </a:r>
            <a:r>
              <a:rPr lang="es-EC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&amp; Torres De Souza, 2015) (</a:t>
            </a:r>
            <a:r>
              <a:rPr lang="es-EC" sz="1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Ambali</a:t>
            </a:r>
            <a:r>
              <a:rPr lang="es-EC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et al., 2018) (Mellado,2020)</a:t>
            </a:r>
            <a:endParaRPr lang="es-EC" sz="1400" dirty="0"/>
          </a:p>
        </p:txBody>
      </p:sp>
      <p:pic>
        <p:nvPicPr>
          <p:cNvPr id="12" name="Imagen 11" descr="Diagrama&#10;&#10;Descripción generada automáticamente">
            <a:extLst>
              <a:ext uri="{FF2B5EF4-FFF2-40B4-BE49-F238E27FC236}">
                <a16:creationId xmlns:a16="http://schemas.microsoft.com/office/drawing/2014/main" id="{952DFF61-5D6D-4331-8F19-0D35A043A8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528" t="1620" r="148" b="914"/>
          <a:stretch/>
        </p:blipFill>
        <p:spPr>
          <a:xfrm>
            <a:off x="4493499" y="3429000"/>
            <a:ext cx="5603344" cy="245030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76C325A-9707-474B-904C-6ACB6DAD5BD4}"/>
              </a:ext>
            </a:extLst>
          </p:cNvPr>
          <p:cNvSpPr/>
          <p:nvPr/>
        </p:nvSpPr>
        <p:spPr>
          <a:xfrm>
            <a:off x="6446520" y="1107923"/>
            <a:ext cx="1457960" cy="23210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69CE632-90B3-4019-A362-9347FFC29377}"/>
              </a:ext>
            </a:extLst>
          </p:cNvPr>
          <p:cNvSpPr/>
          <p:nvPr/>
        </p:nvSpPr>
        <p:spPr>
          <a:xfrm>
            <a:off x="8816683" y="3434080"/>
            <a:ext cx="1280160" cy="244522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D147565-6806-4876-BCD2-7CC04251F6B6}"/>
              </a:ext>
            </a:extLst>
          </p:cNvPr>
          <p:cNvSpPr/>
          <p:nvPr/>
        </p:nvSpPr>
        <p:spPr>
          <a:xfrm>
            <a:off x="7904480" y="1107923"/>
            <a:ext cx="1292882" cy="231599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066C278-ADE1-4299-A37E-3BD5F48EE354}"/>
              </a:ext>
            </a:extLst>
          </p:cNvPr>
          <p:cNvSpPr/>
          <p:nvPr/>
        </p:nvSpPr>
        <p:spPr>
          <a:xfrm>
            <a:off x="4534148" y="3474659"/>
            <a:ext cx="1424692" cy="2404646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F79D0C1-955B-46ED-932B-A48B4844A283}"/>
              </a:ext>
            </a:extLst>
          </p:cNvPr>
          <p:cNvSpPr/>
          <p:nvPr/>
        </p:nvSpPr>
        <p:spPr>
          <a:xfrm>
            <a:off x="5984248" y="3469579"/>
            <a:ext cx="1569711" cy="2404646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4CECCCD-AAAA-4A2B-B566-2CF08DDD2D0A}"/>
              </a:ext>
            </a:extLst>
          </p:cNvPr>
          <p:cNvCxnSpPr/>
          <p:nvPr/>
        </p:nvCxnSpPr>
        <p:spPr>
          <a:xfrm>
            <a:off x="10337800" y="4033520"/>
            <a:ext cx="42164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BE10B59-8620-457D-BE7F-05AFF1AF98D9}"/>
              </a:ext>
            </a:extLst>
          </p:cNvPr>
          <p:cNvCxnSpPr/>
          <p:nvPr/>
        </p:nvCxnSpPr>
        <p:spPr>
          <a:xfrm>
            <a:off x="10337800" y="4590292"/>
            <a:ext cx="42164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01FCE6E-D376-4D58-8463-295ED33AFACE}"/>
              </a:ext>
            </a:extLst>
          </p:cNvPr>
          <p:cNvSpPr txBox="1"/>
          <p:nvPr/>
        </p:nvSpPr>
        <p:spPr>
          <a:xfrm>
            <a:off x="10795000" y="387096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Primarias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994D956-8ACC-4DD3-B88F-55CF8D191614}"/>
              </a:ext>
            </a:extLst>
          </p:cNvPr>
          <p:cNvSpPr txBox="1"/>
          <p:nvPr/>
        </p:nvSpPr>
        <p:spPr>
          <a:xfrm>
            <a:off x="10724932" y="441289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Secundarias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F01BBE71-BC3D-4B7A-8147-263C74FF5DED}"/>
              </a:ext>
            </a:extLst>
          </p:cNvPr>
          <p:cNvSpPr/>
          <p:nvPr/>
        </p:nvSpPr>
        <p:spPr>
          <a:xfrm>
            <a:off x="7553959" y="3449289"/>
            <a:ext cx="1280160" cy="244522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1561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7" grpId="0" animBg="1"/>
      <p:bldP spid="15" grpId="0" animBg="1"/>
      <p:bldP spid="16" grpId="0" animBg="1"/>
      <p:bldP spid="18" grpId="0"/>
      <p:bldP spid="23" grpId="0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iversidad ESPE – Fernando Romero M.">
            <a:extLst>
              <a:ext uri="{FF2B5EF4-FFF2-40B4-BE49-F238E27FC236}">
                <a16:creationId xmlns:a16="http://schemas.microsoft.com/office/drawing/2014/main" id="{20397EBC-1E40-4DF8-B923-17FC16408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5472" r="9838" b="32556"/>
          <a:stretch/>
        </p:blipFill>
        <p:spPr bwMode="auto">
          <a:xfrm>
            <a:off x="8948058" y="5766127"/>
            <a:ext cx="3014505" cy="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3FBE12B3-1F0B-4B1B-9211-F92FE5E0B78C}"/>
              </a:ext>
            </a:extLst>
          </p:cNvPr>
          <p:cNvSpPr txBox="1">
            <a:spLocks/>
          </p:cNvSpPr>
          <p:nvPr/>
        </p:nvSpPr>
        <p:spPr>
          <a:xfrm>
            <a:off x="6698255" y="4125"/>
            <a:ext cx="5407071" cy="53991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kern="0" dirty="0">
                <a:solidFill>
                  <a:schemeClr val="accent6">
                    <a:lumMod val="75000"/>
                  </a:schemeClr>
                </a:solidFill>
              </a:rPr>
              <a:t>RESULTADOS Y DISCUSIÓN</a:t>
            </a:r>
          </a:p>
        </p:txBody>
      </p:sp>
      <p:pic>
        <p:nvPicPr>
          <p:cNvPr id="8" name="Imagen 7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A35A76E2-FB1A-4FA1-85F8-20040A125C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22" r="28334"/>
          <a:stretch/>
        </p:blipFill>
        <p:spPr>
          <a:xfrm>
            <a:off x="0" y="3571774"/>
            <a:ext cx="3719648" cy="27162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12486D5-3B88-45C8-AEB7-FA577A600082}"/>
              </a:ext>
            </a:extLst>
          </p:cNvPr>
          <p:cNvSpPr txBox="1"/>
          <p:nvPr/>
        </p:nvSpPr>
        <p:spPr>
          <a:xfrm>
            <a:off x="3068654" y="3551599"/>
            <a:ext cx="605050" cy="24348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74D451-9EBB-42C1-96D3-4F2BB2315B54}"/>
              </a:ext>
            </a:extLst>
          </p:cNvPr>
          <p:cNvSpPr txBox="1"/>
          <p:nvPr/>
        </p:nvSpPr>
        <p:spPr>
          <a:xfrm>
            <a:off x="39433" y="-114951"/>
            <a:ext cx="56156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0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de la calidad seminal</a:t>
            </a:r>
            <a:endParaRPr lang="es-EC" sz="3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E6CEE4E-D2E1-4D8D-A27F-A97CAF281118}"/>
              </a:ext>
            </a:extLst>
          </p:cNvPr>
          <p:cNvSpPr txBox="1"/>
          <p:nvPr/>
        </p:nvSpPr>
        <p:spPr>
          <a:xfrm>
            <a:off x="46651" y="6337575"/>
            <a:ext cx="7811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es-EC" sz="1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Gororo</a:t>
            </a:r>
            <a:r>
              <a:rPr lang="es-EC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2019) (Vera &amp; Ricarte, 2015) (</a:t>
            </a:r>
            <a:r>
              <a:rPr lang="es-EC" sz="1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Tabatabaei</a:t>
            </a:r>
            <a:r>
              <a:rPr lang="es-EC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et al., 2011) (</a:t>
            </a:r>
            <a:r>
              <a:rPr lang="es-EC" sz="1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Tareq</a:t>
            </a:r>
            <a:r>
              <a:rPr lang="es-EC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et al., 2010)</a:t>
            </a:r>
            <a:endParaRPr lang="es-EC" sz="1400" dirty="0"/>
          </a:p>
        </p:txBody>
      </p:sp>
      <p:pic>
        <p:nvPicPr>
          <p:cNvPr id="7" name="Imagen 6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71EF68C1-5767-44C9-B5F0-77EA109324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64" r="29201" b="3100"/>
          <a:stretch/>
        </p:blipFill>
        <p:spPr>
          <a:xfrm>
            <a:off x="39433" y="635747"/>
            <a:ext cx="3848318" cy="2886426"/>
          </a:xfrm>
          <a:prstGeom prst="rect">
            <a:avLst/>
          </a:prstGeom>
        </p:spPr>
      </p:pic>
      <p:pic>
        <p:nvPicPr>
          <p:cNvPr id="19" name="Imagen 18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FD2668A2-4408-4C8C-B18A-12AE73EC25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76"/>
          <a:stretch/>
        </p:blipFill>
        <p:spPr>
          <a:xfrm>
            <a:off x="6096211" y="635747"/>
            <a:ext cx="6009115" cy="4808123"/>
          </a:xfrm>
          <a:prstGeom prst="rect">
            <a:avLst/>
          </a:prstGeom>
        </p:spPr>
      </p:pic>
      <p:graphicFrame>
        <p:nvGraphicFramePr>
          <p:cNvPr id="20" name="Tabla 20">
            <a:extLst>
              <a:ext uri="{FF2B5EF4-FFF2-40B4-BE49-F238E27FC236}">
                <a16:creationId xmlns:a16="http://schemas.microsoft.com/office/drawing/2014/main" id="{16DE170F-45EC-4281-92D9-51D2C0029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658264"/>
              </p:ext>
            </p:extLst>
          </p:nvPr>
        </p:nvGraphicFramePr>
        <p:xfrm>
          <a:off x="4003272" y="4529715"/>
          <a:ext cx="2083813" cy="166401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063087">
                  <a:extLst>
                    <a:ext uri="{9D8B030D-6E8A-4147-A177-3AD203B41FA5}">
                      <a16:colId xmlns:a16="http://schemas.microsoft.com/office/drawing/2014/main" val="1227391181"/>
                    </a:ext>
                  </a:extLst>
                </a:gridCol>
                <a:gridCol w="1020726">
                  <a:extLst>
                    <a:ext uri="{9D8B030D-6E8A-4147-A177-3AD203B41FA5}">
                      <a16:colId xmlns:a16="http://schemas.microsoft.com/office/drawing/2014/main" val="3081782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C" sz="1200" dirty="0"/>
                        <a:t>Tiempo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b="0" dirty="0"/>
                        <a:t>36 h </a:t>
                      </a:r>
                      <a:endParaRPr 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443571"/>
                  </a:ext>
                </a:extLst>
              </a:tr>
              <a:tr h="252332">
                <a:tc>
                  <a:txBody>
                    <a:bodyPr/>
                    <a:lstStyle/>
                    <a:p>
                      <a:r>
                        <a:rPr lang="es-EC" sz="1200" b="1" dirty="0"/>
                        <a:t>Control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>
                          <a:effectLst/>
                        </a:rPr>
                        <a:t>71,6±0,5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912170"/>
                  </a:ext>
                </a:extLst>
              </a:tr>
              <a:tr h="287330">
                <a:tc>
                  <a:txBody>
                    <a:bodyPr/>
                    <a:lstStyle/>
                    <a:p>
                      <a:r>
                        <a:rPr lang="es-EC" sz="1200" b="1" dirty="0"/>
                        <a:t>Vitamina E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>
                          <a:effectLst/>
                        </a:rPr>
                        <a:t>74,1±0,5*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825845"/>
                  </a:ext>
                </a:extLst>
              </a:tr>
              <a:tr h="266509">
                <a:tc>
                  <a:txBody>
                    <a:bodyPr/>
                    <a:lstStyle/>
                    <a:p>
                      <a:r>
                        <a:rPr lang="es-EC" sz="1200" b="1" dirty="0"/>
                        <a:t>Selenio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>
                          <a:effectLst/>
                        </a:rPr>
                        <a:t>74,5±0,5**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152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1200" b="1" dirty="0"/>
                        <a:t>Valor recomendado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/>
                        <a:t>≥ 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442318"/>
                  </a:ext>
                </a:extLst>
              </a:tr>
            </a:tbl>
          </a:graphicData>
        </a:graphic>
      </p:graphicFrame>
      <p:pic>
        <p:nvPicPr>
          <p:cNvPr id="21" name="Imagen 20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D7F27C18-E78E-4558-AF36-740375950E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039" t="11322" b="51712"/>
          <a:stretch/>
        </p:blipFill>
        <p:spPr>
          <a:xfrm>
            <a:off x="3952632" y="3313055"/>
            <a:ext cx="1129180" cy="1072810"/>
          </a:xfrm>
          <a:prstGeom prst="rect">
            <a:avLst/>
          </a:prstGeom>
        </p:spPr>
      </p:pic>
      <p:pic>
        <p:nvPicPr>
          <p:cNvPr id="22" name="Imagen 21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B5EA61CD-69C7-4B2F-93DB-588CCCB9E9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483" t="5456" b="55464"/>
          <a:stretch/>
        </p:blipFill>
        <p:spPr>
          <a:xfrm>
            <a:off x="4032371" y="1096578"/>
            <a:ext cx="1287003" cy="120388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D2EA43F-E47E-4CC2-8FB8-EF14BE952F17}"/>
              </a:ext>
            </a:extLst>
          </p:cNvPr>
          <p:cNvSpPr txBox="1"/>
          <p:nvPr/>
        </p:nvSpPr>
        <p:spPr>
          <a:xfrm>
            <a:off x="4246423" y="576341"/>
            <a:ext cx="28021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200" b="1" dirty="0">
                <a:latin typeface="Arial" panose="020B0604020202020204" pitchFamily="34" charset="0"/>
                <a:cs typeface="Arial" panose="020B0604020202020204" pitchFamily="34" charset="0"/>
              </a:rPr>
              <a:t>Viabilidad seminal  </a:t>
            </a:r>
            <a:endParaRPr lang="en-US" sz="2200" b="1" dirty="0"/>
          </a:p>
        </p:txBody>
      </p:sp>
      <p:graphicFrame>
        <p:nvGraphicFramePr>
          <p:cNvPr id="15" name="Tabla 8">
            <a:extLst>
              <a:ext uri="{FF2B5EF4-FFF2-40B4-BE49-F238E27FC236}">
                <a16:creationId xmlns:a16="http://schemas.microsoft.com/office/drawing/2014/main" id="{6DF526B3-008B-4498-BF68-630E5BC359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073432"/>
              </p:ext>
            </p:extLst>
          </p:nvPr>
        </p:nvGraphicFramePr>
        <p:xfrm>
          <a:off x="6479313" y="5461891"/>
          <a:ext cx="5666036" cy="67564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234206">
                  <a:extLst>
                    <a:ext uri="{9D8B030D-6E8A-4147-A177-3AD203B41FA5}">
                      <a16:colId xmlns:a16="http://schemas.microsoft.com/office/drawing/2014/main" val="3212958255"/>
                    </a:ext>
                  </a:extLst>
                </a:gridCol>
                <a:gridCol w="891316">
                  <a:extLst>
                    <a:ext uri="{9D8B030D-6E8A-4147-A177-3AD203B41FA5}">
                      <a16:colId xmlns:a16="http://schemas.microsoft.com/office/drawing/2014/main" val="3538549189"/>
                    </a:ext>
                  </a:extLst>
                </a:gridCol>
                <a:gridCol w="938262">
                  <a:extLst>
                    <a:ext uri="{9D8B030D-6E8A-4147-A177-3AD203B41FA5}">
                      <a16:colId xmlns:a16="http://schemas.microsoft.com/office/drawing/2014/main" val="2161260823"/>
                    </a:ext>
                  </a:extLst>
                </a:gridCol>
                <a:gridCol w="958384">
                  <a:extLst>
                    <a:ext uri="{9D8B030D-6E8A-4147-A177-3AD203B41FA5}">
                      <a16:colId xmlns:a16="http://schemas.microsoft.com/office/drawing/2014/main" val="1063859324"/>
                    </a:ext>
                  </a:extLst>
                </a:gridCol>
                <a:gridCol w="917886">
                  <a:extLst>
                    <a:ext uri="{9D8B030D-6E8A-4147-A177-3AD203B41FA5}">
                      <a16:colId xmlns:a16="http://schemas.microsoft.com/office/drawing/2014/main" val="3371839373"/>
                    </a:ext>
                  </a:extLst>
                </a:gridCol>
                <a:gridCol w="725982">
                  <a:extLst>
                    <a:ext uri="{9D8B030D-6E8A-4147-A177-3AD203B41FA5}">
                      <a16:colId xmlns:a16="http://schemas.microsoft.com/office/drawing/2014/main" val="33952427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N (Control)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Vitamina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Vitamina 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Vitamina 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Selenio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2154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C" sz="1400" dirty="0"/>
                        <a:t>Decaimiento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17,8%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17,3%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18,7%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/>
                        <a:t>15,3%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14,9%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3309929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5F3CAAE-2FC9-403B-BEAC-742FDAA3FC06}"/>
              </a:ext>
            </a:extLst>
          </p:cNvPr>
          <p:cNvSpPr txBox="1"/>
          <p:nvPr/>
        </p:nvSpPr>
        <p:spPr>
          <a:xfrm>
            <a:off x="10530840" y="5477129"/>
            <a:ext cx="1614509" cy="645160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2FF2EC1-7943-42CC-81BF-93DB4592D362}"/>
              </a:ext>
            </a:extLst>
          </p:cNvPr>
          <p:cNvSpPr txBox="1"/>
          <p:nvPr/>
        </p:nvSpPr>
        <p:spPr>
          <a:xfrm>
            <a:off x="71171" y="5834763"/>
            <a:ext cx="7665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100" dirty="0">
                <a:latin typeface="Arial" panose="020B0604020202020204" pitchFamily="34" charset="0"/>
                <a:cs typeface="Arial" panose="020B0604020202020204" pitchFamily="34" charset="0"/>
              </a:rPr>
              <a:t>*p ≤ 0.05</a:t>
            </a:r>
          </a:p>
          <a:p>
            <a:r>
              <a:rPr lang="es-EC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**p&lt;0.01 </a:t>
            </a:r>
            <a:endParaRPr lang="es-EC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64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iversidad ESPE – Fernando Romero M.">
            <a:extLst>
              <a:ext uri="{FF2B5EF4-FFF2-40B4-BE49-F238E27FC236}">
                <a16:creationId xmlns:a16="http://schemas.microsoft.com/office/drawing/2014/main" id="{20397EBC-1E40-4DF8-B923-17FC16408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5472" r="9838" b="32556"/>
          <a:stretch/>
        </p:blipFill>
        <p:spPr bwMode="auto">
          <a:xfrm>
            <a:off x="8948058" y="5766127"/>
            <a:ext cx="3014505" cy="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15D1C982-6C2B-4837-9B13-33DC3C93C28A}"/>
              </a:ext>
            </a:extLst>
          </p:cNvPr>
          <p:cNvSpPr txBox="1">
            <a:spLocks/>
          </p:cNvSpPr>
          <p:nvPr/>
        </p:nvSpPr>
        <p:spPr>
          <a:xfrm>
            <a:off x="6738277" y="0"/>
            <a:ext cx="5407071" cy="53991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kern="0" dirty="0">
                <a:solidFill>
                  <a:schemeClr val="accent6">
                    <a:lumMod val="75000"/>
                  </a:schemeClr>
                </a:solidFill>
              </a:rPr>
              <a:t>RESULTADOS Y DISCUSIÓN</a:t>
            </a:r>
          </a:p>
        </p:txBody>
      </p:sp>
      <p:graphicFrame>
        <p:nvGraphicFramePr>
          <p:cNvPr id="16" name="Tabla 13">
            <a:extLst>
              <a:ext uri="{FF2B5EF4-FFF2-40B4-BE49-F238E27FC236}">
                <a16:creationId xmlns:a16="http://schemas.microsoft.com/office/drawing/2014/main" id="{85C7DBFB-674C-4FBE-B5D3-0EAB7BC29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440259"/>
              </p:ext>
            </p:extLst>
          </p:nvPr>
        </p:nvGraphicFramePr>
        <p:xfrm>
          <a:off x="6463254" y="4939181"/>
          <a:ext cx="5366727" cy="89055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752882">
                  <a:extLst>
                    <a:ext uri="{9D8B030D-6E8A-4147-A177-3AD203B41FA5}">
                      <a16:colId xmlns:a16="http://schemas.microsoft.com/office/drawing/2014/main" val="1538400525"/>
                    </a:ext>
                  </a:extLst>
                </a:gridCol>
                <a:gridCol w="1041990">
                  <a:extLst>
                    <a:ext uri="{9D8B030D-6E8A-4147-A177-3AD203B41FA5}">
                      <a16:colId xmlns:a16="http://schemas.microsoft.com/office/drawing/2014/main" val="2151332703"/>
                    </a:ext>
                  </a:extLst>
                </a:gridCol>
                <a:gridCol w="1206796">
                  <a:extLst>
                    <a:ext uri="{9D8B030D-6E8A-4147-A177-3AD203B41FA5}">
                      <a16:colId xmlns:a16="http://schemas.microsoft.com/office/drawing/2014/main" val="982615574"/>
                    </a:ext>
                  </a:extLst>
                </a:gridCol>
                <a:gridCol w="1169581">
                  <a:extLst>
                    <a:ext uri="{9D8B030D-6E8A-4147-A177-3AD203B41FA5}">
                      <a16:colId xmlns:a16="http://schemas.microsoft.com/office/drawing/2014/main" val="3678191333"/>
                    </a:ext>
                  </a:extLst>
                </a:gridCol>
                <a:gridCol w="1195478">
                  <a:extLst>
                    <a:ext uri="{9D8B030D-6E8A-4147-A177-3AD203B41FA5}">
                      <a16:colId xmlns:a16="http://schemas.microsoft.com/office/drawing/2014/main" val="1489242890"/>
                    </a:ext>
                  </a:extLst>
                </a:gridCol>
              </a:tblGrid>
              <a:tr h="5183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>
                          <a:effectLst/>
                        </a:rPr>
                        <a:t>Tiempo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dirty="0"/>
                        <a:t>Control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dirty="0"/>
                        <a:t>Vitamina 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dirty="0"/>
                        <a:t>Selenio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dirty="0"/>
                        <a:t>Valor recomendado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2648195"/>
                  </a:ext>
                </a:extLst>
              </a:tr>
              <a:tr h="372172">
                <a:tc>
                  <a:txBody>
                    <a:bodyPr/>
                    <a:lstStyle/>
                    <a:p>
                      <a:r>
                        <a:rPr lang="es-EC" sz="1400" dirty="0"/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>
                          <a:effectLst/>
                        </a:rPr>
                        <a:t>68,1±0,5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71,5±0,5**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>
                          <a:effectLst/>
                        </a:rPr>
                        <a:t>71,5±0,4***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dirty="0"/>
                        <a:t>≥70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4667198"/>
                  </a:ext>
                </a:extLst>
              </a:tr>
            </a:tbl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952A1709-04E6-47E1-958C-69793B8F8769}"/>
              </a:ext>
            </a:extLst>
          </p:cNvPr>
          <p:cNvSpPr/>
          <p:nvPr/>
        </p:nvSpPr>
        <p:spPr>
          <a:xfrm>
            <a:off x="533219" y="670037"/>
            <a:ext cx="261003" cy="217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8ECD6C9-FF19-4829-A01D-96B481AC53A0}"/>
              </a:ext>
            </a:extLst>
          </p:cNvPr>
          <p:cNvSpPr txBox="1"/>
          <p:nvPr/>
        </p:nvSpPr>
        <p:spPr>
          <a:xfrm>
            <a:off x="46652" y="6332350"/>
            <a:ext cx="6559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es-EC" sz="1400" dirty="0" err="1">
                <a:latin typeface="Arial" panose="020B0604020202020204" pitchFamily="34" charset="0"/>
                <a:ea typeface="Arial" panose="020B0604020202020204" pitchFamily="34" charset="0"/>
              </a:rPr>
              <a:t>Kowalczyk</a:t>
            </a:r>
            <a:r>
              <a:rPr lang="es-EC" sz="1400" dirty="0">
                <a:latin typeface="Arial" panose="020B0604020202020204" pitchFamily="34" charset="0"/>
                <a:ea typeface="Arial" panose="020B0604020202020204" pitchFamily="34" charset="0"/>
              </a:rPr>
              <a:t> et al., 2017) (</a:t>
            </a:r>
            <a:r>
              <a:rPr lang="es-EC" sz="1400" dirty="0" err="1">
                <a:latin typeface="Arial" panose="020B0604020202020204" pitchFamily="34" charset="0"/>
                <a:ea typeface="Arial" panose="020B0604020202020204" pitchFamily="34" charset="0"/>
              </a:rPr>
              <a:t>Asmarawati</a:t>
            </a:r>
            <a:r>
              <a:rPr lang="es-EC" sz="1400" dirty="0">
                <a:latin typeface="Arial" panose="020B0604020202020204" pitchFamily="34" charset="0"/>
                <a:ea typeface="Arial" panose="020B0604020202020204" pitchFamily="34" charset="0"/>
              </a:rPr>
              <a:t> et al., 2010)</a:t>
            </a:r>
            <a:endParaRPr lang="es-EC" sz="14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2DE5A05-649F-4AAF-9FC4-CA1E021A23BB}"/>
              </a:ext>
            </a:extLst>
          </p:cNvPr>
          <p:cNvSpPr txBox="1"/>
          <p:nvPr/>
        </p:nvSpPr>
        <p:spPr>
          <a:xfrm>
            <a:off x="46652" y="50840"/>
            <a:ext cx="59666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de la calidad seminal</a:t>
            </a:r>
            <a:endParaRPr lang="es-EC" sz="32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n 5" descr="Gráfico, Esquemático, Gráfico de barras&#10;&#10;Descripción generada automáticamente">
            <a:extLst>
              <a:ext uri="{FF2B5EF4-FFF2-40B4-BE49-F238E27FC236}">
                <a16:creationId xmlns:a16="http://schemas.microsoft.com/office/drawing/2014/main" id="{0FD713FE-E066-464E-8801-5937EBC080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9" t="1972" r="1851"/>
          <a:stretch/>
        </p:blipFill>
        <p:spPr>
          <a:xfrm>
            <a:off x="20815" y="633957"/>
            <a:ext cx="6018371" cy="5031329"/>
          </a:xfrm>
          <a:prstGeom prst="rect">
            <a:avLst/>
          </a:prstGeom>
        </p:spPr>
      </p:pic>
      <p:graphicFrame>
        <p:nvGraphicFramePr>
          <p:cNvPr id="20" name="Tabla 8">
            <a:extLst>
              <a:ext uri="{FF2B5EF4-FFF2-40B4-BE49-F238E27FC236}">
                <a16:creationId xmlns:a16="http://schemas.microsoft.com/office/drawing/2014/main" id="{F2DF82BE-F204-418D-BB89-341F8AE23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351719"/>
              </p:ext>
            </p:extLst>
          </p:nvPr>
        </p:nvGraphicFramePr>
        <p:xfrm>
          <a:off x="20815" y="5542803"/>
          <a:ext cx="6049348" cy="6451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059712">
                  <a:extLst>
                    <a:ext uri="{9D8B030D-6E8A-4147-A177-3AD203B41FA5}">
                      <a16:colId xmlns:a16="http://schemas.microsoft.com/office/drawing/2014/main" val="3212958255"/>
                    </a:ext>
                  </a:extLst>
                </a:gridCol>
                <a:gridCol w="1018552">
                  <a:extLst>
                    <a:ext uri="{9D8B030D-6E8A-4147-A177-3AD203B41FA5}">
                      <a16:colId xmlns:a16="http://schemas.microsoft.com/office/drawing/2014/main" val="3538549189"/>
                    </a:ext>
                  </a:extLst>
                </a:gridCol>
                <a:gridCol w="1049899">
                  <a:extLst>
                    <a:ext uri="{9D8B030D-6E8A-4147-A177-3AD203B41FA5}">
                      <a16:colId xmlns:a16="http://schemas.microsoft.com/office/drawing/2014/main" val="2161260823"/>
                    </a:ext>
                  </a:extLst>
                </a:gridCol>
                <a:gridCol w="1055283">
                  <a:extLst>
                    <a:ext uri="{9D8B030D-6E8A-4147-A177-3AD203B41FA5}">
                      <a16:colId xmlns:a16="http://schemas.microsoft.com/office/drawing/2014/main" val="1063859324"/>
                    </a:ext>
                  </a:extLst>
                </a:gridCol>
                <a:gridCol w="1022979">
                  <a:extLst>
                    <a:ext uri="{9D8B030D-6E8A-4147-A177-3AD203B41FA5}">
                      <a16:colId xmlns:a16="http://schemas.microsoft.com/office/drawing/2014/main" val="3371839373"/>
                    </a:ext>
                  </a:extLst>
                </a:gridCol>
                <a:gridCol w="842923">
                  <a:extLst>
                    <a:ext uri="{9D8B030D-6E8A-4147-A177-3AD203B41FA5}">
                      <a16:colId xmlns:a16="http://schemas.microsoft.com/office/drawing/2014/main" val="33952427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N (Control)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Vitamina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Vitamina 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Vitamina 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Selenio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2154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C" sz="1200" dirty="0"/>
                        <a:t>Decaimiento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18,3%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17,5%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19%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/>
                        <a:t>14,9%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14,9%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3309929"/>
                  </a:ext>
                </a:extLst>
              </a:tr>
            </a:tbl>
          </a:graphicData>
        </a:graphic>
      </p:graphicFrame>
      <p:pic>
        <p:nvPicPr>
          <p:cNvPr id="14" name="Imagen 13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016283E1-0785-4F77-A97E-B2395B09CB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6" t="947" r="28079"/>
          <a:stretch/>
        </p:blipFill>
        <p:spPr>
          <a:xfrm>
            <a:off x="5999299" y="948526"/>
            <a:ext cx="4694830" cy="3667184"/>
          </a:xfrm>
          <a:prstGeom prst="rect">
            <a:avLst/>
          </a:prstGeom>
        </p:spPr>
      </p:pic>
      <p:pic>
        <p:nvPicPr>
          <p:cNvPr id="15" name="Imagen 14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4BBA187D-688F-4B20-AE1F-62B4EC88DD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78" t="8784" b="49681"/>
          <a:stretch/>
        </p:blipFill>
        <p:spPr>
          <a:xfrm>
            <a:off x="10605343" y="1171757"/>
            <a:ext cx="1540005" cy="1483242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1394EAE-458A-496E-A4E8-1399B22988A5}"/>
              </a:ext>
            </a:extLst>
          </p:cNvPr>
          <p:cNvSpPr txBox="1"/>
          <p:nvPr/>
        </p:nvSpPr>
        <p:spPr>
          <a:xfrm>
            <a:off x="4947568" y="628534"/>
            <a:ext cx="21034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200" b="1" dirty="0">
                <a:latin typeface="Arial" panose="020B0604020202020204" pitchFamily="34" charset="0"/>
                <a:cs typeface="Arial" panose="020B0604020202020204" pitchFamily="34" charset="0"/>
              </a:rPr>
              <a:t>Motilidad total</a:t>
            </a:r>
            <a:endParaRPr lang="en-US" sz="22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A3D1052-62E1-4929-B5FD-C01ED4716BAE}"/>
              </a:ext>
            </a:extLst>
          </p:cNvPr>
          <p:cNvSpPr txBox="1"/>
          <p:nvPr/>
        </p:nvSpPr>
        <p:spPr>
          <a:xfrm>
            <a:off x="4282440" y="5542803"/>
            <a:ext cx="1787723" cy="681240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6A7A186-B83B-4A20-8A70-C177DACF329C}"/>
              </a:ext>
            </a:extLst>
          </p:cNvPr>
          <p:cNvSpPr txBox="1"/>
          <p:nvPr/>
        </p:nvSpPr>
        <p:spPr>
          <a:xfrm>
            <a:off x="10554286" y="3651043"/>
            <a:ext cx="95410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100" dirty="0">
                <a:latin typeface="Arial" panose="020B0604020202020204" pitchFamily="34" charset="0"/>
                <a:cs typeface="Arial" panose="020B0604020202020204" pitchFamily="34" charset="0"/>
              </a:rPr>
              <a:t>  *p ≤ 0.05</a:t>
            </a:r>
          </a:p>
          <a:p>
            <a:r>
              <a:rPr lang="es-EC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**p&lt;0.01 </a:t>
            </a:r>
          </a:p>
          <a:p>
            <a:r>
              <a:rPr lang="es-EC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****</a:t>
            </a:r>
            <a:r>
              <a:rPr lang="es-EC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p&lt;0.001 </a:t>
            </a:r>
            <a:endParaRPr lang="es-EC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85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iversidad ESPE – Fernando Romero M.">
            <a:extLst>
              <a:ext uri="{FF2B5EF4-FFF2-40B4-BE49-F238E27FC236}">
                <a16:creationId xmlns:a16="http://schemas.microsoft.com/office/drawing/2014/main" id="{20397EBC-1E40-4DF8-B923-17FC16408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5472" r="9838" b="32556"/>
          <a:stretch/>
        </p:blipFill>
        <p:spPr bwMode="auto">
          <a:xfrm>
            <a:off x="8948058" y="5766127"/>
            <a:ext cx="3014505" cy="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3FBE12B3-1F0B-4B1B-9211-F92FE5E0B78C}"/>
              </a:ext>
            </a:extLst>
          </p:cNvPr>
          <p:cNvSpPr txBox="1">
            <a:spLocks/>
          </p:cNvSpPr>
          <p:nvPr/>
        </p:nvSpPr>
        <p:spPr>
          <a:xfrm>
            <a:off x="6704782" y="0"/>
            <a:ext cx="5407071" cy="53991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kern="0" dirty="0">
                <a:solidFill>
                  <a:schemeClr val="accent6">
                    <a:lumMod val="75000"/>
                  </a:schemeClr>
                </a:solidFill>
              </a:rPr>
              <a:t>RESULTADOS Y DISCUSIÓN</a:t>
            </a:r>
          </a:p>
        </p:txBody>
      </p:sp>
      <p:pic>
        <p:nvPicPr>
          <p:cNvPr id="8" name="Imagen 7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7908A873-B959-4DD9-BE8A-7D1FFC15F2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0" t="1547" r="26344" b="1349"/>
          <a:stretch/>
        </p:blipFill>
        <p:spPr>
          <a:xfrm>
            <a:off x="69979" y="1074912"/>
            <a:ext cx="4949139" cy="3514882"/>
          </a:xfrm>
          <a:prstGeom prst="rect">
            <a:avLst/>
          </a:prstGeom>
        </p:spPr>
      </p:pic>
      <p:graphicFrame>
        <p:nvGraphicFramePr>
          <p:cNvPr id="13" name="Tabla 13">
            <a:extLst>
              <a:ext uri="{FF2B5EF4-FFF2-40B4-BE49-F238E27FC236}">
                <a16:creationId xmlns:a16="http://schemas.microsoft.com/office/drawing/2014/main" id="{6B584677-19A4-48DE-B1CB-2778DC837F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234775"/>
              </p:ext>
            </p:extLst>
          </p:nvPr>
        </p:nvGraphicFramePr>
        <p:xfrm>
          <a:off x="229437" y="4981315"/>
          <a:ext cx="5456316" cy="786111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770747">
                  <a:extLst>
                    <a:ext uri="{9D8B030D-6E8A-4147-A177-3AD203B41FA5}">
                      <a16:colId xmlns:a16="http://schemas.microsoft.com/office/drawing/2014/main" val="1538400525"/>
                    </a:ext>
                  </a:extLst>
                </a:gridCol>
                <a:gridCol w="951482">
                  <a:extLst>
                    <a:ext uri="{9D8B030D-6E8A-4147-A177-3AD203B41FA5}">
                      <a16:colId xmlns:a16="http://schemas.microsoft.com/office/drawing/2014/main" val="2151332703"/>
                    </a:ext>
                  </a:extLst>
                </a:gridCol>
                <a:gridCol w="1070612">
                  <a:extLst>
                    <a:ext uri="{9D8B030D-6E8A-4147-A177-3AD203B41FA5}">
                      <a16:colId xmlns:a16="http://schemas.microsoft.com/office/drawing/2014/main" val="982615574"/>
                    </a:ext>
                  </a:extLst>
                </a:gridCol>
                <a:gridCol w="998803">
                  <a:extLst>
                    <a:ext uri="{9D8B030D-6E8A-4147-A177-3AD203B41FA5}">
                      <a16:colId xmlns:a16="http://schemas.microsoft.com/office/drawing/2014/main" val="3678191333"/>
                    </a:ext>
                  </a:extLst>
                </a:gridCol>
                <a:gridCol w="1664672">
                  <a:extLst>
                    <a:ext uri="{9D8B030D-6E8A-4147-A177-3AD203B41FA5}">
                      <a16:colId xmlns:a16="http://schemas.microsoft.com/office/drawing/2014/main" val="3739278301"/>
                    </a:ext>
                  </a:extLst>
                </a:gridCol>
              </a:tblGrid>
              <a:tr h="3875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>
                          <a:effectLst/>
                        </a:rPr>
                        <a:t>Tiempo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/>
                        <a:t>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/>
                        <a:t>Vitamina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/>
                        <a:t>Selenio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400" dirty="0"/>
                        <a:t>Valor recomendado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648195"/>
                  </a:ext>
                </a:extLst>
              </a:tr>
              <a:tr h="398534">
                <a:tc>
                  <a:txBody>
                    <a:bodyPr/>
                    <a:lstStyle/>
                    <a:p>
                      <a:r>
                        <a:rPr lang="es-EC" sz="140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>
                          <a:effectLst/>
                        </a:rPr>
                        <a:t>61,4±0,8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63,6±0,8*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>
                          <a:effectLst/>
                        </a:rPr>
                        <a:t>63,8±0,7*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>
                          <a:effectLst/>
                        </a:rPr>
                        <a:t>≥60%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667198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DE90B69C-74A4-4E9B-8A5B-6665B3F77EB4}"/>
              </a:ext>
            </a:extLst>
          </p:cNvPr>
          <p:cNvSpPr txBox="1"/>
          <p:nvPr/>
        </p:nvSpPr>
        <p:spPr>
          <a:xfrm>
            <a:off x="3970175" y="1523473"/>
            <a:ext cx="863081" cy="2763943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B4ADAA8-B8E4-45A8-AC89-F496FAC567C7}"/>
              </a:ext>
            </a:extLst>
          </p:cNvPr>
          <p:cNvSpPr txBox="1"/>
          <p:nvPr/>
        </p:nvSpPr>
        <p:spPr>
          <a:xfrm>
            <a:off x="2429159" y="1663431"/>
            <a:ext cx="736645" cy="262398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BB70B0E-407E-4FA9-B5C0-C19A4EB84867}"/>
              </a:ext>
            </a:extLst>
          </p:cNvPr>
          <p:cNvSpPr txBox="1"/>
          <p:nvPr/>
        </p:nvSpPr>
        <p:spPr>
          <a:xfrm>
            <a:off x="1631732" y="1074912"/>
            <a:ext cx="729595" cy="321250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27ED0E5-DA78-453E-96D4-9EF65B8CE2A9}"/>
              </a:ext>
            </a:extLst>
          </p:cNvPr>
          <p:cNvSpPr txBox="1"/>
          <p:nvPr/>
        </p:nvSpPr>
        <p:spPr>
          <a:xfrm>
            <a:off x="69979" y="6335486"/>
            <a:ext cx="8826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(</a:t>
            </a:r>
            <a:r>
              <a:rPr lang="es-EC" sz="1600" dirty="0" err="1"/>
              <a:t>Memon</a:t>
            </a:r>
            <a:r>
              <a:rPr lang="es-EC" sz="1600" dirty="0"/>
              <a:t> et al., 2013) (Mata-Campuzano, 2014) (Mchael,2018) (</a:t>
            </a:r>
            <a:r>
              <a:rPr lang="es-EC" sz="1600" dirty="0" err="1"/>
              <a:t>Vasconzellos</a:t>
            </a:r>
            <a:r>
              <a:rPr lang="es-EC" sz="1600" dirty="0"/>
              <a:t> et al., 2013)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6555D9C-37AC-4223-9E8A-C654AD6B616C}"/>
              </a:ext>
            </a:extLst>
          </p:cNvPr>
          <p:cNvSpPr txBox="1"/>
          <p:nvPr/>
        </p:nvSpPr>
        <p:spPr>
          <a:xfrm>
            <a:off x="0" y="105752"/>
            <a:ext cx="56156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0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de la calidad seminal</a:t>
            </a:r>
            <a:endParaRPr lang="es-EC" sz="3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Imagen 6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72303C81-0906-468D-AC3A-023D14828D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7"/>
          <a:stretch/>
        </p:blipFill>
        <p:spPr>
          <a:xfrm>
            <a:off x="5796424" y="622315"/>
            <a:ext cx="6278194" cy="491881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AD7EB07-5B11-4C3E-9C24-2C35919AE4E3}"/>
              </a:ext>
            </a:extLst>
          </p:cNvPr>
          <p:cNvSpPr txBox="1"/>
          <p:nvPr/>
        </p:nvSpPr>
        <p:spPr>
          <a:xfrm>
            <a:off x="3970175" y="637296"/>
            <a:ext cx="2949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200" b="1" dirty="0">
                <a:latin typeface="Arial" panose="020B0604020202020204" pitchFamily="34" charset="0"/>
                <a:cs typeface="Arial" panose="020B0604020202020204" pitchFamily="34" charset="0"/>
              </a:rPr>
              <a:t>Motilidad progresiva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73C1D621-C373-4CD3-AC13-79A0D78507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039" t="11322" b="51712"/>
          <a:stretch/>
        </p:blipFill>
        <p:spPr>
          <a:xfrm>
            <a:off x="4931078" y="1305627"/>
            <a:ext cx="1399209" cy="1329359"/>
          </a:xfrm>
          <a:prstGeom prst="rect">
            <a:avLst/>
          </a:prstGeom>
        </p:spPr>
      </p:pic>
      <p:graphicFrame>
        <p:nvGraphicFramePr>
          <p:cNvPr id="16" name="Tabla 8">
            <a:extLst>
              <a:ext uri="{FF2B5EF4-FFF2-40B4-BE49-F238E27FC236}">
                <a16:creationId xmlns:a16="http://schemas.microsoft.com/office/drawing/2014/main" id="{BAB326BD-0584-4367-B739-86FF26EAB9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669073"/>
              </p:ext>
            </p:extLst>
          </p:nvPr>
        </p:nvGraphicFramePr>
        <p:xfrm>
          <a:off x="6230681" y="5575544"/>
          <a:ext cx="5843936" cy="64516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023729">
                  <a:extLst>
                    <a:ext uri="{9D8B030D-6E8A-4147-A177-3AD203B41FA5}">
                      <a16:colId xmlns:a16="http://schemas.microsoft.com/office/drawing/2014/main" val="3212958255"/>
                    </a:ext>
                  </a:extLst>
                </a:gridCol>
                <a:gridCol w="983966">
                  <a:extLst>
                    <a:ext uri="{9D8B030D-6E8A-4147-A177-3AD203B41FA5}">
                      <a16:colId xmlns:a16="http://schemas.microsoft.com/office/drawing/2014/main" val="3538549189"/>
                    </a:ext>
                  </a:extLst>
                </a:gridCol>
                <a:gridCol w="1014248">
                  <a:extLst>
                    <a:ext uri="{9D8B030D-6E8A-4147-A177-3AD203B41FA5}">
                      <a16:colId xmlns:a16="http://schemas.microsoft.com/office/drawing/2014/main" val="2161260823"/>
                    </a:ext>
                  </a:extLst>
                </a:gridCol>
                <a:gridCol w="1019450">
                  <a:extLst>
                    <a:ext uri="{9D8B030D-6E8A-4147-A177-3AD203B41FA5}">
                      <a16:colId xmlns:a16="http://schemas.microsoft.com/office/drawing/2014/main" val="1063859324"/>
                    </a:ext>
                  </a:extLst>
                </a:gridCol>
                <a:gridCol w="988243">
                  <a:extLst>
                    <a:ext uri="{9D8B030D-6E8A-4147-A177-3AD203B41FA5}">
                      <a16:colId xmlns:a16="http://schemas.microsoft.com/office/drawing/2014/main" val="3371839373"/>
                    </a:ext>
                  </a:extLst>
                </a:gridCol>
                <a:gridCol w="814300">
                  <a:extLst>
                    <a:ext uri="{9D8B030D-6E8A-4147-A177-3AD203B41FA5}">
                      <a16:colId xmlns:a16="http://schemas.microsoft.com/office/drawing/2014/main" val="33952427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N (Control)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Vitamina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Vitamina 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Vitamina 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Selenio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2154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C" sz="1200" dirty="0"/>
                        <a:t>Decaimiento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17,5%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17%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18,9%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/>
                        <a:t>15,3%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/>
                        <a:t>15,1%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3309929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A18AE732-B5AE-43F7-957D-EE377DE57E7F}"/>
              </a:ext>
            </a:extLst>
          </p:cNvPr>
          <p:cNvSpPr txBox="1"/>
          <p:nvPr/>
        </p:nvSpPr>
        <p:spPr>
          <a:xfrm>
            <a:off x="10312400" y="5575544"/>
            <a:ext cx="1762217" cy="660141"/>
          </a:xfrm>
          <a:prstGeom prst="rect">
            <a:avLst/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C23DF6F-D95E-4AEB-ABB5-C78F323898BF}"/>
              </a:ext>
            </a:extLst>
          </p:cNvPr>
          <p:cNvSpPr txBox="1"/>
          <p:nvPr/>
        </p:nvSpPr>
        <p:spPr>
          <a:xfrm>
            <a:off x="4864694" y="3683893"/>
            <a:ext cx="8996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100" dirty="0">
                <a:latin typeface="Arial" panose="020B0604020202020204" pitchFamily="34" charset="0"/>
                <a:cs typeface="Arial" panose="020B0604020202020204" pitchFamily="34" charset="0"/>
              </a:rPr>
              <a:t>  *p ≤ 0.05</a:t>
            </a:r>
          </a:p>
          <a:p>
            <a:r>
              <a:rPr lang="es-EC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**p&lt;0.01 </a:t>
            </a:r>
          </a:p>
          <a:p>
            <a:r>
              <a:rPr lang="es-EC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  <a:r>
              <a:rPr lang="es-EC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p&lt;0.001 </a:t>
            </a:r>
            <a:endParaRPr lang="es-EC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34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iversidad ESPE – Fernando Romero M.">
            <a:extLst>
              <a:ext uri="{FF2B5EF4-FFF2-40B4-BE49-F238E27FC236}">
                <a16:creationId xmlns:a16="http://schemas.microsoft.com/office/drawing/2014/main" id="{20397EBC-1E40-4DF8-B923-17FC16408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5472" r="9838" b="32556"/>
          <a:stretch/>
        </p:blipFill>
        <p:spPr bwMode="auto">
          <a:xfrm>
            <a:off x="8948058" y="5766127"/>
            <a:ext cx="3014505" cy="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F38466FB-CBC4-4F86-95E0-C97C7DA6B43E}"/>
              </a:ext>
            </a:extLst>
          </p:cNvPr>
          <p:cNvSpPr txBox="1">
            <a:spLocks/>
          </p:cNvSpPr>
          <p:nvPr/>
        </p:nvSpPr>
        <p:spPr>
          <a:xfrm>
            <a:off x="8498836" y="0"/>
            <a:ext cx="3593777" cy="53991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kern="0" dirty="0">
                <a:solidFill>
                  <a:schemeClr val="accent6">
                    <a:lumMod val="75000"/>
                  </a:schemeClr>
                </a:solidFill>
              </a:rPr>
              <a:t>CONCLUSIONES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A98A10-9496-41D9-B035-9F18FCDD89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9955447"/>
              </p:ext>
            </p:extLst>
          </p:nvPr>
        </p:nvGraphicFramePr>
        <p:xfrm>
          <a:off x="871667" y="949149"/>
          <a:ext cx="10614317" cy="5871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06055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iversidad ESPE – Fernando Romero M.">
            <a:extLst>
              <a:ext uri="{FF2B5EF4-FFF2-40B4-BE49-F238E27FC236}">
                <a16:creationId xmlns:a16="http://schemas.microsoft.com/office/drawing/2014/main" id="{20397EBC-1E40-4DF8-B923-17FC16408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5472" r="9838" b="32556"/>
          <a:stretch/>
        </p:blipFill>
        <p:spPr bwMode="auto">
          <a:xfrm>
            <a:off x="8948058" y="5766127"/>
            <a:ext cx="3014505" cy="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728B7B5-3B83-40CF-9DA4-CE115F83A001}"/>
              </a:ext>
            </a:extLst>
          </p:cNvPr>
          <p:cNvSpPr txBox="1">
            <a:spLocks/>
          </p:cNvSpPr>
          <p:nvPr/>
        </p:nvSpPr>
        <p:spPr>
          <a:xfrm>
            <a:off x="8460628" y="0"/>
            <a:ext cx="3593777" cy="53991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kern="0" dirty="0">
                <a:solidFill>
                  <a:schemeClr val="accent6">
                    <a:lumMod val="75000"/>
                  </a:schemeClr>
                </a:solidFill>
              </a:rPr>
              <a:t>RECOMENDACIONES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284C606-133D-454A-87DA-186E6C8FA2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1870692"/>
              </p:ext>
            </p:extLst>
          </p:nvPr>
        </p:nvGraphicFramePr>
        <p:xfrm>
          <a:off x="83016" y="590440"/>
          <a:ext cx="11971389" cy="6865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20402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niversidad ESPE – Fernando Romero M.">
            <a:extLst>
              <a:ext uri="{FF2B5EF4-FFF2-40B4-BE49-F238E27FC236}">
                <a16:creationId xmlns:a16="http://schemas.microsoft.com/office/drawing/2014/main" id="{B0B92994-9355-45B1-A8D0-70E876609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5472" r="9838" b="32556"/>
          <a:stretch/>
        </p:blipFill>
        <p:spPr bwMode="auto">
          <a:xfrm>
            <a:off x="8948058" y="5766127"/>
            <a:ext cx="3014505" cy="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Un dibujo de un animal&#10;&#10;Descripción generada automáticamente con confianza media">
            <a:extLst>
              <a:ext uri="{FF2B5EF4-FFF2-40B4-BE49-F238E27FC236}">
                <a16:creationId xmlns:a16="http://schemas.microsoft.com/office/drawing/2014/main" id="{CC713039-C2BF-481E-A82B-DB9451F00FA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2508" y="1585533"/>
            <a:ext cx="4717320" cy="4054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89AC72C-E88E-40FD-B371-D1A6A50D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8169" y="-41219"/>
            <a:ext cx="3314281" cy="1143000"/>
          </a:xfrm>
        </p:spPr>
        <p:txBody>
          <a:bodyPr/>
          <a:lstStyle/>
          <a:p>
            <a:r>
              <a:rPr lang="es-EC" sz="2800" dirty="0">
                <a:solidFill>
                  <a:schemeClr val="accent6">
                    <a:lumMod val="75000"/>
                  </a:schemeClr>
                </a:solidFill>
              </a:rPr>
              <a:t>INTRODUCCIÓN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911042-B5E7-4ED1-B79B-557B6E50EE6E}"/>
              </a:ext>
            </a:extLst>
          </p:cNvPr>
          <p:cNvSpPr txBox="1"/>
          <p:nvPr/>
        </p:nvSpPr>
        <p:spPr>
          <a:xfrm>
            <a:off x="1093454" y="1043010"/>
            <a:ext cx="3029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Capra </a:t>
            </a:r>
            <a:r>
              <a:rPr lang="es-EC" sz="1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aegagrus</a:t>
            </a:r>
            <a:r>
              <a:rPr lang="es-EC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C" sz="1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hircus</a:t>
            </a:r>
            <a:endParaRPr lang="es-EC" sz="1400" dirty="0"/>
          </a:p>
        </p:txBody>
      </p:sp>
      <p:pic>
        <p:nvPicPr>
          <p:cNvPr id="10" name="Picture 4" descr="Cocinado en un hueco el chivo sabe mejor : Intercultural : La Hora Noticias  de Ecuador, sus provincias y el mundo">
            <a:extLst>
              <a:ext uri="{FF2B5EF4-FFF2-40B4-BE49-F238E27FC236}">
                <a16:creationId xmlns:a16="http://schemas.microsoft.com/office/drawing/2014/main" id="{25C18783-3A9D-4BE0-A0C6-D46F9F0D950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471675" y="3837429"/>
            <a:ext cx="2043254" cy="1570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ogur desnatado de leche de cabra El Cantero de Letur | CUANTO AZUCAR">
            <a:extLst>
              <a:ext uri="{FF2B5EF4-FFF2-40B4-BE49-F238E27FC236}">
                <a16:creationId xmlns:a16="http://schemas.microsoft.com/office/drawing/2014/main" id="{ABA7E96B-17B0-46FC-A3FF-5B575B75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100" y="3857229"/>
            <a:ext cx="1642219" cy="164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Queso de Cabra Beee 400g ECO - veritas.es">
            <a:extLst>
              <a:ext uri="{FF2B5EF4-FFF2-40B4-BE49-F238E27FC236}">
                <a16:creationId xmlns:a16="http://schemas.microsoft.com/office/drawing/2014/main" id="{1431DC4D-DC8F-404F-9DE8-467C4C9FF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1" b="7431"/>
          <a:stretch/>
        </p:blipFill>
        <p:spPr bwMode="auto">
          <a:xfrm rot="20878014">
            <a:off x="11027058" y="4333203"/>
            <a:ext cx="1063820" cy="91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138E570-BB18-44F6-AC3E-CF6F41134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517" y="3689435"/>
            <a:ext cx="1799159" cy="179915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BB26054-FB22-4156-A680-204C71F3FE56}"/>
              </a:ext>
            </a:extLst>
          </p:cNvPr>
          <p:cNvSpPr txBox="1"/>
          <p:nvPr/>
        </p:nvSpPr>
        <p:spPr>
          <a:xfrm>
            <a:off x="7646875" y="5476435"/>
            <a:ext cx="275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Sector turístico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12634A6-D64A-4B83-92E3-9FF988833D4C}"/>
              </a:ext>
            </a:extLst>
          </p:cNvPr>
          <p:cNvSpPr txBox="1"/>
          <p:nvPr/>
        </p:nvSpPr>
        <p:spPr>
          <a:xfrm>
            <a:off x="9936098" y="5455068"/>
            <a:ext cx="275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Sector económico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8804F11-6DFB-40B6-9133-8CDE965B2A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5813" y="650007"/>
            <a:ext cx="5427018" cy="2851864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C17DBB24-09F0-4BBF-89B6-6AB096115993}"/>
              </a:ext>
            </a:extLst>
          </p:cNvPr>
          <p:cNvSpPr txBox="1"/>
          <p:nvPr/>
        </p:nvSpPr>
        <p:spPr>
          <a:xfrm>
            <a:off x="5468027" y="5466473"/>
            <a:ext cx="2753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Leche, carne, pelaje</a:t>
            </a:r>
          </a:p>
          <a:p>
            <a:endParaRPr lang="es-EC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4C1C3D0-846E-49A9-9B4B-BDA7084C1247}"/>
              </a:ext>
            </a:extLst>
          </p:cNvPr>
          <p:cNvSpPr txBox="1"/>
          <p:nvPr/>
        </p:nvSpPr>
        <p:spPr>
          <a:xfrm>
            <a:off x="0" y="-41219"/>
            <a:ext cx="40945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Ganado caprino </a:t>
            </a:r>
            <a:endParaRPr lang="es-EC" sz="3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D8844F9-776F-4F35-ABDA-27BD7647380A}"/>
              </a:ext>
            </a:extLst>
          </p:cNvPr>
          <p:cNvSpPr txBox="1"/>
          <p:nvPr/>
        </p:nvSpPr>
        <p:spPr>
          <a:xfrm>
            <a:off x="90436" y="6374378"/>
            <a:ext cx="16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(De la Rosa, 2011)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F6650DE-BB99-4087-8056-6B5A8F58147A}"/>
              </a:ext>
            </a:extLst>
          </p:cNvPr>
          <p:cNvSpPr txBox="1"/>
          <p:nvPr/>
        </p:nvSpPr>
        <p:spPr>
          <a:xfrm>
            <a:off x="1642486" y="6374377"/>
            <a:ext cx="1794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400" dirty="0" err="1">
                <a:latin typeface="Arial" panose="020B0604020202020204" pitchFamily="34" charset="0"/>
                <a:cs typeface="Arial" panose="020B0604020202020204" pitchFamily="34" charset="0"/>
              </a:rPr>
              <a:t>Gororo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 et al., 2019)</a:t>
            </a:r>
          </a:p>
        </p:txBody>
      </p:sp>
    </p:spTree>
    <p:extLst>
      <p:ext uri="{BB962C8B-B14F-4D97-AF65-F5344CB8AC3E}">
        <p14:creationId xmlns:p14="http://schemas.microsoft.com/office/powerpoint/2010/main" val="3365221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iversidad ESPE – Fernando Romero M.">
            <a:extLst>
              <a:ext uri="{FF2B5EF4-FFF2-40B4-BE49-F238E27FC236}">
                <a16:creationId xmlns:a16="http://schemas.microsoft.com/office/drawing/2014/main" id="{20397EBC-1E40-4DF8-B923-17FC16408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5472" r="9838" b="32556"/>
          <a:stretch/>
        </p:blipFill>
        <p:spPr bwMode="auto">
          <a:xfrm>
            <a:off x="8948058" y="5766127"/>
            <a:ext cx="3014505" cy="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728B7B5-3B83-40CF-9DA4-CE115F83A001}"/>
              </a:ext>
            </a:extLst>
          </p:cNvPr>
          <p:cNvSpPr txBox="1">
            <a:spLocks/>
          </p:cNvSpPr>
          <p:nvPr/>
        </p:nvSpPr>
        <p:spPr>
          <a:xfrm>
            <a:off x="8555814" y="-33764"/>
            <a:ext cx="3593777" cy="53991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kern="0" dirty="0">
                <a:solidFill>
                  <a:schemeClr val="accent6">
                    <a:lumMod val="75000"/>
                  </a:schemeClr>
                </a:solidFill>
              </a:rPr>
              <a:t>AGRADECIMIENTOS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CFFA695-B79A-4A99-8EE1-7F6F5CDC9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373" y="2186013"/>
            <a:ext cx="1444877" cy="1524132"/>
          </a:xfrm>
          <a:prstGeom prst="rect">
            <a:avLst/>
          </a:prstGeom>
        </p:spPr>
      </p:pic>
      <p:pic>
        <p:nvPicPr>
          <p:cNvPr id="1026" name="Picture 2" descr="ESPE | Universidad de las Fuerzas Armadas | Sangolquí">
            <a:extLst>
              <a:ext uri="{FF2B5EF4-FFF2-40B4-BE49-F238E27FC236}">
                <a16:creationId xmlns:a16="http://schemas.microsoft.com/office/drawing/2014/main" id="{CC4038AD-11F1-4131-8E16-FA3D8ED3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8" y="784056"/>
            <a:ext cx="4086388" cy="112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pplied Informatics for Economics, Society and Development (AIESD 2019) |  Universidad Nacional de Loja">
            <a:extLst>
              <a:ext uri="{FF2B5EF4-FFF2-40B4-BE49-F238E27FC236}">
                <a16:creationId xmlns:a16="http://schemas.microsoft.com/office/drawing/2014/main" id="{D01EB6A9-F5BD-4BB2-B5C2-3B3D68AD9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540" y="423416"/>
            <a:ext cx="3477965" cy="194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2E21BEE-6D70-4149-A09A-37D8A1E364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701"/>
          <a:stretch/>
        </p:blipFill>
        <p:spPr>
          <a:xfrm>
            <a:off x="8909119" y="2257310"/>
            <a:ext cx="3178321" cy="122505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E1DB109-C2CD-4B6F-B1CE-475D29144EA7}"/>
              </a:ext>
            </a:extLst>
          </p:cNvPr>
          <p:cNvSpPr txBox="1"/>
          <p:nvPr/>
        </p:nvSpPr>
        <p:spPr>
          <a:xfrm>
            <a:off x="3028659" y="2053433"/>
            <a:ext cx="56350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Marbel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Torres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Ph.D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Directora del Proyecto</a:t>
            </a:r>
          </a:p>
          <a:p>
            <a:pPr algn="ctr"/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Jefe del Laboratorio de Inmunología y Virología </a:t>
            </a:r>
          </a:p>
          <a:p>
            <a:pPr algn="ctr"/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Universidad de las Fuerzas Armadas ESPE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A382E05-A787-41DC-B0F7-7C38FA479B6C}"/>
              </a:ext>
            </a:extLst>
          </p:cNvPr>
          <p:cNvSpPr txBox="1"/>
          <p:nvPr/>
        </p:nvSpPr>
        <p:spPr>
          <a:xfrm>
            <a:off x="3879628" y="3540194"/>
            <a:ext cx="39036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Dr. Lenin Aguirre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Ph.D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Co-director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del Proyecto</a:t>
            </a:r>
          </a:p>
          <a:p>
            <a:pPr algn="ctr"/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Jefe del Centro de Biotecnología</a:t>
            </a:r>
          </a:p>
          <a:p>
            <a:pPr algn="ctr"/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 Universidad Nacional de Loja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5654D1-2EB7-455C-891C-8A8CCA4560D7}"/>
              </a:ext>
            </a:extLst>
          </p:cNvPr>
          <p:cNvSpPr txBox="1"/>
          <p:nvPr/>
        </p:nvSpPr>
        <p:spPr>
          <a:xfrm>
            <a:off x="3590511" y="5005050"/>
            <a:ext cx="45113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Ing. Ramiro Jiménez</a:t>
            </a:r>
          </a:p>
          <a:p>
            <a:pPr algn="ctr"/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Jefe del Centro Binacional </a:t>
            </a:r>
          </a:p>
          <a:p>
            <a:pPr algn="ctr"/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de Formación Técnica  Zapotepamba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18A519-D3F1-49DE-BF1A-BB7BFC8603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31" t="12884" r="28655" b="17057"/>
          <a:stretch/>
        </p:blipFill>
        <p:spPr>
          <a:xfrm>
            <a:off x="549304" y="3981293"/>
            <a:ext cx="2479355" cy="19296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452F2A6-258C-4252-A983-5BC12BB6F6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4574" b="22720"/>
          <a:stretch/>
        </p:blipFill>
        <p:spPr>
          <a:xfrm>
            <a:off x="8261847" y="3745574"/>
            <a:ext cx="3623378" cy="206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92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niversidad ESPE – Fernando Romero M.">
            <a:extLst>
              <a:ext uri="{FF2B5EF4-FFF2-40B4-BE49-F238E27FC236}">
                <a16:creationId xmlns:a16="http://schemas.microsoft.com/office/drawing/2014/main" id="{B0B92994-9355-45B1-A8D0-70E876609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5472" r="9838" b="32556"/>
          <a:stretch/>
        </p:blipFill>
        <p:spPr bwMode="auto">
          <a:xfrm>
            <a:off x="8948058" y="5766127"/>
            <a:ext cx="3014505" cy="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3671212-4CAE-4986-805E-27EDEE0C7A56}"/>
              </a:ext>
            </a:extLst>
          </p:cNvPr>
          <p:cNvSpPr txBox="1"/>
          <p:nvPr/>
        </p:nvSpPr>
        <p:spPr>
          <a:xfrm>
            <a:off x="0" y="-28993"/>
            <a:ext cx="54248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0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Ganado caprino en Ecuador </a:t>
            </a:r>
            <a:endParaRPr lang="es-EC" sz="3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33E4479-17FF-4E22-B5E0-DD20BF92E2A4}"/>
              </a:ext>
            </a:extLst>
          </p:cNvPr>
          <p:cNvSpPr txBox="1"/>
          <p:nvPr/>
        </p:nvSpPr>
        <p:spPr>
          <a:xfrm>
            <a:off x="67475" y="6374378"/>
            <a:ext cx="1841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(Vargas et al., 2016)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702C720-0879-4D85-A3A8-2AEF1256FC43}"/>
              </a:ext>
            </a:extLst>
          </p:cNvPr>
          <p:cNvSpPr txBox="1"/>
          <p:nvPr/>
        </p:nvSpPr>
        <p:spPr>
          <a:xfrm>
            <a:off x="1783857" y="6383284"/>
            <a:ext cx="1814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(Aguirre et al., 2020)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5A2FE1-D5FF-46E3-9625-635D1CD1014B}"/>
              </a:ext>
            </a:extLst>
          </p:cNvPr>
          <p:cNvSpPr txBox="1"/>
          <p:nvPr/>
        </p:nvSpPr>
        <p:spPr>
          <a:xfrm>
            <a:off x="3453930" y="6392190"/>
            <a:ext cx="2642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(Pesántez &amp; Hernández, 2014)</a:t>
            </a:r>
            <a:endParaRPr lang="es-EC" sz="1400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78907FF2-9746-40FD-8FAE-44C3D57DA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6505" y="41806"/>
            <a:ext cx="3314281" cy="1143000"/>
          </a:xfrm>
        </p:spPr>
        <p:txBody>
          <a:bodyPr/>
          <a:lstStyle/>
          <a:p>
            <a:r>
              <a:rPr lang="es-EC" sz="2800" dirty="0">
                <a:solidFill>
                  <a:schemeClr val="accent6">
                    <a:lumMod val="75000"/>
                  </a:schemeClr>
                </a:solidFill>
              </a:rPr>
              <a:t>INTRODUCCIÓN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CF6F7A5-7D42-413C-B77A-C3EC6C39F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6" t="2366" r="1269" b="3058"/>
          <a:stretch/>
        </p:blipFill>
        <p:spPr>
          <a:xfrm>
            <a:off x="5297621" y="686839"/>
            <a:ext cx="5808306" cy="3768330"/>
          </a:xfrm>
          <a:prstGeom prst="rect">
            <a:avLst/>
          </a:prstGeom>
        </p:spPr>
      </p:pic>
      <p:pic>
        <p:nvPicPr>
          <p:cNvPr id="28" name="Imagen 27" descr="Imagen que contiene pasto, mamífero, animal, parado&#10;&#10;Descripción generada automáticamente">
            <a:extLst>
              <a:ext uri="{FF2B5EF4-FFF2-40B4-BE49-F238E27FC236}">
                <a16:creationId xmlns:a16="http://schemas.microsoft.com/office/drawing/2014/main" id="{4D760185-467D-49EE-B79D-25E123FE2E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"/>
          <a:stretch/>
        </p:blipFill>
        <p:spPr>
          <a:xfrm>
            <a:off x="385987" y="719408"/>
            <a:ext cx="3828539" cy="3517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Imagen 1025" descr="Foto publicitaria de un caballo&#10;&#10;Descripción generada automáticamente con confianza media">
            <a:extLst>
              <a:ext uri="{FF2B5EF4-FFF2-40B4-BE49-F238E27FC236}">
                <a16:creationId xmlns:a16="http://schemas.microsoft.com/office/drawing/2014/main" id="{1D0444CB-9624-4674-98B4-780BC9BCDE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6" r="183"/>
          <a:stretch/>
        </p:blipFill>
        <p:spPr>
          <a:xfrm>
            <a:off x="4836859" y="4482968"/>
            <a:ext cx="7253927" cy="1534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7" name="Tabla 9">
            <a:extLst>
              <a:ext uri="{FF2B5EF4-FFF2-40B4-BE49-F238E27FC236}">
                <a16:creationId xmlns:a16="http://schemas.microsoft.com/office/drawing/2014/main" id="{0B47FE2B-893F-41A6-ADE4-28C8960EB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928157"/>
              </p:ext>
            </p:extLst>
          </p:nvPr>
        </p:nvGraphicFramePr>
        <p:xfrm>
          <a:off x="1014971" y="4335995"/>
          <a:ext cx="2438959" cy="18288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438959">
                  <a:extLst>
                    <a:ext uri="{9D8B030D-6E8A-4147-A177-3AD203B41FA5}">
                      <a16:colId xmlns:a16="http://schemas.microsoft.com/office/drawing/2014/main" val="4066638910"/>
                    </a:ext>
                  </a:extLst>
                </a:gridCol>
              </a:tblGrid>
              <a:tr h="223481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Ganado caprino por región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394794"/>
                  </a:ext>
                </a:extLst>
              </a:tr>
              <a:tr h="223481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Sierra: 82%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856900"/>
                  </a:ext>
                </a:extLst>
              </a:tr>
              <a:tr h="223481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Costa: 17,79%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834833"/>
                  </a:ext>
                </a:extLst>
              </a:tr>
              <a:tr h="379918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Amazonía y R. Insular: 0,21%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669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2844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niversidad ESPE – Fernando Romero M.">
            <a:extLst>
              <a:ext uri="{FF2B5EF4-FFF2-40B4-BE49-F238E27FC236}">
                <a16:creationId xmlns:a16="http://schemas.microsoft.com/office/drawing/2014/main" id="{B0B92994-9355-45B1-A8D0-70E876609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5472" r="9838" b="32556"/>
          <a:stretch/>
        </p:blipFill>
        <p:spPr bwMode="auto">
          <a:xfrm>
            <a:off x="8948058" y="5766127"/>
            <a:ext cx="3014505" cy="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B22FCDAD-34A9-4CAC-AF92-F34FFA9132EF}"/>
              </a:ext>
            </a:extLst>
          </p:cNvPr>
          <p:cNvSpPr/>
          <p:nvPr/>
        </p:nvSpPr>
        <p:spPr>
          <a:xfrm>
            <a:off x="74704" y="791194"/>
            <a:ext cx="837414" cy="997678"/>
          </a:xfrm>
          <a:prstGeom prst="roundRect">
            <a:avLst>
              <a:gd name="adj" fmla="val 16670"/>
            </a:avLst>
          </a:prstGeom>
          <a:blipFill rotWithShape="1">
            <a:blip r:embed="rId4"/>
            <a:srcRect/>
            <a:stretch>
              <a:fillRect l="-60369" t="-4377" r="-44031" b="-50271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2079079"/>
              <a:satOff val="-1338"/>
              <a:lumOff val="91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97E9281-1650-4CBB-9BA1-25BD9D6C3C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9" t="1160"/>
          <a:stretch/>
        </p:blipFill>
        <p:spPr>
          <a:xfrm>
            <a:off x="6153439" y="1022692"/>
            <a:ext cx="5983970" cy="467389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8113E89-7760-4784-A404-36B3E82AF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75" y="4622630"/>
            <a:ext cx="1257229" cy="113810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BC7992E-DFA3-4089-BE29-4086A2089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r="-119"/>
          <a:stretch/>
        </p:blipFill>
        <p:spPr>
          <a:xfrm>
            <a:off x="2527835" y="4617627"/>
            <a:ext cx="3127761" cy="113810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4E9299F-285E-4548-8EDA-AB2EC5D087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7513" y="4630303"/>
            <a:ext cx="880322" cy="112670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8553DE8-6CDB-4326-A3BE-93B990F29D18}"/>
              </a:ext>
            </a:extLst>
          </p:cNvPr>
          <p:cNvSpPr txBox="1"/>
          <p:nvPr/>
        </p:nvSpPr>
        <p:spPr>
          <a:xfrm>
            <a:off x="8758849" y="5281970"/>
            <a:ext cx="3417241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Peróxido de hidrógeno (H</a:t>
            </a:r>
            <a:r>
              <a:rPr lang="es-EC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EC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C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EC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 óxido nítrico (NO), anión superóxido (O</a:t>
            </a:r>
            <a:r>
              <a:rPr lang="es-EC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EC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–). </a:t>
            </a:r>
            <a:endParaRPr lang="es-EC" sz="16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455B80C-3892-4313-AB5D-39519C1C3D7F}"/>
              </a:ext>
            </a:extLst>
          </p:cNvPr>
          <p:cNvSpPr txBox="1"/>
          <p:nvPr/>
        </p:nvSpPr>
        <p:spPr>
          <a:xfrm>
            <a:off x="3351904" y="1078739"/>
            <a:ext cx="1863969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REFRIGERACIÓN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F009361-556E-41F2-9E79-8A39BC6C55A4}"/>
              </a:ext>
            </a:extLst>
          </p:cNvPr>
          <p:cNvSpPr txBox="1"/>
          <p:nvPr/>
        </p:nvSpPr>
        <p:spPr>
          <a:xfrm>
            <a:off x="746494" y="1078739"/>
            <a:ext cx="186396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CONGELACIÓN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B96A767B-5704-4BC4-91E5-F4DC3BA8DD07}"/>
              </a:ext>
            </a:extLst>
          </p:cNvPr>
          <p:cNvCxnSpPr>
            <a:stCxn id="16" idx="3"/>
            <a:endCxn id="2" idx="1"/>
          </p:cNvCxnSpPr>
          <p:nvPr/>
        </p:nvCxnSpPr>
        <p:spPr>
          <a:xfrm>
            <a:off x="2610463" y="1263405"/>
            <a:ext cx="74144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B324442-AE95-4E93-9126-CB57A18BC34B}"/>
              </a:ext>
            </a:extLst>
          </p:cNvPr>
          <p:cNvSpPr txBox="1"/>
          <p:nvPr/>
        </p:nvSpPr>
        <p:spPr>
          <a:xfrm>
            <a:off x="613588" y="5821956"/>
            <a:ext cx="981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Volumen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A17F849-B118-4344-9C70-4057872BE2E6}"/>
              </a:ext>
            </a:extLst>
          </p:cNvPr>
          <p:cNvSpPr txBox="1"/>
          <p:nvPr/>
        </p:nvSpPr>
        <p:spPr>
          <a:xfrm>
            <a:off x="1738144" y="5836808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8DC3235-3220-4F89-B4E4-CCAB25C12A57}"/>
              </a:ext>
            </a:extLst>
          </p:cNvPr>
          <p:cNvSpPr txBox="1"/>
          <p:nvPr/>
        </p:nvSpPr>
        <p:spPr>
          <a:xfrm>
            <a:off x="2184100" y="5836808"/>
            <a:ext cx="1558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Concentración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C5D4356-BCF6-4499-BFCE-B86408BCA6BC}"/>
              </a:ext>
            </a:extLst>
          </p:cNvPr>
          <p:cNvSpPr txBox="1"/>
          <p:nvPr/>
        </p:nvSpPr>
        <p:spPr>
          <a:xfrm>
            <a:off x="3597949" y="5836808"/>
            <a:ext cx="1338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Motilidad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E3171E2-5E9C-44B2-87D6-CB8D262ED283}"/>
              </a:ext>
            </a:extLst>
          </p:cNvPr>
          <p:cNvSpPr txBox="1"/>
          <p:nvPr/>
        </p:nvSpPr>
        <p:spPr>
          <a:xfrm>
            <a:off x="4546742" y="5821956"/>
            <a:ext cx="1338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Morfología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F37E5AC-9310-4621-AD06-FACDB02A2A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89" t="1478" b="3706"/>
          <a:stretch/>
        </p:blipFill>
        <p:spPr>
          <a:xfrm>
            <a:off x="5276940" y="646940"/>
            <a:ext cx="329909" cy="1286186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7BB7B3EF-29A3-403F-9335-579E051EAAF2}"/>
              </a:ext>
            </a:extLst>
          </p:cNvPr>
          <p:cNvSpPr txBox="1"/>
          <p:nvPr/>
        </p:nvSpPr>
        <p:spPr>
          <a:xfrm>
            <a:off x="1529949" y="6399732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400" dirty="0" err="1">
                <a:latin typeface="Arial" panose="020B0604020202020204" pitchFamily="34" charset="0"/>
                <a:cs typeface="Arial" panose="020B0604020202020204" pitchFamily="34" charset="0"/>
              </a:rPr>
              <a:t>Sun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 et al., 2019) 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5C0DE59-F589-4EEF-854E-2324C16572D9}"/>
              </a:ext>
            </a:extLst>
          </p:cNvPr>
          <p:cNvSpPr txBox="1"/>
          <p:nvPr/>
        </p:nvSpPr>
        <p:spPr>
          <a:xfrm>
            <a:off x="0" y="6409725"/>
            <a:ext cx="1652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400" dirty="0" err="1">
                <a:latin typeface="Arial" panose="020B0604020202020204" pitchFamily="34" charset="0"/>
                <a:cs typeface="Arial" panose="020B0604020202020204" pitchFamily="34" charset="0"/>
              </a:rPr>
              <a:t>Rege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 et al., 2011)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FF5873C-BEB6-41EA-B66A-02A7BD8C22D8}"/>
              </a:ext>
            </a:extLst>
          </p:cNvPr>
          <p:cNvSpPr txBox="1"/>
          <p:nvPr/>
        </p:nvSpPr>
        <p:spPr>
          <a:xfrm>
            <a:off x="4708052" y="6419718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(Lu et al., 2019)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100B5E0-38D9-4AF3-99F2-EBCCA887C8BE}"/>
              </a:ext>
            </a:extLst>
          </p:cNvPr>
          <p:cNvSpPr txBox="1"/>
          <p:nvPr/>
        </p:nvSpPr>
        <p:spPr>
          <a:xfrm>
            <a:off x="2931074" y="6418511"/>
            <a:ext cx="1963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400" dirty="0" err="1">
                <a:latin typeface="Arial" panose="020B0604020202020204" pitchFamily="34" charset="0"/>
                <a:cs typeface="Arial" panose="020B0604020202020204" pitchFamily="34" charset="0"/>
              </a:rPr>
              <a:t>Gangwar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 et al., 2016)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F15D91B-5D46-477D-A18D-F2BA6783B3E1}"/>
              </a:ext>
            </a:extLst>
          </p:cNvPr>
          <p:cNvSpPr txBox="1"/>
          <p:nvPr/>
        </p:nvSpPr>
        <p:spPr>
          <a:xfrm>
            <a:off x="0" y="-36785"/>
            <a:ext cx="41360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0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Preservación seminal</a:t>
            </a:r>
            <a:endParaRPr lang="es-EC" sz="3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A3902129-B8C4-4857-BE11-30C9DFE1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8849" y="0"/>
            <a:ext cx="3314281" cy="1143000"/>
          </a:xfrm>
        </p:spPr>
        <p:txBody>
          <a:bodyPr/>
          <a:lstStyle/>
          <a:p>
            <a:r>
              <a:rPr lang="es-EC" sz="2800" dirty="0">
                <a:solidFill>
                  <a:schemeClr val="accent6">
                    <a:lumMod val="75000"/>
                  </a:schemeClr>
                </a:solidFill>
              </a:rPr>
              <a:t>INTRODUCCIÓN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899A18A-AFF7-4F17-96D2-766C1859686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167"/>
          <a:stretch/>
        </p:blipFill>
        <p:spPr>
          <a:xfrm>
            <a:off x="6813" y="2119338"/>
            <a:ext cx="5913130" cy="213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69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niversidad ESPE – Fernando Romero M.">
            <a:extLst>
              <a:ext uri="{FF2B5EF4-FFF2-40B4-BE49-F238E27FC236}">
                <a16:creationId xmlns:a16="http://schemas.microsoft.com/office/drawing/2014/main" id="{B0B92994-9355-45B1-A8D0-70E876609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5472" r="9838" b="32556"/>
          <a:stretch/>
        </p:blipFill>
        <p:spPr bwMode="auto">
          <a:xfrm>
            <a:off x="8948058" y="5766127"/>
            <a:ext cx="3014505" cy="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4DB12D3-2EDA-46B9-829D-FD25F5A19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4"/>
          <a:stretch/>
        </p:blipFill>
        <p:spPr>
          <a:xfrm>
            <a:off x="7799468" y="646405"/>
            <a:ext cx="2225908" cy="260064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BD47766-04FD-4195-88D9-6B6559702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216" y="4746042"/>
            <a:ext cx="1266354" cy="109424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979077A8-2BE3-4CC7-A517-18AEE6B36633}"/>
              </a:ext>
            </a:extLst>
          </p:cNvPr>
          <p:cNvSpPr txBox="1"/>
          <p:nvPr/>
        </p:nvSpPr>
        <p:spPr>
          <a:xfrm>
            <a:off x="6162110" y="5077720"/>
            <a:ext cx="14592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>
                <a:latin typeface="Bradley Hand ITC" panose="03070402050302030203" pitchFamily="66" charset="0"/>
              </a:rPr>
              <a:t>Superóxido dismutasa</a:t>
            </a:r>
          </a:p>
        </p:txBody>
      </p:sp>
      <p:pic>
        <p:nvPicPr>
          <p:cNvPr id="16" name="Picture 6" descr="Ilustración de Vitamina E Alfa Tocoferol Etiqueta Y El Icono Fórmula  Química Y Estructura De La Insignia Ilustración De Vector y más Vectores  Libres de Derechos de Alimento - iStock">
            <a:extLst>
              <a:ext uri="{FF2B5EF4-FFF2-40B4-BE49-F238E27FC236}">
                <a16:creationId xmlns:a16="http://schemas.microsoft.com/office/drawing/2014/main" id="{60D06923-4FFF-4FE6-BE28-5F2CC81AD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5" b="20836"/>
          <a:stretch/>
        </p:blipFill>
        <p:spPr bwMode="auto">
          <a:xfrm>
            <a:off x="9334831" y="4799938"/>
            <a:ext cx="2637694" cy="1058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99EE988-6564-4D9D-AF6B-FD504C5468B9}"/>
              </a:ext>
            </a:extLst>
          </p:cNvPr>
          <p:cNvSpPr txBox="1"/>
          <p:nvPr/>
        </p:nvSpPr>
        <p:spPr>
          <a:xfrm>
            <a:off x="63752" y="6431797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400" dirty="0" err="1">
                <a:latin typeface="Arial" panose="020B0604020202020204" pitchFamily="34" charset="0"/>
                <a:cs typeface="Arial" panose="020B0604020202020204" pitchFamily="34" charset="0"/>
              </a:rPr>
              <a:t>Raheja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 et al., 2018)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50DA14A-BDCE-43D2-B730-15371DAA9AA1}"/>
              </a:ext>
            </a:extLst>
          </p:cNvPr>
          <p:cNvSpPr txBox="1"/>
          <p:nvPr/>
        </p:nvSpPr>
        <p:spPr>
          <a:xfrm>
            <a:off x="3398912" y="6431796"/>
            <a:ext cx="1814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400" dirty="0" err="1">
                <a:latin typeface="Arial" panose="020B0604020202020204" pitchFamily="34" charset="0"/>
                <a:cs typeface="Arial" panose="020B0604020202020204" pitchFamily="34" charset="0"/>
              </a:rPr>
              <a:t>Ghaleb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 et al., 2020)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17AAE27-0A23-4A7F-B559-933F7D5B1C5A}"/>
              </a:ext>
            </a:extLst>
          </p:cNvPr>
          <p:cNvSpPr txBox="1"/>
          <p:nvPr/>
        </p:nvSpPr>
        <p:spPr>
          <a:xfrm>
            <a:off x="1716905" y="6431796"/>
            <a:ext cx="1843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(Moreno et al., 2017)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04A1D7F-FF5C-43EF-8F13-80720860B955}"/>
              </a:ext>
            </a:extLst>
          </p:cNvPr>
          <p:cNvSpPr txBox="1"/>
          <p:nvPr/>
        </p:nvSpPr>
        <p:spPr>
          <a:xfrm>
            <a:off x="114840" y="0"/>
            <a:ext cx="4690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0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Conservantes seminales</a:t>
            </a:r>
            <a:endParaRPr lang="es-EC" sz="3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FF692C2F-0E93-49B7-B6A0-5AEDE01B3C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025012"/>
              </p:ext>
            </p:extLst>
          </p:nvPr>
        </p:nvGraphicFramePr>
        <p:xfrm>
          <a:off x="6426314" y="2901815"/>
          <a:ext cx="5043487" cy="2213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Título 1">
            <a:extLst>
              <a:ext uri="{FF2B5EF4-FFF2-40B4-BE49-F238E27FC236}">
                <a16:creationId xmlns:a16="http://schemas.microsoft.com/office/drawing/2014/main" id="{543CC6E6-DA7E-4F14-A283-8C33636F2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879" y="-16491"/>
            <a:ext cx="3314281" cy="1143000"/>
          </a:xfrm>
        </p:spPr>
        <p:txBody>
          <a:bodyPr/>
          <a:lstStyle/>
          <a:p>
            <a:r>
              <a:rPr lang="es-EC" sz="2800" dirty="0">
                <a:solidFill>
                  <a:schemeClr val="accent6">
                    <a:lumMod val="75000"/>
                  </a:schemeClr>
                </a:solidFill>
              </a:rPr>
              <a:t>INTRODUCCIÓN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F30B628-409A-49F0-BB31-A1B605AE4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3161526"/>
              </p:ext>
            </p:extLst>
          </p:nvPr>
        </p:nvGraphicFramePr>
        <p:xfrm>
          <a:off x="114840" y="741528"/>
          <a:ext cx="6536169" cy="2877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751C24F8-9E8F-438B-8C43-4C7FF06419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2994637"/>
              </p:ext>
            </p:extLst>
          </p:nvPr>
        </p:nvGraphicFramePr>
        <p:xfrm>
          <a:off x="63752" y="3299054"/>
          <a:ext cx="5374017" cy="2933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2773602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niversidad ESPE – Fernando Romero M.">
            <a:extLst>
              <a:ext uri="{FF2B5EF4-FFF2-40B4-BE49-F238E27FC236}">
                <a16:creationId xmlns:a16="http://schemas.microsoft.com/office/drawing/2014/main" id="{B0B92994-9355-45B1-A8D0-70E876609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5472" r="9838" b="32556"/>
          <a:stretch/>
        </p:blipFill>
        <p:spPr bwMode="auto">
          <a:xfrm>
            <a:off x="8948058" y="5766127"/>
            <a:ext cx="3014505" cy="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99EE988-6564-4D9D-AF6B-FD504C5468B9}"/>
              </a:ext>
            </a:extLst>
          </p:cNvPr>
          <p:cNvSpPr txBox="1"/>
          <p:nvPr/>
        </p:nvSpPr>
        <p:spPr>
          <a:xfrm>
            <a:off x="3246912" y="6425864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400" dirty="0" err="1">
                <a:latin typeface="Arial" panose="020B0604020202020204" pitchFamily="34" charset="0"/>
                <a:cs typeface="Arial" panose="020B0604020202020204" pitchFamily="34" charset="0"/>
              </a:rPr>
              <a:t>Allai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 et al., 2018)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50DA14A-BDCE-43D2-B730-15371DAA9AA1}"/>
              </a:ext>
            </a:extLst>
          </p:cNvPr>
          <p:cNvSpPr txBox="1"/>
          <p:nvPr/>
        </p:nvSpPr>
        <p:spPr>
          <a:xfrm>
            <a:off x="0" y="6417046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(Carvalho et al., 2019)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17AAE27-0A23-4A7F-B559-933F7D5B1C5A}"/>
              </a:ext>
            </a:extLst>
          </p:cNvPr>
          <p:cNvSpPr txBox="1"/>
          <p:nvPr/>
        </p:nvSpPr>
        <p:spPr>
          <a:xfrm>
            <a:off x="1775860" y="6421455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400" dirty="0" err="1">
                <a:latin typeface="Arial" panose="020B0604020202020204" pitchFamily="34" charset="0"/>
                <a:cs typeface="Arial" panose="020B0604020202020204" pitchFamily="34" charset="0"/>
              </a:rPr>
              <a:t>Amid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 et al., 2016)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04A1D7F-FF5C-43EF-8F13-80720860B955}"/>
              </a:ext>
            </a:extLst>
          </p:cNvPr>
          <p:cNvSpPr txBox="1"/>
          <p:nvPr/>
        </p:nvSpPr>
        <p:spPr>
          <a:xfrm>
            <a:off x="114840" y="0"/>
            <a:ext cx="56156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0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Antioxidantes no enzimáticos</a:t>
            </a:r>
            <a:endParaRPr lang="es-EC" sz="3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543CC6E6-DA7E-4F14-A283-8C33636F2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879" y="-16491"/>
            <a:ext cx="3314281" cy="1143000"/>
          </a:xfrm>
        </p:spPr>
        <p:txBody>
          <a:bodyPr/>
          <a:lstStyle/>
          <a:p>
            <a:r>
              <a:rPr lang="es-EC" sz="2800" dirty="0">
                <a:solidFill>
                  <a:schemeClr val="accent6">
                    <a:lumMod val="75000"/>
                  </a:schemeClr>
                </a:solidFill>
              </a:rPr>
              <a:t>INTRODUCCIÓN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1B4332E-6414-484D-8432-8970C85A3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42" y="758777"/>
            <a:ext cx="2853922" cy="13784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3A025F-7BC3-4C03-8691-004308BF8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827" y="1494268"/>
            <a:ext cx="2586055" cy="1633001"/>
          </a:xfrm>
          <a:prstGeom prst="rect">
            <a:avLst/>
          </a:prstGeom>
        </p:spPr>
      </p:pic>
      <p:pic>
        <p:nvPicPr>
          <p:cNvPr id="1026" name="Picture 2" descr="Selenio - Vikidia">
            <a:extLst>
              <a:ext uri="{FF2B5EF4-FFF2-40B4-BE49-F238E27FC236}">
                <a16:creationId xmlns:a16="http://schemas.microsoft.com/office/drawing/2014/main" id="{7F95E477-8040-4AA0-9016-F8B87F166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21595" r="17355" b="15385"/>
          <a:stretch/>
        </p:blipFill>
        <p:spPr bwMode="auto">
          <a:xfrm>
            <a:off x="9976836" y="815271"/>
            <a:ext cx="1953709" cy="203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A92E58D-DF32-44E2-8C56-CDFE8658DB18}"/>
              </a:ext>
            </a:extLst>
          </p:cNvPr>
          <p:cNvSpPr txBox="1"/>
          <p:nvPr/>
        </p:nvSpPr>
        <p:spPr>
          <a:xfrm>
            <a:off x="11011595" y="2701084"/>
            <a:ext cx="122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Brush Script MT" panose="03060802040406070304" pitchFamily="66" charset="0"/>
              </a:rPr>
              <a:t>Selenio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2B26585-7CD4-481B-931E-20AF55AA2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409" y="749317"/>
            <a:ext cx="3258095" cy="137842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7C44807-8714-434E-84E4-B1D495E45424}"/>
              </a:ext>
            </a:extLst>
          </p:cNvPr>
          <p:cNvSpPr txBox="1"/>
          <p:nvPr/>
        </p:nvSpPr>
        <p:spPr>
          <a:xfrm>
            <a:off x="232012" y="2371770"/>
            <a:ext cx="2263568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/>
              <a:t>Equilibrio celular</a:t>
            </a:r>
          </a:p>
          <a:p>
            <a:r>
              <a:rPr lang="es-EC" dirty="0"/>
              <a:t>Plasma seminal</a:t>
            </a:r>
          </a:p>
          <a:p>
            <a:r>
              <a:rPr lang="es-EC" dirty="0"/>
              <a:t>Motilidad espermática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32D117E-79DA-4F37-B024-0519D3EB86AA}"/>
              </a:ext>
            </a:extLst>
          </p:cNvPr>
          <p:cNvSpPr txBox="1"/>
          <p:nvPr/>
        </p:nvSpPr>
        <p:spPr>
          <a:xfrm>
            <a:off x="6625285" y="2402874"/>
            <a:ext cx="274081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/>
              <a:t>Motilidad espermática</a:t>
            </a:r>
          </a:p>
          <a:p>
            <a:r>
              <a:rPr lang="es-EC" dirty="0"/>
              <a:t>Integridad de la membrana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E67AA49-7609-45E7-9D4C-F39E6D76BD4F}"/>
              </a:ext>
            </a:extLst>
          </p:cNvPr>
          <p:cNvSpPr txBox="1"/>
          <p:nvPr/>
        </p:nvSpPr>
        <p:spPr>
          <a:xfrm>
            <a:off x="9641188" y="3120439"/>
            <a:ext cx="248375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/>
              <a:t>Parte de la enzima </a:t>
            </a:r>
            <a:r>
              <a:rPr lang="es-EC" dirty="0" err="1"/>
              <a:t>GPrx</a:t>
            </a:r>
            <a:endParaRPr lang="es-EC" dirty="0"/>
          </a:p>
          <a:p>
            <a:r>
              <a:rPr lang="es-EC" dirty="0"/>
              <a:t>Consistencia celular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223AB28-193B-4384-BCB8-FF84FA9930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560"/>
          <a:stretch/>
        </p:blipFill>
        <p:spPr>
          <a:xfrm>
            <a:off x="2495580" y="4065892"/>
            <a:ext cx="7693591" cy="1706855"/>
          </a:xfrm>
          <a:prstGeom prst="rect">
            <a:avLst/>
          </a:prstGeom>
        </p:spPr>
      </p:pic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A9875FB1-50E6-40F8-8843-0025E3D4CB49}"/>
              </a:ext>
            </a:extLst>
          </p:cNvPr>
          <p:cNvCxnSpPr>
            <a:cxnSpLocks/>
          </p:cNvCxnSpPr>
          <p:nvPr/>
        </p:nvCxnSpPr>
        <p:spPr>
          <a:xfrm>
            <a:off x="1437564" y="3773600"/>
            <a:ext cx="1100920" cy="8211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956B2AFD-47BC-4746-947E-779918FF697F}"/>
              </a:ext>
            </a:extLst>
          </p:cNvPr>
          <p:cNvCxnSpPr>
            <a:cxnSpLocks/>
          </p:cNvCxnSpPr>
          <p:nvPr/>
        </p:nvCxnSpPr>
        <p:spPr>
          <a:xfrm>
            <a:off x="4752390" y="4242733"/>
            <a:ext cx="0" cy="6113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DFD36BD1-03EB-44A3-92B4-EB016EA0443E}"/>
              </a:ext>
            </a:extLst>
          </p:cNvPr>
          <p:cNvCxnSpPr>
            <a:cxnSpLocks/>
          </p:cNvCxnSpPr>
          <p:nvPr/>
        </p:nvCxnSpPr>
        <p:spPr>
          <a:xfrm flipH="1">
            <a:off x="10313158" y="3983426"/>
            <a:ext cx="654873" cy="5749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490C111D-D1C5-46DC-8510-59A22C8141D6}"/>
              </a:ext>
            </a:extLst>
          </p:cNvPr>
          <p:cNvCxnSpPr>
            <a:cxnSpLocks/>
          </p:cNvCxnSpPr>
          <p:nvPr/>
        </p:nvCxnSpPr>
        <p:spPr>
          <a:xfrm flipH="1">
            <a:off x="7995692" y="3344820"/>
            <a:ext cx="1" cy="9260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EFB3588-20F7-4C34-911C-EEA7323F373A}"/>
              </a:ext>
            </a:extLst>
          </p:cNvPr>
          <p:cNvSpPr txBox="1"/>
          <p:nvPr/>
        </p:nvSpPr>
        <p:spPr>
          <a:xfrm>
            <a:off x="4660897" y="6432922"/>
            <a:ext cx="17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(Berger et al., 2016)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02C92ED-E6B0-4FB8-8C93-20361044CDCB}"/>
              </a:ext>
            </a:extLst>
          </p:cNvPr>
          <p:cNvSpPr txBox="1"/>
          <p:nvPr/>
        </p:nvSpPr>
        <p:spPr>
          <a:xfrm>
            <a:off x="3178151" y="3077398"/>
            <a:ext cx="325496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Agente reductor</a:t>
            </a:r>
          </a:p>
          <a:p>
            <a:r>
              <a:rPr lang="es-EC" dirty="0"/>
              <a:t>Previene daño oxidativo ADN</a:t>
            </a:r>
          </a:p>
        </p:txBody>
      </p:sp>
    </p:spTree>
    <p:extLst>
      <p:ext uri="{BB962C8B-B14F-4D97-AF65-F5344CB8AC3E}">
        <p14:creationId xmlns:p14="http://schemas.microsoft.com/office/powerpoint/2010/main" val="2667698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iversidad ESPE – Fernando Romero M.">
            <a:extLst>
              <a:ext uri="{FF2B5EF4-FFF2-40B4-BE49-F238E27FC236}">
                <a16:creationId xmlns:a16="http://schemas.microsoft.com/office/drawing/2014/main" id="{D56C2692-2059-405A-B40F-279C186A2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5472" r="9838" b="32556"/>
          <a:stretch/>
        </p:blipFill>
        <p:spPr bwMode="auto">
          <a:xfrm>
            <a:off x="8948058" y="5766127"/>
            <a:ext cx="3014505" cy="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B194F44-44C7-4E34-B1BB-6E347AE952F7}"/>
              </a:ext>
            </a:extLst>
          </p:cNvPr>
          <p:cNvSpPr txBox="1">
            <a:spLocks/>
          </p:cNvSpPr>
          <p:nvPr/>
        </p:nvSpPr>
        <p:spPr>
          <a:xfrm>
            <a:off x="9803642" y="-50042"/>
            <a:ext cx="2264229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accent6">
                    <a:lumMod val="75000"/>
                  </a:schemeClr>
                </a:solidFill>
              </a:rPr>
              <a:t>OBJETIVOS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C634B5F0-292F-4230-889E-7C3622937F59}"/>
              </a:ext>
            </a:extLst>
          </p:cNvPr>
          <p:cNvSpPr txBox="1">
            <a:spLocks/>
          </p:cNvSpPr>
          <p:nvPr/>
        </p:nvSpPr>
        <p:spPr>
          <a:xfrm>
            <a:off x="0" y="57338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kern="0" dirty="0">
                <a:solidFill>
                  <a:schemeClr val="accent2">
                    <a:lumMod val="75000"/>
                  </a:schemeClr>
                </a:solidFill>
              </a:rPr>
              <a:t>Objetivo General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DF3139-F8AD-4970-8836-9F4818B7FDBD}"/>
              </a:ext>
            </a:extLst>
          </p:cNvPr>
          <p:cNvSpPr txBox="1"/>
          <p:nvPr/>
        </p:nvSpPr>
        <p:spPr>
          <a:xfrm>
            <a:off x="933658" y="1189225"/>
            <a:ext cx="104452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Diseñar un protocolo de preservación seminal en caprinos para mejorar el ciclo reproductivo programado en la zona del bosque seco de la provincia de Loja.</a:t>
            </a:r>
            <a:endParaRPr lang="es-EC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4">
            <a:extLst>
              <a:ext uri="{FF2B5EF4-FFF2-40B4-BE49-F238E27FC236}">
                <a16:creationId xmlns:a16="http://schemas.microsoft.com/office/drawing/2014/main" id="{987982E4-BE0D-44C5-817C-DF8A3AC40B09}"/>
              </a:ext>
            </a:extLst>
          </p:cNvPr>
          <p:cNvSpPr txBox="1">
            <a:spLocks/>
          </p:cNvSpPr>
          <p:nvPr/>
        </p:nvSpPr>
        <p:spPr>
          <a:xfrm>
            <a:off x="0" y="212995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kern="0" dirty="0">
                <a:solidFill>
                  <a:schemeClr val="accent2">
                    <a:lumMod val="75000"/>
                  </a:schemeClr>
                </a:solidFill>
              </a:rPr>
              <a:t>Objetivos Específicos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CE89EFA3-4B8C-4150-A587-EA10AEC7A8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8138729"/>
              </p:ext>
            </p:extLst>
          </p:nvPr>
        </p:nvGraphicFramePr>
        <p:xfrm>
          <a:off x="845736" y="2754949"/>
          <a:ext cx="11269226" cy="3469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FF7700C2-056D-4EC7-9862-5CEF13B2626D}"/>
              </a:ext>
            </a:extLst>
          </p:cNvPr>
          <p:cNvSpPr/>
          <p:nvPr/>
        </p:nvSpPr>
        <p:spPr>
          <a:xfrm>
            <a:off x="1555845" y="2993409"/>
            <a:ext cx="1232848" cy="1279977"/>
          </a:xfrm>
          <a:prstGeom prst="rect">
            <a:avLst/>
          </a:prstGeom>
          <a:blipFill dpi="0" rotWithShape="1">
            <a:blip r:embed="rId8"/>
            <a:srcRect/>
            <a:stretch>
              <a:fillRect l="-6455" t="-4453" r="-7549" b="-2039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02683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iversidad ESPE – Fernando Romero M.">
            <a:extLst>
              <a:ext uri="{FF2B5EF4-FFF2-40B4-BE49-F238E27FC236}">
                <a16:creationId xmlns:a16="http://schemas.microsoft.com/office/drawing/2014/main" id="{D56C2692-2059-405A-B40F-279C186A2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5472" r="9838" b="32556"/>
          <a:stretch/>
        </p:blipFill>
        <p:spPr bwMode="auto">
          <a:xfrm>
            <a:off x="8948058" y="5766127"/>
            <a:ext cx="3014505" cy="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7428F32-05FE-445A-9525-E6679A5C3EA5}"/>
              </a:ext>
            </a:extLst>
          </p:cNvPr>
          <p:cNvSpPr txBox="1">
            <a:spLocks/>
          </p:cNvSpPr>
          <p:nvPr/>
        </p:nvSpPr>
        <p:spPr>
          <a:xfrm>
            <a:off x="8871289" y="-26988"/>
            <a:ext cx="3204824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accent6">
                    <a:lumMod val="75000"/>
                  </a:schemeClr>
                </a:solidFill>
              </a:rPr>
              <a:t>METODOLOGÍA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00D5444-B05E-4D4A-B2DD-B188AA2D4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94" y="1465860"/>
            <a:ext cx="3312936" cy="1921561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426F4BE-B163-49C7-9B36-ED55AC6EA511}"/>
              </a:ext>
            </a:extLst>
          </p:cNvPr>
          <p:cNvSpPr txBox="1"/>
          <p:nvPr/>
        </p:nvSpPr>
        <p:spPr>
          <a:xfrm>
            <a:off x="606642" y="3368171"/>
            <a:ext cx="3737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4° 2’ 29.404’’S, 79° 46’ 52,11’’O</a:t>
            </a:r>
            <a:endParaRPr lang="es-EC" sz="14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F283465-93C8-4AD7-A9D4-047F43548DA0}"/>
              </a:ext>
            </a:extLst>
          </p:cNvPr>
          <p:cNvSpPr txBox="1"/>
          <p:nvPr/>
        </p:nvSpPr>
        <p:spPr>
          <a:xfrm>
            <a:off x="33382" y="109652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Zapotepamba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6484CED-EE75-40E8-9B3E-D1373CC8E56E}"/>
              </a:ext>
            </a:extLst>
          </p:cNvPr>
          <p:cNvSpPr txBox="1"/>
          <p:nvPr/>
        </p:nvSpPr>
        <p:spPr>
          <a:xfrm>
            <a:off x="151292" y="3853265"/>
            <a:ext cx="1189827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Vitaminas</a:t>
            </a:r>
          </a:p>
        </p:txBody>
      </p:sp>
      <p:pic>
        <p:nvPicPr>
          <p:cNvPr id="1031" name="Picture 7" descr="Vigantol-E® Compuesto, solución inyectable">
            <a:extLst>
              <a:ext uri="{FF2B5EF4-FFF2-40B4-BE49-F238E27FC236}">
                <a16:creationId xmlns:a16="http://schemas.microsoft.com/office/drawing/2014/main" id="{99F22332-D474-4824-A70D-09F7C4A54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1" t="2221" r="19030" b="3570"/>
          <a:stretch/>
        </p:blipFill>
        <p:spPr bwMode="auto">
          <a:xfrm>
            <a:off x="1411078" y="3764474"/>
            <a:ext cx="1064558" cy="1133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1137A71-2853-46A6-A020-59FC79C717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87"/>
          <a:stretch/>
        </p:blipFill>
        <p:spPr>
          <a:xfrm>
            <a:off x="1912811" y="5081824"/>
            <a:ext cx="1200401" cy="1175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D0B807E3-8131-4B8D-BDCA-40BA086DAB1F}"/>
              </a:ext>
            </a:extLst>
          </p:cNvPr>
          <p:cNvSpPr txBox="1"/>
          <p:nvPr/>
        </p:nvSpPr>
        <p:spPr>
          <a:xfrm>
            <a:off x="33382" y="5051139"/>
            <a:ext cx="1723292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Propianato de testosterona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DB6E925-D629-45F8-BE71-8FC41F3567F4}"/>
              </a:ext>
            </a:extLst>
          </p:cNvPr>
          <p:cNvSpPr txBox="1"/>
          <p:nvPr/>
        </p:nvSpPr>
        <p:spPr>
          <a:xfrm>
            <a:off x="33382" y="16176"/>
            <a:ext cx="4531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Selección de cabritos</a:t>
            </a:r>
            <a:endParaRPr lang="es-EC" sz="3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900C20E-EC19-479D-A53A-BD7C60BBACE8}"/>
              </a:ext>
            </a:extLst>
          </p:cNvPr>
          <p:cNvSpPr txBox="1"/>
          <p:nvPr/>
        </p:nvSpPr>
        <p:spPr>
          <a:xfrm>
            <a:off x="4062514" y="6012280"/>
            <a:ext cx="2650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SC= Sin cuernos  CC= Con cuernos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D2EE60F-CC3E-40B9-9637-ECC6570B7148}"/>
              </a:ext>
            </a:extLst>
          </p:cNvPr>
          <p:cNvSpPr txBox="1"/>
          <p:nvPr/>
        </p:nvSpPr>
        <p:spPr>
          <a:xfrm>
            <a:off x="1101723" y="5766127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2 ml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83C2A79-A8B3-4C0D-8D8B-8102419A5250}"/>
              </a:ext>
            </a:extLst>
          </p:cNvPr>
          <p:cNvSpPr txBox="1"/>
          <p:nvPr/>
        </p:nvSpPr>
        <p:spPr>
          <a:xfrm>
            <a:off x="811419" y="4184470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2 ml</a:t>
            </a:r>
          </a:p>
        </p:txBody>
      </p:sp>
      <p:pic>
        <p:nvPicPr>
          <p:cNvPr id="16" name="Imagen 15" descr="Tabla&#10;&#10;Descripción generada automáticamente">
            <a:extLst>
              <a:ext uri="{FF2B5EF4-FFF2-40B4-BE49-F238E27FC236}">
                <a16:creationId xmlns:a16="http://schemas.microsoft.com/office/drawing/2014/main" id="{436BBE73-BA08-4257-8E39-F36DA7AC22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7" t="1061"/>
          <a:stretch/>
        </p:blipFill>
        <p:spPr>
          <a:xfrm>
            <a:off x="4136857" y="544512"/>
            <a:ext cx="8021761" cy="551645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134C40D-C0F1-40BA-B92C-273CB2E542E5}"/>
              </a:ext>
            </a:extLst>
          </p:cNvPr>
          <p:cNvSpPr txBox="1"/>
          <p:nvPr/>
        </p:nvSpPr>
        <p:spPr>
          <a:xfrm>
            <a:off x="4136856" y="5547360"/>
            <a:ext cx="8021761" cy="46492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7729571-FA28-4474-8D62-32FB908BAF6D}"/>
              </a:ext>
            </a:extLst>
          </p:cNvPr>
          <p:cNvSpPr txBox="1"/>
          <p:nvPr/>
        </p:nvSpPr>
        <p:spPr>
          <a:xfrm>
            <a:off x="4178109" y="2551872"/>
            <a:ext cx="7980508" cy="26743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19815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Universidad ESPE – Fernando Romero M.">
            <a:extLst>
              <a:ext uri="{FF2B5EF4-FFF2-40B4-BE49-F238E27FC236}">
                <a16:creationId xmlns:a16="http://schemas.microsoft.com/office/drawing/2014/main" id="{CDC2ABA9-D5CF-4C33-A3F2-B50AD1B50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25472" r="9838" b="32556"/>
          <a:stretch/>
        </p:blipFill>
        <p:spPr bwMode="auto">
          <a:xfrm>
            <a:off x="8948058" y="5766127"/>
            <a:ext cx="3014505" cy="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D3ED7B49-1C4E-4762-B767-22E10BFB6772}"/>
              </a:ext>
            </a:extLst>
          </p:cNvPr>
          <p:cNvSpPr txBox="1">
            <a:spLocks/>
          </p:cNvSpPr>
          <p:nvPr/>
        </p:nvSpPr>
        <p:spPr>
          <a:xfrm>
            <a:off x="9020846" y="6687"/>
            <a:ext cx="3204824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accent6">
                    <a:lumMod val="75000"/>
                  </a:schemeClr>
                </a:solidFill>
              </a:rPr>
              <a:t>METODOLOGÍA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06AB4CE-9610-4703-BAEA-E276B7D8E9C6}"/>
              </a:ext>
            </a:extLst>
          </p:cNvPr>
          <p:cNvSpPr txBox="1"/>
          <p:nvPr/>
        </p:nvSpPr>
        <p:spPr>
          <a:xfrm>
            <a:off x="75802" y="-5767"/>
            <a:ext cx="8488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Obtención de la muestra por electroeyaculación</a:t>
            </a:r>
          </a:p>
          <a:p>
            <a:endParaRPr lang="es-EC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2D68B428-525A-4117-909B-FAE34813E85F}"/>
              </a:ext>
            </a:extLst>
          </p:cNvPr>
          <p:cNvGrpSpPr/>
          <p:nvPr/>
        </p:nvGrpSpPr>
        <p:grpSpPr>
          <a:xfrm>
            <a:off x="1721490" y="763702"/>
            <a:ext cx="1850379" cy="2150515"/>
            <a:chOff x="2424" y="222795"/>
            <a:chExt cx="1850379" cy="2150515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A804C7F2-BDBB-4562-9DCA-23025A003639}"/>
                </a:ext>
              </a:extLst>
            </p:cNvPr>
            <p:cNvSpPr/>
            <p:nvPr/>
          </p:nvSpPr>
          <p:spPr>
            <a:xfrm>
              <a:off x="2424" y="222795"/>
              <a:ext cx="1850379" cy="2150515"/>
            </a:xfrm>
            <a:prstGeom prst="rect">
              <a:avLst/>
            </a:prstGeom>
            <a:blipFill rotWithShape="0">
              <a:blip r:embed="rId3"/>
              <a:srcRect/>
              <a:stretch>
                <a:fillRect l="-17000" r="-17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9FB6D5FA-DE9F-4E4C-B752-AB3D9FAD5704}"/>
                </a:ext>
              </a:extLst>
            </p:cNvPr>
            <p:cNvSpPr txBox="1"/>
            <p:nvPr/>
          </p:nvSpPr>
          <p:spPr>
            <a:xfrm>
              <a:off x="2424" y="222795"/>
              <a:ext cx="1850379" cy="21505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5168" tIns="455168" rIns="455168" bIns="455168" numCol="1" spcCol="1270" anchor="ctr" anchorCtr="0">
              <a:noAutofit/>
            </a:bodyPr>
            <a:lstStyle/>
            <a:p>
              <a:pPr marL="0" lvl="0" indent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6400" kern="1200" dirty="0"/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C4D70BF-DAD0-4674-B583-6A95C1BB832F}"/>
              </a:ext>
            </a:extLst>
          </p:cNvPr>
          <p:cNvGrpSpPr/>
          <p:nvPr/>
        </p:nvGrpSpPr>
        <p:grpSpPr>
          <a:xfrm>
            <a:off x="5127405" y="763699"/>
            <a:ext cx="1937190" cy="2150515"/>
            <a:chOff x="2631042" y="282960"/>
            <a:chExt cx="1929015" cy="2030186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96EA8016-C9FD-491E-BCC2-0A69C96BBB60}"/>
                </a:ext>
              </a:extLst>
            </p:cNvPr>
            <p:cNvSpPr/>
            <p:nvPr/>
          </p:nvSpPr>
          <p:spPr>
            <a:xfrm>
              <a:off x="2631042" y="282960"/>
              <a:ext cx="1929015" cy="2030186"/>
            </a:xfrm>
            <a:prstGeom prst="rect">
              <a:avLst/>
            </a:prstGeom>
            <a:blipFill rotWithShape="0">
              <a:blip r:embed="rId4"/>
              <a:srcRect/>
              <a:stretch>
                <a:fillRect t="-17000" b="-17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5A4D0B3E-98BE-4E7F-BB5B-446F47C353BD}"/>
                </a:ext>
              </a:extLst>
            </p:cNvPr>
            <p:cNvSpPr txBox="1"/>
            <p:nvPr/>
          </p:nvSpPr>
          <p:spPr>
            <a:xfrm>
              <a:off x="2631042" y="282960"/>
              <a:ext cx="1929015" cy="20301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4480" tIns="284480" rIns="284480" bIns="28448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4000" kern="1200" dirty="0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51DECC5-6E6C-46FC-979B-990A54F1CB93}"/>
              </a:ext>
            </a:extLst>
          </p:cNvPr>
          <p:cNvGrpSpPr/>
          <p:nvPr/>
        </p:nvGrpSpPr>
        <p:grpSpPr>
          <a:xfrm>
            <a:off x="8783428" y="763700"/>
            <a:ext cx="2250331" cy="2150515"/>
            <a:chOff x="5338296" y="282960"/>
            <a:chExt cx="2142760" cy="2030186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F5EB5D8D-EF7F-4177-B520-C3B2F341E6D4}"/>
                </a:ext>
              </a:extLst>
            </p:cNvPr>
            <p:cNvSpPr/>
            <p:nvPr/>
          </p:nvSpPr>
          <p:spPr>
            <a:xfrm>
              <a:off x="5338296" y="282960"/>
              <a:ext cx="2142760" cy="2030186"/>
            </a:xfrm>
            <a:prstGeom prst="rect">
              <a:avLst/>
            </a:prstGeom>
            <a:blipFill rotWithShape="0">
              <a:blip r:embed="rId5"/>
              <a:srcRect/>
              <a:stretch>
                <a:fillRect l="-2000" r="-2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336C076-36B1-49F6-8A9F-C1E3AE3E2F4B}"/>
                </a:ext>
              </a:extLst>
            </p:cNvPr>
            <p:cNvSpPr txBox="1"/>
            <p:nvPr/>
          </p:nvSpPr>
          <p:spPr>
            <a:xfrm>
              <a:off x="5338296" y="282960"/>
              <a:ext cx="2142760" cy="20301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5168" tIns="455168" rIns="455168" bIns="455168" numCol="1" spcCol="1270" anchor="ctr" anchorCtr="0">
              <a:noAutofit/>
            </a:bodyPr>
            <a:lstStyle/>
            <a:p>
              <a:pPr marL="0" lvl="0" indent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6400" kern="1200"/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B3202666-0388-49E2-9B8C-E6C5E61B3805}"/>
              </a:ext>
            </a:extLst>
          </p:cNvPr>
          <p:cNvGrpSpPr/>
          <p:nvPr/>
        </p:nvGrpSpPr>
        <p:grpSpPr>
          <a:xfrm>
            <a:off x="1629318" y="3735940"/>
            <a:ext cx="2023201" cy="2095899"/>
            <a:chOff x="2424" y="3151549"/>
            <a:chExt cx="1942550" cy="2030186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3D800D14-73E0-4AA4-B7A7-095B1808F0D6}"/>
                </a:ext>
              </a:extLst>
            </p:cNvPr>
            <p:cNvSpPr/>
            <p:nvPr/>
          </p:nvSpPr>
          <p:spPr>
            <a:xfrm>
              <a:off x="2424" y="3151549"/>
              <a:ext cx="1942550" cy="2030186"/>
            </a:xfrm>
            <a:prstGeom prst="rect">
              <a:avLst/>
            </a:prstGeom>
            <a:blipFill rotWithShape="0">
              <a:blip r:embed="rId6"/>
              <a:srcRect/>
              <a:stretch>
                <a:fillRect t="-5000" b="-5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0713904D-BE58-4306-AC22-52C513687E62}"/>
                </a:ext>
              </a:extLst>
            </p:cNvPr>
            <p:cNvSpPr txBox="1"/>
            <p:nvPr/>
          </p:nvSpPr>
          <p:spPr>
            <a:xfrm>
              <a:off x="2424" y="3151549"/>
              <a:ext cx="1942550" cy="20301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4480" tIns="284480" rIns="284480" bIns="28448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4000" kern="1200"/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C79DDFFE-A91B-41C2-8773-F48CC9BE7826}"/>
              </a:ext>
            </a:extLst>
          </p:cNvPr>
          <p:cNvGrpSpPr/>
          <p:nvPr/>
        </p:nvGrpSpPr>
        <p:grpSpPr>
          <a:xfrm>
            <a:off x="4997461" y="3683680"/>
            <a:ext cx="2178796" cy="2187340"/>
            <a:chOff x="2723213" y="3151549"/>
            <a:chExt cx="2122391" cy="2030186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19CAD19F-C252-420B-821A-827129796DAA}"/>
                </a:ext>
              </a:extLst>
            </p:cNvPr>
            <p:cNvSpPr/>
            <p:nvPr/>
          </p:nvSpPr>
          <p:spPr>
            <a:xfrm>
              <a:off x="2723213" y="3151549"/>
              <a:ext cx="2122391" cy="2030186"/>
            </a:xfrm>
            <a:prstGeom prst="rect">
              <a:avLst/>
            </a:prstGeom>
            <a:blipFill rotWithShape="0">
              <a:blip r:embed="rId7"/>
              <a:srcRect/>
              <a:stretch>
                <a:fillRect t="-6000" b="-6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B5ED03E-6268-42B5-89DD-4592EB7D2229}"/>
                </a:ext>
              </a:extLst>
            </p:cNvPr>
            <p:cNvSpPr txBox="1"/>
            <p:nvPr/>
          </p:nvSpPr>
          <p:spPr>
            <a:xfrm>
              <a:off x="2723213" y="3151549"/>
              <a:ext cx="2122391" cy="20301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4400" kern="1200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9D38AAA5-3AB3-453A-8D05-D634332E9D34}"/>
              </a:ext>
            </a:extLst>
          </p:cNvPr>
          <p:cNvGrpSpPr/>
          <p:nvPr/>
        </p:nvGrpSpPr>
        <p:grpSpPr>
          <a:xfrm>
            <a:off x="9074630" y="3650824"/>
            <a:ext cx="1667926" cy="2253052"/>
            <a:chOff x="5623842" y="3151549"/>
            <a:chExt cx="1550487" cy="2030186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D5FABC13-6B74-46AD-96FC-974784CE1273}"/>
                </a:ext>
              </a:extLst>
            </p:cNvPr>
            <p:cNvSpPr/>
            <p:nvPr/>
          </p:nvSpPr>
          <p:spPr>
            <a:xfrm>
              <a:off x="5623842" y="3151549"/>
              <a:ext cx="1550487" cy="2030186"/>
            </a:xfrm>
            <a:prstGeom prst="rect">
              <a:avLst/>
            </a:prstGeom>
            <a:blipFill rotWithShape="0">
              <a:blip r:embed="rId8"/>
              <a:srcRect/>
              <a:stretch>
                <a:fillRect t="-17000" b="-17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64B36DC8-395E-4769-986A-729CC9A46FD5}"/>
                </a:ext>
              </a:extLst>
            </p:cNvPr>
            <p:cNvSpPr txBox="1"/>
            <p:nvPr/>
          </p:nvSpPr>
          <p:spPr>
            <a:xfrm>
              <a:off x="5623842" y="3151549"/>
              <a:ext cx="1550487" cy="20301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3200" kern="1200"/>
            </a:p>
          </p:txBody>
        </p:sp>
      </p:grp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06DB9CFE-CA2F-4A16-814C-BABA31D57F3A}"/>
              </a:ext>
            </a:extLst>
          </p:cNvPr>
          <p:cNvCxnSpPr>
            <a:stCxn id="13" idx="3"/>
            <a:endCxn id="17" idx="1"/>
          </p:cNvCxnSpPr>
          <p:nvPr/>
        </p:nvCxnSpPr>
        <p:spPr>
          <a:xfrm flipV="1">
            <a:off x="3571869" y="1838957"/>
            <a:ext cx="1555536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0DECE01E-9E17-43EB-86BF-ACFEE8B6EE26}"/>
              </a:ext>
            </a:extLst>
          </p:cNvPr>
          <p:cNvCxnSpPr>
            <a:cxnSpLocks/>
            <a:stCxn id="17" idx="3"/>
            <a:endCxn id="20" idx="1"/>
          </p:cNvCxnSpPr>
          <p:nvPr/>
        </p:nvCxnSpPr>
        <p:spPr>
          <a:xfrm>
            <a:off x="7064595" y="1838957"/>
            <a:ext cx="171883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Conector: angular 34">
            <a:extLst>
              <a:ext uri="{FF2B5EF4-FFF2-40B4-BE49-F238E27FC236}">
                <a16:creationId xmlns:a16="http://schemas.microsoft.com/office/drawing/2014/main" id="{50EDF2A3-D31C-4A85-A017-B6F0B4928CFA}"/>
              </a:ext>
            </a:extLst>
          </p:cNvPr>
          <p:cNvCxnSpPr>
            <a:cxnSpLocks/>
            <a:stCxn id="20" idx="2"/>
            <a:endCxn id="24" idx="0"/>
          </p:cNvCxnSpPr>
          <p:nvPr/>
        </p:nvCxnSpPr>
        <p:spPr>
          <a:xfrm rot="5400000">
            <a:off x="5863895" y="-308760"/>
            <a:ext cx="821725" cy="726767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B89DFD1E-0DB4-4351-BE2C-EC07B678DF93}"/>
              </a:ext>
            </a:extLst>
          </p:cNvPr>
          <p:cNvCxnSpPr>
            <a:stCxn id="24" idx="3"/>
            <a:endCxn id="27" idx="1"/>
          </p:cNvCxnSpPr>
          <p:nvPr/>
        </p:nvCxnSpPr>
        <p:spPr>
          <a:xfrm flipV="1">
            <a:off x="3652519" y="4777350"/>
            <a:ext cx="1344942" cy="6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15CEE282-116A-4E69-8DC9-090482D32532}"/>
              </a:ext>
            </a:extLst>
          </p:cNvPr>
          <p:cNvCxnSpPr>
            <a:cxnSpLocks/>
            <a:stCxn id="27" idx="3"/>
            <a:endCxn id="30" idx="1"/>
          </p:cNvCxnSpPr>
          <p:nvPr/>
        </p:nvCxnSpPr>
        <p:spPr>
          <a:xfrm>
            <a:off x="7176257" y="4777350"/>
            <a:ext cx="18983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22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ESP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2">
      <a:majorFont>
        <a:latin typeface="Berlin Sans FB Demi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ción1" id="{0F9E024F-55E6-40A2-91F2-5D07BA05CD51}" vid="{2E3A5D47-31DE-42F3-B788-4F47F3D71626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6340</TotalTime>
  <Words>1063</Words>
  <Application>Microsoft Office PowerPoint</Application>
  <PresentationFormat>Panorámica</PresentationFormat>
  <Paragraphs>295</Paragraphs>
  <Slides>20</Slides>
  <Notes>13</Notes>
  <HiddenSlides>0</HiddenSlides>
  <MMClips>1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1" baseType="lpstr">
      <vt:lpstr>Arial</vt:lpstr>
      <vt:lpstr>Berlin Sans FB Demi</vt:lpstr>
      <vt:lpstr>Bradley Hand ITC</vt:lpstr>
      <vt:lpstr>Brush Script MT</vt:lpstr>
      <vt:lpstr>Calibri</vt:lpstr>
      <vt:lpstr>Calibri Light</vt:lpstr>
      <vt:lpstr>Symbol</vt:lpstr>
      <vt:lpstr>Tw Cen MT</vt:lpstr>
      <vt:lpstr>Tema de Office</vt:lpstr>
      <vt:lpstr>TemaESPE</vt:lpstr>
      <vt:lpstr>CorelDRAW</vt:lpstr>
      <vt:lpstr>Presentación de PowerPoint</vt:lpstr>
      <vt:lpstr>INTRODUCCIÓN</vt:lpstr>
      <vt:lpstr>INTRODUCCIÓN</vt:lpstr>
      <vt:lpstr>INTRODUCCIÓN</vt:lpstr>
      <vt:lpstr>INTRODUCCIÓN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moortega1@espe.edu.ec</dc:creator>
  <cp:lastModifiedBy>MARIA SOLEDAD ORTEGA QUEZADA</cp:lastModifiedBy>
  <cp:revision>258</cp:revision>
  <dcterms:created xsi:type="dcterms:W3CDTF">2021-07-24T17:30:17Z</dcterms:created>
  <dcterms:modified xsi:type="dcterms:W3CDTF">2021-09-05T00:52:34Z</dcterms:modified>
</cp:coreProperties>
</file>