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sldIdLst>
    <p:sldId id="277" r:id="rId2"/>
    <p:sldId id="278" r:id="rId3"/>
    <p:sldId id="279" r:id="rId4"/>
    <p:sldId id="281" r:id="rId5"/>
    <p:sldId id="280" r:id="rId6"/>
    <p:sldId id="298" r:id="rId7"/>
    <p:sldId id="301" r:id="rId8"/>
    <p:sldId id="302" r:id="rId9"/>
    <p:sldId id="303" r:id="rId10"/>
    <p:sldId id="297" r:id="rId11"/>
    <p:sldId id="300" r:id="rId12"/>
    <p:sldId id="282" r:id="rId13"/>
    <p:sldId id="283" r:id="rId14"/>
    <p:sldId id="295" r:id="rId15"/>
    <p:sldId id="296" r:id="rId16"/>
    <p:sldId id="284" r:id="rId17"/>
    <p:sldId id="289" r:id="rId18"/>
    <p:sldId id="290" r:id="rId19"/>
    <p:sldId id="291" r:id="rId20"/>
    <p:sldId id="292" r:id="rId21"/>
    <p:sldId id="285" r:id="rId22"/>
    <p:sldId id="293" r:id="rId23"/>
    <p:sldId id="294" r:id="rId24"/>
    <p:sldId id="304" r:id="rId2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guide id="3" orient="horz" pos="2186">
          <p15:clr>
            <a:srgbClr val="A4A3A4"/>
          </p15:clr>
        </p15:guide>
        <p15:guide id="4" pos="383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de Windows" initials="Ud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7EE"/>
    <a:srgbClr val="5B9BD5"/>
    <a:srgbClr val="000000"/>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showGuides="1">
      <p:cViewPr varScale="1">
        <p:scale>
          <a:sx n="73" d="100"/>
          <a:sy n="73" d="100"/>
        </p:scale>
        <p:origin x="618" y="78"/>
      </p:cViewPr>
      <p:guideLst>
        <p:guide orient="horz" pos="2160"/>
        <p:guide pos="3863"/>
        <p:guide orient="horz" pos="2186"/>
        <p:guide pos="38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E39B52-4199-A747-9031-497F966F0BC4}" type="doc">
      <dgm:prSet loTypeId="urn:microsoft.com/office/officeart/2005/8/layout/hProcess9" loCatId="" qsTypeId="urn:microsoft.com/office/officeart/2005/8/quickstyle/simple4" qsCatId="simple" csTypeId="urn:microsoft.com/office/officeart/2005/8/colors/colorful1" csCatId="colorful" phldr="1"/>
      <dgm:spPr/>
      <dgm:t>
        <a:bodyPr/>
        <a:lstStyle/>
        <a:p>
          <a:endParaRPr lang="es-ES_tradnl"/>
        </a:p>
      </dgm:t>
    </dgm:pt>
    <dgm:pt modelId="{72A3D4D3-7BC4-6F43-BFF8-FE7CBD848F36}">
      <dgm:prSet phldrT="[Texto]"/>
      <dgm:spPr/>
      <dgm:t>
        <a:bodyPr/>
        <a:lstStyle/>
        <a:p>
          <a:pPr algn="ctr"/>
          <a:r>
            <a:rPr lang="es-ES"/>
            <a:t>Reproducción</a:t>
          </a:r>
          <a:endParaRPr lang="es-ES_tradnl"/>
        </a:p>
      </dgm:t>
    </dgm:pt>
    <dgm:pt modelId="{7C704567-ECBA-554E-83EB-B21649F86820}" type="parTrans" cxnId="{CCB9A9D9-EF54-A34C-BD0B-C04A37060A79}">
      <dgm:prSet/>
      <dgm:spPr/>
      <dgm:t>
        <a:bodyPr/>
        <a:lstStyle/>
        <a:p>
          <a:pPr algn="ctr"/>
          <a:endParaRPr lang="es-ES_tradnl"/>
        </a:p>
      </dgm:t>
    </dgm:pt>
    <dgm:pt modelId="{FF06BEB4-E386-8141-B136-2975FDFBC63F}" type="sibTrans" cxnId="{CCB9A9D9-EF54-A34C-BD0B-C04A37060A79}">
      <dgm:prSet/>
      <dgm:spPr/>
      <dgm:t>
        <a:bodyPr/>
        <a:lstStyle/>
        <a:p>
          <a:pPr algn="ctr"/>
          <a:endParaRPr lang="es-ES_tradnl"/>
        </a:p>
      </dgm:t>
    </dgm:pt>
    <dgm:pt modelId="{06E3BDD1-EE92-9D40-8FE4-32A3BD3F7F1C}">
      <dgm:prSet phldrT="[Texto]"/>
      <dgm:spPr/>
      <dgm:t>
        <a:bodyPr/>
        <a:lstStyle/>
        <a:p>
          <a:pPr algn="ctr"/>
          <a:r>
            <a:rPr lang="es-ES"/>
            <a:t>Conexión</a:t>
          </a:r>
          <a:endParaRPr lang="es-ES_tradnl"/>
        </a:p>
      </dgm:t>
    </dgm:pt>
    <dgm:pt modelId="{599C41A4-D043-4443-A84E-8053E980DBF4}" type="parTrans" cxnId="{3D81FCC1-D408-1944-AE0C-4F723FDD0237}">
      <dgm:prSet/>
      <dgm:spPr/>
      <dgm:t>
        <a:bodyPr/>
        <a:lstStyle/>
        <a:p>
          <a:pPr algn="ctr"/>
          <a:endParaRPr lang="es-ES_tradnl"/>
        </a:p>
      </dgm:t>
    </dgm:pt>
    <dgm:pt modelId="{7CCF3178-C9D1-1749-880B-4F24DC268B49}" type="sibTrans" cxnId="{3D81FCC1-D408-1944-AE0C-4F723FDD0237}">
      <dgm:prSet/>
      <dgm:spPr/>
      <dgm:t>
        <a:bodyPr/>
        <a:lstStyle/>
        <a:p>
          <a:pPr algn="ctr"/>
          <a:endParaRPr lang="es-ES_tradnl"/>
        </a:p>
      </dgm:t>
    </dgm:pt>
    <dgm:pt modelId="{1F1A50D3-A3AD-494D-8078-E7ED48F869BC}">
      <dgm:prSet phldrT="[Texto]"/>
      <dgm:spPr/>
      <dgm:t>
        <a:bodyPr/>
        <a:lstStyle/>
        <a:p>
          <a:pPr algn="ctr"/>
          <a:r>
            <a:rPr lang="es-ES"/>
            <a:t>Reflexión</a:t>
          </a:r>
          <a:endParaRPr lang="es-ES_tradnl"/>
        </a:p>
      </dgm:t>
    </dgm:pt>
    <dgm:pt modelId="{402A7A50-0C50-9943-BC65-D0D7D9AE1F09}" type="parTrans" cxnId="{A733EA16-244E-3F4A-9014-AA8E3BA78E06}">
      <dgm:prSet/>
      <dgm:spPr/>
      <dgm:t>
        <a:bodyPr/>
        <a:lstStyle/>
        <a:p>
          <a:pPr algn="ctr"/>
          <a:endParaRPr lang="es-ES_tradnl"/>
        </a:p>
      </dgm:t>
    </dgm:pt>
    <dgm:pt modelId="{9AA8349E-9E15-2146-8FBE-DB6F7ED198F7}" type="sibTrans" cxnId="{A733EA16-244E-3F4A-9014-AA8E3BA78E06}">
      <dgm:prSet/>
      <dgm:spPr/>
      <dgm:t>
        <a:bodyPr/>
        <a:lstStyle/>
        <a:p>
          <a:pPr algn="ctr"/>
          <a:endParaRPr lang="es-ES_tradnl"/>
        </a:p>
      </dgm:t>
    </dgm:pt>
    <dgm:pt modelId="{CA0DC37A-2D15-7F4E-9397-06196FB36DDD}" type="pres">
      <dgm:prSet presAssocID="{AAE39B52-4199-A747-9031-497F966F0BC4}" presName="CompostProcess" presStyleCnt="0">
        <dgm:presLayoutVars>
          <dgm:dir/>
          <dgm:resizeHandles val="exact"/>
        </dgm:presLayoutVars>
      </dgm:prSet>
      <dgm:spPr/>
      <dgm:t>
        <a:bodyPr/>
        <a:lstStyle/>
        <a:p>
          <a:endParaRPr lang="es-ES_tradnl"/>
        </a:p>
      </dgm:t>
    </dgm:pt>
    <dgm:pt modelId="{83135DB1-5167-4D42-8A6A-B1F6401A2C9E}" type="pres">
      <dgm:prSet presAssocID="{AAE39B52-4199-A747-9031-497F966F0BC4}" presName="arrow" presStyleLbl="bgShp" presStyleIdx="0" presStyleCnt="1"/>
      <dgm:spPr/>
    </dgm:pt>
    <dgm:pt modelId="{60EE24DE-76BF-2F49-BD30-81AFDBA67837}" type="pres">
      <dgm:prSet presAssocID="{AAE39B52-4199-A747-9031-497F966F0BC4}" presName="linearProcess" presStyleCnt="0"/>
      <dgm:spPr/>
    </dgm:pt>
    <dgm:pt modelId="{11367F5E-C01A-2246-9AF3-85A42CA194FD}" type="pres">
      <dgm:prSet presAssocID="{72A3D4D3-7BC4-6F43-BFF8-FE7CBD848F36}" presName="textNode" presStyleLbl="node1" presStyleIdx="0" presStyleCnt="3">
        <dgm:presLayoutVars>
          <dgm:bulletEnabled val="1"/>
        </dgm:presLayoutVars>
      </dgm:prSet>
      <dgm:spPr/>
      <dgm:t>
        <a:bodyPr/>
        <a:lstStyle/>
        <a:p>
          <a:endParaRPr lang="es-ES_tradnl"/>
        </a:p>
      </dgm:t>
    </dgm:pt>
    <dgm:pt modelId="{4E4258F1-0B5D-C84F-9789-5F7AE4BBF68F}" type="pres">
      <dgm:prSet presAssocID="{FF06BEB4-E386-8141-B136-2975FDFBC63F}" presName="sibTrans" presStyleCnt="0"/>
      <dgm:spPr/>
    </dgm:pt>
    <dgm:pt modelId="{B307D2ED-A6F0-804D-B742-B2CBE6E5210B}" type="pres">
      <dgm:prSet presAssocID="{06E3BDD1-EE92-9D40-8FE4-32A3BD3F7F1C}" presName="textNode" presStyleLbl="node1" presStyleIdx="1" presStyleCnt="3">
        <dgm:presLayoutVars>
          <dgm:bulletEnabled val="1"/>
        </dgm:presLayoutVars>
      </dgm:prSet>
      <dgm:spPr/>
      <dgm:t>
        <a:bodyPr/>
        <a:lstStyle/>
        <a:p>
          <a:endParaRPr lang="es-ES_tradnl"/>
        </a:p>
      </dgm:t>
    </dgm:pt>
    <dgm:pt modelId="{30A759ED-B314-3F45-B869-9029318BBB9B}" type="pres">
      <dgm:prSet presAssocID="{7CCF3178-C9D1-1749-880B-4F24DC268B49}" presName="sibTrans" presStyleCnt="0"/>
      <dgm:spPr/>
    </dgm:pt>
    <dgm:pt modelId="{62F7D68B-3050-214D-9D25-DB992FCADBFE}" type="pres">
      <dgm:prSet presAssocID="{1F1A50D3-A3AD-494D-8078-E7ED48F869BC}" presName="textNode" presStyleLbl="node1" presStyleIdx="2" presStyleCnt="3">
        <dgm:presLayoutVars>
          <dgm:bulletEnabled val="1"/>
        </dgm:presLayoutVars>
      </dgm:prSet>
      <dgm:spPr/>
      <dgm:t>
        <a:bodyPr/>
        <a:lstStyle/>
        <a:p>
          <a:endParaRPr lang="es-ES_tradnl"/>
        </a:p>
      </dgm:t>
    </dgm:pt>
  </dgm:ptLst>
  <dgm:cxnLst>
    <dgm:cxn modelId="{2A45F74A-900B-1841-A900-C1E8039BE164}" type="presOf" srcId="{72A3D4D3-7BC4-6F43-BFF8-FE7CBD848F36}" destId="{11367F5E-C01A-2246-9AF3-85A42CA194FD}" srcOrd="0" destOrd="0" presId="urn:microsoft.com/office/officeart/2005/8/layout/hProcess9"/>
    <dgm:cxn modelId="{8815FEB7-06CE-054B-9726-4E67529DD1E6}" type="presOf" srcId="{AAE39B52-4199-A747-9031-497F966F0BC4}" destId="{CA0DC37A-2D15-7F4E-9397-06196FB36DDD}" srcOrd="0" destOrd="0" presId="urn:microsoft.com/office/officeart/2005/8/layout/hProcess9"/>
    <dgm:cxn modelId="{3D81FCC1-D408-1944-AE0C-4F723FDD0237}" srcId="{AAE39B52-4199-A747-9031-497F966F0BC4}" destId="{06E3BDD1-EE92-9D40-8FE4-32A3BD3F7F1C}" srcOrd="1" destOrd="0" parTransId="{599C41A4-D043-4443-A84E-8053E980DBF4}" sibTransId="{7CCF3178-C9D1-1749-880B-4F24DC268B49}"/>
    <dgm:cxn modelId="{CCB9A9D9-EF54-A34C-BD0B-C04A37060A79}" srcId="{AAE39B52-4199-A747-9031-497F966F0BC4}" destId="{72A3D4D3-7BC4-6F43-BFF8-FE7CBD848F36}" srcOrd="0" destOrd="0" parTransId="{7C704567-ECBA-554E-83EB-B21649F86820}" sibTransId="{FF06BEB4-E386-8141-B136-2975FDFBC63F}"/>
    <dgm:cxn modelId="{A733EA16-244E-3F4A-9014-AA8E3BA78E06}" srcId="{AAE39B52-4199-A747-9031-497F966F0BC4}" destId="{1F1A50D3-A3AD-494D-8078-E7ED48F869BC}" srcOrd="2" destOrd="0" parTransId="{402A7A50-0C50-9943-BC65-D0D7D9AE1F09}" sibTransId="{9AA8349E-9E15-2146-8FBE-DB6F7ED198F7}"/>
    <dgm:cxn modelId="{729B47F8-E08C-094F-9117-3D6613F23DE2}" type="presOf" srcId="{1F1A50D3-A3AD-494D-8078-E7ED48F869BC}" destId="{62F7D68B-3050-214D-9D25-DB992FCADBFE}" srcOrd="0" destOrd="0" presId="urn:microsoft.com/office/officeart/2005/8/layout/hProcess9"/>
    <dgm:cxn modelId="{78B679E1-9AB4-A64E-B051-C37ABA23C451}" type="presOf" srcId="{06E3BDD1-EE92-9D40-8FE4-32A3BD3F7F1C}" destId="{B307D2ED-A6F0-804D-B742-B2CBE6E5210B}" srcOrd="0" destOrd="0" presId="urn:microsoft.com/office/officeart/2005/8/layout/hProcess9"/>
    <dgm:cxn modelId="{53EDF8F7-98FF-5247-AEDD-FE83B5A56B11}" type="presParOf" srcId="{CA0DC37A-2D15-7F4E-9397-06196FB36DDD}" destId="{83135DB1-5167-4D42-8A6A-B1F6401A2C9E}" srcOrd="0" destOrd="0" presId="urn:microsoft.com/office/officeart/2005/8/layout/hProcess9"/>
    <dgm:cxn modelId="{CA3CFAC2-ACCD-8F41-B763-1B27A81DFF5B}" type="presParOf" srcId="{CA0DC37A-2D15-7F4E-9397-06196FB36DDD}" destId="{60EE24DE-76BF-2F49-BD30-81AFDBA67837}" srcOrd="1" destOrd="0" presId="urn:microsoft.com/office/officeart/2005/8/layout/hProcess9"/>
    <dgm:cxn modelId="{2B7F2BB3-2C11-8F49-8231-0C37B8102363}" type="presParOf" srcId="{60EE24DE-76BF-2F49-BD30-81AFDBA67837}" destId="{11367F5E-C01A-2246-9AF3-85A42CA194FD}" srcOrd="0" destOrd="0" presId="urn:microsoft.com/office/officeart/2005/8/layout/hProcess9"/>
    <dgm:cxn modelId="{857A861A-8751-4A44-AB5E-05A67478EB03}" type="presParOf" srcId="{60EE24DE-76BF-2F49-BD30-81AFDBA67837}" destId="{4E4258F1-0B5D-C84F-9789-5F7AE4BBF68F}" srcOrd="1" destOrd="0" presId="urn:microsoft.com/office/officeart/2005/8/layout/hProcess9"/>
    <dgm:cxn modelId="{8F03B7F3-A07F-A740-A926-96D9C37E7C69}" type="presParOf" srcId="{60EE24DE-76BF-2F49-BD30-81AFDBA67837}" destId="{B307D2ED-A6F0-804D-B742-B2CBE6E5210B}" srcOrd="2" destOrd="0" presId="urn:microsoft.com/office/officeart/2005/8/layout/hProcess9"/>
    <dgm:cxn modelId="{91FCC5CF-8166-2142-81F8-C22AC8EC7CFE}" type="presParOf" srcId="{60EE24DE-76BF-2F49-BD30-81AFDBA67837}" destId="{30A759ED-B314-3F45-B869-9029318BBB9B}" srcOrd="3" destOrd="0" presId="urn:microsoft.com/office/officeart/2005/8/layout/hProcess9"/>
    <dgm:cxn modelId="{30551AE9-9625-9446-BE66-93D378EC17F1}" type="presParOf" srcId="{60EE24DE-76BF-2F49-BD30-81AFDBA67837}" destId="{62F7D68B-3050-214D-9D25-DB992FCADBF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D782A2-E534-2443-9104-799DB30B8B1F}" type="doc">
      <dgm:prSet loTypeId="urn:microsoft.com/office/officeart/2005/8/layout/default" loCatId="" qsTypeId="urn:microsoft.com/office/officeart/2005/8/quickstyle/simple3" qsCatId="simple" csTypeId="urn:microsoft.com/office/officeart/2005/8/colors/colorful1" csCatId="colorful" phldr="1"/>
      <dgm:spPr/>
      <dgm:t>
        <a:bodyPr/>
        <a:lstStyle/>
        <a:p>
          <a:endParaRPr lang="es-ES_tradnl"/>
        </a:p>
      </dgm:t>
    </dgm:pt>
    <dgm:pt modelId="{B49D26F9-7620-BD45-940C-829FE928835B}">
      <dgm:prSet phldrT="[Texto]"/>
      <dgm:spPr/>
      <dgm:t>
        <a:bodyPr/>
        <a:lstStyle/>
        <a:p>
          <a:r>
            <a:rPr lang="es-ES_tradnl"/>
            <a:t>Estimulación de la comunicación y aprendizaje de álgebra </a:t>
          </a:r>
        </a:p>
      </dgm:t>
    </dgm:pt>
    <dgm:pt modelId="{18D8D3DA-34CB-4745-9738-F454DE36935F}" type="parTrans" cxnId="{0CB73CE4-7A92-5342-A456-4E5FF342161C}">
      <dgm:prSet/>
      <dgm:spPr/>
      <dgm:t>
        <a:bodyPr/>
        <a:lstStyle/>
        <a:p>
          <a:endParaRPr lang="es-ES_tradnl"/>
        </a:p>
      </dgm:t>
    </dgm:pt>
    <dgm:pt modelId="{BA346A8B-C148-D949-8C8B-F656F9EE6760}" type="sibTrans" cxnId="{0CB73CE4-7A92-5342-A456-4E5FF342161C}">
      <dgm:prSet/>
      <dgm:spPr/>
      <dgm:t>
        <a:bodyPr/>
        <a:lstStyle/>
        <a:p>
          <a:endParaRPr lang="es-ES_tradnl"/>
        </a:p>
      </dgm:t>
    </dgm:pt>
    <dgm:pt modelId="{64B90FA7-F19F-CF4E-B4F6-B54861F60516}">
      <dgm:prSet phldrT="[Texto]"/>
      <dgm:spPr/>
      <dgm:t>
        <a:bodyPr/>
        <a:lstStyle/>
        <a:p>
          <a:r>
            <a:rPr lang="es-ES_tradnl"/>
            <a:t>Metodologías interactivas para la enseñanza de álgebra</a:t>
          </a:r>
        </a:p>
      </dgm:t>
    </dgm:pt>
    <dgm:pt modelId="{EC96126E-04F7-7041-8424-18C58BC7146F}" type="parTrans" cxnId="{000D01D4-EA3E-F545-8BD6-524E74F34C68}">
      <dgm:prSet/>
      <dgm:spPr/>
      <dgm:t>
        <a:bodyPr/>
        <a:lstStyle/>
        <a:p>
          <a:endParaRPr lang="es-ES_tradnl"/>
        </a:p>
      </dgm:t>
    </dgm:pt>
    <dgm:pt modelId="{7366C90F-9E4D-5D4A-8857-CF0352F0B45C}" type="sibTrans" cxnId="{000D01D4-EA3E-F545-8BD6-524E74F34C68}">
      <dgm:prSet/>
      <dgm:spPr/>
      <dgm:t>
        <a:bodyPr/>
        <a:lstStyle/>
        <a:p>
          <a:endParaRPr lang="es-ES_tradnl"/>
        </a:p>
      </dgm:t>
    </dgm:pt>
    <dgm:pt modelId="{32F7049D-B52B-F049-96CE-C56D78B8C8C4}">
      <dgm:prSet phldrT="[Texto]"/>
      <dgm:spPr/>
      <dgm:t>
        <a:bodyPr/>
        <a:lstStyle/>
        <a:p>
          <a:r>
            <a:rPr lang="es-ES_tradnl"/>
            <a:t>Mejora en los procesos para retroalimentación</a:t>
          </a:r>
        </a:p>
      </dgm:t>
    </dgm:pt>
    <dgm:pt modelId="{5ABCF56F-3FDB-4843-8F65-20BC0FEA9F16}" type="parTrans" cxnId="{C841F6E1-C5E5-FD41-A47C-D43EA171D34C}">
      <dgm:prSet/>
      <dgm:spPr/>
      <dgm:t>
        <a:bodyPr/>
        <a:lstStyle/>
        <a:p>
          <a:endParaRPr lang="es-ES_tradnl"/>
        </a:p>
      </dgm:t>
    </dgm:pt>
    <dgm:pt modelId="{8E5160F3-D0DD-DB45-9806-E75139DD922E}" type="sibTrans" cxnId="{C841F6E1-C5E5-FD41-A47C-D43EA171D34C}">
      <dgm:prSet/>
      <dgm:spPr/>
      <dgm:t>
        <a:bodyPr/>
        <a:lstStyle/>
        <a:p>
          <a:endParaRPr lang="es-ES_tradnl"/>
        </a:p>
      </dgm:t>
    </dgm:pt>
    <dgm:pt modelId="{9E5FA6C2-42BF-E549-87C3-4F7BE197F479}">
      <dgm:prSet phldrT="[Texto]"/>
      <dgm:spPr/>
      <dgm:t>
        <a:bodyPr/>
        <a:lstStyle/>
        <a:p>
          <a:r>
            <a:rPr lang="es-ES_tradnl"/>
            <a:t>Aumenta la motivación del aprendizaje de álgebra</a:t>
          </a:r>
        </a:p>
      </dgm:t>
    </dgm:pt>
    <dgm:pt modelId="{67D6B62D-CADA-0041-BECA-F2EB67E42C70}" type="parTrans" cxnId="{A64F99F4-FF71-6147-BA77-545F2CB0A836}">
      <dgm:prSet/>
      <dgm:spPr/>
      <dgm:t>
        <a:bodyPr/>
        <a:lstStyle/>
        <a:p>
          <a:endParaRPr lang="es-ES_tradnl"/>
        </a:p>
      </dgm:t>
    </dgm:pt>
    <dgm:pt modelId="{FEF75540-652A-EF47-9F80-0FD982283227}" type="sibTrans" cxnId="{A64F99F4-FF71-6147-BA77-545F2CB0A836}">
      <dgm:prSet/>
      <dgm:spPr/>
      <dgm:t>
        <a:bodyPr/>
        <a:lstStyle/>
        <a:p>
          <a:endParaRPr lang="es-ES_tradnl"/>
        </a:p>
      </dgm:t>
    </dgm:pt>
    <dgm:pt modelId="{90EB5719-60D5-F647-B5C2-CF1BABEC775F}">
      <dgm:prSet phldrT="[Texto]"/>
      <dgm:spPr/>
      <dgm:t>
        <a:bodyPr/>
        <a:lstStyle/>
        <a:p>
          <a:r>
            <a:rPr lang="es-ES_tradnl"/>
            <a:t>Selección de información específica para la enseñanza</a:t>
          </a:r>
        </a:p>
      </dgm:t>
    </dgm:pt>
    <dgm:pt modelId="{CEAECA72-8ACA-D043-88DE-86B4EA570026}" type="parTrans" cxnId="{6294CC27-68A0-E445-A7CE-2B477140E969}">
      <dgm:prSet/>
      <dgm:spPr/>
      <dgm:t>
        <a:bodyPr/>
        <a:lstStyle/>
        <a:p>
          <a:endParaRPr lang="es-ES_tradnl"/>
        </a:p>
      </dgm:t>
    </dgm:pt>
    <dgm:pt modelId="{DB163FDC-B698-B64B-9240-AD78C967FB39}" type="sibTrans" cxnId="{6294CC27-68A0-E445-A7CE-2B477140E969}">
      <dgm:prSet/>
      <dgm:spPr/>
      <dgm:t>
        <a:bodyPr/>
        <a:lstStyle/>
        <a:p>
          <a:endParaRPr lang="es-ES_tradnl"/>
        </a:p>
      </dgm:t>
    </dgm:pt>
    <dgm:pt modelId="{C7480502-9780-8F4B-94E1-4888F7BA3C74}" type="pres">
      <dgm:prSet presAssocID="{D2D782A2-E534-2443-9104-799DB30B8B1F}" presName="diagram" presStyleCnt="0">
        <dgm:presLayoutVars>
          <dgm:dir/>
          <dgm:resizeHandles val="exact"/>
        </dgm:presLayoutVars>
      </dgm:prSet>
      <dgm:spPr/>
      <dgm:t>
        <a:bodyPr/>
        <a:lstStyle/>
        <a:p>
          <a:endParaRPr lang="es-ES_tradnl"/>
        </a:p>
      </dgm:t>
    </dgm:pt>
    <dgm:pt modelId="{407FD131-D290-DE4D-8DFD-BAD2EFFA5F91}" type="pres">
      <dgm:prSet presAssocID="{B49D26F9-7620-BD45-940C-829FE928835B}" presName="node" presStyleLbl="node1" presStyleIdx="0" presStyleCnt="5">
        <dgm:presLayoutVars>
          <dgm:bulletEnabled val="1"/>
        </dgm:presLayoutVars>
      </dgm:prSet>
      <dgm:spPr/>
      <dgm:t>
        <a:bodyPr/>
        <a:lstStyle/>
        <a:p>
          <a:endParaRPr lang="es-ES_tradnl"/>
        </a:p>
      </dgm:t>
    </dgm:pt>
    <dgm:pt modelId="{B179CFA6-FC6C-3942-A143-262C05F5E875}" type="pres">
      <dgm:prSet presAssocID="{BA346A8B-C148-D949-8C8B-F656F9EE6760}" presName="sibTrans" presStyleCnt="0"/>
      <dgm:spPr/>
    </dgm:pt>
    <dgm:pt modelId="{144707E5-D0CB-D149-AB85-8018C385E05D}" type="pres">
      <dgm:prSet presAssocID="{64B90FA7-F19F-CF4E-B4F6-B54861F60516}" presName="node" presStyleLbl="node1" presStyleIdx="1" presStyleCnt="5">
        <dgm:presLayoutVars>
          <dgm:bulletEnabled val="1"/>
        </dgm:presLayoutVars>
      </dgm:prSet>
      <dgm:spPr/>
      <dgm:t>
        <a:bodyPr/>
        <a:lstStyle/>
        <a:p>
          <a:endParaRPr lang="es-ES_tradnl"/>
        </a:p>
      </dgm:t>
    </dgm:pt>
    <dgm:pt modelId="{2B270ABE-F87F-774A-A443-58BB3D918D38}" type="pres">
      <dgm:prSet presAssocID="{7366C90F-9E4D-5D4A-8857-CF0352F0B45C}" presName="sibTrans" presStyleCnt="0"/>
      <dgm:spPr/>
    </dgm:pt>
    <dgm:pt modelId="{27625510-F374-B844-A420-170B8C19B087}" type="pres">
      <dgm:prSet presAssocID="{32F7049D-B52B-F049-96CE-C56D78B8C8C4}" presName="node" presStyleLbl="node1" presStyleIdx="2" presStyleCnt="5">
        <dgm:presLayoutVars>
          <dgm:bulletEnabled val="1"/>
        </dgm:presLayoutVars>
      </dgm:prSet>
      <dgm:spPr/>
      <dgm:t>
        <a:bodyPr/>
        <a:lstStyle/>
        <a:p>
          <a:endParaRPr lang="es-ES_tradnl"/>
        </a:p>
      </dgm:t>
    </dgm:pt>
    <dgm:pt modelId="{126C364A-8B48-AE44-B9C8-BC3169129F99}" type="pres">
      <dgm:prSet presAssocID="{8E5160F3-D0DD-DB45-9806-E75139DD922E}" presName="sibTrans" presStyleCnt="0"/>
      <dgm:spPr/>
    </dgm:pt>
    <dgm:pt modelId="{85A5A265-62D3-A342-9AC4-3EA2A42719F6}" type="pres">
      <dgm:prSet presAssocID="{9E5FA6C2-42BF-E549-87C3-4F7BE197F479}" presName="node" presStyleLbl="node1" presStyleIdx="3" presStyleCnt="5">
        <dgm:presLayoutVars>
          <dgm:bulletEnabled val="1"/>
        </dgm:presLayoutVars>
      </dgm:prSet>
      <dgm:spPr/>
      <dgm:t>
        <a:bodyPr/>
        <a:lstStyle/>
        <a:p>
          <a:endParaRPr lang="es-ES_tradnl"/>
        </a:p>
      </dgm:t>
    </dgm:pt>
    <dgm:pt modelId="{8D00A638-C920-5E4F-A6CF-4C3F304A8E48}" type="pres">
      <dgm:prSet presAssocID="{FEF75540-652A-EF47-9F80-0FD982283227}" presName="sibTrans" presStyleCnt="0"/>
      <dgm:spPr/>
    </dgm:pt>
    <dgm:pt modelId="{D74AF804-8F05-B840-9358-592D8C478939}" type="pres">
      <dgm:prSet presAssocID="{90EB5719-60D5-F647-B5C2-CF1BABEC775F}" presName="node" presStyleLbl="node1" presStyleIdx="4" presStyleCnt="5">
        <dgm:presLayoutVars>
          <dgm:bulletEnabled val="1"/>
        </dgm:presLayoutVars>
      </dgm:prSet>
      <dgm:spPr/>
      <dgm:t>
        <a:bodyPr/>
        <a:lstStyle/>
        <a:p>
          <a:endParaRPr lang="es-ES_tradnl"/>
        </a:p>
      </dgm:t>
    </dgm:pt>
  </dgm:ptLst>
  <dgm:cxnLst>
    <dgm:cxn modelId="{49823E66-B7FC-BD41-BAE9-6F691B58523F}" type="presOf" srcId="{9E5FA6C2-42BF-E549-87C3-4F7BE197F479}" destId="{85A5A265-62D3-A342-9AC4-3EA2A42719F6}" srcOrd="0" destOrd="0" presId="urn:microsoft.com/office/officeart/2005/8/layout/default"/>
    <dgm:cxn modelId="{D53BD681-2A7E-2247-BAB6-FFE1293E3A1F}" type="presOf" srcId="{32F7049D-B52B-F049-96CE-C56D78B8C8C4}" destId="{27625510-F374-B844-A420-170B8C19B087}" srcOrd="0" destOrd="0" presId="urn:microsoft.com/office/officeart/2005/8/layout/default"/>
    <dgm:cxn modelId="{C841F6E1-C5E5-FD41-A47C-D43EA171D34C}" srcId="{D2D782A2-E534-2443-9104-799DB30B8B1F}" destId="{32F7049D-B52B-F049-96CE-C56D78B8C8C4}" srcOrd="2" destOrd="0" parTransId="{5ABCF56F-3FDB-4843-8F65-20BC0FEA9F16}" sibTransId="{8E5160F3-D0DD-DB45-9806-E75139DD922E}"/>
    <dgm:cxn modelId="{C3E7CD02-8944-9D4F-B762-D6E6A3DD8C51}" type="presOf" srcId="{90EB5719-60D5-F647-B5C2-CF1BABEC775F}" destId="{D74AF804-8F05-B840-9358-592D8C478939}" srcOrd="0" destOrd="0" presId="urn:microsoft.com/office/officeart/2005/8/layout/default"/>
    <dgm:cxn modelId="{000D01D4-EA3E-F545-8BD6-524E74F34C68}" srcId="{D2D782A2-E534-2443-9104-799DB30B8B1F}" destId="{64B90FA7-F19F-CF4E-B4F6-B54861F60516}" srcOrd="1" destOrd="0" parTransId="{EC96126E-04F7-7041-8424-18C58BC7146F}" sibTransId="{7366C90F-9E4D-5D4A-8857-CF0352F0B45C}"/>
    <dgm:cxn modelId="{6294CC27-68A0-E445-A7CE-2B477140E969}" srcId="{D2D782A2-E534-2443-9104-799DB30B8B1F}" destId="{90EB5719-60D5-F647-B5C2-CF1BABEC775F}" srcOrd="4" destOrd="0" parTransId="{CEAECA72-8ACA-D043-88DE-86B4EA570026}" sibTransId="{DB163FDC-B698-B64B-9240-AD78C967FB39}"/>
    <dgm:cxn modelId="{4C948066-5075-F341-910E-F717C438C9B1}" type="presOf" srcId="{D2D782A2-E534-2443-9104-799DB30B8B1F}" destId="{C7480502-9780-8F4B-94E1-4888F7BA3C74}" srcOrd="0" destOrd="0" presId="urn:microsoft.com/office/officeart/2005/8/layout/default"/>
    <dgm:cxn modelId="{0CB73CE4-7A92-5342-A456-4E5FF342161C}" srcId="{D2D782A2-E534-2443-9104-799DB30B8B1F}" destId="{B49D26F9-7620-BD45-940C-829FE928835B}" srcOrd="0" destOrd="0" parTransId="{18D8D3DA-34CB-4745-9738-F454DE36935F}" sibTransId="{BA346A8B-C148-D949-8C8B-F656F9EE6760}"/>
    <dgm:cxn modelId="{A64F99F4-FF71-6147-BA77-545F2CB0A836}" srcId="{D2D782A2-E534-2443-9104-799DB30B8B1F}" destId="{9E5FA6C2-42BF-E549-87C3-4F7BE197F479}" srcOrd="3" destOrd="0" parTransId="{67D6B62D-CADA-0041-BECA-F2EB67E42C70}" sibTransId="{FEF75540-652A-EF47-9F80-0FD982283227}"/>
    <dgm:cxn modelId="{9472E51A-1901-1C47-8245-901B396A677B}" type="presOf" srcId="{B49D26F9-7620-BD45-940C-829FE928835B}" destId="{407FD131-D290-DE4D-8DFD-BAD2EFFA5F91}" srcOrd="0" destOrd="0" presId="urn:microsoft.com/office/officeart/2005/8/layout/default"/>
    <dgm:cxn modelId="{13CD6237-E8A7-DD4F-80C0-8E0A7D5699B6}" type="presOf" srcId="{64B90FA7-F19F-CF4E-B4F6-B54861F60516}" destId="{144707E5-D0CB-D149-AB85-8018C385E05D}" srcOrd="0" destOrd="0" presId="urn:microsoft.com/office/officeart/2005/8/layout/default"/>
    <dgm:cxn modelId="{5EC13475-8AB1-904F-83EB-F7629561C9E2}" type="presParOf" srcId="{C7480502-9780-8F4B-94E1-4888F7BA3C74}" destId="{407FD131-D290-DE4D-8DFD-BAD2EFFA5F91}" srcOrd="0" destOrd="0" presId="urn:microsoft.com/office/officeart/2005/8/layout/default"/>
    <dgm:cxn modelId="{1F0E7EF7-1D66-E843-A0D4-258272891B1E}" type="presParOf" srcId="{C7480502-9780-8F4B-94E1-4888F7BA3C74}" destId="{B179CFA6-FC6C-3942-A143-262C05F5E875}" srcOrd="1" destOrd="0" presId="urn:microsoft.com/office/officeart/2005/8/layout/default"/>
    <dgm:cxn modelId="{EE8EBA58-94E1-034B-BE8F-2BB4B04E3B89}" type="presParOf" srcId="{C7480502-9780-8F4B-94E1-4888F7BA3C74}" destId="{144707E5-D0CB-D149-AB85-8018C385E05D}" srcOrd="2" destOrd="0" presId="urn:microsoft.com/office/officeart/2005/8/layout/default"/>
    <dgm:cxn modelId="{4D580BDB-9CE4-6143-847A-C4A184CA6106}" type="presParOf" srcId="{C7480502-9780-8F4B-94E1-4888F7BA3C74}" destId="{2B270ABE-F87F-774A-A443-58BB3D918D38}" srcOrd="3" destOrd="0" presId="urn:microsoft.com/office/officeart/2005/8/layout/default"/>
    <dgm:cxn modelId="{089908EF-58A3-4144-B6ED-B0BE5E63B5FD}" type="presParOf" srcId="{C7480502-9780-8F4B-94E1-4888F7BA3C74}" destId="{27625510-F374-B844-A420-170B8C19B087}" srcOrd="4" destOrd="0" presId="urn:microsoft.com/office/officeart/2005/8/layout/default"/>
    <dgm:cxn modelId="{F787F759-10FF-694A-8B4A-BAD6CC2856DF}" type="presParOf" srcId="{C7480502-9780-8F4B-94E1-4888F7BA3C74}" destId="{126C364A-8B48-AE44-B9C8-BC3169129F99}" srcOrd="5" destOrd="0" presId="urn:microsoft.com/office/officeart/2005/8/layout/default"/>
    <dgm:cxn modelId="{44B24197-37DE-FD45-89A0-02577C763E05}" type="presParOf" srcId="{C7480502-9780-8F4B-94E1-4888F7BA3C74}" destId="{85A5A265-62D3-A342-9AC4-3EA2A42719F6}" srcOrd="6" destOrd="0" presId="urn:microsoft.com/office/officeart/2005/8/layout/default"/>
    <dgm:cxn modelId="{6BD0EA92-908D-FC42-8462-EECC51CF0502}" type="presParOf" srcId="{C7480502-9780-8F4B-94E1-4888F7BA3C74}" destId="{8D00A638-C920-5E4F-A6CF-4C3F304A8E48}" srcOrd="7" destOrd="0" presId="urn:microsoft.com/office/officeart/2005/8/layout/default"/>
    <dgm:cxn modelId="{0D5138E8-E5C0-A543-B677-7F06342931ED}" type="presParOf" srcId="{C7480502-9780-8F4B-94E1-4888F7BA3C74}" destId="{D74AF804-8F05-B840-9358-592D8C47893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135DB1-5167-4D42-8A6A-B1F6401A2C9E}">
      <dsp:nvSpPr>
        <dsp:cNvPr id="0" name=""/>
        <dsp:cNvSpPr/>
      </dsp:nvSpPr>
      <dsp:spPr>
        <a:xfrm>
          <a:off x="467725" y="0"/>
          <a:ext cx="5300884" cy="3332026"/>
        </a:xfrm>
        <a:prstGeom prst="right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1367F5E-C01A-2246-9AF3-85A42CA194FD}">
      <dsp:nvSpPr>
        <dsp:cNvPr id="0" name=""/>
        <dsp:cNvSpPr/>
      </dsp:nvSpPr>
      <dsp:spPr>
        <a:xfrm>
          <a:off x="2307" y="999607"/>
          <a:ext cx="1998575" cy="133281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a:t>Reproducción</a:t>
          </a:r>
          <a:endParaRPr lang="es-ES_tradnl" sz="2300" kern="1200"/>
        </a:p>
      </dsp:txBody>
      <dsp:txXfrm>
        <a:off x="67369" y="1064669"/>
        <a:ext cx="1868451" cy="1202686"/>
      </dsp:txXfrm>
    </dsp:sp>
    <dsp:sp modelId="{B307D2ED-A6F0-804D-B742-B2CBE6E5210B}">
      <dsp:nvSpPr>
        <dsp:cNvPr id="0" name=""/>
        <dsp:cNvSpPr/>
      </dsp:nvSpPr>
      <dsp:spPr>
        <a:xfrm>
          <a:off x="2118879" y="999607"/>
          <a:ext cx="1998575" cy="133281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a:t>Conexión</a:t>
          </a:r>
          <a:endParaRPr lang="es-ES_tradnl" sz="2300" kern="1200"/>
        </a:p>
      </dsp:txBody>
      <dsp:txXfrm>
        <a:off x="2183941" y="1064669"/>
        <a:ext cx="1868451" cy="1202686"/>
      </dsp:txXfrm>
    </dsp:sp>
    <dsp:sp modelId="{62F7D68B-3050-214D-9D25-DB992FCADBFE}">
      <dsp:nvSpPr>
        <dsp:cNvPr id="0" name=""/>
        <dsp:cNvSpPr/>
      </dsp:nvSpPr>
      <dsp:spPr>
        <a:xfrm>
          <a:off x="4235452" y="999607"/>
          <a:ext cx="1998575" cy="133281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a:t>Reflexión</a:t>
          </a:r>
          <a:endParaRPr lang="es-ES_tradnl" sz="2300" kern="1200"/>
        </a:p>
      </dsp:txBody>
      <dsp:txXfrm>
        <a:off x="4300514" y="1064669"/>
        <a:ext cx="1868451" cy="12026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FD131-D290-DE4D-8DFD-BAD2EFFA5F91}">
      <dsp:nvSpPr>
        <dsp:cNvPr id="0" name=""/>
        <dsp:cNvSpPr/>
      </dsp:nvSpPr>
      <dsp:spPr>
        <a:xfrm>
          <a:off x="0" y="458290"/>
          <a:ext cx="2347232" cy="1408339"/>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_tradnl" sz="2200" kern="1200"/>
            <a:t>Estimulación de la comunicación y aprendizaje de álgebra </a:t>
          </a:r>
        </a:p>
      </dsp:txBody>
      <dsp:txXfrm>
        <a:off x="0" y="458290"/>
        <a:ext cx="2347232" cy="1408339"/>
      </dsp:txXfrm>
    </dsp:sp>
    <dsp:sp modelId="{144707E5-D0CB-D149-AB85-8018C385E05D}">
      <dsp:nvSpPr>
        <dsp:cNvPr id="0" name=""/>
        <dsp:cNvSpPr/>
      </dsp:nvSpPr>
      <dsp:spPr>
        <a:xfrm>
          <a:off x="2581955" y="458290"/>
          <a:ext cx="2347232" cy="1408339"/>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_tradnl" sz="2200" kern="1200"/>
            <a:t>Metodologías interactivas para la enseñanza de álgebra</a:t>
          </a:r>
        </a:p>
      </dsp:txBody>
      <dsp:txXfrm>
        <a:off x="2581955" y="458290"/>
        <a:ext cx="2347232" cy="1408339"/>
      </dsp:txXfrm>
    </dsp:sp>
    <dsp:sp modelId="{27625510-F374-B844-A420-170B8C19B087}">
      <dsp:nvSpPr>
        <dsp:cNvPr id="0" name=""/>
        <dsp:cNvSpPr/>
      </dsp:nvSpPr>
      <dsp:spPr>
        <a:xfrm>
          <a:off x="5163910" y="458290"/>
          <a:ext cx="2347232" cy="1408339"/>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_tradnl" sz="2200" kern="1200"/>
            <a:t>Mejora en los procesos para retroalimentación</a:t>
          </a:r>
        </a:p>
      </dsp:txBody>
      <dsp:txXfrm>
        <a:off x="5163910" y="458290"/>
        <a:ext cx="2347232" cy="1408339"/>
      </dsp:txXfrm>
    </dsp:sp>
    <dsp:sp modelId="{85A5A265-62D3-A342-9AC4-3EA2A42719F6}">
      <dsp:nvSpPr>
        <dsp:cNvPr id="0" name=""/>
        <dsp:cNvSpPr/>
      </dsp:nvSpPr>
      <dsp:spPr>
        <a:xfrm>
          <a:off x="1290977" y="2101352"/>
          <a:ext cx="2347232" cy="1408339"/>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_tradnl" sz="2200" kern="1200"/>
            <a:t>Aumenta la motivación del aprendizaje de álgebra</a:t>
          </a:r>
        </a:p>
      </dsp:txBody>
      <dsp:txXfrm>
        <a:off x="1290977" y="2101352"/>
        <a:ext cx="2347232" cy="1408339"/>
      </dsp:txXfrm>
    </dsp:sp>
    <dsp:sp modelId="{D74AF804-8F05-B840-9358-592D8C478939}">
      <dsp:nvSpPr>
        <dsp:cNvPr id="0" name=""/>
        <dsp:cNvSpPr/>
      </dsp:nvSpPr>
      <dsp:spPr>
        <a:xfrm>
          <a:off x="3872933" y="2101352"/>
          <a:ext cx="2347232" cy="1408339"/>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_tradnl" sz="2200" kern="1200"/>
            <a:t>Selección de información específica para la enseñanza</a:t>
          </a:r>
        </a:p>
      </dsp:txBody>
      <dsp:txXfrm>
        <a:off x="3872933" y="2101352"/>
        <a:ext cx="2347232" cy="140833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37130FE-6286-4BED-8776-BFA0F6FAB0D6}" type="datetimeFigureOut">
              <a:rPr kumimoji="0" lang="es-CL"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01-10-2021</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CB9A7F2-9659-4DC9-9023-FE7A5775BF82}" type="slidenum">
              <a:rPr kumimoji="0" lang="es-CL" altLang="es-EC"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CL" altLang="es-EC"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21034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489861-E905-45A7-B0B9-EDB02E0B592F}" type="datetimeFigureOut">
              <a:rPr kumimoji="0" lang="es-CL"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01-10-2021</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1902095-D1F7-4272-AFE0-FC420DBECC2F}" type="slidenum">
              <a:rPr kumimoji="0" lang="es-CL" altLang="es-EC"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CL" altLang="es-EC"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8538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43F7204-975E-4A88-A7BC-35F5A56B82FC}" type="datetimeFigureOut">
              <a:rPr kumimoji="0" lang="es-CL"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01-10-2021</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80EB6BE-8FE5-4E86-99FD-DD393EF1F179}" type="slidenum">
              <a:rPr kumimoji="0" lang="es-CL" altLang="es-EC"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CL" altLang="es-EC"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98614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9D8B4B4-7101-476F-9D24-11358B960535}" type="datetimeFigureOut">
              <a:rPr kumimoji="0" lang="es-CL"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01-10-2021</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397C617-D6A2-4B93-9342-0948DE9B80FC}" type="slidenum">
              <a:rPr kumimoji="0" lang="es-CL" altLang="es-EC"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CL" altLang="es-EC"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562576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45D02F8-5447-4A2A-B027-1C6567312702}" type="datetimeFigureOut">
              <a:rPr kumimoji="0" lang="es-CL"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01-10-2021</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CD956E6-4C6B-4B12-BC36-EC33FCE2CD69}" type="slidenum">
              <a:rPr kumimoji="0" lang="es-CL" altLang="es-EC"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CL" altLang="es-EC"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525127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6C44AC1-B487-4452-A8DB-32BE5AAC1E0B}" type="datetimeFigureOut">
              <a:rPr kumimoji="0" lang="es-CL"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01-10-2021</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D19209A-80EB-462D-848C-D605C61BF52B}" type="slidenum">
              <a:rPr kumimoji="0" lang="es-CL" altLang="es-EC"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CL" altLang="es-EC"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817429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EC8068-A25C-432A-BDA2-07F725CCE44E}" type="datetimeFigureOut">
              <a:rPr kumimoji="0" lang="es-CL"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01-10-2021</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4E6F588-65BC-4B48-9C30-C39026BFACD8}" type="slidenum">
              <a:rPr kumimoji="0" lang="es-CL" altLang="es-EC"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CL" altLang="es-EC"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297253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9CCB5DA-9D9F-466A-B49C-84AC907ADD53}" type="datetimeFigureOut">
              <a:rPr kumimoji="0" lang="es-CL"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01-10-2021</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157CAF0-E5EC-4831-BF9B-7694D78DA21E}" type="slidenum">
              <a:rPr kumimoji="0" lang="es-CL" altLang="es-EC"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CL" altLang="es-EC"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131185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AC70759-C26D-4112-B089-06AEA214C720}" type="datetimeFigureOut">
              <a:rPr kumimoji="0" lang="es-CL"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01-10-2021</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DE38B4C-C5A0-4EF3-A6E0-4A3B3F4DD46F}" type="slidenum">
              <a:rPr kumimoji="0" lang="es-CL" altLang="es-EC"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CL" altLang="es-EC"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5162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02D6D26-D2A2-4FEF-992B-2F059EF0F2C4}" type="datetimeFigureOut">
              <a:rPr kumimoji="0" lang="es-CL"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01-10-2021</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7995721-70FF-4417-A561-632455EFC55A}" type="slidenum">
              <a:rPr kumimoji="0" lang="es-CL" altLang="es-EC"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CL" altLang="es-EC"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338138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6BE25AC-3E2F-4B60-AA56-BA636A155B7B}" type="datetimeFigureOut">
              <a:rPr kumimoji="0" lang="es-CL"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01-10-2021</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1012E85-CBA7-4E07-A80B-263A228CAA09}" type="slidenum">
              <a:rPr kumimoji="0" lang="es-CL" altLang="es-EC"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CL" altLang="es-EC"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70264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C" smtClean="0"/>
              <a:t>Haga clic para modificar el estilo de título del patrón</a:t>
            </a:r>
            <a:endParaRPr lang="es-CL" altLang="es-EC" smtClean="0"/>
          </a:p>
        </p:txBody>
      </p:sp>
      <p:sp>
        <p:nvSpPr>
          <p:cNvPr id="1027" name="2 Marcador de texto"/>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C" smtClean="0"/>
              <a:t>Haga clic para modificar el estilo de texto del patrón</a:t>
            </a:r>
          </a:p>
          <a:p>
            <a:pPr lvl="1"/>
            <a:r>
              <a:rPr lang="es-ES" altLang="es-EC" smtClean="0"/>
              <a:t>Segundo nivel</a:t>
            </a:r>
          </a:p>
          <a:p>
            <a:pPr lvl="2"/>
            <a:r>
              <a:rPr lang="es-ES" altLang="es-EC" smtClean="0"/>
              <a:t>Tercer nivel</a:t>
            </a:r>
          </a:p>
          <a:p>
            <a:pPr lvl="3"/>
            <a:r>
              <a:rPr lang="es-ES" altLang="es-EC" smtClean="0"/>
              <a:t>Cuarto nivel</a:t>
            </a:r>
          </a:p>
          <a:p>
            <a:pPr lvl="4"/>
            <a:r>
              <a:rPr lang="es-ES" altLang="es-EC" smtClean="0"/>
              <a:t>Quinto nivel</a:t>
            </a:r>
            <a:endParaRPr lang="es-CL" altLang="es-EC" smtClean="0"/>
          </a:p>
        </p:txBody>
      </p:sp>
      <p:sp>
        <p:nvSpPr>
          <p:cNvPr id="4" name="3 Marcador de fecha"/>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0958923-A3B6-4217-AB9F-8CBA0D8B1DB9}" type="datetimeFigureOut">
              <a:rPr kumimoji="0" lang="es-CL"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01-10-2021</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BDB7C20-6784-466D-A34C-BCD477D1D332}" type="slidenum">
              <a:rPr kumimoji="0" lang="es-CL" altLang="es-EC"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CL" altLang="es-EC"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7578671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ítulo 1"/>
          <p:cNvSpPr>
            <a:spLocks noGrp="1"/>
          </p:cNvSpPr>
          <p:nvPr>
            <p:ph type="ctrTitle"/>
          </p:nvPr>
        </p:nvSpPr>
        <p:spPr>
          <a:xfrm>
            <a:off x="5697538" y="2085975"/>
            <a:ext cx="5683250" cy="2954338"/>
          </a:xfrm>
        </p:spPr>
        <p:txBody>
          <a:bodyPr/>
          <a:lstStyle/>
          <a:p>
            <a:pPr eaLnBrk="1" hangingPunct="1"/>
            <a:r>
              <a:rPr lang="es-MX" altLang="es-EC" sz="2000" b="1" dirty="0" smtClean="0">
                <a:latin typeface="Arial" panose="020B0604020202020204" pitchFamily="34" charset="0"/>
                <a:cs typeface="Arial" panose="020B0604020202020204" pitchFamily="34" charset="0"/>
              </a:rPr>
              <a:t>“EL USO DE ESPACIOS VIRTUALES DE APRENDIZAJE Y SU RELACIÓN CON EL APRENDIZAJE DE ÁLGEBRA CON LOS ESTUDIANTES DE NIVELACIÓN DE LA UNIVERSIDAD DE LAS FUERZAS ARMADAS ESPE EXTENSIÓN LATACUNGA DURANTE EL PERIODO JUNIO – SEPTIEMBRE 2019”</a:t>
            </a:r>
            <a:endParaRPr lang="es-CL" altLang="es-EC" sz="2000" b="1" dirty="0" smtClean="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6810375" y="5246688"/>
            <a:ext cx="3457575" cy="530225"/>
          </a:xfrm>
        </p:spPr>
        <p:txBody>
          <a:bodyPr rtlCol="0">
            <a:normAutofit fontScale="47500" lnSpcReduction="20000"/>
          </a:bodyPr>
          <a:lstStyle/>
          <a:p>
            <a:pPr eaLnBrk="1" fontAlgn="auto" hangingPunct="1">
              <a:spcAft>
                <a:spcPts val="0"/>
              </a:spcAft>
              <a:defRPr/>
            </a:pPr>
            <a:r>
              <a:rPr lang="es-CL" b="1" dirty="0">
                <a:solidFill>
                  <a:schemeClr val="tx1"/>
                </a:solidFill>
              </a:rPr>
              <a:t> OÑATE PICO MARÍA FERNANDA</a:t>
            </a:r>
          </a:p>
          <a:p>
            <a:pPr eaLnBrk="1" fontAlgn="auto" hangingPunct="1">
              <a:spcAft>
                <a:spcPts val="0"/>
              </a:spcAft>
              <a:defRPr/>
            </a:pPr>
            <a:r>
              <a:rPr lang="es-CL" b="1" dirty="0" smtClean="0">
                <a:solidFill>
                  <a:schemeClr val="tx1"/>
                </a:solidFill>
              </a:rPr>
              <a:t>MARCELO </a:t>
            </a:r>
            <a:r>
              <a:rPr lang="es-CL" b="1" dirty="0">
                <a:solidFill>
                  <a:schemeClr val="tx1"/>
                </a:solidFill>
              </a:rPr>
              <a:t>BENAVIDES LARA </a:t>
            </a:r>
            <a:r>
              <a:rPr lang="es-CL" b="1" dirty="0" err="1">
                <a:solidFill>
                  <a:schemeClr val="tx1"/>
                </a:solidFill>
              </a:rPr>
              <a:t>Ph.D</a:t>
            </a:r>
            <a:endParaRPr lang="es-CL" b="1" dirty="0">
              <a:solidFill>
                <a:schemeClr val="tx1"/>
              </a:solidFill>
            </a:endParaRPr>
          </a:p>
        </p:txBody>
      </p:sp>
      <p:sp>
        <p:nvSpPr>
          <p:cNvPr id="3076" name="Título 1"/>
          <p:cNvSpPr txBox="1">
            <a:spLocks/>
          </p:cNvSpPr>
          <p:nvPr/>
        </p:nvSpPr>
        <p:spPr bwMode="auto">
          <a:xfrm>
            <a:off x="5430838" y="5991225"/>
            <a:ext cx="2760662"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altLang="es-EC" sz="20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Sangolquí</a:t>
            </a:r>
            <a:r>
              <a:rPr kumimoji="0" lang="es-MX" altLang="es-EC"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- 2021</a:t>
            </a:r>
            <a:endParaRPr kumimoji="0" lang="es-CL" altLang="es-EC"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36035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1" b="9925"/>
          <a:stretch/>
        </p:blipFill>
        <p:spPr>
          <a:xfrm>
            <a:off x="9757956" y="6017078"/>
            <a:ext cx="2312126" cy="619035"/>
          </a:xfrm>
          <a:prstGeom prst="rect">
            <a:avLst/>
          </a:prstGeom>
        </p:spPr>
      </p:pic>
      <p:sp>
        <p:nvSpPr>
          <p:cNvPr id="5" name="Rectángulo 4"/>
          <p:cNvSpPr/>
          <p:nvPr/>
        </p:nvSpPr>
        <p:spPr>
          <a:xfrm>
            <a:off x="1359708" y="527260"/>
            <a:ext cx="1347485" cy="369332"/>
          </a:xfrm>
          <a:prstGeom prst="rect">
            <a:avLst/>
          </a:prstGeom>
        </p:spPr>
        <p:txBody>
          <a:bodyPr wrap="none">
            <a:spAutoFit/>
          </a:bodyPr>
          <a:lstStyle/>
          <a:p>
            <a:r>
              <a:rPr lang="es-MX" altLang="es-EC" b="1" dirty="0">
                <a:solidFill>
                  <a:prstClr val="black"/>
                </a:solidFill>
                <a:latin typeface="Arial" panose="020B0604020202020204" pitchFamily="34" charset="0"/>
                <a:cs typeface="Arial" panose="020B0604020202020204" pitchFamily="34" charset="0"/>
              </a:rPr>
              <a:t>MÉTODOS</a:t>
            </a:r>
            <a:endParaRPr lang="en-US" dirty="0"/>
          </a:p>
        </p:txBody>
      </p:sp>
      <p:pic>
        <p:nvPicPr>
          <p:cNvPr id="7" name="Imagen 6"/>
          <p:cNvPicPr>
            <a:picLocks noChangeAspect="1"/>
          </p:cNvPicPr>
          <p:nvPr/>
        </p:nvPicPr>
        <p:blipFill>
          <a:blip r:embed="rId3"/>
          <a:stretch>
            <a:fillRect/>
          </a:stretch>
        </p:blipFill>
        <p:spPr>
          <a:xfrm>
            <a:off x="959404" y="2347252"/>
            <a:ext cx="5887721" cy="2881953"/>
          </a:xfrm>
          <a:prstGeom prst="rect">
            <a:avLst/>
          </a:prstGeom>
        </p:spPr>
      </p:pic>
      <p:sp>
        <p:nvSpPr>
          <p:cNvPr id="8" name="Rectángulo 7"/>
          <p:cNvSpPr/>
          <p:nvPr/>
        </p:nvSpPr>
        <p:spPr>
          <a:xfrm>
            <a:off x="2136310" y="1094943"/>
            <a:ext cx="5855449" cy="508344"/>
          </a:xfrm>
          <a:prstGeom prst="rect">
            <a:avLst/>
          </a:prstGeom>
        </p:spPr>
        <p:txBody>
          <a:bodyPr wrap="none">
            <a:spAutoFit/>
          </a:bodyPr>
          <a:lstStyle/>
          <a:p>
            <a:pPr lvl="2" algn="just">
              <a:lnSpc>
                <a:spcPct val="200000"/>
              </a:lnSpc>
              <a:spcBef>
                <a:spcPts val="600"/>
              </a:spcBef>
              <a:spcAft>
                <a:spcPts val="600"/>
              </a:spcAft>
            </a:pPr>
            <a:r>
              <a:rPr lang="es-ES" sz="1600" b="1" smtClean="0">
                <a:latin typeface="Arial" panose="020B0604020202020204" pitchFamily="34" charset="0"/>
                <a:ea typeface="Times New Roman" panose="02020603050405020304" pitchFamily="18" charset="0"/>
                <a:cs typeface="Arial" panose="020B0604020202020204" pitchFamily="34" charset="0"/>
              </a:rPr>
              <a:t>POBLACIÓN, MUESTRA Y TIPO DE MUESTREO  </a:t>
            </a:r>
            <a:endParaRPr lang="en-US" sz="1400" b="1">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9" name="Imagen 8" descr="../../../../var/folders/2n/c088fsr11bn47hj61y22cc9r0000gn/T/TemporaryItems/NSIRD_screencaptureui_aZz2EP/Captura%20de%20Pantalla%202021-04-23%20a"/>
          <p:cNvPicPr/>
          <p:nvPr/>
        </p:nvPicPr>
        <p:blipFill>
          <a:blip r:embed="rId4">
            <a:extLst>
              <a:ext uri="{28A0092B-C50C-407E-A947-70E740481C1C}">
                <a14:useLocalDpi xmlns:a14="http://schemas.microsoft.com/office/drawing/2010/main" val="0"/>
              </a:ext>
            </a:extLst>
          </a:blip>
          <a:srcRect/>
          <a:stretch>
            <a:fillRect/>
          </a:stretch>
        </p:blipFill>
        <p:spPr bwMode="auto">
          <a:xfrm>
            <a:off x="7056131" y="2347252"/>
            <a:ext cx="3981984" cy="2629697"/>
          </a:xfrm>
          <a:prstGeom prst="rect">
            <a:avLst/>
          </a:prstGeom>
          <a:noFill/>
          <a:ln>
            <a:noFill/>
          </a:ln>
        </p:spPr>
      </p:pic>
    </p:spTree>
    <p:extLst>
      <p:ext uri="{BB962C8B-B14F-4D97-AF65-F5344CB8AC3E}">
        <p14:creationId xmlns:p14="http://schemas.microsoft.com/office/powerpoint/2010/main" val="3553507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1" b="9925"/>
          <a:stretch/>
        </p:blipFill>
        <p:spPr>
          <a:xfrm>
            <a:off x="9757956" y="6017078"/>
            <a:ext cx="2312126" cy="619035"/>
          </a:xfrm>
          <a:prstGeom prst="rect">
            <a:avLst/>
          </a:prstGeom>
        </p:spPr>
      </p:pic>
      <p:sp>
        <p:nvSpPr>
          <p:cNvPr id="5" name="Rectángulo 4"/>
          <p:cNvSpPr/>
          <p:nvPr/>
        </p:nvSpPr>
        <p:spPr>
          <a:xfrm>
            <a:off x="1359708" y="527260"/>
            <a:ext cx="1347485" cy="369332"/>
          </a:xfrm>
          <a:prstGeom prst="rect">
            <a:avLst/>
          </a:prstGeom>
        </p:spPr>
        <p:txBody>
          <a:bodyPr wrap="none">
            <a:spAutoFit/>
          </a:bodyPr>
          <a:lstStyle/>
          <a:p>
            <a:r>
              <a:rPr lang="es-MX" altLang="es-EC" b="1" dirty="0">
                <a:solidFill>
                  <a:prstClr val="black"/>
                </a:solidFill>
                <a:latin typeface="Arial" panose="020B0604020202020204" pitchFamily="34" charset="0"/>
                <a:cs typeface="Arial" panose="020B0604020202020204" pitchFamily="34" charset="0"/>
              </a:rPr>
              <a:t>MÉTODOS</a:t>
            </a:r>
            <a:endParaRPr lang="en-US" dirty="0"/>
          </a:p>
        </p:txBody>
      </p:sp>
      <p:pic>
        <p:nvPicPr>
          <p:cNvPr id="3" name="Imagen 2"/>
          <p:cNvPicPr>
            <a:picLocks noChangeAspect="1"/>
          </p:cNvPicPr>
          <p:nvPr/>
        </p:nvPicPr>
        <p:blipFill>
          <a:blip r:embed="rId3"/>
          <a:stretch>
            <a:fillRect/>
          </a:stretch>
        </p:blipFill>
        <p:spPr>
          <a:xfrm>
            <a:off x="980885" y="1646277"/>
            <a:ext cx="5487417" cy="2177722"/>
          </a:xfrm>
          <a:prstGeom prst="rect">
            <a:avLst/>
          </a:prstGeom>
        </p:spPr>
      </p:pic>
      <p:sp>
        <p:nvSpPr>
          <p:cNvPr id="6" name="Rectángulo 5"/>
          <p:cNvSpPr/>
          <p:nvPr/>
        </p:nvSpPr>
        <p:spPr>
          <a:xfrm>
            <a:off x="947737" y="1211630"/>
            <a:ext cx="3518912" cy="369332"/>
          </a:xfrm>
          <a:prstGeom prst="rect">
            <a:avLst/>
          </a:prstGeom>
        </p:spPr>
        <p:txBody>
          <a:bodyPr wrap="none">
            <a:spAutoFit/>
          </a:bodyPr>
          <a:lstStyle/>
          <a:p>
            <a:pPr marL="228600" algn="just">
              <a:spcBef>
                <a:spcPts val="600"/>
              </a:spcBef>
              <a:spcAft>
                <a:spcPts val="0"/>
              </a:spcAft>
            </a:pPr>
            <a:r>
              <a:rPr lang="es-ES" b="1" dirty="0" smtClean="0">
                <a:latin typeface="Arial" panose="020B0604020202020204" pitchFamily="34" charset="0"/>
                <a:ea typeface="Calibri" panose="020F0502020204030204" pitchFamily="34" charset="0"/>
                <a:cs typeface="Arial" panose="020B0604020202020204" pitchFamily="34" charset="0"/>
              </a:rPr>
              <a:t>DISTRIBUCIÓN DE GRUPOS</a:t>
            </a:r>
            <a:endParaRPr lang="en-US" b="1" dirty="0">
              <a:latin typeface="Arial" panose="020B0604020202020204" pitchFamily="34" charset="0"/>
              <a:ea typeface="Calibri" panose="020F0502020204030204" pitchFamily="34" charset="0"/>
              <a:cs typeface="Times New Roman" panose="02020603050405020304" pitchFamily="18" charset="0"/>
            </a:endParaRPr>
          </a:p>
        </p:txBody>
      </p:sp>
      <p:pic>
        <p:nvPicPr>
          <p:cNvPr id="8" name="Imagen 7"/>
          <p:cNvPicPr>
            <a:picLocks noChangeAspect="1"/>
          </p:cNvPicPr>
          <p:nvPr/>
        </p:nvPicPr>
        <p:blipFill>
          <a:blip r:embed="rId4"/>
          <a:stretch>
            <a:fillRect/>
          </a:stretch>
        </p:blipFill>
        <p:spPr>
          <a:xfrm>
            <a:off x="5311720" y="4459089"/>
            <a:ext cx="5487417" cy="1179409"/>
          </a:xfrm>
          <a:prstGeom prst="rect">
            <a:avLst/>
          </a:prstGeom>
        </p:spPr>
      </p:pic>
      <p:sp>
        <p:nvSpPr>
          <p:cNvPr id="9" name="Rectángulo 8"/>
          <p:cNvSpPr/>
          <p:nvPr/>
        </p:nvSpPr>
        <p:spPr>
          <a:xfrm>
            <a:off x="5763905" y="3895843"/>
            <a:ext cx="3262432" cy="369332"/>
          </a:xfrm>
          <a:prstGeom prst="rect">
            <a:avLst/>
          </a:prstGeom>
        </p:spPr>
        <p:txBody>
          <a:bodyPr wrap="none">
            <a:spAutoFit/>
          </a:bodyPr>
          <a:lstStyle/>
          <a:p>
            <a:r>
              <a:rPr lang="es-ES" b="1" dirty="0" smtClean="0">
                <a:latin typeface="Arial" panose="020B0604020202020204" pitchFamily="34" charset="0"/>
                <a:ea typeface="Calibri" panose="020F0502020204030204" pitchFamily="34" charset="0"/>
              </a:rPr>
              <a:t>APLICACIÓN DE ESTÍMULO</a:t>
            </a:r>
            <a:endParaRPr lang="en-US" b="1" dirty="0"/>
          </a:p>
        </p:txBody>
      </p:sp>
    </p:spTree>
    <p:extLst>
      <p:ext uri="{BB962C8B-B14F-4D97-AF65-F5344CB8AC3E}">
        <p14:creationId xmlns:p14="http://schemas.microsoft.com/office/powerpoint/2010/main" val="3035568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1" b="9925"/>
          <a:stretch/>
        </p:blipFill>
        <p:spPr>
          <a:xfrm>
            <a:off x="9757956" y="6017078"/>
            <a:ext cx="2312126" cy="619035"/>
          </a:xfrm>
          <a:prstGeom prst="rect">
            <a:avLst/>
          </a:prstGeom>
        </p:spPr>
      </p:pic>
      <p:sp>
        <p:nvSpPr>
          <p:cNvPr id="5" name="Rectángulo 4"/>
          <p:cNvSpPr/>
          <p:nvPr/>
        </p:nvSpPr>
        <p:spPr>
          <a:xfrm>
            <a:off x="1359708" y="527260"/>
            <a:ext cx="1347485" cy="369332"/>
          </a:xfrm>
          <a:prstGeom prst="rect">
            <a:avLst/>
          </a:prstGeom>
        </p:spPr>
        <p:txBody>
          <a:bodyPr wrap="none">
            <a:spAutoFit/>
          </a:bodyPr>
          <a:lstStyle/>
          <a:p>
            <a:r>
              <a:rPr lang="es-MX" altLang="es-EC" b="1" dirty="0">
                <a:solidFill>
                  <a:prstClr val="black"/>
                </a:solidFill>
                <a:latin typeface="Arial" panose="020B0604020202020204" pitchFamily="34" charset="0"/>
                <a:cs typeface="Arial" panose="020B0604020202020204" pitchFamily="34" charset="0"/>
              </a:rPr>
              <a:t>MÉTODOS</a:t>
            </a:r>
            <a:endParaRPr lang="en-US" dirty="0"/>
          </a:p>
        </p:txBody>
      </p:sp>
      <p:pic>
        <p:nvPicPr>
          <p:cNvPr id="6" name="Imagen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486" y="1074373"/>
            <a:ext cx="7615646" cy="4294461"/>
          </a:xfrm>
          <a:prstGeom prst="rect">
            <a:avLst/>
          </a:prstGeom>
          <a:noFill/>
          <a:ln>
            <a:noFill/>
          </a:ln>
        </p:spPr>
      </p:pic>
      <p:sp>
        <p:nvSpPr>
          <p:cNvPr id="2" name="Rectángulo 1"/>
          <p:cNvSpPr/>
          <p:nvPr/>
        </p:nvSpPr>
        <p:spPr>
          <a:xfrm>
            <a:off x="1885405" y="5368834"/>
            <a:ext cx="7310845" cy="369332"/>
          </a:xfrm>
          <a:prstGeom prst="rect">
            <a:avLst/>
          </a:prstGeom>
        </p:spPr>
        <p:txBody>
          <a:bodyPr wrap="square">
            <a:spAutoFit/>
          </a:bodyPr>
          <a:lstStyle/>
          <a:p>
            <a:pPr algn="ctr"/>
            <a:r>
              <a:rPr lang="es-ES" dirty="0" smtClean="0">
                <a:latin typeface="Arial" panose="020B0604020202020204" pitchFamily="34" charset="0"/>
                <a:ea typeface="Calibri" panose="020F0502020204030204" pitchFamily="34" charset="0"/>
              </a:rPr>
              <a:t>Secuencia </a:t>
            </a:r>
            <a:r>
              <a:rPr lang="es-ES" dirty="0">
                <a:latin typeface="Arial" panose="020B0604020202020204" pitchFamily="34" charset="0"/>
                <a:ea typeface="Calibri" panose="020F0502020204030204" pitchFamily="34" charset="0"/>
              </a:rPr>
              <a:t>de las actividades y recursos aplicados en </a:t>
            </a:r>
            <a:r>
              <a:rPr lang="es-ES" dirty="0" err="1">
                <a:latin typeface="Arial" panose="020B0604020202020204" pitchFamily="34" charset="0"/>
                <a:ea typeface="Calibri" panose="020F0502020204030204" pitchFamily="34" charset="0"/>
              </a:rPr>
              <a:t>Moddle</a:t>
            </a:r>
            <a:r>
              <a:rPr lang="es-ES" dirty="0">
                <a:latin typeface="Arial" panose="020B0604020202020204" pitchFamily="34" charset="0"/>
                <a:ea typeface="Calibri" panose="020F0502020204030204" pitchFamily="34" charset="0"/>
              </a:rPr>
              <a:t>.</a:t>
            </a:r>
            <a:endParaRPr lang="en-US" dirty="0"/>
          </a:p>
        </p:txBody>
      </p:sp>
    </p:spTree>
    <p:extLst>
      <p:ext uri="{BB962C8B-B14F-4D97-AF65-F5344CB8AC3E}">
        <p14:creationId xmlns:p14="http://schemas.microsoft.com/office/powerpoint/2010/main" val="1083293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1" b="9925"/>
          <a:stretch/>
        </p:blipFill>
        <p:spPr>
          <a:xfrm>
            <a:off x="9757956" y="6017078"/>
            <a:ext cx="2312126" cy="619035"/>
          </a:xfrm>
          <a:prstGeom prst="rect">
            <a:avLst/>
          </a:prstGeom>
        </p:spPr>
      </p:pic>
      <p:sp>
        <p:nvSpPr>
          <p:cNvPr id="2" name="Rectángulo 1"/>
          <p:cNvSpPr/>
          <p:nvPr/>
        </p:nvSpPr>
        <p:spPr>
          <a:xfrm>
            <a:off x="685497" y="461945"/>
            <a:ext cx="3296800" cy="369332"/>
          </a:xfrm>
          <a:prstGeom prst="rect">
            <a:avLst/>
          </a:prstGeom>
        </p:spPr>
        <p:txBody>
          <a:bodyPr wrap="none">
            <a:spAutoFit/>
          </a:bodyPr>
          <a:lstStyle/>
          <a:p>
            <a:r>
              <a:rPr lang="es-MX" altLang="es-EC" b="1" dirty="0">
                <a:solidFill>
                  <a:prstClr val="black"/>
                </a:solidFill>
                <a:latin typeface="Arial" panose="020B0604020202020204" pitchFamily="34" charset="0"/>
                <a:cs typeface="Arial" panose="020B0604020202020204" pitchFamily="34" charset="0"/>
              </a:rPr>
              <a:t>RESULTADOS Y DISCUSIÓN</a:t>
            </a:r>
            <a:endParaRPr lang="en-US" dirty="0"/>
          </a:p>
        </p:txBody>
      </p:sp>
      <p:pic>
        <p:nvPicPr>
          <p:cNvPr id="5" name="Imagen 4"/>
          <p:cNvPicPr>
            <a:picLocks noChangeAspect="1"/>
          </p:cNvPicPr>
          <p:nvPr/>
        </p:nvPicPr>
        <p:blipFill>
          <a:blip r:embed="rId3"/>
          <a:stretch>
            <a:fillRect/>
          </a:stretch>
        </p:blipFill>
        <p:spPr>
          <a:xfrm>
            <a:off x="1027102" y="1665896"/>
            <a:ext cx="5043948" cy="2821444"/>
          </a:xfrm>
          <a:prstGeom prst="rect">
            <a:avLst/>
          </a:prstGeom>
        </p:spPr>
      </p:pic>
      <p:pic>
        <p:nvPicPr>
          <p:cNvPr id="7" name="Imagen 6"/>
          <p:cNvPicPr>
            <a:picLocks noChangeAspect="1"/>
          </p:cNvPicPr>
          <p:nvPr/>
        </p:nvPicPr>
        <p:blipFill>
          <a:blip r:embed="rId4"/>
          <a:stretch>
            <a:fillRect/>
          </a:stretch>
        </p:blipFill>
        <p:spPr>
          <a:xfrm>
            <a:off x="6071050" y="1462559"/>
            <a:ext cx="5032378" cy="3024781"/>
          </a:xfrm>
          <a:prstGeom prst="rect">
            <a:avLst/>
          </a:prstGeom>
        </p:spPr>
      </p:pic>
      <p:sp>
        <p:nvSpPr>
          <p:cNvPr id="8" name="Rectángulo 7"/>
          <p:cNvSpPr/>
          <p:nvPr/>
        </p:nvSpPr>
        <p:spPr>
          <a:xfrm>
            <a:off x="1650276" y="4690677"/>
            <a:ext cx="8107680" cy="646331"/>
          </a:xfrm>
          <a:prstGeom prst="rect">
            <a:avLst/>
          </a:prstGeom>
        </p:spPr>
        <p:txBody>
          <a:bodyPr wrap="square">
            <a:spAutoFit/>
          </a:bodyPr>
          <a:lstStyle/>
          <a:p>
            <a:pPr indent="450215" algn="ctr">
              <a:lnSpc>
                <a:spcPct val="200000"/>
              </a:lnSpc>
              <a:spcAft>
                <a:spcPts val="600"/>
              </a:spcAft>
            </a:pPr>
            <a:r>
              <a:rPr lang="es-ES" dirty="0">
                <a:latin typeface="Arial" panose="020B0604020202020204" pitchFamily="34" charset="0"/>
                <a:ea typeface="Calibri" panose="020F0502020204030204" pitchFamily="34" charset="0"/>
                <a:cs typeface="Arial" panose="020B0604020202020204" pitchFamily="34" charset="0"/>
              </a:rPr>
              <a:t>Datos evaluación pre-test en grupos experimental y de control</a:t>
            </a:r>
            <a:endParaRPr lang="en-US" sz="1100" i="1"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9634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1" b="9925"/>
          <a:stretch/>
        </p:blipFill>
        <p:spPr>
          <a:xfrm>
            <a:off x="9757956" y="6017078"/>
            <a:ext cx="2312126" cy="619035"/>
          </a:xfrm>
          <a:prstGeom prst="rect">
            <a:avLst/>
          </a:prstGeom>
        </p:spPr>
      </p:pic>
      <p:sp>
        <p:nvSpPr>
          <p:cNvPr id="2" name="Rectángulo 1"/>
          <p:cNvSpPr/>
          <p:nvPr/>
        </p:nvSpPr>
        <p:spPr>
          <a:xfrm>
            <a:off x="685497" y="461945"/>
            <a:ext cx="3296800" cy="369332"/>
          </a:xfrm>
          <a:prstGeom prst="rect">
            <a:avLst/>
          </a:prstGeom>
        </p:spPr>
        <p:txBody>
          <a:bodyPr wrap="none">
            <a:spAutoFit/>
          </a:bodyPr>
          <a:lstStyle/>
          <a:p>
            <a:r>
              <a:rPr lang="es-MX" altLang="es-EC" b="1" dirty="0">
                <a:solidFill>
                  <a:prstClr val="black"/>
                </a:solidFill>
                <a:latin typeface="Arial" panose="020B0604020202020204" pitchFamily="34" charset="0"/>
                <a:cs typeface="Arial" panose="020B0604020202020204" pitchFamily="34" charset="0"/>
              </a:rPr>
              <a:t>RESULTADOS Y DISCUSIÓN</a:t>
            </a:r>
            <a:endParaRPr lang="en-US" dirty="0"/>
          </a:p>
        </p:txBody>
      </p:sp>
      <p:pic>
        <p:nvPicPr>
          <p:cNvPr id="6" name="Imagen 5"/>
          <p:cNvPicPr>
            <a:picLocks noChangeAspect="1"/>
          </p:cNvPicPr>
          <p:nvPr/>
        </p:nvPicPr>
        <p:blipFill>
          <a:blip r:embed="rId3"/>
          <a:stretch>
            <a:fillRect/>
          </a:stretch>
        </p:blipFill>
        <p:spPr>
          <a:xfrm>
            <a:off x="5839098" y="1519429"/>
            <a:ext cx="5338883" cy="3209010"/>
          </a:xfrm>
          <a:prstGeom prst="rect">
            <a:avLst/>
          </a:prstGeom>
        </p:spPr>
      </p:pic>
      <p:sp>
        <p:nvSpPr>
          <p:cNvPr id="7" name="Rectángulo 6"/>
          <p:cNvSpPr/>
          <p:nvPr/>
        </p:nvSpPr>
        <p:spPr>
          <a:xfrm>
            <a:off x="1010194" y="5066665"/>
            <a:ext cx="8538754" cy="646331"/>
          </a:xfrm>
          <a:prstGeom prst="rect">
            <a:avLst/>
          </a:prstGeom>
        </p:spPr>
        <p:txBody>
          <a:bodyPr wrap="square">
            <a:spAutoFit/>
          </a:bodyPr>
          <a:lstStyle/>
          <a:p>
            <a:pPr marL="1170305" indent="450215" algn="ctr">
              <a:lnSpc>
                <a:spcPct val="200000"/>
              </a:lnSpc>
              <a:spcAft>
                <a:spcPts val="600"/>
              </a:spcAft>
            </a:pPr>
            <a:r>
              <a:rPr lang="es-ES" dirty="0">
                <a:latin typeface="Arial" panose="020B0604020202020204" pitchFamily="34" charset="0"/>
                <a:ea typeface="Calibri" panose="020F0502020204030204" pitchFamily="34" charset="0"/>
                <a:cs typeface="Arial" panose="020B0604020202020204" pitchFamily="34" charset="0"/>
              </a:rPr>
              <a:t>Datos evaluación post-test en grupos experimental y de control</a:t>
            </a:r>
            <a:endParaRPr lang="en-US" sz="1100" i="1"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9" name="Imagen 8"/>
          <p:cNvPicPr>
            <a:picLocks noChangeAspect="1"/>
          </p:cNvPicPr>
          <p:nvPr/>
        </p:nvPicPr>
        <p:blipFill>
          <a:blip r:embed="rId4"/>
          <a:stretch>
            <a:fillRect/>
          </a:stretch>
        </p:blipFill>
        <p:spPr>
          <a:xfrm>
            <a:off x="896477" y="1650371"/>
            <a:ext cx="4811993" cy="2947127"/>
          </a:xfrm>
          <a:prstGeom prst="rect">
            <a:avLst/>
          </a:prstGeom>
        </p:spPr>
      </p:pic>
    </p:spTree>
    <p:extLst>
      <p:ext uri="{BB962C8B-B14F-4D97-AF65-F5344CB8AC3E}">
        <p14:creationId xmlns:p14="http://schemas.microsoft.com/office/powerpoint/2010/main" val="3502815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1" b="9925"/>
          <a:stretch/>
        </p:blipFill>
        <p:spPr>
          <a:xfrm>
            <a:off x="9757956" y="6017078"/>
            <a:ext cx="2312126" cy="619035"/>
          </a:xfrm>
          <a:prstGeom prst="rect">
            <a:avLst/>
          </a:prstGeom>
        </p:spPr>
      </p:pic>
      <p:sp>
        <p:nvSpPr>
          <p:cNvPr id="2" name="Rectángulo 1"/>
          <p:cNvSpPr/>
          <p:nvPr/>
        </p:nvSpPr>
        <p:spPr>
          <a:xfrm>
            <a:off x="685497" y="461945"/>
            <a:ext cx="3296800" cy="369332"/>
          </a:xfrm>
          <a:prstGeom prst="rect">
            <a:avLst/>
          </a:prstGeom>
        </p:spPr>
        <p:txBody>
          <a:bodyPr wrap="none">
            <a:spAutoFit/>
          </a:bodyPr>
          <a:lstStyle/>
          <a:p>
            <a:r>
              <a:rPr lang="es-MX" altLang="es-EC" b="1" dirty="0">
                <a:solidFill>
                  <a:prstClr val="black"/>
                </a:solidFill>
                <a:latin typeface="Arial" panose="020B0604020202020204" pitchFamily="34" charset="0"/>
                <a:cs typeface="Arial" panose="020B0604020202020204" pitchFamily="34" charset="0"/>
              </a:rPr>
              <a:t>RESULTADOS Y DISCUSIÓN</a:t>
            </a:r>
            <a:endParaRPr lang="en-US" dirty="0"/>
          </a:p>
        </p:txBody>
      </p:sp>
      <p:pic>
        <p:nvPicPr>
          <p:cNvPr id="8" name="Imagen 7"/>
          <p:cNvPicPr>
            <a:picLocks noChangeAspect="1"/>
          </p:cNvPicPr>
          <p:nvPr/>
        </p:nvPicPr>
        <p:blipFill rotWithShape="1">
          <a:blip r:embed="rId3"/>
          <a:srcRect b="28278"/>
          <a:stretch/>
        </p:blipFill>
        <p:spPr>
          <a:xfrm>
            <a:off x="1393371" y="1399402"/>
            <a:ext cx="8799859" cy="3551422"/>
          </a:xfrm>
          <a:prstGeom prst="rect">
            <a:avLst/>
          </a:prstGeom>
        </p:spPr>
      </p:pic>
      <p:sp>
        <p:nvSpPr>
          <p:cNvPr id="9" name="Rectángulo 8"/>
          <p:cNvSpPr/>
          <p:nvPr/>
        </p:nvSpPr>
        <p:spPr>
          <a:xfrm>
            <a:off x="2142309" y="5149617"/>
            <a:ext cx="7485018" cy="369332"/>
          </a:xfrm>
          <a:prstGeom prst="rect">
            <a:avLst/>
          </a:prstGeom>
        </p:spPr>
        <p:txBody>
          <a:bodyPr wrap="square">
            <a:spAutoFit/>
          </a:bodyPr>
          <a:lstStyle/>
          <a:p>
            <a:r>
              <a:rPr lang="es-ES" i="1" dirty="0">
                <a:latin typeface="Arial" panose="020B0604020202020204" pitchFamily="34" charset="0"/>
                <a:ea typeface="Calibri" panose="020F0502020204030204" pitchFamily="34" charset="0"/>
              </a:rPr>
              <a:t>Datos evaluación pre-test, post-test en grupos experimental y de control</a:t>
            </a:r>
            <a:endParaRPr lang="en-US" dirty="0"/>
          </a:p>
        </p:txBody>
      </p:sp>
    </p:spTree>
    <p:extLst>
      <p:ext uri="{BB962C8B-B14F-4D97-AF65-F5344CB8AC3E}">
        <p14:creationId xmlns:p14="http://schemas.microsoft.com/office/powerpoint/2010/main" val="1728428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1" b="9925"/>
          <a:stretch/>
        </p:blipFill>
        <p:spPr>
          <a:xfrm>
            <a:off x="9757956" y="6017078"/>
            <a:ext cx="2312126" cy="619035"/>
          </a:xfrm>
          <a:prstGeom prst="rect">
            <a:avLst/>
          </a:prstGeom>
        </p:spPr>
      </p:pic>
      <p:sp>
        <p:nvSpPr>
          <p:cNvPr id="2" name="Rectángulo 1"/>
          <p:cNvSpPr/>
          <p:nvPr/>
        </p:nvSpPr>
        <p:spPr>
          <a:xfrm>
            <a:off x="776245" y="501134"/>
            <a:ext cx="2044149" cy="369332"/>
          </a:xfrm>
          <a:prstGeom prst="rect">
            <a:avLst/>
          </a:prstGeom>
        </p:spPr>
        <p:txBody>
          <a:bodyPr wrap="none">
            <a:spAutoFit/>
          </a:bodyPr>
          <a:lstStyle/>
          <a:p>
            <a:r>
              <a:rPr lang="es-MX" altLang="es-EC" b="1" dirty="0">
                <a:solidFill>
                  <a:prstClr val="black"/>
                </a:solidFill>
                <a:latin typeface="Arial" panose="020B0604020202020204" pitchFamily="34" charset="0"/>
                <a:cs typeface="Arial" panose="020B0604020202020204" pitchFamily="34" charset="0"/>
              </a:rPr>
              <a:t>CONCLUSIONES</a:t>
            </a:r>
            <a:endParaRPr lang="en-US" dirty="0"/>
          </a:p>
        </p:txBody>
      </p:sp>
      <p:sp>
        <p:nvSpPr>
          <p:cNvPr id="3" name="Rectángulo 2"/>
          <p:cNvSpPr/>
          <p:nvPr/>
        </p:nvSpPr>
        <p:spPr>
          <a:xfrm>
            <a:off x="940524" y="1094393"/>
            <a:ext cx="10136777" cy="5232202"/>
          </a:xfrm>
          <a:prstGeom prst="rect">
            <a:avLst/>
          </a:prstGeom>
        </p:spPr>
        <p:txBody>
          <a:bodyPr wrap="square">
            <a:spAutoFit/>
          </a:bodyPr>
          <a:lstStyle/>
          <a:p>
            <a:pPr algn="just">
              <a:lnSpc>
                <a:spcPct val="200000"/>
              </a:lnSpc>
              <a:spcBef>
                <a:spcPts val="600"/>
              </a:spcBef>
              <a:spcAft>
                <a:spcPts val="600"/>
              </a:spcAft>
            </a:pPr>
            <a:r>
              <a:rPr lang="es-ES" b="1" dirty="0">
                <a:latin typeface="Arial" panose="020B0604020202020204" pitchFamily="34" charset="0"/>
                <a:ea typeface="Calibri" panose="020F0502020204030204" pitchFamily="34" charset="0"/>
                <a:cs typeface="Arial" panose="020B0604020202020204" pitchFamily="34" charset="0"/>
              </a:rPr>
              <a:t>Del objetivo general:</a:t>
            </a:r>
            <a:r>
              <a:rPr lang="es-ES" dirty="0">
                <a:latin typeface="Arial" panose="020B0604020202020204" pitchFamily="34" charset="0"/>
                <a:ea typeface="Calibri" panose="020F0502020204030204" pitchFamily="34" charset="0"/>
                <a:cs typeface="Arial" panose="020B0604020202020204" pitchFamily="34" charset="0"/>
              </a:rPr>
              <a:t> </a:t>
            </a:r>
            <a:r>
              <a:rPr lang="es-ES" i="1" dirty="0">
                <a:latin typeface="Arial" panose="020B0604020202020204" pitchFamily="34" charset="0"/>
                <a:ea typeface="Calibri" panose="020F0502020204030204" pitchFamily="34" charset="0"/>
                <a:cs typeface="Arial" panose="020B0604020202020204" pitchFamily="34" charset="0"/>
              </a:rPr>
              <a:t>Determinar la relación del uso de los Espacios Virtuales de Aprendizaje (</a:t>
            </a:r>
            <a:r>
              <a:rPr lang="es-ES" i="1" dirty="0" err="1">
                <a:latin typeface="Arial" panose="020B0604020202020204" pitchFamily="34" charset="0"/>
                <a:ea typeface="Calibri" panose="020F0502020204030204" pitchFamily="34" charset="0"/>
                <a:cs typeface="Arial" panose="020B0604020202020204" pitchFamily="34" charset="0"/>
              </a:rPr>
              <a:t>EVA’s</a:t>
            </a:r>
            <a:r>
              <a:rPr lang="es-ES" i="1" dirty="0">
                <a:latin typeface="Arial" panose="020B0604020202020204" pitchFamily="34" charset="0"/>
                <a:ea typeface="Calibri" panose="020F0502020204030204" pitchFamily="34" charset="0"/>
                <a:cs typeface="Arial" panose="020B0604020202020204" pitchFamily="34" charset="0"/>
              </a:rPr>
              <a:t>) por los estudiantes de nivelación de la Universidad de las Fuerzas Armadas ESPE, extensión Latacunga, con el nivel de aprendizaje (rendimiento) en la asignatura de álgebra, en el periodo junio – septiembre 2019. </a:t>
            </a:r>
            <a:endParaRPr lang="en-US" dirty="0">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es-ES" dirty="0">
                <a:latin typeface="Arial" panose="020B0604020202020204" pitchFamily="34" charset="0"/>
                <a:ea typeface="Calibri" panose="020F0502020204030204" pitchFamily="34" charset="0"/>
                <a:cs typeface="Arial" panose="020B0604020202020204" pitchFamily="34" charset="0"/>
              </a:rPr>
              <a:t>Ya que el valor - p calculado en las secciones anteriores además de anexados, fue de 0.01, y es menor que el nivel de significancia 0,05, se determinó que estadísticamente existe una relación entre la utilización del EVA con el aprendizaje (rendimiento académico) en la asignatura de álgebra de los estudiantes de nivelación de la Universidad de las Fuerzas Armadas ESPE, extensión Latacunga.</a:t>
            </a:r>
            <a:endParaRPr lang="en-US"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2522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1" b="9925"/>
          <a:stretch/>
        </p:blipFill>
        <p:spPr>
          <a:xfrm>
            <a:off x="9757956" y="6017078"/>
            <a:ext cx="2312126" cy="619035"/>
          </a:xfrm>
          <a:prstGeom prst="rect">
            <a:avLst/>
          </a:prstGeom>
        </p:spPr>
      </p:pic>
      <p:sp>
        <p:nvSpPr>
          <p:cNvPr id="2" name="Rectángulo 1"/>
          <p:cNvSpPr/>
          <p:nvPr/>
        </p:nvSpPr>
        <p:spPr>
          <a:xfrm>
            <a:off x="776245" y="501134"/>
            <a:ext cx="2044149" cy="369332"/>
          </a:xfrm>
          <a:prstGeom prst="rect">
            <a:avLst/>
          </a:prstGeom>
        </p:spPr>
        <p:txBody>
          <a:bodyPr wrap="none">
            <a:spAutoFit/>
          </a:bodyPr>
          <a:lstStyle/>
          <a:p>
            <a:r>
              <a:rPr lang="es-MX" altLang="es-EC" b="1" dirty="0">
                <a:solidFill>
                  <a:prstClr val="black"/>
                </a:solidFill>
                <a:latin typeface="Arial" panose="020B0604020202020204" pitchFamily="34" charset="0"/>
                <a:cs typeface="Arial" panose="020B0604020202020204" pitchFamily="34" charset="0"/>
              </a:rPr>
              <a:t>CONCLUSIONES</a:t>
            </a:r>
            <a:endParaRPr lang="en-US" dirty="0"/>
          </a:p>
        </p:txBody>
      </p:sp>
      <p:sp>
        <p:nvSpPr>
          <p:cNvPr id="5" name="Rectángulo 4"/>
          <p:cNvSpPr/>
          <p:nvPr/>
        </p:nvSpPr>
        <p:spPr>
          <a:xfrm>
            <a:off x="947059" y="1340728"/>
            <a:ext cx="9966960" cy="4945136"/>
          </a:xfrm>
          <a:prstGeom prst="rect">
            <a:avLst/>
          </a:prstGeom>
        </p:spPr>
        <p:txBody>
          <a:bodyPr wrap="square">
            <a:spAutoFit/>
          </a:bodyPr>
          <a:lstStyle/>
          <a:p>
            <a:pPr algn="just">
              <a:lnSpc>
                <a:spcPct val="200000"/>
              </a:lnSpc>
              <a:spcBef>
                <a:spcPts val="600"/>
              </a:spcBef>
              <a:spcAft>
                <a:spcPts val="600"/>
              </a:spcAft>
            </a:pPr>
            <a:r>
              <a:rPr lang="es-ES" sz="1500" b="1" dirty="0">
                <a:latin typeface="Arial" panose="020B0604020202020204" pitchFamily="34" charset="0"/>
                <a:ea typeface="Calibri" panose="020F0502020204030204" pitchFamily="34" charset="0"/>
                <a:cs typeface="Arial" panose="020B0604020202020204" pitchFamily="34" charset="0"/>
              </a:rPr>
              <a:t>Del objetivo específico 1:</a:t>
            </a:r>
            <a:r>
              <a:rPr lang="es-ES" sz="1500" dirty="0">
                <a:latin typeface="Arial" panose="020B0604020202020204" pitchFamily="34" charset="0"/>
                <a:ea typeface="Calibri" panose="020F0502020204030204" pitchFamily="34" charset="0"/>
                <a:cs typeface="Arial" panose="020B0604020202020204" pitchFamily="34" charset="0"/>
              </a:rPr>
              <a:t> </a:t>
            </a:r>
            <a:r>
              <a:rPr lang="es-ES" sz="1500" i="1" dirty="0">
                <a:latin typeface="Arial" panose="020B0604020202020204" pitchFamily="34" charset="0"/>
                <a:ea typeface="Calibri" panose="020F0502020204030204" pitchFamily="34" charset="0"/>
                <a:cs typeface="Arial" panose="020B0604020202020204" pitchFamily="34" charset="0"/>
              </a:rPr>
              <a:t>Elaborar un marco teórico – conceptual y procedimental del uso de espacios virtuales de aprendizaje y su aplicación en la enseñanza – aprendizaje de álgebra.</a:t>
            </a:r>
            <a:endParaRPr lang="en-US" sz="1500" dirty="0">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es-ES" sz="1500" dirty="0">
                <a:latin typeface="Arial" panose="020B0604020202020204" pitchFamily="34" charset="0"/>
                <a:ea typeface="Calibri" panose="020F0502020204030204" pitchFamily="34" charset="0"/>
                <a:cs typeface="Arial" panose="020B0604020202020204" pitchFamily="34" charset="0"/>
              </a:rPr>
              <a:t>Los investigadores y teóricos que estudian los Espacios Virtuales de Aprendizaje establecen y coinciden que es pertinente y relevante utilizar estos espacios tecnológicos virtuales en la enseñanza – aprendizaje de la asignatura de álgebra. Su uso permitirá generar interés y motivación en los estudiantes; además, les permite construir a su tiempo, sus propios conocimientos y desarrollar de forma activa y participativa nuevas habilidades y destrezas del área.</a:t>
            </a:r>
            <a:endParaRPr lang="en-US" sz="1500" dirty="0">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es-ES" sz="1500" dirty="0">
                <a:latin typeface="Arial" panose="020B0604020202020204" pitchFamily="34" charset="0"/>
                <a:ea typeface="Calibri" panose="020F0502020204030204" pitchFamily="34" charset="0"/>
                <a:cs typeface="Arial" panose="020B0604020202020204" pitchFamily="34" charset="0"/>
              </a:rPr>
              <a:t>Teóricamente se establece que las actividades planificadas en un EVA, deben estar correctamente seleccionadas y planificadas de acuerdo a la temática, nivel de dificultad y contenidos que se quiere enseñar; ya que una adecuada selección y planeación permitirá cumplir con los objetivos y logros de aprendizaje. </a:t>
            </a:r>
            <a:endParaRPr lang="en-US" sz="15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2836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1" b="9925"/>
          <a:stretch/>
        </p:blipFill>
        <p:spPr>
          <a:xfrm>
            <a:off x="9757956" y="6017078"/>
            <a:ext cx="2312126" cy="619035"/>
          </a:xfrm>
          <a:prstGeom prst="rect">
            <a:avLst/>
          </a:prstGeom>
        </p:spPr>
      </p:pic>
      <p:sp>
        <p:nvSpPr>
          <p:cNvPr id="2" name="Rectángulo 1"/>
          <p:cNvSpPr/>
          <p:nvPr/>
        </p:nvSpPr>
        <p:spPr>
          <a:xfrm>
            <a:off x="776245" y="501134"/>
            <a:ext cx="2044149" cy="369332"/>
          </a:xfrm>
          <a:prstGeom prst="rect">
            <a:avLst/>
          </a:prstGeom>
        </p:spPr>
        <p:txBody>
          <a:bodyPr wrap="none">
            <a:spAutoFit/>
          </a:bodyPr>
          <a:lstStyle/>
          <a:p>
            <a:r>
              <a:rPr lang="es-MX" altLang="es-EC" b="1" dirty="0">
                <a:solidFill>
                  <a:prstClr val="black"/>
                </a:solidFill>
                <a:latin typeface="Arial" panose="020B0604020202020204" pitchFamily="34" charset="0"/>
                <a:cs typeface="Arial" panose="020B0604020202020204" pitchFamily="34" charset="0"/>
              </a:rPr>
              <a:t>CONCLUSIONES</a:t>
            </a:r>
            <a:endParaRPr lang="en-US" dirty="0"/>
          </a:p>
        </p:txBody>
      </p:sp>
      <p:sp>
        <p:nvSpPr>
          <p:cNvPr id="3" name="Rectángulo 2"/>
          <p:cNvSpPr/>
          <p:nvPr/>
        </p:nvSpPr>
        <p:spPr>
          <a:xfrm>
            <a:off x="1175656" y="940505"/>
            <a:ext cx="9209315" cy="5386090"/>
          </a:xfrm>
          <a:prstGeom prst="rect">
            <a:avLst/>
          </a:prstGeom>
        </p:spPr>
        <p:txBody>
          <a:bodyPr wrap="square">
            <a:spAutoFit/>
          </a:bodyPr>
          <a:lstStyle/>
          <a:p>
            <a:pPr algn="just">
              <a:lnSpc>
                <a:spcPct val="200000"/>
              </a:lnSpc>
              <a:spcBef>
                <a:spcPts val="600"/>
              </a:spcBef>
              <a:spcAft>
                <a:spcPts val="600"/>
              </a:spcAft>
            </a:pPr>
            <a:r>
              <a:rPr lang="es-ES" b="1" dirty="0">
                <a:latin typeface="Arial" panose="020B0604020202020204" pitchFamily="34" charset="0"/>
                <a:ea typeface="Calibri" panose="020F0502020204030204" pitchFamily="34" charset="0"/>
                <a:cs typeface="Arial" panose="020B0604020202020204" pitchFamily="34" charset="0"/>
              </a:rPr>
              <a:t>Del objetivo específico 2</a:t>
            </a:r>
            <a:r>
              <a:rPr lang="es-ES" dirty="0">
                <a:latin typeface="Arial" panose="020B0604020202020204" pitchFamily="34" charset="0"/>
                <a:ea typeface="Calibri" panose="020F0502020204030204" pitchFamily="34" charset="0"/>
                <a:cs typeface="Arial" panose="020B0604020202020204" pitchFamily="34" charset="0"/>
              </a:rPr>
              <a:t>: </a:t>
            </a:r>
            <a:r>
              <a:rPr lang="es-ES" i="1" dirty="0">
                <a:latin typeface="Arial" panose="020B0604020202020204" pitchFamily="34" charset="0"/>
                <a:ea typeface="Calibri" panose="020F0502020204030204" pitchFamily="34" charset="0"/>
                <a:cs typeface="Arial" panose="020B0604020202020204" pitchFamily="34" charset="0"/>
              </a:rPr>
              <a:t>Identificar como se desarrolla el proceso de enseñanza – aprendizaje de los estudiantes de nivelación, y su conocimiento en la utilización de Espacios Virtuales de Aprendizaje de la asignatura de álgebra.</a:t>
            </a:r>
            <a:endParaRPr lang="en-US" dirty="0">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es-ES" dirty="0">
                <a:latin typeface="Arial" panose="020B0604020202020204" pitchFamily="34" charset="0"/>
                <a:ea typeface="Calibri" panose="020F0502020204030204" pitchFamily="34" charset="0"/>
                <a:cs typeface="Arial" panose="020B0604020202020204" pitchFamily="34" charset="0"/>
              </a:rPr>
              <a:t>Los docentes de la asignatura de álgebra trabajan en la asignatura de algebra con métodos tradicionales, pero si aplican diversas herramientas tecnológicas en el desarrollo de sus cursos. </a:t>
            </a:r>
            <a:endParaRPr lang="en-US" dirty="0">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es-ES" dirty="0">
                <a:latin typeface="Arial" panose="020B0604020202020204" pitchFamily="34" charset="0"/>
                <a:ea typeface="Calibri" panose="020F0502020204030204" pitchFamily="34" charset="0"/>
                <a:cs typeface="Arial" panose="020B0604020202020204" pitchFamily="34" charset="0"/>
              </a:rPr>
              <a:t>El conocimiento del docente de los </a:t>
            </a:r>
            <a:r>
              <a:rPr lang="es-ES" dirty="0" err="1">
                <a:latin typeface="Arial" panose="020B0604020202020204" pitchFamily="34" charset="0"/>
                <a:ea typeface="Calibri" panose="020F0502020204030204" pitchFamily="34" charset="0"/>
                <a:cs typeface="Arial" panose="020B0604020202020204" pitchFamily="34" charset="0"/>
              </a:rPr>
              <a:t>EVA’s</a:t>
            </a:r>
            <a:r>
              <a:rPr lang="es-ES" dirty="0">
                <a:latin typeface="Arial" panose="020B0604020202020204" pitchFamily="34" charset="0"/>
                <a:ea typeface="Calibri" panose="020F0502020204030204" pitchFamily="34" charset="0"/>
                <a:cs typeface="Arial" panose="020B0604020202020204" pitchFamily="34" charset="0"/>
              </a:rPr>
              <a:t> es limitado, al igual que sus destrezas para la utilización de esta herramienta tecnológica en la enseñanza – aprendizaje de la asignatura de algebra. </a:t>
            </a:r>
            <a:endParaRPr lang="en-US"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200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1" b="9925"/>
          <a:stretch/>
        </p:blipFill>
        <p:spPr>
          <a:xfrm>
            <a:off x="9757956" y="6017078"/>
            <a:ext cx="2312126" cy="619035"/>
          </a:xfrm>
          <a:prstGeom prst="rect">
            <a:avLst/>
          </a:prstGeom>
        </p:spPr>
      </p:pic>
      <p:sp>
        <p:nvSpPr>
          <p:cNvPr id="2" name="Rectángulo 1"/>
          <p:cNvSpPr/>
          <p:nvPr/>
        </p:nvSpPr>
        <p:spPr>
          <a:xfrm>
            <a:off x="776245" y="501134"/>
            <a:ext cx="2044149" cy="369332"/>
          </a:xfrm>
          <a:prstGeom prst="rect">
            <a:avLst/>
          </a:prstGeom>
        </p:spPr>
        <p:txBody>
          <a:bodyPr wrap="none">
            <a:spAutoFit/>
          </a:bodyPr>
          <a:lstStyle/>
          <a:p>
            <a:r>
              <a:rPr lang="es-MX" altLang="es-EC" b="1" dirty="0">
                <a:solidFill>
                  <a:prstClr val="black"/>
                </a:solidFill>
                <a:latin typeface="Arial" panose="020B0604020202020204" pitchFamily="34" charset="0"/>
                <a:cs typeface="Arial" panose="020B0604020202020204" pitchFamily="34" charset="0"/>
              </a:rPr>
              <a:t>CONCLUSIONES</a:t>
            </a:r>
            <a:endParaRPr lang="en-US" dirty="0"/>
          </a:p>
        </p:txBody>
      </p:sp>
      <p:sp>
        <p:nvSpPr>
          <p:cNvPr id="5" name="Rectángulo 4"/>
          <p:cNvSpPr/>
          <p:nvPr/>
        </p:nvSpPr>
        <p:spPr>
          <a:xfrm>
            <a:off x="1064625" y="1117454"/>
            <a:ext cx="9849394" cy="4945136"/>
          </a:xfrm>
          <a:prstGeom prst="rect">
            <a:avLst/>
          </a:prstGeom>
        </p:spPr>
        <p:txBody>
          <a:bodyPr wrap="square">
            <a:spAutoFit/>
          </a:bodyPr>
          <a:lstStyle/>
          <a:p>
            <a:pPr algn="just">
              <a:lnSpc>
                <a:spcPct val="200000"/>
              </a:lnSpc>
              <a:spcBef>
                <a:spcPts val="600"/>
              </a:spcBef>
              <a:spcAft>
                <a:spcPts val="600"/>
              </a:spcAft>
            </a:pPr>
            <a:r>
              <a:rPr lang="es-ES" sz="1500" b="1" dirty="0">
                <a:latin typeface="Arial" panose="020B0604020202020204" pitchFamily="34" charset="0"/>
                <a:ea typeface="Calibri" panose="020F0502020204030204" pitchFamily="34" charset="0"/>
                <a:cs typeface="Arial" panose="020B0604020202020204" pitchFamily="34" charset="0"/>
              </a:rPr>
              <a:t>Del objetivo específico 3:</a:t>
            </a:r>
            <a:r>
              <a:rPr lang="es-ES" sz="1500" dirty="0">
                <a:latin typeface="Arial" panose="020B0604020202020204" pitchFamily="34" charset="0"/>
                <a:ea typeface="Calibri" panose="020F0502020204030204" pitchFamily="34" charset="0"/>
                <a:cs typeface="Arial" panose="020B0604020202020204" pitchFamily="34" charset="0"/>
              </a:rPr>
              <a:t> </a:t>
            </a:r>
            <a:r>
              <a:rPr lang="es-ES" sz="1500" i="1" dirty="0">
                <a:latin typeface="Arial" panose="020B0604020202020204" pitchFamily="34" charset="0"/>
                <a:ea typeface="Calibri" panose="020F0502020204030204" pitchFamily="34" charset="0"/>
                <a:cs typeface="Arial" panose="020B0604020202020204" pitchFamily="34" charset="0"/>
              </a:rPr>
              <a:t>Seleccionar una serie de actividades de aprendizaje para la asignatura de álgebra a incluirlas en un EVA, para su aplicación a los estudiantes de nivelación.</a:t>
            </a:r>
            <a:endParaRPr lang="en-US" sz="1500" dirty="0">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es-ES" sz="1500" dirty="0">
                <a:latin typeface="Arial" panose="020B0604020202020204" pitchFamily="34" charset="0"/>
                <a:ea typeface="Calibri" panose="020F0502020204030204" pitchFamily="34" charset="0"/>
                <a:cs typeface="Arial" panose="020B0604020202020204" pitchFamily="34" charset="0"/>
              </a:rPr>
              <a:t>En base al direccionamiento docente se seleccionó los temas de inecuaciones y funciones para trabajar en los contenidos y actividades pertinentes que se integraron en el aula virtual diseñada, la cual fue utilizada por el grupo experimental conformada para la investigación, y que a criterio de los estudiantes fueron muy adecuadas para su aprendizaje. </a:t>
            </a:r>
            <a:endParaRPr lang="en-US" sz="1500" dirty="0">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es-ES" sz="1500" dirty="0">
                <a:latin typeface="Arial" panose="020B0604020202020204" pitchFamily="34" charset="0"/>
                <a:ea typeface="Calibri" panose="020F0502020204030204" pitchFamily="34" charset="0"/>
                <a:cs typeface="Arial" panose="020B0604020202020204" pitchFamily="34" charset="0"/>
              </a:rPr>
              <a:t>La encuesta de satisfacción aplicada a los estudiantes permitió evidenciar la favorable postura de los estudiantes con la utilización de los </a:t>
            </a:r>
            <a:r>
              <a:rPr lang="es-ES" sz="1500" dirty="0" err="1">
                <a:latin typeface="Arial" panose="020B0604020202020204" pitchFamily="34" charset="0"/>
                <a:ea typeface="Calibri" panose="020F0502020204030204" pitchFamily="34" charset="0"/>
                <a:cs typeface="Arial" panose="020B0604020202020204" pitchFamily="34" charset="0"/>
              </a:rPr>
              <a:t>EVA’s</a:t>
            </a:r>
            <a:r>
              <a:rPr lang="es-ES" sz="1500" dirty="0">
                <a:latin typeface="Arial" panose="020B0604020202020204" pitchFamily="34" charset="0"/>
                <a:ea typeface="Calibri" panose="020F0502020204030204" pitchFamily="34" charset="0"/>
                <a:cs typeface="Arial" panose="020B0604020202020204" pitchFamily="34" charset="0"/>
              </a:rPr>
              <a:t> como complemento de su proceso de estudios presenciales; ya que, según su criterio, les permitió reforzar los conocimientos, retroalimentar los contenidos y despertar el interés en el trabajo colaborativo; siendo parte activa y fundamental en la construcción de su propio conocimiento. </a:t>
            </a:r>
            <a:endParaRPr lang="en-US" sz="15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8278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CuadroTexto 1"/>
          <p:cNvSpPr txBox="1">
            <a:spLocks noChangeArrowheads="1"/>
          </p:cNvSpPr>
          <p:nvPr/>
        </p:nvSpPr>
        <p:spPr bwMode="auto">
          <a:xfrm>
            <a:off x="6188075" y="2547938"/>
            <a:ext cx="463867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MX" altLang="es-EC"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INTRODUCCIÓN</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MX" altLang="es-EC"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PROBLEMA DE INVESTIGACIÓN</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MX" altLang="es-EC"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PREGUNTAS DE INVESTIGACIÓN</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MX" altLang="es-EC"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OBJETIVOS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s-MX" altLang="es-EC" sz="2000" b="1" dirty="0" smtClean="0">
                <a:solidFill>
                  <a:prstClr val="black"/>
                </a:solidFill>
                <a:latin typeface="Arial" panose="020B0604020202020204" pitchFamily="34" charset="0"/>
                <a:cs typeface="Arial" panose="020B0604020202020204" pitchFamily="34" charset="0"/>
              </a:rPr>
              <a:t>MARCO TEÓRICO</a:t>
            </a:r>
            <a:endParaRPr kumimoji="0" lang="es-MX" altLang="es-EC"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MX" altLang="es-EC"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MÉTODOS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MX" altLang="es-EC"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RESULTADOS Y DISCUSIÓN</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MX" altLang="es-EC"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CONCLUSIONES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MX" altLang="es-EC"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RECOMENDACIONES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MX" altLang="es-EC"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REFERENCIAS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s-EC" altLang="es-EC"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840764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1" b="9925"/>
          <a:stretch/>
        </p:blipFill>
        <p:spPr>
          <a:xfrm>
            <a:off x="9757956" y="6017078"/>
            <a:ext cx="2312126" cy="619035"/>
          </a:xfrm>
          <a:prstGeom prst="rect">
            <a:avLst/>
          </a:prstGeom>
        </p:spPr>
      </p:pic>
      <p:sp>
        <p:nvSpPr>
          <p:cNvPr id="2" name="Rectángulo 1"/>
          <p:cNvSpPr/>
          <p:nvPr/>
        </p:nvSpPr>
        <p:spPr>
          <a:xfrm>
            <a:off x="776245" y="501134"/>
            <a:ext cx="2044149" cy="369332"/>
          </a:xfrm>
          <a:prstGeom prst="rect">
            <a:avLst/>
          </a:prstGeom>
        </p:spPr>
        <p:txBody>
          <a:bodyPr wrap="none">
            <a:spAutoFit/>
          </a:bodyPr>
          <a:lstStyle/>
          <a:p>
            <a:r>
              <a:rPr lang="es-MX" altLang="es-EC" b="1" dirty="0">
                <a:solidFill>
                  <a:prstClr val="black"/>
                </a:solidFill>
                <a:latin typeface="Arial" panose="020B0604020202020204" pitchFamily="34" charset="0"/>
                <a:cs typeface="Arial" panose="020B0604020202020204" pitchFamily="34" charset="0"/>
              </a:rPr>
              <a:t>CONCLUSIONES</a:t>
            </a:r>
            <a:endParaRPr lang="en-US" dirty="0"/>
          </a:p>
        </p:txBody>
      </p:sp>
      <p:sp>
        <p:nvSpPr>
          <p:cNvPr id="3" name="Rectángulo 2"/>
          <p:cNvSpPr/>
          <p:nvPr/>
        </p:nvSpPr>
        <p:spPr>
          <a:xfrm>
            <a:off x="776245" y="870466"/>
            <a:ext cx="10535192" cy="5570756"/>
          </a:xfrm>
          <a:prstGeom prst="rect">
            <a:avLst/>
          </a:prstGeom>
        </p:spPr>
        <p:txBody>
          <a:bodyPr wrap="square">
            <a:spAutoFit/>
          </a:bodyPr>
          <a:lstStyle/>
          <a:p>
            <a:pPr algn="just">
              <a:lnSpc>
                <a:spcPct val="200000"/>
              </a:lnSpc>
              <a:spcBef>
                <a:spcPts val="600"/>
              </a:spcBef>
              <a:spcAft>
                <a:spcPts val="600"/>
              </a:spcAft>
            </a:pPr>
            <a:r>
              <a:rPr lang="es-ES" sz="1400" b="1" dirty="0" smtClean="0">
                <a:latin typeface="Arial" panose="020B0604020202020204" pitchFamily="34" charset="0"/>
                <a:ea typeface="Calibri" panose="020F0502020204030204" pitchFamily="34" charset="0"/>
                <a:cs typeface="Arial" panose="020B0604020202020204" pitchFamily="34" charset="0"/>
              </a:rPr>
              <a:t>Del objetivo específico 4:</a:t>
            </a:r>
            <a:r>
              <a:rPr lang="es-ES" sz="1400" dirty="0" smtClean="0">
                <a:latin typeface="Arial" panose="020B0604020202020204" pitchFamily="34" charset="0"/>
                <a:ea typeface="Calibri" panose="020F0502020204030204" pitchFamily="34" charset="0"/>
                <a:cs typeface="Arial" panose="020B0604020202020204" pitchFamily="34" charset="0"/>
              </a:rPr>
              <a:t> </a:t>
            </a:r>
            <a:r>
              <a:rPr lang="es-ES" sz="1400" i="1" dirty="0" smtClean="0">
                <a:latin typeface="Arial" panose="020B0604020202020204" pitchFamily="34" charset="0"/>
                <a:ea typeface="Calibri" panose="020F0502020204030204" pitchFamily="34" charset="0"/>
                <a:cs typeface="Arial" panose="020B0604020202020204" pitchFamily="34" charset="0"/>
              </a:rPr>
              <a:t>Establecer la relación del uso de Espacios Virtuales de Aprendizaje con el nivel de aprendizaje (rendimiento) en la asignatura de álgebra</a:t>
            </a:r>
            <a:r>
              <a:rPr lang="es-ES" sz="1400" dirty="0" smtClean="0">
                <a:latin typeface="Arial" panose="020B0604020202020204" pitchFamily="34" charset="0"/>
                <a:ea typeface="Calibri" panose="020F0502020204030204" pitchFamily="34" charset="0"/>
                <a:cs typeface="Arial" panose="020B0604020202020204" pitchFamily="34" charset="0"/>
              </a:rPr>
              <a:t>.</a:t>
            </a:r>
            <a:endParaRPr lang="en-US" sz="1400" dirty="0" smtClean="0">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es-ES" sz="1400" dirty="0" smtClean="0">
                <a:latin typeface="Arial" panose="020B0604020202020204" pitchFamily="34" charset="0"/>
                <a:ea typeface="Calibri" panose="020F0502020204030204" pitchFamily="34" charset="0"/>
                <a:cs typeface="Arial" panose="020B0604020202020204" pitchFamily="34" charset="0"/>
              </a:rPr>
              <a:t>Utilizando la prueba F, se determinó que hay relación entre el uso de los </a:t>
            </a:r>
            <a:r>
              <a:rPr lang="es-ES" sz="1400" dirty="0" err="1" smtClean="0">
                <a:latin typeface="Arial" panose="020B0604020202020204" pitchFamily="34" charset="0"/>
                <a:ea typeface="Calibri" panose="020F0502020204030204" pitchFamily="34" charset="0"/>
                <a:cs typeface="Arial" panose="020B0604020202020204" pitchFamily="34" charset="0"/>
              </a:rPr>
              <a:t>EVAS’s</a:t>
            </a:r>
            <a:r>
              <a:rPr lang="es-ES" sz="1400" dirty="0" smtClean="0">
                <a:latin typeface="Arial" panose="020B0604020202020204" pitchFamily="34" charset="0"/>
                <a:ea typeface="Calibri" panose="020F0502020204030204" pitchFamily="34" charset="0"/>
                <a:cs typeface="Arial" panose="020B0604020202020204" pitchFamily="34" charset="0"/>
              </a:rPr>
              <a:t> y el aprendizaje de álgebra, esto se determinó al comparar las calificaciones obtenidas en el pre y post – test aplicados a los estudiantes del grupo experimental y de control. </a:t>
            </a:r>
            <a:endParaRPr lang="en-US" sz="1400" dirty="0" smtClean="0">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es-ES" sz="1400" dirty="0" smtClean="0">
                <a:latin typeface="Arial" panose="020B0604020202020204" pitchFamily="34" charset="0"/>
                <a:ea typeface="Calibri" panose="020F0502020204030204" pitchFamily="34" charset="0"/>
                <a:cs typeface="Arial" panose="020B0604020202020204" pitchFamily="34" charset="0"/>
              </a:rPr>
              <a:t>La comparación porcentual </a:t>
            </a:r>
            <a:r>
              <a:rPr lang="es-ES_tradnl"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de las notas más altas de los estudiantes de los grupos experimentales y de control corresponden en el pre-test fueron de (61% y 57%), así mismo del post-test tiene un porcentaje alto de (68% y 64%), esto quiere decir que numéricamente aumentó el porcentaje de rendimiento en el aprendizaje de los estudiantes en (7%) que traducido en puntos equivale a 4,93 puntos esto establece una relación directa del uso de Espacios Virtuales de Aprendizaje con el aprendizaje; además </a:t>
            </a:r>
            <a:r>
              <a:rPr lang="es-ES" sz="1400" dirty="0" smtClean="0">
                <a:latin typeface="Arial" panose="020B0604020202020204" pitchFamily="34" charset="0"/>
                <a:ea typeface="Calibri" panose="020F0502020204030204" pitchFamily="34" charset="0"/>
                <a:cs typeface="Arial" panose="020B0604020202020204" pitchFamily="34" charset="0"/>
              </a:rPr>
              <a:t>del bajo rendimiento de los estudiantes del grupo de control, determina la diferencia existente entre los grupos de estudiantes; situación que se puede asociar a otros factores que están siempre presentes en los procesos educativos y que requieren de investigación. Una razón que puede asociar este resultado quizás se deba a la necesidad de completar el mínimo requerido para la aprobación de la asignatura.</a:t>
            </a:r>
            <a:endParaRPr lang="en-US" sz="14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4400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1" b="9925"/>
          <a:stretch/>
        </p:blipFill>
        <p:spPr>
          <a:xfrm>
            <a:off x="9757956" y="6017078"/>
            <a:ext cx="2312126" cy="619035"/>
          </a:xfrm>
          <a:prstGeom prst="rect">
            <a:avLst/>
          </a:prstGeom>
        </p:spPr>
      </p:pic>
      <p:sp>
        <p:nvSpPr>
          <p:cNvPr id="2" name="Rectángulo 1"/>
          <p:cNvSpPr/>
          <p:nvPr/>
        </p:nvSpPr>
        <p:spPr>
          <a:xfrm>
            <a:off x="686513" y="461946"/>
            <a:ext cx="2582758" cy="369332"/>
          </a:xfrm>
          <a:prstGeom prst="rect">
            <a:avLst/>
          </a:prstGeom>
        </p:spPr>
        <p:txBody>
          <a:bodyPr wrap="none">
            <a:spAutoFit/>
          </a:bodyPr>
          <a:lstStyle/>
          <a:p>
            <a:pPr lvl="0" fontAlgn="base">
              <a:spcBef>
                <a:spcPct val="0"/>
              </a:spcBef>
              <a:spcAft>
                <a:spcPct val="0"/>
              </a:spcAft>
              <a:defRPr/>
            </a:pPr>
            <a:r>
              <a:rPr lang="es-MX" altLang="es-EC" b="1" dirty="0">
                <a:solidFill>
                  <a:prstClr val="black"/>
                </a:solidFill>
                <a:latin typeface="Arial" panose="020B0604020202020204" pitchFamily="34" charset="0"/>
                <a:cs typeface="Arial" panose="020B0604020202020204" pitchFamily="34" charset="0"/>
              </a:rPr>
              <a:t>RECOMENDACIONES</a:t>
            </a:r>
          </a:p>
        </p:txBody>
      </p:sp>
      <p:sp>
        <p:nvSpPr>
          <p:cNvPr id="3" name="Rectángulo 2"/>
          <p:cNvSpPr/>
          <p:nvPr/>
        </p:nvSpPr>
        <p:spPr>
          <a:xfrm>
            <a:off x="2312125" y="1621365"/>
            <a:ext cx="7889966" cy="3416320"/>
          </a:xfrm>
          <a:prstGeom prst="rect">
            <a:avLst/>
          </a:prstGeom>
        </p:spPr>
        <p:txBody>
          <a:bodyPr wrap="square">
            <a:spAutoFit/>
          </a:bodyPr>
          <a:lstStyle/>
          <a:p>
            <a:pPr algn="just">
              <a:lnSpc>
                <a:spcPct val="200000"/>
              </a:lnSpc>
              <a:spcBef>
                <a:spcPts val="600"/>
              </a:spcBef>
              <a:spcAft>
                <a:spcPts val="600"/>
              </a:spcAft>
            </a:pPr>
            <a:r>
              <a:rPr lang="es-ES" dirty="0">
                <a:latin typeface="Arial" panose="020B0604020202020204" pitchFamily="34" charset="0"/>
                <a:ea typeface="Calibri" panose="020F0502020204030204" pitchFamily="34" charset="0"/>
                <a:cs typeface="Arial" panose="020B0604020202020204" pitchFamily="34" charset="0"/>
              </a:rPr>
              <a:t>A investigadores y docentes se recomienda aplicar los Espacios Virtuales de Aprendizaje en diversas asignaturas, con varios grupos experimentales y otras variantes que se presenta en el diseño de una investigación; y hacer una comparación con los resultados de este trabajo y otros trabajos para la retroalimentación científica frente a los cambios educativos que se requiere, en contexto de las emergencias sanitarias actuales.</a:t>
            </a:r>
            <a:endParaRPr lang="en-US"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3278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1" b="9925"/>
          <a:stretch/>
        </p:blipFill>
        <p:spPr>
          <a:xfrm>
            <a:off x="9757956" y="6017078"/>
            <a:ext cx="2312126" cy="619035"/>
          </a:xfrm>
          <a:prstGeom prst="rect">
            <a:avLst/>
          </a:prstGeom>
        </p:spPr>
      </p:pic>
      <p:sp>
        <p:nvSpPr>
          <p:cNvPr id="2" name="Rectángulo 1"/>
          <p:cNvSpPr/>
          <p:nvPr/>
        </p:nvSpPr>
        <p:spPr>
          <a:xfrm>
            <a:off x="686513" y="461946"/>
            <a:ext cx="2582758" cy="369332"/>
          </a:xfrm>
          <a:prstGeom prst="rect">
            <a:avLst/>
          </a:prstGeom>
        </p:spPr>
        <p:txBody>
          <a:bodyPr wrap="none">
            <a:spAutoFit/>
          </a:bodyPr>
          <a:lstStyle/>
          <a:p>
            <a:pPr lvl="0" fontAlgn="base">
              <a:spcBef>
                <a:spcPct val="0"/>
              </a:spcBef>
              <a:spcAft>
                <a:spcPct val="0"/>
              </a:spcAft>
              <a:defRPr/>
            </a:pPr>
            <a:r>
              <a:rPr lang="es-MX" altLang="es-EC" b="1" dirty="0">
                <a:solidFill>
                  <a:prstClr val="black"/>
                </a:solidFill>
                <a:latin typeface="Arial" panose="020B0604020202020204" pitchFamily="34" charset="0"/>
                <a:cs typeface="Arial" panose="020B0604020202020204" pitchFamily="34" charset="0"/>
              </a:rPr>
              <a:t>RECOMENDACIONES</a:t>
            </a:r>
          </a:p>
        </p:txBody>
      </p:sp>
      <p:sp>
        <p:nvSpPr>
          <p:cNvPr id="3" name="Rectángulo 2"/>
          <p:cNvSpPr/>
          <p:nvPr/>
        </p:nvSpPr>
        <p:spPr>
          <a:xfrm>
            <a:off x="1084215" y="1122297"/>
            <a:ext cx="9091749" cy="3970318"/>
          </a:xfrm>
          <a:prstGeom prst="rect">
            <a:avLst/>
          </a:prstGeom>
        </p:spPr>
        <p:txBody>
          <a:bodyPr wrap="square">
            <a:spAutoFit/>
          </a:bodyPr>
          <a:lstStyle/>
          <a:p>
            <a:pPr algn="just">
              <a:lnSpc>
                <a:spcPct val="200000"/>
              </a:lnSpc>
              <a:spcAft>
                <a:spcPts val="0"/>
              </a:spcAft>
            </a:pPr>
            <a:r>
              <a:rPr lang="es-ES" b="1">
                <a:latin typeface="Arial" panose="020B0604020202020204" pitchFamily="34" charset="0"/>
                <a:ea typeface="Calibri" panose="020F0502020204030204" pitchFamily="34" charset="0"/>
                <a:cs typeface="Arial" panose="020B0604020202020204" pitchFamily="34" charset="0"/>
              </a:rPr>
              <a:t>De la conclusión - objetivo específico 1: </a:t>
            </a:r>
            <a:r>
              <a:rPr lang="es-ES">
                <a:latin typeface="Arial" panose="020B0604020202020204" pitchFamily="34" charset="0"/>
                <a:ea typeface="Calibri" panose="020F0502020204030204" pitchFamily="34" charset="0"/>
                <a:cs typeface="Arial" panose="020B0604020202020204" pitchFamily="34" charset="0"/>
              </a:rPr>
              <a:t>Para el marco teórico conceptual se recomienda el uso de bases de datos de la universidad ya que en esta investigación colaboraron en gran medida a la consecución de un estado del arte argumentado orientado a los temas principales de la investigación </a:t>
            </a:r>
            <a:endParaRPr lang="en-US" dirty="0">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0"/>
              </a:spcAft>
            </a:pPr>
            <a:r>
              <a:rPr lang="es-ES" b="1" dirty="0">
                <a:latin typeface="Arial" panose="020B0604020202020204" pitchFamily="34" charset="0"/>
                <a:ea typeface="Calibri" panose="020F0502020204030204" pitchFamily="34" charset="0"/>
                <a:cs typeface="Arial" panose="020B0604020202020204" pitchFamily="34" charset="0"/>
              </a:rPr>
              <a:t>De la conclusión - objetivo específico 2:</a:t>
            </a:r>
            <a:r>
              <a:rPr lang="es-ES" dirty="0">
                <a:latin typeface="Arial" panose="020B0604020202020204" pitchFamily="34" charset="0"/>
                <a:ea typeface="Calibri" panose="020F0502020204030204" pitchFamily="34" charset="0"/>
                <a:cs typeface="Arial" panose="020B0604020202020204" pitchFamily="34" charset="0"/>
              </a:rPr>
              <a:t> Los docentes deben capacitarse permanente en la utilización de herramientas tecnológicas como los </a:t>
            </a:r>
            <a:r>
              <a:rPr lang="es-ES" dirty="0" err="1">
                <a:latin typeface="Arial" panose="020B0604020202020204" pitchFamily="34" charset="0"/>
                <a:ea typeface="Calibri" panose="020F0502020204030204" pitchFamily="34" charset="0"/>
                <a:cs typeface="Arial" panose="020B0604020202020204" pitchFamily="34" charset="0"/>
              </a:rPr>
              <a:t>EVA’s</a:t>
            </a:r>
            <a:r>
              <a:rPr lang="es-ES" dirty="0">
                <a:latin typeface="Arial" panose="020B0604020202020204" pitchFamily="34" charset="0"/>
                <a:ea typeface="Calibri" panose="020F0502020204030204" pitchFamily="34" charset="0"/>
                <a:cs typeface="Arial" panose="020B0604020202020204" pitchFamily="34" charset="0"/>
              </a:rPr>
              <a:t>; para ir desarrollando nuevas formar de enseñar.</a:t>
            </a:r>
            <a:endParaRPr lang="en-US"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7647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1" b="9925"/>
          <a:stretch/>
        </p:blipFill>
        <p:spPr>
          <a:xfrm>
            <a:off x="9757956" y="6017078"/>
            <a:ext cx="2312126" cy="619035"/>
          </a:xfrm>
          <a:prstGeom prst="rect">
            <a:avLst/>
          </a:prstGeom>
        </p:spPr>
      </p:pic>
      <p:sp>
        <p:nvSpPr>
          <p:cNvPr id="2" name="Rectángulo 1"/>
          <p:cNvSpPr/>
          <p:nvPr/>
        </p:nvSpPr>
        <p:spPr>
          <a:xfrm>
            <a:off x="686513" y="461946"/>
            <a:ext cx="2582758" cy="369332"/>
          </a:xfrm>
          <a:prstGeom prst="rect">
            <a:avLst/>
          </a:prstGeom>
        </p:spPr>
        <p:txBody>
          <a:bodyPr wrap="none">
            <a:spAutoFit/>
          </a:bodyPr>
          <a:lstStyle/>
          <a:p>
            <a:pPr lvl="0" fontAlgn="base">
              <a:spcBef>
                <a:spcPct val="0"/>
              </a:spcBef>
              <a:spcAft>
                <a:spcPct val="0"/>
              </a:spcAft>
              <a:defRPr/>
            </a:pPr>
            <a:r>
              <a:rPr lang="es-MX" altLang="es-EC" b="1" dirty="0">
                <a:solidFill>
                  <a:prstClr val="black"/>
                </a:solidFill>
                <a:latin typeface="Arial" panose="020B0604020202020204" pitchFamily="34" charset="0"/>
                <a:cs typeface="Arial" panose="020B0604020202020204" pitchFamily="34" charset="0"/>
              </a:rPr>
              <a:t>RECOMENDACIONES</a:t>
            </a:r>
          </a:p>
        </p:txBody>
      </p:sp>
      <p:sp>
        <p:nvSpPr>
          <p:cNvPr id="3" name="Rectángulo 2"/>
          <p:cNvSpPr/>
          <p:nvPr/>
        </p:nvSpPr>
        <p:spPr>
          <a:xfrm>
            <a:off x="1286694" y="1362453"/>
            <a:ext cx="9627325" cy="4524315"/>
          </a:xfrm>
          <a:prstGeom prst="rect">
            <a:avLst/>
          </a:prstGeom>
        </p:spPr>
        <p:txBody>
          <a:bodyPr wrap="square">
            <a:spAutoFit/>
          </a:bodyPr>
          <a:lstStyle/>
          <a:p>
            <a:pPr algn="just">
              <a:lnSpc>
                <a:spcPct val="200000"/>
              </a:lnSpc>
              <a:spcAft>
                <a:spcPts val="0"/>
              </a:spcAft>
            </a:pPr>
            <a:r>
              <a:rPr lang="es-ES" b="1" dirty="0">
                <a:latin typeface="Arial" panose="020B0604020202020204" pitchFamily="34" charset="0"/>
                <a:ea typeface="Calibri" panose="020F0502020204030204" pitchFamily="34" charset="0"/>
                <a:cs typeface="Arial" panose="020B0604020202020204" pitchFamily="34" charset="0"/>
              </a:rPr>
              <a:t>De la conclusión - objetivo específico 3: </a:t>
            </a:r>
            <a:r>
              <a:rPr lang="es-ES" dirty="0">
                <a:latin typeface="Arial" panose="020B0604020202020204" pitchFamily="34" charset="0"/>
                <a:ea typeface="Calibri" panose="020F0502020204030204" pitchFamily="34" charset="0"/>
                <a:cs typeface="Arial" panose="020B0604020202020204" pitchFamily="34" charset="0"/>
              </a:rPr>
              <a:t>Los profesores deben crear un ambiente de participación colaborativa por parte de docentes y estudiantes, ya que la motivación desempeña un rol imprescindible para generar innovación educativa.</a:t>
            </a:r>
            <a:endParaRPr lang="en-US" dirty="0">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0"/>
              </a:spcAft>
            </a:pPr>
            <a:r>
              <a:rPr lang="es-ES" b="1" dirty="0">
                <a:latin typeface="Arial" panose="020B0604020202020204" pitchFamily="34" charset="0"/>
                <a:ea typeface="Calibri" panose="020F0502020204030204" pitchFamily="34" charset="0"/>
                <a:cs typeface="Arial" panose="020B0604020202020204" pitchFamily="34" charset="0"/>
              </a:rPr>
              <a:t>De la conclusión - objetivo específico 4: </a:t>
            </a:r>
            <a:r>
              <a:rPr lang="es-ES" dirty="0">
                <a:latin typeface="Arial" panose="020B0604020202020204" pitchFamily="34" charset="0"/>
                <a:ea typeface="Calibri" panose="020F0502020204030204" pitchFamily="34" charset="0"/>
                <a:cs typeface="Arial" panose="020B0604020202020204" pitchFamily="34" charset="0"/>
              </a:rPr>
              <a:t>En esta época que vivimos, y con un futuro inimaginable en el desarrollo tecnológico, es ineludible que los docentes y estudiantes utilicen herramientas tecnológicas como el aula virtual para mejorar los procesos de enseñanza - aprendizaje, con la finalidad de tener una participación más activa en su aprendizaje significativo, y por lo tanto un mejor rendimiento académico.</a:t>
            </a:r>
            <a:endParaRPr lang="en-US"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5180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1" b="9925"/>
          <a:stretch/>
        </p:blipFill>
        <p:spPr>
          <a:xfrm>
            <a:off x="9757956" y="6017078"/>
            <a:ext cx="2312126" cy="619035"/>
          </a:xfrm>
          <a:prstGeom prst="rect">
            <a:avLst/>
          </a:prstGeom>
        </p:spPr>
      </p:pic>
      <p:sp>
        <p:nvSpPr>
          <p:cNvPr id="5" name="Rectángulo 4"/>
          <p:cNvSpPr/>
          <p:nvPr/>
        </p:nvSpPr>
        <p:spPr>
          <a:xfrm>
            <a:off x="1359708" y="527260"/>
            <a:ext cx="1838965" cy="369332"/>
          </a:xfrm>
          <a:prstGeom prst="rect">
            <a:avLst/>
          </a:prstGeom>
        </p:spPr>
        <p:txBody>
          <a:bodyPr wrap="none">
            <a:spAutoFit/>
          </a:bodyPr>
          <a:lstStyle/>
          <a:p>
            <a:r>
              <a:rPr lang="es-MX" b="1" smtClean="0">
                <a:solidFill>
                  <a:prstClr val="black"/>
                </a:solidFill>
                <a:latin typeface="Arial" panose="020B0604020202020204" pitchFamily="34" charset="0"/>
                <a:cs typeface="Arial" panose="020B0604020202020204" pitchFamily="34" charset="0"/>
              </a:rPr>
              <a:t>REFERENCIAS</a:t>
            </a:r>
            <a:endParaRPr lang="en-US" dirty="0"/>
          </a:p>
        </p:txBody>
      </p:sp>
      <p:sp>
        <p:nvSpPr>
          <p:cNvPr id="2" name="Rectángulo 1"/>
          <p:cNvSpPr/>
          <p:nvPr/>
        </p:nvSpPr>
        <p:spPr>
          <a:xfrm>
            <a:off x="992778" y="1267405"/>
            <a:ext cx="10254342" cy="4616648"/>
          </a:xfrm>
          <a:prstGeom prst="rect">
            <a:avLst/>
          </a:prstGeom>
        </p:spPr>
        <p:txBody>
          <a:bodyPr wrap="square">
            <a:spAutoFit/>
          </a:bodyPr>
          <a:lstStyle/>
          <a:p>
            <a:pPr marL="457200" indent="-457200">
              <a:spcAft>
                <a:spcPts val="0"/>
              </a:spcAft>
            </a:pPr>
            <a:r>
              <a:rPr lang="es-ES" sz="1400" dirty="0">
                <a:latin typeface="Arial" panose="020B0604020202020204" pitchFamily="34" charset="0"/>
                <a:ea typeface="Calibri" panose="020F0502020204030204" pitchFamily="34" charset="0"/>
                <a:cs typeface="Times New Roman" panose="02020603050405020304" pitchFamily="18" charset="0"/>
              </a:rPr>
              <a:t>Camacho Zúñiga , M. G., Lara Alemán , Y., &amp; Sandoval Díaz , G. (2011). La docencia y su rol en los entornos virtuales de aprendizaje. </a:t>
            </a:r>
            <a:r>
              <a:rPr lang="es-ES" sz="1400" i="1" dirty="0">
                <a:latin typeface="Arial" panose="020B0604020202020204" pitchFamily="34" charset="0"/>
                <a:ea typeface="Calibri" panose="020F0502020204030204" pitchFamily="34" charset="0"/>
                <a:cs typeface="Times New Roman" panose="02020603050405020304" pitchFamily="18" charset="0"/>
              </a:rPr>
              <a:t>Área de tecnología educativa</a:t>
            </a:r>
            <a:r>
              <a:rPr lang="es-ES" sz="1400" dirty="0">
                <a:latin typeface="Arial" panose="020B0604020202020204" pitchFamily="34" charset="0"/>
                <a:ea typeface="Calibri" panose="020F0502020204030204" pitchFamily="34" charset="0"/>
                <a:cs typeface="Times New Roman" panose="02020603050405020304" pitchFamily="18" charset="0"/>
              </a:rPr>
              <a:t>, 15.</a:t>
            </a:r>
            <a:endParaRPr lang="en-US" sz="1400" dirty="0">
              <a:latin typeface="Arial" panose="020B0604020202020204" pitchFamily="34" charset="0"/>
              <a:ea typeface="Calibri" panose="020F0502020204030204" pitchFamily="34" charset="0"/>
              <a:cs typeface="Times New Roman" panose="02020603050405020304" pitchFamily="18" charset="0"/>
            </a:endParaRPr>
          </a:p>
          <a:p>
            <a:pPr marL="457200" indent="-457200">
              <a:spcAft>
                <a:spcPts val="0"/>
              </a:spcAft>
            </a:pPr>
            <a:r>
              <a:rPr lang="es-ES" sz="1400" dirty="0">
                <a:latin typeface="Arial" panose="020B0604020202020204" pitchFamily="34" charset="0"/>
                <a:ea typeface="Calibri" panose="020F0502020204030204" pitchFamily="34" charset="0"/>
                <a:cs typeface="Times New Roman" panose="02020603050405020304" pitchFamily="18" charset="0"/>
              </a:rPr>
              <a:t>Carlos Vega, F. D. (JULIO de 2015). Enseñanza de las matemáticas básicas en un entorno e-</a:t>
            </a:r>
            <a:r>
              <a:rPr lang="es-ES" sz="1400" dirty="0" err="1">
                <a:latin typeface="Arial" panose="020B0604020202020204" pitchFamily="34" charset="0"/>
                <a:ea typeface="Calibri" panose="020F0502020204030204" pitchFamily="34" charset="0"/>
                <a:cs typeface="Times New Roman" panose="02020603050405020304" pitchFamily="18" charset="0"/>
              </a:rPr>
              <a:t>Learning</a:t>
            </a:r>
            <a:r>
              <a:rPr lang="es-ES" sz="1400" dirty="0">
                <a:latin typeface="Arial" panose="020B0604020202020204" pitchFamily="34" charset="0"/>
                <a:ea typeface="Calibri" panose="020F0502020204030204" pitchFamily="34" charset="0"/>
                <a:cs typeface="Times New Roman" panose="02020603050405020304" pitchFamily="18" charset="0"/>
              </a:rPr>
              <a:t>: un estudio de caso de la Universidad Manuela Beltrán Virtual. </a:t>
            </a:r>
            <a:r>
              <a:rPr lang="es-ES" sz="1400" i="1" dirty="0">
                <a:latin typeface="Arial" panose="020B0604020202020204" pitchFamily="34" charset="0"/>
                <a:ea typeface="Calibri" panose="020F0502020204030204" pitchFamily="34" charset="0"/>
                <a:cs typeface="Times New Roman" panose="02020603050405020304" pitchFamily="18" charset="0"/>
              </a:rPr>
              <a:t>Enseñanza de las matemáticas básicas en un entorno e-</a:t>
            </a:r>
            <a:r>
              <a:rPr lang="es-ES" sz="1400" i="1" dirty="0" err="1">
                <a:latin typeface="Arial" panose="020B0604020202020204" pitchFamily="34" charset="0"/>
                <a:ea typeface="Calibri" panose="020F0502020204030204" pitchFamily="34" charset="0"/>
                <a:cs typeface="Times New Roman" panose="02020603050405020304" pitchFamily="18" charset="0"/>
              </a:rPr>
              <a:t>Learning</a:t>
            </a:r>
            <a:r>
              <a:rPr lang="es-ES" sz="1400" i="1" dirty="0">
                <a:latin typeface="Arial" panose="020B0604020202020204" pitchFamily="34" charset="0"/>
                <a:ea typeface="Calibri" panose="020F0502020204030204" pitchFamily="34" charset="0"/>
                <a:cs typeface="Times New Roman" panose="02020603050405020304" pitchFamily="18" charset="0"/>
              </a:rPr>
              <a:t>: un estudio de caso de la Universidad Manuela Beltrán Virtual</a:t>
            </a:r>
            <a:r>
              <a:rPr lang="es-ES" sz="1400" dirty="0">
                <a:latin typeface="Arial" panose="020B0604020202020204" pitchFamily="34" charset="0"/>
                <a:ea typeface="Calibri" panose="020F0502020204030204" pitchFamily="34" charset="0"/>
                <a:cs typeface="Times New Roman" panose="02020603050405020304" pitchFamily="18" charset="0"/>
              </a:rPr>
              <a:t>. (EAN, Ed.) </a:t>
            </a:r>
            <a:r>
              <a:rPr lang="es-ES" sz="1400" dirty="0" err="1">
                <a:latin typeface="Arial" panose="020B0604020202020204" pitchFamily="34" charset="0"/>
                <a:ea typeface="Calibri" panose="020F0502020204030204" pitchFamily="34" charset="0"/>
                <a:cs typeface="Times New Roman" panose="02020603050405020304" pitchFamily="18" charset="0"/>
              </a:rPr>
              <a:t>Bogóta</a:t>
            </a:r>
            <a:r>
              <a:rPr lang="es-ES" sz="1400" dirty="0">
                <a:latin typeface="Arial" panose="020B0604020202020204" pitchFamily="34" charset="0"/>
                <a:ea typeface="Calibri" panose="020F0502020204030204" pitchFamily="34" charset="0"/>
                <a:cs typeface="Times New Roman" panose="02020603050405020304" pitchFamily="18" charset="0"/>
              </a:rPr>
              <a:t>, COLOMBIA: EAN.</a:t>
            </a:r>
            <a:endParaRPr lang="en-US" sz="1400" dirty="0">
              <a:latin typeface="Arial" panose="020B0604020202020204" pitchFamily="34" charset="0"/>
              <a:ea typeface="Calibri" panose="020F0502020204030204" pitchFamily="34" charset="0"/>
              <a:cs typeface="Times New Roman" panose="02020603050405020304" pitchFamily="18" charset="0"/>
            </a:endParaRPr>
          </a:p>
          <a:p>
            <a:pPr marL="457200" indent="-457200">
              <a:spcAft>
                <a:spcPts val="0"/>
              </a:spcAft>
            </a:pPr>
            <a:r>
              <a:rPr lang="es-ES" sz="1400" dirty="0">
                <a:latin typeface="Arial" panose="020B0604020202020204" pitchFamily="34" charset="0"/>
                <a:ea typeface="Calibri" panose="020F0502020204030204" pitchFamily="34" charset="0"/>
                <a:cs typeface="Times New Roman" panose="02020603050405020304" pitchFamily="18" charset="0"/>
              </a:rPr>
              <a:t>Castro, C. M. (2012). Resolución de problemas para el desarrollo de la competencia matemática en educación infantil. </a:t>
            </a:r>
            <a:r>
              <a:rPr lang="es-ES" sz="1400" i="1" dirty="0">
                <a:latin typeface="Arial" panose="020B0604020202020204" pitchFamily="34" charset="0"/>
                <a:ea typeface="Calibri" panose="020F0502020204030204" pitchFamily="34" charset="0"/>
                <a:cs typeface="Times New Roman" panose="02020603050405020304" pitchFamily="18" charset="0"/>
              </a:rPr>
              <a:t>Revista de didáctica de las matemáticas, 80</a:t>
            </a:r>
            <a:r>
              <a:rPr lang="es-ES" sz="1400" dirty="0">
                <a:latin typeface="Arial" panose="020B0604020202020204" pitchFamily="34" charset="0"/>
                <a:ea typeface="Calibri" panose="020F0502020204030204" pitchFamily="34" charset="0"/>
                <a:cs typeface="Times New Roman" panose="02020603050405020304" pitchFamily="18" charset="0"/>
              </a:rPr>
              <a:t>, 53-70.</a:t>
            </a:r>
            <a:endParaRPr lang="en-US" sz="1400" dirty="0">
              <a:latin typeface="Arial" panose="020B0604020202020204" pitchFamily="34" charset="0"/>
              <a:ea typeface="Calibri" panose="020F0502020204030204" pitchFamily="34" charset="0"/>
              <a:cs typeface="Times New Roman" panose="02020603050405020304" pitchFamily="18" charset="0"/>
            </a:endParaRPr>
          </a:p>
          <a:p>
            <a:pPr marL="457200" indent="-457200">
              <a:spcAft>
                <a:spcPts val="0"/>
              </a:spcAft>
            </a:pPr>
            <a:r>
              <a:rPr lang="es-ES" sz="1400" dirty="0">
                <a:latin typeface="Arial" panose="020B0604020202020204" pitchFamily="34" charset="0"/>
                <a:ea typeface="Calibri" panose="020F0502020204030204" pitchFamily="34" charset="0"/>
                <a:cs typeface="Times New Roman" panose="02020603050405020304" pitchFamily="18" charset="0"/>
              </a:rPr>
              <a:t>Alsina. (2004). </a:t>
            </a:r>
            <a:r>
              <a:rPr lang="es-ES" sz="1400" i="1" dirty="0">
                <a:latin typeface="Arial" panose="020B0604020202020204" pitchFamily="34" charset="0"/>
                <a:ea typeface="Calibri" panose="020F0502020204030204" pitchFamily="34" charset="0"/>
                <a:cs typeface="Times New Roman" panose="02020603050405020304" pitchFamily="18" charset="0"/>
              </a:rPr>
              <a:t>Desarrollo de competencias matemáticas con recursos lúdicos-</a:t>
            </a:r>
            <a:r>
              <a:rPr lang="es-ES" sz="1400" i="1" dirty="0" err="1">
                <a:latin typeface="Arial" panose="020B0604020202020204" pitchFamily="34" charset="0"/>
                <a:ea typeface="Calibri" panose="020F0502020204030204" pitchFamily="34" charset="0"/>
                <a:cs typeface="Times New Roman" panose="02020603050405020304" pitchFamily="18" charset="0"/>
              </a:rPr>
              <a:t>manipu</a:t>
            </a:r>
            <a:r>
              <a:rPr lang="es-ES" sz="1400" i="1" dirty="0">
                <a:latin typeface="Arial" panose="020B0604020202020204" pitchFamily="34" charset="0"/>
                <a:ea typeface="Calibri" panose="020F0502020204030204" pitchFamily="34" charset="0"/>
                <a:cs typeface="Times New Roman" panose="02020603050405020304" pitchFamily="18" charset="0"/>
              </a:rPr>
              <a:t>- </a:t>
            </a:r>
            <a:r>
              <a:rPr lang="es-ES" sz="1400" i="1" dirty="0" err="1">
                <a:latin typeface="Arial" panose="020B0604020202020204" pitchFamily="34" charset="0"/>
                <a:ea typeface="Calibri" panose="020F0502020204030204" pitchFamily="34" charset="0"/>
                <a:cs typeface="Times New Roman" panose="02020603050405020304" pitchFamily="18" charset="0"/>
              </a:rPr>
              <a:t>lativos</a:t>
            </a:r>
            <a:r>
              <a:rPr lang="es-ES" sz="1400" i="1" dirty="0">
                <a:latin typeface="Arial" panose="020B0604020202020204" pitchFamily="34" charset="0"/>
                <a:ea typeface="Calibri" panose="020F0502020204030204" pitchFamily="34" charset="0"/>
                <a:cs typeface="Times New Roman" panose="02020603050405020304" pitchFamily="18" charset="0"/>
              </a:rPr>
              <a:t>. .</a:t>
            </a:r>
            <a:r>
              <a:rPr lang="es-ES" sz="1400" dirty="0">
                <a:latin typeface="Arial" panose="020B0604020202020204" pitchFamily="34" charset="0"/>
                <a:ea typeface="Calibri" panose="020F0502020204030204" pitchFamily="34" charset="0"/>
                <a:cs typeface="Times New Roman" panose="02020603050405020304" pitchFamily="18" charset="0"/>
              </a:rPr>
              <a:t> Madrid, Madrid, España: Narcea.</a:t>
            </a:r>
            <a:endParaRPr lang="en-US" sz="1400" dirty="0">
              <a:latin typeface="Arial" panose="020B0604020202020204" pitchFamily="34" charset="0"/>
              <a:ea typeface="Calibri" panose="020F0502020204030204" pitchFamily="34" charset="0"/>
              <a:cs typeface="Times New Roman" panose="02020603050405020304" pitchFamily="18" charset="0"/>
            </a:endParaRPr>
          </a:p>
          <a:p>
            <a:pPr marL="457200" indent="-457200">
              <a:spcAft>
                <a:spcPts val="0"/>
              </a:spcAft>
            </a:pPr>
            <a:r>
              <a:rPr lang="es-ES" sz="1400" dirty="0">
                <a:latin typeface="Arial" panose="020B0604020202020204" pitchFamily="34" charset="0"/>
                <a:ea typeface="Calibri" panose="020F0502020204030204" pitchFamily="34" charset="0"/>
                <a:cs typeface="Times New Roman" panose="02020603050405020304" pitchFamily="18" charset="0"/>
              </a:rPr>
              <a:t>Adrián Martínez </a:t>
            </a:r>
            <a:r>
              <a:rPr lang="es-ES" sz="1400" dirty="0" err="1">
                <a:latin typeface="Arial" panose="020B0604020202020204" pitchFamily="34" charset="0"/>
                <a:ea typeface="Calibri" panose="020F0502020204030204" pitchFamily="34" charset="0"/>
                <a:cs typeface="Times New Roman" panose="02020603050405020304" pitchFamily="18" charset="0"/>
              </a:rPr>
              <a:t>Gonzalez</a:t>
            </a:r>
            <a:r>
              <a:rPr lang="es-ES" sz="1400" dirty="0">
                <a:latin typeface="Arial" panose="020B0604020202020204" pitchFamily="34" charset="0"/>
                <a:ea typeface="Calibri" panose="020F0502020204030204" pitchFamily="34" charset="0"/>
                <a:cs typeface="Times New Roman" panose="02020603050405020304" pitchFamily="18" charset="0"/>
              </a:rPr>
              <a:t>, A. F. (2016). </a:t>
            </a:r>
            <a:r>
              <a:rPr lang="es-ES" sz="1400" i="1" dirty="0">
                <a:latin typeface="Arial" panose="020B0604020202020204" pitchFamily="34" charset="0"/>
                <a:ea typeface="Calibri" panose="020F0502020204030204" pitchFamily="34" charset="0"/>
                <a:cs typeface="Times New Roman" panose="02020603050405020304" pitchFamily="18" charset="0"/>
              </a:rPr>
              <a:t>Referentes pedagógicos y estrategias de enseñanza de los profesores de la Maestría en Ciencias Bioquímicas de la UNAM</a:t>
            </a:r>
            <a:r>
              <a:rPr lang="es-ES" sz="1400" dirty="0">
                <a:latin typeface="Arial" panose="020B0604020202020204" pitchFamily="34" charset="0"/>
                <a:ea typeface="Calibri" panose="020F0502020204030204" pitchFamily="34" charset="0"/>
                <a:cs typeface="Times New Roman" panose="02020603050405020304" pitchFamily="18" charset="0"/>
              </a:rPr>
              <a:t>. Recuperado el 10 de 12 de 2020, de Referentes pedagógicos y estrategias de enseñanza de los profesores de la Maestría en Ciencias Bioquímicas de la UNAM: http://publicaciones.anuies.mx/pdfs/revista/Revista120_S2A2ES.pdf</a:t>
            </a:r>
            <a:endParaRPr lang="en-US" sz="1400" dirty="0">
              <a:latin typeface="Arial" panose="020B0604020202020204" pitchFamily="34" charset="0"/>
              <a:ea typeface="Calibri" panose="020F0502020204030204" pitchFamily="34" charset="0"/>
              <a:cs typeface="Times New Roman" panose="02020603050405020304" pitchFamily="18" charset="0"/>
            </a:endParaRPr>
          </a:p>
          <a:p>
            <a:pPr marL="457200" indent="-457200">
              <a:spcAft>
                <a:spcPts val="0"/>
              </a:spcAft>
            </a:pPr>
            <a:r>
              <a:rPr lang="es-ES" sz="1400" dirty="0" err="1">
                <a:latin typeface="Arial" panose="020B0604020202020204" pitchFamily="34" charset="0"/>
                <a:ea typeface="Calibri" panose="020F0502020204030204" pitchFamily="34" charset="0"/>
                <a:cs typeface="Times New Roman" panose="02020603050405020304" pitchFamily="18" charset="0"/>
              </a:rPr>
              <a:t>Beccaria</a:t>
            </a:r>
            <a:r>
              <a:rPr lang="es-ES" sz="1400" dirty="0">
                <a:latin typeface="Arial" panose="020B0604020202020204" pitchFamily="34" charset="0"/>
                <a:ea typeface="Calibri" panose="020F0502020204030204" pitchFamily="34" charset="0"/>
                <a:cs typeface="Times New Roman" panose="02020603050405020304" pitchFamily="18" charset="0"/>
              </a:rPr>
              <a:t>, R. (2005). </a:t>
            </a:r>
            <a:r>
              <a:rPr lang="es-ES" sz="1400" i="1" dirty="0">
                <a:latin typeface="Arial" panose="020B0604020202020204" pitchFamily="34" charset="0"/>
                <a:ea typeface="Calibri" panose="020F0502020204030204" pitchFamily="34" charset="0"/>
                <a:cs typeface="Times New Roman" panose="02020603050405020304" pitchFamily="18" charset="0"/>
              </a:rPr>
              <a:t>La inserción de la informática en la educación y sus efectos en la reconversión laboral.</a:t>
            </a:r>
            <a:r>
              <a:rPr lang="es-ES" sz="1400" dirty="0">
                <a:latin typeface="Arial" panose="020B0604020202020204" pitchFamily="34" charset="0"/>
                <a:ea typeface="Calibri" panose="020F0502020204030204" pitchFamily="34" charset="0"/>
                <a:cs typeface="Times New Roman" panose="02020603050405020304" pitchFamily="18" charset="0"/>
              </a:rPr>
              <a:t> (1 ed.). (I. d. SEPA, Ed.) ARGENTINA.</a:t>
            </a:r>
            <a:endParaRPr lang="en-US" sz="1400" dirty="0">
              <a:latin typeface="Arial" panose="020B0604020202020204" pitchFamily="34" charset="0"/>
              <a:ea typeface="Calibri" panose="020F0502020204030204" pitchFamily="34" charset="0"/>
              <a:cs typeface="Times New Roman" panose="02020603050405020304" pitchFamily="18" charset="0"/>
            </a:endParaRPr>
          </a:p>
          <a:p>
            <a:pPr marL="457200" indent="-457200">
              <a:spcAft>
                <a:spcPts val="0"/>
              </a:spcAft>
            </a:pPr>
            <a:r>
              <a:rPr lang="es-ES" sz="1400" dirty="0">
                <a:latin typeface="Arial" panose="020B0604020202020204" pitchFamily="34" charset="0"/>
                <a:ea typeface="Calibri" panose="020F0502020204030204" pitchFamily="34" charset="0"/>
                <a:cs typeface="Times New Roman" panose="02020603050405020304" pitchFamily="18" charset="0"/>
              </a:rPr>
              <a:t>Bernal, C. (2010). </a:t>
            </a:r>
            <a:r>
              <a:rPr lang="es-ES" sz="1400" i="1" dirty="0">
                <a:latin typeface="Arial" panose="020B0604020202020204" pitchFamily="34" charset="0"/>
                <a:ea typeface="Calibri" panose="020F0502020204030204" pitchFamily="34" charset="0"/>
                <a:cs typeface="Times New Roman" panose="02020603050405020304" pitchFamily="18" charset="0"/>
              </a:rPr>
              <a:t>Metodología de la investigación.</a:t>
            </a:r>
            <a:r>
              <a:rPr lang="es-ES" sz="1400" dirty="0">
                <a:latin typeface="Arial" panose="020B0604020202020204" pitchFamily="34" charset="0"/>
                <a:ea typeface="Calibri" panose="020F0502020204030204" pitchFamily="34" charset="0"/>
                <a:cs typeface="Times New Roman" panose="02020603050405020304" pitchFamily="18" charset="0"/>
              </a:rPr>
              <a:t> </a:t>
            </a:r>
            <a:r>
              <a:rPr lang="en-US" sz="1400" dirty="0">
                <a:latin typeface="Arial" panose="020B0604020202020204" pitchFamily="34" charset="0"/>
                <a:ea typeface="Calibri" panose="020F0502020204030204" pitchFamily="34" charset="0"/>
                <a:cs typeface="Times New Roman" panose="02020603050405020304" pitchFamily="18" charset="0"/>
              </a:rPr>
              <a:t>Colombia: Pearson.</a:t>
            </a:r>
          </a:p>
          <a:p>
            <a:pPr marL="457200" indent="-457200">
              <a:spcAft>
                <a:spcPts val="0"/>
              </a:spcAft>
            </a:pPr>
            <a:r>
              <a:rPr lang="en-US" sz="1400" dirty="0">
                <a:latin typeface="Arial" panose="020B0604020202020204" pitchFamily="34" charset="0"/>
                <a:ea typeface="Calibri" panose="020F0502020204030204" pitchFamily="34" charset="0"/>
                <a:cs typeface="Times New Roman" panose="02020603050405020304" pitchFamily="18" charset="0"/>
              </a:rPr>
              <a:t>Biswas, C. (2015). </a:t>
            </a:r>
            <a:r>
              <a:rPr lang="en-US" sz="1400" i="1" dirty="0">
                <a:latin typeface="Arial" panose="020B0604020202020204" pitchFamily="34" charset="0"/>
                <a:ea typeface="Calibri" panose="020F0502020204030204" pitchFamily="34" charset="0"/>
                <a:cs typeface="Times New Roman" panose="02020603050405020304" pitchFamily="18" charset="0"/>
              </a:rPr>
              <a:t>The importance of </a:t>
            </a:r>
            <a:r>
              <a:rPr lang="en-US" sz="1400" i="1" dirty="0" err="1">
                <a:latin typeface="Arial" panose="020B0604020202020204" pitchFamily="34" charset="0"/>
                <a:ea typeface="Calibri" panose="020F0502020204030204" pitchFamily="34" charset="0"/>
                <a:cs typeface="Times New Roman" panose="02020603050405020304" pitchFamily="18" charset="0"/>
              </a:rPr>
              <a:t>maths</a:t>
            </a:r>
            <a:r>
              <a:rPr lang="en-US" sz="1400" i="1" dirty="0">
                <a:latin typeface="Arial" panose="020B0604020202020204" pitchFamily="34" charset="0"/>
                <a:ea typeface="Calibri" panose="020F0502020204030204" pitchFamily="34" charset="0"/>
                <a:cs typeface="Times New Roman" panose="02020603050405020304" pitchFamily="18" charset="0"/>
              </a:rPr>
              <a:t> in everyday life</a:t>
            </a:r>
            <a:r>
              <a:rPr lang="en-US" sz="1400" dirty="0">
                <a:latin typeface="Arial" panose="020B0604020202020204" pitchFamily="34" charset="0"/>
                <a:ea typeface="Calibri" panose="020F0502020204030204" pitchFamily="34" charset="0"/>
                <a:cs typeface="Times New Roman" panose="02020603050405020304" pitchFamily="18" charset="0"/>
              </a:rPr>
              <a:t>. </a:t>
            </a:r>
            <a:r>
              <a:rPr lang="en-US" sz="1400" dirty="0" err="1">
                <a:latin typeface="Arial" panose="020B0604020202020204" pitchFamily="34" charset="0"/>
                <a:ea typeface="Calibri" panose="020F0502020204030204" pitchFamily="34" charset="0"/>
                <a:cs typeface="Times New Roman" panose="02020603050405020304" pitchFamily="18" charset="0"/>
              </a:rPr>
              <a:t>Recuperado</a:t>
            </a:r>
            <a:r>
              <a:rPr lang="en-US" sz="1400" dirty="0">
                <a:latin typeface="Arial" panose="020B0604020202020204" pitchFamily="34" charset="0"/>
                <a:ea typeface="Calibri" panose="020F0502020204030204" pitchFamily="34" charset="0"/>
                <a:cs typeface="Times New Roman" panose="02020603050405020304" pitchFamily="18" charset="0"/>
              </a:rPr>
              <a:t> el 4 de 5 de 2021, de http://timesofindia.indiatimes. com/city/</a:t>
            </a:r>
            <a:r>
              <a:rPr lang="en-US" sz="1400" dirty="0" err="1">
                <a:latin typeface="Arial" panose="020B0604020202020204" pitchFamily="34" charset="0"/>
                <a:ea typeface="Calibri" panose="020F0502020204030204" pitchFamily="34" charset="0"/>
                <a:cs typeface="Times New Roman" panose="02020603050405020304" pitchFamily="18" charset="0"/>
              </a:rPr>
              <a:t>guwahati</a:t>
            </a:r>
            <a:r>
              <a:rPr lang="en-US" sz="1400" dirty="0">
                <a:latin typeface="Arial" panose="020B0604020202020204" pitchFamily="34" charset="0"/>
                <a:ea typeface="Calibri" panose="020F0502020204030204" pitchFamily="34" charset="0"/>
                <a:cs typeface="Times New Roman" panose="02020603050405020304" pitchFamily="18" charset="0"/>
              </a:rPr>
              <a:t>/The-importance-of-</a:t>
            </a:r>
            <a:r>
              <a:rPr lang="en-US" sz="1400" dirty="0" err="1">
                <a:latin typeface="Arial" panose="020B0604020202020204" pitchFamily="34" charset="0"/>
                <a:ea typeface="Calibri" panose="020F0502020204030204" pitchFamily="34" charset="0"/>
                <a:cs typeface="Times New Roman" panose="02020603050405020304" pitchFamily="18" charset="0"/>
              </a:rPr>
              <a:t>maths</a:t>
            </a:r>
            <a:r>
              <a:rPr lang="en-US" sz="1400" dirty="0">
                <a:latin typeface="Arial" panose="020B0604020202020204" pitchFamily="34" charset="0"/>
                <a:ea typeface="Calibri" panose="020F0502020204030204" pitchFamily="34" charset="0"/>
                <a:cs typeface="Times New Roman" panose="02020603050405020304" pitchFamily="18" charset="0"/>
              </a:rPr>
              <a:t>-in-everyday-life/ </a:t>
            </a:r>
            <a:r>
              <a:rPr lang="en-US" sz="1400" dirty="0" err="1">
                <a:latin typeface="Arial" panose="020B0604020202020204" pitchFamily="34" charset="0"/>
                <a:ea typeface="Calibri" panose="020F0502020204030204" pitchFamily="34" charset="0"/>
                <a:cs typeface="Times New Roman" panose="02020603050405020304" pitchFamily="18" charset="0"/>
              </a:rPr>
              <a:t>articleshow</a:t>
            </a:r>
            <a:r>
              <a:rPr lang="en-US" sz="1400" dirty="0">
                <a:latin typeface="Arial" panose="020B0604020202020204" pitchFamily="34" charset="0"/>
                <a:ea typeface="Calibri" panose="020F0502020204030204" pitchFamily="34" charset="0"/>
                <a:cs typeface="Times New Roman" panose="02020603050405020304" pitchFamily="18" charset="0"/>
              </a:rPr>
              <a:t>/48323205.cms: http://timesofindia.indiatimes. com/city/</a:t>
            </a:r>
            <a:r>
              <a:rPr lang="en-US" sz="1400" dirty="0" err="1">
                <a:latin typeface="Arial" panose="020B0604020202020204" pitchFamily="34" charset="0"/>
                <a:ea typeface="Calibri" panose="020F0502020204030204" pitchFamily="34" charset="0"/>
                <a:cs typeface="Times New Roman" panose="02020603050405020304" pitchFamily="18" charset="0"/>
              </a:rPr>
              <a:t>guwahati</a:t>
            </a:r>
            <a:r>
              <a:rPr lang="en-US" sz="1400" dirty="0">
                <a:latin typeface="Arial" panose="020B0604020202020204" pitchFamily="34" charset="0"/>
                <a:ea typeface="Calibri" panose="020F0502020204030204" pitchFamily="34" charset="0"/>
                <a:cs typeface="Times New Roman" panose="02020603050405020304" pitchFamily="18" charset="0"/>
              </a:rPr>
              <a:t>/The-importance-of-</a:t>
            </a:r>
            <a:r>
              <a:rPr lang="en-US" sz="1400" dirty="0" err="1">
                <a:latin typeface="Arial" panose="020B0604020202020204" pitchFamily="34" charset="0"/>
                <a:ea typeface="Calibri" panose="020F0502020204030204" pitchFamily="34" charset="0"/>
                <a:cs typeface="Times New Roman" panose="02020603050405020304" pitchFamily="18" charset="0"/>
              </a:rPr>
              <a:t>maths</a:t>
            </a:r>
            <a:r>
              <a:rPr lang="en-US" sz="1400" dirty="0">
                <a:latin typeface="Arial" panose="020B0604020202020204" pitchFamily="34" charset="0"/>
                <a:ea typeface="Calibri" panose="020F0502020204030204" pitchFamily="34" charset="0"/>
                <a:cs typeface="Times New Roman" panose="02020603050405020304" pitchFamily="18" charset="0"/>
              </a:rPr>
              <a:t>-in-everyday-life/ </a:t>
            </a:r>
            <a:r>
              <a:rPr lang="en-US" sz="1400" dirty="0" err="1">
                <a:latin typeface="Arial" panose="020B0604020202020204" pitchFamily="34" charset="0"/>
                <a:ea typeface="Calibri" panose="020F0502020204030204" pitchFamily="34" charset="0"/>
                <a:cs typeface="Times New Roman" panose="02020603050405020304" pitchFamily="18" charset="0"/>
              </a:rPr>
              <a:t>articleshow</a:t>
            </a:r>
            <a:r>
              <a:rPr lang="en-US" sz="1400" dirty="0">
                <a:latin typeface="Arial" panose="020B0604020202020204" pitchFamily="34" charset="0"/>
                <a:ea typeface="Calibri" panose="020F0502020204030204" pitchFamily="34" charset="0"/>
                <a:cs typeface="Times New Roman" panose="02020603050405020304" pitchFamily="18" charset="0"/>
              </a:rPr>
              <a:t>/48323205.cms</a:t>
            </a:r>
          </a:p>
          <a:p>
            <a:r>
              <a:rPr lang="es-ES" sz="1400" dirty="0" err="1">
                <a:latin typeface="Arial" panose="020B0604020202020204" pitchFamily="34" charset="0"/>
                <a:ea typeface="Calibri" panose="020F0502020204030204" pitchFamily="34" charset="0"/>
                <a:cs typeface="Times New Roman" panose="02020603050405020304" pitchFamily="18" charset="0"/>
              </a:rPr>
              <a:t>Brousseau</a:t>
            </a:r>
            <a:r>
              <a:rPr lang="es-ES" sz="1400" dirty="0">
                <a:latin typeface="Arial" panose="020B0604020202020204" pitchFamily="34" charset="0"/>
                <a:ea typeface="Calibri" panose="020F0502020204030204" pitchFamily="34" charset="0"/>
                <a:cs typeface="Times New Roman" panose="02020603050405020304" pitchFamily="18" charset="0"/>
              </a:rPr>
              <a:t>. (1983). Les </a:t>
            </a:r>
            <a:r>
              <a:rPr lang="es-ES" sz="1400" dirty="0" err="1">
                <a:latin typeface="Arial" panose="020B0604020202020204" pitchFamily="34" charset="0"/>
                <a:ea typeface="Calibri" panose="020F0502020204030204" pitchFamily="34" charset="0"/>
                <a:cs typeface="Times New Roman" panose="02020603050405020304" pitchFamily="18" charset="0"/>
              </a:rPr>
              <a:t>obstacles</a:t>
            </a:r>
            <a:r>
              <a:rPr lang="es-ES" sz="1400" dirty="0">
                <a:latin typeface="Arial" panose="020B0604020202020204" pitchFamily="34" charset="0"/>
                <a:ea typeface="Calibri" panose="020F0502020204030204" pitchFamily="34" charset="0"/>
                <a:cs typeface="Times New Roman" panose="02020603050405020304" pitchFamily="18" charset="0"/>
              </a:rPr>
              <a:t> </a:t>
            </a:r>
            <a:r>
              <a:rPr lang="es-ES" sz="1400" dirty="0" err="1">
                <a:latin typeface="Arial" panose="020B0604020202020204" pitchFamily="34" charset="0"/>
                <a:ea typeface="Calibri" panose="020F0502020204030204" pitchFamily="34" charset="0"/>
                <a:cs typeface="Times New Roman" panose="02020603050405020304" pitchFamily="18" charset="0"/>
              </a:rPr>
              <a:t>épistémologiques</a:t>
            </a:r>
            <a:r>
              <a:rPr lang="es-ES" sz="1400" dirty="0">
                <a:latin typeface="Arial" panose="020B0604020202020204" pitchFamily="34" charset="0"/>
                <a:ea typeface="Calibri" panose="020F0502020204030204" pitchFamily="34" charset="0"/>
                <a:cs typeface="Times New Roman" panose="02020603050405020304" pitchFamily="18" charset="0"/>
              </a:rPr>
              <a:t> et les </a:t>
            </a:r>
            <a:r>
              <a:rPr lang="es-ES" sz="1400" dirty="0" err="1">
                <a:latin typeface="Arial" panose="020B0604020202020204" pitchFamily="34" charset="0"/>
                <a:ea typeface="Calibri" panose="020F0502020204030204" pitchFamily="34" charset="0"/>
                <a:cs typeface="Times New Roman" panose="02020603050405020304" pitchFamily="18" charset="0"/>
              </a:rPr>
              <a:t>problémes</a:t>
            </a:r>
            <a:r>
              <a:rPr lang="es-ES" sz="1400" dirty="0">
                <a:latin typeface="Arial" panose="020B0604020202020204" pitchFamily="34" charset="0"/>
                <a:ea typeface="Calibri" panose="020F0502020204030204" pitchFamily="34" charset="0"/>
                <a:cs typeface="Times New Roman" panose="02020603050405020304" pitchFamily="18" charset="0"/>
              </a:rPr>
              <a:t> en </a:t>
            </a:r>
            <a:r>
              <a:rPr lang="es-ES" sz="1400" dirty="0" err="1">
                <a:latin typeface="Arial" panose="020B0604020202020204" pitchFamily="34" charset="0"/>
                <a:ea typeface="Calibri" panose="020F0502020204030204" pitchFamily="34" charset="0"/>
                <a:cs typeface="Times New Roman" panose="02020603050405020304" pitchFamily="18" charset="0"/>
              </a:rPr>
              <a:t>mathéma</a:t>
            </a:r>
            <a:r>
              <a:rPr lang="es-ES" sz="1400" dirty="0">
                <a:latin typeface="Arial" panose="020B0604020202020204" pitchFamily="34" charset="0"/>
                <a:ea typeface="Calibri" panose="020F0502020204030204" pitchFamily="34" charset="0"/>
                <a:cs typeface="Times New Roman" panose="02020603050405020304" pitchFamily="18" charset="0"/>
              </a:rPr>
              <a:t>- tiques. </a:t>
            </a:r>
            <a:r>
              <a:rPr lang="es-ES" sz="1400" i="1" dirty="0" err="1">
                <a:latin typeface="Arial" panose="020B0604020202020204" pitchFamily="34" charset="0"/>
                <a:ea typeface="Calibri" panose="020F0502020204030204" pitchFamily="34" charset="0"/>
                <a:cs typeface="Times New Roman" panose="02020603050405020304" pitchFamily="18" charset="0"/>
              </a:rPr>
              <a:t>Recherches</a:t>
            </a:r>
            <a:r>
              <a:rPr lang="es-ES" sz="1400" i="1" dirty="0">
                <a:latin typeface="Arial" panose="020B0604020202020204" pitchFamily="34" charset="0"/>
                <a:ea typeface="Calibri" panose="020F0502020204030204" pitchFamily="34" charset="0"/>
                <a:cs typeface="Times New Roman" panose="02020603050405020304" pitchFamily="18" charset="0"/>
              </a:rPr>
              <a:t> en </a:t>
            </a:r>
            <a:r>
              <a:rPr lang="es-ES" sz="1400" i="1" dirty="0" err="1">
                <a:latin typeface="Arial" panose="020B0604020202020204" pitchFamily="34" charset="0"/>
                <a:ea typeface="Calibri" panose="020F0502020204030204" pitchFamily="34" charset="0"/>
                <a:cs typeface="Times New Roman" panose="02020603050405020304" pitchFamily="18" charset="0"/>
              </a:rPr>
              <a:t>Didactique</a:t>
            </a:r>
            <a:r>
              <a:rPr lang="es-ES" sz="1400" i="1" dirty="0">
                <a:latin typeface="Arial" panose="020B0604020202020204" pitchFamily="34" charset="0"/>
                <a:ea typeface="Calibri" panose="020F0502020204030204" pitchFamily="34" charset="0"/>
                <a:cs typeface="Times New Roman" panose="02020603050405020304" pitchFamily="18" charset="0"/>
              </a:rPr>
              <a:t> des </a:t>
            </a:r>
            <a:r>
              <a:rPr lang="es-ES" sz="1400" i="1" dirty="0" err="1">
                <a:latin typeface="Arial" panose="020B0604020202020204" pitchFamily="34" charset="0"/>
                <a:ea typeface="Calibri" panose="020F0502020204030204" pitchFamily="34" charset="0"/>
                <a:cs typeface="Times New Roman" panose="02020603050405020304" pitchFamily="18" charset="0"/>
              </a:rPr>
              <a:t>Mathématiques</a:t>
            </a:r>
            <a:r>
              <a:rPr lang="es-ES" sz="1400" dirty="0">
                <a:latin typeface="Arial" panose="020B0604020202020204" pitchFamily="34" charset="0"/>
                <a:ea typeface="Calibri" panose="020F0502020204030204" pitchFamily="34" charset="0"/>
                <a:cs typeface="Times New Roman" panose="02020603050405020304" pitchFamily="18" charset="0"/>
              </a:rPr>
              <a:t>, 165-198.</a:t>
            </a:r>
            <a:endParaRPr lang="en-US" sz="1400" dirty="0"/>
          </a:p>
        </p:txBody>
      </p:sp>
    </p:spTree>
    <p:extLst>
      <p:ext uri="{BB962C8B-B14F-4D97-AF65-F5344CB8AC3E}">
        <p14:creationId xmlns:p14="http://schemas.microsoft.com/office/powerpoint/2010/main" val="531425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1" b="9925"/>
          <a:stretch/>
        </p:blipFill>
        <p:spPr>
          <a:xfrm>
            <a:off x="9757956" y="6017078"/>
            <a:ext cx="2312126" cy="619035"/>
          </a:xfrm>
          <a:prstGeom prst="rect">
            <a:avLst/>
          </a:prstGeom>
        </p:spPr>
      </p:pic>
      <p:sp>
        <p:nvSpPr>
          <p:cNvPr id="6" name="Rectángulo 5"/>
          <p:cNvSpPr/>
          <p:nvPr/>
        </p:nvSpPr>
        <p:spPr>
          <a:xfrm>
            <a:off x="812949" y="461945"/>
            <a:ext cx="3766800" cy="369332"/>
          </a:xfrm>
          <a:prstGeom prst="rect">
            <a:avLst/>
          </a:prstGeom>
        </p:spPr>
        <p:txBody>
          <a:bodyPr wrap="none">
            <a:spAutoFit/>
          </a:bodyPr>
          <a:lstStyle/>
          <a:p>
            <a:pPr lvl="0" fontAlgn="base">
              <a:spcBef>
                <a:spcPct val="0"/>
              </a:spcBef>
              <a:spcAft>
                <a:spcPct val="0"/>
              </a:spcAft>
              <a:defRPr/>
            </a:pPr>
            <a:r>
              <a:rPr lang="es-MX" altLang="es-EC" b="1" dirty="0">
                <a:solidFill>
                  <a:prstClr val="black"/>
                </a:solidFill>
                <a:latin typeface="Arial" panose="020B0604020202020204" pitchFamily="34" charset="0"/>
                <a:cs typeface="Arial" panose="020B0604020202020204" pitchFamily="34" charset="0"/>
              </a:rPr>
              <a:t>PROBLEMA DE INVESTIGACIÓN</a:t>
            </a:r>
          </a:p>
        </p:txBody>
      </p:sp>
      <p:pic>
        <p:nvPicPr>
          <p:cNvPr id="7" name="Picture 2" descr="Ambiente virtual de aprendizaje: las 9 características principa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458" y="1945282"/>
            <a:ext cx="2705100" cy="16859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El Nivel Primario avanza en nuevas formas de aprendizaje –  www.mendoza.edu.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6880" y="2896828"/>
            <a:ext cx="3552825" cy="1285876"/>
          </a:xfrm>
          <a:prstGeom prst="rect">
            <a:avLst/>
          </a:prstGeom>
          <a:noFill/>
          <a:extLst>
            <a:ext uri="{909E8E84-426E-40DD-AFC4-6F175D3DCCD1}">
              <a14:hiddenFill xmlns:a14="http://schemas.microsoft.com/office/drawing/2010/main">
                <a:solidFill>
                  <a:srgbClr val="FFFFFF"/>
                </a:solidFill>
              </a14:hiddenFill>
            </a:ext>
          </a:extLst>
        </p:spPr>
      </p:pic>
      <p:sp>
        <p:nvSpPr>
          <p:cNvPr id="9" name="32 CuadroTexto"/>
          <p:cNvSpPr txBox="1"/>
          <p:nvPr/>
        </p:nvSpPr>
        <p:spPr>
          <a:xfrm>
            <a:off x="7843355" y="4356509"/>
            <a:ext cx="3344058" cy="369332"/>
          </a:xfrm>
          <a:prstGeom prst="rect">
            <a:avLst/>
          </a:prstGeom>
          <a:noFill/>
        </p:spPr>
        <p:txBody>
          <a:bodyPr wrap="square" rtlCol="0">
            <a:spAutoFit/>
          </a:bodyPr>
          <a:lstStyle/>
          <a:p>
            <a:pPr algn="ctr"/>
            <a:r>
              <a:rPr lang="es-ES" b="1" dirty="0" smtClean="0">
                <a:solidFill>
                  <a:schemeClr val="accent1">
                    <a:lumMod val="50000"/>
                  </a:schemeClr>
                </a:solidFill>
              </a:rPr>
              <a:t>Nivel de aprendizaje</a:t>
            </a:r>
            <a:endParaRPr lang="es-ES" b="1" dirty="0">
              <a:solidFill>
                <a:schemeClr val="accent1">
                  <a:lumMod val="50000"/>
                </a:schemeClr>
              </a:solidFill>
            </a:endParaRPr>
          </a:p>
        </p:txBody>
      </p:sp>
      <p:pic>
        <p:nvPicPr>
          <p:cNvPr id="10" name="2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8768" y="3930067"/>
            <a:ext cx="2577397" cy="852884"/>
          </a:xfrm>
          <a:prstGeom prst="rect">
            <a:avLst/>
          </a:prstGeom>
        </p:spPr>
      </p:pic>
      <p:pic>
        <p:nvPicPr>
          <p:cNvPr id="11" name="4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96556" y="1069595"/>
            <a:ext cx="2567356" cy="849561"/>
          </a:xfrm>
          <a:prstGeom prst="rect">
            <a:avLst/>
          </a:prstGeom>
        </p:spPr>
      </p:pic>
      <p:sp>
        <p:nvSpPr>
          <p:cNvPr id="12" name="10 CuadroTexto"/>
          <p:cNvSpPr txBox="1"/>
          <p:nvPr/>
        </p:nvSpPr>
        <p:spPr>
          <a:xfrm>
            <a:off x="861180" y="1262944"/>
            <a:ext cx="2892572" cy="646331"/>
          </a:xfrm>
          <a:prstGeom prst="rect">
            <a:avLst/>
          </a:prstGeom>
          <a:noFill/>
        </p:spPr>
        <p:txBody>
          <a:bodyPr wrap="square" rtlCol="0">
            <a:spAutoFit/>
          </a:bodyPr>
          <a:lstStyle/>
          <a:p>
            <a:pPr algn="ctr"/>
            <a:r>
              <a:rPr lang="es-ES" b="1" dirty="0" smtClean="0">
                <a:solidFill>
                  <a:schemeClr val="accent1">
                    <a:lumMod val="50000"/>
                  </a:schemeClr>
                </a:solidFill>
              </a:rPr>
              <a:t>Falta de aprendizaje con EVA</a:t>
            </a:r>
            <a:endParaRPr lang="es-ES" b="1" dirty="0">
              <a:solidFill>
                <a:schemeClr val="accent1">
                  <a:lumMod val="50000"/>
                </a:schemeClr>
              </a:solidFill>
            </a:endParaRPr>
          </a:p>
        </p:txBody>
      </p:sp>
      <p:sp>
        <p:nvSpPr>
          <p:cNvPr id="13" name="Flecha derecha 12"/>
          <p:cNvSpPr/>
          <p:nvPr/>
        </p:nvSpPr>
        <p:spPr>
          <a:xfrm rot="1304289">
            <a:off x="5991370" y="2817166"/>
            <a:ext cx="1204762" cy="473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3502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1" b="9925"/>
          <a:stretch/>
        </p:blipFill>
        <p:spPr>
          <a:xfrm>
            <a:off x="9757956" y="6017078"/>
            <a:ext cx="2312126" cy="619035"/>
          </a:xfrm>
          <a:prstGeom prst="rect">
            <a:avLst/>
          </a:prstGeom>
        </p:spPr>
      </p:pic>
      <p:sp>
        <p:nvSpPr>
          <p:cNvPr id="5" name="Rectángulo 4"/>
          <p:cNvSpPr/>
          <p:nvPr/>
        </p:nvSpPr>
        <p:spPr>
          <a:xfrm>
            <a:off x="1056846" y="488071"/>
            <a:ext cx="3886513" cy="369332"/>
          </a:xfrm>
          <a:prstGeom prst="rect">
            <a:avLst/>
          </a:prstGeom>
        </p:spPr>
        <p:txBody>
          <a:bodyPr wrap="none">
            <a:spAutoFit/>
          </a:bodyPr>
          <a:lstStyle/>
          <a:p>
            <a:r>
              <a:rPr lang="es-MX" altLang="es-EC" b="1" dirty="0">
                <a:solidFill>
                  <a:prstClr val="black"/>
                </a:solidFill>
                <a:latin typeface="Arial" panose="020B0604020202020204" pitchFamily="34" charset="0"/>
                <a:cs typeface="Arial" panose="020B0604020202020204" pitchFamily="34" charset="0"/>
              </a:rPr>
              <a:t>PREGUNTAS DE INVESTIGACIÓN</a:t>
            </a:r>
            <a:endParaRPr lang="en-US" dirty="0"/>
          </a:p>
        </p:txBody>
      </p:sp>
      <p:sp>
        <p:nvSpPr>
          <p:cNvPr id="6" name="Título 1"/>
          <p:cNvSpPr txBox="1">
            <a:spLocks/>
          </p:cNvSpPr>
          <p:nvPr/>
        </p:nvSpPr>
        <p:spPr bwMode="auto">
          <a:xfrm>
            <a:off x="1422854" y="1506668"/>
            <a:ext cx="848201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L" altLang="es-EC" sz="2400" b="1" dirty="0">
                <a:latin typeface="Arial" panose="020B0604020202020204" pitchFamily="34" charset="0"/>
              </a:rPr>
              <a:t>FORMULACIÓN DE PROBLEMA</a:t>
            </a:r>
          </a:p>
        </p:txBody>
      </p:sp>
      <p:sp>
        <p:nvSpPr>
          <p:cNvPr id="7" name="Rectángulo 6"/>
          <p:cNvSpPr/>
          <p:nvPr/>
        </p:nvSpPr>
        <p:spPr>
          <a:xfrm>
            <a:off x="1750422" y="2726471"/>
            <a:ext cx="8412479" cy="2308324"/>
          </a:xfrm>
          <a:prstGeom prst="rect">
            <a:avLst/>
          </a:prstGeom>
        </p:spPr>
        <p:txBody>
          <a:bodyPr wrap="square">
            <a:spAutoFit/>
          </a:bodyPr>
          <a:lstStyle/>
          <a:p>
            <a:pPr algn="just">
              <a:lnSpc>
                <a:spcPct val="200000"/>
              </a:lnSpc>
              <a:spcBef>
                <a:spcPts val="600"/>
              </a:spcBef>
              <a:spcAft>
                <a:spcPts val="600"/>
              </a:spcAft>
            </a:pPr>
            <a:r>
              <a:rPr lang="es-ES" dirty="0">
                <a:latin typeface="Arial" panose="020B0604020202020204" pitchFamily="34" charset="0"/>
                <a:ea typeface="Calibri" panose="020F0502020204030204" pitchFamily="34" charset="0"/>
                <a:cs typeface="Arial" panose="020B0604020202020204" pitchFamily="34" charset="0"/>
              </a:rPr>
              <a:t>¿Cuál es la incidencia del uso de Espacios Virtuales de Aprendizaje (EVA) en el aprendizaje de la asignatura de álgebra de los estudiantes de nivelación de la Universidad de las Fuerzas Armadas ESPE, extensión Latacunga, durante el periodo junio – septiembre 2019? </a:t>
            </a:r>
            <a:endParaRPr lang="en-US"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8054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1" b="9925"/>
          <a:stretch/>
        </p:blipFill>
        <p:spPr>
          <a:xfrm>
            <a:off x="9757956" y="6017078"/>
            <a:ext cx="2312126" cy="619035"/>
          </a:xfrm>
          <a:prstGeom prst="rect">
            <a:avLst/>
          </a:prstGeo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9623" y="1447238"/>
            <a:ext cx="2725130" cy="901770"/>
          </a:xfrm>
          <a:prstGeom prst="rect">
            <a:avLst/>
          </a:prstGeom>
        </p:spPr>
      </p:pic>
      <p:pic>
        <p:nvPicPr>
          <p:cNvPr id="6" name="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4298" y="1461457"/>
            <a:ext cx="2679721" cy="887551"/>
          </a:xfrm>
          <a:prstGeom prst="rect">
            <a:avLst/>
          </a:prstGeom>
        </p:spPr>
      </p:pic>
      <p:sp>
        <p:nvSpPr>
          <p:cNvPr id="7" name="Rectángulo 6"/>
          <p:cNvSpPr/>
          <p:nvPr/>
        </p:nvSpPr>
        <p:spPr>
          <a:xfrm>
            <a:off x="944868" y="540322"/>
            <a:ext cx="1569660" cy="369332"/>
          </a:xfrm>
          <a:prstGeom prst="rect">
            <a:avLst/>
          </a:prstGeom>
        </p:spPr>
        <p:txBody>
          <a:bodyPr wrap="none">
            <a:spAutoFit/>
          </a:bodyPr>
          <a:lstStyle/>
          <a:p>
            <a:pPr lvl="0" fontAlgn="base">
              <a:spcBef>
                <a:spcPct val="0"/>
              </a:spcBef>
              <a:spcAft>
                <a:spcPct val="0"/>
              </a:spcAft>
              <a:defRPr/>
            </a:pPr>
            <a:r>
              <a:rPr lang="es-MX" altLang="es-EC" b="1" dirty="0" smtClean="0">
                <a:solidFill>
                  <a:prstClr val="black"/>
                </a:solidFill>
                <a:latin typeface="Arial" panose="020B0604020202020204" pitchFamily="34" charset="0"/>
                <a:cs typeface="Arial" panose="020B0604020202020204" pitchFamily="34" charset="0"/>
              </a:rPr>
              <a:t>OBJETIVOS </a:t>
            </a:r>
            <a:endParaRPr lang="es-MX" altLang="es-EC" b="1" dirty="0">
              <a:solidFill>
                <a:prstClr val="black"/>
              </a:solidFill>
              <a:latin typeface="Arial" panose="020B0604020202020204" pitchFamily="34" charset="0"/>
              <a:cs typeface="Arial" panose="020B0604020202020204" pitchFamily="34" charset="0"/>
            </a:endParaRPr>
          </a:p>
        </p:txBody>
      </p:sp>
      <p:sp>
        <p:nvSpPr>
          <p:cNvPr id="8" name="AutoShape 2" descr="MOODLE mi Entorno Virtual de Aprendizaje (EVA) favorito – e-SOLUCIONES-T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Imagen 8"/>
          <p:cNvPicPr>
            <a:picLocks noChangeAspect="1"/>
          </p:cNvPicPr>
          <p:nvPr/>
        </p:nvPicPr>
        <p:blipFill>
          <a:blip r:embed="rId5"/>
          <a:stretch>
            <a:fillRect/>
          </a:stretch>
        </p:blipFill>
        <p:spPr>
          <a:xfrm>
            <a:off x="1379623" y="3190738"/>
            <a:ext cx="3048000" cy="1495425"/>
          </a:xfrm>
          <a:prstGeom prst="rect">
            <a:avLst/>
          </a:prstGeom>
        </p:spPr>
      </p:pic>
      <p:pic>
        <p:nvPicPr>
          <p:cNvPr id="11" name="Imagen 10"/>
          <p:cNvPicPr>
            <a:picLocks noChangeAspect="1"/>
          </p:cNvPicPr>
          <p:nvPr/>
        </p:nvPicPr>
        <p:blipFill>
          <a:blip r:embed="rId6"/>
          <a:stretch>
            <a:fillRect/>
          </a:stretch>
        </p:blipFill>
        <p:spPr>
          <a:xfrm>
            <a:off x="6156279" y="2611787"/>
            <a:ext cx="1719373" cy="895622"/>
          </a:xfrm>
          <a:prstGeom prst="rect">
            <a:avLst/>
          </a:prstGeom>
        </p:spPr>
      </p:pic>
      <p:pic>
        <p:nvPicPr>
          <p:cNvPr id="12" name="Imagen 11"/>
          <p:cNvPicPr>
            <a:picLocks noChangeAspect="1"/>
          </p:cNvPicPr>
          <p:nvPr/>
        </p:nvPicPr>
        <p:blipFill>
          <a:blip r:embed="rId7"/>
          <a:stretch>
            <a:fillRect/>
          </a:stretch>
        </p:blipFill>
        <p:spPr>
          <a:xfrm>
            <a:off x="9179005" y="3059598"/>
            <a:ext cx="1157901" cy="1157901"/>
          </a:xfrm>
          <a:prstGeom prst="rect">
            <a:avLst/>
          </a:prstGeom>
        </p:spPr>
      </p:pic>
      <p:pic>
        <p:nvPicPr>
          <p:cNvPr id="13" name="Imagen 12"/>
          <p:cNvPicPr>
            <a:picLocks noChangeAspect="1"/>
          </p:cNvPicPr>
          <p:nvPr/>
        </p:nvPicPr>
        <p:blipFill>
          <a:blip r:embed="rId8"/>
          <a:stretch>
            <a:fillRect/>
          </a:stretch>
        </p:blipFill>
        <p:spPr>
          <a:xfrm>
            <a:off x="8824963" y="4773043"/>
            <a:ext cx="1748519" cy="1062468"/>
          </a:xfrm>
          <a:prstGeom prst="rect">
            <a:avLst/>
          </a:prstGeom>
        </p:spPr>
      </p:pic>
      <p:pic>
        <p:nvPicPr>
          <p:cNvPr id="14" name="Imagen 13"/>
          <p:cNvPicPr>
            <a:picLocks noChangeAspect="1"/>
          </p:cNvPicPr>
          <p:nvPr/>
        </p:nvPicPr>
        <p:blipFill>
          <a:blip r:embed="rId9"/>
          <a:stretch>
            <a:fillRect/>
          </a:stretch>
        </p:blipFill>
        <p:spPr>
          <a:xfrm>
            <a:off x="6156279" y="4217498"/>
            <a:ext cx="1814288" cy="1016001"/>
          </a:xfrm>
          <a:prstGeom prst="rect">
            <a:avLst/>
          </a:prstGeom>
        </p:spPr>
      </p:pic>
    </p:spTree>
    <p:extLst>
      <p:ext uri="{BB962C8B-B14F-4D97-AF65-F5344CB8AC3E}">
        <p14:creationId xmlns:p14="http://schemas.microsoft.com/office/powerpoint/2010/main" val="2149753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1" b="9925"/>
          <a:stretch/>
        </p:blipFill>
        <p:spPr>
          <a:xfrm>
            <a:off x="9757956" y="6017078"/>
            <a:ext cx="2312126" cy="619035"/>
          </a:xfrm>
          <a:prstGeom prst="rect">
            <a:avLst/>
          </a:prstGeom>
        </p:spPr>
      </p:pic>
      <p:sp>
        <p:nvSpPr>
          <p:cNvPr id="5" name="Rectángulo 4"/>
          <p:cNvSpPr/>
          <p:nvPr/>
        </p:nvSpPr>
        <p:spPr>
          <a:xfrm>
            <a:off x="1359708" y="527260"/>
            <a:ext cx="2172390" cy="369332"/>
          </a:xfrm>
          <a:prstGeom prst="rect">
            <a:avLst/>
          </a:prstGeom>
        </p:spPr>
        <p:txBody>
          <a:bodyPr wrap="none">
            <a:spAutoFit/>
          </a:bodyPr>
          <a:lstStyle/>
          <a:p>
            <a:r>
              <a:rPr lang="es-MX" altLang="es-EC" b="1" dirty="0" smtClean="0">
                <a:solidFill>
                  <a:prstClr val="black"/>
                </a:solidFill>
                <a:latin typeface="Arial" panose="020B0604020202020204" pitchFamily="34" charset="0"/>
                <a:cs typeface="Arial" panose="020B0604020202020204" pitchFamily="34" charset="0"/>
              </a:rPr>
              <a:t>MARCO TEÓRICO</a:t>
            </a:r>
            <a:endParaRPr lang="en-US" dirty="0"/>
          </a:p>
        </p:txBody>
      </p:sp>
      <p:pic>
        <p:nvPicPr>
          <p:cNvPr id="2" name="Imagen 1"/>
          <p:cNvPicPr>
            <a:picLocks noChangeAspect="1"/>
          </p:cNvPicPr>
          <p:nvPr/>
        </p:nvPicPr>
        <p:blipFill>
          <a:blip r:embed="rId3"/>
          <a:stretch>
            <a:fillRect/>
          </a:stretch>
        </p:blipFill>
        <p:spPr>
          <a:xfrm>
            <a:off x="2285914" y="2079348"/>
            <a:ext cx="7181792" cy="4017284"/>
          </a:xfrm>
          <a:prstGeom prst="rect">
            <a:avLst/>
          </a:prstGeom>
        </p:spPr>
      </p:pic>
      <p:sp>
        <p:nvSpPr>
          <p:cNvPr id="3" name="Rectángulo 2"/>
          <p:cNvSpPr/>
          <p:nvPr/>
        </p:nvSpPr>
        <p:spPr>
          <a:xfrm>
            <a:off x="2124468" y="1577035"/>
            <a:ext cx="7504683" cy="400110"/>
          </a:xfrm>
          <a:prstGeom prst="rect">
            <a:avLst/>
          </a:prstGeom>
        </p:spPr>
        <p:txBody>
          <a:bodyPr wrap="none">
            <a:spAutoFit/>
          </a:bodyPr>
          <a:lstStyle/>
          <a:p>
            <a:r>
              <a:rPr lang="es-ES" sz="2000" b="1" dirty="0" smtClean="0">
                <a:latin typeface="Arial" panose="020B0604020202020204" pitchFamily="34" charset="0"/>
                <a:ea typeface="Calibri" panose="020F0502020204030204" pitchFamily="34" charset="0"/>
              </a:rPr>
              <a:t>PROBLEMAS ASOCIADOS AL APRENDIZAJE ALGEBRAICO</a:t>
            </a:r>
            <a:endParaRPr lang="en-US" sz="2000" b="1" dirty="0"/>
          </a:p>
        </p:txBody>
      </p:sp>
    </p:spTree>
    <p:extLst>
      <p:ext uri="{BB962C8B-B14F-4D97-AF65-F5344CB8AC3E}">
        <p14:creationId xmlns:p14="http://schemas.microsoft.com/office/powerpoint/2010/main" val="4257384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1" b="9925"/>
          <a:stretch/>
        </p:blipFill>
        <p:spPr>
          <a:xfrm>
            <a:off x="9757956" y="6017078"/>
            <a:ext cx="2312126" cy="619035"/>
          </a:xfrm>
          <a:prstGeom prst="rect">
            <a:avLst/>
          </a:prstGeom>
        </p:spPr>
      </p:pic>
      <p:sp>
        <p:nvSpPr>
          <p:cNvPr id="5" name="Rectángulo 4"/>
          <p:cNvSpPr/>
          <p:nvPr/>
        </p:nvSpPr>
        <p:spPr>
          <a:xfrm>
            <a:off x="1359708" y="527260"/>
            <a:ext cx="2172390" cy="369332"/>
          </a:xfrm>
          <a:prstGeom prst="rect">
            <a:avLst/>
          </a:prstGeom>
        </p:spPr>
        <p:txBody>
          <a:bodyPr wrap="none">
            <a:spAutoFit/>
          </a:bodyPr>
          <a:lstStyle/>
          <a:p>
            <a:r>
              <a:rPr lang="es-MX" altLang="es-EC" b="1" dirty="0" smtClean="0">
                <a:solidFill>
                  <a:prstClr val="black"/>
                </a:solidFill>
                <a:latin typeface="Arial" panose="020B0604020202020204" pitchFamily="34" charset="0"/>
                <a:cs typeface="Arial" panose="020B0604020202020204" pitchFamily="34" charset="0"/>
              </a:rPr>
              <a:t>MARCO TEÓRICO</a:t>
            </a:r>
            <a:endParaRPr lang="en-US" dirty="0"/>
          </a:p>
        </p:txBody>
      </p:sp>
      <p:graphicFrame>
        <p:nvGraphicFramePr>
          <p:cNvPr id="6" name="Diagrama 5"/>
          <p:cNvGraphicFramePr/>
          <p:nvPr>
            <p:extLst>
              <p:ext uri="{D42A27DB-BD31-4B8C-83A1-F6EECF244321}">
                <p14:modId xmlns:p14="http://schemas.microsoft.com/office/powerpoint/2010/main" val="3530339151"/>
              </p:ext>
            </p:extLst>
          </p:nvPr>
        </p:nvGraphicFramePr>
        <p:xfrm>
          <a:off x="2429692" y="2363379"/>
          <a:ext cx="6236335" cy="3332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p:cNvSpPr/>
          <p:nvPr/>
        </p:nvSpPr>
        <p:spPr>
          <a:xfrm>
            <a:off x="1776549" y="1349780"/>
            <a:ext cx="8399416" cy="560410"/>
          </a:xfrm>
          <a:prstGeom prst="rect">
            <a:avLst/>
          </a:prstGeom>
        </p:spPr>
        <p:txBody>
          <a:bodyPr wrap="square">
            <a:spAutoFit/>
          </a:bodyPr>
          <a:lstStyle/>
          <a:p>
            <a:pPr>
              <a:lnSpc>
                <a:spcPct val="200000"/>
              </a:lnSpc>
              <a:spcAft>
                <a:spcPts val="0"/>
              </a:spcAft>
            </a:pPr>
            <a:r>
              <a:rPr lang="es-ES" b="1" dirty="0" smtClean="0">
                <a:latin typeface="Arial" panose="020B0604020202020204" pitchFamily="34" charset="0"/>
                <a:ea typeface="Calibri" panose="020F0502020204030204" pitchFamily="34" charset="0"/>
                <a:cs typeface="Arial" panose="020B0604020202020204" pitchFamily="34" charset="0"/>
              </a:rPr>
              <a:t>RELACIONES DE LA COMPRENSIÓN EN LOS PROCESOS ALGEBRAICOS</a:t>
            </a:r>
            <a:endParaRPr lang="en-US" b="1"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7888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1" b="9925"/>
          <a:stretch/>
        </p:blipFill>
        <p:spPr>
          <a:xfrm>
            <a:off x="9757956" y="6017078"/>
            <a:ext cx="2312126" cy="619035"/>
          </a:xfrm>
          <a:prstGeom prst="rect">
            <a:avLst/>
          </a:prstGeom>
        </p:spPr>
      </p:pic>
      <p:sp>
        <p:nvSpPr>
          <p:cNvPr id="5" name="Rectángulo 4"/>
          <p:cNvSpPr/>
          <p:nvPr/>
        </p:nvSpPr>
        <p:spPr>
          <a:xfrm>
            <a:off x="1359708" y="527260"/>
            <a:ext cx="2172390" cy="369332"/>
          </a:xfrm>
          <a:prstGeom prst="rect">
            <a:avLst/>
          </a:prstGeom>
        </p:spPr>
        <p:txBody>
          <a:bodyPr wrap="none">
            <a:spAutoFit/>
          </a:bodyPr>
          <a:lstStyle/>
          <a:p>
            <a:r>
              <a:rPr lang="es-MX" altLang="es-EC" b="1" dirty="0" smtClean="0">
                <a:solidFill>
                  <a:prstClr val="black"/>
                </a:solidFill>
                <a:latin typeface="Arial" panose="020B0604020202020204" pitchFamily="34" charset="0"/>
                <a:cs typeface="Arial" panose="020B0604020202020204" pitchFamily="34" charset="0"/>
              </a:rPr>
              <a:t>MARCO TEÓRICO</a:t>
            </a:r>
            <a:endParaRPr lang="en-US" dirty="0"/>
          </a:p>
        </p:txBody>
      </p:sp>
      <p:graphicFrame>
        <p:nvGraphicFramePr>
          <p:cNvPr id="6" name="Diagrama 5"/>
          <p:cNvGraphicFramePr/>
          <p:nvPr>
            <p:extLst>
              <p:ext uri="{D42A27DB-BD31-4B8C-83A1-F6EECF244321}">
                <p14:modId xmlns:p14="http://schemas.microsoft.com/office/powerpoint/2010/main" val="2413435433"/>
              </p:ext>
            </p:extLst>
          </p:nvPr>
        </p:nvGraphicFramePr>
        <p:xfrm>
          <a:off x="1789611" y="1897241"/>
          <a:ext cx="7511143" cy="3967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ángulo 1"/>
          <p:cNvSpPr/>
          <p:nvPr/>
        </p:nvSpPr>
        <p:spPr>
          <a:xfrm>
            <a:off x="3164229" y="1336831"/>
            <a:ext cx="5271508" cy="646331"/>
          </a:xfrm>
          <a:prstGeom prst="rect">
            <a:avLst/>
          </a:prstGeom>
        </p:spPr>
        <p:txBody>
          <a:bodyPr wrap="none">
            <a:spAutoFit/>
          </a:bodyPr>
          <a:lstStyle/>
          <a:p>
            <a:pPr>
              <a:lnSpc>
                <a:spcPct val="200000"/>
              </a:lnSpc>
              <a:spcAft>
                <a:spcPts val="0"/>
              </a:spcAft>
            </a:pPr>
            <a:r>
              <a:rPr lang="es-ES" b="1" dirty="0" smtClean="0">
                <a:latin typeface="Arial" panose="020B0604020202020204" pitchFamily="34" charset="0"/>
                <a:ea typeface="Calibri" panose="020F0502020204030204" pitchFamily="34" charset="0"/>
                <a:cs typeface="Arial" panose="020B0604020202020204" pitchFamily="34" charset="0"/>
              </a:rPr>
              <a:t>CARACTERÍSTICAS DE LAS HERRAMIENTAS</a:t>
            </a:r>
            <a:endParaRPr lang="en-US"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6352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1" b="9925"/>
          <a:stretch/>
        </p:blipFill>
        <p:spPr>
          <a:xfrm>
            <a:off x="9757956" y="6017078"/>
            <a:ext cx="2312126" cy="619035"/>
          </a:xfrm>
          <a:prstGeom prst="rect">
            <a:avLst/>
          </a:prstGeom>
        </p:spPr>
      </p:pic>
      <p:sp>
        <p:nvSpPr>
          <p:cNvPr id="5" name="Rectángulo 4"/>
          <p:cNvSpPr/>
          <p:nvPr/>
        </p:nvSpPr>
        <p:spPr>
          <a:xfrm>
            <a:off x="1359708" y="527260"/>
            <a:ext cx="2172390" cy="369332"/>
          </a:xfrm>
          <a:prstGeom prst="rect">
            <a:avLst/>
          </a:prstGeom>
        </p:spPr>
        <p:txBody>
          <a:bodyPr wrap="none">
            <a:spAutoFit/>
          </a:bodyPr>
          <a:lstStyle/>
          <a:p>
            <a:r>
              <a:rPr lang="es-MX" altLang="es-EC" b="1" dirty="0" smtClean="0">
                <a:solidFill>
                  <a:prstClr val="black"/>
                </a:solidFill>
                <a:latin typeface="Arial" panose="020B0604020202020204" pitchFamily="34" charset="0"/>
                <a:cs typeface="Arial" panose="020B0604020202020204" pitchFamily="34" charset="0"/>
              </a:rPr>
              <a:t>MARCO TEÓRICO</a:t>
            </a:r>
            <a:endParaRPr lang="en-US" dirty="0"/>
          </a:p>
        </p:txBody>
      </p:sp>
      <p:pic>
        <p:nvPicPr>
          <p:cNvPr id="3" name="Imagen 2"/>
          <p:cNvPicPr>
            <a:picLocks noChangeAspect="1"/>
          </p:cNvPicPr>
          <p:nvPr/>
        </p:nvPicPr>
        <p:blipFill>
          <a:blip r:embed="rId3"/>
          <a:stretch>
            <a:fillRect/>
          </a:stretch>
        </p:blipFill>
        <p:spPr>
          <a:xfrm>
            <a:off x="2259874" y="2047460"/>
            <a:ext cx="6662057" cy="4369527"/>
          </a:xfrm>
          <a:prstGeom prst="rect">
            <a:avLst/>
          </a:prstGeom>
        </p:spPr>
      </p:pic>
      <p:sp>
        <p:nvSpPr>
          <p:cNvPr id="6" name="Rectángulo 5"/>
          <p:cNvSpPr/>
          <p:nvPr/>
        </p:nvSpPr>
        <p:spPr>
          <a:xfrm>
            <a:off x="2387058" y="1287360"/>
            <a:ext cx="6007094" cy="369332"/>
          </a:xfrm>
          <a:prstGeom prst="rect">
            <a:avLst/>
          </a:prstGeom>
        </p:spPr>
        <p:txBody>
          <a:bodyPr wrap="none">
            <a:spAutoFit/>
          </a:bodyPr>
          <a:lstStyle/>
          <a:p>
            <a:pPr algn="ctr"/>
            <a:r>
              <a:rPr lang="es-ES" b="1" dirty="0" smtClean="0">
                <a:latin typeface="Arial" panose="020B0604020202020204" pitchFamily="34" charset="0"/>
                <a:ea typeface="Calibri" panose="020F0502020204030204" pitchFamily="34" charset="0"/>
              </a:rPr>
              <a:t>CONTRASTE EDUCACIÓN TRADICIONAL Y VIRTUAL</a:t>
            </a:r>
            <a:endParaRPr lang="en-US" b="1" dirty="0"/>
          </a:p>
        </p:txBody>
      </p:sp>
    </p:spTree>
    <p:extLst>
      <p:ext uri="{BB962C8B-B14F-4D97-AF65-F5344CB8AC3E}">
        <p14:creationId xmlns:p14="http://schemas.microsoft.com/office/powerpoint/2010/main" val="2261249752"/>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2086</TotalTime>
  <Words>1643</Words>
  <Application>Microsoft Office PowerPoint</Application>
  <PresentationFormat>Panorámica</PresentationFormat>
  <Paragraphs>87</Paragraphs>
  <Slides>24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24</vt:i4>
      </vt:variant>
    </vt:vector>
  </HeadingPairs>
  <TitlesOfParts>
    <vt:vector size="28" baseType="lpstr">
      <vt:lpstr>Arial</vt:lpstr>
      <vt:lpstr>Calibri</vt:lpstr>
      <vt:lpstr>Times New Roman</vt:lpstr>
      <vt:lpstr>1_Tema de Office</vt:lpstr>
      <vt:lpstr>“EL USO DE ESPACIOS VIRTUALES DE APRENDIZAJE Y SU RELACIÓN CON EL APRENDIZAJE DE ÁLGEBRA CON LOS ESTUDIANTES DE NIVELACIÓN DE LA UNIVERSIDAD DE LAS FUERZAS ARMADAS ESPE EXTENSIÓN LATACUNGA DURANTE EL PERIODO JUNIO – SEPTIEMBRE 2019”</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asus</cp:lastModifiedBy>
  <cp:revision>121</cp:revision>
  <dcterms:created xsi:type="dcterms:W3CDTF">2020-03-08T00:59:59Z</dcterms:created>
  <dcterms:modified xsi:type="dcterms:W3CDTF">2021-10-01T17:32:32Z</dcterms:modified>
</cp:coreProperties>
</file>