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10" r:id="rId1"/>
  </p:sldMasterIdLst>
  <p:notesMasterIdLst>
    <p:notesMasterId r:id="rId52"/>
  </p:notesMasterIdLst>
  <p:sldIdLst>
    <p:sldId id="340" r:id="rId2"/>
    <p:sldId id="366" r:id="rId3"/>
    <p:sldId id="362" r:id="rId4"/>
    <p:sldId id="363" r:id="rId5"/>
    <p:sldId id="364" r:id="rId6"/>
    <p:sldId id="286" r:id="rId7"/>
    <p:sldId id="342" r:id="rId8"/>
    <p:sldId id="343" r:id="rId9"/>
    <p:sldId id="304" r:id="rId10"/>
    <p:sldId id="358" r:id="rId11"/>
    <p:sldId id="271" r:id="rId12"/>
    <p:sldId id="301" r:id="rId13"/>
    <p:sldId id="285" r:id="rId14"/>
    <p:sldId id="346" r:id="rId15"/>
    <p:sldId id="365" r:id="rId16"/>
    <p:sldId id="347" r:id="rId17"/>
    <p:sldId id="303" r:id="rId18"/>
    <p:sldId id="357" r:id="rId19"/>
    <p:sldId id="359" r:id="rId20"/>
    <p:sldId id="361" r:id="rId21"/>
    <p:sldId id="315" r:id="rId22"/>
    <p:sldId id="356" r:id="rId23"/>
    <p:sldId id="265" r:id="rId24"/>
    <p:sldId id="306" r:id="rId25"/>
    <p:sldId id="308" r:id="rId26"/>
    <p:sldId id="307" r:id="rId27"/>
    <p:sldId id="284" r:id="rId28"/>
    <p:sldId id="288" r:id="rId29"/>
    <p:sldId id="289" r:id="rId30"/>
    <p:sldId id="290" r:id="rId31"/>
    <p:sldId id="291" r:id="rId32"/>
    <p:sldId id="367" r:id="rId33"/>
    <p:sldId id="293" r:id="rId34"/>
    <p:sldId id="294" r:id="rId35"/>
    <p:sldId id="295" r:id="rId36"/>
    <p:sldId id="296" r:id="rId37"/>
    <p:sldId id="297" r:id="rId38"/>
    <p:sldId id="298" r:id="rId39"/>
    <p:sldId id="300" r:id="rId40"/>
    <p:sldId id="280" r:id="rId41"/>
    <p:sldId id="282" r:id="rId42"/>
    <p:sldId id="302" r:id="rId43"/>
    <p:sldId id="350" r:id="rId44"/>
    <p:sldId id="305" r:id="rId45"/>
    <p:sldId id="368" r:id="rId46"/>
    <p:sldId id="355" r:id="rId47"/>
    <p:sldId id="352" r:id="rId48"/>
    <p:sldId id="278" r:id="rId49"/>
    <p:sldId id="353" r:id="rId50"/>
    <p:sldId id="354" r:id="rId5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6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50" autoAdjust="0"/>
    <p:restoredTop sz="94660"/>
  </p:normalViewPr>
  <p:slideViewPr>
    <p:cSldViewPr snapToGrid="0">
      <p:cViewPr varScale="1">
        <p:scale>
          <a:sx n="77" d="100"/>
          <a:sy n="77" d="100"/>
        </p:scale>
        <p:origin x="69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68C6F9-4EB4-4D77-8900-81AA85C21D28}" type="doc">
      <dgm:prSet loTypeId="urn:microsoft.com/office/officeart/2005/8/layout/funnel1" loCatId="process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D167A3E-D263-4D38-BBDC-BE8D4B5D3252}">
      <dgm:prSet phldrT="[Texto]" custT="1"/>
      <dgm:spPr/>
      <dgm:t>
        <a:bodyPr/>
        <a:lstStyle/>
        <a:p>
          <a:r>
            <a:rPr lang="es-EC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ARTE OPERACIONAL </a:t>
          </a:r>
        </a:p>
      </dgm:t>
    </dgm:pt>
    <dgm:pt modelId="{AF0B8580-880D-40CD-AF4B-B136F5BCC65F}" type="parTrans" cxnId="{25BAEF2C-ACAD-4EB8-8759-7562384D0945}">
      <dgm:prSet/>
      <dgm:spPr/>
      <dgm:t>
        <a:bodyPr/>
        <a:lstStyle/>
        <a:p>
          <a:endParaRPr lang="en-US"/>
        </a:p>
      </dgm:t>
    </dgm:pt>
    <dgm:pt modelId="{CF57C940-BE6D-4D5D-B62E-0A24AF33EF78}" type="sibTrans" cxnId="{25BAEF2C-ACAD-4EB8-8759-7562384D0945}">
      <dgm:prSet/>
      <dgm:spPr/>
      <dgm:t>
        <a:bodyPr/>
        <a:lstStyle/>
        <a:p>
          <a:endParaRPr lang="en-US"/>
        </a:p>
      </dgm:t>
    </dgm:pt>
    <dgm:pt modelId="{B08A70CD-23BD-409F-A438-F0B2AA0DFC11}">
      <dgm:prSet phldrT="[Texto]" custT="1"/>
      <dgm:spPr/>
      <dgm:t>
        <a:bodyPr/>
        <a:lstStyle/>
        <a:p>
          <a:r>
            <a:rPr lang="es-EC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ELEMENTOS DISEÑO</a:t>
          </a:r>
          <a:endParaRPr lang="en-US" sz="12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D420930-A1B3-4D63-A74A-6F32F56F4CEC}" type="parTrans" cxnId="{04BAF563-D841-4988-9895-32F67DF29BB1}">
      <dgm:prSet/>
      <dgm:spPr/>
      <dgm:t>
        <a:bodyPr/>
        <a:lstStyle/>
        <a:p>
          <a:endParaRPr lang="en-US"/>
        </a:p>
      </dgm:t>
    </dgm:pt>
    <dgm:pt modelId="{2F4D4390-DAD4-423F-9201-C3F967EC7ADE}" type="sibTrans" cxnId="{04BAF563-D841-4988-9895-32F67DF29BB1}">
      <dgm:prSet/>
      <dgm:spPr/>
      <dgm:t>
        <a:bodyPr/>
        <a:lstStyle/>
        <a:p>
          <a:endParaRPr lang="en-US"/>
        </a:p>
      </dgm:t>
    </dgm:pt>
    <dgm:pt modelId="{1ADC3D59-C3BD-441B-B54E-AFA3639CDFDC}">
      <dgm:prSet phldrT="[Texto]" custT="1"/>
      <dgm:spPr/>
      <dgm:t>
        <a:bodyPr/>
        <a:lstStyle/>
        <a:p>
          <a:r>
            <a:rPr lang="es-EC" sz="14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AMBIENTE OPERACIONAL</a:t>
          </a:r>
          <a:endParaRPr lang="en-US" sz="1400" b="1" dirty="0">
            <a:solidFill>
              <a:schemeClr val="bg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DC5B5D1-2E46-4B46-8F0F-280F564B5AF2}" type="parTrans" cxnId="{C7FF4DE5-F56B-443B-96FB-0C108038D34D}">
      <dgm:prSet/>
      <dgm:spPr/>
      <dgm:t>
        <a:bodyPr/>
        <a:lstStyle/>
        <a:p>
          <a:endParaRPr lang="en-US"/>
        </a:p>
      </dgm:t>
    </dgm:pt>
    <dgm:pt modelId="{7C79FE8E-7D34-48A2-A82E-3CD9E9B645C2}" type="sibTrans" cxnId="{C7FF4DE5-F56B-443B-96FB-0C108038D34D}">
      <dgm:prSet/>
      <dgm:spPr/>
      <dgm:t>
        <a:bodyPr/>
        <a:lstStyle/>
        <a:p>
          <a:endParaRPr lang="en-US"/>
        </a:p>
      </dgm:t>
    </dgm:pt>
    <dgm:pt modelId="{B88A2003-B2E0-4097-A464-BEF8055F0DA1}">
      <dgm:prSet phldrT="[Texto]"/>
      <dgm:spPr/>
      <dgm:t>
        <a:bodyPr/>
        <a:lstStyle/>
        <a:p>
          <a:r>
            <a:rPr lang="es-EC" dirty="0">
              <a:latin typeface="Arial" panose="020B0604020202020204" pitchFamily="34" charset="0"/>
              <a:cs typeface="Arial" panose="020B0604020202020204" pitchFamily="34" charset="0"/>
            </a:rPr>
            <a:t>DISEÑO OPERACIONAL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526EE88-41C8-4378-A83C-2C35658DABB9}" type="parTrans" cxnId="{49141DDE-FA01-4AC9-BC21-3DCCD73C4165}">
      <dgm:prSet/>
      <dgm:spPr/>
      <dgm:t>
        <a:bodyPr/>
        <a:lstStyle/>
        <a:p>
          <a:endParaRPr lang="en-US"/>
        </a:p>
      </dgm:t>
    </dgm:pt>
    <dgm:pt modelId="{9AE74F31-B434-4731-B64B-20479935FAA4}" type="sibTrans" cxnId="{49141DDE-FA01-4AC9-BC21-3DCCD73C4165}">
      <dgm:prSet/>
      <dgm:spPr/>
      <dgm:t>
        <a:bodyPr/>
        <a:lstStyle/>
        <a:p>
          <a:endParaRPr lang="en-US"/>
        </a:p>
      </dgm:t>
    </dgm:pt>
    <dgm:pt modelId="{30917B71-C222-4CEB-A6A3-147DBCEDBC00}">
      <dgm:prSet/>
      <dgm:spPr/>
      <dgm:t>
        <a:bodyPr/>
        <a:lstStyle/>
        <a:p>
          <a:endParaRPr lang="en-US"/>
        </a:p>
      </dgm:t>
    </dgm:pt>
    <dgm:pt modelId="{8A9945ED-60C5-4C18-85A8-4915D356EAB1}" type="parTrans" cxnId="{F70D8785-3EAF-4373-82A4-03526F53B6D5}">
      <dgm:prSet/>
      <dgm:spPr/>
      <dgm:t>
        <a:bodyPr/>
        <a:lstStyle/>
        <a:p>
          <a:endParaRPr lang="en-US"/>
        </a:p>
      </dgm:t>
    </dgm:pt>
    <dgm:pt modelId="{E8E1201A-0F9C-406A-ABE7-4226A946A099}" type="sibTrans" cxnId="{F70D8785-3EAF-4373-82A4-03526F53B6D5}">
      <dgm:prSet/>
      <dgm:spPr/>
      <dgm:t>
        <a:bodyPr/>
        <a:lstStyle/>
        <a:p>
          <a:endParaRPr lang="en-US"/>
        </a:p>
      </dgm:t>
    </dgm:pt>
    <dgm:pt modelId="{0B6F90B3-4337-440E-A6E9-AA838B8E7740}">
      <dgm:prSet/>
      <dgm:spPr/>
      <dgm:t>
        <a:bodyPr/>
        <a:lstStyle/>
        <a:p>
          <a:endParaRPr lang="en-US"/>
        </a:p>
      </dgm:t>
    </dgm:pt>
    <dgm:pt modelId="{A6197809-52B7-496A-B4B6-3FAF917C9163}" type="parTrans" cxnId="{35A00E0F-D709-4246-A00F-F3949E37858F}">
      <dgm:prSet/>
      <dgm:spPr/>
      <dgm:t>
        <a:bodyPr/>
        <a:lstStyle/>
        <a:p>
          <a:endParaRPr lang="en-US"/>
        </a:p>
      </dgm:t>
    </dgm:pt>
    <dgm:pt modelId="{8F5AD23D-C384-4CD6-906E-BE04CB990D47}" type="sibTrans" cxnId="{35A00E0F-D709-4246-A00F-F3949E37858F}">
      <dgm:prSet/>
      <dgm:spPr/>
      <dgm:t>
        <a:bodyPr/>
        <a:lstStyle/>
        <a:p>
          <a:endParaRPr lang="en-US"/>
        </a:p>
      </dgm:t>
    </dgm:pt>
    <dgm:pt modelId="{8C3087DD-6399-42A1-B89E-899B0EB0AF94}">
      <dgm:prSet/>
      <dgm:spPr/>
      <dgm:t>
        <a:bodyPr/>
        <a:lstStyle/>
        <a:p>
          <a:endParaRPr lang="en-US"/>
        </a:p>
      </dgm:t>
    </dgm:pt>
    <dgm:pt modelId="{2DF97E07-AC02-4324-BEFA-6953DB4262FA}" type="parTrans" cxnId="{44CEBE54-75C4-4383-96A1-CFCA842FED82}">
      <dgm:prSet/>
      <dgm:spPr/>
      <dgm:t>
        <a:bodyPr/>
        <a:lstStyle/>
        <a:p>
          <a:endParaRPr lang="en-US"/>
        </a:p>
      </dgm:t>
    </dgm:pt>
    <dgm:pt modelId="{8C9152BE-3EDB-41E1-AF37-1749432049BA}" type="sibTrans" cxnId="{44CEBE54-75C4-4383-96A1-CFCA842FED82}">
      <dgm:prSet/>
      <dgm:spPr/>
      <dgm:t>
        <a:bodyPr/>
        <a:lstStyle/>
        <a:p>
          <a:endParaRPr lang="en-US"/>
        </a:p>
      </dgm:t>
    </dgm:pt>
    <dgm:pt modelId="{83925518-E654-4ADA-8089-28782474366F}">
      <dgm:prSet/>
      <dgm:spPr/>
      <dgm:t>
        <a:bodyPr/>
        <a:lstStyle/>
        <a:p>
          <a:endParaRPr lang="en-US"/>
        </a:p>
      </dgm:t>
    </dgm:pt>
    <dgm:pt modelId="{FA84A364-904D-497E-B9C2-164FF256962E}" type="parTrans" cxnId="{25501239-0855-4D55-9E17-51A771D90901}">
      <dgm:prSet/>
      <dgm:spPr/>
      <dgm:t>
        <a:bodyPr/>
        <a:lstStyle/>
        <a:p>
          <a:endParaRPr lang="en-US"/>
        </a:p>
      </dgm:t>
    </dgm:pt>
    <dgm:pt modelId="{9BB9A524-621A-429F-8A4E-5707816F5263}" type="sibTrans" cxnId="{25501239-0855-4D55-9E17-51A771D90901}">
      <dgm:prSet/>
      <dgm:spPr/>
      <dgm:t>
        <a:bodyPr/>
        <a:lstStyle/>
        <a:p>
          <a:endParaRPr lang="en-US"/>
        </a:p>
      </dgm:t>
    </dgm:pt>
    <dgm:pt modelId="{EBAC1205-AE32-4F72-861E-E5071C36F8F0}">
      <dgm:prSet/>
      <dgm:spPr/>
      <dgm:t>
        <a:bodyPr/>
        <a:lstStyle/>
        <a:p>
          <a:endParaRPr lang="en-US"/>
        </a:p>
      </dgm:t>
    </dgm:pt>
    <dgm:pt modelId="{08C98498-0EC1-44DD-9CCB-47BDF51F1F0C}" type="parTrans" cxnId="{CACBC674-5CED-4AEC-BC9E-32BB366A0888}">
      <dgm:prSet/>
      <dgm:spPr/>
      <dgm:t>
        <a:bodyPr/>
        <a:lstStyle/>
        <a:p>
          <a:endParaRPr lang="en-US"/>
        </a:p>
      </dgm:t>
    </dgm:pt>
    <dgm:pt modelId="{3F7CFB3D-8956-41DD-94C8-A643A9A09598}" type="sibTrans" cxnId="{CACBC674-5CED-4AEC-BC9E-32BB366A0888}">
      <dgm:prSet/>
      <dgm:spPr/>
      <dgm:t>
        <a:bodyPr/>
        <a:lstStyle/>
        <a:p>
          <a:endParaRPr lang="en-US"/>
        </a:p>
      </dgm:t>
    </dgm:pt>
    <dgm:pt modelId="{6A1EF95E-1B23-4EFA-A92C-65AB913C6B6E}">
      <dgm:prSet/>
      <dgm:spPr/>
      <dgm:t>
        <a:bodyPr/>
        <a:lstStyle/>
        <a:p>
          <a:endParaRPr lang="en-US"/>
        </a:p>
      </dgm:t>
    </dgm:pt>
    <dgm:pt modelId="{FD87BFB6-D46F-4639-B50D-ADEAC6A7A610}" type="parTrans" cxnId="{3DAC27DE-4F02-4FDD-9E1F-C15219721A97}">
      <dgm:prSet/>
      <dgm:spPr/>
      <dgm:t>
        <a:bodyPr/>
        <a:lstStyle/>
        <a:p>
          <a:endParaRPr lang="en-US"/>
        </a:p>
      </dgm:t>
    </dgm:pt>
    <dgm:pt modelId="{E11E84D9-DB1B-41D1-8C0E-A43694604E1B}" type="sibTrans" cxnId="{3DAC27DE-4F02-4FDD-9E1F-C15219721A97}">
      <dgm:prSet/>
      <dgm:spPr/>
      <dgm:t>
        <a:bodyPr/>
        <a:lstStyle/>
        <a:p>
          <a:endParaRPr lang="en-US"/>
        </a:p>
      </dgm:t>
    </dgm:pt>
    <dgm:pt modelId="{43BE6148-1B9B-4DAF-A314-60ADFF14E919}" type="pres">
      <dgm:prSet presAssocID="{E768C6F9-4EB4-4D77-8900-81AA85C21D28}" presName="Name0" presStyleCnt="0">
        <dgm:presLayoutVars>
          <dgm:chMax val="4"/>
          <dgm:resizeHandles val="exact"/>
        </dgm:presLayoutVars>
      </dgm:prSet>
      <dgm:spPr/>
    </dgm:pt>
    <dgm:pt modelId="{CD84D5E8-4537-445D-804C-C773E43BD426}" type="pres">
      <dgm:prSet presAssocID="{E768C6F9-4EB4-4D77-8900-81AA85C21D28}" presName="ellipse" presStyleLbl="trBgShp" presStyleIdx="0" presStyleCnt="1"/>
      <dgm:spPr/>
    </dgm:pt>
    <dgm:pt modelId="{B2A1FCD4-9C14-4AA3-938C-2E74034D5950}" type="pres">
      <dgm:prSet presAssocID="{E768C6F9-4EB4-4D77-8900-81AA85C21D28}" presName="arrow1" presStyleLbl="fgShp" presStyleIdx="0" presStyleCnt="1"/>
      <dgm:spPr/>
    </dgm:pt>
    <dgm:pt modelId="{2CB5C7B2-35C7-4D14-B0D1-79D6DF6F6F67}" type="pres">
      <dgm:prSet presAssocID="{E768C6F9-4EB4-4D77-8900-81AA85C21D28}" presName="rectangle" presStyleLbl="revTx" presStyleIdx="0" presStyleCnt="1">
        <dgm:presLayoutVars>
          <dgm:bulletEnabled val="1"/>
        </dgm:presLayoutVars>
      </dgm:prSet>
      <dgm:spPr/>
    </dgm:pt>
    <dgm:pt modelId="{86668936-5D2F-48EE-B8F6-A0228A478A7D}" type="pres">
      <dgm:prSet presAssocID="{B08A70CD-23BD-409F-A438-F0B2AA0DFC11}" presName="item1" presStyleLbl="node1" presStyleIdx="0" presStyleCnt="3" custScaleX="151473" custScaleY="133674" custLinFactNeighborX="-6171" custLinFactNeighborY="2466">
        <dgm:presLayoutVars>
          <dgm:bulletEnabled val="1"/>
        </dgm:presLayoutVars>
      </dgm:prSet>
      <dgm:spPr/>
    </dgm:pt>
    <dgm:pt modelId="{25ADD444-EB1A-4A5D-811F-38D3E575C570}" type="pres">
      <dgm:prSet presAssocID="{1ADC3D59-C3BD-441B-B54E-AFA3639CDFDC}" presName="item2" presStyleLbl="node1" presStyleIdx="1" presStyleCnt="3" custScaleX="121780" custScaleY="103501" custLinFactNeighborX="-22004" custLinFactNeighborY="-39087">
        <dgm:presLayoutVars>
          <dgm:bulletEnabled val="1"/>
        </dgm:presLayoutVars>
      </dgm:prSet>
      <dgm:spPr/>
    </dgm:pt>
    <dgm:pt modelId="{4D522009-E0D5-4BB9-8D22-40914BBC65DF}" type="pres">
      <dgm:prSet presAssocID="{B88A2003-B2E0-4097-A464-BEF8055F0DA1}" presName="item3" presStyleLbl="node1" presStyleIdx="2" presStyleCnt="3" custScaleX="131286" custScaleY="116885" custLinFactNeighborX="47316" custLinFactNeighborY="-9258">
        <dgm:presLayoutVars>
          <dgm:bulletEnabled val="1"/>
        </dgm:presLayoutVars>
      </dgm:prSet>
      <dgm:spPr/>
    </dgm:pt>
    <dgm:pt modelId="{173F98B6-C191-4F04-B05A-77F8314A314F}" type="pres">
      <dgm:prSet presAssocID="{E768C6F9-4EB4-4D77-8900-81AA85C21D28}" presName="funnel" presStyleLbl="trAlignAcc1" presStyleIdx="0" presStyleCnt="1" custScaleX="135414" custScaleY="115146" custLinFactNeighborX="842" custLinFactNeighborY="-4638"/>
      <dgm:spPr/>
    </dgm:pt>
  </dgm:ptLst>
  <dgm:cxnLst>
    <dgm:cxn modelId="{35A00E0F-D709-4246-A00F-F3949E37858F}" srcId="{E768C6F9-4EB4-4D77-8900-81AA85C21D28}" destId="{0B6F90B3-4337-440E-A6E9-AA838B8E7740}" srcOrd="5" destOrd="0" parTransId="{A6197809-52B7-496A-B4B6-3FAF917C9163}" sibTransId="{8F5AD23D-C384-4CD6-906E-BE04CB990D47}"/>
    <dgm:cxn modelId="{25BAEF2C-ACAD-4EB8-8759-7562384D0945}" srcId="{E768C6F9-4EB4-4D77-8900-81AA85C21D28}" destId="{4D167A3E-D263-4D38-BBDC-BE8D4B5D3252}" srcOrd="0" destOrd="0" parTransId="{AF0B8580-880D-40CD-AF4B-B136F5BCC65F}" sibTransId="{CF57C940-BE6D-4D5D-B62E-0A24AF33EF78}"/>
    <dgm:cxn modelId="{25501239-0855-4D55-9E17-51A771D90901}" srcId="{E768C6F9-4EB4-4D77-8900-81AA85C21D28}" destId="{83925518-E654-4ADA-8089-28782474366F}" srcOrd="7" destOrd="0" parTransId="{FA84A364-904D-497E-B9C2-164FF256962E}" sibTransId="{9BB9A524-621A-429F-8A4E-5707816F5263}"/>
    <dgm:cxn modelId="{04BAF563-D841-4988-9895-32F67DF29BB1}" srcId="{E768C6F9-4EB4-4D77-8900-81AA85C21D28}" destId="{B08A70CD-23BD-409F-A438-F0B2AA0DFC11}" srcOrd="1" destOrd="0" parTransId="{6D420930-A1B3-4D63-A74A-6F32F56F4CEC}" sibTransId="{2F4D4390-DAD4-423F-9201-C3F967EC7ADE}"/>
    <dgm:cxn modelId="{9733C34D-2330-4AD2-B16F-E806F8A92BED}" type="presOf" srcId="{B88A2003-B2E0-4097-A464-BEF8055F0DA1}" destId="{2CB5C7B2-35C7-4D14-B0D1-79D6DF6F6F67}" srcOrd="0" destOrd="0" presId="urn:microsoft.com/office/officeart/2005/8/layout/funnel1"/>
    <dgm:cxn modelId="{44CEBE54-75C4-4383-96A1-CFCA842FED82}" srcId="{E768C6F9-4EB4-4D77-8900-81AA85C21D28}" destId="{8C3087DD-6399-42A1-B89E-899B0EB0AF94}" srcOrd="6" destOrd="0" parTransId="{2DF97E07-AC02-4324-BEFA-6953DB4262FA}" sibTransId="{8C9152BE-3EDB-41E1-AF37-1749432049BA}"/>
    <dgm:cxn modelId="{CACBC674-5CED-4AEC-BC9E-32BB366A0888}" srcId="{E768C6F9-4EB4-4D77-8900-81AA85C21D28}" destId="{EBAC1205-AE32-4F72-861E-E5071C36F8F0}" srcOrd="8" destOrd="0" parTransId="{08C98498-0EC1-44DD-9CCB-47BDF51F1F0C}" sibTransId="{3F7CFB3D-8956-41DD-94C8-A643A9A09598}"/>
    <dgm:cxn modelId="{F70D8785-3EAF-4373-82A4-03526F53B6D5}" srcId="{E768C6F9-4EB4-4D77-8900-81AA85C21D28}" destId="{30917B71-C222-4CEB-A6A3-147DBCEDBC00}" srcOrd="4" destOrd="0" parTransId="{8A9945ED-60C5-4C18-85A8-4915D356EAB1}" sibTransId="{E8E1201A-0F9C-406A-ABE7-4226A946A099}"/>
    <dgm:cxn modelId="{08D9F0BD-8617-4F69-B853-1BC50981CA57}" type="presOf" srcId="{4D167A3E-D263-4D38-BBDC-BE8D4B5D3252}" destId="{4D522009-E0D5-4BB9-8D22-40914BBC65DF}" srcOrd="0" destOrd="0" presId="urn:microsoft.com/office/officeart/2005/8/layout/funnel1"/>
    <dgm:cxn modelId="{5166A7C9-7D65-4D76-B7E5-679DD26ABA79}" type="presOf" srcId="{E768C6F9-4EB4-4D77-8900-81AA85C21D28}" destId="{43BE6148-1B9B-4DAF-A314-60ADFF14E919}" srcOrd="0" destOrd="0" presId="urn:microsoft.com/office/officeart/2005/8/layout/funnel1"/>
    <dgm:cxn modelId="{DBE196D0-4D15-4CE3-80BE-34ABF336DA0E}" type="presOf" srcId="{1ADC3D59-C3BD-441B-B54E-AFA3639CDFDC}" destId="{86668936-5D2F-48EE-B8F6-A0228A478A7D}" srcOrd="0" destOrd="0" presId="urn:microsoft.com/office/officeart/2005/8/layout/funnel1"/>
    <dgm:cxn modelId="{49141DDE-FA01-4AC9-BC21-3DCCD73C4165}" srcId="{E768C6F9-4EB4-4D77-8900-81AA85C21D28}" destId="{B88A2003-B2E0-4097-A464-BEF8055F0DA1}" srcOrd="3" destOrd="0" parTransId="{2526EE88-41C8-4378-A83C-2C35658DABB9}" sibTransId="{9AE74F31-B434-4731-B64B-20479935FAA4}"/>
    <dgm:cxn modelId="{3DAC27DE-4F02-4FDD-9E1F-C15219721A97}" srcId="{E768C6F9-4EB4-4D77-8900-81AA85C21D28}" destId="{6A1EF95E-1B23-4EFA-A92C-65AB913C6B6E}" srcOrd="9" destOrd="0" parTransId="{FD87BFB6-D46F-4639-B50D-ADEAC6A7A610}" sibTransId="{E11E84D9-DB1B-41D1-8C0E-A43694604E1B}"/>
    <dgm:cxn modelId="{C7FF4DE5-F56B-443B-96FB-0C108038D34D}" srcId="{E768C6F9-4EB4-4D77-8900-81AA85C21D28}" destId="{1ADC3D59-C3BD-441B-B54E-AFA3639CDFDC}" srcOrd="2" destOrd="0" parTransId="{2DC5B5D1-2E46-4B46-8F0F-280F564B5AF2}" sibTransId="{7C79FE8E-7D34-48A2-A82E-3CD9E9B645C2}"/>
    <dgm:cxn modelId="{A4CFFDF3-79A2-4A59-A440-A8DAE8F507F3}" type="presOf" srcId="{B08A70CD-23BD-409F-A438-F0B2AA0DFC11}" destId="{25ADD444-EB1A-4A5D-811F-38D3E575C570}" srcOrd="0" destOrd="0" presId="urn:microsoft.com/office/officeart/2005/8/layout/funnel1"/>
    <dgm:cxn modelId="{690AEF4F-7240-465F-BA8A-50BE397DD107}" type="presParOf" srcId="{43BE6148-1B9B-4DAF-A314-60ADFF14E919}" destId="{CD84D5E8-4537-445D-804C-C773E43BD426}" srcOrd="0" destOrd="0" presId="urn:microsoft.com/office/officeart/2005/8/layout/funnel1"/>
    <dgm:cxn modelId="{CF4DA13C-0B51-4F55-A7AB-3DA5C56E4DAF}" type="presParOf" srcId="{43BE6148-1B9B-4DAF-A314-60ADFF14E919}" destId="{B2A1FCD4-9C14-4AA3-938C-2E74034D5950}" srcOrd="1" destOrd="0" presId="urn:microsoft.com/office/officeart/2005/8/layout/funnel1"/>
    <dgm:cxn modelId="{275338AE-1720-4869-8C82-BDC06E24798F}" type="presParOf" srcId="{43BE6148-1B9B-4DAF-A314-60ADFF14E919}" destId="{2CB5C7B2-35C7-4D14-B0D1-79D6DF6F6F67}" srcOrd="2" destOrd="0" presId="urn:microsoft.com/office/officeart/2005/8/layout/funnel1"/>
    <dgm:cxn modelId="{D9C51C9E-C0A3-46A3-903E-B17A9B386EBD}" type="presParOf" srcId="{43BE6148-1B9B-4DAF-A314-60ADFF14E919}" destId="{86668936-5D2F-48EE-B8F6-A0228A478A7D}" srcOrd="3" destOrd="0" presId="urn:microsoft.com/office/officeart/2005/8/layout/funnel1"/>
    <dgm:cxn modelId="{5A8102D0-6DBE-41DA-B549-38A91C677EF7}" type="presParOf" srcId="{43BE6148-1B9B-4DAF-A314-60ADFF14E919}" destId="{25ADD444-EB1A-4A5D-811F-38D3E575C570}" srcOrd="4" destOrd="0" presId="urn:microsoft.com/office/officeart/2005/8/layout/funnel1"/>
    <dgm:cxn modelId="{6E361596-7841-4E84-8590-352278426CBB}" type="presParOf" srcId="{43BE6148-1B9B-4DAF-A314-60ADFF14E919}" destId="{4D522009-E0D5-4BB9-8D22-40914BBC65DF}" srcOrd="5" destOrd="0" presId="urn:microsoft.com/office/officeart/2005/8/layout/funnel1"/>
    <dgm:cxn modelId="{01A9CEC0-7247-4347-B03A-51929FD0B22C}" type="presParOf" srcId="{43BE6148-1B9B-4DAF-A314-60ADFF14E919}" destId="{173F98B6-C191-4F04-B05A-77F8314A314F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8D7D07E-B905-4B64-83DA-97519CB7B4E1}" type="doc">
      <dgm:prSet loTypeId="urn:microsoft.com/office/officeart/2005/8/layout/list1" loCatId="list" qsTypeId="urn:microsoft.com/office/officeart/2005/8/quickstyle/simple5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96A1B059-8DB6-4BEE-8553-393C395FDA3B}">
      <dgm:prSet phldrT="[Texto]"/>
      <dgm:spPr/>
      <dgm:t>
        <a:bodyPr/>
        <a:lstStyle/>
        <a:p>
          <a:r>
            <a:rPr lang="es-EC" dirty="0">
              <a:solidFill>
                <a:schemeClr val="bg1"/>
              </a:solidFill>
            </a:rPr>
            <a:t>“GENERALIDADES”</a:t>
          </a:r>
          <a:endParaRPr lang="en-US" dirty="0">
            <a:solidFill>
              <a:schemeClr val="bg1"/>
            </a:solidFill>
          </a:endParaRPr>
        </a:p>
      </dgm:t>
    </dgm:pt>
    <dgm:pt modelId="{4AFFC1E3-2734-4329-A970-BE5105A34AD3}" type="parTrans" cxnId="{6970AD55-4E9A-42E6-94A4-BA567A5693D8}">
      <dgm:prSet/>
      <dgm:spPr/>
      <dgm:t>
        <a:bodyPr/>
        <a:lstStyle/>
        <a:p>
          <a:endParaRPr lang="en-US"/>
        </a:p>
      </dgm:t>
    </dgm:pt>
    <dgm:pt modelId="{270B11BC-1B01-4B76-B239-342C8FED924F}" type="sibTrans" cxnId="{6970AD55-4E9A-42E6-94A4-BA567A5693D8}">
      <dgm:prSet/>
      <dgm:spPr/>
      <dgm:t>
        <a:bodyPr/>
        <a:lstStyle/>
        <a:p>
          <a:endParaRPr lang="en-US"/>
        </a:p>
      </dgm:t>
    </dgm:pt>
    <dgm:pt modelId="{EB97F95D-168A-4217-B2AA-E2CE7709F0FF}">
      <dgm:prSet phldrT="[Texto]"/>
      <dgm:spPr/>
      <dgm:t>
        <a:bodyPr/>
        <a:lstStyle/>
        <a:p>
          <a:r>
            <a:rPr lang="es-EC" dirty="0">
              <a:solidFill>
                <a:schemeClr val="bg1"/>
              </a:solidFill>
            </a:rPr>
            <a:t>“SECUENCIA PARA LA ELABORACIÓN”</a:t>
          </a:r>
          <a:endParaRPr lang="en-US" dirty="0">
            <a:solidFill>
              <a:schemeClr val="bg1"/>
            </a:solidFill>
          </a:endParaRPr>
        </a:p>
      </dgm:t>
    </dgm:pt>
    <dgm:pt modelId="{61472DA9-295A-40FC-A909-6BEDF2AFDD35}" type="parTrans" cxnId="{11324B7A-D092-441B-A509-6F0C148ACAA2}">
      <dgm:prSet/>
      <dgm:spPr/>
      <dgm:t>
        <a:bodyPr/>
        <a:lstStyle/>
        <a:p>
          <a:endParaRPr lang="en-US"/>
        </a:p>
      </dgm:t>
    </dgm:pt>
    <dgm:pt modelId="{1B042A95-28C7-4E95-90CF-68CBBCE178E9}" type="sibTrans" cxnId="{11324B7A-D092-441B-A509-6F0C148ACAA2}">
      <dgm:prSet/>
      <dgm:spPr/>
      <dgm:t>
        <a:bodyPr/>
        <a:lstStyle/>
        <a:p>
          <a:endParaRPr lang="en-US"/>
        </a:p>
      </dgm:t>
    </dgm:pt>
    <dgm:pt modelId="{052D1EE0-FC01-455F-AF2C-1AC9C77A6EE2}">
      <dgm:prSet phldrT="[Texto]"/>
      <dgm:spPr/>
      <dgm:t>
        <a:bodyPr/>
        <a:lstStyle/>
        <a:p>
          <a:r>
            <a:rPr lang="es-EC" dirty="0">
              <a:solidFill>
                <a:schemeClr val="bg1"/>
              </a:solidFill>
            </a:rPr>
            <a:t>“CONSTRUCCIÓN A TRAVÉS DE LOS ELEMENTOS DEL DISEÑO”</a:t>
          </a:r>
          <a:endParaRPr lang="en-US" dirty="0">
            <a:solidFill>
              <a:schemeClr val="bg1"/>
            </a:solidFill>
          </a:endParaRPr>
        </a:p>
      </dgm:t>
    </dgm:pt>
    <dgm:pt modelId="{382B4322-ACB0-4F18-9C71-1F437212D987}" type="parTrans" cxnId="{EEB88025-0062-4BFE-ACF5-487AF1ACEC5E}">
      <dgm:prSet/>
      <dgm:spPr/>
      <dgm:t>
        <a:bodyPr/>
        <a:lstStyle/>
        <a:p>
          <a:endParaRPr lang="en-US"/>
        </a:p>
      </dgm:t>
    </dgm:pt>
    <dgm:pt modelId="{955BD415-25C7-494D-AE6F-A834842F30AE}" type="sibTrans" cxnId="{EEB88025-0062-4BFE-ACF5-487AF1ACEC5E}">
      <dgm:prSet/>
      <dgm:spPr/>
      <dgm:t>
        <a:bodyPr/>
        <a:lstStyle/>
        <a:p>
          <a:endParaRPr lang="en-US"/>
        </a:p>
      </dgm:t>
    </dgm:pt>
    <dgm:pt modelId="{EF258A71-5F23-402A-BB0F-152B1B072C30}">
      <dgm:prSet phldrT="[Texto]"/>
      <dgm:spPr/>
      <dgm:t>
        <a:bodyPr/>
        <a:lstStyle/>
        <a:p>
          <a:r>
            <a:rPr lang="es-EC" dirty="0">
              <a:solidFill>
                <a:schemeClr val="bg1"/>
              </a:solidFill>
            </a:rPr>
            <a:t>“CONSIDERACIONES DEL DISEÑO OPERACIONAL”</a:t>
          </a:r>
          <a:endParaRPr lang="en-US" dirty="0">
            <a:solidFill>
              <a:schemeClr val="bg1"/>
            </a:solidFill>
          </a:endParaRPr>
        </a:p>
      </dgm:t>
    </dgm:pt>
    <dgm:pt modelId="{28284CA4-9DE9-49F0-83D8-EBDB8BBB821B}" type="parTrans" cxnId="{80F5419C-6A86-4B06-8543-74CBE766018B}">
      <dgm:prSet/>
      <dgm:spPr/>
      <dgm:t>
        <a:bodyPr/>
        <a:lstStyle/>
        <a:p>
          <a:endParaRPr lang="en-US"/>
        </a:p>
      </dgm:t>
    </dgm:pt>
    <dgm:pt modelId="{7D9E2DEA-D95C-4DC4-9B34-4B58F8953232}" type="sibTrans" cxnId="{80F5419C-6A86-4B06-8543-74CBE766018B}">
      <dgm:prSet/>
      <dgm:spPr/>
      <dgm:t>
        <a:bodyPr/>
        <a:lstStyle/>
        <a:p>
          <a:endParaRPr lang="en-US"/>
        </a:p>
      </dgm:t>
    </dgm:pt>
    <dgm:pt modelId="{CBB19B39-38FE-43F6-B5B8-9724725D1157}" type="pres">
      <dgm:prSet presAssocID="{48D7D07E-B905-4B64-83DA-97519CB7B4E1}" presName="linear" presStyleCnt="0">
        <dgm:presLayoutVars>
          <dgm:dir/>
          <dgm:animLvl val="lvl"/>
          <dgm:resizeHandles val="exact"/>
        </dgm:presLayoutVars>
      </dgm:prSet>
      <dgm:spPr/>
    </dgm:pt>
    <dgm:pt modelId="{D4387CB9-296E-44A0-BC04-9A9C68E8F41A}" type="pres">
      <dgm:prSet presAssocID="{96A1B059-8DB6-4BEE-8553-393C395FDA3B}" presName="parentLin" presStyleCnt="0"/>
      <dgm:spPr/>
    </dgm:pt>
    <dgm:pt modelId="{85DE8943-7E87-4B68-9668-C09B955554A9}" type="pres">
      <dgm:prSet presAssocID="{96A1B059-8DB6-4BEE-8553-393C395FDA3B}" presName="parentLeftMargin" presStyleLbl="node1" presStyleIdx="0" presStyleCnt="4"/>
      <dgm:spPr/>
    </dgm:pt>
    <dgm:pt modelId="{273FC6DB-ED71-4F3C-8B88-9366A0CE31BE}" type="pres">
      <dgm:prSet presAssocID="{96A1B059-8DB6-4BEE-8553-393C395FDA3B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A0FCB433-727A-496B-8CDF-6CBF268E1782}" type="pres">
      <dgm:prSet presAssocID="{96A1B059-8DB6-4BEE-8553-393C395FDA3B}" presName="negativeSpace" presStyleCnt="0"/>
      <dgm:spPr/>
    </dgm:pt>
    <dgm:pt modelId="{A2C8A583-E01D-42B7-88CB-3D453C321791}" type="pres">
      <dgm:prSet presAssocID="{96A1B059-8DB6-4BEE-8553-393C395FDA3B}" presName="childText" presStyleLbl="conFgAcc1" presStyleIdx="0" presStyleCnt="4">
        <dgm:presLayoutVars>
          <dgm:bulletEnabled val="1"/>
        </dgm:presLayoutVars>
      </dgm:prSet>
      <dgm:spPr/>
    </dgm:pt>
    <dgm:pt modelId="{84710A9C-CBC1-4C57-82C4-6BE6E4948E59}" type="pres">
      <dgm:prSet presAssocID="{270B11BC-1B01-4B76-B239-342C8FED924F}" presName="spaceBetweenRectangles" presStyleCnt="0"/>
      <dgm:spPr/>
    </dgm:pt>
    <dgm:pt modelId="{A7911810-A0F4-498B-B35A-49A6A2C8B69F}" type="pres">
      <dgm:prSet presAssocID="{EB97F95D-168A-4217-B2AA-E2CE7709F0FF}" presName="parentLin" presStyleCnt="0"/>
      <dgm:spPr/>
    </dgm:pt>
    <dgm:pt modelId="{285F45A6-5959-4320-AFC0-23C5F3F826BA}" type="pres">
      <dgm:prSet presAssocID="{EB97F95D-168A-4217-B2AA-E2CE7709F0FF}" presName="parentLeftMargin" presStyleLbl="node1" presStyleIdx="0" presStyleCnt="4"/>
      <dgm:spPr/>
    </dgm:pt>
    <dgm:pt modelId="{7D2A3C38-4DB0-4C97-AFBB-E930957F3D1E}" type="pres">
      <dgm:prSet presAssocID="{EB97F95D-168A-4217-B2AA-E2CE7709F0FF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D3182C0-E4CF-4C2F-9CA7-B9FBACAC00AD}" type="pres">
      <dgm:prSet presAssocID="{EB97F95D-168A-4217-B2AA-E2CE7709F0FF}" presName="negativeSpace" presStyleCnt="0"/>
      <dgm:spPr/>
    </dgm:pt>
    <dgm:pt modelId="{7DEEA2F2-CD15-4D03-A626-221AB98506A1}" type="pres">
      <dgm:prSet presAssocID="{EB97F95D-168A-4217-B2AA-E2CE7709F0FF}" presName="childText" presStyleLbl="conFgAcc1" presStyleIdx="1" presStyleCnt="4">
        <dgm:presLayoutVars>
          <dgm:bulletEnabled val="1"/>
        </dgm:presLayoutVars>
      </dgm:prSet>
      <dgm:spPr/>
    </dgm:pt>
    <dgm:pt modelId="{7243CCD8-63A2-4F8A-89FA-A5B0506FA6AB}" type="pres">
      <dgm:prSet presAssocID="{1B042A95-28C7-4E95-90CF-68CBBCE178E9}" presName="spaceBetweenRectangles" presStyleCnt="0"/>
      <dgm:spPr/>
    </dgm:pt>
    <dgm:pt modelId="{7327C79F-25A2-4588-AC13-AAD703EC1611}" type="pres">
      <dgm:prSet presAssocID="{052D1EE0-FC01-455F-AF2C-1AC9C77A6EE2}" presName="parentLin" presStyleCnt="0"/>
      <dgm:spPr/>
    </dgm:pt>
    <dgm:pt modelId="{15B2B3CB-7BF1-4D7C-9B2A-7243E02B4A8F}" type="pres">
      <dgm:prSet presAssocID="{052D1EE0-FC01-455F-AF2C-1AC9C77A6EE2}" presName="parentLeftMargin" presStyleLbl="node1" presStyleIdx="1" presStyleCnt="4"/>
      <dgm:spPr/>
    </dgm:pt>
    <dgm:pt modelId="{FC2A3348-F88A-4BFE-B827-5E284A680045}" type="pres">
      <dgm:prSet presAssocID="{052D1EE0-FC01-455F-AF2C-1AC9C77A6EE2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DFC0FF5-A51E-42D8-9B78-F728B03369FC}" type="pres">
      <dgm:prSet presAssocID="{052D1EE0-FC01-455F-AF2C-1AC9C77A6EE2}" presName="negativeSpace" presStyleCnt="0"/>
      <dgm:spPr/>
    </dgm:pt>
    <dgm:pt modelId="{2D9BF87C-0619-4EEA-A97F-F77FEAC8FDBA}" type="pres">
      <dgm:prSet presAssocID="{052D1EE0-FC01-455F-AF2C-1AC9C77A6EE2}" presName="childText" presStyleLbl="conFgAcc1" presStyleIdx="2" presStyleCnt="4">
        <dgm:presLayoutVars>
          <dgm:bulletEnabled val="1"/>
        </dgm:presLayoutVars>
      </dgm:prSet>
      <dgm:spPr/>
    </dgm:pt>
    <dgm:pt modelId="{0EE74C87-2800-45D2-B336-83FA27292F67}" type="pres">
      <dgm:prSet presAssocID="{955BD415-25C7-494D-AE6F-A834842F30AE}" presName="spaceBetweenRectangles" presStyleCnt="0"/>
      <dgm:spPr/>
    </dgm:pt>
    <dgm:pt modelId="{2F9D5EE0-5752-4EBD-A238-367E9DC6E8FC}" type="pres">
      <dgm:prSet presAssocID="{EF258A71-5F23-402A-BB0F-152B1B072C30}" presName="parentLin" presStyleCnt="0"/>
      <dgm:spPr/>
    </dgm:pt>
    <dgm:pt modelId="{2556E834-C437-4029-AF05-4B60B7AA3357}" type="pres">
      <dgm:prSet presAssocID="{EF258A71-5F23-402A-BB0F-152B1B072C30}" presName="parentLeftMargin" presStyleLbl="node1" presStyleIdx="2" presStyleCnt="4"/>
      <dgm:spPr/>
    </dgm:pt>
    <dgm:pt modelId="{D221A5E4-B051-4576-81E1-B18431BECDBC}" type="pres">
      <dgm:prSet presAssocID="{EF258A71-5F23-402A-BB0F-152B1B072C30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A4C5A694-8BF1-4146-A89A-5766B34999EA}" type="pres">
      <dgm:prSet presAssocID="{EF258A71-5F23-402A-BB0F-152B1B072C30}" presName="negativeSpace" presStyleCnt="0"/>
      <dgm:spPr/>
    </dgm:pt>
    <dgm:pt modelId="{D964DA23-D45B-4BB2-86B8-E180ECCF130B}" type="pres">
      <dgm:prSet presAssocID="{EF258A71-5F23-402A-BB0F-152B1B072C30}" presName="childText" presStyleLbl="conFgAcc1" presStyleIdx="3" presStyleCnt="4" custLinFactNeighborX="-163">
        <dgm:presLayoutVars>
          <dgm:bulletEnabled val="1"/>
        </dgm:presLayoutVars>
      </dgm:prSet>
      <dgm:spPr/>
    </dgm:pt>
  </dgm:ptLst>
  <dgm:cxnLst>
    <dgm:cxn modelId="{BEE9C517-AFE3-4176-951E-7CAE520ED528}" type="presOf" srcId="{EB97F95D-168A-4217-B2AA-E2CE7709F0FF}" destId="{7D2A3C38-4DB0-4C97-AFBB-E930957F3D1E}" srcOrd="1" destOrd="0" presId="urn:microsoft.com/office/officeart/2005/8/layout/list1"/>
    <dgm:cxn modelId="{22D4841B-E535-47AB-A92D-99B3B050CD0E}" type="presOf" srcId="{96A1B059-8DB6-4BEE-8553-393C395FDA3B}" destId="{85DE8943-7E87-4B68-9668-C09B955554A9}" srcOrd="0" destOrd="0" presId="urn:microsoft.com/office/officeart/2005/8/layout/list1"/>
    <dgm:cxn modelId="{9B84E222-FD78-4049-9A87-C4746B3C1958}" type="presOf" srcId="{EF258A71-5F23-402A-BB0F-152B1B072C30}" destId="{2556E834-C437-4029-AF05-4B60B7AA3357}" srcOrd="0" destOrd="0" presId="urn:microsoft.com/office/officeart/2005/8/layout/list1"/>
    <dgm:cxn modelId="{EEB88025-0062-4BFE-ACF5-487AF1ACEC5E}" srcId="{48D7D07E-B905-4B64-83DA-97519CB7B4E1}" destId="{052D1EE0-FC01-455F-AF2C-1AC9C77A6EE2}" srcOrd="2" destOrd="0" parTransId="{382B4322-ACB0-4F18-9C71-1F437212D987}" sibTransId="{955BD415-25C7-494D-AE6F-A834842F30AE}"/>
    <dgm:cxn modelId="{C5C1D227-B001-4EE5-A655-7F9FDB0650E5}" type="presOf" srcId="{052D1EE0-FC01-455F-AF2C-1AC9C77A6EE2}" destId="{FC2A3348-F88A-4BFE-B827-5E284A680045}" srcOrd="1" destOrd="0" presId="urn:microsoft.com/office/officeart/2005/8/layout/list1"/>
    <dgm:cxn modelId="{51DC844C-1BA2-4684-B69B-37FA4E7C7EB6}" type="presOf" srcId="{96A1B059-8DB6-4BEE-8553-393C395FDA3B}" destId="{273FC6DB-ED71-4F3C-8B88-9366A0CE31BE}" srcOrd="1" destOrd="0" presId="urn:microsoft.com/office/officeart/2005/8/layout/list1"/>
    <dgm:cxn modelId="{65913A74-EE5D-4DBB-8D98-E2D5F65E362B}" type="presOf" srcId="{48D7D07E-B905-4B64-83DA-97519CB7B4E1}" destId="{CBB19B39-38FE-43F6-B5B8-9724725D1157}" srcOrd="0" destOrd="0" presId="urn:microsoft.com/office/officeart/2005/8/layout/list1"/>
    <dgm:cxn modelId="{6970AD55-4E9A-42E6-94A4-BA567A5693D8}" srcId="{48D7D07E-B905-4B64-83DA-97519CB7B4E1}" destId="{96A1B059-8DB6-4BEE-8553-393C395FDA3B}" srcOrd="0" destOrd="0" parTransId="{4AFFC1E3-2734-4329-A970-BE5105A34AD3}" sibTransId="{270B11BC-1B01-4B76-B239-342C8FED924F}"/>
    <dgm:cxn modelId="{11324B7A-D092-441B-A509-6F0C148ACAA2}" srcId="{48D7D07E-B905-4B64-83DA-97519CB7B4E1}" destId="{EB97F95D-168A-4217-B2AA-E2CE7709F0FF}" srcOrd="1" destOrd="0" parTransId="{61472DA9-295A-40FC-A909-6BEDF2AFDD35}" sibTransId="{1B042A95-28C7-4E95-90CF-68CBBCE178E9}"/>
    <dgm:cxn modelId="{80F5419C-6A86-4B06-8543-74CBE766018B}" srcId="{48D7D07E-B905-4B64-83DA-97519CB7B4E1}" destId="{EF258A71-5F23-402A-BB0F-152B1B072C30}" srcOrd="3" destOrd="0" parTransId="{28284CA4-9DE9-49F0-83D8-EBDB8BBB821B}" sibTransId="{7D9E2DEA-D95C-4DC4-9B34-4B58F8953232}"/>
    <dgm:cxn modelId="{BBFC00AB-CD12-43B6-8E2E-87032EEAD23E}" type="presOf" srcId="{052D1EE0-FC01-455F-AF2C-1AC9C77A6EE2}" destId="{15B2B3CB-7BF1-4D7C-9B2A-7243E02B4A8F}" srcOrd="0" destOrd="0" presId="urn:microsoft.com/office/officeart/2005/8/layout/list1"/>
    <dgm:cxn modelId="{C89EA5B3-49FC-4350-8437-76C7AB28F666}" type="presOf" srcId="{EB97F95D-168A-4217-B2AA-E2CE7709F0FF}" destId="{285F45A6-5959-4320-AFC0-23C5F3F826BA}" srcOrd="0" destOrd="0" presId="urn:microsoft.com/office/officeart/2005/8/layout/list1"/>
    <dgm:cxn modelId="{3C96A4C7-2715-4042-8C43-3E3378144CF1}" type="presOf" srcId="{EF258A71-5F23-402A-BB0F-152B1B072C30}" destId="{D221A5E4-B051-4576-81E1-B18431BECDBC}" srcOrd="1" destOrd="0" presId="urn:microsoft.com/office/officeart/2005/8/layout/list1"/>
    <dgm:cxn modelId="{DE3D6536-D24A-48A0-9E00-B7EF101D25F0}" type="presParOf" srcId="{CBB19B39-38FE-43F6-B5B8-9724725D1157}" destId="{D4387CB9-296E-44A0-BC04-9A9C68E8F41A}" srcOrd="0" destOrd="0" presId="urn:microsoft.com/office/officeart/2005/8/layout/list1"/>
    <dgm:cxn modelId="{E2884A5E-8F66-4F40-9AAA-1BDEF0EF9BC4}" type="presParOf" srcId="{D4387CB9-296E-44A0-BC04-9A9C68E8F41A}" destId="{85DE8943-7E87-4B68-9668-C09B955554A9}" srcOrd="0" destOrd="0" presId="urn:microsoft.com/office/officeart/2005/8/layout/list1"/>
    <dgm:cxn modelId="{E561D3B9-3D5C-4E5C-8CA3-EE143CDC0EC2}" type="presParOf" srcId="{D4387CB9-296E-44A0-BC04-9A9C68E8F41A}" destId="{273FC6DB-ED71-4F3C-8B88-9366A0CE31BE}" srcOrd="1" destOrd="0" presId="urn:microsoft.com/office/officeart/2005/8/layout/list1"/>
    <dgm:cxn modelId="{01695F61-E81E-4C1F-AEB6-703D1E006AF5}" type="presParOf" srcId="{CBB19B39-38FE-43F6-B5B8-9724725D1157}" destId="{A0FCB433-727A-496B-8CDF-6CBF268E1782}" srcOrd="1" destOrd="0" presId="urn:microsoft.com/office/officeart/2005/8/layout/list1"/>
    <dgm:cxn modelId="{7F1D6031-1039-41DA-AF3D-A9FB1ED67DC1}" type="presParOf" srcId="{CBB19B39-38FE-43F6-B5B8-9724725D1157}" destId="{A2C8A583-E01D-42B7-88CB-3D453C321791}" srcOrd="2" destOrd="0" presId="urn:microsoft.com/office/officeart/2005/8/layout/list1"/>
    <dgm:cxn modelId="{D31A9F31-EDCC-4218-9FA9-7A8C8FA3201F}" type="presParOf" srcId="{CBB19B39-38FE-43F6-B5B8-9724725D1157}" destId="{84710A9C-CBC1-4C57-82C4-6BE6E4948E59}" srcOrd="3" destOrd="0" presId="urn:microsoft.com/office/officeart/2005/8/layout/list1"/>
    <dgm:cxn modelId="{EF4D247C-7B8F-4642-AB3E-A049EF46FE17}" type="presParOf" srcId="{CBB19B39-38FE-43F6-B5B8-9724725D1157}" destId="{A7911810-A0F4-498B-B35A-49A6A2C8B69F}" srcOrd="4" destOrd="0" presId="urn:microsoft.com/office/officeart/2005/8/layout/list1"/>
    <dgm:cxn modelId="{904E7876-84CE-43D1-A743-6E0BD95BA267}" type="presParOf" srcId="{A7911810-A0F4-498B-B35A-49A6A2C8B69F}" destId="{285F45A6-5959-4320-AFC0-23C5F3F826BA}" srcOrd="0" destOrd="0" presId="urn:microsoft.com/office/officeart/2005/8/layout/list1"/>
    <dgm:cxn modelId="{85EFF548-331A-45B3-8D83-EAA83660BEDC}" type="presParOf" srcId="{A7911810-A0F4-498B-B35A-49A6A2C8B69F}" destId="{7D2A3C38-4DB0-4C97-AFBB-E930957F3D1E}" srcOrd="1" destOrd="0" presId="urn:microsoft.com/office/officeart/2005/8/layout/list1"/>
    <dgm:cxn modelId="{39C1C5A4-DC72-42F8-89B8-CDB87E494034}" type="presParOf" srcId="{CBB19B39-38FE-43F6-B5B8-9724725D1157}" destId="{ED3182C0-E4CF-4C2F-9CA7-B9FBACAC00AD}" srcOrd="5" destOrd="0" presId="urn:microsoft.com/office/officeart/2005/8/layout/list1"/>
    <dgm:cxn modelId="{7D806DB6-9091-437D-8471-0E472A666664}" type="presParOf" srcId="{CBB19B39-38FE-43F6-B5B8-9724725D1157}" destId="{7DEEA2F2-CD15-4D03-A626-221AB98506A1}" srcOrd="6" destOrd="0" presId="urn:microsoft.com/office/officeart/2005/8/layout/list1"/>
    <dgm:cxn modelId="{0FB5897B-6413-4AC5-8F25-3CA619125C1A}" type="presParOf" srcId="{CBB19B39-38FE-43F6-B5B8-9724725D1157}" destId="{7243CCD8-63A2-4F8A-89FA-A5B0506FA6AB}" srcOrd="7" destOrd="0" presId="urn:microsoft.com/office/officeart/2005/8/layout/list1"/>
    <dgm:cxn modelId="{012C6802-BB80-4665-9B09-D2414DA0205B}" type="presParOf" srcId="{CBB19B39-38FE-43F6-B5B8-9724725D1157}" destId="{7327C79F-25A2-4588-AC13-AAD703EC1611}" srcOrd="8" destOrd="0" presId="urn:microsoft.com/office/officeart/2005/8/layout/list1"/>
    <dgm:cxn modelId="{BCA3CE85-0C09-4989-A8D9-85B97709524B}" type="presParOf" srcId="{7327C79F-25A2-4588-AC13-AAD703EC1611}" destId="{15B2B3CB-7BF1-4D7C-9B2A-7243E02B4A8F}" srcOrd="0" destOrd="0" presId="urn:microsoft.com/office/officeart/2005/8/layout/list1"/>
    <dgm:cxn modelId="{F1985C82-A298-4132-9138-C6508DEC7855}" type="presParOf" srcId="{7327C79F-25A2-4588-AC13-AAD703EC1611}" destId="{FC2A3348-F88A-4BFE-B827-5E284A680045}" srcOrd="1" destOrd="0" presId="urn:microsoft.com/office/officeart/2005/8/layout/list1"/>
    <dgm:cxn modelId="{2B4FAEF9-CB7A-4D05-8EC7-1A80AA114BF9}" type="presParOf" srcId="{CBB19B39-38FE-43F6-B5B8-9724725D1157}" destId="{1DFC0FF5-A51E-42D8-9B78-F728B03369FC}" srcOrd="9" destOrd="0" presId="urn:microsoft.com/office/officeart/2005/8/layout/list1"/>
    <dgm:cxn modelId="{0089CBBA-4293-4392-A0B2-0D8EBE17F3B5}" type="presParOf" srcId="{CBB19B39-38FE-43F6-B5B8-9724725D1157}" destId="{2D9BF87C-0619-4EEA-A97F-F77FEAC8FDBA}" srcOrd="10" destOrd="0" presId="urn:microsoft.com/office/officeart/2005/8/layout/list1"/>
    <dgm:cxn modelId="{1A52EAAF-BB9E-447F-A820-0DEFD832FDBD}" type="presParOf" srcId="{CBB19B39-38FE-43F6-B5B8-9724725D1157}" destId="{0EE74C87-2800-45D2-B336-83FA27292F67}" srcOrd="11" destOrd="0" presId="urn:microsoft.com/office/officeart/2005/8/layout/list1"/>
    <dgm:cxn modelId="{1C7E77E1-7897-46E4-892B-61FD277BDD2C}" type="presParOf" srcId="{CBB19B39-38FE-43F6-B5B8-9724725D1157}" destId="{2F9D5EE0-5752-4EBD-A238-367E9DC6E8FC}" srcOrd="12" destOrd="0" presId="urn:microsoft.com/office/officeart/2005/8/layout/list1"/>
    <dgm:cxn modelId="{3060A77D-DEBD-45C8-8ABE-96E9840FB547}" type="presParOf" srcId="{2F9D5EE0-5752-4EBD-A238-367E9DC6E8FC}" destId="{2556E834-C437-4029-AF05-4B60B7AA3357}" srcOrd="0" destOrd="0" presId="urn:microsoft.com/office/officeart/2005/8/layout/list1"/>
    <dgm:cxn modelId="{5668C236-DF7A-49CA-84F9-4BCF2C5718B7}" type="presParOf" srcId="{2F9D5EE0-5752-4EBD-A238-367E9DC6E8FC}" destId="{D221A5E4-B051-4576-81E1-B18431BECDBC}" srcOrd="1" destOrd="0" presId="urn:microsoft.com/office/officeart/2005/8/layout/list1"/>
    <dgm:cxn modelId="{E0468B95-FD73-4C55-B382-7D2CCC53801E}" type="presParOf" srcId="{CBB19B39-38FE-43F6-B5B8-9724725D1157}" destId="{A4C5A694-8BF1-4146-A89A-5766B34999EA}" srcOrd="13" destOrd="0" presId="urn:microsoft.com/office/officeart/2005/8/layout/list1"/>
    <dgm:cxn modelId="{D54E7779-3974-43EC-9680-F3E7E9406F31}" type="presParOf" srcId="{CBB19B39-38FE-43F6-B5B8-9724725D1157}" destId="{D964DA23-D45B-4BB2-86B8-E180ECCF130B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C612B73-4DFE-4EAB-BEA4-2FC17262B339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</dgm:pt>
    <dgm:pt modelId="{A86B601C-FAA3-436C-B7F0-D07DE66B62AD}">
      <dgm:prSet phldrT="[Texto]"/>
      <dgm:spPr/>
      <dgm:t>
        <a:bodyPr/>
        <a:lstStyle/>
        <a:p>
          <a:r>
            <a:rPr lang="es-EC" dirty="0">
              <a:latin typeface="Arial" panose="020B0604020202020204" pitchFamily="34" charset="0"/>
              <a:cs typeface="Arial" panose="020B0604020202020204" pitchFamily="34" charset="0"/>
            </a:rPr>
            <a:t>Construcción de la campaña u operación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6E36CE5-6A7C-4B25-9E41-23BA05D81996}" type="parTrans" cxnId="{D9C83FB9-3FBB-48B4-8DCD-D3C4F3F420B1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AB3DBE9-83D7-4DCE-9E04-A82DF5336CA3}" type="sibTrans" cxnId="{D9C83FB9-3FBB-48B4-8DCD-D3C4F3F420B1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7462DC-7F6A-46B2-A080-57A8CFB42045}">
      <dgm:prSet phldrT="[Texto]"/>
      <dgm:spPr/>
      <dgm:t>
        <a:bodyPr/>
        <a:lstStyle/>
        <a:p>
          <a:r>
            <a:rPr lang="es-EC" dirty="0">
              <a:latin typeface="Arial" panose="020B0604020202020204" pitchFamily="34" charset="0"/>
              <a:cs typeface="Arial" panose="020B0604020202020204" pitchFamily="34" charset="0"/>
            </a:rPr>
            <a:t>Apoyo en el planeamiento metodológico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24C2A19-3371-419B-8F6D-921711E82382}" type="parTrans" cxnId="{4520AE09-5DEC-4904-AB15-51B12893B067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9507D51-353B-4EA0-A0FD-AD6BD7A38758}" type="sibTrans" cxnId="{4520AE09-5DEC-4904-AB15-51B12893B067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B20C784-62FF-4A31-973E-BA157DF113CF}">
      <dgm:prSet phldrT="[Texto]"/>
      <dgm:spPr/>
      <dgm:t>
        <a:bodyPr/>
        <a:lstStyle/>
        <a:p>
          <a:r>
            <a:rPr lang="es-EC" dirty="0">
              <a:latin typeface="Arial" panose="020B0604020202020204" pitchFamily="34" charset="0"/>
              <a:cs typeface="Arial" panose="020B0604020202020204" pitchFamily="34" charset="0"/>
            </a:rPr>
            <a:t>Conducción y Control de las Operaciones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FF3F98C-9A4C-4014-80B9-37554827A924}" type="parTrans" cxnId="{FD52E321-3E8F-4F8B-9B4D-B3CE917DD841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6581783-277A-4387-B364-3DFB08BC6684}" type="sibTrans" cxnId="{FD52E321-3E8F-4F8B-9B4D-B3CE917DD841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D033EF4-5EC3-4BED-BD39-F937D2ADBBFE}" type="pres">
      <dgm:prSet presAssocID="{5C612B73-4DFE-4EAB-BEA4-2FC17262B339}" presName="Name0" presStyleCnt="0">
        <dgm:presLayoutVars>
          <dgm:dir/>
          <dgm:resizeHandles val="exact"/>
        </dgm:presLayoutVars>
      </dgm:prSet>
      <dgm:spPr/>
    </dgm:pt>
    <dgm:pt modelId="{BE39BBBA-2BDB-40F5-8B4F-824331886589}" type="pres">
      <dgm:prSet presAssocID="{5C612B73-4DFE-4EAB-BEA4-2FC17262B339}" presName="arrow" presStyleLbl="bgShp" presStyleIdx="0" presStyleCnt="1" custScaleY="125181" custLinFactNeighborX="136" custLinFactNeighborY="-9492"/>
      <dgm:spPr/>
    </dgm:pt>
    <dgm:pt modelId="{230514EA-A2DC-432A-BE7B-48DDFE587B14}" type="pres">
      <dgm:prSet presAssocID="{5C612B73-4DFE-4EAB-BEA4-2FC17262B339}" presName="points" presStyleCnt="0"/>
      <dgm:spPr/>
    </dgm:pt>
    <dgm:pt modelId="{AF5FA57E-AF45-4932-B071-FDDD85AD425C}" type="pres">
      <dgm:prSet presAssocID="{A86B601C-FAA3-436C-B7F0-D07DE66B62AD}" presName="compositeA" presStyleCnt="0"/>
      <dgm:spPr/>
    </dgm:pt>
    <dgm:pt modelId="{E281A46E-B2CF-432D-8F83-B7DF27B39397}" type="pres">
      <dgm:prSet presAssocID="{A86B601C-FAA3-436C-B7F0-D07DE66B62AD}" presName="textA" presStyleLbl="revTx" presStyleIdx="0" presStyleCnt="3" custScaleY="83669" custLinFactNeighborX="-468" custLinFactNeighborY="-14238">
        <dgm:presLayoutVars>
          <dgm:bulletEnabled val="1"/>
        </dgm:presLayoutVars>
      </dgm:prSet>
      <dgm:spPr/>
    </dgm:pt>
    <dgm:pt modelId="{19F570C0-1C14-49FC-879D-80C862388548}" type="pres">
      <dgm:prSet presAssocID="{A86B601C-FAA3-436C-B7F0-D07DE66B62AD}" presName="circleA" presStyleLbl="node1" presStyleIdx="0" presStyleCnt="3"/>
      <dgm:spPr/>
    </dgm:pt>
    <dgm:pt modelId="{A319DA63-C49F-499E-A9AE-3D0021CB5BCF}" type="pres">
      <dgm:prSet presAssocID="{A86B601C-FAA3-436C-B7F0-D07DE66B62AD}" presName="spaceA" presStyleCnt="0"/>
      <dgm:spPr/>
    </dgm:pt>
    <dgm:pt modelId="{5E5159F9-2DB0-4398-8CF3-BF9118F841C4}" type="pres">
      <dgm:prSet presAssocID="{0AB3DBE9-83D7-4DCE-9E04-A82DF5336CA3}" presName="space" presStyleCnt="0"/>
      <dgm:spPr/>
    </dgm:pt>
    <dgm:pt modelId="{D2362EFB-DE2D-4E63-B09D-6D45318D52F7}" type="pres">
      <dgm:prSet presAssocID="{267462DC-7F6A-46B2-A080-57A8CFB42045}" presName="compositeB" presStyleCnt="0"/>
      <dgm:spPr/>
    </dgm:pt>
    <dgm:pt modelId="{4573B530-BEFF-425B-8B41-C7A003F78AEE}" type="pres">
      <dgm:prSet presAssocID="{267462DC-7F6A-46B2-A080-57A8CFB42045}" presName="textB" presStyleLbl="revTx" presStyleIdx="1" presStyleCnt="3" custLinFactY="-39370" custLinFactNeighborX="1693" custLinFactNeighborY="-100000">
        <dgm:presLayoutVars>
          <dgm:bulletEnabled val="1"/>
        </dgm:presLayoutVars>
      </dgm:prSet>
      <dgm:spPr/>
    </dgm:pt>
    <dgm:pt modelId="{CF1ECC06-8A63-4514-842C-D00DB20D7606}" type="pres">
      <dgm:prSet presAssocID="{267462DC-7F6A-46B2-A080-57A8CFB42045}" presName="circleB" presStyleLbl="node1" presStyleIdx="1" presStyleCnt="3"/>
      <dgm:spPr/>
    </dgm:pt>
    <dgm:pt modelId="{F25A2B8F-3DA9-44C1-9FCD-46230D953BE8}" type="pres">
      <dgm:prSet presAssocID="{267462DC-7F6A-46B2-A080-57A8CFB42045}" presName="spaceB" presStyleCnt="0"/>
      <dgm:spPr/>
    </dgm:pt>
    <dgm:pt modelId="{163E287F-DB8F-4B63-830F-07F321E4ED37}" type="pres">
      <dgm:prSet presAssocID="{09507D51-353B-4EA0-A0FD-AD6BD7A38758}" presName="space" presStyleCnt="0"/>
      <dgm:spPr/>
    </dgm:pt>
    <dgm:pt modelId="{40EF150C-985C-4B79-A86A-1B4D2BA21DF7}" type="pres">
      <dgm:prSet presAssocID="{4B20C784-62FF-4A31-973E-BA157DF113CF}" presName="compositeA" presStyleCnt="0"/>
      <dgm:spPr/>
    </dgm:pt>
    <dgm:pt modelId="{30E11FE7-0CF5-4CBA-ACC3-63933F318D84}" type="pres">
      <dgm:prSet presAssocID="{4B20C784-62FF-4A31-973E-BA157DF113CF}" presName="textA" presStyleLbl="revTx" presStyleIdx="2" presStyleCnt="3" custScaleY="71901">
        <dgm:presLayoutVars>
          <dgm:bulletEnabled val="1"/>
        </dgm:presLayoutVars>
      </dgm:prSet>
      <dgm:spPr/>
    </dgm:pt>
    <dgm:pt modelId="{E1FB94C7-0E22-4A7D-8E8E-6561D7DD30DE}" type="pres">
      <dgm:prSet presAssocID="{4B20C784-62FF-4A31-973E-BA157DF113CF}" presName="circleA" presStyleLbl="node1" presStyleIdx="2" presStyleCnt="3"/>
      <dgm:spPr/>
    </dgm:pt>
    <dgm:pt modelId="{916111AA-0F41-4613-8EDC-EE92CAEF0FF4}" type="pres">
      <dgm:prSet presAssocID="{4B20C784-62FF-4A31-973E-BA157DF113CF}" presName="spaceA" presStyleCnt="0"/>
      <dgm:spPr/>
    </dgm:pt>
  </dgm:ptLst>
  <dgm:cxnLst>
    <dgm:cxn modelId="{6978BA04-6C44-48E7-BE41-EE9953D7890B}" type="presOf" srcId="{4B20C784-62FF-4A31-973E-BA157DF113CF}" destId="{30E11FE7-0CF5-4CBA-ACC3-63933F318D84}" srcOrd="0" destOrd="0" presId="urn:microsoft.com/office/officeart/2005/8/layout/hProcess11"/>
    <dgm:cxn modelId="{4520AE09-5DEC-4904-AB15-51B12893B067}" srcId="{5C612B73-4DFE-4EAB-BEA4-2FC17262B339}" destId="{267462DC-7F6A-46B2-A080-57A8CFB42045}" srcOrd="1" destOrd="0" parTransId="{C24C2A19-3371-419B-8F6D-921711E82382}" sibTransId="{09507D51-353B-4EA0-A0FD-AD6BD7A38758}"/>
    <dgm:cxn modelId="{FD52E321-3E8F-4F8B-9B4D-B3CE917DD841}" srcId="{5C612B73-4DFE-4EAB-BEA4-2FC17262B339}" destId="{4B20C784-62FF-4A31-973E-BA157DF113CF}" srcOrd="2" destOrd="0" parTransId="{8FF3F98C-9A4C-4014-80B9-37554827A924}" sibTransId="{46581783-277A-4387-B364-3DFB08BC6684}"/>
    <dgm:cxn modelId="{DC01B04C-1A8B-4D77-A8EB-045AE07644FC}" type="presOf" srcId="{A86B601C-FAA3-436C-B7F0-D07DE66B62AD}" destId="{E281A46E-B2CF-432D-8F83-B7DF27B39397}" srcOrd="0" destOrd="0" presId="urn:microsoft.com/office/officeart/2005/8/layout/hProcess11"/>
    <dgm:cxn modelId="{76F7B272-FFCE-411F-ABE1-95D892CBD4A0}" type="presOf" srcId="{267462DC-7F6A-46B2-A080-57A8CFB42045}" destId="{4573B530-BEFF-425B-8B41-C7A003F78AEE}" srcOrd="0" destOrd="0" presId="urn:microsoft.com/office/officeart/2005/8/layout/hProcess11"/>
    <dgm:cxn modelId="{430BE195-512A-4D3D-AE91-E91DA6B9D909}" type="presOf" srcId="{5C612B73-4DFE-4EAB-BEA4-2FC17262B339}" destId="{BD033EF4-5EC3-4BED-BD39-F937D2ADBBFE}" srcOrd="0" destOrd="0" presId="urn:microsoft.com/office/officeart/2005/8/layout/hProcess11"/>
    <dgm:cxn modelId="{D9C83FB9-3FBB-48B4-8DCD-D3C4F3F420B1}" srcId="{5C612B73-4DFE-4EAB-BEA4-2FC17262B339}" destId="{A86B601C-FAA3-436C-B7F0-D07DE66B62AD}" srcOrd="0" destOrd="0" parTransId="{66E36CE5-6A7C-4B25-9E41-23BA05D81996}" sibTransId="{0AB3DBE9-83D7-4DCE-9E04-A82DF5336CA3}"/>
    <dgm:cxn modelId="{CC7131B7-ED18-4C9C-A345-2864184E5137}" type="presParOf" srcId="{BD033EF4-5EC3-4BED-BD39-F937D2ADBBFE}" destId="{BE39BBBA-2BDB-40F5-8B4F-824331886589}" srcOrd="0" destOrd="0" presId="urn:microsoft.com/office/officeart/2005/8/layout/hProcess11"/>
    <dgm:cxn modelId="{B99CABB0-F1A6-4E2E-882D-643161B1B53F}" type="presParOf" srcId="{BD033EF4-5EC3-4BED-BD39-F937D2ADBBFE}" destId="{230514EA-A2DC-432A-BE7B-48DDFE587B14}" srcOrd="1" destOrd="0" presId="urn:microsoft.com/office/officeart/2005/8/layout/hProcess11"/>
    <dgm:cxn modelId="{836179EF-F445-425D-B271-7079C81A2DE5}" type="presParOf" srcId="{230514EA-A2DC-432A-BE7B-48DDFE587B14}" destId="{AF5FA57E-AF45-4932-B071-FDDD85AD425C}" srcOrd="0" destOrd="0" presId="urn:microsoft.com/office/officeart/2005/8/layout/hProcess11"/>
    <dgm:cxn modelId="{98A5757F-E962-4D2F-97AF-8DA5D76EF235}" type="presParOf" srcId="{AF5FA57E-AF45-4932-B071-FDDD85AD425C}" destId="{E281A46E-B2CF-432D-8F83-B7DF27B39397}" srcOrd="0" destOrd="0" presId="urn:microsoft.com/office/officeart/2005/8/layout/hProcess11"/>
    <dgm:cxn modelId="{FC2D7F7B-8882-49CD-A705-AE2E2DB8F5C1}" type="presParOf" srcId="{AF5FA57E-AF45-4932-B071-FDDD85AD425C}" destId="{19F570C0-1C14-49FC-879D-80C862388548}" srcOrd="1" destOrd="0" presId="urn:microsoft.com/office/officeart/2005/8/layout/hProcess11"/>
    <dgm:cxn modelId="{AF836DDA-E6F6-40DC-BB47-62AE6738995A}" type="presParOf" srcId="{AF5FA57E-AF45-4932-B071-FDDD85AD425C}" destId="{A319DA63-C49F-499E-A9AE-3D0021CB5BCF}" srcOrd="2" destOrd="0" presId="urn:microsoft.com/office/officeart/2005/8/layout/hProcess11"/>
    <dgm:cxn modelId="{7011CC38-78A9-42B6-A4FD-3C0073E72C94}" type="presParOf" srcId="{230514EA-A2DC-432A-BE7B-48DDFE587B14}" destId="{5E5159F9-2DB0-4398-8CF3-BF9118F841C4}" srcOrd="1" destOrd="0" presId="urn:microsoft.com/office/officeart/2005/8/layout/hProcess11"/>
    <dgm:cxn modelId="{FD3ECB27-E58C-4AE5-8225-52A1CAC6E21F}" type="presParOf" srcId="{230514EA-A2DC-432A-BE7B-48DDFE587B14}" destId="{D2362EFB-DE2D-4E63-B09D-6D45318D52F7}" srcOrd="2" destOrd="0" presId="urn:microsoft.com/office/officeart/2005/8/layout/hProcess11"/>
    <dgm:cxn modelId="{87940C6B-306C-4BBF-9FFB-D612D157C7BA}" type="presParOf" srcId="{D2362EFB-DE2D-4E63-B09D-6D45318D52F7}" destId="{4573B530-BEFF-425B-8B41-C7A003F78AEE}" srcOrd="0" destOrd="0" presId="urn:microsoft.com/office/officeart/2005/8/layout/hProcess11"/>
    <dgm:cxn modelId="{4E0E8B3D-811E-471D-A4AE-F15BF293F306}" type="presParOf" srcId="{D2362EFB-DE2D-4E63-B09D-6D45318D52F7}" destId="{CF1ECC06-8A63-4514-842C-D00DB20D7606}" srcOrd="1" destOrd="0" presId="urn:microsoft.com/office/officeart/2005/8/layout/hProcess11"/>
    <dgm:cxn modelId="{7A289E85-63C9-4C58-8D7D-6B07E7699B12}" type="presParOf" srcId="{D2362EFB-DE2D-4E63-B09D-6D45318D52F7}" destId="{F25A2B8F-3DA9-44C1-9FCD-46230D953BE8}" srcOrd="2" destOrd="0" presId="urn:microsoft.com/office/officeart/2005/8/layout/hProcess11"/>
    <dgm:cxn modelId="{2F87E396-81FF-40F1-81EF-260033B1AF7E}" type="presParOf" srcId="{230514EA-A2DC-432A-BE7B-48DDFE587B14}" destId="{163E287F-DB8F-4B63-830F-07F321E4ED37}" srcOrd="3" destOrd="0" presId="urn:microsoft.com/office/officeart/2005/8/layout/hProcess11"/>
    <dgm:cxn modelId="{618B5DE5-219F-41BE-8E76-EF23269D5E4B}" type="presParOf" srcId="{230514EA-A2DC-432A-BE7B-48DDFE587B14}" destId="{40EF150C-985C-4B79-A86A-1B4D2BA21DF7}" srcOrd="4" destOrd="0" presId="urn:microsoft.com/office/officeart/2005/8/layout/hProcess11"/>
    <dgm:cxn modelId="{5AF5C656-C9E1-4D58-8B23-4E1475D2A23B}" type="presParOf" srcId="{40EF150C-985C-4B79-A86A-1B4D2BA21DF7}" destId="{30E11FE7-0CF5-4CBA-ACC3-63933F318D84}" srcOrd="0" destOrd="0" presId="urn:microsoft.com/office/officeart/2005/8/layout/hProcess11"/>
    <dgm:cxn modelId="{51952C66-275A-4B84-B244-0D78FA03A00D}" type="presParOf" srcId="{40EF150C-985C-4B79-A86A-1B4D2BA21DF7}" destId="{E1FB94C7-0E22-4A7D-8E8E-6561D7DD30DE}" srcOrd="1" destOrd="0" presId="urn:microsoft.com/office/officeart/2005/8/layout/hProcess11"/>
    <dgm:cxn modelId="{17AB2768-DBB6-4774-8B6B-252CD6A97981}" type="presParOf" srcId="{40EF150C-985C-4B79-A86A-1B4D2BA21DF7}" destId="{916111AA-0F41-4613-8EDC-EE92CAEF0FF4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84D5E8-4537-445D-804C-C773E43BD426}">
      <dsp:nvSpPr>
        <dsp:cNvPr id="0" name=""/>
        <dsp:cNvSpPr/>
      </dsp:nvSpPr>
      <dsp:spPr>
        <a:xfrm>
          <a:off x="3073384" y="312035"/>
          <a:ext cx="3747611" cy="1301496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A1FCD4-9C14-4AA3-938C-2E74034D5950}">
      <dsp:nvSpPr>
        <dsp:cNvPr id="0" name=""/>
        <dsp:cNvSpPr/>
      </dsp:nvSpPr>
      <dsp:spPr>
        <a:xfrm>
          <a:off x="4589859" y="3498958"/>
          <a:ext cx="726281" cy="464820"/>
        </a:xfrm>
        <a:prstGeom prst="down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  <dsp:sp modelId="{2CB5C7B2-35C7-4D14-B0D1-79D6DF6F6F67}">
      <dsp:nvSpPr>
        <dsp:cNvPr id="0" name=""/>
        <dsp:cNvSpPr/>
      </dsp:nvSpPr>
      <dsp:spPr>
        <a:xfrm>
          <a:off x="3209925" y="3870814"/>
          <a:ext cx="3486150" cy="8715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200" kern="1200" dirty="0">
              <a:latin typeface="Arial" panose="020B0604020202020204" pitchFamily="34" charset="0"/>
              <a:cs typeface="Arial" panose="020B0604020202020204" pitchFamily="34" charset="0"/>
            </a:rPr>
            <a:t>DISEÑO OPERACIONAL</a:t>
          </a:r>
          <a:endParaRPr lang="en-US" sz="2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209925" y="3870814"/>
        <a:ext cx="3486150" cy="871537"/>
      </dsp:txXfrm>
    </dsp:sp>
    <dsp:sp modelId="{86668936-5D2F-48EE-B8F6-A0228A478A7D}">
      <dsp:nvSpPr>
        <dsp:cNvPr id="0" name=""/>
        <dsp:cNvSpPr/>
      </dsp:nvSpPr>
      <dsp:spPr>
        <a:xfrm>
          <a:off x="4018759" y="1526176"/>
          <a:ext cx="1980215" cy="1747528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b="1" kern="12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AMBIENTE OPERACIONAL</a:t>
          </a:r>
          <a:endParaRPr lang="en-US" sz="1400" b="1" kern="1200" dirty="0">
            <a:solidFill>
              <a:schemeClr val="bg2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308755" y="1782096"/>
        <a:ext cx="1400223" cy="1235688"/>
      </dsp:txXfrm>
    </dsp:sp>
    <dsp:sp modelId="{25ADD444-EB1A-4A5D-811F-38D3E575C570}">
      <dsp:nvSpPr>
        <dsp:cNvPr id="0" name=""/>
        <dsp:cNvSpPr/>
      </dsp:nvSpPr>
      <dsp:spPr>
        <a:xfrm>
          <a:off x="3070412" y="199407"/>
          <a:ext cx="1592037" cy="1353075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ELEMENTOS DISEÑO</a:t>
          </a:r>
          <a:endParaRPr lang="en-US" sz="12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303560" y="397560"/>
        <a:ext cx="1125741" cy="956769"/>
      </dsp:txXfrm>
    </dsp:sp>
    <dsp:sp modelId="{4D522009-E0D5-4BB9-8D22-40914BBC65DF}">
      <dsp:nvSpPr>
        <dsp:cNvPr id="0" name=""/>
        <dsp:cNvSpPr/>
      </dsp:nvSpPr>
      <dsp:spPr>
        <a:xfrm>
          <a:off x="5250858" y="185801"/>
          <a:ext cx="1716310" cy="1528044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ARTE OPERACIONAL </a:t>
          </a:r>
        </a:p>
      </dsp:txBody>
      <dsp:txXfrm>
        <a:off x="5502206" y="409578"/>
        <a:ext cx="1213614" cy="1080490"/>
      </dsp:txXfrm>
    </dsp:sp>
    <dsp:sp modelId="{173F98B6-C191-4F04-B05A-77F8314A314F}">
      <dsp:nvSpPr>
        <dsp:cNvPr id="0" name=""/>
        <dsp:cNvSpPr/>
      </dsp:nvSpPr>
      <dsp:spPr>
        <a:xfrm>
          <a:off x="2233483" y="-94151"/>
          <a:ext cx="5507524" cy="3746551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C8A583-E01D-42B7-88CB-3D453C321791}">
      <dsp:nvSpPr>
        <dsp:cNvPr id="0" name=""/>
        <dsp:cNvSpPr/>
      </dsp:nvSpPr>
      <dsp:spPr>
        <a:xfrm>
          <a:off x="0" y="479562"/>
          <a:ext cx="8955741" cy="80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73FC6DB-ED71-4F3C-8B88-9366A0CE31BE}">
      <dsp:nvSpPr>
        <dsp:cNvPr id="0" name=""/>
        <dsp:cNvSpPr/>
      </dsp:nvSpPr>
      <dsp:spPr>
        <a:xfrm>
          <a:off x="447787" y="7241"/>
          <a:ext cx="6269018" cy="94464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36954" tIns="0" rIns="236954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200" kern="1200" dirty="0">
              <a:solidFill>
                <a:schemeClr val="bg1"/>
              </a:solidFill>
            </a:rPr>
            <a:t>“GENERALIDADES”</a:t>
          </a:r>
          <a:endParaRPr lang="en-US" sz="3200" kern="1200" dirty="0">
            <a:solidFill>
              <a:schemeClr val="bg1"/>
            </a:solidFill>
          </a:endParaRPr>
        </a:p>
      </dsp:txBody>
      <dsp:txXfrm>
        <a:off x="493901" y="53355"/>
        <a:ext cx="6176790" cy="852412"/>
      </dsp:txXfrm>
    </dsp:sp>
    <dsp:sp modelId="{7DEEA2F2-CD15-4D03-A626-221AB98506A1}">
      <dsp:nvSpPr>
        <dsp:cNvPr id="0" name=""/>
        <dsp:cNvSpPr/>
      </dsp:nvSpPr>
      <dsp:spPr>
        <a:xfrm>
          <a:off x="0" y="1931082"/>
          <a:ext cx="8955741" cy="80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D2A3C38-4DB0-4C97-AFBB-E930957F3D1E}">
      <dsp:nvSpPr>
        <dsp:cNvPr id="0" name=""/>
        <dsp:cNvSpPr/>
      </dsp:nvSpPr>
      <dsp:spPr>
        <a:xfrm>
          <a:off x="447787" y="1458762"/>
          <a:ext cx="6269018" cy="94464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36954" tIns="0" rIns="236954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200" kern="1200" dirty="0">
              <a:solidFill>
                <a:schemeClr val="bg1"/>
              </a:solidFill>
            </a:rPr>
            <a:t>“SECUENCIA PARA LA ELABORACIÓN”</a:t>
          </a:r>
          <a:endParaRPr lang="en-US" sz="3200" kern="1200" dirty="0">
            <a:solidFill>
              <a:schemeClr val="bg1"/>
            </a:solidFill>
          </a:endParaRPr>
        </a:p>
      </dsp:txBody>
      <dsp:txXfrm>
        <a:off x="493901" y="1504876"/>
        <a:ext cx="6176790" cy="852412"/>
      </dsp:txXfrm>
    </dsp:sp>
    <dsp:sp modelId="{2D9BF87C-0619-4EEA-A97F-F77FEAC8FDBA}">
      <dsp:nvSpPr>
        <dsp:cNvPr id="0" name=""/>
        <dsp:cNvSpPr/>
      </dsp:nvSpPr>
      <dsp:spPr>
        <a:xfrm>
          <a:off x="0" y="3382602"/>
          <a:ext cx="8955741" cy="80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C2A3348-F88A-4BFE-B827-5E284A680045}">
      <dsp:nvSpPr>
        <dsp:cNvPr id="0" name=""/>
        <dsp:cNvSpPr/>
      </dsp:nvSpPr>
      <dsp:spPr>
        <a:xfrm>
          <a:off x="447787" y="2910282"/>
          <a:ext cx="6269018" cy="94464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36954" tIns="0" rIns="236954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200" kern="1200" dirty="0">
              <a:solidFill>
                <a:schemeClr val="bg1"/>
              </a:solidFill>
            </a:rPr>
            <a:t>“CONSTRUCCIÓN A TRAVÉS DE LOS ELEMENTOS DEL DISEÑO”</a:t>
          </a:r>
          <a:endParaRPr lang="en-US" sz="3200" kern="1200" dirty="0">
            <a:solidFill>
              <a:schemeClr val="bg1"/>
            </a:solidFill>
          </a:endParaRPr>
        </a:p>
      </dsp:txBody>
      <dsp:txXfrm>
        <a:off x="493901" y="2956396"/>
        <a:ext cx="6176790" cy="852412"/>
      </dsp:txXfrm>
    </dsp:sp>
    <dsp:sp modelId="{D964DA23-D45B-4BB2-86B8-E180ECCF130B}">
      <dsp:nvSpPr>
        <dsp:cNvPr id="0" name=""/>
        <dsp:cNvSpPr/>
      </dsp:nvSpPr>
      <dsp:spPr>
        <a:xfrm>
          <a:off x="0" y="4834121"/>
          <a:ext cx="8955741" cy="80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221A5E4-B051-4576-81E1-B18431BECDBC}">
      <dsp:nvSpPr>
        <dsp:cNvPr id="0" name=""/>
        <dsp:cNvSpPr/>
      </dsp:nvSpPr>
      <dsp:spPr>
        <a:xfrm>
          <a:off x="447787" y="4361802"/>
          <a:ext cx="6269018" cy="94464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36954" tIns="0" rIns="236954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200" kern="1200" dirty="0">
              <a:solidFill>
                <a:schemeClr val="bg1"/>
              </a:solidFill>
            </a:rPr>
            <a:t>“CONSIDERACIONES DEL DISEÑO OPERACIONAL”</a:t>
          </a:r>
          <a:endParaRPr lang="en-US" sz="3200" kern="1200" dirty="0">
            <a:solidFill>
              <a:schemeClr val="bg1"/>
            </a:solidFill>
          </a:endParaRPr>
        </a:p>
      </dsp:txBody>
      <dsp:txXfrm>
        <a:off x="493901" y="4407916"/>
        <a:ext cx="6176790" cy="85241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39BBBA-2BDB-40F5-8B4F-824331886589}">
      <dsp:nvSpPr>
        <dsp:cNvPr id="0" name=""/>
        <dsp:cNvSpPr/>
      </dsp:nvSpPr>
      <dsp:spPr>
        <a:xfrm>
          <a:off x="0" y="749674"/>
          <a:ext cx="9906000" cy="1773420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81A46E-B2CF-432D-8F83-B7DF27B39397}">
      <dsp:nvSpPr>
        <dsp:cNvPr id="0" name=""/>
        <dsp:cNvSpPr/>
      </dsp:nvSpPr>
      <dsp:spPr>
        <a:xfrm>
          <a:off x="0" y="0"/>
          <a:ext cx="2873126" cy="11853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149352" numCol="1" spcCol="1270" anchor="b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100" kern="1200" dirty="0">
              <a:latin typeface="Arial" panose="020B0604020202020204" pitchFamily="34" charset="0"/>
              <a:cs typeface="Arial" panose="020B0604020202020204" pitchFamily="34" charset="0"/>
            </a:rPr>
            <a:t>Construcción de la campaña u operación</a:t>
          </a:r>
          <a:endParaRPr lang="en-US" sz="2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0"/>
        <a:ext cx="2873126" cy="1185326"/>
      </dsp:txXfrm>
    </dsp:sp>
    <dsp:sp modelId="{19F570C0-1C14-49FC-879D-80C862388548}">
      <dsp:nvSpPr>
        <dsp:cNvPr id="0" name=""/>
        <dsp:cNvSpPr/>
      </dsp:nvSpPr>
      <dsp:spPr>
        <a:xfrm>
          <a:off x="1263831" y="1535931"/>
          <a:ext cx="354171" cy="35417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73B530-BEFF-425B-8B41-C7A003F78AEE}">
      <dsp:nvSpPr>
        <dsp:cNvPr id="0" name=""/>
        <dsp:cNvSpPr/>
      </dsp:nvSpPr>
      <dsp:spPr>
        <a:xfrm>
          <a:off x="3069778" y="150593"/>
          <a:ext cx="2873126" cy="14166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149352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100" kern="1200" dirty="0">
              <a:latin typeface="Arial" panose="020B0604020202020204" pitchFamily="34" charset="0"/>
              <a:cs typeface="Arial" panose="020B0604020202020204" pitchFamily="34" charset="0"/>
            </a:rPr>
            <a:t>Apoyo en el planeamiento metodológico</a:t>
          </a:r>
          <a:endParaRPr lang="en-US" sz="2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069778" y="150593"/>
        <a:ext cx="2873126" cy="1416685"/>
      </dsp:txXfrm>
    </dsp:sp>
    <dsp:sp modelId="{CF1ECC06-8A63-4514-842C-D00DB20D7606}">
      <dsp:nvSpPr>
        <dsp:cNvPr id="0" name=""/>
        <dsp:cNvSpPr/>
      </dsp:nvSpPr>
      <dsp:spPr>
        <a:xfrm>
          <a:off x="4280614" y="1593770"/>
          <a:ext cx="354171" cy="35417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E11FE7-0CF5-4CBA-ACC3-63933F318D84}">
      <dsp:nvSpPr>
        <dsp:cNvPr id="0" name=""/>
        <dsp:cNvSpPr/>
      </dsp:nvSpPr>
      <dsp:spPr>
        <a:xfrm>
          <a:off x="6037919" y="99518"/>
          <a:ext cx="2873126" cy="10186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149352" numCol="1" spcCol="1270" anchor="b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100" kern="1200" dirty="0">
              <a:latin typeface="Arial" panose="020B0604020202020204" pitchFamily="34" charset="0"/>
              <a:cs typeface="Arial" panose="020B0604020202020204" pitchFamily="34" charset="0"/>
            </a:rPr>
            <a:t>Conducción y Control de las Operaciones</a:t>
          </a:r>
          <a:endParaRPr lang="en-US" sz="2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037919" y="99518"/>
        <a:ext cx="2873126" cy="1018610"/>
      </dsp:txXfrm>
    </dsp:sp>
    <dsp:sp modelId="{E1FB94C7-0E22-4A7D-8E8E-6561D7DD30DE}">
      <dsp:nvSpPr>
        <dsp:cNvPr id="0" name=""/>
        <dsp:cNvSpPr/>
      </dsp:nvSpPr>
      <dsp:spPr>
        <a:xfrm>
          <a:off x="7297397" y="1494252"/>
          <a:ext cx="354171" cy="35417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9DDB6B-5B21-4E6B-B9D4-8628C0CB3867}" type="datetimeFigureOut">
              <a:rPr lang="es-EC" smtClean="0"/>
              <a:t>17/8/2021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AB2927-5448-4015-A58A-E4161CAB543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3514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- Ambiente Operacional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7C8BB9-51AB-452E-A33A-184EE652627E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7311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8/17/2021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675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40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5868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789954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113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5887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2329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7335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1007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647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298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905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700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143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145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7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674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8/17/2021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6589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  <p:sldLayoutId id="2147483823" r:id="rId13"/>
    <p:sldLayoutId id="2147483824" r:id="rId14"/>
    <p:sldLayoutId id="2147483825" r:id="rId15"/>
    <p:sldLayoutId id="2147483826" r:id="rId16"/>
    <p:sldLayoutId id="214748382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38.png"/><Relationship Id="rId4" Type="http://schemas.openxmlformats.org/officeDocument/2006/relationships/oleObject" Target="../embeddings/oleObject7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oleObject" Target="../embeddings/oleObject9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oleObject" Target="../embeddings/oleObject10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63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5F1F45D3-BCD2-4C69-9216-9E2136D1F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0B305A13-ACF1-4F86-A488-B17C6F8F0AC2}"/>
              </a:ext>
            </a:extLst>
          </p:cNvPr>
          <p:cNvSpPr/>
          <p:nvPr/>
        </p:nvSpPr>
        <p:spPr>
          <a:xfrm>
            <a:off x="0" y="0"/>
            <a:ext cx="12191997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6" name="Imagen 1">
            <a:extLst>
              <a:ext uri="{FF2B5EF4-FFF2-40B4-BE49-F238E27FC236}">
                <a16:creationId xmlns:a16="http://schemas.microsoft.com/office/drawing/2014/main" id="{9F2A2775-065B-49A6-9E96-CFFE8AA969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658" y="509380"/>
            <a:ext cx="4830685" cy="1333415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FF80E45A-1ABD-457F-9762-8BE2AA22C747}"/>
              </a:ext>
            </a:extLst>
          </p:cNvPr>
          <p:cNvSpPr txBox="1"/>
          <p:nvPr/>
        </p:nvSpPr>
        <p:spPr>
          <a:xfrm>
            <a:off x="2739668" y="3128093"/>
            <a:ext cx="6712664" cy="26039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EC" sz="2400" b="1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</a:rPr>
              <a:t>Propuesta de un Manual de Arte y Diseño Operacional para el Ejército Ecuatoriano</a:t>
            </a:r>
            <a:endParaRPr lang="es-EC" sz="24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s-EC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s-EC" sz="20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s-EC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s-EC" sz="20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es-EC" sz="20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s-EC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Nakamura, Kenji Alexandre y</a:t>
            </a:r>
            <a:r>
              <a:rPr lang="es-EC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Gniesko, Christian Iván</a:t>
            </a:r>
            <a:endParaRPr lang="es-EC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8267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Imagem 101">
            <a:extLst>
              <a:ext uri="{FF2B5EF4-FFF2-40B4-BE49-F238E27FC236}">
                <a16:creationId xmlns:a16="http://schemas.microsoft.com/office/drawing/2014/main" id="{7028CB47-ECF8-4714-BF10-EA10AD620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4" name="Retângulo 103">
            <a:extLst>
              <a:ext uri="{FF2B5EF4-FFF2-40B4-BE49-F238E27FC236}">
                <a16:creationId xmlns:a16="http://schemas.microsoft.com/office/drawing/2014/main" id="{019E5AC3-61EC-495C-B2D1-75CD25654BA0}"/>
              </a:ext>
            </a:extLst>
          </p:cNvPr>
          <p:cNvSpPr/>
          <p:nvPr/>
        </p:nvSpPr>
        <p:spPr>
          <a:xfrm>
            <a:off x="0" y="0"/>
            <a:ext cx="12191997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3E2A348D-3A69-4F87-8547-A42EEAD59FC0}"/>
              </a:ext>
            </a:extLst>
          </p:cNvPr>
          <p:cNvSpPr/>
          <p:nvPr/>
        </p:nvSpPr>
        <p:spPr>
          <a:xfrm>
            <a:off x="-5" y="2376191"/>
            <a:ext cx="12192002" cy="420509"/>
          </a:xfrm>
          <a:prstGeom prst="rect">
            <a:avLst/>
          </a:prstGeom>
          <a:solidFill>
            <a:srgbClr val="FFFF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947134" y="1801253"/>
            <a:ext cx="10244866" cy="3124201"/>
          </a:xfrm>
        </p:spPr>
        <p:txBody>
          <a:bodyPr>
            <a:normAutofit fontScale="92500"/>
          </a:bodyPr>
          <a:lstStyle/>
          <a:p>
            <a:r>
              <a:rPr lang="es-EC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Introducción</a:t>
            </a:r>
          </a:p>
          <a:p>
            <a:r>
              <a:rPr lang="es-EC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Capítulo 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Fundamentación y Aspectos Generales</a:t>
            </a:r>
            <a:endParaRPr lang="es-EC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C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Capítulo II: Elementos del Diseño Operacional </a:t>
            </a:r>
          </a:p>
          <a:p>
            <a:r>
              <a:rPr lang="es-EC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Capítulo III: Procedimientos para Construir un Diseño Operacional</a:t>
            </a:r>
          </a:p>
          <a:p>
            <a:r>
              <a:rPr lang="es-EC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Anexo 1: </a:t>
            </a:r>
            <a:r>
              <a:rPr lang="es-EC" b="1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</a:rPr>
              <a:t>Aplicación de Lógica Difusa para el Análisis de Factores del CG</a:t>
            </a:r>
            <a:endParaRPr lang="es-EC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C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Conclusiones y Preguntas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92722" y="322683"/>
            <a:ext cx="8006556" cy="1478570"/>
          </a:xfrm>
        </p:spPr>
        <p:txBody>
          <a:bodyPr>
            <a:normAutofit/>
          </a:bodyPr>
          <a:lstStyle/>
          <a:p>
            <a:pPr algn="ctr"/>
            <a:r>
              <a:rPr lang="es-EC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  <a:endParaRPr lang="en-US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D52E5683-9E60-4858-8B72-EDFF895D4BDA}"/>
              </a:ext>
            </a:extLst>
          </p:cNvPr>
          <p:cNvGrpSpPr/>
          <p:nvPr/>
        </p:nvGrpSpPr>
        <p:grpSpPr>
          <a:xfrm>
            <a:off x="2936325" y="6045797"/>
            <a:ext cx="6319350" cy="711921"/>
            <a:chOff x="2929937" y="6045797"/>
            <a:chExt cx="6319350" cy="711921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19035" y="6045797"/>
              <a:ext cx="1413239" cy="711921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40176" y="6045797"/>
              <a:ext cx="1309111" cy="711921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29937" y="6045797"/>
              <a:ext cx="1381196" cy="711921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7489768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0F98CA7C-16BC-4F9C-A9B5-948866F4F83C}"/>
              </a:ext>
            </a:extLst>
          </p:cNvPr>
          <p:cNvSpPr/>
          <p:nvPr/>
        </p:nvSpPr>
        <p:spPr>
          <a:xfrm>
            <a:off x="0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889028EB-8F1F-416E-B668-D7A90843F23C}"/>
              </a:ext>
            </a:extLst>
          </p:cNvPr>
          <p:cNvSpPr txBox="1"/>
          <p:nvPr/>
        </p:nvSpPr>
        <p:spPr>
          <a:xfrm>
            <a:off x="1896567" y="6023475"/>
            <a:ext cx="83988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¿Cómo decidir mejor ante la incertidumbre?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34282242-95E3-4896-936B-1F50C77078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4692" y="149735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4DEA97F2-1626-463B-B622-AEB9A6D734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0280842"/>
              </p:ext>
            </p:extLst>
          </p:nvPr>
        </p:nvGraphicFramePr>
        <p:xfrm>
          <a:off x="3400659" y="584775"/>
          <a:ext cx="5390678" cy="55782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m de Bitmap" r:id="rId3" imgW="4458086" imgH="4610500" progId="Paint.Picture">
                  <p:embed/>
                </p:oleObj>
              </mc:Choice>
              <mc:Fallback>
                <p:oleObj name="Imagem de Bitmap" r:id="rId3" imgW="4458086" imgH="4610500" progId="Paint.Picture">
                  <p:embed/>
                  <p:pic>
                    <p:nvPicPr>
                      <p:cNvPr id="4" name="Objeto 3">
                        <a:extLst>
                          <a:ext uri="{FF2B5EF4-FFF2-40B4-BE49-F238E27FC236}">
                            <a16:creationId xmlns:a16="http://schemas.microsoft.com/office/drawing/2014/main" id="{4DEA97F2-1626-463B-B622-AEB9A6D7345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0659" y="584775"/>
                        <a:ext cx="5390678" cy="557827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CaixaDeTexto 20"/>
          <p:cNvSpPr txBox="1"/>
          <p:nvPr/>
        </p:nvSpPr>
        <p:spPr>
          <a:xfrm>
            <a:off x="565826" y="0"/>
            <a:ext cx="110603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COMPLEJIDAD DEL AMBIENTE OPERACIONAL</a:t>
            </a:r>
          </a:p>
        </p:txBody>
      </p:sp>
    </p:spTree>
    <p:extLst>
      <p:ext uri="{BB962C8B-B14F-4D97-AF65-F5344CB8AC3E}">
        <p14:creationId xmlns:p14="http://schemas.microsoft.com/office/powerpoint/2010/main" val="242148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DEC0FB9F-18C5-4379-AF6E-DD0C5D8ACF12}"/>
              </a:ext>
            </a:extLst>
          </p:cNvPr>
          <p:cNvSpPr/>
          <p:nvPr/>
        </p:nvSpPr>
        <p:spPr>
          <a:xfrm>
            <a:off x="0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B651BC76-CD11-4420-94C3-87566BF67B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1680" y="234516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41B05EDC-5F6A-48AE-9F43-057C99CA04B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8205265"/>
              </p:ext>
            </p:extLst>
          </p:nvPr>
        </p:nvGraphicFramePr>
        <p:xfrm>
          <a:off x="1331528" y="1467524"/>
          <a:ext cx="9528944" cy="43496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m de Bitmap" r:id="rId2" imgW="10074513" imgH="4595258" progId="Paint.Picture">
                  <p:embed/>
                </p:oleObj>
              </mc:Choice>
              <mc:Fallback>
                <p:oleObj name="Imagem de Bitmap" r:id="rId2" imgW="10074513" imgH="4595258" progId="Paint.Picture">
                  <p:embed/>
                  <p:pic>
                    <p:nvPicPr>
                      <p:cNvPr id="3" name="Objeto 2">
                        <a:extLst>
                          <a:ext uri="{FF2B5EF4-FFF2-40B4-BE49-F238E27FC236}">
                            <a16:creationId xmlns:a16="http://schemas.microsoft.com/office/drawing/2014/main" id="{41B05EDC-5F6A-48AE-9F43-057C99CA04B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528" y="1467524"/>
                        <a:ext cx="9528944" cy="434961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ítulo 1">
            <a:extLst>
              <a:ext uri="{FF2B5EF4-FFF2-40B4-BE49-F238E27FC236}">
                <a16:creationId xmlns:a16="http://schemas.microsoft.com/office/drawing/2014/main" id="{71C9416A-A3EF-4617-84E4-1F0A19816F97}"/>
              </a:ext>
            </a:extLst>
          </p:cNvPr>
          <p:cNvSpPr txBox="1">
            <a:spLocks/>
          </p:cNvSpPr>
          <p:nvPr/>
        </p:nvSpPr>
        <p:spPr>
          <a:xfrm>
            <a:off x="1809983" y="322683"/>
            <a:ext cx="8572035" cy="147857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Influencia de un ambiente creativo y colaborativo para reducir la incertidumbre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36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E7358FC-319F-492E-AADB-49E60EF38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54712" cy="685800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15551B04-154C-468B-9FD1-7585C5A3A652}"/>
              </a:ext>
            </a:extLst>
          </p:cNvPr>
          <p:cNvSpPr txBox="1"/>
          <p:nvPr/>
        </p:nvSpPr>
        <p:spPr>
          <a:xfrm>
            <a:off x="5106838" y="1817662"/>
            <a:ext cx="689689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   Pensamiento analítico e innovación</a:t>
            </a:r>
            <a:endParaRPr lang="es-EC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s-EC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   Aprendizaje activo y estrategias de</a:t>
            </a:r>
          </a:p>
          <a:p>
            <a:r>
              <a:rPr lang="es-EC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</a:t>
            </a:r>
            <a:r>
              <a:rPr lang="es-EC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aprendizaje</a:t>
            </a:r>
          </a:p>
          <a:p>
            <a:r>
              <a:rPr lang="es-EC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   Creatividad, originalidad e iniciativa</a:t>
            </a:r>
          </a:p>
          <a:p>
            <a:r>
              <a:rPr lang="es-EC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    Diseño de tecnología y programación</a:t>
            </a:r>
            <a:endParaRPr lang="es-EC" sz="24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s-EC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5.    </a:t>
            </a:r>
            <a:r>
              <a:rPr lang="es-EC" sz="2400" b="1" dirty="0">
                <a:solidFill>
                  <a:schemeClr val="bg1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Pensamiento crítico y análisis</a:t>
            </a:r>
          </a:p>
          <a:p>
            <a:r>
              <a:rPr lang="es-EC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6.    </a:t>
            </a:r>
            <a:r>
              <a:rPr lang="es-EC" sz="2400" b="1" dirty="0">
                <a:solidFill>
                  <a:schemeClr val="bg1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Resolución de problemas complejos</a:t>
            </a:r>
            <a:endParaRPr lang="es-EC" sz="2400" b="1" dirty="0">
              <a:solidFill>
                <a:schemeClr val="bg1"/>
              </a:solidFill>
              <a:highlight>
                <a:srgbClr val="00FF00"/>
              </a:highligh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s-EC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7.    Liderazgo e influencia social</a:t>
            </a:r>
          </a:p>
          <a:p>
            <a:r>
              <a:rPr lang="es-EC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8.    Inteligencia emocional</a:t>
            </a:r>
            <a:endParaRPr lang="es-EC" sz="24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s-EC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9.    Raciocinio, resolución de problemas</a:t>
            </a:r>
          </a:p>
          <a:p>
            <a:r>
              <a:rPr lang="es-EC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</a:t>
            </a:r>
            <a:r>
              <a:rPr lang="es-EC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e ideación</a:t>
            </a:r>
          </a:p>
          <a:p>
            <a:r>
              <a:rPr lang="es-EC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10.  Análisis y evaluación de sistemas</a:t>
            </a:r>
            <a:endParaRPr lang="es-EC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5D1ED614-86FA-4A74-AAA8-883C322EE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8339" y="107004"/>
            <a:ext cx="4954587" cy="147857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NECESIDAD</a:t>
            </a:r>
            <a:b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HABILIDADES NECESARIAS PARA EL FUTURO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8216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8FC96E40-2A98-4294-A58E-644D034F9225}"/>
              </a:ext>
            </a:extLst>
          </p:cNvPr>
          <p:cNvSpPr/>
          <p:nvPr/>
        </p:nvSpPr>
        <p:spPr>
          <a:xfrm>
            <a:off x="0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C233A757-B02B-4C50-80FE-ACF7F16491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228996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E11CA355-2943-4B95-BB26-D23FA9AACD3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17832" y="1559157"/>
          <a:ext cx="8756336" cy="37396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m de Bitmap" r:id="rId2" imgW="10089754" imgH="4328535" progId="Paint.Picture">
                  <p:embed/>
                </p:oleObj>
              </mc:Choice>
              <mc:Fallback>
                <p:oleObj name="Imagem de Bitmap" r:id="rId2" imgW="10089754" imgH="4328535" progId="Paint.Picture">
                  <p:embed/>
                  <p:pic>
                    <p:nvPicPr>
                      <p:cNvPr id="3" name="Objeto 2">
                        <a:extLst>
                          <a:ext uri="{FF2B5EF4-FFF2-40B4-BE49-F238E27FC236}">
                            <a16:creationId xmlns:a16="http://schemas.microsoft.com/office/drawing/2014/main" id="{E11CA355-2943-4B95-BB26-D23FA9AACD3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7832" y="1559157"/>
                        <a:ext cx="8756336" cy="373968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ítulo 1">
            <a:extLst>
              <a:ext uri="{FF2B5EF4-FFF2-40B4-BE49-F238E27FC236}">
                <a16:creationId xmlns:a16="http://schemas.microsoft.com/office/drawing/2014/main" id="{55B7F823-03A2-4DD1-AF50-41A01C4FC22C}"/>
              </a:ext>
            </a:extLst>
          </p:cNvPr>
          <p:cNvSpPr txBox="1">
            <a:spLocks/>
          </p:cNvSpPr>
          <p:nvPr/>
        </p:nvSpPr>
        <p:spPr>
          <a:xfrm>
            <a:off x="1809983" y="322683"/>
            <a:ext cx="8572035" cy="147857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La complementariedad de los procesos de planeamiento para la resolución de problemas complejos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5071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Imagem 101">
            <a:extLst>
              <a:ext uri="{FF2B5EF4-FFF2-40B4-BE49-F238E27FC236}">
                <a16:creationId xmlns:a16="http://schemas.microsoft.com/office/drawing/2014/main" id="{7028CB47-ECF8-4714-BF10-EA10AD620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4" name="Retângulo 103">
            <a:extLst>
              <a:ext uri="{FF2B5EF4-FFF2-40B4-BE49-F238E27FC236}">
                <a16:creationId xmlns:a16="http://schemas.microsoft.com/office/drawing/2014/main" id="{019E5AC3-61EC-495C-B2D1-75CD25654BA0}"/>
              </a:ext>
            </a:extLst>
          </p:cNvPr>
          <p:cNvSpPr/>
          <p:nvPr/>
        </p:nvSpPr>
        <p:spPr>
          <a:xfrm>
            <a:off x="0" y="0"/>
            <a:ext cx="12191997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14098BD7-E293-472A-B5E7-485311B55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2722" y="30850"/>
            <a:ext cx="8006556" cy="1478570"/>
          </a:xfrm>
        </p:spPr>
        <p:txBody>
          <a:bodyPr>
            <a:normAutofit/>
          </a:bodyPr>
          <a:lstStyle/>
          <a:p>
            <a:pPr algn="ctr"/>
            <a:r>
              <a:rPr lang="es-EC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HISTORIA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Espaço Reservado para Conteúdo 5" descr="Uma imagem contendo homem, pessoa, vestindo, olhando&#10;&#10;Descrição gerada automaticamente">
            <a:extLst>
              <a:ext uri="{FF2B5EF4-FFF2-40B4-BE49-F238E27FC236}">
                <a16:creationId xmlns:a16="http://schemas.microsoft.com/office/drawing/2014/main" id="{B9703210-CF50-4562-A42D-D68757ECF5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56" r="4" b="17560"/>
          <a:stretch/>
        </p:blipFill>
        <p:spPr>
          <a:xfrm>
            <a:off x="1889101" y="1261496"/>
            <a:ext cx="3293546" cy="2426925"/>
          </a:xfrm>
          <a:custGeom>
            <a:avLst/>
            <a:gdLst/>
            <a:ahLst/>
            <a:cxnLst/>
            <a:rect l="l" t="t" r="r" b="b"/>
            <a:pathLst>
              <a:path w="7558541" h="3427413">
                <a:moveTo>
                  <a:pt x="0" y="0"/>
                </a:moveTo>
                <a:lnTo>
                  <a:pt x="7558541" y="0"/>
                </a:lnTo>
                <a:lnTo>
                  <a:pt x="7558541" y="3427413"/>
                </a:lnTo>
                <a:lnTo>
                  <a:pt x="0" y="3427413"/>
                </a:lnTo>
                <a:close/>
              </a:path>
            </a:pathLst>
          </a:custGeom>
        </p:spPr>
      </p:pic>
      <p:pic>
        <p:nvPicPr>
          <p:cNvPr id="5" name="Picture 6" descr="Antoine-Henri Jomini - Wikipedia">
            <a:extLst>
              <a:ext uri="{FF2B5EF4-FFF2-40B4-BE49-F238E27FC236}">
                <a16:creationId xmlns:a16="http://schemas.microsoft.com/office/drawing/2014/main" id="{F3D20FA8-D761-4C93-9DA3-FA6AC830ED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5" r="-5" b="-5"/>
          <a:stretch/>
        </p:blipFill>
        <p:spPr bwMode="auto">
          <a:xfrm>
            <a:off x="4034899" y="3949429"/>
            <a:ext cx="2295497" cy="2733999"/>
          </a:xfrm>
          <a:custGeom>
            <a:avLst/>
            <a:gdLst/>
            <a:ahLst/>
            <a:cxnLst/>
            <a:rect l="l" t="t" r="r" b="b"/>
            <a:pathLst>
              <a:path w="7558541" h="3430587">
                <a:moveTo>
                  <a:pt x="0" y="0"/>
                </a:moveTo>
                <a:lnTo>
                  <a:pt x="7558541" y="0"/>
                </a:lnTo>
                <a:lnTo>
                  <a:pt x="7558541" y="3430587"/>
                </a:lnTo>
                <a:lnTo>
                  <a:pt x="0" y="343058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Nicolau Maquiavel - Wikiquote">
            <a:extLst>
              <a:ext uri="{FF2B5EF4-FFF2-40B4-BE49-F238E27FC236}">
                <a16:creationId xmlns:a16="http://schemas.microsoft.com/office/drawing/2014/main" id="{A54BF4B4-C853-4C6D-BB78-A35FFE07AB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0" r="-3" b="5321"/>
          <a:stretch/>
        </p:blipFill>
        <p:spPr bwMode="auto">
          <a:xfrm>
            <a:off x="5895195" y="1260836"/>
            <a:ext cx="2042022" cy="2427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63886872-5CB5-4C1E-9AF7-A60D8E4EB6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1" r="3" b="34313"/>
          <a:stretch/>
        </p:blipFill>
        <p:spPr bwMode="auto">
          <a:xfrm>
            <a:off x="7568119" y="3952365"/>
            <a:ext cx="3715966" cy="2731063"/>
          </a:xfrm>
          <a:custGeom>
            <a:avLst/>
            <a:gdLst/>
            <a:ahLst/>
            <a:cxnLst/>
            <a:rect l="l" t="t" r="r" b="b"/>
            <a:pathLst>
              <a:path w="7558541" h="3427413">
                <a:moveTo>
                  <a:pt x="0" y="0"/>
                </a:moveTo>
                <a:lnTo>
                  <a:pt x="7558541" y="0"/>
                </a:lnTo>
                <a:lnTo>
                  <a:pt x="7558541" y="3427413"/>
                </a:lnTo>
                <a:lnTo>
                  <a:pt x="0" y="342741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1259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32117" y="214921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NIVELES DE CONDUCCIÓN</a:t>
            </a:r>
          </a:p>
        </p:txBody>
      </p:sp>
      <p:graphicFrame>
        <p:nvGraphicFramePr>
          <p:cNvPr id="3" name="Tabela 3">
            <a:extLst>
              <a:ext uri="{FF2B5EF4-FFF2-40B4-BE49-F238E27FC236}">
                <a16:creationId xmlns:a16="http://schemas.microsoft.com/office/drawing/2014/main" id="{930F6D4A-3B09-4C75-A3DF-7AC2278456A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029576"/>
              </p:ext>
            </p:extLst>
          </p:nvPr>
        </p:nvGraphicFramePr>
        <p:xfrm>
          <a:off x="2588805" y="2051304"/>
          <a:ext cx="7014390" cy="3108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24648">
                  <a:extLst>
                    <a:ext uri="{9D8B030D-6E8A-4147-A177-3AD203B41FA5}">
                      <a16:colId xmlns:a16="http://schemas.microsoft.com/office/drawing/2014/main" val="3646984571"/>
                    </a:ext>
                  </a:extLst>
                </a:gridCol>
                <a:gridCol w="4389742">
                  <a:extLst>
                    <a:ext uri="{9D8B030D-6E8A-4147-A177-3AD203B41FA5}">
                      <a16:colId xmlns:a16="http://schemas.microsoft.com/office/drawing/2014/main" val="31181847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POLÍTICO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Aspectos constitucionales y/o de relaciones internacionales</a:t>
                      </a:r>
                      <a:endParaRPr lang="es-EC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07148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ESTRATÉGICO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Aspectos estructurales del país y del funcionamiento de las instituciones nacionales</a:t>
                      </a:r>
                      <a:endParaRPr lang="es-EC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16935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OPERACIONAL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Maniobras operacionales / Aspectos militares conjuntos y de seguridad</a:t>
                      </a:r>
                      <a:endParaRPr lang="es-EC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5817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TÁCTICO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Maniobras</a:t>
                      </a:r>
                    </a:p>
                    <a:p>
                      <a:pPr algn="ctr"/>
                      <a:r>
                        <a:rPr lang="es-EC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tácticas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8864239"/>
                  </a:ext>
                </a:extLst>
              </a:tr>
            </a:tbl>
          </a:graphicData>
        </a:graphic>
      </p:graphicFrame>
      <p:sp>
        <p:nvSpPr>
          <p:cNvPr id="4" name="Seta: para Baixo 3">
            <a:extLst>
              <a:ext uri="{FF2B5EF4-FFF2-40B4-BE49-F238E27FC236}">
                <a16:creationId xmlns:a16="http://schemas.microsoft.com/office/drawing/2014/main" id="{46C99C50-0A0B-4EE3-92EC-8AB5297495FB}"/>
              </a:ext>
            </a:extLst>
          </p:cNvPr>
          <p:cNvSpPr/>
          <p:nvPr/>
        </p:nvSpPr>
        <p:spPr>
          <a:xfrm>
            <a:off x="9701704" y="2031823"/>
            <a:ext cx="816483" cy="3142646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Seta: para Baixo 4">
            <a:extLst>
              <a:ext uri="{FF2B5EF4-FFF2-40B4-BE49-F238E27FC236}">
                <a16:creationId xmlns:a16="http://schemas.microsoft.com/office/drawing/2014/main" id="{02510D27-D265-4CB1-9B92-E077F6FE8FAE}"/>
              </a:ext>
            </a:extLst>
          </p:cNvPr>
          <p:cNvSpPr/>
          <p:nvPr/>
        </p:nvSpPr>
        <p:spPr>
          <a:xfrm rot="10800000">
            <a:off x="1676781" y="2051304"/>
            <a:ext cx="816483" cy="3142646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084BDCC-E3ED-46DB-BC62-5744D8BF7E90}"/>
              </a:ext>
            </a:extLst>
          </p:cNvPr>
          <p:cNvSpPr txBox="1"/>
          <p:nvPr/>
        </p:nvSpPr>
        <p:spPr>
          <a:xfrm rot="5400000">
            <a:off x="8703839" y="3372313"/>
            <a:ext cx="2812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tangibles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B2F32DE-36A0-4534-9139-7721056647A4}"/>
              </a:ext>
            </a:extLst>
          </p:cNvPr>
          <p:cNvSpPr txBox="1"/>
          <p:nvPr/>
        </p:nvSpPr>
        <p:spPr>
          <a:xfrm rot="16200000">
            <a:off x="671780" y="3391794"/>
            <a:ext cx="2812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intangibles</a:t>
            </a:r>
          </a:p>
        </p:txBody>
      </p:sp>
      <p:pic>
        <p:nvPicPr>
          <p:cNvPr id="7" name="Picture 2" descr="The newly-purchased Leopard tanks at the commemoration of the Indonesian Armed Forces' (TNI) 69th anniversary in Surabaya (10/7). TEMPO/Fully Syafi">
            <a:extLst>
              <a:ext uri="{FF2B5EF4-FFF2-40B4-BE49-F238E27FC236}">
                <a16:creationId xmlns:a16="http://schemas.microsoft.com/office/drawing/2014/main" id="{CBDA4F2A-854E-4059-8387-9F2A29295A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8" t="-3381" r="7321" b="502"/>
          <a:stretch/>
        </p:blipFill>
        <p:spPr bwMode="auto">
          <a:xfrm>
            <a:off x="9124230" y="5256046"/>
            <a:ext cx="1971427" cy="1478570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8C9203A7-27E6-4123-80EC-9381382994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172" y="553253"/>
            <a:ext cx="1971427" cy="147857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4928746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53208054-B082-4A12-87A7-B0EAAB390BF8}"/>
              </a:ext>
            </a:extLst>
          </p:cNvPr>
          <p:cNvSpPr/>
          <p:nvPr/>
        </p:nvSpPr>
        <p:spPr>
          <a:xfrm>
            <a:off x="3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308DB767-63A5-497D-8897-EE99D71EC9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5930" y="284001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3D71722B-32AE-4917-B149-4B1DD012A56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4695117"/>
              </p:ext>
            </p:extLst>
          </p:nvPr>
        </p:nvGraphicFramePr>
        <p:xfrm>
          <a:off x="1280049" y="1434962"/>
          <a:ext cx="9631901" cy="39880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m de Bitmap" r:id="rId2" imgW="7864522" imgH="3260952" progId="Paint.Picture">
                  <p:embed/>
                </p:oleObj>
              </mc:Choice>
              <mc:Fallback>
                <p:oleObj name="Imagem de Bitmap" r:id="rId2" imgW="7864522" imgH="3260952" progId="Paint.Picture">
                  <p:embed/>
                  <p:pic>
                    <p:nvPicPr>
                      <p:cNvPr id="3" name="Objeto 2">
                        <a:extLst>
                          <a:ext uri="{FF2B5EF4-FFF2-40B4-BE49-F238E27FC236}">
                            <a16:creationId xmlns:a16="http://schemas.microsoft.com/office/drawing/2014/main" id="{3D71722B-32AE-4917-B149-4B1DD012A56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0049" y="1434962"/>
                        <a:ext cx="9631901" cy="398807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ítulo 1">
            <a:extLst>
              <a:ext uri="{FF2B5EF4-FFF2-40B4-BE49-F238E27FC236}">
                <a16:creationId xmlns:a16="http://schemas.microsoft.com/office/drawing/2014/main" id="{3D605EF3-824A-4868-814B-E9681F3AB4A8}"/>
              </a:ext>
            </a:extLst>
          </p:cNvPr>
          <p:cNvSpPr txBox="1">
            <a:spLocks/>
          </p:cNvSpPr>
          <p:nvPr/>
        </p:nvSpPr>
        <p:spPr>
          <a:xfrm>
            <a:off x="1809983" y="322683"/>
            <a:ext cx="8572035" cy="147857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Organización del EM y sus actividades para el trabajo sobre el diseño OPERACIONAL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1675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Imagem 101">
            <a:extLst>
              <a:ext uri="{FF2B5EF4-FFF2-40B4-BE49-F238E27FC236}">
                <a16:creationId xmlns:a16="http://schemas.microsoft.com/office/drawing/2014/main" id="{7028CB47-ECF8-4714-BF10-EA10AD620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4" name="Retângulo 103">
            <a:extLst>
              <a:ext uri="{FF2B5EF4-FFF2-40B4-BE49-F238E27FC236}">
                <a16:creationId xmlns:a16="http://schemas.microsoft.com/office/drawing/2014/main" id="{019E5AC3-61EC-495C-B2D1-75CD25654BA0}"/>
              </a:ext>
            </a:extLst>
          </p:cNvPr>
          <p:cNvSpPr/>
          <p:nvPr/>
        </p:nvSpPr>
        <p:spPr>
          <a:xfrm>
            <a:off x="0" y="0"/>
            <a:ext cx="12191997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3E2A348D-3A69-4F87-8547-A42EEAD59FC0}"/>
              </a:ext>
            </a:extLst>
          </p:cNvPr>
          <p:cNvSpPr/>
          <p:nvPr/>
        </p:nvSpPr>
        <p:spPr>
          <a:xfrm>
            <a:off x="-5" y="2891764"/>
            <a:ext cx="12192002" cy="420509"/>
          </a:xfrm>
          <a:prstGeom prst="rect">
            <a:avLst/>
          </a:prstGeom>
          <a:solidFill>
            <a:srgbClr val="FFFF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947133" y="1801253"/>
            <a:ext cx="10244863" cy="3124201"/>
          </a:xfrm>
        </p:spPr>
        <p:txBody>
          <a:bodyPr>
            <a:normAutofit fontScale="92500"/>
          </a:bodyPr>
          <a:lstStyle/>
          <a:p>
            <a:r>
              <a:rPr lang="es-EC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Introducción</a:t>
            </a:r>
          </a:p>
          <a:p>
            <a:r>
              <a:rPr lang="es-EC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Capítulo 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Fundamentación y Aspectos Generales</a:t>
            </a:r>
            <a:endParaRPr lang="es-EC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C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Capítulo II: Elementos del Diseño Operacional </a:t>
            </a:r>
          </a:p>
          <a:p>
            <a:r>
              <a:rPr lang="es-EC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Capítulo III: Procedimientos para Construir un Diseño Operacional</a:t>
            </a:r>
          </a:p>
          <a:p>
            <a:r>
              <a:rPr lang="es-EC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Anexo 1: </a:t>
            </a:r>
            <a:r>
              <a:rPr lang="es-EC" b="1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</a:rPr>
              <a:t>Aplicación de Lógica Difusa para el Análisis de Factores del CG</a:t>
            </a:r>
            <a:endParaRPr lang="es-EC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C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Conclusiones y Preguntas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92722" y="322683"/>
            <a:ext cx="8006556" cy="1478570"/>
          </a:xfrm>
        </p:spPr>
        <p:txBody>
          <a:bodyPr>
            <a:normAutofit/>
          </a:bodyPr>
          <a:lstStyle/>
          <a:p>
            <a:pPr algn="ctr"/>
            <a:r>
              <a:rPr lang="es-EC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  <a:endParaRPr lang="en-US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D52E5683-9E60-4858-8B72-EDFF895D4BDA}"/>
              </a:ext>
            </a:extLst>
          </p:cNvPr>
          <p:cNvGrpSpPr/>
          <p:nvPr/>
        </p:nvGrpSpPr>
        <p:grpSpPr>
          <a:xfrm>
            <a:off x="2936325" y="6045797"/>
            <a:ext cx="6319350" cy="711921"/>
            <a:chOff x="2929937" y="6045797"/>
            <a:chExt cx="6319350" cy="711921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19035" y="6045797"/>
              <a:ext cx="1413239" cy="711921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40176" y="6045797"/>
              <a:ext cx="1309111" cy="711921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29937" y="6045797"/>
              <a:ext cx="1381196" cy="711921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1764150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Imagem 101">
            <a:extLst>
              <a:ext uri="{FF2B5EF4-FFF2-40B4-BE49-F238E27FC236}">
                <a16:creationId xmlns:a16="http://schemas.microsoft.com/office/drawing/2014/main" id="{7028CB47-ECF8-4714-BF10-EA10AD620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4" name="Retângulo 103">
            <a:extLst>
              <a:ext uri="{FF2B5EF4-FFF2-40B4-BE49-F238E27FC236}">
                <a16:creationId xmlns:a16="http://schemas.microsoft.com/office/drawing/2014/main" id="{019E5AC3-61EC-495C-B2D1-75CD25654BA0}"/>
              </a:ext>
            </a:extLst>
          </p:cNvPr>
          <p:cNvSpPr/>
          <p:nvPr/>
        </p:nvSpPr>
        <p:spPr>
          <a:xfrm>
            <a:off x="-1" y="0"/>
            <a:ext cx="12191997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996118" y="1801253"/>
            <a:ext cx="5116749" cy="4259079"/>
          </a:xfrm>
        </p:spPr>
        <p:txBody>
          <a:bodyPr>
            <a:noAutofit/>
          </a:bodyPr>
          <a:lstStyle/>
          <a:p>
            <a:pPr>
              <a:lnSpc>
                <a:spcPct val="170000"/>
              </a:lnSpc>
            </a:pP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ESTADO FINAL DESEADO</a:t>
            </a:r>
          </a:p>
          <a:p>
            <a:pPr>
              <a:lnSpc>
                <a:spcPct val="170000"/>
              </a:lnSpc>
            </a:pP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 OPERACIONAL</a:t>
            </a:r>
          </a:p>
          <a:p>
            <a:pPr>
              <a:lnSpc>
                <a:spcPct val="170000"/>
              </a:lnSpc>
            </a:pP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CENTRO DE GRAVEDAD</a:t>
            </a:r>
          </a:p>
          <a:p>
            <a:pPr>
              <a:lnSpc>
                <a:spcPct val="170000"/>
              </a:lnSpc>
            </a:pP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PUNTO DECISIVO</a:t>
            </a:r>
          </a:p>
          <a:p>
            <a:pPr>
              <a:lnSpc>
                <a:spcPct val="170000"/>
              </a:lnSpc>
            </a:pP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LÍNEAS DE OPERACIONES</a:t>
            </a:r>
          </a:p>
          <a:p>
            <a:pPr>
              <a:lnSpc>
                <a:spcPct val="170000"/>
              </a:lnSpc>
            </a:pP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PUNTO CULMINANTE</a:t>
            </a:r>
          </a:p>
          <a:p>
            <a:pPr>
              <a:lnSpc>
                <a:spcPct val="170000"/>
              </a:lnSpc>
            </a:pP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PAUSA OPERACIONAL</a:t>
            </a:r>
          </a:p>
          <a:p>
            <a:pPr>
              <a:lnSpc>
                <a:spcPct val="170000"/>
              </a:lnSpc>
            </a:pPr>
            <a:endParaRPr lang="en-US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92722" y="322683"/>
            <a:ext cx="8006556" cy="1478570"/>
          </a:xfrm>
        </p:spPr>
        <p:txBody>
          <a:bodyPr>
            <a:normAutofit/>
          </a:bodyPr>
          <a:lstStyle/>
          <a:p>
            <a:pPr algn="ctr"/>
            <a:r>
              <a:rPr lang="es-EC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Elementos del Diseño Operacional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entágono 355">
            <a:extLst>
              <a:ext uri="{FF2B5EF4-FFF2-40B4-BE49-F238E27FC236}">
                <a16:creationId xmlns:a16="http://schemas.microsoft.com/office/drawing/2014/main" id="{30D4B0BA-892B-4B3D-9393-1D9CC89A294D}"/>
              </a:ext>
            </a:extLst>
          </p:cNvPr>
          <p:cNvSpPr/>
          <p:nvPr/>
        </p:nvSpPr>
        <p:spPr>
          <a:xfrm>
            <a:off x="8031118" y="1965896"/>
            <a:ext cx="779595" cy="322683"/>
          </a:xfrm>
          <a:prstGeom prst="homePlate">
            <a:avLst/>
          </a:prstGeom>
          <a:noFill/>
          <a:ln w="9525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EFD</a:t>
            </a:r>
            <a:endParaRPr lang="es-EC" sz="12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riángulo isósceles 523">
            <a:extLst>
              <a:ext uri="{FF2B5EF4-FFF2-40B4-BE49-F238E27FC236}">
                <a16:creationId xmlns:a16="http://schemas.microsoft.com/office/drawing/2014/main" id="{8F03B432-73EC-4C06-978D-3D865AF7A20D}"/>
              </a:ext>
            </a:extLst>
          </p:cNvPr>
          <p:cNvSpPr/>
          <p:nvPr/>
        </p:nvSpPr>
        <p:spPr>
          <a:xfrm>
            <a:off x="8141553" y="3674437"/>
            <a:ext cx="478428" cy="393969"/>
          </a:xfrm>
          <a:prstGeom prst="triangle">
            <a:avLst/>
          </a:prstGeom>
          <a:noFill/>
          <a:ln w="9525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6" name="Rombo 821">
            <a:extLst>
              <a:ext uri="{FF2B5EF4-FFF2-40B4-BE49-F238E27FC236}">
                <a16:creationId xmlns:a16="http://schemas.microsoft.com/office/drawing/2014/main" id="{7DA769BE-09B0-4FB6-BB17-9D4ED78D2C85}"/>
              </a:ext>
            </a:extLst>
          </p:cNvPr>
          <p:cNvSpPr/>
          <p:nvPr/>
        </p:nvSpPr>
        <p:spPr>
          <a:xfrm>
            <a:off x="8121355" y="5394150"/>
            <a:ext cx="518823" cy="512086"/>
          </a:xfrm>
          <a:prstGeom prst="diamond">
            <a:avLst/>
          </a:prstGeom>
          <a:noFill/>
          <a:ln w="9525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s-EC" sz="12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AA842A7E-EA04-4784-ABBD-FE7A3B402CAB}"/>
              </a:ext>
            </a:extLst>
          </p:cNvPr>
          <p:cNvGrpSpPr/>
          <p:nvPr/>
        </p:nvGrpSpPr>
        <p:grpSpPr>
          <a:xfrm>
            <a:off x="8141553" y="2761201"/>
            <a:ext cx="626756" cy="423153"/>
            <a:chOff x="5827251" y="2547642"/>
            <a:chExt cx="626756" cy="423153"/>
          </a:xfrm>
        </p:grpSpPr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8502AF09-1F9D-40AA-A16F-A2DE2646975F}"/>
                </a:ext>
              </a:extLst>
            </p:cNvPr>
            <p:cNvSpPr/>
            <p:nvPr/>
          </p:nvSpPr>
          <p:spPr>
            <a:xfrm>
              <a:off x="5827251" y="2547642"/>
              <a:ext cx="457199" cy="423153"/>
            </a:xfrm>
            <a:prstGeom prst="ellipse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endParaRPr lang="es-EC" sz="1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444D0A61-F664-4D90-AB40-D58A34DD4659}"/>
                </a:ext>
              </a:extLst>
            </p:cNvPr>
            <p:cNvSpPr txBox="1"/>
            <p:nvPr/>
          </p:nvSpPr>
          <p:spPr>
            <a:xfrm>
              <a:off x="5834967" y="2610572"/>
              <a:ext cx="6190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OO</a:t>
              </a:r>
              <a:endParaRPr lang="es-EC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B1B17D49-5788-4BCC-9B5C-076D333C66AA}"/>
              </a:ext>
            </a:extLst>
          </p:cNvPr>
          <p:cNvGrpSpPr/>
          <p:nvPr/>
        </p:nvGrpSpPr>
        <p:grpSpPr>
          <a:xfrm>
            <a:off x="8071246" y="4537102"/>
            <a:ext cx="619040" cy="529346"/>
            <a:chOff x="6485796" y="4819200"/>
            <a:chExt cx="619040" cy="529346"/>
          </a:xfrm>
        </p:grpSpPr>
        <p:sp>
          <p:nvSpPr>
            <p:cNvPr id="14" name="Estrella de 5 puntas 816">
              <a:extLst>
                <a:ext uri="{FF2B5EF4-FFF2-40B4-BE49-F238E27FC236}">
                  <a16:creationId xmlns:a16="http://schemas.microsoft.com/office/drawing/2014/main" id="{A266B48C-7587-49E0-8B64-D44D43502EEB}"/>
                </a:ext>
              </a:extLst>
            </p:cNvPr>
            <p:cNvSpPr/>
            <p:nvPr/>
          </p:nvSpPr>
          <p:spPr>
            <a:xfrm>
              <a:off x="6485796" y="4819200"/>
              <a:ext cx="619040" cy="529346"/>
            </a:xfrm>
            <a:prstGeom prst="star5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endParaRPr lang="es-EC" sz="1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A8C853E8-AC72-44C7-A10B-904EE56FD0D8}"/>
                </a:ext>
              </a:extLst>
            </p:cNvPr>
            <p:cNvSpPr txBox="1"/>
            <p:nvPr/>
          </p:nvSpPr>
          <p:spPr>
            <a:xfrm>
              <a:off x="6599776" y="4998500"/>
              <a:ext cx="4105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PC</a:t>
              </a:r>
              <a:endParaRPr lang="es-EC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ABB7AE91-9DBC-4152-9B52-FA9B344F8A3F}"/>
              </a:ext>
            </a:extLst>
          </p:cNvPr>
          <p:cNvSpPr txBox="1"/>
          <p:nvPr/>
        </p:nvSpPr>
        <p:spPr>
          <a:xfrm>
            <a:off x="8159884" y="5496304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endParaRPr lang="es-EC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2623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Imagem 101">
            <a:extLst>
              <a:ext uri="{FF2B5EF4-FFF2-40B4-BE49-F238E27FC236}">
                <a16:creationId xmlns:a16="http://schemas.microsoft.com/office/drawing/2014/main" id="{7028CB47-ECF8-4714-BF10-EA10AD620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4" name="Retângulo 103">
            <a:extLst>
              <a:ext uri="{FF2B5EF4-FFF2-40B4-BE49-F238E27FC236}">
                <a16:creationId xmlns:a16="http://schemas.microsoft.com/office/drawing/2014/main" id="{019E5AC3-61EC-495C-B2D1-75CD25654BA0}"/>
              </a:ext>
            </a:extLst>
          </p:cNvPr>
          <p:cNvSpPr/>
          <p:nvPr/>
        </p:nvSpPr>
        <p:spPr>
          <a:xfrm>
            <a:off x="0" y="0"/>
            <a:ext cx="12191997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3E2A348D-3A69-4F87-8547-A42EEAD59FC0}"/>
              </a:ext>
            </a:extLst>
          </p:cNvPr>
          <p:cNvSpPr/>
          <p:nvPr/>
        </p:nvSpPr>
        <p:spPr>
          <a:xfrm>
            <a:off x="-5" y="1841167"/>
            <a:ext cx="12192002" cy="420509"/>
          </a:xfrm>
          <a:prstGeom prst="rect">
            <a:avLst/>
          </a:prstGeom>
          <a:solidFill>
            <a:srgbClr val="FFFF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947133" y="1801253"/>
            <a:ext cx="10244863" cy="3124201"/>
          </a:xfrm>
        </p:spPr>
        <p:txBody>
          <a:bodyPr>
            <a:normAutofit fontScale="92500"/>
          </a:bodyPr>
          <a:lstStyle/>
          <a:p>
            <a:r>
              <a:rPr lang="es-EC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Introducción</a:t>
            </a:r>
          </a:p>
          <a:p>
            <a:r>
              <a:rPr lang="es-EC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Capítulo 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Fundamentación y Aspectos Generales</a:t>
            </a:r>
            <a:endParaRPr lang="es-EC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C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Capítulo II: Elementos del Diseño Operacional </a:t>
            </a:r>
          </a:p>
          <a:p>
            <a:r>
              <a:rPr lang="es-EC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Capítulo III: Procedimientos para Construir un Diseño Operacional</a:t>
            </a:r>
          </a:p>
          <a:p>
            <a:r>
              <a:rPr lang="es-EC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Anexo 1: </a:t>
            </a:r>
            <a:r>
              <a:rPr lang="es-EC" b="1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</a:rPr>
              <a:t>Aplicación de Lógica Difusa para el Análisis de Factores del CG</a:t>
            </a:r>
            <a:endParaRPr lang="es-EC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C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Conclusiones y Preguntas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92722" y="322683"/>
            <a:ext cx="8006556" cy="1478570"/>
          </a:xfrm>
        </p:spPr>
        <p:txBody>
          <a:bodyPr>
            <a:normAutofit/>
          </a:bodyPr>
          <a:lstStyle/>
          <a:p>
            <a:pPr algn="ctr"/>
            <a:r>
              <a:rPr lang="es-EC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  <a:endParaRPr lang="en-US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D52E5683-9E60-4858-8B72-EDFF895D4BDA}"/>
              </a:ext>
            </a:extLst>
          </p:cNvPr>
          <p:cNvGrpSpPr/>
          <p:nvPr/>
        </p:nvGrpSpPr>
        <p:grpSpPr>
          <a:xfrm>
            <a:off x="2936325" y="6045797"/>
            <a:ext cx="6319350" cy="711921"/>
            <a:chOff x="2929937" y="6045797"/>
            <a:chExt cx="6319350" cy="711921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19035" y="6045797"/>
              <a:ext cx="1413239" cy="711921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40176" y="6045797"/>
              <a:ext cx="1309111" cy="711921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29937" y="6045797"/>
              <a:ext cx="1381196" cy="711921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5109537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53208054-B082-4A12-87A7-B0EAAB390BF8}"/>
              </a:ext>
            </a:extLst>
          </p:cNvPr>
          <p:cNvSpPr/>
          <p:nvPr/>
        </p:nvSpPr>
        <p:spPr>
          <a:xfrm>
            <a:off x="3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308DB767-63A5-497D-8897-EE99D71EC9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5930" y="284001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3D605EF3-824A-4868-814B-E9681F3AB4A8}"/>
              </a:ext>
            </a:extLst>
          </p:cNvPr>
          <p:cNvSpPr txBox="1">
            <a:spLocks/>
          </p:cNvSpPr>
          <p:nvPr/>
        </p:nvSpPr>
        <p:spPr>
          <a:xfrm>
            <a:off x="1809983" y="322683"/>
            <a:ext cx="8572035" cy="147857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composición de una</a:t>
            </a:r>
          </a:p>
          <a:p>
            <a:pPr algn="ctr"/>
            <a:r>
              <a:rPr lang="es-EC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UNIDAD DE PODER SISTÉMICO (UPS) o CG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90DAC69-A749-4AF9-B1F1-A124B8C6BEF1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3065929" y="2665378"/>
            <a:ext cx="1386202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D5C82EC9-EE05-43EC-B2D0-D2C8040A98E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7321774"/>
              </p:ext>
            </p:extLst>
          </p:nvPr>
        </p:nvGraphicFramePr>
        <p:xfrm>
          <a:off x="2743006" y="1770518"/>
          <a:ext cx="6671327" cy="3316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m de Bitmap" r:id="rId2" imgW="9320068" imgH="4640982" progId="Paint.Picture">
                  <p:embed/>
                </p:oleObj>
              </mc:Choice>
              <mc:Fallback>
                <p:oleObj name="Imagem de Bitmap" r:id="rId2" imgW="9320068" imgH="4640982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006" y="1770518"/>
                        <a:ext cx="6671327" cy="33169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997030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C777CD9E-3447-4A5C-8131-E590006B3468}"/>
              </a:ext>
            </a:extLst>
          </p:cNvPr>
          <p:cNvSpPr txBox="1"/>
          <p:nvPr/>
        </p:nvSpPr>
        <p:spPr>
          <a:xfrm>
            <a:off x="1409516" y="2274838"/>
            <a:ext cx="566249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“La victoria sonríe a aquellos quienes anticipan los cambios en el carácter de la guerra, no a quienes esperan para adaptarse después que los cambios ocurren.” </a:t>
            </a:r>
          </a:p>
          <a:p>
            <a:pPr algn="r"/>
            <a:r>
              <a:rPr lang="es-EC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Giulio Douhet</a:t>
            </a:r>
            <a:endParaRPr lang="es-EC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Giulio Douhet - Wikipedia, la enciclopedia libre">
            <a:extLst>
              <a:ext uri="{FF2B5EF4-FFF2-40B4-BE49-F238E27FC236}">
                <a16:creationId xmlns:a16="http://schemas.microsoft.com/office/drawing/2014/main" id="{97B1A452-3A85-4716-B2F1-2FFEB45D8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756" y="1692086"/>
            <a:ext cx="2256503" cy="3473828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44394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Imagem 101">
            <a:extLst>
              <a:ext uri="{FF2B5EF4-FFF2-40B4-BE49-F238E27FC236}">
                <a16:creationId xmlns:a16="http://schemas.microsoft.com/office/drawing/2014/main" id="{7028CB47-ECF8-4714-BF10-EA10AD620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4" name="Retângulo 103">
            <a:extLst>
              <a:ext uri="{FF2B5EF4-FFF2-40B4-BE49-F238E27FC236}">
                <a16:creationId xmlns:a16="http://schemas.microsoft.com/office/drawing/2014/main" id="{019E5AC3-61EC-495C-B2D1-75CD25654BA0}"/>
              </a:ext>
            </a:extLst>
          </p:cNvPr>
          <p:cNvSpPr/>
          <p:nvPr/>
        </p:nvSpPr>
        <p:spPr>
          <a:xfrm>
            <a:off x="0" y="0"/>
            <a:ext cx="12191997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3E2A348D-3A69-4F87-8547-A42EEAD59FC0}"/>
              </a:ext>
            </a:extLst>
          </p:cNvPr>
          <p:cNvSpPr/>
          <p:nvPr/>
        </p:nvSpPr>
        <p:spPr>
          <a:xfrm>
            <a:off x="-5" y="3421435"/>
            <a:ext cx="12192002" cy="420509"/>
          </a:xfrm>
          <a:prstGeom prst="rect">
            <a:avLst/>
          </a:prstGeom>
          <a:solidFill>
            <a:srgbClr val="FFFF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947133" y="1801253"/>
            <a:ext cx="10244863" cy="3124201"/>
          </a:xfrm>
        </p:spPr>
        <p:txBody>
          <a:bodyPr>
            <a:normAutofit fontScale="92500"/>
          </a:bodyPr>
          <a:lstStyle/>
          <a:p>
            <a:r>
              <a:rPr lang="es-EC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Introducción</a:t>
            </a:r>
          </a:p>
          <a:p>
            <a:r>
              <a:rPr lang="es-EC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Capítulo 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Fundamentación y Aspectos Generales</a:t>
            </a:r>
            <a:endParaRPr lang="es-EC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C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Capítulo II: Elementos del Diseño Operacional </a:t>
            </a:r>
          </a:p>
          <a:p>
            <a:r>
              <a:rPr lang="es-EC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Capítulo III: Procedimientos para Construir un Diseño Operacional</a:t>
            </a:r>
          </a:p>
          <a:p>
            <a:r>
              <a:rPr lang="es-EC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Anexo 1: </a:t>
            </a:r>
            <a:r>
              <a:rPr lang="es-EC" b="1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</a:rPr>
              <a:t>Aplicación de Lógica Difusa para el Análisis de Factores del CG</a:t>
            </a:r>
            <a:endParaRPr lang="es-EC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C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Conclusiones y Preguntas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92722" y="322683"/>
            <a:ext cx="8006556" cy="1478570"/>
          </a:xfrm>
        </p:spPr>
        <p:txBody>
          <a:bodyPr>
            <a:normAutofit/>
          </a:bodyPr>
          <a:lstStyle/>
          <a:p>
            <a:pPr algn="ctr"/>
            <a:r>
              <a:rPr lang="es-EC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  <a:endParaRPr lang="en-US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D52E5683-9E60-4858-8B72-EDFF895D4BDA}"/>
              </a:ext>
            </a:extLst>
          </p:cNvPr>
          <p:cNvGrpSpPr/>
          <p:nvPr/>
        </p:nvGrpSpPr>
        <p:grpSpPr>
          <a:xfrm>
            <a:off x="2936325" y="6045797"/>
            <a:ext cx="6319350" cy="711921"/>
            <a:chOff x="2929937" y="6045797"/>
            <a:chExt cx="6319350" cy="711921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19035" y="6045797"/>
              <a:ext cx="1413239" cy="711921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40176" y="6045797"/>
              <a:ext cx="1309111" cy="711921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29937" y="6045797"/>
              <a:ext cx="1381196" cy="711921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5840967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413" y="201659"/>
            <a:ext cx="9905998" cy="632586"/>
          </a:xfrm>
        </p:spPr>
        <p:txBody>
          <a:bodyPr>
            <a:normAutofit/>
          </a:bodyPr>
          <a:lstStyle/>
          <a:p>
            <a:pPr algn="ctr"/>
            <a:r>
              <a:rPr lang="es-EC" sz="3200" cap="none" dirty="0">
                <a:latin typeface="Arial" panose="020B0604020202020204" pitchFamily="34" charset="0"/>
                <a:cs typeface="Arial" panose="020B0604020202020204" pitchFamily="34" charset="0"/>
              </a:rPr>
              <a:t>CONSTRUCCIÓN DEL DISEÑO OPERACIONAL</a:t>
            </a:r>
            <a:endParaRPr lang="en-US" sz="3200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9659342"/>
              </p:ext>
            </p:extLst>
          </p:nvPr>
        </p:nvGraphicFramePr>
        <p:xfrm>
          <a:off x="3306388" y="1446213"/>
          <a:ext cx="99060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8836" y="1446213"/>
            <a:ext cx="3048000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5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413" y="134401"/>
            <a:ext cx="9905998" cy="605188"/>
          </a:xfrm>
        </p:spPr>
        <p:txBody>
          <a:bodyPr>
            <a:normAutofit/>
          </a:bodyPr>
          <a:lstStyle/>
          <a:p>
            <a:pPr algn="ctr"/>
            <a:r>
              <a:rPr lang="es-EC" sz="3200" b="1" dirty="0">
                <a:latin typeface="Arial" panose="020B0604020202020204" pitchFamily="34" charset="0"/>
                <a:cs typeface="Arial" panose="020B0604020202020204" pitchFamily="34" charset="0"/>
              </a:rPr>
              <a:t>ESTRUCTURA DEL CAPÍTULO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2377368"/>
              </p:ext>
            </p:extLst>
          </p:nvPr>
        </p:nvGraphicFramePr>
        <p:xfrm>
          <a:off x="1798851" y="943738"/>
          <a:ext cx="8955741" cy="56477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8784015" y="951804"/>
            <a:ext cx="1970576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b="1" dirty="0">
                <a:solidFill>
                  <a:schemeClr val="bg1"/>
                </a:solidFill>
              </a:rPr>
              <a:t>SECCIONES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9533187" y="1568678"/>
            <a:ext cx="472234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400" dirty="0">
                <a:solidFill>
                  <a:schemeClr val="bg2"/>
                </a:solidFill>
              </a:rPr>
              <a:t>1</a:t>
            </a:r>
            <a:endParaRPr lang="en-US" sz="2400" dirty="0">
              <a:solidFill>
                <a:schemeClr val="bg2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9533187" y="3040918"/>
            <a:ext cx="472234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400" dirty="0">
                <a:solidFill>
                  <a:schemeClr val="bg2"/>
                </a:solidFill>
              </a:rPr>
              <a:t>2</a:t>
            </a:r>
            <a:endParaRPr lang="en-US" sz="2400" dirty="0">
              <a:solidFill>
                <a:schemeClr val="bg2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8681211" y="4513158"/>
            <a:ext cx="1970576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400" dirty="0">
                <a:solidFill>
                  <a:schemeClr val="bg2"/>
                </a:solidFill>
              </a:rPr>
              <a:t>3, 4, 5, 6, 7, 8</a:t>
            </a:r>
            <a:endParaRPr lang="en-US" sz="2400" dirty="0">
              <a:solidFill>
                <a:schemeClr val="bg2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9472675" y="5982201"/>
            <a:ext cx="593257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2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4468870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22095" y="134422"/>
            <a:ext cx="9905998" cy="618613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s-EC" sz="3200" dirty="0">
                <a:latin typeface="Arial" panose="020B0604020202020204" pitchFamily="34" charset="0"/>
                <a:cs typeface="Arial" panose="020B0604020202020204" pitchFamily="34" charset="0"/>
              </a:rPr>
              <a:t>Para lograr llegar a esto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4370" t="12865" r="18501" b="9267"/>
          <a:stretch/>
        </p:blipFill>
        <p:spPr>
          <a:xfrm>
            <a:off x="671208" y="2147952"/>
            <a:ext cx="2846771" cy="25620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E573D9A-0335-4599-81B3-B0D29F8EB2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4057" y="1190106"/>
            <a:ext cx="1552041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03E7C59E-8315-4443-8606-89AB86E0D4C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7806232"/>
              </p:ext>
            </p:extLst>
          </p:nvPr>
        </p:nvGraphicFramePr>
        <p:xfrm>
          <a:off x="3784057" y="1190107"/>
          <a:ext cx="7560047" cy="5035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m de Bitmap" r:id="rId3" imgW="7148180" imgH="4755292" progId="Paint.Picture">
                  <p:embed/>
                </p:oleObj>
              </mc:Choice>
              <mc:Fallback>
                <p:oleObj name="Imagem de Bitmap" r:id="rId3" imgW="7148180" imgH="4755292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84057" y="1190107"/>
                        <a:ext cx="7560047" cy="503559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109814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64025" y="104549"/>
            <a:ext cx="9554787" cy="688828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s-EC" sz="2800" dirty="0">
                <a:latin typeface="Arial" panose="020B0604020202020204" pitchFamily="34" charset="0"/>
                <a:cs typeface="Arial" panose="020B0604020202020204" pitchFamily="34" charset="0"/>
              </a:rPr>
              <a:t>MODELO DE TODAS LAS SECCIONES DE LA </a:t>
            </a:r>
            <a:r>
              <a:rPr lang="es-EC" sz="2800" dirty="0" err="1">
                <a:latin typeface="Arial" panose="020B0604020202020204" pitchFamily="34" charset="0"/>
                <a:cs typeface="Arial" panose="020B0604020202020204" pitchFamily="34" charset="0"/>
              </a:rPr>
              <a:t>Iii</a:t>
            </a:r>
            <a:r>
              <a:rPr lang="es-EC" sz="28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s-EC" sz="2800" dirty="0" err="1">
                <a:latin typeface="Arial" panose="020B0604020202020204" pitchFamily="34" charset="0"/>
                <a:cs typeface="Arial" panose="020B0604020202020204" pitchFamily="34" charset="0"/>
              </a:rPr>
              <a:t>viii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411577" y="1021491"/>
            <a:ext cx="3526166" cy="954741"/>
          </a:xfrm>
          <a:prstGeom prst="roundRect">
            <a:avLst/>
          </a:prstGeom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EXPLICATIVA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/>
          <a:srcRect l="27243" t="21751" r="25551" b="8803"/>
          <a:stretch/>
        </p:blipFill>
        <p:spPr>
          <a:xfrm>
            <a:off x="4656565" y="4372333"/>
            <a:ext cx="2878867" cy="238111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1" name="Rectángulo redondeado 10"/>
          <p:cNvSpPr/>
          <p:nvPr/>
        </p:nvSpPr>
        <p:spPr>
          <a:xfrm>
            <a:off x="4332916" y="1021491"/>
            <a:ext cx="3526167" cy="954741"/>
          </a:xfrm>
          <a:prstGeom prst="roundRect">
            <a:avLst/>
          </a:prstGeom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GRÁFICOS Y TABLAS DE APOYO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ángulo redondeado 11"/>
          <p:cNvSpPr/>
          <p:nvPr/>
        </p:nvSpPr>
        <p:spPr>
          <a:xfrm>
            <a:off x="8254256" y="1021490"/>
            <a:ext cx="3526167" cy="954742"/>
          </a:xfrm>
          <a:prstGeom prst="roundRect">
            <a:avLst/>
          </a:prstGeom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EJEMPLOS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3"/>
          <a:srcRect l="26691" t="22732" r="24669" b="8804"/>
          <a:stretch/>
        </p:blipFill>
        <p:spPr>
          <a:xfrm>
            <a:off x="411577" y="2266322"/>
            <a:ext cx="3540629" cy="3258989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871EE2BC-5434-4080-AA99-254EDEDC4A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4651277"/>
              </p:ext>
            </p:extLst>
          </p:nvPr>
        </p:nvGraphicFramePr>
        <p:xfrm>
          <a:off x="4332916" y="2266322"/>
          <a:ext cx="3526168" cy="19374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m de Bitmap" r:id="rId4" imgW="8390347" imgH="4625741" progId="Paint.Picture">
                  <p:embed/>
                </p:oleObj>
              </mc:Choice>
              <mc:Fallback>
                <p:oleObj name="Imagem de Bitmap" r:id="rId4" imgW="8390347" imgH="4625741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32916" y="2266322"/>
                        <a:ext cx="3526168" cy="1937421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bg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to 14">
            <a:extLst>
              <a:ext uri="{FF2B5EF4-FFF2-40B4-BE49-F238E27FC236}">
                <a16:creationId xmlns:a16="http://schemas.microsoft.com/office/drawing/2014/main" id="{7EDD9FFE-C8EC-44E5-8C85-2789B203498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8984943"/>
              </p:ext>
            </p:extLst>
          </p:nvPr>
        </p:nvGraphicFramePr>
        <p:xfrm>
          <a:off x="8254255" y="2266322"/>
          <a:ext cx="3526168" cy="19727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m de Bitmap" r:id="rId6" imgW="9678239" imgH="5409524" progId="Paint.Picture">
                  <p:embed/>
                </p:oleObj>
              </mc:Choice>
              <mc:Fallback>
                <p:oleObj name="Imagem de Bitmap" r:id="rId6" imgW="9678239" imgH="5409524" progId="Paint.Picture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54255" y="2266322"/>
                        <a:ext cx="3526168" cy="1972739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bg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542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4595" t="21946" r="22904" b="9197"/>
          <a:stretch/>
        </p:blipFill>
        <p:spPr>
          <a:xfrm>
            <a:off x="51760" y="1429325"/>
            <a:ext cx="6888950" cy="5079876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01905" y="79816"/>
            <a:ext cx="8659907" cy="515791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s-EC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COMPOSICIÓN DEL CAPÍTULO III “Procedimiento de construcción”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801906" y="771291"/>
            <a:ext cx="8659906" cy="465838"/>
          </a:xfr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EC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SECCIÓN III “ESTADO FINAL DESEADO”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24817" t="21947" r="22353" b="9980"/>
          <a:stretch/>
        </p:blipFill>
        <p:spPr>
          <a:xfrm>
            <a:off x="424598" y="2129768"/>
            <a:ext cx="6742684" cy="4666129"/>
          </a:xfrm>
          <a:prstGeom prst="rect">
            <a:avLst/>
          </a:prstGeom>
          <a:ln w="6350">
            <a:solidFill>
              <a:schemeClr val="bg1"/>
            </a:solidFill>
          </a:ln>
        </p:spPr>
      </p:pic>
      <p:graphicFrame>
        <p:nvGraphicFramePr>
          <p:cNvPr id="8" name="Objeto 7">
            <a:extLst>
              <a:ext uri="{FF2B5EF4-FFF2-40B4-BE49-F238E27FC236}">
                <a16:creationId xmlns:a16="http://schemas.microsoft.com/office/drawing/2014/main" id="{6D40FE9C-8882-4CD2-9DE9-5E3DE803C15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9589628"/>
              </p:ext>
            </p:extLst>
          </p:nvPr>
        </p:nvGraphicFramePr>
        <p:xfrm>
          <a:off x="7540120" y="2129768"/>
          <a:ext cx="4303303" cy="23644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m de Bitmap" r:id="rId4" imgW="8390347" imgH="4625741" progId="Paint.Picture">
                  <p:embed/>
                </p:oleObj>
              </mc:Choice>
              <mc:Fallback>
                <p:oleObj name="Imagem de Bitmap" r:id="rId4" imgW="8390347" imgH="4625741" progId="Paint.Picture">
                  <p:embed/>
                  <p:pic>
                    <p:nvPicPr>
                      <p:cNvPr id="7" name="Objeto 6">
                        <a:extLst>
                          <a:ext uri="{FF2B5EF4-FFF2-40B4-BE49-F238E27FC236}">
                            <a16:creationId xmlns:a16="http://schemas.microsoft.com/office/drawing/2014/main" id="{871EE2BC-5434-4080-AA99-254EDEDC4A8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0120" y="2129768"/>
                        <a:ext cx="4303303" cy="2364411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bg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66942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26691" t="22732" r="24669" b="8804"/>
          <a:stretch/>
        </p:blipFill>
        <p:spPr>
          <a:xfrm>
            <a:off x="114099" y="1412813"/>
            <a:ext cx="5946044" cy="470559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01905" y="79816"/>
            <a:ext cx="8659907" cy="515791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s-EC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COMPOSICIÓN DEL CAPÍTULO III “Procedimiento de construcción”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801906" y="771291"/>
            <a:ext cx="8659906" cy="465838"/>
          </a:xfr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EC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SECCIÓN IV “OBJETIVO OPERACIONAL”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26471" t="22928" r="25662" b="37128"/>
          <a:stretch/>
        </p:blipFill>
        <p:spPr>
          <a:xfrm>
            <a:off x="6241877" y="1412813"/>
            <a:ext cx="5836024" cy="273804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Rectángulo 7"/>
          <p:cNvSpPr/>
          <p:nvPr/>
        </p:nvSpPr>
        <p:spPr>
          <a:xfrm>
            <a:off x="6602505" y="1860886"/>
            <a:ext cx="5230907" cy="559585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8D0604A2-1841-4F70-A1AC-7CE310DC326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8802997"/>
              </p:ext>
            </p:extLst>
          </p:nvPr>
        </p:nvGraphicFramePr>
        <p:xfrm>
          <a:off x="6241878" y="2827627"/>
          <a:ext cx="5836023" cy="32650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m de Bitmap" r:id="rId4" imgW="9678239" imgH="5409524" progId="Paint.Picture">
                  <p:embed/>
                </p:oleObj>
              </mc:Choice>
              <mc:Fallback>
                <p:oleObj name="Imagem de Bitmap" r:id="rId4" imgW="9678239" imgH="5409524" progId="Paint.Picture">
                  <p:embed/>
                  <p:pic>
                    <p:nvPicPr>
                      <p:cNvPr id="15" name="Objeto 14">
                        <a:extLst>
                          <a:ext uri="{FF2B5EF4-FFF2-40B4-BE49-F238E27FC236}">
                            <a16:creationId xmlns:a16="http://schemas.microsoft.com/office/drawing/2014/main" id="{7EDD9FFE-C8EC-44E5-8C85-2789B203498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1878" y="2827627"/>
                        <a:ext cx="5836023" cy="3265003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bg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459211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9008" t="22732" r="28419" b="12531"/>
          <a:stretch/>
        </p:blipFill>
        <p:spPr>
          <a:xfrm>
            <a:off x="228600" y="1546412"/>
            <a:ext cx="5190565" cy="443752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01905" y="79816"/>
            <a:ext cx="8659907" cy="515791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s-EC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COMPOSICIÓN DEL CAPÍTULO III “Procedimiento de construcción”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801906" y="771291"/>
            <a:ext cx="8659906" cy="465838"/>
          </a:xfr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EC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SECCIÓN V “CENTRO DE GRAVEDAD OPERACIONAL”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322730" y="4299122"/>
            <a:ext cx="5096435" cy="985572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29449" t="23124" r="28198" b="25086"/>
          <a:stretch/>
        </p:blipFill>
        <p:spPr>
          <a:xfrm>
            <a:off x="5701553" y="1546412"/>
            <a:ext cx="5163670" cy="355002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/>
          <a:srcRect l="28235" t="25871" r="27757" b="8411"/>
          <a:stretch/>
        </p:blipFill>
        <p:spPr>
          <a:xfrm>
            <a:off x="6152029" y="1869141"/>
            <a:ext cx="5365378" cy="450476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5"/>
          <a:srcRect l="28235" t="21750" r="26434" b="41173"/>
          <a:stretch/>
        </p:blipFill>
        <p:spPr>
          <a:xfrm>
            <a:off x="3600448" y="2365534"/>
            <a:ext cx="6611195" cy="304018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6"/>
          <a:srcRect l="27133" t="27049" r="27757" b="8214"/>
          <a:stretch/>
        </p:blipFill>
        <p:spPr>
          <a:xfrm>
            <a:off x="2706221" y="1412813"/>
            <a:ext cx="6397438" cy="516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8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Imagem 101">
            <a:extLst>
              <a:ext uri="{FF2B5EF4-FFF2-40B4-BE49-F238E27FC236}">
                <a16:creationId xmlns:a16="http://schemas.microsoft.com/office/drawing/2014/main" id="{7028CB47-ECF8-4714-BF10-EA10AD620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4" name="Retângulo 103">
            <a:extLst>
              <a:ext uri="{FF2B5EF4-FFF2-40B4-BE49-F238E27FC236}">
                <a16:creationId xmlns:a16="http://schemas.microsoft.com/office/drawing/2014/main" id="{019E5AC3-61EC-495C-B2D1-75CD25654BA0}"/>
              </a:ext>
            </a:extLst>
          </p:cNvPr>
          <p:cNvSpPr/>
          <p:nvPr/>
        </p:nvSpPr>
        <p:spPr>
          <a:xfrm>
            <a:off x="0" y="0"/>
            <a:ext cx="12191997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48D2346E-97AF-45B1-B147-0DF0EB364D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3674" y="1643974"/>
            <a:ext cx="8704653" cy="4891343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es-EC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Formulación del Problema</a:t>
            </a:r>
            <a:endParaRPr lang="es-EC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s-EC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¿Qué contenido debería de tener un manual de arte y diseño operacional para ser utilizado como referencia para la doctrina militar conjunta de las FF.AA del Ecuador?</a:t>
            </a:r>
          </a:p>
          <a:p>
            <a:pPr marL="0" indent="0" algn="just">
              <a:buNone/>
            </a:pPr>
            <a:endParaRPr lang="es-EC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s-EC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Preguntas de Investigación</a:t>
            </a:r>
          </a:p>
          <a:p>
            <a:pPr marL="0" indent="0" algn="just">
              <a:buNone/>
            </a:pPr>
            <a:r>
              <a:rPr lang="es-EC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¿El proceso de planificación y conducción de operaciones militares a nivel operacional puede ser perfeccionado, agregando nuevas herramientas o formas de abordaje para resolver problemas militares en situaciones de crisis o conflicto armado?</a:t>
            </a:r>
          </a:p>
          <a:p>
            <a:pPr marL="0" indent="0" algn="just">
              <a:buNone/>
            </a:pPr>
            <a:r>
              <a:rPr lang="es-EC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¿Se dispone de contenidos doctrinarios sobre la necesidad del empleo del ADO?</a:t>
            </a:r>
          </a:p>
          <a:p>
            <a:pPr marL="0" indent="0" algn="just">
              <a:buNone/>
            </a:pPr>
            <a:r>
              <a:rPr lang="es-EC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¿Los elementos de la herramienta cognitiva se encuentran definidos?</a:t>
            </a:r>
          </a:p>
          <a:p>
            <a:pPr marL="0" indent="0" algn="just">
              <a:buNone/>
            </a:pPr>
            <a:r>
              <a:rPr lang="es-EC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¿Existe un texto que permita a los operadores del planeamiento desarrollar el arte y diseño conforme al estado del arte en la materia?</a:t>
            </a:r>
          </a:p>
          <a:p>
            <a:pPr marL="0" indent="0" algn="just">
              <a:buNone/>
            </a:pP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F0DD551B-5465-4F20-AAED-FFCD88B4D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2722" y="30850"/>
            <a:ext cx="8006556" cy="1478570"/>
          </a:xfrm>
        </p:spPr>
        <p:txBody>
          <a:bodyPr>
            <a:normAutofit/>
          </a:bodyPr>
          <a:lstStyle/>
          <a:p>
            <a:pPr algn="ctr"/>
            <a:r>
              <a:rPr lang="es-EC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INTRODUCCIÓN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612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01905" y="79816"/>
            <a:ext cx="8659907" cy="515791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s-EC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COMPOSICIÓN DEL CAPÍTULO III “Procedimiento de construcción”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801905" y="771291"/>
            <a:ext cx="8659907" cy="465838"/>
          </a:xfr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EC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SECCIÓN V “CENTRO DE GRAVEDAD OPERACIONAL”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/>
          <a:srcRect l="26911" t="31364" r="28309" b="16258"/>
          <a:stretch/>
        </p:blipFill>
        <p:spPr>
          <a:xfrm>
            <a:off x="3242772" y="1412813"/>
            <a:ext cx="8132808" cy="5348423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84095" y="2178424"/>
            <a:ext cx="3200400" cy="102197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CGO PROPIO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484095" y="4796664"/>
            <a:ext cx="3200400" cy="102197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CGO OPONENTE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2851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01905" y="79816"/>
            <a:ext cx="8659907" cy="515791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s-EC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COMPOSICIÓN DEL CAPÍTULO III “Procedimiento de construcción”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801905" y="771291"/>
            <a:ext cx="8659907" cy="465838"/>
          </a:xfr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EC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SECCIÓN VI “DESCOMPOSICIÓN DEL CENTRO DE GRAVEDAD OPERACIONAL”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7904" t="29794" r="28199" b="15277"/>
          <a:stretch/>
        </p:blipFill>
        <p:spPr>
          <a:xfrm>
            <a:off x="1398495" y="1519516"/>
            <a:ext cx="6364974" cy="447787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9" name="Rectángulo 8"/>
          <p:cNvSpPr/>
          <p:nvPr/>
        </p:nvSpPr>
        <p:spPr>
          <a:xfrm>
            <a:off x="8489573" y="2057399"/>
            <a:ext cx="3307977" cy="75303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CAPACIDAD CRITICA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8489573" y="2938183"/>
            <a:ext cx="3307977" cy="75303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REQUERIMIENTO CRITICO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8489572" y="3818967"/>
            <a:ext cx="3307977" cy="75303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VULNERABILIDAD CRITICA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271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01905" y="79816"/>
            <a:ext cx="8659907" cy="515791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s-EC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COMPOSICIÓN DEL CAPÍTULO III “Procedimiento de construcción”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801905" y="771291"/>
            <a:ext cx="8659907" cy="465838"/>
          </a:xfr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EC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SECCIÓN VI “DESCOMPOSICIÓN DEL CENTRO DE GRAVEDAD OPERACIONAL”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8489573" y="2938183"/>
            <a:ext cx="3307977" cy="75303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REQUERIMIENTO CRITICO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8489572" y="3818967"/>
            <a:ext cx="3307977" cy="75303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VULNERABILIDAD CRITICA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70E4D5C4-0546-402D-AAF4-CC67CAAB26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1695275"/>
              </p:ext>
            </p:extLst>
          </p:nvPr>
        </p:nvGraphicFramePr>
        <p:xfrm>
          <a:off x="1801905" y="1412813"/>
          <a:ext cx="5251946" cy="5117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m de Bitmap" r:id="rId2" imgW="5546667" imgH="5387807" progId="Paint.Picture">
                  <p:embed/>
                </p:oleObj>
              </mc:Choice>
              <mc:Fallback>
                <p:oleObj name="Imagem de Bitmap" r:id="rId2" imgW="5546667" imgH="5387807" progId="Paint.Picture">
                  <p:embed/>
                  <p:pic>
                    <p:nvPicPr>
                      <p:cNvPr id="6" name="Objeto 5">
                        <a:extLst>
                          <a:ext uri="{FF2B5EF4-FFF2-40B4-BE49-F238E27FC236}">
                            <a16:creationId xmlns:a16="http://schemas.microsoft.com/office/drawing/2014/main" id="{65A46C72-DE74-4E4D-8CE7-A5C56D3EC79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1905" y="1412813"/>
                        <a:ext cx="5251946" cy="511752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77325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01905" y="79816"/>
            <a:ext cx="8659907" cy="515791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s-EC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COMPOSICIÓN DEL CAPÍTULO III “Procedimiento de construcción”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801905" y="771291"/>
            <a:ext cx="8659907" cy="775122"/>
          </a:xfr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s-EC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ANEXO 1 A LA SECCIÓN VI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s-EC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“DESCOMPOSICIÓN DEL CENTRO DE GRAVEDAD OPERACIONAL”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1857" y="2286000"/>
            <a:ext cx="7176743" cy="360550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CuadroTexto 2"/>
          <p:cNvSpPr txBox="1"/>
          <p:nvPr/>
        </p:nvSpPr>
        <p:spPr>
          <a:xfrm>
            <a:off x="833718" y="2864224"/>
            <a:ext cx="3012141" cy="1754326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3600" dirty="0"/>
              <a:t>HERRAMIENTA DE ANÁLISIS SITUACIONAL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911146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to 8">
            <a:extLst>
              <a:ext uri="{FF2B5EF4-FFF2-40B4-BE49-F238E27FC236}">
                <a16:creationId xmlns:a16="http://schemas.microsoft.com/office/drawing/2014/main" id="{58E5222C-AC55-44D1-ABC6-98759BA578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5777006"/>
              </p:ext>
            </p:extLst>
          </p:nvPr>
        </p:nvGraphicFramePr>
        <p:xfrm>
          <a:off x="1307937" y="1345525"/>
          <a:ext cx="5457216" cy="53810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m de Bitmap" r:id="rId2" imgW="5395428" imgH="5318095" progId="Paint.Picture">
                  <p:embed/>
                </p:oleObj>
              </mc:Choice>
              <mc:Fallback>
                <p:oleObj name="Imagem de Bitmap" r:id="rId2" imgW="5395428" imgH="5318095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7937" y="1345525"/>
                        <a:ext cx="5457216" cy="538104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l="55777" t="20770" r="12094" b="14689"/>
          <a:stretch/>
        </p:blipFill>
        <p:spPr>
          <a:xfrm>
            <a:off x="6410526" y="1342572"/>
            <a:ext cx="4769701" cy="5386947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1801905" y="79816"/>
            <a:ext cx="8659907" cy="515791"/>
          </a:xfrm>
          <a:prstGeom prst="rect">
            <a:avLst/>
          </a:prstGeom>
          <a:ln w="1587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COMPOSICIÓN DEL CAPÍTULO III “Procedimiento de construcción”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arcador de contenido 4"/>
          <p:cNvSpPr txBox="1">
            <a:spLocks/>
          </p:cNvSpPr>
          <p:nvPr/>
        </p:nvSpPr>
        <p:spPr>
          <a:xfrm>
            <a:off x="1801905" y="771291"/>
            <a:ext cx="8659907" cy="398603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EC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SECCIÓN VI “DESCOMPOSICIÓN DEL CENTRO DE GRAVEDAD OPERACIONAL”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/>
          <a:srcRect l="27243" t="21751" r="25551" b="8803"/>
          <a:stretch/>
        </p:blipFill>
        <p:spPr>
          <a:xfrm>
            <a:off x="2837329" y="1311131"/>
            <a:ext cx="6589058" cy="544982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B6F306EC-9FEB-4B7B-8B21-92C98FFAD9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20614" y="1322666"/>
            <a:ext cx="1500050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54942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01905" y="79816"/>
            <a:ext cx="8659907" cy="515791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s-EC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COMPOSICIÓN DEL CAPÍTULO III “Procedimiento de construcción”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801905" y="771291"/>
            <a:ext cx="8659907" cy="465838"/>
          </a:xfr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EC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SECCIÓN VII “PUNTOS DECISIVOS”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6800" t="24105" r="26655" b="9589"/>
          <a:stretch/>
        </p:blipFill>
        <p:spPr>
          <a:xfrm>
            <a:off x="242045" y="1527113"/>
            <a:ext cx="5674660" cy="454510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27242" t="20966" r="27647" b="9393"/>
          <a:stretch/>
        </p:blipFill>
        <p:spPr>
          <a:xfrm>
            <a:off x="6373906" y="1412813"/>
            <a:ext cx="5499847" cy="4773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5283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01905" y="79816"/>
            <a:ext cx="8659907" cy="515791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s-EC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COMPOSICIÓN DEL CAPÍTULO III “Procedimiento de construcción”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801905" y="771291"/>
            <a:ext cx="8659907" cy="465838"/>
          </a:xfr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EC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SECCIÓN VIII “LÍNEAS DE OPERACIONES”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8787" t="21751" r="27647" b="8215"/>
          <a:stretch/>
        </p:blipFill>
        <p:spPr>
          <a:xfrm>
            <a:off x="3321423" y="1519518"/>
            <a:ext cx="5311589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4920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01905" y="79816"/>
            <a:ext cx="8659907" cy="515791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s-EC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COMPOSICIÓN DEL CAPÍTULO III “Procedimiento de construcción”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801905" y="771291"/>
            <a:ext cx="8659907" cy="465838"/>
          </a:xfr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EC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SECCIÓN VIII “FASES – CAMINOS CRITICOS A LOS CENTRO DE GRAVEDAD”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28345" t="33718" r="25221" b="9000"/>
          <a:stretch/>
        </p:blipFill>
        <p:spPr>
          <a:xfrm>
            <a:off x="699245" y="1412813"/>
            <a:ext cx="7207624" cy="4999112"/>
          </a:xfrm>
          <a:prstGeom prst="rect">
            <a:avLst/>
          </a:prstGeom>
        </p:spPr>
      </p:pic>
      <p:sp>
        <p:nvSpPr>
          <p:cNvPr id="8" name="Flecha a la derecha con bandas 7"/>
          <p:cNvSpPr/>
          <p:nvPr/>
        </p:nvSpPr>
        <p:spPr>
          <a:xfrm>
            <a:off x="7974100" y="2616674"/>
            <a:ext cx="968187" cy="191953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lipse 8"/>
          <p:cNvSpPr/>
          <p:nvPr/>
        </p:nvSpPr>
        <p:spPr>
          <a:xfrm>
            <a:off x="9016904" y="2897326"/>
            <a:ext cx="1350779" cy="1358229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chemeClr val="bg2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s-EC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OOP</a:t>
            </a:r>
            <a:endParaRPr lang="en-US" sz="3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Elipse 9"/>
          <p:cNvSpPr/>
          <p:nvPr/>
        </p:nvSpPr>
        <p:spPr>
          <a:xfrm>
            <a:off x="8990010" y="1451245"/>
            <a:ext cx="1369307" cy="1415643"/>
          </a:xfrm>
          <a:prstGeom prst="ellipse">
            <a:avLst/>
          </a:prstGeom>
          <a:solidFill>
            <a:srgbClr val="00B0F0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s-EC" sz="2000" b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CGO</a:t>
            </a:r>
            <a:endParaRPr lang="en-US" sz="3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Elipse 10"/>
          <p:cNvSpPr/>
          <p:nvPr/>
        </p:nvSpPr>
        <p:spPr>
          <a:xfrm>
            <a:off x="9056261" y="4285993"/>
            <a:ext cx="1369306" cy="1344781"/>
          </a:xfrm>
          <a:prstGeom prst="ellipse">
            <a:avLst/>
          </a:prstGeom>
          <a:solidFill>
            <a:srgbClr val="FF0000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s-EC" sz="2000" b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CGO</a:t>
            </a:r>
            <a:endParaRPr lang="en-US" sz="3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10499786" y="1788084"/>
            <a:ext cx="1444200" cy="461665"/>
          </a:xfrm>
          <a:prstGeom prst="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PROTEGER</a:t>
            </a:r>
          </a:p>
          <a:p>
            <a:pPr algn="ctr"/>
            <a:r>
              <a:rPr lang="es-EC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EMPLEAR</a:t>
            </a:r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10484956" y="3376385"/>
            <a:ext cx="1353769" cy="276999"/>
          </a:xfrm>
          <a:prstGeom prst="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ALCANZAR</a:t>
            </a:r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10512533" y="4790339"/>
            <a:ext cx="1431453" cy="461665"/>
          </a:xfrm>
          <a:prstGeom prst="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DESARTICULAR</a:t>
            </a:r>
          </a:p>
          <a:p>
            <a:pPr algn="ctr"/>
            <a:r>
              <a:rPr lang="es-EC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EVITAR</a:t>
            </a:r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ángulo redondeado 14"/>
          <p:cNvSpPr/>
          <p:nvPr/>
        </p:nvSpPr>
        <p:spPr>
          <a:xfrm>
            <a:off x="6575612" y="2159066"/>
            <a:ext cx="1210235" cy="2923660"/>
          </a:xfrm>
          <a:prstGeom prst="round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907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01905" y="79816"/>
            <a:ext cx="8659907" cy="515791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s-EC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COMPOSICIÓN DEL CAPÍTULO III “Procedimiento de construcción”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801905" y="771291"/>
            <a:ext cx="8659907" cy="465838"/>
          </a:xfr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EC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SECCIÓN VIII “RAMA – CAMINO CRÍTICO PRINCIPAL AL EFDE”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28345" t="29205" r="25662" b="7824"/>
          <a:stretch/>
        </p:blipFill>
        <p:spPr>
          <a:xfrm>
            <a:off x="2303930" y="1520390"/>
            <a:ext cx="7584141" cy="514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7482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01905" y="79816"/>
            <a:ext cx="8659907" cy="515791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s-EC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COMPOSICIÓN DEL CAPÍTULO III “Procedimiento de construcción”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5919" t="34306" r="26434" b="17828"/>
          <a:stretch/>
        </p:blipFill>
        <p:spPr>
          <a:xfrm>
            <a:off x="1083608" y="1412813"/>
            <a:ext cx="10024785" cy="5335638"/>
          </a:xfrm>
          <a:prstGeom prst="rect">
            <a:avLst/>
          </a:prstGeom>
        </p:spPr>
      </p:pic>
      <p:sp>
        <p:nvSpPr>
          <p:cNvPr id="7" name="Marcador de contenido 4"/>
          <p:cNvSpPr txBox="1">
            <a:spLocks/>
          </p:cNvSpPr>
          <p:nvPr/>
        </p:nvSpPr>
        <p:spPr>
          <a:xfrm>
            <a:off x="1801905" y="771291"/>
            <a:ext cx="8659907" cy="465838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C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SECCIÓN VIII “PUNTO CULMINANTE – PAUSA OPERACIONAL”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388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Imagem 101">
            <a:extLst>
              <a:ext uri="{FF2B5EF4-FFF2-40B4-BE49-F238E27FC236}">
                <a16:creationId xmlns:a16="http://schemas.microsoft.com/office/drawing/2014/main" id="{7028CB47-ECF8-4714-BF10-EA10AD620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4" name="Retângulo 103">
            <a:extLst>
              <a:ext uri="{FF2B5EF4-FFF2-40B4-BE49-F238E27FC236}">
                <a16:creationId xmlns:a16="http://schemas.microsoft.com/office/drawing/2014/main" id="{019E5AC3-61EC-495C-B2D1-75CD25654BA0}"/>
              </a:ext>
            </a:extLst>
          </p:cNvPr>
          <p:cNvSpPr/>
          <p:nvPr/>
        </p:nvSpPr>
        <p:spPr>
          <a:xfrm>
            <a:off x="0" y="0"/>
            <a:ext cx="12191997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92722" y="30850"/>
            <a:ext cx="8006556" cy="1478570"/>
          </a:xfrm>
        </p:spPr>
        <p:txBody>
          <a:bodyPr>
            <a:normAutofit/>
          </a:bodyPr>
          <a:lstStyle/>
          <a:p>
            <a:pPr algn="ctr"/>
            <a:r>
              <a:rPr lang="es-EC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INTRODUCCIÓN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48D2346E-97AF-45B1-B147-0DF0EB364D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3674" y="1303499"/>
            <a:ext cx="8704653" cy="502920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s-EC" sz="17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Justificación y Relevancia de la Investigación</a:t>
            </a:r>
            <a:r>
              <a:rPr lang="es-EC" sz="17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s-EC" sz="17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s-EC" sz="17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¿</a:t>
            </a:r>
            <a:r>
              <a:rPr lang="es-EC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Porqué hacerlo?</a:t>
            </a:r>
            <a:endParaRPr lang="en-US" sz="1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es-EC" sz="17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s-EC" sz="17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Objetivo General del Proyecto</a:t>
            </a:r>
            <a:endParaRPr lang="es-EC" sz="17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s-ES" sz="17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Analizando los desafíos actuales para una toma de decisiones adecuada y oportuna a nivel operacional, </a:t>
            </a:r>
            <a:r>
              <a:rPr lang="es-EC" sz="1700" b="1" dirty="0">
                <a:solidFill>
                  <a:schemeClr val="bg1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presentar una propuesta metodológica (de procedimientos) de construcción de un diseño operacional efectivo para la resolución de problemas militares complejos, de modo a servir de referencia para las etapas siguientes del planeamiento metodológico y conducción de las operaciones conjuntas</a:t>
            </a:r>
            <a:r>
              <a:rPr lang="es-EC" sz="17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es-EC" sz="17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s-EC" sz="17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Objetivos Específicos </a:t>
            </a:r>
          </a:p>
          <a:p>
            <a:pPr algn="just">
              <a:lnSpc>
                <a:spcPct val="100000"/>
              </a:lnSpc>
              <a:buFontTx/>
              <a:buChar char="-"/>
            </a:pPr>
            <a:r>
              <a:rPr lang="es-EC" sz="17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Identificar los principales desafíos para los procesos de toma de decisiones.</a:t>
            </a:r>
          </a:p>
          <a:p>
            <a:pPr algn="just">
              <a:lnSpc>
                <a:spcPct val="100000"/>
              </a:lnSpc>
              <a:buFontTx/>
              <a:buChar char="-"/>
            </a:pPr>
            <a:r>
              <a:rPr lang="es-EC" sz="17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Identificar las posibles ventajas al emplear el ADO.</a:t>
            </a:r>
          </a:p>
          <a:p>
            <a:pPr algn="just">
              <a:lnSpc>
                <a:spcPct val="100000"/>
              </a:lnSpc>
              <a:buFontTx/>
              <a:buChar char="-"/>
            </a:pPr>
            <a:r>
              <a:rPr lang="es-EC" sz="17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Presentar una propuesta de definiciones de elementos del diseño operacional para aplicación en ese trabajo.</a:t>
            </a:r>
            <a:endParaRPr lang="es-EC" sz="17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buFontTx/>
              <a:buChar char="-"/>
            </a:pPr>
            <a:r>
              <a:rPr lang="es-EC" sz="17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Presentar una propuesta de construcción de diseño operacional para servir de referencia a los comandantes y estados mayores a nivel operacional.</a:t>
            </a:r>
            <a:endParaRPr lang="en-US" sz="1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3664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01905" y="79816"/>
            <a:ext cx="8659907" cy="515791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s-EC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COMPOSICIÓN DEL CAPÍTULO III “Procedimiento de construcción”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3886201" y="771291"/>
            <a:ext cx="4020670" cy="465838"/>
          </a:xfrm>
          <a:solidFill>
            <a:srgbClr val="FFFF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relaxedInset"/>
          </a:sp3d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EC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SECCIÓN I “GENERALIDADES”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23272" t="21751" r="23236" b="11353"/>
          <a:stretch/>
        </p:blipFill>
        <p:spPr>
          <a:xfrm>
            <a:off x="174812" y="1426260"/>
            <a:ext cx="6373905" cy="504177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relaxedInset"/>
          </a:sp3d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29668" t="25479" r="29522" b="8607"/>
          <a:stretch/>
        </p:blipFill>
        <p:spPr>
          <a:xfrm>
            <a:off x="6710083" y="1426260"/>
            <a:ext cx="5244352" cy="504177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relaxedInset"/>
          </a:sp3d>
        </p:spPr>
      </p:pic>
      <p:sp>
        <p:nvSpPr>
          <p:cNvPr id="8" name="Rectángulo 7"/>
          <p:cNvSpPr/>
          <p:nvPr/>
        </p:nvSpPr>
        <p:spPr>
          <a:xfrm>
            <a:off x="551329" y="2135017"/>
            <a:ext cx="5002306" cy="389965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3703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24926" t="21359" r="23677" b="10569"/>
          <a:stretch/>
        </p:blipFill>
        <p:spPr>
          <a:xfrm>
            <a:off x="242046" y="1600201"/>
            <a:ext cx="6266331" cy="466613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01905" y="79816"/>
            <a:ext cx="8659907" cy="515791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s-EC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COMPOSICIÓN DEL CAPÍTULO III “Procedimiento de construcción”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3886201" y="771291"/>
            <a:ext cx="4020670" cy="465838"/>
          </a:xfr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EC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SECCIÓN II “SECUENCIA”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430306" y="2605665"/>
            <a:ext cx="1465730" cy="339242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ángulo 8"/>
          <p:cNvSpPr/>
          <p:nvPr/>
        </p:nvSpPr>
        <p:spPr>
          <a:xfrm>
            <a:off x="430306" y="4046033"/>
            <a:ext cx="1465730" cy="32065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ángulo 9"/>
          <p:cNvSpPr/>
          <p:nvPr/>
        </p:nvSpPr>
        <p:spPr>
          <a:xfrm>
            <a:off x="457201" y="5371277"/>
            <a:ext cx="1465730" cy="289936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orma 10"/>
          <p:cNvSpPr/>
          <p:nvPr/>
        </p:nvSpPr>
        <p:spPr>
          <a:xfrm>
            <a:off x="6857998" y="2605664"/>
            <a:ext cx="4579679" cy="3155577"/>
          </a:xfrm>
          <a:prstGeom prst="funnel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2" name="Grupo 11"/>
          <p:cNvGrpSpPr/>
          <p:nvPr/>
        </p:nvGrpSpPr>
        <p:grpSpPr>
          <a:xfrm>
            <a:off x="9670898" y="1514662"/>
            <a:ext cx="1581827" cy="1285984"/>
            <a:chOff x="4955034" y="427862"/>
            <a:chExt cx="1581827" cy="1285984"/>
          </a:xfrm>
        </p:grpSpPr>
        <p:sp>
          <p:nvSpPr>
            <p:cNvPr id="13" name="Elipse 12"/>
            <p:cNvSpPr/>
            <p:nvPr/>
          </p:nvSpPr>
          <p:spPr>
            <a:xfrm>
              <a:off x="4955034" y="427862"/>
              <a:ext cx="1581827" cy="128598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3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Elipse 4"/>
            <p:cNvSpPr/>
            <p:nvPr/>
          </p:nvSpPr>
          <p:spPr>
            <a:xfrm>
              <a:off x="5186687" y="616190"/>
              <a:ext cx="1118521" cy="9093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4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Elementos del Diseño</a:t>
              </a:r>
              <a:endParaRPr lang="en-US" sz="14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upo 14"/>
          <p:cNvGrpSpPr/>
          <p:nvPr/>
        </p:nvGrpSpPr>
        <p:grpSpPr>
          <a:xfrm>
            <a:off x="7136523" y="1470358"/>
            <a:ext cx="1581827" cy="1285984"/>
            <a:chOff x="4955034" y="427862"/>
            <a:chExt cx="1581827" cy="1285984"/>
          </a:xfrm>
        </p:grpSpPr>
        <p:sp>
          <p:nvSpPr>
            <p:cNvPr id="16" name="Elipse 15"/>
            <p:cNvSpPr/>
            <p:nvPr/>
          </p:nvSpPr>
          <p:spPr>
            <a:xfrm>
              <a:off x="4955034" y="427862"/>
              <a:ext cx="1581827" cy="1285984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3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Elipse 4"/>
            <p:cNvSpPr/>
            <p:nvPr/>
          </p:nvSpPr>
          <p:spPr>
            <a:xfrm>
              <a:off x="5186687" y="616190"/>
              <a:ext cx="1118521" cy="9093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kern="1200" dirty="0">
                  <a:latin typeface="Arial" panose="020B0604020202020204" pitchFamily="34" charset="0"/>
                  <a:cs typeface="Arial" panose="020B0604020202020204" pitchFamily="34" charset="0"/>
                </a:rPr>
                <a:t>ARTE</a:t>
              </a:r>
              <a:endParaRPr lang="en-US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upo 17"/>
          <p:cNvGrpSpPr/>
          <p:nvPr/>
        </p:nvGrpSpPr>
        <p:grpSpPr>
          <a:xfrm>
            <a:off x="8532504" y="2605664"/>
            <a:ext cx="1581827" cy="1285984"/>
            <a:chOff x="4955034" y="427862"/>
            <a:chExt cx="1581827" cy="1285984"/>
          </a:xfrm>
        </p:grpSpPr>
        <p:sp>
          <p:nvSpPr>
            <p:cNvPr id="19" name="Elipse 18"/>
            <p:cNvSpPr/>
            <p:nvPr/>
          </p:nvSpPr>
          <p:spPr>
            <a:xfrm>
              <a:off x="4955034" y="427862"/>
              <a:ext cx="1581827" cy="1285984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3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Elipse 4"/>
            <p:cNvSpPr/>
            <p:nvPr/>
          </p:nvSpPr>
          <p:spPr>
            <a:xfrm>
              <a:off x="5186687" y="616190"/>
              <a:ext cx="1118521" cy="9093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4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Ambiente Operacional</a:t>
              </a:r>
              <a:endParaRPr lang="en-US" sz="14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CuadroTexto 6"/>
          <p:cNvSpPr txBox="1"/>
          <p:nvPr/>
        </p:nvSpPr>
        <p:spPr>
          <a:xfrm>
            <a:off x="7893423" y="6266331"/>
            <a:ext cx="2568388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DISEÑO OPERACIONAL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Flecha abajo 20"/>
          <p:cNvSpPr/>
          <p:nvPr/>
        </p:nvSpPr>
        <p:spPr>
          <a:xfrm>
            <a:off x="8846932" y="5475903"/>
            <a:ext cx="661369" cy="7590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37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01905" y="79816"/>
            <a:ext cx="8659907" cy="515791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s-EC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COMPOSICIÓN DEL CAPÍTULO III “Procedimiento de construcción”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arcador de contenido 4"/>
          <p:cNvSpPr txBox="1">
            <a:spLocks/>
          </p:cNvSpPr>
          <p:nvPr/>
        </p:nvSpPr>
        <p:spPr>
          <a:xfrm>
            <a:off x="1801905" y="771291"/>
            <a:ext cx="8659907" cy="465838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C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“DISEÑO OPERACIONAL - CONSIDERACIONES”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A36A7AB3-62BF-40BF-95F8-99CFB82FCA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0085236"/>
              </p:ext>
            </p:extLst>
          </p:nvPr>
        </p:nvGraphicFramePr>
        <p:xfrm>
          <a:off x="2011527" y="1337014"/>
          <a:ext cx="8168946" cy="54411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m de Bitmap" r:id="rId2" imgW="7148180" imgH="4755292" progId="Paint.Picture">
                  <p:embed/>
                </p:oleObj>
              </mc:Choice>
              <mc:Fallback>
                <p:oleObj name="Imagem de Bitmap" r:id="rId2" imgW="7148180" imgH="4755292" progId="Paint.Picture">
                  <p:embed/>
                  <p:pic>
                    <p:nvPicPr>
                      <p:cNvPr id="6" name="Objeto 5">
                        <a:extLst>
                          <a:ext uri="{FF2B5EF4-FFF2-40B4-BE49-F238E27FC236}">
                            <a16:creationId xmlns:a16="http://schemas.microsoft.com/office/drawing/2014/main" id="{03E7C59E-8315-4443-8606-89AB86E0D4C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1527" y="1337014"/>
                        <a:ext cx="8168946" cy="544117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320347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Imagem 101">
            <a:extLst>
              <a:ext uri="{FF2B5EF4-FFF2-40B4-BE49-F238E27FC236}">
                <a16:creationId xmlns:a16="http://schemas.microsoft.com/office/drawing/2014/main" id="{7028CB47-ECF8-4714-BF10-EA10AD620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4" name="Retângulo 103">
            <a:extLst>
              <a:ext uri="{FF2B5EF4-FFF2-40B4-BE49-F238E27FC236}">
                <a16:creationId xmlns:a16="http://schemas.microsoft.com/office/drawing/2014/main" id="{019E5AC3-61EC-495C-B2D1-75CD25654BA0}"/>
              </a:ext>
            </a:extLst>
          </p:cNvPr>
          <p:cNvSpPr/>
          <p:nvPr/>
        </p:nvSpPr>
        <p:spPr>
          <a:xfrm>
            <a:off x="0" y="0"/>
            <a:ext cx="12191997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3E2A348D-3A69-4F87-8547-A42EEAD59FC0}"/>
              </a:ext>
            </a:extLst>
          </p:cNvPr>
          <p:cNvSpPr/>
          <p:nvPr/>
        </p:nvSpPr>
        <p:spPr>
          <a:xfrm>
            <a:off x="-5" y="3942354"/>
            <a:ext cx="12192002" cy="420509"/>
          </a:xfrm>
          <a:prstGeom prst="rect">
            <a:avLst/>
          </a:prstGeom>
          <a:solidFill>
            <a:srgbClr val="FFFF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947134" y="1801253"/>
            <a:ext cx="10244863" cy="3124201"/>
          </a:xfrm>
        </p:spPr>
        <p:txBody>
          <a:bodyPr>
            <a:normAutofit fontScale="92500"/>
          </a:bodyPr>
          <a:lstStyle/>
          <a:p>
            <a:r>
              <a:rPr lang="es-EC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Introducción</a:t>
            </a:r>
          </a:p>
          <a:p>
            <a:r>
              <a:rPr lang="es-EC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Capítulo 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Fundamentación y Aspectos Generales</a:t>
            </a:r>
            <a:endParaRPr lang="es-EC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C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Capítulo II: Elementos del Diseño Operacional </a:t>
            </a:r>
          </a:p>
          <a:p>
            <a:r>
              <a:rPr lang="es-EC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Capítulo III: Procedimientos para Construir un Diseño Operacional</a:t>
            </a:r>
          </a:p>
          <a:p>
            <a:r>
              <a:rPr lang="es-EC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Anexo 1</a:t>
            </a:r>
            <a:r>
              <a:rPr lang="es-EC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EC" b="1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</a:rPr>
              <a:t>Aplicación de Lógica Difusa para el Análisis de Factores del CG</a:t>
            </a:r>
            <a:endParaRPr lang="es-EC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C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Conclusiones y Preguntas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92722" y="322683"/>
            <a:ext cx="8006556" cy="1478570"/>
          </a:xfrm>
        </p:spPr>
        <p:txBody>
          <a:bodyPr>
            <a:normAutofit/>
          </a:bodyPr>
          <a:lstStyle/>
          <a:p>
            <a:pPr algn="ctr"/>
            <a:r>
              <a:rPr lang="es-EC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  <a:endParaRPr lang="en-US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D52E5683-9E60-4858-8B72-EDFF895D4BDA}"/>
              </a:ext>
            </a:extLst>
          </p:cNvPr>
          <p:cNvGrpSpPr/>
          <p:nvPr/>
        </p:nvGrpSpPr>
        <p:grpSpPr>
          <a:xfrm>
            <a:off x="2936325" y="6045797"/>
            <a:ext cx="6319350" cy="711921"/>
            <a:chOff x="2929937" y="6045797"/>
            <a:chExt cx="6319350" cy="711921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19035" y="6045797"/>
              <a:ext cx="1413239" cy="711921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40176" y="6045797"/>
              <a:ext cx="1309111" cy="711921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29937" y="6045797"/>
              <a:ext cx="1381196" cy="711921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5559984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9142651"/>
              </p:ext>
            </p:extLst>
          </p:nvPr>
        </p:nvGraphicFramePr>
        <p:xfrm>
          <a:off x="1329672" y="1684244"/>
          <a:ext cx="9906000" cy="3541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4276165" y="2886168"/>
            <a:ext cx="4177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PROCESO TOMA DE DECISIONES</a:t>
            </a: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9748" y="4973362"/>
            <a:ext cx="3372551" cy="1426635"/>
          </a:xfrm>
          <a:prstGeom prst="rect">
            <a:avLst/>
          </a:prstGeom>
        </p:spPr>
      </p:pic>
      <p:cxnSp>
        <p:nvCxnSpPr>
          <p:cNvPr id="10" name="Conector recto de flecha 9"/>
          <p:cNvCxnSpPr>
            <a:stCxn id="8" idx="0"/>
          </p:cNvCxnSpPr>
          <p:nvPr/>
        </p:nvCxnSpPr>
        <p:spPr>
          <a:xfrm flipH="1" flipV="1">
            <a:off x="2712817" y="3455894"/>
            <a:ext cx="3123207" cy="15174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/>
          <p:cNvCxnSpPr/>
          <p:nvPr/>
        </p:nvCxnSpPr>
        <p:spPr>
          <a:xfrm flipV="1">
            <a:off x="5836023" y="3509682"/>
            <a:ext cx="1" cy="14636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/>
          <p:cNvCxnSpPr/>
          <p:nvPr/>
        </p:nvCxnSpPr>
        <p:spPr>
          <a:xfrm flipV="1">
            <a:off x="5916706" y="3402107"/>
            <a:ext cx="2743200" cy="15712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ítulo 1">
            <a:extLst>
              <a:ext uri="{FF2B5EF4-FFF2-40B4-BE49-F238E27FC236}">
                <a16:creationId xmlns:a16="http://schemas.microsoft.com/office/drawing/2014/main" id="{3951E62A-A36B-45D8-A1DB-A3FCACDA7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72141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es-EC" sz="3200" dirty="0">
                <a:latin typeface="Arial" panose="020B0604020202020204" pitchFamily="34" charset="0"/>
                <a:cs typeface="Arial" panose="020B0604020202020204" pitchFamily="34" charset="0"/>
              </a:rPr>
              <a:t>Lógica Difusa</a:t>
            </a:r>
          </a:p>
        </p:txBody>
      </p:sp>
    </p:spTree>
    <p:extLst>
      <p:ext uri="{BB962C8B-B14F-4D97-AF65-F5344CB8AC3E}">
        <p14:creationId xmlns:p14="http://schemas.microsoft.com/office/powerpoint/2010/main" val="4028669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Imagem 101">
            <a:extLst>
              <a:ext uri="{FF2B5EF4-FFF2-40B4-BE49-F238E27FC236}">
                <a16:creationId xmlns:a16="http://schemas.microsoft.com/office/drawing/2014/main" id="{7028CB47-ECF8-4714-BF10-EA10AD620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4" name="Retângulo 103">
            <a:extLst>
              <a:ext uri="{FF2B5EF4-FFF2-40B4-BE49-F238E27FC236}">
                <a16:creationId xmlns:a16="http://schemas.microsoft.com/office/drawing/2014/main" id="{019E5AC3-61EC-495C-B2D1-75CD25654BA0}"/>
              </a:ext>
            </a:extLst>
          </p:cNvPr>
          <p:cNvSpPr/>
          <p:nvPr/>
        </p:nvSpPr>
        <p:spPr>
          <a:xfrm>
            <a:off x="0" y="0"/>
            <a:ext cx="12191997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02F46511-F5CB-4E5B-A75B-88919DB3C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72141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es-EC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¿Qué es la Lógica Difusa?</a:t>
            </a:r>
          </a:p>
        </p:txBody>
      </p:sp>
      <p:pic>
        <p:nvPicPr>
          <p:cNvPr id="11" name="Imagen 4">
            <a:extLst>
              <a:ext uri="{FF2B5EF4-FFF2-40B4-BE49-F238E27FC236}">
                <a16:creationId xmlns:a16="http://schemas.microsoft.com/office/drawing/2014/main" id="{F553AD1C-266F-40B4-974E-9543DB5B27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551" r="49064"/>
          <a:stretch/>
        </p:blipFill>
        <p:spPr>
          <a:xfrm>
            <a:off x="5501191" y="2361240"/>
            <a:ext cx="1359243" cy="3355632"/>
          </a:xfrm>
          <a:prstGeom prst="rect">
            <a:avLst/>
          </a:prstGeom>
        </p:spPr>
      </p:pic>
      <p:pic>
        <p:nvPicPr>
          <p:cNvPr id="12" name="Imagen 7">
            <a:extLst>
              <a:ext uri="{FF2B5EF4-FFF2-40B4-BE49-F238E27FC236}">
                <a16:creationId xmlns:a16="http://schemas.microsoft.com/office/drawing/2014/main" id="{C99A7A11-360C-4E5D-BE0C-91C256F159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25" t="6870" r="17628" b="4380"/>
          <a:stretch/>
        </p:blipFill>
        <p:spPr>
          <a:xfrm>
            <a:off x="1542932" y="1950443"/>
            <a:ext cx="1983337" cy="1933998"/>
          </a:xfrm>
          <a:prstGeom prst="rect">
            <a:avLst/>
          </a:prstGeom>
        </p:spPr>
      </p:pic>
      <p:pic>
        <p:nvPicPr>
          <p:cNvPr id="13" name="Imagen 8">
            <a:extLst>
              <a:ext uri="{FF2B5EF4-FFF2-40B4-BE49-F238E27FC236}">
                <a16:creationId xmlns:a16="http://schemas.microsoft.com/office/drawing/2014/main" id="{EDB7A3E5-3899-437D-964C-F8D826B0C07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493"/>
          <a:stretch/>
        </p:blipFill>
        <p:spPr>
          <a:xfrm>
            <a:off x="8327068" y="4837260"/>
            <a:ext cx="1770243" cy="1948599"/>
          </a:xfrm>
          <a:prstGeom prst="rect">
            <a:avLst/>
          </a:prstGeom>
        </p:spPr>
      </p:pic>
      <p:sp>
        <p:nvSpPr>
          <p:cNvPr id="14" name="CuadroTexto 9">
            <a:extLst>
              <a:ext uri="{FF2B5EF4-FFF2-40B4-BE49-F238E27FC236}">
                <a16:creationId xmlns:a16="http://schemas.microsoft.com/office/drawing/2014/main" id="{1665651F-F3F0-4B98-A0A5-8924DF25D07B}"/>
              </a:ext>
            </a:extLst>
          </p:cNvPr>
          <p:cNvSpPr txBox="1"/>
          <p:nvPr/>
        </p:nvSpPr>
        <p:spPr>
          <a:xfrm>
            <a:off x="1910871" y="3742690"/>
            <a:ext cx="1247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Islandia</a:t>
            </a:r>
          </a:p>
        </p:txBody>
      </p:sp>
      <p:sp>
        <p:nvSpPr>
          <p:cNvPr id="15" name="CuadroTexto 10">
            <a:extLst>
              <a:ext uri="{FF2B5EF4-FFF2-40B4-BE49-F238E27FC236}">
                <a16:creationId xmlns:a16="http://schemas.microsoft.com/office/drawing/2014/main" id="{BAF407D9-6A40-4C0D-982C-F37B2DB5452B}"/>
              </a:ext>
            </a:extLst>
          </p:cNvPr>
          <p:cNvSpPr txBox="1"/>
          <p:nvPr/>
        </p:nvSpPr>
        <p:spPr>
          <a:xfrm>
            <a:off x="10060077" y="6011606"/>
            <a:ext cx="817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Haití</a:t>
            </a:r>
          </a:p>
        </p:txBody>
      </p:sp>
      <p:pic>
        <p:nvPicPr>
          <p:cNvPr id="16" name="Imagen 11">
            <a:extLst>
              <a:ext uri="{FF2B5EF4-FFF2-40B4-BE49-F238E27FC236}">
                <a16:creationId xmlns:a16="http://schemas.microsoft.com/office/drawing/2014/main" id="{199855ED-D39E-4B82-A492-82E099ED559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09596" y="1657232"/>
            <a:ext cx="1840352" cy="1840352"/>
          </a:xfrm>
          <a:prstGeom prst="rect">
            <a:avLst/>
          </a:prstGeom>
        </p:spPr>
      </p:pic>
      <p:sp>
        <p:nvSpPr>
          <p:cNvPr id="17" name="CuadroTexto 12">
            <a:extLst>
              <a:ext uri="{FF2B5EF4-FFF2-40B4-BE49-F238E27FC236}">
                <a16:creationId xmlns:a16="http://schemas.microsoft.com/office/drawing/2014/main" id="{7D04AF87-0506-4B8F-8155-3B26BEFE8659}"/>
              </a:ext>
            </a:extLst>
          </p:cNvPr>
          <p:cNvSpPr txBox="1"/>
          <p:nvPr/>
        </p:nvSpPr>
        <p:spPr>
          <a:xfrm>
            <a:off x="10060077" y="2890387"/>
            <a:ext cx="1160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México</a:t>
            </a:r>
          </a:p>
        </p:txBody>
      </p:sp>
      <p:cxnSp>
        <p:nvCxnSpPr>
          <p:cNvPr id="18" name="Conector recto de flecha 14">
            <a:extLst>
              <a:ext uri="{FF2B5EF4-FFF2-40B4-BE49-F238E27FC236}">
                <a16:creationId xmlns:a16="http://schemas.microsoft.com/office/drawing/2014/main" id="{A129CC5E-36AB-41AA-9372-9E955B746875}"/>
              </a:ext>
            </a:extLst>
          </p:cNvPr>
          <p:cNvCxnSpPr>
            <a:cxnSpLocks/>
            <a:stCxn id="11" idx="1"/>
          </p:cNvCxnSpPr>
          <p:nvPr/>
        </p:nvCxnSpPr>
        <p:spPr>
          <a:xfrm flipH="1" flipV="1">
            <a:off x="3599234" y="3239311"/>
            <a:ext cx="1901957" cy="799745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7">
            <a:extLst>
              <a:ext uri="{FF2B5EF4-FFF2-40B4-BE49-F238E27FC236}">
                <a16:creationId xmlns:a16="http://schemas.microsoft.com/office/drawing/2014/main" id="{7E8D79A4-3F4F-4818-A2E1-BAE622F33160}"/>
              </a:ext>
            </a:extLst>
          </p:cNvPr>
          <p:cNvCxnSpPr>
            <a:cxnSpLocks/>
            <a:stCxn id="11" idx="3"/>
          </p:cNvCxnSpPr>
          <p:nvPr/>
        </p:nvCxnSpPr>
        <p:spPr>
          <a:xfrm flipV="1">
            <a:off x="6860434" y="2977046"/>
            <a:ext cx="1587342" cy="106201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862A33DF-AA4E-463F-8C72-EF40F1DBAE54}"/>
              </a:ext>
            </a:extLst>
          </p:cNvPr>
          <p:cNvCxnSpPr>
            <a:stCxn id="11" idx="3"/>
          </p:cNvCxnSpPr>
          <p:nvPr/>
        </p:nvCxnSpPr>
        <p:spPr>
          <a:xfrm>
            <a:off x="6860434" y="4039056"/>
            <a:ext cx="1466634" cy="1109593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uadroTexto 2">
            <a:extLst>
              <a:ext uri="{FF2B5EF4-FFF2-40B4-BE49-F238E27FC236}">
                <a16:creationId xmlns:a16="http://schemas.microsoft.com/office/drawing/2014/main" id="{F931EF18-580A-43DF-95EE-BC058DF369A6}"/>
              </a:ext>
            </a:extLst>
          </p:cNvPr>
          <p:cNvSpPr txBox="1"/>
          <p:nvPr/>
        </p:nvSpPr>
        <p:spPr>
          <a:xfrm>
            <a:off x="6629824" y="2979638"/>
            <a:ext cx="651139" cy="461665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s-EC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18°</a:t>
            </a:r>
          </a:p>
        </p:txBody>
      </p:sp>
      <p:sp>
        <p:nvSpPr>
          <p:cNvPr id="22" name="CuadroTexto 5">
            <a:extLst>
              <a:ext uri="{FF2B5EF4-FFF2-40B4-BE49-F238E27FC236}">
                <a16:creationId xmlns:a16="http://schemas.microsoft.com/office/drawing/2014/main" id="{D1084D04-C9AB-47F8-9FDA-FF15A60D66D8}"/>
              </a:ext>
            </a:extLst>
          </p:cNvPr>
          <p:cNvSpPr txBox="1"/>
          <p:nvPr/>
        </p:nvSpPr>
        <p:spPr>
          <a:xfrm>
            <a:off x="1478833" y="6092962"/>
            <a:ext cx="5123518" cy="52322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C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Otorga Subjetividad al análisis.</a:t>
            </a:r>
          </a:p>
        </p:txBody>
      </p:sp>
    </p:spTree>
    <p:extLst>
      <p:ext uri="{BB962C8B-B14F-4D97-AF65-F5344CB8AC3E}">
        <p14:creationId xmlns:p14="http://schemas.microsoft.com/office/powerpoint/2010/main" val="1990919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Imagem 101">
            <a:extLst>
              <a:ext uri="{FF2B5EF4-FFF2-40B4-BE49-F238E27FC236}">
                <a16:creationId xmlns:a16="http://schemas.microsoft.com/office/drawing/2014/main" id="{7028CB47-ECF8-4714-BF10-EA10AD620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4" name="Retângulo 103">
            <a:extLst>
              <a:ext uri="{FF2B5EF4-FFF2-40B4-BE49-F238E27FC236}">
                <a16:creationId xmlns:a16="http://schemas.microsoft.com/office/drawing/2014/main" id="{019E5AC3-61EC-495C-B2D1-75CD25654BA0}"/>
              </a:ext>
            </a:extLst>
          </p:cNvPr>
          <p:cNvSpPr/>
          <p:nvPr/>
        </p:nvSpPr>
        <p:spPr>
          <a:xfrm>
            <a:off x="0" y="0"/>
            <a:ext cx="12191997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947134" y="1801253"/>
            <a:ext cx="9293674" cy="3124201"/>
          </a:xfrm>
        </p:spPr>
        <p:txBody>
          <a:bodyPr>
            <a:normAutofit fontScale="92500" lnSpcReduction="10000"/>
          </a:bodyPr>
          <a:lstStyle/>
          <a:p>
            <a:r>
              <a:rPr lang="es-EC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Agrega </a:t>
            </a:r>
            <a:r>
              <a:rPr lang="es-EC" sz="24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cientificismo</a:t>
            </a:r>
            <a:r>
              <a:rPr lang="es-EC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 análisis.</a:t>
            </a:r>
          </a:p>
          <a:p>
            <a:r>
              <a:rPr lang="es-EC" sz="24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Estandariza</a:t>
            </a:r>
            <a:r>
              <a:rPr lang="es-EC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análisis.</a:t>
            </a:r>
          </a:p>
          <a:p>
            <a:r>
              <a:rPr lang="es-EC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Permite aplicar </a:t>
            </a:r>
            <a:r>
              <a:rPr lang="es-EC" sz="24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criterios de expertos y la doctrina</a:t>
            </a:r>
            <a:r>
              <a:rPr lang="es-EC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 análisis.</a:t>
            </a:r>
          </a:p>
          <a:p>
            <a:r>
              <a:rPr lang="es-EC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Herramienta </a:t>
            </a:r>
            <a:r>
              <a:rPr lang="es-EC" sz="24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versátil, se adaptada </a:t>
            </a:r>
            <a:r>
              <a:rPr lang="es-EC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diversos entornos.</a:t>
            </a:r>
          </a:p>
          <a:p>
            <a:r>
              <a:rPr lang="es-EC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 </a:t>
            </a:r>
            <a:r>
              <a:rPr lang="es-EC" sz="24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información en tiempo real</a:t>
            </a:r>
            <a:r>
              <a:rPr lang="es-EC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s-EC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Permite </a:t>
            </a:r>
            <a:r>
              <a:rPr lang="es-EC" sz="24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simular</a:t>
            </a:r>
            <a:r>
              <a:rPr lang="es-EC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escenarios futuros.</a:t>
            </a:r>
          </a:p>
          <a:p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92722" y="322683"/>
            <a:ext cx="8006556" cy="1478570"/>
          </a:xfrm>
        </p:spPr>
        <p:txBody>
          <a:bodyPr>
            <a:normAutofit/>
          </a:bodyPr>
          <a:lstStyle/>
          <a:p>
            <a:pPr algn="ctr"/>
            <a:r>
              <a:rPr lang="es-EC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aportes</a:t>
            </a:r>
            <a:endParaRPr lang="en-US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0086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Imagem 101">
            <a:extLst>
              <a:ext uri="{FF2B5EF4-FFF2-40B4-BE49-F238E27FC236}">
                <a16:creationId xmlns:a16="http://schemas.microsoft.com/office/drawing/2014/main" id="{7028CB47-ECF8-4714-BF10-EA10AD620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4" name="Retângulo 103">
            <a:extLst>
              <a:ext uri="{FF2B5EF4-FFF2-40B4-BE49-F238E27FC236}">
                <a16:creationId xmlns:a16="http://schemas.microsoft.com/office/drawing/2014/main" id="{019E5AC3-61EC-495C-B2D1-75CD25654BA0}"/>
              </a:ext>
            </a:extLst>
          </p:cNvPr>
          <p:cNvSpPr/>
          <p:nvPr/>
        </p:nvSpPr>
        <p:spPr>
          <a:xfrm>
            <a:off x="0" y="0"/>
            <a:ext cx="12191997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D6E0BB53-E3BA-4059-8005-C0266F14B068}"/>
              </a:ext>
            </a:extLst>
          </p:cNvPr>
          <p:cNvSpPr/>
          <p:nvPr/>
        </p:nvSpPr>
        <p:spPr>
          <a:xfrm>
            <a:off x="-2" y="4487108"/>
            <a:ext cx="12192002" cy="420509"/>
          </a:xfrm>
          <a:prstGeom prst="rect">
            <a:avLst/>
          </a:prstGeom>
          <a:solidFill>
            <a:srgbClr val="FFFF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947133" y="1801253"/>
            <a:ext cx="10244863" cy="3124201"/>
          </a:xfrm>
        </p:spPr>
        <p:txBody>
          <a:bodyPr>
            <a:normAutofit fontScale="92500"/>
          </a:bodyPr>
          <a:lstStyle/>
          <a:p>
            <a:r>
              <a:rPr lang="es-EC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Introducción</a:t>
            </a:r>
          </a:p>
          <a:p>
            <a:r>
              <a:rPr lang="es-EC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Capítulo 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Fundamentación y Aspectos Generales</a:t>
            </a:r>
            <a:endParaRPr lang="es-EC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C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Capítulo II: Elementos del Diseño Operacional </a:t>
            </a:r>
          </a:p>
          <a:p>
            <a:r>
              <a:rPr lang="es-EC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Capítulo III: Procedimientos para Construir un Diseño Operacional</a:t>
            </a:r>
          </a:p>
          <a:p>
            <a:r>
              <a:rPr lang="es-EC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Anexo 1: </a:t>
            </a:r>
            <a:r>
              <a:rPr lang="es-EC" b="1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</a:rPr>
              <a:t>Aplicación de Lógica Difusa para el Análisis de Factores del CG</a:t>
            </a:r>
            <a:endParaRPr lang="es-EC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C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Conclusiones y Preguntas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92722" y="322683"/>
            <a:ext cx="8006556" cy="1478570"/>
          </a:xfrm>
        </p:spPr>
        <p:txBody>
          <a:bodyPr>
            <a:normAutofit/>
          </a:bodyPr>
          <a:lstStyle/>
          <a:p>
            <a:pPr algn="ctr"/>
            <a:r>
              <a:rPr lang="es-EC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  <a:endParaRPr lang="en-US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D52E5683-9E60-4858-8B72-EDFF895D4BDA}"/>
              </a:ext>
            </a:extLst>
          </p:cNvPr>
          <p:cNvGrpSpPr/>
          <p:nvPr/>
        </p:nvGrpSpPr>
        <p:grpSpPr>
          <a:xfrm>
            <a:off x="2936325" y="6045797"/>
            <a:ext cx="6319350" cy="711921"/>
            <a:chOff x="2929937" y="6045797"/>
            <a:chExt cx="6319350" cy="711921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19035" y="6045797"/>
              <a:ext cx="1413239" cy="711921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40176" y="6045797"/>
              <a:ext cx="1309111" cy="711921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29937" y="6045797"/>
              <a:ext cx="1381196" cy="711921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9216664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50"/>
            <a:ext cx="12192000" cy="6858000"/>
          </a:xfrm>
          <a:prstGeom prst="rect">
            <a:avLst/>
          </a:prstGeom>
        </p:spPr>
      </p:pic>
      <p:grpSp>
        <p:nvGrpSpPr>
          <p:cNvPr id="9" name="Agrupar 8">
            <a:extLst>
              <a:ext uri="{FF2B5EF4-FFF2-40B4-BE49-F238E27FC236}">
                <a16:creationId xmlns:a16="http://schemas.microsoft.com/office/drawing/2014/main" id="{14042780-29D8-4301-9A38-0F4A1D97F893}"/>
              </a:ext>
            </a:extLst>
          </p:cNvPr>
          <p:cNvGrpSpPr/>
          <p:nvPr/>
        </p:nvGrpSpPr>
        <p:grpSpPr>
          <a:xfrm>
            <a:off x="2288385" y="413044"/>
            <a:ext cx="7612049" cy="6031913"/>
            <a:chOff x="2288385" y="348441"/>
            <a:chExt cx="7612049" cy="6031913"/>
          </a:xfrm>
        </p:grpSpPr>
        <p:sp>
          <p:nvSpPr>
            <p:cNvPr id="5" name="Rectángulo 4"/>
            <p:cNvSpPr/>
            <p:nvPr/>
          </p:nvSpPr>
          <p:spPr>
            <a:xfrm>
              <a:off x="2288385" y="348441"/>
              <a:ext cx="7612049" cy="830997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bg1"/>
              </a:solidFill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s-EC" sz="4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CONCLUSIONES</a:t>
              </a:r>
              <a:endPara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Imagen 4">
              <a:extLst>
                <a:ext uri="{FF2B5EF4-FFF2-40B4-BE49-F238E27FC236}">
                  <a16:creationId xmlns:a16="http://schemas.microsoft.com/office/drawing/2014/main" id="{204A7209-E047-4F93-BEB7-2AABB26DE9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98317" y="4484262"/>
              <a:ext cx="3792183" cy="189609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</p:grpSp>
    </p:spTree>
    <p:extLst>
      <p:ext uri="{BB962C8B-B14F-4D97-AF65-F5344CB8AC3E}">
        <p14:creationId xmlns:p14="http://schemas.microsoft.com/office/powerpoint/2010/main" val="8491006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50"/>
            <a:ext cx="12192000" cy="6858000"/>
          </a:xfrm>
          <a:prstGeom prst="rect">
            <a:avLst/>
          </a:prstGeom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id="{10C085C1-B476-4F3D-BB93-470FA3888F27}"/>
              </a:ext>
            </a:extLst>
          </p:cNvPr>
          <p:cNvGrpSpPr/>
          <p:nvPr/>
        </p:nvGrpSpPr>
        <p:grpSpPr>
          <a:xfrm>
            <a:off x="2288385" y="413044"/>
            <a:ext cx="7612049" cy="6031913"/>
            <a:chOff x="2288385" y="348441"/>
            <a:chExt cx="7612049" cy="6031913"/>
          </a:xfrm>
        </p:grpSpPr>
        <p:sp>
          <p:nvSpPr>
            <p:cNvPr id="9" name="Rectángulo 4">
              <a:extLst>
                <a:ext uri="{FF2B5EF4-FFF2-40B4-BE49-F238E27FC236}">
                  <a16:creationId xmlns:a16="http://schemas.microsoft.com/office/drawing/2014/main" id="{7250C36A-E8D6-4765-8205-3191ED873229}"/>
                </a:ext>
              </a:extLst>
            </p:cNvPr>
            <p:cNvSpPr/>
            <p:nvPr/>
          </p:nvSpPr>
          <p:spPr>
            <a:xfrm>
              <a:off x="2288385" y="348441"/>
              <a:ext cx="7612049" cy="830997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bg1"/>
              </a:solidFill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s-EC" sz="4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PREGUNTAS</a:t>
              </a:r>
              <a:endPara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Imagen 4">
              <a:extLst>
                <a:ext uri="{FF2B5EF4-FFF2-40B4-BE49-F238E27FC236}">
                  <a16:creationId xmlns:a16="http://schemas.microsoft.com/office/drawing/2014/main" id="{4F811616-DC57-4A0F-86DF-C65C288A7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98317" y="4484262"/>
              <a:ext cx="3792183" cy="189609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</p:grpSp>
    </p:spTree>
    <p:extLst>
      <p:ext uri="{BB962C8B-B14F-4D97-AF65-F5344CB8AC3E}">
        <p14:creationId xmlns:p14="http://schemas.microsoft.com/office/powerpoint/2010/main" val="4211974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Imagem 101">
            <a:extLst>
              <a:ext uri="{FF2B5EF4-FFF2-40B4-BE49-F238E27FC236}">
                <a16:creationId xmlns:a16="http://schemas.microsoft.com/office/drawing/2014/main" id="{7028CB47-ECF8-4714-BF10-EA10AD620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4" name="Retângulo 103">
            <a:extLst>
              <a:ext uri="{FF2B5EF4-FFF2-40B4-BE49-F238E27FC236}">
                <a16:creationId xmlns:a16="http://schemas.microsoft.com/office/drawing/2014/main" id="{019E5AC3-61EC-495C-B2D1-75CD25654BA0}"/>
              </a:ext>
            </a:extLst>
          </p:cNvPr>
          <p:cNvSpPr/>
          <p:nvPr/>
        </p:nvSpPr>
        <p:spPr>
          <a:xfrm>
            <a:off x="0" y="0"/>
            <a:ext cx="12191997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48D2346E-97AF-45B1-B147-0DF0EB364D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3674" y="1643974"/>
            <a:ext cx="8704653" cy="489134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C" sz="17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Metodología de Investigación</a:t>
            </a:r>
          </a:p>
          <a:p>
            <a:pPr algn="just">
              <a:buFontTx/>
              <a:buChar char="-"/>
            </a:pPr>
            <a:r>
              <a:rPr lang="es-ES" sz="17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La presente investigación científica empleó un enfoque cualitativo, teniendo la experiencia y perspectiva de los investigadores como presupuestos principales, y la condición de estar inserido en el contexto institucional y de las actividades profesionales de los participantes.</a:t>
            </a:r>
          </a:p>
          <a:p>
            <a:pPr algn="just">
              <a:buFontTx/>
              <a:buChar char="-"/>
            </a:pPr>
            <a:r>
              <a:rPr lang="es-ES" sz="17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Bibliografía consultada.</a:t>
            </a:r>
            <a:endParaRPr lang="en-US" sz="1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14098BD7-E293-472A-B5E7-485311B55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2722" y="30850"/>
            <a:ext cx="8006556" cy="1478570"/>
          </a:xfrm>
        </p:spPr>
        <p:txBody>
          <a:bodyPr>
            <a:normAutofit/>
          </a:bodyPr>
          <a:lstStyle/>
          <a:p>
            <a:pPr algn="ctr"/>
            <a:r>
              <a:rPr lang="es-EC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INTRODUCCIÓN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3143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5F1F45D3-BCD2-4C69-9216-9E2136D1F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0B305A13-ACF1-4F86-A488-B17C6F8F0AC2}"/>
              </a:ext>
            </a:extLst>
          </p:cNvPr>
          <p:cNvSpPr/>
          <p:nvPr/>
        </p:nvSpPr>
        <p:spPr>
          <a:xfrm>
            <a:off x="0" y="0"/>
            <a:ext cx="12191997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6" name="Imagen 1">
            <a:extLst>
              <a:ext uri="{FF2B5EF4-FFF2-40B4-BE49-F238E27FC236}">
                <a16:creationId xmlns:a16="http://schemas.microsoft.com/office/drawing/2014/main" id="{9F2A2775-065B-49A6-9E96-CFFE8AA969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658" y="509380"/>
            <a:ext cx="4830685" cy="1333415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FF80E45A-1ABD-457F-9762-8BE2AA22C747}"/>
              </a:ext>
            </a:extLst>
          </p:cNvPr>
          <p:cNvSpPr txBox="1"/>
          <p:nvPr/>
        </p:nvSpPr>
        <p:spPr>
          <a:xfrm>
            <a:off x="2337243" y="2067389"/>
            <a:ext cx="7517515" cy="10412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EC" sz="2800" b="1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</a:rPr>
              <a:t>Propuesta de un Manual de Arte y Diseño Operacional para el Ejército Ecuatoriano</a:t>
            </a:r>
            <a:endParaRPr lang="es-EC" sz="24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ángulo 4">
            <a:extLst>
              <a:ext uri="{FF2B5EF4-FFF2-40B4-BE49-F238E27FC236}">
                <a16:creationId xmlns:a16="http://schemas.microsoft.com/office/drawing/2014/main" id="{35418252-D24F-4BB3-ADCF-56D27F543430}"/>
              </a:ext>
            </a:extLst>
          </p:cNvPr>
          <p:cNvSpPr/>
          <p:nvPr/>
        </p:nvSpPr>
        <p:spPr>
          <a:xfrm>
            <a:off x="2289973" y="3278739"/>
            <a:ext cx="7612049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6350"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C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MUCHAS GRACIAS POR SU ATENCIÓN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5">
            <a:extLst>
              <a:ext uri="{FF2B5EF4-FFF2-40B4-BE49-F238E27FC236}">
                <a16:creationId xmlns:a16="http://schemas.microsoft.com/office/drawing/2014/main" id="{406461E7-5B1C-4495-8BAE-12ABA7A570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3560" y="4277750"/>
            <a:ext cx="1994195" cy="1994195"/>
          </a:xfrm>
          <a:prstGeom prst="rect">
            <a:avLst/>
          </a:prstGeom>
        </p:spPr>
      </p:pic>
      <p:pic>
        <p:nvPicPr>
          <p:cNvPr id="5122" name="Picture 2" descr="El Ejército Ecuatoriano a la opinión pública – Ministerio de Defensa  Nacional">
            <a:extLst>
              <a:ext uri="{FF2B5EF4-FFF2-40B4-BE49-F238E27FC236}">
                <a16:creationId xmlns:a16="http://schemas.microsoft.com/office/drawing/2014/main" id="{2AD4610C-79B1-4A1D-97E9-D1D18D964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902" y="4277751"/>
            <a:ext cx="1994195" cy="1994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Ejército Brasileño - Wikipedia, la enciclopedia libre">
            <a:extLst>
              <a:ext uri="{FF2B5EF4-FFF2-40B4-BE49-F238E27FC236}">
                <a16:creationId xmlns:a16="http://schemas.microsoft.com/office/drawing/2014/main" id="{E5F847E1-C458-4351-93F1-4614609A1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242" y="4277749"/>
            <a:ext cx="1158202" cy="1994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8551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48990" y="134424"/>
            <a:ext cx="9905998" cy="65895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BIBLIOGRAFÍA CONSULTADA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990" y="1335418"/>
            <a:ext cx="3489512" cy="465268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0461" y="1639240"/>
            <a:ext cx="5374527" cy="357951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20375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48990" y="134424"/>
            <a:ext cx="9905998" cy="65895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BIBLIOGRAFÍA CONSULTADA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715724A7-118D-4F67-8DF3-B03C31326B51}"/>
              </a:ext>
            </a:extLst>
          </p:cNvPr>
          <p:cNvGrpSpPr/>
          <p:nvPr/>
        </p:nvGrpSpPr>
        <p:grpSpPr>
          <a:xfrm>
            <a:off x="332929" y="1194520"/>
            <a:ext cx="11526143" cy="5008735"/>
            <a:chOff x="493982" y="1194520"/>
            <a:chExt cx="11526143" cy="5008735"/>
          </a:xfrm>
        </p:grpSpPr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216FA704-1B82-4F07-9117-1366C5CA0F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3982" y="1205440"/>
              <a:ext cx="3514324" cy="4995568"/>
            </a:xfrm>
            <a:prstGeom prst="rect">
              <a:avLst/>
            </a:prstGeom>
          </p:spPr>
        </p:pic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B2B8C390-C43A-4812-BFC9-135776345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83694" y="1194520"/>
              <a:ext cx="3836431" cy="5006488"/>
            </a:xfrm>
            <a:prstGeom prst="rect">
              <a:avLst/>
            </a:prstGeom>
          </p:spPr>
        </p:pic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E0EBD7A6-8CDB-4DC7-ABFA-68C8E0B67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73572" y="1194520"/>
              <a:ext cx="3844856" cy="50087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74699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48990" y="134424"/>
            <a:ext cx="9905998" cy="65895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BIBLIOGRAFÍA CONSULTADA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C9B3224-9E17-4D20-903B-666E38924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8838" y="1196731"/>
            <a:ext cx="3514324" cy="5017480"/>
          </a:xfrm>
          <a:prstGeom prst="rect">
            <a:avLst/>
          </a:prstGeom>
        </p:spPr>
      </p:pic>
      <p:pic>
        <p:nvPicPr>
          <p:cNvPr id="9" name="Imagen 2">
            <a:extLst>
              <a:ext uri="{FF2B5EF4-FFF2-40B4-BE49-F238E27FC236}">
                <a16:creationId xmlns:a16="http://schemas.microsoft.com/office/drawing/2014/main" id="{40B8EF67-8A21-4A41-83C3-0AF2FCF21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42" y="1192669"/>
            <a:ext cx="3877144" cy="501748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2" name="Imagen 5">
            <a:extLst>
              <a:ext uri="{FF2B5EF4-FFF2-40B4-BE49-F238E27FC236}">
                <a16:creationId xmlns:a16="http://schemas.microsoft.com/office/drawing/2014/main" id="{9B5903E1-D538-433B-AB2D-8AC41BBC11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725" t="17896" r="36949" b="18516"/>
          <a:stretch/>
        </p:blipFill>
        <p:spPr>
          <a:xfrm>
            <a:off x="8035414" y="1194700"/>
            <a:ext cx="3836709" cy="501951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648924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tângulo 26">
            <a:extLst>
              <a:ext uri="{FF2B5EF4-FFF2-40B4-BE49-F238E27FC236}">
                <a16:creationId xmlns:a16="http://schemas.microsoft.com/office/drawing/2014/main" id="{D60B02AC-1161-4643-8022-0236C61ED103}"/>
              </a:ext>
            </a:extLst>
          </p:cNvPr>
          <p:cNvSpPr/>
          <p:nvPr/>
        </p:nvSpPr>
        <p:spPr>
          <a:xfrm>
            <a:off x="0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3001" y="618518"/>
            <a:ext cx="9905998" cy="739635"/>
          </a:xfrm>
        </p:spPr>
        <p:txBody>
          <a:bodyPr/>
          <a:lstStyle/>
          <a:p>
            <a:pPr algn="ctr"/>
            <a:r>
              <a:rPr lang="es-EC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ESTRUCTURA DEL MANUAL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ángulo redondeado 9"/>
          <p:cNvSpPr/>
          <p:nvPr/>
        </p:nvSpPr>
        <p:spPr>
          <a:xfrm>
            <a:off x="662818" y="4949062"/>
            <a:ext cx="5323540" cy="111610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FUNDAMENTACIÓN Y CONCEPTOS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ángulo redondeado 10"/>
          <p:cNvSpPr/>
          <p:nvPr/>
        </p:nvSpPr>
        <p:spPr>
          <a:xfrm>
            <a:off x="6205644" y="4949062"/>
            <a:ext cx="2557270" cy="1116106"/>
          </a:xfrm>
          <a:prstGeom prst="round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PRÁCTICA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ángulo redondeado 11"/>
          <p:cNvSpPr/>
          <p:nvPr/>
        </p:nvSpPr>
        <p:spPr>
          <a:xfrm>
            <a:off x="8971912" y="4942076"/>
            <a:ext cx="2557270" cy="1116106"/>
          </a:xfrm>
          <a:prstGeom prst="round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HERRAMIENTA DE APOYO 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agem 16" descr="Uma imagem contendo Diagrama&#10;&#10;Descrição gerada automaticamente">
            <a:extLst>
              <a:ext uri="{FF2B5EF4-FFF2-40B4-BE49-F238E27FC236}">
                <a16:creationId xmlns:a16="http://schemas.microsoft.com/office/drawing/2014/main" id="{CACBF0F1-7CE0-4454-88AF-051F7F15F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341" y="1541244"/>
            <a:ext cx="1774803" cy="1697847"/>
          </a:xfrm>
          <a:prstGeom prst="rect">
            <a:avLst/>
          </a:prstGeom>
        </p:spPr>
      </p:pic>
      <p:pic>
        <p:nvPicPr>
          <p:cNvPr id="19" name="Imagem 18" descr="Diagrama&#10;&#10;Descrição gerada automaticamente">
            <a:extLst>
              <a:ext uri="{FF2B5EF4-FFF2-40B4-BE49-F238E27FC236}">
                <a16:creationId xmlns:a16="http://schemas.microsoft.com/office/drawing/2014/main" id="{6E6FD95A-82C8-47FF-9B6D-28CAF7D8B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3985" y="1784903"/>
            <a:ext cx="2557269" cy="1262294"/>
          </a:xfrm>
          <a:prstGeom prst="rect">
            <a:avLst/>
          </a:prstGeom>
        </p:spPr>
      </p:pic>
      <p:pic>
        <p:nvPicPr>
          <p:cNvPr id="21" name="Imagem 20" descr="Diagrama&#10;&#10;Descrição gerada automaticamente">
            <a:extLst>
              <a:ext uri="{FF2B5EF4-FFF2-40B4-BE49-F238E27FC236}">
                <a16:creationId xmlns:a16="http://schemas.microsoft.com/office/drawing/2014/main" id="{259D2E99-344D-4BF9-8ECA-7F79F3A99A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4410" y="1611611"/>
            <a:ext cx="2330681" cy="1557115"/>
          </a:xfrm>
          <a:prstGeom prst="rect">
            <a:avLst/>
          </a:prstGeom>
        </p:spPr>
      </p:pic>
      <p:pic>
        <p:nvPicPr>
          <p:cNvPr id="23" name="Imagem 22" descr="Diagrama&#10;&#10;Descrição gerada automaticamente">
            <a:extLst>
              <a:ext uri="{FF2B5EF4-FFF2-40B4-BE49-F238E27FC236}">
                <a16:creationId xmlns:a16="http://schemas.microsoft.com/office/drawing/2014/main" id="{74F6290D-86B3-45D5-9CD0-08BA7BEA96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4440" y="1857997"/>
            <a:ext cx="2232213" cy="1116107"/>
          </a:xfrm>
          <a:prstGeom prst="rect">
            <a:avLst/>
          </a:prstGeom>
        </p:spPr>
      </p:pic>
      <p:sp>
        <p:nvSpPr>
          <p:cNvPr id="25" name="CaixaDeTexto 24">
            <a:extLst>
              <a:ext uri="{FF2B5EF4-FFF2-40B4-BE49-F238E27FC236}">
                <a16:creationId xmlns:a16="http://schemas.microsoft.com/office/drawing/2014/main" id="{E4CE4762-745B-4B84-A24D-B03EF48458A0}"/>
              </a:ext>
            </a:extLst>
          </p:cNvPr>
          <p:cNvSpPr txBox="1"/>
          <p:nvPr/>
        </p:nvSpPr>
        <p:spPr>
          <a:xfrm>
            <a:off x="688848" y="3456046"/>
            <a:ext cx="2557271" cy="92333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s-EC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Capítulo I</a:t>
            </a: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Fundamentación y Aspectos Generales</a:t>
            </a:r>
            <a:endParaRPr lang="es-EC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1CA8B980-F5B2-4FC6-A3B4-C4483005BE06}"/>
              </a:ext>
            </a:extLst>
          </p:cNvPr>
          <p:cNvSpPr txBox="1"/>
          <p:nvPr/>
        </p:nvSpPr>
        <p:spPr>
          <a:xfrm>
            <a:off x="6193538" y="3320382"/>
            <a:ext cx="2557270" cy="120032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s-EC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Capítulo III: Procedimientos para Construir un Diseño Operacional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A2B21169-9654-4970-A1CF-4FDA4B83F9AB}"/>
              </a:ext>
            </a:extLst>
          </p:cNvPr>
          <p:cNvSpPr txBox="1"/>
          <p:nvPr/>
        </p:nvSpPr>
        <p:spPr>
          <a:xfrm>
            <a:off x="3441194" y="3456046"/>
            <a:ext cx="2557269" cy="92333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s-EC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Capítulo II: Elementos del Diseño Operacional 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BABE1B8C-93D7-4079-8575-A71471A3C1D6}"/>
              </a:ext>
            </a:extLst>
          </p:cNvPr>
          <p:cNvSpPr txBox="1"/>
          <p:nvPr/>
        </p:nvSpPr>
        <p:spPr>
          <a:xfrm>
            <a:off x="8971912" y="3444594"/>
            <a:ext cx="2557270" cy="92333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s-EC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Anexo 1: </a:t>
            </a:r>
          </a:p>
          <a:p>
            <a:pPr algn="ctr"/>
            <a:r>
              <a:rPr lang="es-EC" b="1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</a:rPr>
              <a:t>Aplicación de Lógica Difusa</a:t>
            </a:r>
            <a:endParaRPr lang="es-EC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3" name="Agrupar 42">
            <a:extLst>
              <a:ext uri="{FF2B5EF4-FFF2-40B4-BE49-F238E27FC236}">
                <a16:creationId xmlns:a16="http://schemas.microsoft.com/office/drawing/2014/main" id="{D9704DF1-28C2-4757-AD85-B53A126FD992}"/>
              </a:ext>
            </a:extLst>
          </p:cNvPr>
          <p:cNvGrpSpPr/>
          <p:nvPr/>
        </p:nvGrpSpPr>
        <p:grpSpPr>
          <a:xfrm>
            <a:off x="662817" y="1344705"/>
            <a:ext cx="10866366" cy="3334386"/>
            <a:chOff x="636786" y="1344705"/>
            <a:chExt cx="10866366" cy="3334386"/>
          </a:xfrm>
        </p:grpSpPr>
        <p:sp>
          <p:nvSpPr>
            <p:cNvPr id="36" name="Retângulo: Cantos Arredondados 35">
              <a:extLst>
                <a:ext uri="{FF2B5EF4-FFF2-40B4-BE49-F238E27FC236}">
                  <a16:creationId xmlns:a16="http://schemas.microsoft.com/office/drawing/2014/main" id="{39C04763-68B3-4682-AE61-D5A1695E6E4C}"/>
                </a:ext>
              </a:extLst>
            </p:cNvPr>
            <p:cNvSpPr/>
            <p:nvPr/>
          </p:nvSpPr>
          <p:spPr>
            <a:xfrm>
              <a:off x="8945882" y="1350297"/>
              <a:ext cx="2557270" cy="3327662"/>
            </a:xfrm>
            <a:prstGeom prst="roundRect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38" name="Retângulo: Cantos Arredondados 37">
              <a:extLst>
                <a:ext uri="{FF2B5EF4-FFF2-40B4-BE49-F238E27FC236}">
                  <a16:creationId xmlns:a16="http://schemas.microsoft.com/office/drawing/2014/main" id="{67F29F8D-6F64-4F11-A5C7-B42D8C5BA4AE}"/>
                </a:ext>
              </a:extLst>
            </p:cNvPr>
            <p:cNvSpPr/>
            <p:nvPr/>
          </p:nvSpPr>
          <p:spPr>
            <a:xfrm>
              <a:off x="6179613" y="1344705"/>
              <a:ext cx="2557270" cy="3327662"/>
            </a:xfrm>
            <a:prstGeom prst="roundRect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40" name="Retângulo: Cantos Arredondados 39">
              <a:extLst>
                <a:ext uri="{FF2B5EF4-FFF2-40B4-BE49-F238E27FC236}">
                  <a16:creationId xmlns:a16="http://schemas.microsoft.com/office/drawing/2014/main" id="{C505D033-83B0-41FB-BE68-39D0FE6F013F}"/>
                </a:ext>
              </a:extLst>
            </p:cNvPr>
            <p:cNvSpPr/>
            <p:nvPr/>
          </p:nvSpPr>
          <p:spPr>
            <a:xfrm>
              <a:off x="3413345" y="1344705"/>
              <a:ext cx="2557270" cy="3327662"/>
            </a:xfrm>
            <a:prstGeom prst="roundRect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42" name="Retângulo: Cantos Arredondados 41">
              <a:extLst>
                <a:ext uri="{FF2B5EF4-FFF2-40B4-BE49-F238E27FC236}">
                  <a16:creationId xmlns:a16="http://schemas.microsoft.com/office/drawing/2014/main" id="{63F6464B-9FAD-44EF-BCE0-43BB7523B54C}"/>
                </a:ext>
              </a:extLst>
            </p:cNvPr>
            <p:cNvSpPr/>
            <p:nvPr/>
          </p:nvSpPr>
          <p:spPr>
            <a:xfrm>
              <a:off x="636786" y="1351429"/>
              <a:ext cx="2557270" cy="3327662"/>
            </a:xfrm>
            <a:prstGeom prst="roundRect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</p:spTree>
    <p:extLst>
      <p:ext uri="{BB962C8B-B14F-4D97-AF65-F5344CB8AC3E}">
        <p14:creationId xmlns:p14="http://schemas.microsoft.com/office/powerpoint/2010/main" val="225799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ircuito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o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4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4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  <a:hueMod val="106000"/>
                <a:satMod val="140000"/>
                <a:lumMod val="42000"/>
              </a:schemeClr>
              <a:schemeClr val="phClr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2578CA-DEC9-49C3-80AF-C113973CC9A9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TM04033919[[fn=Circuito]]</Template>
  <TotalTime>3398</TotalTime>
  <Words>1360</Words>
  <PresentationFormat>Widescreen</PresentationFormat>
  <Paragraphs>228</Paragraphs>
  <Slides>50</Slides>
  <Notes>1</Notes>
  <HiddenSlides>2</HiddenSlides>
  <MMClips>0</MMClips>
  <ScaleCrop>false</ScaleCrop>
  <HeadingPairs>
    <vt:vector size="8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50</vt:i4>
      </vt:variant>
    </vt:vector>
  </HeadingPairs>
  <TitlesOfParts>
    <vt:vector size="55" baseType="lpstr">
      <vt:lpstr>Arial</vt:lpstr>
      <vt:lpstr>Calibri</vt:lpstr>
      <vt:lpstr>Tw Cen MT</vt:lpstr>
      <vt:lpstr>Circuito</vt:lpstr>
      <vt:lpstr>Imagem de Bitmap</vt:lpstr>
      <vt:lpstr>Apresentação do PowerPoint</vt:lpstr>
      <vt:lpstr>AGENDA</vt:lpstr>
      <vt:lpstr>INTRODUCCIÓN</vt:lpstr>
      <vt:lpstr>INTRODUCCIÓN</vt:lpstr>
      <vt:lpstr>INTRODUCCIÓN</vt:lpstr>
      <vt:lpstr>BIBLIOGRAFÍA CONSULTADA</vt:lpstr>
      <vt:lpstr>BIBLIOGRAFÍA CONSULTADA</vt:lpstr>
      <vt:lpstr>BIBLIOGRAFÍA CONSULTADA</vt:lpstr>
      <vt:lpstr>ESTRUCTURA DEL MANUAL</vt:lpstr>
      <vt:lpstr>AGENDA</vt:lpstr>
      <vt:lpstr>Apresentação do PowerPoint</vt:lpstr>
      <vt:lpstr>Apresentação do PowerPoint</vt:lpstr>
      <vt:lpstr>NECESIDAD HABILIDADES NECESARIAS PARA EL FUTURO</vt:lpstr>
      <vt:lpstr>Apresentação do PowerPoint</vt:lpstr>
      <vt:lpstr>HISTORIA</vt:lpstr>
      <vt:lpstr>NIVELES DE CONDUCCIÓN</vt:lpstr>
      <vt:lpstr>Apresentação do PowerPoint</vt:lpstr>
      <vt:lpstr>AGENDA</vt:lpstr>
      <vt:lpstr>Elementos del Diseño Operacional</vt:lpstr>
      <vt:lpstr>Apresentação do PowerPoint</vt:lpstr>
      <vt:lpstr>Apresentação do PowerPoint</vt:lpstr>
      <vt:lpstr>AGENDA</vt:lpstr>
      <vt:lpstr>CONSTRUCCIÓN DEL DISEÑO OPERACIONAL</vt:lpstr>
      <vt:lpstr>ESTRUCTURA DEL CAPÍTULO</vt:lpstr>
      <vt:lpstr>Para lograr llegar a esto</vt:lpstr>
      <vt:lpstr>MODELO DE TODAS LAS SECCIONES DE LA Iii A viii</vt:lpstr>
      <vt:lpstr>COMPOSICIÓN DEL CAPÍTULO III “Procedimiento de construcción”</vt:lpstr>
      <vt:lpstr>COMPOSICIÓN DEL CAPÍTULO III “Procedimiento de construcción”</vt:lpstr>
      <vt:lpstr>COMPOSICIÓN DEL CAPÍTULO III “Procedimiento de construcción”</vt:lpstr>
      <vt:lpstr>COMPOSICIÓN DEL CAPÍTULO III “Procedimiento de construcción”</vt:lpstr>
      <vt:lpstr>COMPOSICIÓN DEL CAPÍTULO III “Procedimiento de construcción”</vt:lpstr>
      <vt:lpstr>COMPOSICIÓN DEL CAPÍTULO III “Procedimiento de construcción”</vt:lpstr>
      <vt:lpstr>COMPOSICIÓN DEL CAPÍTULO III “Procedimiento de construcción”</vt:lpstr>
      <vt:lpstr>Apresentação do PowerPoint</vt:lpstr>
      <vt:lpstr>COMPOSICIÓN DEL CAPÍTULO III “Procedimiento de construcción”</vt:lpstr>
      <vt:lpstr>COMPOSICIÓN DEL CAPÍTULO III “Procedimiento de construcción”</vt:lpstr>
      <vt:lpstr>COMPOSICIÓN DEL CAPÍTULO III “Procedimiento de construcción”</vt:lpstr>
      <vt:lpstr>COMPOSICIÓN DEL CAPÍTULO III “Procedimiento de construcción”</vt:lpstr>
      <vt:lpstr>COMPOSICIÓN DEL CAPÍTULO III “Procedimiento de construcción”</vt:lpstr>
      <vt:lpstr>COMPOSICIÓN DEL CAPÍTULO III “Procedimiento de construcción”</vt:lpstr>
      <vt:lpstr>COMPOSICIÓN DEL CAPÍTULO III “Procedimiento de construcción”</vt:lpstr>
      <vt:lpstr>COMPOSICIÓN DEL CAPÍTULO III “Procedimiento de construcción”</vt:lpstr>
      <vt:lpstr>AGENDA</vt:lpstr>
      <vt:lpstr>Lógica Difusa</vt:lpstr>
      <vt:lpstr>¿Qué es la Lógica Difusa?</vt:lpstr>
      <vt:lpstr>aportes</vt:lpstr>
      <vt:lpstr>AGENDA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2020-09-30T14:05:16Z</dcterms:created>
  <dcterms:modified xsi:type="dcterms:W3CDTF">2021-08-17T03:22:52Z</dcterms:modified>
</cp:coreProperties>
</file>