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2" r:id="rId1"/>
  </p:sldMasterIdLst>
  <p:notesMasterIdLst>
    <p:notesMasterId r:id="rId24"/>
  </p:notesMasterIdLst>
  <p:sldIdLst>
    <p:sldId id="256" r:id="rId2"/>
    <p:sldId id="283" r:id="rId3"/>
    <p:sldId id="258" r:id="rId4"/>
    <p:sldId id="355" r:id="rId5"/>
    <p:sldId id="259" r:id="rId6"/>
    <p:sldId id="356" r:id="rId7"/>
    <p:sldId id="261" r:id="rId8"/>
    <p:sldId id="357" r:id="rId9"/>
    <p:sldId id="359" r:id="rId10"/>
    <p:sldId id="358" r:id="rId11"/>
    <p:sldId id="326" r:id="rId12"/>
    <p:sldId id="348" r:id="rId13"/>
    <p:sldId id="349" r:id="rId14"/>
    <p:sldId id="350" r:id="rId15"/>
    <p:sldId id="351" r:id="rId16"/>
    <p:sldId id="352" r:id="rId17"/>
    <p:sldId id="353" r:id="rId18"/>
    <p:sldId id="354" r:id="rId19"/>
    <p:sldId id="277" r:id="rId20"/>
    <p:sldId id="345" r:id="rId21"/>
    <p:sldId id="346" r:id="rId22"/>
    <p:sldId id="291"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1C395-870B-4C7F-9526-6A866A58D263}" v="900" dt="2018-07-05T02:22:44.05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94660"/>
  </p:normalViewPr>
  <p:slideViewPr>
    <p:cSldViewPr snapToGrid="0">
      <p:cViewPr varScale="1">
        <p:scale>
          <a:sx n="61" d="100"/>
          <a:sy n="61" d="100"/>
        </p:scale>
        <p:origin x="782" y="41"/>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6EA7D-2D30-45BA-857C-2D386C8C72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E24A48A-D3C7-49FF-A70E-BF51F500D09A}">
      <dgm:prSet phldrT="[Texto]" custT="1"/>
      <dgm:spPr>
        <a:solidFill>
          <a:schemeClr val="accent1">
            <a:lumMod val="75000"/>
          </a:schemeClr>
        </a:solidFill>
      </dgm:spPr>
      <dgm:t>
        <a:bodyPr/>
        <a:lstStyle/>
        <a:p>
          <a:pPr algn="just"/>
          <a:r>
            <a:rPr lang="es-ES" sz="1800" dirty="0" smtClean="0"/>
            <a:t>GENERAL</a:t>
          </a:r>
          <a:endParaRPr lang="es-ES" sz="1800" dirty="0"/>
        </a:p>
      </dgm:t>
    </dgm:pt>
    <dgm:pt modelId="{D10ECA0D-E3B7-42CB-B591-10896DF5658E}" type="parTrans" cxnId="{C240E2A2-9EC1-4CF5-87A2-3A136A95C603}">
      <dgm:prSet/>
      <dgm:spPr/>
      <dgm:t>
        <a:bodyPr/>
        <a:lstStyle/>
        <a:p>
          <a:pPr algn="just"/>
          <a:endParaRPr lang="es-ES" sz="1800"/>
        </a:p>
      </dgm:t>
    </dgm:pt>
    <dgm:pt modelId="{99B6317E-1B91-4001-B738-64AE9A147D8D}" type="sibTrans" cxnId="{C240E2A2-9EC1-4CF5-87A2-3A136A95C603}">
      <dgm:prSet/>
      <dgm:spPr/>
      <dgm:t>
        <a:bodyPr/>
        <a:lstStyle/>
        <a:p>
          <a:pPr algn="just"/>
          <a:endParaRPr lang="es-ES" sz="1800"/>
        </a:p>
      </dgm:t>
    </dgm:pt>
    <dgm:pt modelId="{059DE49E-4E48-4989-A316-39D285C74B2D}">
      <dgm:prSet phldrT="[Texto]" custT="1"/>
      <dgm:spPr/>
      <dgm:t>
        <a:bodyPr/>
        <a:lstStyle/>
        <a:p>
          <a:pPr algn="just">
            <a:lnSpc>
              <a:spcPct val="150000"/>
            </a:lnSpc>
          </a:pPr>
          <a:r>
            <a:rPr lang="es-ES" sz="1800" dirty="0" smtClean="0"/>
            <a:t>Analizar los modelos de comportamiento con uso de aceites vegetales que resulten más cercanos a los convencionales.</a:t>
          </a:r>
          <a:endParaRPr lang="es-ES" sz="1800" dirty="0"/>
        </a:p>
      </dgm:t>
    </dgm:pt>
    <dgm:pt modelId="{15B7C731-FF69-4CB7-8012-0A445C53E092}" type="parTrans" cxnId="{B9B92935-7E8D-4580-8379-DF0067378BAD}">
      <dgm:prSet/>
      <dgm:spPr/>
      <dgm:t>
        <a:bodyPr/>
        <a:lstStyle/>
        <a:p>
          <a:pPr algn="just"/>
          <a:endParaRPr lang="es-ES" sz="1800"/>
        </a:p>
      </dgm:t>
    </dgm:pt>
    <dgm:pt modelId="{EE2A983F-E12A-473B-8E71-63643227684A}" type="sibTrans" cxnId="{B9B92935-7E8D-4580-8379-DF0067378BAD}">
      <dgm:prSet/>
      <dgm:spPr/>
      <dgm:t>
        <a:bodyPr/>
        <a:lstStyle/>
        <a:p>
          <a:pPr algn="just"/>
          <a:endParaRPr lang="es-ES" sz="1800"/>
        </a:p>
      </dgm:t>
    </dgm:pt>
    <dgm:pt modelId="{15BA9C1E-4D19-4401-874E-BE204341CB8F}">
      <dgm:prSet phldrT="[Texto]" custT="1"/>
      <dgm:spPr>
        <a:solidFill>
          <a:schemeClr val="accent1">
            <a:lumMod val="75000"/>
          </a:schemeClr>
        </a:solidFill>
      </dgm:spPr>
      <dgm:t>
        <a:bodyPr/>
        <a:lstStyle/>
        <a:p>
          <a:pPr algn="just"/>
          <a:r>
            <a:rPr lang="es-ES" sz="1800" dirty="0" smtClean="0"/>
            <a:t>ESPECÍFICOS</a:t>
          </a:r>
          <a:endParaRPr lang="es-ES" sz="1800" dirty="0"/>
        </a:p>
      </dgm:t>
    </dgm:pt>
    <dgm:pt modelId="{CFA25519-F151-4F51-BED5-5AF610898ECB}" type="parTrans" cxnId="{D37DBD04-67F8-4321-996A-52E7AFC1DE5E}">
      <dgm:prSet/>
      <dgm:spPr/>
      <dgm:t>
        <a:bodyPr/>
        <a:lstStyle/>
        <a:p>
          <a:pPr algn="just"/>
          <a:endParaRPr lang="es-ES" sz="1800"/>
        </a:p>
      </dgm:t>
    </dgm:pt>
    <dgm:pt modelId="{0C7D5672-1885-4359-8CDC-CB1A7192E39F}" type="sibTrans" cxnId="{D37DBD04-67F8-4321-996A-52E7AFC1DE5E}">
      <dgm:prSet/>
      <dgm:spPr/>
      <dgm:t>
        <a:bodyPr/>
        <a:lstStyle/>
        <a:p>
          <a:pPr algn="just"/>
          <a:endParaRPr lang="es-ES" sz="1800"/>
        </a:p>
      </dgm:t>
    </dgm:pt>
    <dgm:pt modelId="{D0A79EC0-26E4-45FD-AF20-2C0667AB1932}">
      <dgm:prSet phldrT="[Texto]" custT="1"/>
      <dgm:spPr/>
      <dgm:t>
        <a:bodyPr/>
        <a:lstStyle/>
        <a:p>
          <a:pPr algn="just">
            <a:lnSpc>
              <a:spcPct val="150000"/>
            </a:lnSpc>
          </a:pPr>
          <a:r>
            <a:rPr lang="es-ES" sz="1800" dirty="0" smtClean="0"/>
            <a:t>Validar los modelos convencionales en condiciones de uso de aceites vegetales a presión atmosférica.</a:t>
          </a:r>
          <a:endParaRPr lang="es-ES" sz="1800" dirty="0"/>
        </a:p>
      </dgm:t>
    </dgm:pt>
    <dgm:pt modelId="{848F53E0-69CD-412D-A2FD-DA9D49497DB8}" type="parTrans" cxnId="{77526F9B-36E6-47E7-B0CD-1FDB2CC3EC35}">
      <dgm:prSet/>
      <dgm:spPr/>
      <dgm:t>
        <a:bodyPr/>
        <a:lstStyle/>
        <a:p>
          <a:pPr algn="just"/>
          <a:endParaRPr lang="es-ES" sz="1800"/>
        </a:p>
      </dgm:t>
    </dgm:pt>
    <dgm:pt modelId="{D1996C03-17BF-4649-9A26-BFEB6ADA8CAA}" type="sibTrans" cxnId="{77526F9B-36E6-47E7-B0CD-1FDB2CC3EC35}">
      <dgm:prSet/>
      <dgm:spPr/>
      <dgm:t>
        <a:bodyPr/>
        <a:lstStyle/>
        <a:p>
          <a:pPr algn="just"/>
          <a:endParaRPr lang="es-ES" sz="1800"/>
        </a:p>
      </dgm:t>
    </dgm:pt>
    <dgm:pt modelId="{3E745911-E915-4FF5-9640-88A2CE454BE7}">
      <dgm:prSet custT="1"/>
      <dgm:spPr/>
      <dgm:t>
        <a:bodyPr/>
        <a:lstStyle/>
        <a:p>
          <a:pPr algn="just">
            <a:lnSpc>
              <a:spcPct val="150000"/>
            </a:lnSpc>
          </a:pPr>
          <a:r>
            <a:rPr lang="es-ES" sz="1800" dirty="0" smtClean="0"/>
            <a:t>Extrapolar los resultados de los modelos atmosféricos a presiones superiores e identificar que aceite vegetal o mezcla se ajusta de mejor manera a cada tipo de modelo convencional.</a:t>
          </a:r>
          <a:endParaRPr lang="es-EC" sz="1800" dirty="0"/>
        </a:p>
      </dgm:t>
    </dgm:pt>
    <dgm:pt modelId="{E5B0E84A-4926-4AFE-981D-0B6C80F5958F}" type="sibTrans" cxnId="{0A83B598-F358-48A2-A4D5-E4861428E298}">
      <dgm:prSet/>
      <dgm:spPr/>
      <dgm:t>
        <a:bodyPr/>
        <a:lstStyle/>
        <a:p>
          <a:pPr algn="just"/>
          <a:endParaRPr lang="es-ES" sz="1800"/>
        </a:p>
      </dgm:t>
    </dgm:pt>
    <dgm:pt modelId="{22E5E511-8A97-481E-ACB0-AB10F402DEF6}" type="parTrans" cxnId="{0A83B598-F358-48A2-A4D5-E4861428E298}">
      <dgm:prSet/>
      <dgm:spPr/>
      <dgm:t>
        <a:bodyPr/>
        <a:lstStyle/>
        <a:p>
          <a:pPr algn="just"/>
          <a:endParaRPr lang="es-ES" sz="1800"/>
        </a:p>
      </dgm:t>
    </dgm:pt>
    <dgm:pt modelId="{D4305319-0A4B-40DA-BA32-DE6F2F24DAB2}">
      <dgm:prSet custT="1"/>
      <dgm:spPr/>
      <dgm:t>
        <a:bodyPr/>
        <a:lstStyle/>
        <a:p>
          <a:pPr algn="just">
            <a:lnSpc>
              <a:spcPct val="150000"/>
            </a:lnSpc>
          </a:pPr>
          <a:r>
            <a:rPr lang="es-ES" sz="1800" dirty="0" smtClean="0"/>
            <a:t>Comparar los modelos convencionales determinados para diésel a presiones de cámara de combustión aplicándolos en aceites vegetales y mezclas en el comportamiento de sus parámetros de pulverización.</a:t>
          </a:r>
          <a:endParaRPr lang="es-EC" sz="1800" dirty="0"/>
        </a:p>
      </dgm:t>
    </dgm:pt>
    <dgm:pt modelId="{69B5D6F7-DE5B-49C4-A3F5-152F7DD63311}" type="sibTrans" cxnId="{5D1E9377-033F-4033-82C9-EED4B655DCD8}">
      <dgm:prSet/>
      <dgm:spPr/>
      <dgm:t>
        <a:bodyPr/>
        <a:lstStyle/>
        <a:p>
          <a:pPr algn="just"/>
          <a:endParaRPr lang="es-ES" sz="1800"/>
        </a:p>
      </dgm:t>
    </dgm:pt>
    <dgm:pt modelId="{3DCA7370-EE15-453F-A753-998FE0F41040}" type="parTrans" cxnId="{5D1E9377-033F-4033-82C9-EED4B655DCD8}">
      <dgm:prSet/>
      <dgm:spPr/>
      <dgm:t>
        <a:bodyPr/>
        <a:lstStyle/>
        <a:p>
          <a:pPr algn="just"/>
          <a:endParaRPr lang="es-ES" sz="1800"/>
        </a:p>
      </dgm:t>
    </dgm:pt>
    <dgm:pt modelId="{64235256-E65D-4940-94AC-E1CB1149C4BE}">
      <dgm:prSet phldrT="[Texto]" custT="1"/>
      <dgm:spPr/>
      <dgm:t>
        <a:bodyPr/>
        <a:lstStyle/>
        <a:p>
          <a:pPr algn="just">
            <a:lnSpc>
              <a:spcPct val="150000"/>
            </a:lnSpc>
          </a:pPr>
          <a:r>
            <a:rPr lang="es-ES" sz="1800" dirty="0" smtClean="0"/>
            <a:t>Identificar cambios que se producen al realizar el ensayo del cono de inyección a presión de una cámara de combustión con resultados de ensayos realizados a presión atmosférica.</a:t>
          </a:r>
          <a:endParaRPr lang="es-ES" sz="1800" dirty="0"/>
        </a:p>
      </dgm:t>
    </dgm:pt>
    <dgm:pt modelId="{63E1BCA1-722D-4A4E-99C1-C232EBBEA8D7}" type="parTrans" cxnId="{B4A76E39-27D6-44AA-BBAA-243535CF157A}">
      <dgm:prSet/>
      <dgm:spPr/>
      <dgm:t>
        <a:bodyPr/>
        <a:lstStyle/>
        <a:p>
          <a:endParaRPr lang="es-ES"/>
        </a:p>
      </dgm:t>
    </dgm:pt>
    <dgm:pt modelId="{F43DD460-D563-450E-B4AA-8A6C4813C358}" type="sibTrans" cxnId="{B4A76E39-27D6-44AA-BBAA-243535CF157A}">
      <dgm:prSet/>
      <dgm:spPr/>
      <dgm:t>
        <a:bodyPr/>
        <a:lstStyle/>
        <a:p>
          <a:endParaRPr lang="es-ES"/>
        </a:p>
      </dgm:t>
    </dgm:pt>
    <dgm:pt modelId="{68BCC23C-557D-44FA-B7DF-3ED805587118}" type="pres">
      <dgm:prSet presAssocID="{2B86EA7D-2D30-45BA-857C-2D386C8C7298}" presName="linear" presStyleCnt="0">
        <dgm:presLayoutVars>
          <dgm:animLvl val="lvl"/>
          <dgm:resizeHandles val="exact"/>
        </dgm:presLayoutVars>
      </dgm:prSet>
      <dgm:spPr/>
      <dgm:t>
        <a:bodyPr/>
        <a:lstStyle/>
        <a:p>
          <a:endParaRPr lang="es-ES"/>
        </a:p>
      </dgm:t>
    </dgm:pt>
    <dgm:pt modelId="{805E4810-949C-4D46-876C-036BF62ED5D2}" type="pres">
      <dgm:prSet presAssocID="{CE24A48A-D3C7-49FF-A70E-BF51F500D09A}" presName="parentText" presStyleLbl="node1" presStyleIdx="0" presStyleCnt="2" custScaleY="48944">
        <dgm:presLayoutVars>
          <dgm:chMax val="0"/>
          <dgm:bulletEnabled val="1"/>
        </dgm:presLayoutVars>
      </dgm:prSet>
      <dgm:spPr/>
      <dgm:t>
        <a:bodyPr/>
        <a:lstStyle/>
        <a:p>
          <a:endParaRPr lang="es-ES"/>
        </a:p>
      </dgm:t>
    </dgm:pt>
    <dgm:pt modelId="{D95C3006-65E4-4DB6-ACA6-E7257A748A84}" type="pres">
      <dgm:prSet presAssocID="{CE24A48A-D3C7-49FF-A70E-BF51F500D09A}" presName="childText" presStyleLbl="revTx" presStyleIdx="0" presStyleCnt="2">
        <dgm:presLayoutVars>
          <dgm:bulletEnabled val="1"/>
        </dgm:presLayoutVars>
      </dgm:prSet>
      <dgm:spPr/>
      <dgm:t>
        <a:bodyPr/>
        <a:lstStyle/>
        <a:p>
          <a:endParaRPr lang="es-ES"/>
        </a:p>
      </dgm:t>
    </dgm:pt>
    <dgm:pt modelId="{CE0F7C84-0D0F-44BC-8D72-8F7832816DC5}" type="pres">
      <dgm:prSet presAssocID="{15BA9C1E-4D19-4401-874E-BE204341CB8F}" presName="parentText" presStyleLbl="node1" presStyleIdx="1" presStyleCnt="2" custScaleY="52531">
        <dgm:presLayoutVars>
          <dgm:chMax val="0"/>
          <dgm:bulletEnabled val="1"/>
        </dgm:presLayoutVars>
      </dgm:prSet>
      <dgm:spPr/>
      <dgm:t>
        <a:bodyPr/>
        <a:lstStyle/>
        <a:p>
          <a:endParaRPr lang="es-ES"/>
        </a:p>
      </dgm:t>
    </dgm:pt>
    <dgm:pt modelId="{29FEB7F1-70D9-42DB-A679-C856490F44B5}" type="pres">
      <dgm:prSet presAssocID="{15BA9C1E-4D19-4401-874E-BE204341CB8F}" presName="childText" presStyleLbl="revTx" presStyleIdx="1" presStyleCnt="2">
        <dgm:presLayoutVars>
          <dgm:bulletEnabled val="1"/>
        </dgm:presLayoutVars>
      </dgm:prSet>
      <dgm:spPr/>
      <dgm:t>
        <a:bodyPr/>
        <a:lstStyle/>
        <a:p>
          <a:endParaRPr lang="es-ES"/>
        </a:p>
      </dgm:t>
    </dgm:pt>
  </dgm:ptLst>
  <dgm:cxnLst>
    <dgm:cxn modelId="{BF809CA9-EB35-4FDA-98FC-C45547A7FC59}" type="presOf" srcId="{D0A79EC0-26E4-45FD-AF20-2C0667AB1932}" destId="{29FEB7F1-70D9-42DB-A679-C856490F44B5}" srcOrd="0" destOrd="0" presId="urn:microsoft.com/office/officeart/2005/8/layout/vList2"/>
    <dgm:cxn modelId="{77526F9B-36E6-47E7-B0CD-1FDB2CC3EC35}" srcId="{15BA9C1E-4D19-4401-874E-BE204341CB8F}" destId="{D0A79EC0-26E4-45FD-AF20-2C0667AB1932}" srcOrd="0" destOrd="0" parTransId="{848F53E0-69CD-412D-A2FD-DA9D49497DB8}" sibTransId="{D1996C03-17BF-4649-9A26-BFEB6ADA8CAA}"/>
    <dgm:cxn modelId="{910B42E4-497E-4509-9DA6-AD7BB891430C}" type="presOf" srcId="{CE24A48A-D3C7-49FF-A70E-BF51F500D09A}" destId="{805E4810-949C-4D46-876C-036BF62ED5D2}" srcOrd="0" destOrd="0" presId="urn:microsoft.com/office/officeart/2005/8/layout/vList2"/>
    <dgm:cxn modelId="{954AFCC0-333F-4D73-AB74-71AEC0808AC1}" type="presOf" srcId="{D4305319-0A4B-40DA-BA32-DE6F2F24DAB2}" destId="{29FEB7F1-70D9-42DB-A679-C856490F44B5}" srcOrd="0" destOrd="2" presId="urn:microsoft.com/office/officeart/2005/8/layout/vList2"/>
    <dgm:cxn modelId="{B9B92935-7E8D-4580-8379-DF0067378BAD}" srcId="{CE24A48A-D3C7-49FF-A70E-BF51F500D09A}" destId="{059DE49E-4E48-4989-A316-39D285C74B2D}" srcOrd="0" destOrd="0" parTransId="{15B7C731-FF69-4CB7-8012-0A445C53E092}" sibTransId="{EE2A983F-E12A-473B-8E71-63643227684A}"/>
    <dgm:cxn modelId="{0A83B598-F358-48A2-A4D5-E4861428E298}" srcId="{15BA9C1E-4D19-4401-874E-BE204341CB8F}" destId="{3E745911-E915-4FF5-9640-88A2CE454BE7}" srcOrd="3" destOrd="0" parTransId="{22E5E511-8A97-481E-ACB0-AB10F402DEF6}" sibTransId="{E5B0E84A-4926-4AFE-981D-0B6C80F5958F}"/>
    <dgm:cxn modelId="{5D1E9377-033F-4033-82C9-EED4B655DCD8}" srcId="{15BA9C1E-4D19-4401-874E-BE204341CB8F}" destId="{D4305319-0A4B-40DA-BA32-DE6F2F24DAB2}" srcOrd="2" destOrd="0" parTransId="{3DCA7370-EE15-453F-A753-998FE0F41040}" sibTransId="{69B5D6F7-DE5B-49C4-A3F5-152F7DD63311}"/>
    <dgm:cxn modelId="{C240E2A2-9EC1-4CF5-87A2-3A136A95C603}" srcId="{2B86EA7D-2D30-45BA-857C-2D386C8C7298}" destId="{CE24A48A-D3C7-49FF-A70E-BF51F500D09A}" srcOrd="0" destOrd="0" parTransId="{D10ECA0D-E3B7-42CB-B591-10896DF5658E}" sibTransId="{99B6317E-1B91-4001-B738-64AE9A147D8D}"/>
    <dgm:cxn modelId="{D37DBD04-67F8-4321-996A-52E7AFC1DE5E}" srcId="{2B86EA7D-2D30-45BA-857C-2D386C8C7298}" destId="{15BA9C1E-4D19-4401-874E-BE204341CB8F}" srcOrd="1" destOrd="0" parTransId="{CFA25519-F151-4F51-BED5-5AF610898ECB}" sibTransId="{0C7D5672-1885-4359-8CDC-CB1A7192E39F}"/>
    <dgm:cxn modelId="{B4A76E39-27D6-44AA-BBAA-243535CF157A}" srcId="{15BA9C1E-4D19-4401-874E-BE204341CB8F}" destId="{64235256-E65D-4940-94AC-E1CB1149C4BE}" srcOrd="1" destOrd="0" parTransId="{63E1BCA1-722D-4A4E-99C1-C232EBBEA8D7}" sibTransId="{F43DD460-D563-450E-B4AA-8A6C4813C358}"/>
    <dgm:cxn modelId="{31D50E89-DAEA-4BDE-8B11-EF13355C36D3}" type="presOf" srcId="{059DE49E-4E48-4989-A316-39D285C74B2D}" destId="{D95C3006-65E4-4DB6-ACA6-E7257A748A84}" srcOrd="0" destOrd="0" presId="urn:microsoft.com/office/officeart/2005/8/layout/vList2"/>
    <dgm:cxn modelId="{6AC3B5D8-C566-43E1-8603-1C3DE863147B}" type="presOf" srcId="{64235256-E65D-4940-94AC-E1CB1149C4BE}" destId="{29FEB7F1-70D9-42DB-A679-C856490F44B5}" srcOrd="0" destOrd="1" presId="urn:microsoft.com/office/officeart/2005/8/layout/vList2"/>
    <dgm:cxn modelId="{288A0B92-6330-4281-BB41-DDDDB814732A}" type="presOf" srcId="{3E745911-E915-4FF5-9640-88A2CE454BE7}" destId="{29FEB7F1-70D9-42DB-A679-C856490F44B5}" srcOrd="0" destOrd="3" presId="urn:microsoft.com/office/officeart/2005/8/layout/vList2"/>
    <dgm:cxn modelId="{23181272-0C54-4185-9394-E2A389C9F2DC}" type="presOf" srcId="{15BA9C1E-4D19-4401-874E-BE204341CB8F}" destId="{CE0F7C84-0D0F-44BC-8D72-8F7832816DC5}" srcOrd="0" destOrd="0" presId="urn:microsoft.com/office/officeart/2005/8/layout/vList2"/>
    <dgm:cxn modelId="{F9DD6BEB-413B-4526-BDAB-56D4795C6A87}" type="presOf" srcId="{2B86EA7D-2D30-45BA-857C-2D386C8C7298}" destId="{68BCC23C-557D-44FA-B7DF-3ED805587118}" srcOrd="0" destOrd="0" presId="urn:microsoft.com/office/officeart/2005/8/layout/vList2"/>
    <dgm:cxn modelId="{FA07E83E-32B3-457E-827F-8390E5A2B3E4}" type="presParOf" srcId="{68BCC23C-557D-44FA-B7DF-3ED805587118}" destId="{805E4810-949C-4D46-876C-036BF62ED5D2}" srcOrd="0" destOrd="0" presId="urn:microsoft.com/office/officeart/2005/8/layout/vList2"/>
    <dgm:cxn modelId="{3B0E2747-6E59-44C1-90D2-7ACEB1A3F542}" type="presParOf" srcId="{68BCC23C-557D-44FA-B7DF-3ED805587118}" destId="{D95C3006-65E4-4DB6-ACA6-E7257A748A84}" srcOrd="1" destOrd="0" presId="urn:microsoft.com/office/officeart/2005/8/layout/vList2"/>
    <dgm:cxn modelId="{E3A75FA1-F8DE-46B6-B0FE-63402316B8BC}" type="presParOf" srcId="{68BCC23C-557D-44FA-B7DF-3ED805587118}" destId="{CE0F7C84-0D0F-44BC-8D72-8F7832816DC5}" srcOrd="2" destOrd="0" presId="urn:microsoft.com/office/officeart/2005/8/layout/vList2"/>
    <dgm:cxn modelId="{763A5881-AFA1-41FF-B997-EE561FADE289}" type="presParOf" srcId="{68BCC23C-557D-44FA-B7DF-3ED805587118}" destId="{29FEB7F1-70D9-42DB-A679-C856490F44B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445FA0-0088-4A40-8F72-C9089F6E08D4}"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s-EC"/>
        </a:p>
      </dgm:t>
    </dgm:pt>
    <dgm:pt modelId="{B713E317-3C8B-42F0-AED5-DB69D107EC4D}">
      <dgm:prSet phldrT="[Texto]"/>
      <dgm:spPr/>
      <dgm:t>
        <a:bodyPr/>
        <a:lstStyle/>
        <a:p>
          <a:r>
            <a:rPr lang="es-EC" b="1" i="1" dirty="0" smtClean="0">
              <a:solidFill>
                <a:schemeClr val="accent1">
                  <a:lumMod val="50000"/>
                </a:schemeClr>
              </a:solidFill>
              <a:effectLst/>
            </a:rPr>
            <a:t>Aceite de Palma </a:t>
          </a:r>
        </a:p>
        <a:p>
          <a:r>
            <a:rPr lang="es-EC" b="0" dirty="0" smtClean="0">
              <a:solidFill>
                <a:schemeClr val="accent1">
                  <a:lumMod val="50000"/>
                </a:schemeClr>
              </a:solidFill>
              <a:effectLst/>
            </a:rPr>
            <a:t>El aceite de palma o como su nombre técnico </a:t>
          </a:r>
          <a:r>
            <a:rPr lang="es-EC" b="0" dirty="0" err="1" smtClean="0">
              <a:solidFill>
                <a:schemeClr val="accent1">
                  <a:lumMod val="50000"/>
                </a:schemeClr>
              </a:solidFill>
              <a:effectLst/>
            </a:rPr>
            <a:t>Elaeis</a:t>
          </a:r>
          <a:r>
            <a:rPr lang="es-EC" b="0" dirty="0" smtClean="0">
              <a:solidFill>
                <a:schemeClr val="accent1">
                  <a:lumMod val="50000"/>
                </a:schemeClr>
              </a:solidFill>
              <a:effectLst/>
            </a:rPr>
            <a:t> </a:t>
          </a:r>
          <a:r>
            <a:rPr lang="es-EC" b="0" dirty="0" err="1" smtClean="0">
              <a:solidFill>
                <a:schemeClr val="accent1">
                  <a:lumMod val="50000"/>
                </a:schemeClr>
              </a:solidFill>
              <a:effectLst/>
            </a:rPr>
            <a:t>Guineensis</a:t>
          </a:r>
          <a:r>
            <a:rPr lang="es-EC" b="0" dirty="0" smtClean="0">
              <a:solidFill>
                <a:schemeClr val="accent1">
                  <a:lumMod val="50000"/>
                </a:schemeClr>
              </a:solidFill>
              <a:effectLst/>
            </a:rPr>
            <a:t> ha sido uno de los productos de mayor crecimiento en la industria agrícola. El aceite de palma se extrae del mesocarpio del fruto de la semilla de la palma africana a través de procedimientos mecánicos, </a:t>
          </a:r>
          <a:r>
            <a:rPr lang="es-EC" dirty="0" smtClean="0">
              <a:solidFill>
                <a:schemeClr val="accent1">
                  <a:lumMod val="50000"/>
                </a:schemeClr>
              </a:solidFill>
              <a:effectLst/>
            </a:rPr>
            <a:t>(</a:t>
          </a:r>
          <a:r>
            <a:rPr lang="es-EC" dirty="0" err="1" smtClean="0">
              <a:solidFill>
                <a:schemeClr val="accent1">
                  <a:lumMod val="50000"/>
                </a:schemeClr>
              </a:solidFill>
              <a:effectLst/>
            </a:rPr>
            <a:t>Sanguano</a:t>
          </a:r>
          <a:r>
            <a:rPr lang="es-EC" dirty="0" smtClean="0">
              <a:solidFill>
                <a:schemeClr val="accent1">
                  <a:lumMod val="50000"/>
                </a:schemeClr>
              </a:solidFill>
              <a:effectLst/>
            </a:rPr>
            <a:t>, 2007).</a:t>
          </a:r>
          <a:endParaRPr lang="es-EC" dirty="0">
            <a:solidFill>
              <a:schemeClr val="accent1">
                <a:lumMod val="50000"/>
              </a:schemeClr>
            </a:solidFill>
          </a:endParaRPr>
        </a:p>
      </dgm:t>
    </dgm:pt>
    <dgm:pt modelId="{49F03A7A-3BA1-48F7-85FB-A7CBC76DA929}" type="parTrans" cxnId="{04306727-10D6-4FFD-8DC8-5F47EB123714}">
      <dgm:prSet/>
      <dgm:spPr/>
      <dgm:t>
        <a:bodyPr/>
        <a:lstStyle/>
        <a:p>
          <a:endParaRPr lang="es-EC"/>
        </a:p>
      </dgm:t>
    </dgm:pt>
    <dgm:pt modelId="{389D463B-291A-46AD-81CA-089ED695EA4D}" type="sibTrans" cxnId="{04306727-10D6-4FFD-8DC8-5F47EB123714}">
      <dgm:prSet/>
      <dgm:spPr/>
      <dgm:t>
        <a:bodyPr/>
        <a:lstStyle/>
        <a:p>
          <a:endParaRPr lang="es-EC"/>
        </a:p>
      </dgm:t>
    </dgm:pt>
    <dgm:pt modelId="{47CF0B1D-22EB-4343-840A-8532FCF5BAFB}">
      <dgm:prSet phldrT="[Texto]"/>
      <dgm:spPr/>
      <dgm:t>
        <a:bodyPr/>
        <a:lstStyle/>
        <a:p>
          <a:r>
            <a:rPr lang="es-EC" b="1" i="1" dirty="0" smtClean="0">
              <a:solidFill>
                <a:schemeClr val="accent1">
                  <a:lumMod val="50000"/>
                </a:schemeClr>
              </a:solidFill>
              <a:effectLst/>
            </a:rPr>
            <a:t>Aceite de Soja</a:t>
          </a:r>
        </a:p>
        <a:p>
          <a:r>
            <a:rPr lang="es-EC" b="0" dirty="0" smtClean="0">
              <a:solidFill>
                <a:schemeClr val="accent1">
                  <a:lumMod val="50000"/>
                </a:schemeClr>
              </a:solidFill>
              <a:effectLst/>
            </a:rPr>
            <a:t>La soja o Glycine Max es una planta de la familia de las leguminosas cultivada por sus semillas utilizadas en alimentación y para la producción de aceite vegetal, con una 𝜌 = 920 𝑘𝑔/𝑚3 a una temperatura de 20°C, </a:t>
          </a:r>
          <a:r>
            <a:rPr lang="es-EC" dirty="0" smtClean="0">
              <a:solidFill>
                <a:schemeClr val="accent1">
                  <a:lumMod val="50000"/>
                </a:schemeClr>
              </a:solidFill>
              <a:effectLst/>
            </a:rPr>
            <a:t>(</a:t>
          </a:r>
          <a:r>
            <a:rPr lang="es-EC" dirty="0" err="1" smtClean="0">
              <a:solidFill>
                <a:schemeClr val="accent1">
                  <a:lumMod val="50000"/>
                </a:schemeClr>
              </a:solidFill>
              <a:effectLst/>
            </a:rPr>
            <a:t>Sanguano</a:t>
          </a:r>
          <a:r>
            <a:rPr lang="es-EC" dirty="0" smtClean="0">
              <a:solidFill>
                <a:schemeClr val="accent1">
                  <a:lumMod val="50000"/>
                </a:schemeClr>
              </a:solidFill>
              <a:effectLst/>
            </a:rPr>
            <a:t>, 2007).</a:t>
          </a:r>
          <a:endParaRPr lang="es-EC" dirty="0">
            <a:solidFill>
              <a:schemeClr val="accent1">
                <a:lumMod val="50000"/>
              </a:schemeClr>
            </a:solidFill>
          </a:endParaRPr>
        </a:p>
      </dgm:t>
    </dgm:pt>
    <dgm:pt modelId="{5B444855-C98E-4FEC-AFA2-1F4802B1E476}" type="parTrans" cxnId="{DFE6E360-F04F-4530-937B-F7221D529E14}">
      <dgm:prSet/>
      <dgm:spPr/>
      <dgm:t>
        <a:bodyPr/>
        <a:lstStyle/>
        <a:p>
          <a:endParaRPr lang="es-EC"/>
        </a:p>
      </dgm:t>
    </dgm:pt>
    <dgm:pt modelId="{1C33671C-EE2A-48E2-A3AE-1C436A2D8DE0}" type="sibTrans" cxnId="{DFE6E360-F04F-4530-937B-F7221D529E14}">
      <dgm:prSet/>
      <dgm:spPr/>
      <dgm:t>
        <a:bodyPr/>
        <a:lstStyle/>
        <a:p>
          <a:endParaRPr lang="es-EC"/>
        </a:p>
      </dgm:t>
    </dgm:pt>
    <dgm:pt modelId="{195B2A8D-D9B0-444B-ACCE-7FF478F928DA}">
      <dgm:prSet phldrT="[Texto]"/>
      <dgm:spPr/>
      <dgm:t>
        <a:bodyPr/>
        <a:lstStyle/>
        <a:p>
          <a:r>
            <a:rPr lang="es-EC" b="1" i="1" dirty="0" smtClean="0">
              <a:solidFill>
                <a:schemeClr val="accent1">
                  <a:lumMod val="50000"/>
                </a:schemeClr>
              </a:solidFill>
              <a:effectLst/>
            </a:rPr>
            <a:t>Aceite de Jatropha Curcas</a:t>
          </a:r>
        </a:p>
        <a:p>
          <a:r>
            <a:rPr lang="es-EC" b="0" dirty="0" smtClean="0">
              <a:solidFill>
                <a:schemeClr val="accent1">
                  <a:lumMod val="50000"/>
                </a:schemeClr>
              </a:solidFill>
              <a:effectLst/>
            </a:rPr>
            <a:t>Jatropha Curcas o en Ecuador conocida también como Piñón es una planta perteneciente a las familias de las euforbiáceas, cuyo origen se adscribe a México y América Central. Son arbustos que generalmente alcanzan un tamaño de 1-5 metros de alto y soportan altas temperaturas, </a:t>
          </a:r>
          <a:r>
            <a:rPr lang="es-EC" dirty="0" smtClean="0">
              <a:solidFill>
                <a:schemeClr val="accent1">
                  <a:lumMod val="50000"/>
                </a:schemeClr>
              </a:solidFill>
              <a:effectLst/>
            </a:rPr>
            <a:t>(</a:t>
          </a:r>
          <a:r>
            <a:rPr lang="es-EC" dirty="0" err="1" smtClean="0">
              <a:solidFill>
                <a:schemeClr val="accent1">
                  <a:lumMod val="50000"/>
                </a:schemeClr>
              </a:solidFill>
              <a:effectLst/>
            </a:rPr>
            <a:t>Sanguano</a:t>
          </a:r>
          <a:r>
            <a:rPr lang="es-EC" dirty="0" smtClean="0">
              <a:solidFill>
                <a:schemeClr val="accent1">
                  <a:lumMod val="50000"/>
                </a:schemeClr>
              </a:solidFill>
              <a:effectLst/>
            </a:rPr>
            <a:t>, 2007).</a:t>
          </a:r>
          <a:endParaRPr lang="es-EC" dirty="0">
            <a:solidFill>
              <a:schemeClr val="accent1">
                <a:lumMod val="50000"/>
              </a:schemeClr>
            </a:solidFill>
          </a:endParaRPr>
        </a:p>
      </dgm:t>
    </dgm:pt>
    <dgm:pt modelId="{39F25F43-BA56-46B4-A200-6C7786688850}" type="parTrans" cxnId="{FB607363-3719-40AE-8382-E3534BEFD2FD}">
      <dgm:prSet/>
      <dgm:spPr/>
      <dgm:t>
        <a:bodyPr/>
        <a:lstStyle/>
        <a:p>
          <a:endParaRPr lang="es-EC"/>
        </a:p>
      </dgm:t>
    </dgm:pt>
    <dgm:pt modelId="{19D13209-389D-4A24-B66D-38C22BDE404D}" type="sibTrans" cxnId="{FB607363-3719-40AE-8382-E3534BEFD2FD}">
      <dgm:prSet/>
      <dgm:spPr/>
      <dgm:t>
        <a:bodyPr/>
        <a:lstStyle/>
        <a:p>
          <a:endParaRPr lang="es-EC"/>
        </a:p>
      </dgm:t>
    </dgm:pt>
    <dgm:pt modelId="{0A2C365C-26BE-4C5A-9E40-84F783820F8C}" type="pres">
      <dgm:prSet presAssocID="{E9445FA0-0088-4A40-8F72-C9089F6E08D4}" presName="Name0" presStyleCnt="0">
        <dgm:presLayoutVars>
          <dgm:chMax val="7"/>
          <dgm:chPref val="7"/>
          <dgm:dir/>
        </dgm:presLayoutVars>
      </dgm:prSet>
      <dgm:spPr/>
      <dgm:t>
        <a:bodyPr/>
        <a:lstStyle/>
        <a:p>
          <a:endParaRPr lang="es-EC"/>
        </a:p>
      </dgm:t>
    </dgm:pt>
    <dgm:pt modelId="{C9AFFE94-00FC-43CD-A2F9-30380923E67D}" type="pres">
      <dgm:prSet presAssocID="{E9445FA0-0088-4A40-8F72-C9089F6E08D4}" presName="Name1" presStyleCnt="0"/>
      <dgm:spPr/>
    </dgm:pt>
    <dgm:pt modelId="{341770A3-0178-48F5-9ACE-BE293AF08583}" type="pres">
      <dgm:prSet presAssocID="{E9445FA0-0088-4A40-8F72-C9089F6E08D4}" presName="cycle" presStyleCnt="0"/>
      <dgm:spPr/>
    </dgm:pt>
    <dgm:pt modelId="{29AA054B-27C9-4F7C-B3A6-75FD9D0CF8A0}" type="pres">
      <dgm:prSet presAssocID="{E9445FA0-0088-4A40-8F72-C9089F6E08D4}" presName="srcNode" presStyleLbl="node1" presStyleIdx="0" presStyleCnt="3"/>
      <dgm:spPr/>
    </dgm:pt>
    <dgm:pt modelId="{81E26C89-6B72-4845-8232-5019C3D50508}" type="pres">
      <dgm:prSet presAssocID="{E9445FA0-0088-4A40-8F72-C9089F6E08D4}" presName="conn" presStyleLbl="parChTrans1D2" presStyleIdx="0" presStyleCnt="1"/>
      <dgm:spPr/>
      <dgm:t>
        <a:bodyPr/>
        <a:lstStyle/>
        <a:p>
          <a:endParaRPr lang="es-EC"/>
        </a:p>
      </dgm:t>
    </dgm:pt>
    <dgm:pt modelId="{2053D05C-7DD1-4F2B-9B79-0B42EE62E635}" type="pres">
      <dgm:prSet presAssocID="{E9445FA0-0088-4A40-8F72-C9089F6E08D4}" presName="extraNode" presStyleLbl="node1" presStyleIdx="0" presStyleCnt="3"/>
      <dgm:spPr/>
    </dgm:pt>
    <dgm:pt modelId="{43E6469C-4275-4F2B-BF7D-966EDEB2A595}" type="pres">
      <dgm:prSet presAssocID="{E9445FA0-0088-4A40-8F72-C9089F6E08D4}" presName="dstNode" presStyleLbl="node1" presStyleIdx="0" presStyleCnt="3"/>
      <dgm:spPr/>
    </dgm:pt>
    <dgm:pt modelId="{F54EEC85-01D1-4D99-B71E-A837C9E0E9F5}" type="pres">
      <dgm:prSet presAssocID="{B713E317-3C8B-42F0-AED5-DB69D107EC4D}" presName="text_1" presStyleLbl="node1" presStyleIdx="0" presStyleCnt="3">
        <dgm:presLayoutVars>
          <dgm:bulletEnabled val="1"/>
        </dgm:presLayoutVars>
      </dgm:prSet>
      <dgm:spPr/>
      <dgm:t>
        <a:bodyPr/>
        <a:lstStyle/>
        <a:p>
          <a:endParaRPr lang="es-EC"/>
        </a:p>
      </dgm:t>
    </dgm:pt>
    <dgm:pt modelId="{BEF172D4-01D7-4933-AC64-036A9A2D243C}" type="pres">
      <dgm:prSet presAssocID="{B713E317-3C8B-42F0-AED5-DB69D107EC4D}" presName="accent_1" presStyleCnt="0"/>
      <dgm:spPr/>
    </dgm:pt>
    <dgm:pt modelId="{4683A586-F66A-4F16-A091-17D559B83DEF}" type="pres">
      <dgm:prSet presAssocID="{B713E317-3C8B-42F0-AED5-DB69D107EC4D}" presName="accentRepeatNode" presStyleLbl="solidFgAcc1" presStyleIdx="0" presStyleCnt="3"/>
      <dgm:spPr>
        <a:blipFill rotWithShape="0">
          <a:blip xmlns:r="http://schemas.openxmlformats.org/officeDocument/2006/relationships" r:embed="rId1"/>
          <a:stretch>
            <a:fillRect/>
          </a:stretch>
        </a:blipFill>
      </dgm:spPr>
      <dgm:t>
        <a:bodyPr/>
        <a:lstStyle/>
        <a:p>
          <a:endParaRPr lang="es-ES"/>
        </a:p>
      </dgm:t>
    </dgm:pt>
    <dgm:pt modelId="{26B87293-072A-411B-9071-DCF59BFEF792}" type="pres">
      <dgm:prSet presAssocID="{47CF0B1D-22EB-4343-840A-8532FCF5BAFB}" presName="text_2" presStyleLbl="node1" presStyleIdx="1" presStyleCnt="3">
        <dgm:presLayoutVars>
          <dgm:bulletEnabled val="1"/>
        </dgm:presLayoutVars>
      </dgm:prSet>
      <dgm:spPr/>
      <dgm:t>
        <a:bodyPr/>
        <a:lstStyle/>
        <a:p>
          <a:endParaRPr lang="es-EC"/>
        </a:p>
      </dgm:t>
    </dgm:pt>
    <dgm:pt modelId="{D4535DCA-48A8-4207-BD37-A37C383F14E3}" type="pres">
      <dgm:prSet presAssocID="{47CF0B1D-22EB-4343-840A-8532FCF5BAFB}" presName="accent_2" presStyleCnt="0"/>
      <dgm:spPr/>
    </dgm:pt>
    <dgm:pt modelId="{1AD84740-ED31-42E3-A88A-66CAB0307EDB}" type="pres">
      <dgm:prSet presAssocID="{47CF0B1D-22EB-4343-840A-8532FCF5BAFB}" presName="accentRepeatNode" presStyleLbl="solidFgAcc1" presStyleIdx="1" presStyleCnt="3"/>
      <dgm:spPr>
        <a:blipFill rotWithShape="0">
          <a:blip xmlns:r="http://schemas.openxmlformats.org/officeDocument/2006/relationships" r:embed="rId2"/>
          <a:stretch>
            <a:fillRect/>
          </a:stretch>
        </a:blipFill>
      </dgm:spPr>
      <dgm:t>
        <a:bodyPr/>
        <a:lstStyle/>
        <a:p>
          <a:endParaRPr lang="es-ES"/>
        </a:p>
      </dgm:t>
    </dgm:pt>
    <dgm:pt modelId="{8B59F783-48F5-4806-A173-FEC334C20054}" type="pres">
      <dgm:prSet presAssocID="{195B2A8D-D9B0-444B-ACCE-7FF478F928DA}" presName="text_3" presStyleLbl="node1" presStyleIdx="2" presStyleCnt="3">
        <dgm:presLayoutVars>
          <dgm:bulletEnabled val="1"/>
        </dgm:presLayoutVars>
      </dgm:prSet>
      <dgm:spPr/>
      <dgm:t>
        <a:bodyPr/>
        <a:lstStyle/>
        <a:p>
          <a:endParaRPr lang="es-EC"/>
        </a:p>
      </dgm:t>
    </dgm:pt>
    <dgm:pt modelId="{41ECA0B4-4869-4E7A-AFE6-D3710F6D1B7B}" type="pres">
      <dgm:prSet presAssocID="{195B2A8D-D9B0-444B-ACCE-7FF478F928DA}" presName="accent_3" presStyleCnt="0"/>
      <dgm:spPr/>
    </dgm:pt>
    <dgm:pt modelId="{6E1D592E-4966-4C19-B191-233482BE6F97}" type="pres">
      <dgm:prSet presAssocID="{195B2A8D-D9B0-444B-ACCE-7FF478F928DA}" presName="accentRepeatNode" presStyleLbl="solidFgAcc1" presStyleIdx="2" presStyleCnt="3"/>
      <dgm:spPr>
        <a:blipFill rotWithShape="0">
          <a:blip xmlns:r="http://schemas.openxmlformats.org/officeDocument/2006/relationships" r:embed="rId3"/>
          <a:stretch>
            <a:fillRect/>
          </a:stretch>
        </a:blipFill>
      </dgm:spPr>
      <dgm:t>
        <a:bodyPr/>
        <a:lstStyle/>
        <a:p>
          <a:endParaRPr lang="es-ES"/>
        </a:p>
      </dgm:t>
    </dgm:pt>
  </dgm:ptLst>
  <dgm:cxnLst>
    <dgm:cxn modelId="{FB607363-3719-40AE-8382-E3534BEFD2FD}" srcId="{E9445FA0-0088-4A40-8F72-C9089F6E08D4}" destId="{195B2A8D-D9B0-444B-ACCE-7FF478F928DA}" srcOrd="2" destOrd="0" parTransId="{39F25F43-BA56-46B4-A200-6C7786688850}" sibTransId="{19D13209-389D-4A24-B66D-38C22BDE404D}"/>
    <dgm:cxn modelId="{7EB7259C-8992-4A87-8C29-934F09D9AA12}" type="presOf" srcId="{389D463B-291A-46AD-81CA-089ED695EA4D}" destId="{81E26C89-6B72-4845-8232-5019C3D50508}" srcOrd="0" destOrd="0" presId="urn:microsoft.com/office/officeart/2008/layout/VerticalCurvedList"/>
    <dgm:cxn modelId="{DFE6E360-F04F-4530-937B-F7221D529E14}" srcId="{E9445FA0-0088-4A40-8F72-C9089F6E08D4}" destId="{47CF0B1D-22EB-4343-840A-8532FCF5BAFB}" srcOrd="1" destOrd="0" parTransId="{5B444855-C98E-4FEC-AFA2-1F4802B1E476}" sibTransId="{1C33671C-EE2A-48E2-A3AE-1C436A2D8DE0}"/>
    <dgm:cxn modelId="{E3795ACF-88DB-4723-A6EC-258D56F8BA96}" type="presOf" srcId="{B713E317-3C8B-42F0-AED5-DB69D107EC4D}" destId="{F54EEC85-01D1-4D99-B71E-A837C9E0E9F5}" srcOrd="0" destOrd="0" presId="urn:microsoft.com/office/officeart/2008/layout/VerticalCurvedList"/>
    <dgm:cxn modelId="{3E641CB5-B14C-4B3C-9276-08208A922752}" type="presOf" srcId="{E9445FA0-0088-4A40-8F72-C9089F6E08D4}" destId="{0A2C365C-26BE-4C5A-9E40-84F783820F8C}" srcOrd="0" destOrd="0" presId="urn:microsoft.com/office/officeart/2008/layout/VerticalCurvedList"/>
    <dgm:cxn modelId="{04306727-10D6-4FFD-8DC8-5F47EB123714}" srcId="{E9445FA0-0088-4A40-8F72-C9089F6E08D4}" destId="{B713E317-3C8B-42F0-AED5-DB69D107EC4D}" srcOrd="0" destOrd="0" parTransId="{49F03A7A-3BA1-48F7-85FB-A7CBC76DA929}" sibTransId="{389D463B-291A-46AD-81CA-089ED695EA4D}"/>
    <dgm:cxn modelId="{E9A1DC40-0CF0-4A9E-A4B3-648A70495BE1}" type="presOf" srcId="{195B2A8D-D9B0-444B-ACCE-7FF478F928DA}" destId="{8B59F783-48F5-4806-A173-FEC334C20054}" srcOrd="0" destOrd="0" presId="urn:microsoft.com/office/officeart/2008/layout/VerticalCurvedList"/>
    <dgm:cxn modelId="{757E6AD3-B9C5-403E-A35E-7D1BA5DCFFEE}" type="presOf" srcId="{47CF0B1D-22EB-4343-840A-8532FCF5BAFB}" destId="{26B87293-072A-411B-9071-DCF59BFEF792}" srcOrd="0" destOrd="0" presId="urn:microsoft.com/office/officeart/2008/layout/VerticalCurvedList"/>
    <dgm:cxn modelId="{034E3C03-880C-41D4-8F5F-052DEF7FD8A9}" type="presParOf" srcId="{0A2C365C-26BE-4C5A-9E40-84F783820F8C}" destId="{C9AFFE94-00FC-43CD-A2F9-30380923E67D}" srcOrd="0" destOrd="0" presId="urn:microsoft.com/office/officeart/2008/layout/VerticalCurvedList"/>
    <dgm:cxn modelId="{DFFA50AE-B665-49C4-A20A-F222FEDC7B5C}" type="presParOf" srcId="{C9AFFE94-00FC-43CD-A2F9-30380923E67D}" destId="{341770A3-0178-48F5-9ACE-BE293AF08583}" srcOrd="0" destOrd="0" presId="urn:microsoft.com/office/officeart/2008/layout/VerticalCurvedList"/>
    <dgm:cxn modelId="{65475FEC-D6C0-4E81-9190-6312D13B24F4}" type="presParOf" srcId="{341770A3-0178-48F5-9ACE-BE293AF08583}" destId="{29AA054B-27C9-4F7C-B3A6-75FD9D0CF8A0}" srcOrd="0" destOrd="0" presId="urn:microsoft.com/office/officeart/2008/layout/VerticalCurvedList"/>
    <dgm:cxn modelId="{651991DA-B211-4AF7-B78E-E700CEA79249}" type="presParOf" srcId="{341770A3-0178-48F5-9ACE-BE293AF08583}" destId="{81E26C89-6B72-4845-8232-5019C3D50508}" srcOrd="1" destOrd="0" presId="urn:microsoft.com/office/officeart/2008/layout/VerticalCurvedList"/>
    <dgm:cxn modelId="{62F88138-C09D-4D96-B5BF-D9BC5140F212}" type="presParOf" srcId="{341770A3-0178-48F5-9ACE-BE293AF08583}" destId="{2053D05C-7DD1-4F2B-9B79-0B42EE62E635}" srcOrd="2" destOrd="0" presId="urn:microsoft.com/office/officeart/2008/layout/VerticalCurvedList"/>
    <dgm:cxn modelId="{901EF0AB-5CB7-4FF8-AECD-73D7B4DB4C66}" type="presParOf" srcId="{341770A3-0178-48F5-9ACE-BE293AF08583}" destId="{43E6469C-4275-4F2B-BF7D-966EDEB2A595}" srcOrd="3" destOrd="0" presId="urn:microsoft.com/office/officeart/2008/layout/VerticalCurvedList"/>
    <dgm:cxn modelId="{7D565A9B-94FB-43F0-80A5-38EA741304AB}" type="presParOf" srcId="{C9AFFE94-00FC-43CD-A2F9-30380923E67D}" destId="{F54EEC85-01D1-4D99-B71E-A837C9E0E9F5}" srcOrd="1" destOrd="0" presId="urn:microsoft.com/office/officeart/2008/layout/VerticalCurvedList"/>
    <dgm:cxn modelId="{BD41EF19-28A8-45EA-AF48-CAEC8C7866BB}" type="presParOf" srcId="{C9AFFE94-00FC-43CD-A2F9-30380923E67D}" destId="{BEF172D4-01D7-4933-AC64-036A9A2D243C}" srcOrd="2" destOrd="0" presId="urn:microsoft.com/office/officeart/2008/layout/VerticalCurvedList"/>
    <dgm:cxn modelId="{53BA98E7-CF28-4E1D-A60F-E877FDEDC282}" type="presParOf" srcId="{BEF172D4-01D7-4933-AC64-036A9A2D243C}" destId="{4683A586-F66A-4F16-A091-17D559B83DEF}" srcOrd="0" destOrd="0" presId="urn:microsoft.com/office/officeart/2008/layout/VerticalCurvedList"/>
    <dgm:cxn modelId="{45103B07-631F-4132-87E4-C591643B5046}" type="presParOf" srcId="{C9AFFE94-00FC-43CD-A2F9-30380923E67D}" destId="{26B87293-072A-411B-9071-DCF59BFEF792}" srcOrd="3" destOrd="0" presId="urn:microsoft.com/office/officeart/2008/layout/VerticalCurvedList"/>
    <dgm:cxn modelId="{90970925-2A27-4D99-B8A0-BED984CE3B90}" type="presParOf" srcId="{C9AFFE94-00FC-43CD-A2F9-30380923E67D}" destId="{D4535DCA-48A8-4207-BD37-A37C383F14E3}" srcOrd="4" destOrd="0" presId="urn:microsoft.com/office/officeart/2008/layout/VerticalCurvedList"/>
    <dgm:cxn modelId="{2B838656-3771-472B-A934-6FC2B8729226}" type="presParOf" srcId="{D4535DCA-48A8-4207-BD37-A37C383F14E3}" destId="{1AD84740-ED31-42E3-A88A-66CAB0307EDB}" srcOrd="0" destOrd="0" presId="urn:microsoft.com/office/officeart/2008/layout/VerticalCurvedList"/>
    <dgm:cxn modelId="{71A9CB8D-D593-4245-9E3B-9448760F272B}" type="presParOf" srcId="{C9AFFE94-00FC-43CD-A2F9-30380923E67D}" destId="{8B59F783-48F5-4806-A173-FEC334C20054}" srcOrd="5" destOrd="0" presId="urn:microsoft.com/office/officeart/2008/layout/VerticalCurvedList"/>
    <dgm:cxn modelId="{EE8AF637-A63F-49E3-AD52-5823A3F14D92}" type="presParOf" srcId="{C9AFFE94-00FC-43CD-A2F9-30380923E67D}" destId="{41ECA0B4-4869-4E7A-AFE6-D3710F6D1B7B}" srcOrd="6" destOrd="0" presId="urn:microsoft.com/office/officeart/2008/layout/VerticalCurvedList"/>
    <dgm:cxn modelId="{3FAFD224-D9C9-4204-9D59-4C1C506211EF}" type="presParOf" srcId="{41ECA0B4-4869-4E7A-AFE6-D3710F6D1B7B}" destId="{6E1D592E-4966-4C19-B191-233482BE6F9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65FA45-0D93-4D61-90C7-A49113505C0B}"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C"/>
        </a:p>
      </dgm:t>
    </dgm:pt>
    <dgm:pt modelId="{6550099E-DA8B-41B5-B8A6-97D4364C5C26}">
      <dgm:prSet phldrT="[Texto]" custT="1"/>
      <dgm:spPr/>
      <dgm:t>
        <a:bodyPr/>
        <a:lstStyle/>
        <a:p>
          <a:pPr algn="just">
            <a:buFont typeface="Symbol" panose="05050102010706020507" pitchFamily="18" charset="2"/>
            <a:buNone/>
          </a:pPr>
          <a:r>
            <a:rPr lang="es-EC" sz="1600" dirty="0" smtClean="0">
              <a:solidFill>
                <a:schemeClr val="accent1">
                  <a:lumMod val="50000"/>
                </a:schemeClr>
              </a:solidFill>
            </a:rPr>
            <a:t>Del análisis realizado en la presente tesis, así como de la información y datos levantados, se desprenden las siguientes conclusiones y recomendaciones:</a:t>
          </a:r>
          <a:endParaRPr lang="es-EC" sz="1600" dirty="0" smtClean="0">
            <a:solidFill>
              <a:schemeClr val="accent1">
                <a:lumMod val="50000"/>
              </a:schemeClr>
            </a:solidFill>
          </a:endParaRPr>
        </a:p>
      </dgm:t>
    </dgm:pt>
    <dgm:pt modelId="{B4B016EB-814B-43FD-96E2-AE342645E04E}" type="sibTrans" cxnId="{09D4B27E-C56B-44B5-AB96-5CA4CDAA00CF}">
      <dgm:prSet/>
      <dgm:spPr/>
      <dgm:t>
        <a:bodyPr/>
        <a:lstStyle/>
        <a:p>
          <a:pPr algn="just"/>
          <a:endParaRPr lang="es-EC" sz="1600"/>
        </a:p>
      </dgm:t>
    </dgm:pt>
    <dgm:pt modelId="{FDE7E4A8-9CEB-4506-B7BC-35B85C98F8F9}" type="parTrans" cxnId="{09D4B27E-C56B-44B5-AB96-5CA4CDAA00CF}">
      <dgm:prSet/>
      <dgm:spPr/>
      <dgm:t>
        <a:bodyPr/>
        <a:lstStyle/>
        <a:p>
          <a:pPr algn="just"/>
          <a:endParaRPr lang="es-EC" sz="1600"/>
        </a:p>
      </dgm:t>
    </dgm:pt>
    <dgm:pt modelId="{1A0F4B41-B39F-4ABB-B050-6D93662A1811}">
      <dgm:prSet custT="1"/>
      <dgm:spPr/>
      <dgm:t>
        <a:bodyPr/>
        <a:lstStyle/>
        <a:p>
          <a:pPr algn="just"/>
          <a:r>
            <a:rPr lang="es-EC" sz="1600" dirty="0" smtClean="0">
              <a:solidFill>
                <a:schemeClr val="accent1">
                  <a:lumMod val="50000"/>
                </a:schemeClr>
              </a:solidFill>
            </a:rPr>
            <a:t>Al evaluar los resultados obtenidos gráficamente, en el caso del modelo de Hiroyasu, se puede concluir que el aceite vegetal que posee mejor comportamiento con dicho modelo, es la mezcla entre el aceite de palma virgen y diésel en proporciones iguales, ya que al realizar el análisis tanto para la longitud de ruptura y el ángulo de cono de pulverización, el mismo posee un menor error al comparar sus valores con un valor base del combustible diésel, esto se realizó tomando en cuenta que este modelo convencional fue realizado para comportamientos de combustible diésel.</a:t>
          </a:r>
          <a:endParaRPr lang="es-EC" sz="1600" dirty="0">
            <a:solidFill>
              <a:schemeClr val="accent1">
                <a:lumMod val="50000"/>
              </a:schemeClr>
            </a:solidFill>
          </a:endParaRPr>
        </a:p>
      </dgm:t>
    </dgm:pt>
    <dgm:pt modelId="{47E221C4-CE79-4079-AC87-C5642F748340}" type="parTrans" cxnId="{20D3314E-B24F-4FF6-A8DF-5C2A2A108E0E}">
      <dgm:prSet/>
      <dgm:spPr/>
      <dgm:t>
        <a:bodyPr/>
        <a:lstStyle/>
        <a:p>
          <a:pPr algn="just"/>
          <a:endParaRPr lang="es-ES" sz="1600"/>
        </a:p>
      </dgm:t>
    </dgm:pt>
    <dgm:pt modelId="{1C81A44E-70FE-4A13-AFEC-4CAC7B8DA14A}" type="sibTrans" cxnId="{20D3314E-B24F-4FF6-A8DF-5C2A2A108E0E}">
      <dgm:prSet/>
      <dgm:spPr/>
      <dgm:t>
        <a:bodyPr/>
        <a:lstStyle/>
        <a:p>
          <a:pPr algn="just"/>
          <a:endParaRPr lang="es-ES" sz="1600"/>
        </a:p>
      </dgm:t>
    </dgm:pt>
    <dgm:pt modelId="{98687EEF-E953-4FA2-A01A-ED0DE72A430B}">
      <dgm:prSet custT="1"/>
      <dgm:spPr/>
      <dgm:t>
        <a:bodyPr/>
        <a:lstStyle/>
        <a:p>
          <a:pPr algn="just"/>
          <a:r>
            <a:rPr lang="es-EC" sz="1600" dirty="0" smtClean="0">
              <a:solidFill>
                <a:schemeClr val="accent1">
                  <a:lumMod val="50000"/>
                </a:schemeClr>
              </a:solidFill>
            </a:rPr>
            <a:t>Al evaluar los resultados obtenidos la longitud de ruptura y ángulo de cono de pulverización en los diferentes métodos, se hace evidente que este parámetro tiende a aumentar a medida que aumenta el contenido de biodiesel en la mezcla en todas las condiciones operativas. Esto es una consecuencia de los efectos de una mayor gravedad específica, tensión superficial y viscosidad de las mezclas de diésel / biodiesel, esto se puede observar en las figuras 3 y 4, que al incrementar su densidad también incrementa sus valores en comparación a valores base de combustible diésel.</a:t>
          </a:r>
          <a:endParaRPr lang="es-EC" sz="1600" dirty="0">
            <a:solidFill>
              <a:schemeClr val="accent1">
                <a:lumMod val="50000"/>
              </a:schemeClr>
            </a:solidFill>
          </a:endParaRPr>
        </a:p>
      </dgm:t>
    </dgm:pt>
    <dgm:pt modelId="{307E9429-1049-4AF0-954B-4AF2284694F0}" type="parTrans" cxnId="{BB19F0FF-9806-4D94-A929-93F2EECAB4DF}">
      <dgm:prSet/>
      <dgm:spPr/>
      <dgm:t>
        <a:bodyPr/>
        <a:lstStyle/>
        <a:p>
          <a:pPr algn="just"/>
          <a:endParaRPr lang="es-ES" sz="1600"/>
        </a:p>
      </dgm:t>
    </dgm:pt>
    <dgm:pt modelId="{87202819-42C9-4B2E-B513-752075969D24}" type="sibTrans" cxnId="{BB19F0FF-9806-4D94-A929-93F2EECAB4DF}">
      <dgm:prSet/>
      <dgm:spPr/>
      <dgm:t>
        <a:bodyPr/>
        <a:lstStyle/>
        <a:p>
          <a:pPr algn="just"/>
          <a:endParaRPr lang="es-ES" sz="1600"/>
        </a:p>
      </dgm:t>
    </dgm:pt>
    <dgm:pt modelId="{1F12B437-336E-4794-A0E8-3D98F8DEB942}" type="pres">
      <dgm:prSet presAssocID="{2065FA45-0D93-4D61-90C7-A49113505C0B}" presName="linear" presStyleCnt="0">
        <dgm:presLayoutVars>
          <dgm:animLvl val="lvl"/>
          <dgm:resizeHandles val="exact"/>
        </dgm:presLayoutVars>
      </dgm:prSet>
      <dgm:spPr/>
      <dgm:t>
        <a:bodyPr/>
        <a:lstStyle/>
        <a:p>
          <a:endParaRPr lang="es-ES"/>
        </a:p>
      </dgm:t>
    </dgm:pt>
    <dgm:pt modelId="{C1218193-9C36-4073-AE1B-A865B3A832A4}" type="pres">
      <dgm:prSet presAssocID="{6550099E-DA8B-41B5-B8A6-97D4364C5C26}" presName="parentText" presStyleLbl="node1" presStyleIdx="0" presStyleCnt="3" custScaleY="31508" custLinFactNeighborX="-203">
        <dgm:presLayoutVars>
          <dgm:chMax val="0"/>
          <dgm:bulletEnabled val="1"/>
        </dgm:presLayoutVars>
      </dgm:prSet>
      <dgm:spPr/>
      <dgm:t>
        <a:bodyPr/>
        <a:lstStyle/>
        <a:p>
          <a:endParaRPr lang="es-ES"/>
        </a:p>
      </dgm:t>
    </dgm:pt>
    <dgm:pt modelId="{E06CB03E-8B50-40D4-B2DA-3138537BE4EA}" type="pres">
      <dgm:prSet presAssocID="{B4B016EB-814B-43FD-96E2-AE342645E04E}" presName="spacer" presStyleCnt="0"/>
      <dgm:spPr/>
      <dgm:t>
        <a:bodyPr/>
        <a:lstStyle/>
        <a:p>
          <a:endParaRPr lang="es-ES"/>
        </a:p>
      </dgm:t>
    </dgm:pt>
    <dgm:pt modelId="{1E59CC3A-C5C0-479B-B7A7-5F9C03DFBA01}" type="pres">
      <dgm:prSet presAssocID="{1A0F4B41-B39F-4ABB-B050-6D93662A1811}" presName="parentText" presStyleLbl="node1" presStyleIdx="1" presStyleCnt="3" custLinFactNeighborY="20032">
        <dgm:presLayoutVars>
          <dgm:chMax val="0"/>
          <dgm:bulletEnabled val="1"/>
        </dgm:presLayoutVars>
      </dgm:prSet>
      <dgm:spPr/>
      <dgm:t>
        <a:bodyPr/>
        <a:lstStyle/>
        <a:p>
          <a:endParaRPr lang="es-ES"/>
        </a:p>
      </dgm:t>
    </dgm:pt>
    <dgm:pt modelId="{72A0DB0E-8320-4B86-9651-446736B52627}" type="pres">
      <dgm:prSet presAssocID="{1C81A44E-70FE-4A13-AFEC-4CAC7B8DA14A}" presName="spacer" presStyleCnt="0"/>
      <dgm:spPr/>
      <dgm:t>
        <a:bodyPr/>
        <a:lstStyle/>
        <a:p>
          <a:endParaRPr lang="es-ES"/>
        </a:p>
      </dgm:t>
    </dgm:pt>
    <dgm:pt modelId="{D3F95D69-EF2C-41C3-8859-36E72ED2150F}" type="pres">
      <dgm:prSet presAssocID="{98687EEF-E953-4FA2-A01A-ED0DE72A430B}" presName="parentText" presStyleLbl="node1" presStyleIdx="2" presStyleCnt="3" custLinFactNeighborY="31981">
        <dgm:presLayoutVars>
          <dgm:chMax val="0"/>
          <dgm:bulletEnabled val="1"/>
        </dgm:presLayoutVars>
      </dgm:prSet>
      <dgm:spPr/>
      <dgm:t>
        <a:bodyPr/>
        <a:lstStyle/>
        <a:p>
          <a:endParaRPr lang="es-ES"/>
        </a:p>
      </dgm:t>
    </dgm:pt>
  </dgm:ptLst>
  <dgm:cxnLst>
    <dgm:cxn modelId="{F4F14620-62C8-425E-8190-42CCA7385587}" type="presOf" srcId="{2065FA45-0D93-4D61-90C7-A49113505C0B}" destId="{1F12B437-336E-4794-A0E8-3D98F8DEB942}" srcOrd="0" destOrd="0" presId="urn:microsoft.com/office/officeart/2005/8/layout/vList2"/>
    <dgm:cxn modelId="{9A27CAB0-3CAE-4C2C-81FF-EE7490F48D23}" type="presOf" srcId="{6550099E-DA8B-41B5-B8A6-97D4364C5C26}" destId="{C1218193-9C36-4073-AE1B-A865B3A832A4}" srcOrd="0" destOrd="0" presId="urn:microsoft.com/office/officeart/2005/8/layout/vList2"/>
    <dgm:cxn modelId="{20D3314E-B24F-4FF6-A8DF-5C2A2A108E0E}" srcId="{2065FA45-0D93-4D61-90C7-A49113505C0B}" destId="{1A0F4B41-B39F-4ABB-B050-6D93662A1811}" srcOrd="1" destOrd="0" parTransId="{47E221C4-CE79-4079-AC87-C5642F748340}" sibTransId="{1C81A44E-70FE-4A13-AFEC-4CAC7B8DA14A}"/>
    <dgm:cxn modelId="{087E8E37-4502-49EB-B401-D040DA03B455}" type="presOf" srcId="{98687EEF-E953-4FA2-A01A-ED0DE72A430B}" destId="{D3F95D69-EF2C-41C3-8859-36E72ED2150F}" srcOrd="0" destOrd="0" presId="urn:microsoft.com/office/officeart/2005/8/layout/vList2"/>
    <dgm:cxn modelId="{FE89D989-C73A-4F46-950C-E7E7EFCCD237}" type="presOf" srcId="{1A0F4B41-B39F-4ABB-B050-6D93662A1811}" destId="{1E59CC3A-C5C0-479B-B7A7-5F9C03DFBA01}" srcOrd="0" destOrd="0" presId="urn:microsoft.com/office/officeart/2005/8/layout/vList2"/>
    <dgm:cxn modelId="{09D4B27E-C56B-44B5-AB96-5CA4CDAA00CF}" srcId="{2065FA45-0D93-4D61-90C7-A49113505C0B}" destId="{6550099E-DA8B-41B5-B8A6-97D4364C5C26}" srcOrd="0" destOrd="0" parTransId="{FDE7E4A8-9CEB-4506-B7BC-35B85C98F8F9}" sibTransId="{B4B016EB-814B-43FD-96E2-AE342645E04E}"/>
    <dgm:cxn modelId="{BB19F0FF-9806-4D94-A929-93F2EECAB4DF}" srcId="{2065FA45-0D93-4D61-90C7-A49113505C0B}" destId="{98687EEF-E953-4FA2-A01A-ED0DE72A430B}" srcOrd="2" destOrd="0" parTransId="{307E9429-1049-4AF0-954B-4AF2284694F0}" sibTransId="{87202819-42C9-4B2E-B513-752075969D24}"/>
    <dgm:cxn modelId="{34EACAE4-ACE7-40EC-B51F-B150CFB2C320}" type="presParOf" srcId="{1F12B437-336E-4794-A0E8-3D98F8DEB942}" destId="{C1218193-9C36-4073-AE1B-A865B3A832A4}" srcOrd="0" destOrd="0" presId="urn:microsoft.com/office/officeart/2005/8/layout/vList2"/>
    <dgm:cxn modelId="{5848197C-1415-4D1F-B66E-52222A190839}" type="presParOf" srcId="{1F12B437-336E-4794-A0E8-3D98F8DEB942}" destId="{E06CB03E-8B50-40D4-B2DA-3138537BE4EA}" srcOrd="1" destOrd="0" presId="urn:microsoft.com/office/officeart/2005/8/layout/vList2"/>
    <dgm:cxn modelId="{465FF825-C50B-487F-8F92-5C2F9C4C54DE}" type="presParOf" srcId="{1F12B437-336E-4794-A0E8-3D98F8DEB942}" destId="{1E59CC3A-C5C0-479B-B7A7-5F9C03DFBA01}" srcOrd="2" destOrd="0" presId="urn:microsoft.com/office/officeart/2005/8/layout/vList2"/>
    <dgm:cxn modelId="{873ACDF0-3260-4D8D-BF9D-46FA5EF04985}" type="presParOf" srcId="{1F12B437-336E-4794-A0E8-3D98F8DEB942}" destId="{72A0DB0E-8320-4B86-9651-446736B52627}" srcOrd="3" destOrd="0" presId="urn:microsoft.com/office/officeart/2005/8/layout/vList2"/>
    <dgm:cxn modelId="{D6ECFB8B-D727-4F73-BFC7-5C3819D72344}" type="presParOf" srcId="{1F12B437-336E-4794-A0E8-3D98F8DEB942}" destId="{D3F95D69-EF2C-41C3-8859-36E72ED2150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65FA45-0D93-4D61-90C7-A49113505C0B}"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C"/>
        </a:p>
      </dgm:t>
    </dgm:pt>
    <dgm:pt modelId="{6550099E-DA8B-41B5-B8A6-97D4364C5C26}">
      <dgm:prSet phldrT="[Texto]" custT="1"/>
      <dgm:spPr/>
      <dgm:t>
        <a:bodyPr/>
        <a:lstStyle/>
        <a:p>
          <a:pPr algn="just">
            <a:buFont typeface="Symbol" panose="05050102010706020507" pitchFamily="18" charset="2"/>
            <a:buNone/>
          </a:pPr>
          <a:r>
            <a:rPr lang="es-EC" sz="1600" dirty="0" smtClean="0">
              <a:solidFill>
                <a:schemeClr val="accent1">
                  <a:lumMod val="50000"/>
                </a:schemeClr>
              </a:solidFill>
            </a:rPr>
            <a:t>Con los datos obtenidos y los análisis realizados, se puede concluir que el modelo matemático que valida y se ajusta a los comportamientos de los aceites vegetales y sus mezclas es el modelo presentado por Castanheira; dado que este modelo es el único de los estudiados que trabaja con biocombustibles y estudia los diferentes comportamientos de los parámetros de pulverización en su investigación, a su vez se puede mencionar que este modelo utiliza como base matemática de estudio los modelos de Dent, Abramovich y Elkbot.</a:t>
          </a:r>
          <a:endParaRPr lang="es-EC" sz="1600" dirty="0" smtClean="0">
            <a:solidFill>
              <a:schemeClr val="accent1">
                <a:lumMod val="50000"/>
              </a:schemeClr>
            </a:solidFill>
          </a:endParaRPr>
        </a:p>
      </dgm:t>
    </dgm:pt>
    <dgm:pt modelId="{B4B016EB-814B-43FD-96E2-AE342645E04E}" type="sibTrans" cxnId="{09D4B27E-C56B-44B5-AB96-5CA4CDAA00CF}">
      <dgm:prSet/>
      <dgm:spPr/>
      <dgm:t>
        <a:bodyPr/>
        <a:lstStyle/>
        <a:p>
          <a:pPr algn="just"/>
          <a:endParaRPr lang="es-EC" sz="1600"/>
        </a:p>
      </dgm:t>
    </dgm:pt>
    <dgm:pt modelId="{FDE7E4A8-9CEB-4506-B7BC-35B85C98F8F9}" type="parTrans" cxnId="{09D4B27E-C56B-44B5-AB96-5CA4CDAA00CF}">
      <dgm:prSet/>
      <dgm:spPr/>
      <dgm:t>
        <a:bodyPr/>
        <a:lstStyle/>
        <a:p>
          <a:pPr algn="just"/>
          <a:endParaRPr lang="es-EC" sz="1600"/>
        </a:p>
      </dgm:t>
    </dgm:pt>
    <dgm:pt modelId="{1A0F4B41-B39F-4ABB-B050-6D93662A1811}">
      <dgm:prSet custT="1"/>
      <dgm:spPr/>
      <dgm:t>
        <a:bodyPr/>
        <a:lstStyle/>
        <a:p>
          <a:pPr algn="just"/>
          <a:r>
            <a:rPr lang="es-EC" sz="1600" dirty="0" smtClean="0">
              <a:solidFill>
                <a:schemeClr val="accent1">
                  <a:lumMod val="50000"/>
                </a:schemeClr>
              </a:solidFill>
            </a:rPr>
            <a:t>Al observar los comportamientos de las gráficas de puntas de penetración de pulverización en el modelo convencional de Hiroyasu, y los análisis presentados en el capítulo 5, el aceite que mejor se comporta con este modelo es el aceite de palma virgen, así como su mezcla con diésel en cantidades similares, mencionando que un mayor contenido de biodiesel en este tipo de mezclas podría comprometer la calidad de atomización. En tales casos, podría esperarse un mayor consumo de combustible y emisiones de niveles más altos de hidrocarburos no quemados.</a:t>
          </a:r>
          <a:endParaRPr lang="es-EC" sz="1600" dirty="0">
            <a:solidFill>
              <a:schemeClr val="accent1">
                <a:lumMod val="50000"/>
              </a:schemeClr>
            </a:solidFill>
          </a:endParaRPr>
        </a:p>
      </dgm:t>
    </dgm:pt>
    <dgm:pt modelId="{47E221C4-CE79-4079-AC87-C5642F748340}" type="parTrans" cxnId="{20D3314E-B24F-4FF6-A8DF-5C2A2A108E0E}">
      <dgm:prSet/>
      <dgm:spPr/>
      <dgm:t>
        <a:bodyPr/>
        <a:lstStyle/>
        <a:p>
          <a:pPr algn="just"/>
          <a:endParaRPr lang="es-ES" sz="1600"/>
        </a:p>
      </dgm:t>
    </dgm:pt>
    <dgm:pt modelId="{1C81A44E-70FE-4A13-AFEC-4CAC7B8DA14A}" type="sibTrans" cxnId="{20D3314E-B24F-4FF6-A8DF-5C2A2A108E0E}">
      <dgm:prSet/>
      <dgm:spPr/>
      <dgm:t>
        <a:bodyPr/>
        <a:lstStyle/>
        <a:p>
          <a:pPr algn="just"/>
          <a:endParaRPr lang="es-ES" sz="1600"/>
        </a:p>
      </dgm:t>
    </dgm:pt>
    <dgm:pt modelId="{98687EEF-E953-4FA2-A01A-ED0DE72A430B}">
      <dgm:prSet custT="1"/>
      <dgm:spPr/>
      <dgm:t>
        <a:bodyPr/>
        <a:lstStyle/>
        <a:p>
          <a:pPr algn="just"/>
          <a:r>
            <a:rPr lang="es-EC" sz="1600" dirty="0" smtClean="0">
              <a:solidFill>
                <a:schemeClr val="accent1">
                  <a:lumMod val="50000"/>
                </a:schemeClr>
              </a:solidFill>
            </a:rPr>
            <a:t>De acuerdo con lo analizado en el capítulo 5 de este proyecto, mencionando el modelo matemático de Castanheira, se destaca la importancia del estudio del mismo al ser realizado específicamente para biocombustibles; ya que, de esta manera podríamos asemejar de mejor forma el comportamiento de varios de los aceites vegetales y mezclas usados en este trabajo, así pues, se puede decir que entre los aceites que mejor se ajustan a este modelo están la mayoría, exceptuando a la mezcla de aceite de palma virgen con diésel, y a la emulsión, que se obtuvo errores mayores en diferentes pruebas a distintas compresiones.</a:t>
          </a:r>
          <a:endParaRPr lang="es-EC" sz="1600" dirty="0">
            <a:solidFill>
              <a:schemeClr val="accent1">
                <a:lumMod val="50000"/>
              </a:schemeClr>
            </a:solidFill>
          </a:endParaRPr>
        </a:p>
      </dgm:t>
    </dgm:pt>
    <dgm:pt modelId="{307E9429-1049-4AF0-954B-4AF2284694F0}" type="parTrans" cxnId="{BB19F0FF-9806-4D94-A929-93F2EECAB4DF}">
      <dgm:prSet/>
      <dgm:spPr/>
      <dgm:t>
        <a:bodyPr/>
        <a:lstStyle/>
        <a:p>
          <a:pPr algn="just"/>
          <a:endParaRPr lang="es-ES" sz="1600"/>
        </a:p>
      </dgm:t>
    </dgm:pt>
    <dgm:pt modelId="{87202819-42C9-4B2E-B513-752075969D24}" type="sibTrans" cxnId="{BB19F0FF-9806-4D94-A929-93F2EECAB4DF}">
      <dgm:prSet/>
      <dgm:spPr/>
      <dgm:t>
        <a:bodyPr/>
        <a:lstStyle/>
        <a:p>
          <a:pPr algn="just"/>
          <a:endParaRPr lang="es-ES" sz="1600"/>
        </a:p>
      </dgm:t>
    </dgm:pt>
    <dgm:pt modelId="{1F12B437-336E-4794-A0E8-3D98F8DEB942}" type="pres">
      <dgm:prSet presAssocID="{2065FA45-0D93-4D61-90C7-A49113505C0B}" presName="linear" presStyleCnt="0">
        <dgm:presLayoutVars>
          <dgm:animLvl val="lvl"/>
          <dgm:resizeHandles val="exact"/>
        </dgm:presLayoutVars>
      </dgm:prSet>
      <dgm:spPr/>
      <dgm:t>
        <a:bodyPr/>
        <a:lstStyle/>
        <a:p>
          <a:endParaRPr lang="es-ES"/>
        </a:p>
      </dgm:t>
    </dgm:pt>
    <dgm:pt modelId="{C1218193-9C36-4073-AE1B-A865B3A832A4}" type="pres">
      <dgm:prSet presAssocID="{6550099E-DA8B-41B5-B8A6-97D4364C5C26}" presName="parentText" presStyleLbl="node1" presStyleIdx="0" presStyleCnt="3" custLinFactNeighborX="-203">
        <dgm:presLayoutVars>
          <dgm:chMax val="0"/>
          <dgm:bulletEnabled val="1"/>
        </dgm:presLayoutVars>
      </dgm:prSet>
      <dgm:spPr/>
      <dgm:t>
        <a:bodyPr/>
        <a:lstStyle/>
        <a:p>
          <a:endParaRPr lang="es-ES"/>
        </a:p>
      </dgm:t>
    </dgm:pt>
    <dgm:pt modelId="{E06CB03E-8B50-40D4-B2DA-3138537BE4EA}" type="pres">
      <dgm:prSet presAssocID="{B4B016EB-814B-43FD-96E2-AE342645E04E}" presName="spacer" presStyleCnt="0"/>
      <dgm:spPr/>
      <dgm:t>
        <a:bodyPr/>
        <a:lstStyle/>
        <a:p>
          <a:endParaRPr lang="es-ES"/>
        </a:p>
      </dgm:t>
    </dgm:pt>
    <dgm:pt modelId="{1E59CC3A-C5C0-479B-B7A7-5F9C03DFBA01}" type="pres">
      <dgm:prSet presAssocID="{1A0F4B41-B39F-4ABB-B050-6D93662A1811}" presName="parentText" presStyleLbl="node1" presStyleIdx="1" presStyleCnt="3" custLinFactNeighborY="-10278">
        <dgm:presLayoutVars>
          <dgm:chMax val="0"/>
          <dgm:bulletEnabled val="1"/>
        </dgm:presLayoutVars>
      </dgm:prSet>
      <dgm:spPr/>
      <dgm:t>
        <a:bodyPr/>
        <a:lstStyle/>
        <a:p>
          <a:endParaRPr lang="es-ES"/>
        </a:p>
      </dgm:t>
    </dgm:pt>
    <dgm:pt modelId="{72A0DB0E-8320-4B86-9651-446736B52627}" type="pres">
      <dgm:prSet presAssocID="{1C81A44E-70FE-4A13-AFEC-4CAC7B8DA14A}" presName="spacer" presStyleCnt="0"/>
      <dgm:spPr/>
      <dgm:t>
        <a:bodyPr/>
        <a:lstStyle/>
        <a:p>
          <a:endParaRPr lang="es-ES"/>
        </a:p>
      </dgm:t>
    </dgm:pt>
    <dgm:pt modelId="{D3F95D69-EF2C-41C3-8859-36E72ED2150F}" type="pres">
      <dgm:prSet presAssocID="{98687EEF-E953-4FA2-A01A-ED0DE72A430B}" presName="parentText" presStyleLbl="node1" presStyleIdx="2" presStyleCnt="3" custLinFactNeighborY="-47838">
        <dgm:presLayoutVars>
          <dgm:chMax val="0"/>
          <dgm:bulletEnabled val="1"/>
        </dgm:presLayoutVars>
      </dgm:prSet>
      <dgm:spPr/>
      <dgm:t>
        <a:bodyPr/>
        <a:lstStyle/>
        <a:p>
          <a:endParaRPr lang="es-ES"/>
        </a:p>
      </dgm:t>
    </dgm:pt>
  </dgm:ptLst>
  <dgm:cxnLst>
    <dgm:cxn modelId="{F4F14620-62C8-425E-8190-42CCA7385587}" type="presOf" srcId="{2065FA45-0D93-4D61-90C7-A49113505C0B}" destId="{1F12B437-336E-4794-A0E8-3D98F8DEB942}" srcOrd="0" destOrd="0" presId="urn:microsoft.com/office/officeart/2005/8/layout/vList2"/>
    <dgm:cxn modelId="{9A27CAB0-3CAE-4C2C-81FF-EE7490F48D23}" type="presOf" srcId="{6550099E-DA8B-41B5-B8A6-97D4364C5C26}" destId="{C1218193-9C36-4073-AE1B-A865B3A832A4}" srcOrd="0" destOrd="0" presId="urn:microsoft.com/office/officeart/2005/8/layout/vList2"/>
    <dgm:cxn modelId="{20D3314E-B24F-4FF6-A8DF-5C2A2A108E0E}" srcId="{2065FA45-0D93-4D61-90C7-A49113505C0B}" destId="{1A0F4B41-B39F-4ABB-B050-6D93662A1811}" srcOrd="1" destOrd="0" parTransId="{47E221C4-CE79-4079-AC87-C5642F748340}" sibTransId="{1C81A44E-70FE-4A13-AFEC-4CAC7B8DA14A}"/>
    <dgm:cxn modelId="{087E8E37-4502-49EB-B401-D040DA03B455}" type="presOf" srcId="{98687EEF-E953-4FA2-A01A-ED0DE72A430B}" destId="{D3F95D69-EF2C-41C3-8859-36E72ED2150F}" srcOrd="0" destOrd="0" presId="urn:microsoft.com/office/officeart/2005/8/layout/vList2"/>
    <dgm:cxn modelId="{FE89D989-C73A-4F46-950C-E7E7EFCCD237}" type="presOf" srcId="{1A0F4B41-B39F-4ABB-B050-6D93662A1811}" destId="{1E59CC3A-C5C0-479B-B7A7-5F9C03DFBA01}" srcOrd="0" destOrd="0" presId="urn:microsoft.com/office/officeart/2005/8/layout/vList2"/>
    <dgm:cxn modelId="{09D4B27E-C56B-44B5-AB96-5CA4CDAA00CF}" srcId="{2065FA45-0D93-4D61-90C7-A49113505C0B}" destId="{6550099E-DA8B-41B5-B8A6-97D4364C5C26}" srcOrd="0" destOrd="0" parTransId="{FDE7E4A8-9CEB-4506-B7BC-35B85C98F8F9}" sibTransId="{B4B016EB-814B-43FD-96E2-AE342645E04E}"/>
    <dgm:cxn modelId="{BB19F0FF-9806-4D94-A929-93F2EECAB4DF}" srcId="{2065FA45-0D93-4D61-90C7-A49113505C0B}" destId="{98687EEF-E953-4FA2-A01A-ED0DE72A430B}" srcOrd="2" destOrd="0" parTransId="{307E9429-1049-4AF0-954B-4AF2284694F0}" sibTransId="{87202819-42C9-4B2E-B513-752075969D24}"/>
    <dgm:cxn modelId="{34EACAE4-ACE7-40EC-B51F-B150CFB2C320}" type="presParOf" srcId="{1F12B437-336E-4794-A0E8-3D98F8DEB942}" destId="{C1218193-9C36-4073-AE1B-A865B3A832A4}" srcOrd="0" destOrd="0" presId="urn:microsoft.com/office/officeart/2005/8/layout/vList2"/>
    <dgm:cxn modelId="{5848197C-1415-4D1F-B66E-52222A190839}" type="presParOf" srcId="{1F12B437-336E-4794-A0E8-3D98F8DEB942}" destId="{E06CB03E-8B50-40D4-B2DA-3138537BE4EA}" srcOrd="1" destOrd="0" presId="urn:microsoft.com/office/officeart/2005/8/layout/vList2"/>
    <dgm:cxn modelId="{465FF825-C50B-487F-8F92-5C2F9C4C54DE}" type="presParOf" srcId="{1F12B437-336E-4794-A0E8-3D98F8DEB942}" destId="{1E59CC3A-C5C0-479B-B7A7-5F9C03DFBA01}" srcOrd="2" destOrd="0" presId="urn:microsoft.com/office/officeart/2005/8/layout/vList2"/>
    <dgm:cxn modelId="{873ACDF0-3260-4D8D-BF9D-46FA5EF04985}" type="presParOf" srcId="{1F12B437-336E-4794-A0E8-3D98F8DEB942}" destId="{72A0DB0E-8320-4B86-9651-446736B52627}" srcOrd="3" destOrd="0" presId="urn:microsoft.com/office/officeart/2005/8/layout/vList2"/>
    <dgm:cxn modelId="{D6ECFB8B-D727-4F73-BFC7-5C3819D72344}" type="presParOf" srcId="{1F12B437-336E-4794-A0E8-3D98F8DEB942}" destId="{D3F95D69-EF2C-41C3-8859-36E72ED2150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65FA45-0D93-4D61-90C7-A49113505C0B}"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s-EC"/>
        </a:p>
      </dgm:t>
    </dgm:pt>
    <dgm:pt modelId="{6550099E-DA8B-41B5-B8A6-97D4364C5C26}">
      <dgm:prSet phldrT="[Texto]" custT="1"/>
      <dgm:spPr/>
      <dgm:t>
        <a:bodyPr/>
        <a:lstStyle/>
        <a:p>
          <a:pPr algn="just">
            <a:buFont typeface="Symbol" panose="05050102010706020507" pitchFamily="18" charset="2"/>
            <a:buNone/>
          </a:pPr>
          <a:r>
            <a:rPr lang="es-EC" sz="1600" dirty="0" smtClean="0">
              <a:solidFill>
                <a:schemeClr val="accent1">
                  <a:lumMod val="50000"/>
                </a:schemeClr>
              </a:solidFill>
            </a:rPr>
            <a:t>Al terminar el análisis para el modelo convencional de Arregle, interesante en su pleno desarrollo, ya que en este modelo específicamente tenemos ecuaciones directas que relacionan el ángulo de cono de pulverización con la punta de penetración de pulverización, las cuales nos sirvieron para comprender el efecto que tiene un parámetro sobre el otro, por otro lado, con los análisis gráficos y los errores obtenidos, podemos concluir que entre los aceites que mejor se comportan a este método es el aceite de palma virgen, en ciertas pruebas realizadas, mas no en todas, ya que en la prueba a compresión regulada, no existe ningún biocombustible que se asemeje a los valores del diésel que se tiene como punto de comparación.</a:t>
          </a:r>
          <a:endParaRPr lang="es-EC" sz="1600" dirty="0" smtClean="0">
            <a:solidFill>
              <a:schemeClr val="accent1">
                <a:lumMod val="50000"/>
              </a:schemeClr>
            </a:solidFill>
          </a:endParaRPr>
        </a:p>
      </dgm:t>
    </dgm:pt>
    <dgm:pt modelId="{B4B016EB-814B-43FD-96E2-AE342645E04E}" type="sibTrans" cxnId="{09D4B27E-C56B-44B5-AB96-5CA4CDAA00CF}">
      <dgm:prSet/>
      <dgm:spPr/>
      <dgm:t>
        <a:bodyPr/>
        <a:lstStyle/>
        <a:p>
          <a:pPr algn="just"/>
          <a:endParaRPr lang="es-EC" sz="1600"/>
        </a:p>
      </dgm:t>
    </dgm:pt>
    <dgm:pt modelId="{FDE7E4A8-9CEB-4506-B7BC-35B85C98F8F9}" type="parTrans" cxnId="{09D4B27E-C56B-44B5-AB96-5CA4CDAA00CF}">
      <dgm:prSet/>
      <dgm:spPr/>
      <dgm:t>
        <a:bodyPr/>
        <a:lstStyle/>
        <a:p>
          <a:pPr algn="just"/>
          <a:endParaRPr lang="es-EC" sz="1600"/>
        </a:p>
      </dgm:t>
    </dgm:pt>
    <dgm:pt modelId="{1A0F4B41-B39F-4ABB-B050-6D93662A1811}">
      <dgm:prSet custT="1"/>
      <dgm:spPr/>
      <dgm:t>
        <a:bodyPr/>
        <a:lstStyle/>
        <a:p>
          <a:pPr algn="just"/>
          <a:r>
            <a:rPr lang="es-EC" sz="1600" dirty="0" smtClean="0">
              <a:solidFill>
                <a:schemeClr val="accent1">
                  <a:lumMod val="50000"/>
                </a:schemeClr>
              </a:solidFill>
            </a:rPr>
            <a:t>Los efectos observados sobre los parámetros que definen la calidad de la atomización fueron más pronunciados a medida que se usaba diferentes tipos de biodiesel en las mezclas o ya sea una mezcla entre biodiesel/ diésel, esto se puede observar claramente al incrementar la densidad del combustible utilizado, o en si al realizar alteraciones en el muelle de compresión del banco de pruebas; por consiguiente, para tratar de obtener resultados exactos del comportamiento de los parámetros de atomización es recomendable unas mejores calidades de operación tanto como instrumentos de medidas experimentales, con el fin de obtener valores más exactos con los cuales trabajar en los modelos convencionales, ya que dichos modelos, fueron realizados en mejores condiciones de prueba.</a:t>
          </a:r>
          <a:endParaRPr lang="es-EC" sz="1600" dirty="0">
            <a:solidFill>
              <a:schemeClr val="accent1">
                <a:lumMod val="50000"/>
              </a:schemeClr>
            </a:solidFill>
          </a:endParaRPr>
        </a:p>
      </dgm:t>
    </dgm:pt>
    <dgm:pt modelId="{47E221C4-CE79-4079-AC87-C5642F748340}" type="parTrans" cxnId="{20D3314E-B24F-4FF6-A8DF-5C2A2A108E0E}">
      <dgm:prSet/>
      <dgm:spPr/>
      <dgm:t>
        <a:bodyPr/>
        <a:lstStyle/>
        <a:p>
          <a:pPr algn="just"/>
          <a:endParaRPr lang="es-ES" sz="1600"/>
        </a:p>
      </dgm:t>
    </dgm:pt>
    <dgm:pt modelId="{1C81A44E-70FE-4A13-AFEC-4CAC7B8DA14A}" type="sibTrans" cxnId="{20D3314E-B24F-4FF6-A8DF-5C2A2A108E0E}">
      <dgm:prSet/>
      <dgm:spPr/>
      <dgm:t>
        <a:bodyPr/>
        <a:lstStyle/>
        <a:p>
          <a:pPr algn="just"/>
          <a:endParaRPr lang="es-ES" sz="1600"/>
        </a:p>
      </dgm:t>
    </dgm:pt>
    <dgm:pt modelId="{98687EEF-E953-4FA2-A01A-ED0DE72A430B}">
      <dgm:prSet custT="1"/>
      <dgm:spPr/>
      <dgm:t>
        <a:bodyPr/>
        <a:lstStyle/>
        <a:p>
          <a:pPr algn="just"/>
          <a:r>
            <a:rPr lang="es-EC" sz="1600" dirty="0" smtClean="0">
              <a:solidFill>
                <a:schemeClr val="accent1">
                  <a:lumMod val="50000"/>
                </a:schemeClr>
              </a:solidFill>
            </a:rPr>
            <a:t>Se sugiere, al realizar las pruebas experimentales, buscar métodos de medida de mayor exactitud, los instrumentos de medida que se utilizaron al obtener los diferentes parámetros de pulverización no fueron los adecuados, ya que existe otro parámetro importante en la pulverización que es el tiempo de ruptura, y para medir el mismo se necesita un tipo de cámara con mayor exactitud ya que este parámetro se relaciona directamente con la longitud de ruptura y al no poseer valores experimentales adecuados, tendríamos problemas al evaluar los aceites vegetales y sus mezclas en los modelos matemáticos, obteniendo valores no acordes a la realidad.</a:t>
          </a:r>
          <a:endParaRPr lang="es-EC" sz="1600" dirty="0">
            <a:solidFill>
              <a:schemeClr val="accent1">
                <a:lumMod val="50000"/>
              </a:schemeClr>
            </a:solidFill>
          </a:endParaRPr>
        </a:p>
      </dgm:t>
    </dgm:pt>
    <dgm:pt modelId="{307E9429-1049-4AF0-954B-4AF2284694F0}" type="parTrans" cxnId="{BB19F0FF-9806-4D94-A929-93F2EECAB4DF}">
      <dgm:prSet/>
      <dgm:spPr/>
      <dgm:t>
        <a:bodyPr/>
        <a:lstStyle/>
        <a:p>
          <a:pPr algn="just"/>
          <a:endParaRPr lang="es-ES" sz="1600"/>
        </a:p>
      </dgm:t>
    </dgm:pt>
    <dgm:pt modelId="{87202819-42C9-4B2E-B513-752075969D24}" type="sibTrans" cxnId="{BB19F0FF-9806-4D94-A929-93F2EECAB4DF}">
      <dgm:prSet/>
      <dgm:spPr/>
      <dgm:t>
        <a:bodyPr/>
        <a:lstStyle/>
        <a:p>
          <a:pPr algn="just"/>
          <a:endParaRPr lang="es-ES" sz="1600"/>
        </a:p>
      </dgm:t>
    </dgm:pt>
    <dgm:pt modelId="{1F12B437-336E-4794-A0E8-3D98F8DEB942}" type="pres">
      <dgm:prSet presAssocID="{2065FA45-0D93-4D61-90C7-A49113505C0B}" presName="linear" presStyleCnt="0">
        <dgm:presLayoutVars>
          <dgm:animLvl val="lvl"/>
          <dgm:resizeHandles val="exact"/>
        </dgm:presLayoutVars>
      </dgm:prSet>
      <dgm:spPr/>
      <dgm:t>
        <a:bodyPr/>
        <a:lstStyle/>
        <a:p>
          <a:endParaRPr lang="es-ES"/>
        </a:p>
      </dgm:t>
    </dgm:pt>
    <dgm:pt modelId="{C1218193-9C36-4073-AE1B-A865B3A832A4}" type="pres">
      <dgm:prSet presAssocID="{6550099E-DA8B-41B5-B8A6-97D4364C5C26}" presName="parentText" presStyleLbl="node1" presStyleIdx="0" presStyleCnt="3" custLinFactY="-10297" custLinFactNeighborY="-100000">
        <dgm:presLayoutVars>
          <dgm:chMax val="0"/>
          <dgm:bulletEnabled val="1"/>
        </dgm:presLayoutVars>
      </dgm:prSet>
      <dgm:spPr/>
      <dgm:t>
        <a:bodyPr/>
        <a:lstStyle/>
        <a:p>
          <a:endParaRPr lang="es-ES"/>
        </a:p>
      </dgm:t>
    </dgm:pt>
    <dgm:pt modelId="{E06CB03E-8B50-40D4-B2DA-3138537BE4EA}" type="pres">
      <dgm:prSet presAssocID="{B4B016EB-814B-43FD-96E2-AE342645E04E}" presName="spacer" presStyleCnt="0"/>
      <dgm:spPr/>
      <dgm:t>
        <a:bodyPr/>
        <a:lstStyle/>
        <a:p>
          <a:endParaRPr lang="es-ES"/>
        </a:p>
      </dgm:t>
    </dgm:pt>
    <dgm:pt modelId="{1E59CC3A-C5C0-479B-B7A7-5F9C03DFBA01}" type="pres">
      <dgm:prSet presAssocID="{1A0F4B41-B39F-4ABB-B050-6D93662A1811}" presName="parentText" presStyleLbl="node1" presStyleIdx="1" presStyleCnt="3" custScaleY="119206" custLinFactNeighborY="-58120">
        <dgm:presLayoutVars>
          <dgm:chMax val="0"/>
          <dgm:bulletEnabled val="1"/>
        </dgm:presLayoutVars>
      </dgm:prSet>
      <dgm:spPr/>
      <dgm:t>
        <a:bodyPr/>
        <a:lstStyle/>
        <a:p>
          <a:endParaRPr lang="es-ES"/>
        </a:p>
      </dgm:t>
    </dgm:pt>
    <dgm:pt modelId="{72A0DB0E-8320-4B86-9651-446736B52627}" type="pres">
      <dgm:prSet presAssocID="{1C81A44E-70FE-4A13-AFEC-4CAC7B8DA14A}" presName="spacer" presStyleCnt="0"/>
      <dgm:spPr/>
      <dgm:t>
        <a:bodyPr/>
        <a:lstStyle/>
        <a:p>
          <a:endParaRPr lang="es-ES"/>
        </a:p>
      </dgm:t>
    </dgm:pt>
    <dgm:pt modelId="{D3F95D69-EF2C-41C3-8859-36E72ED2150F}" type="pres">
      <dgm:prSet presAssocID="{98687EEF-E953-4FA2-A01A-ED0DE72A430B}" presName="parentText" presStyleLbl="node1" presStyleIdx="2" presStyleCnt="3" custLinFactY="13039" custLinFactNeighborY="100000">
        <dgm:presLayoutVars>
          <dgm:chMax val="0"/>
          <dgm:bulletEnabled val="1"/>
        </dgm:presLayoutVars>
      </dgm:prSet>
      <dgm:spPr/>
      <dgm:t>
        <a:bodyPr/>
        <a:lstStyle/>
        <a:p>
          <a:endParaRPr lang="es-ES"/>
        </a:p>
      </dgm:t>
    </dgm:pt>
  </dgm:ptLst>
  <dgm:cxnLst>
    <dgm:cxn modelId="{F4F14620-62C8-425E-8190-42CCA7385587}" type="presOf" srcId="{2065FA45-0D93-4D61-90C7-A49113505C0B}" destId="{1F12B437-336E-4794-A0E8-3D98F8DEB942}" srcOrd="0" destOrd="0" presId="urn:microsoft.com/office/officeart/2005/8/layout/vList2"/>
    <dgm:cxn modelId="{9A27CAB0-3CAE-4C2C-81FF-EE7490F48D23}" type="presOf" srcId="{6550099E-DA8B-41B5-B8A6-97D4364C5C26}" destId="{C1218193-9C36-4073-AE1B-A865B3A832A4}" srcOrd="0" destOrd="0" presId="urn:microsoft.com/office/officeart/2005/8/layout/vList2"/>
    <dgm:cxn modelId="{20D3314E-B24F-4FF6-A8DF-5C2A2A108E0E}" srcId="{2065FA45-0D93-4D61-90C7-A49113505C0B}" destId="{1A0F4B41-B39F-4ABB-B050-6D93662A1811}" srcOrd="1" destOrd="0" parTransId="{47E221C4-CE79-4079-AC87-C5642F748340}" sibTransId="{1C81A44E-70FE-4A13-AFEC-4CAC7B8DA14A}"/>
    <dgm:cxn modelId="{087E8E37-4502-49EB-B401-D040DA03B455}" type="presOf" srcId="{98687EEF-E953-4FA2-A01A-ED0DE72A430B}" destId="{D3F95D69-EF2C-41C3-8859-36E72ED2150F}" srcOrd="0" destOrd="0" presId="urn:microsoft.com/office/officeart/2005/8/layout/vList2"/>
    <dgm:cxn modelId="{FE89D989-C73A-4F46-950C-E7E7EFCCD237}" type="presOf" srcId="{1A0F4B41-B39F-4ABB-B050-6D93662A1811}" destId="{1E59CC3A-C5C0-479B-B7A7-5F9C03DFBA01}" srcOrd="0" destOrd="0" presId="urn:microsoft.com/office/officeart/2005/8/layout/vList2"/>
    <dgm:cxn modelId="{09D4B27E-C56B-44B5-AB96-5CA4CDAA00CF}" srcId="{2065FA45-0D93-4D61-90C7-A49113505C0B}" destId="{6550099E-DA8B-41B5-B8A6-97D4364C5C26}" srcOrd="0" destOrd="0" parTransId="{FDE7E4A8-9CEB-4506-B7BC-35B85C98F8F9}" sibTransId="{B4B016EB-814B-43FD-96E2-AE342645E04E}"/>
    <dgm:cxn modelId="{BB19F0FF-9806-4D94-A929-93F2EECAB4DF}" srcId="{2065FA45-0D93-4D61-90C7-A49113505C0B}" destId="{98687EEF-E953-4FA2-A01A-ED0DE72A430B}" srcOrd="2" destOrd="0" parTransId="{307E9429-1049-4AF0-954B-4AF2284694F0}" sibTransId="{87202819-42C9-4B2E-B513-752075969D24}"/>
    <dgm:cxn modelId="{34EACAE4-ACE7-40EC-B51F-B150CFB2C320}" type="presParOf" srcId="{1F12B437-336E-4794-A0E8-3D98F8DEB942}" destId="{C1218193-9C36-4073-AE1B-A865B3A832A4}" srcOrd="0" destOrd="0" presId="urn:microsoft.com/office/officeart/2005/8/layout/vList2"/>
    <dgm:cxn modelId="{5848197C-1415-4D1F-B66E-52222A190839}" type="presParOf" srcId="{1F12B437-336E-4794-A0E8-3D98F8DEB942}" destId="{E06CB03E-8B50-40D4-B2DA-3138537BE4EA}" srcOrd="1" destOrd="0" presId="urn:microsoft.com/office/officeart/2005/8/layout/vList2"/>
    <dgm:cxn modelId="{465FF825-C50B-487F-8F92-5C2F9C4C54DE}" type="presParOf" srcId="{1F12B437-336E-4794-A0E8-3D98F8DEB942}" destId="{1E59CC3A-C5C0-479B-B7A7-5F9C03DFBA01}" srcOrd="2" destOrd="0" presId="urn:microsoft.com/office/officeart/2005/8/layout/vList2"/>
    <dgm:cxn modelId="{873ACDF0-3260-4D8D-BF9D-46FA5EF04985}" type="presParOf" srcId="{1F12B437-336E-4794-A0E8-3D98F8DEB942}" destId="{72A0DB0E-8320-4B86-9651-446736B52627}" srcOrd="3" destOrd="0" presId="urn:microsoft.com/office/officeart/2005/8/layout/vList2"/>
    <dgm:cxn modelId="{D6ECFB8B-D727-4F73-BFC7-5C3819D72344}" type="presParOf" srcId="{1F12B437-336E-4794-A0E8-3D98F8DEB942}" destId="{D3F95D69-EF2C-41C3-8859-36E72ED2150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E4810-949C-4D46-876C-036BF62ED5D2}">
      <dsp:nvSpPr>
        <dsp:cNvPr id="0" name=""/>
        <dsp:cNvSpPr/>
      </dsp:nvSpPr>
      <dsp:spPr>
        <a:xfrm>
          <a:off x="0" y="1998"/>
          <a:ext cx="9437189" cy="430628"/>
        </a:xfrm>
        <a:prstGeom prst="roundRec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GENERAL</a:t>
          </a:r>
          <a:endParaRPr lang="es-ES" sz="1800" kern="1200" dirty="0"/>
        </a:p>
      </dsp:txBody>
      <dsp:txXfrm>
        <a:off x="21022" y="23020"/>
        <a:ext cx="9395145" cy="388584"/>
      </dsp:txXfrm>
    </dsp:sp>
    <dsp:sp modelId="{D95C3006-65E4-4DB6-ACA6-E7257A748A84}">
      <dsp:nvSpPr>
        <dsp:cNvPr id="0" name=""/>
        <dsp:cNvSpPr/>
      </dsp:nvSpPr>
      <dsp:spPr>
        <a:xfrm>
          <a:off x="0" y="432627"/>
          <a:ext cx="9437189" cy="899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631" tIns="22860" rIns="128016" bIns="22860" numCol="1" spcCol="1270" anchor="t" anchorCtr="0">
          <a:noAutofit/>
        </a:bodyPr>
        <a:lstStyle/>
        <a:p>
          <a:pPr marL="171450" lvl="1" indent="-171450" algn="just" defTabSz="800100">
            <a:lnSpc>
              <a:spcPct val="150000"/>
            </a:lnSpc>
            <a:spcBef>
              <a:spcPct val="0"/>
            </a:spcBef>
            <a:spcAft>
              <a:spcPct val="20000"/>
            </a:spcAft>
            <a:buChar char="••"/>
          </a:pPr>
          <a:r>
            <a:rPr lang="es-ES" sz="1800" kern="1200" dirty="0" smtClean="0"/>
            <a:t>Analizar los modelos de comportamiento con uso de aceites vegetales que resulten más cercanos a los convencionales.</a:t>
          </a:r>
          <a:endParaRPr lang="es-ES" sz="1800" kern="1200" dirty="0"/>
        </a:p>
      </dsp:txBody>
      <dsp:txXfrm>
        <a:off x="0" y="432627"/>
        <a:ext cx="9437189" cy="899932"/>
      </dsp:txXfrm>
    </dsp:sp>
    <dsp:sp modelId="{CE0F7C84-0D0F-44BC-8D72-8F7832816DC5}">
      <dsp:nvSpPr>
        <dsp:cNvPr id="0" name=""/>
        <dsp:cNvSpPr/>
      </dsp:nvSpPr>
      <dsp:spPr>
        <a:xfrm>
          <a:off x="0" y="1332559"/>
          <a:ext cx="9437189" cy="462188"/>
        </a:xfrm>
        <a:prstGeom prst="roundRec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kern="1200" dirty="0" smtClean="0"/>
            <a:t>ESPECÍFICOS</a:t>
          </a:r>
          <a:endParaRPr lang="es-ES" sz="1800" kern="1200" dirty="0"/>
        </a:p>
      </dsp:txBody>
      <dsp:txXfrm>
        <a:off x="22562" y="1355121"/>
        <a:ext cx="9392065" cy="417064"/>
      </dsp:txXfrm>
    </dsp:sp>
    <dsp:sp modelId="{29FEB7F1-70D9-42DB-A679-C856490F44B5}">
      <dsp:nvSpPr>
        <dsp:cNvPr id="0" name=""/>
        <dsp:cNvSpPr/>
      </dsp:nvSpPr>
      <dsp:spPr>
        <a:xfrm>
          <a:off x="0" y="1794748"/>
          <a:ext cx="9437189" cy="3988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631" tIns="22860" rIns="128016" bIns="22860" numCol="1" spcCol="1270" anchor="t" anchorCtr="0">
          <a:noAutofit/>
        </a:bodyPr>
        <a:lstStyle/>
        <a:p>
          <a:pPr marL="171450" lvl="1" indent="-171450" algn="just" defTabSz="800100">
            <a:lnSpc>
              <a:spcPct val="150000"/>
            </a:lnSpc>
            <a:spcBef>
              <a:spcPct val="0"/>
            </a:spcBef>
            <a:spcAft>
              <a:spcPct val="20000"/>
            </a:spcAft>
            <a:buChar char="••"/>
          </a:pPr>
          <a:r>
            <a:rPr lang="es-ES" sz="1800" kern="1200" dirty="0" smtClean="0"/>
            <a:t>Validar los modelos convencionales en condiciones de uso de aceites vegetales a presión atmosférica.</a:t>
          </a:r>
          <a:endParaRPr lang="es-ES" sz="1800" kern="1200" dirty="0"/>
        </a:p>
        <a:p>
          <a:pPr marL="171450" lvl="1" indent="-171450" algn="just" defTabSz="800100">
            <a:lnSpc>
              <a:spcPct val="150000"/>
            </a:lnSpc>
            <a:spcBef>
              <a:spcPct val="0"/>
            </a:spcBef>
            <a:spcAft>
              <a:spcPct val="20000"/>
            </a:spcAft>
            <a:buChar char="••"/>
          </a:pPr>
          <a:r>
            <a:rPr lang="es-ES" sz="1800" kern="1200" dirty="0" smtClean="0"/>
            <a:t>Identificar cambios que se producen al realizar el ensayo del cono de inyección a presión de una cámara de combustión con resultados de ensayos realizados a presión atmosférica.</a:t>
          </a:r>
          <a:endParaRPr lang="es-ES" sz="1800" kern="1200" dirty="0"/>
        </a:p>
        <a:p>
          <a:pPr marL="171450" lvl="1" indent="-171450" algn="just" defTabSz="800100">
            <a:lnSpc>
              <a:spcPct val="150000"/>
            </a:lnSpc>
            <a:spcBef>
              <a:spcPct val="0"/>
            </a:spcBef>
            <a:spcAft>
              <a:spcPct val="20000"/>
            </a:spcAft>
            <a:buChar char="••"/>
          </a:pPr>
          <a:r>
            <a:rPr lang="es-ES" sz="1800" kern="1200" dirty="0" smtClean="0"/>
            <a:t>Comparar los modelos convencionales determinados para diésel a presiones de cámara de combustión aplicándolos en aceites vegetales y mezclas en el comportamiento de sus parámetros de pulverización.</a:t>
          </a:r>
          <a:endParaRPr lang="es-EC" sz="1800" kern="1200" dirty="0"/>
        </a:p>
        <a:p>
          <a:pPr marL="171450" lvl="1" indent="-171450" algn="just" defTabSz="800100">
            <a:lnSpc>
              <a:spcPct val="150000"/>
            </a:lnSpc>
            <a:spcBef>
              <a:spcPct val="0"/>
            </a:spcBef>
            <a:spcAft>
              <a:spcPct val="20000"/>
            </a:spcAft>
            <a:buChar char="••"/>
          </a:pPr>
          <a:r>
            <a:rPr lang="es-ES" sz="1800" kern="1200" dirty="0" smtClean="0"/>
            <a:t>Extrapolar los resultados de los modelos atmosféricos a presiones superiores e identificar que aceite vegetal o mezcla se ajusta de mejor manera a cada tipo de modelo convencional.</a:t>
          </a:r>
          <a:endParaRPr lang="es-EC" sz="1800" kern="1200" dirty="0"/>
        </a:p>
      </dsp:txBody>
      <dsp:txXfrm>
        <a:off x="0" y="1794748"/>
        <a:ext cx="9437189" cy="3988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26C89-6B72-4845-8232-5019C3D50508}">
      <dsp:nvSpPr>
        <dsp:cNvPr id="0" name=""/>
        <dsp:cNvSpPr/>
      </dsp:nvSpPr>
      <dsp:spPr>
        <a:xfrm>
          <a:off x="-5795825" y="-887252"/>
          <a:ext cx="6901552" cy="6901552"/>
        </a:xfrm>
        <a:prstGeom prst="blockArc">
          <a:avLst>
            <a:gd name="adj1" fmla="val 18900000"/>
            <a:gd name="adj2" fmla="val 2700000"/>
            <a:gd name="adj3" fmla="val 313"/>
          </a:avLst>
        </a:prstGeom>
        <a:noFill/>
        <a:ln w="1079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EEC85-01D1-4D99-B71E-A837C9E0E9F5}">
      <dsp:nvSpPr>
        <dsp:cNvPr id="0" name=""/>
        <dsp:cNvSpPr/>
      </dsp:nvSpPr>
      <dsp:spPr>
        <a:xfrm>
          <a:off x="711634" y="512704"/>
          <a:ext cx="7684269" cy="1025409"/>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3919" tIns="30480" rIns="30480" bIns="30480" numCol="1" spcCol="1270" anchor="ctr" anchorCtr="0">
          <a:noAutofit/>
        </a:bodyPr>
        <a:lstStyle/>
        <a:p>
          <a:pPr lvl="0" algn="l" defTabSz="533400">
            <a:lnSpc>
              <a:spcPct val="90000"/>
            </a:lnSpc>
            <a:spcBef>
              <a:spcPct val="0"/>
            </a:spcBef>
            <a:spcAft>
              <a:spcPct val="35000"/>
            </a:spcAft>
          </a:pPr>
          <a:r>
            <a:rPr lang="es-EC" sz="1200" b="1" i="1" kern="1200" dirty="0" smtClean="0">
              <a:solidFill>
                <a:schemeClr val="accent1">
                  <a:lumMod val="50000"/>
                </a:schemeClr>
              </a:solidFill>
              <a:effectLst/>
            </a:rPr>
            <a:t>Aceite de Palma </a:t>
          </a:r>
        </a:p>
        <a:p>
          <a:pPr lvl="0" algn="l" defTabSz="533400">
            <a:lnSpc>
              <a:spcPct val="90000"/>
            </a:lnSpc>
            <a:spcBef>
              <a:spcPct val="0"/>
            </a:spcBef>
            <a:spcAft>
              <a:spcPct val="35000"/>
            </a:spcAft>
          </a:pPr>
          <a:r>
            <a:rPr lang="es-EC" sz="1200" b="0" kern="1200" dirty="0" smtClean="0">
              <a:solidFill>
                <a:schemeClr val="accent1">
                  <a:lumMod val="50000"/>
                </a:schemeClr>
              </a:solidFill>
              <a:effectLst/>
            </a:rPr>
            <a:t>El aceite de palma o como su nombre técnico </a:t>
          </a:r>
          <a:r>
            <a:rPr lang="es-EC" sz="1200" b="0" kern="1200" dirty="0" err="1" smtClean="0">
              <a:solidFill>
                <a:schemeClr val="accent1">
                  <a:lumMod val="50000"/>
                </a:schemeClr>
              </a:solidFill>
              <a:effectLst/>
            </a:rPr>
            <a:t>Elaeis</a:t>
          </a:r>
          <a:r>
            <a:rPr lang="es-EC" sz="1200" b="0" kern="1200" dirty="0" smtClean="0">
              <a:solidFill>
                <a:schemeClr val="accent1">
                  <a:lumMod val="50000"/>
                </a:schemeClr>
              </a:solidFill>
              <a:effectLst/>
            </a:rPr>
            <a:t> </a:t>
          </a:r>
          <a:r>
            <a:rPr lang="es-EC" sz="1200" b="0" kern="1200" dirty="0" err="1" smtClean="0">
              <a:solidFill>
                <a:schemeClr val="accent1">
                  <a:lumMod val="50000"/>
                </a:schemeClr>
              </a:solidFill>
              <a:effectLst/>
            </a:rPr>
            <a:t>Guineensis</a:t>
          </a:r>
          <a:r>
            <a:rPr lang="es-EC" sz="1200" b="0" kern="1200" dirty="0" smtClean="0">
              <a:solidFill>
                <a:schemeClr val="accent1">
                  <a:lumMod val="50000"/>
                </a:schemeClr>
              </a:solidFill>
              <a:effectLst/>
            </a:rPr>
            <a:t> ha sido uno de los productos de mayor crecimiento en la industria agrícola. El aceite de palma se extrae del mesocarpio del fruto de la semilla de la palma africana a través de procedimientos mecánicos, </a:t>
          </a:r>
          <a:r>
            <a:rPr lang="es-EC" sz="1200" kern="1200" dirty="0" smtClean="0">
              <a:solidFill>
                <a:schemeClr val="accent1">
                  <a:lumMod val="50000"/>
                </a:schemeClr>
              </a:solidFill>
              <a:effectLst/>
            </a:rPr>
            <a:t>(</a:t>
          </a:r>
          <a:r>
            <a:rPr lang="es-EC" sz="1200" kern="1200" dirty="0" err="1" smtClean="0">
              <a:solidFill>
                <a:schemeClr val="accent1">
                  <a:lumMod val="50000"/>
                </a:schemeClr>
              </a:solidFill>
              <a:effectLst/>
            </a:rPr>
            <a:t>Sanguano</a:t>
          </a:r>
          <a:r>
            <a:rPr lang="es-EC" sz="1200" kern="1200" dirty="0" smtClean="0">
              <a:solidFill>
                <a:schemeClr val="accent1">
                  <a:lumMod val="50000"/>
                </a:schemeClr>
              </a:solidFill>
              <a:effectLst/>
            </a:rPr>
            <a:t>, 2007).</a:t>
          </a:r>
          <a:endParaRPr lang="es-EC" sz="1200" kern="1200" dirty="0">
            <a:solidFill>
              <a:schemeClr val="accent1">
                <a:lumMod val="50000"/>
              </a:schemeClr>
            </a:solidFill>
          </a:endParaRPr>
        </a:p>
      </dsp:txBody>
      <dsp:txXfrm>
        <a:off x="711634" y="512704"/>
        <a:ext cx="7684269" cy="1025409"/>
      </dsp:txXfrm>
    </dsp:sp>
    <dsp:sp modelId="{4683A586-F66A-4F16-A091-17D559B83DEF}">
      <dsp:nvSpPr>
        <dsp:cNvPr id="0" name=""/>
        <dsp:cNvSpPr/>
      </dsp:nvSpPr>
      <dsp:spPr>
        <a:xfrm>
          <a:off x="70753" y="384528"/>
          <a:ext cx="1281762" cy="1281762"/>
        </a:xfrm>
        <a:prstGeom prst="ellipse">
          <a:avLst/>
        </a:prstGeom>
        <a:blipFill rotWithShape="0">
          <a:blip xmlns:r="http://schemas.openxmlformats.org/officeDocument/2006/relationships" r:embed="rId1"/>
          <a:stretch>
            <a:fillRect/>
          </a:stretch>
        </a:blip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B87293-072A-411B-9071-DCF59BFEF792}">
      <dsp:nvSpPr>
        <dsp:cNvPr id="0" name=""/>
        <dsp:cNvSpPr/>
      </dsp:nvSpPr>
      <dsp:spPr>
        <a:xfrm>
          <a:off x="1084370" y="2050819"/>
          <a:ext cx="7311533" cy="1025409"/>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3919" tIns="30480" rIns="30480" bIns="30480" numCol="1" spcCol="1270" anchor="ctr" anchorCtr="0">
          <a:noAutofit/>
        </a:bodyPr>
        <a:lstStyle/>
        <a:p>
          <a:pPr lvl="0" algn="l" defTabSz="533400">
            <a:lnSpc>
              <a:spcPct val="90000"/>
            </a:lnSpc>
            <a:spcBef>
              <a:spcPct val="0"/>
            </a:spcBef>
            <a:spcAft>
              <a:spcPct val="35000"/>
            </a:spcAft>
          </a:pPr>
          <a:r>
            <a:rPr lang="es-EC" sz="1200" b="1" i="1" kern="1200" dirty="0" smtClean="0">
              <a:solidFill>
                <a:schemeClr val="accent1">
                  <a:lumMod val="50000"/>
                </a:schemeClr>
              </a:solidFill>
              <a:effectLst/>
            </a:rPr>
            <a:t>Aceite de Soja</a:t>
          </a:r>
        </a:p>
        <a:p>
          <a:pPr lvl="0" algn="l" defTabSz="533400">
            <a:lnSpc>
              <a:spcPct val="90000"/>
            </a:lnSpc>
            <a:spcBef>
              <a:spcPct val="0"/>
            </a:spcBef>
            <a:spcAft>
              <a:spcPct val="35000"/>
            </a:spcAft>
          </a:pPr>
          <a:r>
            <a:rPr lang="es-EC" sz="1200" b="0" kern="1200" dirty="0" smtClean="0">
              <a:solidFill>
                <a:schemeClr val="accent1">
                  <a:lumMod val="50000"/>
                </a:schemeClr>
              </a:solidFill>
              <a:effectLst/>
            </a:rPr>
            <a:t>La soja o Glycine Max es una planta de la familia de las leguminosas cultivada por sus semillas utilizadas en alimentación y para la producción de aceite vegetal, con una 𝜌 = 920 𝑘𝑔/𝑚3 a una temperatura de 20°C, </a:t>
          </a:r>
          <a:r>
            <a:rPr lang="es-EC" sz="1200" kern="1200" dirty="0" smtClean="0">
              <a:solidFill>
                <a:schemeClr val="accent1">
                  <a:lumMod val="50000"/>
                </a:schemeClr>
              </a:solidFill>
              <a:effectLst/>
            </a:rPr>
            <a:t>(</a:t>
          </a:r>
          <a:r>
            <a:rPr lang="es-EC" sz="1200" kern="1200" dirty="0" err="1" smtClean="0">
              <a:solidFill>
                <a:schemeClr val="accent1">
                  <a:lumMod val="50000"/>
                </a:schemeClr>
              </a:solidFill>
              <a:effectLst/>
            </a:rPr>
            <a:t>Sanguano</a:t>
          </a:r>
          <a:r>
            <a:rPr lang="es-EC" sz="1200" kern="1200" dirty="0" smtClean="0">
              <a:solidFill>
                <a:schemeClr val="accent1">
                  <a:lumMod val="50000"/>
                </a:schemeClr>
              </a:solidFill>
              <a:effectLst/>
            </a:rPr>
            <a:t>, 2007).</a:t>
          </a:r>
          <a:endParaRPr lang="es-EC" sz="1200" kern="1200" dirty="0">
            <a:solidFill>
              <a:schemeClr val="accent1">
                <a:lumMod val="50000"/>
              </a:schemeClr>
            </a:solidFill>
          </a:endParaRPr>
        </a:p>
      </dsp:txBody>
      <dsp:txXfrm>
        <a:off x="1084370" y="2050819"/>
        <a:ext cx="7311533" cy="1025409"/>
      </dsp:txXfrm>
    </dsp:sp>
    <dsp:sp modelId="{1AD84740-ED31-42E3-A88A-66CAB0307EDB}">
      <dsp:nvSpPr>
        <dsp:cNvPr id="0" name=""/>
        <dsp:cNvSpPr/>
      </dsp:nvSpPr>
      <dsp:spPr>
        <a:xfrm>
          <a:off x="443489" y="1922643"/>
          <a:ext cx="1281762" cy="1281762"/>
        </a:xfrm>
        <a:prstGeom prst="ellipse">
          <a:avLst/>
        </a:prstGeom>
        <a:blipFill rotWithShape="0">
          <a:blip xmlns:r="http://schemas.openxmlformats.org/officeDocument/2006/relationships" r:embed="rId2"/>
          <a:stretch>
            <a:fillRect/>
          </a:stretch>
        </a:blip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9F783-48F5-4806-A173-FEC334C20054}">
      <dsp:nvSpPr>
        <dsp:cNvPr id="0" name=""/>
        <dsp:cNvSpPr/>
      </dsp:nvSpPr>
      <dsp:spPr>
        <a:xfrm>
          <a:off x="711634" y="3588933"/>
          <a:ext cx="7684269" cy="1025409"/>
        </a:xfrm>
        <a:prstGeom prst="rect">
          <a:avLst/>
        </a:prstGeom>
        <a:solidFill>
          <a:schemeClr val="lt1">
            <a:hueOff val="0"/>
            <a:satOff val="0"/>
            <a:lumOff val="0"/>
            <a:alphaOff val="0"/>
          </a:schemeClr>
        </a:solidFill>
        <a:ln w="1079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3919" tIns="30480" rIns="30480" bIns="30480" numCol="1" spcCol="1270" anchor="ctr" anchorCtr="0">
          <a:noAutofit/>
        </a:bodyPr>
        <a:lstStyle/>
        <a:p>
          <a:pPr lvl="0" algn="l" defTabSz="533400">
            <a:lnSpc>
              <a:spcPct val="90000"/>
            </a:lnSpc>
            <a:spcBef>
              <a:spcPct val="0"/>
            </a:spcBef>
            <a:spcAft>
              <a:spcPct val="35000"/>
            </a:spcAft>
          </a:pPr>
          <a:r>
            <a:rPr lang="es-EC" sz="1200" b="1" i="1" kern="1200" dirty="0" smtClean="0">
              <a:solidFill>
                <a:schemeClr val="accent1">
                  <a:lumMod val="50000"/>
                </a:schemeClr>
              </a:solidFill>
              <a:effectLst/>
            </a:rPr>
            <a:t>Aceite de Jatropha Curcas</a:t>
          </a:r>
        </a:p>
        <a:p>
          <a:pPr lvl="0" algn="l" defTabSz="533400">
            <a:lnSpc>
              <a:spcPct val="90000"/>
            </a:lnSpc>
            <a:spcBef>
              <a:spcPct val="0"/>
            </a:spcBef>
            <a:spcAft>
              <a:spcPct val="35000"/>
            </a:spcAft>
          </a:pPr>
          <a:r>
            <a:rPr lang="es-EC" sz="1200" b="0" kern="1200" dirty="0" smtClean="0">
              <a:solidFill>
                <a:schemeClr val="accent1">
                  <a:lumMod val="50000"/>
                </a:schemeClr>
              </a:solidFill>
              <a:effectLst/>
            </a:rPr>
            <a:t>Jatropha Curcas o en Ecuador conocida también como Piñón es una planta perteneciente a las familias de las euforbiáceas, cuyo origen se adscribe a México y América Central. Son arbustos que generalmente alcanzan un tamaño de 1-5 metros de alto y soportan altas temperaturas, </a:t>
          </a:r>
          <a:r>
            <a:rPr lang="es-EC" sz="1200" kern="1200" dirty="0" smtClean="0">
              <a:solidFill>
                <a:schemeClr val="accent1">
                  <a:lumMod val="50000"/>
                </a:schemeClr>
              </a:solidFill>
              <a:effectLst/>
            </a:rPr>
            <a:t>(</a:t>
          </a:r>
          <a:r>
            <a:rPr lang="es-EC" sz="1200" kern="1200" dirty="0" err="1" smtClean="0">
              <a:solidFill>
                <a:schemeClr val="accent1">
                  <a:lumMod val="50000"/>
                </a:schemeClr>
              </a:solidFill>
              <a:effectLst/>
            </a:rPr>
            <a:t>Sanguano</a:t>
          </a:r>
          <a:r>
            <a:rPr lang="es-EC" sz="1200" kern="1200" dirty="0" smtClean="0">
              <a:solidFill>
                <a:schemeClr val="accent1">
                  <a:lumMod val="50000"/>
                </a:schemeClr>
              </a:solidFill>
              <a:effectLst/>
            </a:rPr>
            <a:t>, 2007).</a:t>
          </a:r>
          <a:endParaRPr lang="es-EC" sz="1200" kern="1200" dirty="0">
            <a:solidFill>
              <a:schemeClr val="accent1">
                <a:lumMod val="50000"/>
              </a:schemeClr>
            </a:solidFill>
          </a:endParaRPr>
        </a:p>
      </dsp:txBody>
      <dsp:txXfrm>
        <a:off x="711634" y="3588933"/>
        <a:ext cx="7684269" cy="1025409"/>
      </dsp:txXfrm>
    </dsp:sp>
    <dsp:sp modelId="{6E1D592E-4966-4C19-B191-233482BE6F97}">
      <dsp:nvSpPr>
        <dsp:cNvPr id="0" name=""/>
        <dsp:cNvSpPr/>
      </dsp:nvSpPr>
      <dsp:spPr>
        <a:xfrm>
          <a:off x="70753" y="3460757"/>
          <a:ext cx="1281762" cy="1281762"/>
        </a:xfrm>
        <a:prstGeom prst="ellipse">
          <a:avLst/>
        </a:prstGeom>
        <a:blipFill rotWithShape="0">
          <a:blip xmlns:r="http://schemas.openxmlformats.org/officeDocument/2006/relationships" r:embed="rId3"/>
          <a:stretch>
            <a:fillRect/>
          </a:stretch>
        </a:blipFill>
        <a:ln w="1079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18193-9C36-4073-AE1B-A865B3A832A4}">
      <dsp:nvSpPr>
        <dsp:cNvPr id="0" name=""/>
        <dsp:cNvSpPr/>
      </dsp:nvSpPr>
      <dsp:spPr>
        <a:xfrm>
          <a:off x="0" y="445051"/>
          <a:ext cx="9246752" cy="519050"/>
        </a:xfrm>
        <a:prstGeom prst="round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buFont typeface="Symbol" panose="05050102010706020507" pitchFamily="18" charset="2"/>
            <a:buNone/>
          </a:pPr>
          <a:r>
            <a:rPr lang="es-EC" sz="1600" kern="1200" dirty="0" smtClean="0">
              <a:solidFill>
                <a:schemeClr val="accent1">
                  <a:lumMod val="50000"/>
                </a:schemeClr>
              </a:solidFill>
            </a:rPr>
            <a:t>Del análisis realizado en la presente tesis, así como de la información y datos levantados, se desprenden las siguientes conclusiones y recomendaciones:</a:t>
          </a:r>
          <a:endParaRPr lang="es-EC" sz="1600" kern="1200" dirty="0" smtClean="0">
            <a:solidFill>
              <a:schemeClr val="accent1">
                <a:lumMod val="50000"/>
              </a:schemeClr>
            </a:solidFill>
          </a:endParaRPr>
        </a:p>
      </dsp:txBody>
      <dsp:txXfrm>
        <a:off x="25338" y="470389"/>
        <a:ext cx="9196076" cy="468374"/>
      </dsp:txXfrm>
    </dsp:sp>
    <dsp:sp modelId="{1E59CC3A-C5C0-479B-B7A7-5F9C03DFBA01}">
      <dsp:nvSpPr>
        <dsp:cNvPr id="0" name=""/>
        <dsp:cNvSpPr/>
      </dsp:nvSpPr>
      <dsp:spPr>
        <a:xfrm>
          <a:off x="0" y="1185344"/>
          <a:ext cx="9246752" cy="1647360"/>
        </a:xfrm>
        <a:prstGeom prst="round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accent1">
                  <a:lumMod val="50000"/>
                </a:schemeClr>
              </a:solidFill>
            </a:rPr>
            <a:t>Al evaluar los resultados obtenidos gráficamente, en el caso del modelo de Hiroyasu, se puede concluir que el aceite vegetal que posee mejor comportamiento con dicho modelo, es la mezcla entre el aceite de palma virgen y diésel en proporciones iguales, ya que al realizar el análisis tanto para la longitud de ruptura y el ángulo de cono de pulverización, el mismo posee un menor error al comparar sus valores con un valor base del combustible diésel, esto se realizó tomando en cuenta que este modelo convencional fue realizado para comportamientos de combustible diésel.</a:t>
          </a:r>
          <a:endParaRPr lang="es-EC" sz="1600" kern="1200" dirty="0">
            <a:solidFill>
              <a:schemeClr val="accent1">
                <a:lumMod val="50000"/>
              </a:schemeClr>
            </a:solidFill>
          </a:endParaRPr>
        </a:p>
      </dsp:txBody>
      <dsp:txXfrm>
        <a:off x="80417" y="1265761"/>
        <a:ext cx="9085918" cy="1486526"/>
      </dsp:txXfrm>
    </dsp:sp>
    <dsp:sp modelId="{D3F95D69-EF2C-41C3-8859-36E72ED2150F}">
      <dsp:nvSpPr>
        <dsp:cNvPr id="0" name=""/>
        <dsp:cNvSpPr/>
      </dsp:nvSpPr>
      <dsp:spPr>
        <a:xfrm>
          <a:off x="0" y="3039048"/>
          <a:ext cx="9246752" cy="1647360"/>
        </a:xfrm>
        <a:prstGeom prst="round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accent1">
                  <a:lumMod val="50000"/>
                </a:schemeClr>
              </a:solidFill>
            </a:rPr>
            <a:t>Al evaluar los resultados obtenidos la longitud de ruptura y ángulo de cono de pulverización en los diferentes métodos, se hace evidente que este parámetro tiende a aumentar a medida que aumenta el contenido de biodiesel en la mezcla en todas las condiciones operativas. Esto es una consecuencia de los efectos de una mayor gravedad específica, tensión superficial y viscosidad de las mezclas de diésel / biodiesel, esto se puede observar en las figuras 3 y 4, que al incrementar su densidad también incrementa sus valores en comparación a valores base de combustible diésel.</a:t>
          </a:r>
          <a:endParaRPr lang="es-EC" sz="1600" kern="1200" dirty="0">
            <a:solidFill>
              <a:schemeClr val="accent1">
                <a:lumMod val="50000"/>
              </a:schemeClr>
            </a:solidFill>
          </a:endParaRPr>
        </a:p>
      </dsp:txBody>
      <dsp:txXfrm>
        <a:off x="80417" y="3119465"/>
        <a:ext cx="9085918" cy="1486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18193-9C36-4073-AE1B-A865B3A832A4}">
      <dsp:nvSpPr>
        <dsp:cNvPr id="0" name=""/>
        <dsp:cNvSpPr/>
      </dsp:nvSpPr>
      <dsp:spPr>
        <a:xfrm>
          <a:off x="0" y="505"/>
          <a:ext cx="9246752" cy="1638000"/>
        </a:xfrm>
        <a:prstGeom prst="round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buFont typeface="Symbol" panose="05050102010706020507" pitchFamily="18" charset="2"/>
            <a:buNone/>
          </a:pPr>
          <a:r>
            <a:rPr lang="es-EC" sz="1600" kern="1200" dirty="0" smtClean="0">
              <a:solidFill>
                <a:schemeClr val="accent1">
                  <a:lumMod val="50000"/>
                </a:schemeClr>
              </a:solidFill>
            </a:rPr>
            <a:t>Con los datos obtenidos y los análisis realizados, se puede concluir que el modelo matemático que valida y se ajusta a los comportamientos de los aceites vegetales y sus mezclas es el modelo presentado por Castanheira; dado que este modelo es el único de los estudiados que trabaja con biocombustibles y estudia los diferentes comportamientos de los parámetros de pulverización en su investigación, a su vez se puede mencionar que este modelo utiliza como base matemática de estudio los modelos de Dent, Abramovich y Elkbot.</a:t>
          </a:r>
          <a:endParaRPr lang="es-EC" sz="1600" kern="1200" dirty="0" smtClean="0">
            <a:solidFill>
              <a:schemeClr val="accent1">
                <a:lumMod val="50000"/>
              </a:schemeClr>
            </a:solidFill>
          </a:endParaRPr>
        </a:p>
      </dsp:txBody>
      <dsp:txXfrm>
        <a:off x="79961" y="80466"/>
        <a:ext cx="9086830" cy="1478078"/>
      </dsp:txXfrm>
    </dsp:sp>
    <dsp:sp modelId="{1E59CC3A-C5C0-479B-B7A7-5F9C03DFBA01}">
      <dsp:nvSpPr>
        <dsp:cNvPr id="0" name=""/>
        <dsp:cNvSpPr/>
      </dsp:nvSpPr>
      <dsp:spPr>
        <a:xfrm>
          <a:off x="0" y="1767705"/>
          <a:ext cx="9246752" cy="1638000"/>
        </a:xfrm>
        <a:prstGeom prst="round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accent1">
                  <a:lumMod val="50000"/>
                </a:schemeClr>
              </a:solidFill>
            </a:rPr>
            <a:t>Al observar los comportamientos de las gráficas de puntas de penetración de pulverización en el modelo convencional de Hiroyasu, y los análisis presentados en el capítulo 5, el aceite que mejor se comporta con este modelo es el aceite de palma virgen, así como su mezcla con diésel en cantidades similares, mencionando que un mayor contenido de biodiesel en este tipo de mezclas podría comprometer la calidad de atomización. En tales casos, podría esperarse un mayor consumo de combustible y emisiones de niveles más altos de hidrocarburos no quemados.</a:t>
          </a:r>
          <a:endParaRPr lang="es-EC" sz="1600" kern="1200" dirty="0">
            <a:solidFill>
              <a:schemeClr val="accent1">
                <a:lumMod val="50000"/>
              </a:schemeClr>
            </a:solidFill>
          </a:endParaRPr>
        </a:p>
      </dsp:txBody>
      <dsp:txXfrm>
        <a:off x="79961" y="1847666"/>
        <a:ext cx="9086830" cy="1478078"/>
      </dsp:txXfrm>
    </dsp:sp>
    <dsp:sp modelId="{D3F95D69-EF2C-41C3-8859-36E72ED2150F}">
      <dsp:nvSpPr>
        <dsp:cNvPr id="0" name=""/>
        <dsp:cNvSpPr/>
      </dsp:nvSpPr>
      <dsp:spPr>
        <a:xfrm>
          <a:off x="0" y="3495618"/>
          <a:ext cx="9246752" cy="1638000"/>
        </a:xfrm>
        <a:prstGeom prst="round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accent1">
                  <a:lumMod val="50000"/>
                </a:schemeClr>
              </a:solidFill>
            </a:rPr>
            <a:t>De acuerdo con lo analizado en el capítulo 5 de este proyecto, mencionando el modelo matemático de Castanheira, se destaca la importancia del estudio del mismo al ser realizado específicamente para biocombustibles; ya que, de esta manera podríamos asemejar de mejor forma el comportamiento de varios de los aceites vegetales y mezclas usados en este trabajo, así pues, se puede decir que entre los aceites que mejor se ajustan a este modelo están la mayoría, exceptuando a la mezcla de aceite de palma virgen con diésel, y a la emulsión, que se obtuvo errores mayores en diferentes pruebas a distintas compresiones.</a:t>
          </a:r>
          <a:endParaRPr lang="es-EC" sz="1600" kern="1200" dirty="0">
            <a:solidFill>
              <a:schemeClr val="accent1">
                <a:lumMod val="50000"/>
              </a:schemeClr>
            </a:solidFill>
          </a:endParaRPr>
        </a:p>
      </dsp:txBody>
      <dsp:txXfrm>
        <a:off x="79961" y="3575579"/>
        <a:ext cx="9086830" cy="1478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18193-9C36-4073-AE1B-A865B3A832A4}">
      <dsp:nvSpPr>
        <dsp:cNvPr id="0" name=""/>
        <dsp:cNvSpPr/>
      </dsp:nvSpPr>
      <dsp:spPr>
        <a:xfrm>
          <a:off x="0" y="0"/>
          <a:ext cx="9246752" cy="1684800"/>
        </a:xfrm>
        <a:prstGeom prst="round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buFont typeface="Symbol" panose="05050102010706020507" pitchFamily="18" charset="2"/>
            <a:buNone/>
          </a:pPr>
          <a:r>
            <a:rPr lang="es-EC" sz="1600" kern="1200" dirty="0" smtClean="0">
              <a:solidFill>
                <a:schemeClr val="accent1">
                  <a:lumMod val="50000"/>
                </a:schemeClr>
              </a:solidFill>
            </a:rPr>
            <a:t>Al terminar el análisis para el modelo convencional de Arregle, interesante en su pleno desarrollo, ya que en este modelo específicamente tenemos ecuaciones directas que relacionan el ángulo de cono de pulverización con la punta de penetración de pulverización, las cuales nos sirvieron para comprender el efecto que tiene un parámetro sobre el otro, por otro lado, con los análisis gráficos y los errores obtenidos, podemos concluir que entre los aceites que mejor se comportan a este método es el aceite de palma virgen, en ciertas pruebas realizadas, mas no en todas, ya que en la prueba a compresión regulada, no existe ningún biocombustible que se asemeje a los valores del diésel que se tiene como punto de comparación.</a:t>
          </a:r>
          <a:endParaRPr lang="es-EC" sz="1600" kern="1200" dirty="0" smtClean="0">
            <a:solidFill>
              <a:schemeClr val="accent1">
                <a:lumMod val="50000"/>
              </a:schemeClr>
            </a:solidFill>
          </a:endParaRPr>
        </a:p>
      </dsp:txBody>
      <dsp:txXfrm>
        <a:off x="82245" y="82245"/>
        <a:ext cx="9082262" cy="1520310"/>
      </dsp:txXfrm>
    </dsp:sp>
    <dsp:sp modelId="{1E59CC3A-C5C0-479B-B7A7-5F9C03DFBA01}">
      <dsp:nvSpPr>
        <dsp:cNvPr id="0" name=""/>
        <dsp:cNvSpPr/>
      </dsp:nvSpPr>
      <dsp:spPr>
        <a:xfrm>
          <a:off x="0" y="1787006"/>
          <a:ext cx="9246752" cy="2008382"/>
        </a:xfrm>
        <a:prstGeom prst="round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accent1">
                  <a:lumMod val="50000"/>
                </a:schemeClr>
              </a:solidFill>
            </a:rPr>
            <a:t>Los efectos observados sobre los parámetros que definen la calidad de la atomización fueron más pronunciados a medida que se usaba diferentes tipos de biodiesel en las mezclas o ya sea una mezcla entre biodiesel/ diésel, esto se puede observar claramente al incrementar la densidad del combustible utilizado, o en si al realizar alteraciones en el muelle de compresión del banco de pruebas; por consiguiente, para tratar de obtener resultados exactos del comportamiento de los parámetros de atomización es recomendable unas mejores calidades de operación tanto como instrumentos de medidas experimentales, con el fin de obtener valores más exactos con los cuales trabajar en los modelos convencionales, ya que dichos modelos, fueron realizados en mejores condiciones de prueba.</a:t>
          </a:r>
          <a:endParaRPr lang="es-EC" sz="1600" kern="1200" dirty="0">
            <a:solidFill>
              <a:schemeClr val="accent1">
                <a:lumMod val="50000"/>
              </a:schemeClr>
            </a:solidFill>
          </a:endParaRPr>
        </a:p>
      </dsp:txBody>
      <dsp:txXfrm>
        <a:off x="98041" y="1885047"/>
        <a:ext cx="9050670" cy="1812300"/>
      </dsp:txXfrm>
    </dsp:sp>
    <dsp:sp modelId="{D3F95D69-EF2C-41C3-8859-36E72ED2150F}">
      <dsp:nvSpPr>
        <dsp:cNvPr id="0" name=""/>
        <dsp:cNvSpPr/>
      </dsp:nvSpPr>
      <dsp:spPr>
        <a:xfrm>
          <a:off x="0" y="3914335"/>
          <a:ext cx="9246752" cy="1684800"/>
        </a:xfrm>
        <a:prstGeom prst="roundRect">
          <a:avLst/>
        </a:prstGeom>
        <a:solidFill>
          <a:schemeClr val="l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accent1">
                  <a:lumMod val="50000"/>
                </a:schemeClr>
              </a:solidFill>
            </a:rPr>
            <a:t>Se sugiere, al realizar las pruebas experimentales, buscar métodos de medida de mayor exactitud, los instrumentos de medida que se utilizaron al obtener los diferentes parámetros de pulverización no fueron los adecuados, ya que existe otro parámetro importante en la pulverización que es el tiempo de ruptura, y para medir el mismo se necesita un tipo de cámara con mayor exactitud ya que este parámetro se relaciona directamente con la longitud de ruptura y al no poseer valores experimentales adecuados, tendríamos problemas al evaluar los aceites vegetales y sus mezclas en los modelos matemáticos, obteniendo valores no acordes a la realidad.</a:t>
          </a:r>
          <a:endParaRPr lang="es-EC" sz="1600" kern="1200" dirty="0">
            <a:solidFill>
              <a:schemeClr val="accent1">
                <a:lumMod val="50000"/>
              </a:schemeClr>
            </a:solidFill>
          </a:endParaRPr>
        </a:p>
      </dsp:txBody>
      <dsp:txXfrm>
        <a:off x="82245" y="3996580"/>
        <a:ext cx="9082262" cy="15203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D1E91-4CDB-4C10-94E5-B4D26CF83F4F}" type="datetimeFigureOut">
              <a:rPr lang="es-EC" smtClean="0"/>
              <a:t>10/9/2021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s-EC" dirty="0"/>
              <a:t>|</a:t>
            </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B4219-F76C-42FD-BAC0-861A19F20428}" type="slidenum">
              <a:rPr lang="es-EC" smtClean="0"/>
              <a:t>‹Nº›</a:t>
            </a:fld>
            <a:endParaRPr lang="es-EC"/>
          </a:p>
        </p:txBody>
      </p:sp>
    </p:spTree>
    <p:extLst>
      <p:ext uri="{BB962C8B-B14F-4D97-AF65-F5344CB8AC3E}">
        <p14:creationId xmlns:p14="http://schemas.microsoft.com/office/powerpoint/2010/main" val="4113455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A8B4219-F76C-42FD-BAC0-861A19F20428}" type="slidenum">
              <a:rPr lang="es-EC" smtClean="0"/>
              <a:t>17</a:t>
            </a:fld>
            <a:endParaRPr lang="es-EC"/>
          </a:p>
        </p:txBody>
      </p:sp>
    </p:spTree>
    <p:extLst>
      <p:ext uri="{BB962C8B-B14F-4D97-AF65-F5344CB8AC3E}">
        <p14:creationId xmlns:p14="http://schemas.microsoft.com/office/powerpoint/2010/main" val="2589157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6" name="Imagen 2" descr="Imagen 2">
            <a:extLst>
              <a:ext uri="{FF2B5EF4-FFF2-40B4-BE49-F238E27FC236}">
                <a16:creationId xmlns:a16="http://schemas.microsoft.com/office/drawing/2014/main" id="{F4C75630-9B5D-4DB0-AB7B-995AB2EE6BDA}"/>
              </a:ext>
            </a:extLst>
          </p:cNvPr>
          <p:cNvPicPr>
            <a:picLocks noChangeAspect="1"/>
          </p:cNvPicPr>
          <p:nvPr userDrawn="1"/>
        </p:nvPicPr>
        <p:blipFill>
          <a:blip r:embed="rId2">
            <a:extLst/>
          </a:blip>
          <a:stretch>
            <a:fillRect/>
          </a:stretch>
        </p:blipFill>
        <p:spPr>
          <a:xfrm rot="16200000" flipV="1">
            <a:off x="1044396" y="577656"/>
            <a:ext cx="6857998" cy="5702688"/>
          </a:xfrm>
          <a:prstGeom prst="rect">
            <a:avLst/>
          </a:prstGeom>
          <a:ln w="12700">
            <a:miter lim="400000"/>
          </a:ln>
        </p:spPr>
      </p:pic>
      <p:sp>
        <p:nvSpPr>
          <p:cNvPr id="12" name="Rectángulo 3">
            <a:extLst>
              <a:ext uri="{FF2B5EF4-FFF2-40B4-BE49-F238E27FC236}">
                <a16:creationId xmlns:a16="http://schemas.microsoft.com/office/drawing/2014/main" id="{A70AB293-2D13-48D1-B2DF-E5F79ED70C86}"/>
              </a:ext>
            </a:extLst>
          </p:cNvPr>
          <p:cNvSpPr/>
          <p:nvPr userDrawn="1"/>
        </p:nvSpPr>
        <p:spPr>
          <a:xfrm rot="16200000" flipV="1">
            <a:off x="-1879949" y="3391655"/>
            <a:ext cx="6857997" cy="74694"/>
          </a:xfrm>
          <a:prstGeom prst="rect">
            <a:avLst/>
          </a:prstGeom>
          <a:solidFill>
            <a:srgbClr val="217143"/>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a:p>
        </p:txBody>
      </p:sp>
      <p:sp>
        <p:nvSpPr>
          <p:cNvPr id="13" name="Rectángulo 4">
            <a:extLst>
              <a:ext uri="{FF2B5EF4-FFF2-40B4-BE49-F238E27FC236}">
                <a16:creationId xmlns:a16="http://schemas.microsoft.com/office/drawing/2014/main" id="{7B98FF81-A9B0-4D9E-BFF5-1877E89C64FE}"/>
              </a:ext>
            </a:extLst>
          </p:cNvPr>
          <p:cNvSpPr/>
          <p:nvPr userDrawn="1"/>
        </p:nvSpPr>
        <p:spPr>
          <a:xfrm rot="16200000" flipV="1">
            <a:off x="-1809389" y="3391652"/>
            <a:ext cx="6858000" cy="74695"/>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a:p>
        </p:txBody>
      </p:sp>
      <p:pic>
        <p:nvPicPr>
          <p:cNvPr id="10" name="Imagen 9" descr="Resultado de imagen para espe">
            <a:extLst>
              <a:ext uri="{FF2B5EF4-FFF2-40B4-BE49-F238E27FC236}">
                <a16:creationId xmlns:a16="http://schemas.microsoft.com/office/drawing/2014/main" id="{7DAFB53B-D726-42F6-8453-CBAC83256719}"/>
              </a:ext>
            </a:extLst>
          </p:cNvPr>
          <p:cNvPicPr/>
          <p:nvPr userDrawn="1"/>
        </p:nvPicPr>
        <p:blipFill rotWithShape="1">
          <a:blip r:embed="rId3" cstate="print">
            <a:extLst>
              <a:ext uri="{28A0092B-C50C-407E-A947-70E740481C1C}">
                <a14:useLocalDpi xmlns:a14="http://schemas.microsoft.com/office/drawing/2010/main" val="0"/>
              </a:ext>
            </a:extLst>
          </a:blip>
          <a:srcRect r="74423"/>
          <a:stretch/>
        </p:blipFill>
        <p:spPr bwMode="auto">
          <a:xfrm>
            <a:off x="249460" y="2560947"/>
            <a:ext cx="993941" cy="933446"/>
          </a:xfrm>
          <a:prstGeom prst="rect">
            <a:avLst/>
          </a:prstGeom>
          <a:noFill/>
          <a:ln>
            <a:noFill/>
          </a:ln>
        </p:spPr>
      </p:pic>
      <p:sp>
        <p:nvSpPr>
          <p:cNvPr id="2" name="Title 1"/>
          <p:cNvSpPr>
            <a:spLocks noGrp="1"/>
          </p:cNvSpPr>
          <p:nvPr>
            <p:ph type="ctrTitle"/>
          </p:nvPr>
        </p:nvSpPr>
        <p:spPr>
          <a:xfrm>
            <a:off x="3354435" y="770012"/>
            <a:ext cx="7315200" cy="2782080"/>
          </a:xfrm>
        </p:spPr>
        <p:txBody>
          <a:bodyPr anchor="b">
            <a:normAutofit/>
          </a:bodyPr>
          <a:lstStyle>
            <a:lvl1pPr algn="l">
              <a:defRPr sz="5900" spc="-100" baseline="0">
                <a:solidFill>
                  <a:schemeClr val="tx2"/>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3433566" y="4809812"/>
            <a:ext cx="7315200" cy="914400"/>
          </a:xfrm>
        </p:spPr>
        <p:txBody>
          <a:bodyPr anchor="t">
            <a:normAutofit/>
          </a:bodyPr>
          <a:lstStyle>
            <a:lvl1pPr marL="0" indent="0" algn="l">
              <a:buNone/>
              <a:defRPr sz="2200" cap="none" spc="0" baseline="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a:xfrm>
            <a:off x="411933" y="6356350"/>
            <a:ext cx="923605" cy="365125"/>
          </a:xfrm>
        </p:spPr>
        <p:txBody>
          <a:bodyPr/>
          <a:lstStyle/>
          <a:p>
            <a:fld id="{F1D6196F-D4BB-4BB1-9AE9-BF5E14E983E0}" type="datetimeFigureOut">
              <a:rPr lang="es-EC" smtClean="0"/>
              <a:t>10/9/2021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73B57E-1C3D-4B30-85D5-675832EB121F}" type="slidenum">
              <a:rPr lang="es-EC" smtClean="0"/>
              <a:t>‹Nº›</a:t>
            </a:fld>
            <a:endParaRPr lang="es-EC"/>
          </a:p>
        </p:txBody>
      </p:sp>
      <p:pic>
        <p:nvPicPr>
          <p:cNvPr id="9" name="Imagen 8" descr="Resultado de imagen para espe">
            <a:extLst>
              <a:ext uri="{FF2B5EF4-FFF2-40B4-BE49-F238E27FC236}">
                <a16:creationId xmlns:a16="http://schemas.microsoft.com/office/drawing/2014/main" id="{7FDDA7ED-4C62-453B-82CB-0F62D2CB80C6}"/>
              </a:ext>
            </a:extLst>
          </p:cNvPr>
          <p:cNvPicPr/>
          <p:nvPr userDrawn="1"/>
        </p:nvPicPr>
        <p:blipFill rotWithShape="1">
          <a:blip r:embed="rId4" cstate="print">
            <a:extLst>
              <a:ext uri="{28A0092B-C50C-407E-A947-70E740481C1C}">
                <a14:useLocalDpi xmlns:a14="http://schemas.microsoft.com/office/drawing/2010/main" val="0"/>
              </a:ext>
            </a:extLst>
          </a:blip>
          <a:srcRect l="24832"/>
          <a:stretch/>
        </p:blipFill>
        <p:spPr bwMode="auto">
          <a:xfrm>
            <a:off x="75857" y="1622704"/>
            <a:ext cx="1330242" cy="522899"/>
          </a:xfrm>
          <a:prstGeom prst="rect">
            <a:avLst/>
          </a:prstGeom>
          <a:noFill/>
          <a:ln>
            <a:noFill/>
          </a:ln>
        </p:spPr>
      </p:pic>
      <p:pic>
        <p:nvPicPr>
          <p:cNvPr id="19" name="Imagen 18">
            <a:extLst>
              <a:ext uri="{FF2B5EF4-FFF2-40B4-BE49-F238E27FC236}">
                <a16:creationId xmlns:a16="http://schemas.microsoft.com/office/drawing/2014/main" id="{FEFA4785-4D84-4B44-A881-0330465A5396}"/>
              </a:ext>
            </a:extLst>
          </p:cNvPr>
          <p:cNvPicPr>
            <a:picLocks noChangeAspect="1"/>
          </p:cNvPicPr>
          <p:nvPr userDrawn="1"/>
        </p:nvPicPr>
        <p:blipFill>
          <a:blip r:embed="rId5"/>
          <a:stretch>
            <a:fillRect/>
          </a:stretch>
        </p:blipFill>
        <p:spPr>
          <a:xfrm>
            <a:off x="232123" y="3862720"/>
            <a:ext cx="1017710" cy="1131256"/>
          </a:xfrm>
          <a:prstGeom prst="rect">
            <a:avLst/>
          </a:prstGeom>
        </p:spPr>
      </p:pic>
    </p:spTree>
    <p:extLst>
      <p:ext uri="{BB962C8B-B14F-4D97-AF65-F5344CB8AC3E}">
        <p14:creationId xmlns:p14="http://schemas.microsoft.com/office/powerpoint/2010/main" val="145308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928491" y="604380"/>
            <a:ext cx="7315200" cy="512064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D6196F-D4BB-4BB1-9AE9-BF5E14E983E0}" type="datetimeFigureOut">
              <a:rPr lang="es-EC" smtClean="0"/>
              <a:t>10/9/2021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42782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3416" y="1806819"/>
            <a:ext cx="1140069" cy="32443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167426" y="868680"/>
            <a:ext cx="7315200" cy="512064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D6196F-D4BB-4BB1-9AE9-BF5E14E983E0}" type="datetimeFigureOut">
              <a:rPr lang="es-EC" smtClean="0"/>
              <a:t>10/9/2021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372914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3167426" y="472108"/>
            <a:ext cx="7315200" cy="1346897"/>
          </a:xfrm>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F1D6196F-D4BB-4BB1-9AE9-BF5E14E983E0}" type="datetimeFigureOut">
              <a:rPr lang="es-EC" smtClean="0"/>
              <a:t>10/9/2021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79466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005665" y="1307240"/>
            <a:ext cx="7315200" cy="3255264"/>
          </a:xfrm>
        </p:spPr>
        <p:txBody>
          <a:bodyPr anchor="b">
            <a:normAutofit/>
          </a:bodyPr>
          <a:lstStyle>
            <a:lvl1pPr>
              <a:defRPr sz="5900" b="0" spc="-100" baseline="0">
                <a:solidFill>
                  <a:schemeClr val="tx1">
                    <a:lumMod val="65000"/>
                    <a:lumOff val="35000"/>
                  </a:schemeClr>
                </a:solidFill>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3023953" y="4681376"/>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F1D6196F-D4BB-4BB1-9AE9-BF5E14E983E0}" type="datetimeFigureOut">
              <a:rPr lang="es-EC" smtClean="0"/>
              <a:t>10/9/2021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354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936649"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886857"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F1D6196F-D4BB-4BB1-9AE9-BF5E14E983E0}" type="datetimeFigureOut">
              <a:rPr lang="es-EC" smtClean="0"/>
              <a:t>10/9/2021</a:t>
            </a:fld>
            <a:endParaRPr lang="es-EC"/>
          </a:p>
        </p:txBody>
      </p:sp>
      <p:sp>
        <p:nvSpPr>
          <p:cNvPr id="9" name="Footer Placeholder 8"/>
          <p:cNvSpPr>
            <a:spLocks noGrp="1"/>
          </p:cNvSpPr>
          <p:nvPr>
            <p:ph type="ftr" sz="quarter" idx="11"/>
          </p:nvPr>
        </p:nvSpPr>
        <p:spPr/>
        <p:txBody>
          <a:bodyPr/>
          <a:lstStyle/>
          <a:p>
            <a:endParaRPr lang="es-EC"/>
          </a:p>
        </p:txBody>
      </p:sp>
      <p:sp>
        <p:nvSpPr>
          <p:cNvPr id="10" name="Slide Number Placeholder 9"/>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227762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27133" y="943094"/>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927133" y="1850444"/>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77684" y="943094"/>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877684" y="1850444"/>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F1D6196F-D4BB-4BB1-9AE9-BF5E14E983E0}" type="datetimeFigureOut">
              <a:rPr lang="es-EC" smtClean="0"/>
              <a:t>10/9/2021</a:t>
            </a:fld>
            <a:endParaRPr lang="es-EC"/>
          </a:p>
        </p:txBody>
      </p:sp>
      <p:sp>
        <p:nvSpPr>
          <p:cNvPr id="11" name="Footer Placeholder 10"/>
          <p:cNvSpPr>
            <a:spLocks noGrp="1"/>
          </p:cNvSpPr>
          <p:nvPr>
            <p:ph type="ftr" sz="quarter" idx="11"/>
          </p:nvPr>
        </p:nvSpPr>
        <p:spPr/>
        <p:txBody>
          <a:bodyPr/>
          <a:lstStyle/>
          <a:p>
            <a:endParaRPr lang="es-EC"/>
          </a:p>
        </p:txBody>
      </p:sp>
      <p:sp>
        <p:nvSpPr>
          <p:cNvPr id="12" name="Slide Number Placeholder 11"/>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88452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F1D6196F-D4BB-4BB1-9AE9-BF5E14E983E0}" type="datetimeFigureOut">
              <a:rPr lang="es-EC" smtClean="0"/>
              <a:t>10/9/2021</a:t>
            </a:fld>
            <a:endParaRPr lang="es-EC"/>
          </a:p>
        </p:txBody>
      </p:sp>
      <p:sp>
        <p:nvSpPr>
          <p:cNvPr id="7" name="Footer Placeholder 6"/>
          <p:cNvSpPr>
            <a:spLocks noGrp="1"/>
          </p:cNvSpPr>
          <p:nvPr>
            <p:ph type="ftr" sz="quarter" idx="11"/>
          </p:nvPr>
        </p:nvSpPr>
        <p:spPr/>
        <p:txBody>
          <a:bodyPr/>
          <a:lstStyle/>
          <a:p>
            <a:endParaRPr lang="es-EC"/>
          </a:p>
        </p:txBody>
      </p:sp>
      <p:sp>
        <p:nvSpPr>
          <p:cNvPr id="8" name="Slide Number Placeholder 7"/>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350881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D6196F-D4BB-4BB1-9AE9-BF5E14E983E0}" type="datetimeFigureOut">
              <a:rPr lang="es-EC" smtClean="0"/>
              <a:t>10/9/2021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276553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31632" y="2523504"/>
            <a:ext cx="1221076" cy="1810992"/>
          </a:xfrm>
        </p:spPr>
        <p:txBody>
          <a:bodyPr anchor="b">
            <a:normAutofit/>
          </a:bodyPr>
          <a:lstStyle>
            <a:lvl1pPr>
              <a:defRPr sz="20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173321"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26368" y="4783014"/>
            <a:ext cx="1221076" cy="1033151"/>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fld id="{F1D6196F-D4BB-4BB1-9AE9-BF5E14E983E0}" type="datetimeFigureOut">
              <a:rPr lang="es-EC" smtClean="0"/>
              <a:t>10/9/2021</a:t>
            </a:fld>
            <a:endParaRPr lang="es-EC"/>
          </a:p>
        </p:txBody>
      </p:sp>
      <p:sp>
        <p:nvSpPr>
          <p:cNvPr id="9" name="Footer Placeholder 8"/>
          <p:cNvSpPr>
            <a:spLocks noGrp="1"/>
          </p:cNvSpPr>
          <p:nvPr>
            <p:ph type="ftr" sz="quarter" idx="11"/>
          </p:nvPr>
        </p:nvSpPr>
        <p:spPr/>
        <p:txBody>
          <a:bodyPr/>
          <a:lstStyle/>
          <a:p>
            <a:endParaRPr lang="es-EC"/>
          </a:p>
        </p:txBody>
      </p:sp>
      <p:sp>
        <p:nvSpPr>
          <p:cNvPr id="10" name="Slide Number Placeholder 9"/>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285533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4728" y="1698002"/>
            <a:ext cx="1379337" cy="1802423"/>
          </a:xfrm>
        </p:spPr>
        <p:txBody>
          <a:bodyPr anchor="b">
            <a:normAutofit/>
          </a:bodyPr>
          <a:lstStyle>
            <a:lvl1pPr>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832090" y="755015"/>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62465" y="4293407"/>
            <a:ext cx="1379337" cy="1269961"/>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8" name="Date Placeholder 7"/>
          <p:cNvSpPr>
            <a:spLocks noGrp="1"/>
          </p:cNvSpPr>
          <p:nvPr>
            <p:ph type="dt" sz="half" idx="10"/>
          </p:nvPr>
        </p:nvSpPr>
        <p:spPr/>
        <p:txBody>
          <a:bodyPr/>
          <a:lstStyle/>
          <a:p>
            <a:fld id="{F1D6196F-D4BB-4BB1-9AE9-BF5E14E983E0}" type="datetimeFigureOut">
              <a:rPr lang="es-EC" smtClean="0"/>
              <a:t>10/9/2021</a:t>
            </a:fld>
            <a:endParaRPr lang="es-EC"/>
          </a:p>
        </p:txBody>
      </p:sp>
      <p:sp>
        <p:nvSpPr>
          <p:cNvPr id="9" name="Footer Placeholder 8"/>
          <p:cNvSpPr>
            <a:spLocks noGrp="1"/>
          </p:cNvSpPr>
          <p:nvPr>
            <p:ph type="ftr" sz="quarter" idx="11"/>
          </p:nvPr>
        </p:nvSpPr>
        <p:spPr>
          <a:xfrm>
            <a:off x="3499101" y="6356350"/>
            <a:ext cx="5911517" cy="365125"/>
          </a:xfrm>
        </p:spPr>
        <p:txBody>
          <a:bodyPr/>
          <a:lstStyle/>
          <a:p>
            <a:endParaRPr lang="es-EC"/>
          </a:p>
        </p:txBody>
      </p:sp>
      <p:sp>
        <p:nvSpPr>
          <p:cNvPr id="10" name="Slide Number Placeholder 9"/>
          <p:cNvSpPr>
            <a:spLocks noGrp="1"/>
          </p:cNvSpPr>
          <p:nvPr>
            <p:ph type="sldNum" sz="quarter" idx="12"/>
          </p:nvPr>
        </p:nvSpPr>
        <p:spPr/>
        <p:txBody>
          <a:bodyPr/>
          <a:lstStyle/>
          <a:p>
            <a:fld id="{FE73B57E-1C3D-4B30-85D5-675832EB121F}" type="slidenum">
              <a:rPr lang="es-EC" smtClean="0"/>
              <a:t>‹Nº›</a:t>
            </a:fld>
            <a:endParaRPr lang="es-EC"/>
          </a:p>
        </p:txBody>
      </p:sp>
    </p:spTree>
    <p:extLst>
      <p:ext uri="{BB962C8B-B14F-4D97-AF65-F5344CB8AC3E}">
        <p14:creationId xmlns:p14="http://schemas.microsoft.com/office/powerpoint/2010/main" val="255901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Imagen 2" descr="Imagen 2">
            <a:extLst>
              <a:ext uri="{FF2B5EF4-FFF2-40B4-BE49-F238E27FC236}">
                <a16:creationId xmlns:a16="http://schemas.microsoft.com/office/drawing/2014/main" id="{00BF7DF2-B8A8-48A4-8488-BB3C10B5ABD7}"/>
              </a:ext>
            </a:extLst>
          </p:cNvPr>
          <p:cNvPicPr>
            <a:picLocks noChangeAspect="1"/>
          </p:cNvPicPr>
          <p:nvPr userDrawn="1"/>
        </p:nvPicPr>
        <p:blipFill>
          <a:blip r:embed="rId13">
            <a:extLst/>
          </a:blip>
          <a:stretch>
            <a:fillRect/>
          </a:stretch>
        </p:blipFill>
        <p:spPr>
          <a:xfrm rot="16200000" flipV="1">
            <a:off x="918843" y="577657"/>
            <a:ext cx="6857998" cy="5702688"/>
          </a:xfrm>
          <a:prstGeom prst="rect">
            <a:avLst/>
          </a:prstGeom>
          <a:ln w="12700">
            <a:miter lim="400000"/>
          </a:ln>
        </p:spPr>
      </p:pic>
      <p:sp>
        <p:nvSpPr>
          <p:cNvPr id="16" name="Rectángulo 3">
            <a:extLst>
              <a:ext uri="{FF2B5EF4-FFF2-40B4-BE49-F238E27FC236}">
                <a16:creationId xmlns:a16="http://schemas.microsoft.com/office/drawing/2014/main" id="{CCD9AE4D-7A78-4517-90E9-A171A6F835E9}"/>
              </a:ext>
            </a:extLst>
          </p:cNvPr>
          <p:cNvSpPr/>
          <p:nvPr userDrawn="1"/>
        </p:nvSpPr>
        <p:spPr>
          <a:xfrm rot="16200000" flipV="1">
            <a:off x="-1853969" y="3390841"/>
            <a:ext cx="6857997" cy="76319"/>
          </a:xfrm>
          <a:prstGeom prst="rect">
            <a:avLst/>
          </a:prstGeom>
          <a:solidFill>
            <a:srgbClr val="217143"/>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a:p>
        </p:txBody>
      </p:sp>
      <p:sp>
        <p:nvSpPr>
          <p:cNvPr id="17" name="Rectángulo 4">
            <a:extLst>
              <a:ext uri="{FF2B5EF4-FFF2-40B4-BE49-F238E27FC236}">
                <a16:creationId xmlns:a16="http://schemas.microsoft.com/office/drawing/2014/main" id="{D9ED41AA-C25B-4D32-80A1-FBAA030CA83C}"/>
              </a:ext>
            </a:extLst>
          </p:cNvPr>
          <p:cNvSpPr/>
          <p:nvPr userDrawn="1"/>
        </p:nvSpPr>
        <p:spPr>
          <a:xfrm rot="16200000" flipV="1">
            <a:off x="-1955852" y="3380204"/>
            <a:ext cx="6857998" cy="97590"/>
          </a:xfrm>
          <a:prstGeom prst="rect">
            <a:avLst/>
          </a:prstGeom>
          <a:solidFill>
            <a:srgbClr val="BC202A"/>
          </a:solidFill>
          <a:ln w="12700">
            <a:miter lim="400000"/>
          </a:ln>
        </p:spPr>
        <p:txBody>
          <a:bodyPr lIns="45719" rIns="45719" anchor="ctr"/>
          <a:lstStyle/>
          <a:p>
            <a:pPr algn="ctr">
              <a:defRPr sz="1800" b="0">
                <a:solidFill>
                  <a:srgbClr val="FFFFFF"/>
                </a:solidFill>
                <a:latin typeface="+mj-lt"/>
                <a:ea typeface="+mj-ea"/>
                <a:cs typeface="+mj-cs"/>
                <a:sym typeface="Calibri"/>
              </a:defRPr>
            </a:pPr>
            <a:endParaRPr/>
          </a:p>
        </p:txBody>
      </p:sp>
      <p:sp>
        <p:nvSpPr>
          <p:cNvPr id="7" name="Rectangle 6"/>
          <p:cNvSpPr/>
          <p:nvPr/>
        </p:nvSpPr>
        <p:spPr>
          <a:xfrm>
            <a:off x="2" y="0"/>
            <a:ext cx="1426412" cy="6858000"/>
          </a:xfrm>
          <a:prstGeom prst="rect">
            <a:avLst/>
          </a:prstGeom>
          <a:gradFill flip="none" rotWithShape="1">
            <a:gsLst>
              <a:gs pos="0">
                <a:srgbClr val="217143">
                  <a:shade val="30000"/>
                  <a:satMod val="115000"/>
                </a:srgbClr>
              </a:gs>
              <a:gs pos="50000">
                <a:srgbClr val="217143">
                  <a:shade val="67500"/>
                  <a:satMod val="115000"/>
                </a:srgbClr>
              </a:gs>
              <a:gs pos="100000">
                <a:srgbClr val="217143">
                  <a:shade val="100000"/>
                  <a:satMod val="115000"/>
                </a:srgbClr>
              </a:gs>
            </a:gsLst>
            <a:path path="circle">
              <a:fillToRect l="50000" t="50000" r="50000" b="50000"/>
            </a:path>
            <a:tileRect/>
          </a:gradFill>
          <a:ln>
            <a:solidFill>
              <a:srgbClr val="217143"/>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205587" y="363289"/>
            <a:ext cx="7238877" cy="1319793"/>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8" name="Rectangle 37"/>
          <p:cNvSpPr/>
          <p:nvPr/>
        </p:nvSpPr>
        <p:spPr>
          <a:xfrm>
            <a:off x="11825654" y="738554"/>
            <a:ext cx="374258" cy="535135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077961" y="853909"/>
            <a:ext cx="7315200" cy="5120640"/>
          </a:xfrm>
          <a:prstGeom prst="rect">
            <a:avLst/>
          </a:prstGeom>
        </p:spPr>
        <p:txBody>
          <a:bodyPr vert="horz" lIns="91440" tIns="45720" rIns="91440" bIns="45720" rtlCol="0" anchor="ctr">
            <a:normAutofit/>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1D6196F-D4BB-4BB1-9AE9-BF5E14E983E0}" type="datetimeFigureOut">
              <a:rPr lang="es-EC" smtClean="0"/>
              <a:t>10/9/2021</a:t>
            </a:fld>
            <a:endParaRPr lang="es-EC"/>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s-EC"/>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E73B57E-1C3D-4B30-85D5-675832EB121F}" type="slidenum">
              <a:rPr lang="es-EC" smtClean="0"/>
              <a:t>‹Nº›</a:t>
            </a:fld>
            <a:endParaRPr lang="es-EC"/>
          </a:p>
        </p:txBody>
      </p:sp>
      <p:pic>
        <p:nvPicPr>
          <p:cNvPr id="14" name="Imagen 13" descr="Resultado de imagen para espe">
            <a:extLst>
              <a:ext uri="{FF2B5EF4-FFF2-40B4-BE49-F238E27FC236}">
                <a16:creationId xmlns:a16="http://schemas.microsoft.com/office/drawing/2014/main" id="{388FB323-E807-4565-8409-B0EC9DE7289D}"/>
              </a:ext>
            </a:extLst>
          </p:cNvPr>
          <p:cNvPicPr/>
          <p:nvPr userDrawn="1"/>
        </p:nvPicPr>
        <p:blipFill rotWithShape="1">
          <a:blip r:embed="rId14" cstate="hqprint">
            <a:extLst>
              <a:ext uri="{BEBA8EAE-BF5A-486C-A8C5-ECC9F3942E4B}">
                <a14:imgProps xmlns:a14="http://schemas.microsoft.com/office/drawing/2010/main">
                  <a14:imgLayer r:embed="rId15">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74423"/>
          <a:stretch/>
        </p:blipFill>
        <p:spPr bwMode="auto">
          <a:xfrm>
            <a:off x="262465" y="136525"/>
            <a:ext cx="990254" cy="886661"/>
          </a:xfrm>
          <a:prstGeom prst="rect">
            <a:avLst/>
          </a:prstGeom>
          <a:noFill/>
          <a:ln>
            <a:noFill/>
          </a:ln>
        </p:spPr>
      </p:pic>
    </p:spTree>
    <p:extLst>
      <p:ext uri="{BB962C8B-B14F-4D97-AF65-F5344CB8AC3E}">
        <p14:creationId xmlns:p14="http://schemas.microsoft.com/office/powerpoint/2010/main" val="190352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54435" y="958698"/>
            <a:ext cx="7403212" cy="1808872"/>
          </a:xfrm>
        </p:spPr>
        <p:txBody>
          <a:bodyPr>
            <a:noAutofit/>
          </a:bodyPr>
          <a:lstStyle/>
          <a:p>
            <a:pPr algn="ctr">
              <a:lnSpc>
                <a:spcPct val="150000"/>
              </a:lnSpc>
            </a:pPr>
            <a:r>
              <a:rPr lang="es-EC" sz="1800" dirty="0" smtClean="0">
                <a:effectLst/>
              </a:rPr>
              <a:t>DEPARTAMENTO </a:t>
            </a:r>
            <a:r>
              <a:rPr lang="es-EC" sz="1800" dirty="0">
                <a:effectLst/>
              </a:rPr>
              <a:t>DE CIENCIAS DE LA ENERGÍA Y MECÁNICA</a:t>
            </a:r>
            <a:br>
              <a:rPr lang="es-EC" sz="1800" dirty="0">
                <a:effectLst/>
              </a:rPr>
            </a:br>
            <a:r>
              <a:rPr lang="es-EC" sz="1800" dirty="0">
                <a:effectLst/>
              </a:rPr>
              <a:t>CARRERA DE </a:t>
            </a:r>
            <a:r>
              <a:rPr lang="es-EC" sz="1800" dirty="0" smtClean="0">
                <a:effectLst/>
              </a:rPr>
              <a:t>INGENIERÍA MECÁNICA</a:t>
            </a:r>
            <a:r>
              <a:rPr lang="es-EC" sz="1800" dirty="0" smtClean="0">
                <a:effectLst/>
              </a:rPr>
              <a:t/>
            </a:r>
            <a:br>
              <a:rPr lang="es-EC" sz="1800" dirty="0" smtClean="0">
                <a:effectLst/>
              </a:rPr>
            </a:br>
            <a:r>
              <a:rPr lang="es-EC" sz="1800" dirty="0">
                <a:effectLst/>
              </a:rPr>
              <a:t/>
            </a:r>
            <a:br>
              <a:rPr lang="es-EC" sz="1800" dirty="0">
                <a:effectLst/>
              </a:rPr>
            </a:br>
            <a:r>
              <a:rPr lang="es-EC" sz="1800" dirty="0">
                <a:effectLst/>
              </a:rPr>
              <a:t> </a:t>
            </a:r>
            <a:r>
              <a:rPr lang="es-EC" sz="1800" dirty="0" smtClean="0">
                <a:effectLst/>
              </a:rPr>
              <a:t>TRABAJO </a:t>
            </a:r>
            <a:r>
              <a:rPr lang="es-EC" sz="1800" dirty="0">
                <a:effectLst/>
              </a:rPr>
              <a:t>DE TITULACIÓN, PREVIO A LA OBTENCIÓN DEL TÍTULO DE </a:t>
            </a:r>
            <a:r>
              <a:rPr lang="es-EC" sz="1800" dirty="0" smtClean="0">
                <a:effectLst/>
              </a:rPr>
              <a:t>INGENIERO MECÁNICO</a:t>
            </a:r>
            <a:r>
              <a:rPr lang="es-EC" sz="1800" dirty="0">
                <a:effectLst/>
              </a:rPr>
              <a:t/>
            </a:r>
            <a:br>
              <a:rPr lang="es-EC" sz="1800" dirty="0">
                <a:effectLst/>
              </a:rPr>
            </a:br>
            <a:endParaRPr lang="es-EC" sz="1800" dirty="0"/>
          </a:p>
        </p:txBody>
      </p:sp>
      <p:sp>
        <p:nvSpPr>
          <p:cNvPr id="4" name="Subtítulo 2">
            <a:extLst>
              <a:ext uri="{FF2B5EF4-FFF2-40B4-BE49-F238E27FC236}">
                <a16:creationId xmlns:a16="http://schemas.microsoft.com/office/drawing/2014/main" id="{7A3B76FF-EAA0-46E8-A1DF-1123CA3A75D9}"/>
              </a:ext>
            </a:extLst>
          </p:cNvPr>
          <p:cNvSpPr>
            <a:spLocks noGrp="1"/>
          </p:cNvSpPr>
          <p:nvPr>
            <p:ph type="subTitle" idx="1"/>
          </p:nvPr>
        </p:nvSpPr>
        <p:spPr>
          <a:xfrm>
            <a:off x="3231860" y="4411939"/>
            <a:ext cx="7315200" cy="2104364"/>
          </a:xfrm>
        </p:spPr>
        <p:txBody>
          <a:bodyPr rtlCol="0">
            <a:noAutofit/>
          </a:bodyPr>
          <a:lstStyle/>
          <a:p>
            <a:pPr algn="ctr">
              <a:lnSpc>
                <a:spcPct val="100000"/>
              </a:lnSpc>
            </a:pPr>
            <a:r>
              <a:rPr lang="es-EC" sz="2000" b="1" dirty="0" smtClean="0">
                <a:solidFill>
                  <a:schemeClr val="tx1"/>
                </a:solidFill>
                <a:latin typeface="+mj-lt"/>
                <a:cs typeface="Times New Roman" panose="02020603050405020304" pitchFamily="18" charset="0"/>
              </a:rPr>
              <a:t>AUTORES:               </a:t>
            </a:r>
            <a:r>
              <a:rPr lang="es-EC" sz="2000" b="1" dirty="0" smtClean="0">
                <a:solidFill>
                  <a:schemeClr val="tx1"/>
                </a:solidFill>
                <a:latin typeface="+mj-lt"/>
                <a:cs typeface="Times New Roman" panose="02020603050405020304" pitchFamily="18" charset="0"/>
              </a:rPr>
              <a:t>TRÁVEZ CRUZ DIEGO ANDRÉS</a:t>
            </a:r>
            <a:endParaRPr lang="es-EC" sz="2000" b="1" dirty="0" smtClean="0">
              <a:solidFill>
                <a:schemeClr val="tx1"/>
              </a:solidFill>
              <a:latin typeface="+mj-lt"/>
              <a:cs typeface="Times New Roman" panose="02020603050405020304" pitchFamily="18" charset="0"/>
            </a:endParaRPr>
          </a:p>
          <a:p>
            <a:pPr algn="ctr">
              <a:lnSpc>
                <a:spcPct val="150000"/>
              </a:lnSpc>
            </a:pPr>
            <a:r>
              <a:rPr lang="es-EC" sz="2000" b="1" dirty="0" smtClean="0">
                <a:solidFill>
                  <a:schemeClr val="tx1"/>
                </a:solidFill>
                <a:latin typeface="+mj-lt"/>
                <a:cs typeface="Times New Roman" panose="02020603050405020304" pitchFamily="18" charset="0"/>
              </a:rPr>
              <a:t>DIRECTOR</a:t>
            </a:r>
            <a:r>
              <a:rPr lang="es-EC" sz="2000" b="1" dirty="0">
                <a:solidFill>
                  <a:schemeClr val="tx1"/>
                </a:solidFill>
                <a:latin typeface="+mj-lt"/>
                <a:cs typeface="Times New Roman" panose="02020603050405020304" pitchFamily="18" charset="0"/>
              </a:rPr>
              <a:t>: </a:t>
            </a:r>
            <a:r>
              <a:rPr lang="es-EC" sz="2000" b="1" dirty="0" smtClean="0">
                <a:solidFill>
                  <a:schemeClr val="tx1"/>
                </a:solidFill>
                <a:latin typeface="+mj-lt"/>
                <a:cs typeface="Times New Roman" panose="02020603050405020304" pitchFamily="18" charset="0"/>
              </a:rPr>
              <a:t>	DR. GOYOS PEREZ LEONARDO</a:t>
            </a:r>
            <a:endParaRPr lang="es-EC" sz="2000" b="1" dirty="0">
              <a:solidFill>
                <a:schemeClr val="tx1"/>
              </a:solidFill>
              <a:latin typeface="+mj-lt"/>
              <a:cs typeface="Times New Roman" panose="02020603050405020304" pitchFamily="18" charset="0"/>
            </a:endParaRPr>
          </a:p>
          <a:p>
            <a:pPr algn="ctr">
              <a:lnSpc>
                <a:spcPct val="150000"/>
              </a:lnSpc>
            </a:pPr>
            <a:r>
              <a:rPr lang="es-EC" sz="2000" b="1" dirty="0" smtClean="0">
                <a:solidFill>
                  <a:schemeClr val="tx1"/>
                </a:solidFill>
                <a:latin typeface="+mj-lt"/>
                <a:cs typeface="Times New Roman" panose="02020603050405020304" pitchFamily="18" charset="0"/>
              </a:rPr>
              <a:t>2021</a:t>
            </a:r>
            <a:endParaRPr lang="es-ES" sz="2000" b="1" dirty="0">
              <a:solidFill>
                <a:schemeClr val="tx1"/>
              </a:solidFill>
              <a:latin typeface="+mj-lt"/>
              <a:cs typeface="Times New Roman" panose="02020603050405020304" pitchFamily="18" charset="0"/>
            </a:endParaRPr>
          </a:p>
        </p:txBody>
      </p:sp>
      <p:sp>
        <p:nvSpPr>
          <p:cNvPr id="5" name="Rectángulo 4">
            <a:extLst>
              <a:ext uri="{FF2B5EF4-FFF2-40B4-BE49-F238E27FC236}">
                <a16:creationId xmlns:a16="http://schemas.microsoft.com/office/drawing/2014/main" id="{161F5FC7-429A-4F94-8412-DAF8A443FCDA}"/>
              </a:ext>
            </a:extLst>
          </p:cNvPr>
          <p:cNvSpPr/>
          <p:nvPr/>
        </p:nvSpPr>
        <p:spPr>
          <a:xfrm>
            <a:off x="2317460" y="2578884"/>
            <a:ext cx="9144000" cy="1384995"/>
          </a:xfrm>
          <a:prstGeom prst="rect">
            <a:avLst/>
          </a:prstGeom>
        </p:spPr>
        <p:txBody>
          <a:bodyPr wrap="square">
            <a:spAutoFit/>
          </a:bodyPr>
          <a:lstStyle/>
          <a:p>
            <a:pPr algn="ctr" defTabSz="457200">
              <a:defRPr/>
            </a:pPr>
            <a:r>
              <a:rPr lang="es-EC" sz="2800" b="1" spc="-100" dirty="0" smtClean="0">
                <a:solidFill>
                  <a:schemeClr val="tx2"/>
                </a:solidFill>
                <a:latin typeface="+mj-lt"/>
                <a:ea typeface="+mj-ea"/>
                <a:cs typeface="+mj-cs"/>
              </a:rPr>
              <a:t>“</a:t>
            </a:r>
            <a:r>
              <a:rPr lang="es-EC" sz="2800" b="1" spc="-100" dirty="0" smtClean="0">
                <a:solidFill>
                  <a:schemeClr val="tx2"/>
                </a:solidFill>
                <a:latin typeface="+mj-lt"/>
                <a:ea typeface="+mj-ea"/>
                <a:cs typeface="+mj-cs"/>
              </a:rPr>
              <a:t>ANÁLISIS </a:t>
            </a:r>
            <a:r>
              <a:rPr lang="es-EC" sz="2800" b="1" spc="-100" dirty="0">
                <a:solidFill>
                  <a:schemeClr val="tx2"/>
                </a:solidFill>
                <a:latin typeface="+mj-lt"/>
                <a:ea typeface="+mj-ea"/>
                <a:cs typeface="+mj-cs"/>
              </a:rPr>
              <a:t>DE LA INFLUENCIA DE LA COMPOSICIÓN DE LAS MEZCLAS DE BIOCOMBUSTIBLES EN LA FORMACIÓN DEL CONO DE INYECCIÓN.”</a:t>
            </a:r>
            <a:endParaRPr lang="es-EC" sz="2800" b="1" spc="-100" dirty="0">
              <a:solidFill>
                <a:schemeClr val="tx2"/>
              </a:solidFill>
              <a:latin typeface="+mj-lt"/>
              <a:ea typeface="+mj-ea"/>
              <a:cs typeface="+mj-cs"/>
            </a:endParaRPr>
          </a:p>
        </p:txBody>
      </p:sp>
      <p:pic>
        <p:nvPicPr>
          <p:cNvPr id="6" name="Imagen 5"/>
          <p:cNvPicPr>
            <a:picLocks noChangeAspect="1"/>
          </p:cNvPicPr>
          <p:nvPr/>
        </p:nvPicPr>
        <p:blipFill>
          <a:blip r:embed="rId2"/>
          <a:stretch>
            <a:fillRect/>
          </a:stretch>
        </p:blipFill>
        <p:spPr>
          <a:xfrm>
            <a:off x="105949" y="3876197"/>
            <a:ext cx="1312819" cy="1284526"/>
          </a:xfrm>
          <a:prstGeom prst="rect">
            <a:avLst/>
          </a:prstGeom>
        </p:spPr>
      </p:pic>
    </p:spTree>
    <p:extLst>
      <p:ext uri="{BB962C8B-B14F-4D97-AF65-F5344CB8AC3E}">
        <p14:creationId xmlns:p14="http://schemas.microsoft.com/office/powerpoint/2010/main" val="217031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041D7-4080-4FC3-9908-69A0727EE2B1}"/>
              </a:ext>
            </a:extLst>
          </p:cNvPr>
          <p:cNvSpPr>
            <a:spLocks noGrp="1"/>
          </p:cNvSpPr>
          <p:nvPr>
            <p:ph type="title"/>
          </p:nvPr>
        </p:nvSpPr>
        <p:spPr>
          <a:xfrm>
            <a:off x="1972849" y="246591"/>
            <a:ext cx="9602439" cy="1283728"/>
          </a:xfrm>
        </p:spPr>
        <p:txBody>
          <a:bodyPr anchor="t"/>
          <a:lstStyle/>
          <a:p>
            <a:r>
              <a:rPr lang="es-MX" dirty="0" smtClean="0">
                <a:cs typeface="Times New Roman" panose="02020603050405020304" pitchFamily="18" charset="0"/>
              </a:rPr>
              <a:t>Modelo de Arregle</a:t>
            </a:r>
            <a:r>
              <a:rPr lang="es-MX" sz="3200" dirty="0" smtClean="0">
                <a:cs typeface="Times New Roman" panose="02020603050405020304" pitchFamily="18" charset="0"/>
              </a:rPr>
              <a:t/>
            </a:r>
            <a:br>
              <a:rPr lang="es-MX" sz="3200" dirty="0" smtClean="0">
                <a:cs typeface="Times New Roman" panose="02020603050405020304" pitchFamily="18" charset="0"/>
              </a:rPr>
            </a:br>
            <a:endParaRPr lang="es-MX" sz="3200" dirty="0">
              <a:cs typeface="Times New Roman" panose="02020603050405020304" pitchFamily="18" charset="0"/>
            </a:endParaRPr>
          </a:p>
        </p:txBody>
      </p:sp>
      <p:sp>
        <p:nvSpPr>
          <p:cNvPr id="11" name="Marcador de contenido 2">
            <a:extLst>
              <a:ext uri="{FF2B5EF4-FFF2-40B4-BE49-F238E27FC236}">
                <a16:creationId xmlns:a16="http://schemas.microsoft.com/office/drawing/2014/main" id="{B4714121-C8F5-4748-A7B3-107978A4FB85}"/>
              </a:ext>
            </a:extLst>
          </p:cNvPr>
          <p:cNvSpPr txBox="1">
            <a:spLocks/>
          </p:cNvSpPr>
          <p:nvPr/>
        </p:nvSpPr>
        <p:spPr>
          <a:xfrm>
            <a:off x="1" y="1502781"/>
            <a:ext cx="1433146" cy="498374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1" i="0" u="sng"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dirty="0" smtClean="0">
                <a:solidFill>
                  <a:prstClr val="white"/>
                </a:solidFill>
                <a:cs typeface="Times New Roman" panose="02020603050405020304" pitchFamily="18" charset="0"/>
              </a:rPr>
              <a:t>Diseño</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Pruebas </a:t>
            </a:r>
            <a:r>
              <a:rPr lang="es-MX" sz="1200" dirty="0">
                <a:solidFill>
                  <a:prstClr val="white"/>
                </a:solidFill>
                <a:latin typeface="Corbel" panose="020B0503020204020204"/>
              </a:rPr>
              <a:t>y </a:t>
            </a:r>
            <a:r>
              <a:rPr lang="es-MX" sz="1200"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Recomendaciones</a:t>
            </a:r>
          </a:p>
          <a:p>
            <a:pPr algn="ctr"/>
            <a:endParaRPr lang="es-MX" sz="1200" dirty="0">
              <a:solidFill>
                <a:prstClr val="white"/>
              </a:solidFill>
              <a:latin typeface="Corbel" panose="020B0503020204020204"/>
            </a:endParaRPr>
          </a:p>
          <a:p>
            <a:pPr algn="ctr"/>
            <a:r>
              <a:rPr lang="es-MX" sz="1200" dirty="0">
                <a:solidFill>
                  <a:prstClr val="white"/>
                </a:solidFill>
                <a:latin typeface="Corbel" panose="020B0503020204020204"/>
              </a:rPr>
              <a:t>Trabajos futuros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0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endParaRPr>
          </a:p>
        </p:txBody>
      </p:sp>
      <mc:AlternateContent xmlns:mc="http://schemas.openxmlformats.org/markup-compatibility/2006">
        <mc:Choice xmlns:a14="http://schemas.microsoft.com/office/drawing/2010/main" Requires="a14">
          <p:sp>
            <p:nvSpPr>
              <p:cNvPr id="14" name="Título 1">
                <a:extLst>
                  <a:ext uri="{FF2B5EF4-FFF2-40B4-BE49-F238E27FC236}">
                    <a16:creationId xmlns:a16="http://schemas.microsoft.com/office/drawing/2014/main" id="{44C17D36-5CB8-49B4-A5CB-CB4C9BBAD9C4}"/>
                  </a:ext>
                </a:extLst>
              </p:cNvPr>
              <p:cNvSpPr txBox="1">
                <a:spLocks/>
              </p:cNvSpPr>
              <p:nvPr/>
            </p:nvSpPr>
            <p:spPr>
              <a:xfrm>
                <a:off x="2199557" y="1502781"/>
                <a:ext cx="9375731" cy="496707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pPr algn="l"/>
                <a:r>
                  <a:rPr lang="es-EC" sz="1600" i="1" dirty="0" smtClean="0">
                    <a:effectLst/>
                  </a:rPr>
                  <a:t>Ángulo </a:t>
                </a:r>
                <a:r>
                  <a:rPr lang="es-EC" sz="1600" i="1" dirty="0">
                    <a:effectLst/>
                  </a:rPr>
                  <a:t>de cono de </a:t>
                </a:r>
                <a:r>
                  <a:rPr lang="es-EC" sz="1600" i="1" dirty="0" smtClean="0">
                    <a:effectLst/>
                  </a:rPr>
                  <a:t>pulverización, </a:t>
                </a:r>
                <a:r>
                  <a:rPr lang="es-ES" sz="1600" b="0" dirty="0">
                    <a:effectLst/>
                  </a:rPr>
                  <a:t>El ángulo del cono de pulverización refleja directamente los procesos de atomización y arrastre de aire aguas abajo del orificio de la boquilla. Por tanto, estará estrechamente vinculado al comportamiento global de la pulverización y, en particular, a su penetración, </a:t>
                </a:r>
                <a:r>
                  <a:rPr lang="es-ES" sz="1600" dirty="0">
                    <a:effectLst/>
                  </a:rPr>
                  <a:t>(</a:t>
                </a:r>
                <a:r>
                  <a:rPr lang="es-ES" sz="1600" dirty="0" err="1">
                    <a:effectLst/>
                  </a:rPr>
                  <a:t>Arrégle</a:t>
                </a:r>
                <a:r>
                  <a:rPr lang="es-ES" sz="1600" dirty="0">
                    <a:effectLst/>
                  </a:rPr>
                  <a:t>, Pastor, &amp; Ruiz, 1999</a:t>
                </a:r>
                <a:r>
                  <a:rPr lang="es-ES" sz="1600" dirty="0" smtClean="0">
                    <a:effectLst/>
                  </a:rPr>
                  <a:t>).</a:t>
                </a:r>
              </a:p>
              <a:p>
                <a:pPr algn="l"/>
                <a14:m>
                  <m:oMathPara xmlns:m="http://schemas.openxmlformats.org/officeDocument/2006/math">
                    <m:oMathParaPr>
                      <m:jc m:val="centerGroup"/>
                    </m:oMathParaPr>
                    <m:oMath xmlns:m="http://schemas.openxmlformats.org/officeDocument/2006/math">
                      <m:func>
                        <m:funcPr>
                          <m:ctrlPr>
                            <a:rPr lang="es-EC" sz="1600" b="0">
                              <a:effectLst/>
                            </a:rPr>
                          </m:ctrlPr>
                        </m:funcPr>
                        <m:fName>
                          <m:r>
                            <m:rPr>
                              <m:sty m:val="p"/>
                            </m:rPr>
                            <a:rPr lang="es-ES" sz="1600" b="0" i="0">
                              <a:effectLst/>
                            </a:rPr>
                            <m:t>tan</m:t>
                          </m:r>
                        </m:fName>
                        <m:e>
                          <m:d>
                            <m:dPr>
                              <m:ctrlPr>
                                <a:rPr lang="es-EC" sz="1600" b="0">
                                  <a:effectLst/>
                                </a:rPr>
                              </m:ctrlPr>
                            </m:dPr>
                            <m:e>
                              <m:f>
                                <m:fPr>
                                  <m:ctrlPr>
                                    <a:rPr lang="es-EC" sz="1600" b="0">
                                      <a:effectLst/>
                                    </a:rPr>
                                  </m:ctrlPr>
                                </m:fPr>
                                <m:num>
                                  <m:r>
                                    <m:rPr>
                                      <m:sty m:val="p"/>
                                    </m:rPr>
                                    <a:rPr lang="es-ES" sz="1600" b="0" i="0">
                                      <a:effectLst/>
                                    </a:rPr>
                                    <m:t>θa</m:t>
                                  </m:r>
                                </m:num>
                                <m:den>
                                  <m:r>
                                    <a:rPr lang="es-ES" sz="1600" b="0" i="0">
                                      <a:effectLst/>
                                    </a:rPr>
                                    <m:t>2</m:t>
                                  </m:r>
                                </m:den>
                              </m:f>
                            </m:e>
                          </m:d>
                          <m:r>
                            <a:rPr lang="es-ES" sz="1600" b="0" i="0">
                              <a:effectLst/>
                            </a:rPr>
                            <m:t>=</m:t>
                          </m:r>
                          <m:sSubSup>
                            <m:sSubSupPr>
                              <m:ctrlPr>
                                <a:rPr lang="es-EC" sz="1600" b="0">
                                  <a:effectLst/>
                                </a:rPr>
                              </m:ctrlPr>
                            </m:sSubSupPr>
                            <m:e>
                              <m:r>
                                <m:rPr>
                                  <m:sty m:val="p"/>
                                </m:rPr>
                                <a:rPr lang="es-ES" sz="1600" b="0" i="0">
                                  <a:effectLst/>
                                </a:rPr>
                                <m:t>D</m:t>
                              </m:r>
                            </m:e>
                            <m:sub>
                              <m:r>
                                <m:rPr>
                                  <m:sty m:val="p"/>
                                </m:rPr>
                                <a:rPr lang="es-ES" sz="1600" b="0" i="0">
                                  <a:effectLst/>
                                </a:rPr>
                                <m:t>o</m:t>
                              </m:r>
                            </m:sub>
                            <m:sup>
                              <m:r>
                                <a:rPr lang="es-ES" sz="1600" b="0" i="0">
                                  <a:effectLst/>
                                </a:rPr>
                                <m:t>0.508</m:t>
                              </m:r>
                            </m:sup>
                          </m:sSubSup>
                          <m:r>
                            <a:rPr lang="es-ES" sz="1600" b="0" i="0">
                              <a:effectLst/>
                            </a:rPr>
                            <m:t>∆</m:t>
                          </m:r>
                          <m:sSup>
                            <m:sSupPr>
                              <m:ctrlPr>
                                <a:rPr lang="es-EC" sz="1600" b="0">
                                  <a:effectLst/>
                                </a:rPr>
                              </m:ctrlPr>
                            </m:sSupPr>
                            <m:e>
                              <m:r>
                                <m:rPr>
                                  <m:sty m:val="p"/>
                                </m:rPr>
                                <a:rPr lang="es-ES" sz="1600" b="0" i="0">
                                  <a:effectLst/>
                                </a:rPr>
                                <m:t>P</m:t>
                              </m:r>
                            </m:e>
                            <m:sup>
                              <m:r>
                                <a:rPr lang="es-ES" sz="1600" b="0" i="0">
                                  <a:effectLst/>
                                </a:rPr>
                                <m:t>0.00943</m:t>
                              </m:r>
                            </m:sup>
                          </m:sSup>
                          <m:sSubSup>
                            <m:sSubSupPr>
                              <m:ctrlPr>
                                <a:rPr lang="es-EC" sz="1600" b="0">
                                  <a:effectLst/>
                                </a:rPr>
                              </m:ctrlPr>
                            </m:sSubSupPr>
                            <m:e>
                              <m:r>
                                <m:rPr>
                                  <m:sty m:val="p"/>
                                </m:rPr>
                                <a:rPr lang="es-ES" sz="1600" b="0" i="0">
                                  <a:effectLst/>
                                </a:rPr>
                                <m:t>ρ</m:t>
                              </m:r>
                            </m:e>
                            <m:sub>
                              <m:r>
                                <m:rPr>
                                  <m:sty m:val="p"/>
                                </m:rPr>
                                <a:rPr lang="es-ES" sz="1600" b="0" i="0">
                                  <a:effectLst/>
                                </a:rPr>
                                <m:t>a</m:t>
                              </m:r>
                            </m:sub>
                            <m:sup>
                              <m:r>
                                <a:rPr lang="es-ES" sz="1600" b="0" i="0">
                                  <a:effectLst/>
                                </a:rPr>
                                <m:t>0.335</m:t>
                              </m:r>
                            </m:sup>
                          </m:sSubSup>
                        </m:e>
                      </m:func>
                    </m:oMath>
                  </m:oMathPara>
                </a14:m>
                <a:endParaRPr lang="es-EC" sz="1600" b="0" dirty="0">
                  <a:effectLst/>
                </a:endParaRPr>
              </a:p>
              <a:p>
                <a:pPr algn="l"/>
                <a:endParaRPr lang="es-EC" sz="1600" b="0" dirty="0" smtClean="0">
                  <a:effectLst/>
                </a:endParaRPr>
              </a:p>
              <a:p>
                <a:pPr algn="l"/>
                <a:r>
                  <a:rPr lang="es-EC" sz="1600" i="1" dirty="0" smtClean="0">
                    <a:effectLst/>
                  </a:rPr>
                  <a:t>Tamaño de distribución de gotas</a:t>
                </a:r>
                <a:r>
                  <a:rPr lang="es-EC" sz="1600" i="1" dirty="0">
                    <a:effectLst/>
                  </a:rPr>
                  <a:t>, </a:t>
                </a:r>
                <a:r>
                  <a:rPr lang="es-ES" sz="1600" b="0" dirty="0">
                    <a:effectLst/>
                  </a:rPr>
                  <a:t>Diferente manera de analizar la distribución de tamaño de gotas, es mediante el diámetro medio de Sauter y se lo expresa de la siguiente manera</a:t>
                </a:r>
                <a:r>
                  <a:rPr lang="es-ES" sz="1600" b="0" dirty="0" smtClean="0">
                    <a:effectLst/>
                  </a:rPr>
                  <a:t>:</a:t>
                </a:r>
              </a:p>
              <a:p>
                <a:pPr algn="l"/>
                <a:endParaRPr lang="es-EC" sz="1600" b="0" dirty="0">
                  <a:effectLst/>
                </a:endParaRPr>
              </a:p>
              <a:p>
                <a:pPr algn="l"/>
                <a14:m>
                  <m:oMathPara xmlns:m="http://schemas.openxmlformats.org/officeDocument/2006/math">
                    <m:oMathParaPr>
                      <m:jc m:val="centerGroup"/>
                    </m:oMathParaPr>
                    <m:oMath xmlns:m="http://schemas.openxmlformats.org/officeDocument/2006/math">
                      <m:r>
                        <a:rPr lang="es-ES" sz="1600" b="0" i="1">
                          <a:effectLst/>
                        </a:rPr>
                        <m:t>𝑆𝑀𝐷</m:t>
                      </m:r>
                      <m:r>
                        <a:rPr lang="es-ES" sz="1600" b="0">
                          <a:effectLst/>
                        </a:rPr>
                        <m:t>=</m:t>
                      </m:r>
                      <m:sSubSup>
                        <m:sSubSupPr>
                          <m:ctrlPr>
                            <a:rPr lang="es-EC" sz="1600" b="0" i="1">
                              <a:effectLst/>
                            </a:rPr>
                          </m:ctrlPr>
                        </m:sSubSupPr>
                        <m:e>
                          <m:r>
                            <a:rPr lang="es-ES" sz="1600" b="0" i="1">
                              <a:effectLst/>
                            </a:rPr>
                            <m:t>𝐷</m:t>
                          </m:r>
                        </m:e>
                        <m:sub>
                          <m:r>
                            <a:rPr lang="es-ES" sz="1600" b="0" i="1">
                              <a:effectLst/>
                            </a:rPr>
                            <m:t>𝑜</m:t>
                          </m:r>
                        </m:sub>
                        <m:sup>
                          <m:r>
                            <a:rPr lang="es-ES" sz="1600" b="0">
                              <a:effectLst/>
                            </a:rPr>
                            <m:t>0.01</m:t>
                          </m:r>
                        </m:sup>
                      </m:sSubSup>
                      <m:r>
                        <a:rPr lang="es-ES" sz="1600" b="0">
                          <a:effectLst/>
                        </a:rPr>
                        <m:t>∆</m:t>
                      </m:r>
                      <m:sSup>
                        <m:sSupPr>
                          <m:ctrlPr>
                            <a:rPr lang="es-EC" sz="1600" b="0" i="1">
                              <a:effectLst/>
                            </a:rPr>
                          </m:ctrlPr>
                        </m:sSupPr>
                        <m:e>
                          <m:r>
                            <a:rPr lang="es-ES" sz="1600" b="0" i="1">
                              <a:effectLst/>
                            </a:rPr>
                            <m:t>𝑃</m:t>
                          </m:r>
                        </m:e>
                        <m:sup>
                          <m:r>
                            <a:rPr lang="es-ES" sz="1600" b="0" i="1">
                              <a:effectLst/>
                            </a:rPr>
                            <m:t>−</m:t>
                          </m:r>
                          <m:r>
                            <a:rPr lang="es-ES" sz="1600" b="0">
                              <a:effectLst/>
                            </a:rPr>
                            <m:t>0.2</m:t>
                          </m:r>
                        </m:sup>
                      </m:sSup>
                      <m:sSubSup>
                        <m:sSubSupPr>
                          <m:ctrlPr>
                            <a:rPr lang="es-EC" sz="1600" b="0" i="1">
                              <a:effectLst/>
                            </a:rPr>
                          </m:ctrlPr>
                        </m:sSubSupPr>
                        <m:e>
                          <m:r>
                            <a:rPr lang="es-ES" sz="1600" b="0" i="1">
                              <a:effectLst/>
                            </a:rPr>
                            <m:t>𝜌</m:t>
                          </m:r>
                        </m:e>
                        <m:sub>
                          <m:r>
                            <a:rPr lang="es-ES" sz="1600" b="0" i="1">
                              <a:effectLst/>
                            </a:rPr>
                            <m:t>𝑎</m:t>
                          </m:r>
                        </m:sub>
                        <m:sup>
                          <m:r>
                            <a:rPr lang="es-ES" sz="1600" b="0">
                              <a:effectLst/>
                            </a:rPr>
                            <m:t>0.2</m:t>
                          </m:r>
                        </m:sup>
                      </m:sSubSup>
                      <m:sSup>
                        <m:sSupPr>
                          <m:ctrlPr>
                            <a:rPr lang="es-EC" sz="1600" b="0" i="1">
                              <a:effectLst/>
                            </a:rPr>
                          </m:ctrlPr>
                        </m:sSupPr>
                        <m:e>
                          <m:r>
                            <a:rPr lang="es-ES" sz="1600" b="0" i="1">
                              <a:effectLst/>
                            </a:rPr>
                            <m:t>𝑥</m:t>
                          </m:r>
                        </m:e>
                        <m:sup>
                          <m:r>
                            <a:rPr lang="es-ES" sz="1600" b="0">
                              <a:effectLst/>
                            </a:rPr>
                            <m:t>0.4</m:t>
                          </m:r>
                        </m:sup>
                      </m:sSup>
                    </m:oMath>
                  </m:oMathPara>
                </a14:m>
                <a:endParaRPr lang="es-EC" sz="1600" b="0" dirty="0">
                  <a:effectLst/>
                </a:endParaRPr>
              </a:p>
              <a:p>
                <a:pPr algn="l"/>
                <a:endParaRPr lang="es-EC" sz="1600" b="0" dirty="0">
                  <a:effectLst/>
                </a:endParaRPr>
              </a:p>
              <a:p>
                <a:pPr algn="l"/>
                <a:r>
                  <a:rPr lang="es-EC" sz="1600" i="1" dirty="0">
                    <a:effectLst/>
                  </a:rPr>
                  <a:t>Punta de penetración de </a:t>
                </a:r>
                <a:r>
                  <a:rPr lang="es-EC" sz="1600" i="1" dirty="0" smtClean="0">
                    <a:effectLst/>
                  </a:rPr>
                  <a:t>pulverización</a:t>
                </a:r>
                <a:r>
                  <a:rPr lang="es-EC" sz="1600" i="1" dirty="0">
                    <a:effectLst/>
                  </a:rPr>
                  <a:t>, </a:t>
                </a:r>
                <a:r>
                  <a:rPr lang="es-ES" sz="1600" b="0" dirty="0">
                    <a:effectLst/>
                  </a:rPr>
                  <a:t>Como primer paso en el análisis de las leyes de penetración, los resultados experimentales se han ajustado a la expresión</a:t>
                </a:r>
                <a:r>
                  <a:rPr lang="es-ES" sz="1600" b="0" dirty="0" smtClean="0">
                    <a:effectLst/>
                  </a:rPr>
                  <a:t>:</a:t>
                </a:r>
              </a:p>
              <a:p>
                <a:pPr algn="l"/>
                <a:endParaRPr lang="es-EC" sz="1600" b="0" dirty="0">
                  <a:effectLst/>
                </a:endParaRPr>
              </a:p>
              <a:p>
                <a:pPr algn="l"/>
                <a14:m>
                  <m:oMathPara xmlns:m="http://schemas.openxmlformats.org/officeDocument/2006/math">
                    <m:oMathParaPr>
                      <m:jc m:val="centerGroup"/>
                    </m:oMathParaPr>
                    <m:oMath xmlns:m="http://schemas.openxmlformats.org/officeDocument/2006/math">
                      <m:r>
                        <a:rPr lang="es-ES" sz="1600" i="1">
                          <a:effectLst/>
                        </a:rPr>
                        <m:t>𝑆</m:t>
                      </m:r>
                      <m:sSub>
                        <m:sSubPr>
                          <m:ctrlPr>
                            <a:rPr lang="es-EC" sz="1600" i="1">
                              <a:effectLst/>
                            </a:rPr>
                          </m:ctrlPr>
                        </m:sSubPr>
                        <m:e>
                          <m:r>
                            <a:rPr lang="es-ES" sz="1600" i="1">
                              <a:effectLst/>
                            </a:rPr>
                            <m:t>𝐴</m:t>
                          </m:r>
                        </m:e>
                        <m:sub>
                          <m:r>
                            <a:rPr lang="es-ES" sz="1600" i="1">
                              <a:effectLst/>
                            </a:rPr>
                            <m:t>𝑙</m:t>
                          </m:r>
                        </m:sub>
                      </m:sSub>
                      <m:r>
                        <a:rPr lang="es-ES" sz="1600">
                          <a:effectLst/>
                        </a:rPr>
                        <m:t>=</m:t>
                      </m:r>
                      <m:sSubSup>
                        <m:sSubSupPr>
                          <m:ctrlPr>
                            <a:rPr lang="es-EC" sz="1600" i="1">
                              <a:effectLst/>
                            </a:rPr>
                          </m:ctrlPr>
                        </m:sSubSupPr>
                        <m:e>
                          <m:r>
                            <a:rPr lang="es-ES" sz="1600" i="1">
                              <a:effectLst/>
                            </a:rPr>
                            <m:t>𝐷</m:t>
                          </m:r>
                        </m:e>
                        <m:sub>
                          <m:r>
                            <a:rPr lang="es-ES" sz="1600" i="1">
                              <a:effectLst/>
                            </a:rPr>
                            <m:t>𝑜</m:t>
                          </m:r>
                        </m:sub>
                        <m:sup>
                          <m:r>
                            <a:rPr lang="es-ES" sz="1600">
                              <a:effectLst/>
                            </a:rPr>
                            <m:t>0.370</m:t>
                          </m:r>
                        </m:sup>
                      </m:sSubSup>
                      <m:r>
                        <a:rPr lang="es-ES" sz="1600">
                          <a:effectLst/>
                        </a:rPr>
                        <m:t>∆</m:t>
                      </m:r>
                      <m:sSup>
                        <m:sSupPr>
                          <m:ctrlPr>
                            <a:rPr lang="es-EC" sz="1600" i="1">
                              <a:effectLst/>
                            </a:rPr>
                          </m:ctrlPr>
                        </m:sSupPr>
                        <m:e>
                          <m:r>
                            <a:rPr lang="es-ES" sz="1600" i="1">
                              <a:effectLst/>
                            </a:rPr>
                            <m:t>𝑃</m:t>
                          </m:r>
                        </m:e>
                        <m:sup>
                          <m:r>
                            <a:rPr lang="es-ES" sz="1600">
                              <a:effectLst/>
                            </a:rPr>
                            <m:t>0.262</m:t>
                          </m:r>
                        </m:sup>
                      </m:sSup>
                      <m:sSubSup>
                        <m:sSubSupPr>
                          <m:ctrlPr>
                            <a:rPr lang="es-EC" sz="1600" i="1">
                              <a:effectLst/>
                            </a:rPr>
                          </m:ctrlPr>
                        </m:sSubSupPr>
                        <m:e>
                          <m:r>
                            <a:rPr lang="es-ES" sz="1600" i="1">
                              <a:effectLst/>
                            </a:rPr>
                            <m:t>𝜌</m:t>
                          </m:r>
                        </m:e>
                        <m:sub>
                          <m:r>
                            <a:rPr lang="es-ES" sz="1600" i="1">
                              <a:effectLst/>
                            </a:rPr>
                            <m:t>𝑎</m:t>
                          </m:r>
                        </m:sub>
                        <m:sup>
                          <m:r>
                            <a:rPr lang="es-ES" sz="1600" i="1">
                              <a:effectLst/>
                            </a:rPr>
                            <m:t>−</m:t>
                          </m:r>
                          <m:r>
                            <a:rPr lang="es-ES" sz="1600">
                              <a:effectLst/>
                            </a:rPr>
                            <m:t>0.406</m:t>
                          </m:r>
                        </m:sup>
                      </m:sSubSup>
                      <m:sSup>
                        <m:sSupPr>
                          <m:ctrlPr>
                            <a:rPr lang="es-EC" sz="1600" i="1">
                              <a:effectLst/>
                            </a:rPr>
                          </m:ctrlPr>
                        </m:sSupPr>
                        <m:e>
                          <m:r>
                            <a:rPr lang="es-ES" sz="1600" i="1">
                              <a:effectLst/>
                            </a:rPr>
                            <m:t>𝑡</m:t>
                          </m:r>
                        </m:e>
                        <m:sup>
                          <m:r>
                            <a:rPr lang="es-ES" sz="1600">
                              <a:effectLst/>
                            </a:rPr>
                            <m:t>0.568</m:t>
                          </m:r>
                        </m:sup>
                      </m:sSup>
                    </m:oMath>
                  </m:oMathPara>
                </a14:m>
                <a:endParaRPr lang="es-EC" sz="1600" dirty="0" smtClean="0">
                  <a:effectLst/>
                </a:endParaRPr>
              </a:p>
              <a:p>
                <a:pPr algn="l"/>
                <a:endParaRPr lang="es-EC" sz="1600" dirty="0" smtClean="0">
                  <a:effectLst/>
                </a:endParaRPr>
              </a:p>
              <a:p>
                <a:pPr algn="l"/>
                <a:r>
                  <a:rPr lang="es-ES" sz="1600" b="0" dirty="0">
                    <a:effectLst/>
                  </a:rPr>
                  <a:t>Para tener en cuenta tales variaciones en el ángulo del cono de pulverización, Wakuri propone una correlación de penetración de la punta de pulverización que lo incluye como una variable adicional. </a:t>
                </a:r>
                <a:endParaRPr lang="es-ES" sz="1600" b="0" dirty="0" smtClean="0">
                  <a:effectLst/>
                </a:endParaRPr>
              </a:p>
              <a:p>
                <a:pPr algn="l"/>
                <a:endParaRPr lang="es-EC" sz="1600" b="0" dirty="0">
                  <a:effectLst/>
                </a:endParaRPr>
              </a:p>
              <a:p>
                <a:pPr algn="l"/>
                <a14:m>
                  <m:oMathPara xmlns:m="http://schemas.openxmlformats.org/officeDocument/2006/math">
                    <m:oMathParaPr>
                      <m:jc m:val="centerGroup"/>
                    </m:oMathParaPr>
                    <m:oMath xmlns:m="http://schemas.openxmlformats.org/officeDocument/2006/math">
                      <m:r>
                        <a:rPr lang="es-ES" sz="1600" i="1">
                          <a:effectLst/>
                        </a:rPr>
                        <m:t>𝑆</m:t>
                      </m:r>
                      <m:sSub>
                        <m:sSubPr>
                          <m:ctrlPr>
                            <a:rPr lang="es-EC" sz="1600" i="1">
                              <a:effectLst/>
                            </a:rPr>
                          </m:ctrlPr>
                        </m:sSubPr>
                        <m:e>
                          <m:r>
                            <a:rPr lang="es-ES" sz="1600" i="1">
                              <a:effectLst/>
                            </a:rPr>
                            <m:t>𝐴</m:t>
                          </m:r>
                        </m:e>
                        <m:sub>
                          <m:r>
                            <a:rPr lang="es-ES" sz="1600" i="1">
                              <a:effectLst/>
                            </a:rPr>
                            <m:t>𝑙</m:t>
                          </m:r>
                        </m:sub>
                      </m:sSub>
                      <m:r>
                        <a:rPr lang="es-ES" sz="1600">
                          <a:effectLst/>
                        </a:rPr>
                        <m:t>=</m:t>
                      </m:r>
                      <m:sSubSup>
                        <m:sSubSupPr>
                          <m:ctrlPr>
                            <a:rPr lang="es-EC" sz="1600" i="1">
                              <a:effectLst/>
                            </a:rPr>
                          </m:ctrlPr>
                        </m:sSubSupPr>
                        <m:e>
                          <m:r>
                            <a:rPr lang="es-ES" sz="1600" i="1">
                              <a:effectLst/>
                            </a:rPr>
                            <m:t>𝐷</m:t>
                          </m:r>
                        </m:e>
                        <m:sub>
                          <m:r>
                            <a:rPr lang="es-ES" sz="1600" i="1">
                              <a:effectLst/>
                            </a:rPr>
                            <m:t>𝑜</m:t>
                          </m:r>
                        </m:sub>
                        <m:sup>
                          <m:r>
                            <a:rPr lang="es-ES" sz="1600">
                              <a:effectLst/>
                            </a:rPr>
                            <m:t>0.608</m:t>
                          </m:r>
                        </m:sup>
                      </m:sSubSup>
                      <m:r>
                        <a:rPr lang="es-ES" sz="1600">
                          <a:effectLst/>
                        </a:rPr>
                        <m:t>∆</m:t>
                      </m:r>
                      <m:sSup>
                        <m:sSupPr>
                          <m:ctrlPr>
                            <a:rPr lang="es-EC" sz="1600" i="1">
                              <a:effectLst/>
                            </a:rPr>
                          </m:ctrlPr>
                        </m:sSupPr>
                        <m:e>
                          <m:r>
                            <a:rPr lang="es-ES" sz="1600" i="1">
                              <a:effectLst/>
                            </a:rPr>
                            <m:t>𝑃</m:t>
                          </m:r>
                        </m:e>
                        <m:sup>
                          <m:r>
                            <a:rPr lang="es-ES" sz="1600">
                              <a:effectLst/>
                            </a:rPr>
                            <m:t>0.283</m:t>
                          </m:r>
                        </m:sup>
                      </m:sSup>
                      <m:sSubSup>
                        <m:sSubSupPr>
                          <m:ctrlPr>
                            <a:rPr lang="es-EC" sz="1600" i="1">
                              <a:effectLst/>
                            </a:rPr>
                          </m:ctrlPr>
                        </m:sSubSupPr>
                        <m:e>
                          <m:r>
                            <a:rPr lang="es-ES" sz="1600" i="1">
                              <a:effectLst/>
                            </a:rPr>
                            <m:t>𝜌</m:t>
                          </m:r>
                        </m:e>
                        <m:sub>
                          <m:r>
                            <a:rPr lang="es-ES" sz="1600" i="1">
                              <a:effectLst/>
                            </a:rPr>
                            <m:t>𝑎</m:t>
                          </m:r>
                        </m:sub>
                        <m:sup>
                          <m:r>
                            <a:rPr lang="es-ES" sz="1600" i="1">
                              <a:effectLst/>
                            </a:rPr>
                            <m:t>−</m:t>
                          </m:r>
                          <m:r>
                            <a:rPr lang="es-ES" sz="1600">
                              <a:effectLst/>
                            </a:rPr>
                            <m:t>0.242</m:t>
                          </m:r>
                        </m:sup>
                      </m:sSubSup>
                      <m:func>
                        <m:funcPr>
                          <m:ctrlPr>
                            <a:rPr lang="es-EC" sz="1600" i="1">
                              <a:effectLst/>
                            </a:rPr>
                          </m:ctrlPr>
                        </m:funcPr>
                        <m:fName>
                          <m:r>
                            <m:rPr>
                              <m:sty m:val="p"/>
                            </m:rPr>
                            <a:rPr lang="es-ES" sz="1600">
                              <a:effectLst/>
                            </a:rPr>
                            <m:t>tan</m:t>
                          </m:r>
                        </m:fName>
                        <m:e>
                          <m:sSup>
                            <m:sSupPr>
                              <m:ctrlPr>
                                <a:rPr lang="es-EC" sz="1600" i="1">
                                  <a:effectLst/>
                                </a:rPr>
                              </m:ctrlPr>
                            </m:sSupPr>
                            <m:e>
                              <m:d>
                                <m:dPr>
                                  <m:ctrlPr>
                                    <a:rPr lang="es-EC" sz="1600" i="1">
                                      <a:effectLst/>
                                    </a:rPr>
                                  </m:ctrlPr>
                                </m:dPr>
                                <m:e>
                                  <m:f>
                                    <m:fPr>
                                      <m:ctrlPr>
                                        <a:rPr lang="es-EC" sz="1600" i="1">
                                          <a:effectLst/>
                                        </a:rPr>
                                      </m:ctrlPr>
                                    </m:fPr>
                                    <m:num>
                                      <m:r>
                                        <a:rPr lang="es-ES" sz="1600" i="1">
                                          <a:effectLst/>
                                        </a:rPr>
                                        <m:t>𝜃</m:t>
                                      </m:r>
                                    </m:num>
                                    <m:den>
                                      <m:r>
                                        <a:rPr lang="es-ES" sz="1600">
                                          <a:effectLst/>
                                        </a:rPr>
                                        <m:t>2</m:t>
                                      </m:r>
                                    </m:den>
                                  </m:f>
                                </m:e>
                              </m:d>
                            </m:e>
                            <m:sup>
                              <m:r>
                                <a:rPr lang="es-ES" sz="1600" i="1">
                                  <a:effectLst/>
                                </a:rPr>
                                <m:t>−</m:t>
                              </m:r>
                              <m:r>
                                <a:rPr lang="es-ES" sz="1600">
                                  <a:effectLst/>
                                </a:rPr>
                                <m:t>0.5</m:t>
                              </m:r>
                            </m:sup>
                          </m:sSup>
                        </m:e>
                      </m:func>
                      <m:sSup>
                        <m:sSupPr>
                          <m:ctrlPr>
                            <a:rPr lang="es-EC" sz="1600" i="1">
                              <a:effectLst/>
                            </a:rPr>
                          </m:ctrlPr>
                        </m:sSupPr>
                        <m:e>
                          <m:r>
                            <a:rPr lang="es-ES" sz="1600" i="1">
                              <a:effectLst/>
                            </a:rPr>
                            <m:t>𝑡</m:t>
                          </m:r>
                        </m:e>
                        <m:sup>
                          <m:r>
                            <a:rPr lang="es-ES" sz="1600">
                              <a:effectLst/>
                            </a:rPr>
                            <m:t>0.523</m:t>
                          </m:r>
                        </m:sup>
                      </m:sSup>
                    </m:oMath>
                  </m:oMathPara>
                </a14:m>
                <a:endParaRPr lang="es-EC" sz="1500" dirty="0">
                  <a:effectLst/>
                </a:endParaRPr>
              </a:p>
              <a:p>
                <a:endParaRPr lang="es-EC" sz="1500" dirty="0">
                  <a:effectLst/>
                </a:endParaRPr>
              </a:p>
              <a:p>
                <a:pPr algn="l"/>
                <a:endParaRPr lang="es-EC" sz="1500" b="0" dirty="0">
                  <a:effectLst/>
                </a:endParaRPr>
              </a:p>
            </p:txBody>
          </p:sp>
        </mc:Choice>
        <mc:Fallback>
          <p:sp>
            <p:nvSpPr>
              <p:cNvPr id="14" name="Título 1">
                <a:extLst>
                  <a:ext uri="{FF2B5EF4-FFF2-40B4-BE49-F238E27FC236}">
                    <a16:creationId xmlns:a16="http://schemas.microsoft.com/office/drawing/2014/main" id="{44C17D36-5CB8-49B4-A5CB-CB4C9BBAD9C4}"/>
                  </a:ext>
                </a:extLst>
              </p:cNvPr>
              <p:cNvSpPr txBox="1">
                <a:spLocks noRot="1" noChangeAspect="1" noMove="1" noResize="1" noEditPoints="1" noAdjustHandles="1" noChangeArrowheads="1" noChangeShapeType="1" noTextEdit="1"/>
              </p:cNvSpPr>
              <p:nvPr/>
            </p:nvSpPr>
            <p:spPr>
              <a:xfrm>
                <a:off x="2199557" y="1502781"/>
                <a:ext cx="9375731" cy="4967072"/>
              </a:xfrm>
              <a:prstGeom prst="rect">
                <a:avLst/>
              </a:prstGeom>
              <a:blipFill>
                <a:blip r:embed="rId2"/>
                <a:stretch>
                  <a:fillRect l="-390" t="-4177" r="-455"/>
                </a:stretch>
              </a:blipFill>
            </p:spPr>
            <p:txBody>
              <a:bodyPr/>
              <a:lstStyle/>
              <a:p>
                <a:r>
                  <a:rPr lang="es-EC">
                    <a:noFill/>
                  </a:rPr>
                  <a:t> </a:t>
                </a:r>
              </a:p>
            </p:txBody>
          </p:sp>
        </mc:Fallback>
      </mc:AlternateContent>
    </p:spTree>
    <p:extLst>
      <p:ext uri="{BB962C8B-B14F-4D97-AF65-F5344CB8AC3E}">
        <p14:creationId xmlns:p14="http://schemas.microsoft.com/office/powerpoint/2010/main" val="44888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17D36-5CB8-49B4-A5CB-CB4C9BBAD9C4}"/>
              </a:ext>
            </a:extLst>
          </p:cNvPr>
          <p:cNvSpPr>
            <a:spLocks noGrp="1"/>
          </p:cNvSpPr>
          <p:nvPr>
            <p:ph type="title"/>
          </p:nvPr>
        </p:nvSpPr>
        <p:spPr>
          <a:xfrm>
            <a:off x="3799224" y="108936"/>
            <a:ext cx="6489853" cy="1346897"/>
          </a:xfrm>
        </p:spPr>
        <p:txBody>
          <a:bodyPr/>
          <a:lstStyle/>
          <a:p>
            <a:pPr algn="l"/>
            <a:r>
              <a:rPr lang="es-MX" dirty="0" smtClean="0"/>
              <a:t>Análisis de Resultados</a:t>
            </a:r>
            <a:endParaRPr lang="es-MX" sz="3200" dirty="0"/>
          </a:p>
        </p:txBody>
      </p:sp>
      <p:sp>
        <p:nvSpPr>
          <p:cNvPr id="19" name="Marcador de contenido 2">
            <a:extLst>
              <a:ext uri="{FF2B5EF4-FFF2-40B4-BE49-F238E27FC236}">
                <a16:creationId xmlns:a16="http://schemas.microsoft.com/office/drawing/2014/main" id="{B4714121-C8F5-4748-A7B3-107978A4FB85}"/>
              </a:ext>
            </a:extLst>
          </p:cNvPr>
          <p:cNvSpPr txBox="1">
            <a:spLocks/>
          </p:cNvSpPr>
          <p:nvPr/>
        </p:nvSpPr>
        <p:spPr>
          <a:xfrm>
            <a:off x="1" y="2160740"/>
            <a:ext cx="1433146" cy="43257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Análisis de</a:t>
            </a:r>
            <a:r>
              <a:rPr lang="es-MX" sz="1200" b="1" u="sng" dirty="0" smtClean="0">
                <a:solidFill>
                  <a:prstClr val="white"/>
                </a:solidFill>
                <a:latin typeface="Corbel" panose="020B0503020204020204"/>
              </a:rPr>
              <a:t> </a:t>
            </a:r>
            <a:r>
              <a:rPr lang="es-MX" sz="1200" b="1" u="sng"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p:txBody>
      </p:sp>
      <p:pic>
        <p:nvPicPr>
          <p:cNvPr id="20" name="Imagen 19"/>
          <p:cNvPicPr/>
          <p:nvPr/>
        </p:nvPicPr>
        <p:blipFill>
          <a:blip r:embed="rId2"/>
          <a:stretch>
            <a:fillRect/>
          </a:stretch>
        </p:blipFill>
        <p:spPr>
          <a:xfrm>
            <a:off x="1926921" y="1989677"/>
            <a:ext cx="5226742" cy="3841189"/>
          </a:xfrm>
          <a:prstGeom prst="rect">
            <a:avLst/>
          </a:prstGeom>
        </p:spPr>
      </p:pic>
      <p:sp>
        <p:nvSpPr>
          <p:cNvPr id="7" name="Rectángulo 6"/>
          <p:cNvSpPr/>
          <p:nvPr/>
        </p:nvSpPr>
        <p:spPr>
          <a:xfrm>
            <a:off x="1926921" y="1364003"/>
            <a:ext cx="6096000" cy="523220"/>
          </a:xfrm>
          <a:prstGeom prst="rect">
            <a:avLst/>
          </a:prstGeom>
        </p:spPr>
        <p:txBody>
          <a:bodyPr>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3</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US" sz="1400" i="1" dirty="0">
                <a:latin typeface="Calibri" panose="020F0502020204030204" pitchFamily="34" charset="0"/>
                <a:ea typeface="Calibri" panose="020F0502020204030204" pitchFamily="34" charset="0"/>
                <a:cs typeface="Times New Roman" panose="02020603050405020304" pitchFamily="18" charset="0"/>
              </a:rPr>
              <a:t/>
            </a:r>
            <a:br>
              <a:rPr lang="es-US" sz="1400" i="1" dirty="0">
                <a:latin typeface="Calibri" panose="020F0502020204030204" pitchFamily="34" charset="0"/>
                <a:ea typeface="Calibri" panose="020F0502020204030204" pitchFamily="34" charset="0"/>
                <a:cs typeface="Times New Roman" panose="02020603050405020304" pitchFamily="18" charset="0"/>
              </a:rPr>
            </a:br>
            <a:r>
              <a:rPr lang="es-US" sz="1400" i="1" dirty="0" smtClean="0">
                <a:latin typeface="Calibri" panose="020F0502020204030204" pitchFamily="34" charset="0"/>
                <a:ea typeface="Calibri" panose="020F0502020204030204" pitchFamily="34" charset="0"/>
                <a:cs typeface="Times New Roman" panose="02020603050405020304" pitchFamily="18" charset="0"/>
              </a:rPr>
              <a:t>Longitud </a:t>
            </a:r>
            <a:r>
              <a:rPr lang="es-US" sz="1400" i="1" dirty="0">
                <a:latin typeface="Calibri" panose="020F0502020204030204" pitchFamily="34" charset="0"/>
                <a:ea typeface="Calibri" panose="020F0502020204030204" pitchFamily="34" charset="0"/>
                <a:cs typeface="Times New Roman" panose="02020603050405020304" pitchFamily="18" charset="0"/>
              </a:rPr>
              <a:t>de ruptura de pulverización de Hiroyasu vs. densidad</a:t>
            </a:r>
            <a:endParaRPr lang="es-EC" sz="1400" i="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318271847"/>
              </p:ext>
            </p:extLst>
          </p:nvPr>
        </p:nvGraphicFramePr>
        <p:xfrm>
          <a:off x="7044150" y="2861444"/>
          <a:ext cx="4742037" cy="1793880"/>
        </p:xfrm>
        <a:graphic>
          <a:graphicData uri="http://schemas.openxmlformats.org/drawingml/2006/table">
            <a:tbl>
              <a:tblPr firstRow="1" firstCol="1" bandRow="1"/>
              <a:tblGrid>
                <a:gridCol w="1580679">
                  <a:extLst>
                    <a:ext uri="{9D8B030D-6E8A-4147-A177-3AD203B41FA5}">
                      <a16:colId xmlns:a16="http://schemas.microsoft.com/office/drawing/2014/main" val="3554214924"/>
                    </a:ext>
                  </a:extLst>
                </a:gridCol>
                <a:gridCol w="1580679">
                  <a:extLst>
                    <a:ext uri="{9D8B030D-6E8A-4147-A177-3AD203B41FA5}">
                      <a16:colId xmlns:a16="http://schemas.microsoft.com/office/drawing/2014/main" val="827636918"/>
                    </a:ext>
                  </a:extLst>
                </a:gridCol>
                <a:gridCol w="1580679">
                  <a:extLst>
                    <a:ext uri="{9D8B030D-6E8A-4147-A177-3AD203B41FA5}">
                      <a16:colId xmlns:a16="http://schemas.microsoft.com/office/drawing/2014/main" val="1947236325"/>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Longitud de ruptura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539809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3.896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4370420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0.161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4.545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98535744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0.161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4.545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0181651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0.154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0222227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3.896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831811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3.896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0289855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0.159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3.247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6962326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0.168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9.091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75739932"/>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4.14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314613"/>
                  </a:ext>
                </a:extLst>
              </a:tr>
            </a:tbl>
          </a:graphicData>
        </a:graphic>
      </p:graphicFrame>
    </p:spTree>
    <p:extLst>
      <p:ext uri="{BB962C8B-B14F-4D97-AF65-F5344CB8AC3E}">
        <p14:creationId xmlns:p14="http://schemas.microsoft.com/office/powerpoint/2010/main" val="745046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17D36-5CB8-49B4-A5CB-CB4C9BBAD9C4}"/>
              </a:ext>
            </a:extLst>
          </p:cNvPr>
          <p:cNvSpPr>
            <a:spLocks noGrp="1"/>
          </p:cNvSpPr>
          <p:nvPr>
            <p:ph type="title"/>
          </p:nvPr>
        </p:nvSpPr>
        <p:spPr>
          <a:xfrm>
            <a:off x="3792961" y="313151"/>
            <a:ext cx="6489853" cy="848321"/>
          </a:xfrm>
        </p:spPr>
        <p:txBody>
          <a:bodyPr/>
          <a:lstStyle/>
          <a:p>
            <a:pPr algn="l"/>
            <a:r>
              <a:rPr lang="es-MX" dirty="0" smtClean="0"/>
              <a:t>Análisis de Resultados</a:t>
            </a:r>
            <a:endParaRPr lang="es-MX" sz="3200" dirty="0"/>
          </a:p>
        </p:txBody>
      </p:sp>
      <p:sp>
        <p:nvSpPr>
          <p:cNvPr id="19" name="Marcador de contenido 2">
            <a:extLst>
              <a:ext uri="{FF2B5EF4-FFF2-40B4-BE49-F238E27FC236}">
                <a16:creationId xmlns:a16="http://schemas.microsoft.com/office/drawing/2014/main" id="{B4714121-C8F5-4748-A7B3-107978A4FB85}"/>
              </a:ext>
            </a:extLst>
          </p:cNvPr>
          <p:cNvSpPr txBox="1">
            <a:spLocks/>
          </p:cNvSpPr>
          <p:nvPr/>
        </p:nvSpPr>
        <p:spPr>
          <a:xfrm>
            <a:off x="1" y="2160740"/>
            <a:ext cx="1433146" cy="43257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Análisis de</a:t>
            </a:r>
            <a:r>
              <a:rPr lang="es-MX" sz="1200" b="1" u="sng" dirty="0" smtClean="0">
                <a:solidFill>
                  <a:prstClr val="white"/>
                </a:solidFill>
                <a:latin typeface="Corbel" panose="020B0503020204020204"/>
              </a:rPr>
              <a:t> </a:t>
            </a:r>
            <a:r>
              <a:rPr lang="es-MX" sz="1200" b="1" u="sng"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p:txBody>
      </p:sp>
      <p:sp>
        <p:nvSpPr>
          <p:cNvPr id="7" name="Rectángulo 6"/>
          <p:cNvSpPr/>
          <p:nvPr/>
        </p:nvSpPr>
        <p:spPr>
          <a:xfrm>
            <a:off x="1926921" y="1014085"/>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4</a:t>
            </a:r>
            <a:r>
              <a:rPr lang="es-US" sz="1400" i="1" dirty="0">
                <a:latin typeface="Calibri" panose="020F0502020204030204" pitchFamily="34" charset="0"/>
                <a:ea typeface="Calibri" panose="020F0502020204030204" pitchFamily="34" charset="0"/>
                <a:cs typeface="Times New Roman" panose="02020603050405020304" pitchFamily="18" charset="0"/>
              </a:rPr>
              <a:t/>
            </a:r>
            <a:br>
              <a:rPr lang="es-US" sz="1400" i="1" dirty="0">
                <a:latin typeface="Calibri" panose="020F0502020204030204" pitchFamily="34" charset="0"/>
                <a:ea typeface="Calibri" panose="020F0502020204030204" pitchFamily="34" charset="0"/>
                <a:cs typeface="Times New Roman" panose="02020603050405020304" pitchFamily="18" charset="0"/>
              </a:rPr>
            </a:br>
            <a:r>
              <a:rPr lang="es-US" sz="1400" i="1" dirty="0" smtClean="0">
                <a:latin typeface="Calibri" panose="020F0502020204030204" pitchFamily="34" charset="0"/>
                <a:ea typeface="Calibri" panose="020F0502020204030204" pitchFamily="34" charset="0"/>
                <a:cs typeface="Times New Roman" panose="02020603050405020304" pitchFamily="18" charset="0"/>
              </a:rPr>
              <a:t>Ángulo de cono de </a:t>
            </a:r>
            <a:r>
              <a:rPr lang="es-US" sz="1400" i="1" dirty="0">
                <a:latin typeface="Calibri" panose="020F0502020204030204" pitchFamily="34" charset="0"/>
                <a:ea typeface="Calibri" panose="020F0502020204030204" pitchFamily="34" charset="0"/>
                <a:cs typeface="Times New Roman" panose="02020603050405020304" pitchFamily="18" charset="0"/>
              </a:rPr>
              <a:t>pulverización de Hiroyasu vs. densidad</a:t>
            </a:r>
            <a:endParaRPr lang="es-EC" sz="14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p:nvPr/>
        </p:nvPicPr>
        <p:blipFill>
          <a:blip r:embed="rId2"/>
          <a:stretch>
            <a:fillRect/>
          </a:stretch>
        </p:blipFill>
        <p:spPr>
          <a:xfrm>
            <a:off x="1926921" y="1598860"/>
            <a:ext cx="4179517" cy="2874120"/>
          </a:xfrm>
          <a:prstGeom prst="rect">
            <a:avLst/>
          </a:prstGeom>
        </p:spPr>
      </p:pic>
      <p:pic>
        <p:nvPicPr>
          <p:cNvPr id="9" name="Imagen 8"/>
          <p:cNvPicPr/>
          <p:nvPr/>
        </p:nvPicPr>
        <p:blipFill>
          <a:blip r:embed="rId3"/>
          <a:stretch>
            <a:fillRect/>
          </a:stretch>
        </p:blipFill>
        <p:spPr>
          <a:xfrm>
            <a:off x="6597829" y="1598861"/>
            <a:ext cx="4425076" cy="287412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427772281"/>
              </p:ext>
            </p:extLst>
          </p:nvPr>
        </p:nvGraphicFramePr>
        <p:xfrm>
          <a:off x="1926921" y="4711026"/>
          <a:ext cx="4319904" cy="1965329"/>
        </p:xfrm>
        <a:graphic>
          <a:graphicData uri="http://schemas.openxmlformats.org/drawingml/2006/table">
            <a:tbl>
              <a:tblPr firstRow="1" firstCol="1" bandRow="1"/>
              <a:tblGrid>
                <a:gridCol w="1439968">
                  <a:extLst>
                    <a:ext uri="{9D8B030D-6E8A-4147-A177-3AD203B41FA5}">
                      <a16:colId xmlns:a16="http://schemas.microsoft.com/office/drawing/2014/main" val="2548905622"/>
                    </a:ext>
                  </a:extLst>
                </a:gridCol>
                <a:gridCol w="1439968">
                  <a:extLst>
                    <a:ext uri="{9D8B030D-6E8A-4147-A177-3AD203B41FA5}">
                      <a16:colId xmlns:a16="http://schemas.microsoft.com/office/drawing/2014/main" val="2540366837"/>
                    </a:ext>
                  </a:extLst>
                </a:gridCol>
                <a:gridCol w="1439968">
                  <a:extLst>
                    <a:ext uri="{9D8B030D-6E8A-4147-A177-3AD203B41FA5}">
                      <a16:colId xmlns:a16="http://schemas.microsoft.com/office/drawing/2014/main" val="913570275"/>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Ángulo de cono de pulverización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585399"/>
                  </a:ext>
                </a:extLst>
              </a:tr>
              <a:tr h="109711">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12.956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2.115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13466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12.886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2.674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552984226"/>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12.897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2.591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6008487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13.24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02997608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12.949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2.198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6379111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2.115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31086693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12.998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1.828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5402758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12.61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4.758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59331567"/>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2.285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71542"/>
                  </a:ext>
                </a:extLst>
              </a:tr>
            </a:tbl>
          </a:graphicData>
        </a:graphic>
      </p:graphicFrame>
      <p:sp>
        <p:nvSpPr>
          <p:cNvPr id="10" name="Rectángulo 9"/>
          <p:cNvSpPr/>
          <p:nvPr/>
        </p:nvSpPr>
        <p:spPr>
          <a:xfrm>
            <a:off x="6597828" y="997873"/>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5</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US" sz="1400" i="1" dirty="0">
                <a:latin typeface="Calibri" panose="020F0502020204030204" pitchFamily="34" charset="0"/>
                <a:ea typeface="Calibri" panose="020F0502020204030204" pitchFamily="34" charset="0"/>
                <a:cs typeface="Times New Roman" panose="02020603050405020304" pitchFamily="18" charset="0"/>
              </a:rPr>
              <a:t/>
            </a:r>
            <a:br>
              <a:rPr lang="es-US" sz="1400" i="1" dirty="0">
                <a:latin typeface="Calibri" panose="020F0502020204030204" pitchFamily="34" charset="0"/>
                <a:ea typeface="Calibri" panose="020F0502020204030204" pitchFamily="34" charset="0"/>
                <a:cs typeface="Times New Roman" panose="02020603050405020304" pitchFamily="18" charset="0"/>
              </a:rPr>
            </a:br>
            <a:r>
              <a:rPr lang="es-US" sz="1400" i="1" dirty="0" smtClean="0">
                <a:latin typeface="Calibri" panose="020F0502020204030204" pitchFamily="34" charset="0"/>
                <a:ea typeface="Calibri" panose="020F0502020204030204" pitchFamily="34" charset="0"/>
                <a:cs typeface="Times New Roman" panose="02020603050405020304" pitchFamily="18" charset="0"/>
              </a:rPr>
              <a:t>Ángulo de cono de </a:t>
            </a:r>
            <a:r>
              <a:rPr lang="es-US" sz="1400" i="1" dirty="0">
                <a:latin typeface="Calibri" panose="020F0502020204030204" pitchFamily="34" charset="0"/>
                <a:ea typeface="Calibri" panose="020F0502020204030204" pitchFamily="34" charset="0"/>
                <a:cs typeface="Times New Roman" panose="02020603050405020304" pitchFamily="18" charset="0"/>
              </a:rPr>
              <a:t>pulverización de </a:t>
            </a:r>
            <a:r>
              <a:rPr lang="es-US" sz="1400" i="1" dirty="0" smtClean="0">
                <a:latin typeface="Calibri" panose="020F0502020204030204" pitchFamily="34" charset="0"/>
                <a:ea typeface="Calibri" panose="020F0502020204030204" pitchFamily="34" charset="0"/>
                <a:cs typeface="Times New Roman" panose="02020603050405020304" pitchFamily="18" charset="0"/>
              </a:rPr>
              <a:t>Castanheira </a:t>
            </a:r>
            <a:r>
              <a:rPr lang="es-US" sz="1400" i="1" dirty="0">
                <a:latin typeface="Calibri" panose="020F0502020204030204" pitchFamily="34" charset="0"/>
                <a:ea typeface="Calibri" panose="020F0502020204030204" pitchFamily="34" charset="0"/>
                <a:cs typeface="Times New Roman" panose="02020603050405020304" pitchFamily="18" charset="0"/>
              </a:rPr>
              <a:t>vs. densidad</a:t>
            </a:r>
            <a:endParaRPr lang="es-EC" sz="1400" i="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Conector recto 10"/>
          <p:cNvCxnSpPr/>
          <p:nvPr/>
        </p:nvCxnSpPr>
        <p:spPr>
          <a:xfrm>
            <a:off x="6416582" y="1036089"/>
            <a:ext cx="0" cy="5749721"/>
          </a:xfrm>
          <a:prstGeom prst="line">
            <a:avLst/>
          </a:prstGeom>
          <a:ln w="38100"/>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353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17D36-5CB8-49B4-A5CB-CB4C9BBAD9C4}"/>
              </a:ext>
            </a:extLst>
          </p:cNvPr>
          <p:cNvSpPr>
            <a:spLocks noGrp="1"/>
          </p:cNvSpPr>
          <p:nvPr>
            <p:ph type="title"/>
          </p:nvPr>
        </p:nvSpPr>
        <p:spPr>
          <a:xfrm>
            <a:off x="3792961" y="313151"/>
            <a:ext cx="6489853" cy="848321"/>
          </a:xfrm>
        </p:spPr>
        <p:txBody>
          <a:bodyPr/>
          <a:lstStyle/>
          <a:p>
            <a:pPr algn="l"/>
            <a:r>
              <a:rPr lang="es-MX" dirty="0" smtClean="0"/>
              <a:t>Análisis de Resultados</a:t>
            </a:r>
            <a:endParaRPr lang="es-MX" sz="3200" dirty="0"/>
          </a:p>
        </p:txBody>
      </p:sp>
      <p:sp>
        <p:nvSpPr>
          <p:cNvPr id="19" name="Marcador de contenido 2">
            <a:extLst>
              <a:ext uri="{FF2B5EF4-FFF2-40B4-BE49-F238E27FC236}">
                <a16:creationId xmlns:a16="http://schemas.microsoft.com/office/drawing/2014/main" id="{B4714121-C8F5-4748-A7B3-107978A4FB85}"/>
              </a:ext>
            </a:extLst>
          </p:cNvPr>
          <p:cNvSpPr txBox="1">
            <a:spLocks/>
          </p:cNvSpPr>
          <p:nvPr/>
        </p:nvSpPr>
        <p:spPr>
          <a:xfrm>
            <a:off x="1" y="2160740"/>
            <a:ext cx="1433146" cy="43257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Análisis de</a:t>
            </a:r>
            <a:r>
              <a:rPr lang="es-MX" sz="1200" b="1" u="sng" dirty="0" smtClean="0">
                <a:solidFill>
                  <a:prstClr val="white"/>
                </a:solidFill>
                <a:latin typeface="Corbel" panose="020B0503020204020204"/>
              </a:rPr>
              <a:t> </a:t>
            </a:r>
            <a:r>
              <a:rPr lang="es-MX" sz="1200" b="1" u="sng"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p:txBody>
      </p:sp>
      <p:sp>
        <p:nvSpPr>
          <p:cNvPr id="7" name="Rectángulo 6"/>
          <p:cNvSpPr/>
          <p:nvPr/>
        </p:nvSpPr>
        <p:spPr>
          <a:xfrm>
            <a:off x="1845502" y="1014086"/>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6</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Hiroyasu a compresión </a:t>
            </a:r>
            <a:r>
              <a:rPr lang="es-EC" sz="1400" i="1" dirty="0" smtClean="0">
                <a:latin typeface="Calibri" panose="020F0502020204030204" pitchFamily="34" charset="0"/>
                <a:ea typeface="Calibri" panose="020F0502020204030204" pitchFamily="34" charset="0"/>
                <a:cs typeface="Times New Roman" panose="02020603050405020304" pitchFamily="18" charset="0"/>
              </a:rPr>
              <a:t>original </a:t>
            </a:r>
            <a:r>
              <a:rPr lang="es-EC" sz="1400" i="1" dirty="0">
                <a:latin typeface="Calibri" panose="020F0502020204030204" pitchFamily="34" charset="0"/>
                <a:ea typeface="Calibri" panose="020F0502020204030204" pitchFamily="34" charset="0"/>
                <a:cs typeface="Times New Roman" panose="02020603050405020304" pitchFamily="18" charset="0"/>
              </a:rPr>
              <a:t>vs. densidad</a:t>
            </a:r>
          </a:p>
        </p:txBody>
      </p:sp>
      <p:sp>
        <p:nvSpPr>
          <p:cNvPr id="10" name="Rectángulo 9"/>
          <p:cNvSpPr/>
          <p:nvPr/>
        </p:nvSpPr>
        <p:spPr>
          <a:xfrm>
            <a:off x="6616617" y="997873"/>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7</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Hiroyasu a compresión menor a la original vs. densidad</a:t>
            </a:r>
          </a:p>
        </p:txBody>
      </p:sp>
      <p:pic>
        <p:nvPicPr>
          <p:cNvPr id="11" name="Imagen 10"/>
          <p:cNvPicPr/>
          <p:nvPr/>
        </p:nvPicPr>
        <p:blipFill>
          <a:blip r:embed="rId2"/>
          <a:stretch>
            <a:fillRect/>
          </a:stretch>
        </p:blipFill>
        <p:spPr>
          <a:xfrm>
            <a:off x="1950781" y="1598860"/>
            <a:ext cx="4091835" cy="3036297"/>
          </a:xfrm>
          <a:prstGeom prst="rect">
            <a:avLst/>
          </a:prstGeom>
        </p:spPr>
      </p:pic>
      <p:pic>
        <p:nvPicPr>
          <p:cNvPr id="12" name="Imagen 11"/>
          <p:cNvPicPr/>
          <p:nvPr/>
        </p:nvPicPr>
        <p:blipFill>
          <a:blip r:embed="rId3"/>
          <a:stretch>
            <a:fillRect/>
          </a:stretch>
        </p:blipFill>
        <p:spPr>
          <a:xfrm>
            <a:off x="6616617" y="1553518"/>
            <a:ext cx="4343657" cy="308164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764994165"/>
              </p:ext>
            </p:extLst>
          </p:nvPr>
        </p:nvGraphicFramePr>
        <p:xfrm>
          <a:off x="1950781" y="4775915"/>
          <a:ext cx="4456242" cy="1973267"/>
        </p:xfrm>
        <a:graphic>
          <a:graphicData uri="http://schemas.openxmlformats.org/drawingml/2006/table">
            <a:tbl>
              <a:tblPr firstRow="1" firstCol="1" bandRow="1"/>
              <a:tblGrid>
                <a:gridCol w="1485414">
                  <a:extLst>
                    <a:ext uri="{9D8B030D-6E8A-4147-A177-3AD203B41FA5}">
                      <a16:colId xmlns:a16="http://schemas.microsoft.com/office/drawing/2014/main" val="2189212795"/>
                    </a:ext>
                  </a:extLst>
                </a:gridCol>
                <a:gridCol w="1485414">
                  <a:extLst>
                    <a:ext uri="{9D8B030D-6E8A-4147-A177-3AD203B41FA5}">
                      <a16:colId xmlns:a16="http://schemas.microsoft.com/office/drawing/2014/main" val="3661399678"/>
                    </a:ext>
                  </a:extLst>
                </a:gridCol>
                <a:gridCol w="1485414">
                  <a:extLst>
                    <a:ext uri="{9D8B030D-6E8A-4147-A177-3AD203B41FA5}">
                      <a16:colId xmlns:a16="http://schemas.microsoft.com/office/drawing/2014/main" val="1687376165"/>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16676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3.984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09768769"/>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854690170"/>
                  </a:ext>
                </a:extLst>
              </a:tr>
              <a:tr h="0">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0.534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6.375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0713985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41231465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6082883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4.382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80613455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5.976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29244374"/>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0.534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6.375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50070190"/>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4.631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163243"/>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554597981"/>
              </p:ext>
            </p:extLst>
          </p:nvPr>
        </p:nvGraphicFramePr>
        <p:xfrm>
          <a:off x="6616617" y="4775915"/>
          <a:ext cx="4794444" cy="1973267"/>
        </p:xfrm>
        <a:graphic>
          <a:graphicData uri="http://schemas.openxmlformats.org/drawingml/2006/table">
            <a:tbl>
              <a:tblPr firstRow="1" firstCol="1" bandRow="1"/>
              <a:tblGrid>
                <a:gridCol w="1598148">
                  <a:extLst>
                    <a:ext uri="{9D8B030D-6E8A-4147-A177-3AD203B41FA5}">
                      <a16:colId xmlns:a16="http://schemas.microsoft.com/office/drawing/2014/main" val="1213670007"/>
                    </a:ext>
                  </a:extLst>
                </a:gridCol>
                <a:gridCol w="1598148">
                  <a:extLst>
                    <a:ext uri="{9D8B030D-6E8A-4147-A177-3AD203B41FA5}">
                      <a16:colId xmlns:a16="http://schemas.microsoft.com/office/drawing/2014/main" val="759516280"/>
                    </a:ext>
                  </a:extLst>
                </a:gridCol>
                <a:gridCol w="1598148">
                  <a:extLst>
                    <a:ext uri="{9D8B030D-6E8A-4147-A177-3AD203B41FA5}">
                      <a16:colId xmlns:a16="http://schemas.microsoft.com/office/drawing/2014/main" val="942460211"/>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745519"/>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4.374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00858013"/>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5.765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38955364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5.169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67465904"/>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1098412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6630573"/>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20701283"/>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3521924"/>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33481247"/>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1.914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182579"/>
                  </a:ext>
                </a:extLst>
              </a:tr>
            </a:tbl>
          </a:graphicData>
        </a:graphic>
      </p:graphicFrame>
      <p:cxnSp>
        <p:nvCxnSpPr>
          <p:cNvPr id="15" name="Conector recto 14"/>
          <p:cNvCxnSpPr/>
          <p:nvPr/>
        </p:nvCxnSpPr>
        <p:spPr>
          <a:xfrm>
            <a:off x="6610735" y="1036089"/>
            <a:ext cx="0" cy="5749721"/>
          </a:xfrm>
          <a:prstGeom prst="line">
            <a:avLst/>
          </a:prstGeom>
          <a:ln w="38100"/>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11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17D36-5CB8-49B4-A5CB-CB4C9BBAD9C4}"/>
              </a:ext>
            </a:extLst>
          </p:cNvPr>
          <p:cNvSpPr>
            <a:spLocks noGrp="1"/>
          </p:cNvSpPr>
          <p:nvPr>
            <p:ph type="title"/>
          </p:nvPr>
        </p:nvSpPr>
        <p:spPr>
          <a:xfrm>
            <a:off x="3792961" y="313151"/>
            <a:ext cx="6489853" cy="848321"/>
          </a:xfrm>
        </p:spPr>
        <p:txBody>
          <a:bodyPr/>
          <a:lstStyle/>
          <a:p>
            <a:pPr algn="l"/>
            <a:r>
              <a:rPr lang="es-MX" dirty="0" smtClean="0"/>
              <a:t>Análisis de Resultados</a:t>
            </a:r>
            <a:endParaRPr lang="es-MX" sz="3200" dirty="0"/>
          </a:p>
        </p:txBody>
      </p:sp>
      <p:sp>
        <p:nvSpPr>
          <p:cNvPr id="19" name="Marcador de contenido 2">
            <a:extLst>
              <a:ext uri="{FF2B5EF4-FFF2-40B4-BE49-F238E27FC236}">
                <a16:creationId xmlns:a16="http://schemas.microsoft.com/office/drawing/2014/main" id="{B4714121-C8F5-4748-A7B3-107978A4FB85}"/>
              </a:ext>
            </a:extLst>
          </p:cNvPr>
          <p:cNvSpPr txBox="1">
            <a:spLocks/>
          </p:cNvSpPr>
          <p:nvPr/>
        </p:nvSpPr>
        <p:spPr>
          <a:xfrm>
            <a:off x="1" y="2160740"/>
            <a:ext cx="1433146" cy="43257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Análisis de</a:t>
            </a:r>
            <a:r>
              <a:rPr lang="es-MX" sz="1200" b="1" u="sng" dirty="0" smtClean="0">
                <a:solidFill>
                  <a:prstClr val="white"/>
                </a:solidFill>
                <a:latin typeface="Corbel" panose="020B0503020204020204"/>
              </a:rPr>
              <a:t> </a:t>
            </a:r>
            <a:r>
              <a:rPr lang="es-MX" sz="1200" b="1" u="sng"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p:txBody>
      </p:sp>
      <p:sp>
        <p:nvSpPr>
          <p:cNvPr id="7" name="Rectángulo 6"/>
          <p:cNvSpPr/>
          <p:nvPr/>
        </p:nvSpPr>
        <p:spPr>
          <a:xfrm>
            <a:off x="1845502" y="1014086"/>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8</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Hiroyasu a </a:t>
            </a:r>
            <a:r>
              <a:rPr lang="es-EC" sz="1400" i="1" dirty="0" smtClean="0">
                <a:latin typeface="Calibri" panose="020F0502020204030204" pitchFamily="34" charset="0"/>
                <a:ea typeface="Calibri" panose="020F0502020204030204" pitchFamily="34" charset="0"/>
                <a:cs typeface="Times New Roman" panose="02020603050405020304" pitchFamily="18" charset="0"/>
              </a:rPr>
              <a:t>compresión mayor a la original </a:t>
            </a:r>
            <a:r>
              <a:rPr lang="es-EC" sz="1400" i="1" dirty="0">
                <a:latin typeface="Calibri" panose="020F0502020204030204" pitchFamily="34" charset="0"/>
                <a:ea typeface="Calibri" panose="020F0502020204030204" pitchFamily="34" charset="0"/>
                <a:cs typeface="Times New Roman" panose="02020603050405020304" pitchFamily="18" charset="0"/>
              </a:rPr>
              <a:t>vs. densidad</a:t>
            </a:r>
          </a:p>
        </p:txBody>
      </p:sp>
      <p:sp>
        <p:nvSpPr>
          <p:cNvPr id="10" name="Rectángulo 9"/>
          <p:cNvSpPr/>
          <p:nvPr/>
        </p:nvSpPr>
        <p:spPr>
          <a:xfrm>
            <a:off x="6616617" y="997873"/>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9</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Hiroyasu a compresión </a:t>
            </a:r>
            <a:r>
              <a:rPr lang="es-EC" sz="1400" i="1" dirty="0" smtClean="0">
                <a:latin typeface="Calibri" panose="020F0502020204030204" pitchFamily="34" charset="0"/>
                <a:ea typeface="Calibri" panose="020F0502020204030204" pitchFamily="34" charset="0"/>
                <a:cs typeface="Times New Roman" panose="02020603050405020304" pitchFamily="18" charset="0"/>
              </a:rPr>
              <a:t>regulada vs</a:t>
            </a:r>
            <a:r>
              <a:rPr lang="es-EC" sz="1400" i="1" dirty="0">
                <a:latin typeface="Calibri" panose="020F0502020204030204" pitchFamily="34" charset="0"/>
                <a:ea typeface="Calibri" panose="020F0502020204030204" pitchFamily="34" charset="0"/>
                <a:cs typeface="Times New Roman" panose="02020603050405020304" pitchFamily="18" charset="0"/>
              </a:rPr>
              <a:t>. densidad</a:t>
            </a:r>
          </a:p>
        </p:txBody>
      </p:sp>
      <p:cxnSp>
        <p:nvCxnSpPr>
          <p:cNvPr id="15" name="Conector recto 14"/>
          <p:cNvCxnSpPr/>
          <p:nvPr/>
        </p:nvCxnSpPr>
        <p:spPr>
          <a:xfrm>
            <a:off x="6610735" y="1036089"/>
            <a:ext cx="0" cy="5749721"/>
          </a:xfrm>
          <a:prstGeom prst="line">
            <a:avLst/>
          </a:prstGeom>
          <a:ln w="38100"/>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4" name="Imagen 13"/>
          <p:cNvPicPr/>
          <p:nvPr/>
        </p:nvPicPr>
        <p:blipFill>
          <a:blip r:embed="rId2"/>
          <a:stretch>
            <a:fillRect/>
          </a:stretch>
        </p:blipFill>
        <p:spPr>
          <a:xfrm>
            <a:off x="1950781" y="1575143"/>
            <a:ext cx="4337285" cy="2909175"/>
          </a:xfrm>
          <a:prstGeom prst="rect">
            <a:avLst/>
          </a:prstGeom>
        </p:spPr>
      </p:pic>
      <p:pic>
        <p:nvPicPr>
          <p:cNvPr id="16" name="Imagen 15"/>
          <p:cNvPicPr/>
          <p:nvPr/>
        </p:nvPicPr>
        <p:blipFill>
          <a:blip r:embed="rId3"/>
          <a:stretch>
            <a:fillRect/>
          </a:stretch>
        </p:blipFill>
        <p:spPr>
          <a:xfrm>
            <a:off x="6733394" y="1537307"/>
            <a:ext cx="4502453" cy="2947012"/>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94506940"/>
              </p:ext>
            </p:extLst>
          </p:nvPr>
        </p:nvGraphicFramePr>
        <p:xfrm>
          <a:off x="1950779" y="4775915"/>
          <a:ext cx="4337286" cy="1973267"/>
        </p:xfrm>
        <a:graphic>
          <a:graphicData uri="http://schemas.openxmlformats.org/drawingml/2006/table">
            <a:tbl>
              <a:tblPr firstRow="1" firstCol="1" bandRow="1"/>
              <a:tblGrid>
                <a:gridCol w="1445762">
                  <a:extLst>
                    <a:ext uri="{9D8B030D-6E8A-4147-A177-3AD203B41FA5}">
                      <a16:colId xmlns:a16="http://schemas.microsoft.com/office/drawing/2014/main" val="429058655"/>
                    </a:ext>
                  </a:extLst>
                </a:gridCol>
                <a:gridCol w="1445762">
                  <a:extLst>
                    <a:ext uri="{9D8B030D-6E8A-4147-A177-3AD203B41FA5}">
                      <a16:colId xmlns:a16="http://schemas.microsoft.com/office/drawing/2014/main" val="3391401793"/>
                    </a:ext>
                  </a:extLst>
                </a:gridCol>
                <a:gridCol w="1445762">
                  <a:extLst>
                    <a:ext uri="{9D8B030D-6E8A-4147-A177-3AD203B41FA5}">
                      <a16:colId xmlns:a16="http://schemas.microsoft.com/office/drawing/2014/main" val="281528269"/>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51344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4.183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145497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5.578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01586041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46138444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6402934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4.183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5368999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2.789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634559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2.988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8039308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6.175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0223611"/>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3.86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226666"/>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289498614"/>
              </p:ext>
            </p:extLst>
          </p:nvPr>
        </p:nvGraphicFramePr>
        <p:xfrm>
          <a:off x="6807895" y="4775914"/>
          <a:ext cx="4427952" cy="1973267"/>
        </p:xfrm>
        <a:graphic>
          <a:graphicData uri="http://schemas.openxmlformats.org/drawingml/2006/table">
            <a:tbl>
              <a:tblPr firstRow="1" firstCol="1" bandRow="1"/>
              <a:tblGrid>
                <a:gridCol w="1475984">
                  <a:extLst>
                    <a:ext uri="{9D8B030D-6E8A-4147-A177-3AD203B41FA5}">
                      <a16:colId xmlns:a16="http://schemas.microsoft.com/office/drawing/2014/main" val="3009755656"/>
                    </a:ext>
                  </a:extLst>
                </a:gridCol>
                <a:gridCol w="1475984">
                  <a:extLst>
                    <a:ext uri="{9D8B030D-6E8A-4147-A177-3AD203B41FA5}">
                      <a16:colId xmlns:a16="http://schemas.microsoft.com/office/drawing/2014/main" val="1535201800"/>
                    </a:ext>
                  </a:extLst>
                </a:gridCol>
                <a:gridCol w="1475984">
                  <a:extLst>
                    <a:ext uri="{9D8B030D-6E8A-4147-A177-3AD203B41FA5}">
                      <a16:colId xmlns:a16="http://schemas.microsoft.com/office/drawing/2014/main" val="166213734"/>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642993"/>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0.5265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6646449"/>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190774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118908054"/>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3944327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4.382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5905724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4.382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0072104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0.516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2.789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6899435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08987317"/>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3.299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504629"/>
                  </a:ext>
                </a:extLst>
              </a:tr>
            </a:tbl>
          </a:graphicData>
        </a:graphic>
      </p:graphicFrame>
    </p:spTree>
    <p:extLst>
      <p:ext uri="{BB962C8B-B14F-4D97-AF65-F5344CB8AC3E}">
        <p14:creationId xmlns:p14="http://schemas.microsoft.com/office/powerpoint/2010/main" val="363004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17D36-5CB8-49B4-A5CB-CB4C9BBAD9C4}"/>
              </a:ext>
            </a:extLst>
          </p:cNvPr>
          <p:cNvSpPr>
            <a:spLocks noGrp="1"/>
          </p:cNvSpPr>
          <p:nvPr>
            <p:ph type="title"/>
          </p:nvPr>
        </p:nvSpPr>
        <p:spPr>
          <a:xfrm>
            <a:off x="3792961" y="313151"/>
            <a:ext cx="6489853" cy="848321"/>
          </a:xfrm>
        </p:spPr>
        <p:txBody>
          <a:bodyPr/>
          <a:lstStyle/>
          <a:p>
            <a:pPr algn="l"/>
            <a:r>
              <a:rPr lang="es-MX" dirty="0" smtClean="0"/>
              <a:t>Análisis de Resultados</a:t>
            </a:r>
            <a:endParaRPr lang="es-MX" sz="3200" dirty="0"/>
          </a:p>
        </p:txBody>
      </p:sp>
      <p:sp>
        <p:nvSpPr>
          <p:cNvPr id="19" name="Marcador de contenido 2">
            <a:extLst>
              <a:ext uri="{FF2B5EF4-FFF2-40B4-BE49-F238E27FC236}">
                <a16:creationId xmlns:a16="http://schemas.microsoft.com/office/drawing/2014/main" id="{B4714121-C8F5-4748-A7B3-107978A4FB85}"/>
              </a:ext>
            </a:extLst>
          </p:cNvPr>
          <p:cNvSpPr txBox="1">
            <a:spLocks/>
          </p:cNvSpPr>
          <p:nvPr/>
        </p:nvSpPr>
        <p:spPr>
          <a:xfrm>
            <a:off x="1" y="2160740"/>
            <a:ext cx="1433146" cy="43257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Análisis de</a:t>
            </a:r>
            <a:r>
              <a:rPr lang="es-MX" sz="1200" b="1" u="sng" dirty="0" smtClean="0">
                <a:solidFill>
                  <a:prstClr val="white"/>
                </a:solidFill>
                <a:latin typeface="Corbel" panose="020B0503020204020204"/>
              </a:rPr>
              <a:t> </a:t>
            </a:r>
            <a:r>
              <a:rPr lang="es-MX" sz="1200" b="1" u="sng"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p:txBody>
      </p:sp>
      <p:sp>
        <p:nvSpPr>
          <p:cNvPr id="7" name="Rectángulo 6"/>
          <p:cNvSpPr/>
          <p:nvPr/>
        </p:nvSpPr>
        <p:spPr>
          <a:xfrm>
            <a:off x="1845502" y="1014086"/>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10</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a:t>
            </a:r>
            <a:r>
              <a:rPr lang="es-EC" sz="1400" i="1" dirty="0" smtClean="0">
                <a:latin typeface="Calibri" panose="020F0502020204030204" pitchFamily="34" charset="0"/>
                <a:ea typeface="Calibri" panose="020F0502020204030204" pitchFamily="34" charset="0"/>
                <a:cs typeface="Times New Roman" panose="02020603050405020304" pitchFamily="18" charset="0"/>
              </a:rPr>
              <a:t>Castanheira  </a:t>
            </a:r>
            <a:r>
              <a:rPr lang="es-EC" sz="1400" i="1" dirty="0">
                <a:latin typeface="Calibri" panose="020F0502020204030204" pitchFamily="34" charset="0"/>
                <a:ea typeface="Calibri" panose="020F0502020204030204" pitchFamily="34" charset="0"/>
                <a:cs typeface="Times New Roman" panose="02020603050405020304" pitchFamily="18" charset="0"/>
              </a:rPr>
              <a:t>a compresión </a:t>
            </a:r>
            <a:r>
              <a:rPr lang="es-EC" sz="1400" i="1" dirty="0" smtClean="0">
                <a:latin typeface="Calibri" panose="020F0502020204030204" pitchFamily="34" charset="0"/>
                <a:ea typeface="Calibri" panose="020F0502020204030204" pitchFamily="34" charset="0"/>
                <a:cs typeface="Times New Roman" panose="02020603050405020304" pitchFamily="18" charset="0"/>
              </a:rPr>
              <a:t>original </a:t>
            </a:r>
            <a:r>
              <a:rPr lang="es-EC" sz="1400" i="1" dirty="0">
                <a:latin typeface="Calibri" panose="020F0502020204030204" pitchFamily="34" charset="0"/>
                <a:ea typeface="Calibri" panose="020F0502020204030204" pitchFamily="34" charset="0"/>
                <a:cs typeface="Times New Roman" panose="02020603050405020304" pitchFamily="18" charset="0"/>
              </a:rPr>
              <a:t>vs. densidad</a:t>
            </a:r>
          </a:p>
        </p:txBody>
      </p:sp>
      <p:sp>
        <p:nvSpPr>
          <p:cNvPr id="10" name="Rectángulo 9"/>
          <p:cNvSpPr/>
          <p:nvPr/>
        </p:nvSpPr>
        <p:spPr>
          <a:xfrm>
            <a:off x="6616617" y="997873"/>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11</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a:t>
            </a:r>
            <a:r>
              <a:rPr lang="es-EC" sz="1400" i="1" dirty="0" smtClean="0">
                <a:latin typeface="Calibri" panose="020F0502020204030204" pitchFamily="34" charset="0"/>
                <a:ea typeface="Calibri" panose="020F0502020204030204" pitchFamily="34" charset="0"/>
                <a:cs typeface="Times New Roman" panose="02020603050405020304" pitchFamily="18" charset="0"/>
              </a:rPr>
              <a:t>Castanheira </a:t>
            </a:r>
            <a:r>
              <a:rPr lang="es-EC" sz="1400" i="1" dirty="0">
                <a:latin typeface="Calibri" panose="020F0502020204030204" pitchFamily="34" charset="0"/>
                <a:ea typeface="Calibri" panose="020F0502020204030204" pitchFamily="34" charset="0"/>
                <a:cs typeface="Times New Roman" panose="02020603050405020304" pitchFamily="18" charset="0"/>
              </a:rPr>
              <a:t>a compresión menor a la original vs. densidad</a:t>
            </a:r>
          </a:p>
        </p:txBody>
      </p:sp>
      <p:cxnSp>
        <p:nvCxnSpPr>
          <p:cNvPr id="15" name="Conector recto 14"/>
          <p:cNvCxnSpPr/>
          <p:nvPr/>
        </p:nvCxnSpPr>
        <p:spPr>
          <a:xfrm>
            <a:off x="6610735" y="1036089"/>
            <a:ext cx="0" cy="5749721"/>
          </a:xfrm>
          <a:prstGeom prst="line">
            <a:avLst/>
          </a:prstGeom>
          <a:ln w="38100"/>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4" name="Imagen 13"/>
          <p:cNvPicPr/>
          <p:nvPr/>
        </p:nvPicPr>
        <p:blipFill>
          <a:blip r:embed="rId2"/>
          <a:stretch>
            <a:fillRect/>
          </a:stretch>
        </p:blipFill>
        <p:spPr>
          <a:xfrm>
            <a:off x="1944900" y="1641555"/>
            <a:ext cx="4468676" cy="2855289"/>
          </a:xfrm>
          <a:prstGeom prst="rect">
            <a:avLst/>
          </a:prstGeom>
        </p:spPr>
      </p:pic>
      <p:pic>
        <p:nvPicPr>
          <p:cNvPr id="16" name="Imagen 15"/>
          <p:cNvPicPr/>
          <p:nvPr/>
        </p:nvPicPr>
        <p:blipFill>
          <a:blip r:embed="rId3"/>
          <a:stretch>
            <a:fillRect/>
          </a:stretch>
        </p:blipFill>
        <p:spPr>
          <a:xfrm>
            <a:off x="6807895" y="1654255"/>
            <a:ext cx="4478056" cy="284258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3825110961"/>
              </p:ext>
            </p:extLst>
          </p:nvPr>
        </p:nvGraphicFramePr>
        <p:xfrm>
          <a:off x="1969183" y="4705345"/>
          <a:ext cx="4444392" cy="1973267"/>
        </p:xfrm>
        <a:graphic>
          <a:graphicData uri="http://schemas.openxmlformats.org/drawingml/2006/table">
            <a:tbl>
              <a:tblPr firstRow="1" firstCol="1" bandRow="1"/>
              <a:tblGrid>
                <a:gridCol w="1481464">
                  <a:extLst>
                    <a:ext uri="{9D8B030D-6E8A-4147-A177-3AD203B41FA5}">
                      <a16:colId xmlns:a16="http://schemas.microsoft.com/office/drawing/2014/main" val="2368929829"/>
                    </a:ext>
                  </a:extLst>
                </a:gridCol>
                <a:gridCol w="1481464">
                  <a:extLst>
                    <a:ext uri="{9D8B030D-6E8A-4147-A177-3AD203B41FA5}">
                      <a16:colId xmlns:a16="http://schemas.microsoft.com/office/drawing/2014/main" val="1708233121"/>
                    </a:ext>
                  </a:extLst>
                </a:gridCol>
                <a:gridCol w="1481464">
                  <a:extLst>
                    <a:ext uri="{9D8B030D-6E8A-4147-A177-3AD203B41FA5}">
                      <a16:colId xmlns:a16="http://schemas.microsoft.com/office/drawing/2014/main" val="311295974"/>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ERROR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326254"/>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3.571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12445869"/>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3.571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89280007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3.571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46108699"/>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0705900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3.571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98052234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3.571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8663484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5.357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0732024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5.357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18866629"/>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3.571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581800"/>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877775481"/>
              </p:ext>
            </p:extLst>
          </p:nvPr>
        </p:nvGraphicFramePr>
        <p:xfrm>
          <a:off x="6807896" y="4705344"/>
          <a:ext cx="4478055" cy="1973267"/>
        </p:xfrm>
        <a:graphic>
          <a:graphicData uri="http://schemas.openxmlformats.org/drawingml/2006/table">
            <a:tbl>
              <a:tblPr firstRow="1" firstCol="1" bandRow="1"/>
              <a:tblGrid>
                <a:gridCol w="1492685">
                  <a:extLst>
                    <a:ext uri="{9D8B030D-6E8A-4147-A177-3AD203B41FA5}">
                      <a16:colId xmlns:a16="http://schemas.microsoft.com/office/drawing/2014/main" val="617970723"/>
                    </a:ext>
                  </a:extLst>
                </a:gridCol>
                <a:gridCol w="1492685">
                  <a:extLst>
                    <a:ext uri="{9D8B030D-6E8A-4147-A177-3AD203B41FA5}">
                      <a16:colId xmlns:a16="http://schemas.microsoft.com/office/drawing/2014/main" val="104325465"/>
                    </a:ext>
                  </a:extLst>
                </a:gridCol>
                <a:gridCol w="1492685">
                  <a:extLst>
                    <a:ext uri="{9D8B030D-6E8A-4147-A177-3AD203B41FA5}">
                      <a16:colId xmlns:a16="http://schemas.microsoft.com/office/drawing/2014/main" val="3819999793"/>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782603"/>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2974043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2.899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4930531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2.899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5120953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0.069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85839847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1077766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63432554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667301316"/>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75930443"/>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2.899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770950"/>
                  </a:ext>
                </a:extLst>
              </a:tr>
            </a:tbl>
          </a:graphicData>
        </a:graphic>
      </p:graphicFrame>
    </p:spTree>
    <p:extLst>
      <p:ext uri="{BB962C8B-B14F-4D97-AF65-F5344CB8AC3E}">
        <p14:creationId xmlns:p14="http://schemas.microsoft.com/office/powerpoint/2010/main" val="2622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17D36-5CB8-49B4-A5CB-CB4C9BBAD9C4}"/>
              </a:ext>
            </a:extLst>
          </p:cNvPr>
          <p:cNvSpPr>
            <a:spLocks noGrp="1"/>
          </p:cNvSpPr>
          <p:nvPr>
            <p:ph type="title"/>
          </p:nvPr>
        </p:nvSpPr>
        <p:spPr>
          <a:xfrm>
            <a:off x="3792961" y="313151"/>
            <a:ext cx="6489853" cy="848321"/>
          </a:xfrm>
        </p:spPr>
        <p:txBody>
          <a:bodyPr/>
          <a:lstStyle/>
          <a:p>
            <a:pPr algn="l"/>
            <a:r>
              <a:rPr lang="es-MX" dirty="0" smtClean="0"/>
              <a:t>Análisis de Resultados</a:t>
            </a:r>
            <a:endParaRPr lang="es-MX" sz="3200" dirty="0"/>
          </a:p>
        </p:txBody>
      </p:sp>
      <p:sp>
        <p:nvSpPr>
          <p:cNvPr id="19" name="Marcador de contenido 2">
            <a:extLst>
              <a:ext uri="{FF2B5EF4-FFF2-40B4-BE49-F238E27FC236}">
                <a16:creationId xmlns:a16="http://schemas.microsoft.com/office/drawing/2014/main" id="{B4714121-C8F5-4748-A7B3-107978A4FB85}"/>
              </a:ext>
            </a:extLst>
          </p:cNvPr>
          <p:cNvSpPr txBox="1">
            <a:spLocks/>
          </p:cNvSpPr>
          <p:nvPr/>
        </p:nvSpPr>
        <p:spPr>
          <a:xfrm>
            <a:off x="1" y="2160740"/>
            <a:ext cx="1433146" cy="43257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Análisis de</a:t>
            </a:r>
            <a:r>
              <a:rPr lang="es-MX" sz="1200" b="1" u="sng" dirty="0" smtClean="0">
                <a:solidFill>
                  <a:prstClr val="white"/>
                </a:solidFill>
                <a:latin typeface="Corbel" panose="020B0503020204020204"/>
              </a:rPr>
              <a:t> </a:t>
            </a:r>
            <a:r>
              <a:rPr lang="es-MX" sz="1200" b="1" u="sng"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p:txBody>
      </p:sp>
      <p:sp>
        <p:nvSpPr>
          <p:cNvPr id="7" name="Rectángulo 6"/>
          <p:cNvSpPr/>
          <p:nvPr/>
        </p:nvSpPr>
        <p:spPr>
          <a:xfrm>
            <a:off x="1845502" y="1014086"/>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12</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a:t>
            </a:r>
            <a:r>
              <a:rPr lang="es-EC" sz="1400" i="1" dirty="0" smtClean="0">
                <a:latin typeface="Calibri" panose="020F0502020204030204" pitchFamily="34" charset="0"/>
                <a:ea typeface="Calibri" panose="020F0502020204030204" pitchFamily="34" charset="0"/>
                <a:cs typeface="Times New Roman" panose="02020603050405020304" pitchFamily="18" charset="0"/>
              </a:rPr>
              <a:t>Castanheira </a:t>
            </a:r>
            <a:r>
              <a:rPr lang="es-EC" sz="1400" i="1" dirty="0">
                <a:latin typeface="Calibri" panose="020F0502020204030204" pitchFamily="34" charset="0"/>
                <a:ea typeface="Calibri" panose="020F0502020204030204" pitchFamily="34" charset="0"/>
                <a:cs typeface="Times New Roman" panose="02020603050405020304" pitchFamily="18" charset="0"/>
              </a:rPr>
              <a:t>a </a:t>
            </a:r>
            <a:r>
              <a:rPr lang="es-EC" sz="1400" i="1" dirty="0" smtClean="0">
                <a:latin typeface="Calibri" panose="020F0502020204030204" pitchFamily="34" charset="0"/>
                <a:ea typeface="Calibri" panose="020F0502020204030204" pitchFamily="34" charset="0"/>
                <a:cs typeface="Times New Roman" panose="02020603050405020304" pitchFamily="18" charset="0"/>
              </a:rPr>
              <a:t>compresión mayor a la original </a:t>
            </a:r>
            <a:r>
              <a:rPr lang="es-EC" sz="1400" i="1" dirty="0">
                <a:latin typeface="Calibri" panose="020F0502020204030204" pitchFamily="34" charset="0"/>
                <a:ea typeface="Calibri" panose="020F0502020204030204" pitchFamily="34" charset="0"/>
                <a:cs typeface="Times New Roman" panose="02020603050405020304" pitchFamily="18" charset="0"/>
              </a:rPr>
              <a:t>vs. densidad</a:t>
            </a:r>
          </a:p>
        </p:txBody>
      </p:sp>
      <p:sp>
        <p:nvSpPr>
          <p:cNvPr id="10" name="Rectángulo 9"/>
          <p:cNvSpPr/>
          <p:nvPr/>
        </p:nvSpPr>
        <p:spPr>
          <a:xfrm>
            <a:off x="6616617" y="997873"/>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13</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a:t>
            </a:r>
            <a:r>
              <a:rPr lang="es-EC" sz="1400" i="1" dirty="0" smtClean="0">
                <a:latin typeface="Calibri" panose="020F0502020204030204" pitchFamily="34" charset="0"/>
                <a:ea typeface="Calibri" panose="020F0502020204030204" pitchFamily="34" charset="0"/>
                <a:cs typeface="Times New Roman" panose="02020603050405020304" pitchFamily="18" charset="0"/>
              </a:rPr>
              <a:t>Castanheira </a:t>
            </a:r>
            <a:r>
              <a:rPr lang="es-EC" sz="1400" i="1" dirty="0">
                <a:latin typeface="Calibri" panose="020F0502020204030204" pitchFamily="34" charset="0"/>
                <a:ea typeface="Calibri" panose="020F0502020204030204" pitchFamily="34" charset="0"/>
                <a:cs typeface="Times New Roman" panose="02020603050405020304" pitchFamily="18" charset="0"/>
              </a:rPr>
              <a:t>a compresión </a:t>
            </a:r>
            <a:r>
              <a:rPr lang="es-EC" sz="1400" i="1" dirty="0" smtClean="0">
                <a:latin typeface="Calibri" panose="020F0502020204030204" pitchFamily="34" charset="0"/>
                <a:ea typeface="Calibri" panose="020F0502020204030204" pitchFamily="34" charset="0"/>
                <a:cs typeface="Times New Roman" panose="02020603050405020304" pitchFamily="18" charset="0"/>
              </a:rPr>
              <a:t>regulada vs</a:t>
            </a:r>
            <a:r>
              <a:rPr lang="es-EC" sz="1400" i="1" dirty="0">
                <a:latin typeface="Calibri" panose="020F0502020204030204" pitchFamily="34" charset="0"/>
                <a:ea typeface="Calibri" panose="020F0502020204030204" pitchFamily="34" charset="0"/>
                <a:cs typeface="Times New Roman" panose="02020603050405020304" pitchFamily="18" charset="0"/>
              </a:rPr>
              <a:t>. densidad</a:t>
            </a:r>
          </a:p>
        </p:txBody>
      </p:sp>
      <p:cxnSp>
        <p:nvCxnSpPr>
          <p:cNvPr id="15" name="Conector recto 14"/>
          <p:cNvCxnSpPr/>
          <p:nvPr/>
        </p:nvCxnSpPr>
        <p:spPr>
          <a:xfrm>
            <a:off x="6610735" y="1036089"/>
            <a:ext cx="0" cy="5749721"/>
          </a:xfrm>
          <a:prstGeom prst="line">
            <a:avLst/>
          </a:prstGeom>
          <a:ln w="38100"/>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1" name="Imagen 10"/>
          <p:cNvPicPr/>
          <p:nvPr/>
        </p:nvPicPr>
        <p:blipFill>
          <a:blip r:embed="rId2"/>
          <a:stretch>
            <a:fillRect/>
          </a:stretch>
        </p:blipFill>
        <p:spPr>
          <a:xfrm>
            <a:off x="1944898" y="1693624"/>
            <a:ext cx="4319905" cy="3082290"/>
          </a:xfrm>
          <a:prstGeom prst="rect">
            <a:avLst/>
          </a:prstGeom>
        </p:spPr>
      </p:pic>
      <p:pic>
        <p:nvPicPr>
          <p:cNvPr id="12" name="Imagen 11"/>
          <p:cNvPicPr/>
          <p:nvPr/>
        </p:nvPicPr>
        <p:blipFill>
          <a:blip r:embed="rId3"/>
          <a:stretch>
            <a:fillRect/>
          </a:stretch>
        </p:blipFill>
        <p:spPr>
          <a:xfrm>
            <a:off x="6807895" y="1580202"/>
            <a:ext cx="4634496" cy="3035640"/>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761768686"/>
              </p:ext>
            </p:extLst>
          </p:nvPr>
        </p:nvGraphicFramePr>
        <p:xfrm>
          <a:off x="6806206" y="4818808"/>
          <a:ext cx="4982118" cy="1973267"/>
        </p:xfrm>
        <a:graphic>
          <a:graphicData uri="http://schemas.openxmlformats.org/drawingml/2006/table">
            <a:tbl>
              <a:tblPr firstRow="1" firstCol="1" bandRow="1"/>
              <a:tblGrid>
                <a:gridCol w="1660706">
                  <a:extLst>
                    <a:ext uri="{9D8B030D-6E8A-4147-A177-3AD203B41FA5}">
                      <a16:colId xmlns:a16="http://schemas.microsoft.com/office/drawing/2014/main" val="2174278104"/>
                    </a:ext>
                  </a:extLst>
                </a:gridCol>
                <a:gridCol w="1660706">
                  <a:extLst>
                    <a:ext uri="{9D8B030D-6E8A-4147-A177-3AD203B41FA5}">
                      <a16:colId xmlns:a16="http://schemas.microsoft.com/office/drawing/2014/main" val="2712874648"/>
                    </a:ext>
                  </a:extLst>
                </a:gridCol>
                <a:gridCol w="1660706">
                  <a:extLst>
                    <a:ext uri="{9D8B030D-6E8A-4147-A177-3AD203B41FA5}">
                      <a16:colId xmlns:a16="http://schemas.microsoft.com/office/drawing/2014/main" val="1815132559"/>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61155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8.929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6688174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10.714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03007959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8.929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4052734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89336933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8.929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897322329"/>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8.929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7206247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10.714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39433744"/>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11426918"/>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7.143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793122"/>
                  </a:ext>
                </a:extLst>
              </a:tr>
            </a:tbl>
          </a:graphicData>
        </a:graphic>
      </p:graphicFrame>
    </p:spTree>
    <p:extLst>
      <p:ext uri="{BB962C8B-B14F-4D97-AF65-F5344CB8AC3E}">
        <p14:creationId xmlns:p14="http://schemas.microsoft.com/office/powerpoint/2010/main" val="221714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17D36-5CB8-49B4-A5CB-CB4C9BBAD9C4}"/>
              </a:ext>
            </a:extLst>
          </p:cNvPr>
          <p:cNvSpPr>
            <a:spLocks noGrp="1"/>
          </p:cNvSpPr>
          <p:nvPr>
            <p:ph type="title"/>
          </p:nvPr>
        </p:nvSpPr>
        <p:spPr>
          <a:xfrm>
            <a:off x="3792961" y="313151"/>
            <a:ext cx="6489853" cy="848321"/>
          </a:xfrm>
        </p:spPr>
        <p:txBody>
          <a:bodyPr/>
          <a:lstStyle/>
          <a:p>
            <a:pPr algn="l"/>
            <a:r>
              <a:rPr lang="es-MX" dirty="0" smtClean="0"/>
              <a:t>Análisis de Resultados</a:t>
            </a:r>
            <a:endParaRPr lang="es-MX" sz="3200" dirty="0"/>
          </a:p>
        </p:txBody>
      </p:sp>
      <p:sp>
        <p:nvSpPr>
          <p:cNvPr id="19" name="Marcador de contenido 2">
            <a:extLst>
              <a:ext uri="{FF2B5EF4-FFF2-40B4-BE49-F238E27FC236}">
                <a16:creationId xmlns:a16="http://schemas.microsoft.com/office/drawing/2014/main" id="{B4714121-C8F5-4748-A7B3-107978A4FB85}"/>
              </a:ext>
            </a:extLst>
          </p:cNvPr>
          <p:cNvSpPr txBox="1">
            <a:spLocks/>
          </p:cNvSpPr>
          <p:nvPr/>
        </p:nvSpPr>
        <p:spPr>
          <a:xfrm>
            <a:off x="1" y="2160740"/>
            <a:ext cx="1433146" cy="43257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Análisis de</a:t>
            </a:r>
            <a:r>
              <a:rPr lang="es-MX" sz="1200" b="1" u="sng" dirty="0" smtClean="0">
                <a:solidFill>
                  <a:prstClr val="white"/>
                </a:solidFill>
                <a:latin typeface="Corbel" panose="020B0503020204020204"/>
              </a:rPr>
              <a:t> </a:t>
            </a:r>
            <a:r>
              <a:rPr lang="es-MX" sz="1200" b="1" u="sng"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p:txBody>
      </p:sp>
      <p:sp>
        <p:nvSpPr>
          <p:cNvPr id="7" name="Rectángulo 6"/>
          <p:cNvSpPr/>
          <p:nvPr/>
        </p:nvSpPr>
        <p:spPr>
          <a:xfrm>
            <a:off x="1845502" y="1014086"/>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14</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a:t>
            </a:r>
            <a:r>
              <a:rPr lang="es-EC" sz="1400" i="1" dirty="0" smtClean="0">
                <a:latin typeface="Calibri" panose="020F0502020204030204" pitchFamily="34" charset="0"/>
                <a:ea typeface="Calibri" panose="020F0502020204030204" pitchFamily="34" charset="0"/>
                <a:cs typeface="Times New Roman" panose="02020603050405020304" pitchFamily="18" charset="0"/>
              </a:rPr>
              <a:t>Arregle a </a:t>
            </a:r>
            <a:r>
              <a:rPr lang="es-EC" sz="1400" i="1" dirty="0">
                <a:latin typeface="Calibri" panose="020F0502020204030204" pitchFamily="34" charset="0"/>
                <a:ea typeface="Calibri" panose="020F0502020204030204" pitchFamily="34" charset="0"/>
                <a:cs typeface="Times New Roman" panose="02020603050405020304" pitchFamily="18" charset="0"/>
              </a:rPr>
              <a:t>compresión </a:t>
            </a:r>
            <a:r>
              <a:rPr lang="es-EC" sz="1400" i="1" dirty="0" smtClean="0">
                <a:latin typeface="Calibri" panose="020F0502020204030204" pitchFamily="34" charset="0"/>
                <a:ea typeface="Calibri" panose="020F0502020204030204" pitchFamily="34" charset="0"/>
                <a:cs typeface="Times New Roman" panose="02020603050405020304" pitchFamily="18" charset="0"/>
              </a:rPr>
              <a:t>original </a:t>
            </a:r>
            <a:r>
              <a:rPr lang="es-EC" sz="1400" i="1" dirty="0">
                <a:latin typeface="Calibri" panose="020F0502020204030204" pitchFamily="34" charset="0"/>
                <a:ea typeface="Calibri" panose="020F0502020204030204" pitchFamily="34" charset="0"/>
                <a:cs typeface="Times New Roman" panose="02020603050405020304" pitchFamily="18" charset="0"/>
              </a:rPr>
              <a:t>vs. densidad</a:t>
            </a:r>
          </a:p>
        </p:txBody>
      </p:sp>
      <p:sp>
        <p:nvSpPr>
          <p:cNvPr id="10" name="Rectángulo 9"/>
          <p:cNvSpPr/>
          <p:nvPr/>
        </p:nvSpPr>
        <p:spPr>
          <a:xfrm>
            <a:off x="6616617" y="997873"/>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15</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a:t>
            </a:r>
            <a:r>
              <a:rPr lang="es-EC" sz="1400" i="1" dirty="0" smtClean="0">
                <a:latin typeface="Calibri" panose="020F0502020204030204" pitchFamily="34" charset="0"/>
                <a:ea typeface="Calibri" panose="020F0502020204030204" pitchFamily="34" charset="0"/>
                <a:cs typeface="Times New Roman" panose="02020603050405020304" pitchFamily="18" charset="0"/>
              </a:rPr>
              <a:t>Arregle </a:t>
            </a:r>
            <a:r>
              <a:rPr lang="es-EC" sz="1400" i="1" dirty="0">
                <a:latin typeface="Calibri" panose="020F0502020204030204" pitchFamily="34" charset="0"/>
                <a:ea typeface="Calibri" panose="020F0502020204030204" pitchFamily="34" charset="0"/>
                <a:cs typeface="Times New Roman" panose="02020603050405020304" pitchFamily="18" charset="0"/>
              </a:rPr>
              <a:t>a compresión menor a la original vs. densidad</a:t>
            </a:r>
          </a:p>
        </p:txBody>
      </p:sp>
      <p:cxnSp>
        <p:nvCxnSpPr>
          <p:cNvPr id="15" name="Conector recto 14"/>
          <p:cNvCxnSpPr/>
          <p:nvPr/>
        </p:nvCxnSpPr>
        <p:spPr>
          <a:xfrm>
            <a:off x="6610735" y="1036089"/>
            <a:ext cx="0" cy="5749721"/>
          </a:xfrm>
          <a:prstGeom prst="line">
            <a:avLst/>
          </a:prstGeom>
          <a:ln w="38100"/>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1" name="Imagen 10"/>
          <p:cNvPicPr/>
          <p:nvPr/>
        </p:nvPicPr>
        <p:blipFill>
          <a:blip r:embed="rId3"/>
          <a:stretch>
            <a:fillRect/>
          </a:stretch>
        </p:blipFill>
        <p:spPr>
          <a:xfrm>
            <a:off x="1963302" y="1563999"/>
            <a:ext cx="4450273" cy="2932845"/>
          </a:xfrm>
          <a:prstGeom prst="rect">
            <a:avLst/>
          </a:prstGeom>
        </p:spPr>
      </p:pic>
      <p:pic>
        <p:nvPicPr>
          <p:cNvPr id="12" name="Imagen 11"/>
          <p:cNvPicPr/>
          <p:nvPr/>
        </p:nvPicPr>
        <p:blipFill>
          <a:blip r:embed="rId4"/>
          <a:stretch>
            <a:fillRect/>
          </a:stretch>
        </p:blipFill>
        <p:spPr>
          <a:xfrm>
            <a:off x="6807895" y="1604301"/>
            <a:ext cx="4478056" cy="2892543"/>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612929366"/>
              </p:ext>
            </p:extLst>
          </p:nvPr>
        </p:nvGraphicFramePr>
        <p:xfrm>
          <a:off x="6807895" y="4719548"/>
          <a:ext cx="4771116" cy="1973267"/>
        </p:xfrm>
        <a:graphic>
          <a:graphicData uri="http://schemas.openxmlformats.org/drawingml/2006/table">
            <a:tbl>
              <a:tblPr firstRow="1" firstCol="1" bandRow="1"/>
              <a:tblGrid>
                <a:gridCol w="1590372">
                  <a:extLst>
                    <a:ext uri="{9D8B030D-6E8A-4147-A177-3AD203B41FA5}">
                      <a16:colId xmlns:a16="http://schemas.microsoft.com/office/drawing/2014/main" val="2927133446"/>
                    </a:ext>
                  </a:extLst>
                </a:gridCol>
                <a:gridCol w="1590372">
                  <a:extLst>
                    <a:ext uri="{9D8B030D-6E8A-4147-A177-3AD203B41FA5}">
                      <a16:colId xmlns:a16="http://schemas.microsoft.com/office/drawing/2014/main" val="739967235"/>
                    </a:ext>
                  </a:extLst>
                </a:gridCol>
                <a:gridCol w="1590372">
                  <a:extLst>
                    <a:ext uri="{9D8B030D-6E8A-4147-A177-3AD203B41FA5}">
                      <a16:colId xmlns:a16="http://schemas.microsoft.com/office/drawing/2014/main" val="1428519725"/>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93998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0.04276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0.423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3374546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0.04131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2.983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30356776"/>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0.0436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2.395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16993626"/>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0.04258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6149496"/>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88725146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117360863"/>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10715866"/>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2139632"/>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0.021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975414"/>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975627472"/>
              </p:ext>
            </p:extLst>
          </p:nvPr>
        </p:nvGraphicFramePr>
        <p:xfrm>
          <a:off x="1963302" y="4719548"/>
          <a:ext cx="4450272" cy="1973267"/>
        </p:xfrm>
        <a:graphic>
          <a:graphicData uri="http://schemas.openxmlformats.org/drawingml/2006/table">
            <a:tbl>
              <a:tblPr firstRow="1" firstCol="1" bandRow="1"/>
              <a:tblGrid>
                <a:gridCol w="1483424">
                  <a:extLst>
                    <a:ext uri="{9D8B030D-6E8A-4147-A177-3AD203B41FA5}">
                      <a16:colId xmlns:a16="http://schemas.microsoft.com/office/drawing/2014/main" val="2013980746"/>
                    </a:ext>
                  </a:extLst>
                </a:gridCol>
                <a:gridCol w="1483424">
                  <a:extLst>
                    <a:ext uri="{9D8B030D-6E8A-4147-A177-3AD203B41FA5}">
                      <a16:colId xmlns:a16="http://schemas.microsoft.com/office/drawing/2014/main" val="565429201"/>
                    </a:ext>
                  </a:extLst>
                </a:gridCol>
                <a:gridCol w="1483424">
                  <a:extLst>
                    <a:ext uri="{9D8B030D-6E8A-4147-A177-3AD203B41FA5}">
                      <a16:colId xmlns:a16="http://schemas.microsoft.com/office/drawing/2014/main" val="2792549924"/>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31133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0.03479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3.419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3955367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0.03479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3.419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70235513"/>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0.03485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3.597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4545693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0.03364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790782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0.03491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3.775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5695510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0.03470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3.151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4278372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0.03524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4.756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99547800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0.03551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5.559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01478739"/>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3.459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09061"/>
                  </a:ext>
                </a:extLst>
              </a:tr>
            </a:tbl>
          </a:graphicData>
        </a:graphic>
      </p:graphicFrame>
    </p:spTree>
    <p:extLst>
      <p:ext uri="{BB962C8B-B14F-4D97-AF65-F5344CB8AC3E}">
        <p14:creationId xmlns:p14="http://schemas.microsoft.com/office/powerpoint/2010/main" val="32825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17D36-5CB8-49B4-A5CB-CB4C9BBAD9C4}"/>
              </a:ext>
            </a:extLst>
          </p:cNvPr>
          <p:cNvSpPr>
            <a:spLocks noGrp="1"/>
          </p:cNvSpPr>
          <p:nvPr>
            <p:ph type="title"/>
          </p:nvPr>
        </p:nvSpPr>
        <p:spPr>
          <a:xfrm>
            <a:off x="3792961" y="313151"/>
            <a:ext cx="6489853" cy="848321"/>
          </a:xfrm>
        </p:spPr>
        <p:txBody>
          <a:bodyPr/>
          <a:lstStyle/>
          <a:p>
            <a:pPr algn="l"/>
            <a:r>
              <a:rPr lang="es-MX" dirty="0" smtClean="0"/>
              <a:t>Análisis de Resultados</a:t>
            </a:r>
            <a:endParaRPr lang="es-MX" sz="3200" dirty="0"/>
          </a:p>
        </p:txBody>
      </p:sp>
      <p:sp>
        <p:nvSpPr>
          <p:cNvPr id="19" name="Marcador de contenido 2">
            <a:extLst>
              <a:ext uri="{FF2B5EF4-FFF2-40B4-BE49-F238E27FC236}">
                <a16:creationId xmlns:a16="http://schemas.microsoft.com/office/drawing/2014/main" id="{B4714121-C8F5-4748-A7B3-107978A4FB85}"/>
              </a:ext>
            </a:extLst>
          </p:cNvPr>
          <p:cNvSpPr txBox="1">
            <a:spLocks/>
          </p:cNvSpPr>
          <p:nvPr/>
        </p:nvSpPr>
        <p:spPr>
          <a:xfrm>
            <a:off x="1" y="2160740"/>
            <a:ext cx="1433146" cy="43257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Análisis de</a:t>
            </a:r>
            <a:r>
              <a:rPr lang="es-MX" sz="1200" b="1" u="sng" dirty="0" smtClean="0">
                <a:solidFill>
                  <a:prstClr val="white"/>
                </a:solidFill>
                <a:latin typeface="Corbel" panose="020B0503020204020204"/>
              </a:rPr>
              <a:t> </a:t>
            </a:r>
            <a:r>
              <a:rPr lang="es-MX" sz="1200" b="1" u="sng"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p:txBody>
      </p:sp>
      <p:sp>
        <p:nvSpPr>
          <p:cNvPr id="7" name="Rectángulo 6"/>
          <p:cNvSpPr/>
          <p:nvPr/>
        </p:nvSpPr>
        <p:spPr>
          <a:xfrm>
            <a:off x="1845502" y="1014086"/>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16</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a:t>
            </a:r>
            <a:r>
              <a:rPr lang="es-EC" sz="1400" i="1" dirty="0" smtClean="0">
                <a:latin typeface="Calibri" panose="020F0502020204030204" pitchFamily="34" charset="0"/>
                <a:ea typeface="Calibri" panose="020F0502020204030204" pitchFamily="34" charset="0"/>
                <a:cs typeface="Times New Roman" panose="02020603050405020304" pitchFamily="18" charset="0"/>
              </a:rPr>
              <a:t>Arregle </a:t>
            </a:r>
            <a:r>
              <a:rPr lang="es-EC" sz="1400" i="1" dirty="0">
                <a:latin typeface="Calibri" panose="020F0502020204030204" pitchFamily="34" charset="0"/>
                <a:ea typeface="Calibri" panose="020F0502020204030204" pitchFamily="34" charset="0"/>
                <a:cs typeface="Times New Roman" panose="02020603050405020304" pitchFamily="18" charset="0"/>
              </a:rPr>
              <a:t>a </a:t>
            </a:r>
            <a:r>
              <a:rPr lang="es-EC" sz="1400" i="1" dirty="0" smtClean="0">
                <a:latin typeface="Calibri" panose="020F0502020204030204" pitchFamily="34" charset="0"/>
                <a:ea typeface="Calibri" panose="020F0502020204030204" pitchFamily="34" charset="0"/>
                <a:cs typeface="Times New Roman" panose="02020603050405020304" pitchFamily="18" charset="0"/>
              </a:rPr>
              <a:t>compresión mayor a la original </a:t>
            </a:r>
            <a:r>
              <a:rPr lang="es-EC" sz="1400" i="1" dirty="0">
                <a:latin typeface="Calibri" panose="020F0502020204030204" pitchFamily="34" charset="0"/>
                <a:ea typeface="Calibri" panose="020F0502020204030204" pitchFamily="34" charset="0"/>
                <a:cs typeface="Times New Roman" panose="02020603050405020304" pitchFamily="18" charset="0"/>
              </a:rPr>
              <a:t>vs. densidad</a:t>
            </a:r>
          </a:p>
        </p:txBody>
      </p:sp>
      <p:sp>
        <p:nvSpPr>
          <p:cNvPr id="10" name="Rectángulo 9"/>
          <p:cNvSpPr/>
          <p:nvPr/>
        </p:nvSpPr>
        <p:spPr>
          <a:xfrm>
            <a:off x="6616617" y="997873"/>
            <a:ext cx="4962393" cy="523220"/>
          </a:xfrm>
          <a:prstGeom prst="rect">
            <a:avLst/>
          </a:prstGeom>
        </p:spPr>
        <p:txBody>
          <a:bodyPr wrap="square">
            <a:spAutoFit/>
          </a:bodyPr>
          <a:lstStyle/>
          <a:p>
            <a:pPr>
              <a:spcAft>
                <a:spcPts val="1200"/>
              </a:spcAft>
            </a:pPr>
            <a:r>
              <a:rPr lang="es-US" sz="1400" b="1" dirty="0">
                <a:latin typeface="Calibri" panose="020F0502020204030204" pitchFamily="34" charset="0"/>
                <a:ea typeface="Calibri" panose="020F0502020204030204" pitchFamily="34" charset="0"/>
                <a:cs typeface="Times New Roman" panose="02020603050405020304" pitchFamily="18" charset="0"/>
              </a:rPr>
              <a:t>Figura  </a:t>
            </a:r>
            <a:r>
              <a:rPr lang="es-US" sz="1400" b="1" dirty="0" smtClean="0">
                <a:latin typeface="Calibri" panose="020F0502020204030204" pitchFamily="34" charset="0"/>
                <a:ea typeface="Calibri" panose="020F0502020204030204" pitchFamily="34" charset="0"/>
                <a:cs typeface="Times New Roman" panose="02020603050405020304" pitchFamily="18" charset="0"/>
              </a:rPr>
              <a:t>17</a:t>
            </a:r>
            <a:r>
              <a:rPr lang="es-US" sz="1400" i="1" dirty="0" smtClean="0">
                <a:latin typeface="Calibri" panose="020F0502020204030204" pitchFamily="34" charset="0"/>
                <a:ea typeface="Calibri" panose="020F0502020204030204" pitchFamily="34" charset="0"/>
                <a:cs typeface="Times New Roman" panose="02020603050405020304" pitchFamily="18" charset="0"/>
              </a:rPr>
              <a:t> </a:t>
            </a:r>
            <a:r>
              <a:rPr lang="es-EC" sz="1400" i="1" dirty="0" smtClean="0">
                <a:latin typeface="Calibri" panose="020F0502020204030204" pitchFamily="34" charset="0"/>
                <a:ea typeface="Calibri" panose="020F0502020204030204" pitchFamily="34" charset="0"/>
                <a:cs typeface="Times New Roman" panose="02020603050405020304" pitchFamily="18" charset="0"/>
              </a:rPr>
              <a:t>Punta </a:t>
            </a:r>
            <a:r>
              <a:rPr lang="es-EC" sz="1400" i="1" dirty="0">
                <a:latin typeface="Calibri" panose="020F0502020204030204" pitchFamily="34" charset="0"/>
                <a:ea typeface="Calibri" panose="020F0502020204030204" pitchFamily="34" charset="0"/>
                <a:cs typeface="Times New Roman" panose="02020603050405020304" pitchFamily="18" charset="0"/>
              </a:rPr>
              <a:t>de penetración de pulverización de </a:t>
            </a:r>
            <a:r>
              <a:rPr lang="es-EC" sz="1400" i="1" dirty="0" smtClean="0">
                <a:latin typeface="Calibri" panose="020F0502020204030204" pitchFamily="34" charset="0"/>
                <a:ea typeface="Calibri" panose="020F0502020204030204" pitchFamily="34" charset="0"/>
                <a:cs typeface="Times New Roman" panose="02020603050405020304" pitchFamily="18" charset="0"/>
              </a:rPr>
              <a:t>Arregle </a:t>
            </a:r>
            <a:r>
              <a:rPr lang="es-EC" sz="1400" i="1" dirty="0">
                <a:latin typeface="Calibri" panose="020F0502020204030204" pitchFamily="34" charset="0"/>
                <a:ea typeface="Calibri" panose="020F0502020204030204" pitchFamily="34" charset="0"/>
                <a:cs typeface="Times New Roman" panose="02020603050405020304" pitchFamily="18" charset="0"/>
              </a:rPr>
              <a:t>a compresión </a:t>
            </a:r>
            <a:r>
              <a:rPr lang="es-EC" sz="1400" i="1" dirty="0" smtClean="0">
                <a:latin typeface="Calibri" panose="020F0502020204030204" pitchFamily="34" charset="0"/>
                <a:ea typeface="Calibri" panose="020F0502020204030204" pitchFamily="34" charset="0"/>
                <a:cs typeface="Times New Roman" panose="02020603050405020304" pitchFamily="18" charset="0"/>
              </a:rPr>
              <a:t>regulada vs</a:t>
            </a:r>
            <a:r>
              <a:rPr lang="es-EC" sz="1400" i="1" dirty="0">
                <a:latin typeface="Calibri" panose="020F0502020204030204" pitchFamily="34" charset="0"/>
                <a:ea typeface="Calibri" panose="020F0502020204030204" pitchFamily="34" charset="0"/>
                <a:cs typeface="Times New Roman" panose="02020603050405020304" pitchFamily="18" charset="0"/>
              </a:rPr>
              <a:t>. densidad</a:t>
            </a:r>
          </a:p>
        </p:txBody>
      </p:sp>
      <p:cxnSp>
        <p:nvCxnSpPr>
          <p:cNvPr id="15" name="Conector recto 14"/>
          <p:cNvCxnSpPr/>
          <p:nvPr/>
        </p:nvCxnSpPr>
        <p:spPr>
          <a:xfrm>
            <a:off x="6610735" y="1036089"/>
            <a:ext cx="0" cy="5749721"/>
          </a:xfrm>
          <a:prstGeom prst="line">
            <a:avLst/>
          </a:prstGeom>
          <a:ln w="38100"/>
          <a:effectLst>
            <a:outerShdw blurRad="50800" dist="38100" dir="8100000" algn="tr"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3" name="Imagen 12"/>
          <p:cNvPicPr/>
          <p:nvPr/>
        </p:nvPicPr>
        <p:blipFill>
          <a:blip r:embed="rId2"/>
          <a:stretch>
            <a:fillRect/>
          </a:stretch>
        </p:blipFill>
        <p:spPr>
          <a:xfrm>
            <a:off x="1861987" y="1580202"/>
            <a:ext cx="4457393" cy="3035640"/>
          </a:xfrm>
          <a:prstGeom prst="rect">
            <a:avLst/>
          </a:prstGeom>
        </p:spPr>
      </p:pic>
      <p:pic>
        <p:nvPicPr>
          <p:cNvPr id="14" name="Imagen 13"/>
          <p:cNvPicPr/>
          <p:nvPr/>
        </p:nvPicPr>
        <p:blipFill>
          <a:blip r:embed="rId3"/>
          <a:stretch>
            <a:fillRect/>
          </a:stretch>
        </p:blipFill>
        <p:spPr>
          <a:xfrm>
            <a:off x="6806206" y="1580203"/>
            <a:ext cx="4569763" cy="3035640"/>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863945525"/>
              </p:ext>
            </p:extLst>
          </p:nvPr>
        </p:nvGraphicFramePr>
        <p:xfrm>
          <a:off x="6806206" y="4732074"/>
          <a:ext cx="4772805" cy="1973267"/>
        </p:xfrm>
        <a:graphic>
          <a:graphicData uri="http://schemas.openxmlformats.org/drawingml/2006/table">
            <a:tbl>
              <a:tblPr firstRow="1" firstCol="1" bandRow="1"/>
              <a:tblGrid>
                <a:gridCol w="1590935">
                  <a:extLst>
                    <a:ext uri="{9D8B030D-6E8A-4147-A177-3AD203B41FA5}">
                      <a16:colId xmlns:a16="http://schemas.microsoft.com/office/drawing/2014/main" val="2130635985"/>
                    </a:ext>
                  </a:extLst>
                </a:gridCol>
                <a:gridCol w="1590935">
                  <a:extLst>
                    <a:ext uri="{9D8B030D-6E8A-4147-A177-3AD203B41FA5}">
                      <a16:colId xmlns:a16="http://schemas.microsoft.com/office/drawing/2014/main" val="3250537601"/>
                    </a:ext>
                  </a:extLst>
                </a:gridCol>
                <a:gridCol w="1590935">
                  <a:extLst>
                    <a:ext uri="{9D8B030D-6E8A-4147-A177-3AD203B41FA5}">
                      <a16:colId xmlns:a16="http://schemas.microsoft.com/office/drawing/2014/main" val="2414385903"/>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642163"/>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0.02972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11.653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86429214"/>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0.02948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12.366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78033243"/>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0.02943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12.515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102616766"/>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0.03364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98507696"/>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0.02972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11.653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300192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0.02982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11.356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144128206"/>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0.02943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12.515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45304734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57107485"/>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9.007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104367"/>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257993284"/>
              </p:ext>
            </p:extLst>
          </p:nvPr>
        </p:nvGraphicFramePr>
        <p:xfrm>
          <a:off x="1848921" y="4732074"/>
          <a:ext cx="4470459" cy="1973267"/>
        </p:xfrm>
        <a:graphic>
          <a:graphicData uri="http://schemas.openxmlformats.org/drawingml/2006/table">
            <a:tbl>
              <a:tblPr firstRow="1" firstCol="1" bandRow="1"/>
              <a:tblGrid>
                <a:gridCol w="1490153">
                  <a:extLst>
                    <a:ext uri="{9D8B030D-6E8A-4147-A177-3AD203B41FA5}">
                      <a16:colId xmlns:a16="http://schemas.microsoft.com/office/drawing/2014/main" val="3340504890"/>
                    </a:ext>
                  </a:extLst>
                </a:gridCol>
                <a:gridCol w="1490153">
                  <a:extLst>
                    <a:ext uri="{9D8B030D-6E8A-4147-A177-3AD203B41FA5}">
                      <a16:colId xmlns:a16="http://schemas.microsoft.com/office/drawing/2014/main" val="4269446678"/>
                    </a:ext>
                  </a:extLst>
                </a:gridCol>
                <a:gridCol w="1490153">
                  <a:extLst>
                    <a:ext uri="{9D8B030D-6E8A-4147-A177-3AD203B41FA5}">
                      <a16:colId xmlns:a16="http://schemas.microsoft.com/office/drawing/2014/main" val="4093104645"/>
                    </a:ext>
                  </a:extLst>
                </a:gridCol>
              </a:tblGrid>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Combustible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Punta de penetración de pulverización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ERROR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24112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0.02471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2.574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44090005"/>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Soja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0.02445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1.494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918021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Jatropha curcas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0.02474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2.698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043727601"/>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0.02409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022991548"/>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0.02471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2.574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478940767"/>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usada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0.02447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1.577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102583070"/>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Palma virgen – diésel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1.287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397754442"/>
                  </a:ext>
                </a:extLst>
              </a:tr>
              <a:tr h="0">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Emulsión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0.02444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1.453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47960658"/>
                  </a:ext>
                </a:extLst>
              </a:tr>
              <a:tr h="0">
                <a:tc>
                  <a:txBody>
                    <a:bodyPr/>
                    <a:lstStyle/>
                    <a:p>
                      <a:pPr algn="ctr">
                        <a:lnSpc>
                          <a:spcPct val="107000"/>
                        </a:lnSpc>
                        <a:spcAft>
                          <a:spcPts val="0"/>
                        </a:spcAft>
                      </a:pPr>
                      <a:r>
                        <a:rPr lang="es-EC" sz="1100" b="1">
                          <a:effectLst/>
                          <a:latin typeface="Calibri" panose="020F0502020204030204" pitchFamily="34" charset="0"/>
                          <a:ea typeface="Calibri" panose="020F0502020204030204" pitchFamily="34" charset="0"/>
                          <a:cs typeface="Calibri" panose="020F0502020204030204" pitchFamily="34" charset="0"/>
                        </a:rPr>
                        <a:t>Promedio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effectLst/>
                          <a:latin typeface="Calibri" panose="020F0502020204030204" pitchFamily="34" charset="0"/>
                          <a:ea typeface="Calibri" panose="020F0502020204030204" pitchFamily="34" charset="0"/>
                          <a:cs typeface="Calibri" panose="020F0502020204030204" pitchFamily="34" charset="0"/>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1.707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161284"/>
                  </a:ext>
                </a:extLst>
              </a:tr>
            </a:tbl>
          </a:graphicData>
        </a:graphic>
      </p:graphicFrame>
    </p:spTree>
    <p:extLst>
      <p:ext uri="{BB962C8B-B14F-4D97-AF65-F5344CB8AC3E}">
        <p14:creationId xmlns:p14="http://schemas.microsoft.com/office/powerpoint/2010/main" val="14603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02F0D-01F3-4689-87E3-51A607A2868E}"/>
              </a:ext>
            </a:extLst>
          </p:cNvPr>
          <p:cNvSpPr>
            <a:spLocks noGrp="1"/>
          </p:cNvSpPr>
          <p:nvPr>
            <p:ph type="title"/>
          </p:nvPr>
        </p:nvSpPr>
        <p:spPr>
          <a:xfrm>
            <a:off x="2940660" y="563270"/>
            <a:ext cx="8101033" cy="567253"/>
          </a:xfrm>
        </p:spPr>
        <p:txBody>
          <a:bodyPr/>
          <a:lstStyle/>
          <a:p>
            <a:r>
              <a:rPr lang="es-MX" dirty="0" smtClean="0"/>
              <a:t>Conclusiones y Recomendaciones</a:t>
            </a:r>
            <a:endParaRPr lang="es-MX" dirty="0"/>
          </a:p>
        </p:txBody>
      </p:sp>
      <p:graphicFrame>
        <p:nvGraphicFramePr>
          <p:cNvPr id="5" name="Marcador de contenido 4">
            <a:extLst>
              <a:ext uri="{FF2B5EF4-FFF2-40B4-BE49-F238E27FC236}">
                <a16:creationId xmlns:a16="http://schemas.microsoft.com/office/drawing/2014/main" id="{57615A8B-8842-493B-9D01-F2799AC20B08}"/>
              </a:ext>
            </a:extLst>
          </p:cNvPr>
          <p:cNvGraphicFramePr>
            <a:graphicFrameLocks noGrp="1"/>
          </p:cNvGraphicFramePr>
          <p:nvPr>
            <p:ph idx="1"/>
            <p:extLst>
              <p:ext uri="{D42A27DB-BD31-4B8C-83A1-F6EECF244321}">
                <p14:modId xmlns:p14="http://schemas.microsoft.com/office/powerpoint/2010/main" val="25688018"/>
              </p:ext>
            </p:extLst>
          </p:nvPr>
        </p:nvGraphicFramePr>
        <p:xfrm>
          <a:off x="2294298" y="1354364"/>
          <a:ext cx="9246752" cy="5072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contenido 2">
            <a:extLst>
              <a:ext uri="{FF2B5EF4-FFF2-40B4-BE49-F238E27FC236}">
                <a16:creationId xmlns:a16="http://schemas.microsoft.com/office/drawing/2014/main" id="{B4714121-C8F5-4748-A7B3-107978A4FB85}"/>
              </a:ext>
            </a:extLst>
          </p:cNvPr>
          <p:cNvSpPr txBox="1">
            <a:spLocks/>
          </p:cNvSpPr>
          <p:nvPr/>
        </p:nvSpPr>
        <p:spPr>
          <a:xfrm>
            <a:off x="1" y="1502781"/>
            <a:ext cx="1433146" cy="498374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dirty="0" smtClean="0">
                <a:solidFill>
                  <a:prstClr val="white"/>
                </a:solidFill>
                <a:cs typeface="Times New Roman" panose="02020603050405020304" pitchFamily="18" charset="0"/>
              </a:rPr>
              <a:t>Diseño</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Pruebas </a:t>
            </a:r>
            <a:r>
              <a:rPr lang="es-MX" sz="1200" dirty="0">
                <a:solidFill>
                  <a:prstClr val="white"/>
                </a:solidFill>
                <a:latin typeface="Corbel" panose="020B0503020204020204"/>
              </a:rPr>
              <a:t>y </a:t>
            </a:r>
            <a:r>
              <a:rPr lang="es-MX" sz="1200"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Conclusiones y </a:t>
            </a:r>
            <a:r>
              <a:rPr lang="es-MX" sz="1200" dirty="0" smtClean="0">
                <a:solidFill>
                  <a:prstClr val="white"/>
                </a:solidFill>
                <a:latin typeface="Corbel" panose="020B0503020204020204"/>
              </a:rPr>
              <a:t>Recomendaciones</a:t>
            </a:r>
            <a:endParaRPr lang="es-MX" sz="1200" dirty="0" smtClean="0">
              <a:solidFill>
                <a:prstClr val="white"/>
              </a:solidFill>
              <a:latin typeface="Corbel" panose="020B0503020204020204"/>
            </a:endParaRPr>
          </a:p>
        </p:txBody>
      </p:sp>
    </p:spTree>
    <p:extLst>
      <p:ext uri="{BB962C8B-B14F-4D97-AF65-F5344CB8AC3E}">
        <p14:creationId xmlns:p14="http://schemas.microsoft.com/office/powerpoint/2010/main" val="25751016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DE954-0D2A-49B0-A1EC-F3CE78F6620A}"/>
              </a:ext>
            </a:extLst>
          </p:cNvPr>
          <p:cNvSpPr>
            <a:spLocks noGrp="1"/>
          </p:cNvSpPr>
          <p:nvPr>
            <p:ph type="title"/>
          </p:nvPr>
        </p:nvSpPr>
        <p:spPr>
          <a:xfrm>
            <a:off x="728869" y="2876976"/>
            <a:ext cx="6540824" cy="1104048"/>
          </a:xfrm>
        </p:spPr>
        <p:txBody>
          <a:bodyPr>
            <a:normAutofit/>
          </a:bodyPr>
          <a:lstStyle/>
          <a:p>
            <a:pPr algn="ctr"/>
            <a:r>
              <a:rPr lang="es-EC" sz="4400" b="1" dirty="0">
                <a:solidFill>
                  <a:schemeClr val="tx1">
                    <a:lumMod val="65000"/>
                    <a:lumOff val="35000"/>
                  </a:schemeClr>
                </a:solidFill>
                <a:effectLst>
                  <a:outerShdw blurRad="38100" dist="38100" dir="2700000" algn="tl">
                    <a:srgbClr val="000000">
                      <a:alpha val="43137"/>
                    </a:srgbClr>
                  </a:outerShdw>
                </a:effectLst>
                <a:cs typeface="Times New Roman" panose="02020603050405020304" pitchFamily="18" charset="0"/>
              </a:rPr>
              <a:t>CONTENIDO</a:t>
            </a:r>
          </a:p>
        </p:txBody>
      </p:sp>
      <p:sp>
        <p:nvSpPr>
          <p:cNvPr id="3" name="Marcador de contenido 2">
            <a:extLst>
              <a:ext uri="{FF2B5EF4-FFF2-40B4-BE49-F238E27FC236}">
                <a16:creationId xmlns:a16="http://schemas.microsoft.com/office/drawing/2014/main" id="{433F4D12-1F61-438B-A18F-A7B4EC91F9A2}"/>
              </a:ext>
            </a:extLst>
          </p:cNvPr>
          <p:cNvSpPr>
            <a:spLocks noGrp="1"/>
          </p:cNvSpPr>
          <p:nvPr>
            <p:ph idx="1"/>
          </p:nvPr>
        </p:nvSpPr>
        <p:spPr>
          <a:xfrm>
            <a:off x="6752301" y="1222791"/>
            <a:ext cx="3267598" cy="4412417"/>
          </a:xfrm>
        </p:spPr>
        <p:txBody>
          <a:bodyPr>
            <a:noAutofit/>
          </a:bodyPr>
          <a:lstStyle/>
          <a:p>
            <a:pPr>
              <a:lnSpc>
                <a:spcPct val="100000"/>
              </a:lnSpc>
              <a:buClr>
                <a:srgbClr val="549E39"/>
              </a:buClr>
              <a:defRPr/>
            </a:pPr>
            <a:r>
              <a:rPr lang="es-ES" sz="2400" dirty="0" smtClean="0">
                <a:solidFill>
                  <a:schemeClr val="tx1"/>
                </a:solidFill>
              </a:rPr>
              <a:t>Introducción</a:t>
            </a:r>
            <a:endParaRPr lang="es-MX" sz="2400" dirty="0">
              <a:solidFill>
                <a:schemeClr val="tx1"/>
              </a:solidFill>
            </a:endParaRPr>
          </a:p>
          <a:p>
            <a:r>
              <a:rPr lang="es-MX" sz="2400" dirty="0" smtClean="0">
                <a:solidFill>
                  <a:schemeClr val="tx1"/>
                </a:solidFill>
              </a:rPr>
              <a:t>Investigación previa</a:t>
            </a:r>
            <a:endParaRPr lang="es-MX" sz="2400" dirty="0">
              <a:solidFill>
                <a:schemeClr val="tx1"/>
              </a:solidFill>
            </a:endParaRPr>
          </a:p>
          <a:p>
            <a:r>
              <a:rPr lang="es-MX" sz="2400" dirty="0">
                <a:solidFill>
                  <a:schemeClr val="tx1"/>
                </a:solidFill>
              </a:rPr>
              <a:t>Metodología</a:t>
            </a:r>
          </a:p>
          <a:p>
            <a:r>
              <a:rPr lang="es-MX" sz="2400" dirty="0" smtClean="0">
                <a:solidFill>
                  <a:schemeClr val="tx1"/>
                </a:solidFill>
              </a:rPr>
              <a:t>Análisis de Resultados</a:t>
            </a:r>
            <a:endParaRPr lang="es-MX" sz="2400" dirty="0">
              <a:solidFill>
                <a:schemeClr val="tx1"/>
              </a:solidFill>
            </a:endParaRPr>
          </a:p>
          <a:p>
            <a:r>
              <a:rPr lang="es-MX" sz="2400" dirty="0" smtClean="0">
                <a:solidFill>
                  <a:schemeClr val="tx1"/>
                </a:solidFill>
              </a:rPr>
              <a:t>Conclusiones y Recomendaciones</a:t>
            </a:r>
            <a:endParaRPr lang="es-MX" sz="2400" dirty="0">
              <a:solidFill>
                <a:schemeClr val="tx1"/>
              </a:solidFill>
            </a:endParaRPr>
          </a:p>
        </p:txBody>
      </p:sp>
    </p:spTree>
    <p:extLst>
      <p:ext uri="{BB962C8B-B14F-4D97-AF65-F5344CB8AC3E}">
        <p14:creationId xmlns:p14="http://schemas.microsoft.com/office/powerpoint/2010/main" val="10231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02F0D-01F3-4689-87E3-51A607A2868E}"/>
              </a:ext>
            </a:extLst>
          </p:cNvPr>
          <p:cNvSpPr>
            <a:spLocks noGrp="1"/>
          </p:cNvSpPr>
          <p:nvPr>
            <p:ph type="title"/>
          </p:nvPr>
        </p:nvSpPr>
        <p:spPr>
          <a:xfrm>
            <a:off x="2940660" y="563270"/>
            <a:ext cx="8101033" cy="567253"/>
          </a:xfrm>
        </p:spPr>
        <p:txBody>
          <a:bodyPr/>
          <a:lstStyle/>
          <a:p>
            <a:r>
              <a:rPr lang="es-MX" dirty="0" smtClean="0"/>
              <a:t>Conclusiones y Recomendaciones</a:t>
            </a:r>
            <a:endParaRPr lang="es-MX" dirty="0"/>
          </a:p>
        </p:txBody>
      </p:sp>
      <p:graphicFrame>
        <p:nvGraphicFramePr>
          <p:cNvPr id="5" name="Marcador de contenido 4">
            <a:extLst>
              <a:ext uri="{FF2B5EF4-FFF2-40B4-BE49-F238E27FC236}">
                <a16:creationId xmlns:a16="http://schemas.microsoft.com/office/drawing/2014/main" id="{57615A8B-8842-493B-9D01-F2799AC20B08}"/>
              </a:ext>
            </a:extLst>
          </p:cNvPr>
          <p:cNvGraphicFramePr>
            <a:graphicFrameLocks noGrp="1"/>
          </p:cNvGraphicFramePr>
          <p:nvPr>
            <p:ph idx="1"/>
            <p:extLst>
              <p:ext uri="{D42A27DB-BD31-4B8C-83A1-F6EECF244321}">
                <p14:modId xmlns:p14="http://schemas.microsoft.com/office/powerpoint/2010/main" val="2821554830"/>
              </p:ext>
            </p:extLst>
          </p:nvPr>
        </p:nvGraphicFramePr>
        <p:xfrm>
          <a:off x="2294298" y="1354364"/>
          <a:ext cx="9246752" cy="5203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2">
            <a:extLst>
              <a:ext uri="{FF2B5EF4-FFF2-40B4-BE49-F238E27FC236}">
                <a16:creationId xmlns:a16="http://schemas.microsoft.com/office/drawing/2014/main" id="{B4714121-C8F5-4748-A7B3-107978A4FB85}"/>
              </a:ext>
            </a:extLst>
          </p:cNvPr>
          <p:cNvSpPr txBox="1">
            <a:spLocks/>
          </p:cNvSpPr>
          <p:nvPr/>
        </p:nvSpPr>
        <p:spPr>
          <a:xfrm>
            <a:off x="1" y="1502781"/>
            <a:ext cx="1433146" cy="498374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dirty="0" smtClean="0">
                <a:solidFill>
                  <a:prstClr val="white"/>
                </a:solidFill>
                <a:cs typeface="Times New Roman" panose="02020603050405020304" pitchFamily="18" charset="0"/>
              </a:rPr>
              <a:t>Diseño</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Pruebas </a:t>
            </a:r>
            <a:r>
              <a:rPr lang="es-MX" sz="1200" dirty="0">
                <a:solidFill>
                  <a:prstClr val="white"/>
                </a:solidFill>
                <a:latin typeface="Corbel" panose="020B0503020204020204"/>
              </a:rPr>
              <a:t>y </a:t>
            </a:r>
            <a:r>
              <a:rPr lang="es-MX" sz="1200"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Conclusiones y </a:t>
            </a:r>
            <a:r>
              <a:rPr lang="es-MX" sz="1200" dirty="0" smtClean="0">
                <a:solidFill>
                  <a:prstClr val="white"/>
                </a:solidFill>
                <a:latin typeface="Corbel" panose="020B0503020204020204"/>
              </a:rPr>
              <a:t>Recomendaciones</a:t>
            </a:r>
            <a:endParaRPr lang="es-MX" sz="1200" dirty="0" smtClean="0">
              <a:solidFill>
                <a:prstClr val="white"/>
              </a:solidFill>
              <a:latin typeface="Corbel" panose="020B0503020204020204"/>
            </a:endParaRPr>
          </a:p>
        </p:txBody>
      </p:sp>
    </p:spTree>
    <p:extLst>
      <p:ext uri="{BB962C8B-B14F-4D97-AF65-F5344CB8AC3E}">
        <p14:creationId xmlns:p14="http://schemas.microsoft.com/office/powerpoint/2010/main" val="429332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F02F0D-01F3-4689-87E3-51A607A2868E}"/>
              </a:ext>
            </a:extLst>
          </p:cNvPr>
          <p:cNvSpPr>
            <a:spLocks noGrp="1"/>
          </p:cNvSpPr>
          <p:nvPr>
            <p:ph type="title"/>
          </p:nvPr>
        </p:nvSpPr>
        <p:spPr>
          <a:xfrm>
            <a:off x="2940660" y="406695"/>
            <a:ext cx="8101033" cy="567253"/>
          </a:xfrm>
        </p:spPr>
        <p:txBody>
          <a:bodyPr/>
          <a:lstStyle/>
          <a:p>
            <a:r>
              <a:rPr lang="es-MX" dirty="0" smtClean="0"/>
              <a:t>Conclusiones y Recomendaciones</a:t>
            </a:r>
            <a:endParaRPr lang="es-MX" dirty="0"/>
          </a:p>
        </p:txBody>
      </p:sp>
      <p:graphicFrame>
        <p:nvGraphicFramePr>
          <p:cNvPr id="5" name="Marcador de contenido 4">
            <a:extLst>
              <a:ext uri="{FF2B5EF4-FFF2-40B4-BE49-F238E27FC236}">
                <a16:creationId xmlns:a16="http://schemas.microsoft.com/office/drawing/2014/main" id="{57615A8B-8842-493B-9D01-F2799AC20B08}"/>
              </a:ext>
            </a:extLst>
          </p:cNvPr>
          <p:cNvGraphicFramePr>
            <a:graphicFrameLocks noGrp="1"/>
          </p:cNvGraphicFramePr>
          <p:nvPr>
            <p:ph idx="1"/>
            <p:extLst>
              <p:ext uri="{D42A27DB-BD31-4B8C-83A1-F6EECF244321}">
                <p14:modId xmlns:p14="http://schemas.microsoft.com/office/powerpoint/2010/main" val="3962211741"/>
              </p:ext>
            </p:extLst>
          </p:nvPr>
        </p:nvGraphicFramePr>
        <p:xfrm>
          <a:off x="2294298" y="1052186"/>
          <a:ext cx="9246752" cy="5599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2">
            <a:extLst>
              <a:ext uri="{FF2B5EF4-FFF2-40B4-BE49-F238E27FC236}">
                <a16:creationId xmlns:a16="http://schemas.microsoft.com/office/drawing/2014/main" id="{B4714121-C8F5-4748-A7B3-107978A4FB85}"/>
              </a:ext>
            </a:extLst>
          </p:cNvPr>
          <p:cNvSpPr txBox="1">
            <a:spLocks/>
          </p:cNvSpPr>
          <p:nvPr/>
        </p:nvSpPr>
        <p:spPr>
          <a:xfrm>
            <a:off x="1" y="1502781"/>
            <a:ext cx="1433146" cy="498374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dirty="0" smtClean="0">
                <a:solidFill>
                  <a:prstClr val="white"/>
                </a:solidFill>
                <a:cs typeface="Times New Roman" panose="02020603050405020304" pitchFamily="18" charset="0"/>
              </a:rPr>
              <a:t>Diseño</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Pruebas </a:t>
            </a:r>
            <a:r>
              <a:rPr lang="es-MX" sz="1200" dirty="0">
                <a:solidFill>
                  <a:prstClr val="white"/>
                </a:solidFill>
                <a:latin typeface="Corbel" panose="020B0503020204020204"/>
              </a:rPr>
              <a:t>y </a:t>
            </a:r>
            <a:r>
              <a:rPr lang="es-MX" sz="1200"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b="1" u="sng" dirty="0" smtClean="0">
                <a:solidFill>
                  <a:prstClr val="white"/>
                </a:solidFill>
                <a:latin typeface="Corbel" panose="020B0503020204020204"/>
              </a:rPr>
              <a:t>Conclusiones y </a:t>
            </a:r>
            <a:r>
              <a:rPr lang="es-MX" sz="1200" dirty="0" smtClean="0">
                <a:solidFill>
                  <a:prstClr val="white"/>
                </a:solidFill>
                <a:latin typeface="Corbel" panose="020B0503020204020204"/>
              </a:rPr>
              <a:t>Recomendaciones</a:t>
            </a:r>
            <a:endParaRPr lang="es-MX" sz="1200" dirty="0" smtClean="0">
              <a:solidFill>
                <a:prstClr val="white"/>
              </a:solidFill>
              <a:latin typeface="Corbel" panose="020B0503020204020204"/>
            </a:endParaRPr>
          </a:p>
        </p:txBody>
      </p:sp>
    </p:spTree>
    <p:extLst>
      <p:ext uri="{BB962C8B-B14F-4D97-AF65-F5344CB8AC3E}">
        <p14:creationId xmlns:p14="http://schemas.microsoft.com/office/powerpoint/2010/main" val="9730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3354435" y="2069431"/>
            <a:ext cx="7315200" cy="1968736"/>
          </a:xfrm>
        </p:spPr>
        <p:txBody>
          <a:bodyPr/>
          <a:lstStyle/>
          <a:p>
            <a:r>
              <a:rPr lang="es-EC" dirty="0" smtClean="0"/>
              <a:t>GRACIAS POR SU ATENCIÓN</a:t>
            </a:r>
            <a:endParaRPr lang="es-EC" dirty="0"/>
          </a:p>
        </p:txBody>
      </p:sp>
      <p:pic>
        <p:nvPicPr>
          <p:cNvPr id="3" name="Imagen 2"/>
          <p:cNvPicPr>
            <a:picLocks noChangeAspect="1"/>
          </p:cNvPicPr>
          <p:nvPr/>
        </p:nvPicPr>
        <p:blipFill>
          <a:blip r:embed="rId2"/>
          <a:stretch>
            <a:fillRect/>
          </a:stretch>
        </p:blipFill>
        <p:spPr>
          <a:xfrm>
            <a:off x="105949" y="3876197"/>
            <a:ext cx="1312819" cy="1284526"/>
          </a:xfrm>
          <a:prstGeom prst="rect">
            <a:avLst/>
          </a:prstGeom>
        </p:spPr>
      </p:pic>
    </p:spTree>
    <p:extLst>
      <p:ext uri="{BB962C8B-B14F-4D97-AF65-F5344CB8AC3E}">
        <p14:creationId xmlns:p14="http://schemas.microsoft.com/office/powerpoint/2010/main" val="316902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E6E808-D755-433D-B1DB-E1D8B75FD6F6}"/>
              </a:ext>
            </a:extLst>
          </p:cNvPr>
          <p:cNvSpPr>
            <a:spLocks noGrp="1"/>
          </p:cNvSpPr>
          <p:nvPr>
            <p:ph type="title"/>
          </p:nvPr>
        </p:nvSpPr>
        <p:spPr>
          <a:xfrm>
            <a:off x="3167426" y="302290"/>
            <a:ext cx="7315200" cy="599046"/>
          </a:xfrm>
        </p:spPr>
        <p:txBody>
          <a:bodyPr/>
          <a:lstStyle/>
          <a:p>
            <a:r>
              <a:rPr lang="es-MX" dirty="0">
                <a:cs typeface="Times New Roman" panose="02020603050405020304" pitchFamily="18" charset="0"/>
              </a:rPr>
              <a:t>Antecedentes</a:t>
            </a:r>
          </a:p>
        </p:txBody>
      </p:sp>
      <p:sp>
        <p:nvSpPr>
          <p:cNvPr id="6" name="Marcador de contenido 2">
            <a:extLst>
              <a:ext uri="{FF2B5EF4-FFF2-40B4-BE49-F238E27FC236}">
                <a16:creationId xmlns:a16="http://schemas.microsoft.com/office/drawing/2014/main" id="{B4714121-C8F5-4748-A7B3-107978A4FB85}"/>
              </a:ext>
            </a:extLst>
          </p:cNvPr>
          <p:cNvSpPr txBox="1">
            <a:spLocks/>
          </p:cNvSpPr>
          <p:nvPr/>
        </p:nvSpPr>
        <p:spPr>
          <a:xfrm>
            <a:off x="1" y="1903956"/>
            <a:ext cx="1433146" cy="45825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1"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0" i="0" u="none"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Análisis de Resultados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0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endParaRPr>
          </a:p>
        </p:txBody>
      </p:sp>
      <p:sp>
        <p:nvSpPr>
          <p:cNvPr id="10" name="Título 1">
            <a:extLst>
              <a:ext uri="{FF2B5EF4-FFF2-40B4-BE49-F238E27FC236}">
                <a16:creationId xmlns:a16="http://schemas.microsoft.com/office/drawing/2014/main" id="{44C17D36-5CB8-49B4-A5CB-CB4C9BBAD9C4}"/>
              </a:ext>
            </a:extLst>
          </p:cNvPr>
          <p:cNvSpPr txBox="1">
            <a:spLocks/>
          </p:cNvSpPr>
          <p:nvPr/>
        </p:nvSpPr>
        <p:spPr>
          <a:xfrm>
            <a:off x="1989291" y="1230507"/>
            <a:ext cx="5570168" cy="52016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pPr algn="just"/>
            <a:r>
              <a:rPr lang="es-ES" sz="2000" b="0" dirty="0">
                <a:effectLst/>
              </a:rPr>
              <a:t>La práctica habitual para el uso de los biocombustibles y sus mezclas en las máquinas térmicas consiste en mantener invariables los elementos que rigen el comportamiento de la mezcla combustible. Dadas las diferentes propiedades físicas de los biocombustibles en comparación con los fósiles la eficiencia de la máquina disminuye. Poder modificar los ajustes en la máquina térmica para adecuar los mismos a las propiedades características del biocombustible a usar debe traducirse en un mejor comportamiento de la combustión y por ende en una mayor eficiencia</a:t>
            </a:r>
            <a:r>
              <a:rPr lang="es-ES" sz="2000" b="0" dirty="0" smtClean="0">
                <a:effectLst/>
              </a:rPr>
              <a:t>.</a:t>
            </a:r>
          </a:p>
          <a:p>
            <a:pPr algn="just"/>
            <a:endParaRPr lang="es-EC" sz="2000" b="0" dirty="0">
              <a:effectLst/>
            </a:endParaRPr>
          </a:p>
          <a:p>
            <a:pPr algn="just"/>
            <a:r>
              <a:rPr lang="es-ES" sz="2000" b="0" dirty="0" smtClean="0">
                <a:effectLst/>
              </a:rPr>
              <a:t>En </a:t>
            </a:r>
            <a:r>
              <a:rPr lang="es-ES" sz="2000" b="0" dirty="0">
                <a:effectLst/>
              </a:rPr>
              <a:t>el caso específico de los motores diésel la formación del cono de inyección es fundamental para la eficiencia del motor. Existen diferentes aproximaciones en la modelación de este cono en función de los parámetros de la inyección.</a:t>
            </a:r>
            <a:endParaRPr lang="es-EC" sz="2000" b="0" dirty="0">
              <a:effectLst/>
            </a:endParaRPr>
          </a:p>
        </p:txBody>
      </p:sp>
      <p:pic>
        <p:nvPicPr>
          <p:cNvPr id="5" name="Imagen 4"/>
          <p:cNvPicPr>
            <a:picLocks noChangeAspect="1"/>
          </p:cNvPicPr>
          <p:nvPr/>
        </p:nvPicPr>
        <p:blipFill>
          <a:blip r:embed="rId3"/>
          <a:stretch>
            <a:fillRect/>
          </a:stretch>
        </p:blipFill>
        <p:spPr>
          <a:xfrm>
            <a:off x="7976992" y="3197006"/>
            <a:ext cx="3487945" cy="1996467"/>
          </a:xfrm>
          <a:prstGeom prst="rect">
            <a:avLst/>
          </a:prstGeom>
        </p:spPr>
      </p:pic>
      <p:sp>
        <p:nvSpPr>
          <p:cNvPr id="11" name="Rectángulo 10"/>
          <p:cNvSpPr/>
          <p:nvPr/>
        </p:nvSpPr>
        <p:spPr>
          <a:xfrm>
            <a:off x="7976992" y="2178909"/>
            <a:ext cx="2695184" cy="646331"/>
          </a:xfrm>
          <a:prstGeom prst="rect">
            <a:avLst/>
          </a:prstGeom>
        </p:spPr>
        <p:txBody>
          <a:bodyPr wrap="square">
            <a:spAutoFit/>
          </a:bodyPr>
          <a:lstStyle/>
          <a:p>
            <a:pPr>
              <a:spcAft>
                <a:spcPts val="1200"/>
              </a:spcAft>
            </a:pPr>
            <a:r>
              <a:rPr lang="es-US" b="1" dirty="0">
                <a:latin typeface="Calibri" panose="020F0502020204030204" pitchFamily="34" charset="0"/>
                <a:ea typeface="Calibri" panose="020F0502020204030204" pitchFamily="34" charset="0"/>
                <a:cs typeface="Times New Roman" panose="02020603050405020304" pitchFamily="18" charset="0"/>
              </a:rPr>
              <a:t>Figura  </a:t>
            </a:r>
            <a:r>
              <a:rPr lang="es-US" b="1" dirty="0" smtClean="0">
                <a:latin typeface="Calibri" panose="020F0502020204030204" pitchFamily="34" charset="0"/>
                <a:ea typeface="Calibri" panose="020F0502020204030204" pitchFamily="34" charset="0"/>
                <a:cs typeface="Times New Roman" panose="02020603050405020304" pitchFamily="18" charset="0"/>
              </a:rPr>
              <a:t>1</a:t>
            </a:r>
            <a:r>
              <a:rPr lang="es-US" i="1" dirty="0" smtClean="0">
                <a:latin typeface="Calibri" panose="020F0502020204030204" pitchFamily="34" charset="0"/>
                <a:ea typeface="Calibri" panose="020F0502020204030204" pitchFamily="34" charset="0"/>
                <a:cs typeface="Times New Roman" panose="02020603050405020304" pitchFamily="18" charset="0"/>
              </a:rPr>
              <a:t> Funcionamiento de un motor Flex</a:t>
            </a:r>
            <a:endParaRPr lang="es-EC"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4196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E6E808-D755-433D-B1DB-E1D8B75FD6F6}"/>
              </a:ext>
            </a:extLst>
          </p:cNvPr>
          <p:cNvSpPr>
            <a:spLocks noGrp="1"/>
          </p:cNvSpPr>
          <p:nvPr>
            <p:ph type="title"/>
          </p:nvPr>
        </p:nvSpPr>
        <p:spPr>
          <a:xfrm>
            <a:off x="3167426" y="415024"/>
            <a:ext cx="7315200" cy="599046"/>
          </a:xfrm>
        </p:spPr>
        <p:txBody>
          <a:bodyPr/>
          <a:lstStyle/>
          <a:p>
            <a:r>
              <a:rPr lang="es-MX" dirty="0">
                <a:cs typeface="Times New Roman" panose="02020603050405020304" pitchFamily="18" charset="0"/>
              </a:rPr>
              <a:t>Justificación e Importancia</a:t>
            </a:r>
            <a:endParaRPr lang="es-MX" dirty="0">
              <a:cs typeface="Times New Roman" panose="02020603050405020304" pitchFamily="18" charset="0"/>
            </a:endParaRPr>
          </a:p>
        </p:txBody>
      </p:sp>
      <p:sp>
        <p:nvSpPr>
          <p:cNvPr id="6" name="Marcador de contenido 2">
            <a:extLst>
              <a:ext uri="{FF2B5EF4-FFF2-40B4-BE49-F238E27FC236}">
                <a16:creationId xmlns:a16="http://schemas.microsoft.com/office/drawing/2014/main" id="{B4714121-C8F5-4748-A7B3-107978A4FB85}"/>
              </a:ext>
            </a:extLst>
          </p:cNvPr>
          <p:cNvSpPr txBox="1">
            <a:spLocks/>
          </p:cNvSpPr>
          <p:nvPr/>
        </p:nvSpPr>
        <p:spPr>
          <a:xfrm>
            <a:off x="1" y="1903956"/>
            <a:ext cx="1433146" cy="45825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1"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0" i="0" u="none"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Análisis de Resultados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0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endParaRPr>
          </a:p>
        </p:txBody>
      </p:sp>
      <p:sp>
        <p:nvSpPr>
          <p:cNvPr id="10" name="Título 1">
            <a:extLst>
              <a:ext uri="{FF2B5EF4-FFF2-40B4-BE49-F238E27FC236}">
                <a16:creationId xmlns:a16="http://schemas.microsoft.com/office/drawing/2014/main" id="{44C17D36-5CB8-49B4-A5CB-CB4C9BBAD9C4}"/>
              </a:ext>
            </a:extLst>
          </p:cNvPr>
          <p:cNvSpPr txBox="1">
            <a:spLocks/>
          </p:cNvSpPr>
          <p:nvPr/>
        </p:nvSpPr>
        <p:spPr>
          <a:xfrm>
            <a:off x="4087401" y="1211717"/>
            <a:ext cx="5570168" cy="52016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pPr algn="just"/>
            <a:r>
              <a:rPr lang="es-EC" sz="2000" b="0" dirty="0">
                <a:effectLst/>
              </a:rPr>
              <a:t>El Proyecto resulta una aproximación viable al problema ya que se dispone de datos experimentales acerca del comportamiento del cono de inyección de diferentes aceites en condiciones de laboratorio a presión atmosférica. Se trata de optimizar la información y establecer su aproximación a modelos aceptados por la comunidad científica internacional</a:t>
            </a:r>
            <a:r>
              <a:rPr lang="es-EC" sz="2000" b="0" dirty="0" smtClean="0">
                <a:effectLst/>
              </a:rPr>
              <a:t>.</a:t>
            </a:r>
          </a:p>
          <a:p>
            <a:pPr algn="just"/>
            <a:endParaRPr lang="es-EC" sz="2000" b="0" dirty="0">
              <a:effectLst/>
            </a:endParaRPr>
          </a:p>
          <a:p>
            <a:pPr algn="just"/>
            <a:r>
              <a:rPr lang="es-EC" sz="2000" b="0" dirty="0">
                <a:effectLst/>
              </a:rPr>
              <a:t>Se dispone asimismo de información acerca de ensayos exploratorios realizados con aceites en condiciones de laboratorio, pero a presión superior a la atmosférica.</a:t>
            </a:r>
          </a:p>
          <a:p>
            <a:pPr algn="just"/>
            <a:r>
              <a:rPr lang="es-EC" sz="2000" b="0" dirty="0">
                <a:effectLst/>
              </a:rPr>
              <a:t>Con estos elementos se pretende establecer qué modelo teórico, original o modificado, pudiera conducir a una tipificación de comportamiento y su uso como predictor en el proceso para proceder en etapas posteriores a su validación práctica en condiciones de operación.</a:t>
            </a:r>
          </a:p>
        </p:txBody>
      </p:sp>
    </p:spTree>
    <p:extLst>
      <p:ext uri="{BB962C8B-B14F-4D97-AF65-F5344CB8AC3E}">
        <p14:creationId xmlns:p14="http://schemas.microsoft.com/office/powerpoint/2010/main" val="656720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3EF2D9-FF31-40F0-A986-11EA7E7BCB18}"/>
              </a:ext>
            </a:extLst>
          </p:cNvPr>
          <p:cNvSpPr>
            <a:spLocks noGrp="1"/>
          </p:cNvSpPr>
          <p:nvPr>
            <p:ph type="title"/>
          </p:nvPr>
        </p:nvSpPr>
        <p:spPr>
          <a:xfrm>
            <a:off x="3114417" y="273326"/>
            <a:ext cx="7315200" cy="588824"/>
          </a:xfrm>
        </p:spPr>
        <p:txBody>
          <a:bodyPr/>
          <a:lstStyle/>
          <a:p>
            <a:r>
              <a:rPr lang="es-MX" dirty="0">
                <a:cs typeface="Times New Roman" panose="02020603050405020304" pitchFamily="18" charset="0"/>
              </a:rPr>
              <a:t>Objetivos</a:t>
            </a:r>
          </a:p>
        </p:txBody>
      </p:sp>
      <p:graphicFrame>
        <p:nvGraphicFramePr>
          <p:cNvPr id="8" name="Diagrama 7"/>
          <p:cNvGraphicFramePr/>
          <p:nvPr>
            <p:extLst>
              <p:ext uri="{D42A27DB-BD31-4B8C-83A1-F6EECF244321}">
                <p14:modId xmlns:p14="http://schemas.microsoft.com/office/powerpoint/2010/main" val="1964742305"/>
              </p:ext>
            </p:extLst>
          </p:nvPr>
        </p:nvGraphicFramePr>
        <p:xfrm>
          <a:off x="2031999" y="813167"/>
          <a:ext cx="9437189" cy="5785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contenido 2">
            <a:extLst>
              <a:ext uri="{FF2B5EF4-FFF2-40B4-BE49-F238E27FC236}">
                <a16:creationId xmlns:a16="http://schemas.microsoft.com/office/drawing/2014/main" id="{B4714121-C8F5-4748-A7B3-107978A4FB85}"/>
              </a:ext>
            </a:extLst>
          </p:cNvPr>
          <p:cNvSpPr txBox="1">
            <a:spLocks/>
          </p:cNvSpPr>
          <p:nvPr/>
        </p:nvSpPr>
        <p:spPr>
          <a:xfrm>
            <a:off x="1" y="1991638"/>
            <a:ext cx="1433146" cy="449488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1" i="0" u="sng"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0" i="0" u="none"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dirty="0" err="1" smtClean="0">
                <a:solidFill>
                  <a:prstClr val="white"/>
                </a:solidFill>
                <a:latin typeface="Corbel" panose="020B0503020204020204"/>
              </a:rPr>
              <a:t>Anpalisis</a:t>
            </a:r>
            <a:r>
              <a:rPr lang="es-MX" sz="1200" dirty="0" smtClean="0">
                <a:solidFill>
                  <a:prstClr val="white"/>
                </a:solidFill>
                <a:latin typeface="Corbel" panose="020B0503020204020204"/>
              </a:rPr>
              <a:t> de Resultados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 y Recomendaciones</a:t>
            </a:r>
            <a:endParaRPr lang="es-MX" sz="1200" dirty="0" smtClean="0">
              <a:solidFill>
                <a:prstClr val="white"/>
              </a:solidFill>
              <a:latin typeface="Corbel" panose="020B0503020204020204"/>
            </a:endParaRPr>
          </a:p>
          <a:p>
            <a:pPr algn="ctr"/>
            <a:endParaRPr lang="es-MX" sz="1200" dirty="0">
              <a:solidFill>
                <a:prstClr val="white"/>
              </a:solidFill>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0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264072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041D7-4080-4FC3-9908-69A0727EE2B1}"/>
              </a:ext>
            </a:extLst>
          </p:cNvPr>
          <p:cNvSpPr>
            <a:spLocks noGrp="1"/>
          </p:cNvSpPr>
          <p:nvPr>
            <p:ph type="title"/>
          </p:nvPr>
        </p:nvSpPr>
        <p:spPr>
          <a:xfrm>
            <a:off x="4665945" y="390444"/>
            <a:ext cx="4371583" cy="620741"/>
          </a:xfrm>
        </p:spPr>
        <p:txBody>
          <a:bodyPr anchor="t"/>
          <a:lstStyle/>
          <a:p>
            <a:pPr algn="l"/>
            <a:r>
              <a:rPr lang="es-MX" dirty="0" smtClean="0">
                <a:cs typeface="Times New Roman" panose="02020603050405020304" pitchFamily="18" charset="0"/>
              </a:rPr>
              <a:t>Aceites Vegetales</a:t>
            </a:r>
            <a:r>
              <a:rPr lang="es-MX" sz="3200" dirty="0" smtClean="0">
                <a:cs typeface="Times New Roman" panose="02020603050405020304" pitchFamily="18" charset="0"/>
              </a:rPr>
              <a:t/>
            </a:r>
            <a:br>
              <a:rPr lang="es-MX" sz="3200" dirty="0" smtClean="0">
                <a:cs typeface="Times New Roman" panose="02020603050405020304" pitchFamily="18" charset="0"/>
              </a:rPr>
            </a:br>
            <a:endParaRPr lang="es-MX" sz="3200" dirty="0">
              <a:cs typeface="Times New Roman" panose="02020603050405020304" pitchFamily="18" charset="0"/>
            </a:endParaRPr>
          </a:p>
        </p:txBody>
      </p:sp>
      <p:sp>
        <p:nvSpPr>
          <p:cNvPr id="11" name="Marcador de contenido 2">
            <a:extLst>
              <a:ext uri="{FF2B5EF4-FFF2-40B4-BE49-F238E27FC236}">
                <a16:creationId xmlns:a16="http://schemas.microsoft.com/office/drawing/2014/main" id="{B4714121-C8F5-4748-A7B3-107978A4FB85}"/>
              </a:ext>
            </a:extLst>
          </p:cNvPr>
          <p:cNvSpPr txBox="1">
            <a:spLocks/>
          </p:cNvSpPr>
          <p:nvPr/>
        </p:nvSpPr>
        <p:spPr>
          <a:xfrm>
            <a:off x="1" y="1502781"/>
            <a:ext cx="1433146" cy="498374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1" i="0" u="sng"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dirty="0" smtClean="0">
                <a:solidFill>
                  <a:prstClr val="white"/>
                </a:solidFill>
                <a:cs typeface="Times New Roman" panose="02020603050405020304" pitchFamily="18" charset="0"/>
              </a:rPr>
              <a:t>Diseño</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Pruebas </a:t>
            </a:r>
            <a:r>
              <a:rPr lang="es-MX" sz="1200" dirty="0">
                <a:solidFill>
                  <a:prstClr val="white"/>
                </a:solidFill>
                <a:latin typeface="Corbel" panose="020B0503020204020204"/>
              </a:rPr>
              <a:t>y </a:t>
            </a:r>
            <a:r>
              <a:rPr lang="es-MX" sz="1200"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Recomendaciones</a:t>
            </a:r>
          </a:p>
          <a:p>
            <a:pPr algn="ctr"/>
            <a:endParaRPr lang="es-MX" sz="1200" dirty="0">
              <a:solidFill>
                <a:prstClr val="white"/>
              </a:solidFill>
              <a:latin typeface="Corbel" panose="020B0503020204020204"/>
            </a:endParaRPr>
          </a:p>
          <a:p>
            <a:pPr algn="ctr"/>
            <a:r>
              <a:rPr lang="es-MX" sz="1200" dirty="0">
                <a:solidFill>
                  <a:prstClr val="white"/>
                </a:solidFill>
                <a:latin typeface="Corbel" panose="020B0503020204020204"/>
              </a:rPr>
              <a:t>Trabajos futuros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0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endParaRPr>
          </a:p>
        </p:txBody>
      </p:sp>
      <p:graphicFrame>
        <p:nvGraphicFramePr>
          <p:cNvPr id="13" name="Diagrama 12"/>
          <p:cNvGraphicFramePr/>
          <p:nvPr>
            <p:extLst>
              <p:ext uri="{D42A27DB-BD31-4B8C-83A1-F6EECF244321}">
                <p14:modId xmlns:p14="http://schemas.microsoft.com/office/powerpoint/2010/main" val="166242769"/>
              </p:ext>
            </p:extLst>
          </p:nvPr>
        </p:nvGraphicFramePr>
        <p:xfrm>
          <a:off x="2869397" y="1223648"/>
          <a:ext cx="8466657" cy="5127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32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041D7-4080-4FC3-9908-69A0727EE2B1}"/>
              </a:ext>
            </a:extLst>
          </p:cNvPr>
          <p:cNvSpPr>
            <a:spLocks noGrp="1"/>
          </p:cNvSpPr>
          <p:nvPr>
            <p:ph type="title"/>
          </p:nvPr>
        </p:nvSpPr>
        <p:spPr>
          <a:xfrm>
            <a:off x="3551129" y="424196"/>
            <a:ext cx="6964471" cy="620741"/>
          </a:xfrm>
        </p:spPr>
        <p:txBody>
          <a:bodyPr anchor="t"/>
          <a:lstStyle/>
          <a:p>
            <a:pPr algn="l"/>
            <a:r>
              <a:rPr lang="es-MX" dirty="0" smtClean="0">
                <a:cs typeface="Times New Roman" panose="02020603050405020304" pitchFamily="18" charset="0"/>
              </a:rPr>
              <a:t>Parámetros de pulverización </a:t>
            </a:r>
            <a:r>
              <a:rPr lang="es-MX" sz="3200" dirty="0" smtClean="0">
                <a:cs typeface="Times New Roman" panose="02020603050405020304" pitchFamily="18" charset="0"/>
              </a:rPr>
              <a:t/>
            </a:r>
            <a:br>
              <a:rPr lang="es-MX" sz="3200" dirty="0" smtClean="0">
                <a:cs typeface="Times New Roman" panose="02020603050405020304" pitchFamily="18" charset="0"/>
              </a:rPr>
            </a:br>
            <a:endParaRPr lang="es-MX" sz="3200" dirty="0">
              <a:cs typeface="Times New Roman" panose="02020603050405020304" pitchFamily="18" charset="0"/>
            </a:endParaRPr>
          </a:p>
        </p:txBody>
      </p:sp>
      <p:sp>
        <p:nvSpPr>
          <p:cNvPr id="11" name="Marcador de contenido 2">
            <a:extLst>
              <a:ext uri="{FF2B5EF4-FFF2-40B4-BE49-F238E27FC236}">
                <a16:creationId xmlns:a16="http://schemas.microsoft.com/office/drawing/2014/main" id="{B4714121-C8F5-4748-A7B3-107978A4FB85}"/>
              </a:ext>
            </a:extLst>
          </p:cNvPr>
          <p:cNvSpPr txBox="1">
            <a:spLocks/>
          </p:cNvSpPr>
          <p:nvPr/>
        </p:nvSpPr>
        <p:spPr>
          <a:xfrm>
            <a:off x="1" y="1502781"/>
            <a:ext cx="1433146" cy="498374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1" i="0" u="sng"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dirty="0" smtClean="0">
                <a:solidFill>
                  <a:prstClr val="white"/>
                </a:solidFill>
                <a:cs typeface="Times New Roman" panose="02020603050405020304" pitchFamily="18" charset="0"/>
              </a:rPr>
              <a:t>Diseño</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Pruebas </a:t>
            </a:r>
            <a:r>
              <a:rPr lang="es-MX" sz="1200" dirty="0">
                <a:solidFill>
                  <a:prstClr val="white"/>
                </a:solidFill>
                <a:latin typeface="Corbel" panose="020B0503020204020204"/>
              </a:rPr>
              <a:t>y </a:t>
            </a:r>
            <a:r>
              <a:rPr lang="es-MX" sz="1200"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Recomendaciones</a:t>
            </a:r>
          </a:p>
          <a:p>
            <a:pPr algn="ctr"/>
            <a:endParaRPr lang="es-MX" sz="1200" dirty="0">
              <a:solidFill>
                <a:prstClr val="white"/>
              </a:solidFill>
              <a:latin typeface="Corbel" panose="020B0503020204020204"/>
            </a:endParaRPr>
          </a:p>
          <a:p>
            <a:pPr algn="ctr"/>
            <a:r>
              <a:rPr lang="es-MX" sz="1200" dirty="0">
                <a:solidFill>
                  <a:prstClr val="white"/>
                </a:solidFill>
                <a:latin typeface="Corbel" panose="020B0503020204020204"/>
              </a:rPr>
              <a:t>Trabajos futuros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0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endParaRPr>
          </a:p>
        </p:txBody>
      </p:sp>
      <p:pic>
        <p:nvPicPr>
          <p:cNvPr id="12" name="Imagen 11"/>
          <p:cNvPicPr/>
          <p:nvPr/>
        </p:nvPicPr>
        <p:blipFill>
          <a:blip r:embed="rId3"/>
          <a:stretch>
            <a:fillRect/>
          </a:stretch>
        </p:blipFill>
        <p:spPr>
          <a:xfrm>
            <a:off x="2847036" y="2015701"/>
            <a:ext cx="2388844" cy="3323630"/>
          </a:xfrm>
          <a:prstGeom prst="rect">
            <a:avLst/>
          </a:prstGeom>
        </p:spPr>
      </p:pic>
      <p:sp>
        <p:nvSpPr>
          <p:cNvPr id="3" name="Rectángulo 2"/>
          <p:cNvSpPr/>
          <p:nvPr/>
        </p:nvSpPr>
        <p:spPr>
          <a:xfrm>
            <a:off x="2725032" y="5339331"/>
            <a:ext cx="2335639" cy="307777"/>
          </a:xfrm>
          <a:prstGeom prst="rect">
            <a:avLst/>
          </a:prstGeom>
        </p:spPr>
        <p:txBody>
          <a:bodyPr wrap="none">
            <a:spAutoFit/>
          </a:bodyPr>
          <a:lstStyle/>
          <a:p>
            <a:r>
              <a:rPr lang="es-EC" sz="1400" b="1" dirty="0" smtClean="0">
                <a:latin typeface="Calibri" panose="020F0502020204030204" pitchFamily="34" charset="0"/>
                <a:ea typeface="Calibri" panose="020F0502020204030204" pitchFamily="34" charset="0"/>
              </a:rPr>
              <a:t>(</a:t>
            </a:r>
            <a:r>
              <a:rPr lang="es-EC" sz="1400" b="1" dirty="0">
                <a:latin typeface="Calibri" panose="020F0502020204030204" pitchFamily="34" charset="0"/>
                <a:ea typeface="Calibri" panose="020F0502020204030204" pitchFamily="34" charset="0"/>
              </a:rPr>
              <a:t>Hiroyasu &amp; </a:t>
            </a:r>
            <a:r>
              <a:rPr lang="es-EC" sz="1400" b="1" dirty="0" err="1">
                <a:latin typeface="Calibri" panose="020F0502020204030204" pitchFamily="34" charset="0"/>
                <a:ea typeface="Calibri" panose="020F0502020204030204" pitchFamily="34" charset="0"/>
              </a:rPr>
              <a:t>Masataka</a:t>
            </a:r>
            <a:r>
              <a:rPr lang="es-EC" sz="1400" b="1" dirty="0">
                <a:latin typeface="Calibri" panose="020F0502020204030204" pitchFamily="34" charset="0"/>
                <a:ea typeface="Calibri" panose="020F0502020204030204" pitchFamily="34" charset="0"/>
              </a:rPr>
              <a:t>, 1990)</a:t>
            </a:r>
            <a:endParaRPr lang="es-EC" sz="1400" b="1" dirty="0"/>
          </a:p>
        </p:txBody>
      </p:sp>
      <p:sp>
        <p:nvSpPr>
          <p:cNvPr id="7" name="Rectángulo 6"/>
          <p:cNvSpPr/>
          <p:nvPr/>
        </p:nvSpPr>
        <p:spPr>
          <a:xfrm>
            <a:off x="2311673" y="1345653"/>
            <a:ext cx="3693447" cy="369332"/>
          </a:xfrm>
          <a:prstGeom prst="rect">
            <a:avLst/>
          </a:prstGeom>
        </p:spPr>
        <p:txBody>
          <a:bodyPr wrap="none">
            <a:spAutoFit/>
          </a:bodyPr>
          <a:lstStyle/>
          <a:p>
            <a:r>
              <a:rPr lang="es-US" b="1" dirty="0">
                <a:latin typeface="Calibri" panose="020F0502020204030204" pitchFamily="34" charset="0"/>
                <a:ea typeface="Calibri" panose="020F0502020204030204" pitchFamily="34" charset="0"/>
                <a:cs typeface="Times New Roman" panose="02020603050405020304" pitchFamily="18" charset="0"/>
              </a:rPr>
              <a:t>Figura  </a:t>
            </a:r>
            <a:r>
              <a:rPr lang="es-US" b="1" dirty="0" smtClean="0">
                <a:latin typeface="Calibri" panose="020F0502020204030204" pitchFamily="34" charset="0"/>
                <a:ea typeface="Calibri" panose="020F0502020204030204" pitchFamily="34" charset="0"/>
                <a:cs typeface="Times New Roman" panose="02020603050405020304" pitchFamily="18" charset="0"/>
              </a:rPr>
              <a:t>2</a:t>
            </a:r>
            <a:r>
              <a:rPr lang="es-US" i="1" dirty="0" smtClean="0">
                <a:latin typeface="Calibri" panose="020F0502020204030204" pitchFamily="34" charset="0"/>
                <a:ea typeface="Calibri" panose="020F0502020204030204" pitchFamily="34" charset="0"/>
                <a:cs typeface="Times New Roman" panose="02020603050405020304" pitchFamily="18" charset="0"/>
              </a:rPr>
              <a:t> Parámetros de pulverización</a:t>
            </a:r>
            <a:endParaRPr lang="es-EC" dirty="0"/>
          </a:p>
        </p:txBody>
      </p:sp>
      <p:sp>
        <p:nvSpPr>
          <p:cNvPr id="14" name="Título 1">
            <a:extLst>
              <a:ext uri="{FF2B5EF4-FFF2-40B4-BE49-F238E27FC236}">
                <a16:creationId xmlns:a16="http://schemas.microsoft.com/office/drawing/2014/main" id="{44C17D36-5CB8-49B4-A5CB-CB4C9BBAD9C4}"/>
              </a:ext>
            </a:extLst>
          </p:cNvPr>
          <p:cNvSpPr txBox="1">
            <a:spLocks/>
          </p:cNvSpPr>
          <p:nvPr/>
        </p:nvSpPr>
        <p:spPr>
          <a:xfrm>
            <a:off x="6005120" y="1393848"/>
            <a:ext cx="5570168" cy="520160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pPr algn="l"/>
            <a:r>
              <a:rPr lang="es-EC" sz="1800" i="1" dirty="0" smtClean="0">
                <a:effectLst/>
              </a:rPr>
              <a:t>Ángulo </a:t>
            </a:r>
            <a:r>
              <a:rPr lang="es-EC" sz="1800" i="1" dirty="0">
                <a:effectLst/>
              </a:rPr>
              <a:t>de cono de </a:t>
            </a:r>
            <a:r>
              <a:rPr lang="es-EC" sz="1800" i="1" dirty="0" smtClean="0">
                <a:effectLst/>
              </a:rPr>
              <a:t>pulverización, </a:t>
            </a:r>
            <a:r>
              <a:rPr lang="es-EC" sz="1800" b="0" dirty="0" smtClean="0">
                <a:effectLst/>
              </a:rPr>
              <a:t>refleja </a:t>
            </a:r>
            <a:r>
              <a:rPr lang="es-EC" sz="1800" b="0" dirty="0">
                <a:effectLst/>
              </a:rPr>
              <a:t>directamente los procesos de atomización y arrastre de aire aguas abajo del orificio de la boquilla,</a:t>
            </a:r>
            <a:r>
              <a:rPr lang="es-EC" sz="1800" dirty="0">
                <a:effectLst/>
              </a:rPr>
              <a:t> (</a:t>
            </a:r>
            <a:r>
              <a:rPr lang="es-EC" sz="1800" dirty="0" err="1">
                <a:effectLst/>
              </a:rPr>
              <a:t>Arrégle</a:t>
            </a:r>
            <a:r>
              <a:rPr lang="es-EC" sz="1800" dirty="0">
                <a:effectLst/>
              </a:rPr>
              <a:t>, Pastor, &amp; Ruiz, 1999). </a:t>
            </a:r>
            <a:endParaRPr lang="es-EC" sz="1800" dirty="0" smtClean="0">
              <a:effectLst/>
            </a:endParaRPr>
          </a:p>
          <a:p>
            <a:pPr algn="l"/>
            <a:endParaRPr lang="es-EC" sz="1800" b="0" dirty="0" smtClean="0">
              <a:effectLst/>
            </a:endParaRPr>
          </a:p>
          <a:p>
            <a:pPr algn="l"/>
            <a:r>
              <a:rPr lang="es-EC" sz="1800" i="1" dirty="0">
                <a:effectLst/>
              </a:rPr>
              <a:t>Longitud de </a:t>
            </a:r>
            <a:r>
              <a:rPr lang="es-EC" sz="1800" i="1" dirty="0" smtClean="0">
                <a:effectLst/>
              </a:rPr>
              <a:t>ruptura, </a:t>
            </a:r>
            <a:r>
              <a:rPr lang="es-EC" sz="1800" b="0" dirty="0">
                <a:effectLst/>
              </a:rPr>
              <a:t>e</a:t>
            </a:r>
            <a:r>
              <a:rPr lang="es-EC" sz="1800" b="0" dirty="0" smtClean="0">
                <a:effectLst/>
              </a:rPr>
              <a:t>s </a:t>
            </a:r>
            <a:r>
              <a:rPr lang="es-EC" sz="1800" b="0" dirty="0">
                <a:effectLst/>
              </a:rPr>
              <a:t>una medida de la distancia de penetración del combustible en la cámara de combustión, la cual en un tiempo de ruptura, procede a formarse un spray de gotas de </a:t>
            </a:r>
            <a:r>
              <a:rPr lang="es-EC" sz="1800" b="0" dirty="0" smtClean="0">
                <a:effectLst/>
              </a:rPr>
              <a:t>combustible</a:t>
            </a:r>
            <a:r>
              <a:rPr lang="es-EC" sz="1800" b="0" dirty="0">
                <a:effectLst/>
              </a:rPr>
              <a:t>, </a:t>
            </a:r>
            <a:r>
              <a:rPr lang="es-EC" sz="1800" dirty="0">
                <a:effectLst/>
              </a:rPr>
              <a:t>(Oda &amp; </a:t>
            </a:r>
            <a:r>
              <a:rPr lang="es-EC" sz="1800" dirty="0" err="1">
                <a:effectLst/>
              </a:rPr>
              <a:t>Kajitani</a:t>
            </a:r>
            <a:r>
              <a:rPr lang="es-EC" sz="1800" dirty="0">
                <a:effectLst/>
              </a:rPr>
              <a:t>, 2003).</a:t>
            </a:r>
            <a:endParaRPr lang="es-EC" sz="1800" dirty="0" smtClean="0">
              <a:effectLst/>
            </a:endParaRPr>
          </a:p>
          <a:p>
            <a:pPr algn="l"/>
            <a:endParaRPr lang="es-EC" sz="1800" b="0" dirty="0" smtClean="0">
              <a:effectLst/>
            </a:endParaRPr>
          </a:p>
          <a:p>
            <a:pPr algn="l"/>
            <a:r>
              <a:rPr lang="es-EC" sz="1800" i="1" dirty="0">
                <a:effectLst/>
              </a:rPr>
              <a:t>Tamaño de distribución de </a:t>
            </a:r>
            <a:r>
              <a:rPr lang="es-EC" sz="1800" i="1" dirty="0" smtClean="0">
                <a:effectLst/>
              </a:rPr>
              <a:t>gotas, </a:t>
            </a:r>
            <a:r>
              <a:rPr lang="es-EC" sz="1800" b="0" dirty="0" smtClean="0">
                <a:effectLst/>
              </a:rPr>
              <a:t>el </a:t>
            </a:r>
            <a:r>
              <a:rPr lang="es-EC" sz="1800" b="0" dirty="0">
                <a:effectLst/>
              </a:rPr>
              <a:t>diámetro medio de gota de cierto combustible pulverizado depende de una gran cantidad de variables como las propiedades del combustible, las condiciones de funcionamiento y las dimensiones geométricas de la boquilla de </a:t>
            </a:r>
            <a:r>
              <a:rPr lang="es-EC" sz="1800" b="0" dirty="0" smtClean="0">
                <a:effectLst/>
              </a:rPr>
              <a:t>combustible</a:t>
            </a:r>
            <a:r>
              <a:rPr lang="es-EC" sz="1800" b="0" dirty="0">
                <a:effectLst/>
              </a:rPr>
              <a:t>, </a:t>
            </a:r>
            <a:r>
              <a:rPr lang="es-EC" sz="1800" dirty="0">
                <a:effectLst/>
              </a:rPr>
              <a:t>(</a:t>
            </a:r>
            <a:r>
              <a:rPr lang="es-EC" sz="1800" dirty="0" err="1">
                <a:effectLst/>
              </a:rPr>
              <a:t>Woo</a:t>
            </a:r>
            <a:r>
              <a:rPr lang="es-EC" sz="1800" dirty="0">
                <a:effectLst/>
              </a:rPr>
              <a:t> &amp; Lee, 2008). </a:t>
            </a:r>
            <a:endParaRPr lang="es-EC" sz="1800" dirty="0" smtClean="0">
              <a:effectLst/>
            </a:endParaRPr>
          </a:p>
          <a:p>
            <a:pPr algn="l"/>
            <a:endParaRPr lang="es-EC" sz="1800" b="0" dirty="0">
              <a:effectLst/>
            </a:endParaRPr>
          </a:p>
          <a:p>
            <a:pPr algn="l"/>
            <a:r>
              <a:rPr lang="es-EC" sz="1800" i="1" dirty="0">
                <a:effectLst/>
              </a:rPr>
              <a:t>Punta de penetración de </a:t>
            </a:r>
            <a:r>
              <a:rPr lang="es-EC" sz="1800" i="1" dirty="0" smtClean="0">
                <a:effectLst/>
              </a:rPr>
              <a:t>pulverización, </a:t>
            </a:r>
            <a:r>
              <a:rPr lang="es-EC" sz="1800" b="0" dirty="0">
                <a:effectLst/>
              </a:rPr>
              <a:t>e</a:t>
            </a:r>
            <a:r>
              <a:rPr lang="es-EC" sz="1800" b="0" dirty="0" smtClean="0">
                <a:effectLst/>
              </a:rPr>
              <a:t>s </a:t>
            </a:r>
            <a:r>
              <a:rPr lang="es-EC" sz="1800" b="0" dirty="0">
                <a:effectLst/>
              </a:rPr>
              <a:t>la distancia máxima alcanzada por el rociado en contacto con el aire dentro de la cámara de combustión diésel, </a:t>
            </a:r>
            <a:r>
              <a:rPr lang="es-EC" sz="1800" dirty="0">
                <a:effectLst/>
              </a:rPr>
              <a:t>(</a:t>
            </a:r>
            <a:r>
              <a:rPr lang="es-EC" sz="1800" dirty="0" err="1">
                <a:effectLst/>
              </a:rPr>
              <a:t>Desantes</a:t>
            </a:r>
            <a:r>
              <a:rPr lang="es-EC" sz="1800" dirty="0">
                <a:effectLst/>
              </a:rPr>
              <a:t> &amp; </a:t>
            </a:r>
            <a:r>
              <a:rPr lang="es-EC" sz="1800" dirty="0" err="1">
                <a:effectLst/>
              </a:rPr>
              <a:t>Payri</a:t>
            </a:r>
            <a:r>
              <a:rPr lang="es-EC" sz="1800" dirty="0">
                <a:effectLst/>
              </a:rPr>
              <a:t>, 2005). </a:t>
            </a:r>
          </a:p>
          <a:p>
            <a:pPr algn="l"/>
            <a:endParaRPr lang="es-EC" sz="1400" b="0" dirty="0">
              <a:effectLst/>
            </a:endParaRPr>
          </a:p>
        </p:txBody>
      </p:sp>
    </p:spTree>
    <p:extLst>
      <p:ext uri="{BB962C8B-B14F-4D97-AF65-F5344CB8AC3E}">
        <p14:creationId xmlns:p14="http://schemas.microsoft.com/office/powerpoint/2010/main" val="2690985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041D7-4080-4FC3-9908-69A0727EE2B1}"/>
              </a:ext>
            </a:extLst>
          </p:cNvPr>
          <p:cNvSpPr>
            <a:spLocks noGrp="1"/>
          </p:cNvSpPr>
          <p:nvPr>
            <p:ph type="title"/>
          </p:nvPr>
        </p:nvSpPr>
        <p:spPr>
          <a:xfrm>
            <a:off x="1972849" y="246591"/>
            <a:ext cx="9602439" cy="1283728"/>
          </a:xfrm>
        </p:spPr>
        <p:txBody>
          <a:bodyPr anchor="t"/>
          <a:lstStyle/>
          <a:p>
            <a:r>
              <a:rPr lang="es-MX" dirty="0" smtClean="0">
                <a:cs typeface="Times New Roman" panose="02020603050405020304" pitchFamily="18" charset="0"/>
              </a:rPr>
              <a:t>Modelo de Hiroyasu</a:t>
            </a:r>
            <a:r>
              <a:rPr lang="es-MX" sz="3200" dirty="0" smtClean="0">
                <a:cs typeface="Times New Roman" panose="02020603050405020304" pitchFamily="18" charset="0"/>
              </a:rPr>
              <a:t/>
            </a:r>
            <a:br>
              <a:rPr lang="es-MX" sz="3200" dirty="0" smtClean="0">
                <a:cs typeface="Times New Roman" panose="02020603050405020304" pitchFamily="18" charset="0"/>
              </a:rPr>
            </a:br>
            <a:endParaRPr lang="es-MX" sz="3200" dirty="0">
              <a:cs typeface="Times New Roman" panose="02020603050405020304" pitchFamily="18" charset="0"/>
            </a:endParaRPr>
          </a:p>
        </p:txBody>
      </p:sp>
      <p:sp>
        <p:nvSpPr>
          <p:cNvPr id="11" name="Marcador de contenido 2">
            <a:extLst>
              <a:ext uri="{FF2B5EF4-FFF2-40B4-BE49-F238E27FC236}">
                <a16:creationId xmlns:a16="http://schemas.microsoft.com/office/drawing/2014/main" id="{B4714121-C8F5-4748-A7B3-107978A4FB85}"/>
              </a:ext>
            </a:extLst>
          </p:cNvPr>
          <p:cNvSpPr txBox="1">
            <a:spLocks/>
          </p:cNvSpPr>
          <p:nvPr/>
        </p:nvSpPr>
        <p:spPr>
          <a:xfrm>
            <a:off x="1" y="1502781"/>
            <a:ext cx="1433146" cy="498374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1" i="0" u="sng"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dirty="0" smtClean="0">
                <a:solidFill>
                  <a:prstClr val="white"/>
                </a:solidFill>
                <a:cs typeface="Times New Roman" panose="02020603050405020304" pitchFamily="18" charset="0"/>
              </a:rPr>
              <a:t>Diseño</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Pruebas </a:t>
            </a:r>
            <a:r>
              <a:rPr lang="es-MX" sz="1200" dirty="0">
                <a:solidFill>
                  <a:prstClr val="white"/>
                </a:solidFill>
                <a:latin typeface="Corbel" panose="020B0503020204020204"/>
              </a:rPr>
              <a:t>y </a:t>
            </a:r>
            <a:r>
              <a:rPr lang="es-MX" sz="1200"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Recomendaciones</a:t>
            </a:r>
          </a:p>
          <a:p>
            <a:pPr algn="ctr"/>
            <a:endParaRPr lang="es-MX" sz="1200" dirty="0">
              <a:solidFill>
                <a:prstClr val="white"/>
              </a:solidFill>
              <a:latin typeface="Corbel" panose="020B0503020204020204"/>
            </a:endParaRPr>
          </a:p>
          <a:p>
            <a:pPr algn="ctr"/>
            <a:r>
              <a:rPr lang="es-MX" sz="1200" dirty="0">
                <a:solidFill>
                  <a:prstClr val="white"/>
                </a:solidFill>
                <a:latin typeface="Corbel" panose="020B0503020204020204"/>
              </a:rPr>
              <a:t>Trabajos futuros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0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endParaRPr>
          </a:p>
        </p:txBody>
      </p:sp>
      <mc:AlternateContent xmlns:mc="http://schemas.openxmlformats.org/markup-compatibility/2006">
        <mc:Choice xmlns:a14="http://schemas.microsoft.com/office/drawing/2010/main" Requires="a14">
          <p:sp>
            <p:nvSpPr>
              <p:cNvPr id="14" name="Título 1">
                <a:extLst>
                  <a:ext uri="{FF2B5EF4-FFF2-40B4-BE49-F238E27FC236}">
                    <a16:creationId xmlns:a16="http://schemas.microsoft.com/office/drawing/2014/main" id="{44C17D36-5CB8-49B4-A5CB-CB4C9BBAD9C4}"/>
                  </a:ext>
                </a:extLst>
              </p:cNvPr>
              <p:cNvSpPr txBox="1">
                <a:spLocks/>
              </p:cNvSpPr>
              <p:nvPr/>
            </p:nvSpPr>
            <p:spPr>
              <a:xfrm>
                <a:off x="2199557" y="1502781"/>
                <a:ext cx="9375731" cy="496707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pPr algn="l"/>
                <a:r>
                  <a:rPr lang="es-EC" sz="1500" i="1" dirty="0" smtClean="0">
                    <a:effectLst/>
                  </a:rPr>
                  <a:t>Ángulo </a:t>
                </a:r>
                <a:r>
                  <a:rPr lang="es-EC" sz="1500" i="1" dirty="0">
                    <a:effectLst/>
                  </a:rPr>
                  <a:t>de cono de </a:t>
                </a:r>
                <a:r>
                  <a:rPr lang="es-EC" sz="1500" i="1" dirty="0" smtClean="0">
                    <a:effectLst/>
                  </a:rPr>
                  <a:t>pulverización, </a:t>
                </a:r>
                <a:r>
                  <a:rPr lang="es-EC" sz="1500" b="0" dirty="0" smtClean="0">
                    <a:effectLst/>
                  </a:rPr>
                  <a:t>La </a:t>
                </a:r>
                <a:r>
                  <a:rPr lang="es-EC" sz="1500" b="0" dirty="0">
                    <a:effectLst/>
                  </a:rPr>
                  <a:t>ecuación empírica para el ángulo de pulverización cuando este ángulo alcanza el valor constante se expresa de la siguiente manera:</a:t>
                </a:r>
              </a:p>
              <a:p>
                <a:pPr algn="l"/>
                <a14:m>
                  <m:oMathPara xmlns:m="http://schemas.openxmlformats.org/officeDocument/2006/math">
                    <m:oMathParaPr>
                      <m:jc m:val="centerGroup"/>
                    </m:oMathParaPr>
                    <m:oMath xmlns:m="http://schemas.openxmlformats.org/officeDocument/2006/math">
                      <m:r>
                        <a:rPr lang="es-EC" sz="1500" i="1">
                          <a:effectLst/>
                        </a:rPr>
                        <m:t>𝜃</m:t>
                      </m:r>
                      <m:sSub>
                        <m:sSubPr>
                          <m:ctrlPr>
                            <a:rPr lang="es-EC" sz="1500" i="1">
                              <a:effectLst/>
                            </a:rPr>
                          </m:ctrlPr>
                        </m:sSubPr>
                        <m:e>
                          <m:r>
                            <a:rPr lang="es-EC" sz="1500" i="1">
                              <a:effectLst/>
                            </a:rPr>
                            <m:t>𝐻</m:t>
                          </m:r>
                        </m:e>
                        <m:sub>
                          <m:r>
                            <a:rPr lang="es-EC" sz="1500" i="1">
                              <a:effectLst/>
                            </a:rPr>
                            <m:t>𝑙</m:t>
                          </m:r>
                        </m:sub>
                      </m:sSub>
                      <m:r>
                        <a:rPr lang="es-EC" sz="1500" i="1">
                          <a:effectLst/>
                        </a:rPr>
                        <m:t>=83.5</m:t>
                      </m:r>
                      <m:sSup>
                        <m:sSupPr>
                          <m:ctrlPr>
                            <a:rPr lang="es-EC" sz="1500" i="1">
                              <a:effectLst/>
                            </a:rPr>
                          </m:ctrlPr>
                        </m:sSupPr>
                        <m:e>
                          <m:d>
                            <m:dPr>
                              <m:ctrlPr>
                                <a:rPr lang="es-EC" sz="1500" i="1">
                                  <a:effectLst/>
                                </a:rPr>
                              </m:ctrlPr>
                            </m:dPr>
                            <m:e>
                              <m:f>
                                <m:fPr>
                                  <m:ctrlPr>
                                    <a:rPr lang="es-EC" sz="1500" i="1">
                                      <a:effectLst/>
                                    </a:rPr>
                                  </m:ctrlPr>
                                </m:fPr>
                                <m:num>
                                  <m:sSub>
                                    <m:sSubPr>
                                      <m:ctrlPr>
                                        <a:rPr lang="es-EC" sz="1500" i="1">
                                          <a:effectLst/>
                                        </a:rPr>
                                      </m:ctrlPr>
                                    </m:sSubPr>
                                    <m:e>
                                      <m:r>
                                        <a:rPr lang="es-EC" sz="1500" i="1">
                                          <a:effectLst/>
                                        </a:rPr>
                                        <m:t>𝐿</m:t>
                                      </m:r>
                                    </m:e>
                                    <m:sub>
                                      <m:r>
                                        <a:rPr lang="es-EC" sz="1500" i="1">
                                          <a:effectLst/>
                                        </a:rPr>
                                        <m:t>𝑜</m:t>
                                      </m:r>
                                    </m:sub>
                                  </m:sSub>
                                </m:num>
                                <m:den>
                                  <m:sSub>
                                    <m:sSubPr>
                                      <m:ctrlPr>
                                        <a:rPr lang="es-EC" sz="1500" i="1">
                                          <a:effectLst/>
                                        </a:rPr>
                                      </m:ctrlPr>
                                    </m:sSubPr>
                                    <m:e>
                                      <m:r>
                                        <a:rPr lang="es-EC" sz="1500" i="1">
                                          <a:effectLst/>
                                        </a:rPr>
                                        <m:t>𝐷</m:t>
                                      </m:r>
                                    </m:e>
                                    <m:sub>
                                      <m:r>
                                        <a:rPr lang="es-EC" sz="1500" i="1">
                                          <a:effectLst/>
                                        </a:rPr>
                                        <m:t>𝑜</m:t>
                                      </m:r>
                                    </m:sub>
                                  </m:sSub>
                                </m:den>
                              </m:f>
                            </m:e>
                          </m:d>
                        </m:e>
                        <m:sup>
                          <m:r>
                            <a:rPr lang="es-EC" sz="1500" i="1">
                              <a:effectLst/>
                            </a:rPr>
                            <m:t>−0.22</m:t>
                          </m:r>
                        </m:sup>
                      </m:sSup>
                      <m:sSup>
                        <m:sSupPr>
                          <m:ctrlPr>
                            <a:rPr lang="es-EC" sz="1500" i="1">
                              <a:effectLst/>
                            </a:rPr>
                          </m:ctrlPr>
                        </m:sSupPr>
                        <m:e>
                          <m:d>
                            <m:dPr>
                              <m:ctrlPr>
                                <a:rPr lang="es-EC" sz="1500" i="1">
                                  <a:effectLst/>
                                </a:rPr>
                              </m:ctrlPr>
                            </m:dPr>
                            <m:e>
                              <m:f>
                                <m:fPr>
                                  <m:ctrlPr>
                                    <a:rPr lang="es-EC" sz="1500" i="1">
                                      <a:effectLst/>
                                    </a:rPr>
                                  </m:ctrlPr>
                                </m:fPr>
                                <m:num>
                                  <m:sSub>
                                    <m:sSubPr>
                                      <m:ctrlPr>
                                        <a:rPr lang="es-EC" sz="1500" i="1">
                                          <a:effectLst/>
                                        </a:rPr>
                                      </m:ctrlPr>
                                    </m:sSubPr>
                                    <m:e>
                                      <m:r>
                                        <a:rPr lang="es-EC" sz="1500" i="1">
                                          <a:effectLst/>
                                        </a:rPr>
                                        <m:t>𝐷</m:t>
                                      </m:r>
                                    </m:e>
                                    <m:sub>
                                      <m:r>
                                        <a:rPr lang="es-EC" sz="1500" i="1">
                                          <a:effectLst/>
                                        </a:rPr>
                                        <m:t>𝑜</m:t>
                                      </m:r>
                                    </m:sub>
                                  </m:sSub>
                                </m:num>
                                <m:den>
                                  <m:sSub>
                                    <m:sSubPr>
                                      <m:ctrlPr>
                                        <a:rPr lang="es-EC" sz="1500" i="1">
                                          <a:effectLst/>
                                        </a:rPr>
                                      </m:ctrlPr>
                                    </m:sSubPr>
                                    <m:e>
                                      <m:r>
                                        <a:rPr lang="es-EC" sz="1500" i="1">
                                          <a:effectLst/>
                                        </a:rPr>
                                        <m:t>𝐷</m:t>
                                      </m:r>
                                    </m:e>
                                    <m:sub>
                                      <m:r>
                                        <a:rPr lang="es-EC" sz="1500" i="1">
                                          <a:effectLst/>
                                        </a:rPr>
                                        <m:t>𝑐</m:t>
                                      </m:r>
                                    </m:sub>
                                  </m:sSub>
                                </m:den>
                              </m:f>
                            </m:e>
                          </m:d>
                        </m:e>
                        <m:sup>
                          <m:r>
                            <a:rPr lang="es-EC" sz="1500" i="1">
                              <a:effectLst/>
                            </a:rPr>
                            <m:t>0.15</m:t>
                          </m:r>
                        </m:sup>
                      </m:sSup>
                      <m:sSup>
                        <m:sSupPr>
                          <m:ctrlPr>
                            <a:rPr lang="es-EC" sz="1500" i="1">
                              <a:effectLst/>
                            </a:rPr>
                          </m:ctrlPr>
                        </m:sSupPr>
                        <m:e>
                          <m:d>
                            <m:dPr>
                              <m:ctrlPr>
                                <a:rPr lang="es-EC" sz="1500" i="1">
                                  <a:effectLst/>
                                </a:rPr>
                              </m:ctrlPr>
                            </m:dPr>
                            <m:e>
                              <m:f>
                                <m:fPr>
                                  <m:ctrlPr>
                                    <a:rPr lang="es-EC" sz="1500" i="1">
                                      <a:effectLst/>
                                    </a:rPr>
                                  </m:ctrlPr>
                                </m:fPr>
                                <m:num>
                                  <m:sSub>
                                    <m:sSubPr>
                                      <m:ctrlPr>
                                        <a:rPr lang="es-EC" sz="1500" i="1">
                                          <a:effectLst/>
                                        </a:rPr>
                                      </m:ctrlPr>
                                    </m:sSubPr>
                                    <m:e>
                                      <m:r>
                                        <a:rPr lang="es-EC" sz="1500" i="1">
                                          <a:effectLst/>
                                        </a:rPr>
                                        <m:t>𝜌</m:t>
                                      </m:r>
                                    </m:e>
                                    <m:sub>
                                      <m:r>
                                        <a:rPr lang="es-EC" sz="1500" i="1">
                                          <a:effectLst/>
                                        </a:rPr>
                                        <m:t>𝑎</m:t>
                                      </m:r>
                                    </m:sub>
                                  </m:sSub>
                                </m:num>
                                <m:den>
                                  <m:sSub>
                                    <m:sSubPr>
                                      <m:ctrlPr>
                                        <a:rPr lang="es-EC" sz="1500" i="1">
                                          <a:effectLst/>
                                        </a:rPr>
                                      </m:ctrlPr>
                                    </m:sSubPr>
                                    <m:e>
                                      <m:r>
                                        <a:rPr lang="es-EC" sz="1500" i="1">
                                          <a:effectLst/>
                                        </a:rPr>
                                        <m:t>𝜌</m:t>
                                      </m:r>
                                    </m:e>
                                    <m:sub>
                                      <m:r>
                                        <a:rPr lang="es-EC" sz="1500" i="1">
                                          <a:effectLst/>
                                        </a:rPr>
                                        <m:t>𝑙</m:t>
                                      </m:r>
                                    </m:sub>
                                  </m:sSub>
                                </m:den>
                              </m:f>
                            </m:e>
                          </m:d>
                        </m:e>
                        <m:sup>
                          <m:r>
                            <a:rPr lang="es-EC" sz="1500" i="1">
                              <a:effectLst/>
                            </a:rPr>
                            <m:t>0.26</m:t>
                          </m:r>
                        </m:sup>
                      </m:sSup>
                    </m:oMath>
                  </m:oMathPara>
                </a14:m>
                <a:endParaRPr lang="es-EC" sz="1500" dirty="0">
                  <a:effectLst/>
                </a:endParaRPr>
              </a:p>
              <a:p>
                <a:pPr algn="l"/>
                <a:endParaRPr lang="es-EC" sz="1500" b="0" dirty="0" smtClean="0">
                  <a:effectLst/>
                </a:endParaRPr>
              </a:p>
              <a:p>
                <a:pPr algn="l"/>
                <a:r>
                  <a:rPr lang="es-EC" sz="1500" i="1" dirty="0">
                    <a:effectLst/>
                  </a:rPr>
                  <a:t>Longitud de </a:t>
                </a:r>
                <a:r>
                  <a:rPr lang="es-EC" sz="1500" i="1" dirty="0" smtClean="0">
                    <a:effectLst/>
                  </a:rPr>
                  <a:t>ruptura</a:t>
                </a:r>
                <a:r>
                  <a:rPr lang="es-EC" sz="1500" i="1" dirty="0">
                    <a:effectLst/>
                  </a:rPr>
                  <a:t>, </a:t>
                </a:r>
                <a:r>
                  <a:rPr lang="es-EC" sz="1500" b="0" dirty="0" smtClean="0">
                    <a:effectLst/>
                  </a:rPr>
                  <a:t>La </a:t>
                </a:r>
                <a:r>
                  <a:rPr lang="es-EC" sz="1500" b="0" dirty="0">
                    <a:effectLst/>
                  </a:rPr>
                  <a:t>siguiente expresión para la longitud de ruptura se derivó de datos experimentales que cubrieron una amplia gama de condiciones:</a:t>
                </a:r>
              </a:p>
              <a:p>
                <a:pPr algn="l"/>
                <a14:m>
                  <m:oMathPara xmlns:m="http://schemas.openxmlformats.org/officeDocument/2006/math">
                    <m:oMathParaPr>
                      <m:jc m:val="centerGroup"/>
                    </m:oMathParaPr>
                    <m:oMath xmlns:m="http://schemas.openxmlformats.org/officeDocument/2006/math">
                      <m:r>
                        <a:rPr lang="es-ES" sz="1500" i="1">
                          <a:effectLst/>
                        </a:rPr>
                        <m:t>𝐿</m:t>
                      </m:r>
                      <m:sSub>
                        <m:sSubPr>
                          <m:ctrlPr>
                            <a:rPr lang="es-EC" sz="1500" i="1">
                              <a:effectLst/>
                            </a:rPr>
                          </m:ctrlPr>
                        </m:sSubPr>
                        <m:e>
                          <m:r>
                            <a:rPr lang="es-ES" sz="1500" i="1">
                              <a:effectLst/>
                            </a:rPr>
                            <m:t>𝑏</m:t>
                          </m:r>
                        </m:e>
                        <m:sub>
                          <m:r>
                            <a:rPr lang="es-ES" sz="1500" i="1">
                              <a:effectLst/>
                            </a:rPr>
                            <m:t>𝑙</m:t>
                          </m:r>
                        </m:sub>
                      </m:sSub>
                      <m:r>
                        <a:rPr lang="es-ES" sz="1500">
                          <a:effectLst/>
                        </a:rPr>
                        <m:t>=7.0</m:t>
                      </m:r>
                      <m:r>
                        <a:rPr lang="es-ES" sz="1500" i="1">
                          <a:effectLst/>
                        </a:rPr>
                        <m:t>∗</m:t>
                      </m:r>
                      <m:sSub>
                        <m:sSubPr>
                          <m:ctrlPr>
                            <a:rPr lang="es-EC" sz="1500" i="1">
                              <a:effectLst/>
                            </a:rPr>
                          </m:ctrlPr>
                        </m:sSubPr>
                        <m:e>
                          <m:r>
                            <a:rPr lang="es-ES" sz="1500" i="1">
                              <a:effectLst/>
                            </a:rPr>
                            <m:t>𝐷</m:t>
                          </m:r>
                        </m:e>
                        <m:sub>
                          <m:r>
                            <a:rPr lang="es-ES" sz="1500" i="1">
                              <a:effectLst/>
                            </a:rPr>
                            <m:t>𝑜</m:t>
                          </m:r>
                        </m:sub>
                      </m:sSub>
                      <m:d>
                        <m:dPr>
                          <m:ctrlPr>
                            <a:rPr lang="es-EC" sz="1500" i="1">
                              <a:effectLst/>
                            </a:rPr>
                          </m:ctrlPr>
                        </m:dPr>
                        <m:e>
                          <m:r>
                            <a:rPr lang="es-ES" sz="1500">
                              <a:effectLst/>
                            </a:rPr>
                            <m:t>1+0.4</m:t>
                          </m:r>
                          <m:r>
                            <a:rPr lang="es-ES" sz="1500" i="1">
                              <a:effectLst/>
                            </a:rPr>
                            <m:t>∗</m:t>
                          </m:r>
                          <m:f>
                            <m:fPr>
                              <m:ctrlPr>
                                <a:rPr lang="es-EC" sz="1500" i="1">
                                  <a:effectLst/>
                                </a:rPr>
                              </m:ctrlPr>
                            </m:fPr>
                            <m:num>
                              <m:sSub>
                                <m:sSubPr>
                                  <m:ctrlPr>
                                    <a:rPr lang="es-EC" sz="1500" i="1">
                                      <a:effectLst/>
                                    </a:rPr>
                                  </m:ctrlPr>
                                </m:sSubPr>
                                <m:e>
                                  <m:r>
                                    <a:rPr lang="es-ES" sz="1500" i="1">
                                      <a:effectLst/>
                                    </a:rPr>
                                    <m:t>𝑟</m:t>
                                  </m:r>
                                </m:e>
                                <m:sub>
                                  <m:r>
                                    <a:rPr lang="es-ES" sz="1500" i="1">
                                      <a:effectLst/>
                                    </a:rPr>
                                    <m:t>𝑟</m:t>
                                  </m:r>
                                </m:sub>
                              </m:sSub>
                            </m:num>
                            <m:den>
                              <m:sSub>
                                <m:sSubPr>
                                  <m:ctrlPr>
                                    <a:rPr lang="es-EC" sz="1500" i="1">
                                      <a:effectLst/>
                                    </a:rPr>
                                  </m:ctrlPr>
                                </m:sSubPr>
                                <m:e>
                                  <m:r>
                                    <a:rPr lang="es-ES" sz="1500" i="1">
                                      <a:effectLst/>
                                    </a:rPr>
                                    <m:t>𝐷</m:t>
                                  </m:r>
                                </m:e>
                                <m:sub>
                                  <m:r>
                                    <a:rPr lang="es-ES" sz="1500" i="1">
                                      <a:effectLst/>
                                    </a:rPr>
                                    <m:t>𝑜</m:t>
                                  </m:r>
                                </m:sub>
                              </m:sSub>
                            </m:den>
                          </m:f>
                        </m:e>
                      </m:d>
                      <m:sSup>
                        <m:sSupPr>
                          <m:ctrlPr>
                            <a:rPr lang="es-EC" sz="1500" i="1">
                              <a:effectLst/>
                            </a:rPr>
                          </m:ctrlPr>
                        </m:sSupPr>
                        <m:e>
                          <m:d>
                            <m:dPr>
                              <m:ctrlPr>
                                <a:rPr lang="es-EC" sz="1500" i="1">
                                  <a:effectLst/>
                                </a:rPr>
                              </m:ctrlPr>
                            </m:dPr>
                            <m:e>
                              <m:f>
                                <m:fPr>
                                  <m:ctrlPr>
                                    <a:rPr lang="es-EC" sz="1500" i="1">
                                      <a:effectLst/>
                                    </a:rPr>
                                  </m:ctrlPr>
                                </m:fPr>
                                <m:num>
                                  <m:sSub>
                                    <m:sSubPr>
                                      <m:ctrlPr>
                                        <a:rPr lang="es-EC" sz="1500" i="1">
                                          <a:effectLst/>
                                        </a:rPr>
                                      </m:ctrlPr>
                                    </m:sSubPr>
                                    <m:e>
                                      <m:r>
                                        <a:rPr lang="es-ES" sz="1500" i="1">
                                          <a:effectLst/>
                                        </a:rPr>
                                        <m:t>𝑃</m:t>
                                      </m:r>
                                    </m:e>
                                    <m:sub>
                                      <m:r>
                                        <a:rPr lang="es-ES" sz="1500" i="1">
                                          <a:effectLst/>
                                        </a:rPr>
                                        <m:t>𝑎</m:t>
                                      </m:r>
                                    </m:sub>
                                  </m:sSub>
                                </m:num>
                                <m:den>
                                  <m:sSub>
                                    <m:sSubPr>
                                      <m:ctrlPr>
                                        <a:rPr lang="es-EC" sz="1500" i="1">
                                          <a:effectLst/>
                                        </a:rPr>
                                      </m:ctrlPr>
                                    </m:sSubPr>
                                    <m:e>
                                      <m:r>
                                        <a:rPr lang="es-ES" sz="1500" i="1">
                                          <a:effectLst/>
                                        </a:rPr>
                                        <m:t>𝜌</m:t>
                                      </m:r>
                                    </m:e>
                                    <m:sub>
                                      <m:r>
                                        <a:rPr lang="es-ES" sz="1500" i="1">
                                          <a:effectLst/>
                                        </a:rPr>
                                        <m:t>𝑙</m:t>
                                      </m:r>
                                    </m:sub>
                                  </m:sSub>
                                  <m:r>
                                    <a:rPr lang="es-ES" sz="1500" i="1">
                                      <a:effectLst/>
                                    </a:rPr>
                                    <m:t>∗</m:t>
                                  </m:r>
                                  <m:sSubSup>
                                    <m:sSubSupPr>
                                      <m:ctrlPr>
                                        <a:rPr lang="es-EC" sz="1500" i="1">
                                          <a:effectLst/>
                                        </a:rPr>
                                      </m:ctrlPr>
                                    </m:sSubSupPr>
                                    <m:e>
                                      <m:r>
                                        <a:rPr lang="es-ES" sz="1500" i="1">
                                          <a:effectLst/>
                                        </a:rPr>
                                        <m:t>𝑉</m:t>
                                      </m:r>
                                    </m:e>
                                    <m:sub>
                                      <m:r>
                                        <a:rPr lang="es-ES" sz="1500" i="1">
                                          <a:effectLst/>
                                        </a:rPr>
                                        <m:t>𝑖</m:t>
                                      </m:r>
                                    </m:sub>
                                    <m:sup>
                                      <m:r>
                                        <a:rPr lang="es-ES" sz="1500">
                                          <a:effectLst/>
                                        </a:rPr>
                                        <m:t>2</m:t>
                                      </m:r>
                                    </m:sup>
                                  </m:sSubSup>
                                </m:den>
                              </m:f>
                            </m:e>
                          </m:d>
                        </m:e>
                        <m:sup>
                          <m:r>
                            <a:rPr lang="es-ES" sz="1500">
                              <a:effectLst/>
                            </a:rPr>
                            <m:t>0.05</m:t>
                          </m:r>
                        </m:sup>
                      </m:sSup>
                      <m:sSup>
                        <m:sSupPr>
                          <m:ctrlPr>
                            <a:rPr lang="es-EC" sz="1500" i="1">
                              <a:effectLst/>
                            </a:rPr>
                          </m:ctrlPr>
                        </m:sSupPr>
                        <m:e>
                          <m:d>
                            <m:dPr>
                              <m:ctrlPr>
                                <a:rPr lang="es-EC" sz="1500" i="1">
                                  <a:effectLst/>
                                </a:rPr>
                              </m:ctrlPr>
                            </m:dPr>
                            <m:e>
                              <m:f>
                                <m:fPr>
                                  <m:ctrlPr>
                                    <a:rPr lang="es-EC" sz="1500" i="1">
                                      <a:effectLst/>
                                    </a:rPr>
                                  </m:ctrlPr>
                                </m:fPr>
                                <m:num>
                                  <m:sSub>
                                    <m:sSubPr>
                                      <m:ctrlPr>
                                        <a:rPr lang="es-EC" sz="1500" i="1">
                                          <a:effectLst/>
                                        </a:rPr>
                                      </m:ctrlPr>
                                    </m:sSubPr>
                                    <m:e>
                                      <m:r>
                                        <a:rPr lang="es-ES" sz="1500" i="1">
                                          <a:effectLst/>
                                        </a:rPr>
                                        <m:t>𝐿</m:t>
                                      </m:r>
                                    </m:e>
                                    <m:sub>
                                      <m:r>
                                        <a:rPr lang="es-ES" sz="1500" i="1">
                                          <a:effectLst/>
                                        </a:rPr>
                                        <m:t>𝑜</m:t>
                                      </m:r>
                                    </m:sub>
                                  </m:sSub>
                                </m:num>
                                <m:den>
                                  <m:sSub>
                                    <m:sSubPr>
                                      <m:ctrlPr>
                                        <a:rPr lang="es-EC" sz="1500" i="1">
                                          <a:effectLst/>
                                        </a:rPr>
                                      </m:ctrlPr>
                                    </m:sSubPr>
                                    <m:e>
                                      <m:r>
                                        <a:rPr lang="es-ES" sz="1500" i="1">
                                          <a:effectLst/>
                                        </a:rPr>
                                        <m:t>𝐷</m:t>
                                      </m:r>
                                    </m:e>
                                    <m:sub>
                                      <m:r>
                                        <a:rPr lang="es-ES" sz="1500" i="1">
                                          <a:effectLst/>
                                        </a:rPr>
                                        <m:t>𝑜</m:t>
                                      </m:r>
                                    </m:sub>
                                  </m:sSub>
                                </m:den>
                              </m:f>
                            </m:e>
                          </m:d>
                        </m:e>
                        <m:sup>
                          <m:r>
                            <a:rPr lang="es-ES" sz="1500">
                              <a:effectLst/>
                            </a:rPr>
                            <m:t>0.13</m:t>
                          </m:r>
                        </m:sup>
                      </m:sSup>
                      <m:sSup>
                        <m:sSupPr>
                          <m:ctrlPr>
                            <a:rPr lang="es-EC" sz="1500" i="1">
                              <a:effectLst/>
                            </a:rPr>
                          </m:ctrlPr>
                        </m:sSupPr>
                        <m:e>
                          <m:d>
                            <m:dPr>
                              <m:ctrlPr>
                                <a:rPr lang="es-EC" sz="1500" i="1">
                                  <a:effectLst/>
                                </a:rPr>
                              </m:ctrlPr>
                            </m:dPr>
                            <m:e>
                              <m:f>
                                <m:fPr>
                                  <m:ctrlPr>
                                    <a:rPr lang="es-EC" sz="1500" i="1">
                                      <a:effectLst/>
                                    </a:rPr>
                                  </m:ctrlPr>
                                </m:fPr>
                                <m:num>
                                  <m:sSub>
                                    <m:sSubPr>
                                      <m:ctrlPr>
                                        <a:rPr lang="es-EC" sz="1500" i="1">
                                          <a:effectLst/>
                                        </a:rPr>
                                      </m:ctrlPr>
                                    </m:sSubPr>
                                    <m:e>
                                      <m:r>
                                        <a:rPr lang="es-ES" sz="1500" i="1">
                                          <a:effectLst/>
                                        </a:rPr>
                                        <m:t>𝜌</m:t>
                                      </m:r>
                                    </m:e>
                                    <m:sub>
                                      <m:r>
                                        <a:rPr lang="es-ES" sz="1500" i="1">
                                          <a:effectLst/>
                                        </a:rPr>
                                        <m:t>𝑙</m:t>
                                      </m:r>
                                    </m:sub>
                                  </m:sSub>
                                </m:num>
                                <m:den>
                                  <m:sSub>
                                    <m:sSubPr>
                                      <m:ctrlPr>
                                        <a:rPr lang="es-EC" sz="1500" i="1">
                                          <a:effectLst/>
                                        </a:rPr>
                                      </m:ctrlPr>
                                    </m:sSubPr>
                                    <m:e>
                                      <m:r>
                                        <a:rPr lang="es-ES" sz="1500" i="1">
                                          <a:effectLst/>
                                        </a:rPr>
                                        <m:t>𝜌</m:t>
                                      </m:r>
                                    </m:e>
                                    <m:sub>
                                      <m:r>
                                        <a:rPr lang="es-ES" sz="1500" i="1">
                                          <a:effectLst/>
                                        </a:rPr>
                                        <m:t>𝑎</m:t>
                                      </m:r>
                                    </m:sub>
                                  </m:sSub>
                                </m:den>
                              </m:f>
                            </m:e>
                          </m:d>
                        </m:e>
                        <m:sup>
                          <m:r>
                            <a:rPr lang="es-ES" sz="1500">
                              <a:effectLst/>
                            </a:rPr>
                            <m:t>0.5</m:t>
                          </m:r>
                        </m:sup>
                      </m:sSup>
                    </m:oMath>
                  </m:oMathPara>
                </a14:m>
                <a:endParaRPr lang="es-EC" sz="1500" dirty="0">
                  <a:effectLst/>
                </a:endParaRPr>
              </a:p>
              <a:p>
                <a:pPr algn="l"/>
                <a:endParaRPr lang="es-EC" sz="1500" b="0" dirty="0" smtClean="0">
                  <a:effectLst/>
                </a:endParaRPr>
              </a:p>
              <a:p>
                <a:pPr algn="l"/>
                <a:r>
                  <a:rPr lang="es-EC" sz="1500" b="0" dirty="0" smtClean="0">
                    <a:effectLst/>
                  </a:rPr>
                  <a:t>Esta </a:t>
                </a:r>
                <a:r>
                  <a:rPr lang="es-EC" sz="1500" b="0" dirty="0">
                    <a:effectLst/>
                  </a:rPr>
                  <a:t>expresión es válida para cualquier región completa de spray. </a:t>
                </a:r>
              </a:p>
              <a:p>
                <a:pPr algn="l"/>
                <a:endParaRPr lang="es-EC" sz="1500" b="0" dirty="0" smtClean="0">
                  <a:effectLst/>
                </a:endParaRPr>
              </a:p>
              <a:p>
                <a:pPr algn="l"/>
                <a:r>
                  <a:rPr lang="es-EC" sz="1500" i="1" dirty="0">
                    <a:effectLst/>
                  </a:rPr>
                  <a:t>Tamaño de distribución de </a:t>
                </a:r>
                <a:r>
                  <a:rPr lang="es-EC" sz="1500" i="1" dirty="0" smtClean="0">
                    <a:effectLst/>
                  </a:rPr>
                  <a:t>gotas</a:t>
                </a:r>
                <a:r>
                  <a:rPr lang="es-EC" sz="1500" i="1" dirty="0">
                    <a:effectLst/>
                  </a:rPr>
                  <a:t>, </a:t>
                </a:r>
                <a:r>
                  <a:rPr lang="es-EC" sz="1500" b="0" dirty="0" smtClean="0">
                    <a:effectLst/>
                  </a:rPr>
                  <a:t>Una </a:t>
                </a:r>
                <a:r>
                  <a:rPr lang="es-EC" sz="1500" b="0" dirty="0">
                    <a:effectLst/>
                  </a:rPr>
                  <a:t>expresión adimensional para la distribución de tamaño de gota para pulverización es:</a:t>
                </a:r>
              </a:p>
              <a:p>
                <a:pPr algn="l"/>
                <a14:m>
                  <m:oMathPara xmlns:m="http://schemas.openxmlformats.org/officeDocument/2006/math">
                    <m:oMathParaPr>
                      <m:jc m:val="centerGroup"/>
                    </m:oMathParaPr>
                    <m:oMath xmlns:m="http://schemas.openxmlformats.org/officeDocument/2006/math">
                      <m:f>
                        <m:fPr>
                          <m:ctrlPr>
                            <a:rPr lang="es-EC" sz="1500" i="1">
                              <a:effectLst/>
                            </a:rPr>
                          </m:ctrlPr>
                        </m:fPr>
                        <m:num>
                          <m:r>
                            <a:rPr lang="es-ES" sz="1500" i="1">
                              <a:effectLst/>
                            </a:rPr>
                            <m:t>𝑑𝑣</m:t>
                          </m:r>
                        </m:num>
                        <m:den>
                          <m:r>
                            <a:rPr lang="es-ES" sz="1500" i="1">
                              <a:effectLst/>
                            </a:rPr>
                            <m:t>𝑣</m:t>
                          </m:r>
                        </m:den>
                      </m:f>
                      <m:r>
                        <a:rPr lang="es-ES" sz="1500">
                          <a:effectLst/>
                        </a:rPr>
                        <m:t>=13.5</m:t>
                      </m:r>
                      <m:sSup>
                        <m:sSupPr>
                          <m:ctrlPr>
                            <a:rPr lang="es-EC" sz="1500" i="1">
                              <a:effectLst/>
                            </a:rPr>
                          </m:ctrlPr>
                        </m:sSupPr>
                        <m:e>
                          <m:d>
                            <m:dPr>
                              <m:ctrlPr>
                                <a:rPr lang="es-EC" sz="1500" i="1">
                                  <a:effectLst/>
                                </a:rPr>
                              </m:ctrlPr>
                            </m:dPr>
                            <m:e>
                              <m:f>
                                <m:fPr>
                                  <m:ctrlPr>
                                    <a:rPr lang="es-EC" sz="1500" i="1">
                                      <a:effectLst/>
                                    </a:rPr>
                                  </m:ctrlPr>
                                </m:fPr>
                                <m:num>
                                  <m:r>
                                    <a:rPr lang="es-ES" sz="1500" i="1">
                                      <a:effectLst/>
                                    </a:rPr>
                                    <m:t>𝑥</m:t>
                                  </m:r>
                                </m:num>
                                <m:den>
                                  <m:acc>
                                    <m:accPr>
                                      <m:chr m:val="̅"/>
                                      <m:ctrlPr>
                                        <a:rPr lang="es-EC" sz="1500" i="1">
                                          <a:effectLst/>
                                        </a:rPr>
                                      </m:ctrlPr>
                                    </m:accPr>
                                    <m:e>
                                      <m:sSub>
                                        <m:sSubPr>
                                          <m:ctrlPr>
                                            <a:rPr lang="es-EC" sz="1500" i="1">
                                              <a:effectLst/>
                                            </a:rPr>
                                          </m:ctrlPr>
                                        </m:sSubPr>
                                        <m:e>
                                          <m:r>
                                            <a:rPr lang="es-ES" sz="1500" i="1">
                                              <a:effectLst/>
                                            </a:rPr>
                                            <m:t>𝑥</m:t>
                                          </m:r>
                                        </m:e>
                                        <m:sub>
                                          <m:r>
                                            <a:rPr lang="es-ES" sz="1500">
                                              <a:effectLst/>
                                            </a:rPr>
                                            <m:t>32</m:t>
                                          </m:r>
                                        </m:sub>
                                      </m:sSub>
                                    </m:e>
                                  </m:acc>
                                </m:den>
                              </m:f>
                            </m:e>
                          </m:d>
                        </m:e>
                        <m:sup>
                          <m:r>
                            <a:rPr lang="es-ES" sz="1500">
                              <a:effectLst/>
                            </a:rPr>
                            <m:t>3</m:t>
                          </m:r>
                        </m:sup>
                      </m:sSup>
                      <m:r>
                        <a:rPr lang="es-ES" sz="1500" i="1">
                          <a:effectLst/>
                        </a:rPr>
                        <m:t>𝐸𝑋𝑃</m:t>
                      </m:r>
                      <m:d>
                        <m:dPr>
                          <m:ctrlPr>
                            <a:rPr lang="es-EC" sz="1500" i="1">
                              <a:effectLst/>
                            </a:rPr>
                          </m:ctrlPr>
                        </m:dPr>
                        <m:e>
                          <m:r>
                            <a:rPr lang="es-ES" sz="1500" i="1">
                              <a:effectLst/>
                            </a:rPr>
                            <m:t>−</m:t>
                          </m:r>
                          <m:r>
                            <a:rPr lang="es-ES" sz="1500">
                              <a:effectLst/>
                            </a:rPr>
                            <m:t>3</m:t>
                          </m:r>
                          <m:d>
                            <m:dPr>
                              <m:ctrlPr>
                                <a:rPr lang="es-EC" sz="1500" i="1">
                                  <a:effectLst/>
                                </a:rPr>
                              </m:ctrlPr>
                            </m:dPr>
                            <m:e>
                              <m:f>
                                <m:fPr>
                                  <m:ctrlPr>
                                    <a:rPr lang="es-EC" sz="1500" i="1">
                                      <a:effectLst/>
                                    </a:rPr>
                                  </m:ctrlPr>
                                </m:fPr>
                                <m:num>
                                  <m:r>
                                    <a:rPr lang="es-ES" sz="1500" i="1">
                                      <a:effectLst/>
                                    </a:rPr>
                                    <m:t>𝑥</m:t>
                                  </m:r>
                                </m:num>
                                <m:den>
                                  <m:acc>
                                    <m:accPr>
                                      <m:chr m:val="̅"/>
                                      <m:ctrlPr>
                                        <a:rPr lang="es-EC" sz="1500" i="1">
                                          <a:effectLst/>
                                        </a:rPr>
                                      </m:ctrlPr>
                                    </m:accPr>
                                    <m:e>
                                      <m:sSub>
                                        <m:sSubPr>
                                          <m:ctrlPr>
                                            <a:rPr lang="es-EC" sz="1500" i="1">
                                              <a:effectLst/>
                                            </a:rPr>
                                          </m:ctrlPr>
                                        </m:sSubPr>
                                        <m:e>
                                          <m:r>
                                            <a:rPr lang="es-ES" sz="1500" i="1">
                                              <a:effectLst/>
                                            </a:rPr>
                                            <m:t>𝑥</m:t>
                                          </m:r>
                                        </m:e>
                                        <m:sub>
                                          <m:r>
                                            <a:rPr lang="es-ES" sz="1500">
                                              <a:effectLst/>
                                            </a:rPr>
                                            <m:t>32</m:t>
                                          </m:r>
                                        </m:sub>
                                      </m:sSub>
                                    </m:e>
                                  </m:acc>
                                </m:den>
                              </m:f>
                            </m:e>
                          </m:d>
                        </m:e>
                      </m:d>
                      <m:r>
                        <a:rPr lang="es-ES" sz="1500" i="1">
                          <a:effectLst/>
                        </a:rPr>
                        <m:t>𝑑</m:t>
                      </m:r>
                      <m:d>
                        <m:dPr>
                          <m:ctrlPr>
                            <a:rPr lang="es-EC" sz="1500" i="1">
                              <a:effectLst/>
                            </a:rPr>
                          </m:ctrlPr>
                        </m:dPr>
                        <m:e>
                          <m:f>
                            <m:fPr>
                              <m:ctrlPr>
                                <a:rPr lang="es-EC" sz="1500" i="1">
                                  <a:effectLst/>
                                </a:rPr>
                              </m:ctrlPr>
                            </m:fPr>
                            <m:num>
                              <m:r>
                                <a:rPr lang="es-ES" sz="1500" i="1">
                                  <a:effectLst/>
                                </a:rPr>
                                <m:t>𝑥</m:t>
                              </m:r>
                            </m:num>
                            <m:den>
                              <m:acc>
                                <m:accPr>
                                  <m:chr m:val="̅"/>
                                  <m:ctrlPr>
                                    <a:rPr lang="es-EC" sz="1500" i="1">
                                      <a:effectLst/>
                                    </a:rPr>
                                  </m:ctrlPr>
                                </m:accPr>
                                <m:e>
                                  <m:sSub>
                                    <m:sSubPr>
                                      <m:ctrlPr>
                                        <a:rPr lang="es-EC" sz="1500" i="1">
                                          <a:effectLst/>
                                        </a:rPr>
                                      </m:ctrlPr>
                                    </m:sSubPr>
                                    <m:e>
                                      <m:r>
                                        <a:rPr lang="es-ES" sz="1500" i="1">
                                          <a:effectLst/>
                                        </a:rPr>
                                        <m:t>𝑥</m:t>
                                      </m:r>
                                    </m:e>
                                    <m:sub>
                                      <m:r>
                                        <a:rPr lang="es-ES" sz="1500">
                                          <a:effectLst/>
                                        </a:rPr>
                                        <m:t>32</m:t>
                                      </m:r>
                                    </m:sub>
                                  </m:sSub>
                                </m:e>
                              </m:acc>
                            </m:den>
                          </m:f>
                        </m:e>
                      </m:d>
                    </m:oMath>
                  </m:oMathPara>
                </a14:m>
                <a:endParaRPr lang="es-EC" sz="1500" dirty="0">
                  <a:effectLst/>
                </a:endParaRPr>
              </a:p>
              <a:p>
                <a:pPr algn="l"/>
                <a:endParaRPr lang="es-EC" sz="1500" b="0" dirty="0" smtClean="0">
                  <a:effectLst/>
                </a:endParaRPr>
              </a:p>
              <a:p>
                <a:pPr algn="l"/>
                <a:r>
                  <a:rPr lang="es-EC" sz="1500" b="0" dirty="0" smtClean="0">
                    <a:effectLst/>
                  </a:rPr>
                  <a:t>Esta </a:t>
                </a:r>
                <a:r>
                  <a:rPr lang="es-EC" sz="1500" b="0" dirty="0">
                    <a:effectLst/>
                  </a:rPr>
                  <a:t>expresión es independiente de las condiciones de operación (contrapresión, velocidad de la bomba, posición de la rejilla y tipo de </a:t>
                </a:r>
                <a:r>
                  <a:rPr lang="es-EC" sz="1500" b="0" dirty="0" smtClean="0">
                    <a:effectLst/>
                  </a:rPr>
                  <a:t>boquilla). </a:t>
                </a:r>
                <a:endParaRPr lang="es-EC" sz="1500" b="0" dirty="0">
                  <a:effectLst/>
                </a:endParaRPr>
              </a:p>
              <a:p>
                <a:pPr algn="l"/>
                <a:endParaRPr lang="es-EC" sz="1500" b="0" dirty="0">
                  <a:effectLst/>
                </a:endParaRPr>
              </a:p>
              <a:p>
                <a:pPr algn="l"/>
                <a:r>
                  <a:rPr lang="es-EC" sz="1500" i="1" dirty="0">
                    <a:effectLst/>
                  </a:rPr>
                  <a:t>Punta de penetración de </a:t>
                </a:r>
                <a:r>
                  <a:rPr lang="es-EC" sz="1500" i="1" dirty="0" smtClean="0">
                    <a:effectLst/>
                  </a:rPr>
                  <a:t>pulverización</a:t>
                </a:r>
                <a:r>
                  <a:rPr lang="es-EC" sz="1500" i="1" dirty="0">
                    <a:effectLst/>
                  </a:rPr>
                  <a:t>, </a:t>
                </a:r>
                <a:r>
                  <a:rPr lang="es-EC" sz="1500" b="0" dirty="0">
                    <a:effectLst/>
                  </a:rPr>
                  <a:t>Las siguientes expresiones se derivan de los datos obtenidos de la investigación y de la teoría de desintegración de chorro de </a:t>
                </a:r>
                <a:r>
                  <a:rPr lang="es-EC" sz="1500" b="0" dirty="0" smtClean="0">
                    <a:effectLst/>
                  </a:rPr>
                  <a:t>Reich.</a:t>
                </a:r>
              </a:p>
              <a:p>
                <a14:m>
                  <m:oMathPara xmlns:m="http://schemas.openxmlformats.org/officeDocument/2006/math">
                    <m:oMathParaPr>
                      <m:jc m:val="centerGroup"/>
                    </m:oMathParaPr>
                    <m:oMath xmlns:m="http://schemas.openxmlformats.org/officeDocument/2006/math">
                      <m:r>
                        <a:rPr lang="es-EC" sz="1500" i="1">
                          <a:effectLst/>
                        </a:rPr>
                        <m:t>𝑆</m:t>
                      </m:r>
                      <m:sSub>
                        <m:sSubPr>
                          <m:ctrlPr>
                            <a:rPr lang="es-EC" sz="1500" i="1">
                              <a:effectLst/>
                            </a:rPr>
                          </m:ctrlPr>
                        </m:sSubPr>
                        <m:e>
                          <m:r>
                            <a:rPr lang="es-EC" sz="1500" i="1">
                              <a:effectLst/>
                            </a:rPr>
                            <m:t>𝐻</m:t>
                          </m:r>
                        </m:e>
                        <m:sub>
                          <m:r>
                            <a:rPr lang="es-EC" sz="1500" i="1">
                              <a:effectLst/>
                            </a:rPr>
                            <m:t>𝑙</m:t>
                          </m:r>
                        </m:sub>
                      </m:sSub>
                      <m:r>
                        <a:rPr lang="es-EC" sz="1500" i="1">
                          <a:effectLst/>
                        </a:rPr>
                        <m:t>=2.95</m:t>
                      </m:r>
                      <m:sSup>
                        <m:sSupPr>
                          <m:ctrlPr>
                            <a:rPr lang="es-EC" sz="1500" i="1">
                              <a:effectLst/>
                            </a:rPr>
                          </m:ctrlPr>
                        </m:sSupPr>
                        <m:e>
                          <m:d>
                            <m:dPr>
                              <m:ctrlPr>
                                <a:rPr lang="es-EC" sz="1500" i="1">
                                  <a:effectLst/>
                                </a:rPr>
                              </m:ctrlPr>
                            </m:dPr>
                            <m:e>
                              <m:f>
                                <m:fPr>
                                  <m:ctrlPr>
                                    <a:rPr lang="es-EC" sz="1500" i="1">
                                      <a:effectLst/>
                                    </a:rPr>
                                  </m:ctrlPr>
                                </m:fPr>
                                <m:num>
                                  <m:r>
                                    <a:rPr lang="es-EC" sz="1500" i="1">
                                      <a:effectLst/>
                                    </a:rPr>
                                    <m:t>∆</m:t>
                                  </m:r>
                                  <m:r>
                                    <a:rPr lang="es-EC" sz="1500" i="1">
                                      <a:effectLst/>
                                    </a:rPr>
                                    <m:t>𝑃</m:t>
                                  </m:r>
                                </m:num>
                                <m:den>
                                  <m:sSub>
                                    <m:sSubPr>
                                      <m:ctrlPr>
                                        <a:rPr lang="es-EC" sz="1500" i="1">
                                          <a:effectLst/>
                                        </a:rPr>
                                      </m:ctrlPr>
                                    </m:sSubPr>
                                    <m:e>
                                      <m:r>
                                        <a:rPr lang="es-EC" sz="1500" i="1">
                                          <a:effectLst/>
                                        </a:rPr>
                                        <m:t>𝜌</m:t>
                                      </m:r>
                                    </m:e>
                                    <m:sub>
                                      <m:r>
                                        <a:rPr lang="es-EC" sz="1500" i="1">
                                          <a:effectLst/>
                                        </a:rPr>
                                        <m:t>𝑎</m:t>
                                      </m:r>
                                    </m:sub>
                                  </m:sSub>
                                </m:den>
                              </m:f>
                            </m:e>
                          </m:d>
                        </m:e>
                        <m:sup>
                          <m:r>
                            <a:rPr lang="es-EC" sz="1500" i="1">
                              <a:effectLst/>
                            </a:rPr>
                            <m:t>0.25</m:t>
                          </m:r>
                        </m:sup>
                      </m:sSup>
                      <m:sSup>
                        <m:sSupPr>
                          <m:ctrlPr>
                            <a:rPr lang="es-EC" sz="1500" i="1">
                              <a:effectLst/>
                            </a:rPr>
                          </m:ctrlPr>
                        </m:sSupPr>
                        <m:e>
                          <m:d>
                            <m:dPr>
                              <m:ctrlPr>
                                <a:rPr lang="es-EC" sz="1500" i="1">
                                  <a:effectLst/>
                                </a:rPr>
                              </m:ctrlPr>
                            </m:dPr>
                            <m:e>
                              <m:sSub>
                                <m:sSubPr>
                                  <m:ctrlPr>
                                    <a:rPr lang="es-EC" sz="1500" i="1">
                                      <a:effectLst/>
                                    </a:rPr>
                                  </m:ctrlPr>
                                </m:sSubPr>
                                <m:e>
                                  <m:r>
                                    <a:rPr lang="es-EC" sz="1500" i="1">
                                      <a:effectLst/>
                                    </a:rPr>
                                    <m:t>𝐷</m:t>
                                  </m:r>
                                </m:e>
                                <m:sub>
                                  <m:r>
                                    <a:rPr lang="es-EC" sz="1500" i="1">
                                      <a:effectLst/>
                                    </a:rPr>
                                    <m:t>𝑜</m:t>
                                  </m:r>
                                </m:sub>
                              </m:sSub>
                              <m:r>
                                <a:rPr lang="es-EC" sz="1500" i="1">
                                  <a:effectLst/>
                                </a:rPr>
                                <m:t>∗</m:t>
                              </m:r>
                              <m:r>
                                <a:rPr lang="es-EC" sz="1500" i="1">
                                  <a:effectLst/>
                                </a:rPr>
                                <m:t>𝑡</m:t>
                              </m:r>
                              <m:sSub>
                                <m:sSubPr>
                                  <m:ctrlPr>
                                    <a:rPr lang="es-EC" sz="1500" i="1">
                                      <a:effectLst/>
                                    </a:rPr>
                                  </m:ctrlPr>
                                </m:sSubPr>
                                <m:e>
                                  <m:r>
                                    <a:rPr lang="es-EC" sz="1500" i="1">
                                      <a:effectLst/>
                                    </a:rPr>
                                    <m:t>𝑏</m:t>
                                  </m:r>
                                </m:e>
                                <m:sub>
                                  <m:r>
                                    <a:rPr lang="es-EC" sz="1500" i="1">
                                      <a:effectLst/>
                                    </a:rPr>
                                    <m:t>𝑙</m:t>
                                  </m:r>
                                </m:sub>
                              </m:sSub>
                            </m:e>
                          </m:d>
                        </m:e>
                        <m:sup>
                          <m:r>
                            <a:rPr lang="es-EC" sz="1500" i="1">
                              <a:effectLst/>
                            </a:rPr>
                            <m:t>0.5</m:t>
                          </m:r>
                        </m:sup>
                      </m:sSup>
                    </m:oMath>
                  </m:oMathPara>
                </a14:m>
                <a:endParaRPr lang="es-EC" sz="1500" dirty="0">
                  <a:effectLst/>
                </a:endParaRPr>
              </a:p>
              <a:p>
                <a14:m>
                  <m:oMathPara xmlns:m="http://schemas.openxmlformats.org/officeDocument/2006/math">
                    <m:oMathParaPr>
                      <m:jc m:val="centerGroup"/>
                    </m:oMathParaPr>
                    <m:oMath xmlns:m="http://schemas.openxmlformats.org/officeDocument/2006/math">
                      <m:r>
                        <a:rPr lang="es-EC" sz="1500" i="1">
                          <a:effectLst/>
                        </a:rPr>
                        <m:t>𝑡</m:t>
                      </m:r>
                      <m:sSub>
                        <m:sSubPr>
                          <m:ctrlPr>
                            <a:rPr lang="es-EC" sz="1500" i="1">
                              <a:effectLst/>
                            </a:rPr>
                          </m:ctrlPr>
                        </m:sSubPr>
                        <m:e>
                          <m:r>
                            <a:rPr lang="es-EC" sz="1500" i="1">
                              <a:effectLst/>
                            </a:rPr>
                            <m:t>𝑏</m:t>
                          </m:r>
                        </m:e>
                        <m:sub>
                          <m:r>
                            <a:rPr lang="es-EC" sz="1500" i="1">
                              <a:effectLst/>
                            </a:rPr>
                            <m:t>𝑙</m:t>
                          </m:r>
                        </m:sub>
                      </m:sSub>
                      <m:r>
                        <a:rPr lang="es-EC" sz="1500" i="1">
                          <a:effectLst/>
                        </a:rPr>
                        <m:t>=28.65</m:t>
                      </m:r>
                      <m:d>
                        <m:dPr>
                          <m:ctrlPr>
                            <a:rPr lang="es-EC" sz="1500" i="1">
                              <a:effectLst/>
                            </a:rPr>
                          </m:ctrlPr>
                        </m:dPr>
                        <m:e>
                          <m:f>
                            <m:fPr>
                              <m:ctrlPr>
                                <a:rPr lang="es-EC" sz="1500" i="1">
                                  <a:effectLst/>
                                </a:rPr>
                              </m:ctrlPr>
                            </m:fPr>
                            <m:num>
                              <m:sSub>
                                <m:sSubPr>
                                  <m:ctrlPr>
                                    <a:rPr lang="es-EC" sz="1500" i="1">
                                      <a:effectLst/>
                                    </a:rPr>
                                  </m:ctrlPr>
                                </m:sSubPr>
                                <m:e>
                                  <m:r>
                                    <a:rPr lang="es-EC" sz="1500" i="1">
                                      <a:effectLst/>
                                    </a:rPr>
                                    <m:t>𝜌</m:t>
                                  </m:r>
                                </m:e>
                                <m:sub>
                                  <m:r>
                                    <a:rPr lang="es-EC" sz="1500" i="1">
                                      <a:effectLst/>
                                    </a:rPr>
                                    <m:t>𝑙</m:t>
                                  </m:r>
                                </m:sub>
                              </m:sSub>
                              <m:r>
                                <a:rPr lang="es-EC" sz="1500" i="1">
                                  <a:effectLst/>
                                </a:rPr>
                                <m:t>∗</m:t>
                              </m:r>
                              <m:sSub>
                                <m:sSubPr>
                                  <m:ctrlPr>
                                    <a:rPr lang="es-EC" sz="1500" i="1">
                                      <a:effectLst/>
                                    </a:rPr>
                                  </m:ctrlPr>
                                </m:sSubPr>
                                <m:e>
                                  <m:r>
                                    <a:rPr lang="es-EC" sz="1500" i="1">
                                      <a:effectLst/>
                                    </a:rPr>
                                    <m:t>𝐷</m:t>
                                  </m:r>
                                </m:e>
                                <m:sub>
                                  <m:r>
                                    <a:rPr lang="es-EC" sz="1500" i="1">
                                      <a:effectLst/>
                                    </a:rPr>
                                    <m:t>𝑜</m:t>
                                  </m:r>
                                </m:sub>
                              </m:sSub>
                            </m:num>
                            <m:den>
                              <m:sSup>
                                <m:sSupPr>
                                  <m:ctrlPr>
                                    <a:rPr lang="es-EC" sz="1500" i="1">
                                      <a:effectLst/>
                                    </a:rPr>
                                  </m:ctrlPr>
                                </m:sSupPr>
                                <m:e>
                                  <m:d>
                                    <m:dPr>
                                      <m:ctrlPr>
                                        <a:rPr lang="es-EC" sz="1500" i="1">
                                          <a:effectLst/>
                                        </a:rPr>
                                      </m:ctrlPr>
                                    </m:dPr>
                                    <m:e>
                                      <m:sSub>
                                        <m:sSubPr>
                                          <m:ctrlPr>
                                            <a:rPr lang="es-EC" sz="1500" i="1">
                                              <a:effectLst/>
                                            </a:rPr>
                                          </m:ctrlPr>
                                        </m:sSubPr>
                                        <m:e>
                                          <m:r>
                                            <a:rPr lang="es-EC" sz="1500" i="1">
                                              <a:effectLst/>
                                            </a:rPr>
                                            <m:t>𝜌</m:t>
                                          </m:r>
                                        </m:e>
                                        <m:sub>
                                          <m:r>
                                            <a:rPr lang="es-EC" sz="1500" i="1">
                                              <a:effectLst/>
                                            </a:rPr>
                                            <m:t>𝑎</m:t>
                                          </m:r>
                                        </m:sub>
                                      </m:sSub>
                                      <m:r>
                                        <a:rPr lang="es-EC" sz="1500" i="1">
                                          <a:effectLst/>
                                        </a:rPr>
                                        <m:t>∗∆</m:t>
                                      </m:r>
                                      <m:r>
                                        <a:rPr lang="es-EC" sz="1500" i="1">
                                          <a:effectLst/>
                                        </a:rPr>
                                        <m:t>𝑃</m:t>
                                      </m:r>
                                    </m:e>
                                  </m:d>
                                </m:e>
                                <m:sup>
                                  <m:r>
                                    <a:rPr lang="es-EC" sz="1500" i="1">
                                      <a:effectLst/>
                                    </a:rPr>
                                    <m:t>0.5</m:t>
                                  </m:r>
                                </m:sup>
                              </m:sSup>
                            </m:den>
                          </m:f>
                        </m:e>
                      </m:d>
                    </m:oMath>
                  </m:oMathPara>
                </a14:m>
                <a:endParaRPr lang="es-EC" sz="1500" dirty="0">
                  <a:effectLst/>
                </a:endParaRPr>
              </a:p>
              <a:p>
                <a:pPr algn="l"/>
                <a:endParaRPr lang="es-EC" sz="1500" b="0" dirty="0">
                  <a:effectLst/>
                </a:endParaRPr>
              </a:p>
            </p:txBody>
          </p:sp>
        </mc:Choice>
        <mc:Fallback>
          <p:sp>
            <p:nvSpPr>
              <p:cNvPr id="14" name="Título 1">
                <a:extLst>
                  <a:ext uri="{FF2B5EF4-FFF2-40B4-BE49-F238E27FC236}">
                    <a16:creationId xmlns:a16="http://schemas.microsoft.com/office/drawing/2014/main" id="{44C17D36-5CB8-49B4-A5CB-CB4C9BBAD9C4}"/>
                  </a:ext>
                </a:extLst>
              </p:cNvPr>
              <p:cNvSpPr txBox="1">
                <a:spLocks noRot="1" noChangeAspect="1" noMove="1" noResize="1" noEditPoints="1" noAdjustHandles="1" noChangeArrowheads="1" noChangeShapeType="1" noTextEdit="1"/>
              </p:cNvSpPr>
              <p:nvPr/>
            </p:nvSpPr>
            <p:spPr>
              <a:xfrm>
                <a:off x="2199557" y="1502781"/>
                <a:ext cx="9375731" cy="4967072"/>
              </a:xfrm>
              <a:prstGeom prst="rect">
                <a:avLst/>
              </a:prstGeom>
              <a:blipFill>
                <a:blip r:embed="rId2"/>
                <a:stretch>
                  <a:fillRect l="-260" t="-10319" b="-5897"/>
                </a:stretch>
              </a:blipFill>
            </p:spPr>
            <p:txBody>
              <a:bodyPr/>
              <a:lstStyle/>
              <a:p>
                <a:r>
                  <a:rPr lang="es-EC">
                    <a:noFill/>
                  </a:rPr>
                  <a:t> </a:t>
                </a:r>
              </a:p>
            </p:txBody>
          </p:sp>
        </mc:Fallback>
      </mc:AlternateContent>
    </p:spTree>
    <p:extLst>
      <p:ext uri="{BB962C8B-B14F-4D97-AF65-F5344CB8AC3E}">
        <p14:creationId xmlns:p14="http://schemas.microsoft.com/office/powerpoint/2010/main" val="1938854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041D7-4080-4FC3-9908-69A0727EE2B1}"/>
              </a:ext>
            </a:extLst>
          </p:cNvPr>
          <p:cNvSpPr>
            <a:spLocks noGrp="1"/>
          </p:cNvSpPr>
          <p:nvPr>
            <p:ph type="title"/>
          </p:nvPr>
        </p:nvSpPr>
        <p:spPr>
          <a:xfrm>
            <a:off x="1972849" y="246591"/>
            <a:ext cx="9602439" cy="1283728"/>
          </a:xfrm>
        </p:spPr>
        <p:txBody>
          <a:bodyPr anchor="t"/>
          <a:lstStyle/>
          <a:p>
            <a:r>
              <a:rPr lang="es-MX" dirty="0" smtClean="0">
                <a:cs typeface="Times New Roman" panose="02020603050405020304" pitchFamily="18" charset="0"/>
              </a:rPr>
              <a:t>Modelo de Castanheira</a:t>
            </a:r>
            <a:r>
              <a:rPr lang="es-MX" sz="3200" dirty="0" smtClean="0">
                <a:cs typeface="Times New Roman" panose="02020603050405020304" pitchFamily="18" charset="0"/>
              </a:rPr>
              <a:t/>
            </a:r>
            <a:br>
              <a:rPr lang="es-MX" sz="3200" dirty="0" smtClean="0">
                <a:cs typeface="Times New Roman" panose="02020603050405020304" pitchFamily="18" charset="0"/>
              </a:rPr>
            </a:br>
            <a:endParaRPr lang="es-MX" sz="3200" dirty="0">
              <a:cs typeface="Times New Roman" panose="02020603050405020304" pitchFamily="18" charset="0"/>
            </a:endParaRPr>
          </a:p>
        </p:txBody>
      </p:sp>
      <p:sp>
        <p:nvSpPr>
          <p:cNvPr id="11" name="Marcador de contenido 2">
            <a:extLst>
              <a:ext uri="{FF2B5EF4-FFF2-40B4-BE49-F238E27FC236}">
                <a16:creationId xmlns:a16="http://schemas.microsoft.com/office/drawing/2014/main" id="{B4714121-C8F5-4748-A7B3-107978A4FB85}"/>
              </a:ext>
            </a:extLst>
          </p:cNvPr>
          <p:cNvSpPr txBox="1">
            <a:spLocks/>
          </p:cNvSpPr>
          <p:nvPr/>
        </p:nvSpPr>
        <p:spPr>
          <a:xfrm>
            <a:off x="1" y="1502781"/>
            <a:ext cx="1433146" cy="4983743"/>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14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i="0"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rbel" panose="020B0503020204020204"/>
              </a:rPr>
              <a:t>Introducción</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rbel" panose="020B0503020204020204"/>
            </a:endParaRP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r>
              <a:rPr kumimoji="0" lang="es-EC" sz="1200" b="1" i="0" u="sng" strike="noStrike" kern="1200" cap="none" spc="0" normalizeH="0" baseline="0" noProof="0" dirty="0" smtClean="0">
                <a:ln>
                  <a:noFill/>
                </a:ln>
                <a:solidFill>
                  <a:prstClr val="white"/>
                </a:solidFill>
                <a:effectLst/>
                <a:uLnTx/>
                <a:uFillTx/>
                <a:latin typeface="Corbel" panose="020B0503020204020204"/>
              </a:rPr>
              <a:t>Investigación previa</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1200" b="0" i="0" u="none" strike="noStrike" kern="1200" cap="none" spc="0" normalizeH="0" baseline="0" noProof="0" dirty="0">
              <a:ln>
                <a:noFill/>
              </a:ln>
              <a:solidFill>
                <a:prstClr val="white"/>
              </a:solidFill>
              <a:effectLst/>
              <a:uLnTx/>
              <a:uFillTx/>
              <a:latin typeface="Corbel" panose="020B0503020204020204"/>
            </a:endParaRPr>
          </a:p>
          <a:p>
            <a:pPr algn="ctr"/>
            <a:r>
              <a:rPr lang="es-MX" sz="1200" dirty="0" smtClean="0">
                <a:solidFill>
                  <a:prstClr val="white"/>
                </a:solidFill>
                <a:latin typeface="Corbel" panose="020B0503020204020204"/>
              </a:rPr>
              <a:t>Metodología</a:t>
            </a:r>
          </a:p>
          <a:p>
            <a:pPr algn="ctr"/>
            <a:endParaRPr lang="es-MX" sz="1200" dirty="0">
              <a:solidFill>
                <a:prstClr val="white"/>
              </a:solidFill>
              <a:latin typeface="Corbel" panose="020B0503020204020204"/>
            </a:endParaRPr>
          </a:p>
          <a:p>
            <a:pPr algn="ctr"/>
            <a:r>
              <a:rPr lang="es-MX" sz="1200" dirty="0" smtClean="0">
                <a:solidFill>
                  <a:prstClr val="white"/>
                </a:solidFill>
                <a:cs typeface="Times New Roman" panose="02020603050405020304" pitchFamily="18" charset="0"/>
              </a:rPr>
              <a:t>Diseño</a:t>
            </a:r>
          </a:p>
          <a:p>
            <a:pPr algn="ctr"/>
            <a:endParaRPr lang="es-MX" sz="1200" b="1" u="sng" dirty="0">
              <a:solidFill>
                <a:prstClr val="white"/>
              </a:solidFill>
              <a:latin typeface="Corbel" panose="020B0503020204020204"/>
            </a:endParaRPr>
          </a:p>
          <a:p>
            <a:pPr algn="ctr"/>
            <a:r>
              <a:rPr lang="es-MX" sz="1200" dirty="0" smtClean="0">
                <a:solidFill>
                  <a:prstClr val="white"/>
                </a:solidFill>
                <a:latin typeface="Corbel" panose="020B0503020204020204"/>
              </a:rPr>
              <a:t>Pruebas </a:t>
            </a:r>
            <a:r>
              <a:rPr lang="es-MX" sz="1200" dirty="0">
                <a:solidFill>
                  <a:prstClr val="white"/>
                </a:solidFill>
                <a:latin typeface="Corbel" panose="020B0503020204020204"/>
              </a:rPr>
              <a:t>y </a:t>
            </a:r>
            <a:r>
              <a:rPr lang="es-MX" sz="1200" dirty="0" smtClean="0">
                <a:solidFill>
                  <a:prstClr val="white"/>
                </a:solidFill>
                <a:latin typeface="Corbel" panose="020B0503020204020204"/>
              </a:rPr>
              <a:t>Resultados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Conclusiones</a:t>
            </a:r>
          </a:p>
          <a:p>
            <a:pPr algn="ctr"/>
            <a:endParaRPr lang="es-MX" sz="1200" dirty="0">
              <a:solidFill>
                <a:prstClr val="white"/>
              </a:solidFill>
              <a:latin typeface="Corbel" panose="020B0503020204020204"/>
            </a:endParaRPr>
          </a:p>
          <a:p>
            <a:pPr algn="ctr"/>
            <a:r>
              <a:rPr lang="es-MX" sz="1200" dirty="0" smtClean="0">
                <a:solidFill>
                  <a:prstClr val="white"/>
                </a:solidFill>
                <a:latin typeface="Corbel" panose="020B0503020204020204"/>
              </a:rPr>
              <a:t>Recomendaciones</a:t>
            </a:r>
          </a:p>
          <a:p>
            <a:pPr algn="ctr"/>
            <a:endParaRPr lang="es-MX" sz="1200" dirty="0">
              <a:solidFill>
                <a:prstClr val="white"/>
              </a:solidFill>
              <a:latin typeface="Corbel" panose="020B0503020204020204"/>
            </a:endParaRPr>
          </a:p>
          <a:p>
            <a:pPr algn="ctr"/>
            <a:r>
              <a:rPr lang="es-MX" sz="1200" dirty="0">
                <a:solidFill>
                  <a:prstClr val="white"/>
                </a:solidFill>
                <a:latin typeface="Corbel" panose="020B0503020204020204"/>
              </a:rPr>
              <a:t>Trabajos futuros</a:t>
            </a:r>
          </a:p>
          <a:p>
            <a:pPr marL="0" marR="0" lvl="0" indent="0" algn="ctr" defTabSz="914400" rtl="0" eaLnBrk="1" fontAlgn="auto" latinLnBrk="0" hangingPunct="1">
              <a:lnSpc>
                <a:spcPct val="100000"/>
              </a:lnSpc>
              <a:spcBef>
                <a:spcPts val="1200"/>
              </a:spcBef>
              <a:spcAft>
                <a:spcPts val="0"/>
              </a:spcAft>
              <a:buClr>
                <a:srgbClr val="549E39"/>
              </a:buClr>
              <a:buSzTx/>
              <a:buFont typeface="Wingdings 2" pitchFamily="18" charset="2"/>
              <a:buNone/>
              <a:tabLst/>
              <a:defRPr/>
            </a:pPr>
            <a:endParaRPr kumimoji="0" lang="es-EC" sz="2000" b="0" i="0" u="none" strike="noStrike" kern="1200" cap="none" spc="0" normalizeH="0" baseline="0" noProof="0" dirty="0">
              <a:ln>
                <a:noFill/>
              </a:ln>
              <a:solidFill>
                <a:prstClr val="black">
                  <a:lumMod val="65000"/>
                  <a:lumOff val="35000"/>
                </a:prstClr>
              </a:solidFill>
              <a:effectLst/>
              <a:uLnTx/>
              <a:uFillTx/>
              <a:latin typeface="Corbel" panose="020B0503020204020204"/>
              <a:ea typeface="+mn-ea"/>
              <a:cs typeface="+mn-cs"/>
            </a:endParaRPr>
          </a:p>
        </p:txBody>
      </p:sp>
      <mc:AlternateContent xmlns:mc="http://schemas.openxmlformats.org/markup-compatibility/2006">
        <mc:Choice xmlns:a14="http://schemas.microsoft.com/office/drawing/2010/main" Requires="a14">
          <p:sp>
            <p:nvSpPr>
              <p:cNvPr id="14" name="Título 1">
                <a:extLst>
                  <a:ext uri="{FF2B5EF4-FFF2-40B4-BE49-F238E27FC236}">
                    <a16:creationId xmlns:a16="http://schemas.microsoft.com/office/drawing/2014/main" id="{44C17D36-5CB8-49B4-A5CB-CB4C9BBAD9C4}"/>
                  </a:ext>
                </a:extLst>
              </p:cNvPr>
              <p:cNvSpPr txBox="1">
                <a:spLocks/>
              </p:cNvSpPr>
              <p:nvPr/>
            </p:nvSpPr>
            <p:spPr>
              <a:xfrm>
                <a:off x="2199557" y="1502781"/>
                <a:ext cx="9375731" cy="496707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spc="-60" baseline="0">
                    <a:solidFill>
                      <a:schemeClr val="tx2"/>
                    </a:solidFill>
                    <a:effectLst>
                      <a:outerShdw blurRad="38100" dist="38100" dir="2700000" algn="tl">
                        <a:srgbClr val="000000">
                          <a:alpha val="43137"/>
                        </a:srgbClr>
                      </a:outerShdw>
                    </a:effectLst>
                    <a:latin typeface="+mj-lt"/>
                    <a:ea typeface="+mj-ea"/>
                    <a:cs typeface="+mj-cs"/>
                  </a:defRPr>
                </a:lvl1pPr>
              </a:lstStyle>
              <a:p>
                <a:pPr algn="l"/>
                <a:r>
                  <a:rPr lang="es-EC" sz="1800" i="1" dirty="0" smtClean="0">
                    <a:effectLst/>
                  </a:rPr>
                  <a:t>Tiempo </a:t>
                </a:r>
                <a:r>
                  <a:rPr lang="es-EC" sz="1800" i="1" dirty="0">
                    <a:effectLst/>
                  </a:rPr>
                  <a:t>de </a:t>
                </a:r>
                <a:r>
                  <a:rPr lang="es-EC" sz="1800" i="1" dirty="0" smtClean="0">
                    <a:effectLst/>
                  </a:rPr>
                  <a:t>ruptura</a:t>
                </a:r>
                <a:r>
                  <a:rPr lang="es-EC" sz="1800" i="1" dirty="0">
                    <a:effectLst/>
                  </a:rPr>
                  <a:t>, </a:t>
                </a:r>
                <a:r>
                  <a:rPr lang="es-ES" sz="1800" b="0" dirty="0">
                    <a:effectLst/>
                  </a:rPr>
                  <a:t>El tiempo de ruptura se estimó usando la ecuación para condiciones de cargas de un motor alta, moderada y baja, </a:t>
                </a:r>
                <a:r>
                  <a:rPr lang="es-ES" sz="1800" dirty="0">
                    <a:effectLst/>
                  </a:rPr>
                  <a:t>(Castanheira &amp; Murta, 2005</a:t>
                </a:r>
                <a:r>
                  <a:rPr lang="es-ES" sz="1800" dirty="0" smtClean="0">
                    <a:effectLst/>
                  </a:rPr>
                  <a:t>).</a:t>
                </a:r>
              </a:p>
              <a:p>
                <a:pPr algn="l"/>
                <a:endParaRPr lang="es-EC" sz="1800" dirty="0">
                  <a:effectLst/>
                </a:endParaRPr>
              </a:p>
              <a:p>
                <a14:m>
                  <m:oMathPara xmlns:m="http://schemas.openxmlformats.org/officeDocument/2006/math">
                    <m:oMathParaPr>
                      <m:jc m:val="centerGroup"/>
                    </m:oMathParaPr>
                    <m:oMath xmlns:m="http://schemas.openxmlformats.org/officeDocument/2006/math">
                      <m:sSub>
                        <m:sSubPr>
                          <m:ctrlPr>
                            <a:rPr lang="es-EC" sz="1800" b="0" i="1">
                              <a:effectLst/>
                            </a:rPr>
                          </m:ctrlPr>
                        </m:sSubPr>
                        <m:e>
                          <m:r>
                            <a:rPr lang="es-ES" sz="1800" b="0" i="1">
                              <a:effectLst/>
                            </a:rPr>
                            <m:t>𝑡</m:t>
                          </m:r>
                        </m:e>
                        <m:sub>
                          <m:r>
                            <a:rPr lang="es-ES" sz="1800" b="0" i="1">
                              <a:effectLst/>
                            </a:rPr>
                            <m:t>𝑙</m:t>
                          </m:r>
                        </m:sub>
                      </m:sSub>
                      <m:r>
                        <a:rPr lang="es-ES" sz="1800" b="0" i="1">
                          <a:effectLst/>
                        </a:rPr>
                        <m:t>=28.65</m:t>
                      </m:r>
                      <m:sSub>
                        <m:sSubPr>
                          <m:ctrlPr>
                            <a:rPr lang="es-EC" sz="1800" b="0" i="1">
                              <a:effectLst/>
                            </a:rPr>
                          </m:ctrlPr>
                        </m:sSubPr>
                        <m:e>
                          <m:r>
                            <a:rPr lang="es-ES" sz="1800" b="0" i="1">
                              <a:effectLst/>
                            </a:rPr>
                            <m:t>𝜌</m:t>
                          </m:r>
                        </m:e>
                        <m:sub>
                          <m:r>
                            <a:rPr lang="es-ES" sz="1800" b="0" i="1">
                              <a:effectLst/>
                            </a:rPr>
                            <m:t>𝑙</m:t>
                          </m:r>
                        </m:sub>
                      </m:sSub>
                      <m:sSub>
                        <m:sSubPr>
                          <m:ctrlPr>
                            <a:rPr lang="es-EC" sz="1800" b="0" i="1">
                              <a:effectLst/>
                            </a:rPr>
                          </m:ctrlPr>
                        </m:sSubPr>
                        <m:e>
                          <m:r>
                            <a:rPr lang="es-ES" sz="1800" b="0" i="1">
                              <a:effectLst/>
                            </a:rPr>
                            <m:t>𝐷</m:t>
                          </m:r>
                        </m:e>
                        <m:sub>
                          <m:r>
                            <a:rPr lang="es-ES" sz="1800" b="0" i="1">
                              <a:effectLst/>
                            </a:rPr>
                            <m:t>𝑜</m:t>
                          </m:r>
                        </m:sub>
                      </m:sSub>
                      <m:sSup>
                        <m:sSupPr>
                          <m:ctrlPr>
                            <a:rPr lang="es-EC" sz="1800" b="0" i="1">
                              <a:effectLst/>
                            </a:rPr>
                          </m:ctrlPr>
                        </m:sSupPr>
                        <m:e>
                          <m:d>
                            <m:dPr>
                              <m:ctrlPr>
                                <a:rPr lang="es-EC" sz="1800" b="0" i="1">
                                  <a:effectLst/>
                                </a:rPr>
                              </m:ctrlPr>
                            </m:dPr>
                            <m:e>
                              <m:sSub>
                                <m:sSubPr>
                                  <m:ctrlPr>
                                    <a:rPr lang="es-EC" sz="1800" b="0" i="1">
                                      <a:effectLst/>
                                    </a:rPr>
                                  </m:ctrlPr>
                                </m:sSubPr>
                                <m:e>
                                  <m:r>
                                    <a:rPr lang="es-ES" sz="1800" b="0" i="1">
                                      <a:effectLst/>
                                    </a:rPr>
                                    <m:t>𝜌</m:t>
                                  </m:r>
                                </m:e>
                                <m:sub>
                                  <m:r>
                                    <a:rPr lang="es-ES" sz="1800" b="0" i="1">
                                      <a:effectLst/>
                                    </a:rPr>
                                    <m:t>𝑎</m:t>
                                  </m:r>
                                </m:sub>
                              </m:sSub>
                              <m:r>
                                <a:rPr lang="es-ES" sz="1800" b="0" i="1">
                                  <a:effectLst/>
                                </a:rPr>
                                <m:t>∆</m:t>
                              </m:r>
                              <m:r>
                                <a:rPr lang="es-ES" sz="1800" b="0" i="1">
                                  <a:effectLst/>
                                </a:rPr>
                                <m:t>𝑃</m:t>
                              </m:r>
                            </m:e>
                          </m:d>
                        </m:e>
                        <m:sup>
                          <m:r>
                            <a:rPr lang="es-ES" sz="1800" b="0" i="1">
                              <a:effectLst/>
                            </a:rPr>
                            <m:t>−0.5</m:t>
                          </m:r>
                        </m:sup>
                      </m:sSup>
                    </m:oMath>
                  </m:oMathPara>
                </a14:m>
                <a:endParaRPr lang="es-EC" sz="1800" b="0" i="1" dirty="0">
                  <a:effectLst/>
                </a:endParaRPr>
              </a:p>
              <a:p>
                <a:pPr algn="l"/>
                <a:endParaRPr lang="es-EC" sz="1800" b="0" dirty="0" smtClean="0">
                  <a:effectLst/>
                </a:endParaRPr>
              </a:p>
              <a:p>
                <a:pPr algn="l"/>
                <a:r>
                  <a:rPr lang="es-EC" sz="1800" i="1" dirty="0">
                    <a:effectLst/>
                  </a:rPr>
                  <a:t>Tamaño de distribución de </a:t>
                </a:r>
                <a:r>
                  <a:rPr lang="es-EC" sz="1800" i="1" dirty="0" smtClean="0">
                    <a:effectLst/>
                  </a:rPr>
                  <a:t>gotas</a:t>
                </a:r>
                <a:r>
                  <a:rPr lang="es-EC" sz="1800" i="1" dirty="0">
                    <a:effectLst/>
                  </a:rPr>
                  <a:t>, </a:t>
                </a:r>
                <a:r>
                  <a:rPr lang="es-ES" sz="1800" b="0" dirty="0">
                    <a:effectLst/>
                  </a:rPr>
                  <a:t>En los procesos de transferencia de masa, se utiliza el diámetro medio de Sauter (SMD), que es el diámetro de la gota representado por la relación entre el área de la superficie y el volumen de la pulverización formada, </a:t>
                </a:r>
                <a:r>
                  <a:rPr lang="es-ES" sz="1800" dirty="0">
                    <a:effectLst/>
                  </a:rPr>
                  <a:t>(Castanheira &amp; Murta, 2005</a:t>
                </a:r>
                <a:r>
                  <a:rPr lang="es-ES" sz="1800" dirty="0" smtClean="0">
                    <a:effectLst/>
                  </a:rPr>
                  <a:t>).</a:t>
                </a:r>
              </a:p>
              <a:p>
                <a:pPr algn="l"/>
                <a:endParaRPr lang="es-EC" sz="1800" dirty="0" smtClean="0">
                  <a:effectLst/>
                </a:endParaRPr>
              </a:p>
              <a:p>
                <a:pPr algn="l"/>
                <a14:m>
                  <m:oMathPara xmlns:m="http://schemas.openxmlformats.org/officeDocument/2006/math">
                    <m:oMathParaPr>
                      <m:jc m:val="centerGroup"/>
                    </m:oMathParaPr>
                    <m:oMath xmlns:m="http://schemas.openxmlformats.org/officeDocument/2006/math">
                      <m:r>
                        <a:rPr lang="es-ES" sz="1800" i="1">
                          <a:effectLst/>
                        </a:rPr>
                        <m:t>𝑆𝑀𝐷</m:t>
                      </m:r>
                      <m:r>
                        <a:rPr lang="es-ES" sz="1800">
                          <a:effectLst/>
                        </a:rPr>
                        <m:t>=6156</m:t>
                      </m:r>
                      <m:sSup>
                        <m:sSupPr>
                          <m:ctrlPr>
                            <a:rPr lang="es-EC" sz="1800" i="1">
                              <a:effectLst/>
                            </a:rPr>
                          </m:ctrlPr>
                        </m:sSupPr>
                        <m:e>
                          <m:r>
                            <a:rPr lang="es-ES" sz="1800" i="1">
                              <a:effectLst/>
                            </a:rPr>
                            <m:t>𝑣</m:t>
                          </m:r>
                        </m:e>
                        <m:sup>
                          <m:r>
                            <a:rPr lang="es-ES" sz="1800">
                              <a:effectLst/>
                            </a:rPr>
                            <m:t>0.385</m:t>
                          </m:r>
                        </m:sup>
                      </m:sSup>
                      <m:sSup>
                        <m:sSupPr>
                          <m:ctrlPr>
                            <a:rPr lang="es-EC" sz="1800" i="1">
                              <a:effectLst/>
                            </a:rPr>
                          </m:ctrlPr>
                        </m:sSupPr>
                        <m:e>
                          <m:r>
                            <a:rPr lang="es-ES" sz="1800" i="1">
                              <a:effectLst/>
                            </a:rPr>
                            <m:t>𝜎</m:t>
                          </m:r>
                        </m:e>
                        <m:sup>
                          <m:r>
                            <a:rPr lang="es-ES" sz="1800">
                              <a:effectLst/>
                            </a:rPr>
                            <m:t>0.737</m:t>
                          </m:r>
                        </m:sup>
                      </m:sSup>
                      <m:sSubSup>
                        <m:sSubSupPr>
                          <m:ctrlPr>
                            <a:rPr lang="es-EC" sz="1800" i="1">
                              <a:effectLst/>
                            </a:rPr>
                          </m:ctrlPr>
                        </m:sSubSupPr>
                        <m:e>
                          <m:r>
                            <a:rPr lang="es-ES" sz="1800" i="1">
                              <a:effectLst/>
                            </a:rPr>
                            <m:t>𝜌</m:t>
                          </m:r>
                        </m:e>
                        <m:sub>
                          <m:r>
                            <a:rPr lang="es-ES" sz="1800" i="1">
                              <a:effectLst/>
                            </a:rPr>
                            <m:t>𝑙</m:t>
                          </m:r>
                        </m:sub>
                        <m:sup>
                          <m:r>
                            <a:rPr lang="es-ES" sz="1800">
                              <a:effectLst/>
                            </a:rPr>
                            <m:t>0.737</m:t>
                          </m:r>
                        </m:sup>
                      </m:sSubSup>
                      <m:sSubSup>
                        <m:sSubSupPr>
                          <m:ctrlPr>
                            <a:rPr lang="es-EC" sz="1800" i="1">
                              <a:effectLst/>
                            </a:rPr>
                          </m:ctrlPr>
                        </m:sSubSupPr>
                        <m:e>
                          <m:r>
                            <a:rPr lang="es-ES" sz="1800" i="1">
                              <a:effectLst/>
                            </a:rPr>
                            <m:t>𝜌</m:t>
                          </m:r>
                        </m:e>
                        <m:sub>
                          <m:r>
                            <a:rPr lang="es-ES" sz="1800" i="1">
                              <a:effectLst/>
                            </a:rPr>
                            <m:t>𝑎</m:t>
                          </m:r>
                        </m:sub>
                        <m:sup>
                          <m:r>
                            <a:rPr lang="es-ES" sz="1800">
                              <a:effectLst/>
                            </a:rPr>
                            <m:t>0.06</m:t>
                          </m:r>
                        </m:sup>
                      </m:sSubSup>
                      <m:r>
                        <a:rPr lang="es-ES" sz="1800">
                          <a:effectLst/>
                        </a:rPr>
                        <m:t>∆</m:t>
                      </m:r>
                      <m:sSup>
                        <m:sSupPr>
                          <m:ctrlPr>
                            <a:rPr lang="es-EC" sz="1800" i="1">
                              <a:effectLst/>
                            </a:rPr>
                          </m:ctrlPr>
                        </m:sSupPr>
                        <m:e>
                          <m:r>
                            <a:rPr lang="es-ES" sz="1800" i="1">
                              <a:effectLst/>
                            </a:rPr>
                            <m:t>𝑃</m:t>
                          </m:r>
                        </m:e>
                        <m:sup>
                          <m:r>
                            <a:rPr lang="es-ES" sz="1800" i="1">
                              <a:effectLst/>
                            </a:rPr>
                            <m:t>−</m:t>
                          </m:r>
                          <m:r>
                            <a:rPr lang="es-ES" sz="1800">
                              <a:effectLst/>
                            </a:rPr>
                            <m:t>0.54</m:t>
                          </m:r>
                        </m:sup>
                      </m:sSup>
                      <m:r>
                        <a:rPr lang="es-ES" sz="1800">
                          <a:effectLst/>
                        </a:rPr>
                        <m:t>[</m:t>
                      </m:r>
                      <m:r>
                        <a:rPr lang="es-ES" sz="1800" i="1">
                          <a:effectLst/>
                        </a:rPr>
                        <m:t>𝜇</m:t>
                      </m:r>
                      <m:r>
                        <a:rPr lang="es-ES" sz="1800" i="1">
                          <a:effectLst/>
                        </a:rPr>
                        <m:t>𝑚</m:t>
                      </m:r>
                      <m:r>
                        <a:rPr lang="es-ES" sz="1800">
                          <a:effectLst/>
                        </a:rPr>
                        <m:t>]</m:t>
                      </m:r>
                    </m:oMath>
                  </m:oMathPara>
                </a14:m>
                <a:endParaRPr lang="es-EC" sz="1800" dirty="0">
                  <a:effectLst/>
                </a:endParaRPr>
              </a:p>
              <a:p>
                <a:pPr algn="l"/>
                <a:endParaRPr lang="es-EC" sz="1800" dirty="0">
                  <a:effectLst/>
                </a:endParaRPr>
              </a:p>
              <a:p>
                <a:pPr algn="l"/>
                <a:endParaRPr lang="es-EC" sz="1800" b="0" dirty="0">
                  <a:effectLst/>
                </a:endParaRPr>
              </a:p>
              <a:p>
                <a:pPr algn="l"/>
                <a:r>
                  <a:rPr lang="es-EC" sz="1800" i="1" dirty="0">
                    <a:effectLst/>
                  </a:rPr>
                  <a:t>Punta de penetración de </a:t>
                </a:r>
                <a:r>
                  <a:rPr lang="es-EC" sz="1800" i="1" dirty="0" smtClean="0">
                    <a:effectLst/>
                  </a:rPr>
                  <a:t>pulverización</a:t>
                </a:r>
                <a:r>
                  <a:rPr lang="es-EC" sz="1800" i="1" dirty="0">
                    <a:effectLst/>
                  </a:rPr>
                  <a:t>, </a:t>
                </a:r>
                <a:r>
                  <a:rPr lang="es-EC" sz="1800" b="0" dirty="0">
                    <a:effectLst/>
                  </a:rPr>
                  <a:t>Se estimó la penetración de la punta de pulverización para condiciones de carga del motor </a:t>
                </a:r>
                <a:r>
                  <a:rPr lang="es-EC" sz="1800" b="0" dirty="0" smtClean="0">
                    <a:effectLst/>
                  </a:rPr>
                  <a:t>baja, moderada y completa del motor.</a:t>
                </a:r>
              </a:p>
              <a:p>
                <a:pPr algn="l"/>
                <a:endParaRPr lang="es-EC" sz="1800" b="0" dirty="0" smtClean="0">
                  <a:effectLst/>
                </a:endParaRPr>
              </a:p>
              <a:p>
                <a:pPr algn="l"/>
                <a14:m>
                  <m:oMathPara xmlns:m="http://schemas.openxmlformats.org/officeDocument/2006/math">
                    <m:oMathParaPr>
                      <m:jc m:val="centerGroup"/>
                    </m:oMathParaPr>
                    <m:oMath xmlns:m="http://schemas.openxmlformats.org/officeDocument/2006/math">
                      <m:r>
                        <a:rPr lang="es-ES" sz="1800" b="0" i="1">
                          <a:effectLst/>
                        </a:rPr>
                        <m:t>𝑆</m:t>
                      </m:r>
                      <m:sSub>
                        <m:sSubPr>
                          <m:ctrlPr>
                            <a:rPr lang="es-EC" sz="1800" b="0" i="1">
                              <a:effectLst/>
                            </a:rPr>
                          </m:ctrlPr>
                        </m:sSubPr>
                        <m:e>
                          <m:r>
                            <a:rPr lang="es-ES" sz="1800" b="0" i="1">
                              <a:effectLst/>
                            </a:rPr>
                            <m:t>𝐶</m:t>
                          </m:r>
                        </m:e>
                        <m:sub>
                          <m:r>
                            <a:rPr lang="es-ES" sz="1800" b="0" i="1">
                              <a:effectLst/>
                            </a:rPr>
                            <m:t>𝑙</m:t>
                          </m:r>
                        </m:sub>
                      </m:sSub>
                      <m:r>
                        <a:rPr lang="es-ES" sz="1800" b="0">
                          <a:effectLst/>
                        </a:rPr>
                        <m:t>=3.01</m:t>
                      </m:r>
                      <m:sSup>
                        <m:sSupPr>
                          <m:ctrlPr>
                            <a:rPr lang="es-EC" sz="1800" b="0" i="1">
                              <a:effectLst/>
                            </a:rPr>
                          </m:ctrlPr>
                        </m:sSupPr>
                        <m:e>
                          <m:d>
                            <m:dPr>
                              <m:ctrlPr>
                                <a:rPr lang="es-EC" sz="1800" b="0" i="1">
                                  <a:effectLst/>
                                </a:rPr>
                              </m:ctrlPr>
                            </m:dPr>
                            <m:e>
                              <m:sSup>
                                <m:sSupPr>
                                  <m:ctrlPr>
                                    <a:rPr lang="es-EC" sz="1800" b="0" i="1">
                                      <a:effectLst/>
                                    </a:rPr>
                                  </m:ctrlPr>
                                </m:sSupPr>
                                <m:e>
                                  <m:d>
                                    <m:dPr>
                                      <m:ctrlPr>
                                        <a:rPr lang="es-EC" sz="1800" b="0" i="1">
                                          <a:effectLst/>
                                        </a:rPr>
                                      </m:ctrlPr>
                                    </m:dPr>
                                    <m:e>
                                      <m:f>
                                        <m:fPr>
                                          <m:ctrlPr>
                                            <a:rPr lang="es-EC" sz="1800" b="0" i="1">
                                              <a:effectLst/>
                                            </a:rPr>
                                          </m:ctrlPr>
                                        </m:fPr>
                                        <m:num>
                                          <m:r>
                                            <a:rPr lang="es-ES" sz="1800" b="0">
                                              <a:effectLst/>
                                            </a:rPr>
                                            <m:t>∆</m:t>
                                          </m:r>
                                          <m:r>
                                            <a:rPr lang="es-ES" sz="1800" b="0" i="1">
                                              <a:effectLst/>
                                            </a:rPr>
                                            <m:t>𝑃</m:t>
                                          </m:r>
                                        </m:num>
                                        <m:den>
                                          <m:sSub>
                                            <m:sSubPr>
                                              <m:ctrlPr>
                                                <a:rPr lang="es-EC" sz="1800" b="0" i="1">
                                                  <a:effectLst/>
                                                </a:rPr>
                                              </m:ctrlPr>
                                            </m:sSubPr>
                                            <m:e>
                                              <m:r>
                                                <a:rPr lang="es-ES" sz="1800" b="0" i="1">
                                                  <a:effectLst/>
                                                </a:rPr>
                                                <m:t>𝜌</m:t>
                                              </m:r>
                                            </m:e>
                                            <m:sub>
                                              <m:r>
                                                <a:rPr lang="es-ES" sz="1800" b="0" i="1">
                                                  <a:effectLst/>
                                                </a:rPr>
                                                <m:t>𝑎</m:t>
                                              </m:r>
                                            </m:sub>
                                          </m:sSub>
                                        </m:den>
                                      </m:f>
                                    </m:e>
                                  </m:d>
                                </m:e>
                                <m:sup>
                                  <m:r>
                                    <a:rPr lang="es-ES" sz="1800" b="0">
                                      <a:effectLst/>
                                    </a:rPr>
                                    <m:t>0.5</m:t>
                                  </m:r>
                                </m:sup>
                              </m:sSup>
                              <m:r>
                                <a:rPr lang="es-ES" sz="1800" b="0" i="1">
                                  <a:effectLst/>
                                </a:rPr>
                                <m:t>∗</m:t>
                              </m:r>
                              <m:sSub>
                                <m:sSubPr>
                                  <m:ctrlPr>
                                    <a:rPr lang="es-EC" sz="1800" b="0" i="1">
                                      <a:effectLst/>
                                    </a:rPr>
                                  </m:ctrlPr>
                                </m:sSubPr>
                                <m:e>
                                  <m:r>
                                    <a:rPr lang="es-ES" sz="1800" b="0" i="1">
                                      <a:effectLst/>
                                    </a:rPr>
                                    <m:t>𝐷</m:t>
                                  </m:r>
                                </m:e>
                                <m:sub>
                                  <m:r>
                                    <a:rPr lang="es-ES" sz="1800" b="0" i="1">
                                      <a:effectLst/>
                                    </a:rPr>
                                    <m:t>𝑜</m:t>
                                  </m:r>
                                </m:sub>
                              </m:sSub>
                              <m:r>
                                <a:rPr lang="es-ES" sz="1800" b="0" i="1">
                                  <a:effectLst/>
                                </a:rPr>
                                <m:t>∗</m:t>
                              </m:r>
                              <m:r>
                                <a:rPr lang="es-ES" sz="1800" b="0" i="1">
                                  <a:effectLst/>
                                </a:rPr>
                                <m:t>𝑡</m:t>
                              </m:r>
                            </m:e>
                          </m:d>
                        </m:e>
                        <m:sup>
                          <m:r>
                            <a:rPr lang="es-ES" sz="1800" b="0">
                              <a:effectLst/>
                            </a:rPr>
                            <m:t>0.5</m:t>
                          </m:r>
                        </m:sup>
                      </m:sSup>
                      <m:sSup>
                        <m:sSupPr>
                          <m:ctrlPr>
                            <a:rPr lang="es-EC" sz="1800" b="0" i="1">
                              <a:effectLst/>
                            </a:rPr>
                          </m:ctrlPr>
                        </m:sSupPr>
                        <m:e>
                          <m:d>
                            <m:dPr>
                              <m:ctrlPr>
                                <a:rPr lang="es-EC" sz="1800" b="0" i="1">
                                  <a:effectLst/>
                                </a:rPr>
                              </m:ctrlPr>
                            </m:dPr>
                            <m:e>
                              <m:f>
                                <m:fPr>
                                  <m:ctrlPr>
                                    <a:rPr lang="es-EC" sz="1800" b="0" i="1">
                                      <a:effectLst/>
                                    </a:rPr>
                                  </m:ctrlPr>
                                </m:fPr>
                                <m:num>
                                  <m:r>
                                    <a:rPr lang="es-ES" sz="1800" b="0">
                                      <a:effectLst/>
                                    </a:rPr>
                                    <m:t>295</m:t>
                                  </m:r>
                                </m:num>
                                <m:den>
                                  <m:sSub>
                                    <m:sSubPr>
                                      <m:ctrlPr>
                                        <a:rPr lang="es-EC" sz="1800" b="0" i="1">
                                          <a:effectLst/>
                                        </a:rPr>
                                      </m:ctrlPr>
                                    </m:sSubPr>
                                    <m:e>
                                      <m:r>
                                        <a:rPr lang="es-ES" sz="1800" b="0" i="1">
                                          <a:effectLst/>
                                        </a:rPr>
                                        <m:t>𝑇</m:t>
                                      </m:r>
                                    </m:e>
                                    <m:sub>
                                      <m:r>
                                        <a:rPr lang="es-ES" sz="1800" b="0" i="1">
                                          <a:effectLst/>
                                        </a:rPr>
                                        <m:t>𝑎</m:t>
                                      </m:r>
                                    </m:sub>
                                  </m:sSub>
                                </m:den>
                              </m:f>
                            </m:e>
                          </m:d>
                        </m:e>
                        <m:sup>
                          <m:r>
                            <a:rPr lang="es-ES" sz="1800" b="0">
                              <a:effectLst/>
                            </a:rPr>
                            <m:t>0.25</m:t>
                          </m:r>
                        </m:sup>
                      </m:sSup>
                    </m:oMath>
                  </m:oMathPara>
                </a14:m>
                <a:endParaRPr lang="es-EC" sz="1500" b="0" dirty="0">
                  <a:effectLst/>
                </a:endParaRPr>
              </a:p>
              <a:p>
                <a:endParaRPr lang="es-EC" sz="1500" dirty="0">
                  <a:effectLst/>
                </a:endParaRPr>
              </a:p>
              <a:p>
                <a:endParaRPr lang="es-EC" sz="1500" dirty="0">
                  <a:effectLst/>
                </a:endParaRPr>
              </a:p>
              <a:p>
                <a:pPr algn="l"/>
                <a:endParaRPr lang="es-EC" sz="1500" b="0" dirty="0">
                  <a:effectLst/>
                </a:endParaRPr>
              </a:p>
            </p:txBody>
          </p:sp>
        </mc:Choice>
        <mc:Fallback>
          <p:sp>
            <p:nvSpPr>
              <p:cNvPr id="14" name="Título 1">
                <a:extLst>
                  <a:ext uri="{FF2B5EF4-FFF2-40B4-BE49-F238E27FC236}">
                    <a16:creationId xmlns:a16="http://schemas.microsoft.com/office/drawing/2014/main" id="{44C17D36-5CB8-49B4-A5CB-CB4C9BBAD9C4}"/>
                  </a:ext>
                </a:extLst>
              </p:cNvPr>
              <p:cNvSpPr txBox="1">
                <a:spLocks noRot="1" noChangeAspect="1" noMove="1" noResize="1" noEditPoints="1" noAdjustHandles="1" noChangeArrowheads="1" noChangeShapeType="1" noTextEdit="1"/>
              </p:cNvSpPr>
              <p:nvPr/>
            </p:nvSpPr>
            <p:spPr>
              <a:xfrm>
                <a:off x="2199557" y="1502781"/>
                <a:ext cx="9375731" cy="4967072"/>
              </a:xfrm>
              <a:prstGeom prst="rect">
                <a:avLst/>
              </a:prstGeom>
              <a:blipFill>
                <a:blip r:embed="rId2"/>
                <a:stretch>
                  <a:fillRect l="-585" t="-4545"/>
                </a:stretch>
              </a:blipFill>
            </p:spPr>
            <p:txBody>
              <a:bodyPr/>
              <a:lstStyle/>
              <a:p>
                <a:r>
                  <a:rPr lang="es-EC">
                    <a:noFill/>
                  </a:rPr>
                  <a:t> </a:t>
                </a:r>
              </a:p>
            </p:txBody>
          </p:sp>
        </mc:Fallback>
      </mc:AlternateContent>
    </p:spTree>
    <p:extLst>
      <p:ext uri="{BB962C8B-B14F-4D97-AF65-F5344CB8AC3E}">
        <p14:creationId xmlns:p14="http://schemas.microsoft.com/office/powerpoint/2010/main" val="611668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rco">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lantilla_Pres_Defensa.potx" id="{7031A1AD-54DE-44AF-B77F-9C74CDE7D9C2}" vid="{326108A4-772F-4B2F-8E1F-73AE1A3F8B4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
  <TotalTime>6766</TotalTime>
  <Words>2832</Words>
  <Application>Microsoft Office PowerPoint</Application>
  <PresentationFormat>Panorámica</PresentationFormat>
  <Paragraphs>726</Paragraphs>
  <Slides>22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Corbel</vt:lpstr>
      <vt:lpstr>Symbol</vt:lpstr>
      <vt:lpstr>Times New Roman</vt:lpstr>
      <vt:lpstr>Wingdings 2</vt:lpstr>
      <vt:lpstr>1_Marco</vt:lpstr>
      <vt:lpstr>DEPARTAMENTO DE CIENCIAS DE LA ENERGÍA Y MECÁNICA CARRERA DE INGENIERÍA MECÁNICA   TRABAJO DE TITULACIÓN, PREVIO A LA OBTENCIÓN DEL TÍTULO DE INGENIERO MECÁNICO </vt:lpstr>
      <vt:lpstr>CONTENIDO</vt:lpstr>
      <vt:lpstr>Antecedentes</vt:lpstr>
      <vt:lpstr>Justificación e Importancia</vt:lpstr>
      <vt:lpstr>Objetivos</vt:lpstr>
      <vt:lpstr>Aceites Vegetales </vt:lpstr>
      <vt:lpstr>Parámetros de pulverización  </vt:lpstr>
      <vt:lpstr>Modelo de Hiroyasu </vt:lpstr>
      <vt:lpstr>Modelo de Castanheira </vt:lpstr>
      <vt:lpstr>Modelo de Arregle </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Análisis de Resultados</vt:lpstr>
      <vt:lpstr>Conclusiones y Recomendaciones</vt:lpstr>
      <vt:lpstr>Conclusiones y Recomendaciones</vt:lpstr>
      <vt:lpstr>Conclusiones y Recomendaciones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 Conrado</dc:creator>
  <cp:lastModifiedBy>DieGo</cp:lastModifiedBy>
  <cp:revision>454</cp:revision>
  <dcterms:created xsi:type="dcterms:W3CDTF">2018-06-27T21:04:07Z</dcterms:created>
  <dcterms:modified xsi:type="dcterms:W3CDTF">2021-09-10T16:58:33Z</dcterms:modified>
</cp:coreProperties>
</file>