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9">
  <p:sldMasterIdLst>
    <p:sldMasterId id="2147483648" r:id="rId1"/>
  </p:sldMasterIdLst>
  <p:notesMasterIdLst>
    <p:notesMasterId r:id="rId25"/>
  </p:notesMasterIdLst>
  <p:sldIdLst>
    <p:sldId id="256" r:id="rId2"/>
    <p:sldId id="314" r:id="rId3"/>
    <p:sldId id="257" r:id="rId4"/>
    <p:sldId id="315" r:id="rId5"/>
    <p:sldId id="316" r:id="rId6"/>
    <p:sldId id="281" r:id="rId7"/>
    <p:sldId id="280" r:id="rId8"/>
    <p:sldId id="317" r:id="rId9"/>
    <p:sldId id="318" r:id="rId10"/>
    <p:sldId id="319" r:id="rId11"/>
    <p:sldId id="321" r:id="rId12"/>
    <p:sldId id="320" r:id="rId13"/>
    <p:sldId id="290" r:id="rId14"/>
    <p:sldId id="322" r:id="rId15"/>
    <p:sldId id="323" r:id="rId16"/>
    <p:sldId id="324" r:id="rId17"/>
    <p:sldId id="325" r:id="rId18"/>
    <p:sldId id="326" r:id="rId19"/>
    <p:sldId id="273" r:id="rId20"/>
    <p:sldId id="328" r:id="rId21"/>
    <p:sldId id="305" r:id="rId22"/>
    <p:sldId id="327" r:id="rId23"/>
    <p:sldId id="276" r:id="rId24"/>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A5F00"/>
    <a:srgbClr val="FFC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53" autoAdjust="0"/>
  </p:normalViewPr>
  <p:slideViewPr>
    <p:cSldViewPr>
      <p:cViewPr varScale="1">
        <p:scale>
          <a:sx n="65" d="100"/>
          <a:sy n="65" d="100"/>
        </p:scale>
        <p:origin x="1338" y="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D0C96-340F-47BC-A12D-B6CF9D1DAF2B}"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C970417E-E00C-4599-8BE1-4AAD2652D6E4}">
      <dgm:prSet phldrT="[Text]"/>
      <dgm:spPr>
        <a:xfrm>
          <a:off x="336043" y="219373"/>
          <a:ext cx="6131332" cy="438579"/>
        </a:xfrm>
        <a:prstGeom prst="rect">
          <a:avLst/>
        </a:prstGeom>
      </dgm:spPr>
      <dgm:t>
        <a:bodyPr/>
        <a:lstStyle/>
        <a:p>
          <a:r>
            <a:rPr lang="es-419" noProof="0">
              <a:latin typeface="Calibri" panose="020F0502020204030204" pitchFamily="34" charset="0"/>
              <a:ea typeface="+mn-ea"/>
              <a:cs typeface="Calibri" panose="020F0502020204030204" pitchFamily="34" charset="0"/>
            </a:rPr>
            <a:t>Introducción</a:t>
          </a:r>
          <a:r>
            <a:rPr lang="en-US">
              <a:latin typeface="Calibri" panose="020F0502020204030204" pitchFamily="34" charset="0"/>
              <a:ea typeface="+mn-ea"/>
              <a:cs typeface="Calibri" panose="020F0502020204030204" pitchFamily="34" charset="0"/>
            </a:rPr>
            <a:t> </a:t>
          </a:r>
          <a:endParaRPr lang="en-US" dirty="0">
            <a:latin typeface="Calibri" panose="020F0502020204030204" pitchFamily="34" charset="0"/>
            <a:ea typeface="+mn-ea"/>
            <a:cs typeface="Calibri" panose="020F0502020204030204" pitchFamily="34" charset="0"/>
          </a:endParaRPr>
        </a:p>
      </dgm:t>
    </dgm:pt>
    <dgm:pt modelId="{3D81312E-F6A6-47F1-B134-2072246B8215}" type="parTrans" cxnId="{DB948483-0A8F-476F-85F5-0AA0610BBB56}">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5C348A0C-799E-443F-8845-D8EFF3F0EC30}" type="sibTrans" cxnId="{DB948483-0A8F-476F-85F5-0AA0610BBB56}">
      <dgm:prSet/>
      <dgm:spPr>
        <a:xfrm>
          <a:off x="-4709557" y="-721924"/>
          <a:ext cx="5609691" cy="5609691"/>
        </a:xfrm>
        <a:prstGeom prst="blockArc">
          <a:avLst>
            <a:gd name="adj1" fmla="val 18900000"/>
            <a:gd name="adj2" fmla="val 2700000"/>
            <a:gd name="adj3" fmla="val 385"/>
          </a:avLst>
        </a:prstGeom>
      </dgm:spPr>
      <dgm:t>
        <a:bodyPr/>
        <a:lstStyle/>
        <a:p>
          <a:endParaRPr lang="en-US">
            <a:solidFill>
              <a:schemeClr val="tx1"/>
            </a:solidFill>
            <a:latin typeface="Calibri" panose="020F0502020204030204" pitchFamily="34" charset="0"/>
            <a:cs typeface="Calibri" panose="020F0502020204030204" pitchFamily="34" charset="0"/>
          </a:endParaRPr>
        </a:p>
      </dgm:t>
    </dgm:pt>
    <dgm:pt modelId="{67D391F5-2180-4B11-9A87-09E3D6CAD2A7}">
      <dgm:prSet phldrT="[Text]"/>
      <dgm:spPr>
        <a:xfrm>
          <a:off x="696805" y="877159"/>
          <a:ext cx="5770570" cy="438579"/>
        </a:xfrm>
        <a:prstGeom prst="rect">
          <a:avLst/>
        </a:prstGeom>
      </dgm:spPr>
      <dgm:t>
        <a:bodyPr/>
        <a:lstStyle/>
        <a:p>
          <a:r>
            <a:rPr lang="es-419" noProof="0" dirty="0">
              <a:latin typeface="Calibri" panose="020F0502020204030204" pitchFamily="34" charset="0"/>
              <a:ea typeface="+mn-ea"/>
              <a:cs typeface="Calibri" panose="020F0502020204030204" pitchFamily="34" charset="0"/>
            </a:rPr>
            <a:t>Objetivos</a:t>
          </a:r>
        </a:p>
      </dgm:t>
    </dgm:pt>
    <dgm:pt modelId="{17646871-FC79-4370-982A-7E85EF524D81}" type="parTrans" cxnId="{D749DCCD-1DAC-4DF7-8899-2B4630958297}">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E8B0E737-2E12-4D69-978D-28420BCECF5A}" type="sibTrans" cxnId="{D749DCCD-1DAC-4DF7-8899-2B4630958297}">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1633073B-FAE0-4C9A-A3C7-00926FD448D0}">
      <dgm:prSet phldrT="[Text]"/>
      <dgm:spPr>
        <a:xfrm>
          <a:off x="861773" y="1534946"/>
          <a:ext cx="5605602" cy="438579"/>
        </a:xfrm>
        <a:prstGeom prst="rect">
          <a:avLst/>
        </a:prstGeom>
      </dgm:spPr>
      <dgm:t>
        <a:bodyPr/>
        <a:lstStyle/>
        <a:p>
          <a:r>
            <a:rPr lang="en-US">
              <a:latin typeface="Calibri" panose="020F0502020204030204" pitchFamily="34" charset="0"/>
              <a:ea typeface="+mn-ea"/>
              <a:cs typeface="Calibri" panose="020F0502020204030204" pitchFamily="34" charset="0"/>
            </a:rPr>
            <a:t>Materiales y </a:t>
          </a:r>
          <a:r>
            <a:rPr lang="es-419" noProof="0">
              <a:latin typeface="Calibri" panose="020F0502020204030204" pitchFamily="34" charset="0"/>
              <a:ea typeface="+mn-ea"/>
              <a:cs typeface="Calibri" panose="020F0502020204030204" pitchFamily="34" charset="0"/>
            </a:rPr>
            <a:t>métodos</a:t>
          </a:r>
          <a:r>
            <a:rPr lang="en-US">
              <a:latin typeface="Calibri" panose="020F0502020204030204" pitchFamily="34" charset="0"/>
              <a:ea typeface="+mn-ea"/>
              <a:cs typeface="Calibri" panose="020F0502020204030204" pitchFamily="34" charset="0"/>
            </a:rPr>
            <a:t> </a:t>
          </a:r>
          <a:endParaRPr lang="en-US" dirty="0">
            <a:latin typeface="Calibri" panose="020F0502020204030204" pitchFamily="34" charset="0"/>
            <a:ea typeface="+mn-ea"/>
            <a:cs typeface="Calibri" panose="020F0502020204030204" pitchFamily="34" charset="0"/>
          </a:endParaRPr>
        </a:p>
      </dgm:t>
    </dgm:pt>
    <dgm:pt modelId="{A3A1D177-049F-4A06-A17A-23879FF13E82}" type="parTrans" cxnId="{D7795DB6-CD4A-4C36-ABB5-15CBF167342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1C2B5B22-5E75-47A2-8871-7667E91D8088}" type="sibTrans" cxnId="{D7795DB6-CD4A-4C36-ABB5-15CBF1673428}">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98C9C5BA-E3F2-486A-9619-8473181FC148}">
      <dgm:prSet phldrT="[Text]"/>
      <dgm:spPr>
        <a:xfrm>
          <a:off x="861773" y="2192316"/>
          <a:ext cx="5605602" cy="438579"/>
        </a:xfrm>
        <a:prstGeom prst="rect">
          <a:avLst/>
        </a:prstGeom>
      </dgm:spPr>
      <dgm:t>
        <a:bodyPr/>
        <a:lstStyle/>
        <a:p>
          <a:r>
            <a:rPr lang="en-US">
              <a:latin typeface="Calibri" panose="020F0502020204030204" pitchFamily="34" charset="0"/>
              <a:ea typeface="+mn-ea"/>
              <a:cs typeface="Calibri" panose="020F0502020204030204" pitchFamily="34" charset="0"/>
            </a:rPr>
            <a:t>Resultados y </a:t>
          </a:r>
          <a:r>
            <a:rPr lang="es-419" noProof="0">
              <a:latin typeface="Calibri" panose="020F0502020204030204" pitchFamily="34" charset="0"/>
              <a:ea typeface="+mn-ea"/>
              <a:cs typeface="Calibri" panose="020F0502020204030204" pitchFamily="34" charset="0"/>
            </a:rPr>
            <a:t>Discusión</a:t>
          </a:r>
          <a:r>
            <a:rPr lang="en-US">
              <a:latin typeface="Calibri" panose="020F0502020204030204" pitchFamily="34" charset="0"/>
              <a:ea typeface="+mn-ea"/>
              <a:cs typeface="Calibri" panose="020F0502020204030204" pitchFamily="34" charset="0"/>
            </a:rPr>
            <a:t> </a:t>
          </a:r>
          <a:endParaRPr lang="en-US" dirty="0">
            <a:latin typeface="Calibri" panose="020F0502020204030204" pitchFamily="34" charset="0"/>
            <a:ea typeface="+mn-ea"/>
            <a:cs typeface="Calibri" panose="020F0502020204030204" pitchFamily="34" charset="0"/>
          </a:endParaRPr>
        </a:p>
      </dgm:t>
    </dgm:pt>
    <dgm:pt modelId="{D777DD3E-2F5D-483D-9601-9E7ED705176B}" type="parTrans" cxnId="{4E4E1A0E-96E5-440E-AAFB-B5AE4F86A101}">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3A98A308-F4DA-48CF-9B5D-079C4FD44E95}" type="sibTrans" cxnId="{4E4E1A0E-96E5-440E-AAFB-B5AE4F86A101}">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46C3D620-BD89-4793-8EFE-CBD501BA6761}">
      <dgm:prSet phldrT="[Text]"/>
      <dgm:spPr>
        <a:xfrm>
          <a:off x="696805" y="2850102"/>
          <a:ext cx="5770570" cy="438579"/>
        </a:xfrm>
        <a:prstGeom prst="rect">
          <a:avLst/>
        </a:prstGeom>
      </dgm:spPr>
      <dgm:t>
        <a:bodyPr/>
        <a:lstStyle/>
        <a:p>
          <a:r>
            <a:rPr lang="en-US">
              <a:latin typeface="Calibri" panose="020F0502020204030204" pitchFamily="34" charset="0"/>
              <a:ea typeface="+mn-ea"/>
              <a:cs typeface="Calibri" panose="020F0502020204030204" pitchFamily="34" charset="0"/>
            </a:rPr>
            <a:t>Conclusiones</a:t>
          </a:r>
          <a:endParaRPr lang="en-US" dirty="0">
            <a:latin typeface="Calibri" panose="020F0502020204030204" pitchFamily="34" charset="0"/>
            <a:ea typeface="+mn-ea"/>
            <a:cs typeface="Calibri" panose="020F0502020204030204" pitchFamily="34" charset="0"/>
          </a:endParaRPr>
        </a:p>
      </dgm:t>
    </dgm:pt>
    <dgm:pt modelId="{3A34EA07-5828-4A4F-B70B-2761D14F92ED}" type="parTrans" cxnId="{3DAA2832-9DC5-40E1-A67B-B56A72FE4A52}">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B4A510D3-85E2-47E9-82B1-E68DE1D342BE}" type="sibTrans" cxnId="{3DAA2832-9DC5-40E1-A67B-B56A72FE4A52}">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05863868-B26E-412A-8816-B27715E47518}">
      <dgm:prSet phldrT="[Text]"/>
      <dgm:spPr>
        <a:xfrm>
          <a:off x="336043" y="3507888"/>
          <a:ext cx="6131332" cy="438579"/>
        </a:xfrm>
        <a:prstGeom prst="rect">
          <a:avLst/>
        </a:prstGeom>
      </dgm:spPr>
      <dgm:t>
        <a:bodyPr/>
        <a:lstStyle/>
        <a:p>
          <a:r>
            <a:rPr lang="en-US">
              <a:latin typeface="Calibri" panose="020F0502020204030204" pitchFamily="34" charset="0"/>
              <a:ea typeface="+mn-ea"/>
              <a:cs typeface="Calibri" panose="020F0502020204030204" pitchFamily="34" charset="0"/>
            </a:rPr>
            <a:t>Recomendaciones</a:t>
          </a:r>
          <a:endParaRPr lang="en-US" dirty="0">
            <a:latin typeface="Calibri" panose="020F0502020204030204" pitchFamily="34" charset="0"/>
            <a:ea typeface="+mn-ea"/>
            <a:cs typeface="Calibri" panose="020F0502020204030204" pitchFamily="34" charset="0"/>
          </a:endParaRPr>
        </a:p>
      </dgm:t>
    </dgm:pt>
    <dgm:pt modelId="{E0640DCD-C9C9-456E-84BB-22D3FA4E2E57}" type="parTrans" cxnId="{4C623A5D-7AFA-47C5-98C2-26FC7D8830BD}">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715F26C7-49C6-4B3F-8371-EE9AAEE5F6C3}" type="sibTrans" cxnId="{4C623A5D-7AFA-47C5-98C2-26FC7D8830BD}">
      <dgm:prSet/>
      <dgm:spPr/>
      <dgm:t>
        <a:bodyPr/>
        <a:lstStyle/>
        <a:p>
          <a:endParaRPr lang="en-US">
            <a:solidFill>
              <a:schemeClr val="tx1"/>
            </a:solidFill>
            <a:latin typeface="Calibri" panose="020F0502020204030204" pitchFamily="34" charset="0"/>
            <a:cs typeface="Calibri" panose="020F0502020204030204" pitchFamily="34" charset="0"/>
          </a:endParaRPr>
        </a:p>
      </dgm:t>
    </dgm:pt>
    <dgm:pt modelId="{3D625D45-89EC-43E9-9957-3779A7278EEB}" type="pres">
      <dgm:prSet presAssocID="{F5CD0C96-340F-47BC-A12D-B6CF9D1DAF2B}" presName="Name0" presStyleCnt="0">
        <dgm:presLayoutVars>
          <dgm:chMax val="7"/>
          <dgm:chPref val="7"/>
          <dgm:dir/>
        </dgm:presLayoutVars>
      </dgm:prSet>
      <dgm:spPr/>
    </dgm:pt>
    <dgm:pt modelId="{A4ABEC8E-859E-44CB-8235-A8EEF4563711}" type="pres">
      <dgm:prSet presAssocID="{F5CD0C96-340F-47BC-A12D-B6CF9D1DAF2B}" presName="Name1" presStyleCnt="0"/>
      <dgm:spPr/>
    </dgm:pt>
    <dgm:pt modelId="{7E4DD1D6-5C1C-4850-B743-DFD1401F24B9}" type="pres">
      <dgm:prSet presAssocID="{F5CD0C96-340F-47BC-A12D-B6CF9D1DAF2B}" presName="cycle" presStyleCnt="0"/>
      <dgm:spPr/>
    </dgm:pt>
    <dgm:pt modelId="{5E622829-0747-4C6A-BB53-CE3EC064294C}" type="pres">
      <dgm:prSet presAssocID="{F5CD0C96-340F-47BC-A12D-B6CF9D1DAF2B}" presName="srcNode" presStyleLbl="node1" presStyleIdx="0" presStyleCnt="6"/>
      <dgm:spPr/>
    </dgm:pt>
    <dgm:pt modelId="{6430531A-1DB4-400C-9EF0-32B13F22A826}" type="pres">
      <dgm:prSet presAssocID="{F5CD0C96-340F-47BC-A12D-B6CF9D1DAF2B}" presName="conn" presStyleLbl="parChTrans1D2" presStyleIdx="0" presStyleCnt="1"/>
      <dgm:spPr/>
    </dgm:pt>
    <dgm:pt modelId="{5BB667E9-819F-4AC1-A8A9-91F71305C797}" type="pres">
      <dgm:prSet presAssocID="{F5CD0C96-340F-47BC-A12D-B6CF9D1DAF2B}" presName="extraNode" presStyleLbl="node1" presStyleIdx="0" presStyleCnt="6"/>
      <dgm:spPr/>
    </dgm:pt>
    <dgm:pt modelId="{C4EBFA65-94C8-4702-8B8C-91DEA472D4C6}" type="pres">
      <dgm:prSet presAssocID="{F5CD0C96-340F-47BC-A12D-B6CF9D1DAF2B}" presName="dstNode" presStyleLbl="node1" presStyleIdx="0" presStyleCnt="6"/>
      <dgm:spPr/>
    </dgm:pt>
    <dgm:pt modelId="{8B4576E5-2CB8-4006-A099-7C509E2190A6}" type="pres">
      <dgm:prSet presAssocID="{C970417E-E00C-4599-8BE1-4AAD2652D6E4}" presName="text_1" presStyleLbl="node1" presStyleIdx="0" presStyleCnt="6">
        <dgm:presLayoutVars>
          <dgm:bulletEnabled val="1"/>
        </dgm:presLayoutVars>
      </dgm:prSet>
      <dgm:spPr/>
    </dgm:pt>
    <dgm:pt modelId="{02B7E89E-C6B2-463D-B510-F22EAA649CB4}" type="pres">
      <dgm:prSet presAssocID="{C970417E-E00C-4599-8BE1-4AAD2652D6E4}" presName="accent_1" presStyleCnt="0"/>
      <dgm:spPr/>
    </dgm:pt>
    <dgm:pt modelId="{AA2CAC61-3224-4EE3-A097-8F98766755B1}" type="pres">
      <dgm:prSet presAssocID="{C970417E-E00C-4599-8BE1-4AAD2652D6E4}" presName="accentRepeatNode" presStyleLbl="solidFgAcc1" presStyleIdx="0" presStyleCnt="6"/>
      <dgm:spPr>
        <a:xfrm>
          <a:off x="61931" y="164550"/>
          <a:ext cx="548224" cy="548224"/>
        </a:xfrm>
        <a:prstGeom prst="ellipse">
          <a:avLst/>
        </a:prstGeom>
      </dgm:spPr>
    </dgm:pt>
    <dgm:pt modelId="{E6A22B52-E1FF-40D2-A887-AA78BD8C1BBF}" type="pres">
      <dgm:prSet presAssocID="{67D391F5-2180-4B11-9A87-09E3D6CAD2A7}" presName="text_2" presStyleLbl="node1" presStyleIdx="1" presStyleCnt="6">
        <dgm:presLayoutVars>
          <dgm:bulletEnabled val="1"/>
        </dgm:presLayoutVars>
      </dgm:prSet>
      <dgm:spPr/>
    </dgm:pt>
    <dgm:pt modelId="{0D280717-98B7-46DF-A7F0-4786AA5A8804}" type="pres">
      <dgm:prSet presAssocID="{67D391F5-2180-4B11-9A87-09E3D6CAD2A7}" presName="accent_2" presStyleCnt="0"/>
      <dgm:spPr/>
    </dgm:pt>
    <dgm:pt modelId="{AD7DAC1B-F2C1-4E57-AE44-05FA488A83CB}" type="pres">
      <dgm:prSet presAssocID="{67D391F5-2180-4B11-9A87-09E3D6CAD2A7}" presName="accentRepeatNode" presStyleLbl="solidFgAcc1" presStyleIdx="1" presStyleCnt="6"/>
      <dgm:spPr>
        <a:xfrm>
          <a:off x="422693" y="822337"/>
          <a:ext cx="548224" cy="548224"/>
        </a:xfrm>
        <a:prstGeom prst="ellipse">
          <a:avLst/>
        </a:prstGeom>
      </dgm:spPr>
    </dgm:pt>
    <dgm:pt modelId="{4D92E4F2-3190-4975-9888-934EC1F2C809}" type="pres">
      <dgm:prSet presAssocID="{1633073B-FAE0-4C9A-A3C7-00926FD448D0}" presName="text_3" presStyleLbl="node1" presStyleIdx="2" presStyleCnt="6">
        <dgm:presLayoutVars>
          <dgm:bulletEnabled val="1"/>
        </dgm:presLayoutVars>
      </dgm:prSet>
      <dgm:spPr/>
    </dgm:pt>
    <dgm:pt modelId="{91B1A8C4-F0C0-48E3-97BA-A83F9BCE07FC}" type="pres">
      <dgm:prSet presAssocID="{1633073B-FAE0-4C9A-A3C7-00926FD448D0}" presName="accent_3" presStyleCnt="0"/>
      <dgm:spPr/>
    </dgm:pt>
    <dgm:pt modelId="{50595F10-DAB2-453D-B090-7A27C69990AE}" type="pres">
      <dgm:prSet presAssocID="{1633073B-FAE0-4C9A-A3C7-00926FD448D0}" presName="accentRepeatNode" presStyleLbl="solidFgAcc1" presStyleIdx="2" presStyleCnt="6"/>
      <dgm:spPr>
        <a:xfrm>
          <a:off x="587660" y="1480123"/>
          <a:ext cx="548224" cy="548224"/>
        </a:xfrm>
        <a:prstGeom prst="ellipse">
          <a:avLst/>
        </a:prstGeom>
      </dgm:spPr>
    </dgm:pt>
    <dgm:pt modelId="{B48D6EE4-5B77-47C1-BDFC-CDCEFE17EEB9}" type="pres">
      <dgm:prSet presAssocID="{98C9C5BA-E3F2-486A-9619-8473181FC148}" presName="text_4" presStyleLbl="node1" presStyleIdx="3" presStyleCnt="6">
        <dgm:presLayoutVars>
          <dgm:bulletEnabled val="1"/>
        </dgm:presLayoutVars>
      </dgm:prSet>
      <dgm:spPr/>
    </dgm:pt>
    <dgm:pt modelId="{947BEF73-F4C5-417F-BBBE-E8B2A42D7C3B}" type="pres">
      <dgm:prSet presAssocID="{98C9C5BA-E3F2-486A-9619-8473181FC148}" presName="accent_4" presStyleCnt="0"/>
      <dgm:spPr/>
    </dgm:pt>
    <dgm:pt modelId="{03623992-8232-4042-9F5D-FF01607F2D75}" type="pres">
      <dgm:prSet presAssocID="{98C9C5BA-E3F2-486A-9619-8473181FC148}" presName="accentRepeatNode" presStyleLbl="solidFgAcc1" presStyleIdx="3" presStyleCnt="6"/>
      <dgm:spPr>
        <a:xfrm>
          <a:off x="587660" y="2137493"/>
          <a:ext cx="548224" cy="548224"/>
        </a:xfrm>
        <a:prstGeom prst="ellipse">
          <a:avLst/>
        </a:prstGeom>
      </dgm:spPr>
    </dgm:pt>
    <dgm:pt modelId="{77512831-E071-4B92-98CF-41DEECFB2121}" type="pres">
      <dgm:prSet presAssocID="{46C3D620-BD89-4793-8EFE-CBD501BA6761}" presName="text_5" presStyleLbl="node1" presStyleIdx="4" presStyleCnt="6">
        <dgm:presLayoutVars>
          <dgm:bulletEnabled val="1"/>
        </dgm:presLayoutVars>
      </dgm:prSet>
      <dgm:spPr/>
    </dgm:pt>
    <dgm:pt modelId="{C31FA673-7B84-4E01-8242-81B4622F23AD}" type="pres">
      <dgm:prSet presAssocID="{46C3D620-BD89-4793-8EFE-CBD501BA6761}" presName="accent_5" presStyleCnt="0"/>
      <dgm:spPr/>
    </dgm:pt>
    <dgm:pt modelId="{715B3B47-3D25-4BDE-AAC2-E9910E160B59}" type="pres">
      <dgm:prSet presAssocID="{46C3D620-BD89-4793-8EFE-CBD501BA6761}" presName="accentRepeatNode" presStyleLbl="solidFgAcc1" presStyleIdx="4" presStyleCnt="6"/>
      <dgm:spPr>
        <a:xfrm>
          <a:off x="422693" y="2795279"/>
          <a:ext cx="548224" cy="548224"/>
        </a:xfrm>
        <a:prstGeom prst="ellipse">
          <a:avLst/>
        </a:prstGeom>
      </dgm:spPr>
    </dgm:pt>
    <dgm:pt modelId="{F2D4B5AE-AEF9-4CC9-8BA0-589FACD59432}" type="pres">
      <dgm:prSet presAssocID="{05863868-B26E-412A-8816-B27715E47518}" presName="text_6" presStyleLbl="node1" presStyleIdx="5" presStyleCnt="6">
        <dgm:presLayoutVars>
          <dgm:bulletEnabled val="1"/>
        </dgm:presLayoutVars>
      </dgm:prSet>
      <dgm:spPr/>
    </dgm:pt>
    <dgm:pt modelId="{38260EB1-D47D-48CD-848B-D535CBBF459D}" type="pres">
      <dgm:prSet presAssocID="{05863868-B26E-412A-8816-B27715E47518}" presName="accent_6" presStyleCnt="0"/>
      <dgm:spPr/>
    </dgm:pt>
    <dgm:pt modelId="{E022F350-D8FC-463C-B884-74289A2B538B}" type="pres">
      <dgm:prSet presAssocID="{05863868-B26E-412A-8816-B27715E47518}" presName="accentRepeatNode" presStyleLbl="solidFgAcc1" presStyleIdx="5" presStyleCnt="6"/>
      <dgm:spPr>
        <a:xfrm>
          <a:off x="61931" y="3453066"/>
          <a:ext cx="548224" cy="548224"/>
        </a:xfrm>
        <a:prstGeom prst="ellipse">
          <a:avLst/>
        </a:prstGeom>
      </dgm:spPr>
    </dgm:pt>
  </dgm:ptLst>
  <dgm:cxnLst>
    <dgm:cxn modelId="{4E4E1A0E-96E5-440E-AAFB-B5AE4F86A101}" srcId="{F5CD0C96-340F-47BC-A12D-B6CF9D1DAF2B}" destId="{98C9C5BA-E3F2-486A-9619-8473181FC148}" srcOrd="3" destOrd="0" parTransId="{D777DD3E-2F5D-483D-9601-9E7ED705176B}" sibTransId="{3A98A308-F4DA-48CF-9B5D-079C4FD44E95}"/>
    <dgm:cxn modelId="{14872623-10AA-4422-98CD-23B207DF92D4}" type="presOf" srcId="{F5CD0C96-340F-47BC-A12D-B6CF9D1DAF2B}" destId="{3D625D45-89EC-43E9-9957-3779A7278EEB}" srcOrd="0" destOrd="0" presId="urn:microsoft.com/office/officeart/2008/layout/VerticalCurvedList"/>
    <dgm:cxn modelId="{11E11F29-B001-43FC-BAAE-7EDF37D3499E}" type="presOf" srcId="{5C348A0C-799E-443F-8845-D8EFF3F0EC30}" destId="{6430531A-1DB4-400C-9EF0-32B13F22A826}" srcOrd="0" destOrd="0" presId="urn:microsoft.com/office/officeart/2008/layout/VerticalCurvedList"/>
    <dgm:cxn modelId="{3DAA2832-9DC5-40E1-A67B-B56A72FE4A52}" srcId="{F5CD0C96-340F-47BC-A12D-B6CF9D1DAF2B}" destId="{46C3D620-BD89-4793-8EFE-CBD501BA6761}" srcOrd="4" destOrd="0" parTransId="{3A34EA07-5828-4A4F-B70B-2761D14F92ED}" sibTransId="{B4A510D3-85E2-47E9-82B1-E68DE1D342BE}"/>
    <dgm:cxn modelId="{182BA43D-8917-400F-AC64-67DF81A730F1}" type="presOf" srcId="{C970417E-E00C-4599-8BE1-4AAD2652D6E4}" destId="{8B4576E5-2CB8-4006-A099-7C509E2190A6}" srcOrd="0" destOrd="0" presId="urn:microsoft.com/office/officeart/2008/layout/VerticalCurvedList"/>
    <dgm:cxn modelId="{4C623A5D-7AFA-47C5-98C2-26FC7D8830BD}" srcId="{F5CD0C96-340F-47BC-A12D-B6CF9D1DAF2B}" destId="{05863868-B26E-412A-8816-B27715E47518}" srcOrd="5" destOrd="0" parTransId="{E0640DCD-C9C9-456E-84BB-22D3FA4E2E57}" sibTransId="{715F26C7-49C6-4B3F-8371-EE9AAEE5F6C3}"/>
    <dgm:cxn modelId="{E666196B-BA47-48F0-A1F9-55C2C2F52866}" type="presOf" srcId="{05863868-B26E-412A-8816-B27715E47518}" destId="{F2D4B5AE-AEF9-4CC9-8BA0-589FACD59432}" srcOrd="0" destOrd="0" presId="urn:microsoft.com/office/officeart/2008/layout/VerticalCurvedList"/>
    <dgm:cxn modelId="{DB948483-0A8F-476F-85F5-0AA0610BBB56}" srcId="{F5CD0C96-340F-47BC-A12D-B6CF9D1DAF2B}" destId="{C970417E-E00C-4599-8BE1-4AAD2652D6E4}" srcOrd="0" destOrd="0" parTransId="{3D81312E-F6A6-47F1-B134-2072246B8215}" sibTransId="{5C348A0C-799E-443F-8845-D8EFF3F0EC30}"/>
    <dgm:cxn modelId="{493C71B4-46E4-4385-9D27-42C8156ACA2D}" type="presOf" srcId="{98C9C5BA-E3F2-486A-9619-8473181FC148}" destId="{B48D6EE4-5B77-47C1-BDFC-CDCEFE17EEB9}" srcOrd="0" destOrd="0" presId="urn:microsoft.com/office/officeart/2008/layout/VerticalCurvedList"/>
    <dgm:cxn modelId="{D7795DB6-CD4A-4C36-ABB5-15CBF1673428}" srcId="{F5CD0C96-340F-47BC-A12D-B6CF9D1DAF2B}" destId="{1633073B-FAE0-4C9A-A3C7-00926FD448D0}" srcOrd="2" destOrd="0" parTransId="{A3A1D177-049F-4A06-A17A-23879FF13E82}" sibTransId="{1C2B5B22-5E75-47A2-8871-7667E91D8088}"/>
    <dgm:cxn modelId="{012E9ECA-1AEF-4C2A-8C81-B78272DAA166}" type="presOf" srcId="{67D391F5-2180-4B11-9A87-09E3D6CAD2A7}" destId="{E6A22B52-E1FF-40D2-A887-AA78BD8C1BBF}" srcOrd="0" destOrd="0" presId="urn:microsoft.com/office/officeart/2008/layout/VerticalCurvedList"/>
    <dgm:cxn modelId="{D749DCCD-1DAC-4DF7-8899-2B4630958297}" srcId="{F5CD0C96-340F-47BC-A12D-B6CF9D1DAF2B}" destId="{67D391F5-2180-4B11-9A87-09E3D6CAD2A7}" srcOrd="1" destOrd="0" parTransId="{17646871-FC79-4370-982A-7E85EF524D81}" sibTransId="{E8B0E737-2E12-4D69-978D-28420BCECF5A}"/>
    <dgm:cxn modelId="{A5EE04E2-3D45-465B-9DC0-23FD13FFDDEC}" type="presOf" srcId="{46C3D620-BD89-4793-8EFE-CBD501BA6761}" destId="{77512831-E071-4B92-98CF-41DEECFB2121}" srcOrd="0" destOrd="0" presId="urn:microsoft.com/office/officeart/2008/layout/VerticalCurvedList"/>
    <dgm:cxn modelId="{8EE204F9-C0B2-45C0-9C4F-52749F205C02}" type="presOf" srcId="{1633073B-FAE0-4C9A-A3C7-00926FD448D0}" destId="{4D92E4F2-3190-4975-9888-934EC1F2C809}" srcOrd="0" destOrd="0" presId="urn:microsoft.com/office/officeart/2008/layout/VerticalCurvedList"/>
    <dgm:cxn modelId="{75163582-1DBA-4EEA-84B5-9654E1D245B0}" type="presParOf" srcId="{3D625D45-89EC-43E9-9957-3779A7278EEB}" destId="{A4ABEC8E-859E-44CB-8235-A8EEF4563711}" srcOrd="0" destOrd="0" presId="urn:microsoft.com/office/officeart/2008/layout/VerticalCurvedList"/>
    <dgm:cxn modelId="{F4982EC7-F1BF-4CD1-8BBB-9FEF4A64228A}" type="presParOf" srcId="{A4ABEC8E-859E-44CB-8235-A8EEF4563711}" destId="{7E4DD1D6-5C1C-4850-B743-DFD1401F24B9}" srcOrd="0" destOrd="0" presId="urn:microsoft.com/office/officeart/2008/layout/VerticalCurvedList"/>
    <dgm:cxn modelId="{DF9687E5-412A-4DA4-A9A6-4613805DE8BD}" type="presParOf" srcId="{7E4DD1D6-5C1C-4850-B743-DFD1401F24B9}" destId="{5E622829-0747-4C6A-BB53-CE3EC064294C}" srcOrd="0" destOrd="0" presId="urn:microsoft.com/office/officeart/2008/layout/VerticalCurvedList"/>
    <dgm:cxn modelId="{578C6F9A-1CFD-427E-A8B0-2C9A840CD942}" type="presParOf" srcId="{7E4DD1D6-5C1C-4850-B743-DFD1401F24B9}" destId="{6430531A-1DB4-400C-9EF0-32B13F22A826}" srcOrd="1" destOrd="0" presId="urn:microsoft.com/office/officeart/2008/layout/VerticalCurvedList"/>
    <dgm:cxn modelId="{BB6AEEB4-9483-425B-8BCD-D3624968F6D2}" type="presParOf" srcId="{7E4DD1D6-5C1C-4850-B743-DFD1401F24B9}" destId="{5BB667E9-819F-4AC1-A8A9-91F71305C797}" srcOrd="2" destOrd="0" presId="urn:microsoft.com/office/officeart/2008/layout/VerticalCurvedList"/>
    <dgm:cxn modelId="{965D1C05-A78A-443E-A3AF-BB246D4FA8EC}" type="presParOf" srcId="{7E4DD1D6-5C1C-4850-B743-DFD1401F24B9}" destId="{C4EBFA65-94C8-4702-8B8C-91DEA472D4C6}" srcOrd="3" destOrd="0" presId="urn:microsoft.com/office/officeart/2008/layout/VerticalCurvedList"/>
    <dgm:cxn modelId="{BD4E42BB-EF65-4864-A85D-B5F14605C7E2}" type="presParOf" srcId="{A4ABEC8E-859E-44CB-8235-A8EEF4563711}" destId="{8B4576E5-2CB8-4006-A099-7C509E2190A6}" srcOrd="1" destOrd="0" presId="urn:microsoft.com/office/officeart/2008/layout/VerticalCurvedList"/>
    <dgm:cxn modelId="{EDFDA3F3-D74D-4888-8FF4-4B2D232503C3}" type="presParOf" srcId="{A4ABEC8E-859E-44CB-8235-A8EEF4563711}" destId="{02B7E89E-C6B2-463D-B510-F22EAA649CB4}" srcOrd="2" destOrd="0" presId="urn:microsoft.com/office/officeart/2008/layout/VerticalCurvedList"/>
    <dgm:cxn modelId="{CDA2E36A-72BC-4EDF-8093-A798F1F26CFD}" type="presParOf" srcId="{02B7E89E-C6B2-463D-B510-F22EAA649CB4}" destId="{AA2CAC61-3224-4EE3-A097-8F98766755B1}" srcOrd="0" destOrd="0" presId="urn:microsoft.com/office/officeart/2008/layout/VerticalCurvedList"/>
    <dgm:cxn modelId="{C000427D-3605-44DF-95EF-58DA3CD32269}" type="presParOf" srcId="{A4ABEC8E-859E-44CB-8235-A8EEF4563711}" destId="{E6A22B52-E1FF-40D2-A887-AA78BD8C1BBF}" srcOrd="3" destOrd="0" presId="urn:microsoft.com/office/officeart/2008/layout/VerticalCurvedList"/>
    <dgm:cxn modelId="{D0B4FEFB-4A96-46D3-BEC1-F2B6E52B4CEA}" type="presParOf" srcId="{A4ABEC8E-859E-44CB-8235-A8EEF4563711}" destId="{0D280717-98B7-46DF-A7F0-4786AA5A8804}" srcOrd="4" destOrd="0" presId="urn:microsoft.com/office/officeart/2008/layout/VerticalCurvedList"/>
    <dgm:cxn modelId="{7936C640-5F85-4BBF-ABF6-D804B530A3A9}" type="presParOf" srcId="{0D280717-98B7-46DF-A7F0-4786AA5A8804}" destId="{AD7DAC1B-F2C1-4E57-AE44-05FA488A83CB}" srcOrd="0" destOrd="0" presId="urn:microsoft.com/office/officeart/2008/layout/VerticalCurvedList"/>
    <dgm:cxn modelId="{C7893973-0E2F-4A00-906B-1AA58742D90D}" type="presParOf" srcId="{A4ABEC8E-859E-44CB-8235-A8EEF4563711}" destId="{4D92E4F2-3190-4975-9888-934EC1F2C809}" srcOrd="5" destOrd="0" presId="urn:microsoft.com/office/officeart/2008/layout/VerticalCurvedList"/>
    <dgm:cxn modelId="{BA18E3B7-08B5-4584-9B8A-E6AAB60BEF0B}" type="presParOf" srcId="{A4ABEC8E-859E-44CB-8235-A8EEF4563711}" destId="{91B1A8C4-F0C0-48E3-97BA-A83F9BCE07FC}" srcOrd="6" destOrd="0" presId="urn:microsoft.com/office/officeart/2008/layout/VerticalCurvedList"/>
    <dgm:cxn modelId="{15DC85E2-74B1-4492-BC45-113FFF86221C}" type="presParOf" srcId="{91B1A8C4-F0C0-48E3-97BA-A83F9BCE07FC}" destId="{50595F10-DAB2-453D-B090-7A27C69990AE}" srcOrd="0" destOrd="0" presId="urn:microsoft.com/office/officeart/2008/layout/VerticalCurvedList"/>
    <dgm:cxn modelId="{2E139A9E-CA97-46F1-86EC-E93A87BD854E}" type="presParOf" srcId="{A4ABEC8E-859E-44CB-8235-A8EEF4563711}" destId="{B48D6EE4-5B77-47C1-BDFC-CDCEFE17EEB9}" srcOrd="7" destOrd="0" presId="urn:microsoft.com/office/officeart/2008/layout/VerticalCurvedList"/>
    <dgm:cxn modelId="{A6A5A13B-E5B6-4F95-BDCC-92EC0D0FA8D9}" type="presParOf" srcId="{A4ABEC8E-859E-44CB-8235-A8EEF4563711}" destId="{947BEF73-F4C5-417F-BBBE-E8B2A42D7C3B}" srcOrd="8" destOrd="0" presId="urn:microsoft.com/office/officeart/2008/layout/VerticalCurvedList"/>
    <dgm:cxn modelId="{E4D63FEC-8200-4FD3-8BB3-57BB708FACF7}" type="presParOf" srcId="{947BEF73-F4C5-417F-BBBE-E8B2A42D7C3B}" destId="{03623992-8232-4042-9F5D-FF01607F2D75}" srcOrd="0" destOrd="0" presId="urn:microsoft.com/office/officeart/2008/layout/VerticalCurvedList"/>
    <dgm:cxn modelId="{9C4F3AA2-2F8A-4172-BF3D-DB5F306E4811}" type="presParOf" srcId="{A4ABEC8E-859E-44CB-8235-A8EEF4563711}" destId="{77512831-E071-4B92-98CF-41DEECFB2121}" srcOrd="9" destOrd="0" presId="urn:microsoft.com/office/officeart/2008/layout/VerticalCurvedList"/>
    <dgm:cxn modelId="{913D359C-491E-4C0D-B3C3-EBDF7C9DCFAF}" type="presParOf" srcId="{A4ABEC8E-859E-44CB-8235-A8EEF4563711}" destId="{C31FA673-7B84-4E01-8242-81B4622F23AD}" srcOrd="10" destOrd="0" presId="urn:microsoft.com/office/officeart/2008/layout/VerticalCurvedList"/>
    <dgm:cxn modelId="{24183BB3-A679-4495-95AD-C6B6BD3B29E3}" type="presParOf" srcId="{C31FA673-7B84-4E01-8242-81B4622F23AD}" destId="{715B3B47-3D25-4BDE-AAC2-E9910E160B59}" srcOrd="0" destOrd="0" presId="urn:microsoft.com/office/officeart/2008/layout/VerticalCurvedList"/>
    <dgm:cxn modelId="{E3B3DF8B-C62D-42AA-A798-B68DE96C682D}" type="presParOf" srcId="{A4ABEC8E-859E-44CB-8235-A8EEF4563711}" destId="{F2D4B5AE-AEF9-4CC9-8BA0-589FACD59432}" srcOrd="11" destOrd="0" presId="urn:microsoft.com/office/officeart/2008/layout/VerticalCurvedList"/>
    <dgm:cxn modelId="{37CC9296-31BD-4716-9234-2052CCB287B9}" type="presParOf" srcId="{A4ABEC8E-859E-44CB-8235-A8EEF4563711}" destId="{38260EB1-D47D-48CD-848B-D535CBBF459D}" srcOrd="12" destOrd="0" presId="urn:microsoft.com/office/officeart/2008/layout/VerticalCurvedList"/>
    <dgm:cxn modelId="{81322603-AF22-4A61-A060-F3ED33B5A209}" type="presParOf" srcId="{38260EB1-D47D-48CD-848B-D535CBBF459D}" destId="{E022F350-D8FC-463C-B884-74289A2B538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7A18AF-3CC4-401D-9396-0AA7498C1365}"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s-419"/>
        </a:p>
      </dgm:t>
    </dgm:pt>
    <dgm:pt modelId="{99663C64-490F-408C-9515-B51DEE08EBAD}">
      <dgm:prSet phldrT="[Text]" custT="1"/>
      <dgm:spPr/>
      <dgm:t>
        <a:bodyPr/>
        <a:lstStyle/>
        <a:p>
          <a:r>
            <a:rPr lang="en-US" sz="1800" b="1" i="1" dirty="0"/>
            <a:t>Vitis</a:t>
          </a:r>
          <a:r>
            <a:rPr lang="en-US" sz="1800" b="1" dirty="0"/>
            <a:t> spp. (sano)</a:t>
          </a:r>
          <a:endParaRPr lang="es-419" sz="1800" b="1" dirty="0"/>
        </a:p>
      </dgm:t>
    </dgm:pt>
    <dgm:pt modelId="{169EC23E-EE07-4482-A7C6-59D1EE3394C4}" type="parTrans" cxnId="{7DD1809E-5007-40CE-88BB-D42F306A5FDB}">
      <dgm:prSet/>
      <dgm:spPr/>
      <dgm:t>
        <a:bodyPr/>
        <a:lstStyle/>
        <a:p>
          <a:endParaRPr lang="es-419"/>
        </a:p>
      </dgm:t>
    </dgm:pt>
    <dgm:pt modelId="{E9E14E9F-2AFB-4B41-9B69-BADDC339D1B8}" type="sibTrans" cxnId="{7DD1809E-5007-40CE-88BB-D42F306A5FDB}">
      <dgm:prSet/>
      <dgm:spPr/>
      <dgm:t>
        <a:bodyPr/>
        <a:lstStyle/>
        <a:p>
          <a:endParaRPr lang="es-419"/>
        </a:p>
      </dgm:t>
    </dgm:pt>
    <dgm:pt modelId="{AB031A79-1C79-47BA-948B-EF7ACBF96C4A}">
      <dgm:prSet phldrT="[Text]"/>
      <dgm:spPr/>
      <dgm:t>
        <a:bodyPr/>
        <a:lstStyle/>
        <a:p>
          <a:r>
            <a:rPr lang="en-US" dirty="0"/>
            <a:t>[20.3 – 75.9] ng/</a:t>
          </a:r>
          <a:r>
            <a:rPr lang="en-US" dirty="0" err="1"/>
            <a:t>uL</a:t>
          </a:r>
          <a:endParaRPr lang="es-419" dirty="0"/>
        </a:p>
      </dgm:t>
    </dgm:pt>
    <dgm:pt modelId="{3AFF0125-8752-4EC3-AB9A-4EDEC2840B23}" type="parTrans" cxnId="{F26D0EFD-A429-4A85-A011-6B01962064A9}">
      <dgm:prSet/>
      <dgm:spPr/>
      <dgm:t>
        <a:bodyPr/>
        <a:lstStyle/>
        <a:p>
          <a:endParaRPr lang="es-419"/>
        </a:p>
      </dgm:t>
    </dgm:pt>
    <dgm:pt modelId="{44E6275E-A568-4AFB-BBA8-80B37B94CF7C}" type="sibTrans" cxnId="{F26D0EFD-A429-4A85-A011-6B01962064A9}">
      <dgm:prSet/>
      <dgm:spPr/>
      <dgm:t>
        <a:bodyPr/>
        <a:lstStyle/>
        <a:p>
          <a:endParaRPr lang="es-419"/>
        </a:p>
      </dgm:t>
    </dgm:pt>
    <dgm:pt modelId="{F0E6ABA8-9331-48E0-BBB0-15DB79711CF0}">
      <dgm:prSet phldrT="[Text]"/>
      <dgm:spPr/>
      <dgm:t>
        <a:bodyPr/>
        <a:lstStyle/>
        <a:p>
          <a:r>
            <a:rPr lang="en-US" dirty="0"/>
            <a:t>Abs 260/280 [1.88 – 2.00]</a:t>
          </a:r>
          <a:endParaRPr lang="es-419" dirty="0"/>
        </a:p>
      </dgm:t>
    </dgm:pt>
    <dgm:pt modelId="{BB5D1F25-9487-46BF-90B5-47192D8E064A}" type="parTrans" cxnId="{67BA6723-3B0D-447E-92C7-E8E0C3D57CDD}">
      <dgm:prSet/>
      <dgm:spPr/>
      <dgm:t>
        <a:bodyPr/>
        <a:lstStyle/>
        <a:p>
          <a:endParaRPr lang="es-419"/>
        </a:p>
      </dgm:t>
    </dgm:pt>
    <dgm:pt modelId="{C06AA106-D445-49BB-B884-D7DC13EA6127}" type="sibTrans" cxnId="{67BA6723-3B0D-447E-92C7-E8E0C3D57CDD}">
      <dgm:prSet/>
      <dgm:spPr/>
      <dgm:t>
        <a:bodyPr/>
        <a:lstStyle/>
        <a:p>
          <a:endParaRPr lang="es-419"/>
        </a:p>
      </dgm:t>
    </dgm:pt>
    <dgm:pt modelId="{74527AAD-FF41-4C99-BDA1-19E518E785D2}">
      <dgm:prSet phldrT="[Text]" custT="1"/>
      <dgm:spPr/>
      <dgm:t>
        <a:bodyPr/>
        <a:lstStyle/>
        <a:p>
          <a:r>
            <a:rPr lang="es-EC" sz="1800" b="1" i="1" dirty="0"/>
            <a:t>Vitis vinífera </a:t>
          </a:r>
          <a:r>
            <a:rPr lang="es-EC" sz="1800" b="1" dirty="0"/>
            <a:t>(GRBaV)</a:t>
          </a:r>
          <a:endParaRPr lang="es-419" sz="1800" b="1" dirty="0"/>
        </a:p>
      </dgm:t>
    </dgm:pt>
    <dgm:pt modelId="{1A71C7AB-065E-434D-B6C6-61BBA7D69A04}" type="parTrans" cxnId="{1AB37AE4-6990-46A6-97B2-06829325C3A0}">
      <dgm:prSet/>
      <dgm:spPr/>
      <dgm:t>
        <a:bodyPr/>
        <a:lstStyle/>
        <a:p>
          <a:endParaRPr lang="es-419"/>
        </a:p>
      </dgm:t>
    </dgm:pt>
    <dgm:pt modelId="{616F5939-ABC5-4E01-A405-3CFCF51F24E8}" type="sibTrans" cxnId="{1AB37AE4-6990-46A6-97B2-06829325C3A0}">
      <dgm:prSet/>
      <dgm:spPr/>
      <dgm:t>
        <a:bodyPr/>
        <a:lstStyle/>
        <a:p>
          <a:endParaRPr lang="es-419"/>
        </a:p>
      </dgm:t>
    </dgm:pt>
    <dgm:pt modelId="{A83A5FD1-FF4B-416B-8571-35C004AFB1A3}">
      <dgm:prSet phldrT="[Text]"/>
      <dgm:spPr/>
      <dgm:t>
        <a:bodyPr/>
        <a:lstStyle/>
        <a:p>
          <a:r>
            <a:rPr lang="en-US"/>
            <a:t>[69 – 114.5] ng/uL</a:t>
          </a:r>
          <a:endParaRPr lang="es-419" dirty="0"/>
        </a:p>
      </dgm:t>
    </dgm:pt>
    <dgm:pt modelId="{27BF640E-94EB-4024-ACE5-2161506352D2}" type="parTrans" cxnId="{D6E76B57-BE53-40F6-8F6D-90404C86CAB6}">
      <dgm:prSet/>
      <dgm:spPr/>
      <dgm:t>
        <a:bodyPr/>
        <a:lstStyle/>
        <a:p>
          <a:endParaRPr lang="es-419"/>
        </a:p>
      </dgm:t>
    </dgm:pt>
    <dgm:pt modelId="{09D80510-7A21-4748-90D5-671A643AC04A}" type="sibTrans" cxnId="{D6E76B57-BE53-40F6-8F6D-90404C86CAB6}">
      <dgm:prSet/>
      <dgm:spPr/>
      <dgm:t>
        <a:bodyPr/>
        <a:lstStyle/>
        <a:p>
          <a:endParaRPr lang="es-419"/>
        </a:p>
      </dgm:t>
    </dgm:pt>
    <dgm:pt modelId="{70A42B4A-0A6F-4535-BB04-13C2D5EC87E4}">
      <dgm:prSet phldrT="[Text]"/>
      <dgm:spPr/>
      <dgm:t>
        <a:bodyPr/>
        <a:lstStyle/>
        <a:p>
          <a:r>
            <a:rPr lang="en-US" dirty="0"/>
            <a:t>Abs 260/280 [1.6 – 2.00]</a:t>
          </a:r>
          <a:endParaRPr lang="es-419" dirty="0"/>
        </a:p>
      </dgm:t>
    </dgm:pt>
    <dgm:pt modelId="{2A16C285-C1B3-4AF6-AA22-92F90BA79E03}" type="parTrans" cxnId="{E0C355AD-1E42-484D-9061-65AA10B95F5B}">
      <dgm:prSet/>
      <dgm:spPr/>
      <dgm:t>
        <a:bodyPr/>
        <a:lstStyle/>
        <a:p>
          <a:endParaRPr lang="es-419"/>
        </a:p>
      </dgm:t>
    </dgm:pt>
    <dgm:pt modelId="{E2C376C5-F2AE-4B50-AC3C-C411327CABFF}" type="sibTrans" cxnId="{E0C355AD-1E42-484D-9061-65AA10B95F5B}">
      <dgm:prSet/>
      <dgm:spPr/>
      <dgm:t>
        <a:bodyPr/>
        <a:lstStyle/>
        <a:p>
          <a:endParaRPr lang="es-419"/>
        </a:p>
      </dgm:t>
    </dgm:pt>
    <dgm:pt modelId="{89D6E376-B44F-4F00-A641-ACC4D6C04F7F}">
      <dgm:prSet phldrT="[Text]" custT="1"/>
      <dgm:spPr/>
      <dgm:t>
        <a:bodyPr/>
        <a:lstStyle/>
        <a:p>
          <a:r>
            <a:rPr lang="es-EC" sz="1800" b="1" i="1" dirty="0"/>
            <a:t>Rosa chinensis</a:t>
          </a:r>
          <a:endParaRPr lang="es-419" sz="1800" b="1" i="1" dirty="0"/>
        </a:p>
      </dgm:t>
    </dgm:pt>
    <dgm:pt modelId="{9373D718-45AA-4622-9333-F7C8043202EF}" type="parTrans" cxnId="{81B2359F-95C2-4006-A66A-E6FA3A664502}">
      <dgm:prSet/>
      <dgm:spPr/>
      <dgm:t>
        <a:bodyPr/>
        <a:lstStyle/>
        <a:p>
          <a:endParaRPr lang="es-419"/>
        </a:p>
      </dgm:t>
    </dgm:pt>
    <dgm:pt modelId="{923DA104-0A2C-4939-931B-C1FBE1788FC8}" type="sibTrans" cxnId="{81B2359F-95C2-4006-A66A-E6FA3A664502}">
      <dgm:prSet/>
      <dgm:spPr/>
      <dgm:t>
        <a:bodyPr/>
        <a:lstStyle/>
        <a:p>
          <a:endParaRPr lang="es-419"/>
        </a:p>
      </dgm:t>
    </dgm:pt>
    <dgm:pt modelId="{A9E92829-0EAA-49D9-B043-F424720BEBAF}">
      <dgm:prSet phldrT="[Text]"/>
      <dgm:spPr/>
      <dgm:t>
        <a:bodyPr/>
        <a:lstStyle/>
        <a:p>
          <a:r>
            <a:rPr lang="en-US" dirty="0"/>
            <a:t>[54.7 – 332.3] ng/</a:t>
          </a:r>
          <a:r>
            <a:rPr lang="en-US" dirty="0" err="1"/>
            <a:t>uL</a:t>
          </a:r>
          <a:endParaRPr lang="es-419" dirty="0"/>
        </a:p>
      </dgm:t>
    </dgm:pt>
    <dgm:pt modelId="{F9018363-5009-4EFF-BDAD-321288CA1A7C}" type="parTrans" cxnId="{525ED2E7-D920-41F1-80F8-44BC21073BA6}">
      <dgm:prSet/>
      <dgm:spPr/>
      <dgm:t>
        <a:bodyPr/>
        <a:lstStyle/>
        <a:p>
          <a:endParaRPr lang="es-419"/>
        </a:p>
      </dgm:t>
    </dgm:pt>
    <dgm:pt modelId="{02F09370-60B7-4E04-8DAF-861A80CE13AA}" type="sibTrans" cxnId="{525ED2E7-D920-41F1-80F8-44BC21073BA6}">
      <dgm:prSet/>
      <dgm:spPr/>
      <dgm:t>
        <a:bodyPr/>
        <a:lstStyle/>
        <a:p>
          <a:endParaRPr lang="es-419"/>
        </a:p>
      </dgm:t>
    </dgm:pt>
    <dgm:pt modelId="{1EDD3A97-F59F-4DD5-BB5E-3557114893F7}">
      <dgm:prSet phldrT="[Text]"/>
      <dgm:spPr/>
      <dgm:t>
        <a:bodyPr/>
        <a:lstStyle/>
        <a:p>
          <a:r>
            <a:rPr lang="en-US" dirty="0"/>
            <a:t>Abs 260/280 [1.75 – 2.00]</a:t>
          </a:r>
          <a:endParaRPr lang="es-419" dirty="0"/>
        </a:p>
      </dgm:t>
    </dgm:pt>
    <dgm:pt modelId="{0CB37AD6-542C-472C-9F02-598B572BF4F0}" type="parTrans" cxnId="{22A410C4-0D2D-41B2-8F8A-5694D88B066C}">
      <dgm:prSet/>
      <dgm:spPr/>
      <dgm:t>
        <a:bodyPr/>
        <a:lstStyle/>
        <a:p>
          <a:endParaRPr lang="es-419"/>
        </a:p>
      </dgm:t>
    </dgm:pt>
    <dgm:pt modelId="{E5BEBF9D-E7D5-469B-A06C-1EF134B34767}" type="sibTrans" cxnId="{22A410C4-0D2D-41B2-8F8A-5694D88B066C}">
      <dgm:prSet/>
      <dgm:spPr/>
      <dgm:t>
        <a:bodyPr/>
        <a:lstStyle/>
        <a:p>
          <a:endParaRPr lang="es-419"/>
        </a:p>
      </dgm:t>
    </dgm:pt>
    <dgm:pt modelId="{E3581B6F-49D7-442E-AD1D-44F88440A97F}" type="pres">
      <dgm:prSet presAssocID="{C87A18AF-3CC4-401D-9396-0AA7498C1365}" presName="layout" presStyleCnt="0">
        <dgm:presLayoutVars>
          <dgm:chMax/>
          <dgm:chPref/>
          <dgm:dir/>
          <dgm:resizeHandles/>
        </dgm:presLayoutVars>
      </dgm:prSet>
      <dgm:spPr/>
    </dgm:pt>
    <dgm:pt modelId="{9AD66D7A-3DCF-4D31-8A87-008D8FFFC365}" type="pres">
      <dgm:prSet presAssocID="{99663C64-490F-408C-9515-B51DEE08EBAD}" presName="root" presStyleCnt="0">
        <dgm:presLayoutVars>
          <dgm:chMax/>
          <dgm:chPref/>
        </dgm:presLayoutVars>
      </dgm:prSet>
      <dgm:spPr/>
    </dgm:pt>
    <dgm:pt modelId="{0D1910A0-88D7-433B-871F-366ED1CEFA7C}" type="pres">
      <dgm:prSet presAssocID="{99663C64-490F-408C-9515-B51DEE08EBAD}" presName="rootComposite" presStyleCnt="0">
        <dgm:presLayoutVars/>
      </dgm:prSet>
      <dgm:spPr/>
    </dgm:pt>
    <dgm:pt modelId="{DD05BCFF-76A0-4CDD-AD56-941A6ECBE313}" type="pres">
      <dgm:prSet presAssocID="{99663C64-490F-408C-9515-B51DEE08EBAD}" presName="ParentAccent" presStyleLbl="alignNode1" presStyleIdx="0" presStyleCnt="3"/>
      <dgm:spPr/>
    </dgm:pt>
    <dgm:pt modelId="{5070DC93-59D4-4CFD-84CE-E6A6035F3AF0}" type="pres">
      <dgm:prSet presAssocID="{99663C64-490F-408C-9515-B51DEE08EBAD}" presName="ParentSmallAccent" presStyleLbl="fgAcc1" presStyleIdx="0" presStyleCnt="3"/>
      <dgm:spPr/>
    </dgm:pt>
    <dgm:pt modelId="{8A59074A-D24D-4405-BAF6-F1AC19C8592E}" type="pres">
      <dgm:prSet presAssocID="{99663C64-490F-408C-9515-B51DEE08EBAD}" presName="Parent" presStyleLbl="revTx" presStyleIdx="0" presStyleCnt="9">
        <dgm:presLayoutVars>
          <dgm:chMax/>
          <dgm:chPref val="4"/>
          <dgm:bulletEnabled val="1"/>
        </dgm:presLayoutVars>
      </dgm:prSet>
      <dgm:spPr/>
    </dgm:pt>
    <dgm:pt modelId="{F625DB3D-DD49-4E5F-8EA4-69ECC00FA178}" type="pres">
      <dgm:prSet presAssocID="{99663C64-490F-408C-9515-B51DEE08EBAD}" presName="childShape" presStyleCnt="0">
        <dgm:presLayoutVars>
          <dgm:chMax val="0"/>
          <dgm:chPref val="0"/>
        </dgm:presLayoutVars>
      </dgm:prSet>
      <dgm:spPr/>
    </dgm:pt>
    <dgm:pt modelId="{C4C975D8-8553-4CB6-A3CC-89E42BD1A4B4}" type="pres">
      <dgm:prSet presAssocID="{AB031A79-1C79-47BA-948B-EF7ACBF96C4A}" presName="childComposite" presStyleCnt="0">
        <dgm:presLayoutVars>
          <dgm:chMax val="0"/>
          <dgm:chPref val="0"/>
        </dgm:presLayoutVars>
      </dgm:prSet>
      <dgm:spPr/>
    </dgm:pt>
    <dgm:pt modelId="{20634A5E-CEB4-4A75-9E23-F9B5CC6B6790}" type="pres">
      <dgm:prSet presAssocID="{AB031A79-1C79-47BA-948B-EF7ACBF96C4A}" presName="ChildAccent" presStyleLbl="solidFgAcc1" presStyleIdx="0" presStyleCnt="6"/>
      <dgm:spPr/>
    </dgm:pt>
    <dgm:pt modelId="{1C58C835-5468-4C32-9672-8A94B9A6B77A}" type="pres">
      <dgm:prSet presAssocID="{AB031A79-1C79-47BA-948B-EF7ACBF96C4A}" presName="Child" presStyleLbl="revTx" presStyleIdx="1" presStyleCnt="9">
        <dgm:presLayoutVars>
          <dgm:chMax val="0"/>
          <dgm:chPref val="0"/>
          <dgm:bulletEnabled val="1"/>
        </dgm:presLayoutVars>
      </dgm:prSet>
      <dgm:spPr/>
    </dgm:pt>
    <dgm:pt modelId="{25F628B1-F4AA-434F-90C5-105484803EDB}" type="pres">
      <dgm:prSet presAssocID="{F0E6ABA8-9331-48E0-BBB0-15DB79711CF0}" presName="childComposite" presStyleCnt="0">
        <dgm:presLayoutVars>
          <dgm:chMax val="0"/>
          <dgm:chPref val="0"/>
        </dgm:presLayoutVars>
      </dgm:prSet>
      <dgm:spPr/>
    </dgm:pt>
    <dgm:pt modelId="{947024F6-954E-4371-8CF2-D663644BEB3C}" type="pres">
      <dgm:prSet presAssocID="{F0E6ABA8-9331-48E0-BBB0-15DB79711CF0}" presName="ChildAccent" presStyleLbl="solidFgAcc1" presStyleIdx="1" presStyleCnt="6"/>
      <dgm:spPr/>
    </dgm:pt>
    <dgm:pt modelId="{0BCACD2C-1AE8-4DC8-857C-EE3C93A445BE}" type="pres">
      <dgm:prSet presAssocID="{F0E6ABA8-9331-48E0-BBB0-15DB79711CF0}" presName="Child" presStyleLbl="revTx" presStyleIdx="2" presStyleCnt="9">
        <dgm:presLayoutVars>
          <dgm:chMax val="0"/>
          <dgm:chPref val="0"/>
          <dgm:bulletEnabled val="1"/>
        </dgm:presLayoutVars>
      </dgm:prSet>
      <dgm:spPr/>
    </dgm:pt>
    <dgm:pt modelId="{4FEBD286-7CBB-4427-B82D-319CEEE2D0AA}" type="pres">
      <dgm:prSet presAssocID="{74527AAD-FF41-4C99-BDA1-19E518E785D2}" presName="root" presStyleCnt="0">
        <dgm:presLayoutVars>
          <dgm:chMax/>
          <dgm:chPref/>
        </dgm:presLayoutVars>
      </dgm:prSet>
      <dgm:spPr/>
    </dgm:pt>
    <dgm:pt modelId="{4A005C11-1DEE-41D4-96CD-BBC182225AB8}" type="pres">
      <dgm:prSet presAssocID="{74527AAD-FF41-4C99-BDA1-19E518E785D2}" presName="rootComposite" presStyleCnt="0">
        <dgm:presLayoutVars/>
      </dgm:prSet>
      <dgm:spPr/>
    </dgm:pt>
    <dgm:pt modelId="{1BB08C91-E4E1-4036-9328-79E80D21269B}" type="pres">
      <dgm:prSet presAssocID="{74527AAD-FF41-4C99-BDA1-19E518E785D2}" presName="ParentAccent" presStyleLbl="alignNode1" presStyleIdx="1" presStyleCnt="3"/>
      <dgm:spPr/>
    </dgm:pt>
    <dgm:pt modelId="{41D2574A-03BE-4C06-A2BE-6FAFB6D4188F}" type="pres">
      <dgm:prSet presAssocID="{74527AAD-FF41-4C99-BDA1-19E518E785D2}" presName="ParentSmallAccent" presStyleLbl="fgAcc1" presStyleIdx="1" presStyleCnt="3"/>
      <dgm:spPr/>
    </dgm:pt>
    <dgm:pt modelId="{0091BD1E-EA79-484C-A9ED-7D88D230B4B4}" type="pres">
      <dgm:prSet presAssocID="{74527AAD-FF41-4C99-BDA1-19E518E785D2}" presName="Parent" presStyleLbl="revTx" presStyleIdx="3" presStyleCnt="9">
        <dgm:presLayoutVars>
          <dgm:chMax/>
          <dgm:chPref val="4"/>
          <dgm:bulletEnabled val="1"/>
        </dgm:presLayoutVars>
      </dgm:prSet>
      <dgm:spPr/>
    </dgm:pt>
    <dgm:pt modelId="{9F49C573-3C47-4DEE-8471-AF4C047AF13D}" type="pres">
      <dgm:prSet presAssocID="{74527AAD-FF41-4C99-BDA1-19E518E785D2}" presName="childShape" presStyleCnt="0">
        <dgm:presLayoutVars>
          <dgm:chMax val="0"/>
          <dgm:chPref val="0"/>
        </dgm:presLayoutVars>
      </dgm:prSet>
      <dgm:spPr/>
    </dgm:pt>
    <dgm:pt modelId="{A6632E3B-400A-4D7F-9323-78E2473CC3A2}" type="pres">
      <dgm:prSet presAssocID="{A83A5FD1-FF4B-416B-8571-35C004AFB1A3}" presName="childComposite" presStyleCnt="0">
        <dgm:presLayoutVars>
          <dgm:chMax val="0"/>
          <dgm:chPref val="0"/>
        </dgm:presLayoutVars>
      </dgm:prSet>
      <dgm:spPr/>
    </dgm:pt>
    <dgm:pt modelId="{37CFF6D5-6C36-4206-BF82-1ED75702BD9D}" type="pres">
      <dgm:prSet presAssocID="{A83A5FD1-FF4B-416B-8571-35C004AFB1A3}" presName="ChildAccent" presStyleLbl="solidFgAcc1" presStyleIdx="2" presStyleCnt="6"/>
      <dgm:spPr/>
    </dgm:pt>
    <dgm:pt modelId="{F1630BB7-764B-4B43-A83C-6472875509E7}" type="pres">
      <dgm:prSet presAssocID="{A83A5FD1-FF4B-416B-8571-35C004AFB1A3}" presName="Child" presStyleLbl="revTx" presStyleIdx="4" presStyleCnt="9">
        <dgm:presLayoutVars>
          <dgm:chMax val="0"/>
          <dgm:chPref val="0"/>
          <dgm:bulletEnabled val="1"/>
        </dgm:presLayoutVars>
      </dgm:prSet>
      <dgm:spPr/>
    </dgm:pt>
    <dgm:pt modelId="{734E04D4-8716-4766-A43E-78C67FEC517A}" type="pres">
      <dgm:prSet presAssocID="{1EDD3A97-F59F-4DD5-BB5E-3557114893F7}" presName="childComposite" presStyleCnt="0">
        <dgm:presLayoutVars>
          <dgm:chMax val="0"/>
          <dgm:chPref val="0"/>
        </dgm:presLayoutVars>
      </dgm:prSet>
      <dgm:spPr/>
    </dgm:pt>
    <dgm:pt modelId="{8A56DBE2-B3AD-45BC-8EEB-C12C9AD35540}" type="pres">
      <dgm:prSet presAssocID="{1EDD3A97-F59F-4DD5-BB5E-3557114893F7}" presName="ChildAccent" presStyleLbl="solidFgAcc1" presStyleIdx="3" presStyleCnt="6"/>
      <dgm:spPr/>
    </dgm:pt>
    <dgm:pt modelId="{5693680B-C254-4722-99BC-63F097600DEE}" type="pres">
      <dgm:prSet presAssocID="{1EDD3A97-F59F-4DD5-BB5E-3557114893F7}" presName="Child" presStyleLbl="revTx" presStyleIdx="5" presStyleCnt="9">
        <dgm:presLayoutVars>
          <dgm:chMax val="0"/>
          <dgm:chPref val="0"/>
          <dgm:bulletEnabled val="1"/>
        </dgm:presLayoutVars>
      </dgm:prSet>
      <dgm:spPr/>
    </dgm:pt>
    <dgm:pt modelId="{68DC6501-8D5E-481F-BC85-58027EC80C63}" type="pres">
      <dgm:prSet presAssocID="{89D6E376-B44F-4F00-A641-ACC4D6C04F7F}" presName="root" presStyleCnt="0">
        <dgm:presLayoutVars>
          <dgm:chMax/>
          <dgm:chPref/>
        </dgm:presLayoutVars>
      </dgm:prSet>
      <dgm:spPr/>
    </dgm:pt>
    <dgm:pt modelId="{B764F957-BDDD-4919-91BE-CCC61568EDC6}" type="pres">
      <dgm:prSet presAssocID="{89D6E376-B44F-4F00-A641-ACC4D6C04F7F}" presName="rootComposite" presStyleCnt="0">
        <dgm:presLayoutVars/>
      </dgm:prSet>
      <dgm:spPr/>
    </dgm:pt>
    <dgm:pt modelId="{58986D4C-A7D3-428E-B354-8CE2063A4A09}" type="pres">
      <dgm:prSet presAssocID="{89D6E376-B44F-4F00-A641-ACC4D6C04F7F}" presName="ParentAccent" presStyleLbl="alignNode1" presStyleIdx="2" presStyleCnt="3"/>
      <dgm:spPr/>
    </dgm:pt>
    <dgm:pt modelId="{E4E304D2-BD58-4CA7-BE65-001B0852A4EC}" type="pres">
      <dgm:prSet presAssocID="{89D6E376-B44F-4F00-A641-ACC4D6C04F7F}" presName="ParentSmallAccent" presStyleLbl="fgAcc1" presStyleIdx="2" presStyleCnt="3"/>
      <dgm:spPr/>
    </dgm:pt>
    <dgm:pt modelId="{1DB08AE8-7F0A-46DF-AFFC-FC3D64425A33}" type="pres">
      <dgm:prSet presAssocID="{89D6E376-B44F-4F00-A641-ACC4D6C04F7F}" presName="Parent" presStyleLbl="revTx" presStyleIdx="6" presStyleCnt="9">
        <dgm:presLayoutVars>
          <dgm:chMax/>
          <dgm:chPref val="4"/>
          <dgm:bulletEnabled val="1"/>
        </dgm:presLayoutVars>
      </dgm:prSet>
      <dgm:spPr/>
    </dgm:pt>
    <dgm:pt modelId="{A2A67D53-5BA6-410E-BF6A-29274756CEF4}" type="pres">
      <dgm:prSet presAssocID="{89D6E376-B44F-4F00-A641-ACC4D6C04F7F}" presName="childShape" presStyleCnt="0">
        <dgm:presLayoutVars>
          <dgm:chMax val="0"/>
          <dgm:chPref val="0"/>
        </dgm:presLayoutVars>
      </dgm:prSet>
      <dgm:spPr/>
    </dgm:pt>
    <dgm:pt modelId="{547DB405-BA3A-499A-BE71-382987A4387A}" type="pres">
      <dgm:prSet presAssocID="{A9E92829-0EAA-49D9-B043-F424720BEBAF}" presName="childComposite" presStyleCnt="0">
        <dgm:presLayoutVars>
          <dgm:chMax val="0"/>
          <dgm:chPref val="0"/>
        </dgm:presLayoutVars>
      </dgm:prSet>
      <dgm:spPr/>
    </dgm:pt>
    <dgm:pt modelId="{6AFBA5CB-C3AD-47F8-8E25-79048901C638}" type="pres">
      <dgm:prSet presAssocID="{A9E92829-0EAA-49D9-B043-F424720BEBAF}" presName="ChildAccent" presStyleLbl="solidFgAcc1" presStyleIdx="4" presStyleCnt="6"/>
      <dgm:spPr/>
    </dgm:pt>
    <dgm:pt modelId="{B06AF956-5B99-4E6C-9D6E-5DB8D58D6390}" type="pres">
      <dgm:prSet presAssocID="{A9E92829-0EAA-49D9-B043-F424720BEBAF}" presName="Child" presStyleLbl="revTx" presStyleIdx="7" presStyleCnt="9">
        <dgm:presLayoutVars>
          <dgm:chMax val="0"/>
          <dgm:chPref val="0"/>
          <dgm:bulletEnabled val="1"/>
        </dgm:presLayoutVars>
      </dgm:prSet>
      <dgm:spPr/>
    </dgm:pt>
    <dgm:pt modelId="{E5047F17-0EA3-45B7-9DF9-D752FF6B305A}" type="pres">
      <dgm:prSet presAssocID="{70A42B4A-0A6F-4535-BB04-13C2D5EC87E4}" presName="childComposite" presStyleCnt="0">
        <dgm:presLayoutVars>
          <dgm:chMax val="0"/>
          <dgm:chPref val="0"/>
        </dgm:presLayoutVars>
      </dgm:prSet>
      <dgm:spPr/>
    </dgm:pt>
    <dgm:pt modelId="{653AF12A-3D66-4294-8E8B-BDCFB83A0C43}" type="pres">
      <dgm:prSet presAssocID="{70A42B4A-0A6F-4535-BB04-13C2D5EC87E4}" presName="ChildAccent" presStyleLbl="solidFgAcc1" presStyleIdx="5" presStyleCnt="6"/>
      <dgm:spPr/>
    </dgm:pt>
    <dgm:pt modelId="{5177328B-B992-45F6-8E4A-9509A4553EAE}" type="pres">
      <dgm:prSet presAssocID="{70A42B4A-0A6F-4535-BB04-13C2D5EC87E4}" presName="Child" presStyleLbl="revTx" presStyleIdx="8" presStyleCnt="9">
        <dgm:presLayoutVars>
          <dgm:chMax val="0"/>
          <dgm:chPref val="0"/>
          <dgm:bulletEnabled val="1"/>
        </dgm:presLayoutVars>
      </dgm:prSet>
      <dgm:spPr/>
    </dgm:pt>
  </dgm:ptLst>
  <dgm:cxnLst>
    <dgm:cxn modelId="{67BA6723-3B0D-447E-92C7-E8E0C3D57CDD}" srcId="{99663C64-490F-408C-9515-B51DEE08EBAD}" destId="{F0E6ABA8-9331-48E0-BBB0-15DB79711CF0}" srcOrd="1" destOrd="0" parTransId="{BB5D1F25-9487-46BF-90B5-47192D8E064A}" sibTransId="{C06AA106-D445-49BB-B884-D7DC13EA6127}"/>
    <dgm:cxn modelId="{C920853F-303C-4A5A-A822-9007C5A19F09}" type="presOf" srcId="{99663C64-490F-408C-9515-B51DEE08EBAD}" destId="{8A59074A-D24D-4405-BAF6-F1AC19C8592E}" srcOrd="0" destOrd="0" presId="urn:microsoft.com/office/officeart/2008/layout/SquareAccentList"/>
    <dgm:cxn modelId="{9A38DC65-910B-480B-830F-6A4C55DB99D0}" type="presOf" srcId="{F0E6ABA8-9331-48E0-BBB0-15DB79711CF0}" destId="{0BCACD2C-1AE8-4DC8-857C-EE3C93A445BE}" srcOrd="0" destOrd="0" presId="urn:microsoft.com/office/officeart/2008/layout/SquareAccentList"/>
    <dgm:cxn modelId="{C8D3C169-73E0-42B5-8B49-BFD969A79C17}" type="presOf" srcId="{A83A5FD1-FF4B-416B-8571-35C004AFB1A3}" destId="{F1630BB7-764B-4B43-A83C-6472875509E7}" srcOrd="0" destOrd="0" presId="urn:microsoft.com/office/officeart/2008/layout/SquareAccentList"/>
    <dgm:cxn modelId="{64692355-4B50-4860-941A-5F9AD9CBAA7A}" type="presOf" srcId="{AB031A79-1C79-47BA-948B-EF7ACBF96C4A}" destId="{1C58C835-5468-4C32-9672-8A94B9A6B77A}" srcOrd="0" destOrd="0" presId="urn:microsoft.com/office/officeart/2008/layout/SquareAccentList"/>
    <dgm:cxn modelId="{D6E76B57-BE53-40F6-8F6D-90404C86CAB6}" srcId="{74527AAD-FF41-4C99-BDA1-19E518E785D2}" destId="{A83A5FD1-FF4B-416B-8571-35C004AFB1A3}" srcOrd="0" destOrd="0" parTransId="{27BF640E-94EB-4024-ACE5-2161506352D2}" sibTransId="{09D80510-7A21-4748-90D5-671A643AC04A}"/>
    <dgm:cxn modelId="{B8BF3894-E00A-48CD-9407-80E522ABDC6A}" type="presOf" srcId="{70A42B4A-0A6F-4535-BB04-13C2D5EC87E4}" destId="{5177328B-B992-45F6-8E4A-9509A4553EAE}" srcOrd="0" destOrd="0" presId="urn:microsoft.com/office/officeart/2008/layout/SquareAccentList"/>
    <dgm:cxn modelId="{03687196-1A29-4A60-B320-25045801DE2F}" type="presOf" srcId="{74527AAD-FF41-4C99-BDA1-19E518E785D2}" destId="{0091BD1E-EA79-484C-A9ED-7D88D230B4B4}" srcOrd="0" destOrd="0" presId="urn:microsoft.com/office/officeart/2008/layout/SquareAccentList"/>
    <dgm:cxn modelId="{7DD1809E-5007-40CE-88BB-D42F306A5FDB}" srcId="{C87A18AF-3CC4-401D-9396-0AA7498C1365}" destId="{99663C64-490F-408C-9515-B51DEE08EBAD}" srcOrd="0" destOrd="0" parTransId="{169EC23E-EE07-4482-A7C6-59D1EE3394C4}" sibTransId="{E9E14E9F-2AFB-4B41-9B69-BADDC339D1B8}"/>
    <dgm:cxn modelId="{81B2359F-95C2-4006-A66A-E6FA3A664502}" srcId="{C87A18AF-3CC4-401D-9396-0AA7498C1365}" destId="{89D6E376-B44F-4F00-A641-ACC4D6C04F7F}" srcOrd="2" destOrd="0" parTransId="{9373D718-45AA-4622-9333-F7C8043202EF}" sibTransId="{923DA104-0A2C-4939-931B-C1FBE1788FC8}"/>
    <dgm:cxn modelId="{E0C355AD-1E42-484D-9061-65AA10B95F5B}" srcId="{89D6E376-B44F-4F00-A641-ACC4D6C04F7F}" destId="{70A42B4A-0A6F-4535-BB04-13C2D5EC87E4}" srcOrd="1" destOrd="0" parTransId="{2A16C285-C1B3-4AF6-AA22-92F90BA79E03}" sibTransId="{E2C376C5-F2AE-4B50-AC3C-C411327CABFF}"/>
    <dgm:cxn modelId="{22A410C4-0D2D-41B2-8F8A-5694D88B066C}" srcId="{74527AAD-FF41-4C99-BDA1-19E518E785D2}" destId="{1EDD3A97-F59F-4DD5-BB5E-3557114893F7}" srcOrd="1" destOrd="0" parTransId="{0CB37AD6-542C-472C-9F02-598B572BF4F0}" sibTransId="{E5BEBF9D-E7D5-469B-A06C-1EF134B34767}"/>
    <dgm:cxn modelId="{6B9059C7-39D6-4B39-915A-AA60B46878A3}" type="presOf" srcId="{A9E92829-0EAA-49D9-B043-F424720BEBAF}" destId="{B06AF956-5B99-4E6C-9D6E-5DB8D58D6390}" srcOrd="0" destOrd="0" presId="urn:microsoft.com/office/officeart/2008/layout/SquareAccentList"/>
    <dgm:cxn modelId="{1AB37AE4-6990-46A6-97B2-06829325C3A0}" srcId="{C87A18AF-3CC4-401D-9396-0AA7498C1365}" destId="{74527AAD-FF41-4C99-BDA1-19E518E785D2}" srcOrd="1" destOrd="0" parTransId="{1A71C7AB-065E-434D-B6C6-61BBA7D69A04}" sibTransId="{616F5939-ABC5-4E01-A405-3CFCF51F24E8}"/>
    <dgm:cxn modelId="{525ED2E7-D920-41F1-80F8-44BC21073BA6}" srcId="{89D6E376-B44F-4F00-A641-ACC4D6C04F7F}" destId="{A9E92829-0EAA-49D9-B043-F424720BEBAF}" srcOrd="0" destOrd="0" parTransId="{F9018363-5009-4EFF-BDAD-321288CA1A7C}" sibTransId="{02F09370-60B7-4E04-8DAF-861A80CE13AA}"/>
    <dgm:cxn modelId="{3AC1EFE8-467B-4B50-95D9-C4A4F38FFDCD}" type="presOf" srcId="{89D6E376-B44F-4F00-A641-ACC4D6C04F7F}" destId="{1DB08AE8-7F0A-46DF-AFFC-FC3D64425A33}" srcOrd="0" destOrd="0" presId="urn:microsoft.com/office/officeart/2008/layout/SquareAccentList"/>
    <dgm:cxn modelId="{66CA4CEA-97F9-464F-8279-ACE8E5F17CCF}" type="presOf" srcId="{1EDD3A97-F59F-4DD5-BB5E-3557114893F7}" destId="{5693680B-C254-4722-99BC-63F097600DEE}" srcOrd="0" destOrd="0" presId="urn:microsoft.com/office/officeart/2008/layout/SquareAccentList"/>
    <dgm:cxn modelId="{21CB8FFB-44AD-48A4-9931-9F40388853C7}" type="presOf" srcId="{C87A18AF-3CC4-401D-9396-0AA7498C1365}" destId="{E3581B6F-49D7-442E-AD1D-44F88440A97F}" srcOrd="0" destOrd="0" presId="urn:microsoft.com/office/officeart/2008/layout/SquareAccentList"/>
    <dgm:cxn modelId="{F26D0EFD-A429-4A85-A011-6B01962064A9}" srcId="{99663C64-490F-408C-9515-B51DEE08EBAD}" destId="{AB031A79-1C79-47BA-948B-EF7ACBF96C4A}" srcOrd="0" destOrd="0" parTransId="{3AFF0125-8752-4EC3-AB9A-4EDEC2840B23}" sibTransId="{44E6275E-A568-4AFB-BBA8-80B37B94CF7C}"/>
    <dgm:cxn modelId="{33C79B6E-1771-44F6-A9AB-A394D82CFB1B}" type="presParOf" srcId="{E3581B6F-49D7-442E-AD1D-44F88440A97F}" destId="{9AD66D7A-3DCF-4D31-8A87-008D8FFFC365}" srcOrd="0" destOrd="0" presId="urn:microsoft.com/office/officeart/2008/layout/SquareAccentList"/>
    <dgm:cxn modelId="{08E34EB1-D481-447E-9976-1F3697087A4F}" type="presParOf" srcId="{9AD66D7A-3DCF-4D31-8A87-008D8FFFC365}" destId="{0D1910A0-88D7-433B-871F-366ED1CEFA7C}" srcOrd="0" destOrd="0" presId="urn:microsoft.com/office/officeart/2008/layout/SquareAccentList"/>
    <dgm:cxn modelId="{BEDD30D0-128B-45C4-AF12-8276B78609CB}" type="presParOf" srcId="{0D1910A0-88D7-433B-871F-366ED1CEFA7C}" destId="{DD05BCFF-76A0-4CDD-AD56-941A6ECBE313}" srcOrd="0" destOrd="0" presId="urn:microsoft.com/office/officeart/2008/layout/SquareAccentList"/>
    <dgm:cxn modelId="{315D99E4-7AF5-4456-9A96-A443C49B5848}" type="presParOf" srcId="{0D1910A0-88D7-433B-871F-366ED1CEFA7C}" destId="{5070DC93-59D4-4CFD-84CE-E6A6035F3AF0}" srcOrd="1" destOrd="0" presId="urn:microsoft.com/office/officeart/2008/layout/SquareAccentList"/>
    <dgm:cxn modelId="{2D71DE99-652E-4BDF-B0F9-5E7ED8A1CF2C}" type="presParOf" srcId="{0D1910A0-88D7-433B-871F-366ED1CEFA7C}" destId="{8A59074A-D24D-4405-BAF6-F1AC19C8592E}" srcOrd="2" destOrd="0" presId="urn:microsoft.com/office/officeart/2008/layout/SquareAccentList"/>
    <dgm:cxn modelId="{1422F61A-50DC-4B60-A882-9A6C6C29BC24}" type="presParOf" srcId="{9AD66D7A-3DCF-4D31-8A87-008D8FFFC365}" destId="{F625DB3D-DD49-4E5F-8EA4-69ECC00FA178}" srcOrd="1" destOrd="0" presId="urn:microsoft.com/office/officeart/2008/layout/SquareAccentList"/>
    <dgm:cxn modelId="{8FEF11E8-1A8B-4719-A652-7F49D5A95587}" type="presParOf" srcId="{F625DB3D-DD49-4E5F-8EA4-69ECC00FA178}" destId="{C4C975D8-8553-4CB6-A3CC-89E42BD1A4B4}" srcOrd="0" destOrd="0" presId="urn:microsoft.com/office/officeart/2008/layout/SquareAccentList"/>
    <dgm:cxn modelId="{1B38042E-61D1-45DE-9E55-A06FAF8A5419}" type="presParOf" srcId="{C4C975D8-8553-4CB6-A3CC-89E42BD1A4B4}" destId="{20634A5E-CEB4-4A75-9E23-F9B5CC6B6790}" srcOrd="0" destOrd="0" presId="urn:microsoft.com/office/officeart/2008/layout/SquareAccentList"/>
    <dgm:cxn modelId="{FAB2EA9A-D56A-476B-9FFD-21625FB0A07C}" type="presParOf" srcId="{C4C975D8-8553-4CB6-A3CC-89E42BD1A4B4}" destId="{1C58C835-5468-4C32-9672-8A94B9A6B77A}" srcOrd="1" destOrd="0" presId="urn:microsoft.com/office/officeart/2008/layout/SquareAccentList"/>
    <dgm:cxn modelId="{1F2F5A7F-1652-46FB-8C71-B09B29D94FBF}" type="presParOf" srcId="{F625DB3D-DD49-4E5F-8EA4-69ECC00FA178}" destId="{25F628B1-F4AA-434F-90C5-105484803EDB}" srcOrd="1" destOrd="0" presId="urn:microsoft.com/office/officeart/2008/layout/SquareAccentList"/>
    <dgm:cxn modelId="{601BCB16-B263-47E8-BEF6-6F125753B5B5}" type="presParOf" srcId="{25F628B1-F4AA-434F-90C5-105484803EDB}" destId="{947024F6-954E-4371-8CF2-D663644BEB3C}" srcOrd="0" destOrd="0" presId="urn:microsoft.com/office/officeart/2008/layout/SquareAccentList"/>
    <dgm:cxn modelId="{26AF9BE4-D504-45E5-A1DD-1C5A8C3C9A14}" type="presParOf" srcId="{25F628B1-F4AA-434F-90C5-105484803EDB}" destId="{0BCACD2C-1AE8-4DC8-857C-EE3C93A445BE}" srcOrd="1" destOrd="0" presId="urn:microsoft.com/office/officeart/2008/layout/SquareAccentList"/>
    <dgm:cxn modelId="{C0D317BB-43FC-4D98-8C9E-9930B5AC7C10}" type="presParOf" srcId="{E3581B6F-49D7-442E-AD1D-44F88440A97F}" destId="{4FEBD286-7CBB-4427-B82D-319CEEE2D0AA}" srcOrd="1" destOrd="0" presId="urn:microsoft.com/office/officeart/2008/layout/SquareAccentList"/>
    <dgm:cxn modelId="{01429689-4652-4A29-801F-F52D27C87DE0}" type="presParOf" srcId="{4FEBD286-7CBB-4427-B82D-319CEEE2D0AA}" destId="{4A005C11-1DEE-41D4-96CD-BBC182225AB8}" srcOrd="0" destOrd="0" presId="urn:microsoft.com/office/officeart/2008/layout/SquareAccentList"/>
    <dgm:cxn modelId="{93EF2475-1574-41E0-B21F-D814EAD81CCC}" type="presParOf" srcId="{4A005C11-1DEE-41D4-96CD-BBC182225AB8}" destId="{1BB08C91-E4E1-4036-9328-79E80D21269B}" srcOrd="0" destOrd="0" presId="urn:microsoft.com/office/officeart/2008/layout/SquareAccentList"/>
    <dgm:cxn modelId="{90316CDB-6555-45F3-8551-E3F806EACAF1}" type="presParOf" srcId="{4A005C11-1DEE-41D4-96CD-BBC182225AB8}" destId="{41D2574A-03BE-4C06-A2BE-6FAFB6D4188F}" srcOrd="1" destOrd="0" presId="urn:microsoft.com/office/officeart/2008/layout/SquareAccentList"/>
    <dgm:cxn modelId="{60984434-4CA5-4D09-A0E6-02EFF495C159}" type="presParOf" srcId="{4A005C11-1DEE-41D4-96CD-BBC182225AB8}" destId="{0091BD1E-EA79-484C-A9ED-7D88D230B4B4}" srcOrd="2" destOrd="0" presId="urn:microsoft.com/office/officeart/2008/layout/SquareAccentList"/>
    <dgm:cxn modelId="{A905F97B-A0D1-4A7D-8722-31049C38503C}" type="presParOf" srcId="{4FEBD286-7CBB-4427-B82D-319CEEE2D0AA}" destId="{9F49C573-3C47-4DEE-8471-AF4C047AF13D}" srcOrd="1" destOrd="0" presId="urn:microsoft.com/office/officeart/2008/layout/SquareAccentList"/>
    <dgm:cxn modelId="{78889D0D-6982-476D-8086-6917FEE227EF}" type="presParOf" srcId="{9F49C573-3C47-4DEE-8471-AF4C047AF13D}" destId="{A6632E3B-400A-4D7F-9323-78E2473CC3A2}" srcOrd="0" destOrd="0" presId="urn:microsoft.com/office/officeart/2008/layout/SquareAccentList"/>
    <dgm:cxn modelId="{54922611-D711-4808-9487-808749FACA54}" type="presParOf" srcId="{A6632E3B-400A-4D7F-9323-78E2473CC3A2}" destId="{37CFF6D5-6C36-4206-BF82-1ED75702BD9D}" srcOrd="0" destOrd="0" presId="urn:microsoft.com/office/officeart/2008/layout/SquareAccentList"/>
    <dgm:cxn modelId="{57D35E71-0807-41AB-A657-FDBB63E8B231}" type="presParOf" srcId="{A6632E3B-400A-4D7F-9323-78E2473CC3A2}" destId="{F1630BB7-764B-4B43-A83C-6472875509E7}" srcOrd="1" destOrd="0" presId="urn:microsoft.com/office/officeart/2008/layout/SquareAccentList"/>
    <dgm:cxn modelId="{2A2AB067-5707-40F9-A650-FF1EF7C4F391}" type="presParOf" srcId="{9F49C573-3C47-4DEE-8471-AF4C047AF13D}" destId="{734E04D4-8716-4766-A43E-78C67FEC517A}" srcOrd="1" destOrd="0" presId="urn:microsoft.com/office/officeart/2008/layout/SquareAccentList"/>
    <dgm:cxn modelId="{45A26EEC-F121-4E2D-AB32-797B0D8A4A92}" type="presParOf" srcId="{734E04D4-8716-4766-A43E-78C67FEC517A}" destId="{8A56DBE2-B3AD-45BC-8EEB-C12C9AD35540}" srcOrd="0" destOrd="0" presId="urn:microsoft.com/office/officeart/2008/layout/SquareAccentList"/>
    <dgm:cxn modelId="{397476FB-B7F9-4D5B-B886-6C53FCDCC25C}" type="presParOf" srcId="{734E04D4-8716-4766-A43E-78C67FEC517A}" destId="{5693680B-C254-4722-99BC-63F097600DEE}" srcOrd="1" destOrd="0" presId="urn:microsoft.com/office/officeart/2008/layout/SquareAccentList"/>
    <dgm:cxn modelId="{659BFF05-EFEC-4DBD-9689-A15DA78CC509}" type="presParOf" srcId="{E3581B6F-49D7-442E-AD1D-44F88440A97F}" destId="{68DC6501-8D5E-481F-BC85-58027EC80C63}" srcOrd="2" destOrd="0" presId="urn:microsoft.com/office/officeart/2008/layout/SquareAccentList"/>
    <dgm:cxn modelId="{12ABC867-EB83-4AC1-9C2F-FB60B4EBDCF3}" type="presParOf" srcId="{68DC6501-8D5E-481F-BC85-58027EC80C63}" destId="{B764F957-BDDD-4919-91BE-CCC61568EDC6}" srcOrd="0" destOrd="0" presId="urn:microsoft.com/office/officeart/2008/layout/SquareAccentList"/>
    <dgm:cxn modelId="{A3F1AB98-4B22-4C77-988B-F8C226F6E9FE}" type="presParOf" srcId="{B764F957-BDDD-4919-91BE-CCC61568EDC6}" destId="{58986D4C-A7D3-428E-B354-8CE2063A4A09}" srcOrd="0" destOrd="0" presId="urn:microsoft.com/office/officeart/2008/layout/SquareAccentList"/>
    <dgm:cxn modelId="{8FB8BB98-8194-407D-BBF4-09422D3F49EA}" type="presParOf" srcId="{B764F957-BDDD-4919-91BE-CCC61568EDC6}" destId="{E4E304D2-BD58-4CA7-BE65-001B0852A4EC}" srcOrd="1" destOrd="0" presId="urn:microsoft.com/office/officeart/2008/layout/SquareAccentList"/>
    <dgm:cxn modelId="{940F1EDD-12EC-4770-B3D8-A4B864DA0422}" type="presParOf" srcId="{B764F957-BDDD-4919-91BE-CCC61568EDC6}" destId="{1DB08AE8-7F0A-46DF-AFFC-FC3D64425A33}" srcOrd="2" destOrd="0" presId="urn:microsoft.com/office/officeart/2008/layout/SquareAccentList"/>
    <dgm:cxn modelId="{1ED50D47-2427-4EDF-AF4C-82DEB2E893E4}" type="presParOf" srcId="{68DC6501-8D5E-481F-BC85-58027EC80C63}" destId="{A2A67D53-5BA6-410E-BF6A-29274756CEF4}" srcOrd="1" destOrd="0" presId="urn:microsoft.com/office/officeart/2008/layout/SquareAccentList"/>
    <dgm:cxn modelId="{FADB5CC2-FB57-4A15-8D05-684D683E0C1C}" type="presParOf" srcId="{A2A67D53-5BA6-410E-BF6A-29274756CEF4}" destId="{547DB405-BA3A-499A-BE71-382987A4387A}" srcOrd="0" destOrd="0" presId="urn:microsoft.com/office/officeart/2008/layout/SquareAccentList"/>
    <dgm:cxn modelId="{27A71189-3446-4E42-B117-E6A573948B99}" type="presParOf" srcId="{547DB405-BA3A-499A-BE71-382987A4387A}" destId="{6AFBA5CB-C3AD-47F8-8E25-79048901C638}" srcOrd="0" destOrd="0" presId="urn:microsoft.com/office/officeart/2008/layout/SquareAccentList"/>
    <dgm:cxn modelId="{B70B2F7D-0F01-4CA8-A00A-36F16A745237}" type="presParOf" srcId="{547DB405-BA3A-499A-BE71-382987A4387A}" destId="{B06AF956-5B99-4E6C-9D6E-5DB8D58D6390}" srcOrd="1" destOrd="0" presId="urn:microsoft.com/office/officeart/2008/layout/SquareAccentList"/>
    <dgm:cxn modelId="{C5FA8B50-DA9A-4E67-B950-8E5DADD143E2}" type="presParOf" srcId="{A2A67D53-5BA6-410E-BF6A-29274756CEF4}" destId="{E5047F17-0EA3-45B7-9DF9-D752FF6B305A}" srcOrd="1" destOrd="0" presId="urn:microsoft.com/office/officeart/2008/layout/SquareAccentList"/>
    <dgm:cxn modelId="{1A75C3C4-A443-4F21-85BF-3FFD807A77BE}" type="presParOf" srcId="{E5047F17-0EA3-45B7-9DF9-D752FF6B305A}" destId="{653AF12A-3D66-4294-8E8B-BDCFB83A0C43}" srcOrd="0" destOrd="0" presId="urn:microsoft.com/office/officeart/2008/layout/SquareAccentList"/>
    <dgm:cxn modelId="{CD4C0D59-0C25-4D46-8ABF-41A34A480697}" type="presParOf" srcId="{E5047F17-0EA3-45B7-9DF9-D752FF6B305A}" destId="{5177328B-B992-45F6-8E4A-9509A4553EA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0531A-1DB4-400C-9EF0-32B13F22A826}">
      <dsp:nvSpPr>
        <dsp:cNvPr id="0" name=""/>
        <dsp:cNvSpPr/>
      </dsp:nvSpPr>
      <dsp:spPr>
        <a:xfrm>
          <a:off x="-4651809" y="-713145"/>
          <a:ext cx="5541091" cy="5541091"/>
        </a:xfrm>
        <a:prstGeom prst="blockArc">
          <a:avLst>
            <a:gd name="adj1" fmla="val 18900000"/>
            <a:gd name="adj2" fmla="val 2700000"/>
            <a:gd name="adj3" fmla="val 38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576E5-2CB8-4006-A099-7C509E2190A6}">
      <dsp:nvSpPr>
        <dsp:cNvPr id="0" name=""/>
        <dsp:cNvSpPr/>
      </dsp:nvSpPr>
      <dsp:spPr>
        <a:xfrm>
          <a:off x="332036" y="216685"/>
          <a:ext cx="5331410" cy="43320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857" tIns="55880" rIns="55880" bIns="55880" numCol="1" spcCol="1270" anchor="ctr" anchorCtr="0">
          <a:noAutofit/>
        </a:bodyPr>
        <a:lstStyle/>
        <a:p>
          <a:pPr marL="0" lvl="0" indent="0" algn="l" defTabSz="977900">
            <a:lnSpc>
              <a:spcPct val="90000"/>
            </a:lnSpc>
            <a:spcBef>
              <a:spcPct val="0"/>
            </a:spcBef>
            <a:spcAft>
              <a:spcPct val="35000"/>
            </a:spcAft>
            <a:buNone/>
          </a:pPr>
          <a:r>
            <a:rPr lang="es-419" sz="2200" kern="1200" noProof="0">
              <a:latin typeface="Calibri" panose="020F0502020204030204" pitchFamily="34" charset="0"/>
              <a:ea typeface="+mn-ea"/>
              <a:cs typeface="Calibri" panose="020F0502020204030204" pitchFamily="34" charset="0"/>
            </a:rPr>
            <a:t>Introducción</a:t>
          </a:r>
          <a:r>
            <a:rPr lang="en-US" sz="2200" kern="1200">
              <a:latin typeface="Calibri" panose="020F0502020204030204" pitchFamily="34" charset="0"/>
              <a:ea typeface="+mn-ea"/>
              <a:cs typeface="Calibri" panose="020F0502020204030204" pitchFamily="34" charset="0"/>
            </a:rPr>
            <a:t> </a:t>
          </a:r>
          <a:endParaRPr lang="en-US" sz="2200" kern="1200" dirty="0">
            <a:latin typeface="Calibri" panose="020F0502020204030204" pitchFamily="34" charset="0"/>
            <a:ea typeface="+mn-ea"/>
            <a:cs typeface="Calibri" panose="020F0502020204030204" pitchFamily="34" charset="0"/>
          </a:endParaRPr>
        </a:p>
      </dsp:txBody>
      <dsp:txXfrm>
        <a:off x="332036" y="216685"/>
        <a:ext cx="5331410" cy="433206"/>
      </dsp:txXfrm>
    </dsp:sp>
    <dsp:sp modelId="{AA2CAC61-3224-4EE3-A097-8F98766755B1}">
      <dsp:nvSpPr>
        <dsp:cNvPr id="0" name=""/>
        <dsp:cNvSpPr/>
      </dsp:nvSpPr>
      <dsp:spPr>
        <a:xfrm>
          <a:off x="61282" y="162534"/>
          <a:ext cx="541507" cy="54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6A22B52-E1FF-40D2-A887-AA78BD8C1BBF}">
      <dsp:nvSpPr>
        <dsp:cNvPr id="0" name=""/>
        <dsp:cNvSpPr/>
      </dsp:nvSpPr>
      <dsp:spPr>
        <a:xfrm>
          <a:off x="688378" y="866412"/>
          <a:ext cx="4975068" cy="43320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857" tIns="55880" rIns="55880" bIns="55880" numCol="1" spcCol="1270" anchor="ctr" anchorCtr="0">
          <a:noAutofit/>
        </a:bodyPr>
        <a:lstStyle/>
        <a:p>
          <a:pPr marL="0" lvl="0" indent="0" algn="l" defTabSz="977900">
            <a:lnSpc>
              <a:spcPct val="90000"/>
            </a:lnSpc>
            <a:spcBef>
              <a:spcPct val="0"/>
            </a:spcBef>
            <a:spcAft>
              <a:spcPct val="35000"/>
            </a:spcAft>
            <a:buNone/>
          </a:pPr>
          <a:r>
            <a:rPr lang="es-419" sz="2200" kern="1200" noProof="0" dirty="0">
              <a:latin typeface="Calibri" panose="020F0502020204030204" pitchFamily="34" charset="0"/>
              <a:ea typeface="+mn-ea"/>
              <a:cs typeface="Calibri" panose="020F0502020204030204" pitchFamily="34" charset="0"/>
            </a:rPr>
            <a:t>Objetivos</a:t>
          </a:r>
        </a:p>
      </dsp:txBody>
      <dsp:txXfrm>
        <a:off x="688378" y="866412"/>
        <a:ext cx="4975068" cy="433206"/>
      </dsp:txXfrm>
    </dsp:sp>
    <dsp:sp modelId="{AD7DAC1B-F2C1-4E57-AE44-05FA488A83CB}">
      <dsp:nvSpPr>
        <dsp:cNvPr id="0" name=""/>
        <dsp:cNvSpPr/>
      </dsp:nvSpPr>
      <dsp:spPr>
        <a:xfrm>
          <a:off x="417624" y="812261"/>
          <a:ext cx="541507" cy="54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D92E4F2-3190-4975-9888-934EC1F2C809}">
      <dsp:nvSpPr>
        <dsp:cNvPr id="0" name=""/>
        <dsp:cNvSpPr/>
      </dsp:nvSpPr>
      <dsp:spPr>
        <a:xfrm>
          <a:off x="851324" y="1516139"/>
          <a:ext cx="4812122" cy="43320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85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ea typeface="+mn-ea"/>
              <a:cs typeface="Calibri" panose="020F0502020204030204" pitchFamily="34" charset="0"/>
            </a:rPr>
            <a:t>Materiales y </a:t>
          </a:r>
          <a:r>
            <a:rPr lang="es-419" sz="2200" kern="1200" noProof="0">
              <a:latin typeface="Calibri" panose="020F0502020204030204" pitchFamily="34" charset="0"/>
              <a:ea typeface="+mn-ea"/>
              <a:cs typeface="Calibri" panose="020F0502020204030204" pitchFamily="34" charset="0"/>
            </a:rPr>
            <a:t>métodos</a:t>
          </a:r>
          <a:r>
            <a:rPr lang="en-US" sz="2200" kern="1200">
              <a:latin typeface="Calibri" panose="020F0502020204030204" pitchFamily="34" charset="0"/>
              <a:ea typeface="+mn-ea"/>
              <a:cs typeface="Calibri" panose="020F0502020204030204" pitchFamily="34" charset="0"/>
            </a:rPr>
            <a:t> </a:t>
          </a:r>
          <a:endParaRPr lang="en-US" sz="2200" kern="1200" dirty="0">
            <a:latin typeface="Calibri" panose="020F0502020204030204" pitchFamily="34" charset="0"/>
            <a:ea typeface="+mn-ea"/>
            <a:cs typeface="Calibri" panose="020F0502020204030204" pitchFamily="34" charset="0"/>
          </a:endParaRPr>
        </a:p>
      </dsp:txBody>
      <dsp:txXfrm>
        <a:off x="851324" y="1516139"/>
        <a:ext cx="4812122" cy="433206"/>
      </dsp:txXfrm>
    </dsp:sp>
    <dsp:sp modelId="{50595F10-DAB2-453D-B090-7A27C69990AE}">
      <dsp:nvSpPr>
        <dsp:cNvPr id="0" name=""/>
        <dsp:cNvSpPr/>
      </dsp:nvSpPr>
      <dsp:spPr>
        <a:xfrm>
          <a:off x="580570" y="1461988"/>
          <a:ext cx="541507" cy="54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48D6EE4-5B77-47C1-BDFC-CDCEFE17EEB9}">
      <dsp:nvSpPr>
        <dsp:cNvPr id="0" name=""/>
        <dsp:cNvSpPr/>
      </dsp:nvSpPr>
      <dsp:spPr>
        <a:xfrm>
          <a:off x="851324" y="2165454"/>
          <a:ext cx="4812122" cy="43320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85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ea typeface="+mn-ea"/>
              <a:cs typeface="Calibri" panose="020F0502020204030204" pitchFamily="34" charset="0"/>
            </a:rPr>
            <a:t>Resultados y </a:t>
          </a:r>
          <a:r>
            <a:rPr lang="es-419" sz="2200" kern="1200" noProof="0">
              <a:latin typeface="Calibri" panose="020F0502020204030204" pitchFamily="34" charset="0"/>
              <a:ea typeface="+mn-ea"/>
              <a:cs typeface="Calibri" panose="020F0502020204030204" pitchFamily="34" charset="0"/>
            </a:rPr>
            <a:t>Discusión</a:t>
          </a:r>
          <a:r>
            <a:rPr lang="en-US" sz="2200" kern="1200">
              <a:latin typeface="Calibri" panose="020F0502020204030204" pitchFamily="34" charset="0"/>
              <a:ea typeface="+mn-ea"/>
              <a:cs typeface="Calibri" panose="020F0502020204030204" pitchFamily="34" charset="0"/>
            </a:rPr>
            <a:t> </a:t>
          </a:r>
          <a:endParaRPr lang="en-US" sz="2200" kern="1200" dirty="0">
            <a:latin typeface="Calibri" panose="020F0502020204030204" pitchFamily="34" charset="0"/>
            <a:ea typeface="+mn-ea"/>
            <a:cs typeface="Calibri" panose="020F0502020204030204" pitchFamily="34" charset="0"/>
          </a:endParaRPr>
        </a:p>
      </dsp:txBody>
      <dsp:txXfrm>
        <a:off x="851324" y="2165454"/>
        <a:ext cx="4812122" cy="433206"/>
      </dsp:txXfrm>
    </dsp:sp>
    <dsp:sp modelId="{03623992-8232-4042-9F5D-FF01607F2D75}">
      <dsp:nvSpPr>
        <dsp:cNvPr id="0" name=""/>
        <dsp:cNvSpPr/>
      </dsp:nvSpPr>
      <dsp:spPr>
        <a:xfrm>
          <a:off x="580570" y="2111303"/>
          <a:ext cx="541507" cy="54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7512831-E071-4B92-98CF-41DEECFB2121}">
      <dsp:nvSpPr>
        <dsp:cNvPr id="0" name=""/>
        <dsp:cNvSpPr/>
      </dsp:nvSpPr>
      <dsp:spPr>
        <a:xfrm>
          <a:off x="688378" y="2815181"/>
          <a:ext cx="4975068" cy="43320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85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ea typeface="+mn-ea"/>
              <a:cs typeface="Calibri" panose="020F0502020204030204" pitchFamily="34" charset="0"/>
            </a:rPr>
            <a:t>Conclusiones</a:t>
          </a:r>
          <a:endParaRPr lang="en-US" sz="2200" kern="1200" dirty="0">
            <a:latin typeface="Calibri" panose="020F0502020204030204" pitchFamily="34" charset="0"/>
            <a:ea typeface="+mn-ea"/>
            <a:cs typeface="Calibri" panose="020F0502020204030204" pitchFamily="34" charset="0"/>
          </a:endParaRPr>
        </a:p>
      </dsp:txBody>
      <dsp:txXfrm>
        <a:off x="688378" y="2815181"/>
        <a:ext cx="4975068" cy="433206"/>
      </dsp:txXfrm>
    </dsp:sp>
    <dsp:sp modelId="{715B3B47-3D25-4BDE-AAC2-E9910E160B59}">
      <dsp:nvSpPr>
        <dsp:cNvPr id="0" name=""/>
        <dsp:cNvSpPr/>
      </dsp:nvSpPr>
      <dsp:spPr>
        <a:xfrm>
          <a:off x="417624" y="2761030"/>
          <a:ext cx="541507" cy="54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2D4B5AE-AEF9-4CC9-8BA0-589FACD59432}">
      <dsp:nvSpPr>
        <dsp:cNvPr id="0" name=""/>
        <dsp:cNvSpPr/>
      </dsp:nvSpPr>
      <dsp:spPr>
        <a:xfrm>
          <a:off x="332036" y="3464908"/>
          <a:ext cx="5331410" cy="43320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3857"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Calibri" panose="020F0502020204030204" pitchFamily="34" charset="0"/>
              <a:ea typeface="+mn-ea"/>
              <a:cs typeface="Calibri" panose="020F0502020204030204" pitchFamily="34" charset="0"/>
            </a:rPr>
            <a:t>Recomendaciones</a:t>
          </a:r>
          <a:endParaRPr lang="en-US" sz="2200" kern="1200" dirty="0">
            <a:latin typeface="Calibri" panose="020F0502020204030204" pitchFamily="34" charset="0"/>
            <a:ea typeface="+mn-ea"/>
            <a:cs typeface="Calibri" panose="020F0502020204030204" pitchFamily="34" charset="0"/>
          </a:endParaRPr>
        </a:p>
      </dsp:txBody>
      <dsp:txXfrm>
        <a:off x="332036" y="3464908"/>
        <a:ext cx="5331410" cy="433206"/>
      </dsp:txXfrm>
    </dsp:sp>
    <dsp:sp modelId="{E022F350-D8FC-463C-B884-74289A2B538B}">
      <dsp:nvSpPr>
        <dsp:cNvPr id="0" name=""/>
        <dsp:cNvSpPr/>
      </dsp:nvSpPr>
      <dsp:spPr>
        <a:xfrm>
          <a:off x="61282" y="3410757"/>
          <a:ext cx="541507" cy="54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5BCFF-76A0-4CDD-AD56-941A6ECBE313}">
      <dsp:nvSpPr>
        <dsp:cNvPr id="0" name=""/>
        <dsp:cNvSpPr/>
      </dsp:nvSpPr>
      <dsp:spPr>
        <a:xfrm>
          <a:off x="3266" y="461906"/>
          <a:ext cx="2185570" cy="25712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0DC93-59D4-4CFD-84CE-E6A6035F3AF0}">
      <dsp:nvSpPr>
        <dsp:cNvPr id="0" name=""/>
        <dsp:cNvSpPr/>
      </dsp:nvSpPr>
      <dsp:spPr>
        <a:xfrm>
          <a:off x="3266" y="558472"/>
          <a:ext cx="160559" cy="16055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59074A-D24D-4405-BAF6-F1AC19C8592E}">
      <dsp:nvSpPr>
        <dsp:cNvPr id="0" name=""/>
        <dsp:cNvSpPr/>
      </dsp:nvSpPr>
      <dsp:spPr>
        <a:xfrm>
          <a:off x="3266" y="0"/>
          <a:ext cx="2185570" cy="46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i="1" kern="1200" dirty="0"/>
            <a:t>Vitis</a:t>
          </a:r>
          <a:r>
            <a:rPr lang="en-US" sz="1800" b="1" kern="1200" dirty="0"/>
            <a:t> spp. (sano)</a:t>
          </a:r>
          <a:endParaRPr lang="es-419" sz="1800" b="1" kern="1200" dirty="0"/>
        </a:p>
      </dsp:txBody>
      <dsp:txXfrm>
        <a:off x="3266" y="0"/>
        <a:ext cx="2185570" cy="461906"/>
      </dsp:txXfrm>
    </dsp:sp>
    <dsp:sp modelId="{20634A5E-CEB4-4A75-9E23-F9B5CC6B6790}">
      <dsp:nvSpPr>
        <dsp:cNvPr id="0" name=""/>
        <dsp:cNvSpPr/>
      </dsp:nvSpPr>
      <dsp:spPr>
        <a:xfrm>
          <a:off x="3266" y="932732"/>
          <a:ext cx="160555" cy="160555"/>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58C835-5468-4C32-9672-8A94B9A6B77A}">
      <dsp:nvSpPr>
        <dsp:cNvPr id="0" name=""/>
        <dsp:cNvSpPr/>
      </dsp:nvSpPr>
      <dsp:spPr>
        <a:xfrm>
          <a:off x="156256" y="825882"/>
          <a:ext cx="2032580" cy="37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[20.3 – 75.9] ng/</a:t>
          </a:r>
          <a:r>
            <a:rPr lang="en-US" sz="1300" kern="1200" dirty="0" err="1"/>
            <a:t>uL</a:t>
          </a:r>
          <a:endParaRPr lang="es-419" sz="1300" kern="1200" dirty="0"/>
        </a:p>
      </dsp:txBody>
      <dsp:txXfrm>
        <a:off x="156256" y="825882"/>
        <a:ext cx="2032580" cy="374256"/>
      </dsp:txXfrm>
    </dsp:sp>
    <dsp:sp modelId="{947024F6-954E-4371-8CF2-D663644BEB3C}">
      <dsp:nvSpPr>
        <dsp:cNvPr id="0" name=""/>
        <dsp:cNvSpPr/>
      </dsp:nvSpPr>
      <dsp:spPr>
        <a:xfrm>
          <a:off x="3266" y="1306988"/>
          <a:ext cx="160555" cy="160555"/>
        </a:xfrm>
        <a:prstGeom prst="rect">
          <a:avLst/>
        </a:prstGeom>
        <a:solidFill>
          <a:schemeClr val="lt1">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sp>
    <dsp:sp modelId="{0BCACD2C-1AE8-4DC8-857C-EE3C93A445BE}">
      <dsp:nvSpPr>
        <dsp:cNvPr id="0" name=""/>
        <dsp:cNvSpPr/>
      </dsp:nvSpPr>
      <dsp:spPr>
        <a:xfrm>
          <a:off x="156256" y="1200138"/>
          <a:ext cx="2032580" cy="37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Abs 260/280 [1.88 – 2.00]</a:t>
          </a:r>
          <a:endParaRPr lang="es-419" sz="1300" kern="1200" dirty="0"/>
        </a:p>
      </dsp:txBody>
      <dsp:txXfrm>
        <a:off x="156256" y="1200138"/>
        <a:ext cx="2032580" cy="374256"/>
      </dsp:txXfrm>
    </dsp:sp>
    <dsp:sp modelId="{1BB08C91-E4E1-4036-9328-79E80D21269B}">
      <dsp:nvSpPr>
        <dsp:cNvPr id="0" name=""/>
        <dsp:cNvSpPr/>
      </dsp:nvSpPr>
      <dsp:spPr>
        <a:xfrm>
          <a:off x="2298115" y="461906"/>
          <a:ext cx="2185570" cy="257125"/>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D2574A-03BE-4C06-A2BE-6FAFB6D4188F}">
      <dsp:nvSpPr>
        <dsp:cNvPr id="0" name=""/>
        <dsp:cNvSpPr/>
      </dsp:nvSpPr>
      <dsp:spPr>
        <a:xfrm>
          <a:off x="2298115" y="558472"/>
          <a:ext cx="160559" cy="160559"/>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0091BD1E-EA79-484C-A9ED-7D88D230B4B4}">
      <dsp:nvSpPr>
        <dsp:cNvPr id="0" name=""/>
        <dsp:cNvSpPr/>
      </dsp:nvSpPr>
      <dsp:spPr>
        <a:xfrm>
          <a:off x="2298115" y="0"/>
          <a:ext cx="2185570" cy="46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s-EC" sz="1800" b="1" i="1" kern="1200" dirty="0"/>
            <a:t>Vitis vinífera </a:t>
          </a:r>
          <a:r>
            <a:rPr lang="es-EC" sz="1800" b="1" kern="1200" dirty="0"/>
            <a:t>(GRBaV)</a:t>
          </a:r>
          <a:endParaRPr lang="es-419" sz="1800" b="1" kern="1200" dirty="0"/>
        </a:p>
      </dsp:txBody>
      <dsp:txXfrm>
        <a:off x="2298115" y="0"/>
        <a:ext cx="2185570" cy="461906"/>
      </dsp:txXfrm>
    </dsp:sp>
    <dsp:sp modelId="{37CFF6D5-6C36-4206-BF82-1ED75702BD9D}">
      <dsp:nvSpPr>
        <dsp:cNvPr id="0" name=""/>
        <dsp:cNvSpPr/>
      </dsp:nvSpPr>
      <dsp:spPr>
        <a:xfrm>
          <a:off x="2298115" y="932732"/>
          <a:ext cx="160555" cy="160555"/>
        </a:xfrm>
        <a:prstGeom prst="rect">
          <a:avLst/>
        </a:prstGeom>
        <a:solidFill>
          <a:schemeClr val="lt1">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sp>
    <dsp:sp modelId="{F1630BB7-764B-4B43-A83C-6472875509E7}">
      <dsp:nvSpPr>
        <dsp:cNvPr id="0" name=""/>
        <dsp:cNvSpPr/>
      </dsp:nvSpPr>
      <dsp:spPr>
        <a:xfrm>
          <a:off x="2451105" y="825882"/>
          <a:ext cx="2032580" cy="37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t>[69 – 114.5] ng/uL</a:t>
          </a:r>
          <a:endParaRPr lang="es-419" sz="1300" kern="1200" dirty="0"/>
        </a:p>
      </dsp:txBody>
      <dsp:txXfrm>
        <a:off x="2451105" y="825882"/>
        <a:ext cx="2032580" cy="374256"/>
      </dsp:txXfrm>
    </dsp:sp>
    <dsp:sp modelId="{8A56DBE2-B3AD-45BC-8EEB-C12C9AD35540}">
      <dsp:nvSpPr>
        <dsp:cNvPr id="0" name=""/>
        <dsp:cNvSpPr/>
      </dsp:nvSpPr>
      <dsp:spPr>
        <a:xfrm>
          <a:off x="2298115" y="1306988"/>
          <a:ext cx="160555" cy="160555"/>
        </a:xfrm>
        <a:prstGeom prst="rect">
          <a:avLst/>
        </a:prstGeom>
        <a:solidFill>
          <a:schemeClr val="lt1">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sp>
    <dsp:sp modelId="{5693680B-C254-4722-99BC-63F097600DEE}">
      <dsp:nvSpPr>
        <dsp:cNvPr id="0" name=""/>
        <dsp:cNvSpPr/>
      </dsp:nvSpPr>
      <dsp:spPr>
        <a:xfrm>
          <a:off x="2451105" y="1200138"/>
          <a:ext cx="2032580" cy="37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Abs 260/280 [1.75 – 2.00]</a:t>
          </a:r>
          <a:endParaRPr lang="es-419" sz="1300" kern="1200" dirty="0"/>
        </a:p>
      </dsp:txBody>
      <dsp:txXfrm>
        <a:off x="2451105" y="1200138"/>
        <a:ext cx="2032580" cy="374256"/>
      </dsp:txXfrm>
    </dsp:sp>
    <dsp:sp modelId="{58986D4C-A7D3-428E-B354-8CE2063A4A09}">
      <dsp:nvSpPr>
        <dsp:cNvPr id="0" name=""/>
        <dsp:cNvSpPr/>
      </dsp:nvSpPr>
      <dsp:spPr>
        <a:xfrm>
          <a:off x="4592964" y="461906"/>
          <a:ext cx="2185570" cy="257125"/>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304D2-BD58-4CA7-BE65-001B0852A4EC}">
      <dsp:nvSpPr>
        <dsp:cNvPr id="0" name=""/>
        <dsp:cNvSpPr/>
      </dsp:nvSpPr>
      <dsp:spPr>
        <a:xfrm>
          <a:off x="4592964" y="558472"/>
          <a:ext cx="160559" cy="160559"/>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1DB08AE8-7F0A-46DF-AFFC-FC3D64425A33}">
      <dsp:nvSpPr>
        <dsp:cNvPr id="0" name=""/>
        <dsp:cNvSpPr/>
      </dsp:nvSpPr>
      <dsp:spPr>
        <a:xfrm>
          <a:off x="4592964" y="0"/>
          <a:ext cx="2185570" cy="46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s-EC" sz="1800" b="1" i="1" kern="1200" dirty="0"/>
            <a:t>Rosa chinensis</a:t>
          </a:r>
          <a:endParaRPr lang="es-419" sz="1800" b="1" i="1" kern="1200" dirty="0"/>
        </a:p>
      </dsp:txBody>
      <dsp:txXfrm>
        <a:off x="4592964" y="0"/>
        <a:ext cx="2185570" cy="461906"/>
      </dsp:txXfrm>
    </dsp:sp>
    <dsp:sp modelId="{6AFBA5CB-C3AD-47F8-8E25-79048901C638}">
      <dsp:nvSpPr>
        <dsp:cNvPr id="0" name=""/>
        <dsp:cNvSpPr/>
      </dsp:nvSpPr>
      <dsp:spPr>
        <a:xfrm>
          <a:off x="4592964" y="932732"/>
          <a:ext cx="160555" cy="160555"/>
        </a:xfrm>
        <a:prstGeom prst="rect">
          <a:avLst/>
        </a:prstGeom>
        <a:solidFill>
          <a:schemeClr val="lt1">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sp>
    <dsp:sp modelId="{B06AF956-5B99-4E6C-9D6E-5DB8D58D6390}">
      <dsp:nvSpPr>
        <dsp:cNvPr id="0" name=""/>
        <dsp:cNvSpPr/>
      </dsp:nvSpPr>
      <dsp:spPr>
        <a:xfrm>
          <a:off x="4745954" y="825882"/>
          <a:ext cx="2032580" cy="37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[54.7 – 332.3] ng/</a:t>
          </a:r>
          <a:r>
            <a:rPr lang="en-US" sz="1300" kern="1200" dirty="0" err="1"/>
            <a:t>uL</a:t>
          </a:r>
          <a:endParaRPr lang="es-419" sz="1300" kern="1200" dirty="0"/>
        </a:p>
      </dsp:txBody>
      <dsp:txXfrm>
        <a:off x="4745954" y="825882"/>
        <a:ext cx="2032580" cy="374256"/>
      </dsp:txXfrm>
    </dsp:sp>
    <dsp:sp modelId="{653AF12A-3D66-4294-8E8B-BDCFB83A0C43}">
      <dsp:nvSpPr>
        <dsp:cNvPr id="0" name=""/>
        <dsp:cNvSpPr/>
      </dsp:nvSpPr>
      <dsp:spPr>
        <a:xfrm>
          <a:off x="4592964" y="1306988"/>
          <a:ext cx="160555" cy="160555"/>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5177328B-B992-45F6-8E4A-9509A4553EAE}">
      <dsp:nvSpPr>
        <dsp:cNvPr id="0" name=""/>
        <dsp:cNvSpPr/>
      </dsp:nvSpPr>
      <dsp:spPr>
        <a:xfrm>
          <a:off x="4745954" y="1200138"/>
          <a:ext cx="2032580" cy="37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dirty="0"/>
            <a:t>Abs 260/280 [1.6 – 2.00]</a:t>
          </a:r>
          <a:endParaRPr lang="es-419" sz="1300" kern="1200" dirty="0"/>
        </a:p>
      </dsp:txBody>
      <dsp:txXfrm>
        <a:off x="4745954" y="1200138"/>
        <a:ext cx="2032580" cy="3742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329A418-11E9-4504-9F4E-A85894FAD056}" type="datetimeFigureOut">
              <a:rPr lang="es-ES" smtClean="0"/>
              <a:t>15/10/2021</a:t>
            </a:fld>
            <a:endParaRPr lang="es-ES"/>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D142E47-4AC8-451F-93CE-98D739DFB0B4}" type="slidenum">
              <a:rPr lang="es-ES" smtClean="0"/>
              <a:t>‹#›</a:t>
            </a:fld>
            <a:endParaRPr lang="es-ES"/>
          </a:p>
        </p:txBody>
      </p:sp>
    </p:spTree>
    <p:extLst>
      <p:ext uri="{BB962C8B-B14F-4D97-AF65-F5344CB8AC3E}">
        <p14:creationId xmlns:p14="http://schemas.microsoft.com/office/powerpoint/2010/main" val="224646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D142E47-4AC8-451F-93CE-98D739DFB0B4}" type="slidenum">
              <a:rPr lang="es-ES" smtClean="0"/>
              <a:t>3</a:t>
            </a:fld>
            <a:endParaRPr lang="es-ES"/>
          </a:p>
        </p:txBody>
      </p:sp>
    </p:spTree>
    <p:extLst>
      <p:ext uri="{BB962C8B-B14F-4D97-AF65-F5344CB8AC3E}">
        <p14:creationId xmlns:p14="http://schemas.microsoft.com/office/powerpoint/2010/main" val="138015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800"/>
              </a:spcAft>
            </a:pPr>
            <a:endParaRPr lang="es-419"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D142E47-4AC8-451F-93CE-98D739DFB0B4}" type="slidenum">
              <a:rPr lang="es-ES" smtClean="0"/>
              <a:t>15</a:t>
            </a:fld>
            <a:endParaRPr lang="es-ES"/>
          </a:p>
        </p:txBody>
      </p:sp>
    </p:spTree>
    <p:extLst>
      <p:ext uri="{BB962C8B-B14F-4D97-AF65-F5344CB8AC3E}">
        <p14:creationId xmlns:p14="http://schemas.microsoft.com/office/powerpoint/2010/main" val="9761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800"/>
              </a:spcAft>
            </a:pPr>
            <a:endParaRPr lang="es-419"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D142E47-4AC8-451F-93CE-98D739DFB0B4}" type="slidenum">
              <a:rPr lang="es-ES" smtClean="0"/>
              <a:t>16</a:t>
            </a:fld>
            <a:endParaRPr lang="es-ES"/>
          </a:p>
        </p:txBody>
      </p:sp>
    </p:spTree>
    <p:extLst>
      <p:ext uri="{BB962C8B-B14F-4D97-AF65-F5344CB8AC3E}">
        <p14:creationId xmlns:p14="http://schemas.microsoft.com/office/powerpoint/2010/main" val="127540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800"/>
              </a:spcAft>
            </a:pPr>
            <a:endParaRPr lang="es-419"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D142E47-4AC8-451F-93CE-98D739DFB0B4}" type="slidenum">
              <a:rPr lang="es-ES" smtClean="0"/>
              <a:t>17</a:t>
            </a:fld>
            <a:endParaRPr lang="es-ES"/>
          </a:p>
        </p:txBody>
      </p:sp>
    </p:spTree>
    <p:extLst>
      <p:ext uri="{BB962C8B-B14F-4D97-AF65-F5344CB8AC3E}">
        <p14:creationId xmlns:p14="http://schemas.microsoft.com/office/powerpoint/2010/main" val="4063332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800"/>
              </a:spcAft>
            </a:pPr>
            <a:endParaRPr lang="es-419"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D142E47-4AC8-451F-93CE-98D739DFB0B4}" type="slidenum">
              <a:rPr lang="es-ES" smtClean="0"/>
              <a:t>18</a:t>
            </a:fld>
            <a:endParaRPr lang="es-ES"/>
          </a:p>
        </p:txBody>
      </p:sp>
    </p:spTree>
    <p:extLst>
      <p:ext uri="{BB962C8B-B14F-4D97-AF65-F5344CB8AC3E}">
        <p14:creationId xmlns:p14="http://schemas.microsoft.com/office/powerpoint/2010/main" val="325716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dirty="0">
              <a:effectLst/>
              <a:latin typeface="Arial" panose="020B0604020202020204" pitchFamily="34" charset="0"/>
              <a:ea typeface="Calibri" panose="020F0502020204030204" pitchFamily="34" charset="0"/>
              <a:cs typeface="Arial" panose="020B0604020202020204" pitchFamily="34" charset="0"/>
            </a:endParaRPr>
          </a:p>
          <a:p>
            <a:endParaRPr lang="es-419" dirty="0"/>
          </a:p>
        </p:txBody>
      </p:sp>
      <p:sp>
        <p:nvSpPr>
          <p:cNvPr id="4" name="Slide Number Placeholder 3"/>
          <p:cNvSpPr>
            <a:spLocks noGrp="1"/>
          </p:cNvSpPr>
          <p:nvPr>
            <p:ph type="sldNum" sz="quarter" idx="5"/>
          </p:nvPr>
        </p:nvSpPr>
        <p:spPr/>
        <p:txBody>
          <a:bodyPr/>
          <a:lstStyle/>
          <a:p>
            <a:fld id="{9D142E47-4AC8-451F-93CE-98D739DFB0B4}" type="slidenum">
              <a:rPr lang="es-ES" smtClean="0"/>
              <a:t>4</a:t>
            </a:fld>
            <a:endParaRPr lang="es-ES"/>
          </a:p>
        </p:txBody>
      </p:sp>
    </p:spTree>
    <p:extLst>
      <p:ext uri="{BB962C8B-B14F-4D97-AF65-F5344CB8AC3E}">
        <p14:creationId xmlns:p14="http://schemas.microsoft.com/office/powerpoint/2010/main" val="379614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D142E47-4AC8-451F-93CE-98D739DFB0B4}" type="slidenum">
              <a:rPr lang="es-ES" smtClean="0"/>
              <a:t>5</a:t>
            </a:fld>
            <a:endParaRPr lang="es-ES"/>
          </a:p>
        </p:txBody>
      </p:sp>
    </p:spTree>
    <p:extLst>
      <p:ext uri="{BB962C8B-B14F-4D97-AF65-F5344CB8AC3E}">
        <p14:creationId xmlns:p14="http://schemas.microsoft.com/office/powerpoint/2010/main" val="35516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D142E47-4AC8-451F-93CE-98D739DFB0B4}" type="slidenum">
              <a:rPr lang="es-ES" smtClean="0"/>
              <a:t>8</a:t>
            </a:fld>
            <a:endParaRPr lang="es-ES"/>
          </a:p>
        </p:txBody>
      </p:sp>
    </p:spTree>
    <p:extLst>
      <p:ext uri="{BB962C8B-B14F-4D97-AF65-F5344CB8AC3E}">
        <p14:creationId xmlns:p14="http://schemas.microsoft.com/office/powerpoint/2010/main" val="377608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D142E47-4AC8-451F-93CE-98D739DFB0B4}" type="slidenum">
              <a:rPr lang="es-ES" smtClean="0"/>
              <a:t>9</a:t>
            </a:fld>
            <a:endParaRPr lang="es-ES"/>
          </a:p>
        </p:txBody>
      </p:sp>
    </p:spTree>
    <p:extLst>
      <p:ext uri="{BB962C8B-B14F-4D97-AF65-F5344CB8AC3E}">
        <p14:creationId xmlns:p14="http://schemas.microsoft.com/office/powerpoint/2010/main" val="248789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s-419" dirty="0"/>
              </a:p>
            </p:txBody>
          </p:sp>
        </mc:Choice>
        <mc:Fallback xmlns="">
          <p:sp>
            <p:nvSpPr>
              <p:cNvPr id="3" name="Notes Placeholder 2"/>
              <p:cNvSpPr>
                <a:spLocks noGrp="1"/>
              </p:cNvSpPr>
              <p:nvPr>
                <p:ph type="body" idx="1"/>
              </p:nvPr>
            </p:nvSpPr>
            <p:spPr/>
            <p:txBody>
              <a:bodyPr/>
              <a:lstStyle/>
              <a:p>
                <a:r>
                  <a:rPr lang="es-419" sz="1800" dirty="0">
                    <a:effectLst/>
                    <a:latin typeface="Arial" panose="020B0604020202020204" pitchFamily="34" charset="0"/>
                    <a:ea typeface="Calibri" panose="020F0502020204030204" pitchFamily="34" charset="0"/>
                  </a:rPr>
                  <a:t>La plataforma utiliza programas computacionales (</a:t>
                </a:r>
                <a:r>
                  <a:rPr lang="es-419" sz="1800" dirty="0" err="1">
                    <a:effectLst/>
                    <a:latin typeface="Arial" panose="020B0604020202020204" pitchFamily="34" charset="0"/>
                    <a:ea typeface="Calibri" panose="020F0502020204030204" pitchFamily="34" charset="0"/>
                  </a:rPr>
                  <a:t>NormFinder</a:t>
                </a:r>
                <a:r>
                  <a:rPr lang="es-419" sz="1800" dirty="0">
                    <a:effectLst/>
                    <a:latin typeface="Arial" panose="020B0604020202020204" pitchFamily="34" charset="0"/>
                    <a:ea typeface="Calibri" panose="020F0502020204030204" pitchFamily="34" charset="0"/>
                  </a:rPr>
                  <a:t>, </a:t>
                </a:r>
                <a:r>
                  <a:rPr lang="es-419" sz="1800" dirty="0" err="1">
                    <a:effectLst/>
                    <a:latin typeface="Arial" panose="020B0604020202020204" pitchFamily="34" charset="0"/>
                    <a:ea typeface="Calibri" panose="020F0502020204030204" pitchFamily="34" charset="0"/>
                  </a:rPr>
                  <a:t>GeNorm</a:t>
                </a:r>
                <a:r>
                  <a:rPr lang="es-419" sz="1800" dirty="0">
                    <a:effectLst/>
                    <a:latin typeface="Arial" panose="020B0604020202020204" pitchFamily="34" charset="0"/>
                    <a:ea typeface="Calibri" panose="020F0502020204030204" pitchFamily="34" charset="0"/>
                  </a:rPr>
                  <a:t>, BestKeeper y el Método comparativo delta </a:t>
                </a:r>
                <a:r>
                  <a:rPr lang="es-419" sz="1800" dirty="0" err="1">
                    <a:effectLst/>
                    <a:latin typeface="Arial" panose="020B0604020202020204" pitchFamily="34" charset="0"/>
                    <a:ea typeface="Calibri" panose="020F0502020204030204" pitchFamily="34" charset="0"/>
                  </a:rPr>
                  <a:t>Ct</a:t>
                </a:r>
                <a:r>
                  <a:rPr lang="es-419" sz="1800" dirty="0">
                    <a:effectLst/>
                    <a:latin typeface="Arial" panose="020B0604020202020204" pitchFamily="34" charset="0"/>
                    <a:ea typeface="Calibri" panose="020F0502020204030204" pitchFamily="34" charset="0"/>
                  </a:rPr>
                  <a:t>). </a:t>
                </a:r>
                <a:r>
                  <a:rPr lang="es-EC" sz="1800" dirty="0">
                    <a:effectLst/>
                    <a:latin typeface="Arial" panose="020B0604020202020204" pitchFamily="34" charset="0"/>
                    <a:ea typeface="Calibri" panose="020F0502020204030204" pitchFamily="34" charset="0"/>
                  </a:rPr>
                  <a:t>Con </a:t>
                </a:r>
                <a:r>
                  <a:rPr lang="es-EC" sz="1800" dirty="0" err="1">
                    <a:effectLst/>
                    <a:latin typeface="Arial" panose="020B0604020202020204" pitchFamily="34" charset="0"/>
                    <a:ea typeface="Calibri" panose="020F0502020204030204" pitchFamily="34" charset="0"/>
                  </a:rPr>
                  <a:t>NormFinder</a:t>
                </a:r>
                <a:r>
                  <a:rPr lang="es-EC" sz="1800" dirty="0">
                    <a:effectLst/>
                    <a:latin typeface="Arial" panose="020B0604020202020204" pitchFamily="34" charset="0"/>
                    <a:ea typeface="Calibri" panose="020F0502020204030204" pitchFamily="34" charset="0"/>
                  </a:rPr>
                  <a:t> se evaluó el valor de estabilidad en relación con la variación intragrupo de los genes candidatos (Andersen, Jensen, &amp; </a:t>
                </a:r>
                <a:r>
                  <a:rPr lang="es-EC" sz="1800" dirty="0" err="1">
                    <a:effectLst/>
                    <a:latin typeface="Arial" panose="020B0604020202020204" pitchFamily="34" charset="0"/>
                    <a:ea typeface="Calibri" panose="020F0502020204030204" pitchFamily="34" charset="0"/>
                  </a:rPr>
                  <a:t>Ørntoft</a:t>
                </a:r>
                <a:r>
                  <a:rPr lang="es-EC" sz="1800" dirty="0">
                    <a:effectLst/>
                    <a:latin typeface="Arial" panose="020B0604020202020204" pitchFamily="34" charset="0"/>
                    <a:ea typeface="Calibri" panose="020F0502020204030204" pitchFamily="34" charset="0"/>
                  </a:rPr>
                  <a:t>, 2004). Con </a:t>
                </a:r>
                <a:r>
                  <a:rPr lang="es-EC" sz="1800" dirty="0" err="1">
                    <a:effectLst/>
                    <a:latin typeface="Arial" panose="020B0604020202020204" pitchFamily="34" charset="0"/>
                    <a:ea typeface="Calibri" panose="020F0502020204030204" pitchFamily="34" charset="0"/>
                  </a:rPr>
                  <a:t>GeNorm</a:t>
                </a:r>
                <a:r>
                  <a:rPr lang="es-EC" sz="1800" dirty="0">
                    <a:effectLst/>
                    <a:latin typeface="Arial" panose="020B0604020202020204" pitchFamily="34" charset="0"/>
                    <a:ea typeface="Calibri" panose="020F0502020204030204" pitchFamily="34" charset="0"/>
                  </a:rPr>
                  <a:t> se definió la estabilidad del gen de referencia a través del análisis por pares (</a:t>
                </a:r>
                <a:r>
                  <a:rPr lang="es-EC" sz="1800" dirty="0" err="1">
                    <a:effectLst/>
                    <a:latin typeface="Arial" panose="020B0604020202020204" pitchFamily="34" charset="0"/>
                    <a:ea typeface="Calibri" panose="020F0502020204030204" pitchFamily="34" charset="0"/>
                  </a:rPr>
                  <a:t>Vandesompele</a:t>
                </a:r>
                <a:r>
                  <a:rPr lang="es-EC" sz="1800" dirty="0">
                    <a:effectLst/>
                    <a:latin typeface="Arial" panose="020B0604020202020204" pitchFamily="34" charset="0"/>
                    <a:ea typeface="Calibri" panose="020F0502020204030204" pitchFamily="34" charset="0"/>
                  </a:rPr>
                  <a:t>, y otros, 2002). Con BestKeeper se analizó el coeficiente de correlación y la desviación estándar del valor </a:t>
                </a:r>
                <a:r>
                  <a:rPr lang="es-EC" sz="1800" dirty="0" err="1">
                    <a:effectLst/>
                    <a:latin typeface="Arial" panose="020B0604020202020204" pitchFamily="34" charset="0"/>
                    <a:ea typeface="Calibri" panose="020F0502020204030204" pitchFamily="34" charset="0"/>
                  </a:rPr>
                  <a:t>Cp</a:t>
                </a:r>
                <a:r>
                  <a:rPr lang="es-EC" sz="1800" dirty="0">
                    <a:effectLst/>
                    <a:latin typeface="Arial" panose="020B0604020202020204" pitchFamily="34" charset="0"/>
                    <a:ea typeface="Calibri" panose="020F0502020204030204" pitchFamily="34" charset="0"/>
                  </a:rPr>
                  <a:t> el cual es análogo al valor </a:t>
                </a:r>
                <a:r>
                  <a:rPr lang="es-EC" sz="1800" dirty="0" err="1">
                    <a:effectLst/>
                    <a:latin typeface="Arial" panose="020B0604020202020204" pitchFamily="34" charset="0"/>
                    <a:ea typeface="Calibri" panose="020F0502020204030204" pitchFamily="34" charset="0"/>
                  </a:rPr>
                  <a:t>Ct</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Pfaffl</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Tichopad</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Prgomet</a:t>
                </a:r>
                <a:r>
                  <a:rPr lang="es-EC" sz="1800" dirty="0">
                    <a:effectLst/>
                    <a:latin typeface="Arial" panose="020B0604020202020204" pitchFamily="34" charset="0"/>
                    <a:ea typeface="Calibri" panose="020F0502020204030204" pitchFamily="34" charset="0"/>
                  </a:rPr>
                  <a:t>, &amp; </a:t>
                </a:r>
                <a:r>
                  <a:rPr lang="es-EC" sz="1800" dirty="0" err="1">
                    <a:effectLst/>
                    <a:latin typeface="Arial" panose="020B0604020202020204" pitchFamily="34" charset="0"/>
                    <a:ea typeface="Calibri" panose="020F0502020204030204" pitchFamily="34" charset="0"/>
                  </a:rPr>
                  <a:t>Neuvians</a:t>
                </a:r>
                <a:r>
                  <a:rPr lang="es-EC" sz="1800" dirty="0">
                    <a:effectLst/>
                    <a:latin typeface="Arial" panose="020B0604020202020204" pitchFamily="34" charset="0"/>
                    <a:ea typeface="Calibri" panose="020F0502020204030204" pitchFamily="34" charset="0"/>
                  </a:rPr>
                  <a:t>, 2005). Método comparativo delta </a:t>
                </a:r>
                <a:r>
                  <a:rPr lang="es-EC" sz="1800" dirty="0" err="1">
                    <a:effectLst/>
                    <a:latin typeface="Arial" panose="020B0604020202020204" pitchFamily="34" charset="0"/>
                    <a:ea typeface="Calibri" panose="020F0502020204030204" pitchFamily="34" charset="0"/>
                  </a:rPr>
                  <a:t>Ct</a:t>
                </a:r>
                <a:r>
                  <a:rPr lang="es-EC" sz="1800" dirty="0">
                    <a:effectLst/>
                    <a:latin typeface="Arial" panose="020B0604020202020204" pitchFamily="34" charset="0"/>
                    <a:ea typeface="Calibri" panose="020F0502020204030204" pitchFamily="34" charset="0"/>
                  </a:rPr>
                  <a:t> que determinó la expresión génica de las muestras en base a la fórmula </a:t>
                </a:r>
                <a:r>
                  <a:rPr lang="es-EC" sz="1800" i="0">
                    <a:effectLst/>
                    <a:latin typeface="Cambria Math" panose="02040503050406030204" pitchFamily="18" charset="0"/>
                    <a:ea typeface="Calibri" panose="020F0502020204030204" pitchFamily="34" charset="0"/>
                    <a:cs typeface="Arial" panose="020B0604020202020204" pitchFamily="34" charset="0"/>
                  </a:rPr>
                  <a:t>2</a:t>
                </a:r>
                <a:r>
                  <a:rPr lang="es-419" sz="2800" i="0">
                    <a:effectLst/>
                    <a:latin typeface="Cambria Math" panose="02040503050406030204" pitchFamily="18" charset="0"/>
                    <a:ea typeface="Calibri" panose="020F0502020204030204" pitchFamily="34" charset="0"/>
                    <a:cs typeface="Arial" panose="020B0604020202020204" pitchFamily="34" charset="0"/>
                  </a:rPr>
                  <a:t>^(</a:t>
                </a:r>
                <a:r>
                  <a:rPr lang="es-EC" sz="1800" i="0">
                    <a:effectLst/>
                    <a:latin typeface="Cambria Math" panose="02040503050406030204" pitchFamily="18" charset="0"/>
                    <a:ea typeface="Calibri" panose="020F0502020204030204" pitchFamily="34" charset="0"/>
                    <a:cs typeface="Arial" panose="020B0604020202020204" pitchFamily="34" charset="0"/>
                  </a:rPr>
                  <a:t>− ∆∆𝐶𝑡</a:t>
                </a:r>
                <a:r>
                  <a:rPr lang="es-419" sz="2800" i="0">
                    <a:effectLst/>
                    <a:latin typeface="Cambria Math" panose="02040503050406030204" pitchFamily="18" charset="0"/>
                    <a:ea typeface="Calibri" panose="020F0502020204030204" pitchFamily="34" charset="0"/>
                    <a:cs typeface="Arial" panose="020B0604020202020204" pitchFamily="34" charset="0"/>
                  </a:rPr>
                  <a:t>)</a:t>
                </a:r>
                <a:r>
                  <a:rPr lang="es-EC" sz="1800" dirty="0">
                    <a:effectLst/>
                    <a:latin typeface="Arial" panose="020B0604020202020204" pitchFamily="34" charset="0"/>
                    <a:ea typeface="Times New Roman" panose="02020603050405020304" pitchFamily="18" charset="0"/>
                  </a:rPr>
                  <a:t> (Silver, </a:t>
                </a:r>
                <a:r>
                  <a:rPr lang="es-EC" sz="1800" dirty="0" err="1">
                    <a:effectLst/>
                    <a:latin typeface="Arial" panose="020B0604020202020204" pitchFamily="34" charset="0"/>
                    <a:ea typeface="Times New Roman" panose="02020603050405020304" pitchFamily="18" charset="0"/>
                  </a:rPr>
                  <a:t>Best</a:t>
                </a:r>
                <a:r>
                  <a:rPr lang="es-EC" sz="1800" dirty="0">
                    <a:effectLst/>
                    <a:latin typeface="Arial" panose="020B0604020202020204" pitchFamily="34" charset="0"/>
                    <a:ea typeface="Times New Roman" panose="02020603050405020304" pitchFamily="18" charset="0"/>
                  </a:rPr>
                  <a:t>, </a:t>
                </a:r>
                <a:r>
                  <a:rPr lang="es-EC" sz="1800" dirty="0" err="1">
                    <a:effectLst/>
                    <a:latin typeface="Arial" panose="020B0604020202020204" pitchFamily="34" charset="0"/>
                    <a:ea typeface="Times New Roman" panose="02020603050405020304" pitchFamily="18" charset="0"/>
                  </a:rPr>
                  <a:t>Jiang</a:t>
                </a:r>
                <a:r>
                  <a:rPr lang="es-EC" sz="1800" dirty="0">
                    <a:effectLst/>
                    <a:latin typeface="Arial" panose="020B0604020202020204" pitchFamily="34" charset="0"/>
                    <a:ea typeface="Times New Roman" panose="02020603050405020304" pitchFamily="18" charset="0"/>
                  </a:rPr>
                  <a:t>, &amp; </a:t>
                </a:r>
                <a:r>
                  <a:rPr lang="es-EC" sz="1800" dirty="0" err="1">
                    <a:effectLst/>
                    <a:latin typeface="Arial" panose="020B0604020202020204" pitchFamily="34" charset="0"/>
                    <a:ea typeface="Times New Roman" panose="02020603050405020304" pitchFamily="18" charset="0"/>
                  </a:rPr>
                  <a:t>Thein</a:t>
                </a:r>
                <a:r>
                  <a:rPr lang="es-EC" sz="1800" dirty="0">
                    <a:effectLst/>
                    <a:latin typeface="Arial" panose="020B0604020202020204" pitchFamily="34" charset="0"/>
                    <a:ea typeface="Times New Roman" panose="02020603050405020304" pitchFamily="18" charset="0"/>
                  </a:rPr>
                  <a:t>, 2006) y por último se obtuvo ranking final de RefFinder</a:t>
                </a:r>
                <a:r>
                  <a:rPr lang="es-419" sz="1800" dirty="0">
                    <a:effectLst/>
                    <a:latin typeface="Arial" panose="020B0604020202020204" pitchFamily="34" charset="0"/>
                    <a:ea typeface="Calibri" panose="020F0502020204030204" pitchFamily="34" charset="0"/>
                  </a:rPr>
                  <a:t> que compara y clasifica los genes de referencia candidatos asignando una ponderación apropiada para cada gen y calcula la media geométrica de sus ponderaciones logrando una clasificación general de expresión génica (</a:t>
                </a:r>
                <a:r>
                  <a:rPr lang="es-419" sz="1800" dirty="0" err="1">
                    <a:effectLst/>
                    <a:latin typeface="Arial" panose="020B0604020202020204" pitchFamily="34" charset="0"/>
                    <a:ea typeface="Calibri" panose="020F0502020204030204" pitchFamily="34" charset="0"/>
                  </a:rPr>
                  <a:t>Xie</a:t>
                </a:r>
                <a:r>
                  <a:rPr lang="es-419" sz="1800" dirty="0">
                    <a:effectLst/>
                    <a:latin typeface="Arial" panose="020B0604020202020204" pitchFamily="34" charset="0"/>
                    <a:ea typeface="Calibri" panose="020F0502020204030204" pitchFamily="34" charset="0"/>
                  </a:rPr>
                  <a:t>, Xiao, Chen, </a:t>
                </a:r>
                <a:r>
                  <a:rPr lang="es-419" sz="1800" dirty="0" err="1">
                    <a:effectLst/>
                    <a:latin typeface="Arial" panose="020B0604020202020204" pitchFamily="34" charset="0"/>
                    <a:ea typeface="Calibri" panose="020F0502020204030204" pitchFamily="34" charset="0"/>
                  </a:rPr>
                  <a:t>Xu</a:t>
                </a:r>
                <a:r>
                  <a:rPr lang="es-419" sz="1800" dirty="0">
                    <a:effectLst/>
                    <a:latin typeface="Arial" panose="020B0604020202020204" pitchFamily="34" charset="0"/>
                    <a:ea typeface="Calibri" panose="020F0502020204030204" pitchFamily="34" charset="0"/>
                  </a:rPr>
                  <a:t>, &amp; </a:t>
                </a:r>
                <a:r>
                  <a:rPr lang="es-419" sz="1800" dirty="0" err="1">
                    <a:effectLst/>
                    <a:latin typeface="Arial" panose="020B0604020202020204" pitchFamily="34" charset="0"/>
                    <a:ea typeface="Calibri" panose="020F0502020204030204" pitchFamily="34" charset="0"/>
                  </a:rPr>
                  <a:t>Baohong</a:t>
                </a:r>
                <a:r>
                  <a:rPr lang="es-419" sz="1800" dirty="0">
                    <a:effectLst/>
                    <a:latin typeface="Arial" panose="020B0604020202020204" pitchFamily="34" charset="0"/>
                    <a:ea typeface="Calibri" panose="020F0502020204030204" pitchFamily="34" charset="0"/>
                  </a:rPr>
                  <a:t>, 2012).</a:t>
                </a:r>
                <a:endParaRPr lang="es-419" dirty="0"/>
              </a:p>
            </p:txBody>
          </p:sp>
        </mc:Fallback>
      </mc:AlternateContent>
      <p:sp>
        <p:nvSpPr>
          <p:cNvPr id="4" name="Slide Number Placeholder 3"/>
          <p:cNvSpPr>
            <a:spLocks noGrp="1"/>
          </p:cNvSpPr>
          <p:nvPr>
            <p:ph type="sldNum" sz="quarter" idx="5"/>
          </p:nvPr>
        </p:nvSpPr>
        <p:spPr/>
        <p:txBody>
          <a:bodyPr/>
          <a:lstStyle/>
          <a:p>
            <a:fld id="{9D142E47-4AC8-451F-93CE-98D739DFB0B4}" type="slidenum">
              <a:rPr lang="es-ES" smtClean="0"/>
              <a:t>10</a:t>
            </a:fld>
            <a:endParaRPr lang="es-ES"/>
          </a:p>
        </p:txBody>
      </p:sp>
    </p:spTree>
    <p:extLst>
      <p:ext uri="{BB962C8B-B14F-4D97-AF65-F5344CB8AC3E}">
        <p14:creationId xmlns:p14="http://schemas.microsoft.com/office/powerpoint/2010/main" val="201689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D142E47-4AC8-451F-93CE-98D739DFB0B4}" type="slidenum">
              <a:rPr lang="es-ES" smtClean="0"/>
              <a:t>11</a:t>
            </a:fld>
            <a:endParaRPr lang="es-ES"/>
          </a:p>
        </p:txBody>
      </p:sp>
    </p:spTree>
    <p:extLst>
      <p:ext uri="{BB962C8B-B14F-4D97-AF65-F5344CB8AC3E}">
        <p14:creationId xmlns:p14="http://schemas.microsoft.com/office/powerpoint/2010/main" val="317565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D142E47-4AC8-451F-93CE-98D739DFB0B4}" type="slidenum">
              <a:rPr lang="es-ES" smtClean="0"/>
              <a:t>12</a:t>
            </a:fld>
            <a:endParaRPr lang="es-ES"/>
          </a:p>
        </p:txBody>
      </p:sp>
    </p:spTree>
    <p:extLst>
      <p:ext uri="{BB962C8B-B14F-4D97-AF65-F5344CB8AC3E}">
        <p14:creationId xmlns:p14="http://schemas.microsoft.com/office/powerpoint/2010/main" val="196704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9D142E47-4AC8-451F-93CE-98D739DFB0B4}" type="slidenum">
              <a:rPr lang="es-ES" smtClean="0"/>
              <a:t>14</a:t>
            </a:fld>
            <a:endParaRPr lang="es-ES"/>
          </a:p>
        </p:txBody>
      </p:sp>
    </p:spTree>
    <p:extLst>
      <p:ext uri="{BB962C8B-B14F-4D97-AF65-F5344CB8AC3E}">
        <p14:creationId xmlns:p14="http://schemas.microsoft.com/office/powerpoint/2010/main" val="217422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760533"/>
            <a:ext cx="9144000" cy="5319395"/>
          </a:xfrm>
          <a:custGeom>
            <a:avLst/>
            <a:gdLst/>
            <a:ahLst/>
            <a:cxnLst/>
            <a:rect l="l" t="t" r="r" b="b"/>
            <a:pathLst>
              <a:path w="9144000" h="5319395">
                <a:moveTo>
                  <a:pt x="452814" y="22423"/>
                </a:moveTo>
                <a:lnTo>
                  <a:pt x="452814" y="2317959"/>
                </a:lnTo>
                <a:lnTo>
                  <a:pt x="443043" y="2393519"/>
                </a:lnTo>
                <a:lnTo>
                  <a:pt x="433205" y="2466954"/>
                </a:lnTo>
                <a:lnTo>
                  <a:pt x="423299" y="2538302"/>
                </a:lnTo>
                <a:lnTo>
                  <a:pt x="413326" y="2607601"/>
                </a:lnTo>
                <a:lnTo>
                  <a:pt x="403285" y="2674891"/>
                </a:lnTo>
                <a:lnTo>
                  <a:pt x="393176" y="2740211"/>
                </a:lnTo>
                <a:lnTo>
                  <a:pt x="383000" y="2803600"/>
                </a:lnTo>
                <a:lnTo>
                  <a:pt x="372757" y="2865096"/>
                </a:lnTo>
                <a:lnTo>
                  <a:pt x="362445" y="2924739"/>
                </a:lnTo>
                <a:lnTo>
                  <a:pt x="352067" y="2982567"/>
                </a:lnTo>
                <a:lnTo>
                  <a:pt x="341620" y="3038620"/>
                </a:lnTo>
                <a:lnTo>
                  <a:pt x="331106" y="3092936"/>
                </a:lnTo>
                <a:lnTo>
                  <a:pt x="320524" y="3145554"/>
                </a:lnTo>
                <a:lnTo>
                  <a:pt x="309875" y="3196513"/>
                </a:lnTo>
                <a:lnTo>
                  <a:pt x="299158" y="3245853"/>
                </a:lnTo>
                <a:lnTo>
                  <a:pt x="288374" y="3293612"/>
                </a:lnTo>
                <a:lnTo>
                  <a:pt x="277522" y="3339828"/>
                </a:lnTo>
                <a:lnTo>
                  <a:pt x="266602" y="3384542"/>
                </a:lnTo>
                <a:lnTo>
                  <a:pt x="255614" y="3427791"/>
                </a:lnTo>
                <a:lnTo>
                  <a:pt x="244559" y="3469616"/>
                </a:lnTo>
                <a:lnTo>
                  <a:pt x="233437" y="3510054"/>
                </a:lnTo>
                <a:lnTo>
                  <a:pt x="222246" y="3549145"/>
                </a:lnTo>
                <a:lnTo>
                  <a:pt x="210988" y="3586927"/>
                </a:lnTo>
                <a:lnTo>
                  <a:pt x="199662" y="3623440"/>
                </a:lnTo>
                <a:lnTo>
                  <a:pt x="176808" y="3692814"/>
                </a:lnTo>
                <a:lnTo>
                  <a:pt x="153683" y="3757577"/>
                </a:lnTo>
                <a:lnTo>
                  <a:pt x="130287" y="3818042"/>
                </a:lnTo>
                <a:lnTo>
                  <a:pt x="106620" y="3874519"/>
                </a:lnTo>
                <a:lnTo>
                  <a:pt x="80654" y="3922970"/>
                </a:lnTo>
                <a:lnTo>
                  <a:pt x="54689" y="3968292"/>
                </a:lnTo>
                <a:lnTo>
                  <a:pt x="28724" y="4011512"/>
                </a:lnTo>
                <a:lnTo>
                  <a:pt x="2760" y="4053656"/>
                </a:lnTo>
                <a:lnTo>
                  <a:pt x="2760" y="4064868"/>
                </a:lnTo>
                <a:lnTo>
                  <a:pt x="0" y="4067550"/>
                </a:lnTo>
                <a:lnTo>
                  <a:pt x="0" y="5319044"/>
                </a:lnTo>
                <a:lnTo>
                  <a:pt x="9143506" y="5319044"/>
                </a:lnTo>
                <a:lnTo>
                  <a:pt x="9143506" y="4914788"/>
                </a:lnTo>
                <a:lnTo>
                  <a:pt x="4540713" y="4914788"/>
                </a:lnTo>
                <a:lnTo>
                  <a:pt x="4356202" y="4913535"/>
                </a:lnTo>
                <a:lnTo>
                  <a:pt x="4176051" y="4908926"/>
                </a:lnTo>
                <a:lnTo>
                  <a:pt x="4058384" y="4903982"/>
                </a:lnTo>
                <a:lnTo>
                  <a:pt x="3942673" y="4897538"/>
                </a:lnTo>
                <a:lnTo>
                  <a:pt x="3828923" y="4889591"/>
                </a:lnTo>
                <a:lnTo>
                  <a:pt x="3717143" y="4880136"/>
                </a:lnTo>
                <a:lnTo>
                  <a:pt x="3607338" y="4869170"/>
                </a:lnTo>
                <a:lnTo>
                  <a:pt x="3499516" y="4856690"/>
                </a:lnTo>
                <a:lnTo>
                  <a:pt x="3393683" y="4842692"/>
                </a:lnTo>
                <a:lnTo>
                  <a:pt x="3289846" y="4827172"/>
                </a:lnTo>
                <a:lnTo>
                  <a:pt x="3188012" y="4810129"/>
                </a:lnTo>
                <a:lnTo>
                  <a:pt x="3088189" y="4791557"/>
                </a:lnTo>
                <a:lnTo>
                  <a:pt x="2990382" y="4771453"/>
                </a:lnTo>
                <a:lnTo>
                  <a:pt x="2942237" y="4760826"/>
                </a:lnTo>
                <a:lnTo>
                  <a:pt x="2894599" y="4749814"/>
                </a:lnTo>
                <a:lnTo>
                  <a:pt x="2847468" y="4738418"/>
                </a:lnTo>
                <a:lnTo>
                  <a:pt x="2800846" y="4726637"/>
                </a:lnTo>
                <a:lnTo>
                  <a:pt x="2754733" y="4714471"/>
                </a:lnTo>
                <a:lnTo>
                  <a:pt x="2709131" y="4701918"/>
                </a:lnTo>
                <a:lnTo>
                  <a:pt x="2664039" y="4688979"/>
                </a:lnTo>
                <a:lnTo>
                  <a:pt x="2619459" y="4675653"/>
                </a:lnTo>
                <a:lnTo>
                  <a:pt x="2575393" y="4661940"/>
                </a:lnTo>
                <a:lnTo>
                  <a:pt x="2531839" y="4647840"/>
                </a:lnTo>
                <a:lnTo>
                  <a:pt x="2488801" y="4633351"/>
                </a:lnTo>
                <a:lnTo>
                  <a:pt x="2446277" y="4618473"/>
                </a:lnTo>
                <a:lnTo>
                  <a:pt x="2404270" y="4603207"/>
                </a:lnTo>
                <a:lnTo>
                  <a:pt x="2362780" y="4587551"/>
                </a:lnTo>
                <a:lnTo>
                  <a:pt x="2321807" y="4571506"/>
                </a:lnTo>
                <a:lnTo>
                  <a:pt x="2281354" y="4555070"/>
                </a:lnTo>
                <a:lnTo>
                  <a:pt x="2241420" y="4538244"/>
                </a:lnTo>
                <a:lnTo>
                  <a:pt x="2202006" y="4521026"/>
                </a:lnTo>
                <a:lnTo>
                  <a:pt x="2163114" y="4503417"/>
                </a:lnTo>
                <a:lnTo>
                  <a:pt x="2124744" y="4485415"/>
                </a:lnTo>
                <a:lnTo>
                  <a:pt x="2086897" y="4467022"/>
                </a:lnTo>
                <a:lnTo>
                  <a:pt x="2049574" y="4448235"/>
                </a:lnTo>
                <a:lnTo>
                  <a:pt x="2012776" y="4429055"/>
                </a:lnTo>
                <a:lnTo>
                  <a:pt x="1976503" y="4409482"/>
                </a:lnTo>
                <a:lnTo>
                  <a:pt x="1940757" y="4389514"/>
                </a:lnTo>
                <a:lnTo>
                  <a:pt x="1905538" y="4369152"/>
                </a:lnTo>
                <a:lnTo>
                  <a:pt x="1870847" y="4348394"/>
                </a:lnTo>
                <a:lnTo>
                  <a:pt x="1836685" y="4327241"/>
                </a:lnTo>
                <a:lnTo>
                  <a:pt x="1803053" y="4305693"/>
                </a:lnTo>
                <a:lnTo>
                  <a:pt x="1769952" y="4283747"/>
                </a:lnTo>
                <a:lnTo>
                  <a:pt x="1737383" y="4261406"/>
                </a:lnTo>
                <a:lnTo>
                  <a:pt x="1705346" y="4238666"/>
                </a:lnTo>
                <a:lnTo>
                  <a:pt x="1673842" y="4215530"/>
                </a:lnTo>
                <a:lnTo>
                  <a:pt x="1642872" y="4191995"/>
                </a:lnTo>
                <a:lnTo>
                  <a:pt x="1612438" y="4168062"/>
                </a:lnTo>
                <a:lnTo>
                  <a:pt x="1582539" y="4143729"/>
                </a:lnTo>
                <a:lnTo>
                  <a:pt x="1553177" y="4118998"/>
                </a:lnTo>
                <a:lnTo>
                  <a:pt x="1524352" y="4093866"/>
                </a:lnTo>
                <a:lnTo>
                  <a:pt x="1496066" y="4068334"/>
                </a:lnTo>
                <a:lnTo>
                  <a:pt x="1441113" y="4016069"/>
                </a:lnTo>
                <a:lnTo>
                  <a:pt x="1388324" y="3962197"/>
                </a:lnTo>
                <a:lnTo>
                  <a:pt x="1337706" y="3906715"/>
                </a:lnTo>
                <a:lnTo>
                  <a:pt x="1289266" y="3849620"/>
                </a:lnTo>
                <a:lnTo>
                  <a:pt x="1243010" y="3790909"/>
                </a:lnTo>
                <a:lnTo>
                  <a:pt x="1198945" y="3730577"/>
                </a:lnTo>
                <a:lnTo>
                  <a:pt x="1157079" y="3668622"/>
                </a:lnTo>
                <a:lnTo>
                  <a:pt x="1117418" y="3605041"/>
                </a:lnTo>
                <a:lnTo>
                  <a:pt x="1079969" y="3539828"/>
                </a:lnTo>
                <a:lnTo>
                  <a:pt x="1044739" y="3472982"/>
                </a:lnTo>
                <a:lnTo>
                  <a:pt x="1011734" y="3404499"/>
                </a:lnTo>
                <a:lnTo>
                  <a:pt x="996069" y="3369642"/>
                </a:lnTo>
                <a:lnTo>
                  <a:pt x="980962" y="3334374"/>
                </a:lnTo>
                <a:lnTo>
                  <a:pt x="966416" y="3298695"/>
                </a:lnTo>
                <a:lnTo>
                  <a:pt x="952430" y="3262605"/>
                </a:lnTo>
                <a:lnTo>
                  <a:pt x="939006" y="3226103"/>
                </a:lnTo>
                <a:lnTo>
                  <a:pt x="926144" y="3189189"/>
                </a:lnTo>
                <a:lnTo>
                  <a:pt x="913845" y="3151862"/>
                </a:lnTo>
                <a:lnTo>
                  <a:pt x="902110" y="3114121"/>
                </a:lnTo>
                <a:lnTo>
                  <a:pt x="890941" y="3075967"/>
                </a:lnTo>
                <a:lnTo>
                  <a:pt x="880337" y="3037399"/>
                </a:lnTo>
                <a:lnTo>
                  <a:pt x="870300" y="2998416"/>
                </a:lnTo>
                <a:lnTo>
                  <a:pt x="860830" y="2959018"/>
                </a:lnTo>
                <a:lnTo>
                  <a:pt x="851929" y="2919205"/>
                </a:lnTo>
                <a:lnTo>
                  <a:pt x="843598" y="2878976"/>
                </a:lnTo>
                <a:lnTo>
                  <a:pt x="835836" y="2838330"/>
                </a:lnTo>
                <a:lnTo>
                  <a:pt x="828645" y="2797268"/>
                </a:lnTo>
                <a:lnTo>
                  <a:pt x="822026" y="2755789"/>
                </a:lnTo>
                <a:lnTo>
                  <a:pt x="815980" y="2713892"/>
                </a:lnTo>
                <a:lnTo>
                  <a:pt x="810507" y="2671577"/>
                </a:lnTo>
                <a:lnTo>
                  <a:pt x="805609" y="2628844"/>
                </a:lnTo>
                <a:lnTo>
                  <a:pt x="801286" y="2585692"/>
                </a:lnTo>
                <a:lnTo>
                  <a:pt x="797539" y="2542121"/>
                </a:lnTo>
                <a:lnTo>
                  <a:pt x="794369" y="2498129"/>
                </a:lnTo>
                <a:lnTo>
                  <a:pt x="791777" y="2453718"/>
                </a:lnTo>
                <a:lnTo>
                  <a:pt x="789764" y="2408886"/>
                </a:lnTo>
                <a:lnTo>
                  <a:pt x="788330" y="2363633"/>
                </a:lnTo>
                <a:lnTo>
                  <a:pt x="787477" y="2317959"/>
                </a:lnTo>
                <a:lnTo>
                  <a:pt x="787477" y="67271"/>
                </a:lnTo>
                <a:lnTo>
                  <a:pt x="614381" y="67271"/>
                </a:lnTo>
                <a:lnTo>
                  <a:pt x="564796" y="64993"/>
                </a:lnTo>
                <a:lnTo>
                  <a:pt x="520618" y="57460"/>
                </a:lnTo>
                <a:lnTo>
                  <a:pt x="482929" y="43621"/>
                </a:lnTo>
                <a:lnTo>
                  <a:pt x="452814" y="22423"/>
                </a:lnTo>
                <a:close/>
              </a:path>
              <a:path w="9144000" h="5319395">
                <a:moveTo>
                  <a:pt x="9143506" y="4904725"/>
                </a:moveTo>
                <a:lnTo>
                  <a:pt x="4988068" y="4904725"/>
                </a:lnTo>
                <a:lnTo>
                  <a:pt x="4922725" y="4907272"/>
                </a:lnTo>
                <a:lnTo>
                  <a:pt x="4729562" y="4912697"/>
                </a:lnTo>
                <a:lnTo>
                  <a:pt x="4540713" y="4914788"/>
                </a:lnTo>
                <a:lnTo>
                  <a:pt x="9143506" y="4914788"/>
                </a:lnTo>
                <a:lnTo>
                  <a:pt x="9143506" y="4904725"/>
                </a:lnTo>
                <a:close/>
              </a:path>
              <a:path w="9144000" h="5319395">
                <a:moveTo>
                  <a:pt x="787477" y="0"/>
                </a:moveTo>
                <a:lnTo>
                  <a:pt x="749073" y="38891"/>
                </a:lnTo>
                <a:lnTo>
                  <a:pt x="705257" y="58862"/>
                </a:lnTo>
                <a:lnTo>
                  <a:pt x="659277" y="66220"/>
                </a:lnTo>
                <a:lnTo>
                  <a:pt x="614381" y="67271"/>
                </a:lnTo>
                <a:lnTo>
                  <a:pt x="787477" y="67271"/>
                </a:lnTo>
                <a:lnTo>
                  <a:pt x="787477" y="0"/>
                </a:lnTo>
                <a:close/>
              </a:path>
            </a:pathLst>
          </a:custGeom>
          <a:solidFill>
            <a:srgbClr val="9EB785"/>
          </a:solidFill>
        </p:spPr>
        <p:txBody>
          <a:bodyPr wrap="square" lIns="0" tIns="0" rIns="0" bIns="0" rtlCol="0"/>
          <a:lstStyle/>
          <a:p>
            <a:endParaRPr/>
          </a:p>
        </p:txBody>
      </p:sp>
      <p:sp>
        <p:nvSpPr>
          <p:cNvPr id="17" name="bk object 17"/>
          <p:cNvSpPr/>
          <p:nvPr/>
        </p:nvSpPr>
        <p:spPr>
          <a:xfrm>
            <a:off x="556674" y="816593"/>
            <a:ext cx="150027" cy="4927048"/>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5864859"/>
            <a:ext cx="9144000" cy="993138"/>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270" y="5859779"/>
            <a:ext cx="9142730" cy="0"/>
          </a:xfrm>
          <a:custGeom>
            <a:avLst/>
            <a:gdLst/>
            <a:ahLst/>
            <a:cxnLst/>
            <a:rect l="l" t="t" r="r" b="b"/>
            <a:pathLst>
              <a:path w="9142730">
                <a:moveTo>
                  <a:pt x="9142729" y="0"/>
                </a:moveTo>
                <a:lnTo>
                  <a:pt x="0" y="0"/>
                </a:lnTo>
              </a:path>
            </a:pathLst>
          </a:custGeom>
          <a:ln w="10160">
            <a:solidFill>
              <a:srgbClr val="000000"/>
            </a:solidFill>
          </a:ln>
        </p:spPr>
        <p:txBody>
          <a:bodyPr wrap="square" lIns="0" tIns="0" rIns="0" bIns="0" rtlCol="0"/>
          <a:lstStyle/>
          <a:p>
            <a:endParaRPr/>
          </a:p>
        </p:txBody>
      </p:sp>
      <p:sp>
        <p:nvSpPr>
          <p:cNvPr id="20" name="bk object 20"/>
          <p:cNvSpPr/>
          <p:nvPr/>
        </p:nvSpPr>
        <p:spPr>
          <a:xfrm>
            <a:off x="342900" y="220979"/>
            <a:ext cx="2232660" cy="57658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56540" y="97154"/>
            <a:ext cx="8630919" cy="452120"/>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a:xfrm>
            <a:off x="1469136" y="1167637"/>
            <a:ext cx="6209665" cy="2586354"/>
          </a:xfrm>
          <a:prstGeom prst="rect">
            <a:avLst/>
          </a:prstGeom>
        </p:spPr>
        <p:txBody>
          <a:bodyPr wrap="square" lIns="0" tIns="0" rIns="0" bIns="0">
            <a:spAutoFit/>
          </a:bodyPr>
          <a:lstStyle>
            <a:lvl1pPr>
              <a:defRPr sz="1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8.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759700" y="58419"/>
            <a:ext cx="980440" cy="1013459"/>
          </a:xfrm>
          <a:prstGeom prst="rect">
            <a:avLst/>
          </a:prstGeom>
          <a:blipFill>
            <a:blip r:embed="rId2" cstate="print"/>
            <a:stretch>
              <a:fillRect/>
            </a:stretch>
          </a:blipFill>
        </p:spPr>
        <p:txBody>
          <a:bodyPr wrap="square" lIns="0" tIns="0" rIns="0" bIns="0" rtlCol="0"/>
          <a:lstStyle/>
          <a:p>
            <a:endParaRPr dirty="0"/>
          </a:p>
        </p:txBody>
      </p:sp>
      <p:sp>
        <p:nvSpPr>
          <p:cNvPr id="8" name="object 8"/>
          <p:cNvSpPr txBox="1"/>
          <p:nvPr/>
        </p:nvSpPr>
        <p:spPr>
          <a:xfrm>
            <a:off x="1650110" y="886459"/>
            <a:ext cx="6922770" cy="3105978"/>
          </a:xfrm>
          <a:prstGeom prst="rect">
            <a:avLst/>
          </a:prstGeom>
        </p:spPr>
        <p:txBody>
          <a:bodyPr vert="horz" wrap="square" lIns="0" tIns="12700" rIns="0" bIns="0" rtlCol="0">
            <a:spAutoFit/>
          </a:bodyPr>
          <a:lstStyle/>
          <a:p>
            <a:pPr marL="635" algn="ctr">
              <a:lnSpc>
                <a:spcPct val="100000"/>
              </a:lnSpc>
              <a:spcBef>
                <a:spcPts val="100"/>
              </a:spcBef>
            </a:pPr>
            <a:r>
              <a:rPr sz="1600" b="1" spc="-25" dirty="0">
                <a:latin typeface="Calibri"/>
                <a:cs typeface="Calibri"/>
              </a:rPr>
              <a:t>DEPARTAMENTO </a:t>
            </a:r>
            <a:r>
              <a:rPr sz="1600" b="1" spc="-5" dirty="0">
                <a:latin typeface="Calibri"/>
                <a:cs typeface="Calibri"/>
              </a:rPr>
              <a:t>DE </a:t>
            </a:r>
            <a:r>
              <a:rPr sz="1600" b="1" spc="-10" dirty="0">
                <a:latin typeface="Calibri"/>
                <a:cs typeface="Calibri"/>
              </a:rPr>
              <a:t>CIENCIAS </a:t>
            </a:r>
            <a:r>
              <a:rPr sz="1600" b="1" spc="-5" dirty="0">
                <a:latin typeface="Calibri"/>
                <a:cs typeface="Calibri"/>
              </a:rPr>
              <a:t>DE </a:t>
            </a:r>
            <a:r>
              <a:rPr sz="1600" b="1" dirty="0">
                <a:latin typeface="Calibri"/>
                <a:cs typeface="Calibri"/>
              </a:rPr>
              <a:t>LA </a:t>
            </a:r>
            <a:r>
              <a:rPr sz="1600" b="1" spc="-20" dirty="0">
                <a:latin typeface="Calibri"/>
                <a:cs typeface="Calibri"/>
              </a:rPr>
              <a:t>VIDA </a:t>
            </a:r>
            <a:r>
              <a:rPr sz="1600" b="1" dirty="0">
                <a:latin typeface="Calibri"/>
                <a:cs typeface="Calibri"/>
              </a:rPr>
              <a:t>Y</a:t>
            </a:r>
            <a:r>
              <a:rPr lang="en-US" sz="1600" b="1" dirty="0">
                <a:latin typeface="Calibri"/>
                <a:cs typeface="Calibri"/>
              </a:rPr>
              <a:t> DE</a:t>
            </a:r>
            <a:r>
              <a:rPr sz="1600" b="1" dirty="0">
                <a:latin typeface="Calibri"/>
                <a:cs typeface="Calibri"/>
              </a:rPr>
              <a:t> LA</a:t>
            </a:r>
            <a:r>
              <a:rPr sz="1600" b="1" spc="125" dirty="0">
                <a:latin typeface="Calibri"/>
                <a:cs typeface="Calibri"/>
              </a:rPr>
              <a:t> </a:t>
            </a:r>
            <a:r>
              <a:rPr sz="1600" b="1" spc="-20" dirty="0">
                <a:latin typeface="Calibri"/>
                <a:cs typeface="Calibri"/>
              </a:rPr>
              <a:t>AGRICULTURA</a:t>
            </a:r>
            <a:endParaRPr sz="1600" b="1" dirty="0">
              <a:latin typeface="Calibri"/>
              <a:cs typeface="Calibri"/>
            </a:endParaRPr>
          </a:p>
          <a:p>
            <a:pPr>
              <a:lnSpc>
                <a:spcPct val="100000"/>
              </a:lnSpc>
              <a:spcBef>
                <a:spcPts val="20"/>
              </a:spcBef>
            </a:pPr>
            <a:endParaRPr sz="1650" b="1" dirty="0">
              <a:latin typeface="Times New Roman"/>
              <a:cs typeface="Times New Roman"/>
            </a:endParaRPr>
          </a:p>
          <a:p>
            <a:pPr marL="2540" algn="ctr">
              <a:lnSpc>
                <a:spcPct val="100000"/>
              </a:lnSpc>
            </a:pPr>
            <a:r>
              <a:rPr sz="1600" b="1" spc="-5" dirty="0">
                <a:latin typeface="Calibri"/>
                <a:cs typeface="Calibri"/>
              </a:rPr>
              <a:t>CARRERA DE INGENIERÍA </a:t>
            </a:r>
            <a:r>
              <a:rPr sz="1600" b="1" dirty="0">
                <a:latin typeface="Calibri"/>
                <a:cs typeface="Calibri"/>
              </a:rPr>
              <a:t>EN</a:t>
            </a:r>
            <a:r>
              <a:rPr sz="1600" b="1" spc="10" dirty="0">
                <a:latin typeface="Calibri"/>
                <a:cs typeface="Calibri"/>
              </a:rPr>
              <a:t> </a:t>
            </a:r>
            <a:r>
              <a:rPr sz="1600" b="1" spc="-10" dirty="0">
                <a:latin typeface="Calibri"/>
                <a:cs typeface="Calibri"/>
              </a:rPr>
              <a:t>BIOTECNOLOGÍA</a:t>
            </a:r>
            <a:endParaRPr sz="1600" b="1" dirty="0">
              <a:latin typeface="Calibri"/>
              <a:cs typeface="Calibri"/>
            </a:endParaRPr>
          </a:p>
          <a:p>
            <a:pPr>
              <a:lnSpc>
                <a:spcPct val="100000"/>
              </a:lnSpc>
              <a:spcBef>
                <a:spcPts val="35"/>
              </a:spcBef>
            </a:pPr>
            <a:endParaRPr sz="1850" b="1" dirty="0">
              <a:latin typeface="Times New Roman"/>
              <a:cs typeface="Times New Roman"/>
            </a:endParaRPr>
          </a:p>
          <a:p>
            <a:pPr marL="12065" marR="5080" algn="ctr">
              <a:lnSpc>
                <a:spcPct val="100000"/>
              </a:lnSpc>
            </a:pPr>
            <a:r>
              <a:rPr sz="1600" b="1" spc="-5" dirty="0">
                <a:latin typeface="Calibri"/>
                <a:cs typeface="Calibri"/>
              </a:rPr>
              <a:t>TRABAJO DE TITULACIÓN, </a:t>
            </a:r>
            <a:r>
              <a:rPr sz="1600" b="1" dirty="0">
                <a:latin typeface="Calibri"/>
                <a:cs typeface="Calibri"/>
              </a:rPr>
              <a:t>PREVIO A LA </a:t>
            </a:r>
            <a:r>
              <a:rPr sz="1600" b="1" spc="-10" dirty="0">
                <a:latin typeface="Calibri"/>
                <a:cs typeface="Calibri"/>
              </a:rPr>
              <a:t>OBTENCIÓN </a:t>
            </a:r>
            <a:r>
              <a:rPr sz="1600" b="1" spc="-5" dirty="0">
                <a:latin typeface="Calibri"/>
                <a:cs typeface="Calibri"/>
              </a:rPr>
              <a:t>DEL TÍTULO DE INGENIE</a:t>
            </a:r>
            <a:r>
              <a:rPr lang="en-US" sz="1600" b="1" spc="-5" dirty="0">
                <a:latin typeface="Calibri"/>
                <a:cs typeface="Calibri"/>
              </a:rPr>
              <a:t>RO</a:t>
            </a:r>
            <a:r>
              <a:rPr sz="1600" b="1" spc="-5" dirty="0">
                <a:latin typeface="Calibri"/>
                <a:cs typeface="Calibri"/>
              </a:rPr>
              <a:t> </a:t>
            </a:r>
            <a:r>
              <a:rPr sz="1600" b="1" dirty="0">
                <a:latin typeface="Calibri"/>
                <a:cs typeface="Calibri"/>
              </a:rPr>
              <a:t>EN  </a:t>
            </a:r>
            <a:r>
              <a:rPr sz="1600" b="1" spc="-10" dirty="0">
                <a:latin typeface="Calibri"/>
                <a:cs typeface="Calibri"/>
              </a:rPr>
              <a:t>BIOTECNOLOGÍA</a:t>
            </a:r>
            <a:endParaRPr sz="1600" b="1" dirty="0">
              <a:latin typeface="Calibri"/>
              <a:cs typeface="Calibri"/>
            </a:endParaRPr>
          </a:p>
          <a:p>
            <a:pPr>
              <a:lnSpc>
                <a:spcPct val="100000"/>
              </a:lnSpc>
              <a:spcBef>
                <a:spcPts val="45"/>
              </a:spcBef>
            </a:pPr>
            <a:endParaRPr sz="1400" dirty="0">
              <a:latin typeface="Times New Roman"/>
              <a:cs typeface="Times New Roman"/>
            </a:endParaRPr>
          </a:p>
          <a:p>
            <a:pPr marL="698500" marR="492759" algn="ctr">
              <a:lnSpc>
                <a:spcPct val="100000"/>
              </a:lnSpc>
            </a:pPr>
            <a:r>
              <a:rPr sz="1800" b="1" spc="-5" dirty="0">
                <a:latin typeface="Calibri"/>
                <a:cs typeface="Calibri"/>
              </a:rPr>
              <a:t>“</a:t>
            </a:r>
            <a:r>
              <a:rPr lang="es-EC" b="1" spc="-5" dirty="0">
                <a:latin typeface="Calibri"/>
                <a:cs typeface="Calibri"/>
              </a:rPr>
              <a:t>Evaluación de genes de mantenimiento como controles internos mediante la técnica RT – qPCR y la herramienta bioinformática EDNA – MiFi en </a:t>
            </a:r>
            <a:r>
              <a:rPr lang="es-EC" b="1" i="1" spc="-5" dirty="0">
                <a:latin typeface="Calibri"/>
                <a:cs typeface="Calibri"/>
              </a:rPr>
              <a:t>Vitis vinífera</a:t>
            </a:r>
            <a:r>
              <a:rPr lang="es-EC" b="1" spc="-5" dirty="0">
                <a:latin typeface="Calibri"/>
                <a:cs typeface="Calibri"/>
              </a:rPr>
              <a:t> infectada con </a:t>
            </a:r>
            <a:r>
              <a:rPr lang="es-EC" b="1" i="1" spc="-5" dirty="0">
                <a:latin typeface="Calibri"/>
                <a:cs typeface="Calibri"/>
              </a:rPr>
              <a:t>Grapevine red blotch – associated virus</a:t>
            </a:r>
            <a:r>
              <a:rPr lang="es-EC" b="1" spc="-5" dirty="0">
                <a:latin typeface="Calibri"/>
                <a:cs typeface="Calibri"/>
              </a:rPr>
              <a:t> (GRBaV)</a:t>
            </a:r>
            <a:r>
              <a:rPr sz="1800" b="1" i="1" spc="-5" dirty="0">
                <a:latin typeface="Calibri"/>
                <a:cs typeface="Calibri"/>
              </a:rPr>
              <a:t>”</a:t>
            </a:r>
            <a:endParaRPr sz="1800" dirty="0">
              <a:latin typeface="Calibri"/>
              <a:cs typeface="Calibri"/>
            </a:endParaRPr>
          </a:p>
          <a:p>
            <a:pPr>
              <a:lnSpc>
                <a:spcPct val="100000"/>
              </a:lnSpc>
            </a:pPr>
            <a:endParaRPr sz="1600" dirty="0">
              <a:latin typeface="Calibri"/>
              <a:cs typeface="Calibri"/>
            </a:endParaRPr>
          </a:p>
        </p:txBody>
      </p:sp>
      <p:sp>
        <p:nvSpPr>
          <p:cNvPr id="6" name="TextBox 5">
            <a:extLst>
              <a:ext uri="{FF2B5EF4-FFF2-40B4-BE49-F238E27FC236}">
                <a16:creationId xmlns:a16="http://schemas.microsoft.com/office/drawing/2014/main" id="{657FEA5D-7AA9-4960-A533-EE5B53341EA3}"/>
              </a:ext>
            </a:extLst>
          </p:cNvPr>
          <p:cNvSpPr txBox="1"/>
          <p:nvPr/>
        </p:nvSpPr>
        <p:spPr>
          <a:xfrm>
            <a:off x="2821182" y="3810000"/>
            <a:ext cx="4580626" cy="1754326"/>
          </a:xfrm>
          <a:prstGeom prst="rect">
            <a:avLst/>
          </a:prstGeom>
          <a:noFill/>
        </p:spPr>
        <p:txBody>
          <a:bodyPr wrap="square">
            <a:spAutoFit/>
          </a:bodyPr>
          <a:lstStyle/>
          <a:p>
            <a:pPr algn="ctr"/>
            <a:r>
              <a:rPr lang="es-EC" b="1" dirty="0"/>
              <a:t>Elaborado por</a:t>
            </a:r>
          </a:p>
          <a:p>
            <a:pPr algn="ctr"/>
            <a:r>
              <a:rPr lang="es-EC" dirty="0"/>
              <a:t>Tello Gallegos, Ricardo Paul</a:t>
            </a:r>
          </a:p>
          <a:p>
            <a:pPr algn="ctr"/>
            <a:r>
              <a:rPr lang="es-EC" b="1" dirty="0"/>
              <a:t>Director</a:t>
            </a:r>
          </a:p>
          <a:p>
            <a:pPr algn="ctr"/>
            <a:r>
              <a:rPr lang="es-EC" dirty="0"/>
              <a:t>Ing. Flores Flor, Francisco Javier PhD.</a:t>
            </a:r>
          </a:p>
          <a:p>
            <a:pPr algn="ctr"/>
            <a:r>
              <a:rPr lang="es-EC" b="1" dirty="0"/>
              <a:t>Fecha</a:t>
            </a:r>
          </a:p>
          <a:p>
            <a:pPr algn="ctr"/>
            <a:r>
              <a:rPr lang="es-EC" dirty="0"/>
              <a:t>31 de agosto del 2021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56540" y="97154"/>
            <a:ext cx="8735060" cy="1195199"/>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20"/>
              <a:t>Materiales y métodos						</a:t>
            </a:r>
            <a:r>
              <a:rPr lang="es-ES" sz="2000" i="1" kern="0" spc="-20"/>
              <a:t>      	</a:t>
            </a:r>
          </a:p>
          <a:p>
            <a:pPr marL="12700">
              <a:spcBef>
                <a:spcPts val="100"/>
              </a:spcBef>
            </a:pPr>
            <a:endParaRPr lang="es-ES" i="1" kern="0" spc="-20" dirty="0"/>
          </a:p>
        </p:txBody>
      </p:sp>
      <p:sp>
        <p:nvSpPr>
          <p:cNvPr id="11" name="CuadroTexto 3">
            <a:extLst>
              <a:ext uri="{FF2B5EF4-FFF2-40B4-BE49-F238E27FC236}">
                <a16:creationId xmlns:a16="http://schemas.microsoft.com/office/drawing/2014/main" id="{78B563FA-4C17-4484-BA77-C392144F7BBB}"/>
              </a:ext>
            </a:extLst>
          </p:cNvPr>
          <p:cNvSpPr txBox="1"/>
          <p:nvPr/>
        </p:nvSpPr>
        <p:spPr>
          <a:xfrm>
            <a:off x="256540" y="905069"/>
            <a:ext cx="675386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Evaluación de la expresión génica de los genes candidatos</a:t>
            </a:r>
          </a:p>
        </p:txBody>
      </p:sp>
      <p:pic>
        <p:nvPicPr>
          <p:cNvPr id="8194" name="Picture 2" descr="RefFinder based on the rankings from Delta CT, BestKeeper, Normfinder,... |  Download Scientific Diagram">
            <a:extLst>
              <a:ext uri="{FF2B5EF4-FFF2-40B4-BE49-F238E27FC236}">
                <a16:creationId xmlns:a16="http://schemas.microsoft.com/office/drawing/2014/main" id="{F7E78D52-B3FE-486E-8F27-C545A47A1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352800" cy="33528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oogle Shape;55;p15">
            <a:extLst>
              <a:ext uri="{FF2B5EF4-FFF2-40B4-BE49-F238E27FC236}">
                <a16:creationId xmlns:a16="http://schemas.microsoft.com/office/drawing/2014/main" id="{C850363B-D85D-4186-9BBB-4B4C986DE7A8}"/>
              </a:ext>
            </a:extLst>
          </p:cNvPr>
          <p:cNvGrpSpPr/>
          <p:nvPr/>
        </p:nvGrpSpPr>
        <p:grpSpPr>
          <a:xfrm>
            <a:off x="245853" y="5286042"/>
            <a:ext cx="4546885" cy="857965"/>
            <a:chOff x="1354401" y="3599311"/>
            <a:chExt cx="4546885" cy="857965"/>
          </a:xfrm>
        </p:grpSpPr>
        <p:sp>
          <p:nvSpPr>
            <p:cNvPr id="10" name="Google Shape;56;p15">
              <a:extLst>
                <a:ext uri="{FF2B5EF4-FFF2-40B4-BE49-F238E27FC236}">
                  <a16:creationId xmlns:a16="http://schemas.microsoft.com/office/drawing/2014/main" id="{ADDC6044-E58A-4C29-9625-07B11360A128}"/>
                </a:ext>
              </a:extLst>
            </p:cNvPr>
            <p:cNvSpPr/>
            <p:nvPr/>
          </p:nvSpPr>
          <p:spPr>
            <a:xfrm>
              <a:off x="1372277" y="3712513"/>
              <a:ext cx="4529009" cy="667311"/>
            </a:xfrm>
            <a:custGeom>
              <a:avLst/>
              <a:gdLst/>
              <a:ahLst/>
              <a:cxnLst/>
              <a:rect l="l" t="t" r="r" b="b"/>
              <a:pathLst>
                <a:path w="162914" h="24004" extrusionOk="0">
                  <a:moveTo>
                    <a:pt x="3215" y="1"/>
                  </a:moveTo>
                  <a:cubicBezTo>
                    <a:pt x="1441" y="1"/>
                    <a:pt x="1" y="1441"/>
                    <a:pt x="1" y="3215"/>
                  </a:cubicBezTo>
                  <a:lnTo>
                    <a:pt x="1" y="20789"/>
                  </a:lnTo>
                  <a:cubicBezTo>
                    <a:pt x="1" y="22563"/>
                    <a:pt x="1441" y="24004"/>
                    <a:pt x="3215" y="24004"/>
                  </a:cubicBezTo>
                  <a:lnTo>
                    <a:pt x="159699" y="24004"/>
                  </a:lnTo>
                  <a:cubicBezTo>
                    <a:pt x="161473" y="24004"/>
                    <a:pt x="162914" y="22563"/>
                    <a:pt x="162914" y="20789"/>
                  </a:cubicBezTo>
                  <a:lnTo>
                    <a:pt x="162914" y="3215"/>
                  </a:lnTo>
                  <a:cubicBezTo>
                    <a:pt x="162914" y="1441"/>
                    <a:pt x="161473" y="1"/>
                    <a:pt x="159699"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p15">
              <a:extLst>
                <a:ext uri="{FF2B5EF4-FFF2-40B4-BE49-F238E27FC236}">
                  <a16:creationId xmlns:a16="http://schemas.microsoft.com/office/drawing/2014/main" id="{8BCA6B19-9E51-488A-AA8E-6F7FAE94229B}"/>
                </a:ext>
              </a:extLst>
            </p:cNvPr>
            <p:cNvSpPr/>
            <p:nvPr/>
          </p:nvSpPr>
          <p:spPr>
            <a:xfrm>
              <a:off x="1354401" y="3695838"/>
              <a:ext cx="4529009" cy="667311"/>
            </a:xfrm>
            <a:custGeom>
              <a:avLst/>
              <a:gdLst/>
              <a:ahLst/>
              <a:cxnLst/>
              <a:rect l="l" t="t" r="r" b="b"/>
              <a:pathLst>
                <a:path w="162914" h="24004" extrusionOk="0">
                  <a:moveTo>
                    <a:pt x="3215" y="1"/>
                  </a:moveTo>
                  <a:cubicBezTo>
                    <a:pt x="1441" y="1"/>
                    <a:pt x="1" y="1441"/>
                    <a:pt x="1" y="3215"/>
                  </a:cubicBezTo>
                  <a:lnTo>
                    <a:pt x="1" y="20789"/>
                  </a:lnTo>
                  <a:cubicBezTo>
                    <a:pt x="1" y="22563"/>
                    <a:pt x="1441" y="24004"/>
                    <a:pt x="3215" y="24004"/>
                  </a:cubicBezTo>
                  <a:lnTo>
                    <a:pt x="159699" y="24004"/>
                  </a:lnTo>
                  <a:cubicBezTo>
                    <a:pt x="161473" y="24004"/>
                    <a:pt x="162914" y="22563"/>
                    <a:pt x="162914" y="20789"/>
                  </a:cubicBezTo>
                  <a:lnTo>
                    <a:pt x="162914" y="3215"/>
                  </a:lnTo>
                  <a:cubicBezTo>
                    <a:pt x="162914" y="1441"/>
                    <a:pt x="161473" y="1"/>
                    <a:pt x="159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p15">
              <a:extLst>
                <a:ext uri="{FF2B5EF4-FFF2-40B4-BE49-F238E27FC236}">
                  <a16:creationId xmlns:a16="http://schemas.microsoft.com/office/drawing/2014/main" id="{DC516FAF-B5B8-40B4-8324-32F70CCB3DF5}"/>
                </a:ext>
              </a:extLst>
            </p:cNvPr>
            <p:cNvSpPr/>
            <p:nvPr/>
          </p:nvSpPr>
          <p:spPr>
            <a:xfrm>
              <a:off x="1706573" y="3599311"/>
              <a:ext cx="738146" cy="95354"/>
            </a:xfrm>
            <a:custGeom>
              <a:avLst/>
              <a:gdLst/>
              <a:ahLst/>
              <a:cxnLst/>
              <a:rect l="l" t="t" r="r" b="b"/>
              <a:pathLst>
                <a:path w="26552" h="3430" extrusionOk="0">
                  <a:moveTo>
                    <a:pt x="620" y="1"/>
                  </a:moveTo>
                  <a:lnTo>
                    <a:pt x="1" y="3430"/>
                  </a:lnTo>
                  <a:lnTo>
                    <a:pt x="25873" y="3430"/>
                  </a:lnTo>
                  <a:lnTo>
                    <a:pt x="26552" y="1"/>
                  </a:ln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endParaRPr>
            </a:p>
          </p:txBody>
        </p:sp>
        <p:sp>
          <p:nvSpPr>
            <p:cNvPr id="14" name="Google Shape;59;p15">
              <a:extLst>
                <a:ext uri="{FF2B5EF4-FFF2-40B4-BE49-F238E27FC236}">
                  <a16:creationId xmlns:a16="http://schemas.microsoft.com/office/drawing/2014/main" id="{D93BC867-6C1B-4B50-A9CF-A46652042827}"/>
                </a:ext>
              </a:extLst>
            </p:cNvPr>
            <p:cNvSpPr/>
            <p:nvPr/>
          </p:nvSpPr>
          <p:spPr>
            <a:xfrm>
              <a:off x="1421594" y="4361922"/>
              <a:ext cx="738146" cy="95354"/>
            </a:xfrm>
            <a:custGeom>
              <a:avLst/>
              <a:gdLst/>
              <a:ahLst/>
              <a:cxnLst/>
              <a:rect l="l" t="t" r="r" b="b"/>
              <a:pathLst>
                <a:path w="26552" h="3430" extrusionOk="0">
                  <a:moveTo>
                    <a:pt x="620" y="1"/>
                  </a:moveTo>
                  <a:lnTo>
                    <a:pt x="1" y="3430"/>
                  </a:lnTo>
                  <a:lnTo>
                    <a:pt x="25921" y="3430"/>
                  </a:lnTo>
                  <a:lnTo>
                    <a:pt x="26552" y="1"/>
                  </a:lnTo>
                  <a:close/>
                </a:path>
              </a:pathLst>
            </a:custGeom>
            <a:solidFill>
              <a:srgbClr val="808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p15">
              <a:extLst>
                <a:ext uri="{FF2B5EF4-FFF2-40B4-BE49-F238E27FC236}">
                  <a16:creationId xmlns:a16="http://schemas.microsoft.com/office/drawing/2014/main" id="{2A0F24F1-FABA-4771-B965-C69849435806}"/>
                </a:ext>
              </a:extLst>
            </p:cNvPr>
            <p:cNvSpPr/>
            <p:nvPr/>
          </p:nvSpPr>
          <p:spPr>
            <a:xfrm>
              <a:off x="1461654" y="4361922"/>
              <a:ext cx="586858" cy="47705"/>
            </a:xfrm>
            <a:custGeom>
              <a:avLst/>
              <a:gdLst/>
              <a:ahLst/>
              <a:cxnLst/>
              <a:rect l="l" t="t" r="r" b="b"/>
              <a:pathLst>
                <a:path w="21110" h="1716" extrusionOk="0">
                  <a:moveTo>
                    <a:pt x="0" y="1"/>
                  </a:moveTo>
                  <a:lnTo>
                    <a:pt x="1393" y="1715"/>
                  </a:lnTo>
                  <a:lnTo>
                    <a:pt x="21110" y="1715"/>
                  </a:lnTo>
                  <a:lnTo>
                    <a:pt x="21110" y="1"/>
                  </a:lnTo>
                  <a:close/>
                </a:path>
              </a:pathLst>
            </a:custGeom>
            <a:solidFill>
              <a:srgbClr val="202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p15">
              <a:extLst>
                <a:ext uri="{FF2B5EF4-FFF2-40B4-BE49-F238E27FC236}">
                  <a16:creationId xmlns:a16="http://schemas.microsoft.com/office/drawing/2014/main" id="{FAB790FB-2F3A-4E02-B8C7-E3F12AA80B57}"/>
                </a:ext>
              </a:extLst>
            </p:cNvPr>
            <p:cNvSpPr/>
            <p:nvPr/>
          </p:nvSpPr>
          <p:spPr>
            <a:xfrm>
              <a:off x="1796617" y="3646988"/>
              <a:ext cx="604761" cy="47677"/>
            </a:xfrm>
            <a:custGeom>
              <a:avLst/>
              <a:gdLst/>
              <a:ahLst/>
              <a:cxnLst/>
              <a:rect l="l" t="t" r="r" b="b"/>
              <a:pathLst>
                <a:path w="21754" h="1715" extrusionOk="0">
                  <a:moveTo>
                    <a:pt x="596" y="0"/>
                  </a:moveTo>
                  <a:lnTo>
                    <a:pt x="0" y="1715"/>
                  </a:lnTo>
                  <a:lnTo>
                    <a:pt x="21753" y="1715"/>
                  </a:lnTo>
                  <a:lnTo>
                    <a:pt x="20312" y="0"/>
                  </a:lnTo>
                  <a:close/>
                </a:path>
              </a:pathLst>
            </a:custGeom>
            <a:solidFill>
              <a:srgbClr val="202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63;p15">
              <a:extLst>
                <a:ext uri="{FF2B5EF4-FFF2-40B4-BE49-F238E27FC236}">
                  <a16:creationId xmlns:a16="http://schemas.microsoft.com/office/drawing/2014/main" id="{77442670-09F1-44ED-84DD-7D03C6EADEF8}"/>
                </a:ext>
              </a:extLst>
            </p:cNvPr>
            <p:cNvGrpSpPr/>
            <p:nvPr/>
          </p:nvGrpSpPr>
          <p:grpSpPr>
            <a:xfrm>
              <a:off x="2560838" y="3711319"/>
              <a:ext cx="3210900" cy="636350"/>
              <a:chOff x="5222700" y="3658300"/>
              <a:chExt cx="3210900" cy="636350"/>
            </a:xfrm>
          </p:grpSpPr>
          <p:sp>
            <p:nvSpPr>
              <p:cNvPr id="19" name="Google Shape;64;p15">
                <a:extLst>
                  <a:ext uri="{FF2B5EF4-FFF2-40B4-BE49-F238E27FC236}">
                    <a16:creationId xmlns:a16="http://schemas.microsoft.com/office/drawing/2014/main" id="{8F37C066-5DAE-4423-A807-E34F0C96804F}"/>
                  </a:ext>
                </a:extLst>
              </p:cNvPr>
              <p:cNvSpPr txBox="1"/>
              <p:nvPr/>
            </p:nvSpPr>
            <p:spPr>
              <a:xfrm>
                <a:off x="5222700" y="392895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rgbClr val="434343"/>
                    </a:solidFill>
                    <a:latin typeface="Roboto"/>
                    <a:ea typeface="Roboto"/>
                    <a:cs typeface="Roboto"/>
                    <a:sym typeface="Roboto"/>
                  </a:rPr>
                  <a:t>Compara y clasifica en dependencia de la media geométrica</a:t>
                </a:r>
                <a:endParaRPr sz="1200" dirty="0">
                  <a:solidFill>
                    <a:srgbClr val="434343"/>
                  </a:solidFill>
                  <a:latin typeface="Roboto"/>
                  <a:ea typeface="Roboto"/>
                  <a:cs typeface="Roboto"/>
                  <a:sym typeface="Roboto"/>
                </a:endParaRPr>
              </a:p>
            </p:txBody>
          </p:sp>
          <p:sp>
            <p:nvSpPr>
              <p:cNvPr id="20" name="Google Shape;65;p15">
                <a:extLst>
                  <a:ext uri="{FF2B5EF4-FFF2-40B4-BE49-F238E27FC236}">
                    <a16:creationId xmlns:a16="http://schemas.microsoft.com/office/drawing/2014/main" id="{CC9E8936-D7D2-42BB-81A4-627DEF10AC17}"/>
                  </a:ext>
                </a:extLst>
              </p:cNvPr>
              <p:cNvSpPr txBox="1"/>
              <p:nvPr/>
            </p:nvSpPr>
            <p:spPr>
              <a:xfrm>
                <a:off x="5222700" y="365830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00B0F0"/>
                    </a:solidFill>
                    <a:latin typeface="Fira Sans Extra Condensed Medium"/>
                    <a:ea typeface="Fira Sans Extra Condensed Medium"/>
                    <a:cs typeface="Fira Sans Extra Condensed Medium"/>
                    <a:sym typeface="Fira Sans Extra Condensed Medium"/>
                  </a:rPr>
                  <a:t>RefFinder</a:t>
                </a:r>
                <a:endParaRPr sz="1700" dirty="0">
                  <a:solidFill>
                    <a:srgbClr val="00B0F0"/>
                  </a:solidFill>
                  <a:latin typeface="Fira Sans Extra Condensed Medium"/>
                  <a:ea typeface="Fira Sans Extra Condensed Medium"/>
                  <a:cs typeface="Fira Sans Extra Condensed Medium"/>
                  <a:sym typeface="Fira Sans Extra Condensed Medium"/>
                </a:endParaRPr>
              </a:p>
            </p:txBody>
          </p:sp>
        </p:grpSp>
      </p:grpSp>
      <p:grpSp>
        <p:nvGrpSpPr>
          <p:cNvPr id="21" name="Google Shape;66;p15">
            <a:extLst>
              <a:ext uri="{FF2B5EF4-FFF2-40B4-BE49-F238E27FC236}">
                <a16:creationId xmlns:a16="http://schemas.microsoft.com/office/drawing/2014/main" id="{93A2D7FE-6B8B-4863-AD41-37305842B6CA}"/>
              </a:ext>
            </a:extLst>
          </p:cNvPr>
          <p:cNvGrpSpPr/>
          <p:nvPr/>
        </p:nvGrpSpPr>
        <p:grpSpPr>
          <a:xfrm>
            <a:off x="299672" y="3390079"/>
            <a:ext cx="4546885" cy="857632"/>
            <a:chOff x="1354401" y="2628505"/>
            <a:chExt cx="4546885" cy="857632"/>
          </a:xfrm>
        </p:grpSpPr>
        <p:sp>
          <p:nvSpPr>
            <p:cNvPr id="22" name="Google Shape;67;p15">
              <a:extLst>
                <a:ext uri="{FF2B5EF4-FFF2-40B4-BE49-F238E27FC236}">
                  <a16:creationId xmlns:a16="http://schemas.microsoft.com/office/drawing/2014/main" id="{B653B974-DEBC-479D-B813-57E772D748BD}"/>
                </a:ext>
              </a:extLst>
            </p:cNvPr>
            <p:cNvSpPr/>
            <p:nvPr/>
          </p:nvSpPr>
          <p:spPr>
            <a:xfrm>
              <a:off x="1372277" y="2741707"/>
              <a:ext cx="4529009" cy="666978"/>
            </a:xfrm>
            <a:custGeom>
              <a:avLst/>
              <a:gdLst/>
              <a:ahLst/>
              <a:cxnLst/>
              <a:rect l="l" t="t" r="r" b="b"/>
              <a:pathLst>
                <a:path w="162914" h="23992" extrusionOk="0">
                  <a:moveTo>
                    <a:pt x="3215" y="1"/>
                  </a:moveTo>
                  <a:cubicBezTo>
                    <a:pt x="1441" y="1"/>
                    <a:pt x="1" y="1429"/>
                    <a:pt x="1" y="3215"/>
                  </a:cubicBezTo>
                  <a:lnTo>
                    <a:pt x="1" y="20777"/>
                  </a:lnTo>
                  <a:cubicBezTo>
                    <a:pt x="1" y="22563"/>
                    <a:pt x="1441" y="23992"/>
                    <a:pt x="3215" y="23992"/>
                  </a:cubicBezTo>
                  <a:lnTo>
                    <a:pt x="159699" y="23992"/>
                  </a:lnTo>
                  <a:cubicBezTo>
                    <a:pt x="161473" y="23992"/>
                    <a:pt x="162914" y="22563"/>
                    <a:pt x="162914" y="20777"/>
                  </a:cubicBezTo>
                  <a:lnTo>
                    <a:pt x="162914" y="3215"/>
                  </a:lnTo>
                  <a:cubicBezTo>
                    <a:pt x="162914" y="1429"/>
                    <a:pt x="161473" y="1"/>
                    <a:pt x="159699"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p15">
              <a:extLst>
                <a:ext uri="{FF2B5EF4-FFF2-40B4-BE49-F238E27FC236}">
                  <a16:creationId xmlns:a16="http://schemas.microsoft.com/office/drawing/2014/main" id="{759404C9-320E-4757-9D3B-20223D26668A}"/>
                </a:ext>
              </a:extLst>
            </p:cNvPr>
            <p:cNvSpPr/>
            <p:nvPr/>
          </p:nvSpPr>
          <p:spPr>
            <a:xfrm>
              <a:off x="1354401" y="2723832"/>
              <a:ext cx="4529009" cy="666978"/>
            </a:xfrm>
            <a:custGeom>
              <a:avLst/>
              <a:gdLst/>
              <a:ahLst/>
              <a:cxnLst/>
              <a:rect l="l" t="t" r="r" b="b"/>
              <a:pathLst>
                <a:path w="162914" h="23992" extrusionOk="0">
                  <a:moveTo>
                    <a:pt x="3215" y="1"/>
                  </a:moveTo>
                  <a:cubicBezTo>
                    <a:pt x="1441" y="1"/>
                    <a:pt x="1" y="1429"/>
                    <a:pt x="1" y="3215"/>
                  </a:cubicBezTo>
                  <a:lnTo>
                    <a:pt x="1" y="20777"/>
                  </a:lnTo>
                  <a:cubicBezTo>
                    <a:pt x="1" y="22563"/>
                    <a:pt x="1441" y="23992"/>
                    <a:pt x="3215" y="23992"/>
                  </a:cubicBezTo>
                  <a:lnTo>
                    <a:pt x="159699" y="23992"/>
                  </a:lnTo>
                  <a:cubicBezTo>
                    <a:pt x="161473" y="23992"/>
                    <a:pt x="162914" y="22563"/>
                    <a:pt x="162914" y="20777"/>
                  </a:cubicBezTo>
                  <a:lnTo>
                    <a:pt x="162914" y="3215"/>
                  </a:lnTo>
                  <a:cubicBezTo>
                    <a:pt x="162914" y="1429"/>
                    <a:pt x="161473" y="1"/>
                    <a:pt x="159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p15">
              <a:extLst>
                <a:ext uri="{FF2B5EF4-FFF2-40B4-BE49-F238E27FC236}">
                  <a16:creationId xmlns:a16="http://schemas.microsoft.com/office/drawing/2014/main" id="{E49E7703-435B-466B-80FB-86083990B09F}"/>
                </a:ext>
              </a:extLst>
            </p:cNvPr>
            <p:cNvSpPr/>
            <p:nvPr/>
          </p:nvSpPr>
          <p:spPr>
            <a:xfrm>
              <a:off x="1706573" y="2628505"/>
              <a:ext cx="738146" cy="95354"/>
            </a:xfrm>
            <a:custGeom>
              <a:avLst/>
              <a:gdLst/>
              <a:ahLst/>
              <a:cxnLst/>
              <a:rect l="l" t="t" r="r" b="b"/>
              <a:pathLst>
                <a:path w="26552" h="3430" extrusionOk="0">
                  <a:moveTo>
                    <a:pt x="620" y="1"/>
                  </a:moveTo>
                  <a:lnTo>
                    <a:pt x="1" y="3430"/>
                  </a:lnTo>
                  <a:lnTo>
                    <a:pt x="25873" y="3430"/>
                  </a:lnTo>
                  <a:lnTo>
                    <a:pt x="26552" y="1"/>
                  </a:lnTo>
                  <a:close/>
                </a:path>
              </a:pathLst>
            </a:custGeom>
            <a:solidFill>
              <a:srgbClr val="F4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p15">
              <a:extLst>
                <a:ext uri="{FF2B5EF4-FFF2-40B4-BE49-F238E27FC236}">
                  <a16:creationId xmlns:a16="http://schemas.microsoft.com/office/drawing/2014/main" id="{B4AAC410-DE5F-40A9-B4F8-39194E32A5BA}"/>
                </a:ext>
              </a:extLst>
            </p:cNvPr>
            <p:cNvSpPr/>
            <p:nvPr/>
          </p:nvSpPr>
          <p:spPr>
            <a:xfrm>
              <a:off x="1421594" y="3390783"/>
              <a:ext cx="738146" cy="95354"/>
            </a:xfrm>
            <a:custGeom>
              <a:avLst/>
              <a:gdLst/>
              <a:ahLst/>
              <a:cxnLst/>
              <a:rect l="l" t="t" r="r" b="b"/>
              <a:pathLst>
                <a:path w="26552" h="3430" extrusionOk="0">
                  <a:moveTo>
                    <a:pt x="620" y="1"/>
                  </a:moveTo>
                  <a:lnTo>
                    <a:pt x="1" y="3430"/>
                  </a:lnTo>
                  <a:lnTo>
                    <a:pt x="25921" y="3430"/>
                  </a:lnTo>
                  <a:lnTo>
                    <a:pt x="26552" y="1"/>
                  </a:lnTo>
                  <a:close/>
                </a:path>
              </a:pathLst>
            </a:custGeom>
            <a:solidFill>
              <a:srgbClr val="F4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p15">
              <a:extLst>
                <a:ext uri="{FF2B5EF4-FFF2-40B4-BE49-F238E27FC236}">
                  <a16:creationId xmlns:a16="http://schemas.microsoft.com/office/drawing/2014/main" id="{C8496401-D6A5-48A2-9381-7274EBDD086A}"/>
                </a:ext>
              </a:extLst>
            </p:cNvPr>
            <p:cNvSpPr/>
            <p:nvPr/>
          </p:nvSpPr>
          <p:spPr>
            <a:xfrm>
              <a:off x="1461654" y="3390783"/>
              <a:ext cx="586858" cy="47705"/>
            </a:xfrm>
            <a:custGeom>
              <a:avLst/>
              <a:gdLst/>
              <a:ahLst/>
              <a:cxnLst/>
              <a:rect l="l" t="t" r="r" b="b"/>
              <a:pathLst>
                <a:path w="21110" h="1716" extrusionOk="0">
                  <a:moveTo>
                    <a:pt x="0" y="1"/>
                  </a:moveTo>
                  <a:lnTo>
                    <a:pt x="1393" y="1715"/>
                  </a:lnTo>
                  <a:lnTo>
                    <a:pt x="21110" y="1715"/>
                  </a:lnTo>
                  <a:lnTo>
                    <a:pt x="21110" y="1"/>
                  </a:lnTo>
                  <a:close/>
                </a:path>
              </a:pathLst>
            </a:custGeom>
            <a:solidFill>
              <a:srgbClr val="C6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2;p15">
              <a:extLst>
                <a:ext uri="{FF2B5EF4-FFF2-40B4-BE49-F238E27FC236}">
                  <a16:creationId xmlns:a16="http://schemas.microsoft.com/office/drawing/2014/main" id="{9B095293-87E4-4B16-8E59-CC8CFB9A022A}"/>
                </a:ext>
              </a:extLst>
            </p:cNvPr>
            <p:cNvSpPr/>
            <p:nvPr/>
          </p:nvSpPr>
          <p:spPr>
            <a:xfrm>
              <a:off x="1796617" y="2676182"/>
              <a:ext cx="604761" cy="47677"/>
            </a:xfrm>
            <a:custGeom>
              <a:avLst/>
              <a:gdLst/>
              <a:ahLst/>
              <a:cxnLst/>
              <a:rect l="l" t="t" r="r" b="b"/>
              <a:pathLst>
                <a:path w="21754" h="1715" extrusionOk="0">
                  <a:moveTo>
                    <a:pt x="596" y="0"/>
                  </a:moveTo>
                  <a:lnTo>
                    <a:pt x="0" y="1715"/>
                  </a:lnTo>
                  <a:lnTo>
                    <a:pt x="21753" y="1715"/>
                  </a:lnTo>
                  <a:lnTo>
                    <a:pt x="20312" y="0"/>
                  </a:lnTo>
                  <a:close/>
                </a:path>
              </a:pathLst>
            </a:custGeom>
            <a:solidFill>
              <a:srgbClr val="C628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p15">
              <a:extLst>
                <a:ext uri="{FF2B5EF4-FFF2-40B4-BE49-F238E27FC236}">
                  <a16:creationId xmlns:a16="http://schemas.microsoft.com/office/drawing/2014/main" id="{480A5307-ECE0-45B4-8107-6C12F9C52141}"/>
                </a:ext>
              </a:extLst>
            </p:cNvPr>
            <p:cNvSpPr/>
            <p:nvPr/>
          </p:nvSpPr>
          <p:spPr>
            <a:xfrm>
              <a:off x="1500380" y="2676182"/>
              <a:ext cx="859270" cy="762304"/>
            </a:xfrm>
            <a:custGeom>
              <a:avLst/>
              <a:gdLst/>
              <a:ahLst/>
              <a:cxnLst/>
              <a:rect l="l" t="t" r="r" b="b"/>
              <a:pathLst>
                <a:path w="30909" h="27421" extrusionOk="0">
                  <a:moveTo>
                    <a:pt x="4977" y="0"/>
                  </a:moveTo>
                  <a:lnTo>
                    <a:pt x="0" y="27420"/>
                  </a:lnTo>
                  <a:lnTo>
                    <a:pt x="25932" y="27420"/>
                  </a:lnTo>
                  <a:lnTo>
                    <a:pt x="30909" y="0"/>
                  </a:ln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FFFF"/>
                  </a:solidFill>
                  <a:latin typeface="Fira Sans Extra Condensed Medium"/>
                  <a:ea typeface="Fira Sans Extra Condensed Medium"/>
                  <a:cs typeface="Fira Sans Extra Condensed Medium"/>
                  <a:sym typeface="Fira Sans Extra Condensed Medium"/>
                </a:rPr>
                <a:t>3</a:t>
              </a:r>
              <a:endParaRPr sz="4000" dirty="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29" name="Google Shape;74;p15">
              <a:extLst>
                <a:ext uri="{FF2B5EF4-FFF2-40B4-BE49-F238E27FC236}">
                  <a16:creationId xmlns:a16="http://schemas.microsoft.com/office/drawing/2014/main" id="{1A444034-6351-4E36-BBE6-603351E7195A}"/>
                </a:ext>
              </a:extLst>
            </p:cNvPr>
            <p:cNvGrpSpPr/>
            <p:nvPr/>
          </p:nvGrpSpPr>
          <p:grpSpPr>
            <a:xfrm>
              <a:off x="2560838" y="2739145"/>
              <a:ext cx="3210900" cy="636350"/>
              <a:chOff x="5222700" y="3658300"/>
              <a:chExt cx="3210900" cy="636350"/>
            </a:xfrm>
          </p:grpSpPr>
          <p:sp>
            <p:nvSpPr>
              <p:cNvPr id="30" name="Google Shape;75;p15">
                <a:extLst>
                  <a:ext uri="{FF2B5EF4-FFF2-40B4-BE49-F238E27FC236}">
                    <a16:creationId xmlns:a16="http://schemas.microsoft.com/office/drawing/2014/main" id="{506C82A6-50D6-4980-A49D-2DFB5FCC2624}"/>
                  </a:ext>
                </a:extLst>
              </p:cNvPr>
              <p:cNvSpPr txBox="1"/>
              <p:nvPr/>
            </p:nvSpPr>
            <p:spPr>
              <a:xfrm>
                <a:off x="5222700" y="392895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rgbClr val="434343"/>
                    </a:solidFill>
                    <a:latin typeface="Roboto"/>
                    <a:ea typeface="Roboto"/>
                    <a:cs typeface="Roboto"/>
                    <a:sym typeface="Roboto"/>
                  </a:rPr>
                  <a:t>Coeficiente de correlación y desviación estándar del valor Cp</a:t>
                </a:r>
                <a:endParaRPr sz="1200" dirty="0">
                  <a:solidFill>
                    <a:srgbClr val="434343"/>
                  </a:solidFill>
                  <a:latin typeface="Roboto"/>
                  <a:ea typeface="Roboto"/>
                  <a:cs typeface="Roboto"/>
                  <a:sym typeface="Roboto"/>
                </a:endParaRPr>
              </a:p>
            </p:txBody>
          </p:sp>
          <p:sp>
            <p:nvSpPr>
              <p:cNvPr id="31" name="Google Shape;76;p15">
                <a:extLst>
                  <a:ext uri="{FF2B5EF4-FFF2-40B4-BE49-F238E27FC236}">
                    <a16:creationId xmlns:a16="http://schemas.microsoft.com/office/drawing/2014/main" id="{E99B2FDF-81ED-4D4F-8CA3-E5263C34435F}"/>
                  </a:ext>
                </a:extLst>
              </p:cNvPr>
              <p:cNvSpPr txBox="1"/>
              <p:nvPr/>
            </p:nvSpPr>
            <p:spPr>
              <a:xfrm>
                <a:off x="5222700" y="365830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FF0000"/>
                    </a:solidFill>
                    <a:latin typeface="Fira Sans Extra Condensed Medium"/>
                    <a:ea typeface="Fira Sans Extra Condensed Medium"/>
                    <a:cs typeface="Fira Sans Extra Condensed Medium"/>
                    <a:sym typeface="Fira Sans Extra Condensed Medium"/>
                  </a:rPr>
                  <a:t>BestKeeper</a:t>
                </a:r>
                <a:endParaRPr sz="1700" dirty="0">
                  <a:solidFill>
                    <a:srgbClr val="FF0000"/>
                  </a:solidFill>
                  <a:latin typeface="Fira Sans Extra Condensed Medium"/>
                  <a:ea typeface="Fira Sans Extra Condensed Medium"/>
                  <a:cs typeface="Fira Sans Extra Condensed Medium"/>
                  <a:sym typeface="Fira Sans Extra Condensed Medium"/>
                </a:endParaRPr>
              </a:p>
            </p:txBody>
          </p:sp>
        </p:grpSp>
      </p:grpSp>
      <p:grpSp>
        <p:nvGrpSpPr>
          <p:cNvPr id="32" name="Google Shape;77;p15">
            <a:extLst>
              <a:ext uri="{FF2B5EF4-FFF2-40B4-BE49-F238E27FC236}">
                <a16:creationId xmlns:a16="http://schemas.microsoft.com/office/drawing/2014/main" id="{E3917DB4-AE7D-462C-9071-D45E4E647E69}"/>
              </a:ext>
            </a:extLst>
          </p:cNvPr>
          <p:cNvGrpSpPr/>
          <p:nvPr/>
        </p:nvGrpSpPr>
        <p:grpSpPr>
          <a:xfrm>
            <a:off x="299672" y="2418940"/>
            <a:ext cx="4546885" cy="857965"/>
            <a:chOff x="1354401" y="1657366"/>
            <a:chExt cx="4546885" cy="857965"/>
          </a:xfrm>
        </p:grpSpPr>
        <p:sp>
          <p:nvSpPr>
            <p:cNvPr id="33" name="Google Shape;78;p15">
              <a:extLst>
                <a:ext uri="{FF2B5EF4-FFF2-40B4-BE49-F238E27FC236}">
                  <a16:creationId xmlns:a16="http://schemas.microsoft.com/office/drawing/2014/main" id="{4BBE3985-D959-4610-A032-2869EC84D236}"/>
                </a:ext>
              </a:extLst>
            </p:cNvPr>
            <p:cNvSpPr/>
            <p:nvPr/>
          </p:nvSpPr>
          <p:spPr>
            <a:xfrm>
              <a:off x="1372277" y="1770568"/>
              <a:ext cx="4529009" cy="667311"/>
            </a:xfrm>
            <a:custGeom>
              <a:avLst/>
              <a:gdLst/>
              <a:ahLst/>
              <a:cxnLst/>
              <a:rect l="l" t="t" r="r" b="b"/>
              <a:pathLst>
                <a:path w="162914" h="24004" extrusionOk="0">
                  <a:moveTo>
                    <a:pt x="3215" y="1"/>
                  </a:moveTo>
                  <a:cubicBezTo>
                    <a:pt x="1441" y="1"/>
                    <a:pt x="1" y="1441"/>
                    <a:pt x="1" y="3215"/>
                  </a:cubicBezTo>
                  <a:lnTo>
                    <a:pt x="1" y="20789"/>
                  </a:lnTo>
                  <a:cubicBezTo>
                    <a:pt x="1" y="22563"/>
                    <a:pt x="1441" y="24004"/>
                    <a:pt x="3215" y="24004"/>
                  </a:cubicBezTo>
                  <a:lnTo>
                    <a:pt x="159699" y="24004"/>
                  </a:lnTo>
                  <a:cubicBezTo>
                    <a:pt x="161473" y="24004"/>
                    <a:pt x="162914" y="22563"/>
                    <a:pt x="162914" y="20789"/>
                  </a:cubicBezTo>
                  <a:lnTo>
                    <a:pt x="162914" y="3215"/>
                  </a:lnTo>
                  <a:cubicBezTo>
                    <a:pt x="162914" y="1441"/>
                    <a:pt x="161473" y="1"/>
                    <a:pt x="159699"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p15">
              <a:extLst>
                <a:ext uri="{FF2B5EF4-FFF2-40B4-BE49-F238E27FC236}">
                  <a16:creationId xmlns:a16="http://schemas.microsoft.com/office/drawing/2014/main" id="{E3A446A6-8CF4-4816-846D-3C5DC30DB58C}"/>
                </a:ext>
              </a:extLst>
            </p:cNvPr>
            <p:cNvSpPr/>
            <p:nvPr/>
          </p:nvSpPr>
          <p:spPr>
            <a:xfrm>
              <a:off x="1354401" y="1752692"/>
              <a:ext cx="4529009" cy="667311"/>
            </a:xfrm>
            <a:custGeom>
              <a:avLst/>
              <a:gdLst/>
              <a:ahLst/>
              <a:cxnLst/>
              <a:rect l="l" t="t" r="r" b="b"/>
              <a:pathLst>
                <a:path w="162914" h="24004" extrusionOk="0">
                  <a:moveTo>
                    <a:pt x="3215" y="1"/>
                  </a:moveTo>
                  <a:cubicBezTo>
                    <a:pt x="1441" y="1"/>
                    <a:pt x="1" y="1441"/>
                    <a:pt x="1" y="3215"/>
                  </a:cubicBezTo>
                  <a:lnTo>
                    <a:pt x="1" y="20789"/>
                  </a:lnTo>
                  <a:cubicBezTo>
                    <a:pt x="1" y="22563"/>
                    <a:pt x="1441" y="24004"/>
                    <a:pt x="3215" y="24004"/>
                  </a:cubicBezTo>
                  <a:lnTo>
                    <a:pt x="159699" y="24004"/>
                  </a:lnTo>
                  <a:cubicBezTo>
                    <a:pt x="161473" y="24004"/>
                    <a:pt x="162914" y="22563"/>
                    <a:pt x="162914" y="20789"/>
                  </a:cubicBezTo>
                  <a:lnTo>
                    <a:pt x="162914" y="3215"/>
                  </a:lnTo>
                  <a:cubicBezTo>
                    <a:pt x="162914" y="1441"/>
                    <a:pt x="161473" y="1"/>
                    <a:pt x="159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p15">
              <a:extLst>
                <a:ext uri="{FF2B5EF4-FFF2-40B4-BE49-F238E27FC236}">
                  <a16:creationId xmlns:a16="http://schemas.microsoft.com/office/drawing/2014/main" id="{6589740E-6321-4846-8771-55C1BA431D5C}"/>
                </a:ext>
              </a:extLst>
            </p:cNvPr>
            <p:cNvSpPr/>
            <p:nvPr/>
          </p:nvSpPr>
          <p:spPr>
            <a:xfrm>
              <a:off x="1706573" y="1657366"/>
              <a:ext cx="738146" cy="95354"/>
            </a:xfrm>
            <a:custGeom>
              <a:avLst/>
              <a:gdLst/>
              <a:ahLst/>
              <a:cxnLst/>
              <a:rect l="l" t="t" r="r" b="b"/>
              <a:pathLst>
                <a:path w="26552" h="3430" extrusionOk="0">
                  <a:moveTo>
                    <a:pt x="620" y="1"/>
                  </a:moveTo>
                  <a:lnTo>
                    <a:pt x="1" y="3430"/>
                  </a:lnTo>
                  <a:lnTo>
                    <a:pt x="25873" y="3430"/>
                  </a:lnTo>
                  <a:lnTo>
                    <a:pt x="26552" y="1"/>
                  </a:lnTo>
                  <a:close/>
                </a:path>
              </a:pathLst>
            </a:custGeom>
            <a:solidFill>
              <a:srgbClr val="FDD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1;p15">
              <a:extLst>
                <a:ext uri="{FF2B5EF4-FFF2-40B4-BE49-F238E27FC236}">
                  <a16:creationId xmlns:a16="http://schemas.microsoft.com/office/drawing/2014/main" id="{C472D551-EE88-41CD-B8CA-3FEB8C68F560}"/>
                </a:ext>
              </a:extLst>
            </p:cNvPr>
            <p:cNvSpPr/>
            <p:nvPr/>
          </p:nvSpPr>
          <p:spPr>
            <a:xfrm>
              <a:off x="1421594" y="2419977"/>
              <a:ext cx="738146" cy="95354"/>
            </a:xfrm>
            <a:custGeom>
              <a:avLst/>
              <a:gdLst/>
              <a:ahLst/>
              <a:cxnLst/>
              <a:rect l="l" t="t" r="r" b="b"/>
              <a:pathLst>
                <a:path w="26552" h="3430" extrusionOk="0">
                  <a:moveTo>
                    <a:pt x="620" y="1"/>
                  </a:moveTo>
                  <a:lnTo>
                    <a:pt x="1" y="3430"/>
                  </a:lnTo>
                  <a:lnTo>
                    <a:pt x="25921" y="3430"/>
                  </a:lnTo>
                  <a:lnTo>
                    <a:pt x="26552" y="1"/>
                  </a:lnTo>
                  <a:close/>
                </a:path>
              </a:pathLst>
            </a:custGeom>
            <a:solidFill>
              <a:srgbClr val="FDD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2;p15">
              <a:extLst>
                <a:ext uri="{FF2B5EF4-FFF2-40B4-BE49-F238E27FC236}">
                  <a16:creationId xmlns:a16="http://schemas.microsoft.com/office/drawing/2014/main" id="{BC8F10B3-5D41-4EB8-948A-B192B9A5051A}"/>
                </a:ext>
              </a:extLst>
            </p:cNvPr>
            <p:cNvSpPr/>
            <p:nvPr/>
          </p:nvSpPr>
          <p:spPr>
            <a:xfrm>
              <a:off x="1461654" y="2419977"/>
              <a:ext cx="586858" cy="47705"/>
            </a:xfrm>
            <a:custGeom>
              <a:avLst/>
              <a:gdLst/>
              <a:ahLst/>
              <a:cxnLst/>
              <a:rect l="l" t="t" r="r" b="b"/>
              <a:pathLst>
                <a:path w="21110" h="1716" extrusionOk="0">
                  <a:moveTo>
                    <a:pt x="0" y="1"/>
                  </a:moveTo>
                  <a:lnTo>
                    <a:pt x="1393" y="1715"/>
                  </a:lnTo>
                  <a:lnTo>
                    <a:pt x="21110" y="1715"/>
                  </a:lnTo>
                  <a:lnTo>
                    <a:pt x="21110" y="1"/>
                  </a:lnTo>
                  <a:close/>
                </a:path>
              </a:pathLst>
            </a:custGeom>
            <a:solidFill>
              <a:srgbClr val="E09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3;p15">
              <a:extLst>
                <a:ext uri="{FF2B5EF4-FFF2-40B4-BE49-F238E27FC236}">
                  <a16:creationId xmlns:a16="http://schemas.microsoft.com/office/drawing/2014/main" id="{C6AF668F-AAD6-4D82-B83B-D58E6A7B75EC}"/>
                </a:ext>
              </a:extLst>
            </p:cNvPr>
            <p:cNvSpPr/>
            <p:nvPr/>
          </p:nvSpPr>
          <p:spPr>
            <a:xfrm>
              <a:off x="1796617" y="1705043"/>
              <a:ext cx="604761" cy="47677"/>
            </a:xfrm>
            <a:custGeom>
              <a:avLst/>
              <a:gdLst/>
              <a:ahLst/>
              <a:cxnLst/>
              <a:rect l="l" t="t" r="r" b="b"/>
              <a:pathLst>
                <a:path w="21754" h="1715" extrusionOk="0">
                  <a:moveTo>
                    <a:pt x="596" y="0"/>
                  </a:moveTo>
                  <a:lnTo>
                    <a:pt x="0" y="1715"/>
                  </a:lnTo>
                  <a:lnTo>
                    <a:pt x="21753" y="1715"/>
                  </a:lnTo>
                  <a:lnTo>
                    <a:pt x="20312" y="0"/>
                  </a:lnTo>
                  <a:close/>
                </a:path>
              </a:pathLst>
            </a:custGeom>
            <a:solidFill>
              <a:srgbClr val="E09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p15">
              <a:extLst>
                <a:ext uri="{FF2B5EF4-FFF2-40B4-BE49-F238E27FC236}">
                  <a16:creationId xmlns:a16="http://schemas.microsoft.com/office/drawing/2014/main" id="{B17868B6-E224-4749-AB20-E69A54A60A63}"/>
                </a:ext>
              </a:extLst>
            </p:cNvPr>
            <p:cNvSpPr/>
            <p:nvPr/>
          </p:nvSpPr>
          <p:spPr>
            <a:xfrm>
              <a:off x="1500380" y="1705043"/>
              <a:ext cx="859270" cy="762637"/>
            </a:xfrm>
            <a:custGeom>
              <a:avLst/>
              <a:gdLst/>
              <a:ahLst/>
              <a:cxnLst/>
              <a:rect l="l" t="t" r="r" b="b"/>
              <a:pathLst>
                <a:path w="30909" h="27433" extrusionOk="0">
                  <a:moveTo>
                    <a:pt x="4977" y="0"/>
                  </a:moveTo>
                  <a:lnTo>
                    <a:pt x="0" y="27432"/>
                  </a:lnTo>
                  <a:lnTo>
                    <a:pt x="25932" y="27432"/>
                  </a:lnTo>
                  <a:lnTo>
                    <a:pt x="30909" y="0"/>
                  </a:ln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FFFF"/>
                  </a:solidFill>
                  <a:latin typeface="Fira Sans Extra Condensed Medium"/>
                  <a:ea typeface="Fira Sans Extra Condensed Medium"/>
                  <a:cs typeface="Fira Sans Extra Condensed Medium"/>
                  <a:sym typeface="Fira Sans Extra Condensed Medium"/>
                </a:rPr>
                <a:t>2</a:t>
              </a:r>
              <a:endParaRPr sz="4000" dirty="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40" name="Google Shape;85;p15">
              <a:extLst>
                <a:ext uri="{FF2B5EF4-FFF2-40B4-BE49-F238E27FC236}">
                  <a16:creationId xmlns:a16="http://schemas.microsoft.com/office/drawing/2014/main" id="{35BDF92A-9E9F-47C0-825B-50A265E3242C}"/>
                </a:ext>
              </a:extLst>
            </p:cNvPr>
            <p:cNvGrpSpPr/>
            <p:nvPr/>
          </p:nvGrpSpPr>
          <p:grpSpPr>
            <a:xfrm>
              <a:off x="2560838" y="1768173"/>
              <a:ext cx="3210900" cy="636350"/>
              <a:chOff x="5222700" y="3658300"/>
              <a:chExt cx="3210900" cy="636350"/>
            </a:xfrm>
          </p:grpSpPr>
          <p:sp>
            <p:nvSpPr>
              <p:cNvPr id="41" name="Google Shape;86;p15">
                <a:extLst>
                  <a:ext uri="{FF2B5EF4-FFF2-40B4-BE49-F238E27FC236}">
                    <a16:creationId xmlns:a16="http://schemas.microsoft.com/office/drawing/2014/main" id="{BD4DAEDB-D82D-4272-A8BB-30D640F3B5F4}"/>
                  </a:ext>
                </a:extLst>
              </p:cNvPr>
              <p:cNvSpPr txBox="1"/>
              <p:nvPr/>
            </p:nvSpPr>
            <p:spPr>
              <a:xfrm>
                <a:off x="5222700" y="392895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200" dirty="0">
                    <a:solidFill>
                      <a:srgbClr val="434343"/>
                    </a:solidFill>
                    <a:latin typeface="Roboto"/>
                    <a:ea typeface="Roboto"/>
                    <a:cs typeface="Roboto"/>
                    <a:sym typeface="Roboto"/>
                  </a:rPr>
                  <a:t>Análisis por pares de los valores </a:t>
                </a:r>
                <a:r>
                  <a:rPr lang="es-EC" sz="1200" dirty="0" err="1">
                    <a:solidFill>
                      <a:srgbClr val="434343"/>
                    </a:solidFill>
                    <a:latin typeface="Roboto"/>
                    <a:ea typeface="Roboto"/>
                    <a:cs typeface="Roboto"/>
                    <a:sym typeface="Roboto"/>
                  </a:rPr>
                  <a:t>Ct</a:t>
                </a:r>
                <a:endParaRPr sz="1200" dirty="0">
                  <a:solidFill>
                    <a:srgbClr val="434343"/>
                  </a:solidFill>
                  <a:latin typeface="Roboto"/>
                  <a:ea typeface="Roboto"/>
                  <a:cs typeface="Roboto"/>
                  <a:sym typeface="Roboto"/>
                </a:endParaRPr>
              </a:p>
            </p:txBody>
          </p:sp>
          <p:sp>
            <p:nvSpPr>
              <p:cNvPr id="42" name="Google Shape;87;p15">
                <a:extLst>
                  <a:ext uri="{FF2B5EF4-FFF2-40B4-BE49-F238E27FC236}">
                    <a16:creationId xmlns:a16="http://schemas.microsoft.com/office/drawing/2014/main" id="{18F2F079-B6B1-4F41-BB40-C1B79E7BB8EC}"/>
                  </a:ext>
                </a:extLst>
              </p:cNvPr>
              <p:cNvSpPr txBox="1"/>
              <p:nvPr/>
            </p:nvSpPr>
            <p:spPr>
              <a:xfrm>
                <a:off x="5222700" y="365830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chemeClr val="accent6">
                        <a:lumMod val="75000"/>
                      </a:schemeClr>
                    </a:solidFill>
                    <a:latin typeface="Fira Sans Extra Condensed Medium"/>
                    <a:ea typeface="Fira Sans Extra Condensed Medium"/>
                    <a:cs typeface="Fira Sans Extra Condensed Medium"/>
                    <a:sym typeface="Fira Sans Extra Condensed Medium"/>
                  </a:rPr>
                  <a:t>GeNorm	</a:t>
                </a:r>
                <a:endParaRPr sz="1700" dirty="0">
                  <a:solidFill>
                    <a:schemeClr val="accent6">
                      <a:lumMod val="75000"/>
                    </a:schemeClr>
                  </a:solidFill>
                  <a:latin typeface="Fira Sans Extra Condensed Medium"/>
                  <a:ea typeface="Fira Sans Extra Condensed Medium"/>
                  <a:cs typeface="Fira Sans Extra Condensed Medium"/>
                  <a:sym typeface="Fira Sans Extra Condensed Medium"/>
                </a:endParaRPr>
              </a:p>
            </p:txBody>
          </p:sp>
        </p:grpSp>
      </p:grpSp>
      <p:grpSp>
        <p:nvGrpSpPr>
          <p:cNvPr id="43" name="Google Shape;88;p15">
            <a:extLst>
              <a:ext uri="{FF2B5EF4-FFF2-40B4-BE49-F238E27FC236}">
                <a16:creationId xmlns:a16="http://schemas.microsoft.com/office/drawing/2014/main" id="{C53F6BFF-EFF1-4703-BA38-BDA2B3098179}"/>
              </a:ext>
            </a:extLst>
          </p:cNvPr>
          <p:cNvGrpSpPr/>
          <p:nvPr/>
        </p:nvGrpSpPr>
        <p:grpSpPr>
          <a:xfrm>
            <a:off x="299672" y="1447800"/>
            <a:ext cx="4546885" cy="857966"/>
            <a:chOff x="1354401" y="686226"/>
            <a:chExt cx="4546885" cy="857966"/>
          </a:xfrm>
        </p:grpSpPr>
        <p:sp>
          <p:nvSpPr>
            <p:cNvPr id="44" name="Google Shape;89;p15">
              <a:extLst>
                <a:ext uri="{FF2B5EF4-FFF2-40B4-BE49-F238E27FC236}">
                  <a16:creationId xmlns:a16="http://schemas.microsoft.com/office/drawing/2014/main" id="{0403CD7F-9566-41EE-B1CE-3EC917B5AAA3}"/>
                </a:ext>
              </a:extLst>
            </p:cNvPr>
            <p:cNvSpPr/>
            <p:nvPr/>
          </p:nvSpPr>
          <p:spPr>
            <a:xfrm>
              <a:off x="1372277" y="799428"/>
              <a:ext cx="4529009" cy="667311"/>
            </a:xfrm>
            <a:custGeom>
              <a:avLst/>
              <a:gdLst/>
              <a:ahLst/>
              <a:cxnLst/>
              <a:rect l="l" t="t" r="r" b="b"/>
              <a:pathLst>
                <a:path w="162914" h="24004" extrusionOk="0">
                  <a:moveTo>
                    <a:pt x="3215" y="1"/>
                  </a:moveTo>
                  <a:cubicBezTo>
                    <a:pt x="1441" y="1"/>
                    <a:pt x="1" y="1442"/>
                    <a:pt x="1" y="3216"/>
                  </a:cubicBezTo>
                  <a:lnTo>
                    <a:pt x="1" y="20789"/>
                  </a:lnTo>
                  <a:cubicBezTo>
                    <a:pt x="1" y="22563"/>
                    <a:pt x="1441" y="24004"/>
                    <a:pt x="3215" y="24004"/>
                  </a:cubicBezTo>
                  <a:lnTo>
                    <a:pt x="159699" y="24004"/>
                  </a:lnTo>
                  <a:cubicBezTo>
                    <a:pt x="161473" y="24004"/>
                    <a:pt x="162914" y="22563"/>
                    <a:pt x="162914" y="20789"/>
                  </a:cubicBezTo>
                  <a:lnTo>
                    <a:pt x="162914" y="3216"/>
                  </a:lnTo>
                  <a:cubicBezTo>
                    <a:pt x="162914" y="1442"/>
                    <a:pt x="161473" y="1"/>
                    <a:pt x="159699"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p15">
              <a:extLst>
                <a:ext uri="{FF2B5EF4-FFF2-40B4-BE49-F238E27FC236}">
                  <a16:creationId xmlns:a16="http://schemas.microsoft.com/office/drawing/2014/main" id="{ABE8A10D-29A5-478E-BC15-5E459DDEA1D6}"/>
                </a:ext>
              </a:extLst>
            </p:cNvPr>
            <p:cNvSpPr/>
            <p:nvPr/>
          </p:nvSpPr>
          <p:spPr>
            <a:xfrm>
              <a:off x="1354401" y="781553"/>
              <a:ext cx="4529009" cy="667311"/>
            </a:xfrm>
            <a:custGeom>
              <a:avLst/>
              <a:gdLst/>
              <a:ahLst/>
              <a:cxnLst/>
              <a:rect l="l" t="t" r="r" b="b"/>
              <a:pathLst>
                <a:path w="162914" h="24004" extrusionOk="0">
                  <a:moveTo>
                    <a:pt x="3215" y="1"/>
                  </a:moveTo>
                  <a:cubicBezTo>
                    <a:pt x="1441" y="1"/>
                    <a:pt x="1" y="1442"/>
                    <a:pt x="1" y="3216"/>
                  </a:cubicBezTo>
                  <a:lnTo>
                    <a:pt x="1" y="20789"/>
                  </a:lnTo>
                  <a:cubicBezTo>
                    <a:pt x="1" y="22563"/>
                    <a:pt x="1441" y="24004"/>
                    <a:pt x="3215" y="24004"/>
                  </a:cubicBezTo>
                  <a:lnTo>
                    <a:pt x="159699" y="24004"/>
                  </a:lnTo>
                  <a:cubicBezTo>
                    <a:pt x="161473" y="24004"/>
                    <a:pt x="162914" y="22563"/>
                    <a:pt x="162914" y="20789"/>
                  </a:cubicBezTo>
                  <a:lnTo>
                    <a:pt x="162914" y="3216"/>
                  </a:lnTo>
                  <a:cubicBezTo>
                    <a:pt x="162914" y="1442"/>
                    <a:pt x="161473" y="1"/>
                    <a:pt x="159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p15">
              <a:extLst>
                <a:ext uri="{FF2B5EF4-FFF2-40B4-BE49-F238E27FC236}">
                  <a16:creationId xmlns:a16="http://schemas.microsoft.com/office/drawing/2014/main" id="{DD2B15A5-D434-4EC9-B01D-30C7BA3635C5}"/>
                </a:ext>
              </a:extLst>
            </p:cNvPr>
            <p:cNvSpPr/>
            <p:nvPr/>
          </p:nvSpPr>
          <p:spPr>
            <a:xfrm>
              <a:off x="1706573" y="686226"/>
              <a:ext cx="738146" cy="95354"/>
            </a:xfrm>
            <a:custGeom>
              <a:avLst/>
              <a:gdLst/>
              <a:ahLst/>
              <a:cxnLst/>
              <a:rect l="l" t="t" r="r" b="b"/>
              <a:pathLst>
                <a:path w="26552" h="3430" extrusionOk="0">
                  <a:moveTo>
                    <a:pt x="620" y="1"/>
                  </a:moveTo>
                  <a:lnTo>
                    <a:pt x="1" y="3430"/>
                  </a:lnTo>
                  <a:lnTo>
                    <a:pt x="25873" y="3430"/>
                  </a:lnTo>
                  <a:lnTo>
                    <a:pt x="26552" y="1"/>
                  </a:lnTo>
                  <a:close/>
                </a:path>
              </a:pathLst>
            </a:custGeom>
            <a:solidFill>
              <a:srgbClr val="A5F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p15">
              <a:extLst>
                <a:ext uri="{FF2B5EF4-FFF2-40B4-BE49-F238E27FC236}">
                  <a16:creationId xmlns:a16="http://schemas.microsoft.com/office/drawing/2014/main" id="{56A9A0AA-AFC0-465B-A53E-1C7ECEA7B484}"/>
                </a:ext>
              </a:extLst>
            </p:cNvPr>
            <p:cNvSpPr/>
            <p:nvPr/>
          </p:nvSpPr>
          <p:spPr>
            <a:xfrm>
              <a:off x="1421594" y="1448838"/>
              <a:ext cx="738146" cy="95354"/>
            </a:xfrm>
            <a:custGeom>
              <a:avLst/>
              <a:gdLst/>
              <a:ahLst/>
              <a:cxnLst/>
              <a:rect l="l" t="t" r="r" b="b"/>
              <a:pathLst>
                <a:path w="26552" h="3430" extrusionOk="0">
                  <a:moveTo>
                    <a:pt x="620" y="1"/>
                  </a:moveTo>
                  <a:lnTo>
                    <a:pt x="1" y="3430"/>
                  </a:lnTo>
                  <a:lnTo>
                    <a:pt x="25921" y="3430"/>
                  </a:lnTo>
                  <a:lnTo>
                    <a:pt x="26552" y="1"/>
                  </a:lnTo>
                  <a:close/>
                </a:path>
              </a:pathLst>
            </a:custGeom>
            <a:solidFill>
              <a:srgbClr val="A5F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3;p15">
              <a:extLst>
                <a:ext uri="{FF2B5EF4-FFF2-40B4-BE49-F238E27FC236}">
                  <a16:creationId xmlns:a16="http://schemas.microsoft.com/office/drawing/2014/main" id="{35624921-CE35-43A2-A4E4-18AE481A862E}"/>
                </a:ext>
              </a:extLst>
            </p:cNvPr>
            <p:cNvSpPr/>
            <p:nvPr/>
          </p:nvSpPr>
          <p:spPr>
            <a:xfrm>
              <a:off x="1461654" y="1448838"/>
              <a:ext cx="586858" cy="47705"/>
            </a:xfrm>
            <a:custGeom>
              <a:avLst/>
              <a:gdLst/>
              <a:ahLst/>
              <a:cxnLst/>
              <a:rect l="l" t="t" r="r" b="b"/>
              <a:pathLst>
                <a:path w="21110" h="1716" extrusionOk="0">
                  <a:moveTo>
                    <a:pt x="0" y="1"/>
                  </a:moveTo>
                  <a:lnTo>
                    <a:pt x="1393" y="1715"/>
                  </a:lnTo>
                  <a:lnTo>
                    <a:pt x="21110" y="1715"/>
                  </a:lnTo>
                  <a:lnTo>
                    <a:pt x="21110" y="1"/>
                  </a:lnTo>
                  <a:close/>
                </a:path>
              </a:pathLst>
            </a:custGeom>
            <a:solidFill>
              <a:srgbClr val="2F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p15">
              <a:extLst>
                <a:ext uri="{FF2B5EF4-FFF2-40B4-BE49-F238E27FC236}">
                  <a16:creationId xmlns:a16="http://schemas.microsoft.com/office/drawing/2014/main" id="{80FDB886-48D8-40E6-B3EB-EC38C6BE6B9C}"/>
                </a:ext>
              </a:extLst>
            </p:cNvPr>
            <p:cNvSpPr/>
            <p:nvPr/>
          </p:nvSpPr>
          <p:spPr>
            <a:xfrm>
              <a:off x="1796617" y="733903"/>
              <a:ext cx="604761" cy="47677"/>
            </a:xfrm>
            <a:custGeom>
              <a:avLst/>
              <a:gdLst/>
              <a:ahLst/>
              <a:cxnLst/>
              <a:rect l="l" t="t" r="r" b="b"/>
              <a:pathLst>
                <a:path w="21754" h="1715" extrusionOk="0">
                  <a:moveTo>
                    <a:pt x="596" y="0"/>
                  </a:moveTo>
                  <a:lnTo>
                    <a:pt x="0" y="1715"/>
                  </a:lnTo>
                  <a:lnTo>
                    <a:pt x="21753" y="1715"/>
                  </a:lnTo>
                  <a:lnTo>
                    <a:pt x="20312" y="0"/>
                  </a:lnTo>
                  <a:close/>
                </a:path>
              </a:pathLst>
            </a:custGeom>
            <a:solidFill>
              <a:srgbClr val="2FC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5;p15">
              <a:extLst>
                <a:ext uri="{FF2B5EF4-FFF2-40B4-BE49-F238E27FC236}">
                  <a16:creationId xmlns:a16="http://schemas.microsoft.com/office/drawing/2014/main" id="{78ED2997-8FCE-4FCA-AA27-8F5F9EBB25C7}"/>
                </a:ext>
              </a:extLst>
            </p:cNvPr>
            <p:cNvSpPr/>
            <p:nvPr/>
          </p:nvSpPr>
          <p:spPr>
            <a:xfrm>
              <a:off x="1500380" y="733903"/>
              <a:ext cx="859270" cy="762637"/>
            </a:xfrm>
            <a:custGeom>
              <a:avLst/>
              <a:gdLst/>
              <a:ahLst/>
              <a:cxnLst/>
              <a:rect l="l" t="t" r="r" b="b"/>
              <a:pathLst>
                <a:path w="30909" h="27433" extrusionOk="0">
                  <a:moveTo>
                    <a:pt x="4977" y="0"/>
                  </a:moveTo>
                  <a:lnTo>
                    <a:pt x="0" y="27432"/>
                  </a:lnTo>
                  <a:lnTo>
                    <a:pt x="25932" y="27432"/>
                  </a:lnTo>
                  <a:lnTo>
                    <a:pt x="30909" y="0"/>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FFFF"/>
                  </a:solidFill>
                  <a:latin typeface="Fira Sans Extra Condensed Medium"/>
                  <a:ea typeface="Fira Sans Extra Condensed Medium"/>
                  <a:cs typeface="Fira Sans Extra Condensed Medium"/>
                  <a:sym typeface="Fira Sans Extra Condensed Medium"/>
                </a:rPr>
                <a:t>1</a:t>
              </a:r>
              <a:endParaRPr sz="4000" dirty="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51" name="Google Shape;96;p15">
              <a:extLst>
                <a:ext uri="{FF2B5EF4-FFF2-40B4-BE49-F238E27FC236}">
                  <a16:creationId xmlns:a16="http://schemas.microsoft.com/office/drawing/2014/main" id="{82CFD0F1-532E-42C9-84A1-E5E9467BFE85}"/>
                </a:ext>
              </a:extLst>
            </p:cNvPr>
            <p:cNvGrpSpPr/>
            <p:nvPr/>
          </p:nvGrpSpPr>
          <p:grpSpPr>
            <a:xfrm>
              <a:off x="2560838" y="797033"/>
              <a:ext cx="3210900" cy="636350"/>
              <a:chOff x="5222700" y="3658300"/>
              <a:chExt cx="3210900" cy="636350"/>
            </a:xfrm>
          </p:grpSpPr>
          <p:sp>
            <p:nvSpPr>
              <p:cNvPr id="52" name="Google Shape;97;p15">
                <a:extLst>
                  <a:ext uri="{FF2B5EF4-FFF2-40B4-BE49-F238E27FC236}">
                    <a16:creationId xmlns:a16="http://schemas.microsoft.com/office/drawing/2014/main" id="{9D67BF40-A4FD-462D-8602-39EAC406A917}"/>
                  </a:ext>
                </a:extLst>
              </p:cNvPr>
              <p:cNvSpPr txBox="1"/>
              <p:nvPr/>
            </p:nvSpPr>
            <p:spPr>
              <a:xfrm>
                <a:off x="5222700" y="392895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solidFill>
                      <a:srgbClr val="434343"/>
                    </a:solidFill>
                    <a:latin typeface="Roboto"/>
                    <a:ea typeface="Roboto"/>
                    <a:cs typeface="Roboto"/>
                    <a:sym typeface="Roboto"/>
                  </a:rPr>
                  <a:t>Estabilidad en relación a la variación intragrupo</a:t>
                </a:r>
                <a:endParaRPr sz="1200" dirty="0">
                  <a:solidFill>
                    <a:srgbClr val="434343"/>
                  </a:solidFill>
                  <a:latin typeface="Roboto"/>
                  <a:ea typeface="Roboto"/>
                  <a:cs typeface="Roboto"/>
                  <a:sym typeface="Roboto"/>
                </a:endParaRPr>
              </a:p>
            </p:txBody>
          </p:sp>
          <p:sp>
            <p:nvSpPr>
              <p:cNvPr id="53" name="Google Shape;98;p15">
                <a:extLst>
                  <a:ext uri="{FF2B5EF4-FFF2-40B4-BE49-F238E27FC236}">
                    <a16:creationId xmlns:a16="http://schemas.microsoft.com/office/drawing/2014/main" id="{8CD5A96F-FCD6-4151-BA42-D0DF36CED31B}"/>
                  </a:ext>
                </a:extLst>
              </p:cNvPr>
              <p:cNvSpPr txBox="1"/>
              <p:nvPr/>
            </p:nvSpPr>
            <p:spPr>
              <a:xfrm>
                <a:off x="5222700" y="365830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00B050"/>
                    </a:solidFill>
                    <a:latin typeface="Fira Sans Extra Condensed Medium"/>
                    <a:ea typeface="Fira Sans Extra Condensed Medium"/>
                    <a:cs typeface="Fira Sans Extra Condensed Medium"/>
                    <a:sym typeface="Fira Sans Extra Condensed Medium"/>
                  </a:rPr>
                  <a:t>NormFinder</a:t>
                </a:r>
                <a:r>
                  <a:rPr lang="en" sz="1700" dirty="0">
                    <a:solidFill>
                      <a:srgbClr val="434343"/>
                    </a:solidFill>
                    <a:latin typeface="Fira Sans Extra Condensed Medium"/>
                    <a:ea typeface="Fira Sans Extra Condensed Medium"/>
                    <a:cs typeface="Fira Sans Extra Condensed Medium"/>
                    <a:sym typeface="Fira Sans Extra Condensed Medium"/>
                  </a:rPr>
                  <a:t>	</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grpSp>
      </p:grpSp>
      <p:grpSp>
        <p:nvGrpSpPr>
          <p:cNvPr id="54" name="Google Shape;55;p15">
            <a:extLst>
              <a:ext uri="{FF2B5EF4-FFF2-40B4-BE49-F238E27FC236}">
                <a16:creationId xmlns:a16="http://schemas.microsoft.com/office/drawing/2014/main" id="{01745077-AF27-4863-A794-6137FF60E7CE}"/>
              </a:ext>
            </a:extLst>
          </p:cNvPr>
          <p:cNvGrpSpPr/>
          <p:nvPr/>
        </p:nvGrpSpPr>
        <p:grpSpPr>
          <a:xfrm>
            <a:off x="263729" y="4307629"/>
            <a:ext cx="4546885" cy="857965"/>
            <a:chOff x="1354401" y="3599311"/>
            <a:chExt cx="4546885" cy="857965"/>
          </a:xfrm>
        </p:grpSpPr>
        <p:sp>
          <p:nvSpPr>
            <p:cNvPr id="55" name="Google Shape;56;p15">
              <a:extLst>
                <a:ext uri="{FF2B5EF4-FFF2-40B4-BE49-F238E27FC236}">
                  <a16:creationId xmlns:a16="http://schemas.microsoft.com/office/drawing/2014/main" id="{CAFE5616-48C3-4CA5-9B27-03C04285B278}"/>
                </a:ext>
              </a:extLst>
            </p:cNvPr>
            <p:cNvSpPr/>
            <p:nvPr/>
          </p:nvSpPr>
          <p:spPr>
            <a:xfrm>
              <a:off x="1372277" y="3712513"/>
              <a:ext cx="4529009" cy="667311"/>
            </a:xfrm>
            <a:custGeom>
              <a:avLst/>
              <a:gdLst/>
              <a:ahLst/>
              <a:cxnLst/>
              <a:rect l="l" t="t" r="r" b="b"/>
              <a:pathLst>
                <a:path w="162914" h="24004" extrusionOk="0">
                  <a:moveTo>
                    <a:pt x="3215" y="1"/>
                  </a:moveTo>
                  <a:cubicBezTo>
                    <a:pt x="1441" y="1"/>
                    <a:pt x="1" y="1441"/>
                    <a:pt x="1" y="3215"/>
                  </a:cubicBezTo>
                  <a:lnTo>
                    <a:pt x="1" y="20789"/>
                  </a:lnTo>
                  <a:cubicBezTo>
                    <a:pt x="1" y="22563"/>
                    <a:pt x="1441" y="24004"/>
                    <a:pt x="3215" y="24004"/>
                  </a:cubicBezTo>
                  <a:lnTo>
                    <a:pt x="159699" y="24004"/>
                  </a:lnTo>
                  <a:cubicBezTo>
                    <a:pt x="161473" y="24004"/>
                    <a:pt x="162914" y="22563"/>
                    <a:pt x="162914" y="20789"/>
                  </a:cubicBezTo>
                  <a:lnTo>
                    <a:pt x="162914" y="3215"/>
                  </a:lnTo>
                  <a:cubicBezTo>
                    <a:pt x="162914" y="1441"/>
                    <a:pt x="161473" y="1"/>
                    <a:pt x="159699"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7;p15">
              <a:extLst>
                <a:ext uri="{FF2B5EF4-FFF2-40B4-BE49-F238E27FC236}">
                  <a16:creationId xmlns:a16="http://schemas.microsoft.com/office/drawing/2014/main" id="{49F339D3-7D4E-471A-9BA1-71E0DB936DD7}"/>
                </a:ext>
              </a:extLst>
            </p:cNvPr>
            <p:cNvSpPr/>
            <p:nvPr/>
          </p:nvSpPr>
          <p:spPr>
            <a:xfrm>
              <a:off x="1354401" y="3695838"/>
              <a:ext cx="4529009" cy="667311"/>
            </a:xfrm>
            <a:custGeom>
              <a:avLst/>
              <a:gdLst/>
              <a:ahLst/>
              <a:cxnLst/>
              <a:rect l="l" t="t" r="r" b="b"/>
              <a:pathLst>
                <a:path w="162914" h="24004" extrusionOk="0">
                  <a:moveTo>
                    <a:pt x="3215" y="1"/>
                  </a:moveTo>
                  <a:cubicBezTo>
                    <a:pt x="1441" y="1"/>
                    <a:pt x="1" y="1441"/>
                    <a:pt x="1" y="3215"/>
                  </a:cubicBezTo>
                  <a:lnTo>
                    <a:pt x="1" y="20789"/>
                  </a:lnTo>
                  <a:cubicBezTo>
                    <a:pt x="1" y="22563"/>
                    <a:pt x="1441" y="24004"/>
                    <a:pt x="3215" y="24004"/>
                  </a:cubicBezTo>
                  <a:lnTo>
                    <a:pt x="159699" y="24004"/>
                  </a:lnTo>
                  <a:cubicBezTo>
                    <a:pt x="161473" y="24004"/>
                    <a:pt x="162914" y="22563"/>
                    <a:pt x="162914" y="20789"/>
                  </a:cubicBezTo>
                  <a:lnTo>
                    <a:pt x="162914" y="3215"/>
                  </a:lnTo>
                  <a:cubicBezTo>
                    <a:pt x="162914" y="1441"/>
                    <a:pt x="161473" y="1"/>
                    <a:pt x="159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p15">
              <a:extLst>
                <a:ext uri="{FF2B5EF4-FFF2-40B4-BE49-F238E27FC236}">
                  <a16:creationId xmlns:a16="http://schemas.microsoft.com/office/drawing/2014/main" id="{6EE5BD84-A9D0-400F-B85F-0B6FBB186BEF}"/>
                </a:ext>
              </a:extLst>
            </p:cNvPr>
            <p:cNvSpPr/>
            <p:nvPr/>
          </p:nvSpPr>
          <p:spPr>
            <a:xfrm>
              <a:off x="1706573" y="3599311"/>
              <a:ext cx="738146" cy="95354"/>
            </a:xfrm>
            <a:custGeom>
              <a:avLst/>
              <a:gdLst/>
              <a:ahLst/>
              <a:cxnLst/>
              <a:rect l="l" t="t" r="r" b="b"/>
              <a:pathLst>
                <a:path w="26552" h="3430" extrusionOk="0">
                  <a:moveTo>
                    <a:pt x="620" y="1"/>
                  </a:moveTo>
                  <a:lnTo>
                    <a:pt x="1" y="3430"/>
                  </a:lnTo>
                  <a:lnTo>
                    <a:pt x="25873" y="3430"/>
                  </a:lnTo>
                  <a:lnTo>
                    <a:pt x="26552" y="1"/>
                  </a:lnTo>
                  <a:close/>
                </a:path>
              </a:pathLst>
            </a:custGeom>
            <a:solidFill>
              <a:srgbClr val="808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9;p15">
              <a:extLst>
                <a:ext uri="{FF2B5EF4-FFF2-40B4-BE49-F238E27FC236}">
                  <a16:creationId xmlns:a16="http://schemas.microsoft.com/office/drawing/2014/main" id="{EDA6975D-1788-4E3D-9A40-0E667549FD5D}"/>
                </a:ext>
              </a:extLst>
            </p:cNvPr>
            <p:cNvSpPr/>
            <p:nvPr/>
          </p:nvSpPr>
          <p:spPr>
            <a:xfrm>
              <a:off x="1421594" y="4361922"/>
              <a:ext cx="738146" cy="95354"/>
            </a:xfrm>
            <a:custGeom>
              <a:avLst/>
              <a:gdLst/>
              <a:ahLst/>
              <a:cxnLst/>
              <a:rect l="l" t="t" r="r" b="b"/>
              <a:pathLst>
                <a:path w="26552" h="3430" extrusionOk="0">
                  <a:moveTo>
                    <a:pt x="620" y="1"/>
                  </a:moveTo>
                  <a:lnTo>
                    <a:pt x="1" y="3430"/>
                  </a:lnTo>
                  <a:lnTo>
                    <a:pt x="25921" y="3430"/>
                  </a:lnTo>
                  <a:lnTo>
                    <a:pt x="26552" y="1"/>
                  </a:lnTo>
                  <a:close/>
                </a:path>
              </a:pathLst>
            </a:custGeom>
            <a:solidFill>
              <a:srgbClr val="8080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0;p15">
              <a:extLst>
                <a:ext uri="{FF2B5EF4-FFF2-40B4-BE49-F238E27FC236}">
                  <a16:creationId xmlns:a16="http://schemas.microsoft.com/office/drawing/2014/main" id="{99EA29E6-104D-450E-AC29-EE60DDAD5FCA}"/>
                </a:ext>
              </a:extLst>
            </p:cNvPr>
            <p:cNvSpPr/>
            <p:nvPr/>
          </p:nvSpPr>
          <p:spPr>
            <a:xfrm>
              <a:off x="1461654" y="4361922"/>
              <a:ext cx="586858" cy="47705"/>
            </a:xfrm>
            <a:custGeom>
              <a:avLst/>
              <a:gdLst/>
              <a:ahLst/>
              <a:cxnLst/>
              <a:rect l="l" t="t" r="r" b="b"/>
              <a:pathLst>
                <a:path w="21110" h="1716" extrusionOk="0">
                  <a:moveTo>
                    <a:pt x="0" y="1"/>
                  </a:moveTo>
                  <a:lnTo>
                    <a:pt x="1393" y="1715"/>
                  </a:lnTo>
                  <a:lnTo>
                    <a:pt x="21110" y="1715"/>
                  </a:lnTo>
                  <a:lnTo>
                    <a:pt x="21110" y="1"/>
                  </a:lnTo>
                  <a:close/>
                </a:path>
              </a:pathLst>
            </a:custGeom>
            <a:solidFill>
              <a:srgbClr val="202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p15">
              <a:extLst>
                <a:ext uri="{FF2B5EF4-FFF2-40B4-BE49-F238E27FC236}">
                  <a16:creationId xmlns:a16="http://schemas.microsoft.com/office/drawing/2014/main" id="{3AFF9FAE-F77F-4351-A9F2-F4AA2EF956C5}"/>
                </a:ext>
              </a:extLst>
            </p:cNvPr>
            <p:cNvSpPr/>
            <p:nvPr/>
          </p:nvSpPr>
          <p:spPr>
            <a:xfrm>
              <a:off x="1796617" y="3646988"/>
              <a:ext cx="604761" cy="47677"/>
            </a:xfrm>
            <a:custGeom>
              <a:avLst/>
              <a:gdLst/>
              <a:ahLst/>
              <a:cxnLst/>
              <a:rect l="l" t="t" r="r" b="b"/>
              <a:pathLst>
                <a:path w="21754" h="1715" extrusionOk="0">
                  <a:moveTo>
                    <a:pt x="596" y="0"/>
                  </a:moveTo>
                  <a:lnTo>
                    <a:pt x="0" y="1715"/>
                  </a:lnTo>
                  <a:lnTo>
                    <a:pt x="21753" y="1715"/>
                  </a:lnTo>
                  <a:lnTo>
                    <a:pt x="20312" y="0"/>
                  </a:lnTo>
                  <a:close/>
                </a:path>
              </a:pathLst>
            </a:custGeom>
            <a:solidFill>
              <a:srgbClr val="202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2;p15">
              <a:extLst>
                <a:ext uri="{FF2B5EF4-FFF2-40B4-BE49-F238E27FC236}">
                  <a16:creationId xmlns:a16="http://schemas.microsoft.com/office/drawing/2014/main" id="{5EB2B0DB-7E67-4AF1-8416-12DA2EBCE6FC}"/>
                </a:ext>
              </a:extLst>
            </p:cNvPr>
            <p:cNvSpPr/>
            <p:nvPr/>
          </p:nvSpPr>
          <p:spPr>
            <a:xfrm>
              <a:off x="1500380" y="3646988"/>
              <a:ext cx="859270" cy="762637"/>
            </a:xfrm>
            <a:custGeom>
              <a:avLst/>
              <a:gdLst/>
              <a:ahLst/>
              <a:cxnLst/>
              <a:rect l="l" t="t" r="r" b="b"/>
              <a:pathLst>
                <a:path w="30909" h="27433" extrusionOk="0">
                  <a:moveTo>
                    <a:pt x="4977" y="0"/>
                  </a:moveTo>
                  <a:lnTo>
                    <a:pt x="0" y="27432"/>
                  </a:lnTo>
                  <a:lnTo>
                    <a:pt x="25932" y="27432"/>
                  </a:lnTo>
                  <a:lnTo>
                    <a:pt x="30909" y="0"/>
                  </a:ln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FFFFFF"/>
                  </a:solidFill>
                  <a:latin typeface="Fira Sans Extra Condensed Medium"/>
                  <a:ea typeface="Fira Sans Extra Condensed Medium"/>
                  <a:cs typeface="Fira Sans Extra Condensed Medium"/>
                  <a:sym typeface="Fira Sans Extra Condensed Medium"/>
                </a:rPr>
                <a:t>4</a:t>
              </a:r>
              <a:endParaRPr sz="4000" dirty="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62" name="Google Shape;63;p15">
              <a:extLst>
                <a:ext uri="{FF2B5EF4-FFF2-40B4-BE49-F238E27FC236}">
                  <a16:creationId xmlns:a16="http://schemas.microsoft.com/office/drawing/2014/main" id="{94B861B9-FAF4-4FE2-8B59-CDC8C30F7BB0}"/>
                </a:ext>
              </a:extLst>
            </p:cNvPr>
            <p:cNvGrpSpPr/>
            <p:nvPr/>
          </p:nvGrpSpPr>
          <p:grpSpPr>
            <a:xfrm>
              <a:off x="2560838" y="3711319"/>
              <a:ext cx="3210900" cy="636350"/>
              <a:chOff x="5222700" y="3658300"/>
              <a:chExt cx="3210900" cy="636350"/>
            </a:xfrm>
          </p:grpSpPr>
          <mc:AlternateContent xmlns:mc="http://schemas.openxmlformats.org/markup-compatibility/2006" xmlns:a14="http://schemas.microsoft.com/office/drawing/2010/main">
            <mc:Choice Requires="a14">
              <p:sp>
                <p:nvSpPr>
                  <p:cNvPr id="63" name="Google Shape;64;p15">
                    <a:extLst>
                      <a:ext uri="{FF2B5EF4-FFF2-40B4-BE49-F238E27FC236}">
                        <a16:creationId xmlns:a16="http://schemas.microsoft.com/office/drawing/2014/main" id="{1D4B2420-3BE5-4554-B058-36027FA3FD1D}"/>
                      </a:ext>
                    </a:extLst>
                  </p:cNvPr>
                  <p:cNvSpPr txBox="1"/>
                  <p:nvPr/>
                </p:nvSpPr>
                <p:spPr>
                  <a:xfrm>
                    <a:off x="5222700" y="392895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s-419" sz="1200" i="1" smtClean="0">
                                  <a:effectLst/>
                                  <a:latin typeface="Cambria Math" panose="02040503050406030204" pitchFamily="18" charset="0"/>
                                  <a:cs typeface="Arial" panose="020B0604020202020204" pitchFamily="34" charset="0"/>
                                </a:rPr>
                              </m:ctrlPr>
                            </m:sSupPr>
                            <m:e>
                              <m:r>
                                <a:rPr lang="es-EC" sz="1800">
                                  <a:effectLst/>
                                  <a:latin typeface="Cambria Math" panose="02040503050406030204" pitchFamily="18" charset="0"/>
                                  <a:ea typeface="Calibri" panose="020F0502020204030204" pitchFamily="34" charset="0"/>
                                  <a:cs typeface="Arial" panose="020B0604020202020204" pitchFamily="34" charset="0"/>
                                </a:rPr>
                                <m:t>2</m:t>
                              </m:r>
                            </m:e>
                            <m:sup>
                              <m:r>
                                <a:rPr lang="es-EC" sz="1800" i="1">
                                  <a:effectLst/>
                                  <a:latin typeface="Cambria Math" panose="02040503050406030204" pitchFamily="18" charset="0"/>
                                  <a:ea typeface="Calibri" panose="020F0502020204030204" pitchFamily="34" charset="0"/>
                                  <a:cs typeface="Arial" panose="020B0604020202020204" pitchFamily="34" charset="0"/>
                                </a:rPr>
                                <m:t>−</m:t>
                              </m:r>
                              <m:r>
                                <a:rPr lang="es-EC" sz="1800">
                                  <a:effectLst/>
                                  <a:latin typeface="Cambria Math" panose="02040503050406030204" pitchFamily="18" charset="0"/>
                                  <a:ea typeface="Calibri" panose="020F0502020204030204" pitchFamily="34" charset="0"/>
                                  <a:cs typeface="Arial" panose="020B0604020202020204" pitchFamily="34" charset="0"/>
                                </a:rPr>
                                <m:t> ∆∆</m:t>
                              </m:r>
                              <m:r>
                                <a:rPr lang="es-EC" sz="1800" i="1">
                                  <a:effectLst/>
                                  <a:latin typeface="Cambria Math" panose="02040503050406030204" pitchFamily="18" charset="0"/>
                                  <a:ea typeface="Calibri" panose="020F0502020204030204" pitchFamily="34" charset="0"/>
                                  <a:cs typeface="Arial" panose="020B0604020202020204" pitchFamily="34" charset="0"/>
                                </a:rPr>
                                <m:t>𝐶𝑡</m:t>
                              </m:r>
                            </m:sup>
                          </m:sSup>
                        </m:oMath>
                      </m:oMathPara>
                    </a14:m>
                    <a:endParaRPr sz="1200" dirty="0">
                      <a:solidFill>
                        <a:srgbClr val="434343"/>
                      </a:solidFill>
                      <a:latin typeface="Roboto"/>
                      <a:ea typeface="Roboto"/>
                      <a:cs typeface="Roboto"/>
                      <a:sym typeface="Roboto"/>
                    </a:endParaRPr>
                  </a:p>
                </p:txBody>
              </p:sp>
            </mc:Choice>
            <mc:Fallback xmlns="">
              <p:sp>
                <p:nvSpPr>
                  <p:cNvPr id="63" name="Google Shape;64;p15">
                    <a:extLst>
                      <a:ext uri="{FF2B5EF4-FFF2-40B4-BE49-F238E27FC236}">
                        <a16:creationId xmlns:a16="http://schemas.microsoft.com/office/drawing/2014/main" id="{1D4B2420-3BE5-4554-B058-36027FA3FD1D}"/>
                      </a:ext>
                    </a:extLst>
                  </p:cNvPr>
                  <p:cNvSpPr txBox="1">
                    <a:spLocks noRot="1" noChangeAspect="1" noMove="1" noResize="1" noEditPoints="1" noAdjustHandles="1" noChangeArrowheads="1" noChangeShapeType="1" noTextEdit="1"/>
                  </p:cNvSpPr>
                  <p:nvPr/>
                </p:nvSpPr>
                <p:spPr>
                  <a:xfrm>
                    <a:off x="5222700" y="3928950"/>
                    <a:ext cx="3210900" cy="365700"/>
                  </a:xfrm>
                  <a:prstGeom prst="rect">
                    <a:avLst/>
                  </a:prstGeom>
                  <a:blipFill>
                    <a:blip r:embed="rId4"/>
                    <a:stretch>
                      <a:fillRect/>
                    </a:stretch>
                  </a:blipFill>
                  <a:ln>
                    <a:noFill/>
                  </a:ln>
                </p:spPr>
                <p:txBody>
                  <a:bodyPr/>
                  <a:lstStyle/>
                  <a:p>
                    <a:r>
                      <a:rPr lang="es-419">
                        <a:noFill/>
                      </a:rPr>
                      <a:t> </a:t>
                    </a:r>
                  </a:p>
                </p:txBody>
              </p:sp>
            </mc:Fallback>
          </mc:AlternateContent>
          <p:sp>
            <p:nvSpPr>
              <p:cNvPr id="64" name="Google Shape;65;p15">
                <a:extLst>
                  <a:ext uri="{FF2B5EF4-FFF2-40B4-BE49-F238E27FC236}">
                    <a16:creationId xmlns:a16="http://schemas.microsoft.com/office/drawing/2014/main" id="{BA615503-F591-47D1-B6AC-1CB365CF5DAA}"/>
                  </a:ext>
                </a:extLst>
              </p:cNvPr>
              <p:cNvSpPr txBox="1"/>
              <p:nvPr/>
            </p:nvSpPr>
            <p:spPr>
              <a:xfrm>
                <a:off x="5222700" y="365830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dirty="0">
                    <a:solidFill>
                      <a:srgbClr val="7030A0"/>
                    </a:solidFill>
                    <a:latin typeface="Fira Sans Extra Condensed Medium"/>
                    <a:ea typeface="Fira Sans Extra Condensed Medium"/>
                    <a:cs typeface="Fira Sans Extra Condensed Medium"/>
                    <a:sym typeface="Fira Sans Extra Condensed Medium"/>
                  </a:rPr>
                  <a:t>Delta Ct</a:t>
                </a:r>
                <a:endParaRPr sz="1700" dirty="0">
                  <a:solidFill>
                    <a:srgbClr val="7030A0"/>
                  </a:solidFill>
                  <a:latin typeface="Fira Sans Extra Condensed Medium"/>
                  <a:ea typeface="Fira Sans Extra Condensed Medium"/>
                  <a:cs typeface="Fira Sans Extra Condensed Medium"/>
                  <a:sym typeface="Fira Sans Extra Condensed Medium"/>
                </a:endParaRPr>
              </a:p>
            </p:txBody>
          </p:sp>
        </p:grpSp>
      </p:grpSp>
      <p:pic>
        <p:nvPicPr>
          <p:cNvPr id="7" name="Picture 6" descr="Shape&#10;&#10;Description automatically generated">
            <a:extLst>
              <a:ext uri="{FF2B5EF4-FFF2-40B4-BE49-F238E27FC236}">
                <a16:creationId xmlns:a16="http://schemas.microsoft.com/office/drawing/2014/main" id="{C84F9DA1-97E2-47C2-BC4D-D5729CAADA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01" y="5308043"/>
            <a:ext cx="741283" cy="911414"/>
          </a:xfrm>
          <a:prstGeom prst="rect">
            <a:avLst/>
          </a:prstGeom>
        </p:spPr>
      </p:pic>
      <p:sp>
        <p:nvSpPr>
          <p:cNvPr id="68" name="TextBox 67">
            <a:extLst>
              <a:ext uri="{FF2B5EF4-FFF2-40B4-BE49-F238E27FC236}">
                <a16:creationId xmlns:a16="http://schemas.microsoft.com/office/drawing/2014/main" id="{D76E1C85-C686-4A8D-A44A-A0D7ED65043A}"/>
              </a:ext>
            </a:extLst>
          </p:cNvPr>
          <p:cNvSpPr txBox="1"/>
          <p:nvPr/>
        </p:nvSpPr>
        <p:spPr>
          <a:xfrm>
            <a:off x="5890090" y="5242896"/>
            <a:ext cx="2591672" cy="276999"/>
          </a:xfrm>
          <a:prstGeom prst="rect">
            <a:avLst/>
          </a:prstGeom>
          <a:noFill/>
        </p:spPr>
        <p:txBody>
          <a:bodyPr wrap="none" rtlCol="0">
            <a:spAutoFit/>
          </a:bodyPr>
          <a:lstStyle/>
          <a:p>
            <a:r>
              <a:rPr lang="fr-FR" sz="1200" dirty="0"/>
              <a:t>(Xie, Xiao, Chen, Xu, &amp; </a:t>
            </a:r>
            <a:r>
              <a:rPr lang="fr-FR" sz="1200" dirty="0" err="1"/>
              <a:t>Baohong</a:t>
            </a:r>
            <a:r>
              <a:rPr lang="fr-FR" sz="1200" dirty="0"/>
              <a:t>, 2012)</a:t>
            </a:r>
            <a:endParaRPr lang="es-419" sz="1200" dirty="0"/>
          </a:p>
        </p:txBody>
      </p:sp>
    </p:spTree>
    <p:extLst>
      <p:ext uri="{BB962C8B-B14F-4D97-AF65-F5344CB8AC3E}">
        <p14:creationId xmlns:p14="http://schemas.microsoft.com/office/powerpoint/2010/main" val="25561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56540" y="97154"/>
            <a:ext cx="8735060" cy="1195199"/>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20" dirty="0"/>
              <a:t>Materiales y métodos						</a:t>
            </a:r>
            <a:r>
              <a:rPr lang="es-ES" sz="2000" i="1" kern="0" spc="-20" dirty="0"/>
              <a:t>      	</a:t>
            </a:r>
          </a:p>
          <a:p>
            <a:pPr marL="12700">
              <a:spcBef>
                <a:spcPts val="100"/>
              </a:spcBef>
            </a:pPr>
            <a:endParaRPr lang="es-ES" i="1" kern="0" spc="-20" dirty="0"/>
          </a:p>
        </p:txBody>
      </p:sp>
      <p:sp>
        <p:nvSpPr>
          <p:cNvPr id="8" name="CuadroTexto 3">
            <a:extLst>
              <a:ext uri="{FF2B5EF4-FFF2-40B4-BE49-F238E27FC236}">
                <a16:creationId xmlns:a16="http://schemas.microsoft.com/office/drawing/2014/main" id="{D4CCAA4B-F69D-4FF7-91DE-F40A1BAFF4F3}"/>
              </a:ext>
            </a:extLst>
          </p:cNvPr>
          <p:cNvSpPr txBox="1"/>
          <p:nvPr/>
        </p:nvSpPr>
        <p:spPr>
          <a:xfrm>
            <a:off x="846089" y="1525477"/>
            <a:ext cx="253873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MiProbe</a:t>
            </a:r>
          </a:p>
        </p:txBody>
      </p:sp>
      <p:sp>
        <p:nvSpPr>
          <p:cNvPr id="9" name="CuadroTexto 3">
            <a:extLst>
              <a:ext uri="{FF2B5EF4-FFF2-40B4-BE49-F238E27FC236}">
                <a16:creationId xmlns:a16="http://schemas.microsoft.com/office/drawing/2014/main" id="{7C2468F9-6F8B-43DF-BBEB-F38BDFA9329E}"/>
              </a:ext>
            </a:extLst>
          </p:cNvPr>
          <p:cNvSpPr txBox="1"/>
          <p:nvPr/>
        </p:nvSpPr>
        <p:spPr>
          <a:xfrm>
            <a:off x="5562600" y="1525477"/>
            <a:ext cx="253873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MiDetect</a:t>
            </a:r>
          </a:p>
        </p:txBody>
      </p:sp>
      <p:pic>
        <p:nvPicPr>
          <p:cNvPr id="12" name="Picture 11">
            <a:extLst>
              <a:ext uri="{FF2B5EF4-FFF2-40B4-BE49-F238E27FC236}">
                <a16:creationId xmlns:a16="http://schemas.microsoft.com/office/drawing/2014/main" id="{D382934A-C949-4D98-9D75-64102B3EA9C1}"/>
              </a:ext>
            </a:extLst>
          </p:cNvPr>
          <p:cNvPicPr>
            <a:picLocks noChangeAspect="1"/>
          </p:cNvPicPr>
          <p:nvPr/>
        </p:nvPicPr>
        <p:blipFill>
          <a:blip r:embed="rId3"/>
          <a:stretch>
            <a:fillRect/>
          </a:stretch>
        </p:blipFill>
        <p:spPr>
          <a:xfrm>
            <a:off x="2959294" y="721875"/>
            <a:ext cx="3132083" cy="391597"/>
          </a:xfrm>
          <a:prstGeom prst="rect">
            <a:avLst/>
          </a:prstGeom>
        </p:spPr>
      </p:pic>
      <p:graphicFrame>
        <p:nvGraphicFramePr>
          <p:cNvPr id="17" name="Table 17">
            <a:extLst>
              <a:ext uri="{FF2B5EF4-FFF2-40B4-BE49-F238E27FC236}">
                <a16:creationId xmlns:a16="http://schemas.microsoft.com/office/drawing/2014/main" id="{A55A96B3-1F49-4F41-9E5C-58B9191B8127}"/>
              </a:ext>
            </a:extLst>
          </p:cNvPr>
          <p:cNvGraphicFramePr>
            <a:graphicFrameLocks noGrp="1"/>
          </p:cNvGraphicFramePr>
          <p:nvPr>
            <p:extLst>
              <p:ext uri="{D42A27DB-BD31-4B8C-83A1-F6EECF244321}">
                <p14:modId xmlns:p14="http://schemas.microsoft.com/office/powerpoint/2010/main" val="1472086442"/>
              </p:ext>
            </p:extLst>
          </p:nvPr>
        </p:nvGraphicFramePr>
        <p:xfrm>
          <a:off x="256540" y="2130825"/>
          <a:ext cx="3717829" cy="1645920"/>
        </p:xfrm>
        <a:graphic>
          <a:graphicData uri="http://schemas.openxmlformats.org/drawingml/2006/table">
            <a:tbl>
              <a:tblPr firstRow="1" bandRow="1">
                <a:tableStyleId>{5940675A-B579-460E-94D1-54222C63F5DA}</a:tableStyleId>
              </a:tblPr>
              <a:tblGrid>
                <a:gridCol w="2132759">
                  <a:extLst>
                    <a:ext uri="{9D8B030D-6E8A-4147-A177-3AD203B41FA5}">
                      <a16:colId xmlns:a16="http://schemas.microsoft.com/office/drawing/2014/main" val="4196809386"/>
                    </a:ext>
                  </a:extLst>
                </a:gridCol>
                <a:gridCol w="1585070">
                  <a:extLst>
                    <a:ext uri="{9D8B030D-6E8A-4147-A177-3AD203B41FA5}">
                      <a16:colId xmlns:a16="http://schemas.microsoft.com/office/drawing/2014/main" val="877639706"/>
                    </a:ext>
                  </a:extLst>
                </a:gridCol>
              </a:tblGrid>
              <a:tr h="526467">
                <a:tc>
                  <a:txBody>
                    <a:bodyPr/>
                    <a:lstStyle/>
                    <a:p>
                      <a:pPr algn="ctr"/>
                      <a:r>
                        <a:rPr lang="es-EC" dirty="0"/>
                        <a:t>Variabilidad</a:t>
                      </a:r>
                      <a:endParaRPr lang="es-419"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EC" dirty="0"/>
                        <a:t>Tamaño Variable</a:t>
                      </a:r>
                      <a:endParaRPr lang="es-419"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30774055"/>
                  </a:ext>
                </a:extLst>
              </a:tr>
              <a:tr h="300838">
                <a:tc>
                  <a:txBody>
                    <a:bodyPr/>
                    <a:lstStyle/>
                    <a:p>
                      <a:pPr algn="ctr"/>
                      <a:r>
                        <a:rPr lang="es-EC" dirty="0"/>
                        <a:t>Longitud  E – </a:t>
                      </a:r>
                      <a:r>
                        <a:rPr lang="es-EC" dirty="0" err="1"/>
                        <a:t>probe</a:t>
                      </a:r>
                      <a:endParaRPr lang="es-419"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EC" dirty="0"/>
                        <a:t>20 </a:t>
                      </a:r>
                      <a:r>
                        <a:rPr lang="es-EC" dirty="0" err="1"/>
                        <a:t>nt</a:t>
                      </a:r>
                      <a:endParaRPr lang="es-419"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07870990"/>
                  </a:ext>
                </a:extLst>
              </a:tr>
              <a:tr h="526467">
                <a:tc>
                  <a:txBody>
                    <a:bodyPr/>
                    <a:lstStyle/>
                    <a:p>
                      <a:pPr algn="ctr"/>
                      <a:r>
                        <a:rPr lang="es-EC" dirty="0"/>
                        <a:t>Mínimo de coincidencias </a:t>
                      </a:r>
                      <a:endParaRPr lang="es-419"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EC" dirty="0"/>
                        <a:t>15 (default)</a:t>
                      </a:r>
                      <a:endParaRPr lang="es-419"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41710843"/>
                  </a:ext>
                </a:extLst>
              </a:tr>
            </a:tbl>
          </a:graphicData>
        </a:graphic>
      </p:graphicFrame>
      <p:pic>
        <p:nvPicPr>
          <p:cNvPr id="3" name="Picture 2" descr="Text&#10;&#10;Description automatically generated with medium confidence">
            <a:extLst>
              <a:ext uri="{FF2B5EF4-FFF2-40B4-BE49-F238E27FC236}">
                <a16:creationId xmlns:a16="http://schemas.microsoft.com/office/drawing/2014/main" id="{AA21487A-5D57-44E6-B0EE-9C61527C3A9B}"/>
              </a:ext>
            </a:extLst>
          </p:cNvPr>
          <p:cNvPicPr>
            <a:picLocks noChangeAspect="1"/>
          </p:cNvPicPr>
          <p:nvPr/>
        </p:nvPicPr>
        <p:blipFill rotWithShape="1">
          <a:blip r:embed="rId4"/>
          <a:srcRect r="54671"/>
          <a:stretch/>
        </p:blipFill>
        <p:spPr>
          <a:xfrm>
            <a:off x="578388" y="3806450"/>
            <a:ext cx="3074131" cy="1353773"/>
          </a:xfrm>
          <a:prstGeom prst="rect">
            <a:avLst/>
          </a:prstGeom>
        </p:spPr>
      </p:pic>
      <p:graphicFrame>
        <p:nvGraphicFramePr>
          <p:cNvPr id="5" name="Table 5">
            <a:extLst>
              <a:ext uri="{FF2B5EF4-FFF2-40B4-BE49-F238E27FC236}">
                <a16:creationId xmlns:a16="http://schemas.microsoft.com/office/drawing/2014/main" id="{BBFFD427-A1B3-4EE4-8D50-67EDB02D4C43}"/>
              </a:ext>
            </a:extLst>
          </p:cNvPr>
          <p:cNvGraphicFramePr>
            <a:graphicFrameLocks noGrp="1"/>
          </p:cNvGraphicFramePr>
          <p:nvPr>
            <p:extLst>
              <p:ext uri="{D42A27DB-BD31-4B8C-83A1-F6EECF244321}">
                <p14:modId xmlns:p14="http://schemas.microsoft.com/office/powerpoint/2010/main" val="3953553523"/>
              </p:ext>
            </p:extLst>
          </p:nvPr>
        </p:nvGraphicFramePr>
        <p:xfrm>
          <a:off x="4973050" y="2186361"/>
          <a:ext cx="3717830" cy="1086027"/>
        </p:xfrm>
        <a:graphic>
          <a:graphicData uri="http://schemas.openxmlformats.org/drawingml/2006/table">
            <a:tbl>
              <a:tblPr firstRow="1" bandRow="1">
                <a:tableStyleId>{5940675A-B579-460E-94D1-54222C63F5DA}</a:tableStyleId>
              </a:tblPr>
              <a:tblGrid>
                <a:gridCol w="1858915">
                  <a:extLst>
                    <a:ext uri="{9D8B030D-6E8A-4147-A177-3AD203B41FA5}">
                      <a16:colId xmlns:a16="http://schemas.microsoft.com/office/drawing/2014/main" val="45163084"/>
                    </a:ext>
                  </a:extLst>
                </a:gridCol>
                <a:gridCol w="1858915">
                  <a:extLst>
                    <a:ext uri="{9D8B030D-6E8A-4147-A177-3AD203B41FA5}">
                      <a16:colId xmlns:a16="http://schemas.microsoft.com/office/drawing/2014/main" val="2910155321"/>
                    </a:ext>
                  </a:extLst>
                </a:gridCol>
              </a:tblGrid>
              <a:tr h="445947">
                <a:tc>
                  <a:txBody>
                    <a:bodyPr/>
                    <a:lstStyle/>
                    <a:p>
                      <a:pPr algn="ctr"/>
                      <a:r>
                        <a:rPr lang="es-EC" dirty="0"/>
                        <a:t>e – valor </a:t>
                      </a:r>
                      <a:endParaRPr lang="es-419" dirty="0"/>
                    </a:p>
                  </a:txBody>
                  <a:tcPr anchor="ctr">
                    <a:solidFill>
                      <a:schemeClr val="accent5">
                        <a:lumMod val="20000"/>
                        <a:lumOff val="80000"/>
                      </a:schemeClr>
                    </a:solidFill>
                  </a:tcPr>
                </a:tc>
                <a:tc>
                  <a:txBody>
                    <a:bodyPr/>
                    <a:lstStyle/>
                    <a:p>
                      <a:pPr algn="ctr"/>
                      <a:r>
                        <a:rPr lang="es-EC" dirty="0"/>
                        <a:t>Extremadamente sensible.</a:t>
                      </a:r>
                      <a:endParaRPr lang="es-419" dirty="0"/>
                    </a:p>
                  </a:txBody>
                  <a:tcPr anchor="ctr">
                    <a:solidFill>
                      <a:schemeClr val="accent5">
                        <a:lumMod val="20000"/>
                        <a:lumOff val="80000"/>
                      </a:schemeClr>
                    </a:solidFill>
                  </a:tcPr>
                </a:tc>
                <a:extLst>
                  <a:ext uri="{0D108BD9-81ED-4DB2-BD59-A6C34878D82A}">
                    <a16:rowId xmlns:a16="http://schemas.microsoft.com/office/drawing/2014/main" val="365752380"/>
                  </a:ext>
                </a:extLst>
              </a:tr>
              <a:tr h="445947">
                <a:tc>
                  <a:txBody>
                    <a:bodyPr/>
                    <a:lstStyle/>
                    <a:p>
                      <a:pPr algn="ctr"/>
                      <a:r>
                        <a:rPr lang="es-EC" dirty="0"/>
                        <a:t># Mínimo de hits </a:t>
                      </a:r>
                      <a:endParaRPr lang="es-419" dirty="0"/>
                    </a:p>
                  </a:txBody>
                  <a:tcPr anchor="ctr">
                    <a:solidFill>
                      <a:schemeClr val="accent5">
                        <a:lumMod val="20000"/>
                        <a:lumOff val="80000"/>
                      </a:schemeClr>
                    </a:solidFill>
                  </a:tcPr>
                </a:tc>
                <a:tc>
                  <a:txBody>
                    <a:bodyPr/>
                    <a:lstStyle/>
                    <a:p>
                      <a:pPr algn="ctr"/>
                      <a:r>
                        <a:rPr lang="es-EC" dirty="0"/>
                        <a:t>250</a:t>
                      </a:r>
                      <a:endParaRPr lang="es-419" dirty="0"/>
                    </a:p>
                  </a:txBody>
                  <a:tcPr anchor="ctr">
                    <a:solidFill>
                      <a:schemeClr val="accent5">
                        <a:lumMod val="20000"/>
                        <a:lumOff val="80000"/>
                      </a:schemeClr>
                    </a:solidFill>
                  </a:tcPr>
                </a:tc>
                <a:extLst>
                  <a:ext uri="{0D108BD9-81ED-4DB2-BD59-A6C34878D82A}">
                    <a16:rowId xmlns:a16="http://schemas.microsoft.com/office/drawing/2014/main" val="4164890364"/>
                  </a:ext>
                </a:extLst>
              </a:tr>
            </a:tbl>
          </a:graphicData>
        </a:graphic>
      </p:graphicFrame>
      <p:pic>
        <p:nvPicPr>
          <p:cNvPr id="7" name="Picture 6" descr="Graphical user interface, application, website&#10;&#10;Description automatically generated">
            <a:extLst>
              <a:ext uri="{FF2B5EF4-FFF2-40B4-BE49-F238E27FC236}">
                <a16:creationId xmlns:a16="http://schemas.microsoft.com/office/drawing/2014/main" id="{4E120950-0C5E-41B6-95E2-66E02D36883E}"/>
              </a:ext>
            </a:extLst>
          </p:cNvPr>
          <p:cNvPicPr>
            <a:picLocks noChangeAspect="1"/>
          </p:cNvPicPr>
          <p:nvPr/>
        </p:nvPicPr>
        <p:blipFill>
          <a:blip r:embed="rId5"/>
          <a:stretch>
            <a:fillRect/>
          </a:stretch>
        </p:blipFill>
        <p:spPr>
          <a:xfrm>
            <a:off x="4272572" y="3406767"/>
            <a:ext cx="4419600" cy="2153138"/>
          </a:xfrm>
          <a:prstGeom prst="rect">
            <a:avLst/>
          </a:prstGeom>
        </p:spPr>
      </p:pic>
      <p:pic>
        <p:nvPicPr>
          <p:cNvPr id="18" name="Picture 17" descr="Logo&#10;&#10;Description automatically generated">
            <a:extLst>
              <a:ext uri="{FF2B5EF4-FFF2-40B4-BE49-F238E27FC236}">
                <a16:creationId xmlns:a16="http://schemas.microsoft.com/office/drawing/2014/main" id="{6D4C1270-423A-4AF2-B403-E61FE0CD14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9070" y="5189928"/>
            <a:ext cx="1798891" cy="923330"/>
          </a:xfrm>
          <a:prstGeom prst="rect">
            <a:avLst/>
          </a:prstGeom>
        </p:spPr>
      </p:pic>
      <p:sp>
        <p:nvSpPr>
          <p:cNvPr id="19" name="Rectangle: Rounded Corners 18">
            <a:extLst>
              <a:ext uri="{FF2B5EF4-FFF2-40B4-BE49-F238E27FC236}">
                <a16:creationId xmlns:a16="http://schemas.microsoft.com/office/drawing/2014/main" id="{194A5738-16E0-4F94-A2CB-6C8EEB53DF5E}"/>
              </a:ext>
            </a:extLst>
          </p:cNvPr>
          <p:cNvSpPr/>
          <p:nvPr/>
        </p:nvSpPr>
        <p:spPr>
          <a:xfrm>
            <a:off x="256540" y="5147857"/>
            <a:ext cx="1312477" cy="262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BLAST</a:t>
            </a:r>
            <a:endParaRPr lang="es-419" dirty="0"/>
          </a:p>
        </p:txBody>
      </p:sp>
      <p:sp>
        <p:nvSpPr>
          <p:cNvPr id="20" name="Rectangle 19">
            <a:extLst>
              <a:ext uri="{FF2B5EF4-FFF2-40B4-BE49-F238E27FC236}">
                <a16:creationId xmlns:a16="http://schemas.microsoft.com/office/drawing/2014/main" id="{2B0B65E9-4B32-46B7-826A-3A1783005C62}"/>
              </a:ext>
            </a:extLst>
          </p:cNvPr>
          <p:cNvSpPr/>
          <p:nvPr/>
        </p:nvSpPr>
        <p:spPr>
          <a:xfrm>
            <a:off x="334578" y="5499782"/>
            <a:ext cx="1234439" cy="3036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a:t>Secuencias</a:t>
            </a:r>
            <a:endParaRPr lang="es-419" dirty="0"/>
          </a:p>
        </p:txBody>
      </p:sp>
      <p:sp>
        <p:nvSpPr>
          <p:cNvPr id="21" name="Rectangle 20">
            <a:extLst>
              <a:ext uri="{FF2B5EF4-FFF2-40B4-BE49-F238E27FC236}">
                <a16:creationId xmlns:a16="http://schemas.microsoft.com/office/drawing/2014/main" id="{A64DC4C7-496F-45C2-927F-C991C84E931C}"/>
              </a:ext>
            </a:extLst>
          </p:cNvPr>
          <p:cNvSpPr/>
          <p:nvPr/>
        </p:nvSpPr>
        <p:spPr>
          <a:xfrm>
            <a:off x="334578" y="5856690"/>
            <a:ext cx="1234438" cy="3036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a:t>E - probes</a:t>
            </a:r>
            <a:endParaRPr lang="es-419" dirty="0"/>
          </a:p>
        </p:txBody>
      </p:sp>
    </p:spTree>
    <p:extLst>
      <p:ext uri="{BB962C8B-B14F-4D97-AF65-F5344CB8AC3E}">
        <p14:creationId xmlns:p14="http://schemas.microsoft.com/office/powerpoint/2010/main" val="360716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56540" y="97154"/>
            <a:ext cx="8735060" cy="1195199"/>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20" dirty="0"/>
              <a:t>Materiales y métodos						</a:t>
            </a:r>
            <a:r>
              <a:rPr lang="es-ES" sz="2000" i="1" kern="0" spc="-20" dirty="0"/>
              <a:t>      	</a:t>
            </a:r>
          </a:p>
          <a:p>
            <a:pPr marL="12700">
              <a:spcBef>
                <a:spcPts val="100"/>
              </a:spcBef>
            </a:pPr>
            <a:endParaRPr lang="es-ES" i="1" kern="0" spc="-20" dirty="0"/>
          </a:p>
        </p:txBody>
      </p:sp>
      <p:sp>
        <p:nvSpPr>
          <p:cNvPr id="11" name="CuadroTexto 3">
            <a:extLst>
              <a:ext uri="{FF2B5EF4-FFF2-40B4-BE49-F238E27FC236}">
                <a16:creationId xmlns:a16="http://schemas.microsoft.com/office/drawing/2014/main" id="{78B563FA-4C17-4484-BA77-C392144F7BBB}"/>
              </a:ext>
            </a:extLst>
          </p:cNvPr>
          <p:cNvSpPr txBox="1"/>
          <p:nvPr/>
        </p:nvSpPr>
        <p:spPr>
          <a:xfrm>
            <a:off x="252226" y="773882"/>
            <a:ext cx="294386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HTS MinION - ONT</a:t>
            </a:r>
          </a:p>
        </p:txBody>
      </p:sp>
      <p:pic>
        <p:nvPicPr>
          <p:cNvPr id="14" name="Picture 13" descr="Diagram, application&#10;&#10;Description automatically generated">
            <a:extLst>
              <a:ext uri="{FF2B5EF4-FFF2-40B4-BE49-F238E27FC236}">
                <a16:creationId xmlns:a16="http://schemas.microsoft.com/office/drawing/2014/main" id="{2316CEC3-C481-4BA7-8F5D-13FDACAAA33D}"/>
              </a:ext>
            </a:extLst>
          </p:cNvPr>
          <p:cNvPicPr>
            <a:picLocks noChangeAspect="1"/>
          </p:cNvPicPr>
          <p:nvPr/>
        </p:nvPicPr>
        <p:blipFill>
          <a:blip r:embed="rId3"/>
          <a:stretch>
            <a:fillRect/>
          </a:stretch>
        </p:blipFill>
        <p:spPr>
          <a:xfrm>
            <a:off x="533400" y="3713025"/>
            <a:ext cx="4170673" cy="1894770"/>
          </a:xfrm>
          <a:prstGeom prst="rect">
            <a:avLst/>
          </a:prstGeom>
        </p:spPr>
      </p:pic>
      <p:pic>
        <p:nvPicPr>
          <p:cNvPr id="15" name="Picture 14">
            <a:extLst>
              <a:ext uri="{FF2B5EF4-FFF2-40B4-BE49-F238E27FC236}">
                <a16:creationId xmlns:a16="http://schemas.microsoft.com/office/drawing/2014/main" id="{A420792A-0498-4431-8D68-1380FCEE1A8B}"/>
              </a:ext>
            </a:extLst>
          </p:cNvPr>
          <p:cNvPicPr>
            <a:picLocks noChangeAspect="1"/>
          </p:cNvPicPr>
          <p:nvPr/>
        </p:nvPicPr>
        <p:blipFill>
          <a:blip r:embed="rId4"/>
          <a:stretch>
            <a:fillRect/>
          </a:stretch>
        </p:blipFill>
        <p:spPr>
          <a:xfrm>
            <a:off x="2522486" y="1266247"/>
            <a:ext cx="3326634" cy="1916974"/>
          </a:xfrm>
          <a:prstGeom prst="rect">
            <a:avLst/>
          </a:prstGeom>
        </p:spPr>
      </p:pic>
      <p:pic>
        <p:nvPicPr>
          <p:cNvPr id="9222" name="Picture 6" descr="MinION, un secuenciador de ADN económico y de bolsillo - Greenteach">
            <a:extLst>
              <a:ext uri="{FF2B5EF4-FFF2-40B4-BE49-F238E27FC236}">
                <a16:creationId xmlns:a16="http://schemas.microsoft.com/office/drawing/2014/main" id="{0B441174-E339-48AF-B1AE-AB51A80319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947" y="1181153"/>
            <a:ext cx="2634616" cy="19759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958E1AF-E2C6-4D3F-B26C-FF2192259224}"/>
              </a:ext>
            </a:extLst>
          </p:cNvPr>
          <p:cNvSpPr txBox="1"/>
          <p:nvPr/>
        </p:nvSpPr>
        <p:spPr>
          <a:xfrm>
            <a:off x="956444" y="3236773"/>
            <a:ext cx="3132083"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s-EC" u="sng" dirty="0"/>
              <a:t>Direct </a:t>
            </a:r>
            <a:r>
              <a:rPr lang="es-EC" u="sng" dirty="0" err="1"/>
              <a:t>cDNA</a:t>
            </a:r>
            <a:r>
              <a:rPr lang="es-EC" u="sng" dirty="0"/>
              <a:t>  </a:t>
            </a:r>
            <a:r>
              <a:rPr lang="es-EC" u="sng" dirty="0" err="1"/>
              <a:t>Native</a:t>
            </a:r>
            <a:r>
              <a:rPr lang="es-EC" u="sng" dirty="0"/>
              <a:t> </a:t>
            </a:r>
            <a:r>
              <a:rPr lang="es-EC" u="sng" dirty="0" err="1"/>
              <a:t>Barcoding</a:t>
            </a:r>
            <a:endParaRPr lang="es-419" u="sng" dirty="0"/>
          </a:p>
        </p:txBody>
      </p:sp>
      <p:pic>
        <p:nvPicPr>
          <p:cNvPr id="21" name="Picture 20" descr="A picture containing diagram&#10;&#10;Description automatically generated">
            <a:extLst>
              <a:ext uri="{FF2B5EF4-FFF2-40B4-BE49-F238E27FC236}">
                <a16:creationId xmlns:a16="http://schemas.microsoft.com/office/drawing/2014/main" id="{86639031-230E-4728-9DDA-755C8A7D514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413958" y="994021"/>
            <a:ext cx="3326634" cy="3651827"/>
          </a:xfrm>
          <a:prstGeom prst="rect">
            <a:avLst/>
          </a:prstGeom>
          <a:noFill/>
          <a:ln>
            <a:noFill/>
          </a:ln>
        </p:spPr>
      </p:pic>
    </p:spTree>
    <p:extLst>
      <p:ext uri="{BB962C8B-B14F-4D97-AF65-F5344CB8AC3E}">
        <p14:creationId xmlns:p14="http://schemas.microsoft.com/office/powerpoint/2010/main" val="356298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56540" y="97154"/>
            <a:ext cx="3903345" cy="452120"/>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10" dirty="0"/>
              <a:t>Resultados y Discusión</a:t>
            </a:r>
          </a:p>
        </p:txBody>
      </p:sp>
      <p:pic>
        <p:nvPicPr>
          <p:cNvPr id="7" name="Picture 6">
            <a:extLst>
              <a:ext uri="{FF2B5EF4-FFF2-40B4-BE49-F238E27FC236}">
                <a16:creationId xmlns:a16="http://schemas.microsoft.com/office/drawing/2014/main" id="{F3D664A9-C028-4850-BA1F-824F2CEA21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95058" y="1226301"/>
            <a:ext cx="4451033" cy="2971800"/>
          </a:xfrm>
          <a:prstGeom prst="rect">
            <a:avLst/>
          </a:prstGeom>
          <a:noFill/>
          <a:ln>
            <a:noFill/>
          </a:ln>
        </p:spPr>
      </p:pic>
      <p:graphicFrame>
        <p:nvGraphicFramePr>
          <p:cNvPr id="3" name="Diagram 2">
            <a:extLst>
              <a:ext uri="{FF2B5EF4-FFF2-40B4-BE49-F238E27FC236}">
                <a16:creationId xmlns:a16="http://schemas.microsoft.com/office/drawing/2014/main" id="{6E3D5A1A-D285-4A04-ACD6-56F69590BD4B}"/>
              </a:ext>
            </a:extLst>
          </p:cNvPr>
          <p:cNvGraphicFramePr/>
          <p:nvPr>
            <p:extLst>
              <p:ext uri="{D42A27DB-BD31-4B8C-83A1-F6EECF244321}">
                <p14:modId xmlns:p14="http://schemas.microsoft.com/office/powerpoint/2010/main" val="3535064394"/>
              </p:ext>
            </p:extLst>
          </p:nvPr>
        </p:nvGraphicFramePr>
        <p:xfrm>
          <a:off x="256540" y="4267200"/>
          <a:ext cx="6781802" cy="2128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
            <a:extLst>
              <a:ext uri="{FF2B5EF4-FFF2-40B4-BE49-F238E27FC236}">
                <a16:creationId xmlns:a16="http://schemas.microsoft.com/office/drawing/2014/main" id="{1A6FBED7-923E-4458-973D-74A08DB1EDBC}"/>
              </a:ext>
            </a:extLst>
          </p:cNvPr>
          <p:cNvSpPr txBox="1"/>
          <p:nvPr/>
        </p:nvSpPr>
        <p:spPr>
          <a:xfrm>
            <a:off x="325636" y="709801"/>
            <a:ext cx="269315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Extracción de ARN total</a:t>
            </a:r>
          </a:p>
        </p:txBody>
      </p:sp>
      <p:sp>
        <p:nvSpPr>
          <p:cNvPr id="10" name="TextBox 9">
            <a:extLst>
              <a:ext uri="{FF2B5EF4-FFF2-40B4-BE49-F238E27FC236}">
                <a16:creationId xmlns:a16="http://schemas.microsoft.com/office/drawing/2014/main" id="{4147890F-193F-43A0-B4FE-387BDD357033}"/>
              </a:ext>
            </a:extLst>
          </p:cNvPr>
          <p:cNvSpPr txBox="1"/>
          <p:nvPr/>
        </p:nvSpPr>
        <p:spPr>
          <a:xfrm>
            <a:off x="319178" y="6360412"/>
            <a:ext cx="2374753" cy="276999"/>
          </a:xfrm>
          <a:prstGeom prst="rect">
            <a:avLst/>
          </a:prstGeom>
          <a:noFill/>
        </p:spPr>
        <p:txBody>
          <a:bodyPr wrap="none" rtlCol="0">
            <a:spAutoFit/>
          </a:bodyPr>
          <a:lstStyle/>
          <a:p>
            <a:r>
              <a:rPr lang="es-419" sz="1200" dirty="0"/>
              <a:t>(</a:t>
            </a:r>
            <a:r>
              <a:rPr lang="es-419" sz="1200" dirty="0" err="1"/>
              <a:t>MacKenzie</a:t>
            </a:r>
            <a:r>
              <a:rPr lang="es-419" sz="1200" dirty="0"/>
              <a:t> y colaboradores, 1997)</a:t>
            </a:r>
          </a:p>
        </p:txBody>
      </p:sp>
      <p:sp>
        <p:nvSpPr>
          <p:cNvPr id="11" name="TextBox 10">
            <a:extLst>
              <a:ext uri="{FF2B5EF4-FFF2-40B4-BE49-F238E27FC236}">
                <a16:creationId xmlns:a16="http://schemas.microsoft.com/office/drawing/2014/main" id="{2C9B146C-99A3-4C7D-8A5B-2C54AF16CB7E}"/>
              </a:ext>
            </a:extLst>
          </p:cNvPr>
          <p:cNvSpPr txBox="1"/>
          <p:nvPr/>
        </p:nvSpPr>
        <p:spPr>
          <a:xfrm>
            <a:off x="2756569" y="6360411"/>
            <a:ext cx="2240357" cy="276999"/>
          </a:xfrm>
          <a:prstGeom prst="rect">
            <a:avLst/>
          </a:prstGeom>
          <a:noFill/>
        </p:spPr>
        <p:txBody>
          <a:bodyPr wrap="none" rtlCol="0">
            <a:spAutoFit/>
          </a:bodyPr>
          <a:lstStyle/>
          <a:p>
            <a:r>
              <a:rPr lang="es-419" sz="1200" dirty="0"/>
              <a:t>(</a:t>
            </a:r>
            <a:r>
              <a:rPr lang="es-419" sz="1200" dirty="0" err="1"/>
              <a:t>Thermo</a:t>
            </a:r>
            <a:r>
              <a:rPr lang="es-419" sz="1200" dirty="0"/>
              <a:t> Fisher </a:t>
            </a:r>
            <a:r>
              <a:rPr lang="es-419" sz="1200" dirty="0" err="1"/>
              <a:t>Scientific</a:t>
            </a:r>
            <a:r>
              <a:rPr lang="es-419" sz="1200" dirty="0"/>
              <a:t> , 2009)</a:t>
            </a:r>
          </a:p>
        </p:txBody>
      </p:sp>
    </p:spTree>
    <p:extLst>
      <p:ext uri="{BB962C8B-B14F-4D97-AF65-F5344CB8AC3E}">
        <p14:creationId xmlns:p14="http://schemas.microsoft.com/office/powerpoint/2010/main" val="131575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56540" y="97154"/>
            <a:ext cx="3903345" cy="452120"/>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10" dirty="0"/>
              <a:t>Resultados y Discusión</a:t>
            </a:r>
          </a:p>
        </p:txBody>
      </p:sp>
      <p:pic>
        <p:nvPicPr>
          <p:cNvPr id="5" name="Picture 4">
            <a:extLst>
              <a:ext uri="{FF2B5EF4-FFF2-40B4-BE49-F238E27FC236}">
                <a16:creationId xmlns:a16="http://schemas.microsoft.com/office/drawing/2014/main" id="{2E060E99-D13E-4EF0-951B-F3FA78E32B9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572" y="1344222"/>
            <a:ext cx="4147034" cy="3810000"/>
          </a:xfrm>
          <a:prstGeom prst="rect">
            <a:avLst/>
          </a:prstGeom>
          <a:noFill/>
          <a:ln>
            <a:noFill/>
          </a:ln>
        </p:spPr>
      </p:pic>
      <p:sp>
        <p:nvSpPr>
          <p:cNvPr id="8" name="CuadroTexto 3">
            <a:extLst>
              <a:ext uri="{FF2B5EF4-FFF2-40B4-BE49-F238E27FC236}">
                <a16:creationId xmlns:a16="http://schemas.microsoft.com/office/drawing/2014/main" id="{6F733AF1-C3B0-41C4-8C91-632C8A1A039D}"/>
              </a:ext>
            </a:extLst>
          </p:cNvPr>
          <p:cNvSpPr txBox="1"/>
          <p:nvPr/>
        </p:nvSpPr>
        <p:spPr>
          <a:xfrm>
            <a:off x="329339" y="770329"/>
            <a:ext cx="406475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Validación de cebadores candidatos</a:t>
            </a:r>
          </a:p>
        </p:txBody>
      </p:sp>
      <p:sp>
        <p:nvSpPr>
          <p:cNvPr id="9" name="TextBox 8">
            <a:extLst>
              <a:ext uri="{FF2B5EF4-FFF2-40B4-BE49-F238E27FC236}">
                <a16:creationId xmlns:a16="http://schemas.microsoft.com/office/drawing/2014/main" id="{31DEA0F6-699A-4C18-AD4C-461810546DC5}"/>
              </a:ext>
            </a:extLst>
          </p:cNvPr>
          <p:cNvSpPr txBox="1"/>
          <p:nvPr/>
        </p:nvSpPr>
        <p:spPr>
          <a:xfrm>
            <a:off x="1485900" y="5237811"/>
            <a:ext cx="6172200" cy="461665"/>
          </a:xfrm>
          <a:prstGeom prst="rect">
            <a:avLst/>
          </a:prstGeom>
          <a:noFill/>
        </p:spPr>
        <p:txBody>
          <a:bodyPr wrap="square" rtlCol="0">
            <a:spAutoFit/>
          </a:bodyPr>
          <a:lstStyle/>
          <a:p>
            <a:pPr algn="just"/>
            <a:r>
              <a:rPr lang="es-419" sz="1200" dirty="0"/>
              <a:t>Visualización de fragmentos amplificados de PCR convencional en gradiente de temperatura en gel de agarosa al 2% con Buffer TAE 1X de genes los de mantenimiento candidatos.</a:t>
            </a:r>
          </a:p>
        </p:txBody>
      </p:sp>
      <p:sp>
        <p:nvSpPr>
          <p:cNvPr id="10" name="TextBox 9">
            <a:extLst>
              <a:ext uri="{FF2B5EF4-FFF2-40B4-BE49-F238E27FC236}">
                <a16:creationId xmlns:a16="http://schemas.microsoft.com/office/drawing/2014/main" id="{F32155A0-C352-4CC1-9995-B6C7293ADE64}"/>
              </a:ext>
            </a:extLst>
          </p:cNvPr>
          <p:cNvSpPr txBox="1"/>
          <p:nvPr/>
        </p:nvSpPr>
        <p:spPr>
          <a:xfrm>
            <a:off x="319178" y="6360412"/>
            <a:ext cx="1296381" cy="276999"/>
          </a:xfrm>
          <a:prstGeom prst="rect">
            <a:avLst/>
          </a:prstGeom>
          <a:noFill/>
        </p:spPr>
        <p:txBody>
          <a:bodyPr wrap="none" rtlCol="0">
            <a:spAutoFit/>
          </a:bodyPr>
          <a:lstStyle/>
          <a:p>
            <a:r>
              <a:rPr lang="es-419" sz="1200" dirty="0"/>
              <a:t>(</a:t>
            </a:r>
            <a:r>
              <a:rPr lang="es-419" sz="1200" dirty="0" err="1"/>
              <a:t>Dordrecht</a:t>
            </a:r>
            <a:r>
              <a:rPr lang="es-419" sz="1200" dirty="0"/>
              <a:t>, 2008)</a:t>
            </a:r>
          </a:p>
        </p:txBody>
      </p:sp>
    </p:spTree>
    <p:extLst>
      <p:ext uri="{BB962C8B-B14F-4D97-AF65-F5344CB8AC3E}">
        <p14:creationId xmlns:p14="http://schemas.microsoft.com/office/powerpoint/2010/main" val="244374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56540" y="97154"/>
            <a:ext cx="3903345" cy="452120"/>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10" dirty="0"/>
              <a:t>Resultados y Discusión</a:t>
            </a:r>
          </a:p>
        </p:txBody>
      </p:sp>
      <p:pic>
        <p:nvPicPr>
          <p:cNvPr id="7" name="Picture 6">
            <a:extLst>
              <a:ext uri="{FF2B5EF4-FFF2-40B4-BE49-F238E27FC236}">
                <a16:creationId xmlns:a16="http://schemas.microsoft.com/office/drawing/2014/main" id="{ED2B59C8-64FB-4193-A305-1B324174E41D}"/>
              </a:ext>
            </a:extLst>
          </p:cNvPr>
          <p:cNvPicPr/>
          <p:nvPr/>
        </p:nvPicPr>
        <p:blipFill rotWithShape="1">
          <a:blip r:embed="rId3" cstate="print">
            <a:extLst>
              <a:ext uri="{28A0092B-C50C-407E-A947-70E740481C1C}">
                <a14:useLocalDpi xmlns:a14="http://schemas.microsoft.com/office/drawing/2010/main" val="0"/>
              </a:ext>
            </a:extLst>
          </a:blip>
          <a:srcRect t="4789"/>
          <a:stretch/>
        </p:blipFill>
        <p:spPr bwMode="auto">
          <a:xfrm>
            <a:off x="757260" y="1405063"/>
            <a:ext cx="3367754" cy="4558349"/>
          </a:xfrm>
          <a:prstGeom prst="rect">
            <a:avLst/>
          </a:prstGeom>
          <a:noFill/>
          <a:ln>
            <a:noFill/>
          </a:ln>
        </p:spPr>
      </p:pic>
      <p:pic>
        <p:nvPicPr>
          <p:cNvPr id="8" name="Picture 7">
            <a:extLst>
              <a:ext uri="{FF2B5EF4-FFF2-40B4-BE49-F238E27FC236}">
                <a16:creationId xmlns:a16="http://schemas.microsoft.com/office/drawing/2014/main" id="{B2C939E3-D747-4B37-9546-755813475730}"/>
              </a:ext>
            </a:extLst>
          </p:cNvPr>
          <p:cNvPicPr/>
          <p:nvPr/>
        </p:nvPicPr>
        <p:blipFill rotWithShape="1">
          <a:blip r:embed="rId4" cstate="print">
            <a:extLst>
              <a:ext uri="{28A0092B-C50C-407E-A947-70E740481C1C}">
                <a14:useLocalDpi xmlns:a14="http://schemas.microsoft.com/office/drawing/2010/main" val="0"/>
              </a:ext>
            </a:extLst>
          </a:blip>
          <a:srcRect t="3040"/>
          <a:stretch/>
        </p:blipFill>
        <p:spPr bwMode="auto">
          <a:xfrm>
            <a:off x="4893369" y="1405063"/>
            <a:ext cx="3493371" cy="4587591"/>
          </a:xfrm>
          <a:prstGeom prst="rect">
            <a:avLst/>
          </a:prstGeom>
          <a:noFill/>
          <a:ln>
            <a:noFill/>
          </a:ln>
        </p:spPr>
      </p:pic>
      <p:sp>
        <p:nvSpPr>
          <p:cNvPr id="2" name="Rectangle 1">
            <a:extLst>
              <a:ext uri="{FF2B5EF4-FFF2-40B4-BE49-F238E27FC236}">
                <a16:creationId xmlns:a16="http://schemas.microsoft.com/office/drawing/2014/main" id="{68AA8CB8-3A91-4B06-95FF-860A8A44CDAA}"/>
              </a:ext>
            </a:extLst>
          </p:cNvPr>
          <p:cNvSpPr/>
          <p:nvPr/>
        </p:nvSpPr>
        <p:spPr>
          <a:xfrm>
            <a:off x="1525615" y="1035731"/>
            <a:ext cx="1670649" cy="369332"/>
          </a:xfrm>
          <a:prstGeom prst="rect">
            <a:avLst/>
          </a:prstGeom>
          <a:noFill/>
        </p:spPr>
        <p:txBody>
          <a:bodyPr wrap="none" lIns="91440" tIns="45720" rIns="91440" bIns="45720">
            <a:spAutoFit/>
          </a:bodyPr>
          <a:lstStyle/>
          <a:p>
            <a:pPr algn="ctr"/>
            <a:r>
              <a:rPr lang="en-US" b="0" i="1" cap="none" spc="0" dirty="0">
                <a:ln w="0"/>
                <a:solidFill>
                  <a:srgbClr val="00B050"/>
                </a:solidFill>
                <a:effectLst>
                  <a:outerShdw blurRad="38100" dist="25400" dir="5400000" algn="ctr" rotWithShape="0">
                    <a:srgbClr val="6E747A">
                      <a:alpha val="43000"/>
                    </a:srgbClr>
                  </a:outerShdw>
                </a:effectLst>
              </a:rPr>
              <a:t>Vitis</a:t>
            </a:r>
            <a:r>
              <a:rPr lang="en-US" b="0" cap="none" spc="0" dirty="0">
                <a:ln w="0"/>
                <a:solidFill>
                  <a:srgbClr val="00B050"/>
                </a:solidFill>
                <a:effectLst>
                  <a:outerShdw blurRad="38100" dist="25400" dir="5400000" algn="ctr" rotWithShape="0">
                    <a:srgbClr val="6E747A">
                      <a:alpha val="43000"/>
                    </a:srgbClr>
                  </a:outerShdw>
                </a:effectLst>
              </a:rPr>
              <a:t> spp. (sano)</a:t>
            </a:r>
          </a:p>
        </p:txBody>
      </p:sp>
      <p:sp>
        <p:nvSpPr>
          <p:cNvPr id="9" name="Rectangle 8">
            <a:extLst>
              <a:ext uri="{FF2B5EF4-FFF2-40B4-BE49-F238E27FC236}">
                <a16:creationId xmlns:a16="http://schemas.microsoft.com/office/drawing/2014/main" id="{4DC52F65-0E33-4D2B-B95F-0E6656EDE51E}"/>
              </a:ext>
            </a:extLst>
          </p:cNvPr>
          <p:cNvSpPr/>
          <p:nvPr/>
        </p:nvSpPr>
        <p:spPr>
          <a:xfrm>
            <a:off x="5791200" y="1035731"/>
            <a:ext cx="2228109" cy="369332"/>
          </a:xfrm>
          <a:prstGeom prst="rect">
            <a:avLst/>
          </a:prstGeom>
          <a:noFill/>
        </p:spPr>
        <p:txBody>
          <a:bodyPr wrap="none" lIns="91440" tIns="45720" rIns="91440" bIns="45720">
            <a:spAutoFit/>
          </a:bodyPr>
          <a:lstStyle/>
          <a:p>
            <a:pPr algn="ctr"/>
            <a:r>
              <a:rPr lang="en-US" b="0" i="1" cap="none" spc="0" dirty="0">
                <a:ln w="0"/>
                <a:solidFill>
                  <a:schemeClr val="accent2"/>
                </a:solidFill>
                <a:effectLst>
                  <a:outerShdw blurRad="38100" dist="25400" dir="5400000" algn="ctr" rotWithShape="0">
                    <a:srgbClr val="6E747A">
                      <a:alpha val="43000"/>
                    </a:srgbClr>
                  </a:outerShdw>
                </a:effectLst>
              </a:rPr>
              <a:t>Vitis</a:t>
            </a:r>
            <a:r>
              <a:rPr lang="en-US" i="1" dirty="0">
                <a:ln w="0"/>
                <a:solidFill>
                  <a:schemeClr val="accent2"/>
                </a:solidFill>
                <a:effectLst>
                  <a:outerShdw blurRad="38100" dist="25400" dir="5400000" algn="ctr" rotWithShape="0">
                    <a:srgbClr val="6E747A">
                      <a:alpha val="43000"/>
                    </a:srgbClr>
                  </a:outerShdw>
                </a:effectLst>
              </a:rPr>
              <a:t> vinifera </a:t>
            </a:r>
            <a:r>
              <a:rPr lang="en-US" b="0" cap="none" spc="0" dirty="0">
                <a:ln w="0"/>
                <a:solidFill>
                  <a:schemeClr val="accent2"/>
                </a:solidFill>
                <a:effectLst>
                  <a:outerShdw blurRad="38100" dist="25400" dir="5400000" algn="ctr" rotWithShape="0">
                    <a:srgbClr val="6E747A">
                      <a:alpha val="43000"/>
                    </a:srgbClr>
                  </a:outerShdw>
                </a:effectLst>
              </a:rPr>
              <a:t> (GRBaV)</a:t>
            </a:r>
          </a:p>
        </p:txBody>
      </p:sp>
      <p:sp>
        <p:nvSpPr>
          <p:cNvPr id="10" name="CuadroTexto 3">
            <a:extLst>
              <a:ext uri="{FF2B5EF4-FFF2-40B4-BE49-F238E27FC236}">
                <a16:creationId xmlns:a16="http://schemas.microsoft.com/office/drawing/2014/main" id="{00AC4E56-CA3F-46F2-B718-2A6E3BBF0360}"/>
              </a:ext>
            </a:extLst>
          </p:cNvPr>
          <p:cNvSpPr txBox="1"/>
          <p:nvPr/>
        </p:nvSpPr>
        <p:spPr>
          <a:xfrm>
            <a:off x="2539625" y="596348"/>
            <a:ext cx="406475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RT – qPCR </a:t>
            </a:r>
            <a:r>
              <a:rPr lang="en-US" sz="1700" b="1" dirty="0">
                <a:latin typeface="Arial" panose="020B0604020202020204" pitchFamily="34" charset="0"/>
                <a:cs typeface="Arial" panose="020B0604020202020204" pitchFamily="34" charset="0"/>
              </a:rPr>
              <a:t>/ HRM</a:t>
            </a:r>
          </a:p>
        </p:txBody>
      </p:sp>
      <p:sp>
        <p:nvSpPr>
          <p:cNvPr id="11" name="TextBox 10">
            <a:extLst>
              <a:ext uri="{FF2B5EF4-FFF2-40B4-BE49-F238E27FC236}">
                <a16:creationId xmlns:a16="http://schemas.microsoft.com/office/drawing/2014/main" id="{6D9973FF-6379-4C91-AF67-49E23690B5FE}"/>
              </a:ext>
            </a:extLst>
          </p:cNvPr>
          <p:cNvSpPr txBox="1"/>
          <p:nvPr/>
        </p:nvSpPr>
        <p:spPr>
          <a:xfrm>
            <a:off x="319178" y="6360412"/>
            <a:ext cx="2069221" cy="276999"/>
          </a:xfrm>
          <a:prstGeom prst="rect">
            <a:avLst/>
          </a:prstGeom>
          <a:noFill/>
        </p:spPr>
        <p:txBody>
          <a:bodyPr wrap="none" rtlCol="0">
            <a:spAutoFit/>
          </a:bodyPr>
          <a:lstStyle/>
          <a:p>
            <a:r>
              <a:rPr lang="es-419" sz="1200" dirty="0"/>
              <a:t>(Taylor y colaboradores, 2011)</a:t>
            </a:r>
          </a:p>
        </p:txBody>
      </p:sp>
      <p:sp>
        <p:nvSpPr>
          <p:cNvPr id="12" name="TextBox 11">
            <a:extLst>
              <a:ext uri="{FF2B5EF4-FFF2-40B4-BE49-F238E27FC236}">
                <a16:creationId xmlns:a16="http://schemas.microsoft.com/office/drawing/2014/main" id="{C0009B7D-C306-4EFB-9DAA-A2C1A7419B68}"/>
              </a:ext>
            </a:extLst>
          </p:cNvPr>
          <p:cNvSpPr txBox="1"/>
          <p:nvPr/>
        </p:nvSpPr>
        <p:spPr>
          <a:xfrm>
            <a:off x="2441137" y="6360411"/>
            <a:ext cx="1739643" cy="276999"/>
          </a:xfrm>
          <a:prstGeom prst="rect">
            <a:avLst/>
          </a:prstGeom>
          <a:noFill/>
        </p:spPr>
        <p:txBody>
          <a:bodyPr wrap="none" rtlCol="0">
            <a:spAutoFit/>
          </a:bodyPr>
          <a:lstStyle/>
          <a:p>
            <a:r>
              <a:rPr lang="es-419" sz="1200" dirty="0"/>
              <a:t>(</a:t>
            </a:r>
            <a:r>
              <a:rPr lang="es-419" sz="1200" dirty="0" err="1"/>
              <a:t>Corbett</a:t>
            </a:r>
            <a:r>
              <a:rPr lang="es-419" sz="1200" dirty="0"/>
              <a:t> </a:t>
            </a:r>
            <a:r>
              <a:rPr lang="es-419" sz="1200" dirty="0" err="1"/>
              <a:t>Research</a:t>
            </a:r>
            <a:r>
              <a:rPr lang="es-419" sz="1200" dirty="0"/>
              <a:t>, 2006)</a:t>
            </a:r>
          </a:p>
        </p:txBody>
      </p:sp>
    </p:spTree>
    <p:extLst>
      <p:ext uri="{BB962C8B-B14F-4D97-AF65-F5344CB8AC3E}">
        <p14:creationId xmlns:p14="http://schemas.microsoft.com/office/powerpoint/2010/main" val="378618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56540" y="97154"/>
            <a:ext cx="3903345" cy="452120"/>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10" dirty="0"/>
              <a:t>Resultados y Discusión</a:t>
            </a:r>
          </a:p>
        </p:txBody>
      </p:sp>
      <p:pic>
        <p:nvPicPr>
          <p:cNvPr id="10" name="Picture 9">
            <a:extLst>
              <a:ext uri="{FF2B5EF4-FFF2-40B4-BE49-F238E27FC236}">
                <a16:creationId xmlns:a16="http://schemas.microsoft.com/office/drawing/2014/main" id="{F600C060-82D9-4E8F-B76E-47FD04CD3D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11" y="2133600"/>
            <a:ext cx="7002978" cy="2833663"/>
          </a:xfrm>
          <a:prstGeom prst="rect">
            <a:avLst/>
          </a:prstGeom>
          <a:noFill/>
          <a:ln>
            <a:noFill/>
          </a:ln>
        </p:spPr>
      </p:pic>
      <p:sp>
        <p:nvSpPr>
          <p:cNvPr id="11" name="CuadroTexto 3">
            <a:extLst>
              <a:ext uri="{FF2B5EF4-FFF2-40B4-BE49-F238E27FC236}">
                <a16:creationId xmlns:a16="http://schemas.microsoft.com/office/drawing/2014/main" id="{1CAD69F1-E22D-4B78-B3BF-FCCC86E02864}"/>
              </a:ext>
            </a:extLst>
          </p:cNvPr>
          <p:cNvSpPr txBox="1"/>
          <p:nvPr/>
        </p:nvSpPr>
        <p:spPr>
          <a:xfrm>
            <a:off x="2895600" y="1246309"/>
            <a:ext cx="335280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RT – qPCR </a:t>
            </a:r>
            <a:endParaRPr lang="en-US" sz="17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2AED21D-4AF0-4226-A437-B61682BB4188}"/>
              </a:ext>
            </a:extLst>
          </p:cNvPr>
          <p:cNvSpPr txBox="1"/>
          <p:nvPr/>
        </p:nvSpPr>
        <p:spPr>
          <a:xfrm>
            <a:off x="319178" y="6360412"/>
            <a:ext cx="1998560" cy="276999"/>
          </a:xfrm>
          <a:prstGeom prst="rect">
            <a:avLst/>
          </a:prstGeom>
          <a:noFill/>
        </p:spPr>
        <p:txBody>
          <a:bodyPr wrap="none" rtlCol="0">
            <a:spAutoFit/>
          </a:bodyPr>
          <a:lstStyle/>
          <a:p>
            <a:r>
              <a:rPr lang="es-419" sz="1200" dirty="0"/>
              <a:t>(Yuan y colaboradores, 2014)</a:t>
            </a:r>
          </a:p>
        </p:txBody>
      </p:sp>
      <p:sp>
        <p:nvSpPr>
          <p:cNvPr id="14" name="TextBox 13">
            <a:extLst>
              <a:ext uri="{FF2B5EF4-FFF2-40B4-BE49-F238E27FC236}">
                <a16:creationId xmlns:a16="http://schemas.microsoft.com/office/drawing/2014/main" id="{2B1A1AB0-7505-4795-91F2-CD420F53A5DF}"/>
              </a:ext>
            </a:extLst>
          </p:cNvPr>
          <p:cNvSpPr txBox="1"/>
          <p:nvPr/>
        </p:nvSpPr>
        <p:spPr>
          <a:xfrm>
            <a:off x="2317738" y="6360411"/>
            <a:ext cx="2259658" cy="276999"/>
          </a:xfrm>
          <a:prstGeom prst="rect">
            <a:avLst/>
          </a:prstGeom>
          <a:noFill/>
        </p:spPr>
        <p:txBody>
          <a:bodyPr wrap="none" rtlCol="0">
            <a:spAutoFit/>
          </a:bodyPr>
          <a:lstStyle/>
          <a:p>
            <a:r>
              <a:rPr lang="es-419" sz="1200" dirty="0"/>
              <a:t>(Gonzáles y colaboradores, 2013)</a:t>
            </a:r>
          </a:p>
        </p:txBody>
      </p:sp>
    </p:spTree>
    <p:extLst>
      <p:ext uri="{BB962C8B-B14F-4D97-AF65-F5344CB8AC3E}">
        <p14:creationId xmlns:p14="http://schemas.microsoft.com/office/powerpoint/2010/main" val="330962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56540" y="97154"/>
            <a:ext cx="3903345" cy="452120"/>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10" dirty="0"/>
              <a:t>Resultados y Discusión</a:t>
            </a:r>
          </a:p>
        </p:txBody>
      </p:sp>
      <p:sp>
        <p:nvSpPr>
          <p:cNvPr id="11" name="CuadroTexto 3">
            <a:extLst>
              <a:ext uri="{FF2B5EF4-FFF2-40B4-BE49-F238E27FC236}">
                <a16:creationId xmlns:a16="http://schemas.microsoft.com/office/drawing/2014/main" id="{1CAD69F1-E22D-4B78-B3BF-FCCC86E02864}"/>
              </a:ext>
            </a:extLst>
          </p:cNvPr>
          <p:cNvSpPr txBox="1"/>
          <p:nvPr/>
        </p:nvSpPr>
        <p:spPr>
          <a:xfrm>
            <a:off x="457200" y="990600"/>
            <a:ext cx="251460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RefFinder</a:t>
            </a:r>
          </a:p>
        </p:txBody>
      </p:sp>
      <p:pic>
        <p:nvPicPr>
          <p:cNvPr id="3" name="Picture 2" descr="A picture containing text, receipt, screenshot&#10;&#10;Description automatically generated">
            <a:extLst>
              <a:ext uri="{FF2B5EF4-FFF2-40B4-BE49-F238E27FC236}">
                <a16:creationId xmlns:a16="http://schemas.microsoft.com/office/drawing/2014/main" id="{05B1F067-01CB-46F8-BFF3-2FC8B4203F59}"/>
              </a:ext>
            </a:extLst>
          </p:cNvPr>
          <p:cNvPicPr>
            <a:picLocks noChangeAspect="1"/>
          </p:cNvPicPr>
          <p:nvPr/>
        </p:nvPicPr>
        <p:blipFill>
          <a:blip r:embed="rId3"/>
          <a:stretch>
            <a:fillRect/>
          </a:stretch>
        </p:blipFill>
        <p:spPr>
          <a:xfrm>
            <a:off x="3306267" y="695494"/>
            <a:ext cx="5574735" cy="2898261"/>
          </a:xfrm>
          <a:prstGeom prst="rect">
            <a:avLst/>
          </a:prstGeom>
        </p:spPr>
      </p:pic>
      <p:pic>
        <p:nvPicPr>
          <p:cNvPr id="7" name="Picture 6" descr="Chart, bar chart&#10;&#10;Description automatically generated">
            <a:extLst>
              <a:ext uri="{FF2B5EF4-FFF2-40B4-BE49-F238E27FC236}">
                <a16:creationId xmlns:a16="http://schemas.microsoft.com/office/drawing/2014/main" id="{9F73148D-7E00-4E15-9B31-1BF422CD8AB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592463"/>
            <a:ext cx="5638800" cy="2568751"/>
          </a:xfrm>
          <a:prstGeom prst="rect">
            <a:avLst/>
          </a:prstGeom>
          <a:noFill/>
          <a:ln>
            <a:noFill/>
          </a:ln>
        </p:spPr>
      </p:pic>
      <p:sp>
        <p:nvSpPr>
          <p:cNvPr id="8" name="TextBox 7">
            <a:extLst>
              <a:ext uri="{FF2B5EF4-FFF2-40B4-BE49-F238E27FC236}">
                <a16:creationId xmlns:a16="http://schemas.microsoft.com/office/drawing/2014/main" id="{362D1AB6-6670-4006-8282-100DB0B031E9}"/>
              </a:ext>
            </a:extLst>
          </p:cNvPr>
          <p:cNvSpPr txBox="1"/>
          <p:nvPr/>
        </p:nvSpPr>
        <p:spPr>
          <a:xfrm>
            <a:off x="319178" y="6360412"/>
            <a:ext cx="1969257" cy="276999"/>
          </a:xfrm>
          <a:prstGeom prst="rect">
            <a:avLst/>
          </a:prstGeom>
          <a:noFill/>
        </p:spPr>
        <p:txBody>
          <a:bodyPr wrap="none" rtlCol="0">
            <a:spAutoFit/>
          </a:bodyPr>
          <a:lstStyle/>
          <a:p>
            <a:r>
              <a:rPr lang="es-419" sz="1200" dirty="0"/>
              <a:t>(Reid y colaboradores, 2006)</a:t>
            </a:r>
          </a:p>
        </p:txBody>
      </p:sp>
      <p:sp>
        <p:nvSpPr>
          <p:cNvPr id="9" name="TextBox 8">
            <a:extLst>
              <a:ext uri="{FF2B5EF4-FFF2-40B4-BE49-F238E27FC236}">
                <a16:creationId xmlns:a16="http://schemas.microsoft.com/office/drawing/2014/main" id="{A14D6757-3806-411B-9CD7-1E3C65D5DF24}"/>
              </a:ext>
            </a:extLst>
          </p:cNvPr>
          <p:cNvSpPr txBox="1"/>
          <p:nvPr/>
        </p:nvSpPr>
        <p:spPr>
          <a:xfrm>
            <a:off x="2287143" y="6360411"/>
            <a:ext cx="1979516" cy="276999"/>
          </a:xfrm>
          <a:prstGeom prst="rect">
            <a:avLst/>
          </a:prstGeom>
          <a:noFill/>
        </p:spPr>
        <p:txBody>
          <a:bodyPr wrap="none" rtlCol="0">
            <a:spAutoFit/>
          </a:bodyPr>
          <a:lstStyle/>
          <a:p>
            <a:r>
              <a:rPr lang="es-419" sz="1200" dirty="0"/>
              <a:t>(Otto y colaboradores, 2020)</a:t>
            </a:r>
          </a:p>
        </p:txBody>
      </p:sp>
      <p:pic>
        <p:nvPicPr>
          <p:cNvPr id="5" name="Picture 4">
            <a:extLst>
              <a:ext uri="{FF2B5EF4-FFF2-40B4-BE49-F238E27FC236}">
                <a16:creationId xmlns:a16="http://schemas.microsoft.com/office/drawing/2014/main" id="{B1B9CA97-DB6B-4719-B299-6ACBBCF28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44" y="2181743"/>
            <a:ext cx="2609850" cy="981075"/>
          </a:xfrm>
          <a:prstGeom prst="rect">
            <a:avLst/>
          </a:prstGeom>
        </p:spPr>
      </p:pic>
    </p:spTree>
    <p:extLst>
      <p:ext uri="{BB962C8B-B14F-4D97-AF65-F5344CB8AC3E}">
        <p14:creationId xmlns:p14="http://schemas.microsoft.com/office/powerpoint/2010/main" val="401020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256540" y="97154"/>
            <a:ext cx="3903345" cy="452120"/>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10" dirty="0"/>
              <a:t>Resultados y Discusión</a:t>
            </a:r>
          </a:p>
        </p:txBody>
      </p:sp>
      <p:sp>
        <p:nvSpPr>
          <p:cNvPr id="11" name="CuadroTexto 3">
            <a:extLst>
              <a:ext uri="{FF2B5EF4-FFF2-40B4-BE49-F238E27FC236}">
                <a16:creationId xmlns:a16="http://schemas.microsoft.com/office/drawing/2014/main" id="{1CAD69F1-E22D-4B78-B3BF-FCCC86E02864}"/>
              </a:ext>
            </a:extLst>
          </p:cNvPr>
          <p:cNvSpPr txBox="1"/>
          <p:nvPr/>
        </p:nvSpPr>
        <p:spPr>
          <a:xfrm>
            <a:off x="334032" y="823371"/>
            <a:ext cx="251460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MiFi: Microbe Finder</a:t>
            </a:r>
          </a:p>
        </p:txBody>
      </p:sp>
      <p:pic>
        <p:nvPicPr>
          <p:cNvPr id="8" name="Picture 7">
            <a:extLst>
              <a:ext uri="{FF2B5EF4-FFF2-40B4-BE49-F238E27FC236}">
                <a16:creationId xmlns:a16="http://schemas.microsoft.com/office/drawing/2014/main" id="{F148DBD2-DF24-45CF-9D4A-EF55B3F608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2501" y="586361"/>
            <a:ext cx="4161768" cy="5199388"/>
          </a:xfrm>
          <a:prstGeom prst="rect">
            <a:avLst/>
          </a:prstGeom>
          <a:noFill/>
          <a:ln>
            <a:noFill/>
          </a:ln>
        </p:spPr>
      </p:pic>
      <p:pic>
        <p:nvPicPr>
          <p:cNvPr id="16386" name="Picture 2" descr="command-not-found.com – minimap2">
            <a:extLst>
              <a:ext uri="{FF2B5EF4-FFF2-40B4-BE49-F238E27FC236}">
                <a16:creationId xmlns:a16="http://schemas.microsoft.com/office/drawing/2014/main" id="{37EE203D-5FF3-4406-9C23-3B2406ACBE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33" t="29297" r="33333" b="56370"/>
          <a:stretch/>
        </p:blipFill>
        <p:spPr bwMode="auto">
          <a:xfrm>
            <a:off x="715032" y="1476150"/>
            <a:ext cx="1752600" cy="3943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E3CF6F-E7AF-4FE1-969B-8D8F1118A044}"/>
              </a:ext>
            </a:extLst>
          </p:cNvPr>
          <p:cNvSpPr txBox="1"/>
          <p:nvPr/>
        </p:nvSpPr>
        <p:spPr>
          <a:xfrm>
            <a:off x="539731" y="1870485"/>
            <a:ext cx="230890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a:t>VvTCPB</a:t>
            </a:r>
            <a:r>
              <a:rPr lang="en-US" dirty="0"/>
              <a:t> 2125 pb</a:t>
            </a:r>
          </a:p>
          <a:p>
            <a:r>
              <a:rPr lang="en-US" b="1" dirty="0"/>
              <a:t>VvAIG – 1 </a:t>
            </a:r>
            <a:r>
              <a:rPr lang="en-US" dirty="0"/>
              <a:t>1423 pb  </a:t>
            </a:r>
            <a:endParaRPr lang="es-419" dirty="0"/>
          </a:p>
        </p:txBody>
      </p:sp>
      <p:graphicFrame>
        <p:nvGraphicFramePr>
          <p:cNvPr id="9" name="Table 9">
            <a:extLst>
              <a:ext uri="{FF2B5EF4-FFF2-40B4-BE49-F238E27FC236}">
                <a16:creationId xmlns:a16="http://schemas.microsoft.com/office/drawing/2014/main" id="{DD5F3AC6-B6FD-4445-B7FC-C839A95CD64A}"/>
              </a:ext>
            </a:extLst>
          </p:cNvPr>
          <p:cNvGraphicFramePr>
            <a:graphicFrameLocks noGrp="1"/>
          </p:cNvGraphicFramePr>
          <p:nvPr>
            <p:extLst>
              <p:ext uri="{D42A27DB-BD31-4B8C-83A1-F6EECF244321}">
                <p14:modId xmlns:p14="http://schemas.microsoft.com/office/powerpoint/2010/main" val="1333519048"/>
              </p:ext>
            </p:extLst>
          </p:nvPr>
        </p:nvGraphicFramePr>
        <p:xfrm>
          <a:off x="156096" y="2911398"/>
          <a:ext cx="4161768" cy="1996023"/>
        </p:xfrm>
        <a:graphic>
          <a:graphicData uri="http://schemas.openxmlformats.org/drawingml/2006/table">
            <a:tbl>
              <a:tblPr firstRow="1" bandRow="1">
                <a:tableStyleId>{17292A2E-F333-43FB-9621-5CBBE7FDCDCB}</a:tableStyleId>
              </a:tblPr>
              <a:tblGrid>
                <a:gridCol w="1748904">
                  <a:extLst>
                    <a:ext uri="{9D8B030D-6E8A-4147-A177-3AD203B41FA5}">
                      <a16:colId xmlns:a16="http://schemas.microsoft.com/office/drawing/2014/main" val="4020545939"/>
                    </a:ext>
                  </a:extLst>
                </a:gridCol>
                <a:gridCol w="1143000">
                  <a:extLst>
                    <a:ext uri="{9D8B030D-6E8A-4147-A177-3AD203B41FA5}">
                      <a16:colId xmlns:a16="http://schemas.microsoft.com/office/drawing/2014/main" val="593175117"/>
                    </a:ext>
                  </a:extLst>
                </a:gridCol>
                <a:gridCol w="1269864">
                  <a:extLst>
                    <a:ext uri="{9D8B030D-6E8A-4147-A177-3AD203B41FA5}">
                      <a16:colId xmlns:a16="http://schemas.microsoft.com/office/drawing/2014/main" val="1223113443"/>
                    </a:ext>
                  </a:extLst>
                </a:gridCol>
              </a:tblGrid>
              <a:tr h="472301">
                <a:tc>
                  <a:txBody>
                    <a:bodyPr/>
                    <a:lstStyle/>
                    <a:p>
                      <a:pPr algn="ctr"/>
                      <a:r>
                        <a:rPr lang="en-US" sz="1600" dirty="0"/>
                        <a:t>HKG</a:t>
                      </a:r>
                      <a:endParaRPr lang="es-419"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t>Vitis spp. (sano)</a:t>
                      </a:r>
                      <a:endParaRPr lang="es-419"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t>Vitis vinifera (GRBaV)</a:t>
                      </a:r>
                      <a:endParaRPr lang="es-419" sz="16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2387467"/>
                  </a:ext>
                </a:extLst>
              </a:tr>
              <a:tr h="472301">
                <a:tc>
                  <a:txBody>
                    <a:bodyPr/>
                    <a:lstStyle/>
                    <a:p>
                      <a:pPr algn="ctr"/>
                      <a:r>
                        <a:rPr lang="en-US" sz="1600" dirty="0"/>
                        <a:t>VvTCPB</a:t>
                      </a:r>
                      <a:endParaRPr lang="es-419" sz="16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600" b="1" dirty="0"/>
                        <a:t>44</a:t>
                      </a:r>
                      <a:endParaRPr lang="es-419" sz="1600" b="1" dirty="0"/>
                    </a:p>
                  </a:txBody>
                  <a:tcPr anchor="ctr"/>
                </a:tc>
                <a:tc>
                  <a:txBody>
                    <a:bodyPr/>
                    <a:lstStyle/>
                    <a:p>
                      <a:pPr algn="ctr"/>
                      <a:r>
                        <a:rPr lang="en-US" sz="1600" b="1" dirty="0"/>
                        <a:t>27</a:t>
                      </a:r>
                      <a:endParaRPr lang="es-419" sz="1600" b="1"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5112533"/>
                  </a:ext>
                </a:extLst>
              </a:tr>
              <a:tr h="472301">
                <a:tc>
                  <a:txBody>
                    <a:bodyPr/>
                    <a:lstStyle/>
                    <a:p>
                      <a:pPr algn="ctr"/>
                      <a:r>
                        <a:rPr lang="en-US" sz="1600" dirty="0"/>
                        <a:t>VvAIG – 1 </a:t>
                      </a:r>
                      <a:endParaRPr lang="es-419" sz="1600" dirty="0"/>
                    </a:p>
                  </a:txBody>
                  <a:tcPr anchor="ctr">
                    <a:lnL w="12700" cap="flat" cmpd="sng" algn="ctr">
                      <a:solidFill>
                        <a:schemeClr val="tx1"/>
                      </a:solidFill>
                      <a:prstDash val="solid"/>
                      <a:round/>
                      <a:headEnd type="none" w="med" len="med"/>
                      <a:tailEnd type="none" w="med" len="med"/>
                    </a:lnL>
                  </a:tcPr>
                </a:tc>
                <a:tc>
                  <a:txBody>
                    <a:bodyPr/>
                    <a:lstStyle/>
                    <a:p>
                      <a:pPr algn="ctr"/>
                      <a:r>
                        <a:rPr lang="en-US" sz="1600" b="1" dirty="0"/>
                        <a:t>58</a:t>
                      </a:r>
                      <a:endParaRPr lang="es-419" sz="1600" b="1" dirty="0"/>
                    </a:p>
                  </a:txBody>
                  <a:tcPr anchor="ctr"/>
                </a:tc>
                <a:tc>
                  <a:txBody>
                    <a:bodyPr/>
                    <a:lstStyle/>
                    <a:p>
                      <a:pPr algn="ctr"/>
                      <a:r>
                        <a:rPr lang="en-US" sz="1600" b="1" dirty="0"/>
                        <a:t>49</a:t>
                      </a:r>
                      <a:endParaRPr lang="es-419" sz="1600" b="1"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19170371"/>
                  </a:ext>
                </a:extLst>
              </a:tr>
              <a:tr h="472301">
                <a:tc>
                  <a:txBody>
                    <a:bodyPr/>
                    <a:lstStyle/>
                    <a:p>
                      <a:pPr algn="ctr"/>
                      <a:r>
                        <a:rPr lang="en-US" sz="1600" dirty="0"/>
                        <a:t>VvTCPB_VvAIG – 1  </a:t>
                      </a:r>
                      <a:endParaRPr lang="es-419" sz="16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b="1" dirty="0"/>
                        <a:t>61</a:t>
                      </a:r>
                      <a:endParaRPr lang="es-419" sz="1600" b="1" dirty="0"/>
                    </a:p>
                  </a:txBody>
                  <a:tcPr anchor="ctr">
                    <a:lnB w="12700" cap="flat" cmpd="sng" algn="ctr">
                      <a:solidFill>
                        <a:schemeClr val="tx1"/>
                      </a:solidFill>
                      <a:prstDash val="solid"/>
                      <a:round/>
                      <a:headEnd type="none" w="med" len="med"/>
                      <a:tailEnd type="none" w="med" len="med"/>
                    </a:lnB>
                  </a:tcPr>
                </a:tc>
                <a:tc>
                  <a:txBody>
                    <a:bodyPr/>
                    <a:lstStyle/>
                    <a:p>
                      <a:pPr algn="ctr"/>
                      <a:r>
                        <a:rPr lang="en-US" sz="1600" b="1" dirty="0"/>
                        <a:t>57</a:t>
                      </a:r>
                      <a:endParaRPr lang="es-419" sz="16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4944716"/>
                  </a:ext>
                </a:extLst>
              </a:tr>
            </a:tbl>
          </a:graphicData>
        </a:graphic>
      </p:graphicFrame>
      <p:sp>
        <p:nvSpPr>
          <p:cNvPr id="12" name="TextBox 11">
            <a:extLst>
              <a:ext uri="{FF2B5EF4-FFF2-40B4-BE49-F238E27FC236}">
                <a16:creationId xmlns:a16="http://schemas.microsoft.com/office/drawing/2014/main" id="{EDB96863-64B5-4DEF-9AF2-7BE452B0437C}"/>
              </a:ext>
            </a:extLst>
          </p:cNvPr>
          <p:cNvSpPr txBox="1"/>
          <p:nvPr/>
        </p:nvSpPr>
        <p:spPr>
          <a:xfrm>
            <a:off x="319178" y="6360412"/>
            <a:ext cx="2541786" cy="276999"/>
          </a:xfrm>
          <a:prstGeom prst="rect">
            <a:avLst/>
          </a:prstGeom>
          <a:noFill/>
        </p:spPr>
        <p:txBody>
          <a:bodyPr wrap="none" rtlCol="0">
            <a:spAutoFit/>
          </a:bodyPr>
          <a:lstStyle/>
          <a:p>
            <a:r>
              <a:rPr lang="es-419" sz="1200" dirty="0"/>
              <a:t>(</a:t>
            </a:r>
            <a:r>
              <a:rPr lang="es-419" sz="1200" dirty="0" err="1"/>
              <a:t>Krehenwinkel</a:t>
            </a:r>
            <a:r>
              <a:rPr lang="es-419" sz="1200" dirty="0"/>
              <a:t> y colaboradores, 2019)</a:t>
            </a:r>
          </a:p>
        </p:txBody>
      </p:sp>
      <p:pic>
        <p:nvPicPr>
          <p:cNvPr id="13" name="Picture 12">
            <a:extLst>
              <a:ext uri="{FF2B5EF4-FFF2-40B4-BE49-F238E27FC236}">
                <a16:creationId xmlns:a16="http://schemas.microsoft.com/office/drawing/2014/main" id="{F14DA907-A0C7-4C12-8721-1E7ABD310A67}"/>
              </a:ext>
            </a:extLst>
          </p:cNvPr>
          <p:cNvPicPr>
            <a:picLocks noChangeAspect="1"/>
          </p:cNvPicPr>
          <p:nvPr/>
        </p:nvPicPr>
        <p:blipFill>
          <a:blip r:embed="rId5"/>
          <a:stretch>
            <a:fillRect/>
          </a:stretch>
        </p:blipFill>
        <p:spPr>
          <a:xfrm>
            <a:off x="156096" y="5095917"/>
            <a:ext cx="2299622" cy="287516"/>
          </a:xfrm>
          <a:prstGeom prst="rect">
            <a:avLst/>
          </a:prstGeom>
        </p:spPr>
      </p:pic>
      <p:pic>
        <p:nvPicPr>
          <p:cNvPr id="16" name="Picture 15" descr="Logo&#10;&#10;Description automatically generated">
            <a:extLst>
              <a:ext uri="{FF2B5EF4-FFF2-40B4-BE49-F238E27FC236}">
                <a16:creationId xmlns:a16="http://schemas.microsoft.com/office/drawing/2014/main" id="{58B8FDC6-6A5A-41E5-8489-D506EAD1C8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5103"/>
          <a:stretch/>
        </p:blipFill>
        <p:spPr>
          <a:xfrm>
            <a:off x="622016" y="5381850"/>
            <a:ext cx="683891" cy="781859"/>
          </a:xfrm>
          <a:prstGeom prst="rect">
            <a:avLst/>
          </a:prstGeom>
        </p:spPr>
      </p:pic>
      <p:sp>
        <p:nvSpPr>
          <p:cNvPr id="14" name="TextBox 13">
            <a:extLst>
              <a:ext uri="{FF2B5EF4-FFF2-40B4-BE49-F238E27FC236}">
                <a16:creationId xmlns:a16="http://schemas.microsoft.com/office/drawing/2014/main" id="{E721F75B-ED5F-44D1-9768-819F07B2FE2A}"/>
              </a:ext>
            </a:extLst>
          </p:cNvPr>
          <p:cNvSpPr txBox="1"/>
          <p:nvPr/>
        </p:nvSpPr>
        <p:spPr>
          <a:xfrm>
            <a:off x="1337676" y="5547008"/>
            <a:ext cx="3124200" cy="338554"/>
          </a:xfrm>
          <a:prstGeom prst="rect">
            <a:avLst/>
          </a:prstGeom>
          <a:noFill/>
        </p:spPr>
        <p:txBody>
          <a:bodyPr wrap="square" rtlCol="0">
            <a:spAutoFit/>
          </a:bodyPr>
          <a:lstStyle/>
          <a:p>
            <a:r>
              <a:rPr lang="en-US" sz="1600" dirty="0"/>
              <a:t>E – probes VvTCPB_VvAIG – 1 </a:t>
            </a:r>
            <a:endParaRPr lang="es-419" sz="1600" dirty="0"/>
          </a:p>
        </p:txBody>
      </p:sp>
    </p:spTree>
    <p:extLst>
      <p:ext uri="{BB962C8B-B14F-4D97-AF65-F5344CB8AC3E}">
        <p14:creationId xmlns:p14="http://schemas.microsoft.com/office/powerpoint/2010/main" val="141094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540" y="97154"/>
            <a:ext cx="2322195" cy="452120"/>
          </a:xfrm>
          <a:prstGeom prst="rect">
            <a:avLst/>
          </a:prstGeom>
        </p:spPr>
        <p:txBody>
          <a:bodyPr vert="horz" wrap="square" lIns="0" tIns="12700" rIns="0" bIns="0" rtlCol="0">
            <a:spAutoFit/>
          </a:bodyPr>
          <a:lstStyle/>
          <a:p>
            <a:pPr marL="12700">
              <a:lnSpc>
                <a:spcPct val="100000"/>
              </a:lnSpc>
              <a:spcBef>
                <a:spcPts val="100"/>
              </a:spcBef>
            </a:pPr>
            <a:r>
              <a:rPr lang="es-EC" spc="-15" dirty="0"/>
              <a:t>Conclusiones</a:t>
            </a:r>
            <a:endParaRPr spc="-15" dirty="0"/>
          </a:p>
        </p:txBody>
      </p:sp>
      <p:sp>
        <p:nvSpPr>
          <p:cNvPr id="3" name="object 3"/>
          <p:cNvSpPr txBox="1"/>
          <p:nvPr/>
        </p:nvSpPr>
        <p:spPr>
          <a:xfrm>
            <a:off x="1469136" y="1052131"/>
            <a:ext cx="6209030" cy="302583"/>
          </a:xfrm>
          <a:prstGeom prst="rect">
            <a:avLst/>
          </a:prstGeom>
        </p:spPr>
        <p:txBody>
          <a:bodyPr vert="horz" wrap="square" lIns="0" tIns="12700" rIns="0" bIns="0" rtlCol="0">
            <a:spAutoFit/>
          </a:bodyPr>
          <a:lstStyle/>
          <a:p>
            <a:pPr marL="355600" marR="5080" indent="-343535" algn="just">
              <a:lnSpc>
                <a:spcPct val="150100"/>
              </a:lnSpc>
              <a:spcBef>
                <a:spcPts val="100"/>
              </a:spcBef>
              <a:buAutoNum type="arabicPeriod"/>
              <a:tabLst>
                <a:tab pos="356235" algn="l"/>
              </a:tabLst>
            </a:pPr>
            <a:endParaRPr sz="1400" dirty="0">
              <a:latin typeface="Calibri"/>
              <a:cs typeface="Calibri"/>
            </a:endParaRPr>
          </a:p>
        </p:txBody>
      </p:sp>
      <p:sp>
        <p:nvSpPr>
          <p:cNvPr id="4" name="CuadroTexto 3"/>
          <p:cNvSpPr txBox="1"/>
          <p:nvPr/>
        </p:nvSpPr>
        <p:spPr>
          <a:xfrm>
            <a:off x="609600" y="1040507"/>
            <a:ext cx="7876540" cy="5062924"/>
          </a:xfrm>
          <a:prstGeom prst="rect">
            <a:avLst/>
          </a:prstGeom>
          <a:noFill/>
        </p:spPr>
        <p:txBody>
          <a:bodyPr wrap="square" rtlCol="0">
            <a:spAutoFit/>
          </a:bodyPr>
          <a:lstStyle/>
          <a:p>
            <a:pPr marL="742950" lvl="1" indent="-285750" algn="just">
              <a:buFont typeface="Arial" panose="020B0604020202020204" pitchFamily="34" charset="0"/>
              <a:buChar char="•"/>
            </a:pPr>
            <a:r>
              <a:rPr lang="es-419" sz="1700" dirty="0">
                <a:cs typeface="Arial" panose="020B0604020202020204" pitchFamily="34" charset="0"/>
              </a:rPr>
              <a:t>Los valores </a:t>
            </a:r>
            <a:r>
              <a:rPr lang="es-419" sz="1700" dirty="0" err="1">
                <a:cs typeface="Arial" panose="020B0604020202020204" pitchFamily="34" charset="0"/>
              </a:rPr>
              <a:t>Ct</a:t>
            </a:r>
            <a:r>
              <a:rPr lang="es-419" sz="1700" dirty="0">
                <a:cs typeface="Arial" panose="020B0604020202020204" pitchFamily="34" charset="0"/>
              </a:rPr>
              <a:t> de dos genes endógenos específicos de uva y de tres genes de mantenimiento de uso común permitieron determinar que los genes candidatos específicos VvAIG – 1 y VvTCPB fueron los genes de expresión génica más estable. </a:t>
            </a:r>
          </a:p>
          <a:p>
            <a:pPr lvl="1" algn="just"/>
            <a:endParaRPr lang="es-419" sz="1700" dirty="0">
              <a:cs typeface="Arial" panose="020B0604020202020204" pitchFamily="34" charset="0"/>
            </a:endParaRPr>
          </a:p>
          <a:p>
            <a:pPr marL="742950" lvl="1" indent="-285750" algn="just">
              <a:buFont typeface="Arial" panose="020B0604020202020204" pitchFamily="34" charset="0"/>
              <a:buChar char="•"/>
            </a:pPr>
            <a:r>
              <a:rPr lang="es-419" sz="1700" dirty="0">
                <a:cs typeface="Arial" panose="020B0604020202020204" pitchFamily="34" charset="0"/>
              </a:rPr>
              <a:t>A través de la plataforma RefFinder se logró determinar que los genes de mantenimiento específicos de uva VvTCPB y VvAIG - 1 son óptimos para el uso como controles internos debido a que demuestran una expresión más estable en comparación a los otros genes candidatos.</a:t>
            </a:r>
          </a:p>
          <a:p>
            <a:pPr lvl="1" algn="just"/>
            <a:endParaRPr lang="es-419" sz="1700" dirty="0">
              <a:cs typeface="Arial" panose="020B0604020202020204" pitchFamily="34" charset="0"/>
            </a:endParaRPr>
          </a:p>
          <a:p>
            <a:pPr marL="742950" lvl="1" indent="-285750" algn="just">
              <a:buFont typeface="Arial" panose="020B0604020202020204" pitchFamily="34" charset="0"/>
              <a:buChar char="•"/>
            </a:pPr>
            <a:r>
              <a:rPr lang="es-419" sz="1700" dirty="0">
                <a:cs typeface="Arial" panose="020B0604020202020204" pitchFamily="34" charset="0"/>
              </a:rPr>
              <a:t>Se comparó la presencia de los genes de mantenimiento seleccionados con el uso del algoritmo minimap2 el cual abordó el mapeo de las secuencias de los genes VvTCPB, VvAIG – 1 y la concatenación de VvTCPB_VvAIG – 1 en diluciones seriadas de tejido sano y tejido infectado con GRBaV, concluyendo que la cobertura de mapeo de VvTCPB_VvAIG – 1 es mayor en comparación a las lecturas obtenidas de los genes individuales VvTCPB y VvAIG – 1.</a:t>
            </a:r>
          </a:p>
          <a:p>
            <a:pPr marL="800100" lvl="1" indent="-342900" algn="just">
              <a:buFont typeface="+mj-lt"/>
              <a:buAutoNum type="arabicPeriod"/>
            </a:pPr>
            <a:endParaRPr lang="es-EC" sz="1700" dirty="0">
              <a:effectLst/>
              <a:ea typeface="Calibri" panose="020F0502020204030204" pitchFamily="34" charset="0"/>
              <a:cs typeface="Arial" panose="020B0604020202020204" pitchFamily="34" charset="0"/>
            </a:endParaRPr>
          </a:p>
          <a:p>
            <a:pPr lvl="1" algn="just"/>
            <a:endParaRPr lang="es-419" sz="1600" dirty="0">
              <a:latin typeface="Arial" panose="020B0604020202020204" pitchFamily="34" charset="0"/>
              <a:cs typeface="Arial" panose="020B0604020202020204" pitchFamily="34" charset="0"/>
            </a:endParaRP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FE55-D816-4947-8D4A-6CCD6FF525BE}"/>
              </a:ext>
            </a:extLst>
          </p:cNvPr>
          <p:cNvSpPr>
            <a:spLocks noGrp="1"/>
          </p:cNvSpPr>
          <p:nvPr>
            <p:ph type="title"/>
          </p:nvPr>
        </p:nvSpPr>
        <p:spPr>
          <a:xfrm>
            <a:off x="256540" y="97154"/>
            <a:ext cx="8630919" cy="430887"/>
          </a:xfrm>
        </p:spPr>
        <p:txBody>
          <a:bodyPr/>
          <a:lstStyle/>
          <a:p>
            <a:r>
              <a:rPr lang="es-EC" dirty="0"/>
              <a:t>Contenido							            </a:t>
            </a:r>
          </a:p>
        </p:txBody>
      </p:sp>
      <p:pic>
        <p:nvPicPr>
          <p:cNvPr id="2052" name="Picture 4" descr="Plantillas de Tabla de Contenido para PowerPoint y Keynote - Showeet">
            <a:extLst>
              <a:ext uri="{FF2B5EF4-FFF2-40B4-BE49-F238E27FC236}">
                <a16:creationId xmlns:a16="http://schemas.microsoft.com/office/drawing/2014/main" id="{D642A994-76BC-47C1-9916-8C30C2A07C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21" t="28928" r="39167" b="9999"/>
          <a:stretch/>
        </p:blipFill>
        <p:spPr bwMode="auto">
          <a:xfrm>
            <a:off x="914400" y="2345170"/>
            <a:ext cx="1728504" cy="27602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 name="Diagram 50">
            <a:extLst>
              <a:ext uri="{FF2B5EF4-FFF2-40B4-BE49-F238E27FC236}">
                <a16:creationId xmlns:a16="http://schemas.microsoft.com/office/drawing/2014/main" id="{21E6F264-F5C7-46CB-AB23-A961E9571AF5}"/>
              </a:ext>
            </a:extLst>
          </p:cNvPr>
          <p:cNvGraphicFramePr/>
          <p:nvPr>
            <p:extLst>
              <p:ext uri="{D42A27DB-BD31-4B8C-83A1-F6EECF244321}">
                <p14:modId xmlns:p14="http://schemas.microsoft.com/office/powerpoint/2010/main" val="865210997"/>
              </p:ext>
            </p:extLst>
          </p:nvPr>
        </p:nvGraphicFramePr>
        <p:xfrm>
          <a:off x="2338104" y="990600"/>
          <a:ext cx="5719436"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Shape&#10;&#10;Description automatically generated with low confidence">
            <a:extLst>
              <a:ext uri="{FF2B5EF4-FFF2-40B4-BE49-F238E27FC236}">
                <a16:creationId xmlns:a16="http://schemas.microsoft.com/office/drawing/2014/main" id="{F070D210-D4A2-4D69-AEE0-8CD198A45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800" y="3213556"/>
            <a:ext cx="430887" cy="430887"/>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1C1F9B84-E646-42F2-989F-E0C98876935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32222"/>
          <a:stretch/>
        </p:blipFill>
        <p:spPr>
          <a:xfrm>
            <a:off x="2362200" y="1245513"/>
            <a:ext cx="635735" cy="430887"/>
          </a:xfrm>
          <a:prstGeom prst="rect">
            <a:avLst/>
          </a:prstGeom>
        </p:spPr>
      </p:pic>
      <p:pic>
        <p:nvPicPr>
          <p:cNvPr id="8" name="Picture 7" descr="Circle&#10;&#10;Description automatically generated">
            <a:extLst>
              <a:ext uri="{FF2B5EF4-FFF2-40B4-BE49-F238E27FC236}">
                <a16:creationId xmlns:a16="http://schemas.microsoft.com/office/drawing/2014/main" id="{20362923-B3E0-4A67-A50B-823DA13323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31832" y="1874697"/>
            <a:ext cx="381000" cy="381000"/>
          </a:xfrm>
          <a:prstGeom prst="rect">
            <a:avLst/>
          </a:prstGeom>
        </p:spPr>
      </p:pic>
      <p:pic>
        <p:nvPicPr>
          <p:cNvPr id="10" name="Picture 9" descr="Shape&#10;&#10;Description automatically generated">
            <a:extLst>
              <a:ext uri="{FF2B5EF4-FFF2-40B4-BE49-F238E27FC236}">
                <a16:creationId xmlns:a16="http://schemas.microsoft.com/office/drawing/2014/main" id="{B1E3D9F3-3D9B-4285-B568-9D82A2A442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1284" y="2502554"/>
            <a:ext cx="431403" cy="431403"/>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67EA4E94-C3D4-470F-A97E-63903EC5E94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93732" y="3791078"/>
            <a:ext cx="457200" cy="4572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D2F42235-5786-4621-A83E-7D16A4B24C2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2464623" y="4461395"/>
            <a:ext cx="430887" cy="430887"/>
          </a:xfrm>
          <a:prstGeom prst="rect">
            <a:avLst/>
          </a:prstGeom>
        </p:spPr>
      </p:pic>
    </p:spTree>
    <p:extLst>
      <p:ext uri="{BB962C8B-B14F-4D97-AF65-F5344CB8AC3E}">
        <p14:creationId xmlns:p14="http://schemas.microsoft.com/office/powerpoint/2010/main" val="24275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540" y="97154"/>
            <a:ext cx="2322195" cy="452120"/>
          </a:xfrm>
          <a:prstGeom prst="rect">
            <a:avLst/>
          </a:prstGeom>
        </p:spPr>
        <p:txBody>
          <a:bodyPr vert="horz" wrap="square" lIns="0" tIns="12700" rIns="0" bIns="0" rtlCol="0">
            <a:spAutoFit/>
          </a:bodyPr>
          <a:lstStyle/>
          <a:p>
            <a:pPr marL="12700">
              <a:lnSpc>
                <a:spcPct val="100000"/>
              </a:lnSpc>
              <a:spcBef>
                <a:spcPts val="100"/>
              </a:spcBef>
            </a:pPr>
            <a:r>
              <a:rPr lang="es-EC" spc="-15" dirty="0"/>
              <a:t>Conclusiones</a:t>
            </a:r>
            <a:endParaRPr spc="-15" dirty="0"/>
          </a:p>
        </p:txBody>
      </p:sp>
      <p:sp>
        <p:nvSpPr>
          <p:cNvPr id="3" name="object 3"/>
          <p:cNvSpPr txBox="1"/>
          <p:nvPr/>
        </p:nvSpPr>
        <p:spPr>
          <a:xfrm>
            <a:off x="1469136" y="1052131"/>
            <a:ext cx="6209030" cy="302583"/>
          </a:xfrm>
          <a:prstGeom prst="rect">
            <a:avLst/>
          </a:prstGeom>
        </p:spPr>
        <p:txBody>
          <a:bodyPr vert="horz" wrap="square" lIns="0" tIns="12700" rIns="0" bIns="0" rtlCol="0">
            <a:spAutoFit/>
          </a:bodyPr>
          <a:lstStyle/>
          <a:p>
            <a:pPr marL="355600" marR="5080" indent="-343535" algn="just">
              <a:lnSpc>
                <a:spcPct val="150100"/>
              </a:lnSpc>
              <a:spcBef>
                <a:spcPts val="100"/>
              </a:spcBef>
              <a:buAutoNum type="arabicPeriod"/>
              <a:tabLst>
                <a:tab pos="356235" algn="l"/>
              </a:tabLst>
            </a:pPr>
            <a:endParaRPr sz="1400" dirty="0">
              <a:latin typeface="Calibri"/>
              <a:cs typeface="Calibri"/>
            </a:endParaRPr>
          </a:p>
        </p:txBody>
      </p:sp>
      <p:sp>
        <p:nvSpPr>
          <p:cNvPr id="4" name="CuadroTexto 3"/>
          <p:cNvSpPr txBox="1"/>
          <p:nvPr/>
        </p:nvSpPr>
        <p:spPr>
          <a:xfrm>
            <a:off x="457200" y="1052131"/>
            <a:ext cx="7876540" cy="2708434"/>
          </a:xfrm>
          <a:prstGeom prst="rect">
            <a:avLst/>
          </a:prstGeom>
          <a:noFill/>
        </p:spPr>
        <p:txBody>
          <a:bodyPr wrap="square" rtlCol="0">
            <a:spAutoFit/>
          </a:bodyPr>
          <a:lstStyle/>
          <a:p>
            <a:pPr lvl="1" algn="just"/>
            <a:endParaRPr lang="es-EC" sz="1700" dirty="0">
              <a:effectLst/>
              <a:ea typeface="Calibri" panose="020F0502020204030204" pitchFamily="34" charset="0"/>
              <a:cs typeface="Arial" panose="020B0604020202020204" pitchFamily="34" charset="0"/>
            </a:endParaRPr>
          </a:p>
          <a:p>
            <a:pPr marL="742950" lvl="1" indent="-285750" algn="just">
              <a:buFont typeface="Arial" panose="020B0604020202020204" pitchFamily="34" charset="0"/>
              <a:buChar char="•"/>
            </a:pPr>
            <a:r>
              <a:rPr lang="es-EC" sz="1700" dirty="0">
                <a:effectLst/>
                <a:ea typeface="Calibri" panose="020F0502020204030204" pitchFamily="34" charset="0"/>
                <a:cs typeface="Arial" panose="020B0604020202020204" pitchFamily="34" charset="0"/>
              </a:rPr>
              <a:t>Se verificó la presencia positiva de los genes de mantenimiento seleccionados, VvTPB y VvAIG – 1, con la herramienta MiDetect hasta la dilución 10</a:t>
            </a:r>
            <a:r>
              <a:rPr lang="es-EC" sz="1700" baseline="30000" dirty="0">
                <a:effectLst/>
                <a:ea typeface="Calibri" panose="020F0502020204030204" pitchFamily="34" charset="0"/>
                <a:cs typeface="Arial" panose="020B0604020202020204" pitchFamily="34" charset="0"/>
              </a:rPr>
              <a:t>-6</a:t>
            </a:r>
            <a:r>
              <a:rPr lang="es-EC" sz="1700" dirty="0">
                <a:effectLst/>
                <a:ea typeface="Calibri" panose="020F0502020204030204" pitchFamily="34" charset="0"/>
                <a:cs typeface="Arial" panose="020B0604020202020204" pitchFamily="34" charset="0"/>
              </a:rPr>
              <a:t> tanto en tejido sano de </a:t>
            </a:r>
            <a:r>
              <a:rPr lang="es-EC" sz="1700" i="1" dirty="0">
                <a:effectLst/>
                <a:ea typeface="Calibri" panose="020F0502020204030204" pitchFamily="34" charset="0"/>
                <a:cs typeface="Arial" panose="020B0604020202020204" pitchFamily="34" charset="0"/>
              </a:rPr>
              <a:t>Vitis </a:t>
            </a:r>
            <a:r>
              <a:rPr lang="es-EC" sz="1700" dirty="0">
                <a:effectLst/>
                <a:ea typeface="Calibri" panose="020F0502020204030204" pitchFamily="34" charset="0"/>
                <a:cs typeface="Arial" panose="020B0604020202020204" pitchFamily="34" charset="0"/>
              </a:rPr>
              <a:t>spp. y tejido de </a:t>
            </a:r>
            <a:r>
              <a:rPr lang="es-EC" sz="1700" i="1" dirty="0">
                <a:effectLst/>
                <a:ea typeface="Calibri" panose="020F0502020204030204" pitchFamily="34" charset="0"/>
                <a:cs typeface="Arial" panose="020B0604020202020204" pitchFamily="34" charset="0"/>
              </a:rPr>
              <a:t>Vitis vinífera</a:t>
            </a:r>
            <a:r>
              <a:rPr lang="es-EC" sz="1700" dirty="0">
                <a:effectLst/>
                <a:ea typeface="Calibri" panose="020F0502020204030204" pitchFamily="34" charset="0"/>
                <a:cs typeface="Arial" panose="020B0604020202020204" pitchFamily="34" charset="0"/>
              </a:rPr>
              <a:t> infectado con GRBaV mediante el uso de las sondas electrónicas de 20 nucleótidos de tamaño variable obtenidas de la concatenación de los genes VvTCPB_VvAIG – 1 en la herramienta MiProbe de la plataforma bioinformática EDNA - MiFi: Microbe Finder</a:t>
            </a:r>
            <a:r>
              <a:rPr lang="es-EC" sz="1700" dirty="0">
                <a:effectLst/>
                <a:latin typeface="Arial" panose="020B0604020202020204" pitchFamily="34" charset="0"/>
                <a:ea typeface="Calibri" panose="020F0502020204030204" pitchFamily="34" charset="0"/>
                <a:cs typeface="Arial" panose="020B0604020202020204" pitchFamily="34" charset="0"/>
              </a:rPr>
              <a:t>.</a:t>
            </a:r>
            <a:endParaRPr lang="es-419" sz="17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buFont typeface="+mj-lt"/>
              <a:buAutoNum type="arabicPeriod"/>
            </a:pPr>
            <a:endParaRPr lang="es-419" sz="16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88912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56540" y="97154"/>
            <a:ext cx="3057525" cy="452120"/>
          </a:xfrm>
          <a:prstGeom prst="rect">
            <a:avLst/>
          </a:prstGeom>
        </p:spPr>
        <p:txBody>
          <a:bodyPr vert="horz" wrap="square" lIns="0" tIns="12700" rIns="0" bIns="0" rtlCol="0">
            <a:spAutoFit/>
          </a:bodyPr>
          <a:lstStyle/>
          <a:p>
            <a:pPr marL="12700">
              <a:lnSpc>
                <a:spcPct val="100000"/>
              </a:lnSpc>
              <a:spcBef>
                <a:spcPts val="100"/>
              </a:spcBef>
            </a:pPr>
            <a:r>
              <a:rPr lang="es-EC" spc="-20" dirty="0"/>
              <a:t>Recomendaciones</a:t>
            </a:r>
            <a:endParaRPr spc="-20" dirty="0"/>
          </a:p>
        </p:txBody>
      </p:sp>
      <p:sp>
        <p:nvSpPr>
          <p:cNvPr id="2" name="TextBox 1">
            <a:extLst>
              <a:ext uri="{FF2B5EF4-FFF2-40B4-BE49-F238E27FC236}">
                <a16:creationId xmlns:a16="http://schemas.microsoft.com/office/drawing/2014/main" id="{E806ABFB-AE7F-429A-9BEE-E87D245E02AF}"/>
              </a:ext>
            </a:extLst>
          </p:cNvPr>
          <p:cNvSpPr txBox="1"/>
          <p:nvPr/>
        </p:nvSpPr>
        <p:spPr>
          <a:xfrm>
            <a:off x="902335" y="1143000"/>
            <a:ext cx="7339330" cy="4016484"/>
          </a:xfrm>
          <a:prstGeom prst="rect">
            <a:avLst/>
          </a:prstGeom>
          <a:noFill/>
        </p:spPr>
        <p:txBody>
          <a:bodyPr wrap="square" rtlCol="0">
            <a:spAutoFit/>
          </a:bodyPr>
          <a:lstStyle/>
          <a:p>
            <a:pPr marL="285750" lvl="1" indent="-285750" algn="just">
              <a:buFont typeface="Arial" panose="020B0604020202020204" pitchFamily="34" charset="0"/>
              <a:buChar char="•"/>
            </a:pPr>
            <a:r>
              <a:rPr lang="es-EC" sz="1700" dirty="0">
                <a:cs typeface="Arial" panose="020B0604020202020204" pitchFamily="34" charset="0"/>
              </a:rPr>
              <a:t>Se recomienda evaluar más de diez genes de mantenimiento específicos de uva los cuales le darían mayor robustez al análisis de perfiles de expresión génica en diferentes condiciones sintomatológicas de las plantas de uva infectadas con distintos fitopatógenos.</a:t>
            </a:r>
          </a:p>
          <a:p>
            <a:pPr marL="285750" lvl="1" indent="-285750" algn="just">
              <a:buFont typeface="Arial" panose="020B0604020202020204" pitchFamily="34" charset="0"/>
              <a:buChar char="•"/>
            </a:pPr>
            <a:endParaRPr lang="es-419" sz="1700" dirty="0">
              <a:cs typeface="Arial" panose="020B0604020202020204" pitchFamily="34" charset="0"/>
            </a:endParaRPr>
          </a:p>
          <a:p>
            <a:pPr marL="285750" lvl="1" indent="-285750" algn="just">
              <a:buFont typeface="Arial" panose="020B0604020202020204" pitchFamily="34" charset="0"/>
              <a:buChar char="•"/>
            </a:pPr>
            <a:r>
              <a:rPr lang="es-EC" sz="1700" dirty="0">
                <a:cs typeface="Arial" panose="020B0604020202020204" pitchFamily="34" charset="0"/>
              </a:rPr>
              <a:t>Se recomienda utilizar la técnica TASPERT con cebadores específicos para los genes de mantenimiento seleccionados y conjuntamente los cebadores específicos para los fitopatógenos de interés para aumentar la especificidad de la retro transcripción y la síntesis del ADNc.</a:t>
            </a:r>
          </a:p>
          <a:p>
            <a:pPr marL="285750" lvl="1" indent="-285750" algn="just">
              <a:buFont typeface="Arial" panose="020B0604020202020204" pitchFamily="34" charset="0"/>
              <a:buChar char="•"/>
            </a:pPr>
            <a:endParaRPr lang="es-419" sz="1700" dirty="0">
              <a:cs typeface="Arial" panose="020B0604020202020204" pitchFamily="34" charset="0"/>
            </a:endParaRPr>
          </a:p>
          <a:p>
            <a:pPr marL="285750" lvl="1" indent="-285750" algn="just">
              <a:buFont typeface="Arial" panose="020B0604020202020204" pitchFamily="34" charset="0"/>
              <a:buChar char="•"/>
            </a:pPr>
            <a:r>
              <a:rPr lang="es-EC" sz="1700" dirty="0">
                <a:cs typeface="Arial" panose="020B0604020202020204" pitchFamily="34" charset="0"/>
              </a:rPr>
              <a:t>Validar el límite de detección (</a:t>
            </a:r>
            <a:r>
              <a:rPr lang="es-EC" sz="1700" dirty="0" err="1">
                <a:cs typeface="Arial" panose="020B0604020202020204" pitchFamily="34" charset="0"/>
              </a:rPr>
              <a:t>LoD</a:t>
            </a:r>
            <a:r>
              <a:rPr lang="es-EC" sz="1700" dirty="0">
                <a:cs typeface="Arial" panose="020B0604020202020204" pitchFamily="34" charset="0"/>
              </a:rPr>
              <a:t>) de los genes de mantenimiento seleccionados como controles internos para corroborar que el límite de detección (</a:t>
            </a:r>
            <a:r>
              <a:rPr lang="es-EC" sz="1700" dirty="0" err="1">
                <a:cs typeface="Arial" panose="020B0604020202020204" pitchFamily="34" charset="0"/>
              </a:rPr>
              <a:t>LoD</a:t>
            </a:r>
            <a:r>
              <a:rPr lang="es-EC" sz="1700" dirty="0">
                <a:cs typeface="Arial" panose="020B0604020202020204" pitchFamily="34" charset="0"/>
              </a:rPr>
              <a:t>) del diagnóstico de virus de uva sea correctamente normalizado.</a:t>
            </a:r>
          </a:p>
          <a:p>
            <a:pPr marL="285750" lvl="1" indent="-285750" algn="just">
              <a:buFont typeface="Arial" panose="020B0604020202020204" pitchFamily="34" charset="0"/>
              <a:buChar char="•"/>
            </a:pPr>
            <a:endParaRPr lang="es-419" sz="1700" dirty="0">
              <a:cs typeface="Arial" panose="020B0604020202020204" pitchFamily="34" charset="0"/>
            </a:endParaRPr>
          </a:p>
        </p:txBody>
      </p:sp>
    </p:spTree>
    <p:extLst>
      <p:ext uri="{BB962C8B-B14F-4D97-AF65-F5344CB8AC3E}">
        <p14:creationId xmlns:p14="http://schemas.microsoft.com/office/powerpoint/2010/main" val="274251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56540" y="97154"/>
            <a:ext cx="3057525" cy="452120"/>
          </a:xfrm>
          <a:prstGeom prst="rect">
            <a:avLst/>
          </a:prstGeom>
        </p:spPr>
        <p:txBody>
          <a:bodyPr vert="horz" wrap="square" lIns="0" tIns="12700" rIns="0" bIns="0" rtlCol="0">
            <a:spAutoFit/>
          </a:bodyPr>
          <a:lstStyle/>
          <a:p>
            <a:pPr marL="12700">
              <a:lnSpc>
                <a:spcPct val="100000"/>
              </a:lnSpc>
              <a:spcBef>
                <a:spcPts val="100"/>
              </a:spcBef>
            </a:pPr>
            <a:r>
              <a:rPr lang="es-EC" spc="-20" dirty="0"/>
              <a:t>Recomendaciones</a:t>
            </a:r>
            <a:endParaRPr spc="-20" dirty="0"/>
          </a:p>
        </p:txBody>
      </p:sp>
      <p:sp>
        <p:nvSpPr>
          <p:cNvPr id="2" name="TextBox 1">
            <a:extLst>
              <a:ext uri="{FF2B5EF4-FFF2-40B4-BE49-F238E27FC236}">
                <a16:creationId xmlns:a16="http://schemas.microsoft.com/office/drawing/2014/main" id="{E806ABFB-AE7F-429A-9BEE-E87D245E02AF}"/>
              </a:ext>
            </a:extLst>
          </p:cNvPr>
          <p:cNvSpPr txBox="1"/>
          <p:nvPr/>
        </p:nvSpPr>
        <p:spPr>
          <a:xfrm>
            <a:off x="1034512" y="1219200"/>
            <a:ext cx="7271288" cy="3349635"/>
          </a:xfrm>
          <a:prstGeom prst="rect">
            <a:avLst/>
          </a:prstGeom>
          <a:noFill/>
        </p:spPr>
        <p:txBody>
          <a:bodyPr wrap="square" rtlCol="0">
            <a:spAutoFit/>
          </a:bodyPr>
          <a:lstStyle/>
          <a:p>
            <a:pPr marL="0" lvl="1" algn="just"/>
            <a:endParaRPr lang="es-419" sz="1700" dirty="0">
              <a:cs typeface="Arial" panose="020B0604020202020204" pitchFamily="34" charset="0"/>
            </a:endParaRPr>
          </a:p>
          <a:p>
            <a:pPr marL="285750" lvl="1" indent="-285750" algn="just">
              <a:buFont typeface="Arial" panose="020B0604020202020204" pitchFamily="34" charset="0"/>
              <a:buChar char="•"/>
            </a:pPr>
            <a:r>
              <a:rPr lang="es-EC" sz="1700" dirty="0">
                <a:cs typeface="Arial" panose="020B0604020202020204" pitchFamily="34" charset="0"/>
              </a:rPr>
              <a:t>Se recomienda implementar un nuevo algoritmo de mapeo de secuencias con un porcentaje de identidad del 99% para poder determinar que las lecturas de las secuencias sean lo más específicas posible a la secuencia de interés.</a:t>
            </a:r>
          </a:p>
          <a:p>
            <a:pPr marL="285750" lvl="1" indent="-285750" algn="just">
              <a:buFont typeface="Arial" panose="020B0604020202020204" pitchFamily="34" charset="0"/>
              <a:buChar char="•"/>
            </a:pPr>
            <a:endParaRPr lang="es-419" sz="1700" dirty="0">
              <a:cs typeface="Arial" panose="020B0604020202020204" pitchFamily="34" charset="0"/>
            </a:endParaRPr>
          </a:p>
          <a:p>
            <a:pPr marL="285750" lvl="1" indent="-285750" algn="just">
              <a:spcAft>
                <a:spcPts val="800"/>
              </a:spcAft>
              <a:buFont typeface="Arial" panose="020B0604020202020204" pitchFamily="34" charset="0"/>
              <a:buChar char="•"/>
            </a:pPr>
            <a:r>
              <a:rPr lang="es-EC" sz="1700" dirty="0">
                <a:cs typeface="Arial" panose="020B0604020202020204" pitchFamily="34" charset="0"/>
              </a:rPr>
              <a:t>Fortalecer los vínculos entre la Universidad de las Fuerzas Armadas ESPE y el </a:t>
            </a:r>
            <a:r>
              <a:rPr lang="es-EC" sz="1700" dirty="0" err="1">
                <a:cs typeface="Arial" panose="020B0604020202020204" pitchFamily="34" charset="0"/>
              </a:rPr>
              <a:t>Institute</a:t>
            </a:r>
            <a:r>
              <a:rPr lang="es-EC" sz="1700" dirty="0">
                <a:cs typeface="Arial" panose="020B0604020202020204" pitchFamily="34" charset="0"/>
              </a:rPr>
              <a:t> </a:t>
            </a:r>
            <a:r>
              <a:rPr lang="es-EC" sz="1700" dirty="0" err="1">
                <a:cs typeface="Arial" panose="020B0604020202020204" pitchFamily="34" charset="0"/>
              </a:rPr>
              <a:t>of</a:t>
            </a:r>
            <a:r>
              <a:rPr lang="es-EC" sz="1700" dirty="0">
                <a:cs typeface="Arial" panose="020B0604020202020204" pitchFamily="34" charset="0"/>
              </a:rPr>
              <a:t> </a:t>
            </a:r>
            <a:r>
              <a:rPr lang="es-EC" sz="1700" dirty="0" err="1">
                <a:cs typeface="Arial" panose="020B0604020202020204" pitchFamily="34" charset="0"/>
              </a:rPr>
              <a:t>Biosecurity</a:t>
            </a:r>
            <a:r>
              <a:rPr lang="es-EC" sz="1700" dirty="0">
                <a:cs typeface="Arial" panose="020B0604020202020204" pitchFamily="34" charset="0"/>
              </a:rPr>
              <a:t> and </a:t>
            </a:r>
            <a:r>
              <a:rPr lang="es-EC" sz="1700" dirty="0" err="1">
                <a:cs typeface="Arial" panose="020B0604020202020204" pitchFamily="34" charset="0"/>
              </a:rPr>
              <a:t>Microbial</a:t>
            </a:r>
            <a:r>
              <a:rPr lang="es-EC" sz="1700" dirty="0">
                <a:cs typeface="Arial" panose="020B0604020202020204" pitchFamily="34" charset="0"/>
              </a:rPr>
              <a:t> </a:t>
            </a:r>
            <a:r>
              <a:rPr lang="es-EC" sz="1700" dirty="0" err="1">
                <a:cs typeface="Arial" panose="020B0604020202020204" pitchFamily="34" charset="0"/>
              </a:rPr>
              <a:t>Forensics</a:t>
            </a:r>
            <a:r>
              <a:rPr lang="es-EC" sz="1700" dirty="0">
                <a:cs typeface="Arial" panose="020B0604020202020204" pitchFamily="34" charset="0"/>
              </a:rPr>
              <a:t> IBMF de Oklahoma </a:t>
            </a:r>
            <a:r>
              <a:rPr lang="es-EC" sz="1700" dirty="0" err="1">
                <a:cs typeface="Arial" panose="020B0604020202020204" pitchFamily="34" charset="0"/>
              </a:rPr>
              <a:t>State</a:t>
            </a:r>
            <a:r>
              <a:rPr lang="es-EC" sz="1700" dirty="0">
                <a:cs typeface="Arial" panose="020B0604020202020204" pitchFamily="34" charset="0"/>
              </a:rPr>
              <a:t> </a:t>
            </a:r>
            <a:r>
              <a:rPr lang="es-EC" sz="1700" dirty="0" err="1">
                <a:cs typeface="Arial" panose="020B0604020202020204" pitchFamily="34" charset="0"/>
              </a:rPr>
              <a:t>University</a:t>
            </a:r>
            <a:r>
              <a:rPr lang="es-EC" sz="1700" dirty="0">
                <a:cs typeface="Arial" panose="020B0604020202020204" pitchFamily="34" charset="0"/>
              </a:rPr>
              <a:t> para que exista una mayor cantidad de estudiantes participando en los proyectos de investigación permitiendo el fortalecimiento de los conocimientos adquiridos en las aulas. </a:t>
            </a:r>
            <a:endParaRPr lang="es-419" sz="1700" dirty="0">
              <a:cs typeface="Arial" panose="020B0604020202020204" pitchFamily="34" charset="0"/>
            </a:endParaRPr>
          </a:p>
          <a:p>
            <a:endParaRPr lang="es-419" dirty="0"/>
          </a:p>
        </p:txBody>
      </p:sp>
    </p:spTree>
    <p:extLst>
      <p:ext uri="{BB962C8B-B14F-4D97-AF65-F5344CB8AC3E}">
        <p14:creationId xmlns:p14="http://schemas.microsoft.com/office/powerpoint/2010/main" val="290370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540" y="97154"/>
            <a:ext cx="2935605" cy="452120"/>
          </a:xfrm>
          <a:prstGeom prst="rect">
            <a:avLst/>
          </a:prstGeom>
        </p:spPr>
        <p:txBody>
          <a:bodyPr vert="horz" wrap="square" lIns="0" tIns="12700" rIns="0" bIns="0" rtlCol="0">
            <a:spAutoFit/>
          </a:bodyPr>
          <a:lstStyle/>
          <a:p>
            <a:pPr marL="12700">
              <a:lnSpc>
                <a:spcPct val="100000"/>
              </a:lnSpc>
              <a:spcBef>
                <a:spcPts val="100"/>
              </a:spcBef>
            </a:pPr>
            <a:r>
              <a:rPr spc="-20" dirty="0"/>
              <a:t>A</a:t>
            </a:r>
            <a:r>
              <a:rPr lang="es-EC" spc="-20" dirty="0" err="1"/>
              <a:t>gradecimientos</a:t>
            </a:r>
            <a:endParaRPr spc="-20" dirty="0"/>
          </a:p>
        </p:txBody>
      </p:sp>
      <p:sp>
        <p:nvSpPr>
          <p:cNvPr id="3" name="object 3"/>
          <p:cNvSpPr/>
          <p:nvPr/>
        </p:nvSpPr>
        <p:spPr>
          <a:xfrm>
            <a:off x="392874" y="1129141"/>
            <a:ext cx="3408679" cy="838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29710" y="1044833"/>
            <a:ext cx="1084579" cy="1066800"/>
          </a:xfrm>
          <a:prstGeom prst="rect">
            <a:avLst/>
          </a:prstGeom>
          <a:blipFill>
            <a:blip r:embed="rId3" cstate="print"/>
            <a:stretch>
              <a:fillRect/>
            </a:stretch>
          </a:blipFill>
        </p:spPr>
        <p:txBody>
          <a:bodyPr wrap="square" lIns="0" tIns="0" rIns="0" bIns="0" rtlCol="0"/>
          <a:lstStyle/>
          <a:p>
            <a:endParaRPr/>
          </a:p>
        </p:txBody>
      </p:sp>
      <p:pic>
        <p:nvPicPr>
          <p:cNvPr id="3074" name="Picture 2">
            <a:extLst>
              <a:ext uri="{FF2B5EF4-FFF2-40B4-BE49-F238E27FC236}">
                <a16:creationId xmlns:a16="http://schemas.microsoft.com/office/drawing/2014/main" id="{D9AA3884-DC47-4B62-8AFB-1A9990D71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774984"/>
            <a:ext cx="2570479" cy="13366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45DB1F6-188F-4646-BA75-87064E3FD9E0}"/>
              </a:ext>
            </a:extLst>
          </p:cNvPr>
          <p:cNvSpPr/>
          <p:nvPr/>
        </p:nvSpPr>
        <p:spPr>
          <a:xfrm>
            <a:off x="221604" y="2322168"/>
            <a:ext cx="4735563" cy="800219"/>
          </a:xfrm>
          <a:prstGeom prst="rect">
            <a:avLst/>
          </a:prstGeom>
        </p:spPr>
        <p:txBody>
          <a:bodyPr wrap="square">
            <a:spAutoFit/>
          </a:bodyPr>
          <a:lstStyle/>
          <a:p>
            <a:pPr algn="ctr"/>
            <a:r>
              <a:rPr lang="es-US" sz="1600" dirty="0">
                <a:ea typeface="Times New Roman" panose="02020603050405020304" pitchFamily="18" charset="0"/>
                <a:cs typeface="Arial" panose="020B0604020202020204" pitchFamily="34" charset="0"/>
              </a:rPr>
              <a:t>Francisco J. Flores Flor, PhD.  	    </a:t>
            </a:r>
          </a:p>
          <a:p>
            <a:pPr algn="ctr"/>
            <a:r>
              <a:rPr lang="es-US" sz="1600" b="1" dirty="0">
                <a:ea typeface="Times New Roman" panose="02020603050405020304" pitchFamily="18" charset="0"/>
                <a:cs typeface="Arial" panose="020B0604020202020204" pitchFamily="34" charset="0"/>
              </a:rPr>
              <a:t>Tutor de tesis</a:t>
            </a:r>
            <a:endParaRPr lang="es-US" sz="1600" dirty="0">
              <a:ea typeface="Times New Roman" panose="02020603050405020304" pitchFamily="18" charset="0"/>
              <a:cs typeface="Arial" panose="020B0604020202020204" pitchFamily="34" charset="0"/>
            </a:endParaRPr>
          </a:p>
          <a:p>
            <a:pPr algn="ctr"/>
            <a:endParaRPr lang="es-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7ED9BD77-C232-47BC-8CAB-2E545CA5748A}"/>
              </a:ext>
            </a:extLst>
          </p:cNvPr>
          <p:cNvSpPr/>
          <p:nvPr/>
        </p:nvSpPr>
        <p:spPr>
          <a:xfrm>
            <a:off x="5562600" y="2240357"/>
            <a:ext cx="3359796" cy="2954655"/>
          </a:xfrm>
          <a:prstGeom prst="rect">
            <a:avLst/>
          </a:prstGeom>
        </p:spPr>
        <p:txBody>
          <a:bodyPr wrap="square">
            <a:spAutoFit/>
          </a:bodyPr>
          <a:lstStyle/>
          <a:p>
            <a:pPr marL="2697480" marR="0" indent="-2697480" algn="ctr">
              <a:spcBef>
                <a:spcPts val="0"/>
              </a:spcBef>
              <a:spcAft>
                <a:spcPts val="0"/>
              </a:spcAft>
            </a:pPr>
            <a:endParaRPr lang="en-US" sz="1400" b="1" dirty="0">
              <a:latin typeface="Arial" panose="020B0604020202020204" pitchFamily="34" charset="0"/>
              <a:ea typeface="Times New Roman" panose="02020603050405020304" pitchFamily="18" charset="0"/>
              <a:cs typeface="Times New Roman" panose="02020603050405020304" pitchFamily="18" charset="0"/>
            </a:endParaRPr>
          </a:p>
          <a:p>
            <a:pPr marL="2697480" indent="-2697480"/>
            <a:r>
              <a:rPr lang="es-US" sz="1600" dirty="0">
                <a:ea typeface="Times New Roman" panose="02020603050405020304" pitchFamily="18" charset="0"/>
                <a:cs typeface="Arial" panose="020B0604020202020204" pitchFamily="34" charset="0"/>
              </a:rPr>
              <a:t>Andrés S. Espíndola Camacho, PhD.         </a:t>
            </a:r>
          </a:p>
          <a:p>
            <a:pPr marL="2697480" indent="-2697480"/>
            <a:r>
              <a:rPr lang="es-US" sz="1600" b="1" dirty="0">
                <a:ea typeface="Times New Roman" panose="02020603050405020304" pitchFamily="18" charset="0"/>
                <a:cs typeface="Arial" panose="020B0604020202020204" pitchFamily="34" charset="0"/>
              </a:rPr>
              <a:t>Asesor externo </a:t>
            </a:r>
          </a:p>
          <a:p>
            <a:pPr marL="2697480" indent="-2697480"/>
            <a:r>
              <a:rPr lang="es-US" sz="1600" dirty="0">
                <a:ea typeface="Times New Roman" panose="02020603050405020304" pitchFamily="18" charset="0"/>
                <a:cs typeface="Arial" panose="020B0604020202020204" pitchFamily="34" charset="0"/>
              </a:rPr>
              <a:t>  </a:t>
            </a:r>
          </a:p>
          <a:p>
            <a:r>
              <a:rPr lang="es-US" sz="1600" dirty="0">
                <a:ea typeface="Times New Roman" panose="02020603050405020304" pitchFamily="18" charset="0"/>
                <a:cs typeface="Arial" panose="020B0604020202020204" pitchFamily="34" charset="0"/>
              </a:rPr>
              <a:t>Francisco Ocho Corona, PhD.      </a:t>
            </a:r>
          </a:p>
          <a:p>
            <a:r>
              <a:rPr lang="es-US" sz="1600" b="1" dirty="0">
                <a:ea typeface="Times New Roman" panose="02020603050405020304" pitchFamily="18" charset="0"/>
                <a:cs typeface="Arial" panose="020B0604020202020204" pitchFamily="34" charset="0"/>
              </a:rPr>
              <a:t>Asesor externo </a:t>
            </a:r>
          </a:p>
          <a:p>
            <a:r>
              <a:rPr lang="es-US" sz="1600" dirty="0">
                <a:ea typeface="Times New Roman" panose="02020603050405020304" pitchFamily="18" charset="0"/>
                <a:cs typeface="Arial" panose="020B0604020202020204" pitchFamily="34" charset="0"/>
              </a:rPr>
              <a:t>                         </a:t>
            </a:r>
          </a:p>
          <a:p>
            <a:pPr marL="2697480" indent="-2697480"/>
            <a:r>
              <a:rPr lang="es-US" sz="1600" dirty="0">
                <a:ea typeface="Times New Roman" panose="02020603050405020304" pitchFamily="18" charset="0"/>
                <a:cs typeface="Arial" panose="020B0604020202020204" pitchFamily="34" charset="0"/>
              </a:rPr>
              <a:t>Carla D. Garzón, PhD</a:t>
            </a:r>
          </a:p>
          <a:p>
            <a:pPr marL="2697480" indent="-2697480"/>
            <a:r>
              <a:rPr lang="es-US" sz="1600" b="1" dirty="0">
                <a:ea typeface="Times New Roman" panose="02020603050405020304" pitchFamily="18" charset="0"/>
                <a:cs typeface="Arial" panose="020B0604020202020204" pitchFamily="34" charset="0"/>
              </a:rPr>
              <a:t>Coordinadora de convenio (OSU)</a:t>
            </a:r>
          </a:p>
          <a:p>
            <a:pPr marL="2697480" marR="0" indent="-2697480">
              <a:spcBef>
                <a:spcPts val="0"/>
              </a:spcBef>
              <a:spcAft>
                <a:spcPts val="0"/>
              </a:spcAft>
            </a:pPr>
            <a:endParaRPr lang="es-US" sz="1600" b="1" dirty="0">
              <a:ea typeface="Times New Roman" panose="02020603050405020304" pitchFamily="18" charset="0"/>
              <a:cs typeface="Arial" panose="020B0604020202020204" pitchFamily="34" charset="0"/>
            </a:endParaRPr>
          </a:p>
          <a:p>
            <a:r>
              <a:rPr lang="es-US" sz="1400" dirty="0">
                <a:latin typeface="Arial" panose="020B0604020202020204" pitchFamily="34" charset="0"/>
                <a:ea typeface="Times New Roman" panose="02020603050405020304" pitchFamily="18" charset="0"/>
                <a:cs typeface="Arial" panose="020B0604020202020204" pitchFamily="34" charset="0"/>
              </a:rPr>
              <a:t>                         </a:t>
            </a:r>
          </a:p>
          <a:p>
            <a:r>
              <a:rPr lang="es-US" sz="1400" b="1" dirty="0">
                <a:latin typeface="Arial" panose="020B0604020202020204" pitchFamily="34" charset="0"/>
                <a:ea typeface="Times New Roman" panose="02020603050405020304" pitchFamily="18" charset="0"/>
                <a:cs typeface="Arial" panose="020B0604020202020204" pitchFamily="34" charset="0"/>
              </a:rPr>
              <a:t>                                          </a:t>
            </a:r>
            <a:endParaRPr lang="es-US" sz="1400" dirty="0">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5981B4BE-4E40-43BE-8D52-C7CB8483195C}"/>
              </a:ext>
            </a:extLst>
          </p:cNvPr>
          <p:cNvPicPr>
            <a:picLocks noChangeAspect="1"/>
          </p:cNvPicPr>
          <p:nvPr/>
        </p:nvPicPr>
        <p:blipFill>
          <a:blip r:embed="rId5"/>
          <a:stretch>
            <a:fillRect/>
          </a:stretch>
        </p:blipFill>
        <p:spPr>
          <a:xfrm>
            <a:off x="457496" y="3033950"/>
            <a:ext cx="4656793" cy="2677656"/>
          </a:xfrm>
          <a:prstGeom prst="rect">
            <a:avLst/>
          </a:prstGeom>
        </p:spPr>
      </p:pic>
      <p:sp>
        <p:nvSpPr>
          <p:cNvPr id="13" name="TextBox 12">
            <a:extLst>
              <a:ext uri="{FF2B5EF4-FFF2-40B4-BE49-F238E27FC236}">
                <a16:creationId xmlns:a16="http://schemas.microsoft.com/office/drawing/2014/main" id="{302AC432-8FC4-4002-939D-576DB84BFBB0}"/>
              </a:ext>
            </a:extLst>
          </p:cNvPr>
          <p:cNvSpPr txBox="1"/>
          <p:nvPr/>
        </p:nvSpPr>
        <p:spPr>
          <a:xfrm>
            <a:off x="267189" y="5658811"/>
            <a:ext cx="5037405" cy="369332"/>
          </a:xfrm>
          <a:prstGeom prst="rect">
            <a:avLst/>
          </a:prstGeom>
          <a:noFill/>
        </p:spPr>
        <p:txBody>
          <a:bodyPr wrap="none" rtlCol="0">
            <a:spAutoFit/>
          </a:bodyPr>
          <a:lstStyle/>
          <a:p>
            <a:r>
              <a:rPr lang="es-EC" b="1" dirty="0"/>
              <a:t>IBMF</a:t>
            </a:r>
            <a:r>
              <a:rPr lang="es-EC" dirty="0"/>
              <a:t> </a:t>
            </a:r>
            <a:r>
              <a:rPr lang="es-EC" dirty="0" err="1"/>
              <a:t>Insitute</a:t>
            </a:r>
            <a:r>
              <a:rPr lang="es-EC" dirty="0"/>
              <a:t> </a:t>
            </a:r>
            <a:r>
              <a:rPr lang="es-EC" dirty="0" err="1"/>
              <a:t>of</a:t>
            </a:r>
            <a:r>
              <a:rPr lang="es-EC" dirty="0"/>
              <a:t> </a:t>
            </a:r>
            <a:r>
              <a:rPr lang="es-EC" dirty="0" err="1"/>
              <a:t>Biosecurity</a:t>
            </a:r>
            <a:r>
              <a:rPr lang="es-EC" dirty="0"/>
              <a:t> and </a:t>
            </a:r>
            <a:r>
              <a:rPr lang="es-EC" dirty="0" err="1"/>
              <a:t>Microbial</a:t>
            </a:r>
            <a:r>
              <a:rPr lang="es-EC" dirty="0"/>
              <a:t> </a:t>
            </a:r>
            <a:r>
              <a:rPr lang="es-EC" dirty="0" err="1"/>
              <a:t>Forensics</a:t>
            </a:r>
            <a:endParaRPr lang="es-41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540" y="97154"/>
            <a:ext cx="8735060" cy="443711"/>
          </a:xfrm>
          <a:prstGeom prst="rect">
            <a:avLst/>
          </a:prstGeom>
        </p:spPr>
        <p:txBody>
          <a:bodyPr vert="horz" wrap="square" lIns="0" tIns="12700" rIns="0" bIns="0" rtlCol="0">
            <a:spAutoFit/>
          </a:bodyPr>
          <a:lstStyle/>
          <a:p>
            <a:pPr marL="12700">
              <a:lnSpc>
                <a:spcPct val="100000"/>
              </a:lnSpc>
              <a:spcBef>
                <a:spcPts val="100"/>
              </a:spcBef>
            </a:pPr>
            <a:r>
              <a:rPr lang="es-EC" i="1" spc="-10" dirty="0"/>
              <a:t>Introducción						           	</a:t>
            </a:r>
            <a:endParaRPr i="1" spc="-10" dirty="0"/>
          </a:p>
        </p:txBody>
      </p:sp>
      <p:pic>
        <p:nvPicPr>
          <p:cNvPr id="4" name="Picture 2" descr="Grape Vitis Vinifera Climber - Free photo on Pixabay">
            <a:extLst>
              <a:ext uri="{FF2B5EF4-FFF2-40B4-BE49-F238E27FC236}">
                <a16:creationId xmlns:a16="http://schemas.microsoft.com/office/drawing/2014/main" id="{3A5F5EA9-2EDE-49BB-BD2E-A75FB6FD2D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71752"/>
            <a:ext cx="33147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BA9B1A-133D-4E80-B76D-727549775B31}"/>
              </a:ext>
            </a:extLst>
          </p:cNvPr>
          <p:cNvSpPr txBox="1"/>
          <p:nvPr/>
        </p:nvSpPr>
        <p:spPr>
          <a:xfrm>
            <a:off x="6641638" y="1245655"/>
            <a:ext cx="1389035" cy="369332"/>
          </a:xfrm>
          <a:prstGeom prst="rect">
            <a:avLst/>
          </a:prstGeom>
          <a:noFill/>
        </p:spPr>
        <p:txBody>
          <a:bodyPr wrap="none" rtlCol="0">
            <a:spAutoFit/>
          </a:bodyPr>
          <a:lstStyle/>
          <a:p>
            <a:r>
              <a:rPr lang="es-EC" b="1" i="1" dirty="0">
                <a:solidFill>
                  <a:srgbClr val="FA5F00"/>
                </a:solidFill>
              </a:rPr>
              <a:t>Vitis vinífera</a:t>
            </a:r>
            <a:endParaRPr lang="es-419" b="1" i="1" dirty="0">
              <a:solidFill>
                <a:srgbClr val="FA5F00"/>
              </a:solidFill>
            </a:endParaRPr>
          </a:p>
        </p:txBody>
      </p:sp>
      <p:sp>
        <p:nvSpPr>
          <p:cNvPr id="9" name="TextBox 8">
            <a:extLst>
              <a:ext uri="{FF2B5EF4-FFF2-40B4-BE49-F238E27FC236}">
                <a16:creationId xmlns:a16="http://schemas.microsoft.com/office/drawing/2014/main" id="{1906FAF1-D4B4-493E-8781-95221813DC14}"/>
              </a:ext>
            </a:extLst>
          </p:cNvPr>
          <p:cNvSpPr txBox="1"/>
          <p:nvPr/>
        </p:nvSpPr>
        <p:spPr>
          <a:xfrm>
            <a:off x="3486150" y="655723"/>
            <a:ext cx="2743200" cy="923330"/>
          </a:xfrm>
          <a:prstGeom prst="rect">
            <a:avLst/>
          </a:prstGeom>
          <a:noFill/>
        </p:spPr>
        <p:txBody>
          <a:bodyPr wrap="square" rtlCol="0">
            <a:spAutoFit/>
          </a:bodyPr>
          <a:lstStyle/>
          <a:p>
            <a:r>
              <a:rPr lang="es-EC" dirty="0"/>
              <a:t>Familia Vitaceae </a:t>
            </a:r>
          </a:p>
          <a:p>
            <a:r>
              <a:rPr lang="es-EC" dirty="0"/>
              <a:t>12 géneros</a:t>
            </a:r>
          </a:p>
          <a:p>
            <a:r>
              <a:rPr lang="es-EC" dirty="0"/>
              <a:t>700 diferentes especies</a:t>
            </a:r>
            <a:endParaRPr lang="es-419" dirty="0"/>
          </a:p>
        </p:txBody>
      </p:sp>
      <p:sp>
        <p:nvSpPr>
          <p:cNvPr id="10" name="TextBox 9">
            <a:extLst>
              <a:ext uri="{FF2B5EF4-FFF2-40B4-BE49-F238E27FC236}">
                <a16:creationId xmlns:a16="http://schemas.microsoft.com/office/drawing/2014/main" id="{42F6236B-4418-4F51-A9B6-50224DC8702C}"/>
              </a:ext>
            </a:extLst>
          </p:cNvPr>
          <p:cNvSpPr txBox="1"/>
          <p:nvPr/>
        </p:nvSpPr>
        <p:spPr>
          <a:xfrm>
            <a:off x="5817236" y="1614987"/>
            <a:ext cx="3037838" cy="1477328"/>
          </a:xfrm>
          <a:prstGeom prst="rect">
            <a:avLst/>
          </a:prstGeom>
          <a:noFill/>
        </p:spPr>
        <p:txBody>
          <a:bodyPr wrap="square" rtlCol="0">
            <a:spAutoFit/>
          </a:bodyPr>
          <a:lstStyle/>
          <a:p>
            <a:pPr algn="just"/>
            <a:r>
              <a:rPr lang="es-EC" dirty="0"/>
              <a:t>Planta semileñosa que alcanza una altura promedio de 17m sin ningún tipo de cuidado o puede quedar reducida  a arbusto.</a:t>
            </a:r>
            <a:endParaRPr lang="es-419" dirty="0"/>
          </a:p>
        </p:txBody>
      </p:sp>
      <p:pic>
        <p:nvPicPr>
          <p:cNvPr id="28" name="Picture 27" descr="Map&#10;&#10;Description automatically generated">
            <a:extLst>
              <a:ext uri="{FF2B5EF4-FFF2-40B4-BE49-F238E27FC236}">
                <a16:creationId xmlns:a16="http://schemas.microsoft.com/office/drawing/2014/main" id="{543844CF-4754-475A-AC03-3555AB5AEBB1}"/>
              </a:ext>
            </a:extLst>
          </p:cNvPr>
          <p:cNvPicPr/>
          <p:nvPr/>
        </p:nvPicPr>
        <p:blipFill>
          <a:blip r:embed="rId4"/>
          <a:stretch>
            <a:fillRect/>
          </a:stretch>
        </p:blipFill>
        <p:spPr>
          <a:xfrm>
            <a:off x="183216" y="3352800"/>
            <a:ext cx="4886145" cy="2738644"/>
          </a:xfrm>
          <a:prstGeom prst="rect">
            <a:avLst/>
          </a:prstGeom>
        </p:spPr>
      </p:pic>
      <p:sp>
        <p:nvSpPr>
          <p:cNvPr id="11" name="TextBox 10">
            <a:extLst>
              <a:ext uri="{FF2B5EF4-FFF2-40B4-BE49-F238E27FC236}">
                <a16:creationId xmlns:a16="http://schemas.microsoft.com/office/drawing/2014/main" id="{57EA480B-B413-4095-9449-4F8298DE96A4}"/>
              </a:ext>
            </a:extLst>
          </p:cNvPr>
          <p:cNvSpPr txBox="1"/>
          <p:nvPr/>
        </p:nvSpPr>
        <p:spPr>
          <a:xfrm>
            <a:off x="152400" y="2897844"/>
            <a:ext cx="1006045" cy="276999"/>
          </a:xfrm>
          <a:prstGeom prst="rect">
            <a:avLst/>
          </a:prstGeom>
          <a:noFill/>
        </p:spPr>
        <p:txBody>
          <a:bodyPr wrap="none" rtlCol="0">
            <a:spAutoFit/>
          </a:bodyPr>
          <a:lstStyle/>
          <a:p>
            <a:r>
              <a:rPr lang="es-EC" sz="1200" dirty="0"/>
              <a:t>(Kalee, 2019)</a:t>
            </a:r>
            <a:endParaRPr lang="es-419" sz="1200" dirty="0"/>
          </a:p>
        </p:txBody>
      </p:sp>
      <p:sp>
        <p:nvSpPr>
          <p:cNvPr id="29" name="TextBox 28">
            <a:extLst>
              <a:ext uri="{FF2B5EF4-FFF2-40B4-BE49-F238E27FC236}">
                <a16:creationId xmlns:a16="http://schemas.microsoft.com/office/drawing/2014/main" id="{9328BF90-F6BE-4F53-A285-822E4A6C1BA4}"/>
              </a:ext>
            </a:extLst>
          </p:cNvPr>
          <p:cNvSpPr txBox="1"/>
          <p:nvPr/>
        </p:nvSpPr>
        <p:spPr>
          <a:xfrm>
            <a:off x="152399" y="5952944"/>
            <a:ext cx="1244764" cy="276999"/>
          </a:xfrm>
          <a:prstGeom prst="rect">
            <a:avLst/>
          </a:prstGeom>
          <a:noFill/>
        </p:spPr>
        <p:txBody>
          <a:bodyPr wrap="none" rtlCol="0">
            <a:spAutoFit/>
          </a:bodyPr>
          <a:lstStyle/>
          <a:p>
            <a:r>
              <a:rPr lang="es-EC" sz="1200" dirty="0"/>
              <a:t>(</a:t>
            </a:r>
            <a:r>
              <a:rPr lang="es-EC" sz="1200" dirty="0" err="1"/>
              <a:t>Winetour</a:t>
            </a:r>
            <a:r>
              <a:rPr lang="es-EC" sz="1200" dirty="0"/>
              <a:t>, 2018)</a:t>
            </a:r>
            <a:endParaRPr lang="es-419" sz="1200" dirty="0"/>
          </a:p>
        </p:txBody>
      </p:sp>
      <p:pic>
        <p:nvPicPr>
          <p:cNvPr id="14" name="Picture 4">
            <a:extLst>
              <a:ext uri="{FF2B5EF4-FFF2-40B4-BE49-F238E27FC236}">
                <a16:creationId xmlns:a16="http://schemas.microsoft.com/office/drawing/2014/main" id="{1A86D08A-B2DA-4945-81CE-90C1CC5FB6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8938" y="3057909"/>
            <a:ext cx="1697661" cy="106516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4365871-D617-47F3-8472-B06B95617D2B}"/>
              </a:ext>
            </a:extLst>
          </p:cNvPr>
          <p:cNvSpPr txBox="1"/>
          <p:nvPr/>
        </p:nvSpPr>
        <p:spPr>
          <a:xfrm>
            <a:off x="7467600" y="3079320"/>
            <a:ext cx="1387474" cy="1200329"/>
          </a:xfrm>
          <a:prstGeom prst="rect">
            <a:avLst/>
          </a:prstGeom>
          <a:noFill/>
        </p:spPr>
        <p:txBody>
          <a:bodyPr wrap="square" rtlCol="0">
            <a:spAutoFit/>
          </a:bodyPr>
          <a:lstStyle/>
          <a:p>
            <a:r>
              <a:rPr lang="es-EC" dirty="0"/>
              <a:t>California</a:t>
            </a:r>
          </a:p>
          <a:p>
            <a:r>
              <a:rPr lang="es-EC" dirty="0"/>
              <a:t>Arizona</a:t>
            </a:r>
          </a:p>
          <a:p>
            <a:r>
              <a:rPr lang="es-EC" dirty="0"/>
              <a:t>Washington</a:t>
            </a:r>
          </a:p>
          <a:p>
            <a:r>
              <a:rPr lang="es-EC" dirty="0"/>
              <a:t>Florida</a:t>
            </a:r>
            <a:endParaRPr lang="es-419" dirty="0"/>
          </a:p>
        </p:txBody>
      </p:sp>
      <p:sp>
        <p:nvSpPr>
          <p:cNvPr id="21" name="TextBox 20">
            <a:extLst>
              <a:ext uri="{FF2B5EF4-FFF2-40B4-BE49-F238E27FC236}">
                <a16:creationId xmlns:a16="http://schemas.microsoft.com/office/drawing/2014/main" id="{9A8B1893-1C8A-43E2-B201-091C7063EFA6}"/>
              </a:ext>
            </a:extLst>
          </p:cNvPr>
          <p:cNvSpPr txBox="1"/>
          <p:nvPr/>
        </p:nvSpPr>
        <p:spPr>
          <a:xfrm>
            <a:off x="5853399" y="4279649"/>
            <a:ext cx="3037838" cy="369332"/>
          </a:xfrm>
          <a:prstGeom prst="rect">
            <a:avLst/>
          </a:prstGeom>
          <a:noFill/>
        </p:spPr>
        <p:txBody>
          <a:bodyPr wrap="square" rtlCol="0">
            <a:spAutoFit/>
          </a:bodyPr>
          <a:lstStyle/>
          <a:p>
            <a:r>
              <a:rPr lang="es-EC" dirty="0">
                <a:solidFill>
                  <a:srgbClr val="FF6600"/>
                </a:solidFill>
              </a:rPr>
              <a:t>Oklahoma: 5mil empleos</a:t>
            </a:r>
            <a:endParaRPr lang="es-419" dirty="0">
              <a:solidFill>
                <a:srgbClr val="FF6600"/>
              </a:solidFill>
            </a:endParaRPr>
          </a:p>
        </p:txBody>
      </p:sp>
      <p:sp>
        <p:nvSpPr>
          <p:cNvPr id="30" name="TextBox 29">
            <a:extLst>
              <a:ext uri="{FF2B5EF4-FFF2-40B4-BE49-F238E27FC236}">
                <a16:creationId xmlns:a16="http://schemas.microsoft.com/office/drawing/2014/main" id="{C6135AFB-CECE-48DF-8F0F-B9E7725AFCA8}"/>
              </a:ext>
            </a:extLst>
          </p:cNvPr>
          <p:cNvSpPr txBox="1"/>
          <p:nvPr/>
        </p:nvSpPr>
        <p:spPr>
          <a:xfrm>
            <a:off x="5388938" y="4648981"/>
            <a:ext cx="3037838" cy="923330"/>
          </a:xfrm>
          <a:prstGeom prst="rect">
            <a:avLst/>
          </a:prstGeom>
          <a:noFill/>
        </p:spPr>
        <p:txBody>
          <a:bodyPr wrap="square" rtlCol="0">
            <a:spAutoFit/>
          </a:bodyPr>
          <a:lstStyle/>
          <a:p>
            <a:pPr algn="just"/>
            <a:r>
              <a:rPr lang="es-EC" dirty="0">
                <a:solidFill>
                  <a:schemeClr val="accent3">
                    <a:lumMod val="50000"/>
                  </a:schemeClr>
                </a:solidFill>
              </a:rPr>
              <a:t>En 2019 USA  obtuvo una ganancia neta de 162 millones de dólares</a:t>
            </a:r>
            <a:endParaRPr lang="es-419" dirty="0">
              <a:solidFill>
                <a:schemeClr val="accent3">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540" y="97154"/>
            <a:ext cx="8735060" cy="443711"/>
          </a:xfrm>
          <a:prstGeom prst="rect">
            <a:avLst/>
          </a:prstGeom>
        </p:spPr>
        <p:txBody>
          <a:bodyPr vert="horz" wrap="square" lIns="0" tIns="12700" rIns="0" bIns="0" rtlCol="0">
            <a:spAutoFit/>
          </a:bodyPr>
          <a:lstStyle/>
          <a:p>
            <a:pPr marL="12700">
              <a:lnSpc>
                <a:spcPct val="100000"/>
              </a:lnSpc>
              <a:spcBef>
                <a:spcPts val="100"/>
              </a:spcBef>
            </a:pPr>
            <a:r>
              <a:rPr lang="es-EC" i="1" spc="-10" dirty="0"/>
              <a:t>Introducción						          	</a:t>
            </a:r>
            <a:endParaRPr i="1" spc="-10" dirty="0"/>
          </a:p>
        </p:txBody>
      </p:sp>
      <p:pic>
        <p:nvPicPr>
          <p:cNvPr id="2052" name="Picture 4" descr="Properly Prune Trees and Shrubs | Fix.com">
            <a:extLst>
              <a:ext uri="{FF2B5EF4-FFF2-40B4-BE49-F238E27FC236}">
                <a16:creationId xmlns:a16="http://schemas.microsoft.com/office/drawing/2014/main" id="{D5A3EC36-FF38-4246-9C49-2C29A7DA60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622" y="762000"/>
            <a:ext cx="2939344" cy="16462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CE6F5C-9DCF-481F-8879-4A8DAC685CB8}"/>
              </a:ext>
            </a:extLst>
          </p:cNvPr>
          <p:cNvSpPr txBox="1"/>
          <p:nvPr/>
        </p:nvSpPr>
        <p:spPr>
          <a:xfrm>
            <a:off x="256540" y="2408237"/>
            <a:ext cx="4266648" cy="369332"/>
          </a:xfrm>
          <a:prstGeom prst="rect">
            <a:avLst/>
          </a:prstGeom>
          <a:noFill/>
        </p:spPr>
        <p:txBody>
          <a:bodyPr wrap="square" rtlCol="0">
            <a:spAutoFit/>
          </a:bodyPr>
          <a:lstStyle/>
          <a:p>
            <a:r>
              <a:rPr lang="es-EC" u="sng" dirty="0"/>
              <a:t>Propagación asexual de la vid por clonación </a:t>
            </a:r>
            <a:endParaRPr lang="es-419" u="sng" dirty="0"/>
          </a:p>
        </p:txBody>
      </p:sp>
      <p:pic>
        <p:nvPicPr>
          <p:cNvPr id="12" name="Picture 11">
            <a:extLst>
              <a:ext uri="{FF2B5EF4-FFF2-40B4-BE49-F238E27FC236}">
                <a16:creationId xmlns:a16="http://schemas.microsoft.com/office/drawing/2014/main" id="{C78CE30C-5926-4D18-93EC-8A0358F40EB6}"/>
              </a:ext>
            </a:extLst>
          </p:cNvPr>
          <p:cNvPicPr>
            <a:picLocks noChangeAspect="1"/>
          </p:cNvPicPr>
          <p:nvPr/>
        </p:nvPicPr>
        <p:blipFill rotWithShape="1">
          <a:blip r:embed="rId4"/>
          <a:srcRect l="11481" t="32221" r="17049" b="15556"/>
          <a:stretch/>
        </p:blipFill>
        <p:spPr>
          <a:xfrm>
            <a:off x="5598630" y="684597"/>
            <a:ext cx="1907259" cy="1858127"/>
          </a:xfrm>
          <a:prstGeom prst="roundRect">
            <a:avLst/>
          </a:prstGeom>
        </p:spPr>
      </p:pic>
      <p:cxnSp>
        <p:nvCxnSpPr>
          <p:cNvPr id="15" name="Straight Arrow Connector 14">
            <a:extLst>
              <a:ext uri="{FF2B5EF4-FFF2-40B4-BE49-F238E27FC236}">
                <a16:creationId xmlns:a16="http://schemas.microsoft.com/office/drawing/2014/main" id="{38EDB23D-7E44-4603-95A7-1D795B56AAED}"/>
              </a:ext>
            </a:extLst>
          </p:cNvPr>
          <p:cNvCxnSpPr>
            <a:cxnSpLocks/>
          </p:cNvCxnSpPr>
          <p:nvPr/>
        </p:nvCxnSpPr>
        <p:spPr>
          <a:xfrm flipV="1">
            <a:off x="3846166" y="1585118"/>
            <a:ext cx="1487834" cy="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6" name="TextBox 15">
            <a:extLst>
              <a:ext uri="{FF2B5EF4-FFF2-40B4-BE49-F238E27FC236}">
                <a16:creationId xmlns:a16="http://schemas.microsoft.com/office/drawing/2014/main" id="{F5BA572E-02B5-4784-A837-1DA65B5D677C}"/>
              </a:ext>
            </a:extLst>
          </p:cNvPr>
          <p:cNvSpPr txBox="1"/>
          <p:nvPr/>
        </p:nvSpPr>
        <p:spPr>
          <a:xfrm>
            <a:off x="166970" y="2763477"/>
            <a:ext cx="4266647"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C" dirty="0"/>
              <a:t>permite que la planta sea propensa a enfermedades causadas por: Hongos, bacterias y virus.</a:t>
            </a:r>
            <a:endParaRPr lang="es-419" dirty="0"/>
          </a:p>
        </p:txBody>
      </p:sp>
      <p:sp>
        <p:nvSpPr>
          <p:cNvPr id="17" name="TextBox 16">
            <a:extLst>
              <a:ext uri="{FF2B5EF4-FFF2-40B4-BE49-F238E27FC236}">
                <a16:creationId xmlns:a16="http://schemas.microsoft.com/office/drawing/2014/main" id="{342B8118-2D37-4571-B1A3-274AF6BBBC1F}"/>
              </a:ext>
            </a:extLst>
          </p:cNvPr>
          <p:cNvSpPr txBox="1"/>
          <p:nvPr/>
        </p:nvSpPr>
        <p:spPr>
          <a:xfrm>
            <a:off x="5218666" y="2636421"/>
            <a:ext cx="2667000" cy="3693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dirty="0">
                <a:solidFill>
                  <a:srgbClr val="FF0000"/>
                </a:solidFill>
              </a:rPr>
              <a:t>80 </a:t>
            </a:r>
            <a:r>
              <a:rPr lang="es-EC" dirty="0"/>
              <a:t>distintos tipos de virus</a:t>
            </a:r>
            <a:endParaRPr lang="es-419" dirty="0"/>
          </a:p>
        </p:txBody>
      </p:sp>
      <p:pic>
        <p:nvPicPr>
          <p:cNvPr id="24" name="Picture 23" descr="Genome organization of Grapevine red blotch-associated virus (GRBaV). The circular single-stranded genome of 3,206 nucleotides is diagrammed with thick arrows indicating the open reading frames. The open reading frames and encoded proteins are as follows: V1, the coat protein (CP); V2, of unknown function (noted with a question mark); V3, of unknown function; C1, a replication-associated protein (RepA); C2, the c terminus of the replication protein (Rep) expressed from a spliced transcript (shown as a dotted line) designated C1:C2; and C3, shaded in gray, because it is internal to C1 and in the same reading frame. The ori is a nonanucleotide sequence ('TAATATT|AC') that functions as an origin of replication. Also indicated in the figure with small arrows and labeled are the relative positions of primers used in the diagnostic polymerase chain reaction assays. ">
            <a:extLst>
              <a:ext uri="{FF2B5EF4-FFF2-40B4-BE49-F238E27FC236}">
                <a16:creationId xmlns:a16="http://schemas.microsoft.com/office/drawing/2014/main" id="{89FA4134-F594-4FEF-A61C-C937383AED10}"/>
              </a:ext>
            </a:extLst>
          </p:cNvPr>
          <p:cNvPicPr/>
          <p:nvPr/>
        </p:nvPicPr>
        <p:blipFill rotWithShape="1">
          <a:blip r:embed="rId5">
            <a:extLst>
              <a:ext uri="{28A0092B-C50C-407E-A947-70E740481C1C}">
                <a14:useLocalDpi xmlns:a14="http://schemas.microsoft.com/office/drawing/2010/main" val="0"/>
              </a:ext>
            </a:extLst>
          </a:blip>
          <a:srcRect l="1449" t="1905" r="1233" b="1969"/>
          <a:stretch/>
        </p:blipFill>
        <p:spPr bwMode="auto">
          <a:xfrm>
            <a:off x="4572000" y="3144658"/>
            <a:ext cx="3632550" cy="2758184"/>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C892DA73-4E25-4F14-9FE1-597C8C75276A}"/>
              </a:ext>
            </a:extLst>
          </p:cNvPr>
          <p:cNvSpPr txBox="1"/>
          <p:nvPr/>
        </p:nvSpPr>
        <p:spPr>
          <a:xfrm>
            <a:off x="6210923" y="4523750"/>
            <a:ext cx="841897" cy="369332"/>
          </a:xfrm>
          <a:prstGeom prst="rect">
            <a:avLst/>
          </a:prstGeom>
          <a:noFill/>
        </p:spPr>
        <p:txBody>
          <a:bodyPr wrap="none" rtlCol="0">
            <a:spAutoFit/>
          </a:bodyPr>
          <a:lstStyle/>
          <a:p>
            <a:r>
              <a:rPr lang="es-EC" b="1" dirty="0">
                <a:solidFill>
                  <a:srgbClr val="FF0000"/>
                </a:solidFill>
              </a:rPr>
              <a:t>GRBaV</a:t>
            </a:r>
            <a:endParaRPr lang="es-419" b="1" dirty="0">
              <a:solidFill>
                <a:srgbClr val="FF0000"/>
              </a:solidFill>
            </a:endParaRPr>
          </a:p>
        </p:txBody>
      </p:sp>
      <p:sp>
        <p:nvSpPr>
          <p:cNvPr id="19" name="TextBox 18">
            <a:extLst>
              <a:ext uri="{FF2B5EF4-FFF2-40B4-BE49-F238E27FC236}">
                <a16:creationId xmlns:a16="http://schemas.microsoft.com/office/drawing/2014/main" id="{4711C819-B9C5-4446-A64E-02750A097426}"/>
              </a:ext>
            </a:extLst>
          </p:cNvPr>
          <p:cNvSpPr txBox="1"/>
          <p:nvPr/>
        </p:nvSpPr>
        <p:spPr>
          <a:xfrm>
            <a:off x="6552166" y="2247079"/>
            <a:ext cx="953723" cy="276999"/>
          </a:xfrm>
          <a:prstGeom prst="rect">
            <a:avLst/>
          </a:prstGeom>
          <a:noFill/>
        </p:spPr>
        <p:txBody>
          <a:bodyPr wrap="none" rtlCol="0">
            <a:spAutoFit/>
          </a:bodyPr>
          <a:lstStyle/>
          <a:p>
            <a:r>
              <a:rPr lang="es-EC" sz="1200" dirty="0"/>
              <a:t>(Tello, 2020)</a:t>
            </a:r>
            <a:endParaRPr lang="es-419" sz="1200" dirty="0"/>
          </a:p>
        </p:txBody>
      </p:sp>
      <p:pic>
        <p:nvPicPr>
          <p:cNvPr id="22" name="Picture 21">
            <a:extLst>
              <a:ext uri="{FF2B5EF4-FFF2-40B4-BE49-F238E27FC236}">
                <a16:creationId xmlns:a16="http://schemas.microsoft.com/office/drawing/2014/main" id="{066378DD-30BD-4D0A-AA78-DEE10D5180FA}"/>
              </a:ext>
            </a:extLst>
          </p:cNvPr>
          <p:cNvPicPr>
            <a:picLocks noChangeAspect="1"/>
          </p:cNvPicPr>
          <p:nvPr/>
        </p:nvPicPr>
        <p:blipFill>
          <a:blip r:embed="rId6"/>
          <a:stretch>
            <a:fillRect/>
          </a:stretch>
        </p:blipFill>
        <p:spPr>
          <a:xfrm>
            <a:off x="830622" y="3794832"/>
            <a:ext cx="3169823" cy="2377368"/>
          </a:xfrm>
          <a:prstGeom prst="rect">
            <a:avLst/>
          </a:prstGeom>
        </p:spPr>
      </p:pic>
      <p:sp>
        <p:nvSpPr>
          <p:cNvPr id="23" name="TextBox 22">
            <a:extLst>
              <a:ext uri="{FF2B5EF4-FFF2-40B4-BE49-F238E27FC236}">
                <a16:creationId xmlns:a16="http://schemas.microsoft.com/office/drawing/2014/main" id="{AA44A9B8-C1F4-45D5-9768-4197C982DE23}"/>
              </a:ext>
            </a:extLst>
          </p:cNvPr>
          <p:cNvSpPr txBox="1"/>
          <p:nvPr/>
        </p:nvSpPr>
        <p:spPr>
          <a:xfrm>
            <a:off x="830622" y="5925776"/>
            <a:ext cx="1273682" cy="276999"/>
          </a:xfrm>
          <a:prstGeom prst="rect">
            <a:avLst/>
          </a:prstGeom>
          <a:noFill/>
        </p:spPr>
        <p:txBody>
          <a:bodyPr wrap="none" rtlCol="0">
            <a:spAutoFit/>
          </a:bodyPr>
          <a:lstStyle/>
          <a:p>
            <a:r>
              <a:rPr lang="es-419" sz="1200" dirty="0">
                <a:effectLst/>
              </a:rPr>
              <a:t>(</a:t>
            </a:r>
            <a:r>
              <a:rPr lang="es-419" sz="1200" dirty="0" err="1">
                <a:effectLst/>
              </a:rPr>
              <a:t>Kittelberg</a:t>
            </a:r>
            <a:r>
              <a:rPr lang="es-419" sz="1200" dirty="0">
                <a:effectLst/>
              </a:rPr>
              <a:t>, 2013)</a:t>
            </a:r>
            <a:endParaRPr lang="es-419" sz="1200" dirty="0"/>
          </a:p>
        </p:txBody>
      </p:sp>
      <p:sp>
        <p:nvSpPr>
          <p:cNvPr id="31" name="TextBox 30">
            <a:extLst>
              <a:ext uri="{FF2B5EF4-FFF2-40B4-BE49-F238E27FC236}">
                <a16:creationId xmlns:a16="http://schemas.microsoft.com/office/drawing/2014/main" id="{AE60955C-FEDC-434A-809F-3169D313385C}"/>
              </a:ext>
            </a:extLst>
          </p:cNvPr>
          <p:cNvSpPr txBox="1"/>
          <p:nvPr/>
        </p:nvSpPr>
        <p:spPr>
          <a:xfrm>
            <a:off x="6863055" y="5471034"/>
            <a:ext cx="2280945" cy="276999"/>
          </a:xfrm>
          <a:prstGeom prst="rect">
            <a:avLst/>
          </a:prstGeom>
          <a:noFill/>
        </p:spPr>
        <p:txBody>
          <a:bodyPr wrap="none" rtlCol="0">
            <a:spAutoFit/>
          </a:bodyPr>
          <a:lstStyle/>
          <a:p>
            <a:r>
              <a:rPr lang="es-419" sz="1200" dirty="0">
                <a:effectLst/>
              </a:rPr>
              <a:t>(Krenz, Thompson &amp; Fuchs, 2014)</a:t>
            </a:r>
            <a:endParaRPr lang="es-419" sz="1200" dirty="0"/>
          </a:p>
        </p:txBody>
      </p:sp>
    </p:spTree>
    <p:extLst>
      <p:ext uri="{BB962C8B-B14F-4D97-AF65-F5344CB8AC3E}">
        <p14:creationId xmlns:p14="http://schemas.microsoft.com/office/powerpoint/2010/main" val="114822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540" y="97154"/>
            <a:ext cx="8735060" cy="443711"/>
          </a:xfrm>
          <a:prstGeom prst="rect">
            <a:avLst/>
          </a:prstGeom>
        </p:spPr>
        <p:txBody>
          <a:bodyPr vert="horz" wrap="square" lIns="0" tIns="12700" rIns="0" bIns="0" rtlCol="0">
            <a:spAutoFit/>
          </a:bodyPr>
          <a:lstStyle/>
          <a:p>
            <a:pPr marL="12700">
              <a:lnSpc>
                <a:spcPct val="100000"/>
              </a:lnSpc>
              <a:spcBef>
                <a:spcPts val="100"/>
              </a:spcBef>
            </a:pPr>
            <a:r>
              <a:rPr lang="es-EC" i="1" spc="-10" dirty="0"/>
              <a:t>Introducción						         	</a:t>
            </a:r>
            <a:endParaRPr i="1" spc="-10" dirty="0"/>
          </a:p>
        </p:txBody>
      </p:sp>
      <p:sp>
        <p:nvSpPr>
          <p:cNvPr id="3" name="TextBox 2">
            <a:extLst>
              <a:ext uri="{FF2B5EF4-FFF2-40B4-BE49-F238E27FC236}">
                <a16:creationId xmlns:a16="http://schemas.microsoft.com/office/drawing/2014/main" id="{D483FB7E-5E72-4E2E-A33B-333A670D079C}"/>
              </a:ext>
            </a:extLst>
          </p:cNvPr>
          <p:cNvSpPr txBox="1"/>
          <p:nvPr/>
        </p:nvSpPr>
        <p:spPr>
          <a:xfrm>
            <a:off x="408940" y="609600"/>
            <a:ext cx="233426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b="1" dirty="0"/>
              <a:t>RT – qPCR </a:t>
            </a:r>
            <a:endParaRPr lang="es-419" b="1" dirty="0"/>
          </a:p>
        </p:txBody>
      </p:sp>
      <p:pic>
        <p:nvPicPr>
          <p:cNvPr id="4098" name="Picture 2" descr="Summary of the principles of real-time quantitative PCR. (1) Real-time... |  Download Scientific Diagram">
            <a:extLst>
              <a:ext uri="{FF2B5EF4-FFF2-40B4-BE49-F238E27FC236}">
                <a16:creationId xmlns:a16="http://schemas.microsoft.com/office/drawing/2014/main" id="{76B69794-E587-4E65-90B6-3AAD962C0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31" y="1130032"/>
            <a:ext cx="2361927" cy="3288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7D8A64-D253-41D1-9EC2-FD691252981F}"/>
              </a:ext>
            </a:extLst>
          </p:cNvPr>
          <p:cNvSpPr txBox="1"/>
          <p:nvPr/>
        </p:nvSpPr>
        <p:spPr>
          <a:xfrm>
            <a:off x="254829" y="4465745"/>
            <a:ext cx="324866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C" dirty="0"/>
              <a:t>El diagnóstico molecular de virus a partir del aislamiento de ARN.</a:t>
            </a:r>
            <a:endParaRPr lang="es-419" dirty="0"/>
          </a:p>
        </p:txBody>
      </p:sp>
      <p:sp>
        <p:nvSpPr>
          <p:cNvPr id="5" name="TextBox 4">
            <a:extLst>
              <a:ext uri="{FF2B5EF4-FFF2-40B4-BE49-F238E27FC236}">
                <a16:creationId xmlns:a16="http://schemas.microsoft.com/office/drawing/2014/main" id="{8BD81E29-B6EA-41A7-BC9F-81F3675A91C9}"/>
              </a:ext>
            </a:extLst>
          </p:cNvPr>
          <p:cNvSpPr txBox="1"/>
          <p:nvPr/>
        </p:nvSpPr>
        <p:spPr>
          <a:xfrm>
            <a:off x="257704" y="5159521"/>
            <a:ext cx="324866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s-EC" dirty="0"/>
              <a:t>Contaminación</a:t>
            </a:r>
            <a:endParaRPr lang="es-419" dirty="0"/>
          </a:p>
          <a:p>
            <a:pPr marL="285750" indent="-285750">
              <a:buFont typeface="Arial" panose="020B0604020202020204" pitchFamily="34" charset="0"/>
              <a:buChar char="•"/>
            </a:pPr>
            <a:r>
              <a:rPr lang="es-419" dirty="0"/>
              <a:t>Errores en la síntesis de ADNc</a:t>
            </a:r>
          </a:p>
          <a:p>
            <a:pPr marL="285750" indent="-285750">
              <a:buFont typeface="Arial" panose="020B0604020202020204" pitchFamily="34" charset="0"/>
              <a:buChar char="•"/>
            </a:pPr>
            <a:r>
              <a:rPr lang="es-419" dirty="0"/>
              <a:t>Errores experimentales</a:t>
            </a:r>
            <a:endParaRPr lang="es-EC" dirty="0"/>
          </a:p>
        </p:txBody>
      </p:sp>
      <p:sp>
        <p:nvSpPr>
          <p:cNvPr id="7" name="TextBox 6">
            <a:extLst>
              <a:ext uri="{FF2B5EF4-FFF2-40B4-BE49-F238E27FC236}">
                <a16:creationId xmlns:a16="http://schemas.microsoft.com/office/drawing/2014/main" id="{A5300D14-8F16-4240-ACFE-06ACDAF44492}"/>
              </a:ext>
            </a:extLst>
          </p:cNvPr>
          <p:cNvSpPr txBox="1"/>
          <p:nvPr/>
        </p:nvSpPr>
        <p:spPr>
          <a:xfrm>
            <a:off x="3680879" y="4465745"/>
            <a:ext cx="2895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a:t>Estudio de genes endógenos</a:t>
            </a:r>
            <a:endParaRPr lang="es-419" dirty="0"/>
          </a:p>
        </p:txBody>
      </p:sp>
      <p:sp>
        <p:nvSpPr>
          <p:cNvPr id="9" name="TextBox 8">
            <a:extLst>
              <a:ext uri="{FF2B5EF4-FFF2-40B4-BE49-F238E27FC236}">
                <a16:creationId xmlns:a16="http://schemas.microsoft.com/office/drawing/2014/main" id="{9CA7809B-92F6-43AF-B4B8-FE316A8CE8BE}"/>
              </a:ext>
            </a:extLst>
          </p:cNvPr>
          <p:cNvSpPr txBox="1"/>
          <p:nvPr/>
        </p:nvSpPr>
        <p:spPr>
          <a:xfrm>
            <a:off x="3588605" y="4835077"/>
            <a:ext cx="2987874" cy="1200329"/>
          </a:xfrm>
          <a:prstGeom prst="rect">
            <a:avLst/>
          </a:prstGeom>
          <a:noFill/>
        </p:spPr>
        <p:txBody>
          <a:bodyPr wrap="square" rtlCol="0">
            <a:spAutoFit/>
          </a:bodyPr>
          <a:lstStyle/>
          <a:p>
            <a:pPr algn="just"/>
            <a:r>
              <a:rPr lang="es-EC" dirty="0"/>
              <a:t>Controles internos: permiten resultados mas confiables a partir del estudio de expresión génica.</a:t>
            </a:r>
            <a:endParaRPr lang="es-419" dirty="0"/>
          </a:p>
        </p:txBody>
      </p:sp>
      <p:sp>
        <p:nvSpPr>
          <p:cNvPr id="10" name="TextBox 9">
            <a:extLst>
              <a:ext uri="{FF2B5EF4-FFF2-40B4-BE49-F238E27FC236}">
                <a16:creationId xmlns:a16="http://schemas.microsoft.com/office/drawing/2014/main" id="{9A0C54FD-3CD4-4326-AD52-146A1D1CF03D}"/>
              </a:ext>
            </a:extLst>
          </p:cNvPr>
          <p:cNvSpPr txBox="1"/>
          <p:nvPr/>
        </p:nvSpPr>
        <p:spPr>
          <a:xfrm>
            <a:off x="6757282" y="4096413"/>
            <a:ext cx="213188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b="1" dirty="0"/>
              <a:t>Housekeeping genes</a:t>
            </a:r>
            <a:endParaRPr lang="es-419" b="1" dirty="0"/>
          </a:p>
        </p:txBody>
      </p:sp>
      <p:sp>
        <p:nvSpPr>
          <p:cNvPr id="11" name="TextBox 10">
            <a:extLst>
              <a:ext uri="{FF2B5EF4-FFF2-40B4-BE49-F238E27FC236}">
                <a16:creationId xmlns:a16="http://schemas.microsoft.com/office/drawing/2014/main" id="{EE19E7FA-AA74-4B08-A906-92D7801F3438}"/>
              </a:ext>
            </a:extLst>
          </p:cNvPr>
          <p:cNvSpPr txBox="1"/>
          <p:nvPr/>
        </p:nvSpPr>
        <p:spPr>
          <a:xfrm>
            <a:off x="6859710" y="4559356"/>
            <a:ext cx="2131889" cy="1200329"/>
          </a:xfrm>
          <a:prstGeom prst="rect">
            <a:avLst/>
          </a:prstGeom>
          <a:noFill/>
        </p:spPr>
        <p:txBody>
          <a:bodyPr wrap="square" rtlCol="0">
            <a:spAutoFit/>
          </a:bodyPr>
          <a:lstStyle/>
          <a:p>
            <a:pPr marL="285750" indent="-285750">
              <a:buFont typeface="Arial" panose="020B0604020202020204" pitchFamily="34" charset="0"/>
              <a:buChar char="•"/>
            </a:pPr>
            <a:r>
              <a:rPr lang="es-EC" dirty="0"/>
              <a:t>Funcionamiento celular. </a:t>
            </a:r>
          </a:p>
          <a:p>
            <a:pPr marL="285750" indent="-285750">
              <a:buFont typeface="Arial" panose="020B0604020202020204" pitchFamily="34" charset="0"/>
              <a:buChar char="•"/>
            </a:pPr>
            <a:r>
              <a:rPr lang="es-EC" dirty="0"/>
              <a:t>Expresión génica estable.</a:t>
            </a:r>
            <a:endParaRPr lang="es-419" dirty="0"/>
          </a:p>
        </p:txBody>
      </p:sp>
      <p:sp>
        <p:nvSpPr>
          <p:cNvPr id="25" name="TextBox 24">
            <a:extLst>
              <a:ext uri="{FF2B5EF4-FFF2-40B4-BE49-F238E27FC236}">
                <a16:creationId xmlns:a16="http://schemas.microsoft.com/office/drawing/2014/main" id="{21C37329-0048-4652-98D4-BDEC5941EF89}"/>
              </a:ext>
            </a:extLst>
          </p:cNvPr>
          <p:cNvSpPr txBox="1"/>
          <p:nvPr/>
        </p:nvSpPr>
        <p:spPr>
          <a:xfrm>
            <a:off x="3733800" y="634477"/>
            <a:ext cx="233426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b="1" dirty="0"/>
              <a:t>HTS</a:t>
            </a:r>
            <a:endParaRPr lang="es-419" b="1" dirty="0"/>
          </a:p>
        </p:txBody>
      </p:sp>
      <p:pic>
        <p:nvPicPr>
          <p:cNvPr id="26" name="Picture 25" descr="Graphical user interface&#10;&#10;Description automatically generated with medium confidence">
            <a:extLst>
              <a:ext uri="{FF2B5EF4-FFF2-40B4-BE49-F238E27FC236}">
                <a16:creationId xmlns:a16="http://schemas.microsoft.com/office/drawing/2014/main" id="{586B1147-B381-4372-8270-B5ABCB2DF7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13100" y="1071346"/>
            <a:ext cx="3248661" cy="1175288"/>
          </a:xfrm>
          <a:prstGeom prst="rect">
            <a:avLst/>
          </a:prstGeom>
          <a:noFill/>
          <a:ln>
            <a:noFill/>
          </a:ln>
        </p:spPr>
      </p:pic>
      <p:sp>
        <p:nvSpPr>
          <p:cNvPr id="27" name="TextBox 26">
            <a:extLst>
              <a:ext uri="{FF2B5EF4-FFF2-40B4-BE49-F238E27FC236}">
                <a16:creationId xmlns:a16="http://schemas.microsoft.com/office/drawing/2014/main" id="{81955881-6464-491A-ACD0-D68D731B0801}"/>
              </a:ext>
            </a:extLst>
          </p:cNvPr>
          <p:cNvSpPr txBox="1"/>
          <p:nvPr/>
        </p:nvSpPr>
        <p:spPr>
          <a:xfrm>
            <a:off x="3748177" y="2435236"/>
            <a:ext cx="233426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b="1" dirty="0"/>
              <a:t>MiFi: Microbe Finder</a:t>
            </a:r>
            <a:endParaRPr lang="es-419" b="1" dirty="0"/>
          </a:p>
        </p:txBody>
      </p:sp>
      <p:pic>
        <p:nvPicPr>
          <p:cNvPr id="14" name="Picture 13" descr="Logo&#10;&#10;Description automatically generated">
            <a:extLst>
              <a:ext uri="{FF2B5EF4-FFF2-40B4-BE49-F238E27FC236}">
                <a16:creationId xmlns:a16="http://schemas.microsoft.com/office/drawing/2014/main" id="{3A8225EA-1804-447C-A4DC-AF4E31BB71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1484" y="2894524"/>
            <a:ext cx="1798891" cy="923330"/>
          </a:xfrm>
          <a:prstGeom prst="rect">
            <a:avLst/>
          </a:prstGeom>
        </p:spPr>
      </p:pic>
      <p:sp>
        <p:nvSpPr>
          <p:cNvPr id="21" name="Rectangle: Rounded Corners 20">
            <a:extLst>
              <a:ext uri="{FF2B5EF4-FFF2-40B4-BE49-F238E27FC236}">
                <a16:creationId xmlns:a16="http://schemas.microsoft.com/office/drawing/2014/main" id="{47C3D534-CEFD-4013-98D6-ABF0CF227A3F}"/>
              </a:ext>
            </a:extLst>
          </p:cNvPr>
          <p:cNvSpPr/>
          <p:nvPr/>
        </p:nvSpPr>
        <p:spPr>
          <a:xfrm>
            <a:off x="6757282" y="2807457"/>
            <a:ext cx="1674690"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BLAST</a:t>
            </a:r>
            <a:endParaRPr lang="es-419" dirty="0"/>
          </a:p>
        </p:txBody>
      </p:sp>
      <p:sp>
        <p:nvSpPr>
          <p:cNvPr id="28" name="Rectangle 27">
            <a:extLst>
              <a:ext uri="{FF2B5EF4-FFF2-40B4-BE49-F238E27FC236}">
                <a16:creationId xmlns:a16="http://schemas.microsoft.com/office/drawing/2014/main" id="{BE923E2C-4006-4F57-849E-47AE93C4670C}"/>
              </a:ext>
            </a:extLst>
          </p:cNvPr>
          <p:cNvSpPr/>
          <p:nvPr/>
        </p:nvSpPr>
        <p:spPr>
          <a:xfrm>
            <a:off x="6202164" y="3333747"/>
            <a:ext cx="1234439" cy="3036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a:t>Secuencias</a:t>
            </a:r>
            <a:endParaRPr lang="es-419" dirty="0"/>
          </a:p>
        </p:txBody>
      </p:sp>
      <p:sp>
        <p:nvSpPr>
          <p:cNvPr id="30" name="Rectangle 29">
            <a:extLst>
              <a:ext uri="{FF2B5EF4-FFF2-40B4-BE49-F238E27FC236}">
                <a16:creationId xmlns:a16="http://schemas.microsoft.com/office/drawing/2014/main" id="{93984FAF-1969-4011-9072-1614A872A51D}"/>
              </a:ext>
            </a:extLst>
          </p:cNvPr>
          <p:cNvSpPr/>
          <p:nvPr/>
        </p:nvSpPr>
        <p:spPr>
          <a:xfrm>
            <a:off x="7757162" y="3333747"/>
            <a:ext cx="1234438" cy="3036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dirty="0"/>
              <a:t>E - probes</a:t>
            </a:r>
            <a:endParaRPr lang="es-419" dirty="0"/>
          </a:p>
        </p:txBody>
      </p:sp>
      <p:sp>
        <p:nvSpPr>
          <p:cNvPr id="39" name="TextBox 38">
            <a:extLst>
              <a:ext uri="{FF2B5EF4-FFF2-40B4-BE49-F238E27FC236}">
                <a16:creationId xmlns:a16="http://schemas.microsoft.com/office/drawing/2014/main" id="{F32EF9F5-4C66-47AA-A10B-7C73E3653EDF}"/>
              </a:ext>
            </a:extLst>
          </p:cNvPr>
          <p:cNvSpPr txBox="1"/>
          <p:nvPr/>
        </p:nvSpPr>
        <p:spPr>
          <a:xfrm>
            <a:off x="319178" y="6360412"/>
            <a:ext cx="2240357" cy="276999"/>
          </a:xfrm>
          <a:prstGeom prst="rect">
            <a:avLst/>
          </a:prstGeom>
          <a:noFill/>
        </p:spPr>
        <p:txBody>
          <a:bodyPr wrap="none" rtlCol="0">
            <a:spAutoFit/>
          </a:bodyPr>
          <a:lstStyle/>
          <a:p>
            <a:r>
              <a:rPr lang="es-419" sz="1200" dirty="0"/>
              <a:t>(</a:t>
            </a:r>
            <a:r>
              <a:rPr lang="es-419" sz="1200" dirty="0" err="1">
                <a:effectLst/>
              </a:rPr>
              <a:t>Ciuffreda</a:t>
            </a:r>
            <a:r>
              <a:rPr lang="es-419" sz="1200" dirty="0">
                <a:effectLst/>
              </a:rPr>
              <a:t>, Pérez, &amp; Flores, 2021)</a:t>
            </a:r>
            <a:endParaRPr lang="es-419" sz="1200" dirty="0"/>
          </a:p>
        </p:txBody>
      </p:sp>
    </p:spTree>
    <p:extLst>
      <p:ext uri="{BB962C8B-B14F-4D97-AF65-F5344CB8AC3E}">
        <p14:creationId xmlns:p14="http://schemas.microsoft.com/office/powerpoint/2010/main" val="321446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56539" y="97154"/>
            <a:ext cx="8658859" cy="443711"/>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C" i="1" spc="-10" dirty="0"/>
              <a:t>Introducción						         </a:t>
            </a:r>
            <a:r>
              <a:rPr lang="es-EC" sz="2000" i="1" spc="-10" dirty="0"/>
              <a:t>6</a:t>
            </a:r>
            <a:r>
              <a:rPr lang="es-EC" i="1" spc="-10" dirty="0"/>
              <a:t>	</a:t>
            </a:r>
            <a:endParaRPr lang="es-ES" i="1" kern="0" spc="-15" dirty="0"/>
          </a:p>
        </p:txBody>
      </p:sp>
      <p:sp>
        <p:nvSpPr>
          <p:cNvPr id="7" name="object 3"/>
          <p:cNvSpPr txBox="1"/>
          <p:nvPr/>
        </p:nvSpPr>
        <p:spPr>
          <a:xfrm>
            <a:off x="547370" y="1061717"/>
            <a:ext cx="8049260" cy="4734566"/>
          </a:xfrm>
          <a:prstGeom prst="rect">
            <a:avLst/>
          </a:prstGeom>
        </p:spPr>
        <p:txBody>
          <a:bodyPr vert="horz" wrap="square" lIns="0" tIns="12700" rIns="0" bIns="0" rtlCol="0">
            <a:spAutoFit/>
          </a:bodyPr>
          <a:lstStyle/>
          <a:p>
            <a:pPr marL="12700">
              <a:spcBef>
                <a:spcPts val="100"/>
              </a:spcBef>
            </a:pPr>
            <a:r>
              <a:rPr lang="es-ES" b="1" spc="-10" dirty="0">
                <a:cs typeface="Calibri"/>
              </a:rPr>
              <a:t>Objetivo General</a:t>
            </a:r>
          </a:p>
          <a:p>
            <a:pPr>
              <a:lnSpc>
                <a:spcPct val="100000"/>
              </a:lnSpc>
              <a:spcBef>
                <a:spcPts val="30"/>
              </a:spcBef>
            </a:pPr>
            <a:endParaRPr lang="es-ES" b="1" spc="-10" dirty="0">
              <a:cs typeface="Calibri"/>
            </a:endParaRPr>
          </a:p>
          <a:p>
            <a:pPr algn="just">
              <a:lnSpc>
                <a:spcPct val="100000"/>
              </a:lnSpc>
              <a:spcBef>
                <a:spcPts val="30"/>
              </a:spcBef>
            </a:pPr>
            <a:r>
              <a:rPr lang="es-ES" dirty="0">
                <a:cs typeface="Calibri"/>
              </a:rPr>
              <a:t>Evaluar genes de mantenimiento como controles internos mediante la técnica RT – qPCR y la herramienta bioinformática EDNA – MiFi en Vitis vinífera infectadas con Grapevine red blotch – associated virus (GRBaV).</a:t>
            </a:r>
          </a:p>
          <a:p>
            <a:pPr algn="just">
              <a:lnSpc>
                <a:spcPct val="100000"/>
              </a:lnSpc>
              <a:spcBef>
                <a:spcPts val="30"/>
              </a:spcBef>
            </a:pPr>
            <a:endParaRPr lang="es-ES" b="1" spc="-5" dirty="0">
              <a:cs typeface="Calibri"/>
            </a:endParaRPr>
          </a:p>
          <a:p>
            <a:pPr algn="just">
              <a:lnSpc>
                <a:spcPct val="100000"/>
              </a:lnSpc>
              <a:spcBef>
                <a:spcPts val="30"/>
              </a:spcBef>
            </a:pPr>
            <a:r>
              <a:rPr lang="es-EC" b="1" spc="-5" dirty="0">
                <a:cs typeface="Calibri"/>
              </a:rPr>
              <a:t>Objetivos Específicos</a:t>
            </a:r>
            <a:endParaRPr lang="es-ES" b="1" spc="-5" dirty="0">
              <a:cs typeface="Calibri"/>
            </a:endParaRPr>
          </a:p>
          <a:p>
            <a:pPr marL="12700" algn="just">
              <a:lnSpc>
                <a:spcPct val="100000"/>
              </a:lnSpc>
            </a:pPr>
            <a:endParaRPr dirty="0">
              <a:cs typeface="Calibri"/>
            </a:endParaRPr>
          </a:p>
          <a:p>
            <a:pPr marL="342900" marR="10160" lvl="0" indent="-342900" algn="just">
              <a:spcBef>
                <a:spcPts val="30"/>
              </a:spcBef>
              <a:buFont typeface="+mj-lt"/>
              <a:buAutoNum type="arabicPeriod"/>
              <a:tabLst>
                <a:tab pos="355600" algn="l"/>
                <a:tab pos="356235" algn="l"/>
              </a:tabLst>
            </a:pPr>
            <a:r>
              <a:rPr lang="es-419" dirty="0">
                <a:cs typeface="Calibri"/>
              </a:rPr>
              <a:t>Determinar los cebadores óptimos para la detección de genes de mantenimiento mediante RT – qPCR en muestras de tejido de uva </a:t>
            </a:r>
            <a:r>
              <a:rPr lang="es-419" i="1" dirty="0">
                <a:cs typeface="Calibri"/>
              </a:rPr>
              <a:t>Vitis vinífera</a:t>
            </a:r>
            <a:r>
              <a:rPr lang="es-419" dirty="0">
                <a:cs typeface="Calibri"/>
              </a:rPr>
              <a:t> para el uso como controles internos en la extracción de ARN.</a:t>
            </a:r>
          </a:p>
          <a:p>
            <a:pPr marR="10160" lvl="0" indent="-343535" algn="just">
              <a:spcBef>
                <a:spcPts val="30"/>
              </a:spcBef>
              <a:buFontTx/>
              <a:buAutoNum type="arabicPeriod"/>
              <a:tabLst>
                <a:tab pos="355600" algn="l"/>
                <a:tab pos="356235" algn="l"/>
              </a:tabLst>
            </a:pPr>
            <a:r>
              <a:rPr lang="es-419" dirty="0">
                <a:cs typeface="Calibri"/>
              </a:rPr>
              <a:t>Comparar la presencia de un gen de mantenimiento seleccionado como control 	interno en </a:t>
            </a:r>
            <a:r>
              <a:rPr lang="es-419" i="1" dirty="0">
                <a:cs typeface="Calibri"/>
              </a:rPr>
              <a:t>Vitis vinífera </a:t>
            </a:r>
            <a:r>
              <a:rPr lang="es-419" dirty="0">
                <a:cs typeface="Calibri"/>
              </a:rPr>
              <a:t>sana versus </a:t>
            </a:r>
            <a:r>
              <a:rPr lang="es-419" i="1" dirty="0">
                <a:cs typeface="Calibri"/>
              </a:rPr>
              <a:t>Vitis vinífera</a:t>
            </a:r>
            <a:r>
              <a:rPr lang="es-419" dirty="0">
                <a:cs typeface="Calibri"/>
              </a:rPr>
              <a:t> infectada con </a:t>
            </a:r>
            <a:r>
              <a:rPr lang="es-419" i="1" dirty="0">
                <a:cs typeface="Calibri"/>
              </a:rPr>
              <a:t>Grapevine red 	blotch – associated virus</a:t>
            </a:r>
            <a:r>
              <a:rPr lang="es-419" dirty="0">
                <a:cs typeface="Calibri"/>
              </a:rPr>
              <a:t> (GRBaV).</a:t>
            </a:r>
          </a:p>
          <a:p>
            <a:pPr marR="10160" lvl="0" indent="-343535" algn="just">
              <a:spcBef>
                <a:spcPts val="30"/>
              </a:spcBef>
              <a:buFontTx/>
              <a:buAutoNum type="arabicPeriod"/>
              <a:tabLst>
                <a:tab pos="355600" algn="l"/>
                <a:tab pos="356235" algn="l"/>
              </a:tabLst>
            </a:pPr>
            <a:r>
              <a:rPr lang="es-419" dirty="0">
                <a:cs typeface="Calibri"/>
              </a:rPr>
              <a:t>Verificar la presencia del gen de mantenimiento seleccionado por medio de la 	herramienta bioinformática EDNA – MiFi.</a:t>
            </a:r>
          </a:p>
          <a:p>
            <a:pPr marL="355600" marR="10160" lvl="0" indent="-343535" algn="just">
              <a:lnSpc>
                <a:spcPct val="150000"/>
              </a:lnSpc>
              <a:spcBef>
                <a:spcPts val="5"/>
              </a:spcBef>
              <a:buFontTx/>
              <a:buAutoNum type="arabicPeriod"/>
              <a:tabLst>
                <a:tab pos="355600" algn="l"/>
                <a:tab pos="356235" algn="l"/>
              </a:tabLst>
            </a:pPr>
            <a:endParaRPr lang="es-EC" sz="1400" spc="-5" dirty="0">
              <a:latin typeface="Calibri"/>
              <a:cs typeface="Calibri"/>
            </a:endParaRPr>
          </a:p>
        </p:txBody>
      </p:sp>
    </p:spTree>
    <p:extLst>
      <p:ext uri="{BB962C8B-B14F-4D97-AF65-F5344CB8AC3E}">
        <p14:creationId xmlns:p14="http://schemas.microsoft.com/office/powerpoint/2010/main" val="312661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56540" y="97154"/>
            <a:ext cx="8735060" cy="1195199"/>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20" dirty="0"/>
              <a:t>Materiales y métodos						</a:t>
            </a:r>
            <a:r>
              <a:rPr lang="es-ES" sz="2000" i="1" kern="0" spc="-20" dirty="0"/>
              <a:t>      	</a:t>
            </a:r>
          </a:p>
          <a:p>
            <a:pPr marL="12700">
              <a:spcBef>
                <a:spcPts val="100"/>
              </a:spcBef>
            </a:pPr>
            <a:endParaRPr lang="es-ES" i="1" kern="0" spc="-20" dirty="0"/>
          </a:p>
        </p:txBody>
      </p:sp>
      <p:sp>
        <p:nvSpPr>
          <p:cNvPr id="11" name="CuadroTexto 3">
            <a:extLst>
              <a:ext uri="{FF2B5EF4-FFF2-40B4-BE49-F238E27FC236}">
                <a16:creationId xmlns:a16="http://schemas.microsoft.com/office/drawing/2014/main" id="{78B563FA-4C17-4484-BA77-C392144F7BBB}"/>
              </a:ext>
            </a:extLst>
          </p:cNvPr>
          <p:cNvSpPr txBox="1"/>
          <p:nvPr/>
        </p:nvSpPr>
        <p:spPr>
          <a:xfrm>
            <a:off x="256540" y="905069"/>
            <a:ext cx="281940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Extracción de ARN total</a:t>
            </a:r>
          </a:p>
        </p:txBody>
      </p:sp>
      <p:pic>
        <p:nvPicPr>
          <p:cNvPr id="14" name="Picture 13" descr="A picture containing plant, tree&#10;&#10;Description automatically generated">
            <a:extLst>
              <a:ext uri="{FF2B5EF4-FFF2-40B4-BE49-F238E27FC236}">
                <a16:creationId xmlns:a16="http://schemas.microsoft.com/office/drawing/2014/main" id="{4BA62663-FD4A-44C3-859B-3848C09B5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968" y="2100268"/>
            <a:ext cx="609600" cy="828261"/>
          </a:xfrm>
          <a:prstGeom prst="rect">
            <a:avLst/>
          </a:prstGeom>
        </p:spPr>
      </p:pic>
      <p:pic>
        <p:nvPicPr>
          <p:cNvPr id="5124" name="Picture 4" descr="DANAGENE PLANT RNA Kit – Danagen">
            <a:extLst>
              <a:ext uri="{FF2B5EF4-FFF2-40B4-BE49-F238E27FC236}">
                <a16:creationId xmlns:a16="http://schemas.microsoft.com/office/drawing/2014/main" id="{F757F69F-AC65-4295-8487-231673BC96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3" t="16400" r="71739" b="29200"/>
          <a:stretch/>
        </p:blipFill>
        <p:spPr bwMode="auto">
          <a:xfrm>
            <a:off x="2121972" y="1593872"/>
            <a:ext cx="1076960" cy="12626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5868C01-5D8D-483A-9855-359C7685113E}"/>
              </a:ext>
            </a:extLst>
          </p:cNvPr>
          <p:cNvSpPr txBox="1"/>
          <p:nvPr/>
        </p:nvSpPr>
        <p:spPr>
          <a:xfrm>
            <a:off x="1103564" y="2859326"/>
            <a:ext cx="1371600" cy="369332"/>
          </a:xfrm>
          <a:prstGeom prst="rect">
            <a:avLst/>
          </a:prstGeom>
          <a:noFill/>
        </p:spPr>
        <p:txBody>
          <a:bodyPr wrap="square" rtlCol="0">
            <a:spAutoFit/>
          </a:bodyPr>
          <a:lstStyle/>
          <a:p>
            <a:r>
              <a:rPr lang="es-EC" dirty="0"/>
              <a:t>Lisis celular</a:t>
            </a:r>
            <a:endParaRPr lang="es-419" dirty="0"/>
          </a:p>
        </p:txBody>
      </p:sp>
      <p:pic>
        <p:nvPicPr>
          <p:cNvPr id="19" name="Picture 18" descr="Graphical user interface&#10;&#10;Description automatically generated">
            <a:extLst>
              <a:ext uri="{FF2B5EF4-FFF2-40B4-BE49-F238E27FC236}">
                <a16:creationId xmlns:a16="http://schemas.microsoft.com/office/drawing/2014/main" id="{C31925D7-3013-4943-8F9A-9321E178E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42" y="3592354"/>
            <a:ext cx="3114675" cy="2009775"/>
          </a:xfrm>
          <a:prstGeom prst="rect">
            <a:avLst/>
          </a:prstGeom>
        </p:spPr>
      </p:pic>
      <p:cxnSp>
        <p:nvCxnSpPr>
          <p:cNvPr id="21" name="Straight Arrow Connector 20">
            <a:extLst>
              <a:ext uri="{FF2B5EF4-FFF2-40B4-BE49-F238E27FC236}">
                <a16:creationId xmlns:a16="http://schemas.microsoft.com/office/drawing/2014/main" id="{B280FE3F-FFC4-4D4B-8521-EA542C241577}"/>
              </a:ext>
            </a:extLst>
          </p:cNvPr>
          <p:cNvCxnSpPr>
            <a:cxnSpLocks/>
          </p:cNvCxnSpPr>
          <p:nvPr/>
        </p:nvCxnSpPr>
        <p:spPr>
          <a:xfrm>
            <a:off x="1915676" y="3270063"/>
            <a:ext cx="0" cy="3166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5126" name="Picture 6">
            <a:extLst>
              <a:ext uri="{FF2B5EF4-FFF2-40B4-BE49-F238E27FC236}">
                <a16:creationId xmlns:a16="http://schemas.microsoft.com/office/drawing/2014/main" id="{3B58B3D6-FF48-4D50-88E5-BDED0BA17B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778"/>
          <a:stretch/>
        </p:blipFill>
        <p:spPr bwMode="auto">
          <a:xfrm>
            <a:off x="3848364" y="706420"/>
            <a:ext cx="1898825" cy="54451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raphical user interface, icon&#10;&#10;Description automatically generated">
            <a:extLst>
              <a:ext uri="{FF2B5EF4-FFF2-40B4-BE49-F238E27FC236}">
                <a16:creationId xmlns:a16="http://schemas.microsoft.com/office/drawing/2014/main" id="{449647CD-44F9-41BF-90FA-08DE6E569F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1496" y="1031298"/>
            <a:ext cx="2346764" cy="976391"/>
          </a:xfrm>
          <a:prstGeom prst="rect">
            <a:avLst/>
          </a:prstGeom>
        </p:spPr>
      </p:pic>
      <p:sp>
        <p:nvSpPr>
          <p:cNvPr id="24" name="TextBox 23">
            <a:extLst>
              <a:ext uri="{FF2B5EF4-FFF2-40B4-BE49-F238E27FC236}">
                <a16:creationId xmlns:a16="http://schemas.microsoft.com/office/drawing/2014/main" id="{A91D3EBE-E557-4AB4-8458-0DACBE2A7C77}"/>
              </a:ext>
            </a:extLst>
          </p:cNvPr>
          <p:cNvSpPr txBox="1"/>
          <p:nvPr/>
        </p:nvSpPr>
        <p:spPr>
          <a:xfrm>
            <a:off x="6381496" y="2209800"/>
            <a:ext cx="2637517" cy="369332"/>
          </a:xfrm>
          <a:prstGeom prst="rect">
            <a:avLst/>
          </a:prstGeom>
          <a:noFill/>
        </p:spPr>
        <p:txBody>
          <a:bodyPr wrap="none" rtlCol="0">
            <a:spAutoFit/>
          </a:bodyPr>
          <a:lstStyle/>
          <a:p>
            <a:r>
              <a:rPr lang="es-EC" dirty="0"/>
              <a:t>Control de calidad de ARN</a:t>
            </a:r>
            <a:endParaRPr lang="es-419" dirty="0"/>
          </a:p>
        </p:txBody>
      </p:sp>
      <p:sp>
        <p:nvSpPr>
          <p:cNvPr id="28" name="CuadroTexto 3">
            <a:extLst>
              <a:ext uri="{FF2B5EF4-FFF2-40B4-BE49-F238E27FC236}">
                <a16:creationId xmlns:a16="http://schemas.microsoft.com/office/drawing/2014/main" id="{3136D00D-51F1-4B2F-92D1-F23F8A7358F4}"/>
              </a:ext>
            </a:extLst>
          </p:cNvPr>
          <p:cNvSpPr txBox="1"/>
          <p:nvPr/>
        </p:nvSpPr>
        <p:spPr>
          <a:xfrm>
            <a:off x="6134819" y="2878466"/>
            <a:ext cx="281940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Síntesis de ADNc - </a:t>
            </a:r>
            <a:r>
              <a:rPr lang="es-EC" sz="1700" b="1" dirty="0" err="1">
                <a:latin typeface="Arial" panose="020B0604020202020204" pitchFamily="34" charset="0"/>
                <a:cs typeface="Arial" panose="020B0604020202020204" pitchFamily="34" charset="0"/>
              </a:rPr>
              <a:t>dc</a:t>
            </a:r>
            <a:endParaRPr lang="es-EC" sz="1700" b="1" dirty="0">
              <a:latin typeface="Arial" panose="020B0604020202020204" pitchFamily="34" charset="0"/>
              <a:cs typeface="Arial" panose="020B0604020202020204" pitchFamily="34" charset="0"/>
            </a:endParaRPr>
          </a:p>
        </p:txBody>
      </p:sp>
      <p:pic>
        <p:nvPicPr>
          <p:cNvPr id="26" name="Picture 25" descr="A close-up of a logo&#10;&#10;Description automatically generated with low confidence">
            <a:extLst>
              <a:ext uri="{FF2B5EF4-FFF2-40B4-BE49-F238E27FC236}">
                <a16:creationId xmlns:a16="http://schemas.microsoft.com/office/drawing/2014/main" id="{3E9A5FF7-072B-428F-B70E-45F1C7296C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081786">
            <a:off x="6576863" y="4475459"/>
            <a:ext cx="1539287" cy="1308394"/>
          </a:xfrm>
          <a:prstGeom prst="rect">
            <a:avLst/>
          </a:prstGeom>
        </p:spPr>
      </p:pic>
      <p:sp>
        <p:nvSpPr>
          <p:cNvPr id="27" name="TextBox 26">
            <a:extLst>
              <a:ext uri="{FF2B5EF4-FFF2-40B4-BE49-F238E27FC236}">
                <a16:creationId xmlns:a16="http://schemas.microsoft.com/office/drawing/2014/main" id="{7E574E4B-C01B-41F7-86E8-497681CAE7E3}"/>
              </a:ext>
            </a:extLst>
          </p:cNvPr>
          <p:cNvSpPr txBox="1"/>
          <p:nvPr/>
        </p:nvSpPr>
        <p:spPr>
          <a:xfrm>
            <a:off x="6134819" y="3411096"/>
            <a:ext cx="2819400" cy="923330"/>
          </a:xfrm>
          <a:prstGeom prst="rect">
            <a:avLst/>
          </a:prstGeom>
          <a:noFill/>
        </p:spPr>
        <p:txBody>
          <a:bodyPr wrap="square" rtlCol="0">
            <a:spAutoFit/>
          </a:bodyPr>
          <a:lstStyle/>
          <a:p>
            <a:pPr algn="just"/>
            <a:r>
              <a:rPr lang="es-EC" dirty="0"/>
              <a:t>Target – </a:t>
            </a:r>
            <a:r>
              <a:rPr lang="es-EC" dirty="0" err="1"/>
              <a:t>specific</a:t>
            </a:r>
            <a:r>
              <a:rPr lang="es-EC" dirty="0"/>
              <a:t> </a:t>
            </a:r>
            <a:r>
              <a:rPr lang="es-EC" dirty="0" err="1"/>
              <a:t>high</a:t>
            </a:r>
            <a:r>
              <a:rPr lang="es-EC" dirty="0"/>
              <a:t> – </a:t>
            </a:r>
            <a:r>
              <a:rPr lang="es-EC" dirty="0" err="1"/>
              <a:t>troughput</a:t>
            </a:r>
            <a:r>
              <a:rPr lang="es-EC" dirty="0"/>
              <a:t> </a:t>
            </a:r>
            <a:r>
              <a:rPr lang="es-EC" dirty="0" err="1"/>
              <a:t>sequencing</a:t>
            </a:r>
            <a:r>
              <a:rPr lang="es-EC" dirty="0"/>
              <a:t> (TSO – </a:t>
            </a:r>
            <a:r>
              <a:rPr lang="es-EC" dirty="0" err="1"/>
              <a:t>Poly</a:t>
            </a:r>
            <a:r>
              <a:rPr lang="es-EC" dirty="0"/>
              <a:t> T)</a:t>
            </a:r>
            <a:endParaRPr lang="es-419" dirty="0"/>
          </a:p>
        </p:txBody>
      </p:sp>
    </p:spTree>
    <p:extLst>
      <p:ext uri="{BB962C8B-B14F-4D97-AF65-F5344CB8AC3E}">
        <p14:creationId xmlns:p14="http://schemas.microsoft.com/office/powerpoint/2010/main" val="330312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56540" y="97154"/>
            <a:ext cx="8735060" cy="1195199"/>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20"/>
              <a:t>Materiales y métodos						</a:t>
            </a:r>
            <a:r>
              <a:rPr lang="es-ES" sz="2000" i="1" kern="0" spc="-20"/>
              <a:t>      	</a:t>
            </a:r>
          </a:p>
          <a:p>
            <a:pPr marL="12700">
              <a:spcBef>
                <a:spcPts val="100"/>
              </a:spcBef>
            </a:pPr>
            <a:endParaRPr lang="es-ES" i="1" kern="0" spc="-20" dirty="0"/>
          </a:p>
        </p:txBody>
      </p:sp>
      <p:sp>
        <p:nvSpPr>
          <p:cNvPr id="11" name="CuadroTexto 3">
            <a:extLst>
              <a:ext uri="{FF2B5EF4-FFF2-40B4-BE49-F238E27FC236}">
                <a16:creationId xmlns:a16="http://schemas.microsoft.com/office/drawing/2014/main" id="{78B563FA-4C17-4484-BA77-C392144F7BBB}"/>
              </a:ext>
            </a:extLst>
          </p:cNvPr>
          <p:cNvSpPr txBox="1"/>
          <p:nvPr/>
        </p:nvSpPr>
        <p:spPr>
          <a:xfrm>
            <a:off x="256540" y="905069"/>
            <a:ext cx="553466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a:latin typeface="Arial" panose="020B0604020202020204" pitchFamily="34" charset="0"/>
                <a:cs typeface="Arial" panose="020B0604020202020204" pitchFamily="34" charset="0"/>
              </a:rPr>
              <a:t>Selección y Validación de Cebadores Candidatos</a:t>
            </a:r>
            <a:endParaRPr lang="es-EC" sz="1700" b="1" dirty="0">
              <a:latin typeface="Arial" panose="020B0604020202020204" pitchFamily="34" charset="0"/>
              <a:cs typeface="Arial" panose="020B0604020202020204" pitchFamily="34" charset="0"/>
            </a:endParaRPr>
          </a:p>
        </p:txBody>
      </p:sp>
      <p:pic>
        <p:nvPicPr>
          <p:cNvPr id="6" name="Picture 5" descr="Table&#10;&#10;Description automatically generated">
            <a:extLst>
              <a:ext uri="{FF2B5EF4-FFF2-40B4-BE49-F238E27FC236}">
                <a16:creationId xmlns:a16="http://schemas.microsoft.com/office/drawing/2014/main" id="{1EF79121-0370-412E-85EE-2E5577D27FE7}"/>
              </a:ext>
            </a:extLst>
          </p:cNvPr>
          <p:cNvPicPr>
            <a:picLocks noChangeAspect="1"/>
          </p:cNvPicPr>
          <p:nvPr/>
        </p:nvPicPr>
        <p:blipFill>
          <a:blip r:embed="rId3"/>
          <a:stretch>
            <a:fillRect/>
          </a:stretch>
        </p:blipFill>
        <p:spPr>
          <a:xfrm>
            <a:off x="3200400" y="1445201"/>
            <a:ext cx="5791200" cy="2465345"/>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E64035D3-AB7E-44B2-975C-B428B9344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8" y="1752600"/>
            <a:ext cx="3433011" cy="1828800"/>
          </a:xfrm>
          <a:prstGeom prst="rect">
            <a:avLst/>
          </a:prstGeom>
        </p:spPr>
      </p:pic>
      <p:pic>
        <p:nvPicPr>
          <p:cNvPr id="6146" name="Picture 2" descr="What is PCR (polymerase chain reaction)? | Facts | yourgenome.org">
            <a:extLst>
              <a:ext uri="{FF2B5EF4-FFF2-40B4-BE49-F238E27FC236}">
                <a16:creationId xmlns:a16="http://schemas.microsoft.com/office/drawing/2014/main" id="{C5525DD8-E65C-4B1F-9E01-A6C707D5AD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366480"/>
            <a:ext cx="3433011" cy="14304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able&#10;&#10;Description automatically generated">
            <a:extLst>
              <a:ext uri="{FF2B5EF4-FFF2-40B4-BE49-F238E27FC236}">
                <a16:creationId xmlns:a16="http://schemas.microsoft.com/office/drawing/2014/main" id="{9269B7BF-6350-4CFC-9DB5-18497A6654E9}"/>
              </a:ext>
            </a:extLst>
          </p:cNvPr>
          <p:cNvPicPr>
            <a:picLocks noChangeAspect="1"/>
          </p:cNvPicPr>
          <p:nvPr/>
        </p:nvPicPr>
        <p:blipFill>
          <a:blip r:embed="rId6"/>
          <a:stretch>
            <a:fillRect/>
          </a:stretch>
        </p:blipFill>
        <p:spPr>
          <a:xfrm>
            <a:off x="4114798" y="4162089"/>
            <a:ext cx="4572002" cy="1279465"/>
          </a:xfrm>
          <a:prstGeom prst="rect">
            <a:avLst/>
          </a:prstGeom>
        </p:spPr>
      </p:pic>
    </p:spTree>
    <p:extLst>
      <p:ext uri="{BB962C8B-B14F-4D97-AF65-F5344CB8AC3E}">
        <p14:creationId xmlns:p14="http://schemas.microsoft.com/office/powerpoint/2010/main" val="190689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256540" y="97154"/>
            <a:ext cx="8735060" cy="1195199"/>
          </a:xfrm>
          <a:prstGeom prst="rect">
            <a:avLst/>
          </a:prstGeom>
        </p:spPr>
        <p:txBody>
          <a:bodyPr vert="horz" wrap="square" lIns="0" tIns="12700" rIns="0" bIns="0" rtlCol="0">
            <a:spAutoFit/>
          </a:bodyPr>
          <a:lstStyle>
            <a:lvl1pPr>
              <a:defRPr sz="2800" b="1" i="0">
                <a:solidFill>
                  <a:schemeClr val="tx1"/>
                </a:solidFill>
                <a:latin typeface="Calibri"/>
                <a:ea typeface="+mj-ea"/>
                <a:cs typeface="Calibri"/>
              </a:defRPr>
            </a:lvl1pPr>
          </a:lstStyle>
          <a:p>
            <a:pPr marL="12700">
              <a:spcBef>
                <a:spcPts val="100"/>
              </a:spcBef>
            </a:pPr>
            <a:r>
              <a:rPr lang="es-ES" i="1" kern="0" spc="-20"/>
              <a:t>Materiales y métodos						</a:t>
            </a:r>
            <a:r>
              <a:rPr lang="es-ES" sz="2000" i="1" kern="0" spc="-20"/>
              <a:t>      	</a:t>
            </a:r>
          </a:p>
          <a:p>
            <a:pPr marL="12700">
              <a:spcBef>
                <a:spcPts val="100"/>
              </a:spcBef>
            </a:pPr>
            <a:endParaRPr lang="es-ES" i="1" kern="0" spc="-20" dirty="0"/>
          </a:p>
        </p:txBody>
      </p:sp>
      <p:sp>
        <p:nvSpPr>
          <p:cNvPr id="11" name="CuadroTexto 3">
            <a:extLst>
              <a:ext uri="{FF2B5EF4-FFF2-40B4-BE49-F238E27FC236}">
                <a16:creationId xmlns:a16="http://schemas.microsoft.com/office/drawing/2014/main" id="{78B563FA-4C17-4484-BA77-C392144F7BBB}"/>
              </a:ext>
            </a:extLst>
          </p:cNvPr>
          <p:cNvSpPr txBox="1"/>
          <p:nvPr/>
        </p:nvSpPr>
        <p:spPr>
          <a:xfrm>
            <a:off x="256540" y="905069"/>
            <a:ext cx="5534660" cy="39159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700" b="1" dirty="0">
                <a:latin typeface="Arial" panose="020B0604020202020204" pitchFamily="34" charset="0"/>
                <a:cs typeface="Arial" panose="020B0604020202020204" pitchFamily="34" charset="0"/>
              </a:rPr>
              <a:t>RT – qPCR </a:t>
            </a:r>
          </a:p>
        </p:txBody>
      </p:sp>
      <p:pic>
        <p:nvPicPr>
          <p:cNvPr id="3" name="Picture 2" descr="Table&#10;&#10;Description automatically generated">
            <a:extLst>
              <a:ext uri="{FF2B5EF4-FFF2-40B4-BE49-F238E27FC236}">
                <a16:creationId xmlns:a16="http://schemas.microsoft.com/office/drawing/2014/main" id="{0C13E3EF-070E-4EAD-AF29-4CB554A9E0C9}"/>
              </a:ext>
            </a:extLst>
          </p:cNvPr>
          <p:cNvPicPr>
            <a:picLocks noChangeAspect="1"/>
          </p:cNvPicPr>
          <p:nvPr/>
        </p:nvPicPr>
        <p:blipFill>
          <a:blip r:embed="rId3"/>
          <a:stretch>
            <a:fillRect/>
          </a:stretch>
        </p:blipFill>
        <p:spPr>
          <a:xfrm>
            <a:off x="647700" y="1524000"/>
            <a:ext cx="7848600" cy="2809469"/>
          </a:xfrm>
          <a:prstGeom prst="rect">
            <a:avLst/>
          </a:prstGeom>
        </p:spPr>
      </p:pic>
      <p:pic>
        <p:nvPicPr>
          <p:cNvPr id="7170" name="Picture 2" descr="3.3. Gráfica que recoge la señal de amplificación en función de los... |  Download Scientific Diagram">
            <a:extLst>
              <a:ext uri="{FF2B5EF4-FFF2-40B4-BE49-F238E27FC236}">
                <a16:creationId xmlns:a16="http://schemas.microsoft.com/office/drawing/2014/main" id="{3D2541DC-1336-4DAD-973F-194FDBF53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88404"/>
            <a:ext cx="2895600" cy="1691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4D5698-AF7A-454D-B26A-A8F5A8DCA31C}"/>
              </a:ext>
            </a:extLst>
          </p:cNvPr>
          <p:cNvSpPr txBox="1"/>
          <p:nvPr/>
        </p:nvSpPr>
        <p:spPr>
          <a:xfrm>
            <a:off x="4624071" y="4876800"/>
            <a:ext cx="345313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C" dirty="0"/>
              <a:t>Análisis y recolección de valores </a:t>
            </a:r>
            <a:r>
              <a:rPr lang="es-EC" dirty="0" err="1"/>
              <a:t>Ct</a:t>
            </a:r>
            <a:r>
              <a:rPr lang="es-EC" dirty="0"/>
              <a:t> para cada gen objetivo </a:t>
            </a:r>
            <a:endParaRPr lang="es-419" dirty="0"/>
          </a:p>
        </p:txBody>
      </p:sp>
    </p:spTree>
    <p:extLst>
      <p:ext uri="{BB962C8B-B14F-4D97-AF65-F5344CB8AC3E}">
        <p14:creationId xmlns:p14="http://schemas.microsoft.com/office/powerpoint/2010/main" val="73866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8935</TotalTime>
  <Words>1448</Words>
  <Application>Microsoft Office PowerPoint</Application>
  <PresentationFormat>On-screen Show (4:3)</PresentationFormat>
  <Paragraphs>215</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 Math</vt:lpstr>
      <vt:lpstr>Fira Sans Extra Condensed Medium</vt:lpstr>
      <vt:lpstr>Roboto</vt:lpstr>
      <vt:lpstr>Times New Roman</vt:lpstr>
      <vt:lpstr>Office Theme</vt:lpstr>
      <vt:lpstr>PowerPoint Presentation</vt:lpstr>
      <vt:lpstr>Contenido                   </vt:lpstr>
      <vt:lpstr>Introducción                  </vt:lpstr>
      <vt:lpstr>Introducción                 </vt:lpstr>
      <vt:lpstr>Introducción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Conclusiones</vt:lpstr>
      <vt:lpstr>Conclusiones</vt:lpstr>
      <vt:lpstr>Recomendaciones</vt:lpstr>
      <vt:lpstr>Recomendaciones</vt:lpstr>
      <vt:lpstr>Agradecimientos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Salazar</dc:creator>
  <cp:lastModifiedBy>Ricardo Tello</cp:lastModifiedBy>
  <cp:revision>260</cp:revision>
  <dcterms:created xsi:type="dcterms:W3CDTF">2019-06-28T02:58:04Z</dcterms:created>
  <dcterms:modified xsi:type="dcterms:W3CDTF">2021-10-15T15:01:01Z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2019-05-26T00:00:00Z</vt:filetime>
  </property>
  <property fmtid="{D5CDD505-2E9C-101B-9397-08002B2CF9AE}" pid="3" name="Creator">
    <vt:lpwstr>Microsoft® PowerPoint® 2016</vt:lpwstr>
  </property>
  <property fmtid="{D5CDD505-2E9C-101B-9397-08002B2CF9AE}" pid="4" name="LastSaved">
    <vt:filetime>2019-06-28T00:00:00Z</vt:filetime>
  </property>
</Properties>
</file>