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6" r:id="rId9"/>
    <p:sldId id="267" r:id="rId10"/>
    <p:sldId id="268" r:id="rId11"/>
    <p:sldId id="273" r:id="rId12"/>
    <p:sldId id="274" r:id="rId13"/>
  </p:sldIdLst>
  <p:sldSz cx="12192000" cy="6858000"/>
  <p:notesSz cx="6858000" cy="9144000"/>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vK5uAXPRIJF0lk1awkwWPY8zd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08582C-3E81-402A-8D5E-38C9F9A19358}">
  <a:tblStyle styleId="{4608582C-3E81-402A-8D5E-38C9F9A193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0"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0da773f6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c0da773f6e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e441c65c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ee441c65cc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e1a004164_1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ee1a004164_1_9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f7386f78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cf7386f78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0da773f6e_4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c0da773f6e_4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0da773f6e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c0da773f6e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f687639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cf6876398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e441c65c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ee441c65cc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e441c65c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ee441c65c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a:spLocks noGrp="1"/>
          </p:cNvSpPr>
          <p:nvPr>
            <p:ph type="pic" idx="2"/>
          </p:nvPr>
        </p:nvSpPr>
        <p:spPr>
          <a:xfrm>
            <a:off x="5183188" y="987425"/>
            <a:ext cx="6172200" cy="4873625"/>
          </a:xfrm>
          <a:prstGeom prst="rect">
            <a:avLst/>
          </a:prstGeom>
          <a:noFill/>
          <a:ln>
            <a:noFill/>
          </a:ln>
        </p:spPr>
      </p:sp>
      <p:sp>
        <p:nvSpPr>
          <p:cNvPr id="52" name="Google Shape;5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canva.com/design/DAEpAPNuMUQ/w6ldg8yKbKY30YgWXShqvQ/view?utm_content=DAEpAPNuMUQ&amp;utm_campaign=designshare&amp;utm_medium=link&amp;utm_source=publishpresent#2"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researchgate.net/profile/Jesus-Salinas-5/publication/232242309_Analisis_de_elementos_que_intervienen_en_el_proceso_de_ensenanza_aprendizaje_en_un_entorno_virtual_de_formacion_Propuesta_de_un_modelo_didactico/links/02bfe5100ea5da5a6f000000/Anali"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un.org/sites/un2.un.org/files/policy_brief_-_education_during_covid-19_and_beyond_spanish.pdf" TargetMode="External"/><Relationship Id="rId5" Type="http://schemas.openxmlformats.org/officeDocument/2006/relationships/hyperlink" Target="https://repositorio.cepal.org/bitstream/handle/11362/45904/1/S2000510_es.pdf" TargetMode="External"/><Relationship Id="rId4" Type="http://schemas.openxmlformats.org/officeDocument/2006/relationships/hyperlink" Target="https://www.academia.edu/10820341/TEOR%C3%8DA_DEL_APRENDIZJE_SIGNIFICATIVO_TEORIA_DEL_APRENDIZAJE_SIGNIFICATIVO?bulkDownload=thisPaper-topRelated-sameAuthor-citingThis-citedByThis-secondOrderCitations&amp;from=cover_pa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gc0da773f6e_1_11" descr="PANORÁMICA ESPE 2.JPG"/>
          <p:cNvPicPr preferRelativeResize="0"/>
          <p:nvPr/>
        </p:nvPicPr>
        <p:blipFill rotWithShape="1">
          <a:blip r:embed="rId3">
            <a:alphaModFix amt="95000"/>
          </a:blip>
          <a:srcRect t="14089"/>
          <a:stretch/>
        </p:blipFill>
        <p:spPr>
          <a:xfrm>
            <a:off x="0" y="-137454"/>
            <a:ext cx="12214175" cy="6995455"/>
          </a:xfrm>
          <a:prstGeom prst="rect">
            <a:avLst/>
          </a:prstGeom>
          <a:noFill/>
          <a:ln w="76200" cap="flat" cmpd="sng">
            <a:solidFill>
              <a:srgbClr val="D9D9D9"/>
            </a:solidFill>
            <a:prstDash val="solid"/>
            <a:round/>
            <a:headEnd type="none" w="sm" len="sm"/>
            <a:tailEnd type="none" w="sm" len="sm"/>
          </a:ln>
        </p:spPr>
      </p:pic>
      <p:sp>
        <p:nvSpPr>
          <p:cNvPr id="73" name="Google Shape;73;gc0da773f6e_1_11"/>
          <p:cNvSpPr/>
          <p:nvPr/>
        </p:nvSpPr>
        <p:spPr>
          <a:xfrm>
            <a:off x="0" y="6"/>
            <a:ext cx="4929000" cy="1215600"/>
          </a:xfrm>
          <a:prstGeom prst="rect">
            <a:avLst/>
          </a:prstGeom>
          <a:gradFill>
            <a:gsLst>
              <a:gs pos="0">
                <a:srgbClr val="FFFFFF"/>
              </a:gs>
              <a:gs pos="100000">
                <a:srgbClr val="FFFFFF">
                  <a:alpha val="0"/>
                </a:srgbClr>
              </a:gs>
            </a:gsLst>
            <a:lin ang="0" scaled="0"/>
          </a:gra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pic>
        <p:nvPicPr>
          <p:cNvPr id="74" name="Google Shape;74;gc0da773f6e_1_11" descr="LOGO ESPE.png"/>
          <p:cNvPicPr preferRelativeResize="0"/>
          <p:nvPr/>
        </p:nvPicPr>
        <p:blipFill rotWithShape="1">
          <a:blip r:embed="rId4">
            <a:alphaModFix/>
          </a:blip>
          <a:srcRect/>
          <a:stretch/>
        </p:blipFill>
        <p:spPr>
          <a:xfrm>
            <a:off x="103308" y="241917"/>
            <a:ext cx="2629401" cy="731780"/>
          </a:xfrm>
          <a:prstGeom prst="rect">
            <a:avLst/>
          </a:prstGeom>
          <a:noFill/>
          <a:ln>
            <a:noFill/>
          </a:ln>
        </p:spPr>
      </p:pic>
      <p:sp>
        <p:nvSpPr>
          <p:cNvPr id="75" name="Google Shape;75;gc0da773f6e_1_11"/>
          <p:cNvSpPr txBox="1"/>
          <p:nvPr/>
        </p:nvSpPr>
        <p:spPr>
          <a:xfrm>
            <a:off x="750725" y="1320674"/>
            <a:ext cx="10895100" cy="2348801"/>
          </a:xfrm>
          <a:prstGeom prst="rect">
            <a:avLst/>
          </a:prstGeom>
          <a:solidFill>
            <a:srgbClr val="F0F0F2">
              <a:alpha val="80000"/>
            </a:srgbClr>
          </a:solidFill>
          <a:ln>
            <a:noFill/>
          </a:ln>
        </p:spPr>
        <p:txBody>
          <a:bodyPr spcFirstLastPara="1" wrap="square" lIns="91425" tIns="45700" rIns="91425" bIns="45700" anchor="ctr" anchorCtr="0">
            <a:noAutofit/>
          </a:bodyPr>
          <a:lstStyle/>
          <a:p>
            <a:pPr algn="ctr">
              <a:lnSpc>
                <a:spcPct val="200000"/>
              </a:lnSpc>
            </a:pPr>
            <a:r>
              <a:rPr lang="es-EC" sz="2400" b="1" dirty="0">
                <a:effectLst/>
                <a:latin typeface="Arial" panose="020B0604020202020204" pitchFamily="34" charset="0"/>
                <a:ea typeface="Arial" panose="020B0604020202020204" pitchFamily="34" charset="0"/>
              </a:rPr>
              <a:t>Estrategias didácticas utilizadas en entornos virtuales para el logro del aprendizaje significativo en niños de 5 a 6 años. Estudio de caso en la Escuela de Educación Inicial y Básica “Mi Aldea Feliz”</a:t>
            </a:r>
            <a:endParaRPr lang="es-EC" sz="2400" dirty="0">
              <a:effectLst/>
              <a:latin typeface="Arial" panose="020B0604020202020204" pitchFamily="34" charset="0"/>
              <a:ea typeface="Arial" panose="020B0604020202020204" pitchFamily="34" charset="0"/>
            </a:endParaRPr>
          </a:p>
        </p:txBody>
      </p:sp>
      <p:pic>
        <p:nvPicPr>
          <p:cNvPr id="76" name="Google Shape;76;gc0da773f6e_1_11" descr="fondo presentaciones ESPE copia2.png"/>
          <p:cNvPicPr preferRelativeResize="0"/>
          <p:nvPr/>
        </p:nvPicPr>
        <p:blipFill rotWithShape="1">
          <a:blip r:embed="rId5">
            <a:alphaModFix/>
          </a:blip>
          <a:srcRect/>
          <a:stretch/>
        </p:blipFill>
        <p:spPr>
          <a:xfrm>
            <a:off x="-1468350" y="5224450"/>
            <a:ext cx="13671426" cy="1509000"/>
          </a:xfrm>
          <a:prstGeom prst="rect">
            <a:avLst/>
          </a:prstGeom>
          <a:noFill/>
          <a:ln>
            <a:noFill/>
          </a:ln>
        </p:spPr>
      </p:pic>
      <p:sp>
        <p:nvSpPr>
          <p:cNvPr id="77" name="Google Shape;77;gc0da773f6e_1_11"/>
          <p:cNvSpPr txBox="1"/>
          <p:nvPr/>
        </p:nvSpPr>
        <p:spPr>
          <a:xfrm>
            <a:off x="3294136" y="4263945"/>
            <a:ext cx="5808278" cy="1671907"/>
          </a:xfrm>
          <a:prstGeom prst="rect">
            <a:avLst/>
          </a:prstGeom>
          <a:solidFill>
            <a:srgbClr val="F0F0F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800" dirty="0">
                <a:latin typeface="Times New Roman"/>
                <a:ea typeface="Times New Roman"/>
                <a:cs typeface="Times New Roman"/>
                <a:sym typeface="Times New Roman"/>
              </a:rPr>
              <a:t>Belén Azucena Alarcón Ortiz</a:t>
            </a:r>
            <a:endParaRPr sz="28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s-ES" sz="2800" dirty="0" err="1">
                <a:latin typeface="Times New Roman"/>
                <a:ea typeface="Times New Roman"/>
                <a:cs typeface="Times New Roman"/>
                <a:sym typeface="Times New Roman"/>
              </a:rPr>
              <a:t>Polette</a:t>
            </a:r>
            <a:r>
              <a:rPr lang="es-ES" sz="2800" dirty="0">
                <a:latin typeface="Times New Roman"/>
                <a:ea typeface="Times New Roman"/>
                <a:cs typeface="Times New Roman"/>
                <a:sym typeface="Times New Roman"/>
              </a:rPr>
              <a:t> Jazmín Galeas Bolaños</a:t>
            </a:r>
            <a:endParaRPr sz="2800"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pic>
        <p:nvPicPr>
          <p:cNvPr id="341" name="Google Shape;341;gee441c65cc_0_43"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42" name="Google Shape;342;gee441c65cc_0_43"/>
          <p:cNvSpPr txBox="1"/>
          <p:nvPr/>
        </p:nvSpPr>
        <p:spPr>
          <a:xfrm>
            <a:off x="150"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a:solidFill>
                  <a:srgbClr val="FFFFFF"/>
                </a:solidFill>
                <a:latin typeface="Arial Narrow"/>
                <a:ea typeface="Arial Narrow"/>
                <a:cs typeface="Arial Narrow"/>
                <a:sym typeface="Arial Narrow"/>
              </a:rPr>
              <a:t>CONC. Y REC. 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43" name="Google Shape;343;gee441c65cc_0_43"/>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pSp>
        <p:nvGrpSpPr>
          <p:cNvPr id="344" name="Google Shape;344;gee441c65cc_0_43"/>
          <p:cNvGrpSpPr/>
          <p:nvPr/>
        </p:nvGrpSpPr>
        <p:grpSpPr>
          <a:xfrm>
            <a:off x="6347939" y="801976"/>
            <a:ext cx="4490665" cy="4623085"/>
            <a:chOff x="3071457" y="2013875"/>
            <a:chExt cx="1944600" cy="1595818"/>
          </a:xfrm>
        </p:grpSpPr>
        <p:sp>
          <p:nvSpPr>
            <p:cNvPr id="345" name="Google Shape;345;gee441c65cc_0_43"/>
            <p:cNvSpPr/>
            <p:nvPr/>
          </p:nvSpPr>
          <p:spPr>
            <a:xfrm rot="10800000" flipH="1">
              <a:off x="3071457" y="2013875"/>
              <a:ext cx="1944600" cy="1569600"/>
            </a:xfrm>
            <a:prstGeom prst="round2DiagRect">
              <a:avLst>
                <a:gd name="adj1" fmla="val 0"/>
                <a:gd name="adj2" fmla="val 17764"/>
              </a:avLst>
            </a:prstGeom>
            <a:solidFill>
              <a:srgbClr val="F4CC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6" name="Google Shape;346;gee441c65cc_0_43"/>
            <p:cNvSpPr txBox="1"/>
            <p:nvPr/>
          </p:nvSpPr>
          <p:spPr>
            <a:xfrm>
              <a:off x="3317903" y="2070083"/>
              <a:ext cx="1451700" cy="165900"/>
            </a:xfrm>
            <a:prstGeom prst="rect">
              <a:avLst/>
            </a:prstGeom>
            <a:solidFill>
              <a:srgbClr val="F4CCCC"/>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s-ES" sz="2200" b="1">
                  <a:solidFill>
                    <a:schemeClr val="dk1"/>
                  </a:solidFill>
                  <a:latin typeface="Roboto"/>
                  <a:ea typeface="Roboto"/>
                  <a:cs typeface="Roboto"/>
                  <a:sym typeface="Roboto"/>
                </a:rPr>
                <a:t>Recomendaciones</a:t>
              </a:r>
              <a:endParaRPr sz="2200">
                <a:solidFill>
                  <a:schemeClr val="dk1"/>
                </a:solidFill>
                <a:latin typeface="Roboto"/>
                <a:ea typeface="Roboto"/>
                <a:cs typeface="Roboto"/>
                <a:sym typeface="Roboto"/>
              </a:endParaRPr>
            </a:p>
          </p:txBody>
        </p:sp>
        <p:sp>
          <p:nvSpPr>
            <p:cNvPr id="347" name="Google Shape;347;gee441c65cc_0_43"/>
            <p:cNvSpPr txBox="1"/>
            <p:nvPr/>
          </p:nvSpPr>
          <p:spPr>
            <a:xfrm>
              <a:off x="3109237" y="2265693"/>
              <a:ext cx="1786200" cy="1344000"/>
            </a:xfrm>
            <a:prstGeom prst="rect">
              <a:avLst/>
            </a:prstGeom>
            <a:solidFill>
              <a:srgbClr val="F4CCCC"/>
            </a:solidFill>
            <a:ln>
              <a:noFill/>
            </a:ln>
          </p:spPr>
          <p:txBody>
            <a:bodyPr spcFirstLastPara="1" wrap="square" lIns="121900" tIns="121900" rIns="121900" bIns="121900" anchor="t" anchorCtr="0">
              <a:noAutofit/>
            </a:bodyPr>
            <a:lstStyle/>
            <a:p>
              <a:pPr marL="0" lvl="0" indent="0" algn="just" rtl="0">
                <a:lnSpc>
                  <a:spcPct val="100000"/>
                </a:lnSpc>
                <a:spcBef>
                  <a:spcPts val="0"/>
                </a:spcBef>
                <a:spcAft>
                  <a:spcPts val="2100"/>
                </a:spcAft>
                <a:buNone/>
              </a:pPr>
              <a:r>
                <a:rPr lang="es-ES" sz="1800">
                  <a:solidFill>
                    <a:schemeClr val="dk1"/>
                  </a:solidFill>
                  <a:latin typeface="Roboto"/>
                  <a:ea typeface="Roboto"/>
                  <a:cs typeface="Roboto"/>
                  <a:sym typeface="Roboto"/>
                </a:rPr>
                <a:t>En vista que se observó deficiencias en el uso de estrategias, puesto que la docente prefiere evitar las distracciones con los recursos y herramientas que aparezcan en el entorno virtual, además que éste no logre cumplir con su objetivo pedagógico. </a:t>
              </a:r>
              <a:endParaRPr sz="1800">
                <a:solidFill>
                  <a:schemeClr val="dk1"/>
                </a:solidFill>
                <a:latin typeface="Roboto"/>
                <a:ea typeface="Roboto"/>
                <a:cs typeface="Roboto"/>
                <a:sym typeface="Roboto"/>
              </a:endParaRPr>
            </a:p>
          </p:txBody>
        </p:sp>
      </p:grpSp>
      <p:grpSp>
        <p:nvGrpSpPr>
          <p:cNvPr id="348" name="Google Shape;348;gee441c65cc_0_43"/>
          <p:cNvGrpSpPr/>
          <p:nvPr/>
        </p:nvGrpSpPr>
        <p:grpSpPr>
          <a:xfrm>
            <a:off x="990658" y="878248"/>
            <a:ext cx="4952896" cy="4465198"/>
            <a:chOff x="1126863" y="2013875"/>
            <a:chExt cx="1944600" cy="1569600"/>
          </a:xfrm>
        </p:grpSpPr>
        <p:sp>
          <p:nvSpPr>
            <p:cNvPr id="349" name="Google Shape;349;gee441c65cc_0_43"/>
            <p:cNvSpPr/>
            <p:nvPr/>
          </p:nvSpPr>
          <p:spPr>
            <a:xfrm>
              <a:off x="1126863" y="2013875"/>
              <a:ext cx="1944600" cy="1569600"/>
            </a:xfrm>
            <a:prstGeom prst="round2DiagRect">
              <a:avLst>
                <a:gd name="adj1" fmla="val 0"/>
                <a:gd name="adj2" fmla="val 17764"/>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gee441c65cc_0_43"/>
            <p:cNvSpPr txBox="1"/>
            <p:nvPr/>
          </p:nvSpPr>
          <p:spPr>
            <a:xfrm>
              <a:off x="1373312" y="2017527"/>
              <a:ext cx="1451700" cy="171900"/>
            </a:xfrm>
            <a:prstGeom prst="rect">
              <a:avLst/>
            </a:prstGeom>
            <a:solidFill>
              <a:srgbClr val="93C47D"/>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s-ES" sz="2200" b="1">
                  <a:solidFill>
                    <a:schemeClr val="dk1"/>
                  </a:solidFill>
                  <a:latin typeface="Roboto"/>
                  <a:ea typeface="Roboto"/>
                  <a:cs typeface="Roboto"/>
                  <a:sym typeface="Roboto"/>
                </a:rPr>
                <a:t>Conclusiones</a:t>
              </a:r>
              <a:endParaRPr sz="2200" b="1">
                <a:solidFill>
                  <a:schemeClr val="dk1"/>
                </a:solidFill>
                <a:latin typeface="Roboto"/>
                <a:ea typeface="Roboto"/>
                <a:cs typeface="Roboto"/>
                <a:sym typeface="Roboto"/>
              </a:endParaRPr>
            </a:p>
          </p:txBody>
        </p:sp>
        <p:sp>
          <p:nvSpPr>
            <p:cNvPr id="351" name="Google Shape;351;gee441c65cc_0_43"/>
            <p:cNvSpPr txBox="1"/>
            <p:nvPr/>
          </p:nvSpPr>
          <p:spPr>
            <a:xfrm>
              <a:off x="1193938" y="2189433"/>
              <a:ext cx="1761900" cy="1275600"/>
            </a:xfrm>
            <a:prstGeom prst="rect">
              <a:avLst/>
            </a:prstGeom>
            <a:solidFill>
              <a:srgbClr val="93C47D"/>
            </a:solidFill>
            <a:ln>
              <a:noFill/>
            </a:ln>
          </p:spPr>
          <p:txBody>
            <a:bodyPr spcFirstLastPara="1" wrap="square" lIns="121900" tIns="121900" rIns="121900" bIns="121900" anchor="t" anchorCtr="0">
              <a:noAutofit/>
            </a:bodyPr>
            <a:lstStyle/>
            <a:p>
              <a:pPr marL="228600" marR="0" lvl="0" indent="0" algn="just" rtl="0">
                <a:lnSpc>
                  <a:spcPct val="100000"/>
                </a:lnSpc>
                <a:spcBef>
                  <a:spcPts val="0"/>
                </a:spcBef>
                <a:spcAft>
                  <a:spcPts val="0"/>
                </a:spcAft>
                <a:buNone/>
              </a:pPr>
              <a:r>
                <a:rPr lang="es-ES" sz="1900">
                  <a:solidFill>
                    <a:schemeClr val="dk1"/>
                  </a:solidFill>
                  <a:latin typeface="Roboto"/>
                  <a:ea typeface="Roboto"/>
                  <a:cs typeface="Roboto"/>
                  <a:sym typeface="Roboto"/>
                </a:rPr>
                <a:t>Existen deficiencias en el uso de las estrategias didácticas, pues éstas no afectan al logro del aprendizaje significativo en los niños de 5 a 6 años, porque no son aptas para la virtualidad, puesto que el entornos virtual creado no está ligado a la tecnología. Debido a que no utiliza un entorno virtual, porque considera que con ello no pueda lograr un aprendizaje significativo.</a:t>
              </a:r>
              <a:endParaRPr sz="1900">
                <a:solidFill>
                  <a:schemeClr val="dk1"/>
                </a:solidFill>
                <a:latin typeface="Roboto"/>
                <a:ea typeface="Roboto"/>
                <a:cs typeface="Roboto"/>
                <a:sym typeface="Roboto"/>
              </a:endParaRPr>
            </a:p>
            <a:p>
              <a:pPr marL="228600" marR="0" lvl="0" indent="0" algn="just" rtl="0">
                <a:lnSpc>
                  <a:spcPct val="200000"/>
                </a:lnSpc>
                <a:spcBef>
                  <a:spcPts val="0"/>
                </a:spcBef>
                <a:spcAft>
                  <a:spcPts val="0"/>
                </a:spcAft>
                <a:buClr>
                  <a:schemeClr val="dk1"/>
                </a:buClr>
                <a:buSzPts val="1100"/>
                <a:buFont typeface="Arial"/>
                <a:buNone/>
              </a:pPr>
              <a:endParaRPr sz="1100">
                <a:solidFill>
                  <a:schemeClr val="dk1"/>
                </a:solidFill>
              </a:endParaRPr>
            </a:p>
          </p:txBody>
        </p:sp>
      </p:grpSp>
      <p:sp>
        <p:nvSpPr>
          <p:cNvPr id="352" name="Google Shape;352;gee441c65cc_0_43"/>
          <p:cNvSpPr/>
          <p:nvPr/>
        </p:nvSpPr>
        <p:spPr>
          <a:xfrm>
            <a:off x="110200" y="5513700"/>
            <a:ext cx="11763000" cy="1218900"/>
          </a:xfrm>
          <a:prstGeom prst="rect">
            <a:avLst/>
          </a:prstGeom>
          <a:gradFill>
            <a:gsLst>
              <a:gs pos="0">
                <a:srgbClr val="FFF6DB"/>
              </a:gs>
              <a:gs pos="100000">
                <a:srgbClr val="FAD25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gee441c65cc_0_43"/>
          <p:cNvSpPr txBox="1"/>
          <p:nvPr/>
        </p:nvSpPr>
        <p:spPr>
          <a:xfrm>
            <a:off x="197050" y="5615250"/>
            <a:ext cx="114210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700"/>
              </a:spcBef>
              <a:spcAft>
                <a:spcPts val="0"/>
              </a:spcAft>
              <a:buNone/>
            </a:pPr>
            <a:r>
              <a:rPr lang="es-ES" sz="2000" b="1">
                <a:solidFill>
                  <a:schemeClr val="dk1"/>
                </a:solidFill>
                <a:latin typeface="Calibri"/>
                <a:ea typeface="Calibri"/>
                <a:cs typeface="Calibri"/>
                <a:sym typeface="Calibri"/>
              </a:rPr>
              <a:t>Link de la guía didáctica digital: </a:t>
            </a:r>
            <a:r>
              <a:rPr lang="es-ES" sz="2000" b="1" u="sng">
                <a:solidFill>
                  <a:schemeClr val="hlink"/>
                </a:solidFill>
                <a:latin typeface="Calibri"/>
                <a:ea typeface="Calibri"/>
                <a:cs typeface="Calibri"/>
                <a:sym typeface="Calibri"/>
                <a:hlinkClick r:id="rId5"/>
              </a:rPr>
              <a:t>https://www.canva.com/design/DAEpAPNuMUQ/w6ldg8yKbKY30YgWXShqvQ/view?utm_content=DAEpAPNuMUQ&amp;utm_campaign=designshare&amp;utm_medium=link&amp;utm_source=publishpresent#2</a:t>
            </a:r>
            <a:r>
              <a:rPr lang="es-ES" sz="2000" b="1">
                <a:solidFill>
                  <a:schemeClr val="dk1"/>
                </a:solidFill>
                <a:latin typeface="Calibri"/>
                <a:ea typeface="Calibri"/>
                <a:cs typeface="Calibri"/>
                <a:sym typeface="Calibri"/>
              </a:rPr>
              <a:t>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15" descr="fondo presentaciones ESPE copia copia.png"/>
          <p:cNvPicPr preferRelativeResize="0"/>
          <p:nvPr/>
        </p:nvPicPr>
        <p:blipFill rotWithShape="1">
          <a:blip r:embed="rId3">
            <a:alphaModFix/>
          </a:blip>
          <a:srcRect l="9714"/>
          <a:stretch/>
        </p:blipFill>
        <p:spPr>
          <a:xfrm>
            <a:off x="-2" y="-240300"/>
            <a:ext cx="12367900" cy="1312450"/>
          </a:xfrm>
          <a:prstGeom prst="rect">
            <a:avLst/>
          </a:prstGeom>
          <a:noFill/>
          <a:ln>
            <a:noFill/>
          </a:ln>
        </p:spPr>
      </p:pic>
      <p:sp>
        <p:nvSpPr>
          <p:cNvPr id="412" name="Google Shape;412;p15"/>
          <p:cNvSpPr txBox="1"/>
          <p:nvPr/>
        </p:nvSpPr>
        <p:spPr>
          <a:xfrm>
            <a:off x="101755" y="-49932"/>
            <a:ext cx="12192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REFERENCIAS</a:t>
            </a:r>
            <a:endParaRPr sz="4000" b="1" i="0" u="none" strike="noStrike" cap="none">
              <a:solidFill>
                <a:srgbClr val="FFFFFF"/>
              </a:solidFill>
              <a:latin typeface="Arial Narrow"/>
              <a:ea typeface="Arial Narrow"/>
              <a:cs typeface="Arial Narrow"/>
              <a:sym typeface="Arial Narrow"/>
            </a:endParaRPr>
          </a:p>
        </p:txBody>
      </p:sp>
      <p:sp>
        <p:nvSpPr>
          <p:cNvPr id="413" name="Google Shape;413;p15"/>
          <p:cNvSpPr txBox="1"/>
          <p:nvPr/>
        </p:nvSpPr>
        <p:spPr>
          <a:xfrm>
            <a:off x="132036" y="733366"/>
            <a:ext cx="11661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
        <p:nvSpPr>
          <p:cNvPr id="414" name="Google Shape;414;p15"/>
          <p:cNvSpPr txBox="1"/>
          <p:nvPr/>
        </p:nvSpPr>
        <p:spPr>
          <a:xfrm>
            <a:off x="66025" y="628375"/>
            <a:ext cx="11793900" cy="6287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*Ausubel, D. (1983). Teoría del aprendizaje significativo. 10.</a:t>
            </a:r>
            <a:r>
              <a:rPr lang="es-ES" sz="1700">
                <a:solidFill>
                  <a:srgbClr val="202124"/>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https://www.academia.edu/10820341/TEOR%C3%8DA_DEL_APRENDIZJE_SIGNIFICATIVO_TEORIA_DEL_APRENDIZAJE_SIGNIFICATIVO?bulkDownload=thisPaper-topRelated-sameAuthor-citingThis-citedByThis-secondOrderCitations&amp;from=cover_page</a:t>
            </a:r>
            <a:endParaRPr sz="26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600">
                <a:solidFill>
                  <a:srgbClr val="202124"/>
                </a:solidFill>
                <a:highlight>
                  <a:srgbClr val="FFFFFF"/>
                </a:highlight>
                <a:latin typeface="Roboto"/>
                <a:ea typeface="Roboto"/>
                <a:cs typeface="Roboto"/>
                <a:sym typeface="Roboto"/>
              </a:rPr>
              <a:t>*Boneu, J. (2007, abril). Plataformas abiertas de e-learning para el soporte de contenidos educativos abiertos. Revista de Universidad y Sociedad del Conocimiento, 4(1), 36-47. file:///C:/Users/user/Downloads/Dialnet-Plata</a:t>
            </a:r>
            <a:endParaRPr sz="16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*CEPAL-UNESCO. (Agosto de 2020). La educación en tiempos de la pandemia de COVID-19. Obtenido de</a:t>
            </a:r>
            <a:r>
              <a:rPr lang="es-ES" sz="1700">
                <a:solidFill>
                  <a:srgbClr val="202124"/>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https://repositorio.cepal.org/bitstream/handle/11362/45904/1/S2000510_es.pdf</a:t>
            </a:r>
            <a:endParaRPr sz="1700" u="sng">
              <a:solidFill>
                <a:srgbClr val="3367D6"/>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u="sng">
                <a:solidFill>
                  <a:srgbClr val="3367D6"/>
                </a:solidFill>
                <a:highlight>
                  <a:srgbClr val="FFFFFF"/>
                </a:highlight>
                <a:latin typeface="Roboto"/>
                <a:ea typeface="Roboto"/>
                <a:cs typeface="Roboto"/>
                <a:sym typeface="Roboto"/>
              </a:rPr>
              <a:t>*</a:t>
            </a:r>
            <a:endParaRPr sz="1700" u="sng">
              <a:solidFill>
                <a:srgbClr val="3367D6"/>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*Naciones Unidas. (2020). Informe de políticas: La educación durante la Covid y después de ella. Obtenido de</a:t>
            </a:r>
            <a:r>
              <a:rPr lang="es-ES" sz="1700">
                <a:solidFill>
                  <a:srgbClr val="202124"/>
                </a:solidFill>
                <a:highlight>
                  <a:srgbClr val="FFFFFF"/>
                </a:highlight>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6">
                  <a:extLst>
                    <a:ext uri="{A12FA001-AC4F-418D-AE19-62706E023703}">
                      <ahyp:hlinkClr xmlns:ahyp="http://schemas.microsoft.com/office/drawing/2018/hyperlinkcolor" val="tx"/>
                    </a:ext>
                  </a:extLst>
                </a:hlinkClick>
              </a:rPr>
              <a:t>https://www.un.org/sites/un2.un.org/files/policy_brief_-_education_during_covid-19_and_beyond_spanish.pdf</a:t>
            </a:r>
            <a:endParaRPr sz="1700">
              <a:solidFill>
                <a:srgbClr val="202124"/>
              </a:solidFill>
              <a:highlight>
                <a:srgbClr val="FFFFFF"/>
              </a:highlight>
              <a:latin typeface="Roboto"/>
              <a:ea typeface="Roboto"/>
              <a:cs typeface="Roboto"/>
              <a:sym typeface="Roboto"/>
            </a:endParaRPr>
          </a:p>
          <a:p>
            <a:pPr marL="0" lvl="0" indent="0" algn="l" rtl="0">
              <a:lnSpc>
                <a:spcPct val="150000"/>
              </a:lnSpc>
              <a:spcBef>
                <a:spcPts val="0"/>
              </a:spcBef>
              <a:spcAft>
                <a:spcPts val="0"/>
              </a:spcAft>
              <a:buNone/>
            </a:pPr>
            <a:r>
              <a:rPr lang="es-ES" sz="1700">
                <a:solidFill>
                  <a:srgbClr val="202124"/>
                </a:solidFill>
                <a:highlight>
                  <a:srgbClr val="FFFFFF"/>
                </a:highlight>
                <a:latin typeface="Roboto"/>
                <a:ea typeface="Roboto"/>
                <a:cs typeface="Roboto"/>
                <a:sym typeface="Roboto"/>
              </a:rPr>
              <a:t>*Salinas, J., Negre, F., Gallardo, A., Escandell, C., &amp; Torrandell, I. (2007, Enero). Análisis de elementos que intervienen en el proceso de enseñanza aprendizaje en un entorno virtual de formación: Propuesta de un modelo didáctico. Edutec.</a:t>
            </a:r>
            <a:r>
              <a:rPr lang="es-ES" sz="1700">
                <a:solidFill>
                  <a:srgbClr val="202124"/>
                </a:solidFill>
                <a:highlight>
                  <a:srgbClr val="FFFFFF"/>
                </a:highlight>
                <a:uFill>
                  <a:noFill/>
                </a:uFill>
                <a:latin typeface="Roboto"/>
                <a:ea typeface="Roboto"/>
                <a:cs typeface="Roboto"/>
                <a:sym typeface="Roboto"/>
                <a:hlinkClick r:id="rId7">
                  <a:extLst>
                    <a:ext uri="{A12FA001-AC4F-418D-AE19-62706E023703}">
                      <ahyp:hlinkClr xmlns:ahyp="http://schemas.microsoft.com/office/drawing/2018/hyperlinkcolor" val="tx"/>
                    </a:ext>
                  </a:extLst>
                </a:hlinkClick>
              </a:rPr>
              <a:t> </a:t>
            </a:r>
            <a:r>
              <a:rPr lang="es-ES" sz="1700" u="sng">
                <a:solidFill>
                  <a:srgbClr val="3367D6"/>
                </a:solidFill>
                <a:highlight>
                  <a:srgbClr val="FFFFFF"/>
                </a:highlight>
                <a:latin typeface="Roboto"/>
                <a:ea typeface="Roboto"/>
                <a:cs typeface="Roboto"/>
                <a:sym typeface="Roboto"/>
                <a:hlinkClick r:id="rId7">
                  <a:extLst>
                    <a:ext uri="{A12FA001-AC4F-418D-AE19-62706E023703}">
                      <ahyp:hlinkClr xmlns:ahyp="http://schemas.microsoft.com/office/drawing/2018/hyperlinkcolor" val="tx"/>
                    </a:ext>
                  </a:extLst>
                </a:hlinkClick>
              </a:rPr>
              <a:t>https://www.researchgate.net/profile/Jesus-Salinas-5/publication/232242309_Analisis_de_elementos_que_intervienen_en_el_proceso_de_ensenanza_aprendizaje_en_un_entorno_virtual_de_formacion_Propuesta_de_un_modelo_didactico/links/02bfe5100ea5da5a6f000000/Anali</a:t>
            </a:r>
            <a:endParaRPr sz="1700" u="sng">
              <a:solidFill>
                <a:srgbClr val="3367D6"/>
              </a:solidFill>
              <a:highlight>
                <a:srgbClr val="FFFFFF"/>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17"/>
          <p:cNvPicPr preferRelativeResize="0"/>
          <p:nvPr/>
        </p:nvPicPr>
        <p:blipFill rotWithShape="1">
          <a:blip r:embed="rId3">
            <a:alphaModFix/>
          </a:blip>
          <a:srcRect l="6451" t="35650" r="48362" b="40481"/>
          <a:stretch/>
        </p:blipFill>
        <p:spPr>
          <a:xfrm>
            <a:off x="8698750" y="5876925"/>
            <a:ext cx="3493251" cy="981076"/>
          </a:xfrm>
          <a:prstGeom prst="rect">
            <a:avLst/>
          </a:prstGeom>
          <a:noFill/>
          <a:ln>
            <a:noFill/>
          </a:ln>
        </p:spPr>
      </p:pic>
      <p:sp>
        <p:nvSpPr>
          <p:cNvPr id="420" name="Google Shape;420;p17"/>
          <p:cNvSpPr txBox="1"/>
          <p:nvPr/>
        </p:nvSpPr>
        <p:spPr>
          <a:xfrm>
            <a:off x="3198047" y="5122775"/>
            <a:ext cx="5971800" cy="1032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s-ES" sz="3100" b="1" i="1" u="none" strike="noStrike" cap="none" dirty="0">
                <a:solidFill>
                  <a:srgbClr val="000000"/>
                </a:solidFill>
                <a:latin typeface="Arial"/>
                <a:ea typeface="Arial"/>
                <a:cs typeface="Arial"/>
                <a:sym typeface="Arial"/>
              </a:rPr>
              <a:t>GRACIAS POR SU ATENCIÓN</a:t>
            </a:r>
            <a:endParaRPr sz="500" b="0" i="0" u="none" strike="noStrike" cap="none" dirty="0">
              <a:solidFill>
                <a:srgbClr val="000000"/>
              </a:solidFill>
              <a:latin typeface="Arial"/>
              <a:ea typeface="Arial"/>
              <a:cs typeface="Arial"/>
              <a:sym typeface="Arial"/>
            </a:endParaRPr>
          </a:p>
        </p:txBody>
      </p:sp>
      <p:pic>
        <p:nvPicPr>
          <p:cNvPr id="421" name="Google Shape;421;p17" descr="fondo presentaciones ESPE copia copia.png"/>
          <p:cNvPicPr preferRelativeResize="0"/>
          <p:nvPr/>
        </p:nvPicPr>
        <p:blipFill rotWithShape="1">
          <a:blip r:embed="rId4">
            <a:alphaModFix/>
          </a:blip>
          <a:srcRect l="9714"/>
          <a:stretch/>
        </p:blipFill>
        <p:spPr>
          <a:xfrm>
            <a:off x="-2" y="-240300"/>
            <a:ext cx="12367899" cy="1312450"/>
          </a:xfrm>
          <a:prstGeom prst="rect">
            <a:avLst/>
          </a:prstGeom>
          <a:noFill/>
          <a:ln>
            <a:noFill/>
          </a:ln>
        </p:spPr>
      </p:pic>
      <p:pic>
        <p:nvPicPr>
          <p:cNvPr id="422" name="Google Shape;422;p17"/>
          <p:cNvPicPr preferRelativeResize="0"/>
          <p:nvPr/>
        </p:nvPicPr>
        <p:blipFill>
          <a:blip r:embed="rId5">
            <a:alphaModFix/>
          </a:blip>
          <a:stretch>
            <a:fillRect/>
          </a:stretch>
        </p:blipFill>
        <p:spPr>
          <a:xfrm>
            <a:off x="3713993" y="931289"/>
            <a:ext cx="4764014" cy="399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descr="fondo presentaciones ESPE copia copia.png"/>
          <p:cNvPicPr preferRelativeResize="0"/>
          <p:nvPr/>
        </p:nvPicPr>
        <p:blipFill rotWithShape="1">
          <a:blip r:embed="rId3">
            <a:alphaModFix/>
          </a:blip>
          <a:srcRect l="9714"/>
          <a:stretch/>
        </p:blipFill>
        <p:spPr>
          <a:xfrm>
            <a:off x="0" y="-240300"/>
            <a:ext cx="12367900" cy="1312450"/>
          </a:xfrm>
          <a:prstGeom prst="rect">
            <a:avLst/>
          </a:prstGeom>
          <a:noFill/>
          <a:ln>
            <a:noFill/>
          </a:ln>
        </p:spPr>
      </p:pic>
      <p:sp>
        <p:nvSpPr>
          <p:cNvPr id="83" name="Google Shape;83;p1"/>
          <p:cNvSpPr txBox="1"/>
          <p:nvPr/>
        </p:nvSpPr>
        <p:spPr>
          <a:xfrm>
            <a:off x="113974" y="0"/>
            <a:ext cx="1159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FFFFFF"/>
                </a:solidFill>
                <a:latin typeface="Arial Narrow"/>
                <a:ea typeface="Arial Narrow"/>
                <a:cs typeface="Arial Narrow"/>
                <a:sym typeface="Arial Narrow"/>
              </a:rPr>
              <a:t>OBJETIVOS</a:t>
            </a:r>
            <a:endParaRPr sz="3600" b="1" i="0" u="none" strike="noStrike" cap="none">
              <a:solidFill>
                <a:srgbClr val="FFFFFF"/>
              </a:solidFill>
              <a:latin typeface="Arial Narrow"/>
              <a:ea typeface="Arial Narrow"/>
              <a:cs typeface="Arial Narrow"/>
              <a:sym typeface="Arial Narrow"/>
            </a:endParaRPr>
          </a:p>
        </p:txBody>
      </p:sp>
      <p:grpSp>
        <p:nvGrpSpPr>
          <p:cNvPr id="84" name="Google Shape;84;p1"/>
          <p:cNvGrpSpPr/>
          <p:nvPr/>
        </p:nvGrpSpPr>
        <p:grpSpPr>
          <a:xfrm>
            <a:off x="1096776" y="3293344"/>
            <a:ext cx="10918499" cy="1126949"/>
            <a:chOff x="1994939" y="2322568"/>
            <a:chExt cx="2537887" cy="644634"/>
          </a:xfrm>
        </p:grpSpPr>
        <p:sp>
          <p:nvSpPr>
            <p:cNvPr id="85" name="Google Shape;85;p1"/>
            <p:cNvSpPr/>
            <p:nvPr/>
          </p:nvSpPr>
          <p:spPr>
            <a:xfrm flipH="1">
              <a:off x="2267726" y="2322576"/>
              <a:ext cx="18597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1"/>
            <p:cNvSpPr/>
            <p:nvPr/>
          </p:nvSpPr>
          <p:spPr>
            <a:xfrm>
              <a:off x="2254287" y="2399951"/>
              <a:ext cx="2044507" cy="495900"/>
            </a:xfrm>
            <a:prstGeom prst="rect">
              <a:avLst/>
            </a:prstGeom>
            <a:solidFill>
              <a:srgbClr val="A4C2F4"/>
            </a:solidFill>
            <a:ln>
              <a:noFill/>
            </a:ln>
          </p:spPr>
          <p:txBody>
            <a:bodyPr spcFirstLastPara="1" wrap="square" lIns="121900" tIns="121900" rIns="121900" bIns="121900" anchor="ctr" anchorCtr="0">
              <a:noAutofit/>
            </a:bodyPr>
            <a:lstStyle/>
            <a:p>
              <a:r>
                <a:rPr lang="es-EC" sz="1600" b="0" i="0" u="none" strike="noStrike" baseline="0" dirty="0">
                  <a:solidFill>
                    <a:srgbClr val="000000"/>
                  </a:solidFill>
                  <a:latin typeface="Arial" panose="020B0604020202020204" pitchFamily="34" charset="0"/>
                </a:rPr>
                <a:t>Determinar las estrategias didácticas que propicien el aprendizaje significativo en niños de 5 a 6 años. Mediante la búsqueda bibliográfica, la elaboración de instrumentos de recolección de datos (y su respectiva validación), el análisis de la viabilidad de las estrategias utilizadas por la docente con los niños y las destrezas establecidas por el Currículo de Preparatoria. </a:t>
              </a:r>
            </a:p>
          </p:txBody>
        </p:sp>
        <p:sp>
          <p:nvSpPr>
            <p:cNvPr id="88" name="Google Shape;88;p1"/>
            <p:cNvSpPr/>
            <p:nvPr/>
          </p:nvSpPr>
          <p:spPr>
            <a:xfrm>
              <a:off x="1994939" y="2324602"/>
              <a:ext cx="2727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2</a:t>
              </a:r>
              <a:endParaRPr sz="3500" b="1">
                <a:solidFill>
                  <a:schemeClr val="dk1"/>
                </a:solidFill>
                <a:latin typeface="Roboto"/>
                <a:ea typeface="Roboto"/>
                <a:cs typeface="Roboto"/>
                <a:sym typeface="Roboto"/>
              </a:endParaRPr>
            </a:p>
          </p:txBody>
        </p:sp>
      </p:grpSp>
      <p:grpSp>
        <p:nvGrpSpPr>
          <p:cNvPr id="89" name="Google Shape;89;p1"/>
          <p:cNvGrpSpPr/>
          <p:nvPr/>
        </p:nvGrpSpPr>
        <p:grpSpPr>
          <a:xfrm>
            <a:off x="1096774" y="2148614"/>
            <a:ext cx="10918239" cy="1130454"/>
            <a:chOff x="2000532" y="2322568"/>
            <a:chExt cx="2532294" cy="646639"/>
          </a:xfrm>
        </p:grpSpPr>
        <p:sp>
          <p:nvSpPr>
            <p:cNvPr id="90" name="Google Shape;90;p1"/>
            <p:cNvSpPr/>
            <p:nvPr/>
          </p:nvSpPr>
          <p:spPr>
            <a:xfrm flipH="1">
              <a:off x="2274355" y="2325172"/>
              <a:ext cx="18255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p1"/>
            <p:cNvSpPr/>
            <p:nvPr/>
          </p:nvSpPr>
          <p:spPr>
            <a:xfrm>
              <a:off x="2272638" y="2399957"/>
              <a:ext cx="2046860" cy="495900"/>
            </a:xfrm>
            <a:prstGeom prst="rect">
              <a:avLst/>
            </a:prstGeom>
            <a:solidFill>
              <a:srgbClr val="A4C2F4"/>
            </a:solidFill>
            <a:ln>
              <a:noFill/>
            </a:ln>
          </p:spPr>
          <p:txBody>
            <a:bodyPr spcFirstLastPara="1" wrap="square" lIns="121900" tIns="121900" rIns="121900" bIns="121900" anchor="ctr" anchorCtr="0">
              <a:noAutofit/>
            </a:bodyPr>
            <a:lstStyle/>
            <a:p>
              <a:r>
                <a:rPr lang="es-EC" sz="1600" b="0" i="0" u="none" strike="noStrike" baseline="0" dirty="0">
                  <a:solidFill>
                    <a:srgbClr val="000000"/>
                  </a:solidFill>
                  <a:latin typeface="Arial" panose="020B0604020202020204" pitchFamily="34" charset="0"/>
                </a:rPr>
                <a:t>Identificar las estrategias didácticas, su clasificación y tipología. A través de la búsqueda bibliográfica, del modelo pedagógico de la institución y de la observación de las estrategias didácticas que utiliza la docente. </a:t>
              </a:r>
            </a:p>
          </p:txBody>
        </p:sp>
        <p:sp>
          <p:nvSpPr>
            <p:cNvPr id="93" name="Google Shape;93;p1"/>
            <p:cNvSpPr/>
            <p:nvPr/>
          </p:nvSpPr>
          <p:spPr>
            <a:xfrm>
              <a:off x="2000532" y="2326607"/>
              <a:ext cx="2739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1</a:t>
              </a:r>
              <a:endParaRPr sz="3500" b="1">
                <a:solidFill>
                  <a:schemeClr val="dk1"/>
                </a:solidFill>
                <a:latin typeface="Roboto"/>
                <a:ea typeface="Roboto"/>
                <a:cs typeface="Roboto"/>
                <a:sym typeface="Roboto"/>
              </a:endParaRPr>
            </a:p>
          </p:txBody>
        </p:sp>
      </p:grpSp>
      <p:grpSp>
        <p:nvGrpSpPr>
          <p:cNvPr id="94" name="Google Shape;94;p1"/>
          <p:cNvGrpSpPr/>
          <p:nvPr/>
        </p:nvGrpSpPr>
        <p:grpSpPr>
          <a:xfrm>
            <a:off x="1096751" y="4437101"/>
            <a:ext cx="11005926" cy="1125859"/>
            <a:chOff x="1914923" y="2321914"/>
            <a:chExt cx="2617903" cy="644010"/>
          </a:xfrm>
        </p:grpSpPr>
        <p:sp>
          <p:nvSpPr>
            <p:cNvPr id="95" name="Google Shape;95;p1"/>
            <p:cNvSpPr/>
            <p:nvPr/>
          </p:nvSpPr>
          <p:spPr>
            <a:xfrm flipH="1">
              <a:off x="2197381" y="2321917"/>
              <a:ext cx="18552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96;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p1"/>
            <p:cNvSpPr/>
            <p:nvPr/>
          </p:nvSpPr>
          <p:spPr>
            <a:xfrm>
              <a:off x="2183895" y="2395050"/>
              <a:ext cx="2119394" cy="4959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EC" dirty="0">
                  <a:solidFill>
                    <a:schemeClr val="dk1"/>
                  </a:solidFill>
                  <a:latin typeface="Arial" panose="020B0604020202020204" pitchFamily="34" charset="0"/>
                  <a:ea typeface="Roboto Medium"/>
                  <a:cs typeface="Arial" panose="020B0604020202020204" pitchFamily="34" charset="0"/>
                  <a:sym typeface="Roboto Medium"/>
                </a:rPr>
                <a:t>Valorar si las estrategias didácticas para el aprendizaje significativo son propicias para entornos virtuales. Con la aplicación de instrumentos de recolección de datos, la socialización sobre las plataformas utilizadas para las clases y la disponibilidad de los niños para acceder a los entornos virtuales.</a:t>
              </a:r>
              <a:endParaRPr dirty="0">
                <a:solidFill>
                  <a:schemeClr val="dk1"/>
                </a:solidFill>
                <a:latin typeface="Arial" panose="020B0604020202020204" pitchFamily="34" charset="0"/>
                <a:ea typeface="Roboto"/>
                <a:cs typeface="Arial" panose="020B0604020202020204" pitchFamily="34" charset="0"/>
                <a:sym typeface="Roboto"/>
              </a:endParaRPr>
            </a:p>
          </p:txBody>
        </p:sp>
        <p:sp>
          <p:nvSpPr>
            <p:cNvPr id="98" name="Google Shape;98;p1"/>
            <p:cNvSpPr/>
            <p:nvPr/>
          </p:nvSpPr>
          <p:spPr>
            <a:xfrm>
              <a:off x="1914923" y="2321914"/>
              <a:ext cx="2820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3</a:t>
              </a:r>
              <a:endParaRPr sz="3500" b="1">
                <a:solidFill>
                  <a:schemeClr val="dk1"/>
                </a:solidFill>
                <a:latin typeface="Roboto"/>
                <a:ea typeface="Roboto"/>
                <a:cs typeface="Roboto"/>
                <a:sym typeface="Roboto"/>
              </a:endParaRPr>
            </a:p>
          </p:txBody>
        </p:sp>
      </p:grpSp>
      <p:grpSp>
        <p:nvGrpSpPr>
          <p:cNvPr id="99" name="Google Shape;99;p1"/>
          <p:cNvGrpSpPr/>
          <p:nvPr/>
        </p:nvGrpSpPr>
        <p:grpSpPr>
          <a:xfrm>
            <a:off x="113899" y="867225"/>
            <a:ext cx="11886701" cy="1135025"/>
            <a:chOff x="1920656" y="2326564"/>
            <a:chExt cx="2667093" cy="649254"/>
          </a:xfrm>
        </p:grpSpPr>
        <p:sp>
          <p:nvSpPr>
            <p:cNvPr id="100" name="Google Shape;100;p1"/>
            <p:cNvSpPr/>
            <p:nvPr/>
          </p:nvSpPr>
          <p:spPr>
            <a:xfrm flipH="1">
              <a:off x="2284261" y="2326609"/>
              <a:ext cx="1825500" cy="642600"/>
            </a:xfrm>
            <a:prstGeom prst="rect">
              <a:avLst/>
            </a:prstGeom>
            <a:solidFill>
              <a:srgbClr val="D5A6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1"/>
            <p:cNvSpPr/>
            <p:nvPr/>
          </p:nvSpPr>
          <p:spPr>
            <a:xfrm>
              <a:off x="1920656" y="2326607"/>
              <a:ext cx="363600" cy="642600"/>
            </a:xfrm>
            <a:prstGeom prst="rect">
              <a:avLst/>
            </a:prstGeom>
            <a:solidFill>
              <a:srgbClr val="D5A6B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2000" b="1">
                  <a:solidFill>
                    <a:schemeClr val="dk1"/>
                  </a:solidFill>
                  <a:latin typeface="Roboto"/>
                  <a:ea typeface="Roboto"/>
                  <a:cs typeface="Roboto"/>
                  <a:sym typeface="Roboto"/>
                </a:rPr>
                <a:t>General</a:t>
              </a:r>
              <a:endParaRPr sz="2000" b="1">
                <a:solidFill>
                  <a:schemeClr val="dk1"/>
                </a:solidFill>
                <a:latin typeface="Roboto"/>
                <a:ea typeface="Roboto"/>
                <a:cs typeface="Roboto"/>
                <a:sym typeface="Roboto"/>
              </a:endParaRPr>
            </a:p>
          </p:txBody>
        </p:sp>
        <p:sp>
          <p:nvSpPr>
            <p:cNvPr id="102" name="Google Shape;102;p1"/>
            <p:cNvSpPr/>
            <p:nvPr/>
          </p:nvSpPr>
          <p:spPr>
            <a:xfrm rot="-5400000">
              <a:off x="3553549" y="1941618"/>
              <a:ext cx="649254" cy="1419146"/>
            </a:xfrm>
            <a:prstGeom prst="flowChartOffpageConnector">
              <a:avLst/>
            </a:prstGeom>
            <a:solidFill>
              <a:srgbClr val="D5A6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 name="Google Shape;103;p1"/>
          <p:cNvSpPr/>
          <p:nvPr/>
        </p:nvSpPr>
        <p:spPr>
          <a:xfrm>
            <a:off x="1457310" y="943900"/>
            <a:ext cx="9242357" cy="1046792"/>
          </a:xfrm>
          <a:prstGeom prst="rect">
            <a:avLst/>
          </a:prstGeom>
          <a:noFill/>
          <a:ln>
            <a:noFill/>
          </a:ln>
        </p:spPr>
        <p:txBody>
          <a:bodyPr spcFirstLastPara="1" wrap="square" lIns="121900" tIns="121900" rIns="121900" bIns="121900" anchor="ctr" anchorCtr="0">
            <a:noAutofit/>
          </a:bodyPr>
          <a:lstStyle/>
          <a:p>
            <a:pPr marL="0" lvl="0" indent="0" algn="just" rtl="0">
              <a:lnSpc>
                <a:spcPct val="115000"/>
              </a:lnSpc>
              <a:spcBef>
                <a:spcPts val="0"/>
              </a:spcBef>
              <a:spcAft>
                <a:spcPts val="0"/>
              </a:spcAft>
              <a:buNone/>
            </a:pPr>
            <a:r>
              <a:rPr lang="es-EC" sz="1600" dirty="0">
                <a:solidFill>
                  <a:schemeClr val="dk1"/>
                </a:solidFill>
                <a:latin typeface="Arial" panose="020B0604020202020204" pitchFamily="34" charset="0"/>
                <a:ea typeface="Roboto Medium"/>
                <a:cs typeface="Arial" panose="020B0604020202020204" pitchFamily="34" charset="0"/>
                <a:sym typeface="Roboto Medium"/>
              </a:rPr>
              <a:t>Evaluar las principales deficiencias de las estrategias didácticas utilizadas por la</a:t>
            </a:r>
          </a:p>
          <a:p>
            <a:pPr marL="0" lvl="0" indent="0" algn="just" rtl="0">
              <a:lnSpc>
                <a:spcPct val="115000"/>
              </a:lnSpc>
              <a:spcBef>
                <a:spcPts val="0"/>
              </a:spcBef>
              <a:spcAft>
                <a:spcPts val="0"/>
              </a:spcAft>
              <a:buNone/>
            </a:pPr>
            <a:r>
              <a:rPr lang="es-EC" sz="1600" dirty="0">
                <a:solidFill>
                  <a:schemeClr val="dk1"/>
                </a:solidFill>
                <a:latin typeface="Arial" panose="020B0604020202020204" pitchFamily="34" charset="0"/>
                <a:ea typeface="Roboto Medium"/>
                <a:cs typeface="Arial" panose="020B0604020202020204" pitchFamily="34" charset="0"/>
                <a:sym typeface="Roboto Medium"/>
              </a:rPr>
              <a:t>docente de la Escuela de Educación Inicial y Básica “Mi Aldea Feliz'' en entornos virtuales, a través del estudio de caso para el logro del aprendizaje significativo en niños de 5 a 6 años.</a:t>
            </a:r>
            <a:endParaRPr lang="es-EC" sz="1600" dirty="0">
              <a:solidFill>
                <a:schemeClr val="dk1"/>
              </a:solidFill>
              <a:latin typeface="Arial" panose="020B0604020202020204" pitchFamily="34" charset="0"/>
              <a:ea typeface="Roboto"/>
              <a:cs typeface="Arial" panose="020B0604020202020204" pitchFamily="34" charset="0"/>
              <a:sym typeface="Roboto"/>
            </a:endParaRPr>
          </a:p>
        </p:txBody>
      </p:sp>
      <p:sp>
        <p:nvSpPr>
          <p:cNvPr id="104" name="Google Shape;104;p1"/>
          <p:cNvSpPr/>
          <p:nvPr/>
        </p:nvSpPr>
        <p:spPr>
          <a:xfrm>
            <a:off x="113900" y="2148625"/>
            <a:ext cx="956400" cy="45573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2400" b="1">
                <a:solidFill>
                  <a:schemeClr val="dk1"/>
                </a:solidFill>
                <a:latin typeface="Roboto"/>
                <a:ea typeface="Roboto"/>
                <a:cs typeface="Roboto"/>
                <a:sym typeface="Roboto"/>
              </a:rPr>
              <a:t>E</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s</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p</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e</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c</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í</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f</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i</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c</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o</a:t>
            </a:r>
            <a:endParaRPr sz="2400" b="1">
              <a:solidFill>
                <a:schemeClr val="dk1"/>
              </a:solidFill>
              <a:latin typeface="Roboto"/>
              <a:ea typeface="Roboto"/>
              <a:cs typeface="Roboto"/>
              <a:sym typeface="Roboto"/>
            </a:endParaRPr>
          </a:p>
          <a:p>
            <a:pPr marL="0" lvl="0" indent="0" algn="ctr" rtl="0">
              <a:spcBef>
                <a:spcPts val="0"/>
              </a:spcBef>
              <a:spcAft>
                <a:spcPts val="0"/>
              </a:spcAft>
              <a:buNone/>
            </a:pPr>
            <a:r>
              <a:rPr lang="es-ES" sz="2400" b="1">
                <a:solidFill>
                  <a:schemeClr val="dk1"/>
                </a:solidFill>
                <a:latin typeface="Roboto"/>
                <a:ea typeface="Roboto"/>
                <a:cs typeface="Roboto"/>
                <a:sym typeface="Roboto"/>
              </a:rPr>
              <a:t>s</a:t>
            </a:r>
            <a:endParaRPr sz="2400" b="1">
              <a:solidFill>
                <a:schemeClr val="dk1"/>
              </a:solidFill>
              <a:latin typeface="Roboto"/>
              <a:ea typeface="Roboto"/>
              <a:cs typeface="Roboto"/>
              <a:sym typeface="Roboto"/>
            </a:endParaRPr>
          </a:p>
        </p:txBody>
      </p:sp>
      <p:grpSp>
        <p:nvGrpSpPr>
          <p:cNvPr id="105" name="Google Shape;105;p1"/>
          <p:cNvGrpSpPr/>
          <p:nvPr/>
        </p:nvGrpSpPr>
        <p:grpSpPr>
          <a:xfrm>
            <a:off x="1096751" y="5580101"/>
            <a:ext cx="11005926" cy="1125859"/>
            <a:chOff x="1914923" y="2321914"/>
            <a:chExt cx="2617903" cy="644010"/>
          </a:xfrm>
        </p:grpSpPr>
        <p:sp>
          <p:nvSpPr>
            <p:cNvPr id="106" name="Google Shape;106;p1"/>
            <p:cNvSpPr/>
            <p:nvPr/>
          </p:nvSpPr>
          <p:spPr>
            <a:xfrm flipH="1">
              <a:off x="2197381" y="2321917"/>
              <a:ext cx="18552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
            <p:cNvSpPr/>
            <p:nvPr/>
          </p:nvSpPr>
          <p:spPr>
            <a:xfrm rot="-5400000">
              <a:off x="3501574" y="1934671"/>
              <a:ext cx="643356" cy="1419149"/>
            </a:xfrm>
            <a:prstGeom prst="flowChartOffpageConnector">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
            <p:cNvSpPr/>
            <p:nvPr/>
          </p:nvSpPr>
          <p:spPr>
            <a:xfrm>
              <a:off x="2178138" y="2399951"/>
              <a:ext cx="2119394" cy="495900"/>
            </a:xfrm>
            <a:prstGeom prst="rect">
              <a:avLst/>
            </a:prstGeom>
            <a:solidFill>
              <a:srgbClr val="A4C2F4"/>
            </a:solidFill>
            <a:ln>
              <a:noFill/>
            </a:ln>
          </p:spPr>
          <p:txBody>
            <a:bodyPr spcFirstLastPara="1" wrap="square" lIns="121900" tIns="121900" rIns="121900" bIns="121900" anchor="ctr" anchorCtr="0">
              <a:noAutofit/>
            </a:bodyPr>
            <a:lstStyle/>
            <a:p>
              <a:r>
                <a:rPr lang="es-EC" b="0" i="0" u="none" strike="noStrike" baseline="0" dirty="0">
                  <a:solidFill>
                    <a:srgbClr val="000000"/>
                  </a:solidFill>
                  <a:latin typeface="Arial" panose="020B0604020202020204" pitchFamily="34" charset="0"/>
                </a:rPr>
                <a:t>Establecer propuestas para la aplicación de estrategias didácticas para el aprendizaje significativo en los entornos virtuales. Por medio del análisis de las estrategias didácticas adecuadas para los entornos virtuales, para la creación de una guía didáctica acerca de las estrategias que propicien el aprendizaje significativo en los niños de 5 a 6 años en entornos virtuales. </a:t>
              </a:r>
            </a:p>
          </p:txBody>
        </p:sp>
        <p:sp>
          <p:nvSpPr>
            <p:cNvPr id="109" name="Google Shape;109;p1"/>
            <p:cNvSpPr/>
            <p:nvPr/>
          </p:nvSpPr>
          <p:spPr>
            <a:xfrm>
              <a:off x="1914923" y="2321914"/>
              <a:ext cx="282000" cy="642600"/>
            </a:xfrm>
            <a:prstGeom prst="rect">
              <a:avLst/>
            </a:prstGeom>
            <a:solidFill>
              <a:srgbClr val="A4C2F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ES" sz="3500" b="1">
                  <a:solidFill>
                    <a:schemeClr val="dk1"/>
                  </a:solidFill>
                  <a:latin typeface="Roboto"/>
                  <a:ea typeface="Roboto"/>
                  <a:cs typeface="Roboto"/>
                  <a:sym typeface="Roboto"/>
                </a:rPr>
                <a:t>4</a:t>
              </a:r>
              <a:endParaRPr sz="3500" b="1">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gee1a004164_1_924" descr="fondo presentaciones ESPE copia copia.png"/>
          <p:cNvPicPr preferRelativeResize="0"/>
          <p:nvPr/>
        </p:nvPicPr>
        <p:blipFill rotWithShape="1">
          <a:blip r:embed="rId4">
            <a:alphaModFix/>
          </a:blip>
          <a:srcRect l="9714"/>
          <a:stretch/>
        </p:blipFill>
        <p:spPr>
          <a:xfrm>
            <a:off x="0" y="-240300"/>
            <a:ext cx="12367900" cy="1312450"/>
          </a:xfrm>
          <a:prstGeom prst="rect">
            <a:avLst/>
          </a:prstGeom>
          <a:noFill/>
          <a:ln>
            <a:noFill/>
          </a:ln>
        </p:spPr>
      </p:pic>
      <p:sp>
        <p:nvSpPr>
          <p:cNvPr id="115" name="Google Shape;115;gee1a004164_1_924"/>
          <p:cNvSpPr txBox="1"/>
          <p:nvPr/>
        </p:nvSpPr>
        <p:spPr>
          <a:xfrm>
            <a:off x="113974" y="0"/>
            <a:ext cx="9768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PLANTEAMIENTO DEL PROBLEMA </a:t>
            </a:r>
            <a:endParaRPr sz="3600" b="1" i="0" u="none" strike="noStrike" cap="none">
              <a:solidFill>
                <a:srgbClr val="FFFFFF"/>
              </a:solidFill>
              <a:latin typeface="Arial Narrow"/>
              <a:ea typeface="Arial Narrow"/>
              <a:cs typeface="Arial Narrow"/>
              <a:sym typeface="Arial Narrow"/>
            </a:endParaRPr>
          </a:p>
        </p:txBody>
      </p:sp>
      <p:sp>
        <p:nvSpPr>
          <p:cNvPr id="116" name="Google Shape;116;gee1a004164_1_924"/>
          <p:cNvSpPr/>
          <p:nvPr/>
        </p:nvSpPr>
        <p:spPr>
          <a:xfrm>
            <a:off x="4846600" y="3048325"/>
            <a:ext cx="1886400" cy="1077900"/>
          </a:xfrm>
          <a:prstGeom prst="rect">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gee1a004164_1_924"/>
          <p:cNvSpPr txBox="1"/>
          <p:nvPr/>
        </p:nvSpPr>
        <p:spPr>
          <a:xfrm>
            <a:off x="4681012" y="3120157"/>
            <a:ext cx="2245800" cy="10779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s-ES" sz="2000" b="1">
                <a:solidFill>
                  <a:schemeClr val="dk1"/>
                </a:solidFill>
                <a:latin typeface="Roboto"/>
                <a:ea typeface="Roboto"/>
                <a:cs typeface="Roboto"/>
                <a:sym typeface="Roboto"/>
              </a:rPr>
              <a:t>Pandemia del covid-19</a:t>
            </a:r>
            <a:endParaRPr sz="2100" b="1">
              <a:solidFill>
                <a:srgbClr val="0B7140"/>
              </a:solidFill>
              <a:latin typeface="Roboto"/>
              <a:ea typeface="Roboto"/>
              <a:cs typeface="Roboto"/>
              <a:sym typeface="Roboto"/>
            </a:endParaRPr>
          </a:p>
        </p:txBody>
      </p:sp>
      <p:grpSp>
        <p:nvGrpSpPr>
          <p:cNvPr id="118" name="Google Shape;118;gee1a004164_1_924"/>
          <p:cNvGrpSpPr/>
          <p:nvPr/>
        </p:nvGrpSpPr>
        <p:grpSpPr>
          <a:xfrm>
            <a:off x="5158630" y="4232022"/>
            <a:ext cx="1843321" cy="471910"/>
            <a:chOff x="3885649" y="3401025"/>
            <a:chExt cx="2093494" cy="565500"/>
          </a:xfrm>
        </p:grpSpPr>
        <p:sp>
          <p:nvSpPr>
            <p:cNvPr id="119" name="Google Shape;119;gee1a004164_1_924"/>
            <p:cNvSpPr/>
            <p:nvPr/>
          </p:nvSpPr>
          <p:spPr>
            <a:xfrm rot="-734" flipH="1">
              <a:off x="3885799" y="3790145"/>
              <a:ext cx="1405200" cy="152700"/>
            </a:xfrm>
            <a:prstGeom prst="rightArrow">
              <a:avLst>
                <a:gd name="adj1" fmla="val 25514"/>
                <a:gd name="adj2" fmla="val 64322"/>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ee1a004164_1_924"/>
            <p:cNvSpPr/>
            <p:nvPr/>
          </p:nvSpPr>
          <p:spPr>
            <a:xfrm>
              <a:off x="5413943" y="3401025"/>
              <a:ext cx="565200" cy="565500"/>
            </a:xfrm>
            <a:prstGeom prst="ellipse">
              <a:avLst/>
            </a:prstGeom>
            <a:solidFill>
              <a:srgbClr val="D5A6BD"/>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3</a:t>
              </a:r>
              <a:endParaRPr sz="1600" b="1">
                <a:solidFill>
                  <a:schemeClr val="dk1"/>
                </a:solidFill>
                <a:latin typeface="Roboto"/>
                <a:ea typeface="Roboto"/>
                <a:cs typeface="Roboto"/>
                <a:sym typeface="Roboto"/>
              </a:endParaRPr>
            </a:p>
          </p:txBody>
        </p:sp>
      </p:grpSp>
      <p:grpSp>
        <p:nvGrpSpPr>
          <p:cNvPr id="121" name="Google Shape;121;gee1a004164_1_924"/>
          <p:cNvGrpSpPr/>
          <p:nvPr/>
        </p:nvGrpSpPr>
        <p:grpSpPr>
          <a:xfrm>
            <a:off x="4552863" y="2996567"/>
            <a:ext cx="497659" cy="1707365"/>
            <a:chOff x="3197668" y="1920552"/>
            <a:chExt cx="565200" cy="2045973"/>
          </a:xfrm>
        </p:grpSpPr>
        <p:sp>
          <p:nvSpPr>
            <p:cNvPr id="122" name="Google Shape;122;gee1a004164_1_924"/>
            <p:cNvSpPr/>
            <p:nvPr/>
          </p:nvSpPr>
          <p:spPr>
            <a:xfrm rot="5399266" flipH="1">
              <a:off x="2604899" y="2546951"/>
              <a:ext cx="1405200" cy="152700"/>
            </a:xfrm>
            <a:prstGeom prst="rightArrow">
              <a:avLst>
                <a:gd name="adj1" fmla="val 25514"/>
                <a:gd name="adj2" fmla="val 64322"/>
              </a:avLst>
            </a:prstGeom>
            <a:solidFill>
              <a:srgbClr val="0B71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gee1a004164_1_924"/>
            <p:cNvSpPr/>
            <p:nvPr/>
          </p:nvSpPr>
          <p:spPr>
            <a:xfrm>
              <a:off x="3197668" y="3401025"/>
              <a:ext cx="565200" cy="565500"/>
            </a:xfrm>
            <a:prstGeom prst="ellipse">
              <a:avLst/>
            </a:prstGeom>
            <a:solidFill>
              <a:srgbClr val="9FC5E8"/>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4</a:t>
              </a:r>
              <a:endParaRPr sz="1600" b="1">
                <a:solidFill>
                  <a:schemeClr val="dk1"/>
                </a:solidFill>
                <a:latin typeface="Roboto"/>
                <a:ea typeface="Roboto"/>
                <a:cs typeface="Roboto"/>
                <a:sym typeface="Roboto"/>
              </a:endParaRPr>
            </a:p>
          </p:txBody>
        </p:sp>
      </p:grpSp>
      <p:grpSp>
        <p:nvGrpSpPr>
          <p:cNvPr id="124" name="Google Shape;124;gee1a004164_1_924"/>
          <p:cNvGrpSpPr/>
          <p:nvPr/>
        </p:nvGrpSpPr>
        <p:grpSpPr>
          <a:xfrm>
            <a:off x="4552863" y="2387652"/>
            <a:ext cx="1884260" cy="471910"/>
            <a:chOff x="3197668" y="1190875"/>
            <a:chExt cx="2139989" cy="565500"/>
          </a:xfrm>
        </p:grpSpPr>
        <p:sp>
          <p:nvSpPr>
            <p:cNvPr id="125" name="Google Shape;125;gee1a004164_1_924"/>
            <p:cNvSpPr/>
            <p:nvPr/>
          </p:nvSpPr>
          <p:spPr>
            <a:xfrm rot="734">
              <a:off x="3932306" y="1220345"/>
              <a:ext cx="1405200" cy="152700"/>
            </a:xfrm>
            <a:prstGeom prst="rightArrow">
              <a:avLst>
                <a:gd name="adj1" fmla="val 25514"/>
                <a:gd name="adj2" fmla="val 64322"/>
              </a:avLst>
            </a:prstGeom>
            <a:solidFill>
              <a:srgbClr val="0C81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6" name="Google Shape;126;gee1a004164_1_924"/>
            <p:cNvSpPr/>
            <p:nvPr/>
          </p:nvSpPr>
          <p:spPr>
            <a:xfrm>
              <a:off x="3197668" y="1190875"/>
              <a:ext cx="565200" cy="565500"/>
            </a:xfrm>
            <a:prstGeom prst="ellipse">
              <a:avLst/>
            </a:prstGeom>
            <a:solidFill>
              <a:srgbClr val="F6B26B"/>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1</a:t>
              </a:r>
              <a:endParaRPr sz="1600" b="1">
                <a:solidFill>
                  <a:schemeClr val="dk1"/>
                </a:solidFill>
                <a:latin typeface="Roboto"/>
                <a:ea typeface="Roboto"/>
                <a:cs typeface="Roboto"/>
                <a:sym typeface="Roboto"/>
              </a:endParaRPr>
            </a:p>
          </p:txBody>
        </p:sp>
      </p:grpSp>
      <p:grpSp>
        <p:nvGrpSpPr>
          <p:cNvPr id="127" name="Google Shape;127;gee1a004164_1_924"/>
          <p:cNvGrpSpPr/>
          <p:nvPr/>
        </p:nvGrpSpPr>
        <p:grpSpPr>
          <a:xfrm>
            <a:off x="6504293" y="2387652"/>
            <a:ext cx="497659" cy="1775583"/>
            <a:chOff x="5413943" y="1190875"/>
            <a:chExt cx="565200" cy="2127721"/>
          </a:xfrm>
        </p:grpSpPr>
        <p:sp>
          <p:nvSpPr>
            <p:cNvPr id="128" name="Google Shape;128;gee1a004164_1_924"/>
            <p:cNvSpPr/>
            <p:nvPr/>
          </p:nvSpPr>
          <p:spPr>
            <a:xfrm rot="5400734">
              <a:off x="5175030" y="2539496"/>
              <a:ext cx="1405200" cy="152700"/>
            </a:xfrm>
            <a:prstGeom prst="rightArrow">
              <a:avLst>
                <a:gd name="adj1" fmla="val 25514"/>
                <a:gd name="adj2" fmla="val 64322"/>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 name="Google Shape;129;gee1a004164_1_924"/>
            <p:cNvSpPr/>
            <p:nvPr/>
          </p:nvSpPr>
          <p:spPr>
            <a:xfrm>
              <a:off x="5413943" y="1190875"/>
              <a:ext cx="565200" cy="565500"/>
            </a:xfrm>
            <a:prstGeom prst="ellipse">
              <a:avLst/>
            </a:prstGeom>
            <a:solidFill>
              <a:srgbClr val="93C47D"/>
            </a:solidFill>
            <a:ln>
              <a:noFill/>
            </a:ln>
            <a:effectLst>
              <a:outerShdw blurRad="57150" dist="19050" dir="5400000" algn="bl" rotWithShape="0">
                <a:srgbClr val="212121">
                  <a:alpha val="38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ES" sz="1600" b="1">
                  <a:solidFill>
                    <a:schemeClr val="dk1"/>
                  </a:solidFill>
                  <a:latin typeface="Roboto"/>
                  <a:ea typeface="Roboto"/>
                  <a:cs typeface="Roboto"/>
                  <a:sym typeface="Roboto"/>
                </a:rPr>
                <a:t>2</a:t>
              </a:r>
              <a:endParaRPr sz="1600" b="1">
                <a:solidFill>
                  <a:schemeClr val="dk1"/>
                </a:solidFill>
                <a:latin typeface="Roboto"/>
                <a:ea typeface="Roboto"/>
                <a:cs typeface="Roboto"/>
                <a:sym typeface="Roboto"/>
              </a:endParaRPr>
            </a:p>
          </p:txBody>
        </p:sp>
      </p:grpSp>
      <p:sp>
        <p:nvSpPr>
          <p:cNvPr id="130" name="Google Shape;130;gee1a004164_1_924"/>
          <p:cNvSpPr/>
          <p:nvPr/>
        </p:nvSpPr>
        <p:spPr>
          <a:xfrm rot="2357230">
            <a:off x="7003102" y="2649199"/>
            <a:ext cx="539160" cy="446433"/>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ee1a004164_1_924"/>
          <p:cNvSpPr/>
          <p:nvPr/>
        </p:nvSpPr>
        <p:spPr>
          <a:xfrm rot="7185642">
            <a:off x="6277973" y="4779264"/>
            <a:ext cx="539105" cy="44637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ee1a004164_1_924"/>
          <p:cNvSpPr/>
          <p:nvPr/>
        </p:nvSpPr>
        <p:spPr>
          <a:xfrm rot="-9366135">
            <a:off x="3886478" y="4169782"/>
            <a:ext cx="539119" cy="44630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ee1a004164_1_924"/>
          <p:cNvSpPr/>
          <p:nvPr/>
        </p:nvSpPr>
        <p:spPr>
          <a:xfrm rot="-8100000">
            <a:off x="4090130" y="2026289"/>
            <a:ext cx="539240" cy="446326"/>
          </a:xfrm>
          <a:prstGeom prst="rightArrow">
            <a:avLst>
              <a:gd name="adj1" fmla="val 50000"/>
              <a:gd name="adj2" fmla="val 50000"/>
            </a:avLst>
          </a:prstGeom>
          <a:solidFill>
            <a:schemeClr val="lt2"/>
          </a:solidFill>
          <a:ln w="19050" cap="flat" cmpd="sng">
            <a:solidFill>
              <a:srgbClr val="4271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ee1a004164_1_924"/>
          <p:cNvSpPr txBox="1"/>
          <p:nvPr/>
        </p:nvSpPr>
        <p:spPr>
          <a:xfrm>
            <a:off x="1614550" y="947175"/>
            <a:ext cx="8378700" cy="696900"/>
          </a:xfrm>
          <a:prstGeom prst="rect">
            <a:avLst/>
          </a:prstGeom>
          <a:solidFill>
            <a:srgbClr val="F6B26B"/>
          </a:solidFill>
          <a:ln>
            <a:noFill/>
          </a:ln>
        </p:spPr>
        <p:txBody>
          <a:bodyPr spcFirstLastPara="1" wrap="square" lIns="76200" tIns="76200" rIns="76200" bIns="76200" anchor="ctr" anchorCtr="0">
            <a:noAutofit/>
          </a:bodyPr>
          <a:lstStyle/>
          <a:p>
            <a:pPr marL="0" lvl="0" indent="0" algn="just" rtl="0">
              <a:spcBef>
                <a:spcPts val="0"/>
              </a:spcBef>
              <a:spcAft>
                <a:spcPts val="0"/>
              </a:spcAft>
              <a:buSzPts val="1100"/>
              <a:buNone/>
            </a:pPr>
            <a:r>
              <a:rPr lang="es-ES" sz="1900">
                <a:solidFill>
                  <a:schemeClr val="dk1"/>
                </a:solidFill>
                <a:latin typeface="Roboto"/>
                <a:ea typeface="Roboto"/>
                <a:cs typeface="Roboto"/>
                <a:sym typeface="Roboto"/>
              </a:rPr>
              <a:t>Emergencia sanitaria global, afectó sistemas educativos de 1.600 millones alumnos en todos los continentes (Naciones Unidas, 2020, p. 2). </a:t>
            </a:r>
            <a:endParaRPr sz="2000" b="1">
              <a:solidFill>
                <a:schemeClr val="dk1"/>
              </a:solidFill>
              <a:latin typeface="Calibri"/>
              <a:ea typeface="Calibri"/>
              <a:cs typeface="Calibri"/>
              <a:sym typeface="Calibri"/>
            </a:endParaRPr>
          </a:p>
        </p:txBody>
      </p:sp>
      <p:sp>
        <p:nvSpPr>
          <p:cNvPr id="135" name="Google Shape;135;gee1a004164_1_924"/>
          <p:cNvSpPr txBox="1"/>
          <p:nvPr/>
        </p:nvSpPr>
        <p:spPr>
          <a:xfrm>
            <a:off x="7676450" y="2111850"/>
            <a:ext cx="3988800" cy="2697000"/>
          </a:xfrm>
          <a:prstGeom prst="rect">
            <a:avLst/>
          </a:prstGeom>
          <a:solidFill>
            <a:srgbClr val="93C47D"/>
          </a:solidFill>
          <a:ln>
            <a:noFill/>
          </a:ln>
        </p:spPr>
        <p:txBody>
          <a:bodyPr spcFirstLastPara="1" wrap="square" lIns="76200" tIns="76200" rIns="76200" bIns="76200" anchor="ctr" anchorCtr="0">
            <a:noAutofit/>
          </a:bodyPr>
          <a:lstStyle/>
          <a:p>
            <a:pPr marL="0" lvl="0" indent="0" algn="l" rtl="0">
              <a:spcBef>
                <a:spcPts val="0"/>
              </a:spcBef>
              <a:spcAft>
                <a:spcPts val="0"/>
              </a:spcAft>
              <a:buSzPts val="1100"/>
              <a:buNone/>
            </a:pPr>
            <a:r>
              <a:rPr lang="es-ES" sz="1900">
                <a:solidFill>
                  <a:schemeClr val="dk1"/>
                </a:solidFill>
                <a:latin typeface="Roboto"/>
                <a:ea typeface="Roboto"/>
                <a:cs typeface="Roboto"/>
                <a:sym typeface="Roboto"/>
              </a:rPr>
              <a:t>Acciones necesarias en el ámbito educativo:</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Modalidad de aprendizaje virtual</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Ayuda y organización por parte de las instituciones educativas </a:t>
            </a:r>
            <a:endParaRPr sz="1900">
              <a:solidFill>
                <a:schemeClr val="dk1"/>
              </a:solidFill>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s-ES" sz="1900">
                <a:solidFill>
                  <a:schemeClr val="dk1"/>
                </a:solidFill>
                <a:latin typeface="Roboto"/>
                <a:ea typeface="Roboto"/>
                <a:cs typeface="Roboto"/>
                <a:sym typeface="Roboto"/>
              </a:rPr>
              <a:t>Cuidado de la salud (CEPAL-UNESCO, 2020).</a:t>
            </a:r>
            <a:endParaRPr sz="1800">
              <a:solidFill>
                <a:schemeClr val="dk1"/>
              </a:solidFill>
              <a:latin typeface="Roboto"/>
              <a:ea typeface="Roboto"/>
              <a:cs typeface="Roboto"/>
              <a:sym typeface="Roboto"/>
            </a:endParaRPr>
          </a:p>
        </p:txBody>
      </p:sp>
      <p:sp>
        <p:nvSpPr>
          <p:cNvPr id="136" name="Google Shape;136;gee1a004164_1_924"/>
          <p:cNvSpPr txBox="1"/>
          <p:nvPr/>
        </p:nvSpPr>
        <p:spPr>
          <a:xfrm>
            <a:off x="487688" y="5440100"/>
            <a:ext cx="8289600" cy="1077900"/>
          </a:xfrm>
          <a:prstGeom prst="rect">
            <a:avLst/>
          </a:prstGeom>
          <a:solidFill>
            <a:srgbClr val="D5A6BD"/>
          </a:solidFill>
          <a:ln>
            <a:noFill/>
          </a:ln>
        </p:spPr>
        <p:txBody>
          <a:bodyPr spcFirstLastPara="1" wrap="square" lIns="76200" tIns="76200" rIns="76200" bIns="76200" anchor="ctr" anchorCtr="0">
            <a:noAutofit/>
          </a:bodyPr>
          <a:lstStyle/>
          <a:p>
            <a:pPr marL="0" lvl="0" indent="0" algn="ctr" rtl="0">
              <a:lnSpc>
                <a:spcPct val="115000"/>
              </a:lnSpc>
              <a:spcBef>
                <a:spcPts val="0"/>
              </a:spcBef>
              <a:spcAft>
                <a:spcPts val="0"/>
              </a:spcAft>
              <a:buNone/>
            </a:pPr>
            <a:r>
              <a:rPr lang="es-ES" sz="1900">
                <a:solidFill>
                  <a:schemeClr val="dk1"/>
                </a:solidFill>
              </a:rPr>
              <a:t>Ministerio de Educación elaboró “Plan educativo frente al Covid-19”. </a:t>
            </a:r>
            <a:endParaRPr sz="1900">
              <a:solidFill>
                <a:schemeClr val="dk1"/>
              </a:solidFill>
            </a:endParaRPr>
          </a:p>
          <a:p>
            <a:pPr marL="0" lvl="0" indent="0" algn="ctr" rtl="0">
              <a:lnSpc>
                <a:spcPct val="115000"/>
              </a:lnSpc>
              <a:spcBef>
                <a:spcPts val="0"/>
              </a:spcBef>
              <a:spcAft>
                <a:spcPts val="0"/>
              </a:spcAft>
              <a:buNone/>
            </a:pPr>
            <a:r>
              <a:rPr lang="es-ES" sz="1900">
                <a:solidFill>
                  <a:schemeClr val="dk1"/>
                </a:solidFill>
              </a:rPr>
              <a:t>Solo 37,23% disponibilidad a aparato tecnológico INEC (2020). </a:t>
            </a:r>
            <a:endParaRPr sz="1900">
              <a:solidFill>
                <a:schemeClr val="dk1"/>
              </a:solidFill>
              <a:latin typeface="Roboto"/>
              <a:ea typeface="Roboto"/>
              <a:cs typeface="Roboto"/>
              <a:sym typeface="Roboto"/>
            </a:endParaRPr>
          </a:p>
        </p:txBody>
      </p:sp>
      <p:sp>
        <p:nvSpPr>
          <p:cNvPr id="137" name="Google Shape;137;gee1a004164_1_924"/>
          <p:cNvSpPr txBox="1"/>
          <p:nvPr/>
        </p:nvSpPr>
        <p:spPr>
          <a:xfrm>
            <a:off x="393375" y="2018025"/>
            <a:ext cx="3365700" cy="2790900"/>
          </a:xfrm>
          <a:prstGeom prst="rect">
            <a:avLst/>
          </a:prstGeom>
          <a:solidFill>
            <a:srgbClr val="9FC5E8"/>
          </a:solidFill>
          <a:ln>
            <a:noFill/>
          </a:ln>
        </p:spPr>
        <p:txBody>
          <a:bodyPr spcFirstLastPara="1" wrap="square" lIns="76200" tIns="76200" rIns="76200" bIns="76200" anchor="ctr" anchorCtr="0">
            <a:noAutofit/>
          </a:bodyPr>
          <a:lstStyle/>
          <a:p>
            <a:pPr marL="0" lvl="0" indent="0" algn="just" rtl="0">
              <a:spcBef>
                <a:spcPts val="0"/>
              </a:spcBef>
              <a:spcAft>
                <a:spcPts val="0"/>
              </a:spcAft>
              <a:buNone/>
            </a:pPr>
            <a:r>
              <a:rPr lang="es-ES" sz="1900">
                <a:solidFill>
                  <a:schemeClr val="dk1"/>
                </a:solidFill>
                <a:latin typeface="Roboto"/>
                <a:ea typeface="Roboto"/>
                <a:cs typeface="Roboto"/>
                <a:sym typeface="Roboto"/>
              </a:rPr>
              <a:t>Bajo este contexto se desconoce si las estrategias didácticas aplicadas en los diversos establecimientos educativos fueron propicias para el aprendizaje significativo en los entornos virtuales.</a:t>
            </a:r>
            <a:endParaRPr sz="19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gcf7386f788_0_2"/>
          <p:cNvPicPr preferRelativeResize="0"/>
          <p:nvPr/>
        </p:nvPicPr>
        <p:blipFill rotWithShape="1">
          <a:blip r:embed="rId4">
            <a:alphaModFix/>
          </a:blip>
          <a:srcRect l="6452" t="35649" r="48361" b="40481"/>
          <a:stretch/>
        </p:blipFill>
        <p:spPr>
          <a:xfrm>
            <a:off x="8698750" y="5876925"/>
            <a:ext cx="3493251" cy="981076"/>
          </a:xfrm>
          <a:prstGeom prst="rect">
            <a:avLst/>
          </a:prstGeom>
          <a:noFill/>
          <a:ln>
            <a:noFill/>
          </a:ln>
        </p:spPr>
      </p:pic>
      <p:pic>
        <p:nvPicPr>
          <p:cNvPr id="143" name="Google Shape;143;gcf7386f788_0_2" descr="fondo presentaciones ESPE copia copia.png"/>
          <p:cNvPicPr preferRelativeResize="0"/>
          <p:nvPr/>
        </p:nvPicPr>
        <p:blipFill rotWithShape="1">
          <a:blip r:embed="rId5">
            <a:alphaModFix/>
          </a:blip>
          <a:srcRect l="9714"/>
          <a:stretch/>
        </p:blipFill>
        <p:spPr>
          <a:xfrm>
            <a:off x="0" y="-240300"/>
            <a:ext cx="12367900" cy="1312450"/>
          </a:xfrm>
          <a:prstGeom prst="rect">
            <a:avLst/>
          </a:prstGeom>
          <a:noFill/>
          <a:ln>
            <a:noFill/>
          </a:ln>
        </p:spPr>
      </p:pic>
      <p:sp>
        <p:nvSpPr>
          <p:cNvPr id="144" name="Google Shape;144;gcf7386f788_0_2"/>
          <p:cNvSpPr txBox="1"/>
          <p:nvPr/>
        </p:nvSpPr>
        <p:spPr>
          <a:xfrm>
            <a:off x="299699" y="0"/>
            <a:ext cx="11592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JUSTIFICACIÓN </a:t>
            </a:r>
            <a:r>
              <a:rPr lang="es-ES" sz="3600" b="1" i="0" u="none" strike="noStrike" cap="none">
                <a:solidFill>
                  <a:srgbClr val="FFFFFF"/>
                </a:solidFill>
                <a:latin typeface="Arial Narrow"/>
                <a:ea typeface="Arial Narrow"/>
                <a:cs typeface="Arial Narrow"/>
                <a:sym typeface="Arial Narrow"/>
              </a:rPr>
              <a:t> </a:t>
            </a:r>
            <a:endParaRPr sz="3600" b="1" i="0" u="none" strike="noStrike" cap="none">
              <a:solidFill>
                <a:srgbClr val="FFFFFF"/>
              </a:solidFill>
              <a:latin typeface="Arial Narrow"/>
              <a:ea typeface="Arial Narrow"/>
              <a:cs typeface="Arial Narrow"/>
              <a:sym typeface="Arial Narrow"/>
            </a:endParaRPr>
          </a:p>
        </p:txBody>
      </p:sp>
      <p:sp>
        <p:nvSpPr>
          <p:cNvPr id="145" name="Google Shape;145;gcf7386f788_0_2"/>
          <p:cNvSpPr txBox="1"/>
          <p:nvPr/>
        </p:nvSpPr>
        <p:spPr>
          <a:xfrm>
            <a:off x="7645675" y="3106163"/>
            <a:ext cx="7647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s-ES" sz="2100" b="1" i="0" u="none" strike="noStrike" cap="none">
                <a:solidFill>
                  <a:srgbClr val="FFFFFF"/>
                </a:solidFill>
                <a:latin typeface="Calibri"/>
                <a:ea typeface="Calibri"/>
                <a:cs typeface="Calibri"/>
                <a:sym typeface="Calibri"/>
              </a:rPr>
              <a:t>55%</a:t>
            </a:r>
            <a:endParaRPr sz="2100" b="1" i="0" u="none" strike="noStrike" cap="none">
              <a:solidFill>
                <a:srgbClr val="FFFFFF"/>
              </a:solidFill>
              <a:latin typeface="Calibri"/>
              <a:ea typeface="Calibri"/>
              <a:cs typeface="Calibri"/>
              <a:sym typeface="Calibri"/>
            </a:endParaRPr>
          </a:p>
        </p:txBody>
      </p:sp>
      <p:cxnSp>
        <p:nvCxnSpPr>
          <p:cNvPr id="146" name="Google Shape;146;gcf7386f788_0_2"/>
          <p:cNvCxnSpPr>
            <a:stCxn id="144" idx="2"/>
          </p:cNvCxnSpPr>
          <p:nvPr/>
        </p:nvCxnSpPr>
        <p:spPr>
          <a:xfrm>
            <a:off x="6095999" y="646500"/>
            <a:ext cx="45000" cy="5564700"/>
          </a:xfrm>
          <a:prstGeom prst="straightConnector1">
            <a:avLst/>
          </a:prstGeom>
          <a:noFill/>
          <a:ln w="114300" cap="flat" cmpd="sng">
            <a:solidFill>
              <a:schemeClr val="dk2"/>
            </a:solidFill>
            <a:prstDash val="dot"/>
            <a:round/>
            <a:headEnd type="none" w="med" len="med"/>
            <a:tailEnd type="none" w="med" len="med"/>
          </a:ln>
        </p:spPr>
      </p:cxnSp>
      <p:sp>
        <p:nvSpPr>
          <p:cNvPr id="147" name="Google Shape;147;gcf7386f788_0_2"/>
          <p:cNvSpPr txBox="1"/>
          <p:nvPr/>
        </p:nvSpPr>
        <p:spPr>
          <a:xfrm>
            <a:off x="7058199" y="0"/>
            <a:ext cx="452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a:solidFill>
                  <a:srgbClr val="FFFFFF"/>
                </a:solidFill>
                <a:latin typeface="Arial Narrow"/>
                <a:ea typeface="Arial Narrow"/>
                <a:cs typeface="Arial Narrow"/>
                <a:sym typeface="Arial Narrow"/>
              </a:rPr>
              <a:t>CONCEPTOS BÁSICOS </a:t>
            </a:r>
            <a:endParaRPr sz="3600" b="1" i="0" u="none" strike="noStrike" cap="none">
              <a:solidFill>
                <a:srgbClr val="FFFFFF"/>
              </a:solidFill>
              <a:latin typeface="Arial Narrow"/>
              <a:ea typeface="Arial Narrow"/>
              <a:cs typeface="Arial Narrow"/>
              <a:sym typeface="Arial Narrow"/>
            </a:endParaRPr>
          </a:p>
        </p:txBody>
      </p:sp>
      <p:sp>
        <p:nvSpPr>
          <p:cNvPr id="148" name="Google Shape;148;gcf7386f788_0_2"/>
          <p:cNvSpPr/>
          <p:nvPr/>
        </p:nvSpPr>
        <p:spPr>
          <a:xfrm>
            <a:off x="762600" y="1013350"/>
            <a:ext cx="4073700" cy="1125900"/>
          </a:xfrm>
          <a:prstGeom prst="rect">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cf7386f788_0_2"/>
          <p:cNvSpPr txBox="1"/>
          <p:nvPr/>
        </p:nvSpPr>
        <p:spPr>
          <a:xfrm>
            <a:off x="912525" y="1002004"/>
            <a:ext cx="38076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Roboto"/>
                <a:ea typeface="Roboto"/>
                <a:cs typeface="Roboto"/>
                <a:sym typeface="Roboto"/>
              </a:rPr>
              <a:t>La investigación se basa en la dimensión académica, científica y en el conocimiento de las estrategias didácticas.</a:t>
            </a:r>
            <a:endParaRPr sz="1700">
              <a:latin typeface="Roboto"/>
              <a:ea typeface="Roboto"/>
              <a:cs typeface="Roboto"/>
              <a:sym typeface="Roboto"/>
            </a:endParaRPr>
          </a:p>
        </p:txBody>
      </p:sp>
      <p:sp>
        <p:nvSpPr>
          <p:cNvPr id="150" name="Google Shape;150;gcf7386f788_0_2"/>
          <p:cNvSpPr/>
          <p:nvPr/>
        </p:nvSpPr>
        <p:spPr>
          <a:xfrm>
            <a:off x="762600" y="2861625"/>
            <a:ext cx="4073700" cy="13125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cf7386f788_0_2"/>
          <p:cNvSpPr txBox="1"/>
          <p:nvPr/>
        </p:nvSpPr>
        <p:spPr>
          <a:xfrm>
            <a:off x="870025" y="2882475"/>
            <a:ext cx="38076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Calibri"/>
                <a:ea typeface="Calibri"/>
                <a:cs typeface="Calibri"/>
                <a:sym typeface="Calibri"/>
              </a:rPr>
              <a:t>Con el fin de que los resultados que se obtengan beneficien a la comunidad educativa, especialmente a las docentes que trabajan en el nivel de preparatoria.</a:t>
            </a:r>
            <a:endParaRPr sz="1700">
              <a:latin typeface="Calibri"/>
              <a:ea typeface="Calibri"/>
              <a:cs typeface="Calibri"/>
              <a:sym typeface="Calibri"/>
            </a:endParaRPr>
          </a:p>
        </p:txBody>
      </p:sp>
      <p:sp>
        <p:nvSpPr>
          <p:cNvPr id="152" name="Google Shape;152;gcf7386f788_0_2"/>
          <p:cNvSpPr/>
          <p:nvPr/>
        </p:nvSpPr>
        <p:spPr>
          <a:xfrm>
            <a:off x="762600" y="4870200"/>
            <a:ext cx="4073700" cy="1312500"/>
          </a:xfrm>
          <a:prstGeom prst="rect">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gcf7386f788_0_2"/>
          <p:cNvSpPr txBox="1"/>
          <p:nvPr/>
        </p:nvSpPr>
        <p:spPr>
          <a:xfrm>
            <a:off x="841050" y="4965050"/>
            <a:ext cx="3724500" cy="1231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ES" sz="1700">
                <a:latin typeface="Calibri"/>
                <a:ea typeface="Calibri"/>
                <a:cs typeface="Calibri"/>
                <a:sym typeface="Calibri"/>
              </a:rPr>
              <a:t>Después del transcurso investigativo realizado las docentes tendrán una visión más amplia por medio de una guía interactiva.</a:t>
            </a:r>
            <a:endParaRPr sz="1700">
              <a:latin typeface="Calibri"/>
              <a:ea typeface="Calibri"/>
              <a:cs typeface="Calibri"/>
              <a:sym typeface="Calibri"/>
            </a:endParaRPr>
          </a:p>
        </p:txBody>
      </p:sp>
      <p:sp>
        <p:nvSpPr>
          <p:cNvPr id="154" name="Google Shape;154;gcf7386f788_0_2"/>
          <p:cNvSpPr/>
          <p:nvPr/>
        </p:nvSpPr>
        <p:spPr>
          <a:xfrm rot="5397810">
            <a:off x="2498553" y="229633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gcf7386f788_0_2"/>
          <p:cNvSpPr/>
          <p:nvPr/>
        </p:nvSpPr>
        <p:spPr>
          <a:xfrm rot="5397810">
            <a:off x="2574753" y="43560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gcf7386f788_0_2"/>
          <p:cNvSpPr txBox="1"/>
          <p:nvPr/>
        </p:nvSpPr>
        <p:spPr>
          <a:xfrm>
            <a:off x="6612350" y="860950"/>
            <a:ext cx="23031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Estrategias Didácticas </a:t>
            </a:r>
            <a:endParaRPr sz="1700">
              <a:latin typeface="Calibri"/>
              <a:ea typeface="Calibri"/>
              <a:cs typeface="Calibri"/>
              <a:sym typeface="Calibri"/>
            </a:endParaRPr>
          </a:p>
        </p:txBody>
      </p:sp>
      <p:sp>
        <p:nvSpPr>
          <p:cNvPr id="157" name="Google Shape;157;gcf7386f788_0_2"/>
          <p:cNvSpPr txBox="1"/>
          <p:nvPr/>
        </p:nvSpPr>
        <p:spPr>
          <a:xfrm>
            <a:off x="6561200" y="1932800"/>
            <a:ext cx="2405400" cy="1231500"/>
          </a:xfrm>
          <a:prstGeom prst="rect">
            <a:avLst/>
          </a:prstGeom>
          <a:gradFill>
            <a:gsLst>
              <a:gs pos="0">
                <a:srgbClr val="FFF6DB"/>
              </a:gs>
              <a:gs pos="100000">
                <a:srgbClr val="FAD25C"/>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Colom, Salinas y Sureda</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Tobón</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Díaz y Hernández</a:t>
            </a:r>
            <a:endParaRPr sz="1700" b="1">
              <a:latin typeface="Calibri"/>
              <a:ea typeface="Calibri"/>
              <a:cs typeface="Calibri"/>
              <a:sym typeface="Calibri"/>
            </a:endParaRPr>
          </a:p>
        </p:txBody>
      </p:sp>
      <p:sp>
        <p:nvSpPr>
          <p:cNvPr id="158" name="Google Shape;158;gcf7386f788_0_2"/>
          <p:cNvSpPr/>
          <p:nvPr/>
        </p:nvSpPr>
        <p:spPr>
          <a:xfrm rot="5397810">
            <a:off x="7485678" y="14660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cf7386f788_0_2"/>
          <p:cNvSpPr txBox="1"/>
          <p:nvPr/>
        </p:nvSpPr>
        <p:spPr>
          <a:xfrm>
            <a:off x="9446550" y="867375"/>
            <a:ext cx="25542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Aprendizaje Significativo </a:t>
            </a:r>
            <a:endParaRPr sz="1700">
              <a:latin typeface="Calibri"/>
              <a:ea typeface="Calibri"/>
              <a:cs typeface="Calibri"/>
              <a:sym typeface="Calibri"/>
            </a:endParaRPr>
          </a:p>
        </p:txBody>
      </p:sp>
      <p:sp>
        <p:nvSpPr>
          <p:cNvPr id="160" name="Google Shape;160;gcf7386f788_0_2"/>
          <p:cNvSpPr txBox="1"/>
          <p:nvPr/>
        </p:nvSpPr>
        <p:spPr>
          <a:xfrm>
            <a:off x="9633875" y="1907975"/>
            <a:ext cx="2052900" cy="969600"/>
          </a:xfrm>
          <a:prstGeom prst="rect">
            <a:avLst/>
          </a:prstGeom>
          <a:gradFill>
            <a:gsLst>
              <a:gs pos="0">
                <a:srgbClr val="F5D0D0"/>
              </a:gs>
              <a:gs pos="100000">
                <a:srgbClr val="D96868"/>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Ausubel</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Vygotsky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Novak</a:t>
            </a:r>
            <a:endParaRPr sz="1700">
              <a:latin typeface="Calibri"/>
              <a:ea typeface="Calibri"/>
              <a:cs typeface="Calibri"/>
              <a:sym typeface="Calibri"/>
            </a:endParaRPr>
          </a:p>
        </p:txBody>
      </p:sp>
      <p:sp>
        <p:nvSpPr>
          <p:cNvPr id="161" name="Google Shape;161;gcf7386f788_0_2"/>
          <p:cNvSpPr/>
          <p:nvPr/>
        </p:nvSpPr>
        <p:spPr>
          <a:xfrm rot="5397810">
            <a:off x="10380153" y="1415607"/>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cf7386f788_0_2"/>
          <p:cNvSpPr txBox="1"/>
          <p:nvPr/>
        </p:nvSpPr>
        <p:spPr>
          <a:xfrm>
            <a:off x="6713575" y="3799775"/>
            <a:ext cx="2303100" cy="446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Entornos Virtuales </a:t>
            </a:r>
            <a:endParaRPr sz="1700">
              <a:latin typeface="Calibri"/>
              <a:ea typeface="Calibri"/>
              <a:cs typeface="Calibri"/>
              <a:sym typeface="Calibri"/>
            </a:endParaRPr>
          </a:p>
        </p:txBody>
      </p:sp>
      <p:sp>
        <p:nvSpPr>
          <p:cNvPr id="163" name="Google Shape;163;gcf7386f788_0_2"/>
          <p:cNvSpPr txBox="1"/>
          <p:nvPr/>
        </p:nvSpPr>
        <p:spPr>
          <a:xfrm>
            <a:off x="6662425" y="4839700"/>
            <a:ext cx="2405400" cy="969600"/>
          </a:xfrm>
          <a:prstGeom prst="rect">
            <a:avLst/>
          </a:prstGeom>
          <a:gradFill>
            <a:gsLst>
              <a:gs pos="0">
                <a:srgbClr val="D4E5F5"/>
              </a:gs>
              <a:gs pos="100000">
                <a:srgbClr val="70A4D5"/>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Salinas</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Suárez Guerrero</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Quesada</a:t>
            </a:r>
            <a:endParaRPr sz="1700">
              <a:latin typeface="Calibri"/>
              <a:ea typeface="Calibri"/>
              <a:cs typeface="Calibri"/>
              <a:sym typeface="Calibri"/>
            </a:endParaRPr>
          </a:p>
        </p:txBody>
      </p:sp>
      <p:sp>
        <p:nvSpPr>
          <p:cNvPr id="164" name="Google Shape;164;gcf7386f788_0_2"/>
          <p:cNvSpPr/>
          <p:nvPr/>
        </p:nvSpPr>
        <p:spPr>
          <a:xfrm rot="5397810">
            <a:off x="7604603" y="44322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cf7386f788_0_2"/>
          <p:cNvSpPr txBox="1"/>
          <p:nvPr/>
        </p:nvSpPr>
        <p:spPr>
          <a:xfrm>
            <a:off x="9508775" y="3256200"/>
            <a:ext cx="2303100" cy="7080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700">
                <a:latin typeface="Calibri"/>
                <a:ea typeface="Calibri"/>
                <a:cs typeface="Calibri"/>
                <a:sym typeface="Calibri"/>
              </a:rPr>
              <a:t>Características de los niños </a:t>
            </a:r>
            <a:endParaRPr sz="1700">
              <a:latin typeface="Calibri"/>
              <a:ea typeface="Calibri"/>
              <a:cs typeface="Calibri"/>
              <a:sym typeface="Calibri"/>
            </a:endParaRPr>
          </a:p>
        </p:txBody>
      </p:sp>
      <p:sp>
        <p:nvSpPr>
          <p:cNvPr id="166" name="Google Shape;166;gcf7386f788_0_2"/>
          <p:cNvSpPr txBox="1"/>
          <p:nvPr/>
        </p:nvSpPr>
        <p:spPr>
          <a:xfrm>
            <a:off x="9533825" y="4674100"/>
            <a:ext cx="2405400" cy="969600"/>
          </a:xfrm>
          <a:prstGeom prst="rect">
            <a:avLst/>
          </a:prstGeom>
          <a:gradFill>
            <a:gsLst>
              <a:gs pos="0">
                <a:srgbClr val="DBD4EB"/>
              </a:gs>
              <a:gs pos="100000">
                <a:srgbClr val="9180BB"/>
              </a:gs>
            </a:gsLst>
            <a:path path="circle">
              <a:fillToRect l="50000" t="50000" r="50000" b="50000"/>
            </a:path>
            <a:tileRect/>
          </a:gra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Maria Montessori</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b="1">
                <a:latin typeface="Calibri"/>
                <a:ea typeface="Calibri"/>
                <a:cs typeface="Calibri"/>
                <a:sym typeface="Calibri"/>
              </a:rPr>
              <a:t>Jean Piaget </a:t>
            </a:r>
            <a:endParaRPr sz="1700" b="1">
              <a:latin typeface="Calibri"/>
              <a:ea typeface="Calibri"/>
              <a:cs typeface="Calibri"/>
              <a:sym typeface="Calibri"/>
            </a:endParaRPr>
          </a:p>
          <a:p>
            <a:pPr marL="457200" lvl="0" indent="-336550" algn="l" rtl="0">
              <a:spcBef>
                <a:spcPts val="0"/>
              </a:spcBef>
              <a:spcAft>
                <a:spcPts val="0"/>
              </a:spcAft>
              <a:buSzPts val="1700"/>
              <a:buFont typeface="Calibri"/>
              <a:buChar char="●"/>
            </a:pPr>
            <a:r>
              <a:rPr lang="es-ES" sz="1700">
                <a:latin typeface="Calibri"/>
                <a:ea typeface="Calibri"/>
                <a:cs typeface="Calibri"/>
                <a:sym typeface="Calibri"/>
              </a:rPr>
              <a:t>Rudolf Steiner</a:t>
            </a:r>
            <a:endParaRPr sz="1700">
              <a:latin typeface="Calibri"/>
              <a:ea typeface="Calibri"/>
              <a:cs typeface="Calibri"/>
              <a:sym typeface="Calibri"/>
            </a:endParaRPr>
          </a:p>
        </p:txBody>
      </p:sp>
      <p:sp>
        <p:nvSpPr>
          <p:cNvPr id="167" name="Google Shape;167;gcf7386f788_0_2"/>
          <p:cNvSpPr/>
          <p:nvPr/>
        </p:nvSpPr>
        <p:spPr>
          <a:xfrm rot="5397810">
            <a:off x="10515003" y="4203682"/>
            <a:ext cx="471000" cy="255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2" name="Google Shape;172;gc0da773f6e_4_16"/>
          <p:cNvPicPr preferRelativeResize="0"/>
          <p:nvPr/>
        </p:nvPicPr>
        <p:blipFill rotWithShape="1">
          <a:blip r:embed="rId4">
            <a:alphaModFix/>
          </a:blip>
          <a:srcRect l="6451" t="35650" r="48362" b="40481"/>
          <a:stretch/>
        </p:blipFill>
        <p:spPr>
          <a:xfrm>
            <a:off x="8698750" y="5876925"/>
            <a:ext cx="3493251" cy="981076"/>
          </a:xfrm>
          <a:prstGeom prst="rect">
            <a:avLst/>
          </a:prstGeom>
          <a:noFill/>
          <a:ln>
            <a:noFill/>
          </a:ln>
        </p:spPr>
      </p:pic>
      <p:pic>
        <p:nvPicPr>
          <p:cNvPr id="173" name="Google Shape;173;gc0da773f6e_4_16" descr="fondo presentaciones ESPE copia copia.png"/>
          <p:cNvPicPr preferRelativeResize="0"/>
          <p:nvPr/>
        </p:nvPicPr>
        <p:blipFill rotWithShape="1">
          <a:blip r:embed="rId5">
            <a:alphaModFix/>
          </a:blip>
          <a:srcRect l="9714"/>
          <a:stretch/>
        </p:blipFill>
        <p:spPr>
          <a:xfrm>
            <a:off x="-2" y="-240300"/>
            <a:ext cx="12367899" cy="1312450"/>
          </a:xfrm>
          <a:prstGeom prst="rect">
            <a:avLst/>
          </a:prstGeom>
          <a:noFill/>
          <a:ln>
            <a:noFill/>
          </a:ln>
        </p:spPr>
      </p:pic>
      <p:sp>
        <p:nvSpPr>
          <p:cNvPr id="174" name="Google Shape;174;gc0da773f6e_4_16"/>
          <p:cNvSpPr txBox="1"/>
          <p:nvPr/>
        </p:nvSpPr>
        <p:spPr>
          <a:xfrm>
            <a:off x="4134850" y="61925"/>
            <a:ext cx="10997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a:solidFill>
                  <a:srgbClr val="FFFFFF"/>
                </a:solidFill>
                <a:latin typeface="Arial Narrow"/>
                <a:ea typeface="Arial Narrow"/>
                <a:cs typeface="Arial Narrow"/>
                <a:sym typeface="Arial Narrow"/>
              </a:rPr>
              <a:t>MARCO TEÓRICO </a:t>
            </a:r>
            <a:endParaRPr sz="4000" b="1" i="0" u="none" strike="noStrike" cap="none">
              <a:solidFill>
                <a:srgbClr val="FFFFFF"/>
              </a:solidFill>
              <a:latin typeface="Arial Narrow"/>
              <a:ea typeface="Arial Narrow"/>
              <a:cs typeface="Arial Narrow"/>
              <a:sym typeface="Arial Narrow"/>
            </a:endParaRPr>
          </a:p>
        </p:txBody>
      </p:sp>
      <p:pic>
        <p:nvPicPr>
          <p:cNvPr id="175" name="Google Shape;175;gc0da773f6e_4_16"/>
          <p:cNvPicPr preferRelativeResize="0"/>
          <p:nvPr/>
        </p:nvPicPr>
        <p:blipFill rotWithShape="1">
          <a:blip r:embed="rId6">
            <a:alphaModFix/>
          </a:blip>
          <a:srcRect l="4579" t="42346" r="34194" b="13260"/>
          <a:stretch/>
        </p:blipFill>
        <p:spPr>
          <a:xfrm>
            <a:off x="56013" y="2790925"/>
            <a:ext cx="5609974" cy="3476350"/>
          </a:xfrm>
          <a:prstGeom prst="rect">
            <a:avLst/>
          </a:prstGeom>
          <a:noFill/>
          <a:ln>
            <a:noFill/>
          </a:ln>
        </p:spPr>
      </p:pic>
      <p:cxnSp>
        <p:nvCxnSpPr>
          <p:cNvPr id="176" name="Google Shape;176;gc0da773f6e_4_16"/>
          <p:cNvCxnSpPr/>
          <p:nvPr/>
        </p:nvCxnSpPr>
        <p:spPr>
          <a:xfrm>
            <a:off x="5855448" y="946800"/>
            <a:ext cx="35100" cy="5141400"/>
          </a:xfrm>
          <a:prstGeom prst="straightConnector1">
            <a:avLst/>
          </a:prstGeom>
          <a:noFill/>
          <a:ln w="28575" cap="flat" cmpd="sng">
            <a:solidFill>
              <a:schemeClr val="dk1"/>
            </a:solidFill>
            <a:prstDash val="solid"/>
            <a:round/>
            <a:headEnd type="none" w="med" len="med"/>
            <a:tailEnd type="none" w="med" len="med"/>
          </a:ln>
        </p:spPr>
      </p:cxnSp>
      <p:pic>
        <p:nvPicPr>
          <p:cNvPr id="177" name="Google Shape;177;gc0da773f6e_4_16"/>
          <p:cNvPicPr preferRelativeResize="0"/>
          <p:nvPr/>
        </p:nvPicPr>
        <p:blipFill rotWithShape="1">
          <a:blip r:embed="rId7">
            <a:alphaModFix/>
          </a:blip>
          <a:srcRect l="9326" t="42594" r="17122" b="12057"/>
          <a:stretch/>
        </p:blipFill>
        <p:spPr>
          <a:xfrm>
            <a:off x="6033803" y="2040650"/>
            <a:ext cx="6081671" cy="3411375"/>
          </a:xfrm>
          <a:prstGeom prst="rect">
            <a:avLst/>
          </a:prstGeom>
          <a:noFill/>
          <a:ln>
            <a:noFill/>
          </a:ln>
        </p:spPr>
      </p:pic>
      <p:pic>
        <p:nvPicPr>
          <p:cNvPr id="178" name="Google Shape;178;gc0da773f6e_4_16"/>
          <p:cNvPicPr preferRelativeResize="0"/>
          <p:nvPr/>
        </p:nvPicPr>
        <p:blipFill rotWithShape="1">
          <a:blip r:embed="rId8">
            <a:alphaModFix/>
          </a:blip>
          <a:srcRect l="19898" t="9313" r="29198"/>
          <a:stretch/>
        </p:blipFill>
        <p:spPr>
          <a:xfrm>
            <a:off x="672600" y="857538"/>
            <a:ext cx="1599375" cy="1903325"/>
          </a:xfrm>
          <a:prstGeom prst="rect">
            <a:avLst/>
          </a:prstGeom>
          <a:noFill/>
          <a:ln>
            <a:noFill/>
          </a:ln>
        </p:spPr>
      </p:pic>
      <p:cxnSp>
        <p:nvCxnSpPr>
          <p:cNvPr id="179" name="Google Shape;179;gc0da773f6e_4_16"/>
          <p:cNvCxnSpPr/>
          <p:nvPr/>
        </p:nvCxnSpPr>
        <p:spPr>
          <a:xfrm rot="10800000" flipH="1">
            <a:off x="2492900" y="1803062"/>
            <a:ext cx="736200" cy="12300"/>
          </a:xfrm>
          <a:prstGeom prst="straightConnector1">
            <a:avLst/>
          </a:prstGeom>
          <a:noFill/>
          <a:ln w="28575" cap="flat" cmpd="sng">
            <a:solidFill>
              <a:schemeClr val="dk1"/>
            </a:solidFill>
            <a:prstDash val="solid"/>
            <a:round/>
            <a:headEnd type="none" w="med" len="med"/>
            <a:tailEnd type="triangle" w="med" len="med"/>
          </a:ln>
        </p:spPr>
      </p:cxnSp>
      <p:sp>
        <p:nvSpPr>
          <p:cNvPr id="180" name="Google Shape;180;gc0da773f6e_4_16"/>
          <p:cNvSpPr/>
          <p:nvPr/>
        </p:nvSpPr>
        <p:spPr>
          <a:xfrm>
            <a:off x="3450025" y="1577750"/>
            <a:ext cx="2008200" cy="462900"/>
          </a:xfrm>
          <a:prstGeom prst="round2DiagRect">
            <a:avLst>
              <a:gd name="adj1" fmla="val 16667"/>
              <a:gd name="adj2" fmla="val 0"/>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500"/>
              <a:t>Frida Díaz Barriga</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pic>
        <p:nvPicPr>
          <p:cNvPr id="185" name="Google Shape;185;gc0da773f6e_1_67"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186" name="Google Shape;186;gc0da773f6e_1_67"/>
          <p:cNvSpPr txBox="1"/>
          <p:nvPr/>
        </p:nvSpPr>
        <p:spPr>
          <a:xfrm>
            <a:off x="151124" y="0"/>
            <a:ext cx="117795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s-ES" sz="4000" b="1">
                <a:solidFill>
                  <a:schemeClr val="lt1"/>
                </a:solidFill>
                <a:latin typeface="Arial Narrow"/>
                <a:ea typeface="Arial Narrow"/>
                <a:cs typeface="Arial Narrow"/>
                <a:sym typeface="Arial Narrow"/>
              </a:rPr>
              <a:t>MARCO TEÓRICO </a:t>
            </a:r>
            <a:endParaRPr sz="3600" b="1" i="0" u="none" strike="noStrike" cap="none">
              <a:solidFill>
                <a:srgbClr val="FFFFFF"/>
              </a:solidFill>
              <a:latin typeface="Arial Narrow"/>
              <a:ea typeface="Arial Narrow"/>
              <a:cs typeface="Arial Narrow"/>
              <a:sym typeface="Arial Narrow"/>
            </a:endParaRPr>
          </a:p>
        </p:txBody>
      </p:sp>
      <p:pic>
        <p:nvPicPr>
          <p:cNvPr id="187" name="Google Shape;187;gc0da773f6e_1_67"/>
          <p:cNvPicPr preferRelativeResize="0"/>
          <p:nvPr/>
        </p:nvPicPr>
        <p:blipFill rotWithShape="1">
          <a:blip r:embed="rId5">
            <a:alphaModFix/>
          </a:blip>
          <a:srcRect l="6451" t="35650" r="48362" b="40481"/>
          <a:stretch/>
        </p:blipFill>
        <p:spPr>
          <a:xfrm>
            <a:off x="8698750" y="5876925"/>
            <a:ext cx="3493251" cy="981076"/>
          </a:xfrm>
          <a:prstGeom prst="rect">
            <a:avLst/>
          </a:prstGeom>
          <a:noFill/>
          <a:ln>
            <a:noFill/>
          </a:ln>
        </p:spPr>
      </p:pic>
      <p:sp>
        <p:nvSpPr>
          <p:cNvPr id="188" name="Google Shape;188;gc0da773f6e_1_67"/>
          <p:cNvSpPr/>
          <p:nvPr/>
        </p:nvSpPr>
        <p:spPr>
          <a:xfrm>
            <a:off x="3438750" y="1194550"/>
            <a:ext cx="2970600" cy="593100"/>
          </a:xfrm>
          <a:prstGeom prst="rect">
            <a:avLst/>
          </a:prstGeom>
          <a:gradFill>
            <a:gsLst>
              <a:gs pos="0">
                <a:srgbClr val="DBD4EB"/>
              </a:gs>
              <a:gs pos="100000">
                <a:srgbClr val="9180BB"/>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c0da773f6e_1_67"/>
          <p:cNvSpPr/>
          <p:nvPr/>
        </p:nvSpPr>
        <p:spPr>
          <a:xfrm>
            <a:off x="7747200" y="1275347"/>
            <a:ext cx="3360000" cy="819600"/>
          </a:xfrm>
          <a:prstGeom prst="rect">
            <a:avLst/>
          </a:prstGeom>
          <a:gradFill>
            <a:gsLst>
              <a:gs pos="0">
                <a:srgbClr val="DCECD5"/>
              </a:gs>
              <a:gs pos="100000">
                <a:srgbClr val="93BC81"/>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gc0da773f6e_1_67"/>
          <p:cNvGrpSpPr/>
          <p:nvPr/>
        </p:nvGrpSpPr>
        <p:grpSpPr>
          <a:xfrm>
            <a:off x="3360375" y="1194538"/>
            <a:ext cx="7552151" cy="4138463"/>
            <a:chOff x="904622" y="236485"/>
            <a:chExt cx="7390303" cy="4138463"/>
          </a:xfrm>
        </p:grpSpPr>
        <p:sp>
          <p:nvSpPr>
            <p:cNvPr id="191" name="Google Shape;191;gc0da773f6e_1_67"/>
            <p:cNvSpPr/>
            <p:nvPr/>
          </p:nvSpPr>
          <p:spPr>
            <a:xfrm>
              <a:off x="5387925" y="3781847"/>
              <a:ext cx="2907000" cy="593100"/>
            </a:xfrm>
            <a:prstGeom prst="rect">
              <a:avLst/>
            </a:prstGeom>
            <a:gradFill>
              <a:gsLst>
                <a:gs pos="0">
                  <a:srgbClr val="F5D0D0"/>
                </a:gs>
                <a:gs pos="100000">
                  <a:srgbClr val="D96868"/>
                </a:gs>
              </a:gsLst>
              <a:lin ang="5400012"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c0da773f6e_1_67"/>
            <p:cNvSpPr txBox="1"/>
            <p:nvPr/>
          </p:nvSpPr>
          <p:spPr>
            <a:xfrm>
              <a:off x="904622" y="236485"/>
              <a:ext cx="3239400" cy="59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None/>
              </a:pPr>
              <a:r>
                <a:rPr lang="es-ES" sz="2000" b="1">
                  <a:solidFill>
                    <a:schemeClr val="dk1"/>
                  </a:solidFill>
                  <a:latin typeface="Calibri"/>
                  <a:ea typeface="Calibri"/>
                  <a:cs typeface="Calibri"/>
                  <a:sym typeface="Calibri"/>
                </a:rPr>
                <a:t>Entornos virtuales</a:t>
              </a:r>
              <a:endParaRPr sz="2000" i="0" u="none" strike="noStrike" cap="none">
                <a:solidFill>
                  <a:schemeClr val="dk1"/>
                </a:solidFill>
                <a:latin typeface="Calibri"/>
                <a:ea typeface="Calibri"/>
                <a:cs typeface="Calibri"/>
                <a:sym typeface="Calibri"/>
              </a:endParaRPr>
            </a:p>
          </p:txBody>
        </p:sp>
        <p:sp>
          <p:nvSpPr>
            <p:cNvPr id="193" name="Google Shape;193;gc0da773f6e_1_67"/>
            <p:cNvSpPr/>
            <p:nvPr/>
          </p:nvSpPr>
          <p:spPr>
            <a:xfrm>
              <a:off x="1065963" y="2094047"/>
              <a:ext cx="2752500" cy="769500"/>
            </a:xfrm>
            <a:prstGeom prst="rect">
              <a:avLst/>
            </a:prstGeom>
            <a:gradFill>
              <a:gsLst>
                <a:gs pos="0">
                  <a:srgbClr val="FDECDB"/>
                </a:gs>
                <a:gs pos="100000">
                  <a:srgbClr val="F0A963"/>
                </a:gs>
              </a:gsLst>
              <a:lin ang="5400012"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200000"/>
                </a:lnSpc>
                <a:spcBef>
                  <a:spcPts val="1200"/>
                </a:spcBef>
                <a:spcAft>
                  <a:spcPts val="1200"/>
                </a:spcAft>
                <a:buClr>
                  <a:schemeClr val="dk1"/>
                </a:buClr>
                <a:buSzPts val="1100"/>
                <a:buFont typeface="Arial"/>
                <a:buNone/>
              </a:pPr>
              <a:endParaRPr/>
            </a:p>
          </p:txBody>
        </p:sp>
      </p:grpSp>
      <p:sp>
        <p:nvSpPr>
          <p:cNvPr id="194" name="Google Shape;194;gc0da773f6e_1_67"/>
          <p:cNvSpPr txBox="1"/>
          <p:nvPr/>
        </p:nvSpPr>
        <p:spPr>
          <a:xfrm>
            <a:off x="7747200" y="1388600"/>
            <a:ext cx="3360000" cy="593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None/>
            </a:pPr>
            <a:r>
              <a:rPr lang="es-ES" sz="2000" b="1">
                <a:solidFill>
                  <a:schemeClr val="dk1"/>
                </a:solidFill>
                <a:latin typeface="Calibri"/>
                <a:ea typeface="Calibri"/>
                <a:cs typeface="Calibri"/>
                <a:sym typeface="Calibri"/>
              </a:rPr>
              <a:t>Características de los niños de 5 a 6 años </a:t>
            </a:r>
            <a:endParaRPr sz="2000" b="1" i="0" u="none" strike="noStrike" cap="none">
              <a:solidFill>
                <a:schemeClr val="dk1"/>
              </a:solidFill>
              <a:latin typeface="Calibri"/>
              <a:ea typeface="Calibri"/>
              <a:cs typeface="Calibri"/>
              <a:sym typeface="Calibri"/>
            </a:endParaRPr>
          </a:p>
        </p:txBody>
      </p:sp>
      <p:sp>
        <p:nvSpPr>
          <p:cNvPr id="195" name="Google Shape;195;gc0da773f6e_1_67"/>
          <p:cNvSpPr/>
          <p:nvPr/>
        </p:nvSpPr>
        <p:spPr>
          <a:xfrm>
            <a:off x="10512775" y="2595050"/>
            <a:ext cx="1575900" cy="5079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6" name="Google Shape;196;gc0da773f6e_1_67"/>
          <p:cNvCxnSpPr/>
          <p:nvPr/>
        </p:nvCxnSpPr>
        <p:spPr>
          <a:xfrm>
            <a:off x="7137224" y="708000"/>
            <a:ext cx="29400" cy="5612700"/>
          </a:xfrm>
          <a:prstGeom prst="straightConnector1">
            <a:avLst/>
          </a:prstGeom>
          <a:noFill/>
          <a:ln w="28575" cap="flat" cmpd="sng">
            <a:solidFill>
              <a:schemeClr val="dk1"/>
            </a:solidFill>
            <a:prstDash val="solid"/>
            <a:round/>
            <a:headEnd type="none" w="med" len="med"/>
            <a:tailEnd type="none" w="med" len="med"/>
          </a:ln>
        </p:spPr>
      </p:cxnSp>
      <p:sp>
        <p:nvSpPr>
          <p:cNvPr id="197" name="Google Shape;197;gc0da773f6e_1_67"/>
          <p:cNvSpPr/>
          <p:nvPr/>
        </p:nvSpPr>
        <p:spPr>
          <a:xfrm>
            <a:off x="1123300" y="2370100"/>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c0da773f6e_1_67"/>
          <p:cNvSpPr/>
          <p:nvPr/>
        </p:nvSpPr>
        <p:spPr>
          <a:xfrm>
            <a:off x="1123300" y="1638150"/>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1200"/>
              </a:spcAft>
              <a:buNone/>
            </a:pPr>
            <a:endParaRPr/>
          </a:p>
        </p:txBody>
      </p:sp>
      <p:sp>
        <p:nvSpPr>
          <p:cNvPr id="199" name="Google Shape;199;gc0da773f6e_1_67"/>
          <p:cNvSpPr/>
          <p:nvPr/>
        </p:nvSpPr>
        <p:spPr>
          <a:xfrm>
            <a:off x="1123300" y="876525"/>
            <a:ext cx="1762200" cy="5931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457200" lvl="0" indent="0" algn="l" rtl="0">
              <a:lnSpc>
                <a:spcPct val="200000"/>
              </a:lnSpc>
              <a:spcBef>
                <a:spcPts val="1200"/>
              </a:spcBef>
              <a:spcAft>
                <a:spcPts val="1200"/>
              </a:spcAft>
              <a:buNone/>
            </a:pPr>
            <a:endParaRPr/>
          </a:p>
        </p:txBody>
      </p:sp>
      <p:sp>
        <p:nvSpPr>
          <p:cNvPr id="200" name="Google Shape;200;gc0da773f6e_1_67"/>
          <p:cNvSpPr txBox="1"/>
          <p:nvPr/>
        </p:nvSpPr>
        <p:spPr>
          <a:xfrm>
            <a:off x="1216450" y="934575"/>
            <a:ext cx="157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Interactividad</a:t>
            </a:r>
            <a:endParaRPr sz="1900">
              <a:latin typeface="Calibri"/>
              <a:ea typeface="Calibri"/>
              <a:cs typeface="Calibri"/>
              <a:sym typeface="Calibri"/>
            </a:endParaRPr>
          </a:p>
        </p:txBody>
      </p:sp>
      <p:sp>
        <p:nvSpPr>
          <p:cNvPr id="201" name="Google Shape;201;gc0da773f6e_1_67"/>
          <p:cNvSpPr txBox="1"/>
          <p:nvPr/>
        </p:nvSpPr>
        <p:spPr>
          <a:xfrm>
            <a:off x="1216450" y="1681363"/>
            <a:ext cx="1575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Flexibilidad</a:t>
            </a:r>
            <a:endParaRPr sz="1900">
              <a:latin typeface="Calibri"/>
              <a:ea typeface="Calibri"/>
              <a:cs typeface="Calibri"/>
              <a:sym typeface="Calibri"/>
            </a:endParaRPr>
          </a:p>
        </p:txBody>
      </p:sp>
      <p:sp>
        <p:nvSpPr>
          <p:cNvPr id="202" name="Google Shape;202;gc0da773f6e_1_67"/>
          <p:cNvSpPr txBox="1"/>
          <p:nvPr/>
        </p:nvSpPr>
        <p:spPr>
          <a:xfrm>
            <a:off x="1216450" y="2399775"/>
            <a:ext cx="1762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Escalabilidad</a:t>
            </a:r>
            <a:endParaRPr sz="1900">
              <a:latin typeface="Calibri"/>
              <a:ea typeface="Calibri"/>
              <a:cs typeface="Calibri"/>
              <a:sym typeface="Calibri"/>
            </a:endParaRPr>
          </a:p>
        </p:txBody>
      </p:sp>
      <p:cxnSp>
        <p:nvCxnSpPr>
          <p:cNvPr id="203" name="Google Shape;203;gc0da773f6e_1_67"/>
          <p:cNvCxnSpPr/>
          <p:nvPr/>
        </p:nvCxnSpPr>
        <p:spPr>
          <a:xfrm>
            <a:off x="2944750" y="1173075"/>
            <a:ext cx="517200" cy="312900"/>
          </a:xfrm>
          <a:prstGeom prst="straightConnector1">
            <a:avLst/>
          </a:prstGeom>
          <a:noFill/>
          <a:ln w="19050" cap="flat" cmpd="sng">
            <a:solidFill>
              <a:schemeClr val="dk1"/>
            </a:solidFill>
            <a:prstDash val="solid"/>
            <a:round/>
            <a:headEnd type="none" w="med" len="med"/>
            <a:tailEnd type="none" w="med" len="med"/>
          </a:ln>
        </p:spPr>
      </p:cxnSp>
      <p:cxnSp>
        <p:nvCxnSpPr>
          <p:cNvPr id="204" name="Google Shape;204;gc0da773f6e_1_67"/>
          <p:cNvCxnSpPr/>
          <p:nvPr/>
        </p:nvCxnSpPr>
        <p:spPr>
          <a:xfrm rot="10800000" flipH="1">
            <a:off x="2868550" y="1511563"/>
            <a:ext cx="581700" cy="408300"/>
          </a:xfrm>
          <a:prstGeom prst="straightConnector1">
            <a:avLst/>
          </a:prstGeom>
          <a:noFill/>
          <a:ln w="19050" cap="flat" cmpd="sng">
            <a:solidFill>
              <a:schemeClr val="dk1"/>
            </a:solidFill>
            <a:prstDash val="solid"/>
            <a:round/>
            <a:headEnd type="none" w="med" len="med"/>
            <a:tailEnd type="none" w="med" len="med"/>
          </a:ln>
        </p:spPr>
      </p:cxnSp>
      <p:cxnSp>
        <p:nvCxnSpPr>
          <p:cNvPr id="205" name="Google Shape;205;gc0da773f6e_1_67"/>
          <p:cNvCxnSpPr>
            <a:stCxn id="202" idx="3"/>
          </p:cNvCxnSpPr>
          <p:nvPr/>
        </p:nvCxnSpPr>
        <p:spPr>
          <a:xfrm rot="10800000" flipH="1">
            <a:off x="2978650" y="1485975"/>
            <a:ext cx="483300" cy="1152300"/>
          </a:xfrm>
          <a:prstGeom prst="straightConnector1">
            <a:avLst/>
          </a:prstGeom>
          <a:noFill/>
          <a:ln w="19050" cap="flat" cmpd="sng">
            <a:solidFill>
              <a:schemeClr val="dk1"/>
            </a:solidFill>
            <a:prstDash val="solid"/>
            <a:round/>
            <a:headEnd type="none" w="med" len="med"/>
            <a:tailEnd type="none" w="med" len="med"/>
          </a:ln>
        </p:spPr>
      </p:cxnSp>
      <p:sp>
        <p:nvSpPr>
          <p:cNvPr id="206" name="Google Shape;206;gc0da773f6e_1_67"/>
          <p:cNvSpPr txBox="1"/>
          <p:nvPr/>
        </p:nvSpPr>
        <p:spPr>
          <a:xfrm>
            <a:off x="3621750" y="3044250"/>
            <a:ext cx="2787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900">
                <a:latin typeface="Calibri"/>
                <a:ea typeface="Calibri"/>
                <a:cs typeface="Calibri"/>
                <a:sym typeface="Calibri"/>
              </a:rPr>
              <a:t>Estrategias didácticas en entornos virtuales </a:t>
            </a:r>
            <a:endParaRPr sz="1900">
              <a:latin typeface="Calibri"/>
              <a:ea typeface="Calibri"/>
              <a:cs typeface="Calibri"/>
              <a:sym typeface="Calibri"/>
            </a:endParaRPr>
          </a:p>
        </p:txBody>
      </p:sp>
      <p:cxnSp>
        <p:nvCxnSpPr>
          <p:cNvPr id="207" name="Google Shape;207;gc0da773f6e_1_67"/>
          <p:cNvCxnSpPr>
            <a:stCxn id="206" idx="0"/>
            <a:endCxn id="192" idx="2"/>
          </p:cNvCxnSpPr>
          <p:nvPr/>
        </p:nvCxnSpPr>
        <p:spPr>
          <a:xfrm rot="10800000">
            <a:off x="5015550" y="1787550"/>
            <a:ext cx="0" cy="1256700"/>
          </a:xfrm>
          <a:prstGeom prst="straightConnector1">
            <a:avLst/>
          </a:prstGeom>
          <a:noFill/>
          <a:ln w="19050" cap="flat" cmpd="sng">
            <a:solidFill>
              <a:schemeClr val="dk1"/>
            </a:solidFill>
            <a:prstDash val="solid"/>
            <a:round/>
            <a:headEnd type="none" w="med" len="med"/>
            <a:tailEnd type="none" w="med" len="med"/>
          </a:ln>
        </p:spPr>
      </p:cxnSp>
      <p:sp>
        <p:nvSpPr>
          <p:cNvPr id="208" name="Google Shape;208;gc0da773f6e_1_67"/>
          <p:cNvSpPr/>
          <p:nvPr/>
        </p:nvSpPr>
        <p:spPr>
          <a:xfrm>
            <a:off x="3543950" y="4123800"/>
            <a:ext cx="2787600" cy="1677900"/>
          </a:xfrm>
          <a:prstGeom prst="rect">
            <a:avLst/>
          </a:prstGeom>
          <a:gradFill>
            <a:gsLst>
              <a:gs pos="0">
                <a:srgbClr val="FFF6DB"/>
              </a:gs>
              <a:gs pos="100000">
                <a:srgbClr val="FAD25C"/>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c0da773f6e_1_67"/>
          <p:cNvSpPr txBox="1"/>
          <p:nvPr/>
        </p:nvSpPr>
        <p:spPr>
          <a:xfrm>
            <a:off x="3621750" y="4200150"/>
            <a:ext cx="2597700" cy="1600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s-ES" sz="1800" b="1" i="1">
                <a:solidFill>
                  <a:schemeClr val="dk1"/>
                </a:solidFill>
                <a:latin typeface="Calibri"/>
                <a:ea typeface="Calibri"/>
                <a:cs typeface="Calibri"/>
                <a:sym typeface="Calibri"/>
              </a:rPr>
              <a:t>El aprendizaje basado en problemas (ABP), </a:t>
            </a:r>
            <a:endParaRPr sz="1800" b="1" i="1">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s-ES" sz="1800" b="1" i="1">
                <a:solidFill>
                  <a:schemeClr val="dk1"/>
                </a:solidFill>
                <a:latin typeface="Calibri"/>
                <a:ea typeface="Calibri"/>
                <a:cs typeface="Calibri"/>
                <a:sym typeface="Calibri"/>
              </a:rPr>
              <a:t>Gamificación </a:t>
            </a:r>
            <a:endParaRPr sz="1800" b="1" i="1">
              <a:solidFill>
                <a:schemeClr val="dk1"/>
              </a:solidFill>
              <a:latin typeface="Calibri"/>
              <a:ea typeface="Calibri"/>
              <a:cs typeface="Calibri"/>
              <a:sym typeface="Calibri"/>
            </a:endParaRPr>
          </a:p>
          <a:p>
            <a:pPr marL="0" lvl="0" indent="0" algn="l" rtl="0">
              <a:lnSpc>
                <a:spcPct val="100000"/>
              </a:lnSpc>
              <a:spcBef>
                <a:spcPts val="1200"/>
              </a:spcBef>
              <a:spcAft>
                <a:spcPts val="1200"/>
              </a:spcAft>
              <a:buNone/>
            </a:pPr>
            <a:r>
              <a:rPr lang="es-ES" sz="1800" b="1" i="1">
                <a:solidFill>
                  <a:schemeClr val="dk1"/>
                </a:solidFill>
                <a:latin typeface="Calibri"/>
                <a:ea typeface="Calibri"/>
                <a:cs typeface="Calibri"/>
                <a:sym typeface="Calibri"/>
              </a:rPr>
              <a:t>Trabajo colaborativo </a:t>
            </a:r>
            <a:endParaRPr sz="1800" b="1" i="1">
              <a:solidFill>
                <a:schemeClr val="dk1"/>
              </a:solidFill>
              <a:latin typeface="Calibri"/>
              <a:ea typeface="Calibri"/>
              <a:cs typeface="Calibri"/>
              <a:sym typeface="Calibri"/>
            </a:endParaRPr>
          </a:p>
        </p:txBody>
      </p:sp>
      <p:cxnSp>
        <p:nvCxnSpPr>
          <p:cNvPr id="210" name="Google Shape;210;gc0da773f6e_1_67"/>
          <p:cNvCxnSpPr>
            <a:stCxn id="209" idx="0"/>
          </p:cNvCxnSpPr>
          <p:nvPr/>
        </p:nvCxnSpPr>
        <p:spPr>
          <a:xfrm rot="10800000">
            <a:off x="4920600" y="3890250"/>
            <a:ext cx="0" cy="309900"/>
          </a:xfrm>
          <a:prstGeom prst="straightConnector1">
            <a:avLst/>
          </a:prstGeom>
          <a:noFill/>
          <a:ln w="19050" cap="flat" cmpd="sng">
            <a:solidFill>
              <a:schemeClr val="dk1"/>
            </a:solidFill>
            <a:prstDash val="solid"/>
            <a:round/>
            <a:headEnd type="none" w="med" len="med"/>
            <a:tailEnd type="none" w="med" len="med"/>
          </a:ln>
        </p:spPr>
      </p:cxnSp>
      <p:sp>
        <p:nvSpPr>
          <p:cNvPr id="211" name="Google Shape;211;gc0da773f6e_1_67"/>
          <p:cNvSpPr txBox="1"/>
          <p:nvPr/>
        </p:nvSpPr>
        <p:spPr>
          <a:xfrm>
            <a:off x="74925" y="3045300"/>
            <a:ext cx="184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latin typeface="Calibri"/>
                <a:ea typeface="Calibri"/>
                <a:cs typeface="Calibri"/>
                <a:sym typeface="Calibri"/>
              </a:rPr>
              <a:t>Josep Boneu</a:t>
            </a:r>
            <a:endParaRPr sz="2100" b="1">
              <a:latin typeface="Calibri"/>
              <a:ea typeface="Calibri"/>
              <a:cs typeface="Calibri"/>
              <a:sym typeface="Calibri"/>
            </a:endParaRPr>
          </a:p>
        </p:txBody>
      </p:sp>
      <p:pic>
        <p:nvPicPr>
          <p:cNvPr id="212" name="Google Shape;212;gc0da773f6e_1_67"/>
          <p:cNvPicPr preferRelativeResize="0"/>
          <p:nvPr/>
        </p:nvPicPr>
        <p:blipFill>
          <a:blip r:embed="rId6">
            <a:alphaModFix/>
          </a:blip>
          <a:stretch>
            <a:fillRect/>
          </a:stretch>
        </p:blipFill>
        <p:spPr>
          <a:xfrm>
            <a:off x="1741575" y="3156774"/>
            <a:ext cx="1256700" cy="1256700"/>
          </a:xfrm>
          <a:prstGeom prst="rect">
            <a:avLst/>
          </a:prstGeom>
          <a:noFill/>
          <a:ln>
            <a:noFill/>
          </a:ln>
        </p:spPr>
      </p:pic>
      <p:pic>
        <p:nvPicPr>
          <p:cNvPr id="213" name="Google Shape;213;gc0da773f6e_1_67"/>
          <p:cNvPicPr preferRelativeResize="0"/>
          <p:nvPr/>
        </p:nvPicPr>
        <p:blipFill>
          <a:blip r:embed="rId7">
            <a:alphaModFix/>
          </a:blip>
          <a:stretch>
            <a:fillRect/>
          </a:stretch>
        </p:blipFill>
        <p:spPr>
          <a:xfrm>
            <a:off x="1815100" y="4665275"/>
            <a:ext cx="1152300" cy="1507200"/>
          </a:xfrm>
          <a:prstGeom prst="rect">
            <a:avLst/>
          </a:prstGeom>
          <a:noFill/>
          <a:ln>
            <a:noFill/>
          </a:ln>
        </p:spPr>
      </p:pic>
      <p:sp>
        <p:nvSpPr>
          <p:cNvPr id="214" name="Google Shape;214;gc0da773f6e_1_67"/>
          <p:cNvSpPr txBox="1"/>
          <p:nvPr/>
        </p:nvSpPr>
        <p:spPr>
          <a:xfrm>
            <a:off x="8504100" y="2267813"/>
            <a:ext cx="1846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100" b="1">
                <a:latin typeface="Calibri"/>
                <a:ea typeface="Calibri"/>
                <a:cs typeface="Calibri"/>
                <a:sym typeface="Calibri"/>
              </a:rPr>
              <a:t>Jean Piaget</a:t>
            </a:r>
            <a:endParaRPr sz="2100" b="1">
              <a:latin typeface="Calibri"/>
              <a:ea typeface="Calibri"/>
              <a:cs typeface="Calibri"/>
              <a:sym typeface="Calibri"/>
            </a:endParaRPr>
          </a:p>
        </p:txBody>
      </p:sp>
      <p:pic>
        <p:nvPicPr>
          <p:cNvPr id="215" name="Google Shape;215;gc0da773f6e_1_67"/>
          <p:cNvPicPr preferRelativeResize="0"/>
          <p:nvPr/>
        </p:nvPicPr>
        <p:blipFill>
          <a:blip r:embed="rId8">
            <a:alphaModFix/>
          </a:blip>
          <a:stretch>
            <a:fillRect/>
          </a:stretch>
        </p:blipFill>
        <p:spPr>
          <a:xfrm>
            <a:off x="8690900" y="2948600"/>
            <a:ext cx="1472600" cy="1430525"/>
          </a:xfrm>
          <a:prstGeom prst="rect">
            <a:avLst/>
          </a:prstGeom>
          <a:noFill/>
          <a:ln>
            <a:noFill/>
          </a:ln>
        </p:spPr>
      </p:pic>
      <p:sp>
        <p:nvSpPr>
          <p:cNvPr id="216" name="Google Shape;216;gc0da773f6e_1_67"/>
          <p:cNvSpPr txBox="1"/>
          <p:nvPr/>
        </p:nvSpPr>
        <p:spPr>
          <a:xfrm>
            <a:off x="10588975" y="2628375"/>
            <a:ext cx="1472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Adaptación </a:t>
            </a:r>
            <a:endParaRPr sz="1900">
              <a:latin typeface="Calibri"/>
              <a:ea typeface="Calibri"/>
              <a:cs typeface="Calibri"/>
              <a:sym typeface="Calibri"/>
            </a:endParaRPr>
          </a:p>
        </p:txBody>
      </p:sp>
      <p:sp>
        <p:nvSpPr>
          <p:cNvPr id="217" name="Google Shape;217;gc0da773f6e_1_67"/>
          <p:cNvSpPr/>
          <p:nvPr/>
        </p:nvSpPr>
        <p:spPr>
          <a:xfrm>
            <a:off x="10486075" y="3814250"/>
            <a:ext cx="1575900" cy="5931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gc0da773f6e_1_67"/>
          <p:cNvSpPr txBox="1"/>
          <p:nvPr/>
        </p:nvSpPr>
        <p:spPr>
          <a:xfrm>
            <a:off x="10492724" y="3814250"/>
            <a:ext cx="1596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Acomodación </a:t>
            </a:r>
            <a:endParaRPr sz="1900">
              <a:latin typeface="Calibri"/>
              <a:ea typeface="Calibri"/>
              <a:cs typeface="Calibri"/>
              <a:sym typeface="Calibri"/>
            </a:endParaRPr>
          </a:p>
        </p:txBody>
      </p:sp>
      <p:sp>
        <p:nvSpPr>
          <p:cNvPr id="219" name="Google Shape;219;gc0da773f6e_1_67"/>
          <p:cNvSpPr/>
          <p:nvPr/>
        </p:nvSpPr>
        <p:spPr>
          <a:xfrm>
            <a:off x="10485925" y="3209075"/>
            <a:ext cx="1575900" cy="507900"/>
          </a:xfrm>
          <a:prstGeom prst="rect">
            <a:avLst/>
          </a:prstGeom>
          <a:gradFill>
            <a:gsLst>
              <a:gs pos="0">
                <a:srgbClr val="D4E5F5"/>
              </a:gs>
              <a:gs pos="100000">
                <a:srgbClr val="70A4D5"/>
              </a:gs>
            </a:gsLst>
            <a:lin ang="5400012"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c0da773f6e_1_67"/>
          <p:cNvSpPr txBox="1"/>
          <p:nvPr/>
        </p:nvSpPr>
        <p:spPr>
          <a:xfrm>
            <a:off x="10520425" y="3178925"/>
            <a:ext cx="1762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900">
                <a:latin typeface="Calibri"/>
                <a:ea typeface="Calibri"/>
                <a:cs typeface="Calibri"/>
                <a:sym typeface="Calibri"/>
              </a:rPr>
              <a:t> Asimilación  </a:t>
            </a:r>
            <a:endParaRPr sz="1900">
              <a:latin typeface="Calibri"/>
              <a:ea typeface="Calibri"/>
              <a:cs typeface="Calibri"/>
              <a:sym typeface="Calibri"/>
            </a:endParaRPr>
          </a:p>
        </p:txBody>
      </p:sp>
      <p:sp>
        <p:nvSpPr>
          <p:cNvPr id="221" name="Google Shape;221;gc0da773f6e_1_67"/>
          <p:cNvSpPr txBox="1"/>
          <p:nvPr/>
        </p:nvSpPr>
        <p:spPr>
          <a:xfrm>
            <a:off x="7941900" y="4739900"/>
            <a:ext cx="2970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200" b="1">
                <a:latin typeface="Calibri"/>
                <a:ea typeface="Calibri"/>
                <a:cs typeface="Calibri"/>
                <a:sym typeface="Calibri"/>
              </a:rPr>
              <a:t>Etapa pre-operacional</a:t>
            </a:r>
            <a:endParaRPr sz="2200" b="1">
              <a:latin typeface="Calibri"/>
              <a:ea typeface="Calibri"/>
              <a:cs typeface="Calibri"/>
              <a:sym typeface="Calibri"/>
            </a:endParaRPr>
          </a:p>
        </p:txBody>
      </p:sp>
      <p:sp>
        <p:nvSpPr>
          <p:cNvPr id="222" name="Google Shape;222;gc0da773f6e_1_67"/>
          <p:cNvSpPr txBox="1"/>
          <p:nvPr/>
        </p:nvSpPr>
        <p:spPr>
          <a:xfrm>
            <a:off x="95125" y="4665275"/>
            <a:ext cx="1846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100" b="1">
                <a:latin typeface="Calibri"/>
                <a:ea typeface="Calibri"/>
                <a:cs typeface="Calibri"/>
                <a:sym typeface="Calibri"/>
              </a:rPr>
              <a:t>Jesús Salinas </a:t>
            </a:r>
            <a:endParaRPr sz="21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pic>
        <p:nvPicPr>
          <p:cNvPr id="227" name="Google Shape;227;gcf68763983_0_9" descr="fondo presentaciones ESPE copia copia.png"/>
          <p:cNvPicPr preferRelativeResize="0"/>
          <p:nvPr/>
        </p:nvPicPr>
        <p:blipFill rotWithShape="1">
          <a:blip r:embed="rId4">
            <a:alphaModFix/>
          </a:blip>
          <a:srcRect l="9714"/>
          <a:stretch/>
        </p:blipFill>
        <p:spPr>
          <a:xfrm>
            <a:off x="-2" y="-240300"/>
            <a:ext cx="12367899" cy="1312450"/>
          </a:xfrm>
          <a:prstGeom prst="rect">
            <a:avLst/>
          </a:prstGeom>
          <a:noFill/>
          <a:ln>
            <a:noFill/>
          </a:ln>
        </p:spPr>
      </p:pic>
      <p:sp>
        <p:nvSpPr>
          <p:cNvPr id="228" name="Google Shape;228;gcf68763983_0_9"/>
          <p:cNvSpPr txBox="1"/>
          <p:nvPr/>
        </p:nvSpPr>
        <p:spPr>
          <a:xfrm>
            <a:off x="106000" y="61925"/>
            <a:ext cx="109971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s-ES" sz="4000" b="1">
                <a:solidFill>
                  <a:schemeClr val="lt1"/>
                </a:solidFill>
                <a:latin typeface="Arial Narrow"/>
                <a:ea typeface="Arial Narrow"/>
                <a:cs typeface="Arial Narrow"/>
                <a:sym typeface="Arial Narrow"/>
              </a:rPr>
              <a:t>MARCO METODOLÓGICO</a:t>
            </a:r>
            <a:endParaRPr sz="4000" b="1" i="0" u="none" strike="noStrike" cap="none">
              <a:solidFill>
                <a:srgbClr val="FFFFFF"/>
              </a:solidFill>
              <a:latin typeface="Arial Narrow"/>
              <a:ea typeface="Arial Narrow"/>
              <a:cs typeface="Arial Narrow"/>
              <a:sym typeface="Arial Narrow"/>
            </a:endParaRPr>
          </a:p>
        </p:txBody>
      </p:sp>
      <p:sp>
        <p:nvSpPr>
          <p:cNvPr id="231" name="Google Shape;231;gcf68763983_0_9"/>
          <p:cNvSpPr/>
          <p:nvPr/>
        </p:nvSpPr>
        <p:spPr>
          <a:xfrm>
            <a:off x="8937050" y="2303525"/>
            <a:ext cx="1916100" cy="841500"/>
          </a:xfrm>
          <a:prstGeom prst="snip1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b="1"/>
              <a:t>“Mi Aldea Feliz”</a:t>
            </a:r>
            <a:endParaRPr sz="1800" b="1"/>
          </a:p>
        </p:txBody>
      </p:sp>
      <p:sp>
        <p:nvSpPr>
          <p:cNvPr id="232" name="Google Shape;232;gcf68763983_0_9"/>
          <p:cNvSpPr/>
          <p:nvPr/>
        </p:nvSpPr>
        <p:spPr>
          <a:xfrm>
            <a:off x="6108488" y="1479250"/>
            <a:ext cx="1916100" cy="1738200"/>
          </a:xfrm>
          <a:prstGeom prst="ellipse">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cf68763983_0_9"/>
          <p:cNvSpPr txBox="1"/>
          <p:nvPr/>
        </p:nvSpPr>
        <p:spPr>
          <a:xfrm>
            <a:off x="6210025" y="1748050"/>
            <a:ext cx="2062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2200" b="1" dirty="0">
                <a:latin typeface="Calibri"/>
                <a:ea typeface="Calibri"/>
                <a:cs typeface="Calibri"/>
                <a:sym typeface="Calibri"/>
              </a:rPr>
              <a:t>Población</a:t>
            </a:r>
            <a:endParaRPr sz="2200" b="1" dirty="0">
              <a:latin typeface="Calibri"/>
              <a:ea typeface="Calibri"/>
              <a:cs typeface="Calibri"/>
              <a:sym typeface="Calibri"/>
            </a:endParaRPr>
          </a:p>
          <a:p>
            <a:pPr marL="0" lvl="0" indent="0" algn="l" rtl="0">
              <a:spcBef>
                <a:spcPts val="0"/>
              </a:spcBef>
              <a:spcAft>
                <a:spcPts val="0"/>
              </a:spcAft>
              <a:buNone/>
            </a:pPr>
            <a:r>
              <a:rPr lang="es-ES" sz="2200" b="1" dirty="0">
                <a:latin typeface="Calibri"/>
                <a:ea typeface="Calibri"/>
                <a:cs typeface="Calibri"/>
                <a:sym typeface="Calibri"/>
              </a:rPr>
              <a:t>(Docente de Preparatoria)</a:t>
            </a:r>
            <a:endParaRPr sz="2200" b="1" dirty="0">
              <a:latin typeface="Calibri"/>
              <a:ea typeface="Calibri"/>
              <a:cs typeface="Calibri"/>
              <a:sym typeface="Calibri"/>
            </a:endParaRPr>
          </a:p>
        </p:txBody>
      </p:sp>
      <p:cxnSp>
        <p:nvCxnSpPr>
          <p:cNvPr id="236" name="Google Shape;236;gcf68763983_0_9"/>
          <p:cNvCxnSpPr/>
          <p:nvPr/>
        </p:nvCxnSpPr>
        <p:spPr>
          <a:xfrm>
            <a:off x="8024600" y="2315988"/>
            <a:ext cx="816900" cy="375900"/>
          </a:xfrm>
          <a:prstGeom prst="straightConnector1">
            <a:avLst/>
          </a:prstGeom>
          <a:noFill/>
          <a:ln w="28575" cap="flat" cmpd="sng">
            <a:solidFill>
              <a:srgbClr val="E69138"/>
            </a:solidFill>
            <a:prstDash val="solid"/>
            <a:round/>
            <a:headEnd type="none" w="med" len="med"/>
            <a:tailEnd type="triangle" w="med" len="med"/>
          </a:ln>
        </p:spPr>
      </p:cxnSp>
      <p:sp>
        <p:nvSpPr>
          <p:cNvPr id="237" name="Google Shape;237;gcf68763983_0_9"/>
          <p:cNvSpPr/>
          <p:nvPr/>
        </p:nvSpPr>
        <p:spPr>
          <a:xfrm>
            <a:off x="9715225" y="3690425"/>
            <a:ext cx="1719000" cy="627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t>Técnica</a:t>
            </a:r>
            <a:endParaRPr sz="2200" b="1"/>
          </a:p>
        </p:txBody>
      </p:sp>
      <p:cxnSp>
        <p:nvCxnSpPr>
          <p:cNvPr id="238" name="Google Shape;238;gcf68763983_0_9"/>
          <p:cNvCxnSpPr/>
          <p:nvPr/>
        </p:nvCxnSpPr>
        <p:spPr>
          <a:xfrm>
            <a:off x="5475650" y="859500"/>
            <a:ext cx="89700" cy="5139000"/>
          </a:xfrm>
          <a:prstGeom prst="straightConnector1">
            <a:avLst/>
          </a:prstGeom>
          <a:noFill/>
          <a:ln w="114300" cap="flat" cmpd="sng">
            <a:solidFill>
              <a:schemeClr val="dk2"/>
            </a:solidFill>
            <a:prstDash val="dot"/>
            <a:round/>
            <a:headEnd type="none" w="med" len="med"/>
            <a:tailEnd type="none" w="med" len="med"/>
          </a:ln>
        </p:spPr>
      </p:cxnSp>
      <p:sp>
        <p:nvSpPr>
          <p:cNvPr id="239" name="Google Shape;239;gcf68763983_0_9"/>
          <p:cNvSpPr/>
          <p:nvPr/>
        </p:nvSpPr>
        <p:spPr>
          <a:xfrm>
            <a:off x="6099650" y="3710875"/>
            <a:ext cx="2238600" cy="627000"/>
          </a:xfrm>
          <a:prstGeom prst="rect">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2200" b="1"/>
              <a:t>Instrumentos</a:t>
            </a:r>
            <a:endParaRPr sz="2200" b="1"/>
          </a:p>
        </p:txBody>
      </p:sp>
      <p:sp>
        <p:nvSpPr>
          <p:cNvPr id="240" name="Google Shape;240;gcf68763983_0_9"/>
          <p:cNvSpPr/>
          <p:nvPr/>
        </p:nvSpPr>
        <p:spPr>
          <a:xfrm>
            <a:off x="9543475" y="4862813"/>
            <a:ext cx="2062500" cy="927900"/>
          </a:xfrm>
          <a:prstGeom prst="round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t>Observación no participante</a:t>
            </a:r>
            <a:endParaRPr sz="1800"/>
          </a:p>
        </p:txBody>
      </p:sp>
      <p:sp>
        <p:nvSpPr>
          <p:cNvPr id="241" name="Google Shape;241;gcf68763983_0_9"/>
          <p:cNvSpPr/>
          <p:nvPr/>
        </p:nvSpPr>
        <p:spPr>
          <a:xfrm>
            <a:off x="5830688" y="4662188"/>
            <a:ext cx="12891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Entrevista</a:t>
            </a:r>
            <a:endParaRPr sz="1800"/>
          </a:p>
        </p:txBody>
      </p:sp>
      <p:sp>
        <p:nvSpPr>
          <p:cNvPr id="242" name="Google Shape;242;gcf68763983_0_9"/>
          <p:cNvSpPr/>
          <p:nvPr/>
        </p:nvSpPr>
        <p:spPr>
          <a:xfrm>
            <a:off x="7486850" y="4662175"/>
            <a:ext cx="1289100" cy="708000"/>
          </a:xfrm>
          <a:prstGeom prst="roundRect">
            <a:avLst>
              <a:gd name="adj" fmla="val 16667"/>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700"/>
              <a:t>Encuesta</a:t>
            </a:r>
            <a:endParaRPr sz="1700"/>
          </a:p>
        </p:txBody>
      </p:sp>
      <p:sp>
        <p:nvSpPr>
          <p:cNvPr id="243" name="Google Shape;243;gcf68763983_0_9"/>
          <p:cNvSpPr/>
          <p:nvPr/>
        </p:nvSpPr>
        <p:spPr>
          <a:xfrm>
            <a:off x="5777150" y="5622875"/>
            <a:ext cx="14862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Ficha de observación</a:t>
            </a:r>
            <a:endParaRPr sz="1800"/>
          </a:p>
        </p:txBody>
      </p:sp>
      <p:sp>
        <p:nvSpPr>
          <p:cNvPr id="244" name="Google Shape;244;gcf68763983_0_9"/>
          <p:cNvSpPr/>
          <p:nvPr/>
        </p:nvSpPr>
        <p:spPr>
          <a:xfrm>
            <a:off x="7486850" y="5622875"/>
            <a:ext cx="1289100" cy="708000"/>
          </a:xfrm>
          <a:prstGeom prst="round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t>Lista de cotejo</a:t>
            </a:r>
            <a:endParaRPr sz="1800"/>
          </a:p>
        </p:txBody>
      </p:sp>
      <p:pic>
        <p:nvPicPr>
          <p:cNvPr id="245" name="Google Shape;245;gcf68763983_0_9"/>
          <p:cNvPicPr preferRelativeResize="0"/>
          <p:nvPr/>
        </p:nvPicPr>
        <p:blipFill rotWithShape="1">
          <a:blip r:embed="rId5">
            <a:alphaModFix/>
          </a:blip>
          <a:srcRect l="6452" t="35648" r="48362" b="40482"/>
          <a:stretch/>
        </p:blipFill>
        <p:spPr>
          <a:xfrm>
            <a:off x="8888087" y="5930100"/>
            <a:ext cx="3303913" cy="927900"/>
          </a:xfrm>
          <a:prstGeom prst="rect">
            <a:avLst/>
          </a:prstGeom>
          <a:noFill/>
          <a:ln>
            <a:noFill/>
          </a:ln>
        </p:spPr>
      </p:pic>
      <p:cxnSp>
        <p:nvCxnSpPr>
          <p:cNvPr id="246" name="Google Shape;246;gcf68763983_0_9"/>
          <p:cNvCxnSpPr/>
          <p:nvPr/>
        </p:nvCxnSpPr>
        <p:spPr>
          <a:xfrm>
            <a:off x="8024600" y="532447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gcf68763983_0_9"/>
          <p:cNvCxnSpPr/>
          <p:nvPr/>
        </p:nvCxnSpPr>
        <p:spPr>
          <a:xfrm>
            <a:off x="6377000" y="537017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8" name="Google Shape;248;gcf68763983_0_9"/>
          <p:cNvCxnSpPr/>
          <p:nvPr/>
        </p:nvCxnSpPr>
        <p:spPr>
          <a:xfrm>
            <a:off x="6377000" y="437372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49" name="Google Shape;249;gcf68763983_0_9"/>
          <p:cNvCxnSpPr/>
          <p:nvPr/>
        </p:nvCxnSpPr>
        <p:spPr>
          <a:xfrm>
            <a:off x="8024600" y="4373725"/>
            <a:ext cx="0" cy="252600"/>
          </a:xfrm>
          <a:prstGeom prst="straightConnector1">
            <a:avLst/>
          </a:prstGeom>
          <a:noFill/>
          <a:ln w="9525" cap="flat" cmpd="sng">
            <a:solidFill>
              <a:schemeClr val="dk2"/>
            </a:solidFill>
            <a:prstDash val="solid"/>
            <a:round/>
            <a:headEnd type="none" w="med" len="med"/>
            <a:tailEnd type="triangle" w="med" len="med"/>
          </a:ln>
        </p:spPr>
      </p:cxnSp>
      <p:cxnSp>
        <p:nvCxnSpPr>
          <p:cNvPr id="250" name="Google Shape;250;gcf68763983_0_9"/>
          <p:cNvCxnSpPr>
            <a:stCxn id="237" idx="2"/>
            <a:endCxn id="240" idx="0"/>
          </p:cNvCxnSpPr>
          <p:nvPr/>
        </p:nvCxnSpPr>
        <p:spPr>
          <a:xfrm>
            <a:off x="10574725" y="4317425"/>
            <a:ext cx="0" cy="545400"/>
          </a:xfrm>
          <a:prstGeom prst="straightConnector1">
            <a:avLst/>
          </a:prstGeom>
          <a:noFill/>
          <a:ln w="9525" cap="flat" cmpd="sng">
            <a:solidFill>
              <a:schemeClr val="dk2"/>
            </a:solidFill>
            <a:prstDash val="solid"/>
            <a:round/>
            <a:headEnd type="none" w="med" len="med"/>
            <a:tailEnd type="triangle" w="med" len="med"/>
          </a:ln>
        </p:spPr>
      </p:cxnSp>
      <p:sp>
        <p:nvSpPr>
          <p:cNvPr id="251" name="Google Shape;251;gcf68763983_0_9"/>
          <p:cNvSpPr txBox="1"/>
          <p:nvPr/>
        </p:nvSpPr>
        <p:spPr>
          <a:xfrm>
            <a:off x="1556500" y="859500"/>
            <a:ext cx="2443500" cy="492600"/>
          </a:xfrm>
          <a:prstGeom prst="rect">
            <a:avLst/>
          </a:prstGeom>
          <a:gradFill>
            <a:gsLst>
              <a:gs pos="0">
                <a:srgbClr val="DBD4EB"/>
              </a:gs>
              <a:gs pos="100000">
                <a:srgbClr val="9180BB"/>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Tipo de Investigación </a:t>
            </a:r>
            <a:endParaRPr sz="2000" b="1">
              <a:latin typeface="Calibri"/>
              <a:ea typeface="Calibri"/>
              <a:cs typeface="Calibri"/>
              <a:sym typeface="Calibri"/>
            </a:endParaRPr>
          </a:p>
        </p:txBody>
      </p:sp>
      <p:sp>
        <p:nvSpPr>
          <p:cNvPr id="252" name="Google Shape;252;gcf68763983_0_9"/>
          <p:cNvSpPr txBox="1"/>
          <p:nvPr/>
        </p:nvSpPr>
        <p:spPr>
          <a:xfrm>
            <a:off x="3127550" y="1640525"/>
            <a:ext cx="1916100" cy="461700"/>
          </a:xfrm>
          <a:prstGeom prst="rect">
            <a:avLst/>
          </a:prstGeom>
          <a:gradFill>
            <a:gsLst>
              <a:gs pos="0">
                <a:srgbClr val="DFE9FB"/>
              </a:gs>
              <a:gs pos="100000">
                <a:srgbClr val="6E9BE7"/>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a:latin typeface="Calibri"/>
                <a:ea typeface="Calibri"/>
                <a:cs typeface="Calibri"/>
                <a:sym typeface="Calibri"/>
              </a:rPr>
              <a:t>Estudio de Caso </a:t>
            </a:r>
            <a:endParaRPr sz="1800">
              <a:latin typeface="Calibri"/>
              <a:ea typeface="Calibri"/>
              <a:cs typeface="Calibri"/>
              <a:sym typeface="Calibri"/>
            </a:endParaRPr>
          </a:p>
        </p:txBody>
      </p:sp>
      <p:sp>
        <p:nvSpPr>
          <p:cNvPr id="253" name="Google Shape;253;gcf68763983_0_9"/>
          <p:cNvSpPr txBox="1"/>
          <p:nvPr/>
        </p:nvSpPr>
        <p:spPr>
          <a:xfrm>
            <a:off x="304800" y="1640525"/>
            <a:ext cx="2062500" cy="738900"/>
          </a:xfrm>
          <a:prstGeom prst="rect">
            <a:avLst/>
          </a:prstGeom>
          <a:gradFill>
            <a:gsLst>
              <a:gs pos="0">
                <a:srgbClr val="FDECDB"/>
              </a:gs>
              <a:gs pos="100000">
                <a:srgbClr val="F0A963"/>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1800">
                <a:latin typeface="Calibri"/>
                <a:ea typeface="Calibri"/>
                <a:cs typeface="Calibri"/>
                <a:sym typeface="Calibri"/>
              </a:rPr>
              <a:t>Investigación descriptiva  </a:t>
            </a:r>
            <a:endParaRPr sz="1800">
              <a:latin typeface="Calibri"/>
              <a:ea typeface="Calibri"/>
              <a:cs typeface="Calibri"/>
              <a:sym typeface="Calibri"/>
            </a:endParaRPr>
          </a:p>
        </p:txBody>
      </p:sp>
      <p:cxnSp>
        <p:nvCxnSpPr>
          <p:cNvPr id="254" name="Google Shape;254;gcf68763983_0_9"/>
          <p:cNvCxnSpPr>
            <a:stCxn id="251" idx="2"/>
            <a:endCxn id="253" idx="0"/>
          </p:cNvCxnSpPr>
          <p:nvPr/>
        </p:nvCxnSpPr>
        <p:spPr>
          <a:xfrm flipH="1">
            <a:off x="1336150" y="1352100"/>
            <a:ext cx="1442100" cy="288300"/>
          </a:xfrm>
          <a:prstGeom prst="straightConnector1">
            <a:avLst/>
          </a:prstGeom>
          <a:noFill/>
          <a:ln w="28575" cap="flat" cmpd="sng">
            <a:solidFill>
              <a:srgbClr val="6D9EEB"/>
            </a:solidFill>
            <a:prstDash val="solid"/>
            <a:round/>
            <a:headEnd type="none" w="med" len="med"/>
            <a:tailEnd type="triangle" w="med" len="med"/>
          </a:ln>
        </p:spPr>
      </p:cxnSp>
      <p:cxnSp>
        <p:nvCxnSpPr>
          <p:cNvPr id="255" name="Google Shape;255;gcf68763983_0_9"/>
          <p:cNvCxnSpPr/>
          <p:nvPr/>
        </p:nvCxnSpPr>
        <p:spPr>
          <a:xfrm>
            <a:off x="2494725" y="3158025"/>
            <a:ext cx="855900" cy="17700"/>
          </a:xfrm>
          <a:prstGeom prst="straightConnector1">
            <a:avLst/>
          </a:prstGeom>
          <a:noFill/>
          <a:ln w="28575" cap="flat" cmpd="sng">
            <a:solidFill>
              <a:srgbClr val="6D9EEB"/>
            </a:solidFill>
            <a:prstDash val="solid"/>
            <a:round/>
            <a:headEnd type="none" w="med" len="med"/>
            <a:tailEnd type="triangle" w="med" len="med"/>
          </a:ln>
        </p:spPr>
      </p:cxnSp>
      <p:sp>
        <p:nvSpPr>
          <p:cNvPr id="256" name="Google Shape;256;gcf68763983_0_9"/>
          <p:cNvSpPr txBox="1"/>
          <p:nvPr/>
        </p:nvSpPr>
        <p:spPr>
          <a:xfrm>
            <a:off x="510875" y="2870250"/>
            <a:ext cx="1916100" cy="8004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Diseño de Investigación </a:t>
            </a:r>
            <a:endParaRPr sz="2000" b="1">
              <a:latin typeface="Calibri"/>
              <a:ea typeface="Calibri"/>
              <a:cs typeface="Calibri"/>
              <a:sym typeface="Calibri"/>
            </a:endParaRPr>
          </a:p>
        </p:txBody>
      </p:sp>
      <p:sp>
        <p:nvSpPr>
          <p:cNvPr id="257" name="Google Shape;257;gcf68763983_0_9"/>
          <p:cNvSpPr/>
          <p:nvPr/>
        </p:nvSpPr>
        <p:spPr>
          <a:xfrm>
            <a:off x="3418375" y="2510625"/>
            <a:ext cx="2002500" cy="1312500"/>
          </a:xfrm>
          <a:prstGeom prst="ellipse">
            <a:avLst/>
          </a:prstGeom>
          <a:gradFill>
            <a:gsLst>
              <a:gs pos="0">
                <a:srgbClr val="FFF6DB"/>
              </a:gs>
              <a:gs pos="100000">
                <a:srgbClr val="FAD25C"/>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a:latin typeface="Calibri"/>
                <a:ea typeface="Calibri"/>
                <a:cs typeface="Calibri"/>
                <a:sym typeface="Calibri"/>
              </a:rPr>
              <a:t>Investigación Cuantitativa</a:t>
            </a:r>
            <a:r>
              <a:rPr lang="es-ES"/>
              <a:t> </a:t>
            </a:r>
            <a:endParaRPr/>
          </a:p>
        </p:txBody>
      </p:sp>
      <p:cxnSp>
        <p:nvCxnSpPr>
          <p:cNvPr id="258" name="Google Shape;258;gcf68763983_0_9"/>
          <p:cNvCxnSpPr>
            <a:stCxn id="251" idx="2"/>
          </p:cNvCxnSpPr>
          <p:nvPr/>
        </p:nvCxnSpPr>
        <p:spPr>
          <a:xfrm>
            <a:off x="2778250" y="1352100"/>
            <a:ext cx="1131000" cy="290100"/>
          </a:xfrm>
          <a:prstGeom prst="straightConnector1">
            <a:avLst/>
          </a:prstGeom>
          <a:noFill/>
          <a:ln w="28575" cap="flat" cmpd="sng">
            <a:solidFill>
              <a:srgbClr val="6D9EEB"/>
            </a:solidFill>
            <a:prstDash val="solid"/>
            <a:round/>
            <a:headEnd type="none" w="med" len="med"/>
            <a:tailEnd type="triangle" w="med" len="med"/>
          </a:ln>
        </p:spPr>
      </p:cxnSp>
      <p:sp>
        <p:nvSpPr>
          <p:cNvPr id="259" name="Google Shape;259;gcf68763983_0_9"/>
          <p:cNvSpPr txBox="1"/>
          <p:nvPr/>
        </p:nvSpPr>
        <p:spPr>
          <a:xfrm>
            <a:off x="1803375" y="4151650"/>
            <a:ext cx="2238600" cy="492600"/>
          </a:xfrm>
          <a:prstGeom prst="rect">
            <a:avLst/>
          </a:prstGeom>
          <a:gradFill>
            <a:gsLst>
              <a:gs pos="0">
                <a:srgbClr val="F5D0D0"/>
              </a:gs>
              <a:gs pos="100000">
                <a:srgbClr val="D96868"/>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Ámbito de Estudio </a:t>
            </a:r>
            <a:endParaRPr sz="2000" b="1">
              <a:latin typeface="Calibri"/>
              <a:ea typeface="Calibri"/>
              <a:cs typeface="Calibri"/>
              <a:sym typeface="Calibri"/>
            </a:endParaRPr>
          </a:p>
        </p:txBody>
      </p:sp>
      <p:sp>
        <p:nvSpPr>
          <p:cNvPr id="260" name="Google Shape;260;gcf68763983_0_9"/>
          <p:cNvSpPr/>
          <p:nvPr/>
        </p:nvSpPr>
        <p:spPr>
          <a:xfrm>
            <a:off x="2179250" y="5055049"/>
            <a:ext cx="1374900" cy="708000"/>
          </a:xfrm>
          <a:prstGeom prst="roundRect">
            <a:avLst>
              <a:gd name="adj" fmla="val 16667"/>
            </a:avLst>
          </a:prstGeom>
          <a:gradFill>
            <a:gsLst>
              <a:gs pos="0">
                <a:srgbClr val="FDECDB"/>
              </a:gs>
              <a:gs pos="100000">
                <a:srgbClr val="F0A96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800">
                <a:latin typeface="Calibri"/>
                <a:ea typeface="Calibri"/>
                <a:cs typeface="Calibri"/>
                <a:sym typeface="Calibri"/>
              </a:rPr>
              <a:t>Rumiñahui </a:t>
            </a:r>
            <a:endParaRPr sz="1800">
              <a:latin typeface="Calibri"/>
              <a:ea typeface="Calibri"/>
              <a:cs typeface="Calibri"/>
              <a:sym typeface="Calibri"/>
            </a:endParaRPr>
          </a:p>
        </p:txBody>
      </p:sp>
      <p:cxnSp>
        <p:nvCxnSpPr>
          <p:cNvPr id="265" name="Google Shape;265;gcf68763983_0_9"/>
          <p:cNvCxnSpPr/>
          <p:nvPr/>
        </p:nvCxnSpPr>
        <p:spPr>
          <a:xfrm>
            <a:off x="2871763" y="4609475"/>
            <a:ext cx="6000" cy="445500"/>
          </a:xfrm>
          <a:prstGeom prst="straightConnector1">
            <a:avLst/>
          </a:prstGeom>
          <a:noFill/>
          <a:ln w="28575" cap="flat" cmpd="sng">
            <a:solidFill>
              <a:srgbClr val="6D9EEB"/>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pic>
        <p:nvPicPr>
          <p:cNvPr id="317" name="Google Shape;317;gee441c65cc_0_36"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18" name="Google Shape;318;gee441c65cc_0_36"/>
          <p:cNvSpPr txBox="1"/>
          <p:nvPr/>
        </p:nvSpPr>
        <p:spPr>
          <a:xfrm>
            <a:off x="306852"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RESULTADOS </a:t>
            </a:r>
            <a:r>
              <a:rPr lang="es-ES" sz="4000" b="1">
                <a:solidFill>
                  <a:srgbClr val="FFFFFF"/>
                </a:solidFill>
                <a:latin typeface="Arial Narrow"/>
                <a:ea typeface="Arial Narrow"/>
                <a:cs typeface="Arial Narrow"/>
                <a:sym typeface="Arial Narrow"/>
              </a:rPr>
              <a:t>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19" name="Google Shape;319;gee441c65cc_0_36"/>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aphicFrame>
        <p:nvGraphicFramePr>
          <p:cNvPr id="320" name="Google Shape;320;gee441c65cc_0_36"/>
          <p:cNvGraphicFramePr/>
          <p:nvPr/>
        </p:nvGraphicFramePr>
        <p:xfrm>
          <a:off x="6223675" y="4496250"/>
          <a:ext cx="5649000" cy="2200775"/>
        </p:xfrm>
        <a:graphic>
          <a:graphicData uri="http://schemas.openxmlformats.org/drawingml/2006/table">
            <a:tbl>
              <a:tblPr>
                <a:noFill/>
                <a:tableStyleId>{4608582C-3E81-402A-8D5E-38C9F9A19358}</a:tableStyleId>
              </a:tblPr>
              <a:tblGrid>
                <a:gridCol w="5649000">
                  <a:extLst>
                    <a:ext uri="{9D8B030D-6E8A-4147-A177-3AD203B41FA5}">
                      <a16:colId xmlns:a16="http://schemas.microsoft.com/office/drawing/2014/main" val="20000"/>
                    </a:ext>
                  </a:extLst>
                </a:gridCol>
              </a:tblGrid>
              <a:tr h="960100">
                <a:tc>
                  <a:txBody>
                    <a:bodyPr/>
                    <a:lstStyle/>
                    <a:p>
                      <a:pPr marL="0" lvl="0" indent="0" algn="l" rtl="0">
                        <a:spcBef>
                          <a:spcPts val="0"/>
                        </a:spcBef>
                        <a:spcAft>
                          <a:spcPts val="0"/>
                        </a:spcAft>
                        <a:buNone/>
                      </a:pPr>
                      <a:r>
                        <a:rPr lang="es-ES" sz="1600" b="1" i="1"/>
                        <a:t>¿Realiza adaptaciones curriculares en caso de tener niños con necesidades educativas especiales asociadas o no a la discapacidad?</a:t>
                      </a:r>
                      <a:endParaRPr sz="1600" b="1" i="1"/>
                    </a:p>
                  </a:txBody>
                  <a:tcPr marL="91425" marR="91425" marT="91425" marB="91425">
                    <a:solidFill>
                      <a:srgbClr val="B6D7A8"/>
                    </a:solidFill>
                  </a:tcPr>
                </a:tc>
                <a:extLst>
                  <a:ext uri="{0D108BD9-81ED-4DB2-BD59-A6C34878D82A}">
                    <a16:rowId xmlns:a16="http://schemas.microsoft.com/office/drawing/2014/main" val="10000"/>
                  </a:ext>
                </a:extLst>
              </a:tr>
              <a:tr h="1240675">
                <a:tc>
                  <a:txBody>
                    <a:bodyPr/>
                    <a:lstStyle/>
                    <a:p>
                      <a:pPr marL="0" lvl="0" indent="0" algn="l" rtl="0">
                        <a:spcBef>
                          <a:spcPts val="0"/>
                        </a:spcBef>
                        <a:spcAft>
                          <a:spcPts val="0"/>
                        </a:spcAft>
                        <a:buNone/>
                      </a:pPr>
                      <a:r>
                        <a:rPr lang="es-ES" sz="1600"/>
                        <a:t>La docente explicó que no necesita realizar adaptaciones, debido a que cuenta con la ayuda de los padres de familia que orientan las actividades que deben realizar los niños.</a:t>
                      </a:r>
                      <a:endParaRPr sz="160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pic>
        <p:nvPicPr>
          <p:cNvPr id="321" name="Google Shape;321;gee441c65cc_0_36"/>
          <p:cNvPicPr preferRelativeResize="0"/>
          <p:nvPr/>
        </p:nvPicPr>
        <p:blipFill rotWithShape="1">
          <a:blip r:embed="rId5">
            <a:alphaModFix/>
          </a:blip>
          <a:srcRect l="1246" t="6879" r="8443" b="8295"/>
          <a:stretch/>
        </p:blipFill>
        <p:spPr>
          <a:xfrm>
            <a:off x="268600" y="1198000"/>
            <a:ext cx="5573099" cy="2386276"/>
          </a:xfrm>
          <a:prstGeom prst="rect">
            <a:avLst/>
          </a:prstGeom>
          <a:noFill/>
          <a:ln w="9525" cap="flat" cmpd="sng">
            <a:solidFill>
              <a:schemeClr val="dk1"/>
            </a:solidFill>
            <a:prstDash val="solid"/>
            <a:round/>
            <a:headEnd type="none" w="sm" len="sm"/>
            <a:tailEnd type="none" w="sm" len="sm"/>
          </a:ln>
        </p:spPr>
      </p:pic>
      <p:sp>
        <p:nvSpPr>
          <p:cNvPr id="322" name="Google Shape;322;gee441c65cc_0_36"/>
          <p:cNvSpPr txBox="1"/>
          <p:nvPr/>
        </p:nvSpPr>
        <p:spPr>
          <a:xfrm>
            <a:off x="230650" y="67670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Encuesta aplicada a la docente</a:t>
            </a:r>
            <a:endParaRPr sz="2000" b="1">
              <a:latin typeface="Calibri"/>
              <a:ea typeface="Calibri"/>
              <a:cs typeface="Calibri"/>
              <a:sym typeface="Calibri"/>
            </a:endParaRPr>
          </a:p>
        </p:txBody>
      </p:sp>
      <p:sp>
        <p:nvSpPr>
          <p:cNvPr id="323" name="Google Shape;323;gee441c65cc_0_36"/>
          <p:cNvSpPr txBox="1"/>
          <p:nvPr/>
        </p:nvSpPr>
        <p:spPr>
          <a:xfrm>
            <a:off x="6223675" y="67670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Encuesta aplicada a los padres de familia</a:t>
            </a:r>
            <a:endParaRPr sz="2000" b="1">
              <a:latin typeface="Calibri"/>
              <a:ea typeface="Calibri"/>
              <a:cs typeface="Calibri"/>
              <a:sym typeface="Calibri"/>
            </a:endParaRPr>
          </a:p>
        </p:txBody>
      </p:sp>
      <p:sp>
        <p:nvSpPr>
          <p:cNvPr id="324" name="Google Shape;324;gee441c65cc_0_36"/>
          <p:cNvSpPr txBox="1"/>
          <p:nvPr/>
        </p:nvSpPr>
        <p:spPr>
          <a:xfrm>
            <a:off x="6223688" y="397815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Ficha de observación aplicada a la docente</a:t>
            </a:r>
            <a:endParaRPr sz="2000" b="1">
              <a:latin typeface="Calibri"/>
              <a:ea typeface="Calibri"/>
              <a:cs typeface="Calibri"/>
              <a:sym typeface="Calibri"/>
            </a:endParaRPr>
          </a:p>
        </p:txBody>
      </p:sp>
      <p:graphicFrame>
        <p:nvGraphicFramePr>
          <p:cNvPr id="325" name="Google Shape;325;gee441c65cc_0_36"/>
          <p:cNvGraphicFramePr/>
          <p:nvPr/>
        </p:nvGraphicFramePr>
        <p:xfrm>
          <a:off x="230650" y="4436150"/>
          <a:ext cx="5649000" cy="2403480"/>
        </p:xfrm>
        <a:graphic>
          <a:graphicData uri="http://schemas.openxmlformats.org/drawingml/2006/table">
            <a:tbl>
              <a:tblPr>
                <a:noFill/>
                <a:tableStyleId>{4608582C-3E81-402A-8D5E-38C9F9A19358}</a:tableStyleId>
              </a:tblPr>
              <a:tblGrid>
                <a:gridCol w="5649000">
                  <a:extLst>
                    <a:ext uri="{9D8B030D-6E8A-4147-A177-3AD203B41FA5}">
                      <a16:colId xmlns:a16="http://schemas.microsoft.com/office/drawing/2014/main" val="20000"/>
                    </a:ext>
                  </a:extLst>
                </a:gridCol>
              </a:tblGrid>
              <a:tr h="513750">
                <a:tc>
                  <a:txBody>
                    <a:bodyPr/>
                    <a:lstStyle/>
                    <a:p>
                      <a:pPr marL="0" lvl="0" indent="0" algn="l" rtl="0">
                        <a:spcBef>
                          <a:spcPts val="0"/>
                        </a:spcBef>
                        <a:spcAft>
                          <a:spcPts val="0"/>
                        </a:spcAft>
                        <a:buNone/>
                      </a:pPr>
                      <a:r>
                        <a:rPr lang="es-ES" sz="1600" b="1" i="1"/>
                        <a:t>Mencione qué es para usted el aprendizaje significativo:</a:t>
                      </a:r>
                      <a:endParaRPr sz="1600" b="1" i="1"/>
                    </a:p>
                  </a:txBody>
                  <a:tcPr marL="91425" marR="91425" marT="91425" marB="91425">
                    <a:solidFill>
                      <a:srgbClr val="B6D7A8"/>
                    </a:solidFill>
                  </a:tcPr>
                </a:tc>
                <a:extLst>
                  <a:ext uri="{0D108BD9-81ED-4DB2-BD59-A6C34878D82A}">
                    <a16:rowId xmlns:a16="http://schemas.microsoft.com/office/drawing/2014/main" val="10000"/>
                  </a:ext>
                </a:extLst>
              </a:tr>
              <a:tr h="960100">
                <a:tc>
                  <a:txBody>
                    <a:bodyPr/>
                    <a:lstStyle/>
                    <a:p>
                      <a:pPr marL="0" lvl="0" indent="0" algn="l" rtl="0">
                        <a:spcBef>
                          <a:spcPts val="0"/>
                        </a:spcBef>
                        <a:spcAft>
                          <a:spcPts val="0"/>
                        </a:spcAft>
                        <a:buNone/>
                      </a:pPr>
                      <a:r>
                        <a:rPr lang="es-ES" sz="1600"/>
                        <a:t>Diferentes maneras, diferentes técnicas, diferentes formas de llegar al niño. No precisamente dando la clase en forma verbal sino con materiales concretos, tecnológicos, para que ellos interactúen con lo que se les está enseñando, tanto como profesora tendría que tener mi material como ellos también para que manipulen, los sientan, los vean y sepan de qué estamos hablando y aprendan mejor.</a:t>
                      </a:r>
                      <a:endParaRPr sz="160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sp>
        <p:nvSpPr>
          <p:cNvPr id="326" name="Google Shape;326;gee441c65cc_0_36"/>
          <p:cNvSpPr txBox="1"/>
          <p:nvPr/>
        </p:nvSpPr>
        <p:spPr>
          <a:xfrm>
            <a:off x="230638" y="3943550"/>
            <a:ext cx="5649000" cy="4926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Entrevista aplicada a la docente</a:t>
            </a:r>
            <a:endParaRPr sz="2000" b="1">
              <a:latin typeface="Calibri"/>
              <a:ea typeface="Calibri"/>
              <a:cs typeface="Calibri"/>
              <a:sym typeface="Calibri"/>
            </a:endParaRPr>
          </a:p>
        </p:txBody>
      </p:sp>
      <p:pic>
        <p:nvPicPr>
          <p:cNvPr id="327" name="Google Shape;327;gee441c65cc_0_36"/>
          <p:cNvPicPr preferRelativeResize="0"/>
          <p:nvPr/>
        </p:nvPicPr>
        <p:blipFill rotWithShape="1">
          <a:blip r:embed="rId6">
            <a:alphaModFix/>
          </a:blip>
          <a:srcRect l="2143" t="3494" r="6632" b="8701"/>
          <a:stretch/>
        </p:blipFill>
        <p:spPr>
          <a:xfrm>
            <a:off x="6223675" y="1204675"/>
            <a:ext cx="5648999" cy="23862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1"/>
        <p:cNvGrpSpPr/>
        <p:nvPr/>
      </p:nvGrpSpPr>
      <p:grpSpPr>
        <a:xfrm>
          <a:off x="0" y="0"/>
          <a:ext cx="0" cy="0"/>
          <a:chOff x="0" y="0"/>
          <a:chExt cx="0" cy="0"/>
        </a:xfrm>
      </p:grpSpPr>
      <p:pic>
        <p:nvPicPr>
          <p:cNvPr id="332" name="Google Shape;332;gee441c65cc_0_50" descr="fondo presentaciones ESPE copia copia.png"/>
          <p:cNvPicPr preferRelativeResize="0"/>
          <p:nvPr/>
        </p:nvPicPr>
        <p:blipFill rotWithShape="1">
          <a:blip r:embed="rId4">
            <a:alphaModFix/>
          </a:blip>
          <a:srcRect l="9714"/>
          <a:stretch/>
        </p:blipFill>
        <p:spPr>
          <a:xfrm>
            <a:off x="-2" y="-240300"/>
            <a:ext cx="12367900" cy="1312450"/>
          </a:xfrm>
          <a:prstGeom prst="rect">
            <a:avLst/>
          </a:prstGeom>
          <a:noFill/>
          <a:ln>
            <a:noFill/>
          </a:ln>
        </p:spPr>
      </p:pic>
      <p:sp>
        <p:nvSpPr>
          <p:cNvPr id="333" name="Google Shape;333;gee441c65cc_0_50"/>
          <p:cNvSpPr txBox="1"/>
          <p:nvPr/>
        </p:nvSpPr>
        <p:spPr>
          <a:xfrm>
            <a:off x="306852" y="0"/>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a:solidFill>
                  <a:srgbClr val="FFFFFF"/>
                </a:solidFill>
                <a:latin typeface="Arial Narrow"/>
                <a:ea typeface="Arial Narrow"/>
                <a:cs typeface="Arial Narrow"/>
                <a:sym typeface="Arial Narrow"/>
              </a:rPr>
              <a:t>RESULTADOS </a:t>
            </a:r>
            <a:r>
              <a:rPr lang="es-ES" sz="4000" b="1">
                <a:solidFill>
                  <a:srgbClr val="FFFFFF"/>
                </a:solidFill>
                <a:latin typeface="Arial Narrow"/>
                <a:ea typeface="Arial Narrow"/>
                <a:cs typeface="Arial Narrow"/>
                <a:sym typeface="Arial Narrow"/>
              </a:rPr>
              <a:t>DE LA INSTITUCIÓN “MI ALDEA FELIZ”</a:t>
            </a:r>
            <a:endParaRPr sz="4000" b="1" i="0" u="none" strike="noStrike" cap="none">
              <a:solidFill>
                <a:srgbClr val="FFFFFF"/>
              </a:solidFill>
              <a:latin typeface="Arial Narrow"/>
              <a:ea typeface="Arial Narrow"/>
              <a:cs typeface="Arial Narrow"/>
              <a:sym typeface="Arial Narrow"/>
            </a:endParaRPr>
          </a:p>
        </p:txBody>
      </p:sp>
      <p:sp>
        <p:nvSpPr>
          <p:cNvPr id="334" name="Google Shape;334;gee441c65cc_0_50"/>
          <p:cNvSpPr txBox="1"/>
          <p:nvPr/>
        </p:nvSpPr>
        <p:spPr>
          <a:xfrm>
            <a:off x="593675" y="829100"/>
            <a:ext cx="387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35" name="Google Shape;335;gee441c65cc_0_50"/>
          <p:cNvSpPr txBox="1"/>
          <p:nvPr/>
        </p:nvSpPr>
        <p:spPr>
          <a:xfrm>
            <a:off x="466125" y="3028788"/>
            <a:ext cx="2461500" cy="800400"/>
          </a:xfrm>
          <a:prstGeom prst="rect">
            <a:avLst/>
          </a:prstGeom>
          <a:gradFill>
            <a:gsLst>
              <a:gs pos="0">
                <a:srgbClr val="D4E5F5"/>
              </a:gs>
              <a:gs pos="100000">
                <a:srgbClr val="70A4D5"/>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000" b="1">
                <a:latin typeface="Calibri"/>
                <a:ea typeface="Calibri"/>
                <a:cs typeface="Calibri"/>
                <a:sym typeface="Calibri"/>
              </a:rPr>
              <a:t>Lista de cotejo aplicada a la docente</a:t>
            </a:r>
            <a:endParaRPr sz="2000" b="1">
              <a:latin typeface="Calibri"/>
              <a:ea typeface="Calibri"/>
              <a:cs typeface="Calibri"/>
              <a:sym typeface="Calibri"/>
            </a:endParaRPr>
          </a:p>
        </p:txBody>
      </p:sp>
      <p:pic>
        <p:nvPicPr>
          <p:cNvPr id="336" name="Google Shape;336;gee441c65cc_0_50"/>
          <p:cNvPicPr preferRelativeResize="0"/>
          <p:nvPr/>
        </p:nvPicPr>
        <p:blipFill rotWithShape="1">
          <a:blip r:embed="rId5">
            <a:alphaModFix/>
          </a:blip>
          <a:srcRect l="3408" t="14651" r="18600" b="15545"/>
          <a:stretch/>
        </p:blipFill>
        <p:spPr>
          <a:xfrm>
            <a:off x="3558125" y="708000"/>
            <a:ext cx="8327802" cy="5962675"/>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1293</Words>
  <Application>Microsoft Office PowerPoint</Application>
  <PresentationFormat>Panorámica</PresentationFormat>
  <Paragraphs>124</Paragraphs>
  <Slides>12</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 Narrow</vt:lpstr>
      <vt:lpstr>Calibri</vt:lpstr>
      <vt:lpstr>Arial</vt:lpstr>
      <vt:lpstr>Times New Roman</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Paúl Galeas Bolaños</cp:lastModifiedBy>
  <cp:revision>5</cp:revision>
  <dcterms:created xsi:type="dcterms:W3CDTF">2021-02-25T18:09:38Z</dcterms:created>
  <dcterms:modified xsi:type="dcterms:W3CDTF">2021-09-17T17:07:36Z</dcterms:modified>
</cp:coreProperties>
</file>