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4" r:id="rId4"/>
    <p:sldId id="281" r:id="rId5"/>
    <p:sldId id="266" r:id="rId6"/>
    <p:sldId id="268" r:id="rId7"/>
    <p:sldId id="269" r:id="rId8"/>
    <p:sldId id="293" r:id="rId9"/>
    <p:sldId id="271" r:id="rId10"/>
    <p:sldId id="296" r:id="rId11"/>
    <p:sldId id="272" r:id="rId12"/>
    <p:sldId id="282" r:id="rId13"/>
    <p:sldId id="274" r:id="rId14"/>
    <p:sldId id="291" r:id="rId15"/>
    <p:sldId id="275" r:id="rId16"/>
    <p:sldId id="294" r:id="rId17"/>
    <p:sldId id="283" r:id="rId18"/>
    <p:sldId id="284" r:id="rId19"/>
    <p:sldId id="285" r:id="rId20"/>
    <p:sldId id="288" r:id="rId21"/>
    <p:sldId id="290" r:id="rId22"/>
    <p:sldId id="278" r:id="rId23"/>
  </p:sldIdLst>
  <p:sldSz cx="12190413" cy="6840538"/>
  <p:notesSz cx="6888163" cy="10017125"/>
  <p:defaultTextStyle>
    <a:defPPr>
      <a:defRPr lang="es-EC"/>
    </a:defPPr>
    <a:lvl1pPr marL="0" algn="l" defTabSz="10182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111" algn="l" defTabSz="10182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221" algn="l" defTabSz="10182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333" algn="l" defTabSz="10182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444" algn="l" defTabSz="10182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5555" algn="l" defTabSz="10182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4666" algn="l" defTabSz="10182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3778" algn="l" defTabSz="10182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2888" algn="l" defTabSz="10182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5374" autoAdjust="0"/>
  </p:normalViewPr>
  <p:slideViewPr>
    <p:cSldViewPr>
      <p:cViewPr varScale="1">
        <p:scale>
          <a:sx n="72" d="100"/>
          <a:sy n="72" d="100"/>
        </p:scale>
        <p:origin x="350" y="58"/>
      </p:cViewPr>
      <p:guideLst>
        <p:guide orient="horz" pos="215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9AF02-ED06-4B23-89C4-ED009C2432DC}" type="doc">
      <dgm:prSet loTypeId="urn:microsoft.com/office/officeart/2008/layout/PictureAccentList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C969856B-7187-4995-B87E-B43EF641301C}">
      <dgm:prSet phldrT="[Texto]"/>
      <dgm:spPr/>
      <dgm:t>
        <a:bodyPr/>
        <a:lstStyle/>
        <a:p>
          <a:pPr algn="l"/>
          <a:r>
            <a:rPr lang="es-EC" dirty="0"/>
            <a:t>Revisar literatura sobre los REA </a:t>
          </a:r>
        </a:p>
      </dgm:t>
    </dgm:pt>
    <dgm:pt modelId="{3943C5AF-DE2F-4F8F-BC08-97EDCE4B85AF}" type="parTrans" cxnId="{FCD8EA35-61D9-4EF0-9257-A8789ADF1170}">
      <dgm:prSet/>
      <dgm:spPr/>
      <dgm:t>
        <a:bodyPr/>
        <a:lstStyle/>
        <a:p>
          <a:endParaRPr lang="es-EC"/>
        </a:p>
      </dgm:t>
    </dgm:pt>
    <dgm:pt modelId="{27570641-04B0-41D0-A7DA-EE2518E4B982}" type="sibTrans" cxnId="{FCD8EA35-61D9-4EF0-9257-A8789ADF1170}">
      <dgm:prSet/>
      <dgm:spPr/>
      <dgm:t>
        <a:bodyPr/>
        <a:lstStyle/>
        <a:p>
          <a:endParaRPr lang="es-EC"/>
        </a:p>
      </dgm:t>
    </dgm:pt>
    <dgm:pt modelId="{A37F483D-1212-404C-8F6A-0DFF9F22CB26}">
      <dgm:prSet phldrT="[Texto]"/>
      <dgm:spPr/>
      <dgm:t>
        <a:bodyPr/>
        <a:lstStyle/>
        <a:p>
          <a:pPr algn="l"/>
          <a:r>
            <a:rPr lang="es-EC" dirty="0"/>
            <a:t>Seleccionar los REA para la asignatura COE </a:t>
          </a:r>
        </a:p>
      </dgm:t>
    </dgm:pt>
    <dgm:pt modelId="{8A214683-26C4-499B-8F4F-456A95360FDF}" type="parTrans" cxnId="{0A73BAF3-6EE8-4CA4-A265-685C9D865062}">
      <dgm:prSet/>
      <dgm:spPr/>
      <dgm:t>
        <a:bodyPr/>
        <a:lstStyle/>
        <a:p>
          <a:endParaRPr lang="es-EC"/>
        </a:p>
      </dgm:t>
    </dgm:pt>
    <dgm:pt modelId="{45995C3E-CC64-448A-8CF4-F9C03BEF86DA}" type="sibTrans" cxnId="{0A73BAF3-6EE8-4CA4-A265-685C9D865062}">
      <dgm:prSet/>
      <dgm:spPr/>
      <dgm:t>
        <a:bodyPr/>
        <a:lstStyle/>
        <a:p>
          <a:endParaRPr lang="es-EC"/>
        </a:p>
      </dgm:t>
    </dgm:pt>
    <dgm:pt modelId="{BA69F2B2-B6DC-40ED-AA6B-4AFCCD119293}">
      <dgm:prSet phldrT="[Texto]"/>
      <dgm:spPr/>
      <dgm:t>
        <a:bodyPr/>
        <a:lstStyle/>
        <a:p>
          <a:pPr algn="l"/>
          <a:r>
            <a:rPr lang="es-EC" dirty="0"/>
            <a:t>Determinar la eficacia de los REA en el RA de los estudiantes de la asignatura de COE</a:t>
          </a:r>
        </a:p>
      </dgm:t>
    </dgm:pt>
    <dgm:pt modelId="{F24D4B45-988C-4410-BF9C-813FEEA1131A}" type="parTrans" cxnId="{44D38AE4-80DA-47AF-9D12-7E830ACF4E35}">
      <dgm:prSet/>
      <dgm:spPr/>
      <dgm:t>
        <a:bodyPr/>
        <a:lstStyle/>
        <a:p>
          <a:endParaRPr lang="es-EC"/>
        </a:p>
      </dgm:t>
    </dgm:pt>
    <dgm:pt modelId="{C29A6B8C-E40D-432A-92DE-F71101557822}" type="sibTrans" cxnId="{44D38AE4-80DA-47AF-9D12-7E830ACF4E35}">
      <dgm:prSet/>
      <dgm:spPr/>
      <dgm:t>
        <a:bodyPr/>
        <a:lstStyle/>
        <a:p>
          <a:endParaRPr lang="es-EC"/>
        </a:p>
      </dgm:t>
    </dgm:pt>
    <dgm:pt modelId="{1B6CB15E-4528-4214-9921-0C36E8D7DFAA}">
      <dgm:prSet phldrT="[Texto]"/>
      <dgm:spPr/>
      <dgm:t>
        <a:bodyPr/>
        <a:lstStyle/>
        <a:p>
          <a:pPr algn="l"/>
          <a:r>
            <a:rPr lang="es-EC" dirty="0"/>
            <a:t>Implementar los REA para COE sobre una herramienta tecnológica </a:t>
          </a:r>
        </a:p>
      </dgm:t>
    </dgm:pt>
    <dgm:pt modelId="{520C251D-AD85-43B6-9A2E-ECA55E76AF4E}" type="parTrans" cxnId="{F7818888-F98B-490D-8E4D-87A0892387A5}">
      <dgm:prSet/>
      <dgm:spPr/>
      <dgm:t>
        <a:bodyPr/>
        <a:lstStyle/>
        <a:p>
          <a:endParaRPr lang="es-EC"/>
        </a:p>
      </dgm:t>
    </dgm:pt>
    <dgm:pt modelId="{087FEED7-B0E7-4AAB-A276-85999C0A926D}" type="sibTrans" cxnId="{F7818888-F98B-490D-8E4D-87A0892387A5}">
      <dgm:prSet/>
      <dgm:spPr/>
      <dgm:t>
        <a:bodyPr/>
        <a:lstStyle/>
        <a:p>
          <a:endParaRPr lang="es-EC"/>
        </a:p>
      </dgm:t>
    </dgm:pt>
    <dgm:pt modelId="{4B2E4CA8-CD57-4E1D-8FCE-1D16B431AFED}">
      <dgm:prSet phldrT="[Texto]"/>
      <dgm:spPr>
        <a:noFill/>
        <a:ln>
          <a:noFill/>
        </a:ln>
      </dgm:spPr>
      <dgm:t>
        <a:bodyPr/>
        <a:lstStyle/>
        <a:p>
          <a:pPr algn="l"/>
          <a:endParaRPr lang="es-EC" dirty="0"/>
        </a:p>
      </dgm:t>
    </dgm:pt>
    <dgm:pt modelId="{9284009C-41C8-494D-B86D-ACB8E966611F}" type="sibTrans" cxnId="{45AE18E3-2FC1-4361-9BF6-4EEC85E0CA4D}">
      <dgm:prSet/>
      <dgm:spPr/>
      <dgm:t>
        <a:bodyPr/>
        <a:lstStyle/>
        <a:p>
          <a:endParaRPr lang="es-EC"/>
        </a:p>
      </dgm:t>
    </dgm:pt>
    <dgm:pt modelId="{93E8521F-8719-4556-9765-00D4F3E7D912}" type="parTrans" cxnId="{45AE18E3-2FC1-4361-9BF6-4EEC85E0CA4D}">
      <dgm:prSet/>
      <dgm:spPr/>
      <dgm:t>
        <a:bodyPr/>
        <a:lstStyle/>
        <a:p>
          <a:endParaRPr lang="es-EC"/>
        </a:p>
      </dgm:t>
    </dgm:pt>
    <dgm:pt modelId="{54BD5EF9-D1FA-4B06-AEBE-0A4639452A2E}" type="pres">
      <dgm:prSet presAssocID="{34D9AF02-ED06-4B23-89C4-ED009C2432DC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D3D28A00-71C8-40C4-B7C3-3DA268E14B5C}" type="pres">
      <dgm:prSet presAssocID="{4B2E4CA8-CD57-4E1D-8FCE-1D16B431AFED}" presName="root" presStyleCnt="0">
        <dgm:presLayoutVars>
          <dgm:chMax/>
          <dgm:chPref val="4"/>
        </dgm:presLayoutVars>
      </dgm:prSet>
      <dgm:spPr/>
    </dgm:pt>
    <dgm:pt modelId="{B5E1AE96-A198-48F9-A8CC-C083B4F50D82}" type="pres">
      <dgm:prSet presAssocID="{4B2E4CA8-CD57-4E1D-8FCE-1D16B431AFED}" presName="rootComposite" presStyleCnt="0">
        <dgm:presLayoutVars/>
      </dgm:prSet>
      <dgm:spPr/>
    </dgm:pt>
    <dgm:pt modelId="{D676A66C-25F9-47E5-ABF9-6FEC88813E80}" type="pres">
      <dgm:prSet presAssocID="{4B2E4CA8-CD57-4E1D-8FCE-1D16B431AFED}" presName="rootText" presStyleLbl="node0" presStyleIdx="0" presStyleCnt="1" custScaleX="151157" custScaleY="153515" custLinFactY="300041" custLinFactNeighborX="-17527" custLinFactNeighborY="400000">
        <dgm:presLayoutVars>
          <dgm:chMax/>
          <dgm:chPref val="4"/>
        </dgm:presLayoutVars>
      </dgm:prSet>
      <dgm:spPr/>
    </dgm:pt>
    <dgm:pt modelId="{65A0A4ED-4792-4C84-92AE-CCEEC17D2D12}" type="pres">
      <dgm:prSet presAssocID="{4B2E4CA8-CD57-4E1D-8FCE-1D16B431AFED}" presName="childShape" presStyleCnt="0">
        <dgm:presLayoutVars>
          <dgm:chMax val="0"/>
          <dgm:chPref val="0"/>
        </dgm:presLayoutVars>
      </dgm:prSet>
      <dgm:spPr/>
    </dgm:pt>
    <dgm:pt modelId="{A50E4BB9-1B4F-4114-8147-56D543DCA965}" type="pres">
      <dgm:prSet presAssocID="{C969856B-7187-4995-B87E-B43EF641301C}" presName="childComposite" presStyleCnt="0">
        <dgm:presLayoutVars>
          <dgm:chMax val="0"/>
          <dgm:chPref val="0"/>
        </dgm:presLayoutVars>
      </dgm:prSet>
      <dgm:spPr/>
    </dgm:pt>
    <dgm:pt modelId="{4F13719D-7E25-4B8D-AD8A-061DA569DE07}" type="pres">
      <dgm:prSet presAssocID="{C969856B-7187-4995-B87E-B43EF641301C}" presName="Imag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7B8D5A53-0570-4C4D-91EF-87E0BB43D3E5}" type="pres">
      <dgm:prSet presAssocID="{C969856B-7187-4995-B87E-B43EF641301C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</dgm:pt>
    <dgm:pt modelId="{ED5E1A7A-5905-40E5-9D6E-62C70F8B1403}" type="pres">
      <dgm:prSet presAssocID="{A37F483D-1212-404C-8F6A-0DFF9F22CB26}" presName="childComposite" presStyleCnt="0">
        <dgm:presLayoutVars>
          <dgm:chMax val="0"/>
          <dgm:chPref val="0"/>
        </dgm:presLayoutVars>
      </dgm:prSet>
      <dgm:spPr/>
    </dgm:pt>
    <dgm:pt modelId="{185E4522-E903-42AA-9128-B3C481C2518F}" type="pres">
      <dgm:prSet presAssocID="{A37F483D-1212-404C-8F6A-0DFF9F22CB26}" presName="Image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152F6136-5F61-43C1-B99C-F003D6E02879}" type="pres">
      <dgm:prSet presAssocID="{A37F483D-1212-404C-8F6A-0DFF9F22CB26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</dgm:pt>
    <dgm:pt modelId="{7B43BC2C-6836-4CEC-A06A-79C6EB2FA793}" type="pres">
      <dgm:prSet presAssocID="{1B6CB15E-4528-4214-9921-0C36E8D7DFAA}" presName="childComposite" presStyleCnt="0">
        <dgm:presLayoutVars>
          <dgm:chMax val="0"/>
          <dgm:chPref val="0"/>
        </dgm:presLayoutVars>
      </dgm:prSet>
      <dgm:spPr/>
    </dgm:pt>
    <dgm:pt modelId="{5284F747-F08F-4690-AD3B-5AAFCAC23C7E}" type="pres">
      <dgm:prSet presAssocID="{1B6CB15E-4528-4214-9921-0C36E8D7DFAA}" presName="Image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13BE9F7C-52C9-4F77-8938-46E2B16FDC86}" type="pres">
      <dgm:prSet presAssocID="{1B6CB15E-4528-4214-9921-0C36E8D7DFAA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</dgm:pt>
    <dgm:pt modelId="{C744E26B-8121-42D1-8887-59489FE723EE}" type="pres">
      <dgm:prSet presAssocID="{BA69F2B2-B6DC-40ED-AA6B-4AFCCD119293}" presName="childComposite" presStyleCnt="0">
        <dgm:presLayoutVars>
          <dgm:chMax val="0"/>
          <dgm:chPref val="0"/>
        </dgm:presLayoutVars>
      </dgm:prSet>
      <dgm:spPr/>
    </dgm:pt>
    <dgm:pt modelId="{E30BF651-F4F4-4E95-A5BD-AD3CDBB583CE}" type="pres">
      <dgm:prSet presAssocID="{BA69F2B2-B6DC-40ED-AA6B-4AFCCD119293}" presName="Image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30839A3F-7BE8-47E7-9BFC-9F3D5F1EF722}" type="pres">
      <dgm:prSet presAssocID="{BA69F2B2-B6DC-40ED-AA6B-4AFCCD119293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28D7721-AFD4-4440-9DB6-53145B20EFAC}" type="presOf" srcId="{C969856B-7187-4995-B87E-B43EF641301C}" destId="{7B8D5A53-0570-4C4D-91EF-87E0BB43D3E5}" srcOrd="0" destOrd="0" presId="urn:microsoft.com/office/officeart/2008/layout/PictureAccentList"/>
    <dgm:cxn modelId="{8694202D-B653-41A9-BCE3-3D4804949D33}" type="presOf" srcId="{BA69F2B2-B6DC-40ED-AA6B-4AFCCD119293}" destId="{30839A3F-7BE8-47E7-9BFC-9F3D5F1EF722}" srcOrd="0" destOrd="0" presId="urn:microsoft.com/office/officeart/2008/layout/PictureAccentList"/>
    <dgm:cxn modelId="{FCD8EA35-61D9-4EF0-9257-A8789ADF1170}" srcId="{4B2E4CA8-CD57-4E1D-8FCE-1D16B431AFED}" destId="{C969856B-7187-4995-B87E-B43EF641301C}" srcOrd="0" destOrd="0" parTransId="{3943C5AF-DE2F-4F8F-BC08-97EDCE4B85AF}" sibTransId="{27570641-04B0-41D0-A7DA-EE2518E4B982}"/>
    <dgm:cxn modelId="{876DA651-1D09-4FFA-A397-4289419EC026}" type="presOf" srcId="{34D9AF02-ED06-4B23-89C4-ED009C2432DC}" destId="{54BD5EF9-D1FA-4B06-AEBE-0A4639452A2E}" srcOrd="0" destOrd="0" presId="urn:microsoft.com/office/officeart/2008/layout/PictureAccentList"/>
    <dgm:cxn modelId="{F7818888-F98B-490D-8E4D-87A0892387A5}" srcId="{4B2E4CA8-CD57-4E1D-8FCE-1D16B431AFED}" destId="{1B6CB15E-4528-4214-9921-0C36E8D7DFAA}" srcOrd="2" destOrd="0" parTransId="{520C251D-AD85-43B6-9A2E-ECA55E76AF4E}" sibTransId="{087FEED7-B0E7-4AAB-A276-85999C0A926D}"/>
    <dgm:cxn modelId="{D9F7E8C4-B5BA-45F7-885D-21D46832BC69}" type="presOf" srcId="{4B2E4CA8-CD57-4E1D-8FCE-1D16B431AFED}" destId="{D676A66C-25F9-47E5-ABF9-6FEC88813E80}" srcOrd="0" destOrd="0" presId="urn:microsoft.com/office/officeart/2008/layout/PictureAccentList"/>
    <dgm:cxn modelId="{37FE1ED3-19F0-4240-9958-BDF6F8721074}" type="presOf" srcId="{1B6CB15E-4528-4214-9921-0C36E8D7DFAA}" destId="{13BE9F7C-52C9-4F77-8938-46E2B16FDC86}" srcOrd="0" destOrd="0" presId="urn:microsoft.com/office/officeart/2008/layout/PictureAccentList"/>
    <dgm:cxn modelId="{45AE18E3-2FC1-4361-9BF6-4EEC85E0CA4D}" srcId="{34D9AF02-ED06-4B23-89C4-ED009C2432DC}" destId="{4B2E4CA8-CD57-4E1D-8FCE-1D16B431AFED}" srcOrd="0" destOrd="0" parTransId="{93E8521F-8719-4556-9765-00D4F3E7D912}" sibTransId="{9284009C-41C8-494D-B86D-ACB8E966611F}"/>
    <dgm:cxn modelId="{44D38AE4-80DA-47AF-9D12-7E830ACF4E35}" srcId="{4B2E4CA8-CD57-4E1D-8FCE-1D16B431AFED}" destId="{BA69F2B2-B6DC-40ED-AA6B-4AFCCD119293}" srcOrd="3" destOrd="0" parTransId="{F24D4B45-988C-4410-BF9C-813FEEA1131A}" sibTransId="{C29A6B8C-E40D-432A-92DE-F71101557822}"/>
    <dgm:cxn modelId="{0A73BAF3-6EE8-4CA4-A265-685C9D865062}" srcId="{4B2E4CA8-CD57-4E1D-8FCE-1D16B431AFED}" destId="{A37F483D-1212-404C-8F6A-0DFF9F22CB26}" srcOrd="1" destOrd="0" parTransId="{8A214683-26C4-499B-8F4F-456A95360FDF}" sibTransId="{45995C3E-CC64-448A-8CF4-F9C03BEF86DA}"/>
    <dgm:cxn modelId="{1F267CF7-A4B4-4D76-8A6F-78FC9B7BBFA7}" type="presOf" srcId="{A37F483D-1212-404C-8F6A-0DFF9F22CB26}" destId="{152F6136-5F61-43C1-B99C-F003D6E02879}" srcOrd="0" destOrd="0" presId="urn:microsoft.com/office/officeart/2008/layout/PictureAccentList"/>
    <dgm:cxn modelId="{924442B3-C8F1-4FF3-99BA-6C584C7539CC}" type="presParOf" srcId="{54BD5EF9-D1FA-4B06-AEBE-0A4639452A2E}" destId="{D3D28A00-71C8-40C4-B7C3-3DA268E14B5C}" srcOrd="0" destOrd="0" presId="urn:microsoft.com/office/officeart/2008/layout/PictureAccentList"/>
    <dgm:cxn modelId="{C8ABB0A8-7EE9-4E25-B46D-9BCB6795D567}" type="presParOf" srcId="{D3D28A00-71C8-40C4-B7C3-3DA268E14B5C}" destId="{B5E1AE96-A198-48F9-A8CC-C083B4F50D82}" srcOrd="0" destOrd="0" presId="urn:microsoft.com/office/officeart/2008/layout/PictureAccentList"/>
    <dgm:cxn modelId="{36374A9A-7B58-4DB3-AE36-E33CA510E104}" type="presParOf" srcId="{B5E1AE96-A198-48F9-A8CC-C083B4F50D82}" destId="{D676A66C-25F9-47E5-ABF9-6FEC88813E80}" srcOrd="0" destOrd="0" presId="urn:microsoft.com/office/officeart/2008/layout/PictureAccentList"/>
    <dgm:cxn modelId="{A5218056-6CF0-46AC-9F7C-D3D5A590048F}" type="presParOf" srcId="{D3D28A00-71C8-40C4-B7C3-3DA268E14B5C}" destId="{65A0A4ED-4792-4C84-92AE-CCEEC17D2D12}" srcOrd="1" destOrd="0" presId="urn:microsoft.com/office/officeart/2008/layout/PictureAccentList"/>
    <dgm:cxn modelId="{5F5C8C48-545B-4767-8B45-E46F9BFBC0CF}" type="presParOf" srcId="{65A0A4ED-4792-4C84-92AE-CCEEC17D2D12}" destId="{A50E4BB9-1B4F-4114-8147-56D543DCA965}" srcOrd="0" destOrd="0" presId="urn:microsoft.com/office/officeart/2008/layout/PictureAccentList"/>
    <dgm:cxn modelId="{4B8E2A01-B8F4-4868-B6DE-CF94ACDDE8B2}" type="presParOf" srcId="{A50E4BB9-1B4F-4114-8147-56D543DCA965}" destId="{4F13719D-7E25-4B8D-AD8A-061DA569DE07}" srcOrd="0" destOrd="0" presId="urn:microsoft.com/office/officeart/2008/layout/PictureAccentList"/>
    <dgm:cxn modelId="{F6E0AB01-C30C-413C-BEE3-9BC4FFB8CC2A}" type="presParOf" srcId="{A50E4BB9-1B4F-4114-8147-56D543DCA965}" destId="{7B8D5A53-0570-4C4D-91EF-87E0BB43D3E5}" srcOrd="1" destOrd="0" presId="urn:microsoft.com/office/officeart/2008/layout/PictureAccentList"/>
    <dgm:cxn modelId="{BF59A0B2-70D7-48C5-B7E6-34C4CEA89F5E}" type="presParOf" srcId="{65A0A4ED-4792-4C84-92AE-CCEEC17D2D12}" destId="{ED5E1A7A-5905-40E5-9D6E-62C70F8B1403}" srcOrd="1" destOrd="0" presId="urn:microsoft.com/office/officeart/2008/layout/PictureAccentList"/>
    <dgm:cxn modelId="{20448481-AAB0-4D3D-9FB6-8B05BE436A95}" type="presParOf" srcId="{ED5E1A7A-5905-40E5-9D6E-62C70F8B1403}" destId="{185E4522-E903-42AA-9128-B3C481C2518F}" srcOrd="0" destOrd="0" presId="urn:microsoft.com/office/officeart/2008/layout/PictureAccentList"/>
    <dgm:cxn modelId="{16500C85-0327-4D98-B09A-4C88C902141E}" type="presParOf" srcId="{ED5E1A7A-5905-40E5-9D6E-62C70F8B1403}" destId="{152F6136-5F61-43C1-B99C-F003D6E02879}" srcOrd="1" destOrd="0" presId="urn:microsoft.com/office/officeart/2008/layout/PictureAccentList"/>
    <dgm:cxn modelId="{FE2DE8A1-DF6A-4FC7-954D-062310C9967B}" type="presParOf" srcId="{65A0A4ED-4792-4C84-92AE-CCEEC17D2D12}" destId="{7B43BC2C-6836-4CEC-A06A-79C6EB2FA793}" srcOrd="2" destOrd="0" presId="urn:microsoft.com/office/officeart/2008/layout/PictureAccentList"/>
    <dgm:cxn modelId="{6092740E-0E04-45B2-B00F-0EDA11C7F598}" type="presParOf" srcId="{7B43BC2C-6836-4CEC-A06A-79C6EB2FA793}" destId="{5284F747-F08F-4690-AD3B-5AAFCAC23C7E}" srcOrd="0" destOrd="0" presId="urn:microsoft.com/office/officeart/2008/layout/PictureAccentList"/>
    <dgm:cxn modelId="{A88CFACE-404E-4227-85FD-42F457EBE0FF}" type="presParOf" srcId="{7B43BC2C-6836-4CEC-A06A-79C6EB2FA793}" destId="{13BE9F7C-52C9-4F77-8938-46E2B16FDC86}" srcOrd="1" destOrd="0" presId="urn:microsoft.com/office/officeart/2008/layout/PictureAccentList"/>
    <dgm:cxn modelId="{08403FA5-54A5-4EFE-824F-FCEC4EB71DF7}" type="presParOf" srcId="{65A0A4ED-4792-4C84-92AE-CCEEC17D2D12}" destId="{C744E26B-8121-42D1-8887-59489FE723EE}" srcOrd="3" destOrd="0" presId="urn:microsoft.com/office/officeart/2008/layout/PictureAccentList"/>
    <dgm:cxn modelId="{56F42749-14A9-4555-B33A-250305738DE9}" type="presParOf" srcId="{C744E26B-8121-42D1-8887-59489FE723EE}" destId="{E30BF651-F4F4-4E95-A5BD-AD3CDBB583CE}" srcOrd="0" destOrd="0" presId="urn:microsoft.com/office/officeart/2008/layout/PictureAccentList"/>
    <dgm:cxn modelId="{C5955E19-CB8F-4C43-A4EB-D6020F8A617F}" type="presParOf" srcId="{C744E26B-8121-42D1-8887-59489FE723EE}" destId="{30839A3F-7BE8-47E7-9BFC-9F3D5F1EF72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6A66C-25F9-47E5-ABF9-6FEC88813E80}">
      <dsp:nvSpPr>
        <dsp:cNvPr id="0" name=""/>
        <dsp:cNvSpPr/>
      </dsp:nvSpPr>
      <dsp:spPr>
        <a:xfrm>
          <a:off x="0" y="3290123"/>
          <a:ext cx="8133784" cy="1112027"/>
        </a:xfrm>
        <a:prstGeom prst="roundRect">
          <a:avLst>
            <a:gd name="adj" fmla="val 10000"/>
          </a:avLst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300" kern="1200" dirty="0"/>
        </a:p>
      </dsp:txBody>
      <dsp:txXfrm>
        <a:off x="32570" y="3322693"/>
        <a:ext cx="8068644" cy="1046887"/>
      </dsp:txXfrm>
    </dsp:sp>
    <dsp:sp modelId="{4F13719D-7E25-4B8D-AD8A-061DA569DE07}">
      <dsp:nvSpPr>
        <dsp:cNvPr id="0" name=""/>
        <dsp:cNvSpPr/>
      </dsp:nvSpPr>
      <dsp:spPr>
        <a:xfrm>
          <a:off x="1397148" y="1243140"/>
          <a:ext cx="724377" cy="72437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B8D5A53-0570-4C4D-91EF-87E0BB43D3E5}">
      <dsp:nvSpPr>
        <dsp:cNvPr id="0" name=""/>
        <dsp:cNvSpPr/>
      </dsp:nvSpPr>
      <dsp:spPr>
        <a:xfrm>
          <a:off x="2164988" y="1243140"/>
          <a:ext cx="4613177" cy="72437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Revisar literatura sobre los REA </a:t>
          </a:r>
        </a:p>
      </dsp:txBody>
      <dsp:txXfrm>
        <a:off x="2200356" y="1278508"/>
        <a:ext cx="4542441" cy="653641"/>
      </dsp:txXfrm>
    </dsp:sp>
    <dsp:sp modelId="{185E4522-E903-42AA-9128-B3C481C2518F}">
      <dsp:nvSpPr>
        <dsp:cNvPr id="0" name=""/>
        <dsp:cNvSpPr/>
      </dsp:nvSpPr>
      <dsp:spPr>
        <a:xfrm>
          <a:off x="1397148" y="2054443"/>
          <a:ext cx="724377" cy="72437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52F6136-5F61-43C1-B99C-F003D6E02879}">
      <dsp:nvSpPr>
        <dsp:cNvPr id="0" name=""/>
        <dsp:cNvSpPr/>
      </dsp:nvSpPr>
      <dsp:spPr>
        <a:xfrm>
          <a:off x="2164988" y="2054443"/>
          <a:ext cx="4613177" cy="72437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Seleccionar los REA para la asignatura COE </a:t>
          </a:r>
        </a:p>
      </dsp:txBody>
      <dsp:txXfrm>
        <a:off x="2200356" y="2089811"/>
        <a:ext cx="4542441" cy="653641"/>
      </dsp:txXfrm>
    </dsp:sp>
    <dsp:sp modelId="{5284F747-F08F-4690-AD3B-5AAFCAC23C7E}">
      <dsp:nvSpPr>
        <dsp:cNvPr id="0" name=""/>
        <dsp:cNvSpPr/>
      </dsp:nvSpPr>
      <dsp:spPr>
        <a:xfrm>
          <a:off x="1397148" y="2865746"/>
          <a:ext cx="724377" cy="72437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3BE9F7C-52C9-4F77-8938-46E2B16FDC86}">
      <dsp:nvSpPr>
        <dsp:cNvPr id="0" name=""/>
        <dsp:cNvSpPr/>
      </dsp:nvSpPr>
      <dsp:spPr>
        <a:xfrm>
          <a:off x="2164988" y="2865746"/>
          <a:ext cx="4613177" cy="72437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Implementar los REA para COE sobre una herramienta tecnológica </a:t>
          </a:r>
        </a:p>
      </dsp:txBody>
      <dsp:txXfrm>
        <a:off x="2200356" y="2901114"/>
        <a:ext cx="4542441" cy="653641"/>
      </dsp:txXfrm>
    </dsp:sp>
    <dsp:sp modelId="{E30BF651-F4F4-4E95-A5BD-AD3CDBB583CE}">
      <dsp:nvSpPr>
        <dsp:cNvPr id="0" name=""/>
        <dsp:cNvSpPr/>
      </dsp:nvSpPr>
      <dsp:spPr>
        <a:xfrm>
          <a:off x="1397148" y="3677048"/>
          <a:ext cx="724377" cy="72437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0839A3F-7BE8-47E7-9BFC-9F3D5F1EF722}">
      <dsp:nvSpPr>
        <dsp:cNvPr id="0" name=""/>
        <dsp:cNvSpPr/>
      </dsp:nvSpPr>
      <dsp:spPr>
        <a:xfrm>
          <a:off x="2164988" y="3677048"/>
          <a:ext cx="4613177" cy="72437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Determinar la eficacia de los REA en el RA de los estudiantes de la asignatura de COE</a:t>
          </a:r>
        </a:p>
      </dsp:txBody>
      <dsp:txXfrm>
        <a:off x="2200356" y="3712416"/>
        <a:ext cx="4542441" cy="6536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EE7CFD85-0D7D-427C-A248-002CDAA4874C}" type="datetimeFigureOut">
              <a:rPr lang="es-EC" smtClean="0"/>
              <a:t>12/9/2021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8425" y="750888"/>
            <a:ext cx="6691313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817" y="4758135"/>
            <a:ext cx="5510530" cy="4507706"/>
          </a:xfrm>
          <a:prstGeom prst="rect">
            <a:avLst/>
          </a:prstGeom>
        </p:spPr>
        <p:txBody>
          <a:bodyPr vert="horz" lIns="96597" tIns="48299" rIns="96597" bIns="4829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51453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1698" y="951453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15C7BE52-303D-4649-8A39-B539014F39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3791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73063" y="685800"/>
            <a:ext cx="61118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7BE52-303D-4649-8A39-B539014F3919}" type="slidenum">
              <a:rPr lang="es-EC" smtClean="0"/>
              <a:t>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23162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8425" y="750888"/>
            <a:ext cx="6691313" cy="37560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7BE52-303D-4649-8A39-B539014F3919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316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0630" y="755973"/>
            <a:ext cx="10361852" cy="1466282"/>
          </a:xfrm>
        </p:spPr>
        <p:txBody>
          <a:bodyPr/>
          <a:lstStyle>
            <a:lvl1pPr>
              <a:defRPr b="1"/>
            </a:lvl1pPr>
          </a:lstStyle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74729" y="2412158"/>
            <a:ext cx="8533289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5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4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3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495806" y="899989"/>
            <a:ext cx="497172" cy="364196"/>
          </a:xfrm>
        </p:spPr>
        <p:txBody>
          <a:bodyPr/>
          <a:lstStyle/>
          <a:p>
            <a:fld id="{606BBF93-94D8-4160-834F-EA766E416360}" type="slidenum">
              <a:rPr lang="es-EC" smtClean="0"/>
              <a:t>‹Nº›</a:t>
            </a:fld>
            <a:endParaRPr lang="es-EC" dirty="0"/>
          </a:p>
        </p:txBody>
      </p:sp>
      <p:pic>
        <p:nvPicPr>
          <p:cNvPr id="5" name="4 Imagen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7172" y="86039"/>
            <a:ext cx="2231613" cy="5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78582" y="1476055"/>
            <a:ext cx="10971372" cy="1140089"/>
          </a:xfrm>
          <a:prstGeom prst="rect">
            <a:avLst/>
          </a:prstGeom>
        </p:spPr>
        <p:txBody>
          <a:bodyPr vert="horz" lIns="101822" tIns="50911" rIns="101822" bIns="50911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94606" y="2988222"/>
            <a:ext cx="10971372" cy="2186244"/>
          </a:xfrm>
          <a:prstGeom prst="rect">
            <a:avLst/>
          </a:prstGeom>
        </p:spPr>
        <p:txBody>
          <a:bodyPr vert="horz" lIns="101822" tIns="50911" rIns="101822" bIns="50911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351790" y="467942"/>
            <a:ext cx="497172" cy="364196"/>
          </a:xfrm>
          <a:prstGeom prst="rect">
            <a:avLst/>
          </a:prstGeom>
        </p:spPr>
        <p:txBody>
          <a:bodyPr vert="horz" lIns="101822" tIns="50911" rIns="101822" bIns="5091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BBF93-94D8-4160-834F-EA766E416360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7" name="6 Rectángulo"/>
          <p:cNvSpPr/>
          <p:nvPr userDrawn="1"/>
        </p:nvSpPr>
        <p:spPr>
          <a:xfrm>
            <a:off x="3" y="6188714"/>
            <a:ext cx="12190413" cy="6518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"/>
          <p:cNvSpPr/>
          <p:nvPr userDrawn="1"/>
        </p:nvSpPr>
        <p:spPr>
          <a:xfrm>
            <a:off x="3" y="6080701"/>
            <a:ext cx="12190413" cy="1080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0"/>
            <a:ext cx="1390650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6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1018221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833" indent="-381833" algn="l" defTabSz="10182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305" indent="-318194" algn="l" defTabSz="1018221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778" indent="-254555" algn="l" defTabSz="10182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88" indent="-254555" algn="l" defTabSz="10182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0999" indent="-254555" algn="l" defTabSz="1018221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0110" indent="-254555" algn="l" defTabSz="10182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9221" indent="-254555" algn="l" defTabSz="10182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8333" indent="-254555" algn="l" defTabSz="10182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7444" indent="-254555" algn="l" defTabSz="10182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10182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11" algn="l" defTabSz="10182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221" algn="l" defTabSz="10182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333" algn="l" defTabSz="10182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444" algn="l" defTabSz="10182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555" algn="l" defTabSz="10182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4666" algn="l" defTabSz="10182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3778" algn="l" defTabSz="10182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2888" algn="l" defTabSz="10182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20.png"/><Relationship Id="rId9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280" y="1332038"/>
            <a:ext cx="10361852" cy="2808313"/>
          </a:xfrm>
        </p:spPr>
        <p:txBody>
          <a:bodyPr>
            <a:normAutofit fontScale="90000"/>
          </a:bodyPr>
          <a:lstStyle/>
          <a:p>
            <a:r>
              <a:rPr lang="es-EC" sz="3100" b="1" dirty="0"/>
              <a:t>Evaluación del Uso de los Recursos Educativos Abiertos (REA) para Mejorar el Rendimiento Académico en la Carrera de Pregrado de la Universidad de las Fuerzas Armadas ESPE: Caso Práctico Asignatura Comunicación Oral y Escrita (COE) de la Carrera de Rediseño de Ingeniería de Software, Período Marzo – Julio 2020</a:t>
            </a:r>
            <a:br>
              <a:rPr lang="es-EC" dirty="0"/>
            </a:b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4569" y="4428381"/>
            <a:ext cx="3186523" cy="1008112"/>
          </a:xfrm>
        </p:spPr>
        <p:txBody>
          <a:bodyPr>
            <a:noAutofit/>
          </a:bodyPr>
          <a:lstStyle/>
          <a:p>
            <a:pPr algn="l"/>
            <a:r>
              <a:rPr lang="es-EC" sz="2800" dirty="0">
                <a:solidFill>
                  <a:schemeClr val="tx1"/>
                </a:solidFill>
              </a:rPr>
              <a:t>Mayra Manya</a:t>
            </a:r>
          </a:p>
          <a:p>
            <a:pPr algn="l"/>
            <a:r>
              <a:rPr lang="es-EC" sz="2800" dirty="0">
                <a:solidFill>
                  <a:schemeClr val="tx1"/>
                </a:solidFill>
              </a:rPr>
              <a:t>Cleopatra Pazmiño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" y="6084565"/>
            <a:ext cx="12190413" cy="75597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3" y="6084566"/>
            <a:ext cx="12190413" cy="14401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65" y="1"/>
            <a:ext cx="1990751" cy="899989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9047534" y="5220008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Dr. Diego Marcillo</a:t>
            </a:r>
          </a:p>
          <a:p>
            <a:pPr algn="ctr"/>
            <a:r>
              <a:rPr lang="es-EC" b="1" dirty="0"/>
              <a:t>DIRECTOR</a:t>
            </a:r>
          </a:p>
        </p:txBody>
      </p:sp>
      <p:pic>
        <p:nvPicPr>
          <p:cNvPr id="10" name="9 Imagen"/>
          <p:cNvPicPr/>
          <p:nvPr/>
        </p:nvPicPr>
        <p:blipFill>
          <a:blip r:embed="rId4"/>
          <a:stretch>
            <a:fillRect/>
          </a:stretch>
        </p:blipFill>
        <p:spPr>
          <a:xfrm>
            <a:off x="47172" y="86039"/>
            <a:ext cx="2231613" cy="59792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5519995"/>
            <a:ext cx="1162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6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2422798" y="258602"/>
            <a:ext cx="8586991" cy="964888"/>
          </a:xfrm>
        </p:spPr>
        <p:txBody>
          <a:bodyPr>
            <a:noAutofit/>
          </a:bodyPr>
          <a:lstStyle/>
          <a:p>
            <a:pPr algn="l"/>
            <a:r>
              <a:rPr lang="es-EC" sz="1800" i="1" dirty="0"/>
              <a:t>Sistema de Gestión de Aprendizaje </a:t>
            </a:r>
            <a:r>
              <a:rPr lang="es-EC" sz="1800" b="0" i="1" dirty="0"/>
              <a:t>(LMS): Son aplicaciones virtuales que facilitan el proceso de enseñanza- aprendizaje a través de materiales didácticos, herramientas de comunicación, colaboración e interacción </a:t>
            </a:r>
            <a:r>
              <a:rPr lang="es-EC" sz="1800" dirty="0"/>
              <a:t>Vizcarra Huaman (2019).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4" y="6215210"/>
            <a:ext cx="1572125" cy="30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92" y="6226607"/>
            <a:ext cx="1584176" cy="29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910" y="6215211"/>
            <a:ext cx="1296144" cy="30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62" y="6233190"/>
            <a:ext cx="1407896" cy="30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078" y="6215209"/>
            <a:ext cx="1440160" cy="30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422" y="6215211"/>
            <a:ext cx="1296144" cy="30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74" y="6235265"/>
            <a:ext cx="1089496" cy="28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94" y="6215209"/>
            <a:ext cx="1430717" cy="31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2 Subtítulo"/>
          <p:cNvSpPr txBox="1">
            <a:spLocks/>
          </p:cNvSpPr>
          <p:nvPr/>
        </p:nvSpPr>
        <p:spPr>
          <a:xfrm>
            <a:off x="0" y="671222"/>
            <a:ext cx="1983261" cy="1499783"/>
          </a:xfrm>
          <a:prstGeom prst="rect">
            <a:avLst/>
          </a:prstGeom>
        </p:spPr>
        <p:txBody>
          <a:bodyPr vert="horz" lIns="101822" tIns="50911" rIns="101822" bIns="50911" rtlCol="0">
            <a:no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ESTADO DE LA CUESTIÓN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Recursos Educativos Abiertos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Rendimiento Académico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CanvasLMS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404DDD2-500A-4AC0-93F6-955D850087D6}"/>
              </a:ext>
            </a:extLst>
          </p:cNvPr>
          <p:cNvSpPr txBox="1"/>
          <p:nvPr/>
        </p:nvSpPr>
        <p:spPr>
          <a:xfrm>
            <a:off x="1325861" y="649448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i="1" dirty="0"/>
              <a:t>Plataformas comerciales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AFE6247-AE79-4E53-B2CA-8A07D8825CD9}"/>
              </a:ext>
            </a:extLst>
          </p:cNvPr>
          <p:cNvSpPr txBox="1"/>
          <p:nvPr/>
        </p:nvSpPr>
        <p:spPr>
          <a:xfrm>
            <a:off x="7159844" y="6494486"/>
            <a:ext cx="319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i="1" dirty="0"/>
              <a:t>Plataforma de software libre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A95D87F-5A86-42D9-A23D-DB3D221335F0}"/>
              </a:ext>
            </a:extLst>
          </p:cNvPr>
          <p:cNvSpPr/>
          <p:nvPr/>
        </p:nvSpPr>
        <p:spPr>
          <a:xfrm>
            <a:off x="2924871" y="1706602"/>
            <a:ext cx="4234973" cy="4051378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3C68D7CE-B817-4C4E-8227-5EA7C9CEB4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6389" y="4531312"/>
            <a:ext cx="778525" cy="806580"/>
          </a:xfrm>
          <a:prstGeom prst="rect">
            <a:avLst/>
          </a:prstGeom>
        </p:spPr>
      </p:pic>
      <p:grpSp>
        <p:nvGrpSpPr>
          <p:cNvPr id="87" name="Grupo 86">
            <a:extLst>
              <a:ext uri="{FF2B5EF4-FFF2-40B4-BE49-F238E27FC236}">
                <a16:creationId xmlns:a16="http://schemas.microsoft.com/office/drawing/2014/main" id="{43C8653A-4745-4F6D-B44C-8A6718F7EECD}"/>
              </a:ext>
            </a:extLst>
          </p:cNvPr>
          <p:cNvGrpSpPr/>
          <p:nvPr/>
        </p:nvGrpSpPr>
        <p:grpSpPr>
          <a:xfrm>
            <a:off x="1739887" y="1319295"/>
            <a:ext cx="10496875" cy="4734292"/>
            <a:chOff x="1517019" y="1223490"/>
            <a:chExt cx="10233342" cy="4880704"/>
          </a:xfrm>
        </p:grpSpPr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id="{CF0FF3FE-DC05-4B3E-9CB2-A136CACA2BFF}"/>
                </a:ext>
              </a:extLst>
            </p:cNvPr>
            <p:cNvSpPr txBox="1"/>
            <p:nvPr/>
          </p:nvSpPr>
          <p:spPr>
            <a:xfrm>
              <a:off x="8751503" y="5615512"/>
              <a:ext cx="1373043" cy="475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200" b="1" dirty="0">
                  <a:solidFill>
                    <a:schemeClr val="tx1"/>
                  </a:solidFill>
                </a:rPr>
                <a:t>Aprendizaje con Eficiencia</a:t>
              </a:r>
            </a:p>
          </p:txBody>
        </p:sp>
        <p:grpSp>
          <p:nvGrpSpPr>
            <p:cNvPr id="103" name="Grupo 102">
              <a:extLst>
                <a:ext uri="{FF2B5EF4-FFF2-40B4-BE49-F238E27FC236}">
                  <a16:creationId xmlns:a16="http://schemas.microsoft.com/office/drawing/2014/main" id="{AE773D9A-6C0A-45E6-AF1E-F7849D45F790}"/>
                </a:ext>
              </a:extLst>
            </p:cNvPr>
            <p:cNvGrpSpPr/>
            <p:nvPr/>
          </p:nvGrpSpPr>
          <p:grpSpPr>
            <a:xfrm>
              <a:off x="7485714" y="3539469"/>
              <a:ext cx="1659807" cy="480155"/>
              <a:chOff x="4348481" y="5269628"/>
              <a:chExt cx="2773370" cy="720080"/>
            </a:xfrm>
          </p:grpSpPr>
          <p:pic>
            <p:nvPicPr>
              <p:cNvPr id="104" name="Picture 3">
                <a:extLst>
                  <a:ext uri="{FF2B5EF4-FFF2-40B4-BE49-F238E27FC236}">
                    <a16:creationId xmlns:a16="http://schemas.microsoft.com/office/drawing/2014/main" id="{98712AA4-B2AB-411A-B2B6-C91083A8E2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1030" y="5390796"/>
                <a:ext cx="360040" cy="477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4">
                <a:extLst>
                  <a:ext uri="{FF2B5EF4-FFF2-40B4-BE49-F238E27FC236}">
                    <a16:creationId xmlns:a16="http://schemas.microsoft.com/office/drawing/2014/main" id="{32BC8FE3-0B17-4AAA-AC4B-04BD40B083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5086" y="5426782"/>
                <a:ext cx="515385" cy="441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6">
                <a:extLst>
                  <a:ext uri="{FF2B5EF4-FFF2-40B4-BE49-F238E27FC236}">
                    <a16:creationId xmlns:a16="http://schemas.microsoft.com/office/drawing/2014/main" id="{444B0755-8E91-4166-8096-0E9E22C55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3158" y="5373065"/>
                <a:ext cx="587800" cy="4954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7" name="1 Rectángulo redondeado">
                <a:extLst>
                  <a:ext uri="{FF2B5EF4-FFF2-40B4-BE49-F238E27FC236}">
                    <a16:creationId xmlns:a16="http://schemas.microsoft.com/office/drawing/2014/main" id="{8890FCF3-E910-4A82-864F-46FBB465EA57}"/>
                  </a:ext>
                </a:extLst>
              </p:cNvPr>
              <p:cNvSpPr/>
              <p:nvPr/>
            </p:nvSpPr>
            <p:spPr>
              <a:xfrm>
                <a:off x="4348481" y="5269628"/>
                <a:ext cx="2773370" cy="720080"/>
              </a:xfrm>
              <a:prstGeom prst="roundRect">
                <a:avLst/>
              </a:pr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pic>
            <p:nvPicPr>
              <p:cNvPr id="108" name="Picture 8">
                <a:extLst>
                  <a:ext uri="{FF2B5EF4-FFF2-40B4-BE49-F238E27FC236}">
                    <a16:creationId xmlns:a16="http://schemas.microsoft.com/office/drawing/2014/main" id="{824EC56E-6251-41BC-A3C7-B62FCB6095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3238" y="5403800"/>
                <a:ext cx="573961" cy="497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7" name="Picture 16">
              <a:extLst>
                <a:ext uri="{FF2B5EF4-FFF2-40B4-BE49-F238E27FC236}">
                  <a16:creationId xmlns:a16="http://schemas.microsoft.com/office/drawing/2014/main" id="{37E1540D-42C3-4ADA-9823-F9EE23BE42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806387" y="3485004"/>
              <a:ext cx="1245764" cy="458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3B87F7D7-718E-4FBC-9CE3-64F5759A8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238795" y="1765592"/>
              <a:ext cx="1042470" cy="648720"/>
            </a:xfrm>
            <a:prstGeom prst="rect">
              <a:avLst/>
            </a:prstGeom>
          </p:spPr>
        </p:pic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4596240A-1DB8-4DD3-BC66-E27F74087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152265" y="2492682"/>
              <a:ext cx="2106676" cy="1537981"/>
            </a:xfrm>
            <a:prstGeom prst="rect">
              <a:avLst/>
            </a:prstGeom>
          </p:spPr>
        </p:pic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C752AEE6-9132-4EB3-999A-735199444F8B}"/>
                </a:ext>
              </a:extLst>
            </p:cNvPr>
            <p:cNvSpPr/>
            <p:nvPr/>
          </p:nvSpPr>
          <p:spPr>
            <a:xfrm>
              <a:off x="6046345" y="1570696"/>
              <a:ext cx="4176464" cy="4176670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5B2EEBAF-7624-4014-80C8-808149B548FD}"/>
                </a:ext>
              </a:extLst>
            </p:cNvPr>
            <p:cNvSpPr txBox="1"/>
            <p:nvPr/>
          </p:nvSpPr>
          <p:spPr>
            <a:xfrm>
              <a:off x="2340221" y="1817247"/>
              <a:ext cx="1319754" cy="284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200" b="1" dirty="0"/>
                <a:t>Arq. en la nube</a:t>
              </a: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F575F4EC-D746-4AEE-8002-F0FFA50463EE}"/>
                </a:ext>
              </a:extLst>
            </p:cNvPr>
            <p:cNvSpPr txBox="1"/>
            <p:nvPr/>
          </p:nvSpPr>
          <p:spPr>
            <a:xfrm>
              <a:off x="1772935" y="2269278"/>
              <a:ext cx="12676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200" dirty="0">
                  <a:solidFill>
                    <a:schemeClr val="tx1"/>
                  </a:solidFill>
                </a:rPr>
                <a:t>Fácil Acceso</a:t>
              </a:r>
            </a:p>
            <a:p>
              <a:r>
                <a:rPr lang="es-EC" sz="1200" dirty="0">
                  <a:solidFill>
                    <a:schemeClr val="tx1"/>
                  </a:solidFill>
                </a:rPr>
                <a:t>celulares, tables, computadoras</a:t>
              </a:r>
              <a:endParaRPr lang="es-EC" sz="1200" dirty="0"/>
            </a:p>
            <a:p>
              <a:endParaRPr lang="es-EC" sz="1200" b="1" dirty="0"/>
            </a:p>
          </p:txBody>
        </p: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51EEBCCD-2A2C-45CC-A12F-FA0708EE2BE0}"/>
                </a:ext>
              </a:extLst>
            </p:cNvPr>
            <p:cNvSpPr txBox="1"/>
            <p:nvPr/>
          </p:nvSpPr>
          <p:spPr>
            <a:xfrm>
              <a:off x="3069519" y="1399403"/>
              <a:ext cx="1319754" cy="284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200" dirty="0"/>
                <a:t>Acceso Abierto</a:t>
              </a:r>
            </a:p>
          </p:txBody>
        </p: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A3A6995A-BBA4-45B7-9655-0E6C8A583701}"/>
                </a:ext>
              </a:extLst>
            </p:cNvPr>
            <p:cNvSpPr txBox="1"/>
            <p:nvPr/>
          </p:nvSpPr>
          <p:spPr>
            <a:xfrm>
              <a:off x="1517019" y="3268013"/>
              <a:ext cx="1267664" cy="666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200" b="1" dirty="0">
                  <a:solidFill>
                    <a:schemeClr val="tx1"/>
                  </a:solidFill>
                </a:rPr>
                <a:t>Flexibilidad en la </a:t>
              </a:r>
            </a:p>
            <a:p>
              <a:r>
                <a:rPr lang="es-EC" sz="1200" b="1" dirty="0">
                  <a:solidFill>
                    <a:schemeClr val="tx1"/>
                  </a:solidFill>
                </a:rPr>
                <a:t>integración de </a:t>
              </a:r>
            </a:p>
            <a:p>
              <a:r>
                <a:rPr lang="es-EC" sz="1200" b="1" dirty="0">
                  <a:solidFill>
                    <a:schemeClr val="tx1"/>
                  </a:solidFill>
                </a:rPr>
                <a:t>Aplicaciones</a:t>
              </a:r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A47CBD10-62C2-45B8-BE99-EEDEFFABC772}"/>
                </a:ext>
              </a:extLst>
            </p:cNvPr>
            <p:cNvSpPr txBox="1"/>
            <p:nvPr/>
          </p:nvSpPr>
          <p:spPr>
            <a:xfrm>
              <a:off x="3440057" y="5642529"/>
              <a:ext cx="75841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200" dirty="0"/>
                <a:t>Soporte Técnico </a:t>
              </a: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6871BC0B-4DC6-401E-B36F-053CEAD66767}"/>
                </a:ext>
              </a:extLst>
            </p:cNvPr>
            <p:cNvSpPr txBox="1"/>
            <p:nvPr/>
          </p:nvSpPr>
          <p:spPr>
            <a:xfrm>
              <a:off x="2635850" y="5135533"/>
              <a:ext cx="8782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200" b="1" dirty="0"/>
                <a:t>Opciones Básicas</a:t>
              </a:r>
            </a:p>
          </p:txBody>
        </p: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98BE792D-0D2B-4FB0-BF0C-FCFCEF243662}"/>
                </a:ext>
              </a:extLst>
            </p:cNvPr>
            <p:cNvSpPr txBox="1"/>
            <p:nvPr/>
          </p:nvSpPr>
          <p:spPr>
            <a:xfrm>
              <a:off x="1601861" y="4289017"/>
              <a:ext cx="135124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200" b="1" dirty="0">
                  <a:solidFill>
                    <a:schemeClr val="tx1"/>
                  </a:solidFill>
                </a:rPr>
                <a:t>Interfaz Intuitiva</a:t>
              </a:r>
            </a:p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Flexible</a:t>
              </a:r>
            </a:p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Versátil</a:t>
              </a:r>
            </a:p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Idioma</a:t>
              </a:r>
            </a:p>
          </p:txBody>
        </p:sp>
        <p:sp>
          <p:nvSpPr>
            <p:cNvPr id="76" name="CuadroTexto 75">
              <a:extLst>
                <a:ext uri="{FF2B5EF4-FFF2-40B4-BE49-F238E27FC236}">
                  <a16:creationId xmlns:a16="http://schemas.microsoft.com/office/drawing/2014/main" id="{D7B3817A-5C4C-4020-B34F-19613D85CF63}"/>
                </a:ext>
              </a:extLst>
            </p:cNvPr>
            <p:cNvSpPr txBox="1"/>
            <p:nvPr/>
          </p:nvSpPr>
          <p:spPr>
            <a:xfrm>
              <a:off x="8787769" y="1223490"/>
              <a:ext cx="11346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200" b="1" dirty="0">
                  <a:solidFill>
                    <a:schemeClr val="tx1"/>
                  </a:solidFill>
                </a:rPr>
                <a:t>Autonomía en el aprendizaje</a:t>
              </a: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9E0E8A8E-76F1-4306-A88F-D09DE4281F11}"/>
                </a:ext>
              </a:extLst>
            </p:cNvPr>
            <p:cNvSpPr txBox="1"/>
            <p:nvPr/>
          </p:nvSpPr>
          <p:spPr>
            <a:xfrm>
              <a:off x="9355080" y="1786050"/>
              <a:ext cx="13252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Maneja varios Perfiles</a:t>
              </a:r>
            </a:p>
          </p:txBody>
        </p: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121F00F1-B0C5-494C-93D7-AB7096665F6B}"/>
                </a:ext>
              </a:extLst>
            </p:cNvPr>
            <p:cNvSpPr txBox="1"/>
            <p:nvPr/>
          </p:nvSpPr>
          <p:spPr>
            <a:xfrm>
              <a:off x="10171838" y="3824398"/>
              <a:ext cx="1268733" cy="856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200" b="1" dirty="0">
                  <a:solidFill>
                    <a:schemeClr val="tx1"/>
                  </a:solidFill>
                </a:rPr>
                <a:t>Personalización según necesidades </a:t>
              </a:r>
            </a:p>
            <a:p>
              <a:r>
                <a:rPr lang="es-EC" sz="1200" b="1" dirty="0">
                  <a:solidFill>
                    <a:schemeClr val="tx1"/>
                  </a:solidFill>
                </a:rPr>
                <a:t>de usuario </a:t>
              </a:r>
            </a:p>
          </p:txBody>
        </p:sp>
        <p:sp>
          <p:nvSpPr>
            <p:cNvPr id="82" name="CuadroTexto 81">
              <a:extLst>
                <a:ext uri="{FF2B5EF4-FFF2-40B4-BE49-F238E27FC236}">
                  <a16:creationId xmlns:a16="http://schemas.microsoft.com/office/drawing/2014/main" id="{912364CB-4352-4063-9FDF-CEF57CF3EE24}"/>
                </a:ext>
              </a:extLst>
            </p:cNvPr>
            <p:cNvSpPr txBox="1"/>
            <p:nvPr/>
          </p:nvSpPr>
          <p:spPr>
            <a:xfrm>
              <a:off x="9681202" y="4847905"/>
              <a:ext cx="1540740" cy="666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200" dirty="0"/>
                <a:t>D</a:t>
              </a:r>
              <a:r>
                <a:rPr lang="es-EC" sz="1200" dirty="0">
                  <a:solidFill>
                    <a:schemeClr val="tx1"/>
                  </a:solidFill>
                </a:rPr>
                <a:t>esarrollo e implementación de contenido </a:t>
              </a:r>
            </a:p>
          </p:txBody>
        </p: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F92E20FA-9F93-475F-A065-61D1D4AD927F}"/>
                </a:ext>
              </a:extLst>
            </p:cNvPr>
            <p:cNvSpPr txBox="1"/>
            <p:nvPr/>
          </p:nvSpPr>
          <p:spPr>
            <a:xfrm>
              <a:off x="9983638" y="2300201"/>
              <a:ext cx="17667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200" b="1" dirty="0">
                  <a:solidFill>
                    <a:schemeClr val="tx1"/>
                  </a:solidFill>
                </a:rPr>
                <a:t>Interacción       estudiantes - docente</a:t>
              </a:r>
            </a:p>
          </p:txBody>
        </p:sp>
        <p:sp>
          <p:nvSpPr>
            <p:cNvPr id="86" name="CuadroTexto 85">
              <a:extLst>
                <a:ext uri="{FF2B5EF4-FFF2-40B4-BE49-F238E27FC236}">
                  <a16:creationId xmlns:a16="http://schemas.microsoft.com/office/drawing/2014/main" id="{DF14DBCE-A7C1-495D-A771-41C0448CD838}"/>
                </a:ext>
              </a:extLst>
            </p:cNvPr>
            <p:cNvSpPr txBox="1"/>
            <p:nvPr/>
          </p:nvSpPr>
          <p:spPr>
            <a:xfrm>
              <a:off x="10171839" y="2890684"/>
              <a:ext cx="1432827" cy="856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200" dirty="0">
                  <a:solidFill>
                    <a:schemeClr val="tx1"/>
                  </a:solidFill>
                </a:rPr>
                <a:t>Seguimiento, supervisión y  control durante el proceso</a:t>
              </a:r>
            </a:p>
          </p:txBody>
        </p:sp>
        <p:pic>
          <p:nvPicPr>
            <p:cNvPr id="72" name="Imagen 71">
              <a:extLst>
                <a:ext uri="{FF2B5EF4-FFF2-40B4-BE49-F238E27FC236}">
                  <a16:creationId xmlns:a16="http://schemas.microsoft.com/office/drawing/2014/main" id="{74C24DF2-E44F-4924-B7CF-4ADD274E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263366" y="2055588"/>
              <a:ext cx="1932868" cy="1330436"/>
            </a:xfrm>
            <a:prstGeom prst="rect">
              <a:avLst/>
            </a:prstGeom>
          </p:spPr>
        </p:pic>
        <p:pic>
          <p:nvPicPr>
            <p:cNvPr id="77" name="Imagen 76">
              <a:extLst>
                <a:ext uri="{FF2B5EF4-FFF2-40B4-BE49-F238E27FC236}">
                  <a16:creationId xmlns:a16="http://schemas.microsoft.com/office/drawing/2014/main" id="{F061B7BC-3E81-4559-B98B-A5F39B126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255166" y="4170783"/>
              <a:ext cx="2074399" cy="1030331"/>
            </a:xfrm>
            <a:prstGeom prst="rect">
              <a:avLst/>
            </a:prstGeom>
          </p:spPr>
        </p:pic>
        <p:grpSp>
          <p:nvGrpSpPr>
            <p:cNvPr id="83" name="Grupo 82">
              <a:extLst>
                <a:ext uri="{FF2B5EF4-FFF2-40B4-BE49-F238E27FC236}">
                  <a16:creationId xmlns:a16="http://schemas.microsoft.com/office/drawing/2014/main" id="{AEFADB00-38E0-4A49-9A3C-3C83631567D9}"/>
                </a:ext>
              </a:extLst>
            </p:cNvPr>
            <p:cNvGrpSpPr/>
            <p:nvPr/>
          </p:nvGrpSpPr>
          <p:grpSpPr>
            <a:xfrm>
              <a:off x="3277771" y="4169971"/>
              <a:ext cx="1676056" cy="1240344"/>
              <a:chOff x="3280514" y="4202392"/>
              <a:chExt cx="1676056" cy="1240344"/>
            </a:xfrm>
          </p:grpSpPr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id="{B18878A9-0DB2-4099-B4F2-CE25C8275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31812" y="4940925"/>
                <a:ext cx="571500" cy="501811"/>
              </a:xfrm>
              <a:prstGeom prst="rect">
                <a:avLst/>
              </a:prstGeom>
            </p:spPr>
          </p:pic>
          <p:pic>
            <p:nvPicPr>
              <p:cNvPr id="50" name="Imagen 49">
                <a:extLst>
                  <a:ext uri="{FF2B5EF4-FFF2-40B4-BE49-F238E27FC236}">
                    <a16:creationId xmlns:a16="http://schemas.microsoft.com/office/drawing/2014/main" id="{CC882EBD-7F42-421C-92AA-822061374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80514" y="4677033"/>
                <a:ext cx="528425" cy="455258"/>
              </a:xfrm>
              <a:prstGeom prst="rect">
                <a:avLst/>
              </a:prstGeom>
            </p:spPr>
          </p:pic>
          <p:pic>
            <p:nvPicPr>
              <p:cNvPr id="53" name="Imagen 52">
                <a:extLst>
                  <a:ext uri="{FF2B5EF4-FFF2-40B4-BE49-F238E27FC236}">
                    <a16:creationId xmlns:a16="http://schemas.microsoft.com/office/drawing/2014/main" id="{ED30AB8B-5E44-4785-BCF5-A779149693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71904" y="4202392"/>
                <a:ext cx="712249" cy="501812"/>
              </a:xfrm>
              <a:prstGeom prst="rect">
                <a:avLst/>
              </a:prstGeom>
            </p:spPr>
          </p:pic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id="{26BD2056-4065-4320-983B-86B49795B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56320" y="4657538"/>
                <a:ext cx="600250" cy="53203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07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24834" y="678538"/>
            <a:ext cx="1828286" cy="1148959"/>
          </a:xfrm>
          <a:prstGeom prst="rect">
            <a:avLst/>
          </a:prstGeom>
        </p:spPr>
        <p:txBody>
          <a:bodyPr vert="horz" lIns="101822" tIns="50911" rIns="101822" bIns="50911" rtlCol="0">
            <a:no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PROPUESTA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Situación Actual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Diseño e Implementación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Experimento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Resultados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  <p:sp>
        <p:nvSpPr>
          <p:cNvPr id="3" name="2 Rectángulo redondeado"/>
          <p:cNvSpPr/>
          <p:nvPr/>
        </p:nvSpPr>
        <p:spPr>
          <a:xfrm>
            <a:off x="2745628" y="1189148"/>
            <a:ext cx="1728192" cy="864096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Resultados de Aprendizaje</a:t>
            </a:r>
            <a:endParaRPr lang="es-EC" sz="100" dirty="0">
              <a:solidFill>
                <a:schemeClr val="tx1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62558" y="2376153"/>
            <a:ext cx="2016224" cy="1509414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s-EC" sz="2400" b="1" dirty="0">
                <a:solidFill>
                  <a:schemeClr val="tx1"/>
                </a:solidFill>
              </a:rPr>
              <a:t>C O E</a:t>
            </a:r>
          </a:p>
          <a:p>
            <a:r>
              <a:rPr lang="es-EC" sz="1400" dirty="0">
                <a:solidFill>
                  <a:schemeClr val="tx1"/>
                </a:solidFill>
              </a:rPr>
              <a:t>Cátedra Institucional</a:t>
            </a:r>
          </a:p>
          <a:p>
            <a:r>
              <a:rPr lang="es-EC" sz="1400" dirty="0">
                <a:solidFill>
                  <a:schemeClr val="tx1"/>
                </a:solidFill>
              </a:rPr>
              <a:t>Aplicación correcta del idioma Oral y Escrito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2638822" y="4500389"/>
            <a:ext cx="1774643" cy="831238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Unidades Curriculares</a:t>
            </a:r>
          </a:p>
          <a:p>
            <a:pPr algn="ctr"/>
            <a:endParaRPr lang="es-EC" sz="100" dirty="0">
              <a:solidFill>
                <a:schemeClr val="tx1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638822" y="2810955"/>
            <a:ext cx="1774643" cy="916725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Contenidos Mínimos</a:t>
            </a:r>
          </a:p>
          <a:p>
            <a:pPr algn="ctr"/>
            <a:endParaRPr lang="es-EC" sz="100" dirty="0">
              <a:solidFill>
                <a:schemeClr val="tx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144724" y="1052675"/>
            <a:ext cx="2808312" cy="1152128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1400" dirty="0">
                <a:solidFill>
                  <a:schemeClr val="tx1"/>
                </a:solidFill>
              </a:rPr>
              <a:t>Lecturas</a:t>
            </a:r>
          </a:p>
          <a:p>
            <a:pPr lvl="0"/>
            <a:r>
              <a:rPr lang="es-EC" sz="1400" dirty="0">
                <a:solidFill>
                  <a:schemeClr val="tx1"/>
                </a:solidFill>
              </a:rPr>
              <a:t>Técnicas de exposición</a:t>
            </a:r>
          </a:p>
          <a:p>
            <a:pPr lvl="0"/>
            <a:r>
              <a:rPr lang="es-EC" sz="1400" dirty="0">
                <a:solidFill>
                  <a:schemeClr val="tx1"/>
                </a:solidFill>
              </a:rPr>
              <a:t>Ortografía y puntuación</a:t>
            </a:r>
          </a:p>
          <a:p>
            <a:pPr lvl="0"/>
            <a:r>
              <a:rPr lang="es-EC" sz="1400" dirty="0">
                <a:solidFill>
                  <a:schemeClr val="tx1"/>
                </a:solidFill>
              </a:rPr>
              <a:t>Comunicación verbal y no verbal</a:t>
            </a:r>
          </a:p>
          <a:p>
            <a:pPr lvl="0"/>
            <a:r>
              <a:rPr lang="es-EC" sz="1400" dirty="0">
                <a:solidFill>
                  <a:schemeClr val="tx1"/>
                </a:solidFill>
              </a:rPr>
              <a:t>Vicios de dicción</a:t>
            </a:r>
            <a:endParaRPr lang="es-EC" sz="1400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5117429" y="2772197"/>
            <a:ext cx="5397862" cy="111337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1400" dirty="0">
                <a:solidFill>
                  <a:schemeClr val="tx1"/>
                </a:solidFill>
              </a:rPr>
              <a:t>Comprende y expresa mensajes con claridad y coherencia</a:t>
            </a:r>
          </a:p>
          <a:p>
            <a:pPr lvl="0"/>
            <a:r>
              <a:rPr lang="es-EC" sz="1400" dirty="0">
                <a:solidFill>
                  <a:schemeClr val="tx1"/>
                </a:solidFill>
              </a:rPr>
              <a:t>Escritura correcta según la RAE</a:t>
            </a:r>
          </a:p>
          <a:p>
            <a:pPr lvl="0"/>
            <a:r>
              <a:rPr lang="es-EC" sz="1400" dirty="0">
                <a:solidFill>
                  <a:schemeClr val="tx1"/>
                </a:solidFill>
              </a:rPr>
              <a:t>Redacción textos a través del uso correcto del lenguaje en el entorno educativo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5144724" y="4461239"/>
            <a:ext cx="2700300" cy="8312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400" dirty="0">
                <a:solidFill>
                  <a:schemeClr val="tx1"/>
                </a:solidFill>
              </a:rPr>
              <a:t>U.C.1: La Comunicación Humana</a:t>
            </a:r>
            <a:endParaRPr lang="es-EC" sz="500" dirty="0">
              <a:solidFill>
                <a:schemeClr val="tx1"/>
              </a:solidFill>
            </a:endParaRPr>
          </a:p>
          <a:p>
            <a:r>
              <a:rPr lang="es-EC" sz="1400" dirty="0">
                <a:solidFill>
                  <a:schemeClr val="tx1"/>
                </a:solidFill>
              </a:rPr>
              <a:t>U.C.2: La Comunicación Escrita </a:t>
            </a:r>
          </a:p>
          <a:p>
            <a:r>
              <a:rPr lang="es-EC" sz="1400" dirty="0">
                <a:solidFill>
                  <a:schemeClr val="tx1"/>
                </a:solidFill>
              </a:rPr>
              <a:t>U.C.3: Interpretación de textos</a:t>
            </a:r>
            <a:endParaRPr lang="es-EC" sz="1400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8255446" y="4068341"/>
            <a:ext cx="2623373" cy="1540305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s-EC" sz="14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Conectores lógicos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Párrafo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Texto argumentativo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Ensayo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Normas APA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Técnicas de expresión oral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C" sz="1800" dirty="0"/>
          </a:p>
        </p:txBody>
      </p:sp>
      <p:sp>
        <p:nvSpPr>
          <p:cNvPr id="14" name="13 Abrir llave"/>
          <p:cNvSpPr/>
          <p:nvPr/>
        </p:nvSpPr>
        <p:spPr>
          <a:xfrm>
            <a:off x="2350790" y="1621196"/>
            <a:ext cx="288032" cy="338324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Abrir llave"/>
          <p:cNvSpPr/>
          <p:nvPr/>
        </p:nvSpPr>
        <p:spPr>
          <a:xfrm>
            <a:off x="4629252" y="1253018"/>
            <a:ext cx="360040" cy="75608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Abrir llave"/>
          <p:cNvSpPr/>
          <p:nvPr/>
        </p:nvSpPr>
        <p:spPr>
          <a:xfrm>
            <a:off x="4583038" y="2971596"/>
            <a:ext cx="360040" cy="75608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Abrir llave"/>
          <p:cNvSpPr/>
          <p:nvPr/>
        </p:nvSpPr>
        <p:spPr>
          <a:xfrm>
            <a:off x="4655046" y="4536393"/>
            <a:ext cx="360040" cy="75608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Abrir llave"/>
          <p:cNvSpPr/>
          <p:nvPr/>
        </p:nvSpPr>
        <p:spPr>
          <a:xfrm>
            <a:off x="7967414" y="4212357"/>
            <a:ext cx="216024" cy="129614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4" y="4272372"/>
            <a:ext cx="1634272" cy="113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80A99DB-59F8-4C0F-9BC2-8A666169A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144" y="847360"/>
            <a:ext cx="3000882" cy="18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heurón"/>
          <p:cNvSpPr/>
          <p:nvPr/>
        </p:nvSpPr>
        <p:spPr>
          <a:xfrm>
            <a:off x="467721" y="3490978"/>
            <a:ext cx="11305256" cy="576064"/>
          </a:xfrm>
          <a:prstGeom prst="chevron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>
                <a:solidFill>
                  <a:schemeClr val="tx1"/>
                </a:solidFill>
              </a:rPr>
              <a:t>Diseño e Implementación del Experimento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660" y="1564654"/>
            <a:ext cx="800991" cy="7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10035084" y="2573026"/>
            <a:ext cx="169051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72 Estudiantes</a:t>
            </a:r>
          </a:p>
          <a:p>
            <a:r>
              <a:rPr lang="es-EC" sz="1100" dirty="0"/>
              <a:t>Total de la población.</a:t>
            </a:r>
          </a:p>
          <a:p>
            <a:r>
              <a:rPr lang="es-EC" sz="1100" dirty="0"/>
              <a:t>Selección no probabilística </a:t>
            </a:r>
          </a:p>
          <a:p>
            <a:r>
              <a:rPr lang="es-EC" sz="1100" dirty="0"/>
              <a:t>a conveniencia del investigador</a:t>
            </a:r>
          </a:p>
        </p:txBody>
      </p:sp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657" y="1706492"/>
            <a:ext cx="1368152" cy="52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9" y="2038268"/>
            <a:ext cx="1728192" cy="65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334171" y="2956198"/>
            <a:ext cx="1593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Búsqueda, selección y desarrollo de los REA</a:t>
            </a:r>
          </a:p>
        </p:txBody>
      </p:sp>
      <p:cxnSp>
        <p:nvCxnSpPr>
          <p:cNvPr id="15" name="14 Conector recto"/>
          <p:cNvCxnSpPr>
            <a:cxnSpLocks/>
            <a:stCxn id="6147" idx="2"/>
          </p:cNvCxnSpPr>
          <p:nvPr/>
        </p:nvCxnSpPr>
        <p:spPr>
          <a:xfrm>
            <a:off x="1194655" y="2694550"/>
            <a:ext cx="0" cy="753426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>
            <a:cxnSpLocks/>
            <a:stCxn id="26" idx="2"/>
          </p:cNvCxnSpPr>
          <p:nvPr/>
        </p:nvCxnSpPr>
        <p:spPr>
          <a:xfrm>
            <a:off x="4366733" y="2227026"/>
            <a:ext cx="0" cy="126395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5" name="6144 Conector recto"/>
          <p:cNvCxnSpPr>
            <a:cxnSpLocks/>
            <a:stCxn id="6146" idx="2"/>
          </p:cNvCxnSpPr>
          <p:nvPr/>
        </p:nvCxnSpPr>
        <p:spPr>
          <a:xfrm>
            <a:off x="10087156" y="2334539"/>
            <a:ext cx="0" cy="1156439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 Subtítulo"/>
          <p:cNvSpPr txBox="1">
            <a:spLocks/>
          </p:cNvSpPr>
          <p:nvPr/>
        </p:nvSpPr>
        <p:spPr>
          <a:xfrm>
            <a:off x="20263" y="683965"/>
            <a:ext cx="1900294" cy="1224136"/>
          </a:xfrm>
          <a:prstGeom prst="rect">
            <a:avLst/>
          </a:prstGeom>
        </p:spPr>
        <p:txBody>
          <a:bodyPr vert="horz" lIns="101822" tIns="50911" rIns="101822" bIns="50911" rtlCol="0">
            <a:norm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PROPUESTA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Situación Actual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Diseño e Implementación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Experimento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Resultados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DC1AD295-2C79-4D9C-93A1-29B1B759C705}"/>
              </a:ext>
            </a:extLst>
          </p:cNvPr>
          <p:cNvGrpSpPr/>
          <p:nvPr/>
        </p:nvGrpSpPr>
        <p:grpSpPr>
          <a:xfrm>
            <a:off x="833474" y="4310301"/>
            <a:ext cx="3154098" cy="1261884"/>
            <a:chOff x="255549" y="4320418"/>
            <a:chExt cx="3175899" cy="1261884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088A917-533C-4F29-99D3-8EA0F531F452}"/>
                </a:ext>
              </a:extLst>
            </p:cNvPr>
            <p:cNvSpPr txBox="1"/>
            <p:nvPr/>
          </p:nvSpPr>
          <p:spPr>
            <a:xfrm>
              <a:off x="255549" y="4320418"/>
              <a:ext cx="208823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AutoNum type="arabicPeriod"/>
              </a:pPr>
              <a:r>
                <a:rPr lang="es-EC" sz="1100" dirty="0"/>
                <a:t>Motor de búsqueda Google</a:t>
              </a:r>
            </a:p>
            <a:p>
              <a:pPr marL="228600" indent="-228600">
                <a:buAutoNum type="arabicPeriod"/>
              </a:pPr>
              <a:r>
                <a:rPr lang="es-EC" sz="1100" dirty="0"/>
                <a:t>Listado de repositorios</a:t>
              </a:r>
            </a:p>
            <a:p>
              <a:pPr marL="228600" indent="-228600">
                <a:buAutoNum type="arabicPeriod"/>
              </a:pPr>
              <a:r>
                <a:rPr lang="es-EC" sz="1100" dirty="0"/>
                <a:t>Búsqueda de contenidos</a:t>
              </a:r>
            </a:p>
            <a:p>
              <a:pPr marL="228600" indent="-228600">
                <a:buAutoNum type="arabicPeriod"/>
              </a:pPr>
              <a:r>
                <a:rPr lang="es-EC" sz="1100" dirty="0"/>
                <a:t>Se verificó que los REA tengan licencias </a:t>
              </a:r>
              <a:r>
                <a:rPr lang="es-EC" sz="1100" dirty="0" err="1"/>
                <a:t>cc.</a:t>
              </a:r>
              <a:r>
                <a:rPr lang="es-EC" sz="1100" dirty="0"/>
                <a:t> </a:t>
              </a:r>
            </a:p>
            <a:p>
              <a:pPr marL="228600" indent="-228600">
                <a:buAutoNum type="arabicPeriod"/>
              </a:pPr>
              <a:r>
                <a:rPr lang="es-EC" sz="1100" dirty="0"/>
                <a:t>Selección de los REA</a:t>
              </a:r>
            </a:p>
            <a:p>
              <a:pPr marL="228600" indent="-228600">
                <a:buAutoNum type="arabicPeriod"/>
              </a:pPr>
              <a:endParaRPr lang="es-EC" sz="1000" dirty="0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30C650D-4F49-4699-9662-C90B9B9EE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4624" y="4320418"/>
              <a:ext cx="1246824" cy="1177556"/>
            </a:xfrm>
            <a:prstGeom prst="rect">
              <a:avLst/>
            </a:prstGeom>
          </p:spPr>
        </p:pic>
      </p:grpSp>
      <p:pic>
        <p:nvPicPr>
          <p:cNvPr id="29" name="Imagen 28">
            <a:extLst>
              <a:ext uri="{FF2B5EF4-FFF2-40B4-BE49-F238E27FC236}">
                <a16:creationId xmlns:a16="http://schemas.microsoft.com/office/drawing/2014/main" id="{31F83797-5A54-4C4F-A8FA-D5CEEB383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938" y="3071263"/>
            <a:ext cx="1218072" cy="381000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B1CDD8A0-1C3D-4525-815B-204DC0187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4" y="1924252"/>
            <a:ext cx="770641" cy="71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6157 Conector recto">
            <a:extLst>
              <a:ext uri="{FF2B5EF4-FFF2-40B4-BE49-F238E27FC236}">
                <a16:creationId xmlns:a16="http://schemas.microsoft.com/office/drawing/2014/main" id="{22F9E202-4C55-4EC3-BAAE-7C5FFB76C724}"/>
              </a:ext>
            </a:extLst>
          </p:cNvPr>
          <p:cNvCxnSpPr>
            <a:stCxn id="35" idx="2"/>
          </p:cNvCxnSpPr>
          <p:nvPr/>
        </p:nvCxnSpPr>
        <p:spPr>
          <a:xfrm flipH="1">
            <a:off x="7368734" y="2641241"/>
            <a:ext cx="1" cy="78038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2 CuadroTexto">
            <a:extLst>
              <a:ext uri="{FF2B5EF4-FFF2-40B4-BE49-F238E27FC236}">
                <a16:creationId xmlns:a16="http://schemas.microsoft.com/office/drawing/2014/main" id="{90EB5FDD-00DB-4F03-A44B-43B19F066B3E}"/>
              </a:ext>
            </a:extLst>
          </p:cNvPr>
          <p:cNvSpPr txBox="1"/>
          <p:nvPr/>
        </p:nvSpPr>
        <p:spPr>
          <a:xfrm>
            <a:off x="7500239" y="2988740"/>
            <a:ext cx="1190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Revisión de los REA</a:t>
            </a:r>
          </a:p>
        </p:txBody>
      </p:sp>
      <p:pic>
        <p:nvPicPr>
          <p:cNvPr id="27" name="26 Imagen"/>
          <p:cNvPicPr/>
          <p:nvPr/>
        </p:nvPicPr>
        <p:blipFill>
          <a:blip r:embed="rId8"/>
          <a:stretch>
            <a:fillRect/>
          </a:stretch>
        </p:blipFill>
        <p:spPr>
          <a:xfrm>
            <a:off x="4745470" y="4326993"/>
            <a:ext cx="1829079" cy="1273510"/>
          </a:xfrm>
          <a:prstGeom prst="rect">
            <a:avLst/>
          </a:prstGeom>
        </p:spPr>
      </p:pic>
      <p:sp>
        <p:nvSpPr>
          <p:cNvPr id="41" name="2 CuadroTexto">
            <a:extLst>
              <a:ext uri="{FF2B5EF4-FFF2-40B4-BE49-F238E27FC236}">
                <a16:creationId xmlns:a16="http://schemas.microsoft.com/office/drawing/2014/main" id="{4BFA0550-02C6-495F-B471-BC699E351648}"/>
              </a:ext>
            </a:extLst>
          </p:cNvPr>
          <p:cNvSpPr txBox="1"/>
          <p:nvPr/>
        </p:nvSpPr>
        <p:spPr>
          <a:xfrm>
            <a:off x="10510970" y="4515634"/>
            <a:ext cx="1021925" cy="851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Contenido validado de acuerdo al silabo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06D0EA1-D510-497D-91E2-5C4183196ABC}"/>
              </a:ext>
            </a:extLst>
          </p:cNvPr>
          <p:cNvSpPr/>
          <p:nvPr/>
        </p:nvSpPr>
        <p:spPr>
          <a:xfrm>
            <a:off x="9101440" y="4687643"/>
            <a:ext cx="1306707" cy="52322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E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Narrow" panose="020B0606020202030204" pitchFamily="34" charset="0"/>
              </a:rPr>
              <a:t>APROBADO </a:t>
            </a:r>
            <a:r>
              <a:rPr lang="es-ES" sz="1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Narrow" panose="020B0606020202030204" pitchFamily="34" charset="0"/>
              </a:rPr>
              <a:t>REA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815FDD38-83FC-4BB4-88F3-4AD07C5B32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7790" y="4868861"/>
            <a:ext cx="290735" cy="289243"/>
          </a:xfrm>
          <a:prstGeom prst="rect">
            <a:avLst/>
          </a:prstGeom>
        </p:spPr>
      </p:pic>
      <p:sp>
        <p:nvSpPr>
          <p:cNvPr id="28" name="2 CuadroTexto">
            <a:extLst>
              <a:ext uri="{FF2B5EF4-FFF2-40B4-BE49-F238E27FC236}">
                <a16:creationId xmlns:a16="http://schemas.microsoft.com/office/drawing/2014/main" id="{F12C94DF-B0F9-4811-9C22-3DADF911A1D1}"/>
              </a:ext>
            </a:extLst>
          </p:cNvPr>
          <p:cNvSpPr txBox="1"/>
          <p:nvPr/>
        </p:nvSpPr>
        <p:spPr>
          <a:xfrm>
            <a:off x="6541569" y="4395255"/>
            <a:ext cx="1296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Estructura REA </a:t>
            </a:r>
          </a:p>
          <a:p>
            <a:r>
              <a:rPr lang="es-EC" sz="1100" dirty="0"/>
              <a:t>por Temas</a:t>
            </a:r>
          </a:p>
          <a:p>
            <a:r>
              <a:rPr lang="es-EC" sz="1100" dirty="0"/>
              <a:t>Contenido teórico </a:t>
            </a:r>
          </a:p>
          <a:p>
            <a:r>
              <a:rPr lang="es-EC" sz="1100" dirty="0"/>
              <a:t>Videos</a:t>
            </a:r>
          </a:p>
          <a:p>
            <a:r>
              <a:rPr lang="es-EC" sz="1100" dirty="0"/>
              <a:t>Ejercicios prácticos</a:t>
            </a:r>
          </a:p>
          <a:p>
            <a:r>
              <a:rPr lang="es-EC" sz="1100" dirty="0"/>
              <a:t>Evaluaciones</a:t>
            </a:r>
          </a:p>
        </p:txBody>
      </p:sp>
      <p:sp>
        <p:nvSpPr>
          <p:cNvPr id="30" name="2 CuadroTexto">
            <a:extLst>
              <a:ext uri="{FF2B5EF4-FFF2-40B4-BE49-F238E27FC236}">
                <a16:creationId xmlns:a16="http://schemas.microsoft.com/office/drawing/2014/main" id="{10607672-6A00-4295-92F5-14A1A80752E6}"/>
              </a:ext>
            </a:extLst>
          </p:cNvPr>
          <p:cNvSpPr txBox="1"/>
          <p:nvPr/>
        </p:nvSpPr>
        <p:spPr>
          <a:xfrm>
            <a:off x="4446139" y="2416710"/>
            <a:ext cx="886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organizo, almacenó,  difundió</a:t>
            </a:r>
          </a:p>
        </p:txBody>
      </p:sp>
    </p:spTree>
    <p:extLst>
      <p:ext uri="{BB962C8B-B14F-4D97-AF65-F5344CB8AC3E}">
        <p14:creationId xmlns:p14="http://schemas.microsoft.com/office/powerpoint/2010/main" val="131562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heurón"/>
          <p:cNvSpPr/>
          <p:nvPr/>
        </p:nvSpPr>
        <p:spPr>
          <a:xfrm>
            <a:off x="334566" y="4148733"/>
            <a:ext cx="4680515" cy="576064"/>
          </a:xfrm>
          <a:prstGeom prst="chevron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Mayo – Junio 2020</a:t>
            </a:r>
          </a:p>
        </p:txBody>
      </p:sp>
      <p:sp>
        <p:nvSpPr>
          <p:cNvPr id="7" name="6 Cheurón"/>
          <p:cNvSpPr/>
          <p:nvPr/>
        </p:nvSpPr>
        <p:spPr>
          <a:xfrm>
            <a:off x="4914533" y="4152665"/>
            <a:ext cx="4756548" cy="576064"/>
          </a:xfrm>
          <a:prstGeom prst="chevron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Junio – Julio 2020</a:t>
            </a:r>
          </a:p>
        </p:txBody>
      </p:sp>
      <p:sp>
        <p:nvSpPr>
          <p:cNvPr id="8" name="7 Cheurón"/>
          <p:cNvSpPr/>
          <p:nvPr/>
        </p:nvSpPr>
        <p:spPr>
          <a:xfrm>
            <a:off x="9551593" y="4140349"/>
            <a:ext cx="2374052" cy="576064"/>
          </a:xfrm>
          <a:prstGeom prst="chevron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Blog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155186" y="5081835"/>
            <a:ext cx="289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U.C. 1</a:t>
            </a:r>
          </a:p>
          <a:p>
            <a:r>
              <a:rPr lang="es-EC" dirty="0"/>
              <a:t>Primer Parcial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387939" y="5070480"/>
            <a:ext cx="1944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U.C. 2</a:t>
            </a:r>
          </a:p>
          <a:p>
            <a:r>
              <a:rPr lang="es-EC" dirty="0"/>
              <a:t>Segundo Parcial</a:t>
            </a:r>
          </a:p>
          <a:p>
            <a:endParaRPr lang="es-EC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41" y="2487968"/>
            <a:ext cx="993842" cy="8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435" y="1581626"/>
            <a:ext cx="968575" cy="75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 redondeado"/>
          <p:cNvSpPr/>
          <p:nvPr/>
        </p:nvSpPr>
        <p:spPr>
          <a:xfrm>
            <a:off x="7795732" y="1500334"/>
            <a:ext cx="939077" cy="792088"/>
          </a:xfrm>
          <a:prstGeom prst="roundRect">
            <a:avLst>
              <a:gd name="adj" fmla="val 1667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3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12 Más"/>
          <p:cNvSpPr/>
          <p:nvPr/>
        </p:nvSpPr>
        <p:spPr>
          <a:xfrm>
            <a:off x="6876934" y="1590076"/>
            <a:ext cx="602855" cy="70716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8" y="5066653"/>
            <a:ext cx="631190" cy="69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90" y="5048917"/>
            <a:ext cx="611781" cy="71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1328343" y="3536977"/>
            <a:ext cx="9405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50" dirty="0"/>
              <a:t>Aplico</a:t>
            </a:r>
          </a:p>
          <a:p>
            <a:pPr algn="r"/>
            <a:r>
              <a:rPr lang="es-EC" sz="1050" dirty="0"/>
              <a:t>Diagnóstico</a:t>
            </a:r>
          </a:p>
          <a:p>
            <a:pPr algn="r"/>
            <a:endParaRPr lang="es-EC" sz="1050" dirty="0"/>
          </a:p>
        </p:txBody>
      </p:sp>
      <p:cxnSp>
        <p:nvCxnSpPr>
          <p:cNvPr id="21" name="20 Conector recto"/>
          <p:cNvCxnSpPr>
            <a:cxnSpLocks/>
          </p:cNvCxnSpPr>
          <p:nvPr/>
        </p:nvCxnSpPr>
        <p:spPr>
          <a:xfrm>
            <a:off x="2253943" y="3391688"/>
            <a:ext cx="0" cy="770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59" y="2586046"/>
            <a:ext cx="795018" cy="57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22" y="2536770"/>
            <a:ext cx="770641" cy="71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26 Conector recto"/>
          <p:cNvCxnSpPr>
            <a:cxnSpLocks/>
          </p:cNvCxnSpPr>
          <p:nvPr/>
        </p:nvCxnSpPr>
        <p:spPr>
          <a:xfrm>
            <a:off x="550590" y="3204245"/>
            <a:ext cx="0" cy="1049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540881" y="3428686"/>
            <a:ext cx="936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Apoyo </a:t>
            </a:r>
          </a:p>
          <a:p>
            <a:r>
              <a:rPr lang="es-EC" sz="1100" dirty="0"/>
              <a:t>del</a:t>
            </a:r>
          </a:p>
          <a:p>
            <a:r>
              <a:rPr lang="es-EC" sz="1100" dirty="0"/>
              <a:t>docente</a:t>
            </a:r>
          </a:p>
        </p:txBody>
      </p:sp>
      <p:cxnSp>
        <p:nvCxnSpPr>
          <p:cNvPr id="5121" name="5120 Conector recto"/>
          <p:cNvCxnSpPr>
            <a:cxnSpLocks/>
          </p:cNvCxnSpPr>
          <p:nvPr/>
        </p:nvCxnSpPr>
        <p:spPr>
          <a:xfrm>
            <a:off x="4512968" y="3186321"/>
            <a:ext cx="0" cy="1032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7" name="5136 CuadroTexto"/>
          <p:cNvSpPr txBox="1"/>
          <p:nvPr/>
        </p:nvSpPr>
        <p:spPr>
          <a:xfrm>
            <a:off x="4552913" y="3299992"/>
            <a:ext cx="9248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/>
              <a:t>Creación de </a:t>
            </a:r>
          </a:p>
          <a:p>
            <a:r>
              <a:rPr lang="es-EC" sz="1000" dirty="0"/>
              <a:t>usuarios </a:t>
            </a:r>
          </a:p>
          <a:p>
            <a:r>
              <a:rPr lang="es-EC" sz="1000" dirty="0"/>
              <a:t>acceso </a:t>
            </a:r>
          </a:p>
          <a:p>
            <a:r>
              <a:rPr lang="es-EC" sz="1000" dirty="0"/>
              <a:t>Canvas</a:t>
            </a:r>
          </a:p>
          <a:p>
            <a:r>
              <a:rPr lang="es-EC" sz="1000" dirty="0"/>
              <a:t>Guía Usuario </a:t>
            </a:r>
          </a:p>
        </p:txBody>
      </p:sp>
      <p:sp>
        <p:nvSpPr>
          <p:cNvPr id="5138" name="5137 CuadroTexto"/>
          <p:cNvSpPr txBox="1"/>
          <p:nvPr/>
        </p:nvSpPr>
        <p:spPr>
          <a:xfrm>
            <a:off x="8556873" y="3654034"/>
            <a:ext cx="1114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Encuesta de Satisfacción</a:t>
            </a:r>
          </a:p>
        </p:txBody>
      </p:sp>
      <p:pic>
        <p:nvPicPr>
          <p:cNvPr id="5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227" y="5246646"/>
            <a:ext cx="770641" cy="71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33" y="2578312"/>
            <a:ext cx="1137214" cy="65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5142 CuadroTexto"/>
          <p:cNvSpPr txBox="1"/>
          <p:nvPr/>
        </p:nvSpPr>
        <p:spPr>
          <a:xfrm>
            <a:off x="7169034" y="3669129"/>
            <a:ext cx="8970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/>
              <a:t>Seguimiento</a:t>
            </a:r>
          </a:p>
          <a:p>
            <a:r>
              <a:rPr lang="es-EC" sz="1050" dirty="0"/>
              <a:t>Actividades</a:t>
            </a:r>
          </a:p>
        </p:txBody>
      </p:sp>
      <p:cxnSp>
        <p:nvCxnSpPr>
          <p:cNvPr id="5145" name="5144 Conector recto"/>
          <p:cNvCxnSpPr>
            <a:cxnSpLocks/>
          </p:cNvCxnSpPr>
          <p:nvPr/>
        </p:nvCxnSpPr>
        <p:spPr>
          <a:xfrm>
            <a:off x="7099174" y="3225135"/>
            <a:ext cx="2101" cy="9067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8" name="5147 CuadroTexto"/>
          <p:cNvSpPr txBox="1"/>
          <p:nvPr/>
        </p:nvSpPr>
        <p:spPr>
          <a:xfrm>
            <a:off x="8556873" y="4747876"/>
            <a:ext cx="1060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Entrevista Docente</a:t>
            </a:r>
          </a:p>
        </p:txBody>
      </p:sp>
      <p:sp>
        <p:nvSpPr>
          <p:cNvPr id="5149" name="5148 CuadroTexto"/>
          <p:cNvSpPr txBox="1"/>
          <p:nvPr/>
        </p:nvSpPr>
        <p:spPr>
          <a:xfrm>
            <a:off x="7332465" y="5175993"/>
            <a:ext cx="9696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/>
              <a:t>Notas Promedio 2do.Parcial</a:t>
            </a:r>
          </a:p>
        </p:txBody>
      </p:sp>
      <p:sp>
        <p:nvSpPr>
          <p:cNvPr id="64" name="63 CuadroTexto"/>
          <p:cNvSpPr txBox="1"/>
          <p:nvPr/>
        </p:nvSpPr>
        <p:spPr>
          <a:xfrm>
            <a:off x="2859447" y="5175993"/>
            <a:ext cx="9696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/>
              <a:t>Notas Promedio 1er.Parcial</a:t>
            </a:r>
          </a:p>
        </p:txBody>
      </p:sp>
      <p:pic>
        <p:nvPicPr>
          <p:cNvPr id="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11" y="1479191"/>
            <a:ext cx="1065433" cy="83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2 Subtítulo"/>
          <p:cNvSpPr txBox="1">
            <a:spLocks/>
          </p:cNvSpPr>
          <p:nvPr/>
        </p:nvSpPr>
        <p:spPr>
          <a:xfrm>
            <a:off x="25498" y="737682"/>
            <a:ext cx="1840107" cy="1224136"/>
          </a:xfrm>
          <a:prstGeom prst="rect">
            <a:avLst/>
          </a:prstGeom>
        </p:spPr>
        <p:txBody>
          <a:bodyPr vert="horz" lIns="101822" tIns="50911" rIns="101822" bIns="50911" rtlCol="0">
            <a:norm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PROPUESTA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Situación Actual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Diseño e Implementación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Experimento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Resultados</a:t>
            </a:r>
          </a:p>
          <a:p>
            <a:pPr algn="l"/>
            <a:endParaRPr lang="es-EC" sz="2000" dirty="0"/>
          </a:p>
          <a:p>
            <a:pPr algn="l"/>
            <a:endParaRPr lang="es-EC" sz="3200" dirty="0"/>
          </a:p>
          <a:p>
            <a:endParaRPr lang="es-EC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437497-23C0-49A6-BC7C-17DEA8D6C0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6873" y="3063985"/>
            <a:ext cx="772869" cy="55617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1511B8C-9E79-4969-952C-3713142699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6195" y="4805086"/>
            <a:ext cx="1187643" cy="883119"/>
          </a:xfrm>
          <a:prstGeom prst="rect">
            <a:avLst/>
          </a:prstGeom>
        </p:spPr>
      </p:pic>
      <p:cxnSp>
        <p:nvCxnSpPr>
          <p:cNvPr id="48" name="5144 Conector recto">
            <a:extLst>
              <a:ext uri="{FF2B5EF4-FFF2-40B4-BE49-F238E27FC236}">
                <a16:creationId xmlns:a16="http://schemas.microsoft.com/office/drawing/2014/main" id="{33240332-9F25-410D-B39B-8F761CE90EE6}"/>
              </a:ext>
            </a:extLst>
          </p:cNvPr>
          <p:cNvCxnSpPr>
            <a:cxnSpLocks/>
          </p:cNvCxnSpPr>
          <p:nvPr/>
        </p:nvCxnSpPr>
        <p:spPr>
          <a:xfrm>
            <a:off x="10760017" y="3504702"/>
            <a:ext cx="1" cy="611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5148 CuadroTexto">
            <a:extLst>
              <a:ext uri="{FF2B5EF4-FFF2-40B4-BE49-F238E27FC236}">
                <a16:creationId xmlns:a16="http://schemas.microsoft.com/office/drawing/2014/main" id="{A625084D-98A4-4A30-8416-8BA26F71C59C}"/>
              </a:ext>
            </a:extLst>
          </p:cNvPr>
          <p:cNvSpPr txBox="1"/>
          <p:nvPr/>
        </p:nvSpPr>
        <p:spPr>
          <a:xfrm>
            <a:off x="10760016" y="3604875"/>
            <a:ext cx="1106785" cy="45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/>
              <a:t>Acceso libre a los REA 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49496C71-F41A-4A89-B118-35AEE756B2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21665" y="2590993"/>
            <a:ext cx="1033907" cy="94598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9307B7A-03EA-4DE4-AA97-213EDAA63946}"/>
              </a:ext>
            </a:extLst>
          </p:cNvPr>
          <p:cNvSpPr txBox="1"/>
          <p:nvPr/>
        </p:nvSpPr>
        <p:spPr>
          <a:xfrm>
            <a:off x="5655137" y="985926"/>
            <a:ext cx="3649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U.C.2 Comunicación Escrita</a:t>
            </a:r>
          </a:p>
        </p:txBody>
      </p:sp>
      <p:sp>
        <p:nvSpPr>
          <p:cNvPr id="39" name="18 CuadroTexto">
            <a:extLst>
              <a:ext uri="{FF2B5EF4-FFF2-40B4-BE49-F238E27FC236}">
                <a16:creationId xmlns:a16="http://schemas.microsoft.com/office/drawing/2014/main" id="{12AFCF14-9BFF-4CE7-8367-4767F11EEE88}"/>
              </a:ext>
            </a:extLst>
          </p:cNvPr>
          <p:cNvSpPr txBox="1"/>
          <p:nvPr/>
        </p:nvSpPr>
        <p:spPr>
          <a:xfrm>
            <a:off x="3572402" y="3481891"/>
            <a:ext cx="9405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50" dirty="0"/>
              <a:t>Registro del uso REA</a:t>
            </a:r>
          </a:p>
          <a:p>
            <a:pPr algn="r"/>
            <a:endParaRPr lang="es-EC" sz="1050" dirty="0"/>
          </a:p>
        </p:txBody>
      </p:sp>
      <p:sp>
        <p:nvSpPr>
          <p:cNvPr id="40" name="18 CuadroTexto">
            <a:extLst>
              <a:ext uri="{FF2B5EF4-FFF2-40B4-BE49-F238E27FC236}">
                <a16:creationId xmlns:a16="http://schemas.microsoft.com/office/drawing/2014/main" id="{45821ABF-6789-4688-9A81-132B079A3B31}"/>
              </a:ext>
            </a:extLst>
          </p:cNvPr>
          <p:cNvSpPr txBox="1"/>
          <p:nvPr/>
        </p:nvSpPr>
        <p:spPr>
          <a:xfrm>
            <a:off x="2238978" y="3563268"/>
            <a:ext cx="99586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/>
              <a:t>Nivel de conocimientos</a:t>
            </a:r>
          </a:p>
          <a:p>
            <a:pPr algn="r"/>
            <a:endParaRPr lang="es-EC" sz="1050" dirty="0"/>
          </a:p>
        </p:txBody>
      </p:sp>
    </p:spTree>
    <p:extLst>
      <p:ext uri="{BB962C8B-B14F-4D97-AF65-F5344CB8AC3E}">
        <p14:creationId xmlns:p14="http://schemas.microsoft.com/office/powerpoint/2010/main" val="30243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LTIMA_VERSION_REA">
            <a:hlinkClick r:id="" action="ppaction://media"/>
            <a:extLst>
              <a:ext uri="{FF2B5EF4-FFF2-40B4-BE49-F238E27FC236}">
                <a16:creationId xmlns:a16="http://schemas.microsoft.com/office/drawing/2014/main" id="{AB73564D-64D3-45AD-8DE2-3C1D5C7B8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0532"/>
            <a:ext cx="12190413" cy="68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3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77E2F54-B2C2-421F-8B05-9A265A7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979" y="2124125"/>
            <a:ext cx="4088648" cy="2808312"/>
          </a:xfrm>
          <a:prstGeom prst="rect">
            <a:avLst/>
          </a:prstGeom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18448" y="755973"/>
            <a:ext cx="1828286" cy="1224136"/>
          </a:xfrm>
          <a:prstGeom prst="rect">
            <a:avLst/>
          </a:prstGeom>
        </p:spPr>
        <p:txBody>
          <a:bodyPr vert="horz" lIns="101822" tIns="50911" rIns="101822" bIns="50911" rtlCol="0">
            <a:norm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PROPUESTA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Situación Actual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Diseño e Implementación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Experimento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Resultados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CB80672E-4134-490A-B659-BCB3233AAED1}"/>
              </a:ext>
            </a:extLst>
          </p:cNvPr>
          <p:cNvGrpSpPr/>
          <p:nvPr/>
        </p:nvGrpSpPr>
        <p:grpSpPr>
          <a:xfrm>
            <a:off x="-11689" y="2443297"/>
            <a:ext cx="3730631" cy="3166425"/>
            <a:chOff x="-11689" y="2443297"/>
            <a:chExt cx="3974088" cy="3166425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FCEA6B8-0D27-42EE-8690-C72BB319F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297" b="9798"/>
            <a:stretch/>
          </p:blipFill>
          <p:spPr>
            <a:xfrm>
              <a:off x="0" y="2648687"/>
              <a:ext cx="3962399" cy="2695292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FF22AE1D-F2F7-4CE0-82D3-E1FF551C3799}"/>
                </a:ext>
              </a:extLst>
            </p:cNvPr>
            <p:cNvSpPr txBox="1"/>
            <p:nvPr/>
          </p:nvSpPr>
          <p:spPr>
            <a:xfrm>
              <a:off x="1241313" y="2443297"/>
              <a:ext cx="1527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DIAGNÓSTICO 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6542CC5F-79AF-4245-94F7-7C121C8BA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820"/>
            <a:stretch/>
          </p:blipFill>
          <p:spPr>
            <a:xfrm>
              <a:off x="-11689" y="5301945"/>
              <a:ext cx="3677335" cy="307777"/>
            </a:xfrm>
            <a:prstGeom prst="rect">
              <a:avLst/>
            </a:prstGeom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BBE2C9B0-FF95-4758-808D-EBFE2EB7E482}"/>
              </a:ext>
            </a:extLst>
          </p:cNvPr>
          <p:cNvGrpSpPr/>
          <p:nvPr/>
        </p:nvGrpSpPr>
        <p:grpSpPr>
          <a:xfrm>
            <a:off x="3574926" y="2951749"/>
            <a:ext cx="4388683" cy="3060808"/>
            <a:chOff x="3574926" y="2951749"/>
            <a:chExt cx="4388683" cy="3060808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406F5BA8-A9D4-4D6F-9178-F3AA93DEA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666"/>
            <a:stretch/>
          </p:blipFill>
          <p:spPr>
            <a:xfrm>
              <a:off x="3574926" y="3204246"/>
              <a:ext cx="4388683" cy="2808311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4112A989-121A-458B-A230-139C9680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06" t="2561" r="13626" b="89039"/>
            <a:stretch/>
          </p:blipFill>
          <p:spPr>
            <a:xfrm>
              <a:off x="4127101" y="2951749"/>
              <a:ext cx="3180355" cy="235861"/>
            </a:xfrm>
            <a:prstGeom prst="rect">
              <a:avLst/>
            </a:prstGeom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627B9B43-EAC5-48E3-BAFC-890208FC8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768" y="151718"/>
            <a:ext cx="3896875" cy="24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6B6D489-3E04-4FCC-BC2E-0636D06B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254" y="565103"/>
            <a:ext cx="4339602" cy="21816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4C04301-4FC0-4C24-B5DD-F90DCFF89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62" y="2793615"/>
            <a:ext cx="4791373" cy="2600325"/>
          </a:xfrm>
          <a:prstGeom prst="rect">
            <a:avLst/>
          </a:prstGeom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18448" y="755973"/>
            <a:ext cx="1828286" cy="1224136"/>
          </a:xfrm>
          <a:prstGeom prst="rect">
            <a:avLst/>
          </a:prstGeom>
        </p:spPr>
        <p:txBody>
          <a:bodyPr vert="horz" lIns="101822" tIns="50911" rIns="101822" bIns="50911" rtlCol="0">
            <a:norm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PROPUESTA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Situación Actual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Diseño e Implementación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Experimento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Resultados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771BF40-56F1-4CFB-AC97-2AB99860A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771" y="140231"/>
            <a:ext cx="2899646" cy="33354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F9A6010-44FA-49BF-BBA7-610E7873D7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45" t="1305" b="80678"/>
          <a:stretch/>
        </p:blipFill>
        <p:spPr>
          <a:xfrm>
            <a:off x="5375126" y="3081540"/>
            <a:ext cx="3896394" cy="51514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B00C489-BD65-4AB8-A6C0-64AF4FD25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701" y="2268141"/>
            <a:ext cx="2993551" cy="47862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A216256-1ADD-453A-9707-DBE89BD41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294" y="3708301"/>
            <a:ext cx="4680520" cy="23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5"/>
          <a:stretch/>
        </p:blipFill>
        <p:spPr bwMode="auto">
          <a:xfrm>
            <a:off x="6481866" y="3276253"/>
            <a:ext cx="4941933" cy="270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18448" y="755973"/>
            <a:ext cx="1828286" cy="1224136"/>
          </a:xfrm>
          <a:prstGeom prst="rect">
            <a:avLst/>
          </a:prstGeom>
        </p:spPr>
        <p:txBody>
          <a:bodyPr vert="horz" lIns="101822" tIns="50911" rIns="101822" bIns="50911" rtlCol="0">
            <a:norm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PROPUESTA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Situación Actual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Diseño e Implementación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Experimento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Resultados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473A1C-2030-4A91-84DE-5D1E9FD59D76}"/>
              </a:ext>
            </a:extLst>
          </p:cNvPr>
          <p:cNvSpPr txBox="1"/>
          <p:nvPr/>
        </p:nvSpPr>
        <p:spPr>
          <a:xfrm>
            <a:off x="1342678" y="3115654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REA-APORTE AL APRENDIZAJE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7AA535-F914-468F-9DF8-CEA5AD36A8B6}"/>
              </a:ext>
            </a:extLst>
          </p:cNvPr>
          <p:cNvSpPr txBox="1"/>
          <p:nvPr/>
        </p:nvSpPr>
        <p:spPr>
          <a:xfrm>
            <a:off x="7679382" y="3176029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APOYO - REA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D165A9-ABDE-484C-A49E-18522661A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1"/>
          <a:stretch/>
        </p:blipFill>
        <p:spPr>
          <a:xfrm>
            <a:off x="406574" y="3432901"/>
            <a:ext cx="4876800" cy="2569982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C08F1293-B1C1-4928-BB83-BF6E26792D6D}"/>
              </a:ext>
            </a:extLst>
          </p:cNvPr>
          <p:cNvGrpSpPr/>
          <p:nvPr/>
        </p:nvGrpSpPr>
        <p:grpSpPr>
          <a:xfrm>
            <a:off x="3723120" y="179909"/>
            <a:ext cx="5210175" cy="2749525"/>
            <a:chOff x="3723120" y="179909"/>
            <a:chExt cx="5210175" cy="274952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52184CA-BB84-4277-9917-F23943139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3120" y="179909"/>
              <a:ext cx="5210175" cy="2133600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3F0B0ADB-A912-45F8-9DCA-845347C97D46}"/>
                </a:ext>
              </a:extLst>
            </p:cNvPr>
            <p:cNvSpPr txBox="1"/>
            <p:nvPr/>
          </p:nvSpPr>
          <p:spPr>
            <a:xfrm>
              <a:off x="4203254" y="2283103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Cumplieron </a:t>
              </a:r>
            </a:p>
            <a:p>
              <a:pPr algn="ctr"/>
              <a:r>
                <a:rPr lang="es-EC" sz="12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Expectativas</a:t>
              </a:r>
              <a:r>
                <a:rPr lang="es-EC" sz="1200" b="1" dirty="0"/>
                <a:t> 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39B9FF95-8372-4653-97DF-A4955CB5479B}"/>
                </a:ext>
              </a:extLst>
            </p:cNvPr>
            <p:cNvSpPr txBox="1"/>
            <p:nvPr/>
          </p:nvSpPr>
          <p:spPr>
            <a:xfrm>
              <a:off x="5644131" y="2283103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Otros REA/Herramientas</a:t>
              </a:r>
            </a:p>
            <a:p>
              <a:pPr algn="ctr"/>
              <a:r>
                <a:rPr lang="es-EC" sz="12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(software)</a:t>
              </a:r>
              <a:r>
                <a:rPr lang="es-EC" sz="1200" b="1" dirty="0"/>
                <a:t> 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D36DC39-3BDC-4F2F-8A6F-A4A11C80B750}"/>
                </a:ext>
              </a:extLst>
            </p:cNvPr>
            <p:cNvSpPr txBox="1"/>
            <p:nvPr/>
          </p:nvSpPr>
          <p:spPr>
            <a:xfrm>
              <a:off x="7103318" y="2333215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Act. Conocimientos - F. Consulta</a:t>
              </a:r>
              <a:r>
                <a:rPr lang="es-EC" sz="1200" b="1" dirty="0"/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46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n 69">
            <a:extLst>
              <a:ext uri="{FF2B5EF4-FFF2-40B4-BE49-F238E27FC236}">
                <a16:creationId xmlns:a16="http://schemas.microsoft.com/office/drawing/2014/main" id="{B576E778-3BD2-4821-999B-181E65C31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302" y="123802"/>
            <a:ext cx="5212663" cy="442742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697623" y="225399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/>
              <a:t>Entrevista Docente</a:t>
            </a: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18448" y="755973"/>
            <a:ext cx="1828286" cy="1224136"/>
          </a:xfrm>
          <a:prstGeom prst="rect">
            <a:avLst/>
          </a:prstGeom>
        </p:spPr>
        <p:txBody>
          <a:bodyPr vert="horz" lIns="101822" tIns="50911" rIns="101822" bIns="50911" rtlCol="0">
            <a:norm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PROPUESTA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Situación Actual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Diseño e Implementación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Experimento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Resultados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D66C5D4-2074-431A-BC53-477F5FD1D786}"/>
              </a:ext>
            </a:extLst>
          </p:cNvPr>
          <p:cNvSpPr/>
          <p:nvPr/>
        </p:nvSpPr>
        <p:spPr>
          <a:xfrm>
            <a:off x="121089" y="5373112"/>
            <a:ext cx="1287247" cy="56529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Formulación de preguntas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2F42C8-2C5D-4B95-9840-8185302A9140}"/>
              </a:ext>
            </a:extLst>
          </p:cNvPr>
          <p:cNvSpPr/>
          <p:nvPr/>
        </p:nvSpPr>
        <p:spPr>
          <a:xfrm>
            <a:off x="664191" y="4635555"/>
            <a:ext cx="1326559" cy="59429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Aplicación de la entrevista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72665F5-02D4-4F1A-B995-88CA61F478B3}"/>
              </a:ext>
            </a:extLst>
          </p:cNvPr>
          <p:cNvSpPr/>
          <p:nvPr/>
        </p:nvSpPr>
        <p:spPr>
          <a:xfrm>
            <a:off x="2371638" y="3178851"/>
            <a:ext cx="1186112" cy="55484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Categoría</a:t>
            </a:r>
          </a:p>
          <a:p>
            <a:pPr algn="ctr"/>
            <a:r>
              <a:rPr lang="es-EC" sz="1400" dirty="0">
                <a:solidFill>
                  <a:schemeClr val="tx1"/>
                </a:solidFill>
              </a:rPr>
              <a:t>REA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665B398-2333-4995-B9DF-87B48FAE7FFF}"/>
              </a:ext>
            </a:extLst>
          </p:cNvPr>
          <p:cNvSpPr/>
          <p:nvPr/>
        </p:nvSpPr>
        <p:spPr>
          <a:xfrm>
            <a:off x="1454748" y="3852317"/>
            <a:ext cx="1186112" cy="60707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Análisis cualitativo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D25D1B5-88C4-4F76-9F96-BE86375D1018}"/>
              </a:ext>
            </a:extLst>
          </p:cNvPr>
          <p:cNvSpPr/>
          <p:nvPr/>
        </p:nvSpPr>
        <p:spPr>
          <a:xfrm>
            <a:off x="4015379" y="1237287"/>
            <a:ext cx="2787594" cy="85622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600" dirty="0">
                <a:solidFill>
                  <a:schemeClr val="tx1"/>
                </a:solidFill>
              </a:rPr>
              <a:t>Tema Innovador </a:t>
            </a:r>
          </a:p>
          <a:p>
            <a:pPr algn="ctr"/>
            <a:r>
              <a:rPr lang="es-EC" sz="1600" b="1" i="1" dirty="0">
                <a:solidFill>
                  <a:schemeClr val="tx1"/>
                </a:solidFill>
              </a:rPr>
              <a:t>“no había escuchado hasta antes de su investigación”</a:t>
            </a:r>
            <a:r>
              <a:rPr lang="es-EC" sz="16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3DC69C0-DE01-40E3-9F63-5D023DAE3B96}"/>
              </a:ext>
            </a:extLst>
          </p:cNvPr>
          <p:cNvSpPr/>
          <p:nvPr/>
        </p:nvSpPr>
        <p:spPr>
          <a:xfrm>
            <a:off x="4015379" y="2304876"/>
            <a:ext cx="3375971" cy="85622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600" dirty="0">
                <a:solidFill>
                  <a:schemeClr val="tx1"/>
                </a:solidFill>
              </a:rPr>
              <a:t>Materiales de apoyo y aprendizaje </a:t>
            </a:r>
          </a:p>
          <a:p>
            <a:pPr algn="ctr"/>
            <a:r>
              <a:rPr lang="es-MX" sz="1600" b="1" i="1" dirty="0">
                <a:solidFill>
                  <a:schemeClr val="tx1"/>
                </a:solidFill>
              </a:rPr>
              <a:t>“...información validada y oficial”; “Efectivos, de utilidad, adecuado”</a:t>
            </a:r>
            <a:r>
              <a:rPr lang="es-EC" sz="1600" b="1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CD28496B-A711-4411-A818-F6B56A0C0C95}"/>
              </a:ext>
            </a:extLst>
          </p:cNvPr>
          <p:cNvSpPr/>
          <p:nvPr/>
        </p:nvSpPr>
        <p:spPr>
          <a:xfrm>
            <a:off x="3661793" y="1908101"/>
            <a:ext cx="121473" cy="3096344"/>
          </a:xfrm>
          <a:prstGeom prst="leftBrace">
            <a:avLst>
              <a:gd name="adj1" fmla="val 198365"/>
              <a:gd name="adj2" fmla="val 50000"/>
            </a:avLst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9" name="Conector: angular 38">
            <a:extLst>
              <a:ext uri="{FF2B5EF4-FFF2-40B4-BE49-F238E27FC236}">
                <a16:creationId xmlns:a16="http://schemas.microsoft.com/office/drawing/2014/main" id="{F7CA6454-2ED6-401C-AB42-6BA8C7E298F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70233" y="4973341"/>
            <a:ext cx="360040" cy="278760"/>
          </a:xfrm>
          <a:prstGeom prst="bentConnector2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: angular 40">
            <a:extLst>
              <a:ext uri="{FF2B5EF4-FFF2-40B4-BE49-F238E27FC236}">
                <a16:creationId xmlns:a16="http://schemas.microsoft.com/office/drawing/2014/main" id="{E1F8DF83-BD6C-4F61-BA7D-BA57873A125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38674" y="4244863"/>
            <a:ext cx="360040" cy="264023"/>
          </a:xfrm>
          <a:prstGeom prst="bentConnector2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: angular 42">
            <a:extLst>
              <a:ext uri="{FF2B5EF4-FFF2-40B4-BE49-F238E27FC236}">
                <a16:creationId xmlns:a16="http://schemas.microsoft.com/office/drawing/2014/main" id="{D79AF257-F8AB-4097-B56F-6D34B0EC424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58818" y="3452708"/>
            <a:ext cx="382813" cy="338783"/>
          </a:xfrm>
          <a:prstGeom prst="bentConnector2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ángulo 58">
            <a:extLst>
              <a:ext uri="{FF2B5EF4-FFF2-40B4-BE49-F238E27FC236}">
                <a16:creationId xmlns:a16="http://schemas.microsoft.com/office/drawing/2014/main" id="{D8A57F77-033E-479F-8BDC-E76B4C830909}"/>
              </a:ext>
            </a:extLst>
          </p:cNvPr>
          <p:cNvSpPr/>
          <p:nvPr/>
        </p:nvSpPr>
        <p:spPr>
          <a:xfrm>
            <a:off x="3991352" y="3372465"/>
            <a:ext cx="3607143" cy="117876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600" dirty="0">
                <a:solidFill>
                  <a:schemeClr val="tx1"/>
                </a:solidFill>
              </a:rPr>
              <a:t>Crear contenido REA</a:t>
            </a:r>
          </a:p>
          <a:p>
            <a:r>
              <a:rPr lang="es-MX" sz="1600" b="1" i="1" dirty="0">
                <a:solidFill>
                  <a:schemeClr val="tx1"/>
                </a:solidFill>
              </a:rPr>
              <a:t>“Sí, de ser necesario y con la disposición de tiempo que esto demanda”; </a:t>
            </a:r>
          </a:p>
          <a:p>
            <a:r>
              <a:rPr lang="es-MX" sz="1600" b="1" i="1" dirty="0">
                <a:solidFill>
                  <a:schemeClr val="tx1"/>
                </a:solidFill>
              </a:rPr>
              <a:t>“Efectivos, de utilidad, adecuado”</a:t>
            </a:r>
            <a:r>
              <a:rPr lang="es-EC" sz="1600" b="1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D0E3F650-FB38-4A4A-B585-189854916111}"/>
              </a:ext>
            </a:extLst>
          </p:cNvPr>
          <p:cNvSpPr/>
          <p:nvPr/>
        </p:nvSpPr>
        <p:spPr>
          <a:xfrm>
            <a:off x="3966503" y="4719582"/>
            <a:ext cx="5945127" cy="1170061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600" dirty="0">
                <a:solidFill>
                  <a:schemeClr val="tx1"/>
                </a:solidFill>
              </a:rPr>
              <a:t>Rendimiento Académico </a:t>
            </a:r>
          </a:p>
          <a:p>
            <a:r>
              <a:rPr lang="es-MX" sz="1600" b="1" i="1" dirty="0">
                <a:solidFill>
                  <a:schemeClr val="tx1"/>
                </a:solidFill>
              </a:rPr>
              <a:t>“considero que si fueron de apoyo para los estudiantes”; </a:t>
            </a:r>
          </a:p>
          <a:p>
            <a:r>
              <a:rPr lang="es-MX" sz="1600" b="1" i="1" dirty="0">
                <a:solidFill>
                  <a:schemeClr val="tx1"/>
                </a:solidFill>
              </a:rPr>
              <a:t>“los contenidos deberían estar disponibles para los estudiantes desde el inicio”; “motivar al estudiante con una calificación”</a:t>
            </a:r>
            <a:r>
              <a:rPr lang="es-EC" sz="1600" b="1" i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731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42" y="1344269"/>
            <a:ext cx="4104456" cy="315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3934966" y="350786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/>
              <a:t>Comprobación de Hipótesis</a:t>
            </a:r>
            <a:endParaRPr lang="es-EC" sz="3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982638" y="4710701"/>
            <a:ext cx="10657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i="1" dirty="0"/>
              <a:t>H1: “Los Recursos Educativos Abiertos aplicados en la asignatura de Comunicación Oral y Escrita de la carrera de rediseño de Ingeniería de software de la ESPE incrementan el rendimiento académico del estudiante de esa asignatura”.</a:t>
            </a:r>
          </a:p>
          <a:p>
            <a:endParaRPr lang="es-EC" sz="2400" b="1" i="1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092" y="1344269"/>
            <a:ext cx="4167642" cy="315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18448" y="755973"/>
            <a:ext cx="1828286" cy="1224136"/>
          </a:xfrm>
          <a:prstGeom prst="rect">
            <a:avLst/>
          </a:prstGeom>
        </p:spPr>
        <p:txBody>
          <a:bodyPr vert="horz" lIns="101822" tIns="50911" rIns="101822" bIns="50911" rtlCol="0">
            <a:norm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PROPUESTA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Situación Actual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Diseño e Implementación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Experimento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Resultados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29999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82638" y="323925"/>
            <a:ext cx="10361852" cy="1106242"/>
          </a:xfrm>
        </p:spPr>
        <p:txBody>
          <a:bodyPr/>
          <a:lstStyle/>
          <a:p>
            <a:r>
              <a:rPr lang="es-EC" b="1" dirty="0"/>
              <a:t>Contenido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38622" y="2052117"/>
            <a:ext cx="5688632" cy="2232248"/>
          </a:xfrm>
          <a:ln>
            <a:noFill/>
          </a:ln>
        </p:spPr>
        <p:txBody>
          <a:bodyPr>
            <a:normAutofit/>
          </a:bodyPr>
          <a:lstStyle/>
          <a:p>
            <a:pPr marL="457200" indent="-457200" algn="l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EC" sz="2800" dirty="0"/>
              <a:t>Introducción</a:t>
            </a:r>
          </a:p>
          <a:p>
            <a:pPr marL="457200" indent="-457200" algn="l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EC" sz="2800" dirty="0"/>
              <a:t>Estado de la Cuestión</a:t>
            </a:r>
          </a:p>
          <a:p>
            <a:pPr marL="457200" indent="-457200" algn="l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EC" sz="2800" dirty="0"/>
              <a:t>Desarrollo de la Propuesta</a:t>
            </a:r>
          </a:p>
          <a:p>
            <a:pPr marL="457200" indent="-457200" algn="l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EC" sz="2800" dirty="0"/>
              <a:t>Conclusiones y Trabajos Futuros</a:t>
            </a:r>
          </a:p>
          <a:p>
            <a:endParaRPr lang="es-EC" sz="2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326" y="2772197"/>
            <a:ext cx="472970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90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768858"/>
            <a:ext cx="1584176" cy="720080"/>
          </a:xfrm>
        </p:spPr>
        <p:txBody>
          <a:bodyPr>
            <a:normAutofit/>
          </a:bodyPr>
          <a:lstStyle/>
          <a:p>
            <a:pPr algn="l">
              <a:buClr>
                <a:srgbClr val="92D050"/>
              </a:buClr>
            </a:pPr>
            <a:r>
              <a:rPr lang="es-EC" sz="1600" b="1" dirty="0"/>
              <a:t>Conclusiones</a:t>
            </a:r>
          </a:p>
          <a:p>
            <a:pPr algn="l">
              <a:buClr>
                <a:srgbClr val="92D050"/>
              </a:buClr>
            </a:pPr>
            <a:r>
              <a:rPr lang="es-EC" sz="1600" dirty="0"/>
              <a:t>Trabajos Futuros</a:t>
            </a:r>
            <a:endParaRPr lang="es-EC" sz="2400" dirty="0"/>
          </a:p>
          <a:p>
            <a:endParaRPr lang="es-EC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54" y="1263690"/>
            <a:ext cx="4464496" cy="431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228633" y="756481"/>
            <a:ext cx="2430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/>
              <a:t>01.</a:t>
            </a:r>
          </a:p>
          <a:p>
            <a:r>
              <a:rPr lang="es-EC" sz="1600" dirty="0"/>
              <a:t>Varios estudios sobre REA - RA en educación media. </a:t>
            </a:r>
          </a:p>
          <a:p>
            <a:r>
              <a:rPr lang="es-EC" sz="1600" dirty="0"/>
              <a:t>Nivel superior su literatura fue escasa Infopedagogía, Cálculo, Programación, Innovación educativa, Economía.</a:t>
            </a:r>
          </a:p>
          <a:p>
            <a:r>
              <a:rPr lang="es-EC" sz="1600" dirty="0"/>
              <a:t>COE-RA no encontró estudios.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8831510" y="691914"/>
            <a:ext cx="29523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02.</a:t>
            </a:r>
          </a:p>
          <a:p>
            <a:pPr algn="r"/>
            <a:r>
              <a:rPr lang="es-EC" sz="1600" dirty="0"/>
              <a:t>REA empleados</a:t>
            </a:r>
          </a:p>
          <a:p>
            <a:pPr algn="r"/>
            <a:r>
              <a:rPr lang="es-EC" sz="1600" dirty="0"/>
              <a:t> seleccionados y elaborados con</a:t>
            </a:r>
            <a:r>
              <a:rPr lang="es-EC" sz="1600" i="1" dirty="0"/>
              <a:t> </a:t>
            </a:r>
            <a:r>
              <a:rPr lang="es-EC" sz="1600" b="1" i="1" dirty="0" err="1"/>
              <a:t>cc</a:t>
            </a:r>
            <a:r>
              <a:rPr lang="es-EC" sz="1600" i="1" dirty="0"/>
              <a:t> </a:t>
            </a:r>
            <a:r>
              <a:rPr lang="es-EC" sz="1600" dirty="0"/>
              <a:t>(conservar, reutilizar, modificar, combinar y redistribuir)</a:t>
            </a:r>
          </a:p>
          <a:p>
            <a:pPr algn="r"/>
            <a:r>
              <a:rPr lang="es-EC" sz="1600" dirty="0"/>
              <a:t>Implemento  UC2  </a:t>
            </a:r>
          </a:p>
          <a:p>
            <a:pPr algn="r"/>
            <a:r>
              <a:rPr lang="es-EC" sz="1600" dirty="0"/>
              <a:t>Enfoques didácticos (conductista, constructivista,  </a:t>
            </a:r>
          </a:p>
          <a:p>
            <a:pPr algn="r"/>
            <a:r>
              <a:rPr lang="es-EC" sz="1600" dirty="0"/>
              <a:t>cognitivista)</a:t>
            </a:r>
          </a:p>
          <a:p>
            <a:pPr algn="r"/>
            <a:r>
              <a:rPr lang="es-EC" sz="1600" dirty="0"/>
              <a:t>Rendimiento Académico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8712813" y="3822182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03.</a:t>
            </a:r>
          </a:p>
          <a:p>
            <a:pPr algn="r"/>
            <a:r>
              <a:rPr lang="es-EC" sz="1600" dirty="0"/>
              <a:t>Canvas LMS</a:t>
            </a:r>
          </a:p>
          <a:p>
            <a:pPr algn="r"/>
            <a:r>
              <a:rPr lang="es-EC" sz="1600" dirty="0"/>
              <a:t>Repositorio educativo </a:t>
            </a:r>
          </a:p>
          <a:p>
            <a:pPr algn="r"/>
            <a:r>
              <a:rPr lang="es-EC" sz="1600" dirty="0"/>
              <a:t>Código Abierto,</a:t>
            </a:r>
          </a:p>
          <a:p>
            <a:pPr algn="r"/>
            <a:r>
              <a:rPr lang="es-EC" sz="1600" dirty="0"/>
              <a:t>Interfaz intuitiva </a:t>
            </a:r>
          </a:p>
          <a:p>
            <a:pPr algn="r"/>
            <a:r>
              <a:rPr lang="es-EC" sz="1600" dirty="0"/>
              <a:t>Facilidad integrar </a:t>
            </a:r>
          </a:p>
          <a:p>
            <a:pPr algn="r"/>
            <a:r>
              <a:rPr lang="es-EC" sz="1600" dirty="0"/>
              <a:t>Aplicaciones;</a:t>
            </a:r>
          </a:p>
          <a:p>
            <a:pPr algn="r"/>
            <a:r>
              <a:rPr lang="es-EC" sz="1600" dirty="0"/>
              <a:t>disponible</a:t>
            </a:r>
          </a:p>
          <a:p>
            <a:pPr algn="r"/>
            <a:r>
              <a:rPr lang="es-EC" sz="1600" dirty="0"/>
              <a:t>Blog/link acceso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206126" y="4021954"/>
            <a:ext cx="30249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/>
              <a:t>04.</a:t>
            </a:r>
          </a:p>
          <a:p>
            <a:r>
              <a:rPr lang="es-EC" sz="1600" dirty="0"/>
              <a:t>72 estudiantes</a:t>
            </a:r>
          </a:p>
          <a:p>
            <a:r>
              <a:rPr lang="es-EC" sz="1600" dirty="0"/>
              <a:t>Estadístico de pruebas Wilcoxon no siguieron una distribución normal</a:t>
            </a:r>
          </a:p>
          <a:p>
            <a:r>
              <a:rPr lang="es-EC" sz="1600" dirty="0"/>
              <a:t>P valor inferior al nivel significancia </a:t>
            </a:r>
          </a:p>
          <a:p>
            <a:r>
              <a:rPr lang="es-EC" sz="1600" dirty="0"/>
              <a:t>Hipótesis de trabajo fue aceptada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C96C04A-AA12-4C06-9259-DB7882B5B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336" y="4339054"/>
            <a:ext cx="121807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4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118542" y="788617"/>
            <a:ext cx="1656184" cy="648072"/>
          </a:xfrm>
          <a:prstGeom prst="rect">
            <a:avLst/>
          </a:prstGeom>
        </p:spPr>
        <p:txBody>
          <a:bodyPr vert="horz" lIns="101822" tIns="50911" rIns="101822" bIns="50911" rtlCol="0">
            <a:normAutofit fontScale="92500"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700" dirty="0"/>
              <a:t>Conclusiones</a:t>
            </a:r>
          </a:p>
          <a:p>
            <a:pPr algn="l">
              <a:buClr>
                <a:srgbClr val="92D050"/>
              </a:buClr>
            </a:pPr>
            <a:r>
              <a:rPr lang="es-EC" sz="1700" b="1" dirty="0"/>
              <a:t>Trabajos Futuros</a:t>
            </a:r>
          </a:p>
          <a:p>
            <a:pPr algn="l"/>
            <a:endParaRPr lang="es-EC" dirty="0"/>
          </a:p>
          <a:p>
            <a:endParaRPr lang="es-EC" dirty="0"/>
          </a:p>
        </p:txBody>
      </p:sp>
      <p:sp>
        <p:nvSpPr>
          <p:cNvPr id="8" name="7 Datos almacenados"/>
          <p:cNvSpPr/>
          <p:nvPr/>
        </p:nvSpPr>
        <p:spPr>
          <a:xfrm rot="10800000" flipV="1">
            <a:off x="4553840" y="4140349"/>
            <a:ext cx="6048672" cy="1596096"/>
          </a:xfrm>
          <a:prstGeom prst="flowChartOnline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solidFill>
                  <a:schemeClr val="tx1"/>
                </a:solidFill>
              </a:rPr>
              <a:t>Crear un repositorio educativo abierto para la comunidad, que reúna, organice, publique y difunda REA como alternativa para impulsar la </a:t>
            </a:r>
            <a:r>
              <a:rPr lang="es-EC" dirty="0" err="1">
                <a:solidFill>
                  <a:schemeClr val="tx1"/>
                </a:solidFill>
              </a:rPr>
              <a:t>auto-educación</a:t>
            </a:r>
            <a:endParaRPr lang="es-EC" dirty="0"/>
          </a:p>
        </p:txBody>
      </p:sp>
      <p:sp>
        <p:nvSpPr>
          <p:cNvPr id="10" name="9 Datos almacenados"/>
          <p:cNvSpPr/>
          <p:nvPr/>
        </p:nvSpPr>
        <p:spPr>
          <a:xfrm rot="10800000" flipV="1">
            <a:off x="4337816" y="1833958"/>
            <a:ext cx="6264696" cy="1619250"/>
          </a:xfrm>
          <a:prstGeom prst="flowChartOnline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C" dirty="0">
              <a:solidFill>
                <a:schemeClr val="tx1"/>
              </a:solidFill>
            </a:endParaRPr>
          </a:p>
          <a:p>
            <a:r>
              <a:rPr lang="es-EC" dirty="0">
                <a:solidFill>
                  <a:schemeClr val="tx1"/>
                </a:solidFill>
              </a:rPr>
              <a:t>Integrar los REA como parte del portafolio docente que beneficie a la enseñanza - aprendizaje</a:t>
            </a:r>
          </a:p>
          <a:p>
            <a:r>
              <a:rPr lang="es-EC" dirty="0">
                <a:solidFill>
                  <a:schemeClr val="tx1"/>
                </a:solidFill>
              </a:rPr>
              <a:t>mejore el rendimiento académico</a:t>
            </a:r>
            <a:endParaRPr lang="es-EC" sz="2400" dirty="0"/>
          </a:p>
          <a:p>
            <a:pPr algn="ctr"/>
            <a:endParaRPr lang="es-EC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901" y="1833958"/>
            <a:ext cx="170930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Elipse"/>
          <p:cNvSpPr/>
          <p:nvPr/>
        </p:nvSpPr>
        <p:spPr>
          <a:xfrm>
            <a:off x="3862958" y="2028279"/>
            <a:ext cx="1440160" cy="12479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800" b="1" dirty="0">
                <a:solidFill>
                  <a:schemeClr val="tx1"/>
                </a:solidFill>
                <a:latin typeface="Bodoni MT" panose="02070603080606020203" pitchFamily="18" charset="0"/>
              </a:rPr>
              <a:t>I</a:t>
            </a:r>
            <a:endParaRPr lang="es-EC" sz="1600" b="1" dirty="0">
              <a:solidFill>
                <a:schemeClr val="tx1"/>
              </a:solidFill>
              <a:latin typeface="Bodoni MT" panose="02070603080606020203" pitchFamily="18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078982" y="4314410"/>
            <a:ext cx="1440160" cy="12479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0" b="1" dirty="0">
                <a:solidFill>
                  <a:schemeClr val="tx1"/>
                </a:solidFill>
                <a:latin typeface="Bodoni MT" panose="02070603080606020203" pitchFamily="18" charset="0"/>
              </a:rPr>
              <a:t>C</a:t>
            </a:r>
            <a:endParaRPr lang="es-EC" sz="1400" b="1" dirty="0">
              <a:solidFill>
                <a:schemeClr val="tx1"/>
              </a:solidFill>
              <a:latin typeface="Bodoni MT" panose="02070603080606020203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901" y="4140349"/>
            <a:ext cx="1793124" cy="150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9D0036A-0B95-4010-8EC8-E1170954CDDC}"/>
              </a:ext>
            </a:extLst>
          </p:cNvPr>
          <p:cNvSpPr txBox="1"/>
          <p:nvPr/>
        </p:nvSpPr>
        <p:spPr>
          <a:xfrm>
            <a:off x="2115956" y="4694826"/>
            <a:ext cx="664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REA </a:t>
            </a:r>
          </a:p>
        </p:txBody>
      </p:sp>
    </p:spTree>
    <p:extLst>
      <p:ext uri="{BB962C8B-B14F-4D97-AF65-F5344CB8AC3E}">
        <p14:creationId xmlns:p14="http://schemas.microsoft.com/office/powerpoint/2010/main" val="36361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986056" y="5292476"/>
            <a:ext cx="3229830" cy="720081"/>
          </a:xfrm>
        </p:spPr>
        <p:txBody>
          <a:bodyPr>
            <a:normAutofit/>
          </a:bodyPr>
          <a:lstStyle/>
          <a:p>
            <a:r>
              <a:rPr lang="es-EC" sz="3600" b="1" dirty="0"/>
              <a:t>Muchas Gracias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3" y="6084565"/>
            <a:ext cx="12190413" cy="75597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3" y="6084566"/>
            <a:ext cx="12190413" cy="14401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65" y="1"/>
            <a:ext cx="1990751" cy="899989"/>
          </a:xfrm>
          <a:prstGeom prst="rect">
            <a:avLst/>
          </a:prstGeom>
        </p:spPr>
      </p:pic>
      <p:pic>
        <p:nvPicPr>
          <p:cNvPr id="10" name="9 Imagen"/>
          <p:cNvPicPr/>
          <p:nvPr/>
        </p:nvPicPr>
        <p:blipFill>
          <a:blip r:embed="rId4"/>
          <a:stretch>
            <a:fillRect/>
          </a:stretch>
        </p:blipFill>
        <p:spPr>
          <a:xfrm>
            <a:off x="47172" y="86039"/>
            <a:ext cx="2231613" cy="597926"/>
          </a:xfrm>
          <a:prstGeom prst="rect">
            <a:avLst/>
          </a:prstGeom>
        </p:spPr>
      </p:pic>
      <p:sp>
        <p:nvSpPr>
          <p:cNvPr id="13" name="12 Estrella de 6 puntas"/>
          <p:cNvSpPr/>
          <p:nvPr/>
        </p:nvSpPr>
        <p:spPr>
          <a:xfrm>
            <a:off x="2363179" y="760583"/>
            <a:ext cx="1571084" cy="1651574"/>
          </a:xfrm>
          <a:prstGeom prst="star6">
            <a:avLst/>
          </a:prstGeom>
          <a:solidFill>
            <a:srgbClr val="FFFF00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7200" b="1" dirty="0">
                <a:solidFill>
                  <a:schemeClr val="tx1"/>
                </a:solidFill>
              </a:rPr>
              <a:t>R</a:t>
            </a:r>
            <a:endParaRPr lang="es-EC" sz="1100" b="1" dirty="0">
              <a:solidFill>
                <a:schemeClr val="tx1"/>
              </a:solidFill>
            </a:endParaRPr>
          </a:p>
        </p:txBody>
      </p:sp>
      <p:sp>
        <p:nvSpPr>
          <p:cNvPr id="17" name="16 Cheurón"/>
          <p:cNvSpPr/>
          <p:nvPr/>
        </p:nvSpPr>
        <p:spPr>
          <a:xfrm>
            <a:off x="4367014" y="1010306"/>
            <a:ext cx="4824536" cy="1152128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600" b="1" dirty="0">
                <a:solidFill>
                  <a:schemeClr val="tx1"/>
                </a:solidFill>
              </a:rPr>
              <a:t>RECURSOS</a:t>
            </a:r>
          </a:p>
        </p:txBody>
      </p:sp>
      <p:sp>
        <p:nvSpPr>
          <p:cNvPr id="18" name="17 Estrella de 6 puntas"/>
          <p:cNvSpPr/>
          <p:nvPr/>
        </p:nvSpPr>
        <p:spPr>
          <a:xfrm>
            <a:off x="3142878" y="2412157"/>
            <a:ext cx="1571084" cy="1651574"/>
          </a:xfrm>
          <a:prstGeom prst="star6">
            <a:avLst/>
          </a:prstGeom>
          <a:solidFill>
            <a:srgbClr val="FFFF0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7200" b="1" dirty="0">
                <a:solidFill>
                  <a:schemeClr val="tx1"/>
                </a:solidFill>
              </a:rPr>
              <a:t>E</a:t>
            </a:r>
            <a:endParaRPr lang="es-EC" sz="1100" b="1" dirty="0">
              <a:solidFill>
                <a:schemeClr val="tx1"/>
              </a:solidFill>
            </a:endParaRPr>
          </a:p>
        </p:txBody>
      </p:sp>
      <p:sp>
        <p:nvSpPr>
          <p:cNvPr id="19" name="18 Cheurón"/>
          <p:cNvSpPr/>
          <p:nvPr/>
        </p:nvSpPr>
        <p:spPr>
          <a:xfrm>
            <a:off x="5146713" y="2661880"/>
            <a:ext cx="4824536" cy="1152128"/>
          </a:xfrm>
          <a:prstGeom prst="chevron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600" b="1" dirty="0">
                <a:solidFill>
                  <a:schemeClr val="tx1"/>
                </a:solidFill>
              </a:rPr>
              <a:t>EDUCATIVOS</a:t>
            </a:r>
          </a:p>
        </p:txBody>
      </p:sp>
      <p:sp>
        <p:nvSpPr>
          <p:cNvPr id="20" name="19 Estrella de 6 puntas"/>
          <p:cNvSpPr/>
          <p:nvPr/>
        </p:nvSpPr>
        <p:spPr>
          <a:xfrm>
            <a:off x="1990750" y="4000943"/>
            <a:ext cx="1571084" cy="1651574"/>
          </a:xfrm>
          <a:prstGeom prst="star6">
            <a:avLst/>
          </a:prstGeom>
          <a:solidFill>
            <a:srgbClr val="FFFF00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7200" b="1" dirty="0">
                <a:solidFill>
                  <a:schemeClr val="tx1"/>
                </a:solidFill>
              </a:rPr>
              <a:t>A</a:t>
            </a:r>
            <a:endParaRPr lang="es-EC" sz="1100" b="1" dirty="0">
              <a:solidFill>
                <a:schemeClr val="tx1"/>
              </a:solidFill>
            </a:endParaRPr>
          </a:p>
        </p:txBody>
      </p:sp>
      <p:sp>
        <p:nvSpPr>
          <p:cNvPr id="21" name="20 Cheurón"/>
          <p:cNvSpPr/>
          <p:nvPr/>
        </p:nvSpPr>
        <p:spPr>
          <a:xfrm>
            <a:off x="3994585" y="4246056"/>
            <a:ext cx="4824536" cy="1152128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600" b="1" dirty="0">
                <a:solidFill>
                  <a:schemeClr val="tx1"/>
                </a:solidFill>
              </a:rPr>
              <a:t>ABIERTOS</a:t>
            </a:r>
          </a:p>
        </p:txBody>
      </p:sp>
    </p:spTree>
    <p:extLst>
      <p:ext uri="{BB962C8B-B14F-4D97-AF65-F5344CB8AC3E}">
        <p14:creationId xmlns:p14="http://schemas.microsoft.com/office/powerpoint/2010/main" val="122821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-25474" y="683965"/>
            <a:ext cx="1728192" cy="1440160"/>
          </a:xfrm>
          <a:prstGeom prst="rect">
            <a:avLst/>
          </a:prstGeom>
        </p:spPr>
        <p:txBody>
          <a:bodyPr vert="horz" lIns="101822" tIns="50911" rIns="101822" bIns="50911" rtlCol="0">
            <a:no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INTRODUCCIÓN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Planteamiento y Formulación del Problema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Justificación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Objetivos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Hipótesis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  <p:sp>
        <p:nvSpPr>
          <p:cNvPr id="8" name="7 Rectángulo redondeado"/>
          <p:cNvSpPr/>
          <p:nvPr/>
        </p:nvSpPr>
        <p:spPr>
          <a:xfrm>
            <a:off x="4919116" y="1245288"/>
            <a:ext cx="5616624" cy="12928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4967039" y="3255471"/>
            <a:ext cx="5568701" cy="132941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821" y="3432815"/>
            <a:ext cx="1045619" cy="97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06" y="1408867"/>
            <a:ext cx="791049" cy="98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58" y="2916213"/>
            <a:ext cx="2328279" cy="249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5146BA0-6F99-4796-BFFD-201BC3B3B856}"/>
              </a:ext>
            </a:extLst>
          </p:cNvPr>
          <p:cNvSpPr txBox="1"/>
          <p:nvPr/>
        </p:nvSpPr>
        <p:spPr>
          <a:xfrm>
            <a:off x="5089849" y="1547509"/>
            <a:ext cx="5275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No hay REA con contenidos sobre asignaturas de pregrado.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B95314-2266-4F1C-AD2A-2630DE572A81}"/>
              </a:ext>
            </a:extLst>
          </p:cNvPr>
          <p:cNvSpPr txBox="1"/>
          <p:nvPr/>
        </p:nvSpPr>
        <p:spPr>
          <a:xfrm>
            <a:off x="4962301" y="3477901"/>
            <a:ext cx="556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¿De qué manera los REA incrementan el rendimiento académico?</a:t>
            </a:r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6382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7677146" y="5500913"/>
            <a:ext cx="3073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Estudiante – Participante Activo  </a:t>
            </a:r>
          </a:p>
          <a:p>
            <a:r>
              <a:rPr lang="es-EC" sz="1200" dirty="0"/>
              <a:t>haciendo - creando </a:t>
            </a:r>
          </a:p>
          <a:p>
            <a:r>
              <a:rPr lang="es-EC" sz="1200" dirty="0"/>
              <a:t>Rendimiento académico</a:t>
            </a:r>
            <a:endParaRPr lang="es-EC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451" y="2167904"/>
            <a:ext cx="1373241" cy="127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953" y="2135867"/>
            <a:ext cx="1376923" cy="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93" y="4356373"/>
            <a:ext cx="1214365" cy="1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48" y="4355997"/>
            <a:ext cx="996711" cy="107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92" y="452010"/>
            <a:ext cx="1359333" cy="83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Flecha derecha"/>
          <p:cNvSpPr/>
          <p:nvPr/>
        </p:nvSpPr>
        <p:spPr>
          <a:xfrm>
            <a:off x="4647374" y="753411"/>
            <a:ext cx="816025" cy="36004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9" name="28 Flecha doblada"/>
          <p:cNvSpPr/>
          <p:nvPr/>
        </p:nvSpPr>
        <p:spPr>
          <a:xfrm>
            <a:off x="2257277" y="901565"/>
            <a:ext cx="593255" cy="1161929"/>
          </a:xfrm>
          <a:prstGeom prst="ben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445" y="444781"/>
            <a:ext cx="1280631" cy="80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29 Flecha derecha"/>
          <p:cNvSpPr/>
          <p:nvPr/>
        </p:nvSpPr>
        <p:spPr>
          <a:xfrm>
            <a:off x="6945988" y="774653"/>
            <a:ext cx="792088" cy="36004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142" y="4459963"/>
            <a:ext cx="852487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CuadroTexto"/>
          <p:cNvSpPr txBox="1"/>
          <p:nvPr/>
        </p:nvSpPr>
        <p:spPr>
          <a:xfrm>
            <a:off x="2943318" y="1349577"/>
            <a:ext cx="1764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Educación Tradicional</a:t>
            </a:r>
          </a:p>
        </p:txBody>
      </p:sp>
      <p:sp>
        <p:nvSpPr>
          <p:cNvPr id="2048" name="2047 CuadroTexto"/>
          <p:cNvSpPr txBox="1"/>
          <p:nvPr/>
        </p:nvSpPr>
        <p:spPr>
          <a:xfrm>
            <a:off x="1528919" y="3494352"/>
            <a:ext cx="1812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Tecnología - Internet</a:t>
            </a:r>
          </a:p>
        </p:txBody>
      </p:sp>
      <p:sp>
        <p:nvSpPr>
          <p:cNvPr id="2049" name="2048 CuadroTexto"/>
          <p:cNvSpPr txBox="1"/>
          <p:nvPr/>
        </p:nvSpPr>
        <p:spPr>
          <a:xfrm>
            <a:off x="8332869" y="1329395"/>
            <a:ext cx="2418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Contribuyen Educación Universal</a:t>
            </a:r>
          </a:p>
          <a:p>
            <a:r>
              <a:rPr lang="es-EC" sz="1200" dirty="0"/>
              <a:t>Acceso Libre al Conocimiento</a:t>
            </a:r>
          </a:p>
        </p:txBody>
      </p:sp>
      <p:sp>
        <p:nvSpPr>
          <p:cNvPr id="2050" name="2049 CuadroTexto"/>
          <p:cNvSpPr txBox="1"/>
          <p:nvPr/>
        </p:nvSpPr>
        <p:spPr>
          <a:xfrm>
            <a:off x="9992141" y="3078721"/>
            <a:ext cx="1517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IES  </a:t>
            </a:r>
          </a:p>
          <a:p>
            <a:r>
              <a:rPr lang="es-EC" sz="1200" dirty="0"/>
              <a:t>Generación de</a:t>
            </a:r>
          </a:p>
          <a:p>
            <a:r>
              <a:rPr lang="es-EC" sz="1200" dirty="0"/>
              <a:t> conocimiento</a:t>
            </a:r>
          </a:p>
          <a:p>
            <a:r>
              <a:rPr lang="es-EC" sz="1200" dirty="0"/>
              <a:t>Potencial transformador  </a:t>
            </a: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29" y="351630"/>
            <a:ext cx="1205248" cy="11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80" y="2151792"/>
            <a:ext cx="3081273" cy="165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2050 Flecha izquierda"/>
          <p:cNvSpPr/>
          <p:nvPr/>
        </p:nvSpPr>
        <p:spPr>
          <a:xfrm>
            <a:off x="6249630" y="4976885"/>
            <a:ext cx="655728" cy="337649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53" name="2052 Flecha doblada"/>
          <p:cNvSpPr/>
          <p:nvPr/>
        </p:nvSpPr>
        <p:spPr>
          <a:xfrm rot="5400000">
            <a:off x="10193093" y="1003106"/>
            <a:ext cx="854182" cy="651103"/>
          </a:xfrm>
          <a:prstGeom prst="bentArrow">
            <a:avLst>
              <a:gd name="adj1" fmla="val 25000"/>
              <a:gd name="adj2" fmla="val 19166"/>
              <a:gd name="adj3" fmla="val 25000"/>
              <a:gd name="adj4" fmla="val 4375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8" name="57 Flecha doblada"/>
          <p:cNvSpPr/>
          <p:nvPr/>
        </p:nvSpPr>
        <p:spPr>
          <a:xfrm rot="10800000">
            <a:off x="10132950" y="4186906"/>
            <a:ext cx="714783" cy="1127626"/>
          </a:xfrm>
          <a:prstGeom prst="bentArrow">
            <a:avLst>
              <a:gd name="adj1" fmla="val 25000"/>
              <a:gd name="adj2" fmla="val 19166"/>
              <a:gd name="adj3" fmla="val 25000"/>
              <a:gd name="adj4" fmla="val 4375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054" name="2053 CuadroTexto"/>
          <p:cNvSpPr txBox="1"/>
          <p:nvPr/>
        </p:nvSpPr>
        <p:spPr>
          <a:xfrm>
            <a:off x="2435365" y="5427879"/>
            <a:ext cx="12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ESPE</a:t>
            </a:r>
          </a:p>
          <a:p>
            <a:pPr algn="ctr"/>
            <a:r>
              <a:rPr lang="es-EC" sz="1200" dirty="0"/>
              <a:t>docente  estudiante</a:t>
            </a:r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701" y="528423"/>
            <a:ext cx="902156" cy="7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5A20C53-8EB7-4234-908B-CCB506429A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8190" y="4757993"/>
            <a:ext cx="1304116" cy="617374"/>
          </a:xfrm>
          <a:prstGeom prst="rect">
            <a:avLst/>
          </a:prstGeom>
        </p:spPr>
      </p:pic>
      <p:sp>
        <p:nvSpPr>
          <p:cNvPr id="32" name="2050 Flecha izquierda">
            <a:extLst>
              <a:ext uri="{FF2B5EF4-FFF2-40B4-BE49-F238E27FC236}">
                <a16:creationId xmlns:a16="http://schemas.microsoft.com/office/drawing/2014/main" id="{BC948E2B-DA44-497A-988A-207474EED524}"/>
              </a:ext>
            </a:extLst>
          </p:cNvPr>
          <p:cNvSpPr/>
          <p:nvPr/>
        </p:nvSpPr>
        <p:spPr>
          <a:xfrm>
            <a:off x="3815138" y="4978239"/>
            <a:ext cx="655728" cy="336295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8" name="2 Subtítulo">
            <a:extLst>
              <a:ext uri="{FF2B5EF4-FFF2-40B4-BE49-F238E27FC236}">
                <a16:creationId xmlns:a16="http://schemas.microsoft.com/office/drawing/2014/main" id="{C25EC932-33D1-4CCB-81AC-EA7389B4398D}"/>
              </a:ext>
            </a:extLst>
          </p:cNvPr>
          <p:cNvSpPr txBox="1">
            <a:spLocks/>
          </p:cNvSpPr>
          <p:nvPr/>
        </p:nvSpPr>
        <p:spPr>
          <a:xfrm>
            <a:off x="-25474" y="683965"/>
            <a:ext cx="1728192" cy="1584176"/>
          </a:xfrm>
          <a:prstGeom prst="rect">
            <a:avLst/>
          </a:prstGeom>
        </p:spPr>
        <p:txBody>
          <a:bodyPr vert="horz" lIns="101822" tIns="50911" rIns="101822" bIns="50911" rtlCol="0">
            <a:no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INTRODUCCIÓN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Planteamiento y Formulación del 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Problema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Justificación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Objetivos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Hipótesis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15324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9 Diagrama"/>
          <p:cNvGraphicFramePr/>
          <p:nvPr/>
        </p:nvGraphicFramePr>
        <p:xfrm>
          <a:off x="2816436" y="1242538"/>
          <a:ext cx="8175314" cy="4402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2 Subtítulo"/>
          <p:cNvSpPr txBox="1">
            <a:spLocks/>
          </p:cNvSpPr>
          <p:nvPr/>
        </p:nvSpPr>
        <p:spPr>
          <a:xfrm>
            <a:off x="-25474" y="683965"/>
            <a:ext cx="1728192" cy="1296144"/>
          </a:xfrm>
          <a:prstGeom prst="rect">
            <a:avLst/>
          </a:prstGeom>
        </p:spPr>
        <p:txBody>
          <a:bodyPr vert="horz" lIns="101822" tIns="50911" rIns="101822" bIns="50911" rtlCol="0">
            <a:no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INTRODUCCIÓN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Planteamiento y Formulación del 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Problema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Justificación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Objetivos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Hipótesis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90C33F01-EDE3-436A-B7EF-55A615E28E16}"/>
              </a:ext>
            </a:extLst>
          </p:cNvPr>
          <p:cNvGrpSpPr/>
          <p:nvPr/>
        </p:nvGrpSpPr>
        <p:grpSpPr>
          <a:xfrm>
            <a:off x="3214886" y="1169216"/>
            <a:ext cx="7634539" cy="1098925"/>
            <a:chOff x="112108" y="1169216"/>
            <a:chExt cx="7634539" cy="1098925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87F277AF-D685-4CF9-8ACA-5AF12690E2CD}"/>
                </a:ext>
              </a:extLst>
            </p:cNvPr>
            <p:cNvSpPr/>
            <p:nvPr/>
          </p:nvSpPr>
          <p:spPr>
            <a:xfrm>
              <a:off x="112108" y="1169216"/>
              <a:ext cx="7522431" cy="1089419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ángulo: esquinas redondeadas 4">
              <a:extLst>
                <a:ext uri="{FF2B5EF4-FFF2-40B4-BE49-F238E27FC236}">
                  <a16:creationId xmlns:a16="http://schemas.microsoft.com/office/drawing/2014/main" id="{D4231F16-825D-42CB-80D0-58B22AFCDD75}"/>
                </a:ext>
              </a:extLst>
            </p:cNvPr>
            <p:cNvSpPr txBox="1"/>
            <p:nvPr/>
          </p:nvSpPr>
          <p:spPr>
            <a:xfrm>
              <a:off x="288032" y="1242538"/>
              <a:ext cx="7458615" cy="10256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kern="1200" dirty="0"/>
                <a:t>Evaluar el uso de los REA en la asignatura de COE de la carrera de rediseño de Ingeniería de Software de la ESPE implementados a través una herramienta tecnológica que contribuyan al incremento del 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316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081" y="3149782"/>
            <a:ext cx="1833469" cy="185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82638" y="3147016"/>
            <a:ext cx="3456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>
                <a:solidFill>
                  <a:schemeClr val="accent3">
                    <a:lumMod val="50000"/>
                  </a:schemeClr>
                </a:solidFill>
              </a:rPr>
              <a:t>Los Recursos Educativos Abiertos aplicados en la asignatura de Comunicación Oral y Escrita de la carrera de rediseño de Ingeniería de software de la ESPE incrementan el rendimiento académico del estudiante de esa asignatura.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607377" y="3156872"/>
            <a:ext cx="35420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>
                <a:solidFill>
                  <a:schemeClr val="accent3">
                    <a:lumMod val="50000"/>
                  </a:schemeClr>
                </a:solidFill>
              </a:rPr>
              <a:t>Los Recursos Educativos Abiertos aplicados en la asignatura de Comunicación Oral y Escrita de la carrera de rediseño de Ingeniería de software de la ESPE no incrementan el rendimiento académico del estudiante de esa asignatura.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494" y="1935922"/>
            <a:ext cx="1080120" cy="90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769" y="2052118"/>
            <a:ext cx="1033835" cy="89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2 Subtítulo">
            <a:extLst>
              <a:ext uri="{FF2B5EF4-FFF2-40B4-BE49-F238E27FC236}">
                <a16:creationId xmlns:a16="http://schemas.microsoft.com/office/drawing/2014/main" id="{B864E3C4-98D9-49F2-9D92-2FAB6FA157BF}"/>
              </a:ext>
            </a:extLst>
          </p:cNvPr>
          <p:cNvSpPr txBox="1">
            <a:spLocks/>
          </p:cNvSpPr>
          <p:nvPr/>
        </p:nvSpPr>
        <p:spPr>
          <a:xfrm>
            <a:off x="-25474" y="683965"/>
            <a:ext cx="1728192" cy="1368153"/>
          </a:xfrm>
          <a:prstGeom prst="rect">
            <a:avLst/>
          </a:prstGeom>
        </p:spPr>
        <p:txBody>
          <a:bodyPr vert="horz" lIns="101822" tIns="50911" rIns="101822" bIns="50911" rtlCol="0">
            <a:no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INTRODUCCIÓN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Planteamiento y Formulación del 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Problema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Justificación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Objetivos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Hipótesis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8752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2494806" y="171198"/>
            <a:ext cx="8568951" cy="1477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s-EC" sz="1800" b="1" i="1" dirty="0"/>
              <a:t>REA </a:t>
            </a:r>
            <a:r>
              <a:rPr lang="es-EC" sz="1800" i="1" dirty="0"/>
              <a:t>“Materiales de enseñanza, aprendizaje e investigación en cualquier medio – digital o de otro tipo – que son de dominio público o que se han editado con una licencia de tipo abierto que permite que otros tengan acceso a ellos, los usen, los adapten y los redistribuyan sin costo alguno y sin restricciones o con pocas restricciones”</a:t>
            </a:r>
            <a:r>
              <a:rPr lang="es-EC" sz="1800" b="1" i="1" dirty="0"/>
              <a:t> (UNESCO, 2020)</a:t>
            </a:r>
          </a:p>
        </p:txBody>
      </p:sp>
      <p:pic>
        <p:nvPicPr>
          <p:cNvPr id="12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53" y="1794809"/>
            <a:ext cx="7195258" cy="63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" name="123 Grupo"/>
          <p:cNvGrpSpPr/>
          <p:nvPr/>
        </p:nvGrpSpPr>
        <p:grpSpPr>
          <a:xfrm>
            <a:off x="262558" y="3331029"/>
            <a:ext cx="3440185" cy="2736694"/>
            <a:chOff x="8288466" y="1972543"/>
            <a:chExt cx="3423364" cy="3062215"/>
          </a:xfrm>
        </p:grpSpPr>
        <p:cxnSp>
          <p:nvCxnSpPr>
            <p:cNvPr id="4150" name="4149 Conector angular"/>
            <p:cNvCxnSpPr>
              <a:stCxn id="4104" idx="1"/>
            </p:cNvCxnSpPr>
            <p:nvPr/>
          </p:nvCxnSpPr>
          <p:spPr>
            <a:xfrm rot="10800000" flipV="1">
              <a:off x="9727789" y="4639539"/>
              <a:ext cx="772792" cy="2"/>
            </a:xfrm>
            <a:prstGeom prst="curvedConnector3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6051" y="4394762"/>
              <a:ext cx="490932" cy="41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8698" y="3139292"/>
              <a:ext cx="1159940" cy="66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298" y="3130404"/>
              <a:ext cx="544705" cy="51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6691" y="1972543"/>
              <a:ext cx="672322" cy="617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855" y="3029310"/>
              <a:ext cx="630245" cy="587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0581" y="4404158"/>
              <a:ext cx="436890" cy="470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16 Conector angular"/>
            <p:cNvCxnSpPr/>
            <p:nvPr/>
          </p:nvCxnSpPr>
          <p:spPr>
            <a:xfrm flipV="1">
              <a:off x="8959852" y="3399141"/>
              <a:ext cx="531665" cy="96788"/>
            </a:xfrm>
            <a:prstGeom prst="bentConnector3">
              <a:avLst/>
            </a:prstGeom>
            <a:ln>
              <a:solidFill>
                <a:schemeClr val="accent3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angular"/>
            <p:cNvCxnSpPr>
              <a:stCxn id="4105" idx="0"/>
            </p:cNvCxnSpPr>
            <p:nvPr/>
          </p:nvCxnSpPr>
          <p:spPr>
            <a:xfrm rot="5400000" flipH="1" flipV="1">
              <a:off x="9356080" y="3990275"/>
              <a:ext cx="539924" cy="269052"/>
            </a:xfrm>
            <a:prstGeom prst="bentConnector3">
              <a:avLst/>
            </a:prstGeom>
            <a:ln>
              <a:solidFill>
                <a:schemeClr val="accent3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angular"/>
            <p:cNvCxnSpPr>
              <a:stCxn id="4104" idx="0"/>
            </p:cNvCxnSpPr>
            <p:nvPr/>
          </p:nvCxnSpPr>
          <p:spPr>
            <a:xfrm rot="16200000" flipV="1">
              <a:off x="10257591" y="3942723"/>
              <a:ext cx="549320" cy="37355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3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Conector angular"/>
            <p:cNvCxnSpPr>
              <a:stCxn id="4103" idx="1"/>
              <a:endCxn id="18" idx="3"/>
            </p:cNvCxnSpPr>
            <p:nvPr/>
          </p:nvCxnSpPr>
          <p:spPr>
            <a:xfrm rot="10800000" flipV="1">
              <a:off x="10698639" y="3322962"/>
              <a:ext cx="332216" cy="149553"/>
            </a:xfrm>
            <a:prstGeom prst="bentConnector3">
              <a:avLst/>
            </a:prstGeom>
            <a:ln>
              <a:solidFill>
                <a:schemeClr val="accent3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angular"/>
            <p:cNvCxnSpPr>
              <a:stCxn id="4177" idx="2"/>
              <a:endCxn id="18" idx="0"/>
            </p:cNvCxnSpPr>
            <p:nvPr/>
          </p:nvCxnSpPr>
          <p:spPr>
            <a:xfrm rot="16200000" flipH="1">
              <a:off x="9866974" y="2887598"/>
              <a:ext cx="422377" cy="81011"/>
            </a:xfrm>
            <a:prstGeom prst="bentConnector3">
              <a:avLst/>
            </a:prstGeom>
            <a:ln>
              <a:solidFill>
                <a:schemeClr val="accent3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6" name="4125 Conector angular"/>
            <p:cNvCxnSpPr>
              <a:stCxn id="4102" idx="3"/>
              <a:endCxn id="4103" idx="0"/>
            </p:cNvCxnSpPr>
            <p:nvPr/>
          </p:nvCxnSpPr>
          <p:spPr>
            <a:xfrm>
              <a:off x="10359013" y="2281259"/>
              <a:ext cx="986965" cy="748051"/>
            </a:xfrm>
            <a:prstGeom prst="curvedConnector2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9" name="4128 Conector angular"/>
            <p:cNvCxnSpPr>
              <a:stCxn id="119" idx="2"/>
              <a:endCxn id="4104" idx="3"/>
            </p:cNvCxnSpPr>
            <p:nvPr/>
          </p:nvCxnSpPr>
          <p:spPr>
            <a:xfrm rot="5400000">
              <a:off x="10768997" y="4004524"/>
              <a:ext cx="803489" cy="466541"/>
            </a:xfrm>
            <a:prstGeom prst="curvedConnector2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1" name="4130 Conector angular"/>
            <p:cNvCxnSpPr>
              <a:stCxn id="4105" idx="1"/>
              <a:endCxn id="126" idx="2"/>
            </p:cNvCxnSpPr>
            <p:nvPr/>
          </p:nvCxnSpPr>
          <p:spPr>
            <a:xfrm rot="10800000">
              <a:off x="8665322" y="3868016"/>
              <a:ext cx="580730" cy="734652"/>
            </a:xfrm>
            <a:prstGeom prst="curvedConnector2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6" name="4135 Conector angular"/>
            <p:cNvCxnSpPr>
              <a:stCxn id="4100" idx="0"/>
              <a:endCxn id="4102" idx="1"/>
            </p:cNvCxnSpPr>
            <p:nvPr/>
          </p:nvCxnSpPr>
          <p:spPr>
            <a:xfrm rot="5400000" flipH="1" flipV="1">
              <a:off x="8755598" y="2199312"/>
              <a:ext cx="849145" cy="1013040"/>
            </a:xfrm>
            <a:prstGeom prst="curvedConnector2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7" name="4176 CuadroTexto"/>
            <p:cNvSpPr txBox="1"/>
            <p:nvPr/>
          </p:nvSpPr>
          <p:spPr>
            <a:xfrm>
              <a:off x="9729839" y="2494080"/>
              <a:ext cx="615637" cy="222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800" dirty="0"/>
                <a:t>Conservar</a:t>
              </a:r>
            </a:p>
          </p:txBody>
        </p:sp>
        <p:sp>
          <p:nvSpPr>
            <p:cNvPr id="119" name="118 CuadroTexto"/>
            <p:cNvSpPr txBox="1"/>
            <p:nvPr/>
          </p:nvSpPr>
          <p:spPr>
            <a:xfrm>
              <a:off x="11096193" y="3613214"/>
              <a:ext cx="615637" cy="222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800" dirty="0"/>
                <a:t>Reutilizar</a:t>
              </a:r>
            </a:p>
          </p:txBody>
        </p:sp>
        <p:sp>
          <p:nvSpPr>
            <p:cNvPr id="126" name="125 CuadroTexto"/>
            <p:cNvSpPr txBox="1"/>
            <p:nvPr/>
          </p:nvSpPr>
          <p:spPr>
            <a:xfrm>
              <a:off x="8288466" y="3645180"/>
              <a:ext cx="753710" cy="222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800" dirty="0"/>
                <a:t>Redistribuir</a:t>
              </a:r>
            </a:p>
          </p:txBody>
        </p:sp>
        <p:sp>
          <p:nvSpPr>
            <p:cNvPr id="127" name="126 CuadroTexto"/>
            <p:cNvSpPr txBox="1"/>
            <p:nvPr/>
          </p:nvSpPr>
          <p:spPr>
            <a:xfrm>
              <a:off x="9219253" y="4810573"/>
              <a:ext cx="615637" cy="222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800" dirty="0"/>
                <a:t>Combinar</a:t>
              </a:r>
            </a:p>
          </p:txBody>
        </p:sp>
        <p:sp>
          <p:nvSpPr>
            <p:cNvPr id="128" name="127 CuadroTexto"/>
            <p:cNvSpPr txBox="1"/>
            <p:nvPr/>
          </p:nvSpPr>
          <p:spPr>
            <a:xfrm>
              <a:off x="10418329" y="4811922"/>
              <a:ext cx="615637" cy="222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800" dirty="0"/>
                <a:t>Modificar</a:t>
              </a:r>
            </a:p>
          </p:txBody>
        </p: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EBF11E3-7A6A-470A-B2A4-B6A61DD74C2B}"/>
              </a:ext>
            </a:extLst>
          </p:cNvPr>
          <p:cNvSpPr txBox="1"/>
          <p:nvPr/>
        </p:nvSpPr>
        <p:spPr>
          <a:xfrm>
            <a:off x="8468311" y="2846818"/>
            <a:ext cx="3374076" cy="400110"/>
          </a:xfrm>
          <a:prstGeom prst="rect">
            <a:avLst/>
          </a:prstGeom>
          <a:noFill/>
          <a:ln w="317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REPOSITORIOS REA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C6A1D420-5128-4A7F-A436-05F9BB5DB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1470" y="3525549"/>
            <a:ext cx="2211983" cy="24287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96C014B-35E0-4B97-8120-2CF0574E62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9648" y="4700990"/>
            <a:ext cx="565678" cy="45789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grpSp>
        <p:nvGrpSpPr>
          <p:cNvPr id="2" name="1 Grupo"/>
          <p:cNvGrpSpPr/>
          <p:nvPr/>
        </p:nvGrpSpPr>
        <p:grpSpPr>
          <a:xfrm>
            <a:off x="4362504" y="2864120"/>
            <a:ext cx="3676918" cy="3085140"/>
            <a:chOff x="4362504" y="2864120"/>
            <a:chExt cx="3676918" cy="3085140"/>
          </a:xfrm>
        </p:grpSpPr>
        <p:sp>
          <p:nvSpPr>
            <p:cNvPr id="10" name="Flecha: a la derecha 9">
              <a:extLst>
                <a:ext uri="{FF2B5EF4-FFF2-40B4-BE49-F238E27FC236}">
                  <a16:creationId xmlns:a16="http://schemas.microsoft.com/office/drawing/2014/main" id="{6C8BF383-1B19-46F3-8F0A-6CCCB8805779}"/>
                </a:ext>
              </a:extLst>
            </p:cNvPr>
            <p:cNvSpPr/>
            <p:nvPr/>
          </p:nvSpPr>
          <p:spPr>
            <a:xfrm>
              <a:off x="4460824" y="3930000"/>
              <a:ext cx="360040" cy="330763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38" name="Flecha: a la derecha 37">
              <a:extLst>
                <a:ext uri="{FF2B5EF4-FFF2-40B4-BE49-F238E27FC236}">
                  <a16:creationId xmlns:a16="http://schemas.microsoft.com/office/drawing/2014/main" id="{B4C9A6AD-FAA8-46D8-85B9-87A6C308A7D4}"/>
                </a:ext>
              </a:extLst>
            </p:cNvPr>
            <p:cNvSpPr/>
            <p:nvPr/>
          </p:nvSpPr>
          <p:spPr>
            <a:xfrm>
              <a:off x="4460824" y="4700990"/>
              <a:ext cx="360040" cy="330763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39" name="Flecha: a la derecha 38">
              <a:extLst>
                <a:ext uri="{FF2B5EF4-FFF2-40B4-BE49-F238E27FC236}">
                  <a16:creationId xmlns:a16="http://schemas.microsoft.com/office/drawing/2014/main" id="{403C82A6-ACF3-44B8-94B3-64D0915A8411}"/>
                </a:ext>
              </a:extLst>
            </p:cNvPr>
            <p:cNvSpPr/>
            <p:nvPr/>
          </p:nvSpPr>
          <p:spPr>
            <a:xfrm>
              <a:off x="4475455" y="5457709"/>
              <a:ext cx="360040" cy="330763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2DB027B-3633-4833-8857-9336ABC13D3B}"/>
                </a:ext>
              </a:extLst>
            </p:cNvPr>
            <p:cNvSpPr txBox="1"/>
            <p:nvPr/>
          </p:nvSpPr>
          <p:spPr>
            <a:xfrm>
              <a:off x="4855928" y="3806252"/>
              <a:ext cx="1450793" cy="584775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C" sz="1600" dirty="0"/>
                <a:t>Contenidos Educativos 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886F8EDA-8F72-4F57-BB20-20DE39A84E46}"/>
                </a:ext>
              </a:extLst>
            </p:cNvPr>
            <p:cNvSpPr txBox="1"/>
            <p:nvPr/>
          </p:nvSpPr>
          <p:spPr>
            <a:xfrm>
              <a:off x="4865429" y="4757542"/>
              <a:ext cx="1656184" cy="338554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C" sz="1600" dirty="0"/>
                <a:t>Herramientas</a:t>
              </a: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BBFF642C-47AD-4E11-9BB4-2EE7A0BCB148}"/>
                </a:ext>
              </a:extLst>
            </p:cNvPr>
            <p:cNvSpPr txBox="1"/>
            <p:nvPr/>
          </p:nvSpPr>
          <p:spPr>
            <a:xfrm>
              <a:off x="4870382" y="5364485"/>
              <a:ext cx="1656184" cy="584775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C" sz="1600" dirty="0"/>
                <a:t>Recursos de Implementación</a:t>
              </a: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E4B6EE9F-C758-47E1-AEC5-C2868E4EE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39247" y="5487541"/>
              <a:ext cx="1400175" cy="381000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4E2B5C9-61D3-4F73-AA9E-BA839A31F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41785" y="3785838"/>
              <a:ext cx="734566" cy="633859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85DCBFB9-3DA8-405D-BACA-050AE07A647B}"/>
                </a:ext>
              </a:extLst>
            </p:cNvPr>
            <p:cNvSpPr txBox="1"/>
            <p:nvPr/>
          </p:nvSpPr>
          <p:spPr>
            <a:xfrm>
              <a:off x="4362504" y="2864120"/>
              <a:ext cx="3481755" cy="400110"/>
            </a:xfrm>
            <a:prstGeom prst="rect">
              <a:avLst/>
            </a:prstGeom>
            <a:noFill/>
            <a:ln w="31750"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TIPOS DE  REA</a:t>
              </a:r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BDACB28-69AF-4922-9922-90DAFE424310}"/>
              </a:ext>
            </a:extLst>
          </p:cNvPr>
          <p:cNvSpPr txBox="1"/>
          <p:nvPr/>
        </p:nvSpPr>
        <p:spPr>
          <a:xfrm>
            <a:off x="10668685" y="3569090"/>
            <a:ext cx="15217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0" i="0" u="none" strike="noStrike" baseline="0" dirty="0">
                <a:solidFill>
                  <a:srgbClr val="000000"/>
                </a:solidFill>
              </a:rPr>
              <a:t>Espacios:</a:t>
            </a:r>
          </a:p>
          <a:p>
            <a:r>
              <a:rPr lang="es-EC" sz="1600" b="0" i="0" u="none" strike="noStrike" baseline="0" dirty="0">
                <a:solidFill>
                  <a:srgbClr val="000000"/>
                </a:solidFill>
              </a:rPr>
              <a:t>almacenar</a:t>
            </a:r>
          </a:p>
          <a:p>
            <a:r>
              <a:rPr lang="es-EC" sz="1600" b="0" i="0" u="none" strike="noStrike" baseline="0" dirty="0">
                <a:solidFill>
                  <a:srgbClr val="000000"/>
                </a:solidFill>
              </a:rPr>
              <a:t>organizar</a:t>
            </a:r>
          </a:p>
          <a:p>
            <a:r>
              <a:rPr lang="es-EC" sz="1600" b="0" i="0" u="none" strike="noStrike" baseline="0" dirty="0">
                <a:solidFill>
                  <a:srgbClr val="000000"/>
                </a:solidFill>
              </a:rPr>
              <a:t>difundir</a:t>
            </a:r>
          </a:p>
          <a:p>
            <a:r>
              <a:rPr lang="es-EC" sz="1600" dirty="0">
                <a:solidFill>
                  <a:srgbClr val="000000"/>
                </a:solidFill>
              </a:rPr>
              <a:t>P</a:t>
            </a:r>
            <a:r>
              <a:rPr lang="es-EC" sz="1600" b="0" i="0" u="none" strike="noStrike" baseline="0" dirty="0">
                <a:solidFill>
                  <a:srgbClr val="000000"/>
                </a:solidFill>
              </a:rPr>
              <a:t>ermiten</a:t>
            </a:r>
          </a:p>
          <a:p>
            <a:r>
              <a:rPr lang="es-EC" sz="1600" b="0" i="0" u="none" strike="noStrike" baseline="0" dirty="0">
                <a:solidFill>
                  <a:srgbClr val="000000"/>
                </a:solidFill>
              </a:rPr>
              <a:t>preservación </a:t>
            </a:r>
          </a:p>
          <a:p>
            <a:r>
              <a:rPr lang="es-EC" sz="1600" b="0" i="0" u="none" strike="noStrike" baseline="0" dirty="0">
                <a:solidFill>
                  <a:srgbClr val="000000"/>
                </a:solidFill>
              </a:rPr>
              <a:t>reutilización </a:t>
            </a:r>
          </a:p>
          <a:p>
            <a:r>
              <a:rPr lang="es-EC" sz="1600" b="0" i="0" u="none" strike="noStrike" baseline="0" dirty="0">
                <a:solidFill>
                  <a:srgbClr val="000000"/>
                </a:solidFill>
              </a:rPr>
              <a:t>fácil acceso </a:t>
            </a:r>
          </a:p>
          <a:p>
            <a:r>
              <a:rPr lang="es-EC" sz="1600" dirty="0">
                <a:solidFill>
                  <a:srgbClr val="000000"/>
                </a:solidFill>
              </a:rPr>
              <a:t>Apoya proceso-</a:t>
            </a:r>
          </a:p>
          <a:p>
            <a:r>
              <a:rPr lang="es-EC" sz="1600" dirty="0">
                <a:solidFill>
                  <a:srgbClr val="000000"/>
                </a:solidFill>
              </a:rPr>
              <a:t>aprendizaje </a:t>
            </a:r>
            <a:endParaRPr lang="es-EC" sz="1800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BBABDC8-6616-45EC-A80C-C8D91303F5B2}"/>
              </a:ext>
            </a:extLst>
          </p:cNvPr>
          <p:cNvSpPr txBox="1"/>
          <p:nvPr/>
        </p:nvSpPr>
        <p:spPr>
          <a:xfrm>
            <a:off x="177120" y="2874343"/>
            <a:ext cx="3561332" cy="400110"/>
          </a:xfrm>
          <a:prstGeom prst="rect">
            <a:avLst/>
          </a:prstGeom>
          <a:noFill/>
          <a:ln w="317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LIBERTADES REA</a:t>
            </a:r>
          </a:p>
        </p:txBody>
      </p:sp>
      <p:sp>
        <p:nvSpPr>
          <p:cNvPr id="63" name="2 Subtítulo">
            <a:extLst>
              <a:ext uri="{FF2B5EF4-FFF2-40B4-BE49-F238E27FC236}">
                <a16:creationId xmlns:a16="http://schemas.microsoft.com/office/drawing/2014/main" id="{F0AB9A96-975F-46D5-892B-0DC7AF7D62F9}"/>
              </a:ext>
            </a:extLst>
          </p:cNvPr>
          <p:cNvSpPr txBox="1">
            <a:spLocks/>
          </p:cNvSpPr>
          <p:nvPr/>
        </p:nvSpPr>
        <p:spPr>
          <a:xfrm>
            <a:off x="7489" y="683965"/>
            <a:ext cx="1839245" cy="1533821"/>
          </a:xfrm>
          <a:prstGeom prst="rect">
            <a:avLst/>
          </a:prstGeom>
        </p:spPr>
        <p:txBody>
          <a:bodyPr vert="horz" lIns="101822" tIns="50911" rIns="101822" bIns="50911" rtlCol="0">
            <a:no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ESTADO DE LA CUESTIÓN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Recursos Educativos Abiertos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Propiedad Intelectual en los REA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Rendimiento Académico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CanvasLMS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7044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Subtítulo">
            <a:extLst>
              <a:ext uri="{FF2B5EF4-FFF2-40B4-BE49-F238E27FC236}">
                <a16:creationId xmlns:a16="http://schemas.microsoft.com/office/drawing/2014/main" id="{2E5D79BC-451A-4379-9279-D92C0AD8AD78}"/>
              </a:ext>
            </a:extLst>
          </p:cNvPr>
          <p:cNvSpPr txBox="1">
            <a:spLocks/>
          </p:cNvSpPr>
          <p:nvPr/>
        </p:nvSpPr>
        <p:spPr>
          <a:xfrm>
            <a:off x="-8702" y="688522"/>
            <a:ext cx="1814252" cy="1579619"/>
          </a:xfrm>
          <a:prstGeom prst="rect">
            <a:avLst/>
          </a:prstGeom>
        </p:spPr>
        <p:txBody>
          <a:bodyPr vert="horz" lIns="101822" tIns="50911" rIns="101822" bIns="50911" rtlCol="0">
            <a:no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ESTADO DE LA CUESTIÓN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Recursos Educativos Abiertos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Propiedad Intelectual en los REA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Rendimiento Académico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CanvasLMS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4B5B20-C52D-466D-9ACF-3E9C20A2B27B}"/>
              </a:ext>
            </a:extLst>
          </p:cNvPr>
          <p:cNvSpPr txBox="1"/>
          <p:nvPr/>
        </p:nvSpPr>
        <p:spPr>
          <a:xfrm>
            <a:off x="2566814" y="8380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i="1" u="none" strike="noStrike" baseline="0" dirty="0">
                <a:solidFill>
                  <a:srgbClr val="000000"/>
                </a:solidFill>
              </a:rPr>
              <a:t>Licencias Abiertas</a:t>
            </a:r>
            <a:r>
              <a:rPr lang="es-MX" sz="1800" b="0" i="1" u="none" strike="noStrike" baseline="0" dirty="0">
                <a:solidFill>
                  <a:srgbClr val="000000"/>
                </a:solidFill>
              </a:rPr>
              <a:t> facilitan su uso, re-uso y modificación, sin necesitar autorización del autor </a:t>
            </a:r>
            <a:r>
              <a:rPr lang="es-MX" sz="1800" b="1" i="1" u="none" strike="noStrike" baseline="0" dirty="0">
                <a:solidFill>
                  <a:srgbClr val="000000"/>
                </a:solidFill>
              </a:rPr>
              <a:t>(Bardanca, Casullo, &amp; Arriola, 2019).</a:t>
            </a:r>
            <a:endParaRPr lang="es-EC" b="1" i="1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F6E3AB8A-76A5-4012-B03A-6E79A5388819}"/>
              </a:ext>
            </a:extLst>
          </p:cNvPr>
          <p:cNvGrpSpPr/>
          <p:nvPr/>
        </p:nvGrpSpPr>
        <p:grpSpPr>
          <a:xfrm>
            <a:off x="2710830" y="750481"/>
            <a:ext cx="9005556" cy="866029"/>
            <a:chOff x="2702494" y="1416600"/>
            <a:chExt cx="9005556" cy="866029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D2B9B402-5E72-4704-B431-CF13C09E1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71" t="5179" r="12201" b="69960"/>
            <a:stretch/>
          </p:blipFill>
          <p:spPr>
            <a:xfrm>
              <a:off x="2846510" y="1670706"/>
              <a:ext cx="594191" cy="475532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23491CF3-F5D0-4931-A662-E80421ECA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1206" y="1532453"/>
              <a:ext cx="609560" cy="521757"/>
            </a:xfrm>
            <a:prstGeom prst="rect">
              <a:avLst/>
            </a:prstGeom>
          </p:spPr>
        </p:pic>
        <p:sp>
          <p:nvSpPr>
            <p:cNvPr id="19" name="Marco 18">
              <a:extLst>
                <a:ext uri="{FF2B5EF4-FFF2-40B4-BE49-F238E27FC236}">
                  <a16:creationId xmlns:a16="http://schemas.microsoft.com/office/drawing/2014/main" id="{05879383-23D9-4584-B3CD-905ACBCEF273}"/>
                </a:ext>
              </a:extLst>
            </p:cNvPr>
            <p:cNvSpPr/>
            <p:nvPr/>
          </p:nvSpPr>
          <p:spPr>
            <a:xfrm>
              <a:off x="6054648" y="1451432"/>
              <a:ext cx="864096" cy="757738"/>
            </a:xfrm>
            <a:prstGeom prst="fram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schemeClr val="tx1"/>
                </a:solidFill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40C6F7BD-B36E-4900-9181-935B2ECD7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8878" y="1571632"/>
              <a:ext cx="648072" cy="526889"/>
            </a:xfrm>
            <a:prstGeom prst="rect">
              <a:avLst/>
            </a:prstGeom>
          </p:spPr>
        </p:pic>
        <p:sp>
          <p:nvSpPr>
            <p:cNvPr id="21" name="Marco 20">
              <a:extLst>
                <a:ext uri="{FF2B5EF4-FFF2-40B4-BE49-F238E27FC236}">
                  <a16:creationId xmlns:a16="http://schemas.microsoft.com/office/drawing/2014/main" id="{20C92241-30B0-4D2A-B5BC-0AD6CF22E0F1}"/>
                </a:ext>
              </a:extLst>
            </p:cNvPr>
            <p:cNvSpPr/>
            <p:nvPr/>
          </p:nvSpPr>
          <p:spPr>
            <a:xfrm>
              <a:off x="2702494" y="1451432"/>
              <a:ext cx="864096" cy="757738"/>
            </a:xfrm>
            <a:prstGeom prst="fram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23" name="Marco 22">
              <a:extLst>
                <a:ext uri="{FF2B5EF4-FFF2-40B4-BE49-F238E27FC236}">
                  <a16:creationId xmlns:a16="http://schemas.microsoft.com/office/drawing/2014/main" id="{8E279D68-C053-442A-A49F-31D9CF317231}"/>
                </a:ext>
              </a:extLst>
            </p:cNvPr>
            <p:cNvSpPr/>
            <p:nvPr/>
          </p:nvSpPr>
          <p:spPr>
            <a:xfrm>
              <a:off x="8962012" y="1416600"/>
              <a:ext cx="864096" cy="757738"/>
            </a:xfrm>
            <a:prstGeom prst="fram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632011F-6D55-41AB-9C3E-F7154990F10D}"/>
                </a:ext>
              </a:extLst>
            </p:cNvPr>
            <p:cNvSpPr txBox="1"/>
            <p:nvPr/>
          </p:nvSpPr>
          <p:spPr>
            <a:xfrm>
              <a:off x="3582988" y="1516077"/>
              <a:ext cx="230425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C" sz="1400" b="1" i="1" dirty="0"/>
                <a:t>Copyleft</a:t>
              </a:r>
            </a:p>
            <a:p>
              <a:r>
                <a:rPr lang="es-EC" sz="1400" dirty="0"/>
                <a:t>Preservar el mismo derecho de autor en versiones 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0A7E45F4-06D8-48AD-944D-49F085245294}"/>
                </a:ext>
              </a:extLst>
            </p:cNvPr>
            <p:cNvSpPr txBox="1"/>
            <p:nvPr/>
          </p:nvSpPr>
          <p:spPr>
            <a:xfrm>
              <a:off x="6936541" y="1532453"/>
              <a:ext cx="1864145" cy="7386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C" sz="1400" b="1" i="1" dirty="0"/>
                <a:t>Domino Publico </a:t>
              </a:r>
            </a:p>
            <a:p>
              <a:r>
                <a:rPr lang="es-EC" sz="1400" dirty="0"/>
                <a:t>Respetar el derecho moral del autor.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358B8FFA-170E-454B-9FBA-D3FEB6C798D6}"/>
                </a:ext>
              </a:extLst>
            </p:cNvPr>
            <p:cNvSpPr txBox="1"/>
            <p:nvPr/>
          </p:nvSpPr>
          <p:spPr>
            <a:xfrm>
              <a:off x="9843905" y="1543965"/>
              <a:ext cx="1864145" cy="7386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C" sz="1400" b="1" i="1" dirty="0"/>
                <a:t>Creative Commons</a:t>
              </a:r>
            </a:p>
            <a:p>
              <a:r>
                <a:rPr lang="es-EC" sz="1400" dirty="0"/>
                <a:t>El autor cede algunos derechos.</a:t>
              </a:r>
            </a:p>
          </p:txBody>
        </p:sp>
      </p:grpSp>
      <p:pic>
        <p:nvPicPr>
          <p:cNvPr id="26" name="Picture 3">
            <a:extLst>
              <a:ext uri="{FF2B5EF4-FFF2-40B4-BE49-F238E27FC236}">
                <a16:creationId xmlns:a16="http://schemas.microsoft.com/office/drawing/2014/main" id="{EC7B0E5D-3D87-468D-93C3-154C19321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6673"/>
          <a:stretch/>
        </p:blipFill>
        <p:spPr bwMode="auto">
          <a:xfrm>
            <a:off x="2926854" y="2797650"/>
            <a:ext cx="3136130" cy="32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144 Grupo">
            <a:extLst>
              <a:ext uri="{FF2B5EF4-FFF2-40B4-BE49-F238E27FC236}">
                <a16:creationId xmlns:a16="http://schemas.microsoft.com/office/drawing/2014/main" id="{A735A52E-3E41-48D2-88CC-522683D3C75A}"/>
              </a:ext>
            </a:extLst>
          </p:cNvPr>
          <p:cNvGrpSpPr/>
          <p:nvPr/>
        </p:nvGrpSpPr>
        <p:grpSpPr>
          <a:xfrm>
            <a:off x="262558" y="3060228"/>
            <a:ext cx="2520280" cy="2824321"/>
            <a:chOff x="6052357" y="3294751"/>
            <a:chExt cx="1498866" cy="1609276"/>
          </a:xfrm>
        </p:grpSpPr>
        <p:pic>
          <p:nvPicPr>
            <p:cNvPr id="28" name="Picture 20">
              <a:extLst>
                <a:ext uri="{FF2B5EF4-FFF2-40B4-BE49-F238E27FC236}">
                  <a16:creationId xmlns:a16="http://schemas.microsoft.com/office/drawing/2014/main" id="{5E54ED21-E438-42A6-902D-21B337DB9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3238" y="3294751"/>
              <a:ext cx="792087" cy="38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1">
              <a:extLst>
                <a:ext uri="{FF2B5EF4-FFF2-40B4-BE49-F238E27FC236}">
                  <a16:creationId xmlns:a16="http://schemas.microsoft.com/office/drawing/2014/main" id="{EB44D7D6-A852-4F59-8D2B-C7901F47B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357" y="3737571"/>
              <a:ext cx="1498866" cy="1166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2">
              <a:extLst>
                <a:ext uri="{FF2B5EF4-FFF2-40B4-BE49-F238E27FC236}">
                  <a16:creationId xmlns:a16="http://schemas.microsoft.com/office/drawing/2014/main" id="{15733877-FC6F-4E3F-A4F9-6BE2A4E7D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7293" y="4524423"/>
              <a:ext cx="377873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097617A1-E792-497F-A427-06393928D27A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6167214" y="3015293"/>
            <a:ext cx="5834974" cy="286925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DBFADA5-2B2C-4064-ACEF-7A3021D14B37}"/>
              </a:ext>
            </a:extLst>
          </p:cNvPr>
          <p:cNvSpPr txBox="1"/>
          <p:nvPr/>
        </p:nvSpPr>
        <p:spPr>
          <a:xfrm>
            <a:off x="2640860" y="1817507"/>
            <a:ext cx="9172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i="1" u="none" strike="noStrike" baseline="0" dirty="0">
                <a:solidFill>
                  <a:srgbClr val="000000"/>
                </a:solidFill>
              </a:rPr>
              <a:t>Creative Commons </a:t>
            </a:r>
            <a:r>
              <a:rPr lang="es-MX" sz="1800" i="1" dirty="0">
                <a:solidFill>
                  <a:srgbClr val="000000"/>
                </a:solidFill>
              </a:rPr>
              <a:t>protege la propiedad intelectual, buscando el </a:t>
            </a:r>
            <a:r>
              <a:rPr lang="es-MX" sz="1800" b="0" i="1" u="none" strike="noStrike" baseline="0" dirty="0">
                <a:solidFill>
                  <a:srgbClr val="000000"/>
                </a:solidFill>
              </a:rPr>
              <a:t>equilibrio entre el reconocimiento del autor, el acceso público a la información, la cultura y el conocimiento </a:t>
            </a:r>
            <a:r>
              <a:rPr lang="es-MX" sz="1800" b="1" i="1" u="none" strike="noStrike" baseline="0" dirty="0">
                <a:solidFill>
                  <a:srgbClr val="000000"/>
                </a:solidFill>
              </a:rPr>
              <a:t>(Viñas, 2015).</a:t>
            </a:r>
            <a:endParaRPr lang="es-EC" b="1" i="1" dirty="0"/>
          </a:p>
        </p:txBody>
      </p:sp>
    </p:spTree>
    <p:extLst>
      <p:ext uri="{BB962C8B-B14F-4D97-AF65-F5344CB8AC3E}">
        <p14:creationId xmlns:p14="http://schemas.microsoft.com/office/powerpoint/2010/main" val="1853224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17" y="4859753"/>
            <a:ext cx="682070" cy="79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439" y="1790761"/>
            <a:ext cx="1581059" cy="115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070870" y="291653"/>
            <a:ext cx="777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b="1" i="1" dirty="0"/>
              <a:t>Rendimiento Académico </a:t>
            </a:r>
            <a:r>
              <a:rPr lang="es-EC" sz="1800" i="1" dirty="0"/>
              <a:t>sistema que mide los resultados y la construcción de conocimientos en los estudiantes </a:t>
            </a:r>
            <a:r>
              <a:rPr lang="es-EC" sz="1800" b="1" i="1" dirty="0"/>
              <a:t>(Edel Navarro , 2003) 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050959" y="1300009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Se crea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003783" y="5768597"/>
            <a:ext cx="1711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Proceso y resultados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0199665" y="4248336"/>
            <a:ext cx="1611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Estudiante </a:t>
            </a:r>
          </a:p>
          <a:p>
            <a:pPr algn="ctr"/>
            <a:r>
              <a:rPr lang="es-EC" sz="1400" dirty="0"/>
              <a:t>saber que hacer con lo aprendido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439" y="3296667"/>
            <a:ext cx="1581061" cy="87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6" y="3081451"/>
            <a:ext cx="2478592" cy="172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928" y="1817713"/>
            <a:ext cx="1740059" cy="107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72" y="3218966"/>
            <a:ext cx="1756712" cy="97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832" y="4520662"/>
            <a:ext cx="1714152" cy="106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202803" y="1265573"/>
            <a:ext cx="1088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Se valoran</a:t>
            </a: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440" y="4523548"/>
            <a:ext cx="1581064" cy="10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8432394" y="1275975"/>
            <a:ext cx="903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Factores</a:t>
            </a:r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667" y="1811019"/>
            <a:ext cx="1692188" cy="116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/>
          <p:cNvCxnSpPr/>
          <p:nvPr/>
        </p:nvCxnSpPr>
        <p:spPr>
          <a:xfrm>
            <a:off x="3142878" y="1337885"/>
            <a:ext cx="0" cy="4477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5663158" y="1306831"/>
            <a:ext cx="0" cy="4477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7823398" y="1445253"/>
            <a:ext cx="0" cy="4477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5" name="Picture 1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6"/>
          <a:stretch/>
        </p:blipFill>
        <p:spPr bwMode="auto">
          <a:xfrm>
            <a:off x="8036667" y="3185891"/>
            <a:ext cx="1692188" cy="116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665" y="3275321"/>
            <a:ext cx="1696247" cy="92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865" y="4597574"/>
            <a:ext cx="1697988" cy="116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3534782" y="5784064"/>
            <a:ext cx="1780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Didácticas educativas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9983638" y="1645231"/>
            <a:ext cx="20797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Socioeconómicos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Amplitud programas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Conocimientos previos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Metodología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Vocación,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Infraestructura</a:t>
            </a:r>
          </a:p>
        </p:txBody>
      </p:sp>
      <p:sp>
        <p:nvSpPr>
          <p:cNvPr id="27" name="2 Subtítulo">
            <a:extLst>
              <a:ext uri="{FF2B5EF4-FFF2-40B4-BE49-F238E27FC236}">
                <a16:creationId xmlns:a16="http://schemas.microsoft.com/office/drawing/2014/main" id="{D16A9DA0-A0F8-4442-8849-A3D62FB2F92F}"/>
              </a:ext>
            </a:extLst>
          </p:cNvPr>
          <p:cNvSpPr txBox="1">
            <a:spLocks/>
          </p:cNvSpPr>
          <p:nvPr/>
        </p:nvSpPr>
        <p:spPr>
          <a:xfrm>
            <a:off x="7489" y="683965"/>
            <a:ext cx="1883231" cy="1800200"/>
          </a:xfrm>
          <a:prstGeom prst="rect">
            <a:avLst/>
          </a:prstGeom>
        </p:spPr>
        <p:txBody>
          <a:bodyPr vert="horz" lIns="101822" tIns="50911" rIns="101822" bIns="50911" rtlCol="0">
            <a:noAutofit/>
          </a:bodyPr>
          <a:lstStyle>
            <a:lvl1pPr marL="0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1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221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333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444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5555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4666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377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2888" indent="0" algn="ctr" defTabSz="101822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92D050"/>
              </a:buClr>
            </a:pPr>
            <a:r>
              <a:rPr lang="es-EC" sz="1200" b="1" dirty="0"/>
              <a:t>ESTADO DE LA CUESTIÓN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Recursos Educativos Abiertos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Propiedad Intelectual en los REA</a:t>
            </a:r>
          </a:p>
          <a:p>
            <a:pPr algn="l">
              <a:buClr>
                <a:srgbClr val="92D050"/>
              </a:buClr>
            </a:pPr>
            <a:r>
              <a:rPr lang="es-EC" sz="1200" b="1" dirty="0"/>
              <a:t>Rendimiento Académico</a:t>
            </a:r>
          </a:p>
          <a:p>
            <a:pPr algn="l">
              <a:buClr>
                <a:srgbClr val="92D050"/>
              </a:buClr>
            </a:pPr>
            <a:r>
              <a:rPr lang="es-EC" sz="1200" dirty="0"/>
              <a:t>CanvasLMS</a:t>
            </a:r>
          </a:p>
          <a:p>
            <a:pPr algn="l"/>
            <a:endParaRPr lang="es-EC" sz="1200" dirty="0"/>
          </a:p>
          <a:p>
            <a:pPr algn="l"/>
            <a:endParaRPr lang="es-EC" sz="1200" dirty="0"/>
          </a:p>
          <a:p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99384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10265</TotalTime>
  <Words>1354</Words>
  <Application>Microsoft Office PowerPoint</Application>
  <PresentationFormat>Personalizado</PresentationFormat>
  <Paragraphs>341</Paragraphs>
  <Slides>22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</vt:lpstr>
      <vt:lpstr>Arial Narrow</vt:lpstr>
      <vt:lpstr>Bodoni MT</vt:lpstr>
      <vt:lpstr>Calibri</vt:lpstr>
      <vt:lpstr>Times New Roman</vt:lpstr>
      <vt:lpstr>Tema de Office</vt:lpstr>
      <vt:lpstr>Evaluación del Uso de los Recursos Educativos Abiertos (REA) para Mejorar el Rendimiento Académico en la Carrera de Pregrado de la Universidad de las Fuerzas Armadas ESPE: Caso Práctico Asignatura Comunicación Oral y Escrita (COE) de la Carrera de Rediseño de Ingeniería de Software, Período Marzo – Julio 2020 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 de Gestión de Aprendizaje (LMS): Son aplicaciones virtuales que facilitan el proceso de enseñanza- aprendizaje a través de materiales didácticos, herramientas de comunicación, colaboración e interacción Vizcarra Huaman (2019).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dalila</dc:creator>
  <cp:lastModifiedBy>MANYA BARRIONUEVO MAYRA ISABEL</cp:lastModifiedBy>
  <cp:revision>1052</cp:revision>
  <cp:lastPrinted>2021-09-11T17:52:41Z</cp:lastPrinted>
  <dcterms:created xsi:type="dcterms:W3CDTF">2021-05-12T23:19:00Z</dcterms:created>
  <dcterms:modified xsi:type="dcterms:W3CDTF">2021-09-12T23:56:40Z</dcterms:modified>
</cp:coreProperties>
</file>