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1" r:id="rId3"/>
    <p:sldId id="257" r:id="rId4"/>
    <p:sldId id="258" r:id="rId5"/>
    <p:sldId id="290" r:id="rId6"/>
    <p:sldId id="259" r:id="rId7"/>
    <p:sldId id="260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9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26458-DF85-40CD-BCB1-3F766151DC4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7B70C3-6DBD-430E-BB8F-9D6C84AAF394}">
      <dgm:prSet phldrT="[Texto]"/>
      <dgm:spPr/>
      <dgm:t>
        <a:bodyPr/>
        <a:lstStyle/>
        <a:p>
          <a:r>
            <a:rPr lang="es-EC" dirty="0"/>
            <a:t>Variable Independiente .- Estabilidad Central</a:t>
          </a:r>
          <a:endParaRPr lang="es-ES" dirty="0"/>
        </a:p>
      </dgm:t>
    </dgm:pt>
    <dgm:pt modelId="{9520B578-BA0C-4D7A-9AE0-231CFB26AF6B}" type="parTrans" cxnId="{16A19970-4F6E-496B-868A-8AD34EF12BC7}">
      <dgm:prSet/>
      <dgm:spPr/>
      <dgm:t>
        <a:bodyPr/>
        <a:lstStyle/>
        <a:p>
          <a:endParaRPr lang="es-ES"/>
        </a:p>
      </dgm:t>
    </dgm:pt>
    <dgm:pt modelId="{867F10C2-F466-4B7B-97B1-6CDB116584EB}" type="sibTrans" cxnId="{16A19970-4F6E-496B-868A-8AD34EF12BC7}">
      <dgm:prSet/>
      <dgm:spPr/>
      <dgm:t>
        <a:bodyPr/>
        <a:lstStyle/>
        <a:p>
          <a:endParaRPr lang="es-ES"/>
        </a:p>
      </dgm:t>
    </dgm:pt>
    <dgm:pt modelId="{A3ECAB22-97CA-4AF8-A704-D9F6723F136C}">
      <dgm:prSet phldrT="[Texto]"/>
      <dgm:spPr/>
      <dgm:t>
        <a:bodyPr/>
        <a:lstStyle/>
        <a:p>
          <a:r>
            <a:rPr lang="es-EC" dirty="0"/>
            <a:t>Variable Dependiente.- Agilidad en el futbol</a:t>
          </a:r>
          <a:endParaRPr lang="es-ES" dirty="0"/>
        </a:p>
      </dgm:t>
    </dgm:pt>
    <dgm:pt modelId="{9C8643F8-9BE9-4DD9-BBA2-C18B6C935AB4}" type="parTrans" cxnId="{96262CC2-2274-417B-A4CE-BCB99FAF236C}">
      <dgm:prSet/>
      <dgm:spPr/>
      <dgm:t>
        <a:bodyPr/>
        <a:lstStyle/>
        <a:p>
          <a:endParaRPr lang="es-ES"/>
        </a:p>
      </dgm:t>
    </dgm:pt>
    <dgm:pt modelId="{8A36F4D1-FEC1-4CEC-97FA-B41E81175F6A}" type="sibTrans" cxnId="{96262CC2-2274-417B-A4CE-BCB99FAF236C}">
      <dgm:prSet/>
      <dgm:spPr/>
      <dgm:t>
        <a:bodyPr/>
        <a:lstStyle/>
        <a:p>
          <a:endParaRPr lang="es-ES"/>
        </a:p>
      </dgm:t>
    </dgm:pt>
    <dgm:pt modelId="{967FC052-594B-4237-B7D3-5763A42C873A}" type="pres">
      <dgm:prSet presAssocID="{26426458-DF85-40CD-BCB1-3F766151DC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34212F-B1AE-4228-B117-8B7D509C1BB4}" type="pres">
      <dgm:prSet presAssocID="{26426458-DF85-40CD-BCB1-3F766151DC47}" presName="divider" presStyleLbl="fgShp" presStyleIdx="0" presStyleCnt="1"/>
      <dgm:spPr/>
    </dgm:pt>
    <dgm:pt modelId="{9DF35A58-8C63-42A1-AC8A-E58535DC21EF}" type="pres">
      <dgm:prSet presAssocID="{4F7B70C3-6DBD-430E-BB8F-9D6C84AAF394}" presName="downArrow" presStyleLbl="node1" presStyleIdx="0" presStyleCnt="2"/>
      <dgm:spPr/>
    </dgm:pt>
    <dgm:pt modelId="{FFAB1CF7-86A1-42AE-9FFB-4487B423F568}" type="pres">
      <dgm:prSet presAssocID="{4F7B70C3-6DBD-430E-BB8F-9D6C84AAF39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5A00D-F82A-4E0E-AF03-3190A56C6C6A}" type="pres">
      <dgm:prSet presAssocID="{A3ECAB22-97CA-4AF8-A704-D9F6723F136C}" presName="upArrow" presStyleLbl="node1" presStyleIdx="1" presStyleCnt="2"/>
      <dgm:spPr/>
    </dgm:pt>
    <dgm:pt modelId="{5901CDC4-930B-46FD-81E4-C4C2AD0EAE13}" type="pres">
      <dgm:prSet presAssocID="{A3ECAB22-97CA-4AF8-A704-D9F6723F136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9FB16B-CCD8-4A55-82D7-AD473F6C7649}" type="presOf" srcId="{26426458-DF85-40CD-BCB1-3F766151DC47}" destId="{967FC052-594B-4237-B7D3-5763A42C873A}" srcOrd="0" destOrd="0" presId="urn:microsoft.com/office/officeart/2005/8/layout/arrow3"/>
    <dgm:cxn modelId="{96262CC2-2274-417B-A4CE-BCB99FAF236C}" srcId="{26426458-DF85-40CD-BCB1-3F766151DC47}" destId="{A3ECAB22-97CA-4AF8-A704-D9F6723F136C}" srcOrd="1" destOrd="0" parTransId="{9C8643F8-9BE9-4DD9-BBA2-C18B6C935AB4}" sibTransId="{8A36F4D1-FEC1-4CEC-97FA-B41E81175F6A}"/>
    <dgm:cxn modelId="{99187BE8-5E69-4D4E-B1EC-ED29C3DBCDE5}" type="presOf" srcId="{4F7B70C3-6DBD-430E-BB8F-9D6C84AAF394}" destId="{FFAB1CF7-86A1-42AE-9FFB-4487B423F568}" srcOrd="0" destOrd="0" presId="urn:microsoft.com/office/officeart/2005/8/layout/arrow3"/>
    <dgm:cxn modelId="{16A19970-4F6E-496B-868A-8AD34EF12BC7}" srcId="{26426458-DF85-40CD-BCB1-3F766151DC47}" destId="{4F7B70C3-6DBD-430E-BB8F-9D6C84AAF394}" srcOrd="0" destOrd="0" parTransId="{9520B578-BA0C-4D7A-9AE0-231CFB26AF6B}" sibTransId="{867F10C2-F466-4B7B-97B1-6CDB116584EB}"/>
    <dgm:cxn modelId="{CB329DDF-836D-4EAF-9DB6-F631B401F374}" type="presOf" srcId="{A3ECAB22-97CA-4AF8-A704-D9F6723F136C}" destId="{5901CDC4-930B-46FD-81E4-C4C2AD0EAE13}" srcOrd="0" destOrd="0" presId="urn:microsoft.com/office/officeart/2005/8/layout/arrow3"/>
    <dgm:cxn modelId="{4DE71BA6-C100-427A-9D9B-AEE85AA9E291}" type="presParOf" srcId="{967FC052-594B-4237-B7D3-5763A42C873A}" destId="{2734212F-B1AE-4228-B117-8B7D509C1BB4}" srcOrd="0" destOrd="0" presId="urn:microsoft.com/office/officeart/2005/8/layout/arrow3"/>
    <dgm:cxn modelId="{595F6E6C-B6F3-4E20-8419-256A0EE8C2C5}" type="presParOf" srcId="{967FC052-594B-4237-B7D3-5763A42C873A}" destId="{9DF35A58-8C63-42A1-AC8A-E58535DC21EF}" srcOrd="1" destOrd="0" presId="urn:microsoft.com/office/officeart/2005/8/layout/arrow3"/>
    <dgm:cxn modelId="{A5766FCB-DCF7-48D3-99CB-6CFADF20CA27}" type="presParOf" srcId="{967FC052-594B-4237-B7D3-5763A42C873A}" destId="{FFAB1CF7-86A1-42AE-9FFB-4487B423F568}" srcOrd="2" destOrd="0" presId="urn:microsoft.com/office/officeart/2005/8/layout/arrow3"/>
    <dgm:cxn modelId="{9A02BF78-ADD9-4D47-89D6-7EDFC362636A}" type="presParOf" srcId="{967FC052-594B-4237-B7D3-5763A42C873A}" destId="{47C5A00D-F82A-4E0E-AF03-3190A56C6C6A}" srcOrd="3" destOrd="0" presId="urn:microsoft.com/office/officeart/2005/8/layout/arrow3"/>
    <dgm:cxn modelId="{D33C694C-33FE-4AEF-A6A1-25D6E954E7B2}" type="presParOf" srcId="{967FC052-594B-4237-B7D3-5763A42C873A}" destId="{5901CDC4-930B-46FD-81E4-C4C2AD0EAE1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4212F-B1AE-4228-B117-8B7D509C1BB4}">
      <dsp:nvSpPr>
        <dsp:cNvPr id="0" name=""/>
        <dsp:cNvSpPr/>
      </dsp:nvSpPr>
      <dsp:spPr>
        <a:xfrm rot="21300000">
          <a:off x="22257" y="1743619"/>
          <a:ext cx="7208382" cy="82546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5A58-8C63-42A1-AC8A-E58535DC21EF}">
      <dsp:nvSpPr>
        <dsp:cNvPr id="0" name=""/>
        <dsp:cNvSpPr/>
      </dsp:nvSpPr>
      <dsp:spPr>
        <a:xfrm>
          <a:off x="870347" y="215635"/>
          <a:ext cx="2175869" cy="172508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B1CF7-86A1-42AE-9FFB-4487B423F568}">
      <dsp:nvSpPr>
        <dsp:cNvPr id="0" name=""/>
        <dsp:cNvSpPr/>
      </dsp:nvSpPr>
      <dsp:spPr>
        <a:xfrm>
          <a:off x="3844035" y="0"/>
          <a:ext cx="2320927" cy="181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Variable Independiente .- Estabilidad Central</a:t>
          </a:r>
          <a:endParaRPr lang="es-ES" sz="2500" kern="1200" dirty="0"/>
        </a:p>
      </dsp:txBody>
      <dsp:txXfrm>
        <a:off x="3844035" y="0"/>
        <a:ext cx="2320927" cy="1811337"/>
      </dsp:txXfrm>
    </dsp:sp>
    <dsp:sp modelId="{47C5A00D-F82A-4E0E-AF03-3190A56C6C6A}">
      <dsp:nvSpPr>
        <dsp:cNvPr id="0" name=""/>
        <dsp:cNvSpPr/>
      </dsp:nvSpPr>
      <dsp:spPr>
        <a:xfrm>
          <a:off x="4206680" y="2371989"/>
          <a:ext cx="2175869" cy="172508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1CDC4-930B-46FD-81E4-C4C2AD0EAE13}">
      <dsp:nvSpPr>
        <dsp:cNvPr id="0" name=""/>
        <dsp:cNvSpPr/>
      </dsp:nvSpPr>
      <dsp:spPr>
        <a:xfrm>
          <a:off x="1087934" y="2501370"/>
          <a:ext cx="2320927" cy="181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Variable Dependiente.- Agilidad en el futbol</a:t>
          </a:r>
          <a:endParaRPr lang="es-ES" sz="2500" kern="1200" dirty="0"/>
        </a:p>
      </dsp:txBody>
      <dsp:txXfrm>
        <a:off x="1087934" y="2501370"/>
        <a:ext cx="2320927" cy="181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011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54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45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676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053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502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45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059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13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61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4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542A910-6E02-42F0-9E7F-19189F8705E3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CA350C-EBEF-49CE-999E-3F4393AB174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1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6144" y="2389516"/>
            <a:ext cx="9144000" cy="2398143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/>
              <a:t>Vicerrectorado de Investigación, Innovación y Transferencia de Tecnología</a:t>
            </a:r>
            <a:br>
              <a:rPr lang="es-EC" sz="2700" b="1" dirty="0" smtClean="0"/>
            </a:br>
            <a:r>
              <a:rPr lang="es-EC" sz="2700" b="1" dirty="0" smtClean="0"/>
              <a:t> </a:t>
            </a: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2700" b="1" dirty="0" smtClean="0"/>
              <a:t>Centro de Posgrados </a:t>
            </a:r>
            <a:r>
              <a:rPr lang="es-EC" sz="2700" dirty="0" smtClean="0"/>
              <a:t/>
            </a:r>
            <a:br>
              <a:rPr lang="es-EC" sz="2700" dirty="0" smtClean="0"/>
            </a:br>
            <a:r>
              <a:rPr lang="es-EC" sz="2700" dirty="0" smtClean="0"/>
              <a:t/>
            </a:r>
            <a:br>
              <a:rPr lang="es-EC" sz="2700" dirty="0" smtClean="0"/>
            </a:br>
            <a:r>
              <a:rPr lang="es-EC" sz="2700" dirty="0" smtClean="0"/>
              <a:t>“</a:t>
            </a:r>
            <a:r>
              <a:rPr lang="es-ES" sz="2400" b="1" dirty="0"/>
              <a:t>El entrenamiento del Core en la agilidad de futbolistas del Club Deportivo </a:t>
            </a:r>
            <a:r>
              <a:rPr lang="es-ES" sz="2400" b="1" dirty="0" err="1"/>
              <a:t>Cumbayá</a:t>
            </a:r>
            <a:r>
              <a:rPr lang="es-ES" sz="2400" b="1" dirty="0"/>
              <a:t> </a:t>
            </a:r>
            <a:r>
              <a:rPr lang="es-ES" sz="2400" b="1" dirty="0" err="1"/>
              <a:t>Spirit</a:t>
            </a:r>
            <a:r>
              <a:rPr lang="es-EC" sz="2400" b="1" dirty="0" smtClean="0"/>
              <a:t>”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18745"/>
            <a:ext cx="9144000" cy="1655762"/>
          </a:xfrm>
        </p:spPr>
        <p:txBody>
          <a:bodyPr>
            <a:normAutofit lnSpcReduction="10000"/>
          </a:bodyPr>
          <a:lstStyle/>
          <a:p>
            <a:endParaRPr lang="es-EC" dirty="0"/>
          </a:p>
          <a:p>
            <a:r>
              <a:rPr lang="es-EC" dirty="0"/>
              <a:t>Caicedo Trujillo, Saúl Alejandro </a:t>
            </a:r>
          </a:p>
          <a:p>
            <a:endParaRPr lang="es-ES" dirty="0"/>
          </a:p>
          <a:p>
            <a:r>
              <a:rPr lang="es-ES" dirty="0" err="1"/>
              <a:t>Sangolquí</a:t>
            </a:r>
            <a:r>
              <a:rPr lang="es-ES" dirty="0"/>
              <a:t> 2021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3" y="336970"/>
            <a:ext cx="5394314" cy="1585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0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Marco teórico</a:t>
            </a:r>
            <a:br>
              <a:rPr lang="es-ES" dirty="0"/>
            </a:br>
            <a:r>
              <a:rPr lang="es-ES" dirty="0"/>
              <a:t>Elementos constituyentes de la agilidad</a:t>
            </a:r>
            <a:br>
              <a:rPr lang="es-ES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29906" y="200132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Factores Físicos</a:t>
            </a:r>
          </a:p>
          <a:p>
            <a:r>
              <a:rPr lang="es-ES" sz="2800" dirty="0"/>
              <a:t>Técnica </a:t>
            </a:r>
          </a:p>
          <a:p>
            <a:r>
              <a:rPr lang="es-ES" sz="2800" dirty="0"/>
              <a:t>Velocidad lineal</a:t>
            </a:r>
          </a:p>
          <a:p>
            <a:r>
              <a:rPr lang="es-ES" sz="2800" dirty="0"/>
              <a:t>Variables antropométricas</a:t>
            </a:r>
          </a:p>
          <a:p>
            <a:r>
              <a:rPr lang="es-ES" sz="2800" dirty="0"/>
              <a:t>Cualidades musculares</a:t>
            </a:r>
            <a:endParaRPr lang="es-EC" sz="2800" dirty="0"/>
          </a:p>
          <a:p>
            <a:endParaRPr lang="es-EC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8036" y="2001328"/>
            <a:ext cx="3834444" cy="28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00" y="1304925"/>
            <a:ext cx="4447786" cy="4562475"/>
          </a:xfrm>
        </p:spPr>
        <p:txBody>
          <a:bodyPr>
            <a:noAutofit/>
          </a:bodyPr>
          <a:lstStyle/>
          <a:p>
            <a:r>
              <a:rPr lang="es-ES" sz="2400" dirty="0"/>
              <a:t>Core- </a:t>
            </a:r>
            <a:r>
              <a:rPr lang="es-EC" sz="2400" dirty="0"/>
              <a:t>Estructura cilíndrica formada por los músculos abdominales profundos por delante, los erectores de columna por detrás, en la parte superior el diafragma y en la base el piso de la pelvis, la misma que tiene una importante función en la cadena cinética al proveer estabilidad en la parte central del cuerpo y facilitando la transmisión de energía hacia las extremidades.</a:t>
            </a:r>
            <a:r>
              <a:rPr lang="es-ES" sz="2400" dirty="0"/>
              <a:t> </a:t>
            </a:r>
          </a:p>
        </p:txBody>
      </p:sp>
      <p:pic>
        <p:nvPicPr>
          <p:cNvPr id="1026" name="Picture 2" descr="Ejercicios de core. Trabajo Esencial para evitar lesi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20" y="1825625"/>
            <a:ext cx="3899138" cy="3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6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515" y="2060081"/>
            <a:ext cx="4695128" cy="312439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25014" y="1428750"/>
            <a:ext cx="4447786" cy="4733925"/>
          </a:xfrm>
        </p:spPr>
        <p:txBody>
          <a:bodyPr>
            <a:normAutofit lnSpcReduction="10000"/>
          </a:bodyPr>
          <a:lstStyle/>
          <a:p>
            <a:r>
              <a:rPr lang="es-EC" sz="2400" dirty="0"/>
              <a:t>La activación de la musculatura profunda abdominal precede a la activación de la musculatura de los miembros inferiores en las acciones deportivas, el sistema nervioso central genera, a través de la activación de los músculos transverso del abdomen y </a:t>
            </a:r>
            <a:r>
              <a:rPr lang="es-EC" sz="2400" dirty="0" err="1"/>
              <a:t>multífidos</a:t>
            </a:r>
            <a:r>
              <a:rPr lang="es-EC" sz="2400" dirty="0"/>
              <a:t>, una base estable sobre la que actúan los movimientos de la extremidad inferior.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340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371600" y="1666875"/>
            <a:ext cx="9601200" cy="420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/>
              <a:t>Tipo de estudio</a:t>
            </a:r>
            <a:endParaRPr lang="es-EC" sz="2800" b="1" dirty="0"/>
          </a:p>
          <a:p>
            <a:pPr marL="0" indent="0">
              <a:buNone/>
            </a:pPr>
            <a:r>
              <a:rPr lang="es-EC" sz="2800" dirty="0" err="1"/>
              <a:t>Cuasiexperimental</a:t>
            </a:r>
            <a:r>
              <a:rPr lang="es-EC" sz="2800" dirty="0"/>
              <a:t> se propone aplicar un programa de entrenamiento que incidirá en las variables; variable dependiente  (Entrenamiento Core) para medir cuanto influye sobre la variable dependiente (Agilidad) antes y después de la intervención.</a:t>
            </a:r>
          </a:p>
          <a:p>
            <a:pPr marL="0" indent="0">
              <a:buNone/>
            </a:pPr>
            <a:r>
              <a:rPr lang="es-ES" sz="2800" b="1" dirty="0"/>
              <a:t>Muestra</a:t>
            </a:r>
          </a:p>
          <a:p>
            <a:pPr marL="0" indent="0">
              <a:buNone/>
            </a:pPr>
            <a:r>
              <a:rPr lang="es-EC" sz="2800" dirty="0"/>
              <a:t>22 futbolistas de sexo femenino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, al ser una población pequeña y poder trabajar con la misma sin ninguna restricción.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45733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e instrumentos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00" y="1628775"/>
            <a:ext cx="4447786" cy="423862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Evaluación de la agilidad</a:t>
            </a:r>
          </a:p>
          <a:p>
            <a:pPr marL="0" indent="0">
              <a:buNone/>
            </a:pPr>
            <a:r>
              <a:rPr lang="es-ES" sz="2800" dirty="0"/>
              <a:t>Test de Illinois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5" y="2894664"/>
            <a:ext cx="3497759" cy="310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72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Tecnicas</a:t>
            </a:r>
            <a:r>
              <a:rPr lang="es-ES" dirty="0"/>
              <a:t> e instrumentos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/>
              <a:t>Evaluación del Core</a:t>
            </a:r>
          </a:p>
          <a:p>
            <a:r>
              <a:rPr lang="es-ES" sz="2400" dirty="0"/>
              <a:t>Test de </a:t>
            </a:r>
            <a:r>
              <a:rPr lang="es-ES" sz="2400" dirty="0" err="1"/>
              <a:t>Sarhmann</a:t>
            </a:r>
            <a:endParaRPr lang="es-ES" sz="24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  <a:p>
            <a:r>
              <a:rPr lang="es-ES" sz="2400" dirty="0"/>
              <a:t>Test Puente en prono</a:t>
            </a:r>
          </a:p>
          <a:p>
            <a:endParaRPr lang="es-ES" dirty="0"/>
          </a:p>
          <a:p>
            <a:endParaRPr lang="es-EC" dirty="0"/>
          </a:p>
        </p:txBody>
      </p:sp>
      <p:pic>
        <p:nvPicPr>
          <p:cNvPr id="2051" name="Picture 3" descr="DSCN4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23244" r="8202" b="27390"/>
          <a:stretch>
            <a:fillRect/>
          </a:stretch>
        </p:blipFill>
        <p:spPr bwMode="auto">
          <a:xfrm>
            <a:off x="1571325" y="3898481"/>
            <a:ext cx="3899284" cy="17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E:\DCIM\100NIKON\DSCN47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4223" r="3688" b="32034"/>
          <a:stretch/>
        </p:blipFill>
        <p:spPr bwMode="auto">
          <a:xfrm>
            <a:off x="6854825" y="3898481"/>
            <a:ext cx="3654126" cy="1787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50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Tecnicas</a:t>
            </a:r>
            <a:r>
              <a:rPr lang="es-ES" dirty="0"/>
              <a:t> e instrumentos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00" y="1724025"/>
            <a:ext cx="4447786" cy="4143375"/>
          </a:xfrm>
        </p:spPr>
        <p:txBody>
          <a:bodyPr/>
          <a:lstStyle/>
          <a:p>
            <a:endParaRPr lang="es-ES" dirty="0"/>
          </a:p>
          <a:p>
            <a:r>
              <a:rPr lang="es-ES" sz="2800" dirty="0"/>
              <a:t>Test de salto medio lateral</a:t>
            </a:r>
            <a:endParaRPr lang="es-EC" sz="2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351" y="2153238"/>
            <a:ext cx="3122170" cy="3425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62" y="3177827"/>
            <a:ext cx="2596492" cy="23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 de entrenamiento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19009"/>
              </p:ext>
            </p:extLst>
          </p:nvPr>
        </p:nvGraphicFramePr>
        <p:xfrm>
          <a:off x="2406768" y="1518249"/>
          <a:ext cx="7795406" cy="238951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78333">
                  <a:extLst>
                    <a:ext uri="{9D8B030D-6E8A-4147-A177-3AD203B41FA5}">
                      <a16:colId xmlns:a16="http://schemas.microsoft.com/office/drawing/2014/main" val="3122350258"/>
                    </a:ext>
                  </a:extLst>
                </a:gridCol>
                <a:gridCol w="791241">
                  <a:extLst>
                    <a:ext uri="{9D8B030D-6E8A-4147-A177-3AD203B41FA5}">
                      <a16:colId xmlns:a16="http://schemas.microsoft.com/office/drawing/2014/main" val="3567973261"/>
                    </a:ext>
                  </a:extLst>
                </a:gridCol>
                <a:gridCol w="791241">
                  <a:extLst>
                    <a:ext uri="{9D8B030D-6E8A-4147-A177-3AD203B41FA5}">
                      <a16:colId xmlns:a16="http://schemas.microsoft.com/office/drawing/2014/main" val="3296667311"/>
                    </a:ext>
                  </a:extLst>
                </a:gridCol>
                <a:gridCol w="904146">
                  <a:extLst>
                    <a:ext uri="{9D8B030D-6E8A-4147-A177-3AD203B41FA5}">
                      <a16:colId xmlns:a16="http://schemas.microsoft.com/office/drawing/2014/main" val="1835562713"/>
                    </a:ext>
                  </a:extLst>
                </a:gridCol>
                <a:gridCol w="904146">
                  <a:extLst>
                    <a:ext uri="{9D8B030D-6E8A-4147-A177-3AD203B41FA5}">
                      <a16:colId xmlns:a16="http://schemas.microsoft.com/office/drawing/2014/main" val="119934864"/>
                    </a:ext>
                  </a:extLst>
                </a:gridCol>
                <a:gridCol w="904146">
                  <a:extLst>
                    <a:ext uri="{9D8B030D-6E8A-4147-A177-3AD203B41FA5}">
                      <a16:colId xmlns:a16="http://schemas.microsoft.com/office/drawing/2014/main" val="442612384"/>
                    </a:ext>
                  </a:extLst>
                </a:gridCol>
                <a:gridCol w="904146">
                  <a:extLst>
                    <a:ext uri="{9D8B030D-6E8A-4147-A177-3AD203B41FA5}">
                      <a16:colId xmlns:a16="http://schemas.microsoft.com/office/drawing/2014/main" val="2208645457"/>
                    </a:ext>
                  </a:extLst>
                </a:gridCol>
                <a:gridCol w="904146">
                  <a:extLst>
                    <a:ext uri="{9D8B030D-6E8A-4147-A177-3AD203B41FA5}">
                      <a16:colId xmlns:a16="http://schemas.microsoft.com/office/drawing/2014/main" val="3320839294"/>
                    </a:ext>
                  </a:extLst>
                </a:gridCol>
                <a:gridCol w="879056">
                  <a:extLst>
                    <a:ext uri="{9D8B030D-6E8A-4147-A177-3AD203B41FA5}">
                      <a16:colId xmlns:a16="http://schemas.microsoft.com/office/drawing/2014/main" val="884622567"/>
                    </a:ext>
                  </a:extLst>
                </a:gridCol>
                <a:gridCol w="134805">
                  <a:extLst>
                    <a:ext uri="{9D8B030D-6E8A-4147-A177-3AD203B41FA5}">
                      <a16:colId xmlns:a16="http://schemas.microsoft.com/office/drawing/2014/main" val="3342801508"/>
                    </a:ext>
                  </a:extLst>
                </a:gridCol>
              </a:tblGrid>
              <a:tr h="70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Etapas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Semana 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Semana 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9472146"/>
                  </a:ext>
                </a:extLst>
              </a:tr>
              <a:tr h="43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45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406571"/>
                  </a:ext>
                </a:extLst>
              </a:tr>
              <a:tr h="447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36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27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056388"/>
                  </a:ext>
                </a:extLst>
              </a:tr>
              <a:tr h="43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27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18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27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45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1812094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360 minutos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5734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27" y="4311018"/>
            <a:ext cx="2517866" cy="1499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57" y="4699206"/>
            <a:ext cx="2695143" cy="1566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64" y="4032514"/>
            <a:ext cx="2542731" cy="1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7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Resultados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2400" dirty="0"/>
              <a:t>Se observa que de las 22 deportistas evaluadas la media es de 57,47 de kg de peso mientras que tenemos una mediana de 56,50 kg de peso y las deportistas que más se repiten es de 55 kg de peso. 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24825"/>
              </p:ext>
            </p:extLst>
          </p:nvPr>
        </p:nvGraphicFramePr>
        <p:xfrm>
          <a:off x="3303919" y="1437359"/>
          <a:ext cx="5348377" cy="278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411">
                  <a:extLst>
                    <a:ext uri="{9D8B030D-6E8A-4147-A177-3AD203B41FA5}">
                      <a16:colId xmlns:a16="http://schemas.microsoft.com/office/drawing/2014/main" val="3924177449"/>
                    </a:ext>
                  </a:extLst>
                </a:gridCol>
                <a:gridCol w="1800411">
                  <a:extLst>
                    <a:ext uri="{9D8B030D-6E8A-4147-A177-3AD203B41FA5}">
                      <a16:colId xmlns:a16="http://schemas.microsoft.com/office/drawing/2014/main" val="3961857931"/>
                    </a:ext>
                  </a:extLst>
                </a:gridCol>
                <a:gridCol w="1747555">
                  <a:extLst>
                    <a:ext uri="{9D8B030D-6E8A-4147-A177-3AD203B41FA5}">
                      <a16:colId xmlns:a16="http://schemas.microsoft.com/office/drawing/2014/main" val="2513411263"/>
                    </a:ext>
                  </a:extLst>
                </a:gridCol>
              </a:tblGrid>
              <a:tr h="397280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Estadísticos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76066"/>
                  </a:ext>
                </a:extLst>
              </a:tr>
              <a:tr h="3972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Peso  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19745"/>
                  </a:ext>
                </a:extLst>
              </a:tr>
              <a:tr h="39728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Válido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3564058"/>
                  </a:ext>
                </a:extLst>
              </a:tr>
              <a:tr h="3972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Perdidos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0876465"/>
                  </a:ext>
                </a:extLst>
              </a:tr>
              <a:tr h="39728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Media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57,4773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1779160"/>
                  </a:ext>
                </a:extLst>
              </a:tr>
              <a:tr h="39728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Mediana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56,5000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9498108"/>
                  </a:ext>
                </a:extLst>
              </a:tr>
              <a:tr h="39728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Moda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55,00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350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1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2400" dirty="0"/>
              <a:t>Podemos observar que de las 22 deportistas existe una deportista que tiene el mayor peso que corresponde a 70 kg y la que menor peso tiene es de 47 kg.</a:t>
            </a:r>
          </a:p>
          <a:p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71657"/>
              </p:ext>
            </p:extLst>
          </p:nvPr>
        </p:nvGraphicFramePr>
        <p:xfrm>
          <a:off x="2216989" y="1354257"/>
          <a:ext cx="7953553" cy="3398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927">
                  <a:extLst>
                    <a:ext uri="{9D8B030D-6E8A-4147-A177-3AD203B41FA5}">
                      <a16:colId xmlns:a16="http://schemas.microsoft.com/office/drawing/2014/main" val="2754747483"/>
                    </a:ext>
                  </a:extLst>
                </a:gridCol>
                <a:gridCol w="969768">
                  <a:extLst>
                    <a:ext uri="{9D8B030D-6E8A-4147-A177-3AD203B41FA5}">
                      <a16:colId xmlns:a16="http://schemas.microsoft.com/office/drawing/2014/main" val="435232156"/>
                    </a:ext>
                  </a:extLst>
                </a:gridCol>
                <a:gridCol w="969768">
                  <a:extLst>
                    <a:ext uri="{9D8B030D-6E8A-4147-A177-3AD203B41FA5}">
                      <a16:colId xmlns:a16="http://schemas.microsoft.com/office/drawing/2014/main" val="973843960"/>
                    </a:ext>
                  </a:extLst>
                </a:gridCol>
                <a:gridCol w="969768">
                  <a:extLst>
                    <a:ext uri="{9D8B030D-6E8A-4147-A177-3AD203B41FA5}">
                      <a16:colId xmlns:a16="http://schemas.microsoft.com/office/drawing/2014/main" val="2198705134"/>
                    </a:ext>
                  </a:extLst>
                </a:gridCol>
                <a:gridCol w="969768">
                  <a:extLst>
                    <a:ext uri="{9D8B030D-6E8A-4147-A177-3AD203B41FA5}">
                      <a16:colId xmlns:a16="http://schemas.microsoft.com/office/drawing/2014/main" val="2183967479"/>
                    </a:ext>
                  </a:extLst>
                </a:gridCol>
                <a:gridCol w="969768">
                  <a:extLst>
                    <a:ext uri="{9D8B030D-6E8A-4147-A177-3AD203B41FA5}">
                      <a16:colId xmlns:a16="http://schemas.microsoft.com/office/drawing/2014/main" val="3840332095"/>
                    </a:ext>
                  </a:extLst>
                </a:gridCol>
                <a:gridCol w="1395786">
                  <a:extLst>
                    <a:ext uri="{9D8B030D-6E8A-4147-A177-3AD203B41FA5}">
                      <a16:colId xmlns:a16="http://schemas.microsoft.com/office/drawing/2014/main" val="2019921583"/>
                    </a:ext>
                  </a:extLst>
                </a:gridCol>
              </a:tblGrid>
              <a:tr h="802347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Estadísticos descriptivos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11186"/>
                  </a:ext>
                </a:extLst>
              </a:tr>
              <a:tr h="780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Rango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Mínimo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Máximo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Desv. Desviación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0986394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Peso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23,00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47,00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70,00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57,4773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5,67886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245150"/>
                  </a:ext>
                </a:extLst>
              </a:tr>
              <a:tr h="7806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 válido (por lista)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6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 de la 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000250"/>
            <a:ext cx="9601200" cy="3867150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La agilidad es la habilidad de realizar cambios de dirección en forma eficaz y eficiente es una cualidad indispensable en los jugadores de futbol, llegando a ser esta determinante en el rendimiento de los mismos.</a:t>
            </a:r>
          </a:p>
          <a:p>
            <a:r>
              <a:rPr lang="es-ES" sz="2800" dirty="0"/>
              <a:t>El Core es la zona del cuerpo donde se localiza el centro de gravedad, un adecuado desarrollo del mismo supondrá una mejora en la eficiencia del movimiento, equilibrio, coordinación, firmeza postural y su control, siendo estos factores necesario para la expresión de buenos niveles de agilidad.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240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Analisis</a:t>
            </a:r>
            <a:r>
              <a:rPr lang="es-ES" dirty="0"/>
              <a:t>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C" dirty="0"/>
              <a:t>Se observa que de las 22 deportistas evaluadas la media es de 1,57 m de estatura mientras que tenemos una mediana de 1,57 m de estatura y las deportistas que más se repiten es de 1,60 de estatura.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13641"/>
              </p:ext>
            </p:extLst>
          </p:nvPr>
        </p:nvGraphicFramePr>
        <p:xfrm>
          <a:off x="4088920" y="1385677"/>
          <a:ext cx="3847383" cy="3427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147">
                  <a:extLst>
                    <a:ext uri="{9D8B030D-6E8A-4147-A177-3AD203B41FA5}">
                      <a16:colId xmlns:a16="http://schemas.microsoft.com/office/drawing/2014/main" val="3011938503"/>
                    </a:ext>
                  </a:extLst>
                </a:gridCol>
                <a:gridCol w="1295147">
                  <a:extLst>
                    <a:ext uri="{9D8B030D-6E8A-4147-A177-3AD203B41FA5}">
                      <a16:colId xmlns:a16="http://schemas.microsoft.com/office/drawing/2014/main" val="2710173452"/>
                    </a:ext>
                  </a:extLst>
                </a:gridCol>
                <a:gridCol w="1257089">
                  <a:extLst>
                    <a:ext uri="{9D8B030D-6E8A-4147-A177-3AD203B41FA5}">
                      <a16:colId xmlns:a16="http://schemas.microsoft.com/office/drawing/2014/main" val="1655957486"/>
                    </a:ext>
                  </a:extLst>
                </a:gridCol>
              </a:tblGrid>
              <a:tr h="458886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Estadísticos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39724"/>
                  </a:ext>
                </a:extLst>
              </a:tr>
              <a:tr h="458886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Estatura  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14854"/>
                  </a:ext>
                </a:extLst>
              </a:tr>
              <a:tr h="458886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Válido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2321439"/>
                  </a:ext>
                </a:extLst>
              </a:tr>
              <a:tr h="4588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Perdidos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8190181"/>
                  </a:ext>
                </a:extLst>
              </a:tr>
              <a:tr h="45888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Media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1,57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1061790"/>
                  </a:ext>
                </a:extLst>
              </a:tr>
              <a:tr h="45888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Mediana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1,57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549363"/>
                  </a:ext>
                </a:extLst>
              </a:tr>
              <a:tr h="45888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Moda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1,60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65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3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Analisis</a:t>
            </a:r>
            <a:r>
              <a:rPr lang="es-ES" dirty="0"/>
              <a:t>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2400" dirty="0"/>
              <a:t>Podemos observar que de las 22 deportistas existe una deportista que tiene la mayor estatura de 1,67 m de estatura y la que menor estará tiene es de 1,51 m de estatura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22791"/>
              </p:ext>
            </p:extLst>
          </p:nvPr>
        </p:nvGraphicFramePr>
        <p:xfrm>
          <a:off x="2303253" y="1483745"/>
          <a:ext cx="7815534" cy="307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770">
                  <a:extLst>
                    <a:ext uri="{9D8B030D-6E8A-4147-A177-3AD203B41FA5}">
                      <a16:colId xmlns:a16="http://schemas.microsoft.com/office/drawing/2014/main" val="3614799372"/>
                    </a:ext>
                  </a:extLst>
                </a:gridCol>
                <a:gridCol w="1086195">
                  <a:extLst>
                    <a:ext uri="{9D8B030D-6E8A-4147-A177-3AD203B41FA5}">
                      <a16:colId xmlns:a16="http://schemas.microsoft.com/office/drawing/2014/main" val="1996838329"/>
                    </a:ext>
                  </a:extLst>
                </a:gridCol>
                <a:gridCol w="1086195">
                  <a:extLst>
                    <a:ext uri="{9D8B030D-6E8A-4147-A177-3AD203B41FA5}">
                      <a16:colId xmlns:a16="http://schemas.microsoft.com/office/drawing/2014/main" val="995177972"/>
                    </a:ext>
                  </a:extLst>
                </a:gridCol>
                <a:gridCol w="1086195">
                  <a:extLst>
                    <a:ext uri="{9D8B030D-6E8A-4147-A177-3AD203B41FA5}">
                      <a16:colId xmlns:a16="http://schemas.microsoft.com/office/drawing/2014/main" val="1623941420"/>
                    </a:ext>
                  </a:extLst>
                </a:gridCol>
                <a:gridCol w="1086195">
                  <a:extLst>
                    <a:ext uri="{9D8B030D-6E8A-4147-A177-3AD203B41FA5}">
                      <a16:colId xmlns:a16="http://schemas.microsoft.com/office/drawing/2014/main" val="1875577276"/>
                    </a:ext>
                  </a:extLst>
                </a:gridCol>
                <a:gridCol w="1556984">
                  <a:extLst>
                    <a:ext uri="{9D8B030D-6E8A-4147-A177-3AD203B41FA5}">
                      <a16:colId xmlns:a16="http://schemas.microsoft.com/office/drawing/2014/main" val="63197345"/>
                    </a:ext>
                  </a:extLst>
                </a:gridCol>
              </a:tblGrid>
              <a:tr h="500322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Estadísticos descriptivos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13676"/>
                  </a:ext>
                </a:extLst>
              </a:tr>
              <a:tr h="431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Mínimo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Máximo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Media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Desv. Desviación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1849263"/>
                  </a:ext>
                </a:extLst>
              </a:tr>
              <a:tr h="50032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Estatura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1,51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1,67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1,5791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,03804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9155465"/>
                  </a:ext>
                </a:extLst>
              </a:tr>
              <a:tr h="50032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 válido (por lista)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656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5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C" sz="2600" dirty="0"/>
              <a:t>Se observa que del 100% de los evaluados encontramos el 95,45 % son de lateralidad derecha y el 4,55% son de lateralidad izquierda 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20" y="1621677"/>
            <a:ext cx="5684843" cy="301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8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Analisis</a:t>
            </a:r>
            <a:r>
              <a:rPr lang="es-ES" dirty="0"/>
              <a:t>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00500"/>
          </a:xfrm>
        </p:spPr>
        <p:txBody>
          <a:bodyPr>
            <a:normAutofit lnSpcReduction="1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2400" dirty="0"/>
              <a:t>Se observa que de las 22 deportistas evaluadas la media de la altura de salto de las evaluadas es de 0,47 mientras que tenemos una mediana de 0,47 y una moda de 47 lo que representa que 10 deportistas frecuentan en esta altura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48913"/>
              </p:ext>
            </p:extLst>
          </p:nvPr>
        </p:nvGraphicFramePr>
        <p:xfrm>
          <a:off x="3968151" y="1345725"/>
          <a:ext cx="3648973" cy="3142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356">
                  <a:extLst>
                    <a:ext uri="{9D8B030D-6E8A-4147-A177-3AD203B41FA5}">
                      <a16:colId xmlns:a16="http://schemas.microsoft.com/office/drawing/2014/main" val="4197798126"/>
                    </a:ext>
                  </a:extLst>
                </a:gridCol>
                <a:gridCol w="1228356">
                  <a:extLst>
                    <a:ext uri="{9D8B030D-6E8A-4147-A177-3AD203B41FA5}">
                      <a16:colId xmlns:a16="http://schemas.microsoft.com/office/drawing/2014/main" val="1321236152"/>
                    </a:ext>
                  </a:extLst>
                </a:gridCol>
                <a:gridCol w="1192261">
                  <a:extLst>
                    <a:ext uri="{9D8B030D-6E8A-4147-A177-3AD203B41FA5}">
                      <a16:colId xmlns:a16="http://schemas.microsoft.com/office/drawing/2014/main" val="3418538377"/>
                    </a:ext>
                  </a:extLst>
                </a:gridCol>
              </a:tblGrid>
              <a:tr h="448573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Estadísticos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47276"/>
                  </a:ext>
                </a:extLst>
              </a:tr>
              <a:tr h="44857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Distancia general de saltos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86806"/>
                  </a:ext>
                </a:extLst>
              </a:tr>
              <a:tr h="44857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N</a:t>
                      </a:r>
                      <a:endParaRPr lang="es-EC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Válido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22</a:t>
                      </a:r>
                      <a:endParaRPr lang="es-EC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2002889"/>
                  </a:ext>
                </a:extLst>
              </a:tr>
              <a:tr h="448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Perdidos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0</a:t>
                      </a:r>
                      <a:endParaRPr lang="es-EC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8302"/>
                  </a:ext>
                </a:extLst>
              </a:tr>
              <a:tr h="4485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Media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,4745</a:t>
                      </a:r>
                      <a:endParaRPr lang="es-EC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880396"/>
                  </a:ext>
                </a:extLst>
              </a:tr>
              <a:tr h="4485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Mediana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,4700</a:t>
                      </a:r>
                      <a:endParaRPr lang="es-EC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0987630"/>
                  </a:ext>
                </a:extLst>
              </a:tr>
              <a:tr h="4485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Moda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,47</a:t>
                      </a:r>
                      <a:endParaRPr lang="es-EC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19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74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Analisis</a:t>
            </a:r>
            <a:r>
              <a:rPr lang="es-ES" dirty="0"/>
              <a:t>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C" sz="2400" dirty="0"/>
              <a:t>Se observa que del 100% de los evaluados encontramos 45% y 27,3 % respectivamente como datos significativos con 47 y 48 cm de distancia que tiene la mayoría de deportistas.</a:t>
            </a:r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5" y="1428750"/>
            <a:ext cx="5157829" cy="314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1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35348"/>
            <a:ext cx="9601200" cy="1485900"/>
          </a:xfrm>
        </p:spPr>
        <p:txBody>
          <a:bodyPr/>
          <a:lstStyle/>
          <a:p>
            <a:r>
              <a:rPr lang="es-ES" dirty="0"/>
              <a:t>Análisis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3038475"/>
            <a:ext cx="9601200" cy="3581400"/>
          </a:xfrm>
        </p:spPr>
        <p:txBody>
          <a:bodyPr>
            <a:normAutofit fontScale="92500" lnSpcReduction="2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sz="2400" dirty="0"/>
          </a:p>
          <a:p>
            <a:r>
              <a:rPr lang="es-EC" sz="2600" dirty="0"/>
              <a:t>Una vez realizado la prueba de T de </a:t>
            </a:r>
            <a:r>
              <a:rPr lang="es-EC" sz="2600" dirty="0" err="1"/>
              <a:t>Student</a:t>
            </a:r>
            <a:r>
              <a:rPr lang="es-EC" sz="2600" dirty="0"/>
              <a:t> de Aceleración </a:t>
            </a:r>
            <a:r>
              <a:rPr lang="es-EC" sz="2600" dirty="0" err="1"/>
              <a:t>Prom</a:t>
            </a:r>
            <a:r>
              <a:rPr lang="es-EC" sz="2600" dirty="0"/>
              <a:t> mm/seg</a:t>
            </a:r>
            <a:r>
              <a:rPr lang="es-EC" sz="2600" baseline="30000" dirty="0"/>
              <a:t>2</a:t>
            </a:r>
            <a:r>
              <a:rPr lang="es-EC" sz="2600" dirty="0"/>
              <a:t> </a:t>
            </a:r>
            <a:r>
              <a:rPr lang="es-EC" sz="2600" dirty="0" err="1"/>
              <a:t>pretest</a:t>
            </a:r>
            <a:r>
              <a:rPr lang="es-EC" sz="2600" dirty="0"/>
              <a:t> y </a:t>
            </a:r>
            <a:r>
              <a:rPr lang="es-EC" sz="2600" dirty="0" err="1"/>
              <a:t>postest</a:t>
            </a:r>
            <a:r>
              <a:rPr lang="es-EC" sz="2600" dirty="0"/>
              <a:t> encontramos cambios significativos en sus datos definiéndose como Significancia Bilateral de ,00 menor a margen de error que es de ,005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91201"/>
              </p:ext>
            </p:extLst>
          </p:nvPr>
        </p:nvGraphicFramePr>
        <p:xfrm>
          <a:off x="1233578" y="1327969"/>
          <a:ext cx="9420044" cy="360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347">
                  <a:extLst>
                    <a:ext uri="{9D8B030D-6E8A-4147-A177-3AD203B41FA5}">
                      <a16:colId xmlns:a16="http://schemas.microsoft.com/office/drawing/2014/main" val="3158657206"/>
                    </a:ext>
                  </a:extLst>
                </a:gridCol>
                <a:gridCol w="664409">
                  <a:extLst>
                    <a:ext uri="{9D8B030D-6E8A-4147-A177-3AD203B41FA5}">
                      <a16:colId xmlns:a16="http://schemas.microsoft.com/office/drawing/2014/main" val="1378295565"/>
                    </a:ext>
                  </a:extLst>
                </a:gridCol>
                <a:gridCol w="1263540">
                  <a:extLst>
                    <a:ext uri="{9D8B030D-6E8A-4147-A177-3AD203B41FA5}">
                      <a16:colId xmlns:a16="http://schemas.microsoft.com/office/drawing/2014/main" val="2568987211"/>
                    </a:ext>
                  </a:extLst>
                </a:gridCol>
                <a:gridCol w="1278090">
                  <a:extLst>
                    <a:ext uri="{9D8B030D-6E8A-4147-A177-3AD203B41FA5}">
                      <a16:colId xmlns:a16="http://schemas.microsoft.com/office/drawing/2014/main" val="2033967156"/>
                    </a:ext>
                  </a:extLst>
                </a:gridCol>
                <a:gridCol w="1278090">
                  <a:extLst>
                    <a:ext uri="{9D8B030D-6E8A-4147-A177-3AD203B41FA5}">
                      <a16:colId xmlns:a16="http://schemas.microsoft.com/office/drawing/2014/main" val="4293221595"/>
                    </a:ext>
                  </a:extLst>
                </a:gridCol>
                <a:gridCol w="1289284">
                  <a:extLst>
                    <a:ext uri="{9D8B030D-6E8A-4147-A177-3AD203B41FA5}">
                      <a16:colId xmlns:a16="http://schemas.microsoft.com/office/drawing/2014/main" val="264444805"/>
                    </a:ext>
                  </a:extLst>
                </a:gridCol>
                <a:gridCol w="1289284">
                  <a:extLst>
                    <a:ext uri="{9D8B030D-6E8A-4147-A177-3AD203B41FA5}">
                      <a16:colId xmlns:a16="http://schemas.microsoft.com/office/drawing/2014/main" val="488056281"/>
                    </a:ext>
                  </a:extLst>
                </a:gridCol>
              </a:tblGrid>
              <a:tr h="252897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Prueba para una muestra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4091"/>
                  </a:ext>
                </a:extLst>
              </a:tr>
              <a:tr h="25289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Aceleración Promedio mm/seg</a:t>
                      </a:r>
                      <a:r>
                        <a:rPr lang="es-EC" sz="1800" baseline="30000" dirty="0">
                          <a:effectLst/>
                        </a:rPr>
                        <a:t>2</a:t>
                      </a:r>
                      <a:r>
                        <a:rPr lang="es-EC" sz="1800" dirty="0">
                          <a:effectLst/>
                        </a:rPr>
                        <a:t> </a:t>
                      </a:r>
                      <a:r>
                        <a:rPr lang="es-EC" sz="1800" dirty="0" err="1">
                          <a:effectLst/>
                        </a:rPr>
                        <a:t>Pretest</a:t>
                      </a:r>
                      <a:r>
                        <a:rPr lang="es-EC" sz="1800" dirty="0">
                          <a:effectLst/>
                        </a:rPr>
                        <a:t> Valor de prueba = 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70881"/>
                  </a:ext>
                </a:extLst>
              </a:tr>
              <a:tr h="8169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gl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Sig. (bilateral)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Diferencia de medias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95% de intervalo de confianza de la diferencia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89290"/>
                  </a:ext>
                </a:extLst>
              </a:tr>
              <a:tr h="2528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Inferior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Superior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1187573"/>
                  </a:ext>
                </a:extLst>
              </a:tr>
              <a:tr h="81694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Aceleración Promedio mm/seg</a:t>
                      </a:r>
                      <a:r>
                        <a:rPr lang="es-EC" sz="1800" baseline="30000">
                          <a:effectLst/>
                        </a:rPr>
                        <a:t>2</a:t>
                      </a:r>
                      <a:r>
                        <a:rPr lang="es-EC" sz="1800">
                          <a:effectLst/>
                        </a:rPr>
                        <a:t> Pretest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6,619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,000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799,29791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548,1844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1050,4114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621084"/>
                  </a:ext>
                </a:extLst>
              </a:tr>
              <a:tr h="81694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Aceleración Promedio mm/seg</a:t>
                      </a:r>
                      <a:r>
                        <a:rPr lang="es-EC" sz="1800" baseline="30000">
                          <a:effectLst/>
                        </a:rPr>
                        <a:t>2</a:t>
                      </a:r>
                      <a:r>
                        <a:rPr lang="es-EC" sz="1800">
                          <a:effectLst/>
                        </a:rPr>
                        <a:t> Postest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4,970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601,41436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349,7825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853,0462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16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53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38600"/>
          </a:xfrm>
        </p:spPr>
        <p:txBody>
          <a:bodyPr>
            <a:normAutofit fontScale="92500" lnSpcReduction="2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sz="2400" dirty="0"/>
          </a:p>
          <a:p>
            <a:endParaRPr lang="es-EC" sz="2400" dirty="0"/>
          </a:p>
          <a:p>
            <a:r>
              <a:rPr lang="es-EC" sz="2600" dirty="0"/>
              <a:t>Una vez realizado la prueba de T de </a:t>
            </a:r>
            <a:r>
              <a:rPr lang="es-EC" sz="2600" dirty="0" err="1"/>
              <a:t>Student</a:t>
            </a:r>
            <a:r>
              <a:rPr lang="es-EC" sz="2600" dirty="0"/>
              <a:t> en el test de </a:t>
            </a:r>
            <a:r>
              <a:rPr lang="es-EC" sz="2600" dirty="0" err="1"/>
              <a:t>Sahrmann</a:t>
            </a:r>
            <a:r>
              <a:rPr lang="es-EC" sz="2600" dirty="0"/>
              <a:t> tanto en sus </a:t>
            </a:r>
            <a:r>
              <a:rPr lang="es-EC" sz="2600" dirty="0" err="1"/>
              <a:t>prestest</a:t>
            </a:r>
            <a:r>
              <a:rPr lang="es-EC" sz="2600" dirty="0"/>
              <a:t> como </a:t>
            </a:r>
            <a:r>
              <a:rPr lang="es-EC" sz="2600" dirty="0" err="1"/>
              <a:t>postest</a:t>
            </a:r>
            <a:r>
              <a:rPr lang="es-EC" sz="2600" dirty="0"/>
              <a:t> encontramos cambios significativos en sus datos definiéndose como Significancia Bilateral de ,00 menor a margen de error que es de ,005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4746"/>
              </p:ext>
            </p:extLst>
          </p:nvPr>
        </p:nvGraphicFramePr>
        <p:xfrm>
          <a:off x="698739" y="1552755"/>
          <a:ext cx="10515600" cy="329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186">
                  <a:extLst>
                    <a:ext uri="{9D8B030D-6E8A-4147-A177-3AD203B41FA5}">
                      <a16:colId xmlns:a16="http://schemas.microsoft.com/office/drawing/2014/main" val="138940685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676375148"/>
                    </a:ext>
                  </a:extLst>
                </a:gridCol>
                <a:gridCol w="1179011">
                  <a:extLst>
                    <a:ext uri="{9D8B030D-6E8A-4147-A177-3AD203B41FA5}">
                      <a16:colId xmlns:a16="http://schemas.microsoft.com/office/drawing/2014/main" val="1931527688"/>
                    </a:ext>
                  </a:extLst>
                </a:gridCol>
                <a:gridCol w="1521465">
                  <a:extLst>
                    <a:ext uri="{9D8B030D-6E8A-4147-A177-3AD203B41FA5}">
                      <a16:colId xmlns:a16="http://schemas.microsoft.com/office/drawing/2014/main" val="438902162"/>
                    </a:ext>
                  </a:extLst>
                </a:gridCol>
                <a:gridCol w="1521465">
                  <a:extLst>
                    <a:ext uri="{9D8B030D-6E8A-4147-A177-3AD203B41FA5}">
                      <a16:colId xmlns:a16="http://schemas.microsoft.com/office/drawing/2014/main" val="4160316782"/>
                    </a:ext>
                  </a:extLst>
                </a:gridCol>
                <a:gridCol w="1534049">
                  <a:extLst>
                    <a:ext uri="{9D8B030D-6E8A-4147-A177-3AD203B41FA5}">
                      <a16:colId xmlns:a16="http://schemas.microsoft.com/office/drawing/2014/main" val="447417284"/>
                    </a:ext>
                  </a:extLst>
                </a:gridCol>
                <a:gridCol w="1534049">
                  <a:extLst>
                    <a:ext uri="{9D8B030D-6E8A-4147-A177-3AD203B41FA5}">
                      <a16:colId xmlns:a16="http://schemas.microsoft.com/office/drawing/2014/main" val="3374711184"/>
                    </a:ext>
                  </a:extLst>
                </a:gridCol>
              </a:tblGrid>
              <a:tr h="48686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Prueba para una muestra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25292"/>
                  </a:ext>
                </a:extLst>
              </a:tr>
              <a:tr h="486862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Valor de prueba = 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54540"/>
                  </a:ext>
                </a:extLst>
              </a:tr>
              <a:tr h="7057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gl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Sig. (bilateral)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Diferencia de medias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95% de intervalo de confianza de la diferencia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58693"/>
                  </a:ext>
                </a:extLst>
              </a:tr>
              <a:tr h="4868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Inferior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Superior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0384586"/>
                  </a:ext>
                </a:extLst>
              </a:tr>
              <a:tr h="48686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Sahrmann</a:t>
                      </a:r>
                      <a:r>
                        <a:rPr lang="es-EC" sz="2000" dirty="0">
                          <a:effectLst/>
                        </a:rPr>
                        <a:t> </a:t>
                      </a:r>
                      <a:r>
                        <a:rPr lang="es-EC" sz="2000" dirty="0" err="1">
                          <a:effectLst/>
                        </a:rPr>
                        <a:t>Pretest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4,482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,000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,95455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,5117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1,3974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0894673"/>
                  </a:ext>
                </a:extLst>
              </a:tr>
              <a:tr h="48686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Sahrmann</a:t>
                      </a:r>
                      <a:r>
                        <a:rPr lang="es-EC" sz="2000" dirty="0">
                          <a:effectLst/>
                        </a:rPr>
                        <a:t> Postes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15,500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,000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2,81818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2,4401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3,1963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689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68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318"/>
          </a:xfrm>
        </p:spPr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S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2400" dirty="0"/>
              <a:t>Una vez realizado la prueba de T de Suden test de Puente en prono </a:t>
            </a:r>
            <a:r>
              <a:rPr lang="es-EC" sz="2400" dirty="0" err="1"/>
              <a:t>seg</a:t>
            </a:r>
            <a:r>
              <a:rPr lang="es-EC" sz="2400" dirty="0"/>
              <a:t> tanto en sus prestes como postes encontramos cambios significativos en sus datos definiéndose como Significancia Bilateral de ,00 menor a margen de error que es de ,005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09598"/>
              </p:ext>
            </p:extLst>
          </p:nvPr>
        </p:nvGraphicFramePr>
        <p:xfrm>
          <a:off x="1063386" y="1428750"/>
          <a:ext cx="10680939" cy="350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7927">
                  <a:extLst>
                    <a:ext uri="{9D8B030D-6E8A-4147-A177-3AD203B41FA5}">
                      <a16:colId xmlns:a16="http://schemas.microsoft.com/office/drawing/2014/main" val="3122496951"/>
                    </a:ext>
                  </a:extLst>
                </a:gridCol>
                <a:gridCol w="1072562">
                  <a:extLst>
                    <a:ext uri="{9D8B030D-6E8A-4147-A177-3AD203B41FA5}">
                      <a16:colId xmlns:a16="http://schemas.microsoft.com/office/drawing/2014/main" val="563578590"/>
                    </a:ext>
                  </a:extLst>
                </a:gridCol>
                <a:gridCol w="1519464">
                  <a:extLst>
                    <a:ext uri="{9D8B030D-6E8A-4147-A177-3AD203B41FA5}">
                      <a16:colId xmlns:a16="http://schemas.microsoft.com/office/drawing/2014/main" val="2915403950"/>
                    </a:ext>
                  </a:extLst>
                </a:gridCol>
                <a:gridCol w="1534360">
                  <a:extLst>
                    <a:ext uri="{9D8B030D-6E8A-4147-A177-3AD203B41FA5}">
                      <a16:colId xmlns:a16="http://schemas.microsoft.com/office/drawing/2014/main" val="2424760972"/>
                    </a:ext>
                  </a:extLst>
                </a:gridCol>
                <a:gridCol w="1534360">
                  <a:extLst>
                    <a:ext uri="{9D8B030D-6E8A-4147-A177-3AD203B41FA5}">
                      <a16:colId xmlns:a16="http://schemas.microsoft.com/office/drawing/2014/main" val="1179771442"/>
                    </a:ext>
                  </a:extLst>
                </a:gridCol>
                <a:gridCol w="1541133">
                  <a:extLst>
                    <a:ext uri="{9D8B030D-6E8A-4147-A177-3AD203B41FA5}">
                      <a16:colId xmlns:a16="http://schemas.microsoft.com/office/drawing/2014/main" val="2116765717"/>
                    </a:ext>
                  </a:extLst>
                </a:gridCol>
                <a:gridCol w="1541133">
                  <a:extLst>
                    <a:ext uri="{9D8B030D-6E8A-4147-A177-3AD203B41FA5}">
                      <a16:colId xmlns:a16="http://schemas.microsoft.com/office/drawing/2014/main" val="741784488"/>
                    </a:ext>
                  </a:extLst>
                </a:gridCol>
              </a:tblGrid>
              <a:tr h="335255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Prueba para una muestra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50727"/>
                  </a:ext>
                </a:extLst>
              </a:tr>
              <a:tr h="364309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Valor de prueba = 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7529"/>
                  </a:ext>
                </a:extLst>
              </a:tr>
              <a:tr h="9184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gol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Sig. (bilateral)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Diferencia de medias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95% de intervalo de confianza de la diferencia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12875"/>
                  </a:ext>
                </a:extLst>
              </a:tr>
              <a:tr h="2638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Inferior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Superior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9960088"/>
                  </a:ext>
                </a:extLst>
              </a:tr>
              <a:tr h="705351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Puente </a:t>
                      </a:r>
                      <a:r>
                        <a:rPr lang="es-EC" sz="1800" dirty="0" err="1">
                          <a:effectLst/>
                        </a:rPr>
                        <a:t>seg</a:t>
                      </a:r>
                      <a:r>
                        <a:rPr lang="es-EC" sz="1800" dirty="0">
                          <a:effectLst/>
                        </a:rPr>
                        <a:t> Pretexto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18,641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,000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25,82773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22,9463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28,7091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82443"/>
                  </a:ext>
                </a:extLst>
              </a:tr>
              <a:tr h="705351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Puente </a:t>
                      </a:r>
                      <a:r>
                        <a:rPr lang="es-EC" sz="1800" dirty="0" err="1">
                          <a:effectLst/>
                        </a:rPr>
                        <a:t>seg</a:t>
                      </a:r>
                      <a:r>
                        <a:rPr lang="es-EC" sz="1800" dirty="0">
                          <a:effectLst/>
                        </a:rPr>
                        <a:t> Postes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32,326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,000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32,55500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30,4606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34,6494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129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5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los 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43375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C" dirty="0"/>
          </a:p>
          <a:p>
            <a:r>
              <a:rPr lang="es-EC" sz="2800" dirty="0"/>
              <a:t>Una vez realizado la prueba de T de </a:t>
            </a:r>
            <a:r>
              <a:rPr lang="es-EC" sz="2800" dirty="0" err="1"/>
              <a:t>Student</a:t>
            </a:r>
            <a:r>
              <a:rPr lang="es-EC" sz="2800" dirty="0"/>
              <a:t> test de Illinois tanto en sus </a:t>
            </a:r>
            <a:r>
              <a:rPr lang="es-EC" sz="2800" dirty="0" err="1"/>
              <a:t>prestest</a:t>
            </a:r>
            <a:r>
              <a:rPr lang="es-EC" sz="2800" dirty="0"/>
              <a:t> como </a:t>
            </a:r>
            <a:r>
              <a:rPr lang="es-EC" sz="2800" dirty="0" err="1"/>
              <a:t>postest</a:t>
            </a:r>
            <a:r>
              <a:rPr lang="es-EC" sz="2800" dirty="0"/>
              <a:t> encontramos cambios significativos en sus datos definiéndose como Significancia Bilateral de ,00 menor a margen de error que es de ,005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63694"/>
              </p:ext>
            </p:extLst>
          </p:nvPr>
        </p:nvGraphicFramePr>
        <p:xfrm>
          <a:off x="1209135" y="1371598"/>
          <a:ext cx="9773729" cy="3438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583">
                  <a:extLst>
                    <a:ext uri="{9D8B030D-6E8A-4147-A177-3AD203B41FA5}">
                      <a16:colId xmlns:a16="http://schemas.microsoft.com/office/drawing/2014/main" val="216561234"/>
                    </a:ext>
                  </a:extLst>
                </a:gridCol>
                <a:gridCol w="983134">
                  <a:extLst>
                    <a:ext uri="{9D8B030D-6E8A-4147-A177-3AD203B41FA5}">
                      <a16:colId xmlns:a16="http://schemas.microsoft.com/office/drawing/2014/main" val="3021065221"/>
                    </a:ext>
                  </a:extLst>
                </a:gridCol>
                <a:gridCol w="1397474">
                  <a:extLst>
                    <a:ext uri="{9D8B030D-6E8A-4147-A177-3AD203B41FA5}">
                      <a16:colId xmlns:a16="http://schemas.microsoft.com/office/drawing/2014/main" val="3402400611"/>
                    </a:ext>
                  </a:extLst>
                </a:gridCol>
                <a:gridCol w="1410957">
                  <a:extLst>
                    <a:ext uri="{9D8B030D-6E8A-4147-A177-3AD203B41FA5}">
                      <a16:colId xmlns:a16="http://schemas.microsoft.com/office/drawing/2014/main" val="619477206"/>
                    </a:ext>
                  </a:extLst>
                </a:gridCol>
                <a:gridCol w="1410957">
                  <a:extLst>
                    <a:ext uri="{9D8B030D-6E8A-4147-A177-3AD203B41FA5}">
                      <a16:colId xmlns:a16="http://schemas.microsoft.com/office/drawing/2014/main" val="1189124063"/>
                    </a:ext>
                  </a:extLst>
                </a:gridCol>
                <a:gridCol w="1418312">
                  <a:extLst>
                    <a:ext uri="{9D8B030D-6E8A-4147-A177-3AD203B41FA5}">
                      <a16:colId xmlns:a16="http://schemas.microsoft.com/office/drawing/2014/main" val="1785330497"/>
                    </a:ext>
                  </a:extLst>
                </a:gridCol>
                <a:gridCol w="1418312">
                  <a:extLst>
                    <a:ext uri="{9D8B030D-6E8A-4147-A177-3AD203B41FA5}">
                      <a16:colId xmlns:a16="http://schemas.microsoft.com/office/drawing/2014/main" val="74183599"/>
                    </a:ext>
                  </a:extLst>
                </a:gridCol>
              </a:tblGrid>
              <a:tr h="286153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Prueba para una muestra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75674"/>
                  </a:ext>
                </a:extLst>
              </a:tr>
              <a:tr h="286153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Valor de prueba = 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341809"/>
                  </a:ext>
                </a:extLst>
              </a:tr>
              <a:tr h="4887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gl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Sig. (bilateral)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Diferencia de medias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95% de intervalo de confianza de la diferencia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09742"/>
                  </a:ext>
                </a:extLst>
              </a:tr>
              <a:tr h="286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Inferior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Superior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7430"/>
                  </a:ext>
                </a:extLst>
              </a:tr>
              <a:tr h="60526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Illinois seg Pretest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128,706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,000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20,09273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19,7681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20,4174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3538083"/>
                  </a:ext>
                </a:extLst>
              </a:tr>
              <a:tr h="60526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Illinois seg Postest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136,457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19,16500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18,8729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19,4571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600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744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Conclusiones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57325"/>
            <a:ext cx="9601200" cy="4410075"/>
          </a:xfrm>
        </p:spPr>
        <p:txBody>
          <a:bodyPr>
            <a:normAutofit/>
          </a:bodyPr>
          <a:lstStyle/>
          <a:p>
            <a:pPr lvl="0"/>
            <a:r>
              <a:rPr lang="es-EC" sz="2400" dirty="0"/>
              <a:t>Se comprueba la hipótesis de alternativa donde se observa que el Entrenamiento del Core incide en la agilidad de las futbolistas del Club Deportivo </a:t>
            </a:r>
            <a:r>
              <a:rPr lang="es-EC" sz="2400" dirty="0" err="1"/>
              <a:t>Cumbayá</a:t>
            </a:r>
            <a:r>
              <a:rPr lang="es-EC" sz="2400" dirty="0"/>
              <a:t> </a:t>
            </a:r>
            <a:r>
              <a:rPr lang="es-EC" sz="2400" dirty="0" err="1"/>
              <a:t>Spirit</a:t>
            </a:r>
            <a:r>
              <a:rPr lang="es-EC" sz="2400" dirty="0"/>
              <a:t>, obteniendo en los cuatros pruebas en sus </a:t>
            </a:r>
            <a:r>
              <a:rPr lang="es-EC" sz="2400" dirty="0" err="1"/>
              <a:t>prestest</a:t>
            </a:r>
            <a:r>
              <a:rPr lang="es-EC" sz="2400" dirty="0"/>
              <a:t> y </a:t>
            </a:r>
            <a:r>
              <a:rPr lang="es-EC" sz="2400" dirty="0" err="1"/>
              <a:t>postest</a:t>
            </a:r>
            <a:r>
              <a:rPr lang="es-EC" sz="2400" dirty="0"/>
              <a:t> un valor significativo (bilateral) de ,000 lo que representa cambios entre sus dos pruebas una vez aplicado el programa de entrenamiento.</a:t>
            </a:r>
          </a:p>
          <a:p>
            <a:pPr lvl="0"/>
            <a:r>
              <a:rPr lang="es-EC" sz="2400" dirty="0"/>
              <a:t>Se realizaron las evaluaciones tanto del Core como de la agilidad bajo los procedimientos metodológicos establecidos en cada una de las pruebas, determinando resultados para el análisis respectivo y encontrando elementos de criterio técnico.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04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Formulación del problema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  <a:p>
            <a:r>
              <a:rPr lang="es-EC" dirty="0"/>
              <a:t>¿</a:t>
            </a:r>
            <a:r>
              <a:rPr lang="es-EC" sz="2800" dirty="0"/>
              <a:t>Cuál es la influencia del entrenamiento del Core en la agilidad de futbolistas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 en el periodo mayo a julio del 2021</a:t>
            </a:r>
            <a:r>
              <a:rPr lang="es-EC" dirty="0"/>
              <a:t>?</a:t>
            </a:r>
          </a:p>
          <a:p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2090" y="2130725"/>
            <a:ext cx="4596601" cy="26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4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 fontScale="92500"/>
          </a:bodyPr>
          <a:lstStyle/>
          <a:p>
            <a:pPr lvl="0"/>
            <a:r>
              <a:rPr lang="es-EC" sz="2400" dirty="0"/>
              <a:t>Se observa que en la prueba de aceleración encontramos una media en la valoración </a:t>
            </a:r>
            <a:r>
              <a:rPr lang="es-EC" sz="2400" dirty="0" err="1"/>
              <a:t>Pretest</a:t>
            </a:r>
            <a:r>
              <a:rPr lang="es-EC" sz="2400" dirty="0"/>
              <a:t> 799,29 y de 601,41 en la valoración del </a:t>
            </a:r>
            <a:r>
              <a:rPr lang="es-EC" sz="2400" dirty="0" err="1"/>
              <a:t>postest</a:t>
            </a:r>
            <a:r>
              <a:rPr lang="es-EC" sz="2400" dirty="0"/>
              <a:t> con una diferencia significativa de 198 mm/seg</a:t>
            </a:r>
            <a:r>
              <a:rPr lang="es-EC" sz="2400" baseline="30000" dirty="0"/>
              <a:t>2</a:t>
            </a:r>
            <a:r>
              <a:rPr lang="es-EC" sz="2400" dirty="0"/>
              <a:t> disminuyendo el tiempo de respuesta en la ejecución de todas las competidoras </a:t>
            </a:r>
          </a:p>
          <a:p>
            <a:pPr lvl="0"/>
            <a:r>
              <a:rPr lang="es-EC" sz="2400" dirty="0"/>
              <a:t>Se cumple los objetivos establecidos planteados para la investigación determinando la incidencia como también la estructuración y aplicación de un programa de entrenamiento del Core para el mejoramiento de la Agilidad.</a:t>
            </a:r>
          </a:p>
          <a:p>
            <a:pPr lvl="0"/>
            <a:r>
              <a:rPr lang="es-EC" sz="2400" dirty="0"/>
              <a:t>Se determinó un grupo de ejercicios que influyeron positivamente el desarrollo de la musculatura del Core.</a:t>
            </a:r>
          </a:p>
          <a:p>
            <a:r>
              <a:rPr lang="es-EC" sz="2400" dirty="0"/>
              <a:t>Se pudo plantear un programa de entrenamiento del Core que se adaptó adecuadamente al </a:t>
            </a:r>
            <a:r>
              <a:rPr lang="es-EC" sz="2400" dirty="0" err="1"/>
              <a:t>macrociclo</a:t>
            </a:r>
            <a:r>
              <a:rPr lang="es-EC" sz="2400" dirty="0"/>
              <a:t> establecido previamente.</a:t>
            </a:r>
          </a:p>
          <a:p>
            <a:pPr lvl="0"/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5742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1625"/>
            <a:ext cx="9601200" cy="5181599"/>
          </a:xfrm>
        </p:spPr>
        <p:txBody>
          <a:bodyPr>
            <a:normAutofit/>
          </a:bodyPr>
          <a:lstStyle/>
          <a:p>
            <a:pPr lvl="0"/>
            <a:r>
              <a:rPr lang="es-EC" sz="2400" dirty="0"/>
              <a:t>Incluir en el proceso evaluativo inicial de los ciclos de entrenamiento pruebas que valoren el nivel de agilidad de los deportistas con el fin de implementar estrategias para su desarrollo.</a:t>
            </a:r>
          </a:p>
          <a:p>
            <a:pPr lvl="0"/>
            <a:r>
              <a:rPr lang="es-EC" sz="2400" dirty="0"/>
              <a:t>Valorar el desarrollo del Core en los procesos de entrenamiento ayudarían a plantear estrategias tanto para contribuir en el rendimiento deportivo como para la prevención de lesiones.</a:t>
            </a:r>
          </a:p>
          <a:p>
            <a:pPr lvl="0"/>
            <a:r>
              <a:rPr lang="es-EC" sz="2400" dirty="0"/>
              <a:t>Plantear dentro del </a:t>
            </a:r>
            <a:r>
              <a:rPr lang="es-EC" sz="2400" dirty="0" err="1"/>
              <a:t>macrociclo</a:t>
            </a:r>
            <a:r>
              <a:rPr lang="es-EC" sz="2400" dirty="0"/>
              <a:t> de entrenamiento de los deportistas un programa de ejercicios que contribuyan al desarrollo de la musculatura Core.</a:t>
            </a:r>
          </a:p>
          <a:p>
            <a:pPr lvl="0"/>
            <a:r>
              <a:rPr lang="en-US" sz="2400" dirty="0" err="1"/>
              <a:t>Plantear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futuras</a:t>
            </a:r>
            <a:r>
              <a:rPr lang="en-US" sz="2400" dirty="0"/>
              <a:t> </a:t>
            </a:r>
            <a:r>
              <a:rPr lang="en-US" sz="2400" dirty="0" err="1"/>
              <a:t>investigaciones</a:t>
            </a:r>
            <a:r>
              <a:rPr lang="en-US" sz="2400" dirty="0"/>
              <a:t> la </a:t>
            </a:r>
            <a:r>
              <a:rPr lang="en-US" sz="2400" dirty="0" err="1"/>
              <a:t>influencia</a:t>
            </a:r>
            <a:r>
              <a:rPr lang="en-US" sz="2400" dirty="0"/>
              <a:t> que </a:t>
            </a:r>
            <a:r>
              <a:rPr lang="en-US" sz="2400" dirty="0" err="1"/>
              <a:t>tiene</a:t>
            </a:r>
            <a:r>
              <a:rPr lang="en-US" sz="2400" dirty="0"/>
              <a:t> el </a:t>
            </a:r>
            <a:r>
              <a:rPr lang="en-US" sz="2400" dirty="0" err="1"/>
              <a:t>entrenamiento</a:t>
            </a:r>
            <a:r>
              <a:rPr lang="en-US" sz="2400" dirty="0"/>
              <a:t> del </a:t>
            </a:r>
            <a:r>
              <a:rPr lang="es-EC" sz="2400" dirty="0"/>
              <a:t>Core sobre otras capacidades físicas.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541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86370" y="2605024"/>
            <a:ext cx="4634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36109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Objetivos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508" y="1690688"/>
            <a:ext cx="10398983" cy="4321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b="1" dirty="0"/>
              <a:t>General</a:t>
            </a:r>
            <a:endParaRPr lang="es-EC" sz="2800" b="1" dirty="0"/>
          </a:p>
          <a:p>
            <a:pPr marL="0" indent="0">
              <a:buNone/>
            </a:pPr>
            <a:r>
              <a:rPr lang="es-EC" sz="2800" dirty="0"/>
              <a:t>Analizar la relación entre el entrenamiento del Core y la agilidad en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pPr marL="0" indent="0">
              <a:buNone/>
            </a:pPr>
            <a:r>
              <a:rPr lang="es-ES" sz="2800" b="1" dirty="0"/>
              <a:t>Específicos</a:t>
            </a:r>
          </a:p>
          <a:p>
            <a:pPr lvl="0"/>
            <a:r>
              <a:rPr lang="es-EC" sz="2800" dirty="0"/>
              <a:t>Analizar los postulados teóricos y conceptuales que intervienen en la estabilidad del Core y la agilidad de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pPr lvl="0"/>
            <a:r>
              <a:rPr lang="es-EC" sz="2800" dirty="0"/>
              <a:t>Analizar el nivel de agilidad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288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C" sz="2800" dirty="0"/>
              <a:t>Analizar el nivel de estabilidad del Core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pPr lvl="0"/>
            <a:r>
              <a:rPr lang="es-EC" sz="2800" dirty="0"/>
              <a:t>Identificar los ejercicios que contribuyen en la estabilidad del Core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pPr lvl="0"/>
            <a:r>
              <a:rPr lang="es-EC" sz="2800" dirty="0"/>
              <a:t>Comparar el nivel de agilidad, antes y después de aplicar entrenamiento del Core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007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HIPOTESIS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2800" b="1" dirty="0"/>
              <a:t>Afirmativa</a:t>
            </a:r>
          </a:p>
          <a:p>
            <a:r>
              <a:rPr lang="es-EC" sz="2800" dirty="0"/>
              <a:t>El desarrollo de la estabilidad del Core influye positivamente en la agilidad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/>
              <a:t>Nula</a:t>
            </a:r>
          </a:p>
          <a:p>
            <a:r>
              <a:rPr lang="es-EC" sz="2800" dirty="0"/>
              <a:t>El desarrollo de la estabilidad del Core no influye en la agilidad de los futbolistas del Club Deportivo </a:t>
            </a:r>
            <a:r>
              <a:rPr lang="es-EC" sz="2800" dirty="0" err="1"/>
              <a:t>Cumbayá</a:t>
            </a:r>
            <a:r>
              <a:rPr lang="es-EC" sz="2800" dirty="0"/>
              <a:t> </a:t>
            </a:r>
            <a:r>
              <a:rPr lang="es-EC" sz="2800" dirty="0" err="1"/>
              <a:t>Spirit</a:t>
            </a:r>
            <a:r>
              <a:rPr lang="es-EC" sz="2800" dirty="0"/>
              <a:t>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0612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Operacionalización</a:t>
            </a:r>
            <a:r>
              <a:rPr lang="es-ES" dirty="0"/>
              <a:t> de variables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1522960"/>
              </p:ext>
            </p:extLst>
          </p:nvPr>
        </p:nvGraphicFramePr>
        <p:xfrm>
          <a:off x="2156604" y="1463315"/>
          <a:ext cx="7252897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05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Agilidad - </a:t>
            </a:r>
            <a:r>
              <a:rPr lang="es-EC" sz="2800" dirty="0"/>
              <a:t>“Capacidad de cambiar de dirección rápidamente” esto implica acelerar y desacelerar se incluye el componente cognitivo al actuar la influencia de un estímulo externo para llevar a cabo dichas acciones.</a:t>
            </a:r>
          </a:p>
          <a:p>
            <a:r>
              <a:rPr lang="es-ES" sz="2800" dirty="0"/>
              <a:t>Es considerada una de las capacidades coordinativas complejas la cual demanda una elevado nivel de desarrollo logrando una interacción de todas las cualidades físicas.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916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Marco teórico</a:t>
            </a:r>
            <a:br>
              <a:rPr lang="es-ES" dirty="0"/>
            </a:br>
            <a:r>
              <a:rPr lang="es-ES" sz="3600" dirty="0"/>
              <a:t>Elementos constituyentes de la agilidad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C" sz="2800" b="1" dirty="0"/>
              <a:t>Factores cognitivos y perceptivos</a:t>
            </a:r>
          </a:p>
          <a:p>
            <a:pPr lvl="0"/>
            <a:r>
              <a:rPr lang="es-EC" sz="2800" dirty="0"/>
              <a:t>Escaneo visual </a:t>
            </a:r>
          </a:p>
          <a:p>
            <a:pPr lvl="0"/>
            <a:r>
              <a:rPr lang="es-EC" sz="2800" dirty="0"/>
              <a:t>Anticipación</a:t>
            </a:r>
          </a:p>
          <a:p>
            <a:pPr lvl="0"/>
            <a:r>
              <a:rPr lang="es-EC" sz="2800" dirty="0"/>
              <a:t>Reconocimiento de modelos</a:t>
            </a:r>
          </a:p>
          <a:p>
            <a:pPr lvl="0"/>
            <a:r>
              <a:rPr lang="es-EC" sz="2800" dirty="0"/>
              <a:t>Conocimientos de las situaciones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3829" y="1949569"/>
            <a:ext cx="4722450" cy="26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86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219</TotalTime>
  <Words>1721</Words>
  <Application>Microsoft Office PowerPoint</Application>
  <PresentationFormat>Panorámica</PresentationFormat>
  <Paragraphs>388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Calibri</vt:lpstr>
      <vt:lpstr>Franklin Gothic Book</vt:lpstr>
      <vt:lpstr>Times New Roman</vt:lpstr>
      <vt:lpstr>Crop</vt:lpstr>
      <vt:lpstr>Vicerrectorado de Investigación, Innovación y Transferencia de Tecnología   Centro de Posgrados   “El entrenamiento del Core en la agilidad de futbolistas del Club Deportivo Cumbayá Spirit” </vt:lpstr>
      <vt:lpstr>Problema de la investigación</vt:lpstr>
      <vt:lpstr>Formulación del problema</vt:lpstr>
      <vt:lpstr>Objetivos</vt:lpstr>
      <vt:lpstr>Presentación de PowerPoint</vt:lpstr>
      <vt:lpstr>HIPOTESIS</vt:lpstr>
      <vt:lpstr>Operacionalización de variables</vt:lpstr>
      <vt:lpstr>Marco Teórico</vt:lpstr>
      <vt:lpstr> Marco teórico Elementos constituyentes de la agilidad </vt:lpstr>
      <vt:lpstr>Marco teórico Elementos constituyentes de la agilidad </vt:lpstr>
      <vt:lpstr>Marco Teórico</vt:lpstr>
      <vt:lpstr>Marco teórico</vt:lpstr>
      <vt:lpstr>Metodología</vt:lpstr>
      <vt:lpstr>Técnicas e instrumentos</vt:lpstr>
      <vt:lpstr>Tecnicas e instrumentos</vt:lpstr>
      <vt:lpstr>Tecnicas e instrumentos</vt:lpstr>
      <vt:lpstr>Propuesta de entrenamiento</vt:lpstr>
      <vt:lpstr>Análisis de Resultados </vt:lpstr>
      <vt:lpstr>Análisis de resultados</vt:lpstr>
      <vt:lpstr>Analisis de resultados</vt:lpstr>
      <vt:lpstr>Analisis de resultados</vt:lpstr>
      <vt:lpstr>Análisis de resultados</vt:lpstr>
      <vt:lpstr>Analisis de resultados</vt:lpstr>
      <vt:lpstr>Analisis de resultados</vt:lpstr>
      <vt:lpstr>Análisis de resultados</vt:lpstr>
      <vt:lpstr>Análisis de resultados</vt:lpstr>
      <vt:lpstr>Análisis de resultados</vt:lpstr>
      <vt:lpstr>Análisis de los resultados</vt:lpstr>
      <vt:lpstr>Conclusiones 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22</cp:revision>
  <dcterms:created xsi:type="dcterms:W3CDTF">2021-09-23T04:35:26Z</dcterms:created>
  <dcterms:modified xsi:type="dcterms:W3CDTF">2021-11-18T17:06:22Z</dcterms:modified>
</cp:coreProperties>
</file>