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Lst>
  <p:notesMasterIdLst>
    <p:notesMasterId r:id="rId26"/>
  </p:notesMasterIdLst>
  <p:handoutMasterIdLst>
    <p:handoutMasterId r:id="rId27"/>
  </p:handoutMasterIdLst>
  <p:sldIdLst>
    <p:sldId id="256" r:id="rId2"/>
    <p:sldId id="257" r:id="rId3"/>
    <p:sldId id="1058" r:id="rId4"/>
    <p:sldId id="260" r:id="rId5"/>
    <p:sldId id="1055" r:id="rId6"/>
    <p:sldId id="1053" r:id="rId7"/>
    <p:sldId id="1065" r:id="rId8"/>
    <p:sldId id="1064" r:id="rId9"/>
    <p:sldId id="1066" r:id="rId10"/>
    <p:sldId id="1054" r:id="rId11"/>
    <p:sldId id="1109" r:id="rId12"/>
    <p:sldId id="1110" r:id="rId13"/>
    <p:sldId id="1083" r:id="rId14"/>
    <p:sldId id="1111" r:id="rId15"/>
    <p:sldId id="1115" r:id="rId16"/>
    <p:sldId id="1114" r:id="rId17"/>
    <p:sldId id="1116" r:id="rId18"/>
    <p:sldId id="1120" r:id="rId19"/>
    <p:sldId id="1118" r:id="rId20"/>
    <p:sldId id="1105" r:id="rId21"/>
    <p:sldId id="1106" r:id="rId22"/>
    <p:sldId id="1112" r:id="rId23"/>
    <p:sldId id="1113" r:id="rId24"/>
    <p:sldId id="267" r:id="rId25"/>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DF1"/>
    <a:srgbClr val="008080"/>
    <a:srgbClr val="75897F"/>
    <a:srgbClr val="D0EDFA"/>
    <a:srgbClr val="FFFF66"/>
    <a:srgbClr val="339966"/>
    <a:srgbClr val="006666"/>
    <a:srgbClr val="003366"/>
    <a:srgbClr val="00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7707" autoAdjust="0"/>
  </p:normalViewPr>
  <p:slideViewPr>
    <p:cSldViewPr>
      <p:cViewPr varScale="1">
        <p:scale>
          <a:sx n="70" d="100"/>
          <a:sy n="70" d="100"/>
        </p:scale>
        <p:origin x="660"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600F5-EC9D-4864-841E-F3F366E2249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028B7223-6B63-4910-A59E-EE849670255C}">
      <dgm:prSet phldrT="[Texto]" custT="1"/>
      <dgm:spPr/>
      <dgm:t>
        <a:bodyPr/>
        <a:lstStyle/>
        <a:p>
          <a:r>
            <a:rPr lang="es-EC" sz="1800" dirty="0" smtClean="0"/>
            <a:t>Analizar la adopción del teletrabajo en organizaciones como labor que se realiza a distancia.</a:t>
          </a:r>
        </a:p>
        <a:p>
          <a:r>
            <a:rPr lang="es-EC" sz="1800" dirty="0" smtClean="0"/>
            <a:t>(Agudo Moreno, 2015)</a:t>
          </a:r>
          <a:endParaRPr lang="es-EC" sz="1800" dirty="0"/>
        </a:p>
      </dgm:t>
    </dgm:pt>
    <dgm:pt modelId="{44217977-8A53-4042-877C-C810C3E2FA2F}" type="parTrans" cxnId="{AEF09D9D-EBC5-4D28-9D57-8261CCF264C3}">
      <dgm:prSet/>
      <dgm:spPr/>
      <dgm:t>
        <a:bodyPr/>
        <a:lstStyle/>
        <a:p>
          <a:endParaRPr lang="es-EC" sz="2800"/>
        </a:p>
      </dgm:t>
    </dgm:pt>
    <dgm:pt modelId="{3EB547F1-467A-42DE-91E7-5FBDA8AE0CB6}" type="sibTrans" cxnId="{AEF09D9D-EBC5-4D28-9D57-8261CCF264C3}">
      <dgm:prSet/>
      <dgm:spPr/>
      <dgm:t>
        <a:bodyPr/>
        <a:lstStyle/>
        <a:p>
          <a:endParaRPr lang="es-EC" sz="2800"/>
        </a:p>
      </dgm:t>
    </dgm:pt>
    <dgm:pt modelId="{A81BA58F-E786-4949-A0E2-4373C4C5846B}">
      <dgm:prSet phldrT="[Texto]" custT="1"/>
      <dgm:spPr/>
      <dgm:t>
        <a:bodyPr/>
        <a:lstStyle/>
        <a:p>
          <a:r>
            <a:rPr lang="es-EC" sz="1800" dirty="0" smtClean="0"/>
            <a:t>Grado de percepción de la sostenibilidad por parte de los competencias empresariales y las que requieren los trabajadores para desarrollar sus actividades con el uso de las TIC's</a:t>
          </a:r>
        </a:p>
        <a:p>
          <a:r>
            <a:rPr lang="es-EC" sz="1800" dirty="0" smtClean="0"/>
            <a:t>(Guzmán Duque &amp; Abreo Villamizar, 2017)</a:t>
          </a:r>
          <a:endParaRPr lang="es-EC" sz="1800" dirty="0"/>
        </a:p>
      </dgm:t>
    </dgm:pt>
    <dgm:pt modelId="{85791AFB-55B1-48B4-86EB-3B300116E422}" type="parTrans" cxnId="{EAD3B408-6D0A-4941-9771-3C7C8EBF3D76}">
      <dgm:prSet/>
      <dgm:spPr/>
      <dgm:t>
        <a:bodyPr/>
        <a:lstStyle/>
        <a:p>
          <a:endParaRPr lang="es-EC" sz="2800"/>
        </a:p>
      </dgm:t>
    </dgm:pt>
    <dgm:pt modelId="{F5D19AA7-CF7F-4BDC-98D8-7C1B616CD682}" type="sibTrans" cxnId="{EAD3B408-6D0A-4941-9771-3C7C8EBF3D76}">
      <dgm:prSet/>
      <dgm:spPr/>
      <dgm:t>
        <a:bodyPr/>
        <a:lstStyle/>
        <a:p>
          <a:endParaRPr lang="es-EC" sz="2800"/>
        </a:p>
      </dgm:t>
    </dgm:pt>
    <dgm:pt modelId="{AE003EAD-8132-4B7F-A456-5118EDF8FA48}">
      <dgm:prSet phldrT="[Texto]" custT="1"/>
      <dgm:spPr/>
      <dgm:t>
        <a:bodyPr/>
        <a:lstStyle/>
        <a:p>
          <a:r>
            <a:rPr lang="es-EC" sz="1800" dirty="0" smtClean="0"/>
            <a:t>Sostenibilidad empresarial en las pequeñas medianas empresas Pymes en base a la producción.</a:t>
          </a:r>
          <a:endParaRPr lang="es-EC" sz="1800" dirty="0"/>
        </a:p>
        <a:p>
          <a:r>
            <a:rPr lang="es-EC" sz="1800" dirty="0"/>
            <a:t>(Cabrera &amp; Bejarano, 2017)</a:t>
          </a:r>
        </a:p>
      </dgm:t>
    </dgm:pt>
    <dgm:pt modelId="{71144E18-D620-479A-A952-44620DA8E08F}" type="parTrans" cxnId="{3FD6DAD3-DDC7-4AF4-9B32-44BA5A0B3109}">
      <dgm:prSet/>
      <dgm:spPr/>
      <dgm:t>
        <a:bodyPr/>
        <a:lstStyle/>
        <a:p>
          <a:endParaRPr lang="es-EC" sz="2800"/>
        </a:p>
      </dgm:t>
    </dgm:pt>
    <dgm:pt modelId="{5B9689FB-269C-4A4E-AAA8-863D91890CEC}" type="sibTrans" cxnId="{3FD6DAD3-DDC7-4AF4-9B32-44BA5A0B3109}">
      <dgm:prSet/>
      <dgm:spPr/>
      <dgm:t>
        <a:bodyPr/>
        <a:lstStyle/>
        <a:p>
          <a:endParaRPr lang="es-EC" sz="2800"/>
        </a:p>
      </dgm:t>
    </dgm:pt>
    <dgm:pt modelId="{570742E1-00D2-402F-9C09-76257717325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t>Analizar el trabajo como tendencia del mercado laboral.</a:t>
          </a:r>
        </a:p>
        <a:p>
          <a:pPr marL="0" indent="0" defTabSz="914400">
            <a:lnSpc>
              <a:spcPct val="100000"/>
            </a:lnSpc>
            <a:spcBef>
              <a:spcPts val="0"/>
            </a:spcBef>
            <a:spcAft>
              <a:spcPts val="0"/>
            </a:spcAft>
            <a:buNone/>
          </a:pPr>
          <a:r>
            <a:rPr lang="es-EC" sz="1800" dirty="0" smtClean="0"/>
            <a:t>(Martínez Sánchez ,2016</a:t>
          </a:r>
        </a:p>
      </dgm:t>
    </dgm:pt>
    <dgm:pt modelId="{4A569419-47F7-4989-9142-A306313638CB}" type="parTrans" cxnId="{31719BB9-B80C-4043-8988-6871363A3B2F}">
      <dgm:prSet/>
      <dgm:spPr/>
      <dgm:t>
        <a:bodyPr/>
        <a:lstStyle/>
        <a:p>
          <a:endParaRPr lang="es-EC" sz="2800"/>
        </a:p>
      </dgm:t>
    </dgm:pt>
    <dgm:pt modelId="{854022C8-BEE6-49AE-8F91-729279563E8A}" type="sibTrans" cxnId="{31719BB9-B80C-4043-8988-6871363A3B2F}">
      <dgm:prSet/>
      <dgm:spPr/>
      <dgm:t>
        <a:bodyPr/>
        <a:lstStyle/>
        <a:p>
          <a:endParaRPr lang="es-EC" sz="2800"/>
        </a:p>
      </dgm:t>
    </dgm:pt>
    <dgm:pt modelId="{622F8088-4396-40F4-A7C0-D757F9AB8085}" type="pres">
      <dgm:prSet presAssocID="{F32600F5-EC9D-4864-841E-F3F366E22491}" presName="rootnode" presStyleCnt="0">
        <dgm:presLayoutVars>
          <dgm:chMax/>
          <dgm:chPref/>
          <dgm:dir/>
          <dgm:animLvl val="lvl"/>
        </dgm:presLayoutVars>
      </dgm:prSet>
      <dgm:spPr/>
      <dgm:t>
        <a:bodyPr/>
        <a:lstStyle/>
        <a:p>
          <a:endParaRPr lang="es-EC"/>
        </a:p>
      </dgm:t>
    </dgm:pt>
    <dgm:pt modelId="{82E11D5C-E918-403B-BC41-FDC1902311A7}" type="pres">
      <dgm:prSet presAssocID="{028B7223-6B63-4910-A59E-EE849670255C}" presName="composite" presStyleCnt="0"/>
      <dgm:spPr/>
    </dgm:pt>
    <dgm:pt modelId="{83773362-E26A-4335-91B4-CEEC8765588A}" type="pres">
      <dgm:prSet presAssocID="{028B7223-6B63-4910-A59E-EE849670255C}" presName="LShape" presStyleLbl="alignNode1" presStyleIdx="0" presStyleCnt="7" custLinFactNeighborY="0"/>
      <dgm:spPr/>
    </dgm:pt>
    <dgm:pt modelId="{A49B2394-942E-4303-B4BD-31341C756B87}" type="pres">
      <dgm:prSet presAssocID="{028B7223-6B63-4910-A59E-EE849670255C}" presName="ParentText" presStyleLbl="revTx" presStyleIdx="0" presStyleCnt="4">
        <dgm:presLayoutVars>
          <dgm:chMax val="0"/>
          <dgm:chPref val="0"/>
          <dgm:bulletEnabled val="1"/>
        </dgm:presLayoutVars>
      </dgm:prSet>
      <dgm:spPr/>
      <dgm:t>
        <a:bodyPr/>
        <a:lstStyle/>
        <a:p>
          <a:endParaRPr lang="es-EC"/>
        </a:p>
      </dgm:t>
    </dgm:pt>
    <dgm:pt modelId="{55CBE0F8-80F2-48CC-8EE0-6F7AADEDAF7F}" type="pres">
      <dgm:prSet presAssocID="{028B7223-6B63-4910-A59E-EE849670255C}" presName="Triangle" presStyleLbl="alignNode1" presStyleIdx="1" presStyleCnt="7"/>
      <dgm:spPr/>
    </dgm:pt>
    <dgm:pt modelId="{4203CF0C-DF6B-4549-BAE4-C793514C1B3D}" type="pres">
      <dgm:prSet presAssocID="{3EB547F1-467A-42DE-91E7-5FBDA8AE0CB6}" presName="sibTrans" presStyleCnt="0"/>
      <dgm:spPr/>
    </dgm:pt>
    <dgm:pt modelId="{5DD253E9-30DC-4FC9-8E96-F388EDF2778A}" type="pres">
      <dgm:prSet presAssocID="{3EB547F1-467A-42DE-91E7-5FBDA8AE0CB6}" presName="space" presStyleCnt="0"/>
      <dgm:spPr/>
    </dgm:pt>
    <dgm:pt modelId="{55D02403-FD23-4744-B3FF-4C8D1D4A92B5}" type="pres">
      <dgm:prSet presAssocID="{570742E1-00D2-402F-9C09-76257717325E}" presName="composite" presStyleCnt="0"/>
      <dgm:spPr/>
    </dgm:pt>
    <dgm:pt modelId="{D26BA749-E0B2-4C07-AD11-FBDE1A851143}" type="pres">
      <dgm:prSet presAssocID="{570742E1-00D2-402F-9C09-76257717325E}" presName="LShape" presStyleLbl="alignNode1" presStyleIdx="2" presStyleCnt="7"/>
      <dgm:spPr/>
    </dgm:pt>
    <dgm:pt modelId="{493D26F0-A1A4-4A87-A164-363FB441A5CF}" type="pres">
      <dgm:prSet presAssocID="{570742E1-00D2-402F-9C09-76257717325E}" presName="ParentText" presStyleLbl="revTx" presStyleIdx="1" presStyleCnt="4">
        <dgm:presLayoutVars>
          <dgm:chMax val="0"/>
          <dgm:chPref val="0"/>
          <dgm:bulletEnabled val="1"/>
        </dgm:presLayoutVars>
      </dgm:prSet>
      <dgm:spPr/>
      <dgm:t>
        <a:bodyPr/>
        <a:lstStyle/>
        <a:p>
          <a:endParaRPr lang="es-EC"/>
        </a:p>
      </dgm:t>
    </dgm:pt>
    <dgm:pt modelId="{E1FF9C58-ADBD-4138-86A7-99225D916EFC}" type="pres">
      <dgm:prSet presAssocID="{570742E1-00D2-402F-9C09-76257717325E}" presName="Triangle" presStyleLbl="alignNode1" presStyleIdx="3" presStyleCnt="7"/>
      <dgm:spPr/>
    </dgm:pt>
    <dgm:pt modelId="{436F3922-0DF7-44A0-A376-CB93F6A67362}" type="pres">
      <dgm:prSet presAssocID="{854022C8-BEE6-49AE-8F91-729279563E8A}" presName="sibTrans" presStyleCnt="0"/>
      <dgm:spPr/>
    </dgm:pt>
    <dgm:pt modelId="{79EF8B9E-B34D-411F-BA00-7F2ED1ED7B29}" type="pres">
      <dgm:prSet presAssocID="{854022C8-BEE6-49AE-8F91-729279563E8A}" presName="space" presStyleCnt="0"/>
      <dgm:spPr/>
    </dgm:pt>
    <dgm:pt modelId="{585C7010-473D-4BA1-9549-C1C15F932D98}" type="pres">
      <dgm:prSet presAssocID="{A81BA58F-E786-4949-A0E2-4373C4C5846B}" presName="composite" presStyleCnt="0"/>
      <dgm:spPr/>
    </dgm:pt>
    <dgm:pt modelId="{9A653DD1-0C01-44BE-9A3B-C3D0B60433AF}" type="pres">
      <dgm:prSet presAssocID="{A81BA58F-E786-4949-A0E2-4373C4C5846B}" presName="LShape" presStyleLbl="alignNode1" presStyleIdx="4" presStyleCnt="7"/>
      <dgm:spPr/>
    </dgm:pt>
    <dgm:pt modelId="{BE183976-6258-4858-B185-4717FBB21419}" type="pres">
      <dgm:prSet presAssocID="{A81BA58F-E786-4949-A0E2-4373C4C5846B}" presName="ParentText" presStyleLbl="revTx" presStyleIdx="2" presStyleCnt="4">
        <dgm:presLayoutVars>
          <dgm:chMax val="0"/>
          <dgm:chPref val="0"/>
          <dgm:bulletEnabled val="1"/>
        </dgm:presLayoutVars>
      </dgm:prSet>
      <dgm:spPr/>
      <dgm:t>
        <a:bodyPr/>
        <a:lstStyle/>
        <a:p>
          <a:endParaRPr lang="es-EC"/>
        </a:p>
      </dgm:t>
    </dgm:pt>
    <dgm:pt modelId="{A6D83230-F173-4E12-802C-18954CF92DB6}" type="pres">
      <dgm:prSet presAssocID="{A81BA58F-E786-4949-A0E2-4373C4C5846B}" presName="Triangle" presStyleLbl="alignNode1" presStyleIdx="5" presStyleCnt="7"/>
      <dgm:spPr/>
    </dgm:pt>
    <dgm:pt modelId="{AD4B745B-02CA-45DC-B788-B5D669FA49CD}" type="pres">
      <dgm:prSet presAssocID="{F5D19AA7-CF7F-4BDC-98D8-7C1B616CD682}" presName="sibTrans" presStyleCnt="0"/>
      <dgm:spPr/>
    </dgm:pt>
    <dgm:pt modelId="{7191DE10-05EC-49E2-BB9B-86616829E9A9}" type="pres">
      <dgm:prSet presAssocID="{F5D19AA7-CF7F-4BDC-98D8-7C1B616CD682}" presName="space" presStyleCnt="0"/>
      <dgm:spPr/>
    </dgm:pt>
    <dgm:pt modelId="{2F82B2AD-19F7-4EAD-A5C2-987929BF1F30}" type="pres">
      <dgm:prSet presAssocID="{AE003EAD-8132-4B7F-A456-5118EDF8FA48}" presName="composite" presStyleCnt="0"/>
      <dgm:spPr/>
    </dgm:pt>
    <dgm:pt modelId="{67F8E55B-F901-4E64-8ABA-822B63C99174}" type="pres">
      <dgm:prSet presAssocID="{AE003EAD-8132-4B7F-A456-5118EDF8FA48}" presName="LShape" presStyleLbl="alignNode1" presStyleIdx="6" presStyleCnt="7"/>
      <dgm:spPr/>
    </dgm:pt>
    <dgm:pt modelId="{1468EE2B-C32A-409E-A14D-F2D6CE775803}" type="pres">
      <dgm:prSet presAssocID="{AE003EAD-8132-4B7F-A456-5118EDF8FA48}" presName="ParentText" presStyleLbl="revTx" presStyleIdx="3" presStyleCnt="4">
        <dgm:presLayoutVars>
          <dgm:chMax val="0"/>
          <dgm:chPref val="0"/>
          <dgm:bulletEnabled val="1"/>
        </dgm:presLayoutVars>
      </dgm:prSet>
      <dgm:spPr/>
      <dgm:t>
        <a:bodyPr/>
        <a:lstStyle/>
        <a:p>
          <a:endParaRPr lang="es-EC"/>
        </a:p>
      </dgm:t>
    </dgm:pt>
  </dgm:ptLst>
  <dgm:cxnLst>
    <dgm:cxn modelId="{2EEDB57C-79B6-43C3-AD08-EEA80C757446}" type="presOf" srcId="{A81BA58F-E786-4949-A0E2-4373C4C5846B}" destId="{BE183976-6258-4858-B185-4717FBB21419}" srcOrd="0" destOrd="0" presId="urn:microsoft.com/office/officeart/2009/3/layout/StepUpProcess"/>
    <dgm:cxn modelId="{DC001748-ACD9-4E95-8C12-A78BFC70C22A}" type="presOf" srcId="{AE003EAD-8132-4B7F-A456-5118EDF8FA48}" destId="{1468EE2B-C32A-409E-A14D-F2D6CE775803}" srcOrd="0" destOrd="0" presId="urn:microsoft.com/office/officeart/2009/3/layout/StepUpProcess"/>
    <dgm:cxn modelId="{EAD3B408-6D0A-4941-9771-3C7C8EBF3D76}" srcId="{F32600F5-EC9D-4864-841E-F3F366E22491}" destId="{A81BA58F-E786-4949-A0E2-4373C4C5846B}" srcOrd="2" destOrd="0" parTransId="{85791AFB-55B1-48B4-86EB-3B300116E422}" sibTransId="{F5D19AA7-CF7F-4BDC-98D8-7C1B616CD682}"/>
    <dgm:cxn modelId="{3FD6DAD3-DDC7-4AF4-9B32-44BA5A0B3109}" srcId="{F32600F5-EC9D-4864-841E-F3F366E22491}" destId="{AE003EAD-8132-4B7F-A456-5118EDF8FA48}" srcOrd="3" destOrd="0" parTransId="{71144E18-D620-479A-A952-44620DA8E08F}" sibTransId="{5B9689FB-269C-4A4E-AAA8-863D91890CEC}"/>
    <dgm:cxn modelId="{E39A0BE5-1969-420E-9EEB-0A450B8E524F}" type="presOf" srcId="{570742E1-00D2-402F-9C09-76257717325E}" destId="{493D26F0-A1A4-4A87-A164-363FB441A5CF}" srcOrd="0" destOrd="0" presId="urn:microsoft.com/office/officeart/2009/3/layout/StepUpProcess"/>
    <dgm:cxn modelId="{2F15F870-DCA8-4113-9A46-F2BDB8870F32}" type="presOf" srcId="{028B7223-6B63-4910-A59E-EE849670255C}" destId="{A49B2394-942E-4303-B4BD-31341C756B87}" srcOrd="0" destOrd="0" presId="urn:microsoft.com/office/officeart/2009/3/layout/StepUpProcess"/>
    <dgm:cxn modelId="{AEF09D9D-EBC5-4D28-9D57-8261CCF264C3}" srcId="{F32600F5-EC9D-4864-841E-F3F366E22491}" destId="{028B7223-6B63-4910-A59E-EE849670255C}" srcOrd="0" destOrd="0" parTransId="{44217977-8A53-4042-877C-C810C3E2FA2F}" sibTransId="{3EB547F1-467A-42DE-91E7-5FBDA8AE0CB6}"/>
    <dgm:cxn modelId="{31719BB9-B80C-4043-8988-6871363A3B2F}" srcId="{F32600F5-EC9D-4864-841E-F3F366E22491}" destId="{570742E1-00D2-402F-9C09-76257717325E}" srcOrd="1" destOrd="0" parTransId="{4A569419-47F7-4989-9142-A306313638CB}" sibTransId="{854022C8-BEE6-49AE-8F91-729279563E8A}"/>
    <dgm:cxn modelId="{2B288AC2-73D3-46F4-807D-E95E69378986}" type="presOf" srcId="{F32600F5-EC9D-4864-841E-F3F366E22491}" destId="{622F8088-4396-40F4-A7C0-D757F9AB8085}" srcOrd="0" destOrd="0" presId="urn:microsoft.com/office/officeart/2009/3/layout/StepUpProcess"/>
    <dgm:cxn modelId="{2A92E22D-8CD2-4A4A-8CC5-8BBF64A0F009}" type="presParOf" srcId="{622F8088-4396-40F4-A7C0-D757F9AB8085}" destId="{82E11D5C-E918-403B-BC41-FDC1902311A7}" srcOrd="0" destOrd="0" presId="urn:microsoft.com/office/officeart/2009/3/layout/StepUpProcess"/>
    <dgm:cxn modelId="{4F1F403E-31CF-490E-9036-ABEDFD8EEFB9}" type="presParOf" srcId="{82E11D5C-E918-403B-BC41-FDC1902311A7}" destId="{83773362-E26A-4335-91B4-CEEC8765588A}" srcOrd="0" destOrd="0" presId="urn:microsoft.com/office/officeart/2009/3/layout/StepUpProcess"/>
    <dgm:cxn modelId="{EE0DF231-7D9A-4E9C-81BE-12B05B14AFA3}" type="presParOf" srcId="{82E11D5C-E918-403B-BC41-FDC1902311A7}" destId="{A49B2394-942E-4303-B4BD-31341C756B87}" srcOrd="1" destOrd="0" presId="urn:microsoft.com/office/officeart/2009/3/layout/StepUpProcess"/>
    <dgm:cxn modelId="{5EB1288A-9FF4-4093-92B0-1E40C98C6D86}" type="presParOf" srcId="{82E11D5C-E918-403B-BC41-FDC1902311A7}" destId="{55CBE0F8-80F2-48CC-8EE0-6F7AADEDAF7F}" srcOrd="2" destOrd="0" presId="urn:microsoft.com/office/officeart/2009/3/layout/StepUpProcess"/>
    <dgm:cxn modelId="{DE16659C-7F41-4178-B443-FF1157157D4F}" type="presParOf" srcId="{622F8088-4396-40F4-A7C0-D757F9AB8085}" destId="{4203CF0C-DF6B-4549-BAE4-C793514C1B3D}" srcOrd="1" destOrd="0" presId="urn:microsoft.com/office/officeart/2009/3/layout/StepUpProcess"/>
    <dgm:cxn modelId="{D67D17B1-D159-4518-8613-A01708FA1354}" type="presParOf" srcId="{4203CF0C-DF6B-4549-BAE4-C793514C1B3D}" destId="{5DD253E9-30DC-4FC9-8E96-F388EDF2778A}" srcOrd="0" destOrd="0" presId="urn:microsoft.com/office/officeart/2009/3/layout/StepUpProcess"/>
    <dgm:cxn modelId="{65A68FF6-309C-4363-A0B0-1EADB437CB79}" type="presParOf" srcId="{622F8088-4396-40F4-A7C0-D757F9AB8085}" destId="{55D02403-FD23-4744-B3FF-4C8D1D4A92B5}" srcOrd="2" destOrd="0" presId="urn:microsoft.com/office/officeart/2009/3/layout/StepUpProcess"/>
    <dgm:cxn modelId="{B6993F58-AA8C-4C37-BE06-61A06FC5237D}" type="presParOf" srcId="{55D02403-FD23-4744-B3FF-4C8D1D4A92B5}" destId="{D26BA749-E0B2-4C07-AD11-FBDE1A851143}" srcOrd="0" destOrd="0" presId="urn:microsoft.com/office/officeart/2009/3/layout/StepUpProcess"/>
    <dgm:cxn modelId="{72A1DDCE-C815-4F12-A6B7-F48A281A922F}" type="presParOf" srcId="{55D02403-FD23-4744-B3FF-4C8D1D4A92B5}" destId="{493D26F0-A1A4-4A87-A164-363FB441A5CF}" srcOrd="1" destOrd="0" presId="urn:microsoft.com/office/officeart/2009/3/layout/StepUpProcess"/>
    <dgm:cxn modelId="{DDB323DB-C541-482F-B6CF-2D544541C628}" type="presParOf" srcId="{55D02403-FD23-4744-B3FF-4C8D1D4A92B5}" destId="{E1FF9C58-ADBD-4138-86A7-99225D916EFC}" srcOrd="2" destOrd="0" presId="urn:microsoft.com/office/officeart/2009/3/layout/StepUpProcess"/>
    <dgm:cxn modelId="{B3724144-07FC-43AC-9952-FA8BD9BE6487}" type="presParOf" srcId="{622F8088-4396-40F4-A7C0-D757F9AB8085}" destId="{436F3922-0DF7-44A0-A376-CB93F6A67362}" srcOrd="3" destOrd="0" presId="urn:microsoft.com/office/officeart/2009/3/layout/StepUpProcess"/>
    <dgm:cxn modelId="{105434BB-CE8E-41A8-83FC-445C72CE9C47}" type="presParOf" srcId="{436F3922-0DF7-44A0-A376-CB93F6A67362}" destId="{79EF8B9E-B34D-411F-BA00-7F2ED1ED7B29}" srcOrd="0" destOrd="0" presId="urn:microsoft.com/office/officeart/2009/3/layout/StepUpProcess"/>
    <dgm:cxn modelId="{F14C7B85-F6C1-48D6-8C9E-D1A10A507C84}" type="presParOf" srcId="{622F8088-4396-40F4-A7C0-D757F9AB8085}" destId="{585C7010-473D-4BA1-9549-C1C15F932D98}" srcOrd="4" destOrd="0" presId="urn:microsoft.com/office/officeart/2009/3/layout/StepUpProcess"/>
    <dgm:cxn modelId="{0D81FF87-533C-4E54-952A-6F6889DD4641}" type="presParOf" srcId="{585C7010-473D-4BA1-9549-C1C15F932D98}" destId="{9A653DD1-0C01-44BE-9A3B-C3D0B60433AF}" srcOrd="0" destOrd="0" presId="urn:microsoft.com/office/officeart/2009/3/layout/StepUpProcess"/>
    <dgm:cxn modelId="{910EB533-A8E6-489F-8164-886CB09BDDC5}" type="presParOf" srcId="{585C7010-473D-4BA1-9549-C1C15F932D98}" destId="{BE183976-6258-4858-B185-4717FBB21419}" srcOrd="1" destOrd="0" presId="urn:microsoft.com/office/officeart/2009/3/layout/StepUpProcess"/>
    <dgm:cxn modelId="{3F994855-8029-4854-A721-20B08125A14A}" type="presParOf" srcId="{585C7010-473D-4BA1-9549-C1C15F932D98}" destId="{A6D83230-F173-4E12-802C-18954CF92DB6}" srcOrd="2" destOrd="0" presId="urn:microsoft.com/office/officeart/2009/3/layout/StepUpProcess"/>
    <dgm:cxn modelId="{B61E8147-C26D-4334-B31C-6B7AECA13105}" type="presParOf" srcId="{622F8088-4396-40F4-A7C0-D757F9AB8085}" destId="{AD4B745B-02CA-45DC-B788-B5D669FA49CD}" srcOrd="5" destOrd="0" presId="urn:microsoft.com/office/officeart/2009/3/layout/StepUpProcess"/>
    <dgm:cxn modelId="{F0A884AA-6739-457A-8E3E-0088F4160857}" type="presParOf" srcId="{AD4B745B-02CA-45DC-B788-B5D669FA49CD}" destId="{7191DE10-05EC-49E2-BB9B-86616829E9A9}" srcOrd="0" destOrd="0" presId="urn:microsoft.com/office/officeart/2009/3/layout/StepUpProcess"/>
    <dgm:cxn modelId="{26595D31-F374-49B8-A8C9-FDF9E1CF8B46}" type="presParOf" srcId="{622F8088-4396-40F4-A7C0-D757F9AB8085}" destId="{2F82B2AD-19F7-4EAD-A5C2-987929BF1F30}" srcOrd="6" destOrd="0" presId="urn:microsoft.com/office/officeart/2009/3/layout/StepUpProcess"/>
    <dgm:cxn modelId="{274420D0-229B-41A8-A106-2DCB72CFAF4D}" type="presParOf" srcId="{2F82B2AD-19F7-4EAD-A5C2-987929BF1F30}" destId="{67F8E55B-F901-4E64-8ABA-822B63C99174}" srcOrd="0" destOrd="0" presId="urn:microsoft.com/office/officeart/2009/3/layout/StepUpProcess"/>
    <dgm:cxn modelId="{A422E5C9-23C3-47FE-9D6C-B27A9F1D6016}" type="presParOf" srcId="{2F82B2AD-19F7-4EAD-A5C2-987929BF1F30}" destId="{1468EE2B-C32A-409E-A14D-F2D6CE77580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E407A-6E54-4148-B3C4-D9D69B31635B}"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s-EC"/>
        </a:p>
      </dgm:t>
    </dgm:pt>
    <dgm:pt modelId="{5BDC5760-BA9C-4DEC-AB98-48E9F9289DF3}">
      <dgm:prSet phldrT="[Texto]" custT="1"/>
      <dgm:spPr/>
      <dgm:t>
        <a:bodyPr/>
        <a:lstStyle/>
        <a:p>
          <a:r>
            <a:rPr lang="es-EC" sz="2000" b="1" dirty="0">
              <a:solidFill>
                <a:schemeClr val="accent6">
                  <a:lumMod val="75000"/>
                </a:schemeClr>
              </a:solidFill>
            </a:rPr>
            <a:t>Gestión Sostenible de recursos humanos para el teletrabajo</a:t>
          </a:r>
        </a:p>
      </dgm:t>
    </dgm:pt>
    <dgm:pt modelId="{29E3A657-92C3-4731-9E6B-8536FC6A52DD}" type="parTrans" cxnId="{CE72A499-5E7C-4DAC-9E8F-CD796B97FB86}">
      <dgm:prSet/>
      <dgm:spPr/>
      <dgm:t>
        <a:bodyPr/>
        <a:lstStyle/>
        <a:p>
          <a:endParaRPr lang="es-EC" sz="1600"/>
        </a:p>
      </dgm:t>
    </dgm:pt>
    <dgm:pt modelId="{7BC83A2F-23EB-4992-B3EB-9E2FB46B0076}" type="sibTrans" cxnId="{CE72A499-5E7C-4DAC-9E8F-CD796B97FB86}">
      <dgm:prSet/>
      <dgm:spPr/>
      <dgm:t>
        <a:bodyPr/>
        <a:lstStyle/>
        <a:p>
          <a:endParaRPr lang="es-EC" sz="1600"/>
        </a:p>
      </dgm:t>
    </dgm:pt>
    <dgm:pt modelId="{3C67C209-8CDE-4CEF-BBEE-DF76DCAB7118}">
      <dgm:prSet phldrT="[Texto]" custT="1"/>
      <dgm:spPr/>
      <dgm:t>
        <a:bodyPr/>
        <a:lstStyle/>
        <a:p>
          <a:r>
            <a:rPr lang="es-EC" sz="1600" b="1"/>
            <a:t>Provisión</a:t>
          </a:r>
        </a:p>
        <a:p>
          <a:r>
            <a:rPr lang="es-EC" sz="1600" b="1"/>
            <a:t> </a:t>
          </a:r>
          <a:r>
            <a:rPr lang="es-EC" sz="1600" b="0"/>
            <a:t>( Afinar la busqueda de talentos con perfil de orientación al logro y al autocontrol)</a:t>
          </a:r>
        </a:p>
      </dgm:t>
    </dgm:pt>
    <dgm:pt modelId="{53A6FF16-3080-4922-86CD-C2172AC9CED8}" type="parTrans" cxnId="{FCDE179C-A446-461C-9066-D457C1372D16}">
      <dgm:prSet/>
      <dgm:spPr/>
      <dgm:t>
        <a:bodyPr/>
        <a:lstStyle/>
        <a:p>
          <a:endParaRPr lang="es-EC" sz="1600"/>
        </a:p>
      </dgm:t>
    </dgm:pt>
    <dgm:pt modelId="{8416BEBF-F82E-405D-BF71-7FF023812D87}" type="sibTrans" cxnId="{FCDE179C-A446-461C-9066-D457C1372D16}">
      <dgm:prSet/>
      <dgm:spPr/>
      <dgm:t>
        <a:bodyPr/>
        <a:lstStyle/>
        <a:p>
          <a:endParaRPr lang="es-EC" sz="1600"/>
        </a:p>
      </dgm:t>
    </dgm:pt>
    <dgm:pt modelId="{3CA5DA18-C8A9-4BAF-A1B3-D904C4A8B7FB}">
      <dgm:prSet phldrT="[Texto]" custT="1"/>
      <dgm:spPr/>
      <dgm:t>
        <a:bodyPr/>
        <a:lstStyle/>
        <a:p>
          <a:r>
            <a:rPr lang="es-EC" sz="1600" b="1"/>
            <a:t>Retención</a:t>
          </a:r>
          <a:r>
            <a:rPr lang="es-EC" sz="1600"/>
            <a:t> </a:t>
          </a:r>
        </a:p>
        <a:p>
          <a:r>
            <a:rPr lang="es-EC" sz="1600"/>
            <a:t>( Motivar a traves del reto y tolerar el aislamiento)</a:t>
          </a:r>
        </a:p>
      </dgm:t>
    </dgm:pt>
    <dgm:pt modelId="{AC53A8CE-1040-47D7-B616-9151244449D0}" type="parTrans" cxnId="{1589BC26-D337-4687-93CE-59998BE83E34}">
      <dgm:prSet/>
      <dgm:spPr/>
      <dgm:t>
        <a:bodyPr/>
        <a:lstStyle/>
        <a:p>
          <a:endParaRPr lang="es-EC" sz="1600"/>
        </a:p>
      </dgm:t>
    </dgm:pt>
    <dgm:pt modelId="{43D77401-3E09-4D7D-8FD4-8902CF5DE222}" type="sibTrans" cxnId="{1589BC26-D337-4687-93CE-59998BE83E34}">
      <dgm:prSet/>
      <dgm:spPr/>
      <dgm:t>
        <a:bodyPr/>
        <a:lstStyle/>
        <a:p>
          <a:endParaRPr lang="es-EC" sz="1600"/>
        </a:p>
      </dgm:t>
    </dgm:pt>
    <dgm:pt modelId="{F383A69F-CE9B-4E08-AAAA-1C7B4AEE9C4A}">
      <dgm:prSet phldrT="[Texto]" custT="1"/>
      <dgm:spPr/>
      <dgm:t>
        <a:bodyPr/>
        <a:lstStyle/>
        <a:p>
          <a:r>
            <a:rPr lang="es-EC" sz="1600" b="1"/>
            <a:t>Evaluació</a:t>
          </a:r>
          <a:r>
            <a:rPr lang="es-EC" sz="1600"/>
            <a:t>n </a:t>
          </a:r>
        </a:p>
        <a:p>
          <a:r>
            <a:rPr lang="es-EC" sz="1600"/>
            <a:t>(Dar feedback para aprovechar opotunidad de contacto)</a:t>
          </a:r>
        </a:p>
      </dgm:t>
    </dgm:pt>
    <dgm:pt modelId="{48C33785-FA35-4AED-A564-EC4ED4565332}" type="parTrans" cxnId="{7E3B5421-7009-45B7-A721-3853F309029E}">
      <dgm:prSet/>
      <dgm:spPr/>
      <dgm:t>
        <a:bodyPr/>
        <a:lstStyle/>
        <a:p>
          <a:endParaRPr lang="es-EC" sz="1600"/>
        </a:p>
      </dgm:t>
    </dgm:pt>
    <dgm:pt modelId="{75DA67A7-A598-4629-96AA-D7D6D0D3E699}" type="sibTrans" cxnId="{7E3B5421-7009-45B7-A721-3853F309029E}">
      <dgm:prSet/>
      <dgm:spPr/>
      <dgm:t>
        <a:bodyPr/>
        <a:lstStyle/>
        <a:p>
          <a:endParaRPr lang="es-EC" sz="1600"/>
        </a:p>
      </dgm:t>
    </dgm:pt>
    <dgm:pt modelId="{6B062B5C-3644-49C9-B252-2088FD3A82D8}">
      <dgm:prSet phldrT="[Texto]" custT="1"/>
      <dgm:spPr/>
      <dgm:t>
        <a:bodyPr/>
        <a:lstStyle/>
        <a:p>
          <a:r>
            <a:rPr lang="es-EC" sz="1600" b="1"/>
            <a:t>Desarrollo </a:t>
          </a:r>
          <a:r>
            <a:rPr lang="es-EC" sz="1600" b="0"/>
            <a:t>(Capacitar mediante TIC para estimular el progreso o presencialmente para proporcionar contacto)</a:t>
          </a:r>
          <a:endParaRPr lang="es-EC" sz="1600" b="1"/>
        </a:p>
      </dgm:t>
    </dgm:pt>
    <dgm:pt modelId="{751157CC-576C-407B-801A-5F2E0023371F}" type="parTrans" cxnId="{2EC72D86-63EB-4C84-AEE0-E8137D09534A}">
      <dgm:prSet/>
      <dgm:spPr/>
      <dgm:t>
        <a:bodyPr/>
        <a:lstStyle/>
        <a:p>
          <a:endParaRPr lang="es-EC" sz="1600"/>
        </a:p>
      </dgm:t>
    </dgm:pt>
    <dgm:pt modelId="{235A44E4-1792-486E-9374-39C80692ABEF}" type="sibTrans" cxnId="{2EC72D86-63EB-4C84-AEE0-E8137D09534A}">
      <dgm:prSet/>
      <dgm:spPr/>
      <dgm:t>
        <a:bodyPr/>
        <a:lstStyle/>
        <a:p>
          <a:endParaRPr lang="es-EC" sz="1600"/>
        </a:p>
      </dgm:t>
    </dgm:pt>
    <dgm:pt modelId="{4DABE7CB-CDE3-47DC-9253-72845E7C5CAC}">
      <dgm:prSet phldrT="[Texto]" custT="1"/>
      <dgm:spPr/>
      <dgm:t>
        <a:bodyPr/>
        <a:lstStyle/>
        <a:p>
          <a:r>
            <a:rPr lang="es-EC" sz="1600" b="1" dirty="0"/>
            <a:t>Organización</a:t>
          </a:r>
        </a:p>
        <a:p>
          <a:r>
            <a:rPr lang="es-EC" sz="1600" b="1" dirty="0"/>
            <a:t> </a:t>
          </a:r>
          <a:r>
            <a:rPr lang="es-EC" sz="1600" b="0" dirty="0"/>
            <a:t>( Revaluar </a:t>
          </a:r>
          <a:r>
            <a:rPr lang="es-EC" sz="1600" b="0" dirty="0" smtClean="0"/>
            <a:t>jerarquías, </a:t>
          </a:r>
          <a:r>
            <a:rPr lang="es-EC" sz="1600" b="0" dirty="0"/>
            <a:t>procesos y procedimientos)</a:t>
          </a:r>
        </a:p>
      </dgm:t>
    </dgm:pt>
    <dgm:pt modelId="{2D062DF6-C03E-47EA-A90E-B3047448B1A4}" type="parTrans" cxnId="{8FA957A8-FF9A-4B70-92FA-6B0770D628EA}">
      <dgm:prSet/>
      <dgm:spPr/>
      <dgm:t>
        <a:bodyPr/>
        <a:lstStyle/>
        <a:p>
          <a:endParaRPr lang="es-EC" sz="1600"/>
        </a:p>
      </dgm:t>
    </dgm:pt>
    <dgm:pt modelId="{4E271E2F-6CF8-4AC0-B923-923549B3FB34}" type="sibTrans" cxnId="{8FA957A8-FF9A-4B70-92FA-6B0770D628EA}">
      <dgm:prSet/>
      <dgm:spPr/>
      <dgm:t>
        <a:bodyPr/>
        <a:lstStyle/>
        <a:p>
          <a:endParaRPr lang="es-EC" sz="1600"/>
        </a:p>
      </dgm:t>
    </dgm:pt>
    <dgm:pt modelId="{40118E89-A3CD-4F76-BD63-139B24912BA9}" type="pres">
      <dgm:prSet presAssocID="{6A2E407A-6E54-4148-B3C4-D9D69B31635B}" presName="Name0" presStyleCnt="0">
        <dgm:presLayoutVars>
          <dgm:chMax val="1"/>
          <dgm:dir/>
          <dgm:animLvl val="ctr"/>
          <dgm:resizeHandles val="exact"/>
        </dgm:presLayoutVars>
      </dgm:prSet>
      <dgm:spPr/>
      <dgm:t>
        <a:bodyPr/>
        <a:lstStyle/>
        <a:p>
          <a:endParaRPr lang="es-EC"/>
        </a:p>
      </dgm:t>
    </dgm:pt>
    <dgm:pt modelId="{AC3AFCCE-FCD9-4D81-BCFA-9951AB118D53}" type="pres">
      <dgm:prSet presAssocID="{5BDC5760-BA9C-4DEC-AB98-48E9F9289DF3}" presName="centerShape" presStyleLbl="node0" presStyleIdx="0" presStyleCnt="1" custScaleX="89570" custScaleY="77186"/>
      <dgm:spPr/>
      <dgm:t>
        <a:bodyPr/>
        <a:lstStyle/>
        <a:p>
          <a:endParaRPr lang="es-EC"/>
        </a:p>
      </dgm:t>
    </dgm:pt>
    <dgm:pt modelId="{A9B2BBF9-28B6-4798-990A-44194D5D912A}" type="pres">
      <dgm:prSet presAssocID="{3C67C209-8CDE-4CEF-BBEE-DF76DCAB7118}" presName="node" presStyleLbl="node1" presStyleIdx="0" presStyleCnt="5" custScaleX="131684" custScaleY="127750">
        <dgm:presLayoutVars>
          <dgm:bulletEnabled val="1"/>
        </dgm:presLayoutVars>
      </dgm:prSet>
      <dgm:spPr/>
      <dgm:t>
        <a:bodyPr/>
        <a:lstStyle/>
        <a:p>
          <a:endParaRPr lang="es-EC"/>
        </a:p>
      </dgm:t>
    </dgm:pt>
    <dgm:pt modelId="{912F2586-EA1F-4C1D-A63B-3EF4DFEA5249}" type="pres">
      <dgm:prSet presAssocID="{3C67C209-8CDE-4CEF-BBEE-DF76DCAB7118}" presName="dummy" presStyleCnt="0"/>
      <dgm:spPr/>
    </dgm:pt>
    <dgm:pt modelId="{DC5D9B0B-ABC7-4513-AD8B-7D77F79077B8}" type="pres">
      <dgm:prSet presAssocID="{8416BEBF-F82E-405D-BF71-7FF023812D87}" presName="sibTrans" presStyleLbl="sibTrans2D1" presStyleIdx="0" presStyleCnt="5"/>
      <dgm:spPr/>
      <dgm:t>
        <a:bodyPr/>
        <a:lstStyle/>
        <a:p>
          <a:endParaRPr lang="es-EC"/>
        </a:p>
      </dgm:t>
    </dgm:pt>
    <dgm:pt modelId="{657F4C24-D780-4EE8-8CC0-FFAF1AFFE2A9}" type="pres">
      <dgm:prSet presAssocID="{4DABE7CB-CDE3-47DC-9253-72845E7C5CAC}" presName="node" presStyleLbl="node1" presStyleIdx="1" presStyleCnt="5" custScaleX="123904" custScaleY="117711">
        <dgm:presLayoutVars>
          <dgm:bulletEnabled val="1"/>
        </dgm:presLayoutVars>
      </dgm:prSet>
      <dgm:spPr/>
      <dgm:t>
        <a:bodyPr/>
        <a:lstStyle/>
        <a:p>
          <a:endParaRPr lang="es-EC"/>
        </a:p>
      </dgm:t>
    </dgm:pt>
    <dgm:pt modelId="{F8A08985-AF33-4573-9E50-D2C2DDFC08FA}" type="pres">
      <dgm:prSet presAssocID="{4DABE7CB-CDE3-47DC-9253-72845E7C5CAC}" presName="dummy" presStyleCnt="0"/>
      <dgm:spPr/>
    </dgm:pt>
    <dgm:pt modelId="{F0565770-7E1A-40DD-8248-42708D28EF6E}" type="pres">
      <dgm:prSet presAssocID="{4E271E2F-6CF8-4AC0-B923-923549B3FB34}" presName="sibTrans" presStyleLbl="sibTrans2D1" presStyleIdx="1" presStyleCnt="5"/>
      <dgm:spPr/>
      <dgm:t>
        <a:bodyPr/>
        <a:lstStyle/>
        <a:p>
          <a:endParaRPr lang="es-EC"/>
        </a:p>
      </dgm:t>
    </dgm:pt>
    <dgm:pt modelId="{FEAB38B1-D866-47CC-A816-22190498BF55}" type="pres">
      <dgm:prSet presAssocID="{3CA5DA18-C8A9-4BAF-A1B3-D904C4A8B7FB}" presName="node" presStyleLbl="node1" presStyleIdx="2" presStyleCnt="5" custScaleX="121616" custScaleY="110336">
        <dgm:presLayoutVars>
          <dgm:bulletEnabled val="1"/>
        </dgm:presLayoutVars>
      </dgm:prSet>
      <dgm:spPr/>
      <dgm:t>
        <a:bodyPr/>
        <a:lstStyle/>
        <a:p>
          <a:endParaRPr lang="es-EC"/>
        </a:p>
      </dgm:t>
    </dgm:pt>
    <dgm:pt modelId="{077B874F-7911-4961-A54D-5A635EB401CD}" type="pres">
      <dgm:prSet presAssocID="{3CA5DA18-C8A9-4BAF-A1B3-D904C4A8B7FB}" presName="dummy" presStyleCnt="0"/>
      <dgm:spPr/>
    </dgm:pt>
    <dgm:pt modelId="{5B0C4A71-BC4C-4336-A9F9-E53FD5658810}" type="pres">
      <dgm:prSet presAssocID="{43D77401-3E09-4D7D-8FD4-8902CF5DE222}" presName="sibTrans" presStyleLbl="sibTrans2D1" presStyleIdx="2" presStyleCnt="5"/>
      <dgm:spPr/>
      <dgm:t>
        <a:bodyPr/>
        <a:lstStyle/>
        <a:p>
          <a:endParaRPr lang="es-EC"/>
        </a:p>
      </dgm:t>
    </dgm:pt>
    <dgm:pt modelId="{E8085882-B376-4C71-9EF3-48406FC1DB42}" type="pres">
      <dgm:prSet presAssocID="{F383A69F-CE9B-4E08-AAAA-1C7B4AEE9C4A}" presName="node" presStyleLbl="node1" presStyleIdx="3" presStyleCnt="5" custScaleX="116039" custScaleY="116430">
        <dgm:presLayoutVars>
          <dgm:bulletEnabled val="1"/>
        </dgm:presLayoutVars>
      </dgm:prSet>
      <dgm:spPr/>
      <dgm:t>
        <a:bodyPr/>
        <a:lstStyle/>
        <a:p>
          <a:endParaRPr lang="es-EC"/>
        </a:p>
      </dgm:t>
    </dgm:pt>
    <dgm:pt modelId="{1C824418-C075-4A3A-9EE7-82D6606FB8E2}" type="pres">
      <dgm:prSet presAssocID="{F383A69F-CE9B-4E08-AAAA-1C7B4AEE9C4A}" presName="dummy" presStyleCnt="0"/>
      <dgm:spPr/>
    </dgm:pt>
    <dgm:pt modelId="{270AAD8D-145A-4B48-B3C7-D378E0D6A5DA}" type="pres">
      <dgm:prSet presAssocID="{75DA67A7-A598-4629-96AA-D7D6D0D3E699}" presName="sibTrans" presStyleLbl="sibTrans2D1" presStyleIdx="3" presStyleCnt="5"/>
      <dgm:spPr/>
      <dgm:t>
        <a:bodyPr/>
        <a:lstStyle/>
        <a:p>
          <a:endParaRPr lang="es-EC"/>
        </a:p>
      </dgm:t>
    </dgm:pt>
    <dgm:pt modelId="{BAADCA9A-DE4D-4A7D-BFA8-A920D937E544}" type="pres">
      <dgm:prSet presAssocID="{6B062B5C-3644-49C9-B252-2088FD3A82D8}" presName="node" presStyleLbl="node1" presStyleIdx="4" presStyleCnt="5" custScaleX="123590" custScaleY="119970">
        <dgm:presLayoutVars>
          <dgm:bulletEnabled val="1"/>
        </dgm:presLayoutVars>
      </dgm:prSet>
      <dgm:spPr/>
      <dgm:t>
        <a:bodyPr/>
        <a:lstStyle/>
        <a:p>
          <a:endParaRPr lang="es-EC"/>
        </a:p>
      </dgm:t>
    </dgm:pt>
    <dgm:pt modelId="{953FB454-0E33-4D22-9918-D9B5194B6500}" type="pres">
      <dgm:prSet presAssocID="{6B062B5C-3644-49C9-B252-2088FD3A82D8}" presName="dummy" presStyleCnt="0"/>
      <dgm:spPr/>
    </dgm:pt>
    <dgm:pt modelId="{47DE1382-E150-4635-AC27-FE4812BFDABD}" type="pres">
      <dgm:prSet presAssocID="{235A44E4-1792-486E-9374-39C80692ABEF}" presName="sibTrans" presStyleLbl="sibTrans2D1" presStyleIdx="4" presStyleCnt="5"/>
      <dgm:spPr/>
      <dgm:t>
        <a:bodyPr/>
        <a:lstStyle/>
        <a:p>
          <a:endParaRPr lang="es-EC"/>
        </a:p>
      </dgm:t>
    </dgm:pt>
  </dgm:ptLst>
  <dgm:cxnLst>
    <dgm:cxn modelId="{5E436786-5D67-492F-971B-D6A215C03CDC}" type="presOf" srcId="{4DABE7CB-CDE3-47DC-9253-72845E7C5CAC}" destId="{657F4C24-D780-4EE8-8CC0-FFAF1AFFE2A9}" srcOrd="0" destOrd="0" presId="urn:microsoft.com/office/officeart/2005/8/layout/radial6"/>
    <dgm:cxn modelId="{D5041917-CE69-4590-AEE3-12C04D7131E6}" type="presOf" srcId="{6A2E407A-6E54-4148-B3C4-D9D69B31635B}" destId="{40118E89-A3CD-4F76-BD63-139B24912BA9}" srcOrd="0" destOrd="0" presId="urn:microsoft.com/office/officeart/2005/8/layout/radial6"/>
    <dgm:cxn modelId="{CE72A499-5E7C-4DAC-9E8F-CD796B97FB86}" srcId="{6A2E407A-6E54-4148-B3C4-D9D69B31635B}" destId="{5BDC5760-BA9C-4DEC-AB98-48E9F9289DF3}" srcOrd="0" destOrd="0" parTransId="{29E3A657-92C3-4731-9E6B-8536FC6A52DD}" sibTransId="{7BC83A2F-23EB-4992-B3EB-9E2FB46B0076}"/>
    <dgm:cxn modelId="{CC3AE18E-4751-4327-B874-2CF8651B4B60}" type="presOf" srcId="{3C67C209-8CDE-4CEF-BBEE-DF76DCAB7118}" destId="{A9B2BBF9-28B6-4798-990A-44194D5D912A}" srcOrd="0" destOrd="0" presId="urn:microsoft.com/office/officeart/2005/8/layout/radial6"/>
    <dgm:cxn modelId="{18ED3534-05A7-4E30-A553-BF4B813C0987}" type="presOf" srcId="{5BDC5760-BA9C-4DEC-AB98-48E9F9289DF3}" destId="{AC3AFCCE-FCD9-4D81-BCFA-9951AB118D53}" srcOrd="0" destOrd="0" presId="urn:microsoft.com/office/officeart/2005/8/layout/radial6"/>
    <dgm:cxn modelId="{FCDE179C-A446-461C-9066-D457C1372D16}" srcId="{5BDC5760-BA9C-4DEC-AB98-48E9F9289DF3}" destId="{3C67C209-8CDE-4CEF-BBEE-DF76DCAB7118}" srcOrd="0" destOrd="0" parTransId="{53A6FF16-3080-4922-86CD-C2172AC9CED8}" sibTransId="{8416BEBF-F82E-405D-BF71-7FF023812D87}"/>
    <dgm:cxn modelId="{767AFC1D-69F0-43D4-84EC-04E1B2F47068}" type="presOf" srcId="{3CA5DA18-C8A9-4BAF-A1B3-D904C4A8B7FB}" destId="{FEAB38B1-D866-47CC-A816-22190498BF55}" srcOrd="0" destOrd="0" presId="urn:microsoft.com/office/officeart/2005/8/layout/radial6"/>
    <dgm:cxn modelId="{76DFD298-D69F-4C26-B76C-C5C9F6D787C7}" type="presOf" srcId="{8416BEBF-F82E-405D-BF71-7FF023812D87}" destId="{DC5D9B0B-ABC7-4513-AD8B-7D77F79077B8}" srcOrd="0" destOrd="0" presId="urn:microsoft.com/office/officeart/2005/8/layout/radial6"/>
    <dgm:cxn modelId="{45666343-FBB3-4774-962F-464BBA0CCB03}" type="presOf" srcId="{43D77401-3E09-4D7D-8FD4-8902CF5DE222}" destId="{5B0C4A71-BC4C-4336-A9F9-E53FD5658810}" srcOrd="0" destOrd="0" presId="urn:microsoft.com/office/officeart/2005/8/layout/radial6"/>
    <dgm:cxn modelId="{F29021D2-7BBF-4ED9-9B1D-F43A7FC3EF6A}" type="presOf" srcId="{4E271E2F-6CF8-4AC0-B923-923549B3FB34}" destId="{F0565770-7E1A-40DD-8248-42708D28EF6E}" srcOrd="0" destOrd="0" presId="urn:microsoft.com/office/officeart/2005/8/layout/radial6"/>
    <dgm:cxn modelId="{11F831DB-730B-4F38-8BF5-D655F8A3B4AC}" type="presOf" srcId="{235A44E4-1792-486E-9374-39C80692ABEF}" destId="{47DE1382-E150-4635-AC27-FE4812BFDABD}" srcOrd="0" destOrd="0" presId="urn:microsoft.com/office/officeart/2005/8/layout/radial6"/>
    <dgm:cxn modelId="{2BA3EC48-9BEE-4C21-83EB-975DDD8B837E}" type="presOf" srcId="{F383A69F-CE9B-4E08-AAAA-1C7B4AEE9C4A}" destId="{E8085882-B376-4C71-9EF3-48406FC1DB42}" srcOrd="0" destOrd="0" presId="urn:microsoft.com/office/officeart/2005/8/layout/radial6"/>
    <dgm:cxn modelId="{5BE73522-38F3-47C8-BDD0-82329F094842}" type="presOf" srcId="{6B062B5C-3644-49C9-B252-2088FD3A82D8}" destId="{BAADCA9A-DE4D-4A7D-BFA8-A920D937E544}" srcOrd="0" destOrd="0" presId="urn:microsoft.com/office/officeart/2005/8/layout/radial6"/>
    <dgm:cxn modelId="{7E3B5421-7009-45B7-A721-3853F309029E}" srcId="{5BDC5760-BA9C-4DEC-AB98-48E9F9289DF3}" destId="{F383A69F-CE9B-4E08-AAAA-1C7B4AEE9C4A}" srcOrd="3" destOrd="0" parTransId="{48C33785-FA35-4AED-A564-EC4ED4565332}" sibTransId="{75DA67A7-A598-4629-96AA-D7D6D0D3E699}"/>
    <dgm:cxn modelId="{8FA957A8-FF9A-4B70-92FA-6B0770D628EA}" srcId="{5BDC5760-BA9C-4DEC-AB98-48E9F9289DF3}" destId="{4DABE7CB-CDE3-47DC-9253-72845E7C5CAC}" srcOrd="1" destOrd="0" parTransId="{2D062DF6-C03E-47EA-A90E-B3047448B1A4}" sibTransId="{4E271E2F-6CF8-4AC0-B923-923549B3FB34}"/>
    <dgm:cxn modelId="{08E63746-6E63-4257-A676-57CEE7E9438E}" type="presOf" srcId="{75DA67A7-A598-4629-96AA-D7D6D0D3E699}" destId="{270AAD8D-145A-4B48-B3C7-D378E0D6A5DA}" srcOrd="0" destOrd="0" presId="urn:microsoft.com/office/officeart/2005/8/layout/radial6"/>
    <dgm:cxn modelId="{1589BC26-D337-4687-93CE-59998BE83E34}" srcId="{5BDC5760-BA9C-4DEC-AB98-48E9F9289DF3}" destId="{3CA5DA18-C8A9-4BAF-A1B3-D904C4A8B7FB}" srcOrd="2" destOrd="0" parTransId="{AC53A8CE-1040-47D7-B616-9151244449D0}" sibTransId="{43D77401-3E09-4D7D-8FD4-8902CF5DE222}"/>
    <dgm:cxn modelId="{2EC72D86-63EB-4C84-AEE0-E8137D09534A}" srcId="{5BDC5760-BA9C-4DEC-AB98-48E9F9289DF3}" destId="{6B062B5C-3644-49C9-B252-2088FD3A82D8}" srcOrd="4" destOrd="0" parTransId="{751157CC-576C-407B-801A-5F2E0023371F}" sibTransId="{235A44E4-1792-486E-9374-39C80692ABEF}"/>
    <dgm:cxn modelId="{64971CAF-C60B-4A92-922F-00CD8435BB07}" type="presParOf" srcId="{40118E89-A3CD-4F76-BD63-139B24912BA9}" destId="{AC3AFCCE-FCD9-4D81-BCFA-9951AB118D53}" srcOrd="0" destOrd="0" presId="urn:microsoft.com/office/officeart/2005/8/layout/radial6"/>
    <dgm:cxn modelId="{88D1F0ED-0BAD-4617-94A5-A8EB4FF11910}" type="presParOf" srcId="{40118E89-A3CD-4F76-BD63-139B24912BA9}" destId="{A9B2BBF9-28B6-4798-990A-44194D5D912A}" srcOrd="1" destOrd="0" presId="urn:microsoft.com/office/officeart/2005/8/layout/radial6"/>
    <dgm:cxn modelId="{22E9A3A3-56A9-4520-B95F-CBA93280D0D3}" type="presParOf" srcId="{40118E89-A3CD-4F76-BD63-139B24912BA9}" destId="{912F2586-EA1F-4C1D-A63B-3EF4DFEA5249}" srcOrd="2" destOrd="0" presId="urn:microsoft.com/office/officeart/2005/8/layout/radial6"/>
    <dgm:cxn modelId="{235BFFD6-B088-4E40-88B9-D60200C4E307}" type="presParOf" srcId="{40118E89-A3CD-4F76-BD63-139B24912BA9}" destId="{DC5D9B0B-ABC7-4513-AD8B-7D77F79077B8}" srcOrd="3" destOrd="0" presId="urn:microsoft.com/office/officeart/2005/8/layout/radial6"/>
    <dgm:cxn modelId="{998428D5-0D32-41FA-B386-0AF1C9AEA07D}" type="presParOf" srcId="{40118E89-A3CD-4F76-BD63-139B24912BA9}" destId="{657F4C24-D780-4EE8-8CC0-FFAF1AFFE2A9}" srcOrd="4" destOrd="0" presId="urn:microsoft.com/office/officeart/2005/8/layout/radial6"/>
    <dgm:cxn modelId="{CD7690D3-0221-4A5D-9E27-3B89E7545B69}" type="presParOf" srcId="{40118E89-A3CD-4F76-BD63-139B24912BA9}" destId="{F8A08985-AF33-4573-9E50-D2C2DDFC08FA}" srcOrd="5" destOrd="0" presId="urn:microsoft.com/office/officeart/2005/8/layout/radial6"/>
    <dgm:cxn modelId="{6EEC05A2-C7FB-454F-8623-9012CAF71389}" type="presParOf" srcId="{40118E89-A3CD-4F76-BD63-139B24912BA9}" destId="{F0565770-7E1A-40DD-8248-42708D28EF6E}" srcOrd="6" destOrd="0" presId="urn:microsoft.com/office/officeart/2005/8/layout/radial6"/>
    <dgm:cxn modelId="{F4B07983-98F0-4AA1-9B89-3328DD59AE95}" type="presParOf" srcId="{40118E89-A3CD-4F76-BD63-139B24912BA9}" destId="{FEAB38B1-D866-47CC-A816-22190498BF55}" srcOrd="7" destOrd="0" presId="urn:microsoft.com/office/officeart/2005/8/layout/radial6"/>
    <dgm:cxn modelId="{E6F03F56-CAB6-48C1-8D66-A892C80FF954}" type="presParOf" srcId="{40118E89-A3CD-4F76-BD63-139B24912BA9}" destId="{077B874F-7911-4961-A54D-5A635EB401CD}" srcOrd="8" destOrd="0" presId="urn:microsoft.com/office/officeart/2005/8/layout/radial6"/>
    <dgm:cxn modelId="{8B7C886E-CA44-412E-968D-1DF36650E98B}" type="presParOf" srcId="{40118E89-A3CD-4F76-BD63-139B24912BA9}" destId="{5B0C4A71-BC4C-4336-A9F9-E53FD5658810}" srcOrd="9" destOrd="0" presId="urn:microsoft.com/office/officeart/2005/8/layout/radial6"/>
    <dgm:cxn modelId="{0142CF23-F0A1-4160-93AA-52648D602623}" type="presParOf" srcId="{40118E89-A3CD-4F76-BD63-139B24912BA9}" destId="{E8085882-B376-4C71-9EF3-48406FC1DB42}" srcOrd="10" destOrd="0" presId="urn:microsoft.com/office/officeart/2005/8/layout/radial6"/>
    <dgm:cxn modelId="{068A0692-7C50-42B9-98F4-D393E4F6E1A8}" type="presParOf" srcId="{40118E89-A3CD-4F76-BD63-139B24912BA9}" destId="{1C824418-C075-4A3A-9EE7-82D6606FB8E2}" srcOrd="11" destOrd="0" presId="urn:microsoft.com/office/officeart/2005/8/layout/radial6"/>
    <dgm:cxn modelId="{27942960-3843-485B-B0F9-48F998A24CC3}" type="presParOf" srcId="{40118E89-A3CD-4F76-BD63-139B24912BA9}" destId="{270AAD8D-145A-4B48-B3C7-D378E0D6A5DA}" srcOrd="12" destOrd="0" presId="urn:microsoft.com/office/officeart/2005/8/layout/radial6"/>
    <dgm:cxn modelId="{B4FD6BE0-FE4F-4C7E-ABFC-B3BD77A2EF67}" type="presParOf" srcId="{40118E89-A3CD-4F76-BD63-139B24912BA9}" destId="{BAADCA9A-DE4D-4A7D-BFA8-A920D937E544}" srcOrd="13" destOrd="0" presId="urn:microsoft.com/office/officeart/2005/8/layout/radial6"/>
    <dgm:cxn modelId="{A4706317-EFE0-41F7-97DD-636EDDCF89D3}" type="presParOf" srcId="{40118E89-A3CD-4F76-BD63-139B24912BA9}" destId="{953FB454-0E33-4D22-9918-D9B5194B6500}" srcOrd="14" destOrd="0" presId="urn:microsoft.com/office/officeart/2005/8/layout/radial6"/>
    <dgm:cxn modelId="{F02A1D16-BC86-4977-90D3-4868DAD5AB8A}" type="presParOf" srcId="{40118E89-A3CD-4F76-BD63-139B24912BA9}" destId="{47DE1382-E150-4635-AC27-FE4812BFDAB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29/11/2021</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29/11/2021</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8113" y="768350"/>
            <a:ext cx="6823075" cy="3838575"/>
          </a:xfrm>
        </p:spPr>
      </p:sp>
      <p:sp>
        <p:nvSpPr>
          <p:cNvPr id="3" name="Marcador de notas 2"/>
          <p:cNvSpPr>
            <a:spLocks noGrp="1"/>
          </p:cNvSpPr>
          <p:nvPr>
            <p:ph type="body" idx="1"/>
          </p:nvPr>
        </p:nvSpPr>
        <p:spPr/>
        <p:txBody>
          <a:bodyPr/>
          <a:lstStyle/>
          <a:p>
            <a:endParaRPr lang="es-EC" dirty="0"/>
          </a:p>
        </p:txBody>
      </p:sp>
      <p:sp>
        <p:nvSpPr>
          <p:cNvPr id="4" name="Marcador de pie de página 3"/>
          <p:cNvSpPr>
            <a:spLocks noGrp="1"/>
          </p:cNvSpPr>
          <p:nvPr>
            <p:ph type="ftr" sz="quarter" idx="4"/>
          </p:nvPr>
        </p:nvSpPr>
        <p:spPr/>
        <p:txBody>
          <a:bodyPr/>
          <a:lstStyle/>
          <a:p>
            <a:r>
              <a:rPr lang="es-ES"/>
              <a:t>CÓDIGO: SGC.DI.269       VERSIÓN: 1.0        DICIEMBRE 13 2011</a:t>
            </a:r>
          </a:p>
        </p:txBody>
      </p:sp>
      <p:sp>
        <p:nvSpPr>
          <p:cNvPr id="5" name="Marcador de número de diapositiva 4"/>
          <p:cNvSpPr>
            <a:spLocks noGrp="1"/>
          </p:cNvSpPr>
          <p:nvPr>
            <p:ph type="sldNum" sz="quarter" idx="5"/>
          </p:nvPr>
        </p:nvSpPr>
        <p:spPr/>
        <p:txBody>
          <a:bodyPr/>
          <a:lstStyle/>
          <a:p>
            <a:fld id="{6A7441D7-C633-4324-86FF-E00342CAD518}" type="slidenum">
              <a:rPr lang="es-ES" smtClean="0"/>
              <a:pPr/>
              <a:t>2</a:t>
            </a:fld>
            <a:endParaRPr lang="es-ES"/>
          </a:p>
        </p:txBody>
      </p:sp>
    </p:spTree>
    <p:extLst>
      <p:ext uri="{BB962C8B-B14F-4D97-AF65-F5344CB8AC3E}">
        <p14:creationId xmlns:p14="http://schemas.microsoft.com/office/powerpoint/2010/main" val="429070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93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489"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5864228"/>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7469" y="222164"/>
            <a:ext cx="2976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2"/>
            <a:ext cx="12192000" cy="35250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 name="フッター プレースホルダー 2"/>
          <p:cNvSpPr>
            <a:spLocks noGrp="1"/>
          </p:cNvSpPr>
          <p:nvPr>
            <p:ph type="ftr" sz="quarter" idx="10"/>
          </p:nvPr>
        </p:nvSpPr>
        <p:spPr>
          <a:xfrm>
            <a:off x="7006968" y="6309601"/>
            <a:ext cx="3860800" cy="365125"/>
          </a:xfrm>
          <a:prstGeom prst="rect">
            <a:avLst/>
          </a:prstGeom>
        </p:spPr>
        <p:txBody>
          <a:bodyPr/>
          <a:lstStyle/>
          <a:p>
            <a:r>
              <a:rPr lang="en-US" altLang="ja-JP"/>
              <a:t>The Power of PowerPoint | thepopp.com</a:t>
            </a:r>
            <a:endParaRPr lang="ja-JP" altLang="en-US" dirty="0"/>
          </a:p>
        </p:txBody>
      </p:sp>
      <p:sp>
        <p:nvSpPr>
          <p:cNvPr id="7" name="図プレースホルダー 6"/>
          <p:cNvSpPr>
            <a:spLocks noGrp="1"/>
          </p:cNvSpPr>
          <p:nvPr>
            <p:ph type="pic" sz="quarter" idx="12"/>
          </p:nvPr>
        </p:nvSpPr>
        <p:spPr>
          <a:xfrm>
            <a:off x="1" y="0"/>
            <a:ext cx="12192000" cy="3429000"/>
          </a:xfrm>
          <a:prstGeom prst="rect">
            <a:avLst/>
          </a:prstGeo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1728249" y="2612910"/>
            <a:ext cx="1632323" cy="1632182"/>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テキスト プレースホルダー 5"/>
          <p:cNvSpPr>
            <a:spLocks noGrp="1"/>
          </p:cNvSpPr>
          <p:nvPr>
            <p:ph type="body" sz="quarter" idx="14" hasCustomPrompt="1"/>
          </p:nvPr>
        </p:nvSpPr>
        <p:spPr>
          <a:xfrm>
            <a:off x="5274593" y="2612910"/>
            <a:ext cx="1632323" cy="1632182"/>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8833655" y="2612910"/>
            <a:ext cx="1632323" cy="1632182"/>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3" name="図プレースホルダー 12"/>
          <p:cNvSpPr>
            <a:spLocks noGrp="1"/>
          </p:cNvSpPr>
          <p:nvPr>
            <p:ph type="pic" sz="quarter" idx="17" hasCustomPrompt="1"/>
          </p:nvPr>
        </p:nvSpPr>
        <p:spPr>
          <a:xfrm>
            <a:off x="2256352" y="3140968"/>
            <a:ext cx="576114"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4" name="図プレースホルダー 12"/>
          <p:cNvSpPr>
            <a:spLocks noGrp="1"/>
          </p:cNvSpPr>
          <p:nvPr>
            <p:ph type="pic" sz="quarter" idx="18" hasCustomPrompt="1"/>
          </p:nvPr>
        </p:nvSpPr>
        <p:spPr>
          <a:xfrm>
            <a:off x="9361759" y="3140968"/>
            <a:ext cx="576114"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5" name="図プレースホルダー 12"/>
          <p:cNvSpPr>
            <a:spLocks noGrp="1"/>
          </p:cNvSpPr>
          <p:nvPr>
            <p:ph type="pic" sz="quarter" idx="19" hasCustomPrompt="1"/>
          </p:nvPr>
        </p:nvSpPr>
        <p:spPr>
          <a:xfrm>
            <a:off x="5802698" y="3140968"/>
            <a:ext cx="576114" cy="57606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16" name="テキスト プレースホルダー 6"/>
          <p:cNvSpPr>
            <a:spLocks noGrp="1"/>
          </p:cNvSpPr>
          <p:nvPr>
            <p:ph type="body" sz="quarter" idx="20" hasCustomPrompt="1"/>
          </p:nvPr>
        </p:nvSpPr>
        <p:spPr>
          <a:xfrm>
            <a:off x="1152135" y="4293097"/>
            <a:ext cx="2807486" cy="480053"/>
          </a:xfrm>
          <a:prstGeom prst="rect">
            <a:avLst/>
          </a:prstGeom>
        </p:spPr>
        <p:txBody>
          <a:bodyPr anchor="t">
            <a:noAutofit/>
          </a:bodyPr>
          <a:lstStyle>
            <a:lvl1pPr algn="ctr">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1" hasCustomPrompt="1"/>
          </p:nvPr>
        </p:nvSpPr>
        <p:spPr>
          <a:xfrm>
            <a:off x="4701638" y="4293097"/>
            <a:ext cx="2807486" cy="480053"/>
          </a:xfrm>
          <a:prstGeom prst="rect">
            <a:avLst/>
          </a:prstGeom>
        </p:spPr>
        <p:txBody>
          <a:bodyPr anchor="t">
            <a:noAutofit/>
          </a:bodyPr>
          <a:lstStyle>
            <a:lvl1pPr algn="ctr">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2" hasCustomPrompt="1"/>
          </p:nvPr>
        </p:nvSpPr>
        <p:spPr>
          <a:xfrm>
            <a:off x="8263855" y="4291534"/>
            <a:ext cx="2807486" cy="480053"/>
          </a:xfrm>
          <a:prstGeom prst="rect">
            <a:avLst/>
          </a:prstGeom>
        </p:spPr>
        <p:txBody>
          <a:bodyPr anchor="t">
            <a:noAutofit/>
          </a:bodyPr>
          <a:lstStyle>
            <a:lvl1pPr algn="ct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3" hasCustomPrompt="1"/>
          </p:nvPr>
        </p:nvSpPr>
        <p:spPr>
          <a:xfrm>
            <a:off x="1006993" y="4879333"/>
            <a:ext cx="3168627"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4" hasCustomPrompt="1"/>
          </p:nvPr>
        </p:nvSpPr>
        <p:spPr>
          <a:xfrm>
            <a:off x="4509662" y="4879333"/>
            <a:ext cx="3168627"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5" hasCustomPrompt="1"/>
          </p:nvPr>
        </p:nvSpPr>
        <p:spPr>
          <a:xfrm>
            <a:off x="8112399" y="4877769"/>
            <a:ext cx="3168627" cy="1191525"/>
          </a:xfrm>
          <a:prstGeom prst="rect">
            <a:avLst/>
          </a:prstGeo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2" name="正方形/長方形 21"/>
          <p:cNvSpPr/>
          <p:nvPr userDrawn="1"/>
        </p:nvSpPr>
        <p:spPr>
          <a:xfrm>
            <a:off x="1468805" y="482115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正方形/長方形 22"/>
          <p:cNvSpPr/>
          <p:nvPr userDrawn="1"/>
        </p:nvSpPr>
        <p:spPr>
          <a:xfrm>
            <a:off x="4971473" y="482115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正方形/長方形 23"/>
          <p:cNvSpPr/>
          <p:nvPr userDrawn="1"/>
        </p:nvSpPr>
        <p:spPr>
          <a:xfrm>
            <a:off x="8574211" y="482115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solidFill>
            </a:endParaRPr>
          </a:p>
        </p:txBody>
      </p:sp>
      <p:sp>
        <p:nvSpPr>
          <p:cNvPr id="25" name="スライド番号プレースホルダー 5"/>
          <p:cNvSpPr>
            <a:spLocks noGrp="1"/>
          </p:cNvSpPr>
          <p:nvPr>
            <p:ph type="sldNum" sz="quarter" idx="4"/>
          </p:nvPr>
        </p:nvSpPr>
        <p:spPr>
          <a:xfrm>
            <a:off x="11425055" y="6288527"/>
            <a:ext cx="720143" cy="365125"/>
          </a:xfrm>
          <a:prstGeom prst="rect">
            <a:avLst/>
          </a:prstGeom>
        </p:spPr>
        <p:txBody>
          <a:bodyPr vert="horz" lIns="163275" tIns="81638" rIns="163275" bIns="81638" rtlCol="0" anchor="ctr"/>
          <a:lstStyle>
            <a:lvl1pPr algn="ctr">
              <a:defRPr sz="1866">
                <a:solidFill>
                  <a:schemeClr val="bg1"/>
                </a:solidFill>
              </a:defRPr>
            </a:lvl1p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188910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483957" y="1988581"/>
            <a:ext cx="11708043" cy="1650504"/>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6" name="グループ化 5"/>
          <p:cNvGrpSpPr/>
          <p:nvPr userDrawn="1"/>
        </p:nvGrpSpPr>
        <p:grpSpPr>
          <a:xfrm>
            <a:off x="325279" y="2909558"/>
            <a:ext cx="11866721" cy="888193"/>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7" name="グループ化 36"/>
          <p:cNvGrpSpPr/>
          <p:nvPr userDrawn="1"/>
        </p:nvGrpSpPr>
        <p:grpSpPr>
          <a:xfrm>
            <a:off x="483957" y="3989855"/>
            <a:ext cx="11708043" cy="1650504"/>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grpSp>
        <p:nvGrpSpPr>
          <p:cNvPr id="36" name="グループ化 35"/>
          <p:cNvGrpSpPr/>
          <p:nvPr userDrawn="1"/>
        </p:nvGrpSpPr>
        <p:grpSpPr>
          <a:xfrm>
            <a:off x="325279" y="3831192"/>
            <a:ext cx="11866721" cy="888193"/>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grpSp>
      <p:sp>
        <p:nvSpPr>
          <p:cNvPr id="2" name="タイトル 1"/>
          <p:cNvSpPr>
            <a:spLocks noGrp="1"/>
          </p:cNvSpPr>
          <p:nvPr userDrawn="1">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a:xfrm>
            <a:off x="7005936" y="630924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2111211" y="1028735"/>
            <a:ext cx="9553891"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図プレースホルダー 7"/>
          <p:cNvSpPr>
            <a:spLocks noGrp="1"/>
          </p:cNvSpPr>
          <p:nvPr userDrawn="1">
            <p:ph type="pic" sz="quarter" idx="16" hasCustomPrompt="1"/>
          </p:nvPr>
        </p:nvSpPr>
        <p:spPr>
          <a:xfrm>
            <a:off x="7199747" y="2220269"/>
            <a:ext cx="419745"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4" name="図プレースホルダー 7"/>
          <p:cNvSpPr>
            <a:spLocks noGrp="1"/>
          </p:cNvSpPr>
          <p:nvPr userDrawn="1">
            <p:ph type="pic" sz="quarter" idx="17" hasCustomPrompt="1"/>
          </p:nvPr>
        </p:nvSpPr>
        <p:spPr>
          <a:xfrm>
            <a:off x="7199747" y="3138210"/>
            <a:ext cx="419745"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5" name="図プレースホルダー 7"/>
          <p:cNvSpPr>
            <a:spLocks noGrp="1"/>
          </p:cNvSpPr>
          <p:nvPr userDrawn="1">
            <p:ph type="pic" sz="quarter" idx="18" hasCustomPrompt="1"/>
          </p:nvPr>
        </p:nvSpPr>
        <p:spPr>
          <a:xfrm>
            <a:off x="7199747" y="4047801"/>
            <a:ext cx="419745"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6" name="図プレースホルダー 7"/>
          <p:cNvSpPr>
            <a:spLocks noGrp="1"/>
          </p:cNvSpPr>
          <p:nvPr userDrawn="1">
            <p:ph type="pic" sz="quarter" idx="19" hasCustomPrompt="1"/>
          </p:nvPr>
        </p:nvSpPr>
        <p:spPr>
          <a:xfrm>
            <a:off x="7199747" y="4957392"/>
            <a:ext cx="419745" cy="419708"/>
          </a:xfrm>
          <a:prstGeom prst="rect">
            <a:avLst/>
          </a:prstGeom>
        </p:spPr>
        <p:txBody>
          <a:bodyPr>
            <a:normAutofit/>
          </a:bodyPr>
          <a:lstStyle>
            <a:lvl1pPr>
              <a:defRPr sz="733"/>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31" hasCustomPrompt="1"/>
          </p:nvPr>
        </p:nvSpPr>
        <p:spPr>
          <a:xfrm>
            <a:off x="7715354" y="2032667"/>
            <a:ext cx="3982326"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2" hasCustomPrompt="1"/>
          </p:nvPr>
        </p:nvSpPr>
        <p:spPr>
          <a:xfrm>
            <a:off x="7715354" y="2962110"/>
            <a:ext cx="3982326"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userDrawn="1">
            <p:ph type="body" sz="quarter" idx="33" hasCustomPrompt="1"/>
          </p:nvPr>
        </p:nvSpPr>
        <p:spPr>
          <a:xfrm>
            <a:off x="7715354" y="3879074"/>
            <a:ext cx="3982326"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userDrawn="1">
            <p:ph type="body" sz="quarter" idx="34" hasCustomPrompt="1"/>
          </p:nvPr>
        </p:nvSpPr>
        <p:spPr>
          <a:xfrm>
            <a:off x="7715354" y="4796374"/>
            <a:ext cx="3982326" cy="788131"/>
          </a:xfrm>
          <a:prstGeom prst="rect">
            <a:avLst/>
          </a:prstGeom>
        </p:spPr>
        <p:txBody>
          <a:bodyPr anchor="ctr">
            <a:noAutofit/>
          </a:bodyPr>
          <a:lstStyle>
            <a:lvl1pPr algn="l">
              <a:lnSpc>
                <a:spcPct val="120000"/>
              </a:lnSpc>
              <a:defRPr sz="12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userDrawn="1">
            <p:ph type="body" sz="quarter" idx="14" hasCustomPrompt="1"/>
          </p:nvPr>
        </p:nvSpPr>
        <p:spPr>
          <a:xfrm>
            <a:off x="694931" y="2014563"/>
            <a:ext cx="4560903" cy="1475429"/>
          </a:xfrm>
          <a:prstGeom prst="rect">
            <a:avLst/>
          </a:prstGeom>
        </p:spPr>
        <p:txBody>
          <a:bodyPr anchor="b">
            <a:noAutofit/>
          </a:bodyPr>
          <a:lstStyle>
            <a:lvl1pPr algn="l">
              <a:lnSpc>
                <a:spcPct val="100000"/>
              </a:lnSpc>
              <a:spcBef>
                <a:spcPts val="0"/>
              </a:spcBef>
              <a:defRPr sz="2933" spc="0" baseline="0">
                <a:solidFill>
                  <a:schemeClr val="tx2"/>
                </a:solidFill>
                <a:latin typeface="Route 159 Light" pitchFamily="50" charset="0"/>
              </a:defRPr>
            </a:lvl1pPr>
          </a:lstStyle>
          <a:p>
            <a:pPr lvl="0"/>
            <a:r>
              <a:rPr lang="en-US" altLang="ja-JP" dirty="0"/>
              <a:t>Text Here</a:t>
            </a:r>
            <a:endParaRPr lang="en-US" dirty="0"/>
          </a:p>
        </p:txBody>
      </p:sp>
      <p:sp>
        <p:nvSpPr>
          <p:cNvPr id="22" name="テキスト プレースホルダー 11"/>
          <p:cNvSpPr>
            <a:spLocks noGrp="1"/>
          </p:cNvSpPr>
          <p:nvPr userDrawn="1">
            <p:ph type="body" sz="quarter" idx="15" hasCustomPrompt="1"/>
          </p:nvPr>
        </p:nvSpPr>
        <p:spPr>
          <a:xfrm>
            <a:off x="694931" y="4211309"/>
            <a:ext cx="4560903" cy="1703233"/>
          </a:xfrm>
          <a:prstGeom prst="rect">
            <a:avLst/>
          </a:prstGeom>
        </p:spPr>
        <p:txBody>
          <a:bodyPr anchor="t">
            <a:noAutofit/>
          </a:bodyPr>
          <a:lstStyle>
            <a:lvl1pPr algn="l">
              <a:lnSpc>
                <a:spcPct val="120000"/>
              </a:lnSpc>
              <a:defRPr sz="1333">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382096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6" y="630924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5"/>
            <a:ext cx="9553891"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アーチ 19"/>
          <p:cNvSpPr/>
          <p:nvPr userDrawn="1"/>
        </p:nvSpPr>
        <p:spPr>
          <a:xfrm rot="3600000">
            <a:off x="777225" y="1962048"/>
            <a:ext cx="994797" cy="994883"/>
          </a:xfrm>
          <a:prstGeom prst="blockArc">
            <a:avLst>
              <a:gd name="adj1" fmla="val 18941412"/>
              <a:gd name="adj2" fmla="val 11732646"/>
              <a:gd name="adj3" fmla="val 4340"/>
            </a:avLst>
          </a:prstGeom>
          <a:solidFill>
            <a:schemeClr val="accent1">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アーチ 20"/>
          <p:cNvSpPr/>
          <p:nvPr userDrawn="1"/>
        </p:nvSpPr>
        <p:spPr>
          <a:xfrm rot="6618510">
            <a:off x="854950" y="2039780"/>
            <a:ext cx="839345" cy="839418"/>
          </a:xfrm>
          <a:prstGeom prst="blockArc">
            <a:avLst>
              <a:gd name="adj1" fmla="val 19452122"/>
              <a:gd name="adj2" fmla="val 11742259"/>
              <a:gd name="adj3" fmla="val 4894"/>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2" name="テキスト プレースホルダー 6"/>
          <p:cNvSpPr>
            <a:spLocks noGrp="1"/>
          </p:cNvSpPr>
          <p:nvPr>
            <p:ph type="body" sz="quarter" idx="15" hasCustomPrompt="1"/>
          </p:nvPr>
        </p:nvSpPr>
        <p:spPr>
          <a:xfrm>
            <a:off x="1348818" y="2119071"/>
            <a:ext cx="4556106" cy="526901"/>
          </a:xfrm>
          <a:prstGeom prst="rect">
            <a:avLst/>
          </a:prstGeo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1806201" y="2589855"/>
            <a:ext cx="4098724" cy="3151161"/>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6277591" y="1959984"/>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8" name="アーチ 27"/>
          <p:cNvSpPr/>
          <p:nvPr userDrawn="1"/>
        </p:nvSpPr>
        <p:spPr>
          <a:xfrm rot="6618510">
            <a:off x="6355316" y="2037715"/>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9" name="テキスト プレースホルダー 6"/>
          <p:cNvSpPr>
            <a:spLocks noGrp="1"/>
          </p:cNvSpPr>
          <p:nvPr>
            <p:ph type="body" sz="quarter" idx="16" hasCustomPrompt="1"/>
          </p:nvPr>
        </p:nvSpPr>
        <p:spPr>
          <a:xfrm>
            <a:off x="6849184" y="2117007"/>
            <a:ext cx="4556106"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7306567" y="2587791"/>
            <a:ext cx="4098724" cy="3151161"/>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02961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6" y="5966349"/>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5"/>
            <a:ext cx="9553891" cy="336037"/>
          </a:xfrm>
          <a:prstGeom prst="rect">
            <a:avLst/>
          </a:prstGeo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直角三角形 9"/>
          <p:cNvSpPr/>
          <p:nvPr userDrawn="1"/>
        </p:nvSpPr>
        <p:spPr>
          <a:xfrm>
            <a:off x="5941698" y="2506748"/>
            <a:ext cx="1166081" cy="1165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直角三角形 10"/>
          <p:cNvSpPr/>
          <p:nvPr userDrawn="1"/>
        </p:nvSpPr>
        <p:spPr>
          <a:xfrm rot="10800000">
            <a:off x="5941697" y="2506748"/>
            <a:ext cx="1166081" cy="11659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直角三角形 11"/>
          <p:cNvSpPr/>
          <p:nvPr userDrawn="1"/>
        </p:nvSpPr>
        <p:spPr>
          <a:xfrm>
            <a:off x="5941698" y="1340768"/>
            <a:ext cx="1166081" cy="11659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1">
                  <a:lumMod val="75000"/>
                </a:schemeClr>
              </a:solidFill>
            </a:endParaRPr>
          </a:p>
        </p:txBody>
      </p:sp>
      <p:sp>
        <p:nvSpPr>
          <p:cNvPr id="13" name="直角三角形 12"/>
          <p:cNvSpPr/>
          <p:nvPr userDrawn="1"/>
        </p:nvSpPr>
        <p:spPr>
          <a:xfrm rot="5400000">
            <a:off x="5941748" y="3672679"/>
            <a:ext cx="1165980" cy="1166081"/>
          </a:xfrm>
          <a:prstGeom prst="rtTriangle">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 name="直角三角形 13"/>
          <p:cNvSpPr/>
          <p:nvPr userDrawn="1"/>
        </p:nvSpPr>
        <p:spPr>
          <a:xfrm rot="16200000">
            <a:off x="5941749" y="3672678"/>
            <a:ext cx="1165980" cy="11660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5" name="直角三角形 14"/>
          <p:cNvSpPr/>
          <p:nvPr userDrawn="1"/>
        </p:nvSpPr>
        <p:spPr>
          <a:xfrm rot="5400000">
            <a:off x="7107830" y="3672679"/>
            <a:ext cx="1165980" cy="1166081"/>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直角三角形 15"/>
          <p:cNvSpPr/>
          <p:nvPr userDrawn="1"/>
        </p:nvSpPr>
        <p:spPr>
          <a:xfrm rot="10800000">
            <a:off x="4775615" y="3672729"/>
            <a:ext cx="1166081" cy="116598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直角三角形 16"/>
          <p:cNvSpPr/>
          <p:nvPr userDrawn="1"/>
        </p:nvSpPr>
        <p:spPr>
          <a:xfrm>
            <a:off x="4775616" y="3672730"/>
            <a:ext cx="1166081" cy="11659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直角三角形 17"/>
          <p:cNvSpPr/>
          <p:nvPr userDrawn="1"/>
        </p:nvSpPr>
        <p:spPr>
          <a:xfrm rot="10800000">
            <a:off x="4775615" y="4838710"/>
            <a:ext cx="1166081" cy="11659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直角三角形 18"/>
          <p:cNvSpPr/>
          <p:nvPr userDrawn="1"/>
        </p:nvSpPr>
        <p:spPr>
          <a:xfrm rot="16200000">
            <a:off x="4775664" y="2506700"/>
            <a:ext cx="1165980" cy="1166081"/>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0" name="直角三角形 19"/>
          <p:cNvSpPr/>
          <p:nvPr userDrawn="1"/>
        </p:nvSpPr>
        <p:spPr>
          <a:xfrm rot="5400000">
            <a:off x="4775663" y="2506701"/>
            <a:ext cx="1165980" cy="1166081"/>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1" name="直角三角形 20"/>
          <p:cNvSpPr/>
          <p:nvPr userDrawn="1"/>
        </p:nvSpPr>
        <p:spPr>
          <a:xfrm rot="16200000">
            <a:off x="3609582" y="2506700"/>
            <a:ext cx="1165980" cy="1166081"/>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山形 21"/>
          <p:cNvSpPr/>
          <p:nvPr userDrawn="1"/>
        </p:nvSpPr>
        <p:spPr>
          <a:xfrm rot="5400000">
            <a:off x="6168437" y="3207471"/>
            <a:ext cx="240027" cy="26964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3" name="山形 22"/>
          <p:cNvSpPr/>
          <p:nvPr userDrawn="1"/>
        </p:nvSpPr>
        <p:spPr>
          <a:xfrm rot="10800000">
            <a:off x="6168427" y="3904169"/>
            <a:ext cx="240047"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4" name="山形 23"/>
          <p:cNvSpPr/>
          <p:nvPr userDrawn="1"/>
        </p:nvSpPr>
        <p:spPr>
          <a:xfrm rot="16200000">
            <a:off x="5427391" y="3904157"/>
            <a:ext cx="240027" cy="26964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5" name="山形 24"/>
          <p:cNvSpPr/>
          <p:nvPr userDrawn="1"/>
        </p:nvSpPr>
        <p:spPr>
          <a:xfrm>
            <a:off x="5412583" y="3222279"/>
            <a:ext cx="240047"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26" name="図プレースホルダー 12"/>
          <p:cNvSpPr>
            <a:spLocks noGrp="1"/>
          </p:cNvSpPr>
          <p:nvPr userDrawn="1">
            <p:ph type="pic" sz="quarter" idx="17" hasCustomPrompt="1"/>
          </p:nvPr>
        </p:nvSpPr>
        <p:spPr>
          <a:xfrm>
            <a:off x="6599178" y="2600748"/>
            <a:ext cx="416830"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7" name="図プレースホルダー 12"/>
          <p:cNvSpPr>
            <a:spLocks noGrp="1"/>
          </p:cNvSpPr>
          <p:nvPr>
            <p:ph type="pic" sz="quarter" idx="18" hasCustomPrompt="1"/>
          </p:nvPr>
        </p:nvSpPr>
        <p:spPr>
          <a:xfrm>
            <a:off x="6599178" y="4332789"/>
            <a:ext cx="416830"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8" name="図プレースホルダー 12"/>
          <p:cNvSpPr>
            <a:spLocks noGrp="1"/>
          </p:cNvSpPr>
          <p:nvPr userDrawn="1">
            <p:ph type="pic" sz="quarter" idx="19" hasCustomPrompt="1"/>
          </p:nvPr>
        </p:nvSpPr>
        <p:spPr>
          <a:xfrm>
            <a:off x="4857311" y="4332789"/>
            <a:ext cx="416830"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29" name="図プレースホルダー 12"/>
          <p:cNvSpPr>
            <a:spLocks noGrp="1"/>
          </p:cNvSpPr>
          <p:nvPr userDrawn="1">
            <p:ph type="pic" sz="quarter" idx="20" hasCustomPrompt="1"/>
          </p:nvPr>
        </p:nvSpPr>
        <p:spPr>
          <a:xfrm>
            <a:off x="4857311" y="2600748"/>
            <a:ext cx="416830" cy="416794"/>
          </a:xfrm>
          <a:prstGeom prst="rect">
            <a:avLst/>
          </a:prstGeom>
        </p:spPr>
        <p:txBody>
          <a:bodyPr>
            <a:normAutofit/>
          </a:bodyPr>
          <a:lstStyle>
            <a:lvl1pPr>
              <a:defRPr sz="1067"/>
            </a:lvl1pPr>
          </a:lstStyle>
          <a:p>
            <a:r>
              <a:rPr kumimoji="1" lang="en-US" altLang="ja-JP" dirty="0"/>
              <a:t>Icon</a:t>
            </a:r>
            <a:endParaRPr kumimoji="1" lang="ja-JP" altLang="en-US" dirty="0"/>
          </a:p>
        </p:txBody>
      </p:sp>
      <p:sp>
        <p:nvSpPr>
          <p:cNvPr id="30" name="テキスト プレースホルダー 6"/>
          <p:cNvSpPr>
            <a:spLocks noGrp="1"/>
          </p:cNvSpPr>
          <p:nvPr userDrawn="1">
            <p:ph type="body" sz="quarter" idx="21" hasCustomPrompt="1"/>
          </p:nvPr>
        </p:nvSpPr>
        <p:spPr>
          <a:xfrm>
            <a:off x="7141648" y="2530936"/>
            <a:ext cx="3885886" cy="480053"/>
          </a:xfrm>
          <a:prstGeom prst="rect">
            <a:avLst/>
          </a:prstGeo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userDrawn="1">
            <p:ph type="body" sz="quarter" idx="23" hasCustomPrompt="1"/>
          </p:nvPr>
        </p:nvSpPr>
        <p:spPr>
          <a:xfrm>
            <a:off x="7141648" y="3265716"/>
            <a:ext cx="4374976" cy="633787"/>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24" hasCustomPrompt="1"/>
          </p:nvPr>
        </p:nvSpPr>
        <p:spPr>
          <a:xfrm>
            <a:off x="5989123" y="4882253"/>
            <a:ext cx="3885886"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userDrawn="1">
            <p:ph type="body" sz="quarter" idx="25" hasCustomPrompt="1"/>
          </p:nvPr>
        </p:nvSpPr>
        <p:spPr>
          <a:xfrm>
            <a:off x="5989124" y="5274143"/>
            <a:ext cx="4374976" cy="633787"/>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userDrawn="1">
            <p:ph type="body" sz="quarter" idx="26" hasCustomPrompt="1"/>
          </p:nvPr>
        </p:nvSpPr>
        <p:spPr>
          <a:xfrm>
            <a:off x="855852" y="3766023"/>
            <a:ext cx="3885886" cy="480053"/>
          </a:xfrm>
          <a:prstGeom prst="rect">
            <a:avLst/>
          </a:prstGeom>
        </p:spPr>
        <p:txBody>
          <a:bodyPr anchor="t">
            <a:noAutofit/>
          </a:bodyPr>
          <a:lstStyle>
            <a:lvl1pPr algn="r">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27" hasCustomPrompt="1"/>
          </p:nvPr>
        </p:nvSpPr>
        <p:spPr>
          <a:xfrm>
            <a:off x="512883" y="4500804"/>
            <a:ext cx="4222891" cy="633787"/>
          </a:xfrm>
          <a:prstGeom prst="rect">
            <a:avLst/>
          </a:prstGeo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userDrawn="1">
            <p:ph type="body" sz="quarter" idx="28" hasCustomPrompt="1"/>
          </p:nvPr>
        </p:nvSpPr>
        <p:spPr>
          <a:xfrm>
            <a:off x="2007421" y="1390299"/>
            <a:ext cx="3885886" cy="480053"/>
          </a:xfrm>
          <a:prstGeom prst="rect">
            <a:avLst/>
          </a:prstGeom>
        </p:spPr>
        <p:txBody>
          <a:bodyPr anchor="t">
            <a:noAutofit/>
          </a:bodyPr>
          <a:lstStyle>
            <a:lvl1pPr algn="r">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userDrawn="1">
            <p:ph type="body" sz="quarter" idx="29" hasCustomPrompt="1"/>
          </p:nvPr>
        </p:nvSpPr>
        <p:spPr>
          <a:xfrm>
            <a:off x="1664452" y="1782189"/>
            <a:ext cx="4222891" cy="633787"/>
          </a:xfrm>
          <a:prstGeom prst="rect">
            <a:avLst/>
          </a:prstGeo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39003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6" y="630924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5"/>
            <a:ext cx="9553891"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306783"/>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384515"/>
            <a:ext cx="839345" cy="839418"/>
          </a:xfrm>
          <a:prstGeom prst="blockArc">
            <a:avLst>
              <a:gd name="adj1" fmla="val 19452122"/>
              <a:gd name="adj2" fmla="val 11742259"/>
              <a:gd name="adj3" fmla="val 4894"/>
            </a:avLst>
          </a:prstGeom>
          <a:solidFill>
            <a:schemeClr val="accent1">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8" y="1461939"/>
            <a:ext cx="4746654" cy="526901"/>
          </a:xfrm>
          <a:prstGeom prst="rect">
            <a:avLst/>
          </a:prstGeom>
        </p:spPr>
        <p:txBody>
          <a:bodyPr anchor="b">
            <a:noAutofit/>
          </a:bodyPr>
          <a:lstStyle>
            <a:lvl1pPr algn="l">
              <a:defRPr sz="2400" baseline="0">
                <a:solidFill>
                  <a:schemeClr val="accent1">
                    <a:lumMod val="50000"/>
                  </a:schemeClr>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1934591"/>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890265"/>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9" name="アーチ 18"/>
          <p:cNvSpPr/>
          <p:nvPr userDrawn="1"/>
        </p:nvSpPr>
        <p:spPr>
          <a:xfrm rot="3600000">
            <a:off x="5630026" y="1306783"/>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19"/>
          <p:cNvSpPr/>
          <p:nvPr userDrawn="1"/>
        </p:nvSpPr>
        <p:spPr>
          <a:xfrm rot="6618510">
            <a:off x="5707751" y="1384514"/>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6600056" y="1463805"/>
            <a:ext cx="4746654"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3" y="2019841"/>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006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7005936" y="630924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5"/>
            <a:ext cx="9553891"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アーチ 33"/>
          <p:cNvSpPr/>
          <p:nvPr userDrawn="1"/>
        </p:nvSpPr>
        <p:spPr>
          <a:xfrm rot="3600000">
            <a:off x="777225" y="1613572"/>
            <a:ext cx="994797" cy="994883"/>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5" name="アーチ 34"/>
          <p:cNvSpPr/>
          <p:nvPr userDrawn="1"/>
        </p:nvSpPr>
        <p:spPr>
          <a:xfrm rot="6618510">
            <a:off x="854950" y="1691304"/>
            <a:ext cx="839345" cy="8394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6" name="テキスト プレースホルダー 6"/>
          <p:cNvSpPr>
            <a:spLocks noGrp="1"/>
          </p:cNvSpPr>
          <p:nvPr>
            <p:ph type="body" sz="quarter" idx="15" hasCustomPrompt="1"/>
          </p:nvPr>
        </p:nvSpPr>
        <p:spPr>
          <a:xfrm>
            <a:off x="1348818" y="1770595"/>
            <a:ext cx="4746654" cy="526901"/>
          </a:xfrm>
          <a:prstGeom prst="rect">
            <a:avLst/>
          </a:prstGeom>
        </p:spPr>
        <p:txBody>
          <a:bodyPr anchor="b">
            <a:noAutofit/>
          </a:bodyPr>
          <a:lstStyle>
            <a:lvl1pPr algn="l">
              <a:defRPr sz="24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1806201" y="2241380"/>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777225" y="3890265"/>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39" name="アーチ 38"/>
          <p:cNvSpPr/>
          <p:nvPr userDrawn="1"/>
        </p:nvSpPr>
        <p:spPr>
          <a:xfrm rot="6618510">
            <a:off x="854950" y="3967996"/>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40" name="テキスト プレースホルダー 6"/>
          <p:cNvSpPr>
            <a:spLocks noGrp="1"/>
          </p:cNvSpPr>
          <p:nvPr>
            <p:ph type="body" sz="quarter" idx="16" hasCustomPrompt="1"/>
          </p:nvPr>
        </p:nvSpPr>
        <p:spPr>
          <a:xfrm>
            <a:off x="1348818" y="4047288"/>
            <a:ext cx="4746654" cy="526901"/>
          </a:xfrm>
          <a:prstGeom prst="rect">
            <a:avLst/>
          </a:prstGeo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1806201" y="4518072"/>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6248558" y="1615606"/>
            <a:ext cx="994797" cy="994883"/>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0" name="アーチ 19"/>
          <p:cNvSpPr/>
          <p:nvPr userDrawn="1"/>
        </p:nvSpPr>
        <p:spPr>
          <a:xfrm rot="6618510">
            <a:off x="6326283" y="1693337"/>
            <a:ext cx="839345" cy="8394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1" name="テキスト プレースホルダー 6"/>
          <p:cNvSpPr>
            <a:spLocks noGrp="1"/>
          </p:cNvSpPr>
          <p:nvPr>
            <p:ph type="body" sz="quarter" idx="18" hasCustomPrompt="1"/>
          </p:nvPr>
        </p:nvSpPr>
        <p:spPr>
          <a:xfrm>
            <a:off x="6820150" y="1772628"/>
            <a:ext cx="4746654" cy="526901"/>
          </a:xfrm>
          <a:prstGeom prst="rect">
            <a:avLst/>
          </a:prstGeom>
        </p:spPr>
        <p:txBody>
          <a:bodyPr anchor="b">
            <a:noAutofit/>
          </a:bodyPr>
          <a:lstStyle>
            <a:lvl1pPr algn="l">
              <a:defRPr sz="24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7277533" y="2243413"/>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6248558" y="3683047"/>
            <a:ext cx="994797" cy="994883"/>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4" name="アーチ 23"/>
          <p:cNvSpPr/>
          <p:nvPr userDrawn="1"/>
        </p:nvSpPr>
        <p:spPr>
          <a:xfrm rot="6618510">
            <a:off x="6326283" y="3760779"/>
            <a:ext cx="839345" cy="8394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57" tIns="30479" rIns="60957" bIns="30479"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25" name="テキスト プレースホルダー 6"/>
          <p:cNvSpPr>
            <a:spLocks noGrp="1"/>
          </p:cNvSpPr>
          <p:nvPr>
            <p:ph type="body" sz="quarter" idx="20" hasCustomPrompt="1"/>
          </p:nvPr>
        </p:nvSpPr>
        <p:spPr>
          <a:xfrm>
            <a:off x="6820150" y="3840070"/>
            <a:ext cx="4746654" cy="526901"/>
          </a:xfrm>
          <a:prstGeom prst="rect">
            <a:avLst/>
          </a:prstGeom>
        </p:spPr>
        <p:txBody>
          <a:bodyPr anchor="b">
            <a:noAutofit/>
          </a:bodyPr>
          <a:lstStyle>
            <a:lvl1pPr algn="l">
              <a:defRPr sz="24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7277533" y="4520106"/>
            <a:ext cx="4289271" cy="1481167"/>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2545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 numeric List">
    <p:spTree>
      <p:nvGrpSpPr>
        <p:cNvPr id="1" name=""/>
        <p:cNvGrpSpPr/>
        <p:nvPr/>
      </p:nvGrpSpPr>
      <p:grpSpPr>
        <a:xfrm>
          <a:off x="0" y="0"/>
          <a:ext cx="0" cy="0"/>
          <a:chOff x="0" y="0"/>
          <a:chExt cx="0" cy="0"/>
        </a:xfrm>
      </p:grpSpPr>
      <p:sp>
        <p:nvSpPr>
          <p:cNvPr id="19" name="円/楕円 18"/>
          <p:cNvSpPr/>
          <p:nvPr userDrawn="1"/>
        </p:nvSpPr>
        <p:spPr>
          <a:xfrm>
            <a:off x="382870" y="1412776"/>
            <a:ext cx="789091"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1</a:t>
            </a:r>
            <a:endParaRPr kumimoji="1" lang="ja-JP" altLang="en-US" sz="2400" dirty="0"/>
          </a:p>
        </p:txBody>
      </p:sp>
      <p:sp>
        <p:nvSpPr>
          <p:cNvPr id="2" name="タイトル 1"/>
          <p:cNvSpPr>
            <a:spLocks noGrp="1"/>
          </p:cNvSpPr>
          <p:nvPr userDrawn="1">
            <p:ph type="title" hasCustomPrompt="1"/>
          </p:nvPr>
        </p:nvSpPr>
        <p:spPr>
          <a:xfrm>
            <a:off x="2048598" y="164639"/>
            <a:ext cx="9567208" cy="802101"/>
          </a:xfrm>
          <a:prstGeom prst="rect">
            <a:avLst/>
          </a:prstGeo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a:xfrm>
            <a:off x="7005936" y="630924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1435106" y="6288527"/>
            <a:ext cx="720143" cy="365125"/>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userDrawn="1">
            <p:ph type="body" sz="quarter" idx="13" hasCustomPrompt="1"/>
          </p:nvPr>
        </p:nvSpPr>
        <p:spPr>
          <a:xfrm>
            <a:off x="2111211" y="1028735"/>
            <a:ext cx="9553891" cy="336037"/>
          </a:xfrm>
          <a:prstGeom prst="rect">
            <a:avLst/>
          </a:prstGeo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4"/>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プレースホルダー 6"/>
          <p:cNvSpPr>
            <a:spLocks noGrp="1"/>
          </p:cNvSpPr>
          <p:nvPr>
            <p:ph type="body" sz="quarter" idx="21" hasCustomPrompt="1"/>
          </p:nvPr>
        </p:nvSpPr>
        <p:spPr>
          <a:xfrm>
            <a:off x="1204874" y="1576214"/>
            <a:ext cx="2847406" cy="480053"/>
          </a:xfrm>
          <a:prstGeom prst="rect">
            <a:avLst/>
          </a:prstGeom>
        </p:spPr>
        <p:txBody>
          <a:bodyPr anchor="t">
            <a:noAutofit/>
          </a:bodyPr>
          <a:lstStyle>
            <a:lvl1pPr algn="l">
              <a:defRPr sz="2133"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2" y="2162450"/>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0" y="2104273"/>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1" name="円/楕円 30"/>
          <p:cNvSpPr/>
          <p:nvPr userDrawn="1"/>
        </p:nvSpPr>
        <p:spPr>
          <a:xfrm>
            <a:off x="4213610" y="1412776"/>
            <a:ext cx="789091" cy="789023"/>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2</a:t>
            </a:r>
            <a:endParaRPr kumimoji="1" lang="ja-JP" altLang="en-US" sz="2400" dirty="0"/>
          </a:p>
        </p:txBody>
      </p:sp>
      <p:sp>
        <p:nvSpPr>
          <p:cNvPr id="42" name="テキスト プレースホルダー 6"/>
          <p:cNvSpPr>
            <a:spLocks noGrp="1"/>
          </p:cNvSpPr>
          <p:nvPr>
            <p:ph type="body" sz="quarter" idx="26" hasCustomPrompt="1"/>
          </p:nvPr>
        </p:nvSpPr>
        <p:spPr>
          <a:xfrm>
            <a:off x="5035616" y="1576214"/>
            <a:ext cx="2847406" cy="480053"/>
          </a:xfrm>
          <a:prstGeom prst="rect">
            <a:avLst/>
          </a:prstGeom>
        </p:spPr>
        <p:txBody>
          <a:bodyPr anchor="t">
            <a:noAutofit/>
          </a:bodyPr>
          <a:lstStyle>
            <a:lvl1pPr algn="l">
              <a:defRPr sz="2133"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1541" y="2163055"/>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1" y="2104273"/>
            <a:ext cx="2160427" cy="4800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円/楕円 44"/>
          <p:cNvSpPr/>
          <p:nvPr userDrawn="1"/>
        </p:nvSpPr>
        <p:spPr>
          <a:xfrm>
            <a:off x="8040890" y="1412776"/>
            <a:ext cx="789091"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3</a:t>
            </a:r>
            <a:endParaRPr kumimoji="1" lang="ja-JP" altLang="en-US" sz="2400" dirty="0"/>
          </a:p>
        </p:txBody>
      </p:sp>
      <p:sp>
        <p:nvSpPr>
          <p:cNvPr id="47" name="テキスト プレースホルダー 6"/>
          <p:cNvSpPr>
            <a:spLocks noGrp="1"/>
          </p:cNvSpPr>
          <p:nvPr>
            <p:ph type="body" sz="quarter" idx="29" hasCustomPrompt="1"/>
          </p:nvPr>
        </p:nvSpPr>
        <p:spPr>
          <a:xfrm>
            <a:off x="8862894" y="1576214"/>
            <a:ext cx="2847406" cy="480053"/>
          </a:xfrm>
          <a:prstGeom prst="rect">
            <a:avLst/>
          </a:prstGeom>
        </p:spPr>
        <p:txBody>
          <a:bodyPr anchor="t">
            <a:noAutofit/>
          </a:bodyPr>
          <a:lstStyle>
            <a:lvl1pPr algn="l">
              <a:defRPr sz="2133"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162450"/>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0" y="2104273"/>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円/楕円 49"/>
          <p:cNvSpPr/>
          <p:nvPr userDrawn="1"/>
        </p:nvSpPr>
        <p:spPr>
          <a:xfrm>
            <a:off x="390778" y="3578605"/>
            <a:ext cx="789091"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4</a:t>
            </a:r>
            <a:endParaRPr kumimoji="1" lang="ja-JP" altLang="en-US" sz="2400" dirty="0"/>
          </a:p>
        </p:txBody>
      </p:sp>
      <p:sp>
        <p:nvSpPr>
          <p:cNvPr id="52" name="テキスト プレースホルダー 6"/>
          <p:cNvSpPr>
            <a:spLocks noGrp="1"/>
          </p:cNvSpPr>
          <p:nvPr>
            <p:ph type="body" sz="quarter" idx="32" hasCustomPrompt="1"/>
          </p:nvPr>
        </p:nvSpPr>
        <p:spPr>
          <a:xfrm>
            <a:off x="1212783" y="3742044"/>
            <a:ext cx="2847406" cy="480053"/>
          </a:xfrm>
          <a:prstGeom prst="rect">
            <a:avLst/>
          </a:prstGeom>
        </p:spPr>
        <p:txBody>
          <a:bodyPr anchor="t">
            <a:noAutofit/>
          </a:bodyPr>
          <a:lstStyle>
            <a:lvl1pPr algn="l">
              <a:defRPr sz="2133"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328280"/>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59" y="4270103"/>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円/楕円 54"/>
          <p:cNvSpPr/>
          <p:nvPr userDrawn="1"/>
        </p:nvSpPr>
        <p:spPr>
          <a:xfrm>
            <a:off x="4221519" y="3578605"/>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5</a:t>
            </a:r>
            <a:endParaRPr kumimoji="1" lang="ja-JP" altLang="en-US" sz="2400" dirty="0"/>
          </a:p>
        </p:txBody>
      </p:sp>
      <p:sp>
        <p:nvSpPr>
          <p:cNvPr id="57" name="テキスト プレースホルダー 6"/>
          <p:cNvSpPr>
            <a:spLocks noGrp="1"/>
          </p:cNvSpPr>
          <p:nvPr>
            <p:ph type="body" sz="quarter" idx="35" hasCustomPrompt="1"/>
          </p:nvPr>
        </p:nvSpPr>
        <p:spPr>
          <a:xfrm>
            <a:off x="5043524" y="3742044"/>
            <a:ext cx="2847406" cy="480053"/>
          </a:xfrm>
          <a:prstGeom prst="rect">
            <a:avLst/>
          </a:prstGeom>
        </p:spPr>
        <p:txBody>
          <a:bodyPr anchor="t">
            <a:noAutofit/>
          </a:bodyPr>
          <a:lstStyle>
            <a:lvl1pPr algn="l">
              <a:defRPr sz="2133"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328280"/>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199" y="4270103"/>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8048798" y="3578605"/>
            <a:ext cx="789091" cy="78902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6</a:t>
            </a:r>
            <a:endParaRPr kumimoji="1" lang="ja-JP" altLang="en-US" sz="2400" dirty="0"/>
          </a:p>
        </p:txBody>
      </p:sp>
      <p:sp>
        <p:nvSpPr>
          <p:cNvPr id="62" name="テキスト プレースホルダー 6"/>
          <p:cNvSpPr>
            <a:spLocks noGrp="1"/>
          </p:cNvSpPr>
          <p:nvPr>
            <p:ph type="body" sz="quarter" idx="38" hasCustomPrompt="1"/>
          </p:nvPr>
        </p:nvSpPr>
        <p:spPr>
          <a:xfrm>
            <a:off x="8870803" y="3742044"/>
            <a:ext cx="2847406" cy="480053"/>
          </a:xfrm>
          <a:prstGeom prst="rect">
            <a:avLst/>
          </a:prstGeom>
        </p:spPr>
        <p:txBody>
          <a:bodyPr anchor="t">
            <a:noAutofit/>
          </a:bodyPr>
          <a:lstStyle>
            <a:lvl1pPr algn="l">
              <a:defRPr sz="2133"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60" y="4328280"/>
            <a:ext cx="2872661" cy="1314555"/>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79" y="4270103"/>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420070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3"/>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38200" y="365125"/>
            <a:ext cx="10515600" cy="1325563"/>
          </a:xfrm>
          <a:prstGeom prst="rect">
            <a:avLst/>
          </a:prstGeom>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a:prstGeom prst="rect">
            <a:avLst/>
          </a:prstGeo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 name="アーチ 4"/>
          <p:cNvSpPr/>
          <p:nvPr userDrawn="1"/>
        </p:nvSpPr>
        <p:spPr>
          <a:xfrm rot="4617169">
            <a:off x="392594" y="3606090"/>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 name="正方形/長方形 5"/>
          <p:cNvSpPr/>
          <p:nvPr userDrawn="1"/>
        </p:nvSpPr>
        <p:spPr>
          <a:xfrm>
            <a:off x="0" y="3948192"/>
            <a:ext cx="418276" cy="30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p:nvPr userDrawn="1"/>
        </p:nvSpPr>
        <p:spPr>
          <a:xfrm rot="5400000">
            <a:off x="125748" y="2982608"/>
            <a:ext cx="1271293" cy="304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7" name="円/楕円 36"/>
          <p:cNvSpPr/>
          <p:nvPr userDrawn="1"/>
        </p:nvSpPr>
        <p:spPr>
          <a:xfrm>
            <a:off x="676719" y="2277536"/>
            <a:ext cx="169348" cy="1693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8" name="円/楕円 37"/>
          <p:cNvSpPr/>
          <p:nvPr userDrawn="1"/>
        </p:nvSpPr>
        <p:spPr>
          <a:xfrm flipV="1">
            <a:off x="605769" y="3823734"/>
            <a:ext cx="279422" cy="27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9" name="正方形/長方形 38"/>
          <p:cNvSpPr/>
          <p:nvPr userDrawn="1"/>
        </p:nvSpPr>
        <p:spPr>
          <a:xfrm flipV="1">
            <a:off x="885191" y="3948192"/>
            <a:ext cx="1697367" cy="304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0" name="アーチ 4"/>
          <p:cNvSpPr/>
          <p:nvPr userDrawn="1"/>
        </p:nvSpPr>
        <p:spPr>
          <a:xfrm rot="16982831" flipV="1">
            <a:off x="2558131"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1" name="正方形/長方形 40"/>
          <p:cNvSpPr/>
          <p:nvPr userDrawn="1"/>
        </p:nvSpPr>
        <p:spPr>
          <a:xfrm rot="16200000" flipV="1">
            <a:off x="2291285" y="4910233"/>
            <a:ext cx="1271293" cy="304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円/楕円 41"/>
          <p:cNvSpPr/>
          <p:nvPr userDrawn="1"/>
        </p:nvSpPr>
        <p:spPr>
          <a:xfrm flipV="1">
            <a:off x="2842257" y="5476454"/>
            <a:ext cx="169348" cy="169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8" name="円/楕円 47"/>
          <p:cNvSpPr/>
          <p:nvPr userDrawn="1"/>
        </p:nvSpPr>
        <p:spPr>
          <a:xfrm>
            <a:off x="2774518" y="3823072"/>
            <a:ext cx="279422" cy="2793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9" name="正方形/長方形 48"/>
          <p:cNvSpPr/>
          <p:nvPr userDrawn="1"/>
        </p:nvSpPr>
        <p:spPr>
          <a:xfrm>
            <a:off x="3053940" y="3947533"/>
            <a:ext cx="1697367" cy="304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0" name="アーチ 4"/>
          <p:cNvSpPr/>
          <p:nvPr userDrawn="1"/>
        </p:nvSpPr>
        <p:spPr>
          <a:xfrm rot="4617169">
            <a:off x="4726880"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1" name="正方形/長方形 50"/>
          <p:cNvSpPr/>
          <p:nvPr userDrawn="1"/>
        </p:nvSpPr>
        <p:spPr>
          <a:xfrm rot="5400000">
            <a:off x="4460034" y="2985489"/>
            <a:ext cx="1271293" cy="304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2" name="円/楕円 51"/>
          <p:cNvSpPr/>
          <p:nvPr userDrawn="1"/>
        </p:nvSpPr>
        <p:spPr>
          <a:xfrm>
            <a:off x="5011006" y="2280417"/>
            <a:ext cx="169348" cy="169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4" name="円/楕円 53"/>
          <p:cNvSpPr/>
          <p:nvPr userDrawn="1"/>
        </p:nvSpPr>
        <p:spPr>
          <a:xfrm flipV="1">
            <a:off x="4947484" y="3823734"/>
            <a:ext cx="279422" cy="2793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5" name="正方形/長方形 54"/>
          <p:cNvSpPr/>
          <p:nvPr userDrawn="1"/>
        </p:nvSpPr>
        <p:spPr>
          <a:xfrm flipV="1">
            <a:off x="5226906" y="3948192"/>
            <a:ext cx="1697367" cy="304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6" name="アーチ 4"/>
          <p:cNvSpPr/>
          <p:nvPr userDrawn="1"/>
        </p:nvSpPr>
        <p:spPr>
          <a:xfrm rot="16982831" flipV="1">
            <a:off x="6899846" y="3597475"/>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7" name="正方形/長方形 56"/>
          <p:cNvSpPr/>
          <p:nvPr userDrawn="1"/>
        </p:nvSpPr>
        <p:spPr>
          <a:xfrm rot="16200000" flipV="1">
            <a:off x="6633000" y="4910233"/>
            <a:ext cx="1271293" cy="304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円/楕円 57"/>
          <p:cNvSpPr/>
          <p:nvPr userDrawn="1"/>
        </p:nvSpPr>
        <p:spPr>
          <a:xfrm flipV="1">
            <a:off x="7183971" y="5476454"/>
            <a:ext cx="169348" cy="1693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円/楕円 59"/>
          <p:cNvSpPr/>
          <p:nvPr userDrawn="1"/>
        </p:nvSpPr>
        <p:spPr>
          <a:xfrm>
            <a:off x="7116233" y="3823072"/>
            <a:ext cx="279422" cy="2793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1" name="正方形/長方形 60"/>
          <p:cNvSpPr/>
          <p:nvPr userDrawn="1"/>
        </p:nvSpPr>
        <p:spPr>
          <a:xfrm>
            <a:off x="7395655" y="3947533"/>
            <a:ext cx="1697367" cy="304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2" name="アーチ 4"/>
          <p:cNvSpPr/>
          <p:nvPr userDrawn="1"/>
        </p:nvSpPr>
        <p:spPr>
          <a:xfrm rot="4617169">
            <a:off x="9068595" y="3608972"/>
            <a:ext cx="707119" cy="719757"/>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63" name="正方形/長方形 62"/>
          <p:cNvSpPr/>
          <p:nvPr userDrawn="1"/>
        </p:nvSpPr>
        <p:spPr>
          <a:xfrm rot="5400000">
            <a:off x="8801748" y="2985489"/>
            <a:ext cx="1271293" cy="30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4" name="円/楕円 63"/>
          <p:cNvSpPr/>
          <p:nvPr userDrawn="1"/>
        </p:nvSpPr>
        <p:spPr>
          <a:xfrm>
            <a:off x="9352720" y="2280417"/>
            <a:ext cx="169348" cy="1693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6" name="円/楕円 65"/>
          <p:cNvSpPr/>
          <p:nvPr userDrawn="1"/>
        </p:nvSpPr>
        <p:spPr>
          <a:xfrm flipV="1">
            <a:off x="9286174" y="3823734"/>
            <a:ext cx="279422" cy="27939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
        <p:nvSpPr>
          <p:cNvPr id="71" name="テキスト プレースホルダー 6"/>
          <p:cNvSpPr>
            <a:spLocks noGrp="1"/>
          </p:cNvSpPr>
          <p:nvPr>
            <p:ph type="body" sz="quarter" idx="21" hasCustomPrompt="1"/>
          </p:nvPr>
        </p:nvSpPr>
        <p:spPr>
          <a:xfrm>
            <a:off x="885191" y="2180232"/>
            <a:ext cx="2452425" cy="480053"/>
          </a:xfrm>
          <a:prstGeom prst="rect">
            <a:avLst/>
          </a:prstGeom>
        </p:spPr>
        <p:txBody>
          <a:bodyPr anchor="b">
            <a:noAutofit/>
          </a:bodyPr>
          <a:lstStyle>
            <a:lvl1pPr algn="l">
              <a:defRPr sz="1867"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72" name="テキスト プレースホルダー 6"/>
          <p:cNvSpPr>
            <a:spLocks noGrp="1"/>
          </p:cNvSpPr>
          <p:nvPr>
            <p:ph type="body" sz="quarter" idx="24" hasCustomPrompt="1"/>
          </p:nvPr>
        </p:nvSpPr>
        <p:spPr>
          <a:xfrm>
            <a:off x="889678" y="2683994"/>
            <a:ext cx="2452425"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3" name="正方形/長方形 72"/>
          <p:cNvSpPr/>
          <p:nvPr userDrawn="1"/>
        </p:nvSpPr>
        <p:spPr>
          <a:xfrm>
            <a:off x="985155" y="261905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5" name="テキスト プレースホルダー 6"/>
          <p:cNvSpPr>
            <a:spLocks noGrp="1"/>
          </p:cNvSpPr>
          <p:nvPr>
            <p:ph type="body" sz="quarter" idx="25" hasCustomPrompt="1"/>
          </p:nvPr>
        </p:nvSpPr>
        <p:spPr>
          <a:xfrm>
            <a:off x="5209971" y="2180232"/>
            <a:ext cx="2452425" cy="480053"/>
          </a:xfrm>
          <a:prstGeom prst="rect">
            <a:avLst/>
          </a:prstGeom>
        </p:spPr>
        <p:txBody>
          <a:bodyPr anchor="b">
            <a:noAutofit/>
          </a:bodyPr>
          <a:lstStyle>
            <a:lvl1pPr algn="l">
              <a:defRPr sz="1867"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76" name="テキスト プレースホルダー 6"/>
          <p:cNvSpPr>
            <a:spLocks noGrp="1"/>
          </p:cNvSpPr>
          <p:nvPr>
            <p:ph type="body" sz="quarter" idx="26" hasCustomPrompt="1"/>
          </p:nvPr>
        </p:nvSpPr>
        <p:spPr>
          <a:xfrm>
            <a:off x="5214458" y="2683994"/>
            <a:ext cx="2452425"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7" name="正方形/長方形 76"/>
          <p:cNvSpPr/>
          <p:nvPr userDrawn="1"/>
        </p:nvSpPr>
        <p:spPr>
          <a:xfrm>
            <a:off x="5309935" y="261905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9" name="テキスト プレースホルダー 6"/>
          <p:cNvSpPr>
            <a:spLocks noGrp="1"/>
          </p:cNvSpPr>
          <p:nvPr>
            <p:ph type="body" sz="quarter" idx="28" hasCustomPrompt="1"/>
          </p:nvPr>
        </p:nvSpPr>
        <p:spPr>
          <a:xfrm>
            <a:off x="9550722" y="2180232"/>
            <a:ext cx="2452425" cy="480053"/>
          </a:xfrm>
          <a:prstGeom prst="rect">
            <a:avLst/>
          </a:prstGeom>
        </p:spPr>
        <p:txBody>
          <a:bodyPr anchor="b">
            <a:noAutofit/>
          </a:bodyPr>
          <a:lstStyle>
            <a:lvl1pPr algn="l">
              <a:defRPr sz="1867"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80" name="テキスト プレースホルダー 6"/>
          <p:cNvSpPr>
            <a:spLocks noGrp="1"/>
          </p:cNvSpPr>
          <p:nvPr>
            <p:ph type="body" sz="quarter" idx="29" hasCustomPrompt="1"/>
          </p:nvPr>
        </p:nvSpPr>
        <p:spPr>
          <a:xfrm>
            <a:off x="9555209" y="2683994"/>
            <a:ext cx="2452425"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1" name="正方形/長方形 80"/>
          <p:cNvSpPr/>
          <p:nvPr userDrawn="1"/>
        </p:nvSpPr>
        <p:spPr>
          <a:xfrm>
            <a:off x="9650686" y="2619056"/>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3" name="テキスト プレースホルダー 6"/>
          <p:cNvSpPr>
            <a:spLocks noGrp="1"/>
          </p:cNvSpPr>
          <p:nvPr>
            <p:ph type="body" sz="quarter" idx="31" hasCustomPrompt="1"/>
          </p:nvPr>
        </p:nvSpPr>
        <p:spPr>
          <a:xfrm>
            <a:off x="3041239" y="5259911"/>
            <a:ext cx="2452425" cy="480053"/>
          </a:xfrm>
          <a:prstGeom prst="rect">
            <a:avLst/>
          </a:prstGeom>
        </p:spPr>
        <p:txBody>
          <a:bodyPr anchor="b">
            <a:noAutofit/>
          </a:bodyPr>
          <a:lstStyle>
            <a:lvl1pPr algn="l">
              <a:defRPr sz="1867"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84" name="テキスト プレースホルダー 6"/>
          <p:cNvSpPr>
            <a:spLocks noGrp="1"/>
          </p:cNvSpPr>
          <p:nvPr>
            <p:ph type="body" sz="quarter" idx="32" hasCustomPrompt="1"/>
          </p:nvPr>
        </p:nvSpPr>
        <p:spPr>
          <a:xfrm>
            <a:off x="3058427" y="4404774"/>
            <a:ext cx="2452425"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5" name="正方形/長方形 84"/>
          <p:cNvSpPr/>
          <p:nvPr userDrawn="1"/>
        </p:nvSpPr>
        <p:spPr>
          <a:xfrm>
            <a:off x="3153904" y="5673335"/>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7" name="テキスト プレースホルダー 6"/>
          <p:cNvSpPr>
            <a:spLocks noGrp="1"/>
          </p:cNvSpPr>
          <p:nvPr>
            <p:ph type="body" sz="quarter" idx="34" hasCustomPrompt="1"/>
          </p:nvPr>
        </p:nvSpPr>
        <p:spPr>
          <a:xfrm>
            <a:off x="7353320" y="5223860"/>
            <a:ext cx="2452425" cy="480053"/>
          </a:xfrm>
          <a:prstGeom prst="rect">
            <a:avLst/>
          </a:prstGeom>
        </p:spPr>
        <p:txBody>
          <a:bodyPr anchor="b">
            <a:noAutofit/>
          </a:bodyPr>
          <a:lstStyle>
            <a:lvl1pPr algn="l">
              <a:defRPr sz="1867"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88" name="テキスト プレースホルダー 6"/>
          <p:cNvSpPr>
            <a:spLocks noGrp="1"/>
          </p:cNvSpPr>
          <p:nvPr>
            <p:ph type="body" sz="quarter" idx="35" hasCustomPrompt="1"/>
          </p:nvPr>
        </p:nvSpPr>
        <p:spPr>
          <a:xfrm>
            <a:off x="7365173" y="4289827"/>
            <a:ext cx="2452425" cy="823041"/>
          </a:xfrm>
          <a:prstGeom prst="rect">
            <a:avLst/>
          </a:prstGeo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89" name="正方形/長方形 88"/>
          <p:cNvSpPr/>
          <p:nvPr userDrawn="1"/>
        </p:nvSpPr>
        <p:spPr>
          <a:xfrm>
            <a:off x="7406490" y="5711797"/>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7" name="正方形/長方形 66"/>
          <p:cNvSpPr/>
          <p:nvPr userDrawn="1"/>
        </p:nvSpPr>
        <p:spPr>
          <a:xfrm flipV="1">
            <a:off x="9565595" y="3948191"/>
            <a:ext cx="2626405" cy="304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6"/>
              </a:solidFill>
            </a:endParaRPr>
          </a:p>
        </p:txBody>
      </p:sp>
    </p:spTree>
    <p:extLst>
      <p:ext uri="{BB962C8B-B14F-4D97-AF65-F5344CB8AC3E}">
        <p14:creationId xmlns:p14="http://schemas.microsoft.com/office/powerpoint/2010/main" val="23980148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9"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9"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5.wdp"/><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7" name="6 Marcador de pie de página"/>
          <p:cNvSpPr>
            <a:spLocks noGrp="1"/>
          </p:cNvSpPr>
          <p:nvPr>
            <p:ph type="ftr" sz="quarter" idx="3"/>
          </p:nvPr>
        </p:nvSpPr>
        <p:spPr/>
        <p:txBody>
          <a:bodyPr/>
          <a:lstStyle/>
          <a:p>
            <a:r>
              <a:rPr lang="es-EC" b="1" dirty="0"/>
              <a:t>CÓDIGO: </a:t>
            </a:r>
            <a:r>
              <a:rPr lang="es-EC" dirty="0"/>
              <a:t>GDI.3.1.004</a:t>
            </a:r>
          </a:p>
        </p:txBody>
      </p:sp>
      <p:sp>
        <p:nvSpPr>
          <p:cNvPr id="8" name="Subtítulo 2">
            <a:extLst>
              <a:ext uri="{FF2B5EF4-FFF2-40B4-BE49-F238E27FC236}">
                <a16:creationId xmlns="" xmlns:a16="http://schemas.microsoft.com/office/drawing/2014/main" id="{BC640C61-BA01-44A6-BC80-EB2D23FC3917}"/>
              </a:ext>
            </a:extLst>
          </p:cNvPr>
          <p:cNvSpPr txBox="1">
            <a:spLocks/>
          </p:cNvSpPr>
          <p:nvPr/>
        </p:nvSpPr>
        <p:spPr>
          <a:xfrm>
            <a:off x="2279579" y="836712"/>
            <a:ext cx="9073005" cy="4824536"/>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ctr">
              <a:buNone/>
            </a:pPr>
            <a:endParaRPr lang="es-EC" b="1" dirty="0">
              <a:solidFill>
                <a:srgbClr val="000000"/>
              </a:solidFill>
              <a:ea typeface="Tahoma" panose="020B0604030504040204" pitchFamily="34" charset="0"/>
              <a:cs typeface="Times New Roman" panose="02020603050405020304" pitchFamily="18" charset="0"/>
            </a:endParaRPr>
          </a:p>
          <a:p>
            <a:pPr marL="0" indent="0" algn="ctr">
              <a:buNone/>
            </a:pPr>
            <a:r>
              <a:rPr lang="es-EC" b="1" dirty="0">
                <a:solidFill>
                  <a:srgbClr val="000000"/>
                </a:solidFill>
                <a:ea typeface="Tahoma" panose="020B0604030504040204" pitchFamily="34" charset="0"/>
                <a:cs typeface="Times New Roman" panose="02020603050405020304" pitchFamily="18" charset="0"/>
              </a:rPr>
              <a:t>DEPARTAMENTO DE CIENCIAS ECONÓMICAS, ADMINISTRATIVAS </a:t>
            </a:r>
            <a:r>
              <a:rPr lang="es-EC" b="1">
                <a:solidFill>
                  <a:srgbClr val="000000"/>
                </a:solidFill>
                <a:ea typeface="Tahoma" panose="020B0604030504040204" pitchFamily="34" charset="0"/>
                <a:cs typeface="Times New Roman" panose="02020603050405020304" pitchFamily="18" charset="0"/>
              </a:rPr>
              <a:t>Y </a:t>
            </a:r>
            <a:r>
              <a:rPr lang="es-EC" b="1" smtClean="0">
                <a:solidFill>
                  <a:srgbClr val="000000"/>
                </a:solidFill>
                <a:ea typeface="Tahoma" panose="020B0604030504040204" pitchFamily="34" charset="0"/>
                <a:cs typeface="Times New Roman" panose="02020603050405020304" pitchFamily="18" charset="0"/>
              </a:rPr>
              <a:t>DEL </a:t>
            </a:r>
            <a:r>
              <a:rPr lang="es-EC" b="1" dirty="0">
                <a:solidFill>
                  <a:srgbClr val="000000"/>
                </a:solidFill>
                <a:ea typeface="Tahoma" panose="020B0604030504040204" pitchFamily="34" charset="0"/>
                <a:cs typeface="Times New Roman" panose="02020603050405020304" pitchFamily="18" charset="0"/>
              </a:rPr>
              <a:t>COMERCIO</a:t>
            </a:r>
          </a:p>
          <a:p>
            <a:pPr marL="0" indent="0" algn="ctr">
              <a:buNone/>
            </a:pPr>
            <a:endParaRPr lang="es-EC" b="1" dirty="0">
              <a:solidFill>
                <a:srgbClr val="000000"/>
              </a:solidFill>
              <a:ea typeface="Tahoma" panose="020B0604030504040204" pitchFamily="34" charset="0"/>
              <a:cs typeface="Times New Roman" panose="02020603050405020304" pitchFamily="18" charset="0"/>
            </a:endParaRPr>
          </a:p>
          <a:p>
            <a:pPr marL="0" indent="0" algn="ctr">
              <a:buNone/>
            </a:pPr>
            <a:r>
              <a:rPr lang="es-EC" b="1" dirty="0">
                <a:solidFill>
                  <a:srgbClr val="000000"/>
                </a:solidFill>
                <a:ea typeface="Tahoma" panose="020B0604030504040204" pitchFamily="34" charset="0"/>
                <a:cs typeface="Times New Roman" panose="02020603050405020304" pitchFamily="18" charset="0"/>
              </a:rPr>
              <a:t>CARRERA </a:t>
            </a:r>
            <a:r>
              <a:rPr lang="es-EC" b="1" dirty="0" smtClean="0">
                <a:solidFill>
                  <a:srgbClr val="000000"/>
                </a:solidFill>
                <a:ea typeface="Tahoma" panose="020B0604030504040204" pitchFamily="34" charset="0"/>
                <a:cs typeface="Times New Roman" panose="02020603050405020304" pitchFamily="18" charset="0"/>
              </a:rPr>
              <a:t>DE COMERCIO</a:t>
            </a:r>
            <a:endParaRPr lang="es-EC" b="1" dirty="0">
              <a:solidFill>
                <a:srgbClr val="000000"/>
              </a:solidFill>
              <a:ea typeface="Tahoma" panose="020B0604030504040204" pitchFamily="34" charset="0"/>
              <a:cs typeface="Times New Roman" panose="02020603050405020304" pitchFamily="18" charset="0"/>
            </a:endParaRPr>
          </a:p>
          <a:p>
            <a:pPr marL="0" indent="0" algn="ctr">
              <a:buNone/>
            </a:pPr>
            <a:endParaRPr lang="es-EC" b="1" kern="0" dirty="0">
              <a:solidFill>
                <a:schemeClr val="tx1"/>
              </a:solidFill>
              <a:ea typeface="Tahoma" panose="020B0604030504040204" pitchFamily="34" charset="0"/>
              <a:cs typeface="Times New Roman" panose="02020603050405020304" pitchFamily="18" charset="0"/>
            </a:endParaRPr>
          </a:p>
          <a:p>
            <a:pPr marL="0" indent="0" algn="ctr">
              <a:buNone/>
            </a:pPr>
            <a:r>
              <a:rPr lang="es-EC" b="1" kern="0" dirty="0">
                <a:solidFill>
                  <a:schemeClr val="tx1"/>
                </a:solidFill>
                <a:ea typeface="Tahoma" panose="020B0604030504040204" pitchFamily="34" charset="0"/>
                <a:cs typeface="Times New Roman" panose="02020603050405020304" pitchFamily="18" charset="0"/>
              </a:rPr>
              <a:t>TEMA: </a:t>
            </a:r>
            <a:r>
              <a:rPr lang="es-EC" dirty="0">
                <a:solidFill>
                  <a:schemeClr val="tx1"/>
                </a:solidFill>
              </a:rPr>
              <a:t>EL TELETRABAJO Y SU INCIDENCIA EN LA SOSTENIBILIDAD DE LAS PYMES DE LA PROVINCIA DE PICHINCHA.</a:t>
            </a:r>
            <a:endParaRPr lang="es-EC" kern="0" dirty="0">
              <a:solidFill>
                <a:schemeClr val="tx1"/>
              </a:solidFill>
              <a:ea typeface="Tahoma" panose="020B0604030504040204" pitchFamily="34" charset="0"/>
              <a:cs typeface="Times New Roman" panose="02020603050405020304" pitchFamily="18" charset="0"/>
            </a:endParaRPr>
          </a:p>
          <a:p>
            <a:pPr marL="0" indent="0" algn="ctr">
              <a:buNone/>
            </a:pPr>
            <a:r>
              <a:rPr lang="es-EC" b="1" kern="0" dirty="0">
                <a:solidFill>
                  <a:schemeClr val="tx1"/>
                </a:solidFill>
                <a:ea typeface="Tahoma" panose="020B0604030504040204" pitchFamily="34" charset="0"/>
                <a:cs typeface="Times New Roman" panose="02020603050405020304" pitchFamily="18" charset="0"/>
              </a:rPr>
              <a:t>AUTOR: </a:t>
            </a:r>
            <a:r>
              <a:rPr lang="es-EC" kern="0" dirty="0" smtClean="0">
                <a:solidFill>
                  <a:schemeClr val="tx1"/>
                </a:solidFill>
                <a:ea typeface="Tahoma" panose="020B0604030504040204" pitchFamily="34" charset="0"/>
                <a:cs typeface="Times New Roman" panose="02020603050405020304" pitchFamily="18" charset="0"/>
              </a:rPr>
              <a:t>AVILÉS CERVANTES, FERNANDA ALEXANDRA</a:t>
            </a:r>
            <a:endParaRPr lang="es-EC" kern="0" dirty="0">
              <a:solidFill>
                <a:schemeClr val="tx1"/>
              </a:solidFill>
              <a:ea typeface="Tahoma" panose="020B0604030504040204" pitchFamily="34" charset="0"/>
              <a:cs typeface="Times New Roman" panose="02020603050405020304" pitchFamily="18" charset="0"/>
            </a:endParaRPr>
          </a:p>
          <a:p>
            <a:pPr marL="0" indent="0" algn="ctr">
              <a:buNone/>
            </a:pPr>
            <a:endParaRPr lang="es-EC" kern="0" dirty="0">
              <a:solidFill>
                <a:schemeClr val="tx1"/>
              </a:solidFill>
              <a:ea typeface="Tahoma" panose="020B0604030504040204" pitchFamily="34" charset="0"/>
              <a:cs typeface="Times New Roman" panose="02020603050405020304" pitchFamily="18" charset="0"/>
            </a:endParaRPr>
          </a:p>
          <a:p>
            <a:pPr marL="0" indent="0" algn="ctr">
              <a:buNone/>
            </a:pPr>
            <a:r>
              <a:rPr lang="es-EC" b="1" kern="0" dirty="0">
                <a:solidFill>
                  <a:schemeClr val="tx1"/>
                </a:solidFill>
                <a:ea typeface="Tahoma" panose="020B0604030504040204" pitchFamily="34" charset="0"/>
                <a:cs typeface="Times New Roman" panose="02020603050405020304" pitchFamily="18" charset="0"/>
              </a:rPr>
              <a:t>DIRECTOR: </a:t>
            </a:r>
            <a:r>
              <a:rPr lang="es-EC" kern="0" dirty="0">
                <a:solidFill>
                  <a:schemeClr val="tx1"/>
                </a:solidFill>
                <a:ea typeface="Tahoma" panose="020B0604030504040204" pitchFamily="34" charset="0"/>
                <a:cs typeface="Times New Roman" panose="02020603050405020304" pitchFamily="18" charset="0"/>
              </a:rPr>
              <a:t>ING. GARCÍA VALDEZ, JOSÉ FRANCISCO </a:t>
            </a:r>
          </a:p>
          <a:p>
            <a:pPr marL="0" indent="0" algn="ctr">
              <a:buNone/>
            </a:pPr>
            <a:endParaRPr lang="es-EC" kern="0" dirty="0">
              <a:solidFill>
                <a:schemeClr val="tx1"/>
              </a:solidFill>
              <a:ea typeface="Tahoma" panose="020B0604030504040204" pitchFamily="34" charset="0"/>
              <a:cs typeface="Times New Roman" panose="02020603050405020304" pitchFamily="18" charset="0"/>
            </a:endParaRPr>
          </a:p>
          <a:p>
            <a:pPr marL="0" indent="0" algn="ctr">
              <a:buNone/>
            </a:pPr>
            <a:endParaRPr lang="es-EC" kern="0" dirty="0">
              <a:solidFill>
                <a:schemeClr val="tx1"/>
              </a:solidFill>
              <a:ea typeface="Tahoma" panose="020B0604030504040204" pitchFamily="34" charset="0"/>
              <a:cs typeface="Times New Roman" panose="02020603050405020304" pitchFamily="18" charset="0"/>
            </a:endParaRPr>
          </a:p>
          <a:p>
            <a:pPr marL="0" indent="0" algn="r">
              <a:buNone/>
            </a:pPr>
            <a:r>
              <a:rPr lang="es-EC" sz="1800" kern="0" dirty="0">
                <a:solidFill>
                  <a:schemeClr val="tx1"/>
                </a:solidFill>
                <a:ea typeface="Tahoma" panose="020B0604030504040204" pitchFamily="34" charset="0"/>
                <a:cs typeface="Times New Roman" panose="02020603050405020304" pitchFamily="18" charset="0"/>
              </a:rPr>
              <a:t>SANGOLQUI, 29 DE NOVIEMBRE DEL 2019</a:t>
            </a:r>
            <a:endParaRPr lang="es-EC" sz="1800" kern="0" dirty="0">
              <a:ea typeface="Tahoma" panose="020B0604030504040204" pitchFamily="34" charset="0"/>
              <a:cs typeface="Times New Roman" panose="02020603050405020304" pitchFamily="18" charset="0"/>
            </a:endParaRPr>
          </a:p>
          <a:p>
            <a:pPr algn="r"/>
            <a:endParaRPr lang="es-EC" sz="2000" kern="0" dirty="0">
              <a:ea typeface="Tahoma" panose="020B0604030504040204" pitchFamily="34" charset="0"/>
              <a:cs typeface="Times New Roman" panose="02020603050405020304" pitchFamily="18" charset="0"/>
            </a:endParaRPr>
          </a:p>
          <a:p>
            <a:pPr algn="r"/>
            <a:endParaRPr lang="es-EC" kern="0" dirty="0">
              <a:ea typeface="Tahoma" panose="020B0604030504040204" pitchFamily="34" charset="0"/>
              <a:cs typeface="Times New Roman" panose="02020603050405020304" pitchFamily="18" charset="0"/>
            </a:endParaRPr>
          </a:p>
          <a:p>
            <a:pPr algn="r"/>
            <a:endParaRPr lang="es-EC" kern="0" dirty="0">
              <a:ea typeface="Tahoma" panose="020B0604030504040204" pitchFamily="34" charset="0"/>
              <a:cs typeface="Times New Roman" panose="02020603050405020304" pitchFamily="18" charset="0"/>
            </a:endParaRPr>
          </a:p>
          <a:p>
            <a:pPr marL="0" indent="0" algn="r">
              <a:buNone/>
            </a:pPr>
            <a:endParaRPr lang="es-EC" kern="0" dirty="0">
              <a:ea typeface="Tahoma" panose="020B060403050404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10</a:t>
            </a:fld>
            <a:endParaRPr lang="ja-JP" altLang="en-US"/>
          </a:p>
        </p:txBody>
      </p:sp>
      <p:pic>
        <p:nvPicPr>
          <p:cNvPr id="28" name="図プレースホルダー 27"/>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2" name="図プレースホルダー 31"/>
          <p:cNvPicPr>
            <a:picLocks noGrp="1" noChangeAspect="1"/>
          </p:cNvPicPr>
          <p:nvPr>
            <p:ph type="pic" sz="quarter" idx="20"/>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21"/>
          </p:nvPr>
        </p:nvSpPr>
        <p:spPr>
          <a:xfrm>
            <a:off x="7118907" y="1916832"/>
            <a:ext cx="4067057" cy="480053"/>
          </a:xfrm>
        </p:spPr>
        <p:txBody>
          <a:bodyPr/>
          <a:lstStyle/>
          <a:p>
            <a:pPr marL="0" indent="0" algn="ctr">
              <a:buNone/>
            </a:pPr>
            <a:r>
              <a:rPr kumimoji="1" lang="en-US" altLang="ja-JP" sz="2400" b="1" dirty="0">
                <a:solidFill>
                  <a:schemeClr val="accent6">
                    <a:lumMod val="75000"/>
                  </a:schemeClr>
                </a:solidFill>
                <a:latin typeface="+mj-lt"/>
              </a:rPr>
              <a:t>Diseño de la Investigación:</a:t>
            </a:r>
            <a:endParaRPr kumimoji="1" lang="ja-JP" altLang="en-US" sz="2400" b="1" dirty="0">
              <a:solidFill>
                <a:schemeClr val="accent6">
                  <a:lumMod val="75000"/>
                </a:schemeClr>
              </a:solidFill>
              <a:latin typeface="+mj-lt"/>
            </a:endParaRPr>
          </a:p>
        </p:txBody>
      </p:sp>
      <p:sp>
        <p:nvSpPr>
          <p:cNvPr id="21" name="テキスト プレースホルダー 20"/>
          <p:cNvSpPr>
            <a:spLocks noGrp="1"/>
          </p:cNvSpPr>
          <p:nvPr>
            <p:ph type="body" sz="quarter" idx="23"/>
          </p:nvPr>
        </p:nvSpPr>
        <p:spPr>
          <a:xfrm>
            <a:off x="7141648" y="2924944"/>
            <a:ext cx="4374976" cy="633787"/>
          </a:xfrm>
        </p:spPr>
        <p:txBody>
          <a:bodyPr/>
          <a:lstStyle/>
          <a:p>
            <a:pPr marL="0" indent="0" algn="ctr">
              <a:buNone/>
            </a:pPr>
            <a:r>
              <a:rPr kumimoji="1" lang="es-EC" altLang="ja-JP" sz="2300" dirty="0">
                <a:solidFill>
                  <a:schemeClr val="bg2">
                    <a:lumMod val="10000"/>
                  </a:schemeClr>
                </a:solidFill>
                <a:latin typeface="+mj-lt"/>
              </a:rPr>
              <a:t>No Experimental -</a:t>
            </a:r>
            <a:r>
              <a:rPr kumimoji="1" lang="es-EC" altLang="ja-JP" sz="2300" dirty="0">
                <a:solidFill>
                  <a:schemeClr val="bg2">
                    <a:lumMod val="10000"/>
                  </a:schemeClr>
                </a:solidFill>
              </a:rPr>
              <a:t> Transversal</a:t>
            </a:r>
            <a:endParaRPr kumimoji="1" lang="ja-JP" altLang="en-US" sz="2300" dirty="0">
              <a:solidFill>
                <a:schemeClr val="bg2">
                  <a:lumMod val="10000"/>
                </a:schemeClr>
              </a:solidFill>
              <a:latin typeface="+mj-lt"/>
            </a:endParaRPr>
          </a:p>
        </p:txBody>
      </p:sp>
      <p:sp>
        <p:nvSpPr>
          <p:cNvPr id="22" name="テキスト プレースホルダー 21"/>
          <p:cNvSpPr>
            <a:spLocks noGrp="1"/>
          </p:cNvSpPr>
          <p:nvPr>
            <p:ph type="body" sz="quarter" idx="24"/>
          </p:nvPr>
        </p:nvSpPr>
        <p:spPr>
          <a:xfrm>
            <a:off x="7622718" y="4301159"/>
            <a:ext cx="3563246" cy="480053"/>
          </a:xfrm>
        </p:spPr>
        <p:txBody>
          <a:bodyPr/>
          <a:lstStyle/>
          <a:p>
            <a:pPr marL="0" indent="0" algn="ctr">
              <a:buNone/>
            </a:pPr>
            <a:r>
              <a:rPr kumimoji="1" lang="es-EC" altLang="ja-JP" sz="2200" b="1" dirty="0">
                <a:solidFill>
                  <a:schemeClr val="accent6">
                    <a:lumMod val="75000"/>
                  </a:schemeClr>
                </a:solidFill>
                <a:latin typeface="+mj-lt"/>
              </a:rPr>
              <a:t>Alcance de la Investigación:</a:t>
            </a:r>
            <a:endParaRPr kumimoji="1" lang="ja-JP" altLang="en-US" sz="2200" b="1" dirty="0">
              <a:solidFill>
                <a:schemeClr val="accent6">
                  <a:lumMod val="75000"/>
                </a:schemeClr>
              </a:solidFill>
              <a:latin typeface="+mj-lt"/>
            </a:endParaRPr>
          </a:p>
        </p:txBody>
      </p:sp>
      <p:sp>
        <p:nvSpPr>
          <p:cNvPr id="23" name="テキスト プレースホルダー 22"/>
          <p:cNvSpPr>
            <a:spLocks noGrp="1"/>
          </p:cNvSpPr>
          <p:nvPr>
            <p:ph type="body" sz="quarter" idx="25"/>
          </p:nvPr>
        </p:nvSpPr>
        <p:spPr>
          <a:xfrm>
            <a:off x="7216853" y="5206746"/>
            <a:ext cx="4374976" cy="633787"/>
          </a:xfrm>
        </p:spPr>
        <p:txBody>
          <a:bodyPr/>
          <a:lstStyle/>
          <a:p>
            <a:pPr marL="0" indent="0" algn="ctr">
              <a:buNone/>
            </a:pPr>
            <a:r>
              <a:rPr lang="en-US" altLang="ja-JP" sz="2300" dirty="0" err="1">
                <a:latin typeface="+mj-lt"/>
              </a:rPr>
              <a:t>Correlacional</a:t>
            </a:r>
            <a:endParaRPr kumimoji="1" lang="ja-JP" altLang="en-US" sz="2300" dirty="0">
              <a:latin typeface="+mj-lt"/>
            </a:endParaRPr>
          </a:p>
        </p:txBody>
      </p:sp>
      <p:sp>
        <p:nvSpPr>
          <p:cNvPr id="24" name="テキスト プレースホルダー 23"/>
          <p:cNvSpPr>
            <a:spLocks noGrp="1"/>
          </p:cNvSpPr>
          <p:nvPr>
            <p:ph type="body" sz="quarter" idx="26"/>
          </p:nvPr>
        </p:nvSpPr>
        <p:spPr>
          <a:xfrm>
            <a:off x="1295983" y="4111552"/>
            <a:ext cx="3439265" cy="480053"/>
          </a:xfrm>
        </p:spPr>
        <p:txBody>
          <a:bodyPr/>
          <a:lstStyle/>
          <a:p>
            <a:pPr marL="0" indent="0" algn="ctr">
              <a:buNone/>
            </a:pPr>
            <a:r>
              <a:rPr kumimoji="1" lang="en-US" altLang="ja-JP" sz="2400" b="1" dirty="0">
                <a:latin typeface="+mj-lt"/>
              </a:rPr>
              <a:t>Fuentes de Información:</a:t>
            </a:r>
            <a:endParaRPr kumimoji="1" lang="ja-JP" altLang="en-US" sz="2400" b="1" dirty="0">
              <a:latin typeface="+mj-lt"/>
            </a:endParaRPr>
          </a:p>
        </p:txBody>
      </p:sp>
      <p:sp>
        <p:nvSpPr>
          <p:cNvPr id="25" name="テキスト プレースホルダー 24"/>
          <p:cNvSpPr>
            <a:spLocks noGrp="1"/>
          </p:cNvSpPr>
          <p:nvPr>
            <p:ph type="body" sz="quarter" idx="27"/>
          </p:nvPr>
        </p:nvSpPr>
        <p:spPr>
          <a:xfrm>
            <a:off x="2135561" y="5076867"/>
            <a:ext cx="2600391" cy="944421"/>
          </a:xfrm>
        </p:spPr>
        <p:txBody>
          <a:bodyPr/>
          <a:lstStyle/>
          <a:p>
            <a:pPr algn="l"/>
            <a:r>
              <a:rPr kumimoji="1" lang="es-EC" altLang="ja-JP" sz="2300" dirty="0">
                <a:latin typeface="+mj-lt"/>
              </a:rPr>
              <a:t>Primarias</a:t>
            </a:r>
          </a:p>
          <a:p>
            <a:pPr algn="l"/>
            <a:r>
              <a:rPr kumimoji="1" lang="es-EC" altLang="ja-JP" sz="2300">
                <a:latin typeface="+mj-lt"/>
              </a:rPr>
              <a:t>Secundarias </a:t>
            </a:r>
            <a:endParaRPr kumimoji="1" lang="es-EC" altLang="ja-JP" sz="2300" dirty="0">
              <a:latin typeface="+mj-lt"/>
            </a:endParaRPr>
          </a:p>
          <a:p>
            <a:pPr algn="l"/>
            <a:endParaRPr kumimoji="1" lang="es-EC" altLang="ja-JP" sz="2300" dirty="0">
              <a:latin typeface="+mj-lt"/>
            </a:endParaRPr>
          </a:p>
        </p:txBody>
      </p:sp>
      <p:sp>
        <p:nvSpPr>
          <p:cNvPr id="26" name="テキスト プレースホルダー 25"/>
          <p:cNvSpPr>
            <a:spLocks noGrp="1"/>
          </p:cNvSpPr>
          <p:nvPr>
            <p:ph type="body" sz="quarter" idx="28"/>
          </p:nvPr>
        </p:nvSpPr>
        <p:spPr>
          <a:xfrm>
            <a:off x="1055440" y="1484784"/>
            <a:ext cx="4045806" cy="480053"/>
          </a:xfrm>
        </p:spPr>
        <p:txBody>
          <a:bodyPr/>
          <a:lstStyle/>
          <a:p>
            <a:pPr marL="0" indent="0" algn="ctr">
              <a:buNone/>
            </a:pPr>
            <a:r>
              <a:rPr lang="en-US" altLang="ja-JP" sz="2400" b="1" dirty="0">
                <a:solidFill>
                  <a:schemeClr val="accent1">
                    <a:lumMod val="50000"/>
                  </a:schemeClr>
                </a:solidFill>
                <a:latin typeface="+mj-lt"/>
              </a:rPr>
              <a:t>Enfoque de la Investigación:</a:t>
            </a:r>
            <a:endParaRPr kumimoji="1" lang="ja-JP" altLang="en-US" sz="2400" b="1" dirty="0">
              <a:solidFill>
                <a:schemeClr val="accent1">
                  <a:lumMod val="50000"/>
                </a:schemeClr>
              </a:solidFill>
              <a:latin typeface="+mj-lt"/>
            </a:endParaRPr>
          </a:p>
        </p:txBody>
      </p:sp>
      <p:sp>
        <p:nvSpPr>
          <p:cNvPr id="27" name="テキスト プレースホルダー 26"/>
          <p:cNvSpPr>
            <a:spLocks noGrp="1"/>
          </p:cNvSpPr>
          <p:nvPr>
            <p:ph type="body" sz="quarter" idx="29"/>
          </p:nvPr>
        </p:nvSpPr>
        <p:spPr>
          <a:xfrm>
            <a:off x="911424" y="2537945"/>
            <a:ext cx="4222891" cy="633787"/>
          </a:xfrm>
        </p:spPr>
        <p:txBody>
          <a:bodyPr/>
          <a:lstStyle/>
          <a:p>
            <a:pPr marL="0" indent="0" algn="ctr">
              <a:buNone/>
            </a:pPr>
            <a:r>
              <a:rPr kumimoji="1" lang="es-EC" altLang="ja-JP" sz="2300" dirty="0">
                <a:solidFill>
                  <a:schemeClr val="bg2">
                    <a:lumMod val="10000"/>
                  </a:schemeClr>
                </a:solidFill>
                <a:latin typeface="+mj-lt"/>
              </a:rPr>
              <a:t>Cuantitativo </a:t>
            </a:r>
            <a:endParaRPr kumimoji="1" lang="ja-JP" altLang="en-US" sz="2300" dirty="0">
              <a:solidFill>
                <a:schemeClr val="bg2">
                  <a:lumMod val="10000"/>
                </a:schemeClr>
              </a:solidFill>
              <a:latin typeface="+mj-lt"/>
            </a:endParaRPr>
          </a:p>
        </p:txBody>
      </p:sp>
      <p:grpSp>
        <p:nvGrpSpPr>
          <p:cNvPr id="29" name="Google Shape;475;p39"/>
          <p:cNvGrpSpPr/>
          <p:nvPr/>
        </p:nvGrpSpPr>
        <p:grpSpPr>
          <a:xfrm>
            <a:off x="6640841" y="4365104"/>
            <a:ext cx="333321" cy="238957"/>
            <a:chOff x="5255200" y="3006475"/>
            <a:chExt cx="511700" cy="378575"/>
          </a:xfrm>
        </p:grpSpPr>
        <p:sp>
          <p:nvSpPr>
            <p:cNvPr id="33"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30" name="CuadroTexto 29"/>
          <p:cNvSpPr txBox="1"/>
          <p:nvPr/>
        </p:nvSpPr>
        <p:spPr>
          <a:xfrm>
            <a:off x="501668" y="641937"/>
            <a:ext cx="1150944" cy="649188"/>
          </a:xfrm>
          <a:prstGeom prst="flowChartTerminator">
            <a:avLst/>
          </a:prstGeom>
          <a:solidFill>
            <a:schemeClr val="accent3">
              <a:lumMod val="65000"/>
            </a:schemeClr>
          </a:solidFill>
          <a:ln>
            <a:solidFill>
              <a:srgbClr val="F39C12"/>
            </a:solidFill>
          </a:ln>
        </p:spPr>
        <p:txBody>
          <a:bodyPr wrap="square" rtlCol="0">
            <a:spAutoFit/>
          </a:bodyPr>
          <a:lstStyle/>
          <a:p>
            <a:endParaRPr lang="es-EC" sz="2400" b="1" dirty="0">
              <a:solidFill>
                <a:schemeClr val="bg2">
                  <a:lumMod val="10000"/>
                </a:schemeClr>
              </a:solidFill>
              <a:latin typeface="Garamond" panose="02020404030301010803" pitchFamily="18" charset="0"/>
            </a:endParaRPr>
          </a:p>
        </p:txBody>
      </p:sp>
      <p:sp>
        <p:nvSpPr>
          <p:cNvPr id="41" name="CuadroTexto 40"/>
          <p:cNvSpPr txBox="1"/>
          <p:nvPr/>
        </p:nvSpPr>
        <p:spPr>
          <a:xfrm>
            <a:off x="1187555" y="701915"/>
            <a:ext cx="2376000" cy="510778"/>
          </a:xfrm>
          <a:prstGeom prst="flowChartAlternateProcess">
            <a:avLst/>
          </a:prstGeom>
          <a:solidFill>
            <a:schemeClr val="accent5">
              <a:lumMod val="50000"/>
            </a:schemeClr>
          </a:solidFill>
        </p:spPr>
        <p:txBody>
          <a:bodyPr wrap="square" rtlCol="0">
            <a:spAutoFit/>
          </a:bodyPr>
          <a:lstStyle/>
          <a:p>
            <a:r>
              <a:rPr lang="es-EC" sz="2000" b="1" dirty="0">
                <a:solidFill>
                  <a:schemeClr val="bg1"/>
                </a:solidFill>
              </a:rPr>
              <a:t>METODOLOGÍA</a:t>
            </a:r>
            <a:r>
              <a:rPr lang="es-EC" sz="2300" b="1" dirty="0">
                <a:solidFill>
                  <a:schemeClr val="bg1"/>
                </a:solidFill>
              </a:rPr>
              <a:t> </a:t>
            </a:r>
          </a:p>
        </p:txBody>
      </p:sp>
    </p:spTree>
    <p:extLst>
      <p:ext uri="{BB962C8B-B14F-4D97-AF65-F5344CB8AC3E}">
        <p14:creationId xmlns:p14="http://schemas.microsoft.com/office/powerpoint/2010/main" val="256079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37" name="Imagen 36">
            <a:extLst>
              <a:ext uri="{FF2B5EF4-FFF2-40B4-BE49-F238E27FC236}">
                <a16:creationId xmlns:a16="http://schemas.microsoft.com/office/drawing/2014/main" xmlns="" id="{C2365F9C-3811-4D06-B31A-015D704AF1D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256240" y="3674454"/>
            <a:ext cx="2297039" cy="1619291"/>
          </a:xfrm>
          <a:prstGeom prst="rect">
            <a:avLst/>
          </a:prstGeom>
        </p:spPr>
      </p:pic>
      <p:sp>
        <p:nvSpPr>
          <p:cNvPr id="8"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479376" y="548681"/>
            <a:ext cx="4242702"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6">
            <a:extLst>
              <a:ext uri="{FF2B5EF4-FFF2-40B4-BE49-F238E27FC236}">
                <a16:creationId xmlns:a16="http://schemas.microsoft.com/office/drawing/2014/main" xmlns="" id="{141062C6-C1C0-44F1-8798-F0815FA1AA9C}"/>
              </a:ext>
            </a:extLst>
          </p:cNvPr>
          <p:cNvSpPr>
            <a:spLocks/>
          </p:cNvSpPr>
          <p:nvPr/>
        </p:nvSpPr>
        <p:spPr bwMode="auto">
          <a:xfrm>
            <a:off x="4260770" y="548681"/>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0" name="TextBox 141">
            <a:extLst>
              <a:ext uri="{FF2B5EF4-FFF2-40B4-BE49-F238E27FC236}">
                <a16:creationId xmlns:a16="http://schemas.microsoft.com/office/drawing/2014/main" xmlns="" id="{D09D5E6C-E1A3-46E7-8E10-A8FB52242E25}"/>
              </a:ext>
            </a:extLst>
          </p:cNvPr>
          <p:cNvSpPr txBox="1"/>
          <p:nvPr/>
        </p:nvSpPr>
        <p:spPr>
          <a:xfrm>
            <a:off x="479376" y="728981"/>
            <a:ext cx="4608512" cy="400110"/>
          </a:xfrm>
          <a:prstGeom prst="rect">
            <a:avLst/>
          </a:prstGeom>
          <a:noFill/>
        </p:spPr>
        <p:txBody>
          <a:bodyPr wrap="square" rtlCol="0">
            <a:spAutoFit/>
          </a:bodyPr>
          <a:lstStyle/>
          <a:p>
            <a:r>
              <a:rPr lang="es-EC" sz="2000" b="1" dirty="0">
                <a:solidFill>
                  <a:schemeClr val="bg1"/>
                </a:solidFill>
                <a:latin typeface="+mj-lt"/>
                <a:cs typeface="Times New Roman" panose="02020603050405020304" pitchFamily="18" charset="0"/>
              </a:rPr>
              <a:t>POBLACIÓN OBJETO DE ESTUDIO</a:t>
            </a:r>
            <a:endParaRPr lang="en-US" sz="2000" b="1" dirty="0">
              <a:solidFill>
                <a:schemeClr val="bg1"/>
              </a:solidFill>
              <a:latin typeface="+mj-lt"/>
              <a:cs typeface="Arial" panose="020B0604020202020204" pitchFamily="34" charset="0"/>
            </a:endParaRPr>
          </a:p>
        </p:txBody>
      </p:sp>
      <p:sp>
        <p:nvSpPr>
          <p:cNvPr id="13" name="テキスト プレースホルダー 11"/>
          <p:cNvSpPr txBox="1">
            <a:spLocks/>
          </p:cNvSpPr>
          <p:nvPr/>
        </p:nvSpPr>
        <p:spPr>
          <a:xfrm>
            <a:off x="204850" y="2060848"/>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a:t>1</a:t>
            </a:r>
            <a:endParaRPr kumimoji="1" lang="ja-JP" altLang="en-US" b="1" kern="0" dirty="0"/>
          </a:p>
        </p:txBody>
      </p:sp>
      <p:sp>
        <p:nvSpPr>
          <p:cNvPr id="14" name="テキスト プレースホルダー 10"/>
          <p:cNvSpPr txBox="1">
            <a:spLocks/>
          </p:cNvSpPr>
          <p:nvPr/>
        </p:nvSpPr>
        <p:spPr>
          <a:xfrm>
            <a:off x="553738" y="2084342"/>
            <a:ext cx="2551334"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chemeClr val="accent4">
                    <a:lumMod val="75000"/>
                  </a:schemeClr>
                </a:solidFill>
              </a:rPr>
              <a:t>Comercio</a:t>
            </a:r>
            <a:endParaRPr kumimoji="1" lang="ja-JP" altLang="en-US" sz="1800" b="1" kern="0" dirty="0">
              <a:solidFill>
                <a:schemeClr val="accent4">
                  <a:lumMod val="75000"/>
                </a:schemeClr>
              </a:solidFill>
            </a:endParaRPr>
          </a:p>
        </p:txBody>
      </p:sp>
      <p:sp>
        <p:nvSpPr>
          <p:cNvPr id="21" name="テキスト プレースホルダー 11"/>
          <p:cNvSpPr txBox="1">
            <a:spLocks/>
          </p:cNvSpPr>
          <p:nvPr/>
        </p:nvSpPr>
        <p:spPr>
          <a:xfrm>
            <a:off x="204850" y="2660406"/>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a:t>2</a:t>
            </a:r>
            <a:endParaRPr kumimoji="1" lang="ja-JP" altLang="en-US" b="1" kern="0" dirty="0"/>
          </a:p>
        </p:txBody>
      </p:sp>
      <p:sp>
        <p:nvSpPr>
          <p:cNvPr id="22" name="テキスト プレースホルダー 10"/>
          <p:cNvSpPr txBox="1">
            <a:spLocks/>
          </p:cNvSpPr>
          <p:nvPr/>
        </p:nvSpPr>
        <p:spPr>
          <a:xfrm>
            <a:off x="608319" y="2708920"/>
            <a:ext cx="2551333"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chemeClr val="accent3">
                    <a:lumMod val="50000"/>
                  </a:schemeClr>
                </a:solidFill>
              </a:rPr>
              <a:t>Servicios</a:t>
            </a:r>
            <a:endParaRPr kumimoji="1" lang="ja-JP" altLang="en-US" sz="1800" b="1" kern="0" dirty="0">
              <a:solidFill>
                <a:schemeClr val="accent3">
                  <a:lumMod val="50000"/>
                </a:schemeClr>
              </a:solidFill>
            </a:endParaRPr>
          </a:p>
        </p:txBody>
      </p:sp>
      <p:cxnSp>
        <p:nvCxnSpPr>
          <p:cNvPr id="5" name="Conector recto 4"/>
          <p:cNvCxnSpPr/>
          <p:nvPr/>
        </p:nvCxnSpPr>
        <p:spPr>
          <a:xfrm>
            <a:off x="623392" y="2444382"/>
            <a:ext cx="536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V="1">
            <a:off x="608319" y="3064754"/>
            <a:ext cx="5364000" cy="776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プレースホルダー 10"/>
          <p:cNvSpPr txBox="1">
            <a:spLocks/>
          </p:cNvSpPr>
          <p:nvPr/>
        </p:nvSpPr>
        <p:spPr>
          <a:xfrm>
            <a:off x="3719736" y="2071127"/>
            <a:ext cx="878499" cy="330105"/>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4">
                    <a:lumMod val="75000"/>
                  </a:schemeClr>
                </a:solidFill>
              </a:rPr>
              <a:t>33%</a:t>
            </a:r>
            <a:endParaRPr kumimoji="1" lang="ja-JP" altLang="en-US" sz="2000" b="1" kern="0" dirty="0">
              <a:solidFill>
                <a:schemeClr val="accent4">
                  <a:lumMod val="75000"/>
                </a:schemeClr>
              </a:solidFill>
            </a:endParaRPr>
          </a:p>
        </p:txBody>
      </p:sp>
      <p:sp>
        <p:nvSpPr>
          <p:cNvPr id="32" name="テキスト プレースホルダー 10"/>
          <p:cNvSpPr txBox="1">
            <a:spLocks/>
          </p:cNvSpPr>
          <p:nvPr/>
        </p:nvSpPr>
        <p:spPr>
          <a:xfrm>
            <a:off x="3575720" y="2699774"/>
            <a:ext cx="1156886" cy="37274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17%</a:t>
            </a:r>
            <a:endParaRPr kumimoji="1" lang="ja-JP" altLang="en-US" sz="2000" b="1" kern="0" dirty="0">
              <a:solidFill>
                <a:schemeClr val="accent3">
                  <a:lumMod val="50000"/>
                </a:schemeClr>
              </a:solidFill>
            </a:endParaRPr>
          </a:p>
        </p:txBody>
      </p:sp>
      <p:sp>
        <p:nvSpPr>
          <p:cNvPr id="36" name="Google Shape;173;p24"/>
          <p:cNvSpPr/>
          <p:nvPr/>
        </p:nvSpPr>
        <p:spPr>
          <a:xfrm>
            <a:off x="7753933" y="618416"/>
            <a:ext cx="3059838" cy="2895850"/>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s-EC" dirty="0" smtClean="0"/>
              <a:t>El 99 </a:t>
            </a:r>
            <a:r>
              <a:rPr lang="es-EC" dirty="0"/>
              <a:t>de cada 100 establecimientos se cataloga como pequeña o mediana empresa</a:t>
            </a:r>
            <a:endParaRPr lang="es-CO" sz="1600" dirty="0">
              <a:solidFill>
                <a:schemeClr val="bg2">
                  <a:lumMod val="10000"/>
                </a:schemeClr>
              </a:solidFill>
              <a:ea typeface="Source Sans Pro"/>
              <a:cs typeface="Source Sans Pro"/>
              <a:sym typeface="Source Sans Pro"/>
            </a:endParaRPr>
          </a:p>
        </p:txBody>
      </p:sp>
      <p:sp>
        <p:nvSpPr>
          <p:cNvPr id="40" name="テキスト プレースホルダー 10"/>
          <p:cNvSpPr txBox="1">
            <a:spLocks/>
          </p:cNvSpPr>
          <p:nvPr/>
        </p:nvSpPr>
        <p:spPr>
          <a:xfrm>
            <a:off x="3381367" y="5696578"/>
            <a:ext cx="4160871"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200" b="1" kern="0" dirty="0">
                <a:solidFill>
                  <a:schemeClr val="tx2">
                    <a:lumMod val="50000"/>
                  </a:schemeClr>
                </a:solidFill>
              </a:rPr>
              <a:t>DIRECTORIO DE EMPRESAS, INEC (</a:t>
            </a:r>
            <a:r>
              <a:rPr kumimoji="1" lang="es-EC" altLang="ja-JP" sz="1200" b="1" kern="0" dirty="0" smtClean="0">
                <a:solidFill>
                  <a:schemeClr val="tx2">
                    <a:lumMod val="50000"/>
                  </a:schemeClr>
                </a:solidFill>
              </a:rPr>
              <a:t>2018)</a:t>
            </a:r>
            <a:endParaRPr kumimoji="1" lang="ja-JP" altLang="en-US" sz="1200" b="1" kern="0" dirty="0">
              <a:solidFill>
                <a:schemeClr val="tx2">
                  <a:lumMod val="50000"/>
                </a:schemeClr>
              </a:solidFill>
            </a:endParaRPr>
          </a:p>
        </p:txBody>
      </p:sp>
      <p:sp>
        <p:nvSpPr>
          <p:cNvPr id="34" name="Rectángulo 33"/>
          <p:cNvSpPr/>
          <p:nvPr/>
        </p:nvSpPr>
        <p:spPr>
          <a:xfrm>
            <a:off x="7320136" y="5523903"/>
            <a:ext cx="4518939"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lumMod val="50000"/>
                  </a:schemeClr>
                </a:solidFill>
              </a:rPr>
              <a:t>TOTAL: </a:t>
            </a:r>
            <a:r>
              <a:rPr lang="es-EC" b="1" dirty="0" smtClean="0">
                <a:solidFill>
                  <a:schemeClr val="tx2">
                    <a:lumMod val="50000"/>
                  </a:schemeClr>
                </a:solidFill>
              </a:rPr>
              <a:t>32.899 </a:t>
            </a:r>
            <a:r>
              <a:rPr lang="es-EC" b="1" dirty="0">
                <a:solidFill>
                  <a:schemeClr val="tx2">
                    <a:lumMod val="50000"/>
                  </a:schemeClr>
                </a:solidFill>
              </a:rPr>
              <a:t>EMPRESAS</a:t>
            </a:r>
          </a:p>
        </p:txBody>
      </p:sp>
      <p:sp>
        <p:nvSpPr>
          <p:cNvPr id="61" name="テキスト プレースホルダー 11"/>
          <p:cNvSpPr txBox="1">
            <a:spLocks/>
          </p:cNvSpPr>
          <p:nvPr/>
        </p:nvSpPr>
        <p:spPr>
          <a:xfrm>
            <a:off x="191344" y="3284984"/>
            <a:ext cx="336220" cy="383534"/>
          </a:xfrm>
          <a:prstGeom prst="rect">
            <a:avLst/>
          </a:prstGeom>
          <a:solidFill>
            <a:schemeClr val="accent5">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b="1" kern="0" dirty="0"/>
              <a:t>3</a:t>
            </a:r>
            <a:endParaRPr kumimoji="1" lang="ja-JP" altLang="en-US" b="1" kern="0" dirty="0"/>
          </a:p>
        </p:txBody>
      </p:sp>
      <p:sp>
        <p:nvSpPr>
          <p:cNvPr id="62" name="テキスト プレースホルダー 10"/>
          <p:cNvSpPr txBox="1">
            <a:spLocks/>
          </p:cNvSpPr>
          <p:nvPr/>
        </p:nvSpPr>
        <p:spPr>
          <a:xfrm>
            <a:off x="564038" y="3300341"/>
            <a:ext cx="3168352"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chemeClr val="accent1">
                    <a:lumMod val="50000"/>
                  </a:schemeClr>
                </a:solidFill>
              </a:rPr>
              <a:t>Industrias Manufactureras</a:t>
            </a:r>
            <a:endParaRPr kumimoji="1" lang="ja-JP" altLang="en-US" sz="1800" b="1" kern="0" dirty="0">
              <a:solidFill>
                <a:schemeClr val="accent1">
                  <a:lumMod val="50000"/>
                </a:schemeClr>
              </a:solidFill>
            </a:endParaRPr>
          </a:p>
        </p:txBody>
      </p:sp>
      <p:cxnSp>
        <p:nvCxnSpPr>
          <p:cNvPr id="65" name="Conector recto 64"/>
          <p:cNvCxnSpPr>
            <a:cxnSpLocks/>
          </p:cNvCxnSpPr>
          <p:nvPr/>
        </p:nvCxnSpPr>
        <p:spPr>
          <a:xfrm>
            <a:off x="594814" y="3668518"/>
            <a:ext cx="53640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テキスト プレースホルダー 10"/>
          <p:cNvSpPr txBox="1">
            <a:spLocks/>
          </p:cNvSpPr>
          <p:nvPr/>
        </p:nvSpPr>
        <p:spPr>
          <a:xfrm>
            <a:off x="3719736" y="3309662"/>
            <a:ext cx="871579"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1">
                    <a:lumMod val="50000"/>
                  </a:schemeClr>
                </a:solidFill>
              </a:rPr>
              <a:t>10%</a:t>
            </a:r>
            <a:endParaRPr kumimoji="1" lang="ja-JP" altLang="en-US" sz="2000" b="1" kern="0" dirty="0">
              <a:solidFill>
                <a:schemeClr val="accent1">
                  <a:lumMod val="50000"/>
                </a:schemeClr>
              </a:solidFill>
            </a:endParaRPr>
          </a:p>
        </p:txBody>
      </p:sp>
      <p:sp>
        <p:nvSpPr>
          <p:cNvPr id="39" name="テキスト プレースホルダー 10">
            <a:extLst>
              <a:ext uri="{FF2B5EF4-FFF2-40B4-BE49-F238E27FC236}">
                <a16:creationId xmlns:a16="http://schemas.microsoft.com/office/drawing/2014/main" xmlns="" id="{D4646286-369B-4E0E-BCC0-EC0A3FEAE294}"/>
              </a:ext>
            </a:extLst>
          </p:cNvPr>
          <p:cNvSpPr txBox="1">
            <a:spLocks/>
          </p:cNvSpPr>
          <p:nvPr/>
        </p:nvSpPr>
        <p:spPr>
          <a:xfrm>
            <a:off x="3431704" y="1707483"/>
            <a:ext cx="1370622"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1400" b="1" kern="0" dirty="0">
                <a:solidFill>
                  <a:schemeClr val="accent1">
                    <a:lumMod val="50000"/>
                  </a:schemeClr>
                </a:solidFill>
              </a:rPr>
              <a:t>Empresas</a:t>
            </a:r>
            <a:endParaRPr kumimoji="1" lang="ja-JP" altLang="en-US" sz="1400" b="1" kern="0" dirty="0">
              <a:solidFill>
                <a:schemeClr val="accent1">
                  <a:lumMod val="50000"/>
                </a:schemeClr>
              </a:solidFill>
            </a:endParaRPr>
          </a:p>
        </p:txBody>
      </p:sp>
      <p:sp>
        <p:nvSpPr>
          <p:cNvPr id="31" name="テキスト プレースホルダー 11"/>
          <p:cNvSpPr txBox="1">
            <a:spLocks/>
          </p:cNvSpPr>
          <p:nvPr/>
        </p:nvSpPr>
        <p:spPr>
          <a:xfrm>
            <a:off x="191344" y="3884542"/>
            <a:ext cx="336220" cy="383534"/>
          </a:xfrm>
          <a:prstGeom prst="rect">
            <a:avLst/>
          </a:prstGeom>
          <a:solidFill>
            <a:srgbClr val="92D050"/>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b="1" kern="0" dirty="0" smtClean="0"/>
              <a:t>4</a:t>
            </a:r>
            <a:endParaRPr kumimoji="1" lang="ja-JP" altLang="en-US" b="1" kern="0" dirty="0"/>
          </a:p>
        </p:txBody>
      </p:sp>
      <p:cxnSp>
        <p:nvCxnSpPr>
          <p:cNvPr id="35" name="Conector recto 34"/>
          <p:cNvCxnSpPr>
            <a:cxnSpLocks/>
          </p:cNvCxnSpPr>
          <p:nvPr/>
        </p:nvCxnSpPr>
        <p:spPr>
          <a:xfrm>
            <a:off x="553738" y="4268076"/>
            <a:ext cx="5364000" cy="0"/>
          </a:xfrm>
          <a:prstGeom prst="line">
            <a:avLst/>
          </a:prstGeom>
          <a:ln/>
        </p:spPr>
        <p:style>
          <a:lnRef idx="3">
            <a:schemeClr val="accent6"/>
          </a:lnRef>
          <a:fillRef idx="0">
            <a:schemeClr val="accent6"/>
          </a:fillRef>
          <a:effectRef idx="2">
            <a:schemeClr val="accent6"/>
          </a:effectRef>
          <a:fontRef idx="minor">
            <a:schemeClr val="tx1"/>
          </a:fontRef>
        </p:style>
      </p:cxnSp>
      <p:sp>
        <p:nvSpPr>
          <p:cNvPr id="38" name="テキスト プレースホルダー 10"/>
          <p:cNvSpPr txBox="1">
            <a:spLocks/>
          </p:cNvSpPr>
          <p:nvPr/>
        </p:nvSpPr>
        <p:spPr>
          <a:xfrm>
            <a:off x="537916" y="3914025"/>
            <a:ext cx="3168352"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rgbClr val="92D050"/>
                </a:solidFill>
              </a:rPr>
              <a:t>Construcción</a:t>
            </a:r>
            <a:endParaRPr kumimoji="1" lang="ja-JP" altLang="en-US" sz="1800" b="1" kern="0" dirty="0">
              <a:solidFill>
                <a:srgbClr val="92D050"/>
              </a:solidFill>
            </a:endParaRPr>
          </a:p>
        </p:txBody>
      </p:sp>
      <p:sp>
        <p:nvSpPr>
          <p:cNvPr id="42" name="テキスト プレースホルダー 10"/>
          <p:cNvSpPr txBox="1">
            <a:spLocks/>
          </p:cNvSpPr>
          <p:nvPr/>
        </p:nvSpPr>
        <p:spPr>
          <a:xfrm>
            <a:off x="3669618" y="3870875"/>
            <a:ext cx="871579"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a:solidFill>
                  <a:srgbClr val="92D050"/>
                </a:solidFill>
              </a:rPr>
              <a:t>9</a:t>
            </a:r>
            <a:r>
              <a:rPr kumimoji="1" lang="es-EC" altLang="ja-JP" sz="2000" b="1" kern="0" dirty="0" smtClean="0">
                <a:solidFill>
                  <a:srgbClr val="92D050"/>
                </a:solidFill>
              </a:rPr>
              <a:t>%</a:t>
            </a:r>
            <a:endParaRPr kumimoji="1" lang="ja-JP" altLang="en-US" sz="2000" b="1" kern="0" dirty="0">
              <a:solidFill>
                <a:srgbClr val="92D050"/>
              </a:solidFill>
            </a:endParaRPr>
          </a:p>
        </p:txBody>
      </p:sp>
      <p:sp>
        <p:nvSpPr>
          <p:cNvPr id="44" name="テキスト プレースホルダー 11"/>
          <p:cNvSpPr txBox="1">
            <a:spLocks/>
          </p:cNvSpPr>
          <p:nvPr/>
        </p:nvSpPr>
        <p:spPr>
          <a:xfrm>
            <a:off x="191344" y="4484100"/>
            <a:ext cx="336220" cy="383534"/>
          </a:xfrm>
          <a:prstGeom prst="rect">
            <a:avLst/>
          </a:prstGeom>
          <a:solidFill>
            <a:schemeClr val="accent4">
              <a:lumMod val="75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a:t>5</a:t>
            </a:r>
            <a:endParaRPr kumimoji="1" lang="ja-JP" altLang="en-US" b="1" kern="0" dirty="0"/>
          </a:p>
        </p:txBody>
      </p:sp>
      <p:cxnSp>
        <p:nvCxnSpPr>
          <p:cNvPr id="45" name="Conector recto 44"/>
          <p:cNvCxnSpPr/>
          <p:nvPr/>
        </p:nvCxnSpPr>
        <p:spPr>
          <a:xfrm>
            <a:off x="564038" y="4866725"/>
            <a:ext cx="53640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46" name="テキスト プレースホルダー 10"/>
          <p:cNvSpPr txBox="1">
            <a:spLocks/>
          </p:cNvSpPr>
          <p:nvPr/>
        </p:nvSpPr>
        <p:spPr>
          <a:xfrm>
            <a:off x="564038" y="4471131"/>
            <a:ext cx="2551334"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chemeClr val="accent4">
                    <a:lumMod val="75000"/>
                  </a:schemeClr>
                </a:solidFill>
              </a:rPr>
              <a:t>Transporte</a:t>
            </a:r>
            <a:endParaRPr kumimoji="1" lang="ja-JP" altLang="en-US" sz="1800" b="1" kern="0" dirty="0">
              <a:solidFill>
                <a:schemeClr val="accent4">
                  <a:lumMod val="75000"/>
                </a:schemeClr>
              </a:solidFill>
            </a:endParaRPr>
          </a:p>
        </p:txBody>
      </p:sp>
      <p:sp>
        <p:nvSpPr>
          <p:cNvPr id="47" name="テキスト プレースホルダー 10"/>
          <p:cNvSpPr txBox="1">
            <a:spLocks/>
          </p:cNvSpPr>
          <p:nvPr/>
        </p:nvSpPr>
        <p:spPr>
          <a:xfrm>
            <a:off x="3659191" y="4457911"/>
            <a:ext cx="878499" cy="330105"/>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a:solidFill>
                  <a:schemeClr val="accent4">
                    <a:lumMod val="75000"/>
                  </a:schemeClr>
                </a:solidFill>
              </a:rPr>
              <a:t>6</a:t>
            </a:r>
            <a:r>
              <a:rPr kumimoji="1" lang="es-EC" altLang="ja-JP" sz="2000" b="1" kern="0" dirty="0" smtClean="0">
                <a:solidFill>
                  <a:schemeClr val="accent4">
                    <a:lumMod val="75000"/>
                  </a:schemeClr>
                </a:solidFill>
              </a:rPr>
              <a:t>%</a:t>
            </a:r>
            <a:endParaRPr kumimoji="1" lang="ja-JP" altLang="en-US" sz="2000" b="1" kern="0" dirty="0">
              <a:solidFill>
                <a:schemeClr val="accent4">
                  <a:lumMod val="75000"/>
                </a:schemeClr>
              </a:solidFill>
            </a:endParaRPr>
          </a:p>
        </p:txBody>
      </p:sp>
      <p:sp>
        <p:nvSpPr>
          <p:cNvPr id="48" name="テキスト プレースホルダー 11"/>
          <p:cNvSpPr txBox="1">
            <a:spLocks/>
          </p:cNvSpPr>
          <p:nvPr/>
        </p:nvSpPr>
        <p:spPr>
          <a:xfrm>
            <a:off x="191344" y="5036999"/>
            <a:ext cx="336220" cy="383534"/>
          </a:xfrm>
          <a:prstGeom prst="rect">
            <a:avLst/>
          </a:prstGeom>
          <a:solidFill>
            <a:schemeClr val="accent3">
              <a:lumMod val="50000"/>
            </a:schemeClr>
          </a:solidFill>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n-US" altLang="ja-JP" b="1" kern="0" dirty="0" smtClean="0"/>
              <a:t>6</a:t>
            </a:r>
            <a:endParaRPr kumimoji="1" lang="ja-JP" altLang="en-US" b="1" kern="0" dirty="0"/>
          </a:p>
        </p:txBody>
      </p:sp>
      <p:cxnSp>
        <p:nvCxnSpPr>
          <p:cNvPr id="49" name="Conector recto 48"/>
          <p:cNvCxnSpPr/>
          <p:nvPr/>
        </p:nvCxnSpPr>
        <p:spPr>
          <a:xfrm flipV="1">
            <a:off x="545246" y="5428124"/>
            <a:ext cx="5364000" cy="7768"/>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プレースホルダー 10"/>
          <p:cNvSpPr txBox="1">
            <a:spLocks/>
          </p:cNvSpPr>
          <p:nvPr/>
        </p:nvSpPr>
        <p:spPr>
          <a:xfrm>
            <a:off x="567099" y="5044212"/>
            <a:ext cx="2551333" cy="383534"/>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buNone/>
            </a:pPr>
            <a:r>
              <a:rPr kumimoji="1" lang="es-EC" altLang="ja-JP" sz="1800" b="1" kern="0" dirty="0" smtClean="0">
                <a:solidFill>
                  <a:schemeClr val="accent3">
                    <a:lumMod val="50000"/>
                  </a:schemeClr>
                </a:solidFill>
              </a:rPr>
              <a:t>Resto de Actividades</a:t>
            </a:r>
            <a:endParaRPr kumimoji="1" lang="ja-JP" altLang="en-US" sz="1800" b="1" kern="0" dirty="0">
              <a:solidFill>
                <a:schemeClr val="accent3">
                  <a:lumMod val="50000"/>
                </a:schemeClr>
              </a:solidFill>
            </a:endParaRPr>
          </a:p>
        </p:txBody>
      </p:sp>
      <p:sp>
        <p:nvSpPr>
          <p:cNvPr id="51" name="テキスト プレースホルダー 10"/>
          <p:cNvSpPr txBox="1">
            <a:spLocks/>
          </p:cNvSpPr>
          <p:nvPr/>
        </p:nvSpPr>
        <p:spPr>
          <a:xfrm>
            <a:off x="3538572" y="5049605"/>
            <a:ext cx="1156886" cy="37274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kumimoji="1" lang="es-EC" altLang="ja-JP" sz="2000" b="1" kern="0" dirty="0" smtClean="0">
                <a:solidFill>
                  <a:schemeClr val="accent3">
                    <a:lumMod val="50000"/>
                  </a:schemeClr>
                </a:solidFill>
              </a:rPr>
              <a:t>25%</a:t>
            </a:r>
            <a:endParaRPr kumimoji="1" lang="ja-JP" altLang="en-US" sz="2000" b="1" kern="0" dirty="0">
              <a:solidFill>
                <a:schemeClr val="accent3">
                  <a:lumMod val="50000"/>
                </a:schemeClr>
              </a:solidFill>
            </a:endParaRPr>
          </a:p>
        </p:txBody>
      </p:sp>
    </p:spTree>
    <p:extLst>
      <p:ext uri="{BB962C8B-B14F-4D97-AF65-F5344CB8AC3E}">
        <p14:creationId xmlns:p14="http://schemas.microsoft.com/office/powerpoint/2010/main" val="373188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14"/>
          <p:cNvSpPr>
            <a:spLocks noGrp="1"/>
          </p:cNvSpPr>
          <p:nvPr>
            <p:ph type="body" sz="quarter" idx="15"/>
          </p:nvPr>
        </p:nvSpPr>
        <p:spPr>
          <a:xfrm>
            <a:off x="1349436" y="1412776"/>
            <a:ext cx="2514316" cy="526901"/>
          </a:xfrm>
        </p:spPr>
        <p:txBody>
          <a:bodyPr/>
          <a:lstStyle/>
          <a:p>
            <a:pPr marL="0" indent="0">
              <a:buNone/>
            </a:pPr>
            <a:r>
              <a:rPr kumimoji="1" lang="en-US" altLang="ja-JP" sz="2000" b="1" dirty="0">
                <a:latin typeface="+mj-lt"/>
              </a:rPr>
              <a:t>DESARROLLO</a:t>
            </a:r>
            <a:endParaRPr kumimoji="1" lang="ja-JP" altLang="en-US" sz="2000" b="1" dirty="0"/>
          </a:p>
        </p:txBody>
      </p:sp>
      <p:sp>
        <p:nvSpPr>
          <p:cNvPr id="18" name="テキスト プレースホルダー 17"/>
          <p:cNvSpPr>
            <a:spLocks noGrp="1"/>
          </p:cNvSpPr>
          <p:nvPr>
            <p:ph type="body" sz="quarter" idx="18"/>
          </p:nvPr>
        </p:nvSpPr>
        <p:spPr>
          <a:xfrm>
            <a:off x="6425403" y="1412775"/>
            <a:ext cx="4746036" cy="526901"/>
          </a:xfrm>
        </p:spPr>
        <p:txBody>
          <a:bodyPr/>
          <a:lstStyle/>
          <a:p>
            <a:pPr marL="0" indent="0">
              <a:buNone/>
            </a:pPr>
            <a:r>
              <a:rPr kumimoji="1" lang="es-EC" altLang="ja-JP" sz="2000" b="1" dirty="0" smtClean="0">
                <a:latin typeface="+mj-lt"/>
              </a:rPr>
              <a:t>Donde:</a:t>
            </a:r>
            <a:endParaRPr kumimoji="1" lang="ja-JP" altLang="en-US" sz="2000" b="1" dirty="0">
              <a:latin typeface="+mj-lt"/>
            </a:endParaRPr>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12</a:t>
            </a:fld>
            <a:endParaRPr lang="ja-JP" altLang="en-US"/>
          </a:p>
        </p:txBody>
      </p:sp>
      <p:sp>
        <p:nvSpPr>
          <p:cNvPr id="27" name="Rectangle 15">
            <a:extLst>
              <a:ext uri="{FF2B5EF4-FFF2-40B4-BE49-F238E27FC236}">
                <a16:creationId xmlns:a16="http://schemas.microsoft.com/office/drawing/2014/main" xmlns="" id="{D4FF11F8-D34B-45B3-B4BA-4307BFB9EFD8}"/>
              </a:ext>
            </a:extLst>
          </p:cNvPr>
          <p:cNvSpPr>
            <a:spLocks noChangeArrowheads="1"/>
          </p:cNvSpPr>
          <p:nvPr/>
        </p:nvSpPr>
        <p:spPr bwMode="auto">
          <a:xfrm>
            <a:off x="563910" y="404664"/>
            <a:ext cx="452397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a16="http://schemas.microsoft.com/office/drawing/2014/main" xmlns="" id="{141062C6-C1C0-44F1-8798-F0815FA1AA9C}"/>
              </a:ext>
            </a:extLst>
          </p:cNvPr>
          <p:cNvSpPr>
            <a:spLocks/>
          </p:cNvSpPr>
          <p:nvPr/>
        </p:nvSpPr>
        <p:spPr bwMode="auto">
          <a:xfrm>
            <a:off x="4692818" y="419412"/>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a16="http://schemas.microsoft.com/office/drawing/2014/main" xmlns="" id="{D09D5E6C-E1A3-46E7-8E10-A8FB52242E25}"/>
              </a:ext>
            </a:extLst>
          </p:cNvPr>
          <p:cNvSpPr txBox="1"/>
          <p:nvPr/>
        </p:nvSpPr>
        <p:spPr>
          <a:xfrm>
            <a:off x="563910" y="620688"/>
            <a:ext cx="4884019" cy="400110"/>
          </a:xfrm>
          <a:prstGeom prst="rect">
            <a:avLst/>
          </a:prstGeom>
          <a:noFill/>
        </p:spPr>
        <p:txBody>
          <a:bodyPr wrap="square" rtlCol="0">
            <a:spAutoFit/>
          </a:bodyPr>
          <a:lstStyle/>
          <a:p>
            <a:r>
              <a:rPr lang="es-EC" sz="2000" b="1" dirty="0">
                <a:solidFill>
                  <a:schemeClr val="bg1"/>
                </a:solidFill>
                <a:latin typeface="+mj-lt"/>
                <a:cs typeface="Times New Roman" panose="02020603050405020304" pitchFamily="18" charset="0"/>
              </a:rPr>
              <a:t>CÁLCULO DE LA MUESTRA</a:t>
            </a:r>
            <a:endParaRPr lang="en-US" sz="2000" b="1" dirty="0">
              <a:solidFill>
                <a:schemeClr val="bg1"/>
              </a:solidFill>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26" name="1 Rectángulo">
                <a:extLst>
                  <a:ext uri="{FF2B5EF4-FFF2-40B4-BE49-F238E27FC236}">
                    <a16:creationId xmlns:a16="http://schemas.microsoft.com/office/drawing/2014/main" xmlns="" id="{8496CA70-BFF3-49BA-9706-B6661EA3D210}"/>
                  </a:ext>
                </a:extLst>
              </p:cNvPr>
              <p:cNvSpPr/>
              <p:nvPr/>
            </p:nvSpPr>
            <p:spPr>
              <a:xfrm>
                <a:off x="1487489" y="2261019"/>
                <a:ext cx="3141629"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smtClean="0">
                          <a:solidFill>
                            <a:schemeClr val="tx2">
                              <a:lumMod val="50000"/>
                            </a:schemeClr>
                          </a:solidFill>
                          <a:latin typeface="Cambria Math" panose="02040503050406030204" pitchFamily="18" charset="0"/>
                        </a:rPr>
                        <m:t>𝒏</m:t>
                      </m:r>
                      <m:r>
                        <a:rPr lang="es-EC" i="1">
                          <a:solidFill>
                            <a:schemeClr val="tx2">
                              <a:lumMod val="50000"/>
                            </a:schemeClr>
                          </a:solidFill>
                          <a:latin typeface="Cambria Math" panose="02040503050406030204" pitchFamily="18" charset="0"/>
                        </a:rPr>
                        <m:t>=</m:t>
                      </m:r>
                      <m:f>
                        <m:fPr>
                          <m:ctrlPr>
                            <a:rPr lang="es-EC" i="1">
                              <a:solidFill>
                                <a:schemeClr val="tx2">
                                  <a:lumMod val="50000"/>
                                </a:schemeClr>
                              </a:solidFill>
                              <a:latin typeface="Cambria Math" panose="02040503050406030204" pitchFamily="18" charset="0"/>
                            </a:rPr>
                          </m:ctrlPr>
                        </m:fPr>
                        <m:num>
                          <m:r>
                            <a:rPr lang="es-EC" i="1">
                              <a:solidFill>
                                <a:schemeClr val="tx2">
                                  <a:lumMod val="50000"/>
                                </a:schemeClr>
                              </a:solidFill>
                              <a:latin typeface="Cambria Math" panose="02040503050406030204" pitchFamily="18" charset="0"/>
                            </a:rPr>
                            <m:t>𝑁</m:t>
                          </m:r>
                          <m:r>
                            <a:rPr lang="es-EC" i="1">
                              <a:solidFill>
                                <a:schemeClr val="tx2">
                                  <a:lumMod val="50000"/>
                                </a:schemeClr>
                              </a:solidFill>
                              <a:latin typeface="Cambria Math" panose="02040503050406030204" pitchFamily="18" charset="0"/>
                            </a:rPr>
                            <m:t>∗</m:t>
                          </m:r>
                          <m:sSup>
                            <m:sSupPr>
                              <m:ctrlPr>
                                <a:rPr lang="es-EC" i="1">
                                  <a:solidFill>
                                    <a:schemeClr val="tx2">
                                      <a:lumMod val="50000"/>
                                    </a:schemeClr>
                                  </a:solidFill>
                                  <a:latin typeface="Cambria Math" panose="02040503050406030204" pitchFamily="18" charset="0"/>
                                </a:rPr>
                              </m:ctrlPr>
                            </m:sSupPr>
                            <m:e>
                              <m:r>
                                <a:rPr lang="es-EC" i="1">
                                  <a:solidFill>
                                    <a:schemeClr val="tx2">
                                      <a:lumMod val="50000"/>
                                    </a:schemeClr>
                                  </a:solidFill>
                                  <a:latin typeface="Cambria Math" panose="02040503050406030204" pitchFamily="18" charset="0"/>
                                </a:rPr>
                                <m:t>𝑍</m:t>
                              </m:r>
                            </m:e>
                            <m:sup>
                              <m:r>
                                <a:rPr lang="es-EC" i="1">
                                  <a:solidFill>
                                    <a:schemeClr val="tx2">
                                      <a:lumMod val="50000"/>
                                    </a:schemeClr>
                                  </a:solidFill>
                                  <a:latin typeface="Cambria Math" panose="02040503050406030204" pitchFamily="18" charset="0"/>
                                </a:rPr>
                                <m:t>2</m:t>
                              </m:r>
                            </m:sup>
                          </m:sSup>
                          <m:r>
                            <a:rPr lang="es-EC" i="1">
                              <a:solidFill>
                                <a:schemeClr val="tx2">
                                  <a:lumMod val="50000"/>
                                </a:schemeClr>
                              </a:solidFill>
                              <a:latin typeface="Cambria Math" panose="02040503050406030204" pitchFamily="18" charset="0"/>
                            </a:rPr>
                            <m:t>∗</m:t>
                          </m:r>
                          <m:r>
                            <a:rPr lang="es-EC" i="1">
                              <a:solidFill>
                                <a:schemeClr val="tx2">
                                  <a:lumMod val="50000"/>
                                </a:schemeClr>
                              </a:solidFill>
                              <a:latin typeface="Cambria Math" panose="02040503050406030204" pitchFamily="18" charset="0"/>
                            </a:rPr>
                            <m:t>𝑝</m:t>
                          </m:r>
                          <m:r>
                            <a:rPr lang="es-EC" i="1">
                              <a:solidFill>
                                <a:schemeClr val="tx2">
                                  <a:lumMod val="50000"/>
                                </a:schemeClr>
                              </a:solidFill>
                              <a:latin typeface="Cambria Math" panose="02040503050406030204" pitchFamily="18" charset="0"/>
                            </a:rPr>
                            <m:t>∗</m:t>
                          </m:r>
                          <m:r>
                            <a:rPr lang="es-EC" i="1">
                              <a:solidFill>
                                <a:schemeClr val="tx2">
                                  <a:lumMod val="50000"/>
                                </a:schemeClr>
                              </a:solidFill>
                              <a:latin typeface="Cambria Math" panose="02040503050406030204" pitchFamily="18" charset="0"/>
                            </a:rPr>
                            <m:t>𝑞</m:t>
                          </m:r>
                        </m:num>
                        <m:den>
                          <m:sSup>
                            <m:sSupPr>
                              <m:ctrlPr>
                                <a:rPr lang="es-EC" i="1">
                                  <a:solidFill>
                                    <a:schemeClr val="tx2">
                                      <a:lumMod val="50000"/>
                                    </a:schemeClr>
                                  </a:solidFill>
                                  <a:latin typeface="Cambria Math" panose="02040503050406030204" pitchFamily="18" charset="0"/>
                                </a:rPr>
                              </m:ctrlPr>
                            </m:sSupPr>
                            <m:e>
                              <m:r>
                                <a:rPr lang="es-EC" b="0" i="1" smtClean="0">
                                  <a:solidFill>
                                    <a:schemeClr val="tx2">
                                      <a:lumMod val="50000"/>
                                    </a:schemeClr>
                                  </a:solidFill>
                                  <a:latin typeface="Cambria Math" panose="02040503050406030204" pitchFamily="18" charset="0"/>
                                </a:rPr>
                                <m:t>𝑑</m:t>
                              </m:r>
                            </m:e>
                            <m:sup>
                              <m:r>
                                <a:rPr lang="es-EC" i="1">
                                  <a:solidFill>
                                    <a:schemeClr val="tx2">
                                      <a:lumMod val="50000"/>
                                    </a:schemeClr>
                                  </a:solidFill>
                                  <a:latin typeface="Cambria Math" panose="02040503050406030204" pitchFamily="18" charset="0"/>
                                </a:rPr>
                                <m:t>2</m:t>
                              </m:r>
                            </m:sup>
                          </m:sSup>
                          <m:r>
                            <a:rPr lang="es-EC" i="1">
                              <a:solidFill>
                                <a:schemeClr val="tx2">
                                  <a:lumMod val="50000"/>
                                </a:schemeClr>
                              </a:solidFill>
                              <a:latin typeface="Cambria Math" panose="02040503050406030204" pitchFamily="18" charset="0"/>
                            </a:rPr>
                            <m:t>∗</m:t>
                          </m:r>
                          <m:d>
                            <m:dPr>
                              <m:ctrlPr>
                                <a:rPr lang="es-EC" i="1">
                                  <a:solidFill>
                                    <a:schemeClr val="tx2">
                                      <a:lumMod val="50000"/>
                                    </a:schemeClr>
                                  </a:solidFill>
                                  <a:latin typeface="Cambria Math" panose="02040503050406030204" pitchFamily="18" charset="0"/>
                                </a:rPr>
                              </m:ctrlPr>
                            </m:dPr>
                            <m:e>
                              <m:r>
                                <a:rPr lang="es-EC" i="1">
                                  <a:solidFill>
                                    <a:schemeClr val="tx2">
                                      <a:lumMod val="50000"/>
                                    </a:schemeClr>
                                  </a:solidFill>
                                  <a:latin typeface="Cambria Math" panose="02040503050406030204" pitchFamily="18" charset="0"/>
                                </a:rPr>
                                <m:t>𝑁</m:t>
                              </m:r>
                              <m:r>
                                <a:rPr lang="es-EC" i="1">
                                  <a:solidFill>
                                    <a:schemeClr val="tx2">
                                      <a:lumMod val="50000"/>
                                    </a:schemeClr>
                                  </a:solidFill>
                                  <a:latin typeface="Cambria Math" panose="02040503050406030204" pitchFamily="18" charset="0"/>
                                </a:rPr>
                                <m:t>−1</m:t>
                              </m:r>
                            </m:e>
                          </m:d>
                          <m:r>
                            <a:rPr lang="es-EC" i="1">
                              <a:solidFill>
                                <a:schemeClr val="tx2">
                                  <a:lumMod val="50000"/>
                                </a:schemeClr>
                              </a:solidFill>
                              <a:latin typeface="Cambria Math" panose="02040503050406030204" pitchFamily="18" charset="0"/>
                            </a:rPr>
                            <m:t>+</m:t>
                          </m:r>
                          <m:sSup>
                            <m:sSupPr>
                              <m:ctrlPr>
                                <a:rPr lang="es-EC" i="1">
                                  <a:solidFill>
                                    <a:schemeClr val="tx2">
                                      <a:lumMod val="50000"/>
                                    </a:schemeClr>
                                  </a:solidFill>
                                  <a:latin typeface="Cambria Math" panose="02040503050406030204" pitchFamily="18" charset="0"/>
                                </a:rPr>
                              </m:ctrlPr>
                            </m:sSupPr>
                            <m:e>
                              <m:r>
                                <a:rPr lang="es-EC" i="1">
                                  <a:solidFill>
                                    <a:schemeClr val="tx2">
                                      <a:lumMod val="50000"/>
                                    </a:schemeClr>
                                  </a:solidFill>
                                  <a:latin typeface="Cambria Math" panose="02040503050406030204" pitchFamily="18" charset="0"/>
                                </a:rPr>
                                <m:t>𝑍</m:t>
                              </m:r>
                            </m:e>
                            <m:sup>
                              <m:r>
                                <a:rPr lang="es-EC" i="1">
                                  <a:solidFill>
                                    <a:schemeClr val="tx2">
                                      <a:lumMod val="50000"/>
                                    </a:schemeClr>
                                  </a:solidFill>
                                  <a:latin typeface="Cambria Math" panose="02040503050406030204" pitchFamily="18" charset="0"/>
                                </a:rPr>
                                <m:t>2</m:t>
                              </m:r>
                            </m:sup>
                          </m:sSup>
                          <m:r>
                            <a:rPr lang="es-EC" i="1">
                              <a:solidFill>
                                <a:schemeClr val="tx2">
                                  <a:lumMod val="50000"/>
                                </a:schemeClr>
                              </a:solidFill>
                              <a:latin typeface="Cambria Math" panose="02040503050406030204" pitchFamily="18" charset="0"/>
                            </a:rPr>
                            <m:t>∗</m:t>
                          </m:r>
                          <m:r>
                            <a:rPr lang="es-EC" i="1">
                              <a:solidFill>
                                <a:schemeClr val="tx2">
                                  <a:lumMod val="50000"/>
                                </a:schemeClr>
                              </a:solidFill>
                              <a:latin typeface="Cambria Math" panose="02040503050406030204" pitchFamily="18" charset="0"/>
                            </a:rPr>
                            <m:t>𝑝</m:t>
                          </m:r>
                          <m:r>
                            <a:rPr lang="es-EC" i="1">
                              <a:solidFill>
                                <a:schemeClr val="tx2">
                                  <a:lumMod val="50000"/>
                                </a:schemeClr>
                              </a:solidFill>
                              <a:latin typeface="Cambria Math" panose="02040503050406030204" pitchFamily="18" charset="0"/>
                            </a:rPr>
                            <m:t>∗</m:t>
                          </m:r>
                          <m:r>
                            <a:rPr lang="es-EC" i="1">
                              <a:solidFill>
                                <a:schemeClr val="tx2">
                                  <a:lumMod val="50000"/>
                                </a:schemeClr>
                              </a:solidFill>
                              <a:latin typeface="Cambria Math" panose="02040503050406030204" pitchFamily="18" charset="0"/>
                            </a:rPr>
                            <m:t>𝑞</m:t>
                          </m:r>
                        </m:den>
                      </m:f>
                    </m:oMath>
                  </m:oMathPara>
                </a14:m>
                <a:endParaRPr lang="es-EC" dirty="0">
                  <a:solidFill>
                    <a:schemeClr val="tx2">
                      <a:lumMod val="50000"/>
                    </a:schemeClr>
                  </a:solidFill>
                </a:endParaRPr>
              </a:p>
            </p:txBody>
          </p:sp>
        </mc:Choice>
        <mc:Fallback xmlns="">
          <p:sp>
            <p:nvSpPr>
              <p:cNvPr id="26" name="1 Rectángulo">
                <a:extLst>
                  <a:ext uri="{FF2B5EF4-FFF2-40B4-BE49-F238E27FC236}">
                    <a16:creationId xmlns="" xmlns:a16="http://schemas.microsoft.com/office/drawing/2014/main" xmlns:a14="http://schemas.microsoft.com/office/drawing/2010/main" id="{8496CA70-BFF3-49BA-9706-B6661EA3D210}"/>
                  </a:ext>
                </a:extLst>
              </p:cNvPr>
              <p:cNvSpPr>
                <a:spLocks noRot="1" noChangeAspect="1" noMove="1" noResize="1" noEditPoints="1" noAdjustHandles="1" noChangeArrowheads="1" noChangeShapeType="1" noTextEdit="1"/>
              </p:cNvSpPr>
              <p:nvPr/>
            </p:nvSpPr>
            <p:spPr>
              <a:xfrm>
                <a:off x="1487489" y="2261019"/>
                <a:ext cx="3141629" cy="694806"/>
              </a:xfrm>
              <a:prstGeom prst="rect">
                <a:avLst/>
              </a:prstGeom>
              <a:blipFill rotWithShape="0">
                <a:blip r:embed="rId2"/>
                <a:stretch>
                  <a:fillRect/>
                </a:stretch>
              </a:blipFill>
            </p:spPr>
            <p:txBody>
              <a:bodyPr/>
              <a:lstStyle/>
              <a:p>
                <a:r>
                  <a:rPr lang="es-EC">
                    <a:noFill/>
                  </a:rPr>
                  <a:t> </a:t>
                </a:r>
              </a:p>
            </p:txBody>
          </p:sp>
        </mc:Fallback>
      </mc:AlternateContent>
      <p:sp>
        <p:nvSpPr>
          <p:cNvPr id="31" name="8 Rectángulo">
            <a:extLst>
              <a:ext uri="{FF2B5EF4-FFF2-40B4-BE49-F238E27FC236}">
                <a16:creationId xmlns:a16="http://schemas.microsoft.com/office/drawing/2014/main" xmlns="" id="{2BE250A5-B661-4F2E-A591-E50FA8F19489}"/>
              </a:ext>
            </a:extLst>
          </p:cNvPr>
          <p:cNvSpPr/>
          <p:nvPr/>
        </p:nvSpPr>
        <p:spPr>
          <a:xfrm>
            <a:off x="1493187" y="3140968"/>
            <a:ext cx="3904813" cy="1323439"/>
          </a:xfrm>
          <a:prstGeom prst="rect">
            <a:avLst/>
          </a:prstGeom>
        </p:spPr>
        <p:txBody>
          <a:bodyPr wrap="square">
            <a:spAutoFit/>
          </a:bodyPr>
          <a:lstStyle/>
          <a:p>
            <a:pPr lvl="0"/>
            <a:r>
              <a:rPr lang="es-EC" sz="1600" b="1" dirty="0">
                <a:solidFill>
                  <a:schemeClr val="tx2">
                    <a:lumMod val="50000"/>
                  </a:schemeClr>
                </a:solidFill>
                <a:cs typeface="Times New Roman" panose="02020603050405020304" pitchFamily="18" charset="0"/>
              </a:rPr>
              <a:t>N = </a:t>
            </a:r>
            <a:r>
              <a:rPr lang="es-EC" sz="1600" dirty="0" smtClean="0">
                <a:solidFill>
                  <a:schemeClr val="tx2">
                    <a:lumMod val="50000"/>
                  </a:schemeClr>
                </a:solidFill>
                <a:cs typeface="Times New Roman" panose="02020603050405020304" pitchFamily="18" charset="0"/>
              </a:rPr>
              <a:t>32 899  empresas</a:t>
            </a:r>
            <a:endParaRPr lang="es-EC" sz="1600" dirty="0">
              <a:solidFill>
                <a:schemeClr val="tx2">
                  <a:lumMod val="50000"/>
                </a:schemeClr>
              </a:solidFill>
              <a:cs typeface="Times New Roman" panose="02020603050405020304" pitchFamily="18" charset="0"/>
            </a:endParaRPr>
          </a:p>
          <a:p>
            <a:pPr lvl="0"/>
            <a:r>
              <a:rPr lang="es-EC" sz="1600" b="1" dirty="0">
                <a:solidFill>
                  <a:schemeClr val="tx2">
                    <a:lumMod val="50000"/>
                  </a:schemeClr>
                </a:solidFill>
                <a:cs typeface="Times New Roman" panose="02020603050405020304" pitchFamily="18" charset="0"/>
              </a:rPr>
              <a:t>d</a:t>
            </a:r>
            <a:r>
              <a:rPr lang="es-EC" sz="1600" b="1" dirty="0" smtClean="0">
                <a:solidFill>
                  <a:schemeClr val="tx2">
                    <a:lumMod val="50000"/>
                  </a:schemeClr>
                </a:solidFill>
                <a:cs typeface="Times New Roman" panose="02020603050405020304" pitchFamily="18" charset="0"/>
              </a:rPr>
              <a:t> </a:t>
            </a:r>
            <a:r>
              <a:rPr lang="es-EC" sz="1600" b="1" dirty="0">
                <a:solidFill>
                  <a:schemeClr val="tx2">
                    <a:lumMod val="50000"/>
                  </a:schemeClr>
                </a:solidFill>
                <a:cs typeface="Times New Roman" panose="02020603050405020304" pitchFamily="18" charset="0"/>
              </a:rPr>
              <a:t>= </a:t>
            </a:r>
            <a:r>
              <a:rPr lang="es-EC" sz="1600" dirty="0" smtClean="0">
                <a:solidFill>
                  <a:schemeClr val="tx2">
                    <a:lumMod val="50000"/>
                  </a:schemeClr>
                </a:solidFill>
                <a:cs typeface="Times New Roman" panose="02020603050405020304" pitchFamily="18" charset="0"/>
              </a:rPr>
              <a:t>0.05</a:t>
            </a:r>
            <a:endParaRPr lang="es-EC" sz="1600" dirty="0">
              <a:solidFill>
                <a:schemeClr val="tx2">
                  <a:lumMod val="50000"/>
                </a:schemeClr>
              </a:solidFill>
              <a:cs typeface="Times New Roman" panose="02020603050405020304" pitchFamily="18" charset="0"/>
            </a:endParaRPr>
          </a:p>
          <a:p>
            <a:pPr lvl="0"/>
            <a:r>
              <a:rPr lang="es-EC" sz="1600" b="1" dirty="0">
                <a:solidFill>
                  <a:schemeClr val="tx2">
                    <a:lumMod val="50000"/>
                  </a:schemeClr>
                </a:solidFill>
                <a:cs typeface="Times New Roman" panose="02020603050405020304" pitchFamily="18" charset="0"/>
              </a:rPr>
              <a:t>Z </a:t>
            </a:r>
            <a:r>
              <a:rPr lang="es-EC" sz="1600" dirty="0">
                <a:solidFill>
                  <a:schemeClr val="tx2">
                    <a:lumMod val="50000"/>
                  </a:schemeClr>
                </a:solidFill>
                <a:cs typeface="Times New Roman" panose="02020603050405020304" pitchFamily="18" charset="0"/>
              </a:rPr>
              <a:t>= </a:t>
            </a:r>
            <a:r>
              <a:rPr lang="es-EC" sz="1600" dirty="0" smtClean="0">
                <a:solidFill>
                  <a:schemeClr val="tx2">
                    <a:lumMod val="50000"/>
                  </a:schemeClr>
                </a:solidFill>
                <a:cs typeface="Times New Roman" panose="02020603050405020304" pitchFamily="18" charset="0"/>
              </a:rPr>
              <a:t>1.95 </a:t>
            </a:r>
            <a:r>
              <a:rPr lang="es-EC" sz="1600" dirty="0">
                <a:solidFill>
                  <a:schemeClr val="tx2">
                    <a:lumMod val="50000"/>
                  </a:schemeClr>
                </a:solidFill>
                <a:cs typeface="Times New Roman" panose="02020603050405020304" pitchFamily="18" charset="0"/>
              </a:rPr>
              <a:t>, con indicador de 1,96</a:t>
            </a:r>
          </a:p>
          <a:p>
            <a:r>
              <a:rPr lang="es-EC" sz="1600" b="1" dirty="0">
                <a:solidFill>
                  <a:schemeClr val="tx2">
                    <a:lumMod val="50000"/>
                  </a:schemeClr>
                </a:solidFill>
                <a:cs typeface="Times New Roman" panose="02020603050405020304" pitchFamily="18" charset="0"/>
              </a:rPr>
              <a:t>p</a:t>
            </a:r>
            <a:r>
              <a:rPr lang="es-EC" sz="1600" dirty="0">
                <a:solidFill>
                  <a:schemeClr val="tx2">
                    <a:lumMod val="50000"/>
                  </a:schemeClr>
                </a:solidFill>
                <a:cs typeface="Times New Roman" panose="02020603050405020304" pitchFamily="18" charset="0"/>
              </a:rPr>
              <a:t> = </a:t>
            </a:r>
            <a:r>
              <a:rPr lang="es-EC" sz="1600" b="1" dirty="0">
                <a:solidFill>
                  <a:schemeClr val="tx2">
                    <a:lumMod val="50000"/>
                  </a:schemeClr>
                </a:solidFill>
                <a:cs typeface="Times New Roman" panose="02020603050405020304" pitchFamily="18" charset="0"/>
              </a:rPr>
              <a:t>q</a:t>
            </a:r>
            <a:r>
              <a:rPr lang="es-EC" sz="1600" dirty="0">
                <a:solidFill>
                  <a:schemeClr val="tx2">
                    <a:lumMod val="50000"/>
                  </a:schemeClr>
                </a:solidFill>
                <a:cs typeface="Times New Roman" panose="02020603050405020304" pitchFamily="18" charset="0"/>
              </a:rPr>
              <a:t> = 0,5. Proporción de éxito y fracaso</a:t>
            </a:r>
          </a:p>
          <a:p>
            <a:r>
              <a:rPr lang="es-EC" sz="1600" b="1" dirty="0">
                <a:solidFill>
                  <a:schemeClr val="tx2">
                    <a:lumMod val="50000"/>
                  </a:schemeClr>
                </a:solidFill>
                <a:cs typeface="Times New Roman" panose="02020603050405020304" pitchFamily="18" charset="0"/>
              </a:rPr>
              <a:t>n</a:t>
            </a:r>
            <a:r>
              <a:rPr lang="es-EC" sz="1600" dirty="0">
                <a:solidFill>
                  <a:schemeClr val="tx2">
                    <a:lumMod val="50000"/>
                  </a:schemeClr>
                </a:solidFill>
                <a:cs typeface="Times New Roman" panose="02020603050405020304" pitchFamily="18" charset="0"/>
              </a:rPr>
              <a:t> = tamaño de la muestra</a:t>
            </a:r>
          </a:p>
        </p:txBody>
      </p:sp>
      <p:sp>
        <p:nvSpPr>
          <p:cNvPr id="36" name="Rectángulo 35">
            <a:extLst>
              <a:ext uri="{FF2B5EF4-FFF2-40B4-BE49-F238E27FC236}">
                <a16:creationId xmlns:a16="http://schemas.microsoft.com/office/drawing/2014/main" xmlns="" id="{1D9860CE-CA3E-4E3D-86E4-597FAD2BDC55}"/>
              </a:ext>
            </a:extLst>
          </p:cNvPr>
          <p:cNvSpPr/>
          <p:nvPr/>
        </p:nvSpPr>
        <p:spPr>
          <a:xfrm>
            <a:off x="1127448" y="4941168"/>
            <a:ext cx="4032448" cy="489181"/>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2">
                    <a:lumMod val="50000"/>
                  </a:schemeClr>
                </a:solidFill>
              </a:rPr>
              <a:t>MUESTRA: </a:t>
            </a:r>
            <a:r>
              <a:rPr lang="es-EC" b="1" dirty="0" smtClean="0">
                <a:solidFill>
                  <a:schemeClr val="tx2">
                    <a:lumMod val="50000"/>
                  </a:schemeClr>
                </a:solidFill>
              </a:rPr>
              <a:t>380 </a:t>
            </a:r>
            <a:r>
              <a:rPr lang="es-EC" b="1" dirty="0">
                <a:solidFill>
                  <a:schemeClr val="tx2">
                    <a:lumMod val="50000"/>
                  </a:schemeClr>
                </a:solidFill>
              </a:rPr>
              <a:t>TRABAJADORES</a:t>
            </a:r>
          </a:p>
        </p:txBody>
      </p:sp>
      <p:pic>
        <p:nvPicPr>
          <p:cNvPr id="44" name="Picture 2" descr="Resultado de imagen para poblacion png">
            <a:extLst>
              <a:ext uri="{FF2B5EF4-FFF2-40B4-BE49-F238E27FC236}">
                <a16:creationId xmlns:a16="http://schemas.microsoft.com/office/drawing/2014/main" xmlns="" id="{ED2B8546-2215-4AE3-9B4F-32304EE6BDB8}"/>
              </a:ext>
            </a:extLst>
          </p:cNvPr>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27337" r="29791" b="32696"/>
          <a:stretch/>
        </p:blipFill>
        <p:spPr bwMode="auto">
          <a:xfrm>
            <a:off x="104731" y="4503948"/>
            <a:ext cx="918357" cy="94183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xmlns:a14="http://schemas.microsoft.com/office/drawing/2010/main" xmlns:mc="http://schemas.openxmlformats.org/markup-compatibility/2006" xmlns="" id="{B36EA7AF-7D89-4BD7-AF77-385DC095377E}"/>
              </a:ext>
            </a:extLst>
          </p:cNvPr>
          <p:cNvSpPr/>
          <p:nvPr/>
        </p:nvSpPr>
        <p:spPr>
          <a:xfrm>
            <a:off x="6659755" y="2261019"/>
            <a:ext cx="4962060" cy="3139321"/>
          </a:xfrm>
          <a:prstGeom prst="rect">
            <a:avLst/>
          </a:prstGeom>
        </p:spPr>
        <p:txBody>
          <a:bodyPr wrap="square">
            <a:spAutoFit/>
          </a:bodyPr>
          <a:lstStyle/>
          <a:p>
            <a:pPr lvl="0"/>
            <a:r>
              <a:rPr lang="es-EC" sz="1600" dirty="0"/>
              <a:t>P= proporción aproximada del fenómeno en estudios en la población de referencia</a:t>
            </a:r>
          </a:p>
          <a:p>
            <a:r>
              <a:rPr lang="es-ES" sz="1600" dirty="0"/>
              <a:t> </a:t>
            </a:r>
            <a:endParaRPr lang="es-EC" sz="1600" dirty="0"/>
          </a:p>
          <a:p>
            <a:pPr lvl="0"/>
            <a:r>
              <a:rPr lang="es-EC" sz="1600" dirty="0"/>
              <a:t>Q=proporción de la población de referencia que no presenta el fenómeno de estudio</a:t>
            </a:r>
          </a:p>
          <a:p>
            <a:r>
              <a:rPr lang="es-ES" sz="1600" dirty="0"/>
              <a:t> </a:t>
            </a:r>
            <a:endParaRPr lang="es-EC" sz="1600" dirty="0"/>
          </a:p>
          <a:p>
            <a:pPr lvl="0"/>
            <a:r>
              <a:rPr lang="es-EC" sz="1600" dirty="0"/>
              <a:t>N= tamaño de la población</a:t>
            </a:r>
          </a:p>
          <a:p>
            <a:r>
              <a:rPr lang="es-ES" sz="1600" dirty="0"/>
              <a:t> </a:t>
            </a:r>
            <a:endParaRPr lang="es-EC" sz="1600" dirty="0"/>
          </a:p>
          <a:p>
            <a:pPr lvl="0"/>
            <a:r>
              <a:rPr lang="es-EC" sz="1600" dirty="0"/>
              <a:t>Z= valor critico obtenido del área de la curva normal</a:t>
            </a:r>
          </a:p>
          <a:p>
            <a:r>
              <a:rPr lang="es-ES" sz="1600" dirty="0"/>
              <a:t> </a:t>
            </a:r>
            <a:endParaRPr lang="es-EC" sz="1600" dirty="0"/>
          </a:p>
          <a:p>
            <a:r>
              <a:rPr lang="es-EC" sz="1600" dirty="0"/>
              <a:t>d= nivel de precisión absoluta o referencia hacia la amplitud del intervalo de confianza</a:t>
            </a:r>
            <a:endParaRPr lang="es-EC" sz="1600" dirty="0">
              <a:ea typeface="Times New Roman" panose="02020603050405020304" pitchFamily="18" charset="0"/>
            </a:endParaRPr>
          </a:p>
        </p:txBody>
      </p:sp>
    </p:spTree>
    <p:extLst>
      <p:ext uri="{BB962C8B-B14F-4D97-AF65-F5344CB8AC3E}">
        <p14:creationId xmlns:p14="http://schemas.microsoft.com/office/powerpoint/2010/main" val="263066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677363" y="2983995"/>
            <a:ext cx="1129397" cy="1169258"/>
          </a:xfrm>
          <a:prstGeom prst="rect">
            <a:avLst/>
          </a:prstGeom>
        </p:spPr>
      </p:pic>
      <p:sp>
        <p:nvSpPr>
          <p:cNvPr id="15" name="テキスト プレースホルダー 14"/>
          <p:cNvSpPr>
            <a:spLocks noGrp="1"/>
          </p:cNvSpPr>
          <p:nvPr>
            <p:ph type="body" sz="quarter" idx="15"/>
          </p:nvPr>
        </p:nvSpPr>
        <p:spPr>
          <a:xfrm>
            <a:off x="1349436" y="1714479"/>
            <a:ext cx="4746036" cy="526901"/>
          </a:xfrm>
        </p:spPr>
        <p:txBody>
          <a:bodyPr/>
          <a:lstStyle/>
          <a:p>
            <a:pPr marL="0" indent="0">
              <a:buNone/>
            </a:pPr>
            <a:r>
              <a:rPr lang="en-US" altLang="ja-JP" b="1" dirty="0">
                <a:latin typeface="+mj-lt"/>
              </a:rPr>
              <a:t>Validación</a:t>
            </a:r>
            <a:r>
              <a:rPr lang="en-US" altLang="ja-JP" b="1" dirty="0"/>
              <a:t> </a:t>
            </a:r>
            <a:endParaRPr kumimoji="1" lang="ja-JP" altLang="en-US" b="1" dirty="0"/>
          </a:p>
        </p:txBody>
      </p:sp>
      <p:sp>
        <p:nvSpPr>
          <p:cNvPr id="14" name="テキスト プレースホルダー 13"/>
          <p:cNvSpPr>
            <a:spLocks noGrp="1"/>
          </p:cNvSpPr>
          <p:nvPr>
            <p:ph type="body" sz="quarter" idx="14"/>
          </p:nvPr>
        </p:nvSpPr>
        <p:spPr>
          <a:xfrm>
            <a:off x="1806760" y="2156390"/>
            <a:ext cx="4288713" cy="1115613"/>
          </a:xfrm>
        </p:spPr>
        <p:txBody>
          <a:bodyPr>
            <a:noAutofit/>
          </a:bodyPr>
          <a:lstStyle/>
          <a:p>
            <a:r>
              <a:rPr lang="en-US" altLang="ja-JP" sz="1700" dirty="0"/>
              <a:t>4</a:t>
            </a:r>
            <a:r>
              <a:rPr lang="en-US" altLang="ja-JP" sz="1700" dirty="0" smtClean="0"/>
              <a:t> </a:t>
            </a:r>
            <a:r>
              <a:rPr lang="en-US" altLang="ja-JP" sz="1700" dirty="0"/>
              <a:t>EXPERTOS </a:t>
            </a:r>
            <a:endParaRPr lang="en-US" altLang="ja-JP" sz="1700" dirty="0">
              <a:solidFill>
                <a:schemeClr val="bg2">
                  <a:lumMod val="10000"/>
                </a:schemeClr>
              </a:solidFill>
            </a:endParaRPr>
          </a:p>
          <a:p>
            <a:r>
              <a:rPr kumimoji="1" lang="en-US" altLang="ja-JP" sz="1700" dirty="0">
                <a:solidFill>
                  <a:schemeClr val="bg2">
                    <a:lumMod val="10000"/>
                  </a:schemeClr>
                </a:solidFill>
              </a:rPr>
              <a:t>4 CRITERIOS: </a:t>
            </a:r>
            <a:r>
              <a:rPr kumimoji="1" lang="es-EC" altLang="ja-JP" sz="1700" dirty="0">
                <a:solidFill>
                  <a:schemeClr val="bg2">
                    <a:lumMod val="10000"/>
                  </a:schemeClr>
                </a:solidFill>
              </a:rPr>
              <a:t>Suficiencia, Claridad, Coherencia, y Relevancia.</a:t>
            </a:r>
          </a:p>
        </p:txBody>
      </p:sp>
      <p:sp>
        <p:nvSpPr>
          <p:cNvPr id="18" name="テキスト プレースホルダー 17"/>
          <p:cNvSpPr>
            <a:spLocks noGrp="1"/>
          </p:cNvSpPr>
          <p:nvPr>
            <p:ph type="body" sz="quarter" idx="18"/>
          </p:nvPr>
        </p:nvSpPr>
        <p:spPr>
          <a:xfrm>
            <a:off x="7038596" y="1772816"/>
            <a:ext cx="4746036" cy="526901"/>
          </a:xfrm>
        </p:spPr>
        <p:txBody>
          <a:bodyPr/>
          <a:lstStyle/>
          <a:p>
            <a:pPr marL="0" indent="0">
              <a:buNone/>
            </a:pPr>
            <a:r>
              <a:rPr kumimoji="1" lang="es-EC" altLang="ja-JP" sz="2000" b="1" dirty="0">
                <a:latin typeface="+mj-lt"/>
              </a:rPr>
              <a:t>Alfa de Cronbach – </a:t>
            </a:r>
            <a:r>
              <a:rPr kumimoji="1" lang="es-EC" altLang="ja-JP" sz="2000" b="1" dirty="0" smtClean="0">
                <a:latin typeface="+mj-lt"/>
              </a:rPr>
              <a:t>Teletrabajo</a:t>
            </a:r>
            <a:endParaRPr kumimoji="1" lang="ja-JP" altLang="en-US" sz="2000" b="1" dirty="0">
              <a:latin typeface="+mj-lt"/>
            </a:endParaRPr>
          </a:p>
        </p:txBody>
      </p:sp>
      <p:sp>
        <p:nvSpPr>
          <p:cNvPr id="20" name="テキスト プレースホルダー 19"/>
          <p:cNvSpPr>
            <a:spLocks noGrp="1"/>
          </p:cNvSpPr>
          <p:nvPr>
            <p:ph type="body" sz="quarter" idx="20"/>
          </p:nvPr>
        </p:nvSpPr>
        <p:spPr>
          <a:xfrm>
            <a:off x="7182612" y="4054227"/>
            <a:ext cx="4746036" cy="526901"/>
          </a:xfrm>
        </p:spPr>
        <p:txBody>
          <a:bodyPr/>
          <a:lstStyle/>
          <a:p>
            <a:pPr marL="0" indent="0">
              <a:buNone/>
            </a:pPr>
            <a:r>
              <a:rPr kumimoji="1" lang="es-EC" altLang="ja-JP" sz="2000" b="1" dirty="0">
                <a:latin typeface="+mj-lt"/>
              </a:rPr>
              <a:t>Alfa de Cronbach – </a:t>
            </a:r>
            <a:r>
              <a:rPr kumimoji="1" lang="es-EC" altLang="ja-JP" sz="2000" b="1" dirty="0" smtClean="0">
                <a:latin typeface="+mj-lt"/>
              </a:rPr>
              <a:t>Sostenibilidad</a:t>
            </a:r>
            <a:endParaRPr kumimoji="1" lang="ja-JP" altLang="en-US" sz="2000" b="1" dirty="0">
              <a:latin typeface="+mj-lt"/>
            </a:endParaRPr>
          </a:p>
        </p:txBody>
      </p:sp>
      <p:sp>
        <p:nvSpPr>
          <p:cNvPr id="22" name="フッター プレースホルダー 21"/>
          <p:cNvSpPr>
            <a:spLocks noGrp="1"/>
          </p:cNvSpPr>
          <p:nvPr>
            <p:ph type="ftr" sz="quarter" idx="10"/>
          </p:nvPr>
        </p:nvSpPr>
        <p:spPr>
          <a:xfrm>
            <a:off x="6541335" y="1124744"/>
            <a:ext cx="5014078" cy="365125"/>
          </a:xfrm>
        </p:spPr>
        <p:txBody>
          <a:bodyPr/>
          <a:lstStyle/>
          <a:p>
            <a:pPr algn="l"/>
            <a:r>
              <a:rPr lang="es-EC" altLang="ja-JP" sz="1400" b="1" dirty="0">
                <a:solidFill>
                  <a:schemeClr val="bg2">
                    <a:lumMod val="10000"/>
                  </a:schemeClr>
                </a:solidFill>
              </a:rPr>
              <a:t>0              0,2              0,4              0,6              0,8             1,0</a:t>
            </a:r>
            <a:endParaRPr lang="ja-JP" altLang="en-US" sz="1600" b="1" dirty="0">
              <a:solidFill>
                <a:schemeClr val="bg2">
                  <a:lumMod val="10000"/>
                </a:schemeClr>
              </a:solidFill>
            </a:endParaRPr>
          </a:p>
        </p:txBody>
      </p:sp>
      <p:sp>
        <p:nvSpPr>
          <p:cNvPr id="23" name="スライド番号プレースホルダー 22"/>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27" name="Rectangle 15">
            <a:extLst>
              <a:ext uri="{FF2B5EF4-FFF2-40B4-BE49-F238E27FC236}">
                <a16:creationId xmlns="" xmlns:a16="http://schemas.microsoft.com/office/drawing/2014/main" id="{D4FF11F8-D34B-45B3-B4BA-4307BFB9EFD8}"/>
              </a:ext>
            </a:extLst>
          </p:cNvPr>
          <p:cNvSpPr>
            <a:spLocks noChangeArrowheads="1"/>
          </p:cNvSpPr>
          <p:nvPr/>
        </p:nvSpPr>
        <p:spPr bwMode="auto">
          <a:xfrm>
            <a:off x="563910" y="626751"/>
            <a:ext cx="452397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 xmlns:a16="http://schemas.microsoft.com/office/drawing/2014/main" id="{141062C6-C1C0-44F1-8798-F0815FA1AA9C}"/>
              </a:ext>
            </a:extLst>
          </p:cNvPr>
          <p:cNvSpPr>
            <a:spLocks/>
          </p:cNvSpPr>
          <p:nvPr/>
        </p:nvSpPr>
        <p:spPr bwMode="auto">
          <a:xfrm>
            <a:off x="4692818" y="626751"/>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9" name="TextBox 141">
            <a:extLst>
              <a:ext uri="{FF2B5EF4-FFF2-40B4-BE49-F238E27FC236}">
                <a16:creationId xmlns="" xmlns:a16="http://schemas.microsoft.com/office/drawing/2014/main" id="{D09D5E6C-E1A3-46E7-8E10-A8FB52242E25}"/>
              </a:ext>
            </a:extLst>
          </p:cNvPr>
          <p:cNvSpPr txBox="1"/>
          <p:nvPr/>
        </p:nvSpPr>
        <p:spPr>
          <a:xfrm>
            <a:off x="563910" y="816329"/>
            <a:ext cx="4884019" cy="400110"/>
          </a:xfrm>
          <a:prstGeom prst="rect">
            <a:avLst/>
          </a:prstGeom>
          <a:noFill/>
        </p:spPr>
        <p:txBody>
          <a:bodyPr wrap="square" rtlCol="0">
            <a:spAutoFit/>
          </a:bodyPr>
          <a:lstStyle/>
          <a:p>
            <a:r>
              <a:rPr lang="es-EC" sz="2000" b="1" dirty="0">
                <a:solidFill>
                  <a:schemeClr val="bg1"/>
                </a:solidFill>
                <a:latin typeface="+mj-lt"/>
                <a:cs typeface="Times New Roman" panose="02020603050405020304" pitchFamily="18" charset="0"/>
              </a:rPr>
              <a:t>VALIDACIÓN DEL INSTRUMENTO</a:t>
            </a:r>
            <a:endParaRPr lang="en-US" sz="2000" b="1" dirty="0">
              <a:solidFill>
                <a:schemeClr val="bg1"/>
              </a:solidFill>
              <a:latin typeface="+mj-lt"/>
              <a:cs typeface="Arial" panose="020B0604020202020204" pitchFamily="34" charset="0"/>
            </a:endParaRPr>
          </a:p>
        </p:txBody>
      </p:sp>
      <p:sp>
        <p:nvSpPr>
          <p:cNvPr id="30" name="テキスト プレースホルダー 19"/>
          <p:cNvSpPr>
            <a:spLocks noGrp="1"/>
          </p:cNvSpPr>
          <p:nvPr>
            <p:ph type="body" sz="quarter" idx="20"/>
          </p:nvPr>
        </p:nvSpPr>
        <p:spPr>
          <a:xfrm>
            <a:off x="1349436" y="3187013"/>
            <a:ext cx="4746036" cy="526901"/>
          </a:xfrm>
        </p:spPr>
        <p:txBody>
          <a:bodyPr/>
          <a:lstStyle/>
          <a:p>
            <a:pPr marL="0" indent="0">
              <a:buNone/>
            </a:pPr>
            <a:r>
              <a:rPr kumimoji="1" lang="es-EC" altLang="ja-JP" b="1" dirty="0">
                <a:solidFill>
                  <a:srgbClr val="75897F"/>
                </a:solidFill>
                <a:latin typeface="+mj-lt"/>
              </a:rPr>
              <a:t>Prueba Piloto</a:t>
            </a:r>
            <a:endParaRPr kumimoji="1" lang="ja-JP" altLang="en-US" b="1" dirty="0">
              <a:solidFill>
                <a:srgbClr val="75897F"/>
              </a:solidFill>
              <a:latin typeface="+mj-lt"/>
            </a:endParaRPr>
          </a:p>
        </p:txBody>
      </p:sp>
      <p:cxnSp>
        <p:nvCxnSpPr>
          <p:cNvPr id="35" name="Conector recto 34"/>
          <p:cNvCxnSpPr/>
          <p:nvPr/>
        </p:nvCxnSpPr>
        <p:spPr>
          <a:xfrm>
            <a:off x="6671283" y="1131429"/>
            <a:ext cx="4608512"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7" name="Conector recto 36"/>
          <p:cNvCxnSpPr/>
          <p:nvPr/>
        </p:nvCxnSpPr>
        <p:spPr>
          <a:xfrm>
            <a:off x="6671283"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38" name="Conector recto 37"/>
          <p:cNvCxnSpPr/>
          <p:nvPr/>
        </p:nvCxnSpPr>
        <p:spPr>
          <a:xfrm>
            <a:off x="11279795"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39" name="Conector recto 38"/>
          <p:cNvCxnSpPr/>
          <p:nvPr/>
        </p:nvCxnSpPr>
        <p:spPr>
          <a:xfrm>
            <a:off x="7535379"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0" name="Conector recto 39"/>
          <p:cNvCxnSpPr/>
          <p:nvPr/>
        </p:nvCxnSpPr>
        <p:spPr>
          <a:xfrm>
            <a:off x="8471483"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1" name="Conector recto 40"/>
          <p:cNvCxnSpPr/>
          <p:nvPr/>
        </p:nvCxnSpPr>
        <p:spPr>
          <a:xfrm>
            <a:off x="9407587"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cxnSp>
        <p:nvCxnSpPr>
          <p:cNvPr id="42" name="Conector recto 41"/>
          <p:cNvCxnSpPr/>
          <p:nvPr/>
        </p:nvCxnSpPr>
        <p:spPr>
          <a:xfrm>
            <a:off x="10343691" y="990533"/>
            <a:ext cx="0" cy="140897"/>
          </a:xfrm>
          <a:prstGeom prst="line">
            <a:avLst/>
          </a:prstGeom>
          <a:ln w="28575">
            <a:solidFill>
              <a:schemeClr val="bg2">
                <a:lumMod val="10000"/>
              </a:schemeClr>
            </a:solidFill>
          </a:ln>
        </p:spPr>
        <p:style>
          <a:lnRef idx="1">
            <a:schemeClr val="accent6"/>
          </a:lnRef>
          <a:fillRef idx="0">
            <a:schemeClr val="accent6"/>
          </a:fillRef>
          <a:effectRef idx="0">
            <a:schemeClr val="accent6"/>
          </a:effectRef>
          <a:fontRef idx="minor">
            <a:schemeClr val="tx1"/>
          </a:fontRef>
        </p:style>
      </p:cxnSp>
      <p:sp>
        <p:nvSpPr>
          <p:cNvPr id="43" name="フッター プレースホルダー 21"/>
          <p:cNvSpPr txBox="1">
            <a:spLocks/>
          </p:cNvSpPr>
          <p:nvPr/>
        </p:nvSpPr>
        <p:spPr>
          <a:xfrm>
            <a:off x="6552014" y="595860"/>
            <a:ext cx="5014078" cy="365125"/>
          </a:xfrm>
          <a:prstGeom prst="rect">
            <a:avLst/>
          </a:prstGeom>
        </p:spPr>
        <p:txBody>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altLang="ja-JP" sz="1400" b="1" dirty="0">
                <a:solidFill>
                  <a:schemeClr val="bg2">
                    <a:lumMod val="10000"/>
                  </a:schemeClr>
                </a:solidFill>
              </a:rPr>
              <a:t> Muy baja       </a:t>
            </a:r>
            <a:r>
              <a:rPr lang="es-EC" altLang="ja-JP" sz="1400" b="1" dirty="0" err="1">
                <a:solidFill>
                  <a:schemeClr val="bg2">
                    <a:lumMod val="10000"/>
                  </a:schemeClr>
                </a:solidFill>
              </a:rPr>
              <a:t>Baja</a:t>
            </a:r>
            <a:r>
              <a:rPr lang="es-EC" altLang="ja-JP" sz="1400" b="1" dirty="0">
                <a:solidFill>
                  <a:schemeClr val="bg2">
                    <a:lumMod val="10000"/>
                  </a:schemeClr>
                </a:solidFill>
              </a:rPr>
              <a:t>       Moderada     Buena           Alta</a:t>
            </a:r>
            <a:endParaRPr lang="ja-JP" altLang="en-US" sz="1600" b="1" dirty="0">
              <a:solidFill>
                <a:schemeClr val="bg2">
                  <a:lumMod val="10000"/>
                </a:schemeClr>
              </a:solidFill>
            </a:endParaRPr>
          </a:p>
        </p:txBody>
      </p:sp>
      <p:sp>
        <p:nvSpPr>
          <p:cNvPr id="24" name="テキスト プレースホルダー 13">
            <a:extLst>
              <a:ext uri="{FF2B5EF4-FFF2-40B4-BE49-F238E27FC236}">
                <a16:creationId xmlns="" xmlns:a16="http://schemas.microsoft.com/office/drawing/2014/main" id="{2CD4BF08-41DA-40C6-92B7-8B18F894043D}"/>
              </a:ext>
            </a:extLst>
          </p:cNvPr>
          <p:cNvSpPr txBox="1">
            <a:spLocks/>
          </p:cNvSpPr>
          <p:nvPr/>
        </p:nvSpPr>
        <p:spPr>
          <a:xfrm>
            <a:off x="1806760" y="4101740"/>
            <a:ext cx="3281129" cy="1115613"/>
          </a:xfrm>
          <a:prstGeom prst="rect">
            <a:avLst/>
          </a:prstGeom>
        </p:spPr>
        <p:txBody>
          <a:bodyPr anchor="t">
            <a:noAutofit/>
          </a:bodyPr>
          <a:lstStyle>
            <a:lvl1pPr marL="342900" indent="-342900" algn="l" rtl="0" eaLnBrk="0" fontAlgn="base" hangingPunct="0">
              <a:spcBef>
                <a:spcPct val="20000"/>
              </a:spcBef>
              <a:spcAft>
                <a:spcPct val="0"/>
              </a:spcAft>
              <a:buChar char="•"/>
              <a:defRPr sz="1333" baseline="0">
                <a:solidFill>
                  <a:schemeClr val="tx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r>
              <a:rPr kumimoji="1" lang="es-EC" altLang="ja-JP" sz="1700" kern="0" dirty="0">
                <a:solidFill>
                  <a:schemeClr val="bg2">
                    <a:lumMod val="10000"/>
                  </a:schemeClr>
                </a:solidFill>
              </a:rPr>
              <a:t>Aplicada al 10% de la muestra.</a:t>
            </a:r>
          </a:p>
          <a:p>
            <a:r>
              <a:rPr kumimoji="1" lang="es-EC" altLang="ja-JP" sz="1700" kern="0" dirty="0">
                <a:solidFill>
                  <a:schemeClr val="bg2">
                    <a:lumMod val="10000"/>
                  </a:schemeClr>
                </a:solidFill>
              </a:rPr>
              <a:t>36 trabajadores del </a:t>
            </a:r>
            <a:r>
              <a:rPr kumimoji="1" lang="es-EC" altLang="ja-JP" sz="1700" kern="0" dirty="0" smtClean="0">
                <a:solidFill>
                  <a:schemeClr val="bg2">
                    <a:lumMod val="10000"/>
                  </a:schemeClr>
                </a:solidFill>
              </a:rPr>
              <a:t>las pymes.</a:t>
            </a:r>
            <a:endParaRPr kumimoji="1" lang="es-EC" altLang="ja-JP" sz="1700" kern="0" dirty="0">
              <a:solidFill>
                <a:schemeClr val="bg2">
                  <a:lumMod val="10000"/>
                </a:schemeClr>
              </a:solidFill>
            </a:endParaRPr>
          </a:p>
        </p:txBody>
      </p:sp>
      <p:pic>
        <p:nvPicPr>
          <p:cNvPr id="3" name="Imagen 2">
            <a:extLst>
              <a:ext uri="{FF2B5EF4-FFF2-40B4-BE49-F238E27FC236}">
                <a16:creationId xmlns="" xmlns:a16="http://schemas.microsoft.com/office/drawing/2014/main" id="{902C0470-0BAC-47E6-AB37-9425DC95469E}"/>
              </a:ext>
            </a:extLst>
          </p:cNvPr>
          <p:cNvPicPr>
            <a:picLocks noChangeAspect="1"/>
          </p:cNvPicPr>
          <p:nvPr/>
        </p:nvPicPr>
        <p:blipFill rotWithShape="1">
          <a:blip r:embed="rId3"/>
          <a:srcRect l="22241" t="43194" r="43503" b="35293"/>
          <a:stretch/>
        </p:blipFill>
        <p:spPr>
          <a:xfrm>
            <a:off x="7535379" y="2564904"/>
            <a:ext cx="3372901" cy="1190931"/>
          </a:xfrm>
          <a:prstGeom prst="rect">
            <a:avLst/>
          </a:prstGeom>
        </p:spPr>
      </p:pic>
      <p:pic>
        <p:nvPicPr>
          <p:cNvPr id="5" name="Imagen 4">
            <a:extLst>
              <a:ext uri="{FF2B5EF4-FFF2-40B4-BE49-F238E27FC236}">
                <a16:creationId xmlns="" xmlns:a16="http://schemas.microsoft.com/office/drawing/2014/main" id="{B5D041FF-5549-4FE8-9935-41549114E590}"/>
              </a:ext>
            </a:extLst>
          </p:cNvPr>
          <p:cNvPicPr>
            <a:picLocks noChangeAspect="1"/>
          </p:cNvPicPr>
          <p:nvPr/>
        </p:nvPicPr>
        <p:blipFill rotWithShape="1">
          <a:blip r:embed="rId4"/>
          <a:srcRect l="17516" t="37095" r="37006" b="32674"/>
          <a:stretch/>
        </p:blipFill>
        <p:spPr>
          <a:xfrm>
            <a:off x="7632809" y="4725144"/>
            <a:ext cx="3275471" cy="1224136"/>
          </a:xfrm>
          <a:prstGeom prst="rect">
            <a:avLst/>
          </a:prstGeom>
        </p:spPr>
      </p:pic>
    </p:spTree>
    <p:extLst>
      <p:ext uri="{BB962C8B-B14F-4D97-AF65-F5344CB8AC3E}">
        <p14:creationId xmlns:p14="http://schemas.microsoft.com/office/powerpoint/2010/main" val="174640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9"/>
          <p:cNvSpPr>
            <a:spLocks noGrp="1"/>
          </p:cNvSpPr>
          <p:nvPr>
            <p:ph type="body" sz="quarter" idx="21"/>
          </p:nvPr>
        </p:nvSpPr>
        <p:spPr>
          <a:xfrm>
            <a:off x="889890" y="1895172"/>
            <a:ext cx="2452213" cy="702337"/>
          </a:xfrm>
        </p:spPr>
        <p:txBody>
          <a:bodyPr/>
          <a:lstStyle/>
          <a:p>
            <a:r>
              <a:rPr lang="es-EC" altLang="ja-JP" sz="2000" dirty="0" smtClean="0">
                <a:solidFill>
                  <a:schemeClr val="accent6">
                    <a:lumMod val="75000"/>
                  </a:schemeClr>
                </a:solidFill>
              </a:rPr>
              <a:t>1)Edad</a:t>
            </a:r>
            <a:endParaRPr kumimoji="1" lang="es-EC" altLang="ja-JP" sz="2000" dirty="0">
              <a:solidFill>
                <a:schemeClr val="accent6">
                  <a:lumMod val="75000"/>
                </a:schemeClr>
              </a:solidFill>
            </a:endParaRPr>
          </a:p>
        </p:txBody>
      </p:sp>
      <p:sp>
        <p:nvSpPr>
          <p:cNvPr id="21" name="テキスト プレースホルダー 20"/>
          <p:cNvSpPr>
            <a:spLocks noGrp="1"/>
          </p:cNvSpPr>
          <p:nvPr>
            <p:ph type="body" sz="quarter" idx="24"/>
          </p:nvPr>
        </p:nvSpPr>
        <p:spPr/>
        <p:txBody>
          <a:bodyPr/>
          <a:lstStyle/>
          <a:p>
            <a:r>
              <a:rPr lang="es-EC" sz="1600" dirty="0"/>
              <a:t>L</a:t>
            </a:r>
            <a:r>
              <a:rPr lang="es-EC" sz="1600" dirty="0" smtClean="0"/>
              <a:t>a </a:t>
            </a:r>
            <a:r>
              <a:rPr lang="es-EC" sz="1600" dirty="0"/>
              <a:t>edad media de las personas encuestadas es de 35 años.</a:t>
            </a:r>
            <a:endParaRPr kumimoji="1" lang="ja-JP" altLang="en-US" sz="1467" dirty="0"/>
          </a:p>
        </p:txBody>
      </p:sp>
      <p:sp>
        <p:nvSpPr>
          <p:cNvPr id="22" name="テキスト プレースホルダー 21"/>
          <p:cNvSpPr>
            <a:spLocks noGrp="1"/>
          </p:cNvSpPr>
          <p:nvPr>
            <p:ph type="body" sz="quarter" idx="25"/>
          </p:nvPr>
        </p:nvSpPr>
        <p:spPr>
          <a:xfrm>
            <a:off x="5251506" y="1837109"/>
            <a:ext cx="2452213" cy="702337"/>
          </a:xfrm>
        </p:spPr>
        <p:txBody>
          <a:bodyPr/>
          <a:lstStyle/>
          <a:p>
            <a:r>
              <a:rPr lang="es-EC" altLang="ja-JP" sz="2000" dirty="0"/>
              <a:t>3) </a:t>
            </a:r>
            <a:r>
              <a:rPr lang="es-EC" altLang="ja-JP" sz="2000" dirty="0" smtClean="0"/>
              <a:t>Sector de Residencia</a:t>
            </a:r>
            <a:endParaRPr kumimoji="1" lang="es-EC" altLang="ja-JP" sz="2000" dirty="0"/>
          </a:p>
        </p:txBody>
      </p:sp>
      <p:sp>
        <p:nvSpPr>
          <p:cNvPr id="23" name="テキスト プレースホルダー 22"/>
          <p:cNvSpPr>
            <a:spLocks noGrp="1"/>
          </p:cNvSpPr>
          <p:nvPr>
            <p:ph type="body" sz="quarter" idx="26"/>
          </p:nvPr>
        </p:nvSpPr>
        <p:spPr>
          <a:xfrm>
            <a:off x="5251506" y="2683994"/>
            <a:ext cx="3874874" cy="823041"/>
          </a:xfrm>
        </p:spPr>
        <p:txBody>
          <a:bodyPr/>
          <a:lstStyle/>
          <a:p>
            <a:r>
              <a:rPr lang="es-EC" sz="1600" dirty="0" smtClean="0"/>
              <a:t>Sur 52,63%</a:t>
            </a:r>
            <a:br>
              <a:rPr lang="es-EC" sz="1600" dirty="0" smtClean="0"/>
            </a:br>
            <a:r>
              <a:rPr lang="es-EC" sz="1600" dirty="0" smtClean="0"/>
              <a:t>Centro </a:t>
            </a:r>
            <a:r>
              <a:rPr lang="es-EC" sz="1600" dirty="0"/>
              <a:t>con el </a:t>
            </a:r>
            <a:r>
              <a:rPr lang="es-EC" sz="1600" dirty="0" smtClean="0"/>
              <a:t>19,74%</a:t>
            </a:r>
            <a:br>
              <a:rPr lang="es-EC" sz="1600" dirty="0" smtClean="0"/>
            </a:br>
            <a:r>
              <a:rPr lang="es-EC" sz="1600" dirty="0" smtClean="0"/>
              <a:t>Norte </a:t>
            </a:r>
            <a:r>
              <a:rPr lang="es-EC" sz="1600" dirty="0"/>
              <a:t>con el 15,53% </a:t>
            </a:r>
            <a:r>
              <a:rPr lang="es-EC" sz="1600" dirty="0" smtClean="0"/>
              <a:t/>
            </a:r>
            <a:br>
              <a:rPr lang="es-EC" sz="1600" dirty="0" smtClean="0"/>
            </a:br>
            <a:r>
              <a:rPr lang="es-EC" sz="1600" dirty="0" smtClean="0"/>
              <a:t>Valle </a:t>
            </a:r>
            <a:r>
              <a:rPr lang="es-EC" sz="1600" dirty="0"/>
              <a:t>con un 12,11%.</a:t>
            </a:r>
            <a:endParaRPr kumimoji="1" lang="ja-JP" altLang="en-US" sz="1467" dirty="0"/>
          </a:p>
        </p:txBody>
      </p:sp>
      <p:sp>
        <p:nvSpPr>
          <p:cNvPr id="25" name="テキスト プレースホルダー 24"/>
          <p:cNvSpPr>
            <a:spLocks noGrp="1"/>
          </p:cNvSpPr>
          <p:nvPr>
            <p:ph type="body" sz="quarter" idx="28"/>
          </p:nvPr>
        </p:nvSpPr>
        <p:spPr>
          <a:xfrm>
            <a:off x="9613122" y="2117456"/>
            <a:ext cx="2452213" cy="480053"/>
          </a:xfrm>
        </p:spPr>
        <p:txBody>
          <a:bodyPr/>
          <a:lstStyle/>
          <a:p>
            <a:r>
              <a:rPr lang="es-EC" altLang="ja-JP" sz="2000" dirty="0">
                <a:solidFill>
                  <a:schemeClr val="accent6">
                    <a:lumMod val="75000"/>
                  </a:schemeClr>
                </a:solidFill>
              </a:rPr>
              <a:t>5) </a:t>
            </a:r>
            <a:r>
              <a:rPr lang="es-EC" altLang="ja-JP" sz="2000" dirty="0" smtClean="0">
                <a:solidFill>
                  <a:schemeClr val="accent6">
                    <a:lumMod val="75000"/>
                  </a:schemeClr>
                </a:solidFill>
              </a:rPr>
              <a:t>Ingreso Mensual</a:t>
            </a:r>
            <a:endParaRPr kumimoji="1" lang="es-EC" altLang="ja-JP" sz="2000" dirty="0">
              <a:solidFill>
                <a:schemeClr val="accent6">
                  <a:lumMod val="75000"/>
                </a:schemeClr>
              </a:solidFill>
            </a:endParaRPr>
          </a:p>
        </p:txBody>
      </p:sp>
      <p:sp>
        <p:nvSpPr>
          <p:cNvPr id="26" name="テキスト プレースホルダー 25"/>
          <p:cNvSpPr>
            <a:spLocks noGrp="1"/>
          </p:cNvSpPr>
          <p:nvPr>
            <p:ph type="body" sz="quarter" idx="29"/>
          </p:nvPr>
        </p:nvSpPr>
        <p:spPr>
          <a:xfrm>
            <a:off x="9554909" y="2683994"/>
            <a:ext cx="2599814" cy="823041"/>
          </a:xfrm>
        </p:spPr>
        <p:txBody>
          <a:bodyPr/>
          <a:lstStyle/>
          <a:p>
            <a:r>
              <a:rPr lang="es-EC" sz="1600" dirty="0" smtClean="0"/>
              <a:t>La mayoría gana </a:t>
            </a:r>
            <a:r>
              <a:rPr lang="es-EC" sz="1600" dirty="0"/>
              <a:t>entre $400-$</a:t>
            </a:r>
            <a:r>
              <a:rPr lang="es-EC" sz="1600" dirty="0" smtClean="0"/>
              <a:t>800.</a:t>
            </a:r>
            <a:endParaRPr kumimoji="1" lang="ja-JP" altLang="en-US" sz="1467" dirty="0"/>
          </a:p>
        </p:txBody>
      </p:sp>
      <p:sp>
        <p:nvSpPr>
          <p:cNvPr id="28" name="テキスト プレースホルダー 27"/>
          <p:cNvSpPr>
            <a:spLocks noGrp="1"/>
          </p:cNvSpPr>
          <p:nvPr>
            <p:ph type="body" sz="quarter" idx="31"/>
          </p:nvPr>
        </p:nvSpPr>
        <p:spPr>
          <a:xfrm>
            <a:off x="1198431" y="4086423"/>
            <a:ext cx="2452213" cy="741244"/>
          </a:xfrm>
        </p:spPr>
        <p:txBody>
          <a:bodyPr/>
          <a:lstStyle/>
          <a:p>
            <a:r>
              <a:rPr kumimoji="1" lang="es-EC" altLang="ja-JP" sz="2000" dirty="0">
                <a:solidFill>
                  <a:schemeClr val="accent6">
                    <a:lumMod val="75000"/>
                  </a:schemeClr>
                </a:solidFill>
              </a:rPr>
              <a:t>2) </a:t>
            </a:r>
            <a:r>
              <a:rPr kumimoji="1" lang="es-EC" altLang="ja-JP" sz="2000" dirty="0" smtClean="0">
                <a:solidFill>
                  <a:schemeClr val="accent6">
                    <a:lumMod val="75000"/>
                  </a:schemeClr>
                </a:solidFill>
              </a:rPr>
              <a:t>Género</a:t>
            </a:r>
            <a:endParaRPr kumimoji="1" lang="es-EC" altLang="ja-JP" sz="2000" dirty="0">
              <a:solidFill>
                <a:schemeClr val="accent6">
                  <a:lumMod val="75000"/>
                </a:schemeClr>
              </a:solidFill>
            </a:endParaRPr>
          </a:p>
        </p:txBody>
      </p:sp>
      <p:sp>
        <p:nvSpPr>
          <p:cNvPr id="31" name="テキスト プレースホルダー 30"/>
          <p:cNvSpPr>
            <a:spLocks noGrp="1"/>
          </p:cNvSpPr>
          <p:nvPr>
            <p:ph type="body" sz="quarter" idx="34"/>
          </p:nvPr>
        </p:nvSpPr>
        <p:spPr>
          <a:xfrm>
            <a:off x="7320136" y="4803303"/>
            <a:ext cx="2234773" cy="717341"/>
          </a:xfrm>
        </p:spPr>
        <p:txBody>
          <a:bodyPr/>
          <a:lstStyle/>
          <a:p>
            <a:r>
              <a:rPr lang="es-EC" altLang="ja-JP" sz="2000" dirty="0">
                <a:solidFill>
                  <a:schemeClr val="accent6">
                    <a:lumMod val="75000"/>
                  </a:schemeClr>
                </a:solidFill>
              </a:rPr>
              <a:t>4) </a:t>
            </a:r>
            <a:r>
              <a:rPr lang="es-EC" altLang="ja-JP" sz="2000" dirty="0" smtClean="0">
                <a:solidFill>
                  <a:schemeClr val="accent6">
                    <a:lumMod val="75000"/>
                  </a:schemeClr>
                </a:solidFill>
              </a:rPr>
              <a:t>Sector de Trabajo</a:t>
            </a:r>
            <a:endParaRPr kumimoji="1" lang="es-EC" altLang="ja-JP" sz="2000" dirty="0">
              <a:solidFill>
                <a:schemeClr val="accent6">
                  <a:lumMod val="75000"/>
                </a:schemeClr>
              </a:solidFill>
            </a:endParaRPr>
          </a:p>
        </p:txBody>
      </p:sp>
      <p:sp>
        <p:nvSpPr>
          <p:cNvPr id="6" name="スライド番号プレースホルダー 5"/>
          <p:cNvSpPr>
            <a:spLocks noGrp="1"/>
          </p:cNvSpPr>
          <p:nvPr>
            <p:ph type="sldNum" sz="quarter" idx="11"/>
          </p:nvPr>
        </p:nvSpPr>
        <p:spPr/>
        <p:txBody>
          <a:bodyPr/>
          <a:lstStyle/>
          <a:p>
            <a:fld id="{E6459DFB-86F3-43FA-8567-2EA6E426AE90}" type="slidenum">
              <a:rPr lang="ja-JP" altLang="en-US" smtClean="0"/>
              <a:pPr/>
              <a:t>14</a:t>
            </a:fld>
            <a:endParaRPr lang="ja-JP" altLang="en-US"/>
          </a:p>
        </p:txBody>
      </p:sp>
      <p:sp>
        <p:nvSpPr>
          <p:cNvPr id="13" name="CuadroTexto 12">
            <a:extLst>
              <a:ext uri="{FF2B5EF4-FFF2-40B4-BE49-F238E27FC236}">
                <a16:creationId xmlns:a16="http://schemas.microsoft.com/office/drawing/2014/main" xmlns="" id="{E3F0E5B4-AED6-4C46-9A27-18D8852320D3}"/>
              </a:ext>
            </a:extLst>
          </p:cNvPr>
          <p:cNvSpPr txBox="1"/>
          <p:nvPr/>
        </p:nvSpPr>
        <p:spPr>
          <a:xfrm>
            <a:off x="885644" y="632450"/>
            <a:ext cx="770169" cy="562630"/>
          </a:xfrm>
          <a:prstGeom prst="flowChartTerminator">
            <a:avLst/>
          </a:prstGeom>
          <a:solidFill>
            <a:srgbClr val="92D050"/>
          </a:solidFill>
          <a:ln>
            <a:solidFill>
              <a:srgbClr val="92D050"/>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14" name="CuadroTexto 13">
            <a:extLst>
              <a:ext uri="{FF2B5EF4-FFF2-40B4-BE49-F238E27FC236}">
                <a16:creationId xmlns:a16="http://schemas.microsoft.com/office/drawing/2014/main" xmlns="" id="{CE6BB16F-8191-46D2-A73F-797514B874B1}"/>
              </a:ext>
            </a:extLst>
          </p:cNvPr>
          <p:cNvSpPr txBox="1"/>
          <p:nvPr/>
        </p:nvSpPr>
        <p:spPr>
          <a:xfrm>
            <a:off x="1376424" y="692428"/>
            <a:ext cx="2973245" cy="476726"/>
          </a:xfrm>
          <a:prstGeom prst="flowChartAlternateProcess">
            <a:avLst/>
          </a:prstGeom>
          <a:solidFill>
            <a:schemeClr val="accent1">
              <a:lumMod val="50000"/>
            </a:schemeClr>
          </a:solidFill>
        </p:spPr>
        <p:txBody>
          <a:bodyPr wrap="square" rtlCol="0">
            <a:spAutoFit/>
          </a:bodyPr>
          <a:lstStyle/>
          <a:p>
            <a:r>
              <a:rPr lang="es-EC" sz="2200" b="1" dirty="0">
                <a:solidFill>
                  <a:schemeClr val="bg1"/>
                </a:solidFill>
              </a:rPr>
              <a:t>RESULTADOS</a:t>
            </a:r>
          </a:p>
        </p:txBody>
      </p:sp>
      <p:sp>
        <p:nvSpPr>
          <p:cNvPr id="15" name="テキスト プレースホルダー 20"/>
          <p:cNvSpPr>
            <a:spLocks noGrp="1"/>
          </p:cNvSpPr>
          <p:nvPr>
            <p:ph type="body" sz="quarter" idx="24"/>
          </p:nvPr>
        </p:nvSpPr>
        <p:spPr>
          <a:xfrm>
            <a:off x="1940928" y="4995534"/>
            <a:ext cx="2826968" cy="823041"/>
          </a:xfrm>
        </p:spPr>
        <p:txBody>
          <a:bodyPr/>
          <a:lstStyle/>
          <a:p>
            <a:r>
              <a:rPr lang="es-EC" sz="1600" dirty="0"/>
              <a:t>E</a:t>
            </a:r>
            <a:r>
              <a:rPr lang="es-EC" sz="1600" dirty="0" smtClean="0"/>
              <a:t>l </a:t>
            </a:r>
            <a:r>
              <a:rPr lang="es-EC" sz="1600" dirty="0"/>
              <a:t>género de las personas encuestadas en su mayoría son femenino con un 67,37%</a:t>
            </a:r>
            <a:endParaRPr kumimoji="1" lang="ja-JP" altLang="en-US" sz="1467" dirty="0"/>
          </a:p>
        </p:txBody>
      </p:sp>
      <p:sp>
        <p:nvSpPr>
          <p:cNvPr id="16" name="テキスト プレースホルダー 25"/>
          <p:cNvSpPr>
            <a:spLocks noGrp="1"/>
          </p:cNvSpPr>
          <p:nvPr>
            <p:ph type="body" sz="quarter" idx="29"/>
          </p:nvPr>
        </p:nvSpPr>
        <p:spPr>
          <a:xfrm>
            <a:off x="9192344" y="4286083"/>
            <a:ext cx="2962379" cy="823041"/>
          </a:xfrm>
        </p:spPr>
        <p:txBody>
          <a:bodyPr/>
          <a:lstStyle/>
          <a:p>
            <a:r>
              <a:rPr lang="es-EC" sz="1600" dirty="0"/>
              <a:t>S</a:t>
            </a:r>
            <a:r>
              <a:rPr lang="es-EC" sz="1600" dirty="0" smtClean="0"/>
              <a:t>ervicio </a:t>
            </a:r>
            <a:r>
              <a:rPr lang="es-EC" sz="1600" dirty="0"/>
              <a:t>53,42</a:t>
            </a:r>
            <a:r>
              <a:rPr lang="es-EC" sz="1600" dirty="0" smtClean="0"/>
              <a:t>%</a:t>
            </a:r>
            <a:br>
              <a:rPr lang="es-EC" sz="1600" dirty="0" smtClean="0"/>
            </a:br>
            <a:r>
              <a:rPr lang="es-EC" sz="1600" dirty="0" smtClean="0"/>
              <a:t>Comercialización  </a:t>
            </a:r>
            <a:r>
              <a:rPr lang="es-EC" sz="1600" dirty="0"/>
              <a:t>20,26</a:t>
            </a:r>
            <a:r>
              <a:rPr lang="es-EC" sz="1600" dirty="0" smtClean="0"/>
              <a:t>%</a:t>
            </a:r>
            <a:br>
              <a:rPr lang="es-EC" sz="1600" dirty="0" smtClean="0"/>
            </a:br>
            <a:r>
              <a:rPr lang="es-EC" sz="1600" dirty="0" smtClean="0"/>
              <a:t>Fabricación  </a:t>
            </a:r>
            <a:r>
              <a:rPr lang="es-EC" sz="1600" dirty="0"/>
              <a:t>14,21</a:t>
            </a:r>
            <a:r>
              <a:rPr lang="es-EC" sz="1600" dirty="0" smtClean="0"/>
              <a:t>%</a:t>
            </a:r>
            <a:br>
              <a:rPr lang="es-EC" sz="1600" dirty="0" smtClean="0"/>
            </a:br>
            <a:r>
              <a:rPr lang="es-EC" sz="1600" dirty="0" smtClean="0"/>
              <a:t>Transporte </a:t>
            </a:r>
            <a:r>
              <a:rPr lang="es-EC" sz="1600" dirty="0"/>
              <a:t>7,37 </a:t>
            </a:r>
            <a:br>
              <a:rPr lang="es-EC" sz="1600" dirty="0"/>
            </a:br>
            <a:r>
              <a:rPr lang="es-EC" sz="1600" dirty="0" smtClean="0"/>
              <a:t>Construcción 3,16%</a:t>
            </a:r>
            <a:br>
              <a:rPr lang="es-EC" sz="1600" dirty="0" smtClean="0"/>
            </a:br>
            <a:r>
              <a:rPr lang="es-EC" sz="1600" dirty="0" smtClean="0"/>
              <a:t>Agricultura 1,58%.</a:t>
            </a:r>
            <a:endParaRPr kumimoji="1" lang="ja-JP" altLang="en-US" sz="1467" dirty="0"/>
          </a:p>
        </p:txBody>
      </p:sp>
      <p:sp>
        <p:nvSpPr>
          <p:cNvPr id="17" name="CuadroTexto 16">
            <a:extLst>
              <a:ext uri="{FF2B5EF4-FFF2-40B4-BE49-F238E27FC236}">
                <a16:creationId xmlns:a16="http://schemas.microsoft.com/office/drawing/2014/main" xmlns="" id="{1CD08540-F72A-4AE2-89A5-42212C9A2009}"/>
              </a:ext>
            </a:extLst>
          </p:cNvPr>
          <p:cNvSpPr txBox="1"/>
          <p:nvPr/>
        </p:nvSpPr>
        <p:spPr>
          <a:xfrm>
            <a:off x="5772380" y="799822"/>
            <a:ext cx="4545786" cy="369332"/>
          </a:xfrm>
          <a:prstGeom prst="rect">
            <a:avLst/>
          </a:prstGeom>
          <a:noFill/>
        </p:spPr>
        <p:txBody>
          <a:bodyPr wrap="square" rtlCol="0">
            <a:spAutoFit/>
          </a:bodyPr>
          <a:lstStyle/>
          <a:p>
            <a:pPr algn="ctr"/>
            <a:r>
              <a:rPr lang="es-ES_tradnl" b="1" dirty="0">
                <a:solidFill>
                  <a:schemeClr val="accent1">
                    <a:lumMod val="50000"/>
                  </a:schemeClr>
                </a:solidFill>
              </a:rPr>
              <a:t>CARACTERIZACIÓN DE LA MUESTRA</a:t>
            </a:r>
            <a:endParaRPr lang="es-ES" b="1" dirty="0">
              <a:solidFill>
                <a:schemeClr val="accent1">
                  <a:lumMod val="50000"/>
                </a:schemeClr>
              </a:solidFill>
            </a:endParaRPr>
          </a:p>
        </p:txBody>
      </p:sp>
    </p:spTree>
    <p:extLst>
      <p:ext uri="{BB962C8B-B14F-4D97-AF65-F5344CB8AC3E}">
        <p14:creationId xmlns:p14="http://schemas.microsoft.com/office/powerpoint/2010/main" val="365742585"/>
      </p:ext>
    </p:extLst>
  </p:cSld>
  <p:clrMapOvr>
    <a:masterClrMapping/>
  </p:clrMapOvr>
  <p:transition spd="slow" advTm="25682">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639" b="30639"/>
          <a:stretch>
            <a:fillRect/>
          </a:stretch>
        </p:blipFill>
        <p:spPr>
          <a:xfrm>
            <a:off x="0" y="0"/>
            <a:ext cx="12192000" cy="3501008"/>
          </a:xfrm>
        </p:spPr>
      </p:pic>
      <p:sp>
        <p:nvSpPr>
          <p:cNvPr id="7" name="テキスト プレースホルダー 6"/>
          <p:cNvSpPr>
            <a:spLocks noGrp="1"/>
          </p:cNvSpPr>
          <p:nvPr>
            <p:ph type="body" sz="quarter" idx="13"/>
          </p:nvPr>
        </p:nvSpPr>
        <p:spPr>
          <a:xfrm>
            <a:off x="1728247" y="2624655"/>
            <a:ext cx="1632323" cy="1632182"/>
          </a:xfrm>
        </p:spPr>
        <p:txBody>
          <a:bodyPr/>
          <a:lstStyle/>
          <a:p>
            <a:endParaRPr kumimoji="1" lang="ja-JP" altLang="en-US" dirty="0"/>
          </a:p>
        </p:txBody>
      </p:sp>
      <p:sp>
        <p:nvSpPr>
          <p:cNvPr id="8" name="テキスト プレースホルダー 7"/>
          <p:cNvSpPr>
            <a:spLocks noGrp="1"/>
          </p:cNvSpPr>
          <p:nvPr>
            <p:ph type="body" sz="quarter" idx="14"/>
          </p:nvPr>
        </p:nvSpPr>
        <p:spPr/>
        <p:txBody>
          <a:bodyPr/>
          <a:lstStyle/>
          <a:p>
            <a:endParaRPr kumimoji="1" lang="ja-JP" altLang="en-US" dirty="0"/>
          </a:p>
        </p:txBody>
      </p:sp>
      <p:sp>
        <p:nvSpPr>
          <p:cNvPr id="9" name="テキスト プレースホルダー 8"/>
          <p:cNvSpPr>
            <a:spLocks noGrp="1"/>
          </p:cNvSpPr>
          <p:nvPr>
            <p:ph type="body" sz="quarter" idx="15"/>
          </p:nvPr>
        </p:nvSpPr>
        <p:spPr/>
        <p:txBody>
          <a:bodyPr/>
          <a:lstStyle/>
          <a:p>
            <a:endParaRPr kumimoji="1" lang="ja-JP" altLang="en-US" dirty="0"/>
          </a:p>
        </p:txBody>
      </p:sp>
      <p:pic>
        <p:nvPicPr>
          <p:cNvPr id="36" name="図プレースホルダー 35"/>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pic>
        <p:nvPicPr>
          <p:cNvPr id="38" name="図プレースホルダー 37"/>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37" name="図プレースホルダー 36"/>
          <p:cNvPicPr>
            <a:picLocks noGrp="1" noChangeAspect="1"/>
          </p:cNvPicPr>
          <p:nvPr>
            <p:ph type="pic" sz="quarter" idx="19"/>
          </p:nvPr>
        </p:nvPicPr>
        <p:blipFill>
          <a:blip r:embed="rId5" cstate="print">
            <a:extLst>
              <a:ext uri="{28A0092B-C50C-407E-A947-70E740481C1C}">
                <a14:useLocalDpi xmlns:a14="http://schemas.microsoft.com/office/drawing/2010/main" val="0"/>
              </a:ext>
            </a:extLst>
          </a:blip>
          <a:srcRect t="92" b="92"/>
          <a:stretch>
            <a:fillRect/>
          </a:stretch>
        </p:blipFill>
        <p:spPr/>
      </p:pic>
      <p:sp>
        <p:nvSpPr>
          <p:cNvPr id="13" name="テキスト プレースホルダー 12"/>
          <p:cNvSpPr>
            <a:spLocks noGrp="1"/>
          </p:cNvSpPr>
          <p:nvPr>
            <p:ph type="body" sz="quarter" idx="20"/>
          </p:nvPr>
        </p:nvSpPr>
        <p:spPr>
          <a:xfrm>
            <a:off x="875269" y="4356650"/>
            <a:ext cx="3336229" cy="480053"/>
          </a:xfrm>
        </p:spPr>
        <p:txBody>
          <a:bodyPr/>
          <a:lstStyle/>
          <a:p>
            <a:r>
              <a:rPr kumimoji="1" lang="en-US" altLang="ja-JP" dirty="0" smtClean="0">
                <a:solidFill>
                  <a:srgbClr val="0070C0"/>
                </a:solidFill>
              </a:rPr>
              <a:t>Posen Computador</a:t>
            </a:r>
            <a:endParaRPr kumimoji="1" lang="ja-JP" altLang="en-US" dirty="0">
              <a:solidFill>
                <a:srgbClr val="0070C0"/>
              </a:solidFill>
            </a:endParaRPr>
          </a:p>
        </p:txBody>
      </p:sp>
      <p:sp>
        <p:nvSpPr>
          <p:cNvPr id="14" name="テキスト プレースホルダー 13"/>
          <p:cNvSpPr>
            <a:spLocks noGrp="1"/>
          </p:cNvSpPr>
          <p:nvPr>
            <p:ph type="body" sz="quarter" idx="21"/>
          </p:nvPr>
        </p:nvSpPr>
        <p:spPr/>
        <p:txBody>
          <a:bodyPr/>
          <a:lstStyle/>
          <a:p>
            <a:r>
              <a:rPr lang="en-US" altLang="ja-JP" dirty="0" smtClean="0">
                <a:solidFill>
                  <a:srgbClr val="7030A0"/>
                </a:solidFill>
              </a:rPr>
              <a:t>Internet</a:t>
            </a:r>
            <a:endParaRPr kumimoji="1" lang="ja-JP" altLang="en-US" dirty="0">
              <a:solidFill>
                <a:srgbClr val="7030A0"/>
              </a:solidFill>
            </a:endParaRPr>
          </a:p>
        </p:txBody>
      </p:sp>
      <p:sp>
        <p:nvSpPr>
          <p:cNvPr id="15" name="テキスト プレースホルダー 14"/>
          <p:cNvSpPr>
            <a:spLocks noGrp="1"/>
          </p:cNvSpPr>
          <p:nvPr>
            <p:ph type="body" sz="quarter" idx="22"/>
          </p:nvPr>
        </p:nvSpPr>
        <p:spPr>
          <a:xfrm>
            <a:off x="8263855" y="4293097"/>
            <a:ext cx="2807486" cy="478490"/>
          </a:xfrm>
        </p:spPr>
        <p:txBody>
          <a:bodyPr/>
          <a:lstStyle/>
          <a:p>
            <a:r>
              <a:rPr kumimoji="1" lang="en-US" altLang="ja-JP" dirty="0" smtClean="0"/>
              <a:t>Capacitation</a:t>
            </a:r>
            <a:endParaRPr kumimoji="1" lang="ja-JP" altLang="en-US" dirty="0"/>
          </a:p>
        </p:txBody>
      </p:sp>
      <p:sp>
        <p:nvSpPr>
          <p:cNvPr id="16" name="テキスト プレースホルダー 15"/>
          <p:cNvSpPr>
            <a:spLocks noGrp="1"/>
          </p:cNvSpPr>
          <p:nvPr>
            <p:ph type="body" sz="quarter" idx="23"/>
          </p:nvPr>
        </p:nvSpPr>
        <p:spPr>
          <a:xfrm>
            <a:off x="727384" y="5079977"/>
            <a:ext cx="3168627" cy="493883"/>
          </a:xfrm>
        </p:spPr>
        <p:txBody>
          <a:bodyPr/>
          <a:lstStyle/>
          <a:p>
            <a:r>
              <a:rPr lang="en-US" altLang="ja-JP" sz="1800" dirty="0" smtClean="0">
                <a:solidFill>
                  <a:schemeClr val="tx1"/>
                </a:solidFill>
              </a:rPr>
              <a:t>SI : 92,89%</a:t>
            </a:r>
          </a:p>
          <a:p>
            <a:r>
              <a:rPr lang="en-US" altLang="ja-JP" sz="1800" dirty="0" smtClean="0">
                <a:solidFill>
                  <a:schemeClr val="tx1"/>
                </a:solidFill>
              </a:rPr>
              <a:t>NO: 7,11% </a:t>
            </a:r>
            <a:endParaRPr kumimoji="1" lang="ja-JP" altLang="en-US" sz="1800" dirty="0">
              <a:solidFill>
                <a:schemeClr val="tx1"/>
              </a:solidFill>
            </a:endParaRPr>
          </a:p>
        </p:txBody>
      </p:sp>
      <p:sp>
        <p:nvSpPr>
          <p:cNvPr id="17" name="テキスト プレースホルダー 16"/>
          <p:cNvSpPr>
            <a:spLocks noGrp="1"/>
          </p:cNvSpPr>
          <p:nvPr>
            <p:ph type="body" sz="quarter" idx="24"/>
          </p:nvPr>
        </p:nvSpPr>
        <p:spPr>
          <a:xfrm>
            <a:off x="4437403" y="5078492"/>
            <a:ext cx="3168627" cy="694527"/>
          </a:xfrm>
        </p:spPr>
        <p:txBody>
          <a:bodyPr/>
          <a:lstStyle/>
          <a:p>
            <a:r>
              <a:rPr kumimoji="1" lang="es-EC" altLang="ja-JP" sz="1800" dirty="0" smtClean="0"/>
              <a:t>SI: 97,11%</a:t>
            </a:r>
          </a:p>
          <a:p>
            <a:r>
              <a:rPr kumimoji="1" lang="es-EC" altLang="ja-JP" sz="1800" dirty="0" smtClean="0"/>
              <a:t>NO: 2,89%</a:t>
            </a:r>
            <a:endParaRPr kumimoji="1" lang="ja-JP" altLang="en-US" sz="1800" dirty="0"/>
          </a:p>
        </p:txBody>
      </p:sp>
      <p:sp>
        <p:nvSpPr>
          <p:cNvPr id="18" name="テキスト プレースホルダー 17"/>
          <p:cNvSpPr>
            <a:spLocks noGrp="1"/>
          </p:cNvSpPr>
          <p:nvPr>
            <p:ph type="body" sz="quarter" idx="25"/>
          </p:nvPr>
        </p:nvSpPr>
        <p:spPr>
          <a:xfrm>
            <a:off x="7993352" y="5061997"/>
            <a:ext cx="3168627" cy="440770"/>
          </a:xfrm>
        </p:spPr>
        <p:txBody>
          <a:bodyPr/>
          <a:lstStyle/>
          <a:p>
            <a:r>
              <a:rPr kumimoji="1" lang="es-EC" altLang="ja-JP" sz="1800" dirty="0" smtClean="0"/>
              <a:t>SI: 55,53%</a:t>
            </a:r>
          </a:p>
          <a:p>
            <a:r>
              <a:rPr kumimoji="1" lang="es-EC" altLang="ja-JP" sz="1800" dirty="0" smtClean="0"/>
              <a:t>NO: 44.47%</a:t>
            </a:r>
            <a:endParaRPr kumimoji="1" lang="ja-JP" altLang="en-US" sz="1800" dirty="0"/>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15</a:t>
            </a:fld>
            <a:endParaRPr lang="ja-JP" altLang="en-US"/>
          </a:p>
        </p:txBody>
      </p:sp>
      <p:sp>
        <p:nvSpPr>
          <p:cNvPr id="22" name="CuadroTexto 21">
            <a:extLst>
              <a:ext uri="{FF2B5EF4-FFF2-40B4-BE49-F238E27FC236}">
                <a16:creationId xmlns="" xmlns:a16="http://schemas.microsoft.com/office/drawing/2014/main" id="{9829B30F-7A13-4519-AADD-8C4227F876A2}"/>
              </a:ext>
            </a:extLst>
          </p:cNvPr>
          <p:cNvSpPr txBox="1"/>
          <p:nvPr/>
        </p:nvSpPr>
        <p:spPr>
          <a:xfrm>
            <a:off x="38805" y="188640"/>
            <a:ext cx="4545786" cy="1200329"/>
          </a:xfrm>
          <a:prstGeom prst="rect">
            <a:avLst/>
          </a:prstGeom>
          <a:noFill/>
        </p:spPr>
        <p:txBody>
          <a:bodyPr wrap="square" rtlCol="0">
            <a:spAutoFit/>
          </a:bodyPr>
          <a:lstStyle/>
          <a:p>
            <a:pPr algn="ctr"/>
            <a:r>
              <a:rPr lang="es-EC" sz="2400" b="1" dirty="0"/>
              <a:t>Análisis Bivariado</a:t>
            </a:r>
            <a:r>
              <a:rPr lang="es-EC" sz="2400" dirty="0"/>
              <a:t>  </a:t>
            </a:r>
            <a:r>
              <a:rPr lang="es-EC" sz="2400" b="1" dirty="0"/>
              <a:t>USO DE LAS TIC´S</a:t>
            </a:r>
          </a:p>
          <a:p>
            <a:pPr algn="ctr"/>
            <a:endParaRPr lang="es-ES" sz="2400" b="1" dirty="0"/>
          </a:p>
        </p:txBody>
      </p:sp>
      <p:pic>
        <p:nvPicPr>
          <p:cNvPr id="24" name="Imagen 23"/>
          <p:cNvPicPr/>
          <p:nvPr/>
        </p:nvPicPr>
        <p:blipFill rotWithShape="1">
          <a:blip r:embed="rId6">
            <a:extLst>
              <a:ext uri="{28A0092B-C50C-407E-A947-70E740481C1C}">
                <a14:useLocalDpi xmlns:a14="http://schemas.microsoft.com/office/drawing/2010/main" val="0"/>
              </a:ext>
            </a:extLst>
          </a:blip>
          <a:srcRect t="7457" r="24981"/>
          <a:stretch/>
        </p:blipFill>
        <p:spPr bwMode="auto">
          <a:xfrm>
            <a:off x="805275" y="1277526"/>
            <a:ext cx="3072783" cy="3042552"/>
          </a:xfrm>
          <a:prstGeom prst="rect">
            <a:avLst/>
          </a:prstGeom>
          <a:noFill/>
          <a:ln>
            <a:noFill/>
          </a:ln>
        </p:spPr>
      </p:pic>
      <p:pic>
        <p:nvPicPr>
          <p:cNvPr id="26" name="Imagen 25"/>
          <p:cNvPicPr/>
          <p:nvPr/>
        </p:nvPicPr>
        <p:blipFill rotWithShape="1">
          <a:blip r:embed="rId7">
            <a:extLst>
              <a:ext uri="{28A0092B-C50C-407E-A947-70E740481C1C}">
                <a14:useLocalDpi xmlns:a14="http://schemas.microsoft.com/office/drawing/2010/main" val="0"/>
              </a:ext>
            </a:extLst>
          </a:blip>
          <a:srcRect t="6295" r="23574"/>
          <a:stretch/>
        </p:blipFill>
        <p:spPr bwMode="auto">
          <a:xfrm>
            <a:off x="4640627" y="1317812"/>
            <a:ext cx="3142769" cy="2975285"/>
          </a:xfrm>
          <a:prstGeom prst="rect">
            <a:avLst/>
          </a:prstGeom>
          <a:noFill/>
          <a:ln>
            <a:noFill/>
          </a:ln>
        </p:spPr>
      </p:pic>
      <p:pic>
        <p:nvPicPr>
          <p:cNvPr id="27" name="Imagen 26"/>
          <p:cNvPicPr/>
          <p:nvPr/>
        </p:nvPicPr>
        <p:blipFill rotWithShape="1">
          <a:blip r:embed="rId8">
            <a:extLst>
              <a:ext uri="{28A0092B-C50C-407E-A947-70E740481C1C}">
                <a14:useLocalDpi xmlns:a14="http://schemas.microsoft.com/office/drawing/2010/main" val="0"/>
              </a:ext>
            </a:extLst>
          </a:blip>
          <a:srcRect t="6835" r="23430"/>
          <a:stretch/>
        </p:blipFill>
        <p:spPr bwMode="auto">
          <a:xfrm>
            <a:off x="8300884" y="1277527"/>
            <a:ext cx="2979691" cy="3042551"/>
          </a:xfrm>
          <a:prstGeom prst="rect">
            <a:avLst/>
          </a:prstGeom>
          <a:noFill/>
          <a:ln>
            <a:noFill/>
          </a:ln>
        </p:spPr>
      </p:pic>
      <p:cxnSp>
        <p:nvCxnSpPr>
          <p:cNvPr id="20" name="Conector recto 19"/>
          <p:cNvCxnSpPr/>
          <p:nvPr/>
        </p:nvCxnSpPr>
        <p:spPr>
          <a:xfrm>
            <a:off x="5137721" y="4767775"/>
            <a:ext cx="2131899" cy="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79402427"/>
      </p:ext>
    </p:extLst>
  </p:cSld>
  <p:clrMapOvr>
    <a:masterClrMapping/>
  </p:clrMapOvr>
  <p:transition spd="slow" advTm="6161">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639" b="30639"/>
          <a:stretch>
            <a:fillRect/>
          </a:stretch>
        </p:blipFill>
        <p:spPr>
          <a:xfrm>
            <a:off x="7132" y="0"/>
            <a:ext cx="12192000" cy="3501008"/>
          </a:xfrm>
        </p:spPr>
      </p:pic>
      <p:pic>
        <p:nvPicPr>
          <p:cNvPr id="36" name="図プレースホルダー 35"/>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pic>
        <p:nvPicPr>
          <p:cNvPr id="38" name="図プレースホルダー 37"/>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13" name="テキスト プレースホルダー 12"/>
          <p:cNvSpPr>
            <a:spLocks noGrp="1"/>
          </p:cNvSpPr>
          <p:nvPr>
            <p:ph type="body" sz="quarter" idx="20"/>
          </p:nvPr>
        </p:nvSpPr>
        <p:spPr>
          <a:xfrm>
            <a:off x="846206" y="4122474"/>
            <a:ext cx="3336229" cy="480053"/>
          </a:xfrm>
        </p:spPr>
        <p:txBody>
          <a:bodyPr/>
          <a:lstStyle/>
          <a:p>
            <a:r>
              <a:rPr kumimoji="1" lang="en-US" altLang="ja-JP" dirty="0" smtClean="0">
                <a:solidFill>
                  <a:srgbClr val="0070C0"/>
                </a:solidFill>
              </a:rPr>
              <a:t>Alfabetización Digital</a:t>
            </a:r>
            <a:endParaRPr kumimoji="1" lang="ja-JP" altLang="en-US" dirty="0">
              <a:solidFill>
                <a:srgbClr val="0070C0"/>
              </a:solidFill>
            </a:endParaRPr>
          </a:p>
        </p:txBody>
      </p:sp>
      <p:sp>
        <p:nvSpPr>
          <p:cNvPr id="14" name="テキスト プレースホルダー 13"/>
          <p:cNvSpPr>
            <a:spLocks noGrp="1"/>
          </p:cNvSpPr>
          <p:nvPr>
            <p:ph type="body" sz="quarter" idx="21"/>
          </p:nvPr>
        </p:nvSpPr>
        <p:spPr>
          <a:xfrm>
            <a:off x="4699389" y="4237505"/>
            <a:ext cx="2807486" cy="480053"/>
          </a:xfrm>
        </p:spPr>
        <p:txBody>
          <a:bodyPr/>
          <a:lstStyle/>
          <a:p>
            <a:r>
              <a:rPr lang="en-US" altLang="ja-JP" dirty="0" smtClean="0">
                <a:solidFill>
                  <a:srgbClr val="7030A0"/>
                </a:solidFill>
              </a:rPr>
              <a:t>Económico</a:t>
            </a:r>
            <a:endParaRPr kumimoji="1" lang="ja-JP" altLang="en-US" dirty="0">
              <a:solidFill>
                <a:srgbClr val="7030A0"/>
              </a:solidFill>
            </a:endParaRPr>
          </a:p>
        </p:txBody>
      </p:sp>
      <p:sp>
        <p:nvSpPr>
          <p:cNvPr id="15" name="テキスト プレースホルダー 14"/>
          <p:cNvSpPr>
            <a:spLocks noGrp="1"/>
          </p:cNvSpPr>
          <p:nvPr>
            <p:ph type="body" sz="quarter" idx="22"/>
          </p:nvPr>
        </p:nvSpPr>
        <p:spPr>
          <a:xfrm>
            <a:off x="8246072" y="4237505"/>
            <a:ext cx="2807486" cy="478490"/>
          </a:xfrm>
        </p:spPr>
        <p:txBody>
          <a:bodyPr/>
          <a:lstStyle/>
          <a:p>
            <a:r>
              <a:rPr kumimoji="1" lang="en-US" altLang="ja-JP" dirty="0" smtClean="0"/>
              <a:t>Social</a:t>
            </a:r>
            <a:endParaRPr kumimoji="1" lang="ja-JP" altLang="en-US" dirty="0"/>
          </a:p>
        </p:txBody>
      </p:sp>
      <p:sp>
        <p:nvSpPr>
          <p:cNvPr id="16" name="テキスト プレースホルダー 15"/>
          <p:cNvSpPr>
            <a:spLocks noGrp="1"/>
          </p:cNvSpPr>
          <p:nvPr>
            <p:ph type="body" sz="quarter" idx="23"/>
          </p:nvPr>
        </p:nvSpPr>
        <p:spPr>
          <a:xfrm>
            <a:off x="727384" y="4931872"/>
            <a:ext cx="3710019" cy="841147"/>
          </a:xfrm>
        </p:spPr>
        <p:txBody>
          <a:bodyPr/>
          <a:lstStyle/>
          <a:p>
            <a:r>
              <a:rPr lang="es-EC" sz="1800" dirty="0"/>
              <a:t>P</a:t>
            </a:r>
            <a:r>
              <a:rPr lang="es-EC" sz="1800" dirty="0" smtClean="0"/>
              <a:t>ositivamente </a:t>
            </a:r>
            <a:r>
              <a:rPr lang="es-EC" sz="1800" dirty="0"/>
              <a:t>en un 93,69% </a:t>
            </a:r>
            <a:endParaRPr lang="es-EC" sz="1800" dirty="0" smtClean="0"/>
          </a:p>
          <a:p>
            <a:r>
              <a:rPr kumimoji="1" lang="es-EC" altLang="ja-JP" sz="1800" dirty="0" smtClean="0">
                <a:solidFill>
                  <a:schemeClr val="tx1"/>
                </a:solidFill>
              </a:rPr>
              <a:t>Negativamente un 6,31%</a:t>
            </a:r>
            <a:endParaRPr kumimoji="1" lang="ja-JP" altLang="en-US" sz="1800" dirty="0">
              <a:solidFill>
                <a:schemeClr val="tx1"/>
              </a:solidFill>
            </a:endParaRPr>
          </a:p>
        </p:txBody>
      </p:sp>
      <p:sp>
        <p:nvSpPr>
          <p:cNvPr id="17" name="テキスト プレースホルダー 16"/>
          <p:cNvSpPr>
            <a:spLocks noGrp="1"/>
          </p:cNvSpPr>
          <p:nvPr>
            <p:ph type="body" sz="quarter" idx="24"/>
          </p:nvPr>
        </p:nvSpPr>
        <p:spPr>
          <a:xfrm>
            <a:off x="4437403" y="5078492"/>
            <a:ext cx="3168627" cy="694527"/>
          </a:xfrm>
        </p:spPr>
        <p:txBody>
          <a:bodyPr/>
          <a:lstStyle/>
          <a:p>
            <a:r>
              <a:rPr kumimoji="1" lang="es-EC" altLang="ja-JP" sz="1800" dirty="0" smtClean="0"/>
              <a:t>Económico: 84,74%</a:t>
            </a:r>
          </a:p>
          <a:p>
            <a:r>
              <a:rPr kumimoji="1" lang="es-EC" altLang="ja-JP" sz="1800" dirty="0" smtClean="0"/>
              <a:t>No tiene claro: 12,89%</a:t>
            </a:r>
          </a:p>
          <a:p>
            <a:r>
              <a:rPr kumimoji="1" lang="es-EC" altLang="ja-JP" sz="1800" dirty="0" smtClean="0"/>
              <a:t>No lo es: 2,36%</a:t>
            </a:r>
            <a:endParaRPr kumimoji="1" lang="ja-JP" altLang="en-US" sz="1800" dirty="0"/>
          </a:p>
        </p:txBody>
      </p:sp>
      <p:sp>
        <p:nvSpPr>
          <p:cNvPr id="18" name="テキスト プレースホルダー 17"/>
          <p:cNvSpPr>
            <a:spLocks noGrp="1"/>
          </p:cNvSpPr>
          <p:nvPr>
            <p:ph type="body" sz="quarter" idx="25"/>
          </p:nvPr>
        </p:nvSpPr>
        <p:spPr>
          <a:xfrm>
            <a:off x="8065502" y="4974002"/>
            <a:ext cx="3168627" cy="440770"/>
          </a:xfrm>
        </p:spPr>
        <p:txBody>
          <a:bodyPr/>
          <a:lstStyle/>
          <a:p>
            <a:r>
              <a:rPr kumimoji="1" lang="es-EC" altLang="ja-JP" sz="1800" dirty="0" smtClean="0"/>
              <a:t>Social: 79,21%</a:t>
            </a:r>
          </a:p>
          <a:p>
            <a:r>
              <a:rPr kumimoji="1" lang="es-EC" altLang="ja-JP" sz="1800" dirty="0" smtClean="0"/>
              <a:t>No tiene claro: 16,84%</a:t>
            </a:r>
          </a:p>
          <a:p>
            <a:r>
              <a:rPr kumimoji="1" lang="es-EC" altLang="ja-JP" sz="1800" dirty="0" smtClean="0"/>
              <a:t>No lo es: 3,95</a:t>
            </a:r>
            <a:endParaRPr kumimoji="1" lang="ja-JP" altLang="en-US" sz="1800" dirty="0"/>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16</a:t>
            </a:fld>
            <a:endParaRPr lang="ja-JP" altLang="en-US"/>
          </a:p>
        </p:txBody>
      </p:sp>
      <p:cxnSp>
        <p:nvCxnSpPr>
          <p:cNvPr id="20" name="Conector recto 19"/>
          <p:cNvCxnSpPr/>
          <p:nvPr/>
        </p:nvCxnSpPr>
        <p:spPr>
          <a:xfrm>
            <a:off x="5137721" y="4767775"/>
            <a:ext cx="2131899" cy="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pic>
        <p:nvPicPr>
          <p:cNvPr id="30" name="Imagen 29"/>
          <p:cNvPicPr/>
          <p:nvPr/>
        </p:nvPicPr>
        <p:blipFill rotWithShape="1">
          <a:blip r:embed="rId5">
            <a:extLst>
              <a:ext uri="{28A0092B-C50C-407E-A947-70E740481C1C}">
                <a14:useLocalDpi xmlns:a14="http://schemas.microsoft.com/office/drawing/2010/main" val="0"/>
              </a:ext>
            </a:extLst>
          </a:blip>
          <a:srcRect t="7544" r="25302"/>
          <a:stretch/>
        </p:blipFill>
        <p:spPr bwMode="auto">
          <a:xfrm>
            <a:off x="1051112" y="1153884"/>
            <a:ext cx="3168352" cy="2968590"/>
          </a:xfrm>
          <a:prstGeom prst="rect">
            <a:avLst/>
          </a:prstGeom>
          <a:noFill/>
          <a:ln>
            <a:noFill/>
          </a:ln>
        </p:spPr>
      </p:pic>
      <p:sp>
        <p:nvSpPr>
          <p:cNvPr id="25" name="Marcador de posición de imagen 24"/>
          <p:cNvSpPr>
            <a:spLocks noGrp="1"/>
          </p:cNvSpPr>
          <p:nvPr>
            <p:ph type="pic" sz="quarter" idx="19"/>
          </p:nvPr>
        </p:nvSpPr>
        <p:spPr/>
      </p:sp>
      <p:pic>
        <p:nvPicPr>
          <p:cNvPr id="32" name="Imagen 31"/>
          <p:cNvPicPr/>
          <p:nvPr/>
        </p:nvPicPr>
        <p:blipFill rotWithShape="1">
          <a:blip r:embed="rId6">
            <a:extLst>
              <a:ext uri="{28A0092B-C50C-407E-A947-70E740481C1C}">
                <a14:useLocalDpi xmlns:a14="http://schemas.microsoft.com/office/drawing/2010/main" val="0"/>
              </a:ext>
            </a:extLst>
          </a:blip>
          <a:srcRect t="6800" r="25194"/>
          <a:stretch/>
        </p:blipFill>
        <p:spPr bwMode="auto">
          <a:xfrm>
            <a:off x="4787967" y="1101639"/>
            <a:ext cx="3208681" cy="3135866"/>
          </a:xfrm>
          <a:prstGeom prst="rect">
            <a:avLst/>
          </a:prstGeom>
          <a:noFill/>
          <a:ln>
            <a:noFill/>
          </a:ln>
        </p:spPr>
      </p:pic>
      <p:pic>
        <p:nvPicPr>
          <p:cNvPr id="33" name="Imagen 32"/>
          <p:cNvPicPr/>
          <p:nvPr/>
        </p:nvPicPr>
        <p:blipFill rotWithShape="1">
          <a:blip r:embed="rId7">
            <a:extLst>
              <a:ext uri="{28A0092B-C50C-407E-A947-70E740481C1C}">
                <a14:useLocalDpi xmlns:a14="http://schemas.microsoft.com/office/drawing/2010/main" val="0"/>
              </a:ext>
            </a:extLst>
          </a:blip>
          <a:srcRect t="6750" r="25223"/>
          <a:stretch/>
        </p:blipFill>
        <p:spPr bwMode="auto">
          <a:xfrm>
            <a:off x="8315871" y="1033892"/>
            <a:ext cx="3244004" cy="3088582"/>
          </a:xfrm>
          <a:prstGeom prst="rect">
            <a:avLst/>
          </a:prstGeom>
          <a:noFill/>
          <a:ln>
            <a:noFill/>
          </a:ln>
        </p:spPr>
      </p:pic>
      <p:sp>
        <p:nvSpPr>
          <p:cNvPr id="34" name="CuadroTexto 33">
            <a:extLst>
              <a:ext uri="{FF2B5EF4-FFF2-40B4-BE49-F238E27FC236}">
                <a16:creationId xmlns="" xmlns:a16="http://schemas.microsoft.com/office/drawing/2014/main" id="{9829B30F-7A13-4519-AADD-8C4227F876A2}"/>
              </a:ext>
            </a:extLst>
          </p:cNvPr>
          <p:cNvSpPr txBox="1"/>
          <p:nvPr/>
        </p:nvSpPr>
        <p:spPr>
          <a:xfrm>
            <a:off x="1051111" y="482111"/>
            <a:ext cx="9509385" cy="523220"/>
          </a:xfrm>
          <a:prstGeom prst="rect">
            <a:avLst/>
          </a:prstGeom>
          <a:noFill/>
        </p:spPr>
        <p:txBody>
          <a:bodyPr wrap="square" rtlCol="0">
            <a:spAutoFit/>
          </a:bodyPr>
          <a:lstStyle/>
          <a:p>
            <a:pPr algn="ctr"/>
            <a:r>
              <a:rPr lang="es-ES" sz="2800" b="1" dirty="0" smtClean="0"/>
              <a:t>Teletrabajo                                        Sostenibilidad</a:t>
            </a:r>
            <a:endParaRPr lang="es-ES" sz="2800" b="1" dirty="0"/>
          </a:p>
        </p:txBody>
      </p:sp>
    </p:spTree>
    <p:extLst>
      <p:ext uri="{BB962C8B-B14F-4D97-AF65-F5344CB8AC3E}">
        <p14:creationId xmlns:p14="http://schemas.microsoft.com/office/powerpoint/2010/main" val="918777022"/>
      </p:ext>
    </p:extLst>
  </p:cSld>
  <p:clrMapOvr>
    <a:masterClrMapping/>
  </p:clrMapOvr>
  <p:transition spd="slow" advTm="6161">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0639" b="30639"/>
          <a:stretch>
            <a:fillRect/>
          </a:stretch>
        </p:blipFill>
        <p:spPr>
          <a:xfrm>
            <a:off x="0" y="0"/>
            <a:ext cx="12192000" cy="3501008"/>
          </a:xfrm>
        </p:spPr>
      </p:pic>
      <p:pic>
        <p:nvPicPr>
          <p:cNvPr id="36" name="図プレースホルダー 35"/>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a:stretch>
            <a:fillRect/>
          </a:stretch>
        </p:blipFill>
        <p:spPr/>
      </p:pic>
      <p:sp>
        <p:nvSpPr>
          <p:cNvPr id="13" name="テキスト プレースホルダー 12"/>
          <p:cNvSpPr>
            <a:spLocks noGrp="1"/>
          </p:cNvSpPr>
          <p:nvPr>
            <p:ph type="body" sz="quarter" idx="20"/>
          </p:nvPr>
        </p:nvSpPr>
        <p:spPr>
          <a:xfrm>
            <a:off x="4359704" y="4313717"/>
            <a:ext cx="3336229" cy="480053"/>
          </a:xfrm>
        </p:spPr>
        <p:txBody>
          <a:bodyPr/>
          <a:lstStyle/>
          <a:p>
            <a:r>
              <a:rPr kumimoji="1" lang="en-US" altLang="ja-JP" dirty="0" smtClean="0">
                <a:solidFill>
                  <a:srgbClr val="0070C0"/>
                </a:solidFill>
              </a:rPr>
              <a:t>Ambiental</a:t>
            </a:r>
            <a:endParaRPr kumimoji="1" lang="ja-JP" altLang="en-US" dirty="0">
              <a:solidFill>
                <a:srgbClr val="0070C0"/>
              </a:solidFill>
            </a:endParaRPr>
          </a:p>
        </p:txBody>
      </p:sp>
      <p:sp>
        <p:nvSpPr>
          <p:cNvPr id="16" name="テキスト プレースホルダー 15"/>
          <p:cNvSpPr>
            <a:spLocks noGrp="1"/>
          </p:cNvSpPr>
          <p:nvPr>
            <p:ph type="body" sz="quarter" idx="23"/>
          </p:nvPr>
        </p:nvSpPr>
        <p:spPr>
          <a:xfrm>
            <a:off x="4447194" y="5070646"/>
            <a:ext cx="3168627" cy="797295"/>
          </a:xfrm>
        </p:spPr>
        <p:txBody>
          <a:bodyPr/>
          <a:lstStyle/>
          <a:p>
            <a:r>
              <a:rPr lang="en-US" altLang="ja-JP" sz="1800" dirty="0" smtClean="0">
                <a:solidFill>
                  <a:schemeClr val="tx1"/>
                </a:solidFill>
              </a:rPr>
              <a:t>Ambiental : 67,37%</a:t>
            </a:r>
          </a:p>
          <a:p>
            <a:r>
              <a:rPr lang="en-US" altLang="ja-JP" sz="1800" dirty="0" smtClean="0">
                <a:solidFill>
                  <a:schemeClr val="tx1"/>
                </a:solidFill>
              </a:rPr>
              <a:t>No tiene claro: 23,42%</a:t>
            </a:r>
          </a:p>
          <a:p>
            <a:r>
              <a:rPr lang="en-US" altLang="ja-JP" sz="1800" dirty="0" smtClean="0">
                <a:solidFill>
                  <a:schemeClr val="tx1"/>
                </a:solidFill>
              </a:rPr>
              <a:t>No lo es: 9,21 </a:t>
            </a:r>
            <a:endParaRPr kumimoji="1" lang="ja-JP" altLang="en-US" sz="1800" dirty="0">
              <a:solidFill>
                <a:schemeClr val="tx1"/>
              </a:solidFill>
            </a:endParaRPr>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17</a:t>
            </a:fld>
            <a:endParaRPr lang="ja-JP" altLang="en-US"/>
          </a:p>
        </p:txBody>
      </p:sp>
      <p:pic>
        <p:nvPicPr>
          <p:cNvPr id="21" name="Imagen 20"/>
          <p:cNvPicPr/>
          <p:nvPr/>
        </p:nvPicPr>
        <p:blipFill rotWithShape="1">
          <a:blip r:embed="rId4">
            <a:extLst>
              <a:ext uri="{28A0092B-C50C-407E-A947-70E740481C1C}">
                <a14:useLocalDpi xmlns:a14="http://schemas.microsoft.com/office/drawing/2010/main" val="0"/>
              </a:ext>
            </a:extLst>
          </a:blip>
          <a:srcRect t="6697" r="24787"/>
          <a:stretch/>
        </p:blipFill>
        <p:spPr bwMode="auto">
          <a:xfrm>
            <a:off x="4439817" y="1052736"/>
            <a:ext cx="3176004" cy="2984105"/>
          </a:xfrm>
          <a:prstGeom prst="rect">
            <a:avLst/>
          </a:prstGeom>
          <a:noFill/>
          <a:ln>
            <a:noFill/>
          </a:ln>
        </p:spPr>
      </p:pic>
    </p:spTree>
    <p:extLst>
      <p:ext uri="{BB962C8B-B14F-4D97-AF65-F5344CB8AC3E}">
        <p14:creationId xmlns:p14="http://schemas.microsoft.com/office/powerpoint/2010/main" val="3346313025"/>
      </p:ext>
    </p:extLst>
  </p:cSld>
  <p:clrMapOvr>
    <a:masterClrMapping/>
  </p:clrMapOvr>
  <p:transition spd="slow" advTm="6161">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2D8C69DB-CA3F-4F08-AD5C-8884188213A1}"/>
              </a:ext>
            </a:extLst>
          </p:cNvPr>
          <p:cNvSpPr txBox="1"/>
          <p:nvPr/>
        </p:nvSpPr>
        <p:spPr>
          <a:xfrm>
            <a:off x="3575720" y="198811"/>
            <a:ext cx="4545786" cy="523220"/>
          </a:xfrm>
          <a:prstGeom prst="rect">
            <a:avLst/>
          </a:prstGeom>
          <a:noFill/>
        </p:spPr>
        <p:txBody>
          <a:bodyPr wrap="square" rtlCol="0">
            <a:spAutoFit/>
          </a:bodyPr>
          <a:lstStyle/>
          <a:p>
            <a:pPr algn="ctr"/>
            <a:r>
              <a:rPr lang="es-ES_tradnl" sz="2800" b="1" dirty="0" smtClean="0">
                <a:solidFill>
                  <a:schemeClr val="accent1">
                    <a:lumMod val="50000"/>
                  </a:schemeClr>
                </a:solidFill>
              </a:rPr>
              <a:t>CORRELACIÓN</a:t>
            </a:r>
            <a:endParaRPr lang="es-ES" b="1" dirty="0">
              <a:solidFill>
                <a:schemeClr val="accent1">
                  <a:lumMod val="50000"/>
                </a:schemeClr>
              </a:solidFill>
            </a:endParaRPr>
          </a:p>
        </p:txBody>
      </p:sp>
      <p:sp>
        <p:nvSpPr>
          <p:cNvPr id="10" name="CuadroTexto 9">
            <a:extLst>
              <a:ext uri="{FF2B5EF4-FFF2-40B4-BE49-F238E27FC236}">
                <a16:creationId xmlns="" xmlns:a16="http://schemas.microsoft.com/office/drawing/2014/main" id="{2D8C69DB-CA3F-4F08-AD5C-8884188213A1}"/>
              </a:ext>
            </a:extLst>
          </p:cNvPr>
          <p:cNvSpPr txBox="1"/>
          <p:nvPr/>
        </p:nvSpPr>
        <p:spPr>
          <a:xfrm>
            <a:off x="623392" y="1084094"/>
            <a:ext cx="4545786" cy="369332"/>
          </a:xfrm>
          <a:prstGeom prst="rect">
            <a:avLst/>
          </a:prstGeom>
          <a:noFill/>
        </p:spPr>
        <p:txBody>
          <a:bodyPr wrap="square" rtlCol="0">
            <a:spAutoFit/>
          </a:bodyPr>
          <a:lstStyle/>
          <a:p>
            <a:pPr algn="ctr"/>
            <a:r>
              <a:rPr lang="es-ES" b="1" dirty="0" smtClean="0">
                <a:solidFill>
                  <a:schemeClr val="accent6">
                    <a:lumMod val="75000"/>
                  </a:schemeClr>
                </a:solidFill>
              </a:rPr>
              <a:t>Teletrabajo-Aspecto Económico</a:t>
            </a:r>
            <a:endParaRPr lang="es-ES" b="1" dirty="0">
              <a:solidFill>
                <a:schemeClr val="accent6">
                  <a:lumMod val="75000"/>
                </a:schemeClr>
              </a:solidFill>
            </a:endParaRPr>
          </a:p>
        </p:txBody>
      </p:sp>
      <p:sp>
        <p:nvSpPr>
          <p:cNvPr id="11" name="CuadroTexto 10">
            <a:extLst>
              <a:ext uri="{FF2B5EF4-FFF2-40B4-BE49-F238E27FC236}">
                <a16:creationId xmlns="" xmlns:a16="http://schemas.microsoft.com/office/drawing/2014/main" id="{2D8C69DB-CA3F-4F08-AD5C-8884188213A1}"/>
              </a:ext>
            </a:extLst>
          </p:cNvPr>
          <p:cNvSpPr txBox="1"/>
          <p:nvPr/>
        </p:nvSpPr>
        <p:spPr>
          <a:xfrm>
            <a:off x="7010182" y="1010063"/>
            <a:ext cx="4545786" cy="369332"/>
          </a:xfrm>
          <a:prstGeom prst="rect">
            <a:avLst/>
          </a:prstGeom>
          <a:noFill/>
        </p:spPr>
        <p:txBody>
          <a:bodyPr wrap="square" rtlCol="0">
            <a:spAutoFit/>
          </a:bodyPr>
          <a:lstStyle/>
          <a:p>
            <a:pPr algn="ctr"/>
            <a:r>
              <a:rPr lang="es-ES" b="1" dirty="0" smtClean="0">
                <a:solidFill>
                  <a:schemeClr val="accent6">
                    <a:lumMod val="75000"/>
                  </a:schemeClr>
                </a:solidFill>
              </a:rPr>
              <a:t>Teletrabajo-Aspecto Ambiental</a:t>
            </a:r>
            <a:endParaRPr lang="es-ES" b="1" dirty="0">
              <a:solidFill>
                <a:schemeClr val="accent6">
                  <a:lumMod val="75000"/>
                </a:schemeClr>
              </a:solidFill>
            </a:endParaRPr>
          </a:p>
        </p:txBody>
      </p:sp>
      <p:sp>
        <p:nvSpPr>
          <p:cNvPr id="13" name="テキスト プレースホルダー 16"/>
          <p:cNvSpPr txBox="1">
            <a:spLocks/>
          </p:cNvSpPr>
          <p:nvPr/>
        </p:nvSpPr>
        <p:spPr>
          <a:xfrm>
            <a:off x="1092460" y="5013176"/>
            <a:ext cx="3598367" cy="694527"/>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ctr"/>
            <a:r>
              <a:rPr lang="es-EC" sz="1800" dirty="0">
                <a:solidFill>
                  <a:schemeClr val="tx1"/>
                </a:solidFill>
              </a:rPr>
              <a:t>C</a:t>
            </a:r>
            <a:r>
              <a:rPr lang="es-EC" sz="1800" dirty="0" smtClean="0">
                <a:solidFill>
                  <a:schemeClr val="tx1"/>
                </a:solidFill>
              </a:rPr>
              <a:t>oeficiente </a:t>
            </a:r>
            <a:r>
              <a:rPr lang="es-EC" sz="1800" dirty="0">
                <a:solidFill>
                  <a:schemeClr val="tx1"/>
                </a:solidFill>
              </a:rPr>
              <a:t>Pearson es de </a:t>
            </a:r>
            <a:r>
              <a:rPr lang="es-EC" sz="1800" dirty="0" smtClean="0">
                <a:solidFill>
                  <a:schemeClr val="tx1"/>
                </a:solidFill>
              </a:rPr>
              <a:t>0,4500</a:t>
            </a:r>
          </a:p>
          <a:p>
            <a:pPr algn="ctr"/>
            <a:r>
              <a:rPr kumimoji="1" lang="es-EC" altLang="ja-JP" sz="1800" kern="0" dirty="0" smtClean="0">
                <a:solidFill>
                  <a:schemeClr val="tx1"/>
                </a:solidFill>
              </a:rPr>
              <a:t>Significancia bilateral 0,00</a:t>
            </a:r>
            <a:endParaRPr kumimoji="1" lang="ja-JP" altLang="en-US" sz="1800" kern="0" dirty="0">
              <a:solidFill>
                <a:schemeClr val="tx1"/>
              </a:solidFill>
            </a:endParaRPr>
          </a:p>
        </p:txBody>
      </p:sp>
      <p:sp>
        <p:nvSpPr>
          <p:cNvPr id="15" name="テキスト プレースホルダー 16"/>
          <p:cNvSpPr txBox="1">
            <a:spLocks/>
          </p:cNvSpPr>
          <p:nvPr/>
        </p:nvSpPr>
        <p:spPr>
          <a:xfrm>
            <a:off x="7483889" y="4990220"/>
            <a:ext cx="3598367" cy="694527"/>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ctr"/>
            <a:r>
              <a:rPr lang="es-EC" sz="1800" dirty="0" smtClean="0">
                <a:solidFill>
                  <a:schemeClr val="tx1"/>
                </a:solidFill>
              </a:rPr>
              <a:t>Coeficiente Pearson </a:t>
            </a:r>
            <a:r>
              <a:rPr lang="es-EC" sz="1800" dirty="0">
                <a:solidFill>
                  <a:schemeClr val="tx1"/>
                </a:solidFill>
              </a:rPr>
              <a:t>es de un </a:t>
            </a:r>
            <a:r>
              <a:rPr lang="es-EC" sz="1800" dirty="0" smtClean="0">
                <a:solidFill>
                  <a:schemeClr val="tx1"/>
                </a:solidFill>
              </a:rPr>
              <a:t>0,380</a:t>
            </a:r>
          </a:p>
          <a:p>
            <a:pPr algn="ctr"/>
            <a:r>
              <a:rPr lang="es-EC" sz="1800" dirty="0">
                <a:solidFill>
                  <a:schemeClr val="tx1"/>
                </a:solidFill>
              </a:rPr>
              <a:t>S</a:t>
            </a:r>
            <a:r>
              <a:rPr lang="es-EC" sz="1800" dirty="0" smtClean="0">
                <a:solidFill>
                  <a:schemeClr val="tx1"/>
                </a:solidFill>
              </a:rPr>
              <a:t>ignificancia </a:t>
            </a:r>
            <a:r>
              <a:rPr lang="es-EC" sz="1800" dirty="0">
                <a:solidFill>
                  <a:schemeClr val="tx1"/>
                </a:solidFill>
              </a:rPr>
              <a:t>bilateral de 0,00 </a:t>
            </a:r>
            <a:endParaRPr kumimoji="1" lang="ja-JP" altLang="en-US" sz="1800" kern="0" dirty="0">
              <a:solidFill>
                <a:schemeClr val="tx1"/>
              </a:solidFill>
            </a:endParaRPr>
          </a:p>
        </p:txBody>
      </p:sp>
      <p:pic>
        <p:nvPicPr>
          <p:cNvPr id="12" name="Imagen 11"/>
          <p:cNvPicPr/>
          <p:nvPr/>
        </p:nvPicPr>
        <p:blipFill>
          <a:blip r:embed="rId2">
            <a:extLst>
              <a:ext uri="{28A0092B-C50C-407E-A947-70E740481C1C}">
                <a14:useLocalDpi xmlns:a14="http://schemas.microsoft.com/office/drawing/2010/main" val="0"/>
              </a:ext>
            </a:extLst>
          </a:blip>
          <a:srcRect/>
          <a:stretch>
            <a:fillRect/>
          </a:stretch>
        </p:blipFill>
        <p:spPr bwMode="auto">
          <a:xfrm>
            <a:off x="1022172" y="1561504"/>
            <a:ext cx="4065126" cy="3453414"/>
          </a:xfrm>
          <a:prstGeom prst="rect">
            <a:avLst/>
          </a:prstGeom>
          <a:noFill/>
          <a:ln>
            <a:noFill/>
          </a:ln>
        </p:spPr>
      </p:pic>
      <p:pic>
        <p:nvPicPr>
          <p:cNvPr id="16" name="Imagen 15"/>
          <p:cNvPicPr/>
          <p:nvPr/>
        </p:nvPicPr>
        <p:blipFill>
          <a:blip r:embed="rId3">
            <a:extLst>
              <a:ext uri="{28A0092B-C50C-407E-A947-70E740481C1C}">
                <a14:useLocalDpi xmlns:a14="http://schemas.microsoft.com/office/drawing/2010/main" val="0"/>
              </a:ext>
            </a:extLst>
          </a:blip>
          <a:srcRect/>
          <a:stretch>
            <a:fillRect/>
          </a:stretch>
        </p:blipFill>
        <p:spPr bwMode="auto">
          <a:xfrm>
            <a:off x="7355491" y="1517302"/>
            <a:ext cx="3855165" cy="3500229"/>
          </a:xfrm>
          <a:prstGeom prst="rect">
            <a:avLst/>
          </a:prstGeom>
          <a:noFill/>
          <a:ln>
            <a:noFill/>
          </a:ln>
        </p:spPr>
      </p:pic>
    </p:spTree>
    <p:extLst>
      <p:ext uri="{BB962C8B-B14F-4D97-AF65-F5344CB8AC3E}">
        <p14:creationId xmlns:p14="http://schemas.microsoft.com/office/powerpoint/2010/main" val="359707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2D8C69DB-CA3F-4F08-AD5C-8884188213A1}"/>
              </a:ext>
            </a:extLst>
          </p:cNvPr>
          <p:cNvSpPr txBox="1"/>
          <p:nvPr/>
        </p:nvSpPr>
        <p:spPr>
          <a:xfrm>
            <a:off x="3575720" y="198811"/>
            <a:ext cx="4545786" cy="523220"/>
          </a:xfrm>
          <a:prstGeom prst="rect">
            <a:avLst/>
          </a:prstGeom>
          <a:noFill/>
        </p:spPr>
        <p:txBody>
          <a:bodyPr wrap="square" rtlCol="0">
            <a:spAutoFit/>
          </a:bodyPr>
          <a:lstStyle/>
          <a:p>
            <a:pPr algn="ctr"/>
            <a:r>
              <a:rPr lang="es-ES_tradnl" sz="2800" b="1" dirty="0" smtClean="0">
                <a:solidFill>
                  <a:schemeClr val="accent1">
                    <a:lumMod val="50000"/>
                  </a:schemeClr>
                </a:solidFill>
              </a:rPr>
              <a:t>CORRELACIÓN</a:t>
            </a:r>
            <a:endParaRPr lang="es-ES" b="1" dirty="0">
              <a:solidFill>
                <a:schemeClr val="accent1">
                  <a:lumMod val="50000"/>
                </a:schemeClr>
              </a:solidFill>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767408" y="1556792"/>
            <a:ext cx="4248472" cy="3168352"/>
          </a:xfrm>
          <a:prstGeom prst="rect">
            <a:avLst/>
          </a:prstGeom>
          <a:noFill/>
          <a:ln>
            <a:noFill/>
          </a:ln>
        </p:spPr>
      </p:pic>
      <p:sp>
        <p:nvSpPr>
          <p:cNvPr id="10" name="CuadroTexto 9">
            <a:extLst>
              <a:ext uri="{FF2B5EF4-FFF2-40B4-BE49-F238E27FC236}">
                <a16:creationId xmlns="" xmlns:a16="http://schemas.microsoft.com/office/drawing/2014/main" id="{2D8C69DB-CA3F-4F08-AD5C-8884188213A1}"/>
              </a:ext>
            </a:extLst>
          </p:cNvPr>
          <p:cNvSpPr txBox="1"/>
          <p:nvPr/>
        </p:nvSpPr>
        <p:spPr>
          <a:xfrm>
            <a:off x="623392" y="1084094"/>
            <a:ext cx="4545786" cy="369332"/>
          </a:xfrm>
          <a:prstGeom prst="rect">
            <a:avLst/>
          </a:prstGeom>
          <a:noFill/>
        </p:spPr>
        <p:txBody>
          <a:bodyPr wrap="square" rtlCol="0">
            <a:spAutoFit/>
          </a:bodyPr>
          <a:lstStyle/>
          <a:p>
            <a:pPr algn="ctr"/>
            <a:r>
              <a:rPr lang="es-ES" b="1" dirty="0" smtClean="0">
                <a:solidFill>
                  <a:schemeClr val="accent6">
                    <a:lumMod val="75000"/>
                  </a:schemeClr>
                </a:solidFill>
              </a:rPr>
              <a:t>Teletrabajo-Sostenibilidad</a:t>
            </a:r>
            <a:endParaRPr lang="es-ES" b="1" dirty="0">
              <a:solidFill>
                <a:schemeClr val="accent6">
                  <a:lumMod val="75000"/>
                </a:schemeClr>
              </a:solidFill>
            </a:endParaRPr>
          </a:p>
        </p:txBody>
      </p:sp>
      <p:sp>
        <p:nvSpPr>
          <p:cNvPr id="11" name="CuadroTexto 10">
            <a:extLst>
              <a:ext uri="{FF2B5EF4-FFF2-40B4-BE49-F238E27FC236}">
                <a16:creationId xmlns="" xmlns:a16="http://schemas.microsoft.com/office/drawing/2014/main" id="{2D8C69DB-CA3F-4F08-AD5C-8884188213A1}"/>
              </a:ext>
            </a:extLst>
          </p:cNvPr>
          <p:cNvSpPr txBox="1"/>
          <p:nvPr/>
        </p:nvSpPr>
        <p:spPr>
          <a:xfrm>
            <a:off x="7010182" y="1010063"/>
            <a:ext cx="4545786" cy="369332"/>
          </a:xfrm>
          <a:prstGeom prst="rect">
            <a:avLst/>
          </a:prstGeom>
          <a:noFill/>
        </p:spPr>
        <p:txBody>
          <a:bodyPr wrap="square" rtlCol="0">
            <a:spAutoFit/>
          </a:bodyPr>
          <a:lstStyle/>
          <a:p>
            <a:pPr algn="ctr"/>
            <a:r>
              <a:rPr lang="es-ES" b="1" dirty="0" smtClean="0">
                <a:solidFill>
                  <a:schemeClr val="accent6">
                    <a:lumMod val="75000"/>
                  </a:schemeClr>
                </a:solidFill>
              </a:rPr>
              <a:t>Teletrabajo-Aspecto Social</a:t>
            </a:r>
            <a:endParaRPr lang="es-ES" b="1" dirty="0">
              <a:solidFill>
                <a:schemeClr val="accent6">
                  <a:lumMod val="75000"/>
                </a:schemeClr>
              </a:solidFill>
            </a:endParaRPr>
          </a:p>
        </p:txBody>
      </p:sp>
      <p:sp>
        <p:nvSpPr>
          <p:cNvPr id="13" name="テキスト プレースホルダー 16"/>
          <p:cNvSpPr txBox="1">
            <a:spLocks/>
          </p:cNvSpPr>
          <p:nvPr/>
        </p:nvSpPr>
        <p:spPr>
          <a:xfrm>
            <a:off x="1092460" y="5013176"/>
            <a:ext cx="3598367" cy="694527"/>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ctr"/>
            <a:r>
              <a:rPr lang="es-EC" sz="1800" dirty="0">
                <a:solidFill>
                  <a:schemeClr val="tx1"/>
                </a:solidFill>
              </a:rPr>
              <a:t>C</a:t>
            </a:r>
            <a:r>
              <a:rPr lang="es-EC" sz="1800" dirty="0" smtClean="0">
                <a:solidFill>
                  <a:schemeClr val="tx1"/>
                </a:solidFill>
              </a:rPr>
              <a:t>oeficiente </a:t>
            </a:r>
            <a:r>
              <a:rPr lang="es-EC" sz="1800" dirty="0">
                <a:solidFill>
                  <a:schemeClr val="tx1"/>
                </a:solidFill>
              </a:rPr>
              <a:t>Pearson es de </a:t>
            </a:r>
            <a:r>
              <a:rPr lang="es-EC" sz="1800" dirty="0" smtClean="0">
                <a:solidFill>
                  <a:schemeClr val="tx1"/>
                </a:solidFill>
              </a:rPr>
              <a:t>0,456</a:t>
            </a:r>
            <a:endParaRPr kumimoji="1" lang="ja-JP" altLang="en-US" sz="1800" kern="0" dirty="0">
              <a:solidFill>
                <a:schemeClr val="tx1"/>
              </a:solidFill>
            </a:endParaRP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408730"/>
            <a:ext cx="4311923" cy="3337247"/>
          </a:xfrm>
          <a:prstGeom prst="rect">
            <a:avLst/>
          </a:prstGeom>
          <a:noFill/>
          <a:ln>
            <a:noFill/>
          </a:ln>
        </p:spPr>
      </p:pic>
      <p:sp>
        <p:nvSpPr>
          <p:cNvPr id="15" name="テキスト プレースホルダー 16"/>
          <p:cNvSpPr txBox="1">
            <a:spLocks/>
          </p:cNvSpPr>
          <p:nvPr/>
        </p:nvSpPr>
        <p:spPr>
          <a:xfrm>
            <a:off x="7483891" y="4862144"/>
            <a:ext cx="3598367" cy="694527"/>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ctr"/>
            <a:r>
              <a:rPr lang="es-EC" sz="1800" dirty="0" smtClean="0">
                <a:solidFill>
                  <a:schemeClr val="tx1"/>
                </a:solidFill>
              </a:rPr>
              <a:t>Coeficiente Pearson </a:t>
            </a:r>
            <a:r>
              <a:rPr lang="es-EC" sz="1800" dirty="0">
                <a:solidFill>
                  <a:schemeClr val="tx1"/>
                </a:solidFill>
              </a:rPr>
              <a:t>es de un 0, </a:t>
            </a:r>
            <a:r>
              <a:rPr lang="es-EC" sz="1800" dirty="0" smtClean="0">
                <a:solidFill>
                  <a:schemeClr val="tx1"/>
                </a:solidFill>
              </a:rPr>
              <a:t>408</a:t>
            </a:r>
          </a:p>
          <a:p>
            <a:pPr algn="ctr"/>
            <a:r>
              <a:rPr lang="es-EC" sz="1800" dirty="0">
                <a:solidFill>
                  <a:schemeClr val="tx1"/>
                </a:solidFill>
              </a:rPr>
              <a:t>S</a:t>
            </a:r>
            <a:r>
              <a:rPr lang="es-EC" sz="1800" dirty="0" smtClean="0">
                <a:solidFill>
                  <a:schemeClr val="tx1"/>
                </a:solidFill>
              </a:rPr>
              <a:t>ignificancia </a:t>
            </a:r>
            <a:r>
              <a:rPr lang="es-EC" sz="1800" dirty="0">
                <a:solidFill>
                  <a:schemeClr val="tx1"/>
                </a:solidFill>
              </a:rPr>
              <a:t>bilateral de 0,00 </a:t>
            </a:r>
            <a:endParaRPr kumimoji="1" lang="ja-JP" altLang="en-US" sz="1800" kern="0" dirty="0">
              <a:solidFill>
                <a:schemeClr val="tx1"/>
              </a:solidFill>
            </a:endParaRPr>
          </a:p>
        </p:txBody>
      </p:sp>
    </p:spTree>
    <p:extLst>
      <p:ext uri="{BB962C8B-B14F-4D97-AF65-F5344CB8AC3E}">
        <p14:creationId xmlns:p14="http://schemas.microsoft.com/office/powerpoint/2010/main" val="148512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 xmlns:a16="http://schemas.microsoft.com/office/drawing/2014/main" id="{5D3ECC0A-CFAD-45C0-897B-A885D801B519}"/>
              </a:ext>
            </a:extLst>
          </p:cNvPr>
          <p:cNvSpPr txBox="1">
            <a:spLocks/>
          </p:cNvSpPr>
          <p:nvPr/>
        </p:nvSpPr>
        <p:spPr>
          <a:xfrm>
            <a:off x="3287688" y="-42203"/>
            <a:ext cx="5472608" cy="717913"/>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sz="2400" b="1" dirty="0">
                <a:solidFill>
                  <a:schemeClr val="tx1"/>
                </a:solidFill>
                <a:latin typeface="+mn-lt"/>
                <a:cs typeface="Times New Roman" panose="02020603050405020304" pitchFamily="18" charset="0"/>
              </a:rPr>
              <a:t>CONTENIDO</a:t>
            </a:r>
          </a:p>
        </p:txBody>
      </p:sp>
      <p:sp>
        <p:nvSpPr>
          <p:cNvPr id="11" name="CuadroTexto 10">
            <a:extLst>
              <a:ext uri="{FF2B5EF4-FFF2-40B4-BE49-F238E27FC236}">
                <a16:creationId xmlns="" xmlns:a16="http://schemas.microsoft.com/office/drawing/2014/main" id="{F717FA1A-7969-440D-8382-FAF87DE80546}"/>
              </a:ext>
            </a:extLst>
          </p:cNvPr>
          <p:cNvSpPr txBox="1"/>
          <p:nvPr/>
        </p:nvSpPr>
        <p:spPr>
          <a:xfrm>
            <a:off x="3287688" y="692696"/>
            <a:ext cx="951276" cy="562630"/>
          </a:xfrm>
          <a:prstGeom prst="flowChartTerminator">
            <a:avLst/>
          </a:prstGeom>
          <a:solidFill>
            <a:schemeClr val="accent1">
              <a:lumMod val="50000"/>
            </a:schemeClr>
          </a:solidFill>
          <a:ln>
            <a:solidFill>
              <a:schemeClr val="accent1">
                <a:lumMod val="50000"/>
              </a:schemeClr>
            </a:solidFill>
          </a:ln>
        </p:spPr>
        <p:txBody>
          <a:bodyPr wrap="square" rtlCol="0">
            <a:spAutoFit/>
          </a:bodyPr>
          <a:lstStyle/>
          <a:p>
            <a:endParaRPr lang="es-EC" sz="2000" b="1" dirty="0">
              <a:solidFill>
                <a:schemeClr val="bg2">
                  <a:lumMod val="10000"/>
                </a:schemeClr>
              </a:solidFill>
            </a:endParaRPr>
          </a:p>
        </p:txBody>
      </p:sp>
      <p:sp>
        <p:nvSpPr>
          <p:cNvPr id="12" name="CuadroTexto 11">
            <a:extLst>
              <a:ext uri="{FF2B5EF4-FFF2-40B4-BE49-F238E27FC236}">
                <a16:creationId xmlns="" xmlns:a16="http://schemas.microsoft.com/office/drawing/2014/main" id="{AF71AEAC-7254-4144-9448-3EAA4F5C5424}"/>
              </a:ext>
            </a:extLst>
          </p:cNvPr>
          <p:cNvSpPr txBox="1"/>
          <p:nvPr/>
        </p:nvSpPr>
        <p:spPr>
          <a:xfrm>
            <a:off x="4151784" y="752674"/>
            <a:ext cx="5328592"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INTRODUCCIÓN</a:t>
            </a:r>
          </a:p>
        </p:txBody>
      </p:sp>
      <p:sp>
        <p:nvSpPr>
          <p:cNvPr id="13" name="CuadroTexto 12">
            <a:extLst>
              <a:ext uri="{FF2B5EF4-FFF2-40B4-BE49-F238E27FC236}">
                <a16:creationId xmlns="" xmlns:a16="http://schemas.microsoft.com/office/drawing/2014/main" id="{32DB0AC2-9B28-4240-AB83-7FAFDE299656}"/>
              </a:ext>
            </a:extLst>
          </p:cNvPr>
          <p:cNvSpPr txBox="1"/>
          <p:nvPr/>
        </p:nvSpPr>
        <p:spPr>
          <a:xfrm>
            <a:off x="3287688" y="2795009"/>
            <a:ext cx="951276" cy="562630"/>
          </a:xfrm>
          <a:prstGeom prst="flowChartTerminator">
            <a:avLst/>
          </a:prstGeom>
          <a:solidFill>
            <a:srgbClr val="339966"/>
          </a:solidFill>
          <a:ln>
            <a:noFill/>
          </a:ln>
        </p:spPr>
        <p:txBody>
          <a:bodyPr wrap="square" rtlCol="0">
            <a:spAutoFit/>
          </a:bodyPr>
          <a:lstStyle/>
          <a:p>
            <a:endParaRPr lang="es-EC" sz="2000" b="1" dirty="0">
              <a:solidFill>
                <a:schemeClr val="bg2">
                  <a:lumMod val="10000"/>
                </a:schemeClr>
              </a:solidFill>
            </a:endParaRPr>
          </a:p>
        </p:txBody>
      </p:sp>
      <p:sp>
        <p:nvSpPr>
          <p:cNvPr id="14" name="CuadroTexto 13">
            <a:extLst>
              <a:ext uri="{FF2B5EF4-FFF2-40B4-BE49-F238E27FC236}">
                <a16:creationId xmlns="" xmlns:a16="http://schemas.microsoft.com/office/drawing/2014/main" id="{3F4295DC-673D-446F-938F-52791CDAEACD}"/>
              </a:ext>
            </a:extLst>
          </p:cNvPr>
          <p:cNvSpPr txBox="1"/>
          <p:nvPr/>
        </p:nvSpPr>
        <p:spPr>
          <a:xfrm>
            <a:off x="4151784" y="2854987"/>
            <a:ext cx="5328592"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MARCO TEÓRICO</a:t>
            </a:r>
          </a:p>
        </p:txBody>
      </p:sp>
      <p:sp>
        <p:nvSpPr>
          <p:cNvPr id="15" name="CuadroTexto 14">
            <a:extLst>
              <a:ext uri="{FF2B5EF4-FFF2-40B4-BE49-F238E27FC236}">
                <a16:creationId xmlns="" xmlns:a16="http://schemas.microsoft.com/office/drawing/2014/main" id="{EA1838B1-7547-4275-ABC4-66375CB12AB3}"/>
              </a:ext>
            </a:extLst>
          </p:cNvPr>
          <p:cNvSpPr txBox="1"/>
          <p:nvPr/>
        </p:nvSpPr>
        <p:spPr>
          <a:xfrm>
            <a:off x="3287688" y="3404300"/>
            <a:ext cx="951276" cy="562630"/>
          </a:xfrm>
          <a:prstGeom prst="flowChartTerminator">
            <a:avLst/>
          </a:prstGeom>
          <a:solidFill>
            <a:srgbClr val="F39C12"/>
          </a:solidFill>
          <a:ln>
            <a:solidFill>
              <a:srgbClr val="F39C12"/>
            </a:solidFill>
          </a:ln>
        </p:spPr>
        <p:txBody>
          <a:bodyPr wrap="square" rtlCol="0">
            <a:spAutoFit/>
          </a:bodyPr>
          <a:lstStyle/>
          <a:p>
            <a:endParaRPr lang="es-EC" sz="2000" b="1" dirty="0">
              <a:solidFill>
                <a:schemeClr val="bg2">
                  <a:lumMod val="10000"/>
                </a:schemeClr>
              </a:solidFill>
            </a:endParaRPr>
          </a:p>
        </p:txBody>
      </p:sp>
      <p:sp>
        <p:nvSpPr>
          <p:cNvPr id="16" name="CuadroTexto 15">
            <a:extLst>
              <a:ext uri="{FF2B5EF4-FFF2-40B4-BE49-F238E27FC236}">
                <a16:creationId xmlns="" xmlns:a16="http://schemas.microsoft.com/office/drawing/2014/main" id="{4AC58D9B-79C2-4767-A395-1FC6B9FE9234}"/>
              </a:ext>
            </a:extLst>
          </p:cNvPr>
          <p:cNvSpPr txBox="1"/>
          <p:nvPr/>
        </p:nvSpPr>
        <p:spPr>
          <a:xfrm>
            <a:off x="4151784" y="3464278"/>
            <a:ext cx="5328592"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METODOLOGÍA </a:t>
            </a:r>
          </a:p>
        </p:txBody>
      </p:sp>
      <p:sp>
        <p:nvSpPr>
          <p:cNvPr id="17" name="CuadroTexto 16">
            <a:extLst>
              <a:ext uri="{FF2B5EF4-FFF2-40B4-BE49-F238E27FC236}">
                <a16:creationId xmlns="" xmlns:a16="http://schemas.microsoft.com/office/drawing/2014/main" id="{86B876C5-2ED4-4013-96CA-27E6E28B3B08}"/>
              </a:ext>
            </a:extLst>
          </p:cNvPr>
          <p:cNvSpPr txBox="1"/>
          <p:nvPr/>
        </p:nvSpPr>
        <p:spPr>
          <a:xfrm>
            <a:off x="3287688" y="4014732"/>
            <a:ext cx="951276" cy="562630"/>
          </a:xfrm>
          <a:prstGeom prst="flowChartTerminator">
            <a:avLst/>
          </a:prstGeom>
          <a:solidFill>
            <a:srgbClr val="92D050"/>
          </a:solidFill>
          <a:ln>
            <a:solidFill>
              <a:srgbClr val="92D050"/>
            </a:solidFill>
          </a:ln>
        </p:spPr>
        <p:txBody>
          <a:bodyPr wrap="square" rtlCol="0">
            <a:spAutoFit/>
          </a:bodyPr>
          <a:lstStyle/>
          <a:p>
            <a:endParaRPr lang="es-EC" sz="2000" b="1" dirty="0">
              <a:solidFill>
                <a:schemeClr val="bg2">
                  <a:lumMod val="10000"/>
                </a:schemeClr>
              </a:solidFill>
            </a:endParaRPr>
          </a:p>
        </p:txBody>
      </p:sp>
      <p:sp>
        <p:nvSpPr>
          <p:cNvPr id="18" name="CuadroTexto 17">
            <a:extLst>
              <a:ext uri="{FF2B5EF4-FFF2-40B4-BE49-F238E27FC236}">
                <a16:creationId xmlns="" xmlns:a16="http://schemas.microsoft.com/office/drawing/2014/main" id="{676C6A1B-275A-400B-B21E-80DC8BBAFC8A}"/>
              </a:ext>
            </a:extLst>
          </p:cNvPr>
          <p:cNvSpPr txBox="1"/>
          <p:nvPr/>
        </p:nvSpPr>
        <p:spPr>
          <a:xfrm>
            <a:off x="4151784" y="4074710"/>
            <a:ext cx="5328592"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RESULTADOS</a:t>
            </a:r>
          </a:p>
        </p:txBody>
      </p:sp>
      <p:sp>
        <p:nvSpPr>
          <p:cNvPr id="19" name="CuadroTexto 18">
            <a:extLst>
              <a:ext uri="{FF2B5EF4-FFF2-40B4-BE49-F238E27FC236}">
                <a16:creationId xmlns="" xmlns:a16="http://schemas.microsoft.com/office/drawing/2014/main" id="{4C653C37-E864-49C4-AC48-B32C4A09EC57}"/>
              </a:ext>
            </a:extLst>
          </p:cNvPr>
          <p:cNvSpPr txBox="1"/>
          <p:nvPr/>
        </p:nvSpPr>
        <p:spPr>
          <a:xfrm>
            <a:off x="3287688" y="4628436"/>
            <a:ext cx="951276" cy="562630"/>
          </a:xfrm>
          <a:prstGeom prst="flowChartTerminator">
            <a:avLst/>
          </a:prstGeom>
          <a:solidFill>
            <a:schemeClr val="accent2"/>
          </a:solidFill>
          <a:ln>
            <a:solidFill>
              <a:schemeClr val="accent2"/>
            </a:solidFill>
          </a:ln>
        </p:spPr>
        <p:txBody>
          <a:bodyPr wrap="square" rtlCol="0">
            <a:spAutoFit/>
          </a:bodyPr>
          <a:lstStyle/>
          <a:p>
            <a:endParaRPr lang="es-EC" sz="2000" b="1" dirty="0">
              <a:solidFill>
                <a:schemeClr val="bg2">
                  <a:lumMod val="10000"/>
                </a:schemeClr>
              </a:solidFill>
            </a:endParaRPr>
          </a:p>
        </p:txBody>
      </p:sp>
      <p:sp>
        <p:nvSpPr>
          <p:cNvPr id="20" name="CuadroTexto 19">
            <a:extLst>
              <a:ext uri="{FF2B5EF4-FFF2-40B4-BE49-F238E27FC236}">
                <a16:creationId xmlns="" xmlns:a16="http://schemas.microsoft.com/office/drawing/2014/main" id="{6ECEDD83-3B2F-4F05-B2F0-852F728D8CE8}"/>
              </a:ext>
            </a:extLst>
          </p:cNvPr>
          <p:cNvSpPr txBox="1"/>
          <p:nvPr/>
        </p:nvSpPr>
        <p:spPr>
          <a:xfrm>
            <a:off x="4151784" y="4688414"/>
            <a:ext cx="5328593"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PROPUESTA</a:t>
            </a:r>
          </a:p>
        </p:txBody>
      </p:sp>
      <p:sp>
        <p:nvSpPr>
          <p:cNvPr id="21" name="CuadroTexto 20">
            <a:extLst>
              <a:ext uri="{FF2B5EF4-FFF2-40B4-BE49-F238E27FC236}">
                <a16:creationId xmlns="" xmlns:a16="http://schemas.microsoft.com/office/drawing/2014/main" id="{399FA2C0-429E-4F5F-8C13-340F8E7A6DF1}"/>
              </a:ext>
            </a:extLst>
          </p:cNvPr>
          <p:cNvSpPr txBox="1"/>
          <p:nvPr/>
        </p:nvSpPr>
        <p:spPr>
          <a:xfrm>
            <a:off x="3287688" y="5239122"/>
            <a:ext cx="951276" cy="562630"/>
          </a:xfrm>
          <a:prstGeom prst="flowChartTerminator">
            <a:avLst/>
          </a:prstGeom>
          <a:solidFill>
            <a:schemeClr val="accent5">
              <a:lumMod val="50000"/>
            </a:schemeClr>
          </a:solidFill>
          <a:ln>
            <a:solidFill>
              <a:schemeClr val="accent5"/>
            </a:solidFill>
          </a:ln>
        </p:spPr>
        <p:txBody>
          <a:bodyPr wrap="square" rtlCol="0">
            <a:spAutoFit/>
          </a:bodyPr>
          <a:lstStyle/>
          <a:p>
            <a:endParaRPr lang="es-EC" sz="2000" b="1" dirty="0">
              <a:solidFill>
                <a:schemeClr val="bg2">
                  <a:lumMod val="10000"/>
                </a:schemeClr>
              </a:solidFill>
            </a:endParaRPr>
          </a:p>
        </p:txBody>
      </p:sp>
      <p:sp>
        <p:nvSpPr>
          <p:cNvPr id="22" name="CuadroTexto 21">
            <a:extLst>
              <a:ext uri="{FF2B5EF4-FFF2-40B4-BE49-F238E27FC236}">
                <a16:creationId xmlns="" xmlns:a16="http://schemas.microsoft.com/office/drawing/2014/main" id="{26942272-E727-4786-87B9-510323C5C7BE}"/>
              </a:ext>
            </a:extLst>
          </p:cNvPr>
          <p:cNvSpPr txBox="1"/>
          <p:nvPr/>
        </p:nvSpPr>
        <p:spPr>
          <a:xfrm>
            <a:off x="4185977" y="5238096"/>
            <a:ext cx="5328592" cy="442674"/>
          </a:xfrm>
          <a:prstGeom prst="flowChartAlternateProcess">
            <a:avLst/>
          </a:prstGeom>
          <a:solidFill>
            <a:schemeClr val="accent5">
              <a:lumMod val="25000"/>
            </a:schemeClr>
          </a:solidFill>
        </p:spPr>
        <p:txBody>
          <a:bodyPr wrap="square" rtlCol="0">
            <a:spAutoFit/>
          </a:bodyPr>
          <a:lstStyle/>
          <a:p>
            <a:r>
              <a:rPr lang="es-EC" sz="2000" b="1" dirty="0">
                <a:solidFill>
                  <a:schemeClr val="bg1"/>
                </a:solidFill>
              </a:rPr>
              <a:t>CONCLUSIONES Y RECOMENDACIONES</a:t>
            </a:r>
          </a:p>
        </p:txBody>
      </p:sp>
      <p:sp>
        <p:nvSpPr>
          <p:cNvPr id="23" name="1 CuadroTexto">
            <a:extLst>
              <a:ext uri="{FF2B5EF4-FFF2-40B4-BE49-F238E27FC236}">
                <a16:creationId xmlns="" xmlns:a16="http://schemas.microsoft.com/office/drawing/2014/main" id="{75DA4297-654B-49C7-B030-F48F190DBDFE}"/>
              </a:ext>
            </a:extLst>
          </p:cNvPr>
          <p:cNvSpPr txBox="1"/>
          <p:nvPr/>
        </p:nvSpPr>
        <p:spPr>
          <a:xfrm>
            <a:off x="4660821" y="1224099"/>
            <a:ext cx="5179595" cy="166199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s-EC" dirty="0">
                <a:solidFill>
                  <a:schemeClr val="bg2">
                    <a:lumMod val="10000"/>
                  </a:schemeClr>
                </a:solidFill>
                <a:cs typeface="Helvetica" panose="020B0604020202020204" pitchFamily="34" charset="0"/>
              </a:rPr>
              <a:t>DESCRIPCIÓN DEL </a:t>
            </a:r>
            <a:r>
              <a:rPr lang="es-EC" dirty="0" smtClean="0">
                <a:solidFill>
                  <a:schemeClr val="bg2">
                    <a:lumMod val="10000"/>
                  </a:schemeClr>
                </a:solidFill>
                <a:cs typeface="Helvetica" panose="020B0604020202020204" pitchFamily="34" charset="0"/>
              </a:rPr>
              <a:t>OBJETO DE ESTUDIO</a:t>
            </a:r>
            <a:endParaRPr lang="es-EC" dirty="0">
              <a:solidFill>
                <a:schemeClr val="bg2">
                  <a:lumMod val="10000"/>
                </a:schemeClr>
              </a:solidFill>
              <a:cs typeface="Helvetica" panose="020B0604020202020204" pitchFamily="34" charset="0"/>
            </a:endParaRPr>
          </a:p>
          <a:p>
            <a:pPr marL="285750" indent="-285750">
              <a:spcBef>
                <a:spcPts val="600"/>
              </a:spcBef>
              <a:spcAft>
                <a:spcPts val="600"/>
              </a:spcAft>
              <a:buFont typeface="Arial" panose="020B0604020202020204" pitchFamily="34" charset="0"/>
              <a:buChar char="•"/>
            </a:pPr>
            <a:r>
              <a:rPr lang="es-EC" dirty="0">
                <a:solidFill>
                  <a:schemeClr val="bg2">
                    <a:lumMod val="10000"/>
                  </a:schemeClr>
                </a:solidFill>
                <a:cs typeface="Helvetica" panose="020B0604020202020204" pitchFamily="34" charset="0"/>
              </a:rPr>
              <a:t>PLANTEAMIENTO DEL PROBLEMA</a:t>
            </a:r>
          </a:p>
          <a:p>
            <a:pPr marL="285750" indent="-285750">
              <a:spcBef>
                <a:spcPts val="600"/>
              </a:spcBef>
              <a:spcAft>
                <a:spcPts val="600"/>
              </a:spcAft>
              <a:buFont typeface="Arial" panose="020B0604020202020204" pitchFamily="34" charset="0"/>
              <a:buChar char="•"/>
            </a:pPr>
            <a:r>
              <a:rPr lang="es-EC" dirty="0">
                <a:solidFill>
                  <a:schemeClr val="bg2">
                    <a:lumMod val="10000"/>
                  </a:schemeClr>
                </a:solidFill>
                <a:cs typeface="Helvetica" panose="020B0604020202020204" pitchFamily="34" charset="0"/>
              </a:rPr>
              <a:t>OBJETIVOS</a:t>
            </a:r>
          </a:p>
          <a:p>
            <a:pPr marL="285750" indent="-285750">
              <a:spcBef>
                <a:spcPts val="600"/>
              </a:spcBef>
              <a:spcAft>
                <a:spcPts val="600"/>
              </a:spcAft>
              <a:buFont typeface="Arial" panose="020B0604020202020204" pitchFamily="34" charset="0"/>
              <a:buChar char="•"/>
            </a:pPr>
            <a:r>
              <a:rPr lang="es-EC" dirty="0">
                <a:solidFill>
                  <a:schemeClr val="bg2">
                    <a:lumMod val="10000"/>
                  </a:schemeClr>
                </a:solidFill>
                <a:cs typeface="Helvetica" panose="020B0604020202020204" pitchFamily="34" charset="0"/>
              </a:rPr>
              <a:t>HIPÓTESIS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C8C4C6F2-6959-4480-9CAC-D8DAE61ACD08}"/>
              </a:ext>
            </a:extLst>
          </p:cNvPr>
          <p:cNvSpPr txBox="1"/>
          <p:nvPr/>
        </p:nvSpPr>
        <p:spPr>
          <a:xfrm>
            <a:off x="501668" y="641937"/>
            <a:ext cx="1150944" cy="649188"/>
          </a:xfrm>
          <a:prstGeom prst="flowChartTerminator">
            <a:avLst/>
          </a:prstGeom>
          <a:solidFill>
            <a:schemeClr val="accent2">
              <a:lumMod val="40000"/>
              <a:lumOff val="60000"/>
            </a:schemeClr>
          </a:solidFill>
          <a:ln>
            <a:solidFill>
              <a:srgbClr val="F39C12"/>
            </a:solidFill>
          </a:ln>
        </p:spPr>
        <p:txBody>
          <a:bodyPr wrap="square" rtlCol="0">
            <a:spAutoFit/>
          </a:bodyPr>
          <a:lstStyle/>
          <a:p>
            <a:endParaRPr lang="es-EC" sz="2400" b="1" dirty="0">
              <a:solidFill>
                <a:schemeClr val="bg2">
                  <a:lumMod val="10000"/>
                </a:schemeClr>
              </a:solidFill>
              <a:latin typeface="Garamond" panose="02020404030301010803" pitchFamily="18" charset="0"/>
            </a:endParaRPr>
          </a:p>
        </p:txBody>
      </p:sp>
      <p:sp>
        <p:nvSpPr>
          <p:cNvPr id="3" name="CuadroTexto 2">
            <a:extLst>
              <a:ext uri="{FF2B5EF4-FFF2-40B4-BE49-F238E27FC236}">
                <a16:creationId xmlns="" xmlns:a16="http://schemas.microsoft.com/office/drawing/2014/main" id="{DB925D2B-9DAD-4C3F-8525-E422EF978E0E}"/>
              </a:ext>
            </a:extLst>
          </p:cNvPr>
          <p:cNvSpPr txBox="1"/>
          <p:nvPr/>
        </p:nvSpPr>
        <p:spPr>
          <a:xfrm>
            <a:off x="1187555" y="701915"/>
            <a:ext cx="2376000" cy="510778"/>
          </a:xfrm>
          <a:prstGeom prst="flowChartAlternateProcess">
            <a:avLst/>
          </a:prstGeom>
          <a:solidFill>
            <a:schemeClr val="accent5">
              <a:lumMod val="50000"/>
            </a:schemeClr>
          </a:solidFill>
        </p:spPr>
        <p:txBody>
          <a:bodyPr wrap="square" rtlCol="0">
            <a:spAutoFit/>
          </a:bodyPr>
          <a:lstStyle/>
          <a:p>
            <a:r>
              <a:rPr lang="es-EC" sz="2000" b="1" dirty="0">
                <a:solidFill>
                  <a:schemeClr val="bg1"/>
                </a:solidFill>
              </a:rPr>
              <a:t>PROPUESTA</a:t>
            </a:r>
            <a:r>
              <a:rPr lang="es-EC" sz="2300" b="1" dirty="0">
                <a:solidFill>
                  <a:schemeClr val="bg1"/>
                </a:solidFill>
              </a:rPr>
              <a:t> </a:t>
            </a:r>
          </a:p>
        </p:txBody>
      </p:sp>
      <p:pic>
        <p:nvPicPr>
          <p:cNvPr id="5" name="Picture 2" descr="Resultado de imagen para EXITO png">
            <a:extLst>
              <a:ext uri="{FF2B5EF4-FFF2-40B4-BE49-F238E27FC236}">
                <a16:creationId xmlns="" xmlns:a16="http://schemas.microsoft.com/office/drawing/2014/main" id="{4A980A13-EC30-4AF7-B749-65EB4F610C01}"/>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48328" y="1916832"/>
            <a:ext cx="2808312" cy="2808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1228774691"/>
              </p:ext>
            </p:extLst>
          </p:nvPr>
        </p:nvGraphicFramePr>
        <p:xfrm>
          <a:off x="1652612" y="188640"/>
          <a:ext cx="8367824"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77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C94A8456-7EBF-4298-AD70-73BACFB8C63D}"/>
              </a:ext>
            </a:extLst>
          </p:cNvPr>
          <p:cNvSpPr txBox="1"/>
          <p:nvPr/>
        </p:nvSpPr>
        <p:spPr>
          <a:xfrm>
            <a:off x="294941" y="1923476"/>
            <a:ext cx="1850155" cy="646331"/>
          </a:xfrm>
          <a:prstGeom prst="rect">
            <a:avLst/>
          </a:prstGeom>
          <a:noFill/>
        </p:spPr>
        <p:txBody>
          <a:bodyPr wrap="square" rtlCol="0">
            <a:spAutoFit/>
          </a:bodyPr>
          <a:lstStyle/>
          <a:p>
            <a:pPr algn="ctr"/>
            <a:r>
              <a:rPr lang="es-ES_tradnl" b="1" dirty="0" smtClean="0">
                <a:solidFill>
                  <a:schemeClr val="accent1">
                    <a:lumMod val="50000"/>
                  </a:schemeClr>
                </a:solidFill>
              </a:rPr>
              <a:t>DISEÑO</a:t>
            </a:r>
            <a:endParaRPr lang="es-ES_tradnl" b="1" dirty="0">
              <a:solidFill>
                <a:schemeClr val="accent1">
                  <a:lumMod val="50000"/>
                </a:schemeClr>
              </a:solidFill>
            </a:endParaRPr>
          </a:p>
          <a:p>
            <a:pPr algn="ctr"/>
            <a:endParaRPr lang="es-ES" b="1" dirty="0">
              <a:solidFill>
                <a:schemeClr val="accent1">
                  <a:lumMod val="50000"/>
                </a:schemeClr>
              </a:solidFill>
            </a:endParaRPr>
          </a:p>
        </p:txBody>
      </p:sp>
      <p:sp>
        <p:nvSpPr>
          <p:cNvPr id="3" name="CuadroTexto 2">
            <a:extLst>
              <a:ext uri="{FF2B5EF4-FFF2-40B4-BE49-F238E27FC236}">
                <a16:creationId xmlns="" xmlns:a16="http://schemas.microsoft.com/office/drawing/2014/main" id="{45E3D636-5FF4-4DDD-8182-E2E188521B9E}"/>
              </a:ext>
            </a:extLst>
          </p:cNvPr>
          <p:cNvSpPr txBox="1"/>
          <p:nvPr/>
        </p:nvSpPr>
        <p:spPr>
          <a:xfrm>
            <a:off x="262477" y="3345846"/>
            <a:ext cx="2262149" cy="646331"/>
          </a:xfrm>
          <a:prstGeom prst="rect">
            <a:avLst/>
          </a:prstGeom>
          <a:noFill/>
        </p:spPr>
        <p:txBody>
          <a:bodyPr wrap="square" rtlCol="0">
            <a:spAutoFit/>
          </a:bodyPr>
          <a:lstStyle/>
          <a:p>
            <a:pPr algn="ctr"/>
            <a:r>
              <a:rPr lang="es-ES_tradnl" b="1" dirty="0" smtClean="0">
                <a:solidFill>
                  <a:schemeClr val="accent1">
                    <a:lumMod val="50000"/>
                  </a:schemeClr>
                </a:solidFill>
              </a:rPr>
              <a:t>IMPLANTACIÓN</a:t>
            </a:r>
            <a:endParaRPr lang="es-ES_tradnl" b="1" dirty="0">
              <a:solidFill>
                <a:schemeClr val="accent1">
                  <a:lumMod val="50000"/>
                </a:schemeClr>
              </a:solidFill>
            </a:endParaRPr>
          </a:p>
          <a:p>
            <a:pPr algn="ctr"/>
            <a:endParaRPr lang="es-ES" b="1" dirty="0">
              <a:solidFill>
                <a:schemeClr val="accent1">
                  <a:lumMod val="50000"/>
                </a:schemeClr>
              </a:solidFill>
            </a:endParaRPr>
          </a:p>
        </p:txBody>
      </p:sp>
      <p:sp>
        <p:nvSpPr>
          <p:cNvPr id="4" name="CuadroTexto 3">
            <a:extLst>
              <a:ext uri="{FF2B5EF4-FFF2-40B4-BE49-F238E27FC236}">
                <a16:creationId xmlns="" xmlns:a16="http://schemas.microsoft.com/office/drawing/2014/main" id="{F3E4FAE3-06D2-4EEA-A7E0-D34C174CF116}"/>
              </a:ext>
            </a:extLst>
          </p:cNvPr>
          <p:cNvSpPr txBox="1"/>
          <p:nvPr/>
        </p:nvSpPr>
        <p:spPr>
          <a:xfrm>
            <a:off x="285405" y="5152424"/>
            <a:ext cx="1782170" cy="646331"/>
          </a:xfrm>
          <a:prstGeom prst="rect">
            <a:avLst/>
          </a:prstGeom>
          <a:noFill/>
        </p:spPr>
        <p:txBody>
          <a:bodyPr wrap="square" rtlCol="0">
            <a:spAutoFit/>
          </a:bodyPr>
          <a:lstStyle/>
          <a:p>
            <a:pPr algn="ctr"/>
            <a:r>
              <a:rPr lang="es-ES_tradnl" b="1" dirty="0" smtClean="0">
                <a:solidFill>
                  <a:schemeClr val="accent1">
                    <a:lumMod val="50000"/>
                  </a:schemeClr>
                </a:solidFill>
              </a:rPr>
              <a:t>SEGUIMIENTO</a:t>
            </a:r>
            <a:endParaRPr lang="es-ES_tradnl" b="1" dirty="0">
              <a:solidFill>
                <a:schemeClr val="accent1">
                  <a:lumMod val="50000"/>
                </a:schemeClr>
              </a:solidFill>
            </a:endParaRPr>
          </a:p>
          <a:p>
            <a:pPr algn="ctr"/>
            <a:endParaRPr lang="es-ES" b="1" dirty="0">
              <a:solidFill>
                <a:schemeClr val="accent1">
                  <a:lumMod val="50000"/>
                </a:schemeClr>
              </a:solidFill>
            </a:endParaRPr>
          </a:p>
        </p:txBody>
      </p:sp>
      <p:pic>
        <p:nvPicPr>
          <p:cNvPr id="6" name="Picture 2" descr="Imagen relacionada">
            <a:extLst>
              <a:ext uri="{FF2B5EF4-FFF2-40B4-BE49-F238E27FC236}">
                <a16:creationId xmlns="" xmlns:a16="http://schemas.microsoft.com/office/drawing/2014/main" id="{020E3364-6339-4099-AD7A-B46D0C355920}"/>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3400" y="1535263"/>
            <a:ext cx="877163" cy="877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escuchar png">
            <a:extLst>
              <a:ext uri="{FF2B5EF4-FFF2-40B4-BE49-F238E27FC236}">
                <a16:creationId xmlns="" xmlns:a16="http://schemas.microsoft.com/office/drawing/2014/main" id="{BB277479-8584-44E3-8277-D21412AC554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9904" y="4824477"/>
            <a:ext cx="888944" cy="8889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sultado de imagen para alinear png">
            <a:extLst>
              <a:ext uri="{FF2B5EF4-FFF2-40B4-BE49-F238E27FC236}">
                <a16:creationId xmlns="" xmlns:a16="http://schemas.microsoft.com/office/drawing/2014/main" id="{2D74A422-3AEF-42F4-AF16-192DA3179F5E}"/>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8658" y="4869160"/>
            <a:ext cx="846351" cy="8442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Resultado de imagen para equipo png">
            <a:extLst>
              <a:ext uri="{FF2B5EF4-FFF2-40B4-BE49-F238E27FC236}">
                <a16:creationId xmlns="" xmlns:a16="http://schemas.microsoft.com/office/drawing/2014/main" id="{1623E4D2-3B5C-4048-BC41-08B4F457B13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4393" y="1473567"/>
            <a:ext cx="877163" cy="877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magen relacionada">
            <a:extLst>
              <a:ext uri="{FF2B5EF4-FFF2-40B4-BE49-F238E27FC236}">
                <a16:creationId xmlns="" xmlns:a16="http://schemas.microsoft.com/office/drawing/2014/main" id="{9D3D00DE-28C8-4601-BEE9-129E73841790}"/>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0899" y="2969249"/>
            <a:ext cx="996833" cy="9968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Imagen relacionada">
            <a:extLst>
              <a:ext uri="{FF2B5EF4-FFF2-40B4-BE49-F238E27FC236}">
                <a16:creationId xmlns="" xmlns:a16="http://schemas.microsoft.com/office/drawing/2014/main" id="{4BA8B98F-20CF-48D3-B235-A9C47633C994}"/>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0647" y="4836258"/>
            <a:ext cx="877163" cy="8771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Resultado de imagen para service png">
            <a:extLst>
              <a:ext uri="{FF2B5EF4-FFF2-40B4-BE49-F238E27FC236}">
                <a16:creationId xmlns="" xmlns:a16="http://schemas.microsoft.com/office/drawing/2014/main" id="{A9B154D1-8608-4AE9-9D1D-7C7C6914B188}"/>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3897" y="4858658"/>
            <a:ext cx="888945" cy="888945"/>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6" descr="Imagen relacionada">
            <a:extLst>
              <a:ext uri="{FF2B5EF4-FFF2-40B4-BE49-F238E27FC236}">
                <a16:creationId xmlns="" xmlns:a16="http://schemas.microsoft.com/office/drawing/2014/main" id="{A477B05E-84DB-4CE3-ACC1-C197EC81D204}"/>
              </a:ext>
            </a:extLst>
          </p:cNvPr>
          <p:cNvSpPr>
            <a:spLocks noChangeAspect="1" noChangeArrowheads="1"/>
          </p:cNvSpPr>
          <p:nvPr/>
        </p:nvSpPr>
        <p:spPr bwMode="auto">
          <a:xfrm>
            <a:off x="5943600" y="369849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2" name="Picture 10" descr="Imagen relacionada">
            <a:extLst>
              <a:ext uri="{FF2B5EF4-FFF2-40B4-BE49-F238E27FC236}">
                <a16:creationId xmlns="" xmlns:a16="http://schemas.microsoft.com/office/drawing/2014/main" id="{2C8318CE-49E7-4B3A-9148-3B00EA4D9A6A}"/>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65065" y="2926191"/>
            <a:ext cx="924699" cy="9246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Imagen relacionada">
            <a:extLst>
              <a:ext uri="{FF2B5EF4-FFF2-40B4-BE49-F238E27FC236}">
                <a16:creationId xmlns="" xmlns:a16="http://schemas.microsoft.com/office/drawing/2014/main" id="{E16FAB58-3A97-4F86-BD50-8AE07E9B8C70}"/>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8117" y="3080503"/>
            <a:ext cx="897404" cy="7703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esultado de imagen para happy customer png">
            <a:extLst>
              <a:ext uri="{FF2B5EF4-FFF2-40B4-BE49-F238E27FC236}">
                <a16:creationId xmlns="" xmlns:a16="http://schemas.microsoft.com/office/drawing/2014/main" id="{A25708D1-8676-41D5-88E9-5D5DE46509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2352" y="1217662"/>
            <a:ext cx="3219450" cy="321945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oogle Shape;370;p39">
            <a:extLst>
              <a:ext uri="{FF2B5EF4-FFF2-40B4-BE49-F238E27FC236}">
                <a16:creationId xmlns="" xmlns:a16="http://schemas.microsoft.com/office/drawing/2014/main" id="{149FD2A8-4446-40EE-B6B4-01F6F191A243}"/>
              </a:ext>
            </a:extLst>
          </p:cNvPr>
          <p:cNvGrpSpPr/>
          <p:nvPr/>
        </p:nvGrpSpPr>
        <p:grpSpPr>
          <a:xfrm>
            <a:off x="4297661" y="1526956"/>
            <a:ext cx="631288" cy="834260"/>
            <a:chOff x="584925" y="922575"/>
            <a:chExt cx="415200" cy="502525"/>
          </a:xfrm>
        </p:grpSpPr>
        <p:sp>
          <p:nvSpPr>
            <p:cNvPr id="28" name="Google Shape;371;p39">
              <a:extLst>
                <a:ext uri="{FF2B5EF4-FFF2-40B4-BE49-F238E27FC236}">
                  <a16:creationId xmlns="" xmlns:a16="http://schemas.microsoft.com/office/drawing/2014/main" id="{417323C4-D6C5-49C6-8318-C7B100956CB5}"/>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FFFF"/>
            </a:solidFill>
            <a:ln>
              <a:solidFill>
                <a:srgbClr val="75897F"/>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372;p39">
              <a:extLst>
                <a:ext uri="{FF2B5EF4-FFF2-40B4-BE49-F238E27FC236}">
                  <a16:creationId xmlns="" xmlns:a16="http://schemas.microsoft.com/office/drawing/2014/main" id="{9E00DD51-086D-4BA1-A364-EA707FB415D3}"/>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FFFF"/>
            </a:solidFill>
            <a:ln>
              <a:solidFill>
                <a:srgbClr val="75897F"/>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73;p39">
              <a:extLst>
                <a:ext uri="{FF2B5EF4-FFF2-40B4-BE49-F238E27FC236}">
                  <a16:creationId xmlns="" xmlns:a16="http://schemas.microsoft.com/office/drawing/2014/main" id="{32E3B1CA-9813-434D-B4CD-182894F330A5}"/>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FFFF"/>
            </a:solidFill>
            <a:ln>
              <a:solidFill>
                <a:srgbClr val="75897F"/>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196" name="Picture 4" descr="Resultado de imagen para SALARIO PNG">
            <a:extLst>
              <a:ext uri="{FF2B5EF4-FFF2-40B4-BE49-F238E27FC236}">
                <a16:creationId xmlns="" xmlns:a16="http://schemas.microsoft.com/office/drawing/2014/main" id="{68B07574-41E7-4DC1-8422-06F73453D3D1}"/>
              </a:ext>
            </a:extLst>
          </p:cNvPr>
          <p:cNvPicPr>
            <a:picLocks noChangeAspect="1" noChangeArrowheads="1"/>
          </p:cNvPicPr>
          <p:nvPr/>
        </p:nvPicPr>
        <p:blipFill>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13406" y="2949440"/>
            <a:ext cx="924699" cy="924699"/>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 xmlns:a16="http://schemas.microsoft.com/office/drawing/2014/main" id="{574B41F1-ECF4-49B8-9A34-F517949C9DE5}"/>
              </a:ext>
            </a:extLst>
          </p:cNvPr>
          <p:cNvSpPr txBox="1"/>
          <p:nvPr/>
        </p:nvSpPr>
        <p:spPr>
          <a:xfrm>
            <a:off x="7989119" y="4521483"/>
            <a:ext cx="3219449" cy="954107"/>
          </a:xfrm>
          <a:prstGeom prst="rect">
            <a:avLst/>
          </a:prstGeom>
          <a:noFill/>
        </p:spPr>
        <p:txBody>
          <a:bodyPr wrap="square" rtlCol="0">
            <a:spAutoFit/>
          </a:bodyPr>
          <a:lstStyle/>
          <a:p>
            <a:pPr algn="ctr"/>
            <a:r>
              <a:rPr lang="es-ES" sz="1400" i="1" dirty="0">
                <a:solidFill>
                  <a:schemeClr val="tx2"/>
                </a:solidFill>
                <a:latin typeface="Lucida Sans Typewriter" panose="020B0602040502020304" pitchFamily="33" charset="0"/>
                <a:cs typeface="Lucida Sans Typewriter" panose="020B0602040502020304" pitchFamily="33" charset="0"/>
              </a:rPr>
              <a:t>“UN TRABAJADOR MOTIVADO ES UN 31% MÁS EFICIENTE Y UN 12% MÁS PRODUCTIVO”</a:t>
            </a:r>
          </a:p>
          <a:p>
            <a:pPr algn="ctr"/>
            <a:r>
              <a:rPr lang="es-ES" sz="1400" i="1" dirty="0">
                <a:solidFill>
                  <a:schemeClr val="tx2"/>
                </a:solidFill>
                <a:latin typeface="Lucida Sans Typewriter" panose="020B0602040502020304" pitchFamily="33" charset="0"/>
                <a:cs typeface="Lucida Sans Typewriter" panose="020B0602040502020304" pitchFamily="33" charset="0"/>
              </a:rPr>
              <a:t>(ENDERED, 2017)</a:t>
            </a:r>
          </a:p>
        </p:txBody>
      </p:sp>
      <p:sp>
        <p:nvSpPr>
          <p:cNvPr id="31" name="CuadroTexto 30">
            <a:extLst>
              <a:ext uri="{FF2B5EF4-FFF2-40B4-BE49-F238E27FC236}">
                <a16:creationId xmlns="" xmlns:a16="http://schemas.microsoft.com/office/drawing/2014/main" id="{C8C4C6F2-6959-4480-9CAC-D8DAE61ACD08}"/>
              </a:ext>
            </a:extLst>
          </p:cNvPr>
          <p:cNvSpPr txBox="1"/>
          <p:nvPr/>
        </p:nvSpPr>
        <p:spPr>
          <a:xfrm>
            <a:off x="501668" y="641937"/>
            <a:ext cx="1150944" cy="649188"/>
          </a:xfrm>
          <a:prstGeom prst="flowChartTerminator">
            <a:avLst/>
          </a:prstGeom>
          <a:solidFill>
            <a:schemeClr val="accent2">
              <a:lumMod val="40000"/>
              <a:lumOff val="60000"/>
            </a:schemeClr>
          </a:solidFill>
          <a:ln>
            <a:solidFill>
              <a:srgbClr val="F39C12"/>
            </a:solidFill>
          </a:ln>
        </p:spPr>
        <p:txBody>
          <a:bodyPr wrap="square" rtlCol="0">
            <a:spAutoFit/>
          </a:bodyPr>
          <a:lstStyle/>
          <a:p>
            <a:endParaRPr lang="es-EC" sz="2400" b="1" dirty="0">
              <a:solidFill>
                <a:schemeClr val="bg2">
                  <a:lumMod val="10000"/>
                </a:schemeClr>
              </a:solidFill>
              <a:latin typeface="Garamond" panose="02020404030301010803" pitchFamily="18" charset="0"/>
            </a:endParaRPr>
          </a:p>
        </p:txBody>
      </p:sp>
      <p:sp>
        <p:nvSpPr>
          <p:cNvPr id="32" name="CuadroTexto 31">
            <a:extLst>
              <a:ext uri="{FF2B5EF4-FFF2-40B4-BE49-F238E27FC236}">
                <a16:creationId xmlns="" xmlns:a16="http://schemas.microsoft.com/office/drawing/2014/main" id="{DB925D2B-9DAD-4C3F-8525-E422EF978E0E}"/>
              </a:ext>
            </a:extLst>
          </p:cNvPr>
          <p:cNvSpPr txBox="1"/>
          <p:nvPr/>
        </p:nvSpPr>
        <p:spPr>
          <a:xfrm>
            <a:off x="1176490" y="785180"/>
            <a:ext cx="4498777" cy="442674"/>
          </a:xfrm>
          <a:prstGeom prst="flowChartAlternateProcess">
            <a:avLst/>
          </a:prstGeom>
          <a:solidFill>
            <a:schemeClr val="accent5">
              <a:lumMod val="50000"/>
            </a:schemeClr>
          </a:solidFill>
        </p:spPr>
        <p:txBody>
          <a:bodyPr wrap="square" rtlCol="0">
            <a:spAutoFit/>
          </a:bodyPr>
          <a:lstStyle/>
          <a:p>
            <a:r>
              <a:rPr lang="es-EC" sz="2000" b="1" dirty="0" smtClean="0">
                <a:solidFill>
                  <a:schemeClr val="bg1"/>
                </a:solidFill>
              </a:rPr>
              <a:t>Mecanismos para la organización</a:t>
            </a:r>
            <a:endParaRPr lang="es-EC" sz="2300" b="1" dirty="0">
              <a:solidFill>
                <a:schemeClr val="bg1"/>
              </a:solidFill>
            </a:endParaRPr>
          </a:p>
        </p:txBody>
      </p:sp>
    </p:spTree>
    <p:extLst>
      <p:ext uri="{BB962C8B-B14F-4D97-AF65-F5344CB8AC3E}">
        <p14:creationId xmlns:p14="http://schemas.microsoft.com/office/powerpoint/2010/main" val="202728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5037415" y="1992573"/>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32"/>
          <p:cNvSpPr/>
          <p:nvPr/>
        </p:nvSpPr>
        <p:spPr>
          <a:xfrm>
            <a:off x="8854597" y="4178034"/>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33"/>
          <p:cNvSpPr/>
          <p:nvPr/>
        </p:nvSpPr>
        <p:spPr>
          <a:xfrm>
            <a:off x="8746486" y="1957903"/>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1205530" y="2037829"/>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tángulo 28"/>
          <p:cNvSpPr/>
          <p:nvPr/>
        </p:nvSpPr>
        <p:spPr>
          <a:xfrm>
            <a:off x="5009685" y="4242825"/>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lipse 30"/>
          <p:cNvSpPr/>
          <p:nvPr/>
        </p:nvSpPr>
        <p:spPr>
          <a:xfrm>
            <a:off x="7835286" y="3463128"/>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p:cNvSpPr/>
          <p:nvPr/>
        </p:nvSpPr>
        <p:spPr>
          <a:xfrm>
            <a:off x="7800706" y="1189036"/>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p:cNvSpPr/>
          <p:nvPr/>
        </p:nvSpPr>
        <p:spPr>
          <a:xfrm>
            <a:off x="4082744" y="3490423"/>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p:cNvSpPr/>
          <p:nvPr/>
        </p:nvSpPr>
        <p:spPr>
          <a:xfrm>
            <a:off x="4060453" y="1337481"/>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22</a:t>
            </a:fld>
            <a:endParaRPr lang="ja-JP" altLang="en-US" dirty="0"/>
          </a:p>
        </p:txBody>
      </p:sp>
      <p:sp>
        <p:nvSpPr>
          <p:cNvPr id="9" name="テキスト プレースホルダー 8"/>
          <p:cNvSpPr>
            <a:spLocks noGrp="1"/>
          </p:cNvSpPr>
          <p:nvPr>
            <p:ph type="body" sz="quarter" idx="24"/>
          </p:nvPr>
        </p:nvSpPr>
        <p:spPr>
          <a:xfrm>
            <a:off x="957376" y="1779828"/>
            <a:ext cx="4588076" cy="1314555"/>
          </a:xfrm>
        </p:spPr>
        <p:txBody>
          <a:bodyPr/>
          <a:lstStyle/>
          <a:p>
            <a:pPr lvl="0" algn="ctr"/>
            <a:r>
              <a:rPr lang="es-EC" sz="1800" dirty="0">
                <a:solidFill>
                  <a:srgbClr val="0070C0"/>
                </a:solidFill>
              </a:rPr>
              <a:t>C</a:t>
            </a:r>
            <a:r>
              <a:rPr lang="es-EC" sz="1800" dirty="0" smtClean="0">
                <a:solidFill>
                  <a:srgbClr val="0070C0"/>
                </a:solidFill>
              </a:rPr>
              <a:t>umplir </a:t>
            </a:r>
            <a:r>
              <a:rPr lang="es-EC" sz="1800" dirty="0">
                <a:solidFill>
                  <a:srgbClr val="0070C0"/>
                </a:solidFill>
              </a:rPr>
              <a:t>con determinadas acciones importantes como estar 100% al conocimiento de hardware, software e internet, realizarse de manera ligera desde cualquier lugar remoto a la empresa o desde los domicilios de los teletrabajadores.</a:t>
            </a:r>
          </a:p>
        </p:txBody>
      </p:sp>
      <p:sp>
        <p:nvSpPr>
          <p:cNvPr id="13" name="テキスト プレースホルダー 12"/>
          <p:cNvSpPr>
            <a:spLocks noGrp="1"/>
          </p:cNvSpPr>
          <p:nvPr>
            <p:ph type="body" sz="quarter" idx="4294967295"/>
          </p:nvPr>
        </p:nvSpPr>
        <p:spPr>
          <a:xfrm>
            <a:off x="6816080" y="1611702"/>
            <a:ext cx="4714996" cy="1549801"/>
          </a:xfrm>
          <a:prstGeom prst="rect">
            <a:avLst/>
          </a:prstGeom>
        </p:spPr>
        <p:txBody>
          <a:bodyPr>
            <a:noAutofit/>
          </a:bodyPr>
          <a:lstStyle/>
          <a:p>
            <a:pPr lvl="0" algn="ctr"/>
            <a:r>
              <a:rPr lang="es-EC" sz="1800" dirty="0" smtClean="0">
                <a:solidFill>
                  <a:srgbClr val="00B050"/>
                </a:solidFill>
              </a:rPr>
              <a:t>Establecer </a:t>
            </a:r>
            <a:r>
              <a:rPr lang="es-EC" sz="1800" dirty="0">
                <a:solidFill>
                  <a:srgbClr val="00B050"/>
                </a:solidFill>
              </a:rPr>
              <a:t>que los trabajadores pertenecientes a las pymes, tienen un nivel de 93,69% lo que significa que se consideran personas organizadas, disciplinadas, responsables, autónomas y resolutivas para realizar el teletrabajo,</a:t>
            </a:r>
          </a:p>
        </p:txBody>
      </p:sp>
      <p:sp>
        <p:nvSpPr>
          <p:cNvPr id="19" name="テキスト プレースホルダー 18"/>
          <p:cNvSpPr>
            <a:spLocks noGrp="1"/>
          </p:cNvSpPr>
          <p:nvPr>
            <p:ph type="body" sz="quarter" idx="4294967295"/>
          </p:nvPr>
        </p:nvSpPr>
        <p:spPr>
          <a:xfrm>
            <a:off x="7003997" y="3935620"/>
            <a:ext cx="5026151" cy="1728192"/>
          </a:xfrm>
          <a:prstGeom prst="rect">
            <a:avLst/>
          </a:prstGeom>
        </p:spPr>
        <p:txBody>
          <a:bodyPr>
            <a:normAutofit fontScale="92500" lnSpcReduction="10000"/>
          </a:bodyPr>
          <a:lstStyle/>
          <a:p>
            <a:pPr lvl="0" algn="ctr"/>
            <a:r>
              <a:rPr lang="es-EC" sz="1800" dirty="0" smtClean="0">
                <a:solidFill>
                  <a:srgbClr val="7030A0"/>
                </a:solidFill>
              </a:rPr>
              <a:t>Conocer </a:t>
            </a:r>
            <a:r>
              <a:rPr lang="es-EC" sz="1800" dirty="0">
                <a:solidFill>
                  <a:srgbClr val="7030A0"/>
                </a:solidFill>
              </a:rPr>
              <a:t>que existe 79,21% de encuestados que considera que el eje principal es el aspecto social,   y un 84,74% el aspecto económico, y un 67,37% aspecto ambiental, dejando así como resultado que las empresas están dirigidas mucho más al aspecto económico.</a:t>
            </a:r>
          </a:p>
        </p:txBody>
      </p:sp>
      <p:sp>
        <p:nvSpPr>
          <p:cNvPr id="20" name="CuadroTexto 19"/>
          <p:cNvSpPr txBox="1"/>
          <p:nvPr/>
        </p:nvSpPr>
        <p:spPr>
          <a:xfrm>
            <a:off x="444875" y="610483"/>
            <a:ext cx="835957" cy="562630"/>
          </a:xfrm>
          <a:prstGeom prst="flowChartTerminator">
            <a:avLst/>
          </a:prstGeom>
          <a:solidFill>
            <a:srgbClr val="D9EDF1"/>
          </a:solidFill>
          <a:ln>
            <a:solidFill>
              <a:schemeClr val="accent2"/>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1" name="CuadroTexto 20"/>
          <p:cNvSpPr txBox="1"/>
          <p:nvPr/>
        </p:nvSpPr>
        <p:spPr>
          <a:xfrm>
            <a:off x="1063348" y="683652"/>
            <a:ext cx="2997106" cy="442674"/>
          </a:xfrm>
          <a:prstGeom prst="flowChartAlternateProcess">
            <a:avLst/>
          </a:prstGeom>
          <a:solidFill>
            <a:schemeClr val="accent1">
              <a:lumMod val="50000"/>
            </a:schemeClr>
          </a:solidFill>
          <a:ln>
            <a:solidFill>
              <a:schemeClr val="accent2">
                <a:lumMod val="60000"/>
                <a:lumOff val="40000"/>
              </a:schemeClr>
            </a:solidFill>
          </a:ln>
        </p:spPr>
        <p:txBody>
          <a:bodyPr wrap="square" rtlCol="0">
            <a:spAutoFit/>
          </a:bodyPr>
          <a:lstStyle/>
          <a:p>
            <a:r>
              <a:rPr lang="es-EC" sz="2000" b="1" dirty="0" smtClean="0">
                <a:solidFill>
                  <a:schemeClr val="bg1"/>
                </a:solidFill>
                <a:latin typeface="Garamond" panose="02020404030301010803" pitchFamily="18" charset="0"/>
              </a:rPr>
              <a:t>CONCLUSIONES</a:t>
            </a:r>
            <a:endParaRPr lang="es-EC" b="1" dirty="0">
              <a:solidFill>
                <a:schemeClr val="bg1"/>
              </a:solidFill>
              <a:latin typeface="Garamond" panose="02020404030301010803" pitchFamily="18" charset="0"/>
            </a:endParaRPr>
          </a:p>
        </p:txBody>
      </p:sp>
      <p:sp>
        <p:nvSpPr>
          <p:cNvPr id="30" name="Elipse 29"/>
          <p:cNvSpPr/>
          <p:nvPr/>
        </p:nvSpPr>
        <p:spPr>
          <a:xfrm>
            <a:off x="6096612" y="1218456"/>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2</a:t>
            </a:r>
            <a:endParaRPr lang="es-EC" sz="2000" b="1" dirty="0"/>
          </a:p>
        </p:txBody>
      </p:sp>
      <p:sp>
        <p:nvSpPr>
          <p:cNvPr id="38" name="Elipse 37"/>
          <p:cNvSpPr/>
          <p:nvPr/>
        </p:nvSpPr>
        <p:spPr>
          <a:xfrm>
            <a:off x="6135380" y="3606429"/>
            <a:ext cx="91440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3</a:t>
            </a:r>
          </a:p>
        </p:txBody>
      </p:sp>
      <p:sp>
        <p:nvSpPr>
          <p:cNvPr id="23" name="Rectángulo 22"/>
          <p:cNvSpPr/>
          <p:nvPr/>
        </p:nvSpPr>
        <p:spPr>
          <a:xfrm>
            <a:off x="1369502" y="4178034"/>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テキスト プレースホルダー 14"/>
          <p:cNvSpPr>
            <a:spLocks noGrp="1"/>
          </p:cNvSpPr>
          <p:nvPr>
            <p:ph type="body" sz="quarter" idx="4294967295"/>
          </p:nvPr>
        </p:nvSpPr>
        <p:spPr>
          <a:xfrm>
            <a:off x="951680" y="4036334"/>
            <a:ext cx="4787664" cy="1314555"/>
          </a:xfrm>
          <a:prstGeom prst="rect">
            <a:avLst/>
          </a:prstGeom>
        </p:spPr>
        <p:txBody>
          <a:bodyPr>
            <a:noAutofit/>
          </a:bodyPr>
          <a:lstStyle/>
          <a:p>
            <a:pPr lvl="0" algn="ctr"/>
            <a:r>
              <a:rPr kumimoji="1" lang="es-EC" altLang="ja-JP" sz="1700" dirty="0" smtClean="0">
                <a:solidFill>
                  <a:schemeClr val="tx1"/>
                </a:solidFill>
                <a:latin typeface="+mj-lt"/>
              </a:rPr>
              <a:t>Sin dejar de perder el foco en lo sostenible en la organización, ciertamente se puede implementar una estructura nueva de teletrabajo ya que como pudimos ver en la correlación de estas dos variables se maneja el equilibrio, y de esa manera hacer uso intensivo de las TIC</a:t>
            </a:r>
            <a:endParaRPr kumimoji="1" lang="es-EC" altLang="ja-JP" sz="1700" dirty="0">
              <a:solidFill>
                <a:schemeClr val="tx1"/>
              </a:solidFill>
              <a:latin typeface="+mj-lt"/>
            </a:endParaRPr>
          </a:p>
        </p:txBody>
      </p:sp>
    </p:spTree>
    <p:custDataLst>
      <p:tags r:id="rId1"/>
    </p:custDataLst>
    <p:extLst>
      <p:ext uri="{BB962C8B-B14F-4D97-AF65-F5344CB8AC3E}">
        <p14:creationId xmlns:p14="http://schemas.microsoft.com/office/powerpoint/2010/main" val="342109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ipse 22"/>
          <p:cNvSpPr/>
          <p:nvPr/>
        </p:nvSpPr>
        <p:spPr>
          <a:xfrm>
            <a:off x="1230868" y="3681268"/>
            <a:ext cx="2695401"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Rectángulo 27"/>
          <p:cNvSpPr/>
          <p:nvPr/>
        </p:nvSpPr>
        <p:spPr>
          <a:xfrm>
            <a:off x="5037415" y="1992573"/>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Elipse 21"/>
          <p:cNvSpPr/>
          <p:nvPr/>
        </p:nvSpPr>
        <p:spPr>
          <a:xfrm>
            <a:off x="1199291" y="1471402"/>
            <a:ext cx="2695401"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Rectángulo 33"/>
          <p:cNvSpPr/>
          <p:nvPr/>
        </p:nvSpPr>
        <p:spPr>
          <a:xfrm>
            <a:off x="8746486" y="1957903"/>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Rectángulo 32"/>
          <p:cNvSpPr/>
          <p:nvPr/>
        </p:nvSpPr>
        <p:spPr>
          <a:xfrm>
            <a:off x="8774163" y="4235785"/>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5189815" y="2144973"/>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Elipse 30"/>
          <p:cNvSpPr/>
          <p:nvPr/>
        </p:nvSpPr>
        <p:spPr>
          <a:xfrm>
            <a:off x="7835286" y="3463128"/>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Elipse 31"/>
          <p:cNvSpPr/>
          <p:nvPr/>
        </p:nvSpPr>
        <p:spPr>
          <a:xfrm>
            <a:off x="7800706" y="1189036"/>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Elipse 26"/>
          <p:cNvSpPr/>
          <p:nvPr/>
        </p:nvSpPr>
        <p:spPr>
          <a:xfrm>
            <a:off x="4082744" y="3490423"/>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p:cNvSpPr/>
          <p:nvPr/>
        </p:nvSpPr>
        <p:spPr>
          <a:xfrm>
            <a:off x="4060453" y="1337481"/>
            <a:ext cx="1125695" cy="11464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23</a:t>
            </a:fld>
            <a:endParaRPr lang="ja-JP" altLang="en-US" dirty="0"/>
          </a:p>
        </p:txBody>
      </p:sp>
      <p:sp>
        <p:nvSpPr>
          <p:cNvPr id="9" name="テキスト プレースホルダー 8"/>
          <p:cNvSpPr>
            <a:spLocks noGrp="1"/>
          </p:cNvSpPr>
          <p:nvPr>
            <p:ph type="body" sz="quarter" idx="24"/>
          </p:nvPr>
        </p:nvSpPr>
        <p:spPr>
          <a:xfrm>
            <a:off x="1062044" y="1776867"/>
            <a:ext cx="4707408" cy="1314555"/>
          </a:xfrm>
        </p:spPr>
        <p:txBody>
          <a:bodyPr/>
          <a:lstStyle/>
          <a:p>
            <a:pPr lvl="0" algn="ctr"/>
            <a:r>
              <a:rPr lang="es-EC" sz="1800" dirty="0" smtClean="0">
                <a:solidFill>
                  <a:srgbClr val="0070C0"/>
                </a:solidFill>
              </a:rPr>
              <a:t>Los teletrabajadores deben tengan una formación básica que les permita cumplir sus funciones de manera autónoma por ese motivo se recomienda la implementación de un instrumento (cuestionario) y de esa manera conocer el perfil del colaborador. </a:t>
            </a:r>
            <a:endParaRPr lang="es-EC" sz="1800" dirty="0">
              <a:solidFill>
                <a:srgbClr val="0070C0"/>
              </a:solidFill>
            </a:endParaRPr>
          </a:p>
        </p:txBody>
      </p:sp>
      <p:sp>
        <p:nvSpPr>
          <p:cNvPr id="13" name="テキスト プレースホルダー 12"/>
          <p:cNvSpPr>
            <a:spLocks noGrp="1"/>
          </p:cNvSpPr>
          <p:nvPr>
            <p:ph type="body" sz="quarter" idx="4294967295"/>
          </p:nvPr>
        </p:nvSpPr>
        <p:spPr>
          <a:xfrm>
            <a:off x="6975911" y="1512662"/>
            <a:ext cx="4880105" cy="1549801"/>
          </a:xfrm>
          <a:prstGeom prst="rect">
            <a:avLst/>
          </a:prstGeom>
        </p:spPr>
        <p:txBody>
          <a:bodyPr>
            <a:noAutofit/>
          </a:bodyPr>
          <a:lstStyle/>
          <a:p>
            <a:pPr lvl="0" algn="ctr"/>
            <a:r>
              <a:rPr lang="es-EC" sz="1800" dirty="0" smtClean="0">
                <a:solidFill>
                  <a:srgbClr val="00B050"/>
                </a:solidFill>
              </a:rPr>
              <a:t>Considerar </a:t>
            </a:r>
            <a:r>
              <a:rPr lang="es-EC" sz="1800" dirty="0">
                <a:solidFill>
                  <a:srgbClr val="00B050"/>
                </a:solidFill>
              </a:rPr>
              <a:t>capacitaciones permanentes interpersonales, intrapersonales, de adaptabilidad y manejo de tiempo en su </a:t>
            </a:r>
            <a:r>
              <a:rPr lang="es-EC" sz="1800" dirty="0" smtClean="0">
                <a:solidFill>
                  <a:srgbClr val="00B050"/>
                </a:solidFill>
              </a:rPr>
              <a:t>personal, ya que esto conlleva a estos establecimientos y empresas, a contar con personal que pueda acoplarse de mejor manera a este nuevo método de trabajo.</a:t>
            </a:r>
            <a:endParaRPr lang="es-EC" sz="1800" dirty="0">
              <a:solidFill>
                <a:srgbClr val="00B050"/>
              </a:solidFill>
            </a:endParaRPr>
          </a:p>
        </p:txBody>
      </p:sp>
      <p:sp>
        <p:nvSpPr>
          <p:cNvPr id="15" name="テキスト プレースホルダー 14"/>
          <p:cNvSpPr>
            <a:spLocks noGrp="1"/>
          </p:cNvSpPr>
          <p:nvPr>
            <p:ph type="body" sz="quarter" idx="4294967295"/>
          </p:nvPr>
        </p:nvSpPr>
        <p:spPr>
          <a:xfrm>
            <a:off x="1021916" y="4429895"/>
            <a:ext cx="4787664" cy="1314555"/>
          </a:xfrm>
          <a:prstGeom prst="rect">
            <a:avLst/>
          </a:prstGeom>
        </p:spPr>
        <p:txBody>
          <a:bodyPr>
            <a:noAutofit/>
          </a:bodyPr>
          <a:lstStyle/>
          <a:p>
            <a:pPr lvl="0" algn="ctr"/>
            <a:r>
              <a:rPr lang="es-EC" sz="1800" dirty="0">
                <a:solidFill>
                  <a:schemeClr val="accent4"/>
                </a:solidFill>
              </a:rPr>
              <a:t>A</a:t>
            </a:r>
            <a:r>
              <a:rPr lang="es-EC" sz="1800" dirty="0" smtClean="0">
                <a:solidFill>
                  <a:schemeClr val="accent4"/>
                </a:solidFill>
              </a:rPr>
              <a:t>plicar </a:t>
            </a:r>
            <a:r>
              <a:rPr lang="es-EC" sz="1800" dirty="0">
                <a:solidFill>
                  <a:schemeClr val="accent4"/>
                </a:solidFill>
              </a:rPr>
              <a:t>actividades propuestas en el capítulo 5 del presente estudio, como un inicio para conseguir que sus trabajadores mejoren el aporte de su talento y compromiso en la empresa.</a:t>
            </a:r>
          </a:p>
          <a:p>
            <a:pPr marL="0" indent="0" algn="ctr">
              <a:buNone/>
            </a:pPr>
            <a:endParaRPr kumimoji="1" lang="es-EC" altLang="ja-JP" sz="1700" dirty="0">
              <a:solidFill>
                <a:schemeClr val="bg2">
                  <a:lumMod val="10000"/>
                </a:schemeClr>
              </a:solidFill>
              <a:latin typeface="+mj-lt"/>
            </a:endParaRPr>
          </a:p>
        </p:txBody>
      </p:sp>
      <p:sp>
        <p:nvSpPr>
          <p:cNvPr id="19" name="テキスト プレースホルダー 18"/>
          <p:cNvSpPr>
            <a:spLocks noGrp="1"/>
          </p:cNvSpPr>
          <p:nvPr>
            <p:ph type="body" sz="quarter" idx="4294967295"/>
          </p:nvPr>
        </p:nvSpPr>
        <p:spPr>
          <a:xfrm>
            <a:off x="6975911" y="3864088"/>
            <a:ext cx="4763734" cy="1728192"/>
          </a:xfrm>
          <a:prstGeom prst="rect">
            <a:avLst/>
          </a:prstGeom>
        </p:spPr>
        <p:txBody>
          <a:bodyPr>
            <a:noAutofit/>
          </a:bodyPr>
          <a:lstStyle/>
          <a:p>
            <a:pPr lvl="0" algn="ctr"/>
            <a:r>
              <a:rPr lang="es-EC" sz="1800" dirty="0">
                <a:solidFill>
                  <a:srgbClr val="7030A0"/>
                </a:solidFill>
              </a:rPr>
              <a:t>M</a:t>
            </a:r>
            <a:r>
              <a:rPr lang="es-EC" sz="1800" dirty="0" smtClean="0">
                <a:solidFill>
                  <a:srgbClr val="7030A0"/>
                </a:solidFill>
              </a:rPr>
              <a:t>edir </a:t>
            </a:r>
            <a:r>
              <a:rPr lang="es-EC" sz="1800" dirty="0">
                <a:solidFill>
                  <a:srgbClr val="7030A0"/>
                </a:solidFill>
              </a:rPr>
              <a:t>de manera semestral que todos los aspectos que interfieren en la sostenibilidad de la empresa se encuentren desarrollados de igual manera y así obtener un mejor rendimiento en la sostenibilidad de la empresa.</a:t>
            </a:r>
          </a:p>
        </p:txBody>
      </p:sp>
      <p:sp>
        <p:nvSpPr>
          <p:cNvPr id="20" name="CuadroTexto 19"/>
          <p:cNvSpPr txBox="1"/>
          <p:nvPr/>
        </p:nvSpPr>
        <p:spPr>
          <a:xfrm>
            <a:off x="444875" y="610483"/>
            <a:ext cx="835957" cy="562630"/>
          </a:xfrm>
          <a:prstGeom prst="flowChartTerminator">
            <a:avLst/>
          </a:prstGeom>
          <a:solidFill>
            <a:schemeClr val="accent2"/>
          </a:solidFill>
          <a:ln>
            <a:solidFill>
              <a:schemeClr val="accent2"/>
            </a:solidFill>
          </a:ln>
        </p:spPr>
        <p:txBody>
          <a:bodyPr wrap="square" rtlCol="0">
            <a:spAutoFit/>
          </a:bodyPr>
          <a:lstStyle/>
          <a:p>
            <a:endParaRPr lang="es-EC" sz="2000" b="1" dirty="0">
              <a:solidFill>
                <a:schemeClr val="bg2">
                  <a:lumMod val="10000"/>
                </a:schemeClr>
              </a:solidFill>
              <a:latin typeface="Garamond" panose="02020404030301010803" pitchFamily="18" charset="0"/>
            </a:endParaRPr>
          </a:p>
        </p:txBody>
      </p:sp>
      <p:sp>
        <p:nvSpPr>
          <p:cNvPr id="21" name="CuadroTexto 20"/>
          <p:cNvSpPr txBox="1"/>
          <p:nvPr/>
        </p:nvSpPr>
        <p:spPr>
          <a:xfrm>
            <a:off x="1063348" y="683652"/>
            <a:ext cx="2997106" cy="442674"/>
          </a:xfrm>
          <a:prstGeom prst="flowChartAlternateProcess">
            <a:avLst/>
          </a:prstGeom>
          <a:solidFill>
            <a:schemeClr val="tx2"/>
          </a:solidFill>
        </p:spPr>
        <p:txBody>
          <a:bodyPr wrap="square" rtlCol="0">
            <a:spAutoFit/>
          </a:bodyPr>
          <a:lstStyle/>
          <a:p>
            <a:r>
              <a:rPr lang="es-EC" sz="2000" b="1" dirty="0">
                <a:solidFill>
                  <a:schemeClr val="bg1"/>
                </a:solidFill>
                <a:latin typeface="Garamond" panose="02020404030301010803" pitchFamily="18" charset="0"/>
              </a:rPr>
              <a:t>RECOMENDACIONES</a:t>
            </a:r>
            <a:r>
              <a:rPr lang="es-EC" b="1" dirty="0">
                <a:solidFill>
                  <a:schemeClr val="bg1"/>
                </a:solidFill>
                <a:latin typeface="Garamond" panose="02020404030301010803" pitchFamily="18" charset="0"/>
              </a:rPr>
              <a:t> </a:t>
            </a:r>
          </a:p>
        </p:txBody>
      </p:sp>
      <p:sp>
        <p:nvSpPr>
          <p:cNvPr id="29" name="Rectángulo 28"/>
          <p:cNvSpPr/>
          <p:nvPr/>
        </p:nvSpPr>
        <p:spPr>
          <a:xfrm>
            <a:off x="5009685" y="4242825"/>
            <a:ext cx="2436131" cy="187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Elipse 29"/>
          <p:cNvSpPr/>
          <p:nvPr/>
        </p:nvSpPr>
        <p:spPr>
          <a:xfrm>
            <a:off x="6096612" y="1218456"/>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t>2</a:t>
            </a:r>
            <a:endParaRPr lang="es-EC" sz="2000" b="1" dirty="0"/>
          </a:p>
        </p:txBody>
      </p:sp>
      <p:sp>
        <p:nvSpPr>
          <p:cNvPr id="38" name="Elipse 37"/>
          <p:cNvSpPr/>
          <p:nvPr/>
        </p:nvSpPr>
        <p:spPr>
          <a:xfrm>
            <a:off x="6135380" y="3606429"/>
            <a:ext cx="91440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t>3</a:t>
            </a:r>
          </a:p>
        </p:txBody>
      </p:sp>
    </p:spTree>
    <p:custDataLst>
      <p:tags r:id="rId1"/>
    </p:custDataLst>
    <p:extLst>
      <p:ext uri="{BB962C8B-B14F-4D97-AF65-F5344CB8AC3E}">
        <p14:creationId xmlns:p14="http://schemas.microsoft.com/office/powerpoint/2010/main" val="234364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gracias militar">
            <a:extLst>
              <a:ext uri="{FF2B5EF4-FFF2-40B4-BE49-F238E27FC236}">
                <a16:creationId xmlns="" xmlns:a16="http://schemas.microsoft.com/office/drawing/2014/main" id="{6C5916EF-9D41-4504-9BCF-48A96BFAD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052737"/>
            <a:ext cx="6732240" cy="4415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37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Marcador de posición de imagen 24">
            <a:extLst>
              <a:ext uri="{FF2B5EF4-FFF2-40B4-BE49-F238E27FC236}">
                <a16:creationId xmlns="" xmlns:a16="http://schemas.microsoft.com/office/drawing/2014/main" id="{C769F8EC-BBA3-4502-858B-2232A0F6E0A6}"/>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338" b="4338"/>
          <a:stretch>
            <a:fillRect/>
          </a:stretch>
        </p:blipFill>
        <p:spPr>
          <a:xfrm>
            <a:off x="0" y="-55563"/>
            <a:ext cx="12192000" cy="3429001"/>
          </a:xfrm>
        </p:spPr>
      </p:pic>
      <p:sp>
        <p:nvSpPr>
          <p:cNvPr id="13" name="テキスト プレースホルダー 12"/>
          <p:cNvSpPr>
            <a:spLocks noGrp="1"/>
          </p:cNvSpPr>
          <p:nvPr>
            <p:ph type="body" sz="quarter" idx="20"/>
          </p:nvPr>
        </p:nvSpPr>
        <p:spPr>
          <a:xfrm>
            <a:off x="622948" y="3881859"/>
            <a:ext cx="3798535" cy="891291"/>
          </a:xfrm>
        </p:spPr>
        <p:txBody>
          <a:bodyPr/>
          <a:lstStyle/>
          <a:p>
            <a:pPr marL="0" indent="0">
              <a:buNone/>
            </a:pPr>
            <a:r>
              <a:rPr kumimoji="1" lang="es-EC" altLang="ja-JP" sz="2400" b="1" dirty="0">
                <a:solidFill>
                  <a:schemeClr val="accent6">
                    <a:lumMod val="75000"/>
                  </a:schemeClr>
                </a:solidFill>
              </a:rPr>
              <a:t>Pequeñas y medianas empresas</a:t>
            </a:r>
          </a:p>
          <a:p>
            <a:pPr marL="0" indent="0">
              <a:buNone/>
            </a:pPr>
            <a:endParaRPr kumimoji="1" lang="es-EC" altLang="ja-JP" sz="2400" b="1" dirty="0">
              <a:latin typeface="+mj-lt"/>
            </a:endParaRPr>
          </a:p>
        </p:txBody>
      </p:sp>
      <p:sp>
        <p:nvSpPr>
          <p:cNvPr id="16" name="テキスト プレースホルダー 15"/>
          <p:cNvSpPr>
            <a:spLocks noGrp="1"/>
          </p:cNvSpPr>
          <p:nvPr>
            <p:ph type="body" sz="quarter" idx="23"/>
          </p:nvPr>
        </p:nvSpPr>
        <p:spPr>
          <a:xfrm>
            <a:off x="1006993" y="4879333"/>
            <a:ext cx="3414490" cy="1213963"/>
          </a:xfrm>
        </p:spPr>
        <p:txBody>
          <a:bodyPr/>
          <a:lstStyle/>
          <a:p>
            <a:pPr algn="l">
              <a:buFont typeface="Arial" panose="020B0604020202020204" pitchFamily="34" charset="0"/>
              <a:buChar char="•"/>
            </a:pPr>
            <a:r>
              <a:rPr kumimoji="1" lang="es-EC" altLang="ja-JP" sz="2000" dirty="0">
                <a:solidFill>
                  <a:schemeClr val="bg2">
                    <a:lumMod val="10000"/>
                  </a:schemeClr>
                </a:solidFill>
              </a:rPr>
              <a:t>Volumen de ventas, activos, numero de trabajadores y nivel de producción o activo.</a:t>
            </a:r>
          </a:p>
          <a:p>
            <a:pPr algn="l">
              <a:buFont typeface="Arial" panose="020B0604020202020204" pitchFamily="34" charset="0"/>
              <a:buChar char="•"/>
            </a:pPr>
            <a:endParaRPr kumimoji="1" lang="es-EC" altLang="ja-JP" sz="2000" dirty="0">
              <a:solidFill>
                <a:schemeClr val="bg2">
                  <a:lumMod val="10000"/>
                </a:schemeClr>
              </a:solidFill>
            </a:endParaRPr>
          </a:p>
        </p:txBody>
      </p:sp>
      <p:sp>
        <p:nvSpPr>
          <p:cNvPr id="17" name="テキスト プレースホルダー 16"/>
          <p:cNvSpPr>
            <a:spLocks noGrp="1"/>
          </p:cNvSpPr>
          <p:nvPr>
            <p:ph type="body" sz="quarter" idx="24"/>
          </p:nvPr>
        </p:nvSpPr>
        <p:spPr>
          <a:xfrm>
            <a:off x="4934179" y="4488946"/>
            <a:ext cx="2890013" cy="1191525"/>
          </a:xfrm>
        </p:spPr>
        <p:txBody>
          <a:bodyPr/>
          <a:lstStyle/>
          <a:p>
            <a:pPr algn="l"/>
            <a:r>
              <a:rPr kumimoji="1" lang="es-EC" altLang="ja-JP" sz="2000" dirty="0" smtClean="0">
                <a:solidFill>
                  <a:schemeClr val="bg2">
                    <a:lumMod val="10000"/>
                  </a:schemeClr>
                </a:solidFill>
              </a:rPr>
              <a:t>Consideradas </a:t>
            </a:r>
            <a:r>
              <a:rPr kumimoji="1" lang="es-EC" altLang="ja-JP" sz="2000" dirty="0">
                <a:solidFill>
                  <a:schemeClr val="bg2">
                    <a:lumMod val="10000"/>
                  </a:schemeClr>
                </a:solidFill>
              </a:rPr>
              <a:t>actualmente las organizaciones mas productivas. </a:t>
            </a:r>
          </a:p>
        </p:txBody>
      </p:sp>
      <p:sp>
        <p:nvSpPr>
          <p:cNvPr id="11" name="スライド番号プレースホルダー 10"/>
          <p:cNvSpPr>
            <a:spLocks noGrp="1"/>
          </p:cNvSpPr>
          <p:nvPr>
            <p:ph type="sldNum" sz="quarter" idx="4"/>
          </p:nvPr>
        </p:nvSpPr>
        <p:spPr/>
        <p:txBody>
          <a:bodyPr/>
          <a:lstStyle/>
          <a:p>
            <a:fld id="{E6459DFB-86F3-43FA-8567-2EA6E426AE90}" type="slidenum">
              <a:rPr lang="ja-JP" altLang="en-US" smtClean="0"/>
              <a:pPr/>
              <a:t>3</a:t>
            </a:fld>
            <a:endParaRPr lang="ja-JP" altLang="en-US"/>
          </a:p>
        </p:txBody>
      </p:sp>
      <p:sp>
        <p:nvSpPr>
          <p:cNvPr id="22" name="Rectangle 15">
            <a:extLst>
              <a:ext uri="{FF2B5EF4-FFF2-40B4-BE49-F238E27FC236}">
                <a16:creationId xmlns="" xmlns:a16="http://schemas.microsoft.com/office/drawing/2014/main" id="{D4FF11F8-D34B-45B3-B4BA-4307BFB9EFD8}"/>
              </a:ext>
            </a:extLst>
          </p:cNvPr>
          <p:cNvSpPr>
            <a:spLocks noChangeArrowheads="1"/>
          </p:cNvSpPr>
          <p:nvPr/>
        </p:nvSpPr>
        <p:spPr bwMode="auto">
          <a:xfrm>
            <a:off x="563910" y="626751"/>
            <a:ext cx="5144718" cy="740181"/>
          </a:xfrm>
          <a:prstGeom prst="rect">
            <a:avLst/>
          </a:prstGeom>
          <a:solidFill>
            <a:schemeClr val="accent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16">
            <a:extLst>
              <a:ext uri="{FF2B5EF4-FFF2-40B4-BE49-F238E27FC236}">
                <a16:creationId xmlns="" xmlns:a16="http://schemas.microsoft.com/office/drawing/2014/main" id="{141062C6-C1C0-44F1-8798-F0815FA1AA9C}"/>
              </a:ext>
            </a:extLst>
          </p:cNvPr>
          <p:cNvSpPr>
            <a:spLocks/>
          </p:cNvSpPr>
          <p:nvPr/>
        </p:nvSpPr>
        <p:spPr bwMode="auto">
          <a:xfrm>
            <a:off x="5263636" y="626750"/>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1">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24" name="TextBox 141">
            <a:extLst>
              <a:ext uri="{FF2B5EF4-FFF2-40B4-BE49-F238E27FC236}">
                <a16:creationId xmlns="" xmlns:a16="http://schemas.microsoft.com/office/drawing/2014/main" id="{D09D5E6C-E1A3-46E7-8E10-A8FB52242E25}"/>
              </a:ext>
            </a:extLst>
          </p:cNvPr>
          <p:cNvSpPr txBox="1"/>
          <p:nvPr/>
        </p:nvSpPr>
        <p:spPr>
          <a:xfrm>
            <a:off x="622949" y="781632"/>
            <a:ext cx="5273058" cy="400110"/>
          </a:xfrm>
          <a:prstGeom prst="rect">
            <a:avLst/>
          </a:prstGeom>
          <a:noFill/>
        </p:spPr>
        <p:txBody>
          <a:bodyPr wrap="square" rtlCol="0">
            <a:spAutoFit/>
          </a:bodyPr>
          <a:lstStyle/>
          <a:p>
            <a:r>
              <a:rPr lang="es-EC" sz="2000" b="1" dirty="0">
                <a:solidFill>
                  <a:schemeClr val="bg1"/>
                </a:solidFill>
                <a:cs typeface="Times New Roman" panose="02020603050405020304" pitchFamily="18" charset="0"/>
              </a:rPr>
              <a:t>DESCRIPCIÓN DEL </a:t>
            </a:r>
            <a:r>
              <a:rPr lang="es-EC" sz="2000" b="1" dirty="0" smtClean="0">
                <a:solidFill>
                  <a:schemeClr val="bg1"/>
                </a:solidFill>
                <a:cs typeface="Times New Roman" panose="02020603050405020304" pitchFamily="18" charset="0"/>
              </a:rPr>
              <a:t>OBJETO DE ESTUDIO</a:t>
            </a:r>
            <a:endParaRPr lang="en-US" sz="2000" b="1" dirty="0">
              <a:solidFill>
                <a:schemeClr val="bg1"/>
              </a:solidFill>
              <a:cs typeface="Times New Roman" panose="02020603050405020304" pitchFamily="18" charset="0"/>
            </a:endParaRPr>
          </a:p>
        </p:txBody>
      </p:sp>
      <p:pic>
        <p:nvPicPr>
          <p:cNvPr id="21" name="Imagen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471" y="2311642"/>
            <a:ext cx="2412257" cy="1484466"/>
          </a:xfrm>
          <a:prstGeom prst="rect">
            <a:avLst/>
          </a:prstGeom>
        </p:spPr>
      </p:pic>
      <p:pic>
        <p:nvPicPr>
          <p:cNvPr id="26" name="Imagen 25">
            <a:extLst>
              <a:ext uri="{FF2B5EF4-FFF2-40B4-BE49-F238E27FC236}">
                <a16:creationId xmlns:a16="http://schemas.microsoft.com/office/drawing/2014/main" xmlns="" id="{C370ABA2-13E5-47AC-B661-63FAA94E2517}"/>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33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336887" y="3681078"/>
            <a:ext cx="3098309" cy="2184144"/>
          </a:xfrm>
          <a:prstGeom prst="rect">
            <a:avLst/>
          </a:prstGeom>
        </p:spPr>
      </p:pic>
    </p:spTree>
    <p:extLst>
      <p:ext uri="{BB962C8B-B14F-4D97-AF65-F5344CB8AC3E}">
        <p14:creationId xmlns:p14="http://schemas.microsoft.com/office/powerpoint/2010/main" val="256769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n 29"/>
          <p:cNvPicPr/>
          <p:nvPr/>
        </p:nvPicPr>
        <p:blipFill rotWithShape="1">
          <a:blip r:embed="rId2"/>
          <a:srcRect l="32823" t="22520" r="26024" b="8139"/>
          <a:stretch/>
        </p:blipFill>
        <p:spPr bwMode="auto">
          <a:xfrm>
            <a:off x="4452833" y="204716"/>
            <a:ext cx="7475814" cy="5479389"/>
          </a:xfrm>
          <a:prstGeom prst="rect">
            <a:avLst/>
          </a:prstGeom>
          <a:ln>
            <a:noFill/>
          </a:ln>
          <a:extLst>
            <a:ext uri="{53640926-AAD7-44D8-BBD7-CCE9431645EC}">
              <a14:shadowObscured xmlns:a14="http://schemas.microsoft.com/office/drawing/2010/main"/>
            </a:ext>
          </a:extLst>
        </p:spPr>
      </p:pic>
      <p:sp>
        <p:nvSpPr>
          <p:cNvPr id="61" name="Rectangle 15">
            <a:extLst>
              <a:ext uri="{FF2B5EF4-FFF2-40B4-BE49-F238E27FC236}">
                <a16:creationId xmlns="" xmlns:a16="http://schemas.microsoft.com/office/drawing/2014/main" id="{1A72F526-1D67-4674-829C-2007EF8A746A}"/>
              </a:ext>
            </a:extLst>
          </p:cNvPr>
          <p:cNvSpPr>
            <a:spLocks noChangeArrowheads="1"/>
          </p:cNvSpPr>
          <p:nvPr/>
        </p:nvSpPr>
        <p:spPr bwMode="auto">
          <a:xfrm>
            <a:off x="431402" y="213238"/>
            <a:ext cx="4080422" cy="740181"/>
          </a:xfrm>
          <a:prstGeom prst="rect">
            <a:avLst/>
          </a:prstGeom>
          <a:solidFill>
            <a:schemeClr val="accent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Freeform 16">
            <a:extLst>
              <a:ext uri="{FF2B5EF4-FFF2-40B4-BE49-F238E27FC236}">
                <a16:creationId xmlns="" xmlns:a16="http://schemas.microsoft.com/office/drawing/2014/main" id="{DEBF775E-FF4E-4077-89C8-9EC678937768}"/>
              </a:ext>
            </a:extLst>
          </p:cNvPr>
          <p:cNvSpPr>
            <a:spLocks/>
          </p:cNvSpPr>
          <p:nvPr/>
        </p:nvSpPr>
        <p:spPr bwMode="auto">
          <a:xfrm>
            <a:off x="4062663" y="215707"/>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1">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63" name="TextBox 141">
            <a:extLst>
              <a:ext uri="{FF2B5EF4-FFF2-40B4-BE49-F238E27FC236}">
                <a16:creationId xmlns="" xmlns:a16="http://schemas.microsoft.com/office/drawing/2014/main" id="{A659FA35-C31A-4544-AB89-851A83FD3BB1}"/>
              </a:ext>
            </a:extLst>
          </p:cNvPr>
          <p:cNvSpPr txBox="1"/>
          <p:nvPr/>
        </p:nvSpPr>
        <p:spPr>
          <a:xfrm>
            <a:off x="513589" y="334397"/>
            <a:ext cx="4214259" cy="369332"/>
          </a:xfrm>
          <a:prstGeom prst="rect">
            <a:avLst/>
          </a:prstGeom>
          <a:noFill/>
        </p:spPr>
        <p:txBody>
          <a:bodyPr wrap="square" rtlCol="0">
            <a:spAutoFit/>
          </a:bodyPr>
          <a:lstStyle/>
          <a:p>
            <a:r>
              <a:rPr lang="es-EC" b="1" dirty="0">
                <a:solidFill>
                  <a:schemeClr val="bg1"/>
                </a:solidFill>
                <a:cs typeface="Times New Roman" panose="02020603050405020304" pitchFamily="18" charset="0"/>
              </a:rPr>
              <a:t>PLANTEAMIENTO DEL PROBLEMA</a:t>
            </a:r>
            <a:endParaRPr lang="en-US" b="1" dirty="0">
              <a:solidFill>
                <a:schemeClr val="bg1"/>
              </a:solidFill>
              <a:cs typeface="Times New Roman" panose="02020603050405020304" pitchFamily="18" charset="0"/>
            </a:endParaRPr>
          </a:p>
        </p:txBody>
      </p:sp>
      <p:sp>
        <p:nvSpPr>
          <p:cNvPr id="35" name="Google Shape;173;p24"/>
          <p:cNvSpPr/>
          <p:nvPr/>
        </p:nvSpPr>
        <p:spPr>
          <a:xfrm>
            <a:off x="272880" y="3317527"/>
            <a:ext cx="2112708" cy="2076780"/>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s-EC" sz="1600" dirty="0" smtClean="0"/>
              <a:t>La pandemia </a:t>
            </a:r>
            <a:r>
              <a:rPr lang="es-EC" sz="1600" dirty="0"/>
              <a:t>COVID-19 </a:t>
            </a:r>
          </a:p>
          <a:p>
            <a:pPr algn="ctr"/>
            <a:r>
              <a:rPr lang="es-EC" sz="1600" dirty="0"/>
              <a:t>comenzó en el segundo trimestre de 2020</a:t>
            </a:r>
          </a:p>
        </p:txBody>
      </p:sp>
      <p:sp>
        <p:nvSpPr>
          <p:cNvPr id="37" name="Google Shape;173;p24"/>
          <p:cNvSpPr/>
          <p:nvPr/>
        </p:nvSpPr>
        <p:spPr>
          <a:xfrm>
            <a:off x="144305" y="1484784"/>
            <a:ext cx="2112708" cy="2076780"/>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n" sz="1500" dirty="0">
                <a:solidFill>
                  <a:schemeClr val="bg2">
                    <a:lumMod val="10000"/>
                  </a:schemeClr>
                </a:solidFill>
                <a:sym typeface="Source Sans Pro"/>
              </a:rPr>
              <a:t>E</a:t>
            </a:r>
            <a:r>
              <a:rPr lang="es-EC" sz="1600" dirty="0" smtClean="0"/>
              <a:t>l </a:t>
            </a:r>
            <a:r>
              <a:rPr lang="es-EC" sz="1600" dirty="0"/>
              <a:t>teletrabajo se ha convertido en un fenómeno a nivel mundial </a:t>
            </a:r>
            <a:endParaRPr lang="es-CO" sz="1500" dirty="0">
              <a:solidFill>
                <a:schemeClr val="bg2">
                  <a:lumMod val="10000"/>
                </a:schemeClr>
              </a:solidFill>
              <a:ea typeface="Source Sans Pro"/>
              <a:cs typeface="Source Sans Pro"/>
              <a:sym typeface="Source Sans Pro"/>
            </a:endParaRPr>
          </a:p>
        </p:txBody>
      </p:sp>
      <p:sp>
        <p:nvSpPr>
          <p:cNvPr id="39" name="Google Shape;173;p24"/>
          <p:cNvSpPr/>
          <p:nvPr/>
        </p:nvSpPr>
        <p:spPr>
          <a:xfrm>
            <a:off x="1862916" y="2051505"/>
            <a:ext cx="2569255" cy="2532044"/>
          </a:xfrm>
          <a:prstGeom prst="ellipse">
            <a:avLst/>
          </a:prstGeom>
          <a:noFill/>
          <a:ln w="76200" cap="flat" cmpd="sng">
            <a:solidFill>
              <a:schemeClr val="accent1">
                <a:lumMod val="50000"/>
              </a:schemeClr>
            </a:solidFill>
            <a:prstDash val="solid"/>
            <a:round/>
            <a:headEnd type="none" w="sm" len="sm"/>
            <a:tailEnd type="none" w="sm" len="sm"/>
          </a:ln>
        </p:spPr>
        <p:txBody>
          <a:bodyPr spcFirstLastPara="1" wrap="square" lIns="121884" tIns="121884" rIns="121884" bIns="121884" anchor="ctr" anchorCtr="0">
            <a:noAutofit/>
          </a:bodyPr>
          <a:lstStyle/>
          <a:p>
            <a:pPr algn="ctr"/>
            <a:r>
              <a:rPr lang="es-EC" sz="1600" b="1" dirty="0"/>
              <a:t>¿Existe relación entre el teletrabajo y la sostenibilidad empresarial de las Pymes en la provincia de Pichincha</a:t>
            </a:r>
            <a:r>
              <a:rPr lang="es-EC" sz="1600" b="1" dirty="0" smtClean="0"/>
              <a:t>?</a:t>
            </a:r>
            <a:endParaRPr lang="es-EC" sz="1600" dirty="0"/>
          </a:p>
        </p:txBody>
      </p:sp>
    </p:spTree>
    <p:extLst>
      <p:ext uri="{BB962C8B-B14F-4D97-AF65-F5344CB8AC3E}">
        <p14:creationId xmlns:p14="http://schemas.microsoft.com/office/powerpoint/2010/main" val="293445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5</a:t>
            </a:fld>
            <a:endParaRPr lang="ja-JP" altLang="en-US"/>
          </a:p>
        </p:txBody>
      </p:sp>
      <p:sp>
        <p:nvSpPr>
          <p:cNvPr id="20" name="テキスト プレースホルダー 19"/>
          <p:cNvSpPr>
            <a:spLocks noGrp="1"/>
          </p:cNvSpPr>
          <p:nvPr>
            <p:ph type="body" sz="quarter" idx="31"/>
          </p:nvPr>
        </p:nvSpPr>
        <p:spPr>
          <a:xfrm>
            <a:off x="7680176" y="2032667"/>
            <a:ext cx="4439316" cy="788131"/>
          </a:xfrm>
        </p:spPr>
        <p:txBody>
          <a:bodyPr/>
          <a:lstStyle/>
          <a:p>
            <a:pPr marL="0" indent="0">
              <a:buNone/>
            </a:pPr>
            <a:r>
              <a:rPr lang="es-EC" sz="1800" dirty="0">
                <a:solidFill>
                  <a:schemeClr val="accent6">
                    <a:lumMod val="75000"/>
                  </a:schemeClr>
                </a:solidFill>
              </a:rPr>
              <a:t>Conocer el teletrabajo en las PYMES de la provincia de Pichincha</a:t>
            </a:r>
            <a:r>
              <a:rPr lang="es-CO" sz="1800" b="1" dirty="0">
                <a:solidFill>
                  <a:schemeClr val="accent6">
                    <a:lumMod val="75000"/>
                  </a:schemeClr>
                </a:solidFill>
              </a:rPr>
              <a:t>.</a:t>
            </a:r>
            <a:endParaRPr lang="es-EC" sz="1800" b="1" dirty="0">
              <a:solidFill>
                <a:schemeClr val="accent6">
                  <a:lumMod val="75000"/>
                </a:schemeClr>
              </a:solidFill>
            </a:endParaRPr>
          </a:p>
        </p:txBody>
      </p:sp>
      <p:sp>
        <p:nvSpPr>
          <p:cNvPr id="21" name="テキスト プレースホルダー 20"/>
          <p:cNvSpPr>
            <a:spLocks noGrp="1"/>
          </p:cNvSpPr>
          <p:nvPr>
            <p:ph type="body" sz="quarter" idx="32"/>
          </p:nvPr>
        </p:nvSpPr>
        <p:spPr>
          <a:xfrm>
            <a:off x="7680176" y="2962110"/>
            <a:ext cx="4439316" cy="788131"/>
          </a:xfrm>
        </p:spPr>
        <p:txBody>
          <a:bodyPr/>
          <a:lstStyle/>
          <a:p>
            <a:pPr marL="0" indent="0">
              <a:buNone/>
            </a:pPr>
            <a:r>
              <a:rPr lang="es-EC" sz="1800" dirty="0">
                <a:solidFill>
                  <a:schemeClr val="accent6">
                    <a:lumMod val="75000"/>
                  </a:schemeClr>
                </a:solidFill>
              </a:rPr>
              <a:t>Identificar la sostenibilidad de las PYMES de la provincia de Pichincha.</a:t>
            </a:r>
            <a:endParaRPr lang="es-EC" sz="1800" b="1" dirty="0">
              <a:solidFill>
                <a:schemeClr val="accent6">
                  <a:lumMod val="75000"/>
                </a:schemeClr>
              </a:solidFill>
            </a:endParaRPr>
          </a:p>
        </p:txBody>
      </p:sp>
      <p:sp>
        <p:nvSpPr>
          <p:cNvPr id="22" name="テキスト プレースホルダー 21"/>
          <p:cNvSpPr>
            <a:spLocks noGrp="1"/>
          </p:cNvSpPr>
          <p:nvPr>
            <p:ph type="body" sz="quarter" idx="33"/>
          </p:nvPr>
        </p:nvSpPr>
        <p:spPr>
          <a:xfrm>
            <a:off x="7643136" y="3879074"/>
            <a:ext cx="4476356" cy="788131"/>
          </a:xfrm>
        </p:spPr>
        <p:txBody>
          <a:bodyPr/>
          <a:lstStyle/>
          <a:p>
            <a:pPr marL="0" lvl="0" indent="0">
              <a:buNone/>
            </a:pPr>
            <a:r>
              <a:rPr lang="es-EC" sz="1700" dirty="0"/>
              <a:t>Correlacionar el teletrabajo con la sostenibilidad de las </a:t>
            </a:r>
            <a:r>
              <a:rPr lang="es-EC" sz="1700" dirty="0" smtClean="0"/>
              <a:t>PYMES </a:t>
            </a:r>
            <a:r>
              <a:rPr lang="es-EC" sz="1700" dirty="0"/>
              <a:t>e la provincia de Pichincha.</a:t>
            </a:r>
          </a:p>
        </p:txBody>
      </p:sp>
      <p:sp>
        <p:nvSpPr>
          <p:cNvPr id="23" name="テキスト プレースホルダー 22"/>
          <p:cNvSpPr>
            <a:spLocks noGrp="1"/>
          </p:cNvSpPr>
          <p:nvPr>
            <p:ph type="body" sz="quarter" idx="34"/>
          </p:nvPr>
        </p:nvSpPr>
        <p:spPr>
          <a:xfrm>
            <a:off x="7608168" y="4941168"/>
            <a:ext cx="4583832" cy="788131"/>
          </a:xfrm>
        </p:spPr>
        <p:txBody>
          <a:bodyPr/>
          <a:lstStyle/>
          <a:p>
            <a:pPr marL="0" lvl="0" indent="0">
              <a:buNone/>
            </a:pPr>
            <a:r>
              <a:rPr lang="es-EC" sz="1700" dirty="0">
                <a:solidFill>
                  <a:schemeClr val="accent6">
                    <a:lumMod val="75000"/>
                  </a:schemeClr>
                </a:solidFill>
              </a:rPr>
              <a:t>Recomendar estrategias que permitan alcanzar la sostenibilidad de la organización.</a:t>
            </a:r>
          </a:p>
        </p:txBody>
      </p:sp>
      <p:sp>
        <p:nvSpPr>
          <p:cNvPr id="14" name="テキスト プレースホルダー 13"/>
          <p:cNvSpPr>
            <a:spLocks noGrp="1"/>
          </p:cNvSpPr>
          <p:nvPr>
            <p:ph type="body" sz="quarter" idx="14"/>
          </p:nvPr>
        </p:nvSpPr>
        <p:spPr>
          <a:xfrm>
            <a:off x="695635" y="2899043"/>
            <a:ext cx="4560309" cy="478334"/>
          </a:xfrm>
        </p:spPr>
        <p:txBody>
          <a:bodyPr/>
          <a:lstStyle/>
          <a:p>
            <a:pPr marL="0" indent="0" algn="ctr">
              <a:buNone/>
            </a:pPr>
            <a:r>
              <a:rPr kumimoji="1" lang="es-EC" altLang="ja-JP" sz="2900" b="1" dirty="0">
                <a:solidFill>
                  <a:schemeClr val="bg2">
                    <a:lumMod val="10000"/>
                  </a:schemeClr>
                </a:solidFill>
                <a:latin typeface="+mj-lt"/>
              </a:rPr>
              <a:t>Objetivo General</a:t>
            </a:r>
            <a:endParaRPr kumimoji="1" lang="ja-JP" altLang="en-US" sz="2900" b="1" dirty="0">
              <a:solidFill>
                <a:schemeClr val="bg2">
                  <a:lumMod val="10000"/>
                </a:schemeClr>
              </a:solidFill>
              <a:latin typeface="+mj-lt"/>
            </a:endParaRPr>
          </a:p>
        </p:txBody>
      </p:sp>
      <p:sp>
        <p:nvSpPr>
          <p:cNvPr id="15" name="テキスト プレースホルダー 14"/>
          <p:cNvSpPr>
            <a:spLocks noGrp="1"/>
          </p:cNvSpPr>
          <p:nvPr>
            <p:ph type="body" sz="quarter" idx="15"/>
          </p:nvPr>
        </p:nvSpPr>
        <p:spPr>
          <a:xfrm>
            <a:off x="767408" y="4105776"/>
            <a:ext cx="4320480" cy="1703233"/>
          </a:xfrm>
        </p:spPr>
        <p:txBody>
          <a:bodyPr>
            <a:normAutofit/>
          </a:bodyPr>
          <a:lstStyle/>
          <a:p>
            <a:pPr marL="0" indent="0" algn="just">
              <a:buNone/>
            </a:pPr>
            <a:r>
              <a:rPr lang="es-CO" altLang="ja-JP" sz="2000" dirty="0"/>
              <a:t>Determinar el teletrabajo y su incidencia en la sostenibilidad de las PYMES de la Provincia de Pichincha.</a:t>
            </a:r>
            <a:endParaRPr kumimoji="1" lang="ja-JP" altLang="en-US" sz="2000" dirty="0"/>
          </a:p>
        </p:txBody>
      </p:sp>
      <p:sp>
        <p:nvSpPr>
          <p:cNvPr id="29" name="テキスト プレースホルダー 13"/>
          <p:cNvSpPr>
            <a:spLocks noGrp="1"/>
          </p:cNvSpPr>
          <p:nvPr>
            <p:ph type="body" sz="quarter" idx="14"/>
          </p:nvPr>
        </p:nvSpPr>
        <p:spPr>
          <a:xfrm>
            <a:off x="7199605" y="1418229"/>
            <a:ext cx="4560309" cy="478334"/>
          </a:xfrm>
        </p:spPr>
        <p:txBody>
          <a:bodyPr>
            <a:normAutofit fontScale="92500" lnSpcReduction="10000"/>
          </a:bodyPr>
          <a:lstStyle/>
          <a:p>
            <a:pPr marL="0" indent="0" algn="ctr">
              <a:buNone/>
            </a:pPr>
            <a:r>
              <a:rPr kumimoji="1" lang="es-EC" altLang="ja-JP" sz="2900" b="1" dirty="0">
                <a:solidFill>
                  <a:schemeClr val="bg2">
                    <a:lumMod val="10000"/>
                  </a:schemeClr>
                </a:solidFill>
                <a:latin typeface="+mj-lt"/>
              </a:rPr>
              <a:t>Objetivos Específicos</a:t>
            </a:r>
            <a:endParaRPr kumimoji="1" lang="ja-JP" altLang="en-US" sz="2900" b="1" dirty="0">
              <a:solidFill>
                <a:schemeClr val="bg2">
                  <a:lumMod val="10000"/>
                </a:schemeClr>
              </a:solidFill>
              <a:latin typeface="+mj-lt"/>
            </a:endParaRPr>
          </a:p>
        </p:txBody>
      </p:sp>
      <p:pic>
        <p:nvPicPr>
          <p:cNvPr id="30" name="図プレースホルダー 19"/>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6130" r="16130"/>
          <a:stretch>
            <a:fillRect/>
          </a:stretch>
        </p:blipFill>
        <p:spPr>
          <a:xfrm>
            <a:off x="7174264" y="4941168"/>
            <a:ext cx="361896" cy="446140"/>
          </a:xfrm>
          <a:prstGeom prst="rect">
            <a:avLst/>
          </a:prstGeom>
        </p:spPr>
      </p:pic>
      <p:pic>
        <p:nvPicPr>
          <p:cNvPr id="37" name="図プレースホルダー 27"/>
          <p:cNvPicPr>
            <a:picLocks noGrp="1" noChangeAspect="1"/>
          </p:cNvPicPr>
          <p:nvPr>
            <p:ph type="pic" sz="quarter" idx="17"/>
          </p:nvPr>
        </p:nvPicPr>
        <p:blipFill>
          <a:blip r:embed="rId4" cstate="print">
            <a:biLevel thresh="25000"/>
            <a:extLst>
              <a:ext uri="{28A0092B-C50C-407E-A947-70E740481C1C}">
                <a14:useLocalDpi xmlns:a14="http://schemas.microsoft.com/office/drawing/2010/main" val="0"/>
              </a:ext>
            </a:extLst>
          </a:blip>
          <a:srcRect l="16211" r="16211"/>
          <a:stretch>
            <a:fillRect/>
          </a:stretch>
        </p:blipFill>
        <p:spPr>
          <a:xfrm>
            <a:off x="7195798" y="2276872"/>
            <a:ext cx="412370" cy="412370"/>
          </a:xfrm>
        </p:spPr>
      </p:pic>
      <p:pic>
        <p:nvPicPr>
          <p:cNvPr id="38" name="図プレースホルダー 30"/>
          <p:cNvPicPr>
            <a:picLocks noGrp="1" noChangeAspect="1"/>
          </p:cNvPicPr>
          <p:nvPr>
            <p:ph type="pic" sz="quarter" idx="19"/>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16211" r="16211"/>
          <a:stretch>
            <a:fillRect/>
          </a:stretch>
        </p:blipFill>
        <p:spPr>
          <a:xfrm>
            <a:off x="7176120" y="3122432"/>
            <a:ext cx="450584" cy="450584"/>
          </a:xfrm>
        </p:spPr>
      </p:pic>
      <p:pic>
        <p:nvPicPr>
          <p:cNvPr id="39" name="図プレースホルダー 4"/>
          <p:cNvPicPr>
            <a:picLocks noGrp="1" noChangeAspect="1"/>
          </p:cNvPicPr>
          <p:nvPr>
            <p:ph type="pic" sz="quarter" idx="16"/>
          </p:nvPr>
        </p:nvPicPr>
        <p:blipFill>
          <a:blip r:embed="rId7" cstate="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7076705" y="4007407"/>
            <a:ext cx="531463" cy="531463"/>
          </a:xfrm>
        </p:spPr>
      </p:pic>
      <p:sp>
        <p:nvSpPr>
          <p:cNvPr id="26" name="Rectangle 15">
            <a:extLst>
              <a:ext uri="{FF2B5EF4-FFF2-40B4-BE49-F238E27FC236}">
                <a16:creationId xmlns="" xmlns:a16="http://schemas.microsoft.com/office/drawing/2014/main" id="{D4FF11F8-D34B-45B3-B4BA-4307BFB9EFD8}"/>
              </a:ext>
            </a:extLst>
          </p:cNvPr>
          <p:cNvSpPr>
            <a:spLocks noChangeArrowheads="1"/>
          </p:cNvSpPr>
          <p:nvPr/>
        </p:nvSpPr>
        <p:spPr bwMode="auto">
          <a:xfrm>
            <a:off x="563910" y="626751"/>
            <a:ext cx="1931691"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 name="Freeform 16">
            <a:extLst>
              <a:ext uri="{FF2B5EF4-FFF2-40B4-BE49-F238E27FC236}">
                <a16:creationId xmlns="" xmlns:a16="http://schemas.microsoft.com/office/drawing/2014/main" id="{141062C6-C1C0-44F1-8798-F0815FA1AA9C}"/>
              </a:ext>
            </a:extLst>
          </p:cNvPr>
          <p:cNvSpPr>
            <a:spLocks/>
          </p:cNvSpPr>
          <p:nvPr/>
        </p:nvSpPr>
        <p:spPr bwMode="auto">
          <a:xfrm>
            <a:off x="2148670" y="626751"/>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31" name="TextBox 141">
            <a:extLst>
              <a:ext uri="{FF2B5EF4-FFF2-40B4-BE49-F238E27FC236}">
                <a16:creationId xmlns="" xmlns:a16="http://schemas.microsoft.com/office/drawing/2014/main" id="{D09D5E6C-E1A3-46E7-8E10-A8FB52242E25}"/>
              </a:ext>
            </a:extLst>
          </p:cNvPr>
          <p:cNvSpPr txBox="1"/>
          <p:nvPr/>
        </p:nvSpPr>
        <p:spPr>
          <a:xfrm>
            <a:off x="695635" y="796785"/>
            <a:ext cx="1931691" cy="400110"/>
          </a:xfrm>
          <a:prstGeom prst="rect">
            <a:avLst/>
          </a:prstGeom>
          <a:noFill/>
        </p:spPr>
        <p:txBody>
          <a:bodyPr wrap="square" rtlCol="0">
            <a:spAutoFit/>
          </a:bodyPr>
          <a:lstStyle/>
          <a:p>
            <a:r>
              <a:rPr lang="es-EC" sz="2000" b="1" dirty="0">
                <a:solidFill>
                  <a:schemeClr val="bg1"/>
                </a:solidFill>
                <a:latin typeface="+mj-lt"/>
                <a:cs typeface="Times New Roman" panose="02020603050405020304" pitchFamily="18" charset="0"/>
              </a:rPr>
              <a:t>OBJETIVOS</a:t>
            </a:r>
            <a:endParaRPr lang="en-US" sz="2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11887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6</a:t>
            </a:fld>
            <a:endParaRPr lang="ja-JP" altLang="en-US"/>
          </a:p>
        </p:txBody>
      </p:sp>
      <p:sp>
        <p:nvSpPr>
          <p:cNvPr id="21" name="テキスト プレースホルダー 20"/>
          <p:cNvSpPr>
            <a:spLocks noGrp="1"/>
          </p:cNvSpPr>
          <p:nvPr>
            <p:ph type="body" sz="quarter" idx="15"/>
          </p:nvPr>
        </p:nvSpPr>
        <p:spPr>
          <a:xfrm>
            <a:off x="1022100" y="2038004"/>
            <a:ext cx="5126256" cy="526901"/>
          </a:xfrm>
        </p:spPr>
        <p:txBody>
          <a:bodyPr/>
          <a:lstStyle/>
          <a:p>
            <a:pPr algn="ctr"/>
            <a:r>
              <a:rPr lang="es-ES" sz="2500" b="1" dirty="0">
                <a:solidFill>
                  <a:schemeClr val="accent5">
                    <a:lumMod val="50000"/>
                  </a:schemeClr>
                </a:solidFill>
                <a:latin typeface="+mj-lt"/>
              </a:rPr>
              <a:t>H</a:t>
            </a:r>
            <a:r>
              <a:rPr lang="es-ES" sz="2500" b="1" baseline="-25000" dirty="0">
                <a:solidFill>
                  <a:schemeClr val="accent5">
                    <a:lumMod val="50000"/>
                  </a:schemeClr>
                </a:solidFill>
                <a:latin typeface="+mj-lt"/>
              </a:rPr>
              <a:t>1</a:t>
            </a:r>
            <a:r>
              <a:rPr lang="es-ES" sz="2500" b="1" dirty="0">
                <a:solidFill>
                  <a:schemeClr val="accent5">
                    <a:lumMod val="50000"/>
                  </a:schemeClr>
                </a:solidFill>
                <a:latin typeface="+mj-lt"/>
              </a:rPr>
              <a:t>:Hipótesis Alternativa </a:t>
            </a:r>
          </a:p>
        </p:txBody>
      </p:sp>
      <p:sp>
        <p:nvSpPr>
          <p:cNvPr id="20" name="テキスト プレースホルダー 19"/>
          <p:cNvSpPr>
            <a:spLocks noGrp="1"/>
          </p:cNvSpPr>
          <p:nvPr>
            <p:ph type="body" sz="quarter" idx="14"/>
          </p:nvPr>
        </p:nvSpPr>
        <p:spPr>
          <a:xfrm>
            <a:off x="1745778" y="2780928"/>
            <a:ext cx="4098190" cy="2316428"/>
          </a:xfrm>
        </p:spPr>
        <p:txBody>
          <a:bodyPr>
            <a:noAutofit/>
          </a:bodyPr>
          <a:lstStyle/>
          <a:p>
            <a:pPr lvl="0"/>
            <a:r>
              <a:rPr lang="es-EC" sz="2400" dirty="0"/>
              <a:t>El teletrabajo influye positivamente en la sostenibilidad de las Pymes.</a:t>
            </a:r>
          </a:p>
        </p:txBody>
      </p:sp>
      <p:sp>
        <p:nvSpPr>
          <p:cNvPr id="22" name="テキスト プレースホルダー 21"/>
          <p:cNvSpPr>
            <a:spLocks noGrp="1"/>
          </p:cNvSpPr>
          <p:nvPr>
            <p:ph type="body" sz="quarter" idx="16"/>
          </p:nvPr>
        </p:nvSpPr>
        <p:spPr>
          <a:xfrm>
            <a:off x="6658210" y="2062954"/>
            <a:ext cx="4555513" cy="526901"/>
          </a:xfrm>
        </p:spPr>
        <p:txBody>
          <a:bodyPr>
            <a:normAutofit/>
          </a:bodyPr>
          <a:lstStyle/>
          <a:p>
            <a:pPr algn="ctr"/>
            <a:r>
              <a:rPr lang="es-ES" sz="2500" b="1" dirty="0">
                <a:latin typeface="+mj-lt"/>
              </a:rPr>
              <a:t>H</a:t>
            </a:r>
            <a:r>
              <a:rPr lang="es-ES" sz="2500" b="1" baseline="-25000" dirty="0">
                <a:latin typeface="+mj-lt"/>
              </a:rPr>
              <a:t>0</a:t>
            </a:r>
            <a:r>
              <a:rPr lang="es-ES" sz="2500" b="1" dirty="0">
                <a:latin typeface="+mj-lt"/>
              </a:rPr>
              <a:t>:Hipótesis Nula </a:t>
            </a:r>
            <a:endParaRPr kumimoji="1" lang="ja-JP" altLang="en-US" sz="2500" dirty="0">
              <a:latin typeface="+mj-lt"/>
            </a:endParaRPr>
          </a:p>
        </p:txBody>
      </p:sp>
      <p:sp>
        <p:nvSpPr>
          <p:cNvPr id="23" name="テキスト プレースホルダー 22"/>
          <p:cNvSpPr>
            <a:spLocks noGrp="1"/>
          </p:cNvSpPr>
          <p:nvPr>
            <p:ph type="body" sz="quarter" idx="17"/>
          </p:nvPr>
        </p:nvSpPr>
        <p:spPr>
          <a:xfrm>
            <a:off x="7464152" y="2780928"/>
            <a:ext cx="4098190" cy="2088232"/>
          </a:xfrm>
        </p:spPr>
        <p:txBody>
          <a:bodyPr>
            <a:noAutofit/>
          </a:bodyPr>
          <a:lstStyle/>
          <a:p>
            <a:pPr marL="0" indent="0">
              <a:buNone/>
            </a:pPr>
            <a:r>
              <a:rPr lang="es-EC" sz="2400" dirty="0"/>
              <a:t>El teletrabajo no influye positivamente en la sostenibilidad de las Pymes.</a:t>
            </a:r>
            <a:endParaRPr lang="ja-JP" altLang="en-US" sz="2400" dirty="0">
              <a:solidFill>
                <a:schemeClr val="bg2">
                  <a:lumMod val="10000"/>
                </a:schemeClr>
              </a:solidFill>
            </a:endParaRPr>
          </a:p>
        </p:txBody>
      </p:sp>
      <p:sp>
        <p:nvSpPr>
          <p:cNvPr id="16" name="Rectangle 15">
            <a:extLst>
              <a:ext uri="{FF2B5EF4-FFF2-40B4-BE49-F238E27FC236}">
                <a16:creationId xmlns="" xmlns:a16="http://schemas.microsoft.com/office/drawing/2014/main" id="{D4FF11F8-D34B-45B3-B4BA-4307BFB9EFD8}"/>
              </a:ext>
            </a:extLst>
          </p:cNvPr>
          <p:cNvSpPr>
            <a:spLocks noChangeArrowheads="1"/>
          </p:cNvSpPr>
          <p:nvPr/>
        </p:nvSpPr>
        <p:spPr bwMode="auto">
          <a:xfrm>
            <a:off x="563910" y="626751"/>
            <a:ext cx="2003699"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16">
            <a:extLst>
              <a:ext uri="{FF2B5EF4-FFF2-40B4-BE49-F238E27FC236}">
                <a16:creationId xmlns="" xmlns:a16="http://schemas.microsoft.com/office/drawing/2014/main" id="{141062C6-C1C0-44F1-8798-F0815FA1AA9C}"/>
              </a:ext>
            </a:extLst>
          </p:cNvPr>
          <p:cNvSpPr>
            <a:spLocks/>
          </p:cNvSpPr>
          <p:nvPr/>
        </p:nvSpPr>
        <p:spPr bwMode="auto">
          <a:xfrm>
            <a:off x="2208542" y="626751"/>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18" name="TextBox 141">
            <a:extLst>
              <a:ext uri="{FF2B5EF4-FFF2-40B4-BE49-F238E27FC236}">
                <a16:creationId xmlns="" xmlns:a16="http://schemas.microsoft.com/office/drawing/2014/main" id="{D09D5E6C-E1A3-46E7-8E10-A8FB52242E25}"/>
              </a:ext>
            </a:extLst>
          </p:cNvPr>
          <p:cNvSpPr txBox="1"/>
          <p:nvPr/>
        </p:nvSpPr>
        <p:spPr>
          <a:xfrm>
            <a:off x="688950" y="796785"/>
            <a:ext cx="2112685" cy="400110"/>
          </a:xfrm>
          <a:prstGeom prst="rect">
            <a:avLst/>
          </a:prstGeom>
          <a:noFill/>
        </p:spPr>
        <p:txBody>
          <a:bodyPr wrap="square" rtlCol="0">
            <a:spAutoFit/>
          </a:bodyPr>
          <a:lstStyle/>
          <a:p>
            <a:r>
              <a:rPr lang="es-EC" sz="2000" b="1" dirty="0">
                <a:solidFill>
                  <a:schemeClr val="bg1"/>
                </a:solidFill>
                <a:latin typeface="+mj-lt"/>
                <a:cs typeface="Times New Roman" panose="02020603050405020304" pitchFamily="18" charset="0"/>
              </a:rPr>
              <a:t>HIPÓTESIS</a:t>
            </a:r>
            <a:endParaRPr lang="en-US" sz="2000" b="1" dirty="0">
              <a:solidFill>
                <a:schemeClr val="bg1"/>
              </a:solidFill>
              <a:latin typeface="+mj-lt"/>
              <a:cs typeface="Arial" panose="020B0604020202020204" pitchFamily="34" charset="0"/>
            </a:endParaRPr>
          </a:p>
        </p:txBody>
      </p:sp>
      <p:sp>
        <p:nvSpPr>
          <p:cNvPr id="10" name="テキスト プレースホルダー 14"/>
          <p:cNvSpPr>
            <a:spLocks noGrp="1"/>
          </p:cNvSpPr>
          <p:nvPr>
            <p:ph type="body" sz="quarter" idx="15"/>
          </p:nvPr>
        </p:nvSpPr>
        <p:spPr>
          <a:xfrm>
            <a:off x="4321227" y="702765"/>
            <a:ext cx="7113879" cy="666616"/>
          </a:xfrm>
        </p:spPr>
        <p:txBody>
          <a:bodyPr>
            <a:noAutofit/>
          </a:bodyPr>
          <a:lstStyle/>
          <a:p>
            <a:pPr marL="0" indent="0">
              <a:buNone/>
            </a:pPr>
            <a:r>
              <a:rPr lang="es-EC" dirty="0">
                <a:solidFill>
                  <a:schemeClr val="accent3">
                    <a:lumMod val="50000"/>
                  </a:schemeClr>
                </a:solidFill>
                <a:latin typeface="Calibri Light" panose="020F0302020204030204" pitchFamily="34" charset="0"/>
                <a:cs typeface="Calibri Light" panose="020F0302020204030204" pitchFamily="34" charset="0"/>
              </a:rPr>
              <a:t>El teletrabajo está asociado a la incidencia en la sostenibilidad de las pymes de la provincia de Pichincha.</a:t>
            </a:r>
          </a:p>
        </p:txBody>
      </p:sp>
    </p:spTree>
    <p:extLst>
      <p:ext uri="{BB962C8B-B14F-4D97-AF65-F5344CB8AC3E}">
        <p14:creationId xmlns:p14="http://schemas.microsoft.com/office/powerpoint/2010/main" val="1727395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4E73FA9E-C598-4259-AB28-49341F25A953}"/>
              </a:ext>
            </a:extLst>
          </p:cNvPr>
          <p:cNvGraphicFramePr>
            <a:graphicFrameLocks noGrp="1"/>
          </p:cNvGraphicFramePr>
          <p:nvPr>
            <p:extLst>
              <p:ext uri="{D42A27DB-BD31-4B8C-83A1-F6EECF244321}">
                <p14:modId xmlns:p14="http://schemas.microsoft.com/office/powerpoint/2010/main" val="3058081272"/>
              </p:ext>
            </p:extLst>
          </p:nvPr>
        </p:nvGraphicFramePr>
        <p:xfrm>
          <a:off x="2927648" y="1556793"/>
          <a:ext cx="6696744" cy="3528391"/>
        </p:xfrm>
        <a:graphic>
          <a:graphicData uri="http://schemas.openxmlformats.org/drawingml/2006/table">
            <a:tbl>
              <a:tblPr firstRow="1" firstCol="1" bandRow="1">
                <a:tableStyleId>{7DF18680-E054-41AD-8BC1-D1AEF772440D}</a:tableStyleId>
              </a:tblPr>
              <a:tblGrid>
                <a:gridCol w="3311577">
                  <a:extLst>
                    <a:ext uri="{9D8B030D-6E8A-4147-A177-3AD203B41FA5}">
                      <a16:colId xmlns="" xmlns:a16="http://schemas.microsoft.com/office/drawing/2014/main" val="1316731559"/>
                    </a:ext>
                  </a:extLst>
                </a:gridCol>
                <a:gridCol w="3385167">
                  <a:extLst>
                    <a:ext uri="{9D8B030D-6E8A-4147-A177-3AD203B41FA5}">
                      <a16:colId xmlns="" xmlns:a16="http://schemas.microsoft.com/office/drawing/2014/main" val="3926078943"/>
                    </a:ext>
                  </a:extLst>
                </a:gridCol>
              </a:tblGrid>
              <a:tr h="374460">
                <a:tc>
                  <a:txBody>
                    <a:bodyPr/>
                    <a:lstStyle/>
                    <a:p>
                      <a:pPr marL="228600" algn="ctr">
                        <a:lnSpc>
                          <a:spcPct val="107000"/>
                        </a:lnSpc>
                        <a:spcBef>
                          <a:spcPts val="600"/>
                        </a:spcBef>
                        <a:spcAft>
                          <a:spcPts val="600"/>
                        </a:spcAft>
                        <a:tabLst>
                          <a:tab pos="2354580" algn="l"/>
                        </a:tabLst>
                      </a:pPr>
                      <a:r>
                        <a:rPr lang="es-EC" sz="1800" dirty="0">
                          <a:solidFill>
                            <a:schemeClr val="accent1">
                              <a:lumMod val="50000"/>
                            </a:schemeClr>
                          </a:solidFill>
                          <a:effectLst/>
                        </a:rPr>
                        <a:t>Variable Independiente</a:t>
                      </a:r>
                      <a:endParaRPr lang="es-EC"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algn="ctr">
                        <a:lnSpc>
                          <a:spcPct val="107000"/>
                        </a:lnSpc>
                        <a:spcBef>
                          <a:spcPts val="600"/>
                        </a:spcBef>
                        <a:spcAft>
                          <a:spcPts val="600"/>
                        </a:spcAft>
                        <a:tabLst>
                          <a:tab pos="2354580" algn="l"/>
                        </a:tabLst>
                      </a:pPr>
                      <a:r>
                        <a:rPr lang="es-EC" sz="1800" dirty="0">
                          <a:solidFill>
                            <a:schemeClr val="accent1">
                              <a:lumMod val="50000"/>
                            </a:schemeClr>
                          </a:solidFill>
                          <a:effectLst/>
                        </a:rPr>
                        <a:t>Variable Dependiente</a:t>
                      </a:r>
                      <a:endParaRPr lang="es-EC"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89952989"/>
                  </a:ext>
                </a:extLst>
              </a:tr>
              <a:tr h="3153931">
                <a:tc>
                  <a:txBody>
                    <a:bodyPr/>
                    <a:lstStyle/>
                    <a:p>
                      <a:pPr marL="228600" algn="ctr">
                        <a:lnSpc>
                          <a:spcPct val="115000"/>
                        </a:lnSpc>
                        <a:spcBef>
                          <a:spcPts val="600"/>
                        </a:spcBef>
                        <a:spcAft>
                          <a:spcPts val="600"/>
                        </a:spcAft>
                        <a:tabLst>
                          <a:tab pos="2354580" algn="l"/>
                        </a:tabLst>
                      </a:pPr>
                      <a:r>
                        <a:rPr lang="es-EC" sz="1600" dirty="0" smtClean="0">
                          <a:solidFill>
                            <a:schemeClr val="tx2"/>
                          </a:solidFill>
                          <a:effectLst/>
                        </a:rPr>
                        <a:t>Teletrabajo</a:t>
                      </a:r>
                      <a:endParaRPr lang="es-EC" sz="1400" dirty="0">
                        <a:solidFill>
                          <a:schemeClr val="tx2"/>
                        </a:solidFill>
                        <a:effectLst/>
                      </a:endParaRPr>
                    </a:p>
                    <a:p>
                      <a:pPr marL="342900" lvl="0" indent="-342900">
                        <a:lnSpc>
                          <a:spcPct val="115000"/>
                        </a:lnSpc>
                        <a:spcBef>
                          <a:spcPts val="600"/>
                        </a:spcBef>
                        <a:spcAft>
                          <a:spcPts val="600"/>
                        </a:spcAft>
                        <a:buFont typeface="Symbol" panose="05050102010706020507" pitchFamily="18" charset="2"/>
                        <a:buChar char=""/>
                        <a:tabLst>
                          <a:tab pos="2354580" algn="l"/>
                        </a:tabLst>
                      </a:pPr>
                      <a:r>
                        <a:rPr lang="es-EC" sz="1600" b="0" dirty="0" smtClean="0">
                          <a:solidFill>
                            <a:schemeClr val="tx2"/>
                          </a:solidFill>
                          <a:effectLst/>
                        </a:rPr>
                        <a:t>Factores de Alfabetización</a:t>
                      </a:r>
                      <a:endParaRPr lang="es-EC" sz="1400" b="0" dirty="0">
                        <a:solidFill>
                          <a:schemeClr val="tx2"/>
                        </a:solidFill>
                        <a:effectLst/>
                      </a:endParaRPr>
                    </a:p>
                    <a:p>
                      <a:pPr marL="0" lvl="0" indent="1254125" algn="r">
                        <a:lnSpc>
                          <a:spcPct val="115000"/>
                        </a:lnSpc>
                        <a:spcBef>
                          <a:spcPts val="600"/>
                        </a:spcBef>
                        <a:spcAft>
                          <a:spcPts val="600"/>
                        </a:spcAft>
                        <a:buFont typeface="Symbol" panose="05050102010706020507" pitchFamily="18" charset="2"/>
                        <a:buNone/>
                        <a:tabLst>
                          <a:tab pos="2354580" algn="l"/>
                        </a:tabLst>
                      </a:pPr>
                      <a:endParaRPr lang="es-EC" sz="105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28600" algn="ctr">
                        <a:lnSpc>
                          <a:spcPct val="115000"/>
                        </a:lnSpc>
                        <a:spcBef>
                          <a:spcPts val="600"/>
                        </a:spcBef>
                        <a:spcAft>
                          <a:spcPts val="600"/>
                        </a:spcAft>
                        <a:tabLst>
                          <a:tab pos="2354580" algn="l"/>
                        </a:tabLst>
                      </a:pPr>
                      <a:endParaRPr lang="es-EC" sz="1600" dirty="0">
                        <a:effectLst/>
                      </a:endParaRPr>
                    </a:p>
                    <a:p>
                      <a:pPr marL="228600" algn="ctr">
                        <a:lnSpc>
                          <a:spcPct val="115000"/>
                        </a:lnSpc>
                        <a:spcBef>
                          <a:spcPts val="600"/>
                        </a:spcBef>
                        <a:spcAft>
                          <a:spcPts val="600"/>
                        </a:spcAft>
                        <a:tabLst>
                          <a:tab pos="2354580" algn="l"/>
                        </a:tabLst>
                      </a:pPr>
                      <a:r>
                        <a:rPr lang="es-EC" sz="1400" b="1" dirty="0" smtClean="0">
                          <a:effectLst/>
                        </a:rPr>
                        <a:t>Sostenibilidad Empresarial</a:t>
                      </a:r>
                      <a:endParaRPr lang="es-EC" sz="1400" b="1" dirty="0">
                        <a:effectLst/>
                      </a:endParaRPr>
                    </a:p>
                    <a:p>
                      <a:pPr marL="342900" lvl="0" indent="-342900">
                        <a:lnSpc>
                          <a:spcPct val="115000"/>
                        </a:lnSpc>
                        <a:spcBef>
                          <a:spcPts val="600"/>
                        </a:spcBef>
                        <a:spcAft>
                          <a:spcPts val="600"/>
                        </a:spcAft>
                        <a:buFont typeface="Symbol" panose="05050102010706020507" pitchFamily="18" charset="2"/>
                        <a:buChar char=""/>
                        <a:tabLst>
                          <a:tab pos="2354580" algn="l"/>
                        </a:tabLst>
                      </a:pPr>
                      <a:r>
                        <a:rPr lang="es-EC" sz="1600" dirty="0" smtClean="0">
                          <a:effectLst/>
                        </a:rPr>
                        <a:t>Dimensión</a:t>
                      </a:r>
                      <a:r>
                        <a:rPr lang="es-EC" sz="1600" baseline="0" dirty="0" smtClean="0">
                          <a:effectLst/>
                        </a:rPr>
                        <a:t> Ambiental</a:t>
                      </a:r>
                      <a:endParaRPr lang="es-EC" sz="1400" dirty="0">
                        <a:effectLst/>
                      </a:endParaRPr>
                    </a:p>
                    <a:p>
                      <a:pPr marL="342900" lvl="0" indent="-342900">
                        <a:lnSpc>
                          <a:spcPct val="115000"/>
                        </a:lnSpc>
                        <a:spcBef>
                          <a:spcPts val="600"/>
                        </a:spcBef>
                        <a:spcAft>
                          <a:spcPts val="600"/>
                        </a:spcAft>
                        <a:buFont typeface="Symbol" panose="05050102010706020507" pitchFamily="18" charset="2"/>
                        <a:buChar char=""/>
                        <a:tabLst>
                          <a:tab pos="2354580" algn="l"/>
                        </a:tabLst>
                      </a:pPr>
                      <a:r>
                        <a:rPr lang="es-EC" sz="1600" dirty="0" smtClean="0">
                          <a:effectLst/>
                        </a:rPr>
                        <a:t>Dimensión Social</a:t>
                      </a:r>
                      <a:endParaRPr lang="es-EC" sz="1400" dirty="0">
                        <a:effectLst/>
                      </a:endParaRPr>
                    </a:p>
                    <a:p>
                      <a:pPr marL="342900" lvl="0" indent="-342900">
                        <a:lnSpc>
                          <a:spcPct val="115000"/>
                        </a:lnSpc>
                        <a:spcBef>
                          <a:spcPts val="600"/>
                        </a:spcBef>
                        <a:spcAft>
                          <a:spcPts val="600"/>
                        </a:spcAft>
                        <a:buFont typeface="Symbol" panose="05050102010706020507" pitchFamily="18" charset="2"/>
                        <a:buChar char=""/>
                        <a:tabLst>
                          <a:tab pos="2354580" algn="l"/>
                        </a:tabLst>
                      </a:pPr>
                      <a:r>
                        <a:rPr lang="es-EC" sz="1600" dirty="0" smtClean="0">
                          <a:effectLst/>
                        </a:rPr>
                        <a:t>Dimensión Económica</a:t>
                      </a:r>
                      <a:endParaRPr lang="es-EC" sz="1600" dirty="0">
                        <a:effectLst/>
                      </a:endParaRPr>
                    </a:p>
                  </a:txBody>
                  <a:tcPr marL="68580" marR="68580" marT="0" marB="0"/>
                </a:tc>
                <a:extLst>
                  <a:ext uri="{0D108BD9-81ED-4DB2-BD59-A6C34878D82A}">
                    <a16:rowId xmlns="" xmlns:a16="http://schemas.microsoft.com/office/drawing/2014/main" val="171475152"/>
                  </a:ext>
                </a:extLst>
              </a:tr>
            </a:tbl>
          </a:graphicData>
        </a:graphic>
      </p:graphicFrame>
      <p:pic>
        <p:nvPicPr>
          <p:cNvPr id="4" name="Picture 2" descr="Resultado de imagen para EXITO png">
            <a:extLst>
              <a:ext uri="{FF2B5EF4-FFF2-40B4-BE49-F238E27FC236}">
                <a16:creationId xmlns="" xmlns:a16="http://schemas.microsoft.com/office/drawing/2014/main" id="{75E2CC7B-1168-448B-94F6-59FBA4229C32}"/>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8368" y="2406692"/>
            <a:ext cx="1769944" cy="1769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a:extLst>
              <a:ext uri="{FF2B5EF4-FFF2-40B4-BE49-F238E27FC236}">
                <a16:creationId xmlns="" xmlns:a16="http://schemas.microsoft.com/office/drawing/2014/main" id="{32AD4A4B-FEF0-4B1D-B898-91A33DF585B8}"/>
              </a:ext>
            </a:extLst>
          </p:cNvPr>
          <p:cNvSpPr>
            <a:spLocks noChangeArrowheads="1"/>
          </p:cNvSpPr>
          <p:nvPr/>
        </p:nvSpPr>
        <p:spPr bwMode="auto">
          <a:xfrm>
            <a:off x="431402" y="384563"/>
            <a:ext cx="3443859" cy="740181"/>
          </a:xfrm>
          <a:prstGeom prst="rect">
            <a:avLst/>
          </a:prstGeom>
          <a:solidFill>
            <a:schemeClr val="accent1">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16">
            <a:extLst>
              <a:ext uri="{FF2B5EF4-FFF2-40B4-BE49-F238E27FC236}">
                <a16:creationId xmlns="" xmlns:a16="http://schemas.microsoft.com/office/drawing/2014/main" id="{1EE5AA78-F426-463C-96B1-091CE99ABA0F}"/>
              </a:ext>
            </a:extLst>
          </p:cNvPr>
          <p:cNvSpPr>
            <a:spLocks/>
          </p:cNvSpPr>
          <p:nvPr/>
        </p:nvSpPr>
        <p:spPr bwMode="auto">
          <a:xfrm>
            <a:off x="3480190" y="384563"/>
            <a:ext cx="827118"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1">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8" name="TextBox 141">
            <a:extLst>
              <a:ext uri="{FF2B5EF4-FFF2-40B4-BE49-F238E27FC236}">
                <a16:creationId xmlns="" xmlns:a16="http://schemas.microsoft.com/office/drawing/2014/main" id="{F6854F0E-E450-4552-83BB-D658185608B5}"/>
              </a:ext>
            </a:extLst>
          </p:cNvPr>
          <p:cNvSpPr txBox="1"/>
          <p:nvPr/>
        </p:nvSpPr>
        <p:spPr>
          <a:xfrm>
            <a:off x="516168" y="539388"/>
            <a:ext cx="2964022" cy="369332"/>
          </a:xfrm>
          <a:prstGeom prst="rect">
            <a:avLst/>
          </a:prstGeom>
          <a:noFill/>
        </p:spPr>
        <p:txBody>
          <a:bodyPr wrap="square" rtlCol="0">
            <a:spAutoFit/>
          </a:bodyPr>
          <a:lstStyle/>
          <a:p>
            <a:r>
              <a:rPr lang="es-EC" b="1" dirty="0">
                <a:solidFill>
                  <a:schemeClr val="bg1"/>
                </a:solidFill>
                <a:cs typeface="Times New Roman" panose="02020603050405020304" pitchFamily="18" charset="0"/>
              </a:rPr>
              <a:t>VARIABLES DE ESTUDIO</a:t>
            </a:r>
            <a:endParaRPr lang="en-US" b="1" dirty="0">
              <a:solidFill>
                <a:schemeClr val="bg1"/>
              </a:solidFill>
              <a:cs typeface="Times New Roman" panose="02020603050405020304" pitchFamily="18" charset="0"/>
            </a:endParaRPr>
          </a:p>
        </p:txBody>
      </p:sp>
      <p:pic>
        <p:nvPicPr>
          <p:cNvPr id="9" name="Picture 4" descr="sostenibilidad empresarial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7903" t="22713" r="61425" b="4650"/>
          <a:stretch/>
        </p:blipFill>
        <p:spPr bwMode="auto">
          <a:xfrm>
            <a:off x="9696400" y="1887508"/>
            <a:ext cx="210815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ía de Internet. La importancia de la alfabetización digital - BeDigital  BeR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344" y="2852936"/>
            <a:ext cx="2667936" cy="148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514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 xmlns:a16="http://schemas.microsoft.com/office/drawing/2014/main" id="{A0B81593-5066-4588-B145-0AA054910C20}"/>
              </a:ext>
            </a:extLst>
          </p:cNvPr>
          <p:cNvSpPr>
            <a:spLocks noChangeArrowheads="1"/>
          </p:cNvSpPr>
          <p:nvPr/>
        </p:nvSpPr>
        <p:spPr bwMode="auto">
          <a:xfrm>
            <a:off x="407368" y="506477"/>
            <a:ext cx="2628000"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 name="Freeform 16">
            <a:extLst>
              <a:ext uri="{FF2B5EF4-FFF2-40B4-BE49-F238E27FC236}">
                <a16:creationId xmlns="" xmlns:a16="http://schemas.microsoft.com/office/drawing/2014/main" id="{80979619-35D3-4196-BF16-321404255FF3}"/>
              </a:ext>
            </a:extLst>
          </p:cNvPr>
          <p:cNvSpPr>
            <a:spLocks/>
          </p:cNvSpPr>
          <p:nvPr/>
        </p:nvSpPr>
        <p:spPr bwMode="auto">
          <a:xfrm>
            <a:off x="2651549" y="506476"/>
            <a:ext cx="767637"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 name="TextBox 141">
            <a:extLst>
              <a:ext uri="{FF2B5EF4-FFF2-40B4-BE49-F238E27FC236}">
                <a16:creationId xmlns="" xmlns:a16="http://schemas.microsoft.com/office/drawing/2014/main" id="{3F9A757E-D8E9-4A96-B052-7F45EBE93C27}"/>
              </a:ext>
            </a:extLst>
          </p:cNvPr>
          <p:cNvSpPr txBox="1"/>
          <p:nvPr/>
        </p:nvSpPr>
        <p:spPr>
          <a:xfrm>
            <a:off x="407369" y="692696"/>
            <a:ext cx="2448272" cy="369332"/>
          </a:xfrm>
          <a:prstGeom prst="rect">
            <a:avLst/>
          </a:prstGeom>
          <a:noFill/>
        </p:spPr>
        <p:txBody>
          <a:bodyPr wrap="square" rtlCol="0">
            <a:spAutoFit/>
          </a:bodyPr>
          <a:lstStyle/>
          <a:p>
            <a:r>
              <a:rPr lang="es-EC" b="1" dirty="0">
                <a:solidFill>
                  <a:schemeClr val="bg1"/>
                </a:solidFill>
                <a:cs typeface="Times New Roman" panose="02020603050405020304" pitchFamily="18" charset="0"/>
              </a:rPr>
              <a:t>MARCO TEÓRICO</a:t>
            </a:r>
            <a:endParaRPr lang="en-US" b="1" dirty="0">
              <a:solidFill>
                <a:schemeClr val="bg1"/>
              </a:solidFill>
              <a:cs typeface="Times New Roman" panose="02020603050405020304" pitchFamily="18" charset="0"/>
            </a:endParaRPr>
          </a:p>
        </p:txBody>
      </p:sp>
      <p:pic>
        <p:nvPicPr>
          <p:cNvPr id="5" name="Picture 2" descr="Imagen relacionada">
            <a:extLst>
              <a:ext uri="{FF2B5EF4-FFF2-40B4-BE49-F238E27FC236}">
                <a16:creationId xmlns="" xmlns:a16="http://schemas.microsoft.com/office/drawing/2014/main" id="{76DD3B42-00AC-494A-AE45-0106EB0E22E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5840" y="1892391"/>
            <a:ext cx="2880320" cy="2988104"/>
          </a:xfrm>
          <a:prstGeom prst="rect">
            <a:avLst/>
          </a:prstGeom>
          <a:noFill/>
          <a:extLst>
            <a:ext uri="{909E8E84-426E-40DD-AFC4-6F175D3DCCD1}">
              <a14:hiddenFill xmlns:a14="http://schemas.microsoft.com/office/drawing/2010/main">
                <a:solidFill>
                  <a:srgbClr val="FFFFFF"/>
                </a:solidFill>
              </a14:hiddenFill>
            </a:ext>
          </a:extLst>
        </p:spPr>
      </p:pic>
      <p:sp>
        <p:nvSpPr>
          <p:cNvPr id="6" name="Abrir llave 5">
            <a:extLst>
              <a:ext uri="{FF2B5EF4-FFF2-40B4-BE49-F238E27FC236}">
                <a16:creationId xmlns="" xmlns:a16="http://schemas.microsoft.com/office/drawing/2014/main" id="{B7ECD6C9-AF95-4012-877E-CEA86BD4EC42}"/>
              </a:ext>
            </a:extLst>
          </p:cNvPr>
          <p:cNvSpPr/>
          <p:nvPr/>
        </p:nvSpPr>
        <p:spPr>
          <a:xfrm flipH="1">
            <a:off x="4511824" y="1648857"/>
            <a:ext cx="720080" cy="4516448"/>
          </a:xfrm>
          <a:prstGeom prst="leftBrace">
            <a:avLst>
              <a:gd name="adj1" fmla="val 8333"/>
              <a:gd name="adj2" fmla="val 48019"/>
            </a:avLst>
          </a:prstGeom>
          <a:ln>
            <a:solidFill>
              <a:schemeClr val="accent1">
                <a:lumMod val="1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EC"/>
          </a:p>
        </p:txBody>
      </p:sp>
      <p:sp>
        <p:nvSpPr>
          <p:cNvPr id="7" name="Abrir llave 6">
            <a:extLst>
              <a:ext uri="{FF2B5EF4-FFF2-40B4-BE49-F238E27FC236}">
                <a16:creationId xmlns="" xmlns:a16="http://schemas.microsoft.com/office/drawing/2014/main" id="{71CFEC5F-1542-4BBA-8A5B-9EC2BBA81000}"/>
              </a:ext>
            </a:extLst>
          </p:cNvPr>
          <p:cNvSpPr/>
          <p:nvPr/>
        </p:nvSpPr>
        <p:spPr>
          <a:xfrm>
            <a:off x="6888088" y="1660722"/>
            <a:ext cx="648072" cy="4265096"/>
          </a:xfrm>
          <a:prstGeom prst="leftBrace">
            <a:avLst>
              <a:gd name="adj1" fmla="val 8333"/>
              <a:gd name="adj2" fmla="val 48019"/>
            </a:avLst>
          </a:prstGeom>
          <a:ln>
            <a:solidFill>
              <a:schemeClr val="accent1">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8" name="CuadroTexto 7">
            <a:extLst>
              <a:ext uri="{FF2B5EF4-FFF2-40B4-BE49-F238E27FC236}">
                <a16:creationId xmlns="" xmlns:a16="http://schemas.microsoft.com/office/drawing/2014/main" id="{5EACAC28-9930-452A-967B-894689466393}"/>
              </a:ext>
            </a:extLst>
          </p:cNvPr>
          <p:cNvSpPr txBox="1"/>
          <p:nvPr/>
        </p:nvSpPr>
        <p:spPr>
          <a:xfrm>
            <a:off x="369819" y="1412776"/>
            <a:ext cx="3901509" cy="369332"/>
          </a:xfrm>
          <a:prstGeom prst="rect">
            <a:avLst/>
          </a:prstGeom>
          <a:noFill/>
        </p:spPr>
        <p:txBody>
          <a:bodyPr wrap="square" rtlCol="0">
            <a:spAutoFit/>
          </a:bodyPr>
          <a:lstStyle/>
          <a:p>
            <a:pPr algn="ctr"/>
            <a:r>
              <a:rPr lang="es-EC" b="1" i="1" dirty="0" smtClean="0">
                <a:solidFill>
                  <a:schemeClr val="accent6">
                    <a:lumMod val="50000"/>
                  </a:schemeClr>
                </a:solidFill>
              </a:rPr>
              <a:t>Teletrabajo</a:t>
            </a:r>
            <a:endParaRPr lang="es-EC" b="1" i="1" dirty="0">
              <a:solidFill>
                <a:schemeClr val="accent6">
                  <a:lumMod val="50000"/>
                </a:schemeClr>
              </a:solidFill>
            </a:endParaRPr>
          </a:p>
        </p:txBody>
      </p:sp>
      <p:sp>
        <p:nvSpPr>
          <p:cNvPr id="9" name="CuadroTexto 8">
            <a:extLst>
              <a:ext uri="{FF2B5EF4-FFF2-40B4-BE49-F238E27FC236}">
                <a16:creationId xmlns="" xmlns:a16="http://schemas.microsoft.com/office/drawing/2014/main" id="{16C0EB41-87BD-4B7E-9D81-7DF2B1CCE848}"/>
              </a:ext>
            </a:extLst>
          </p:cNvPr>
          <p:cNvSpPr txBox="1"/>
          <p:nvPr/>
        </p:nvSpPr>
        <p:spPr>
          <a:xfrm>
            <a:off x="7320136" y="1340768"/>
            <a:ext cx="3901509" cy="369332"/>
          </a:xfrm>
          <a:prstGeom prst="rect">
            <a:avLst/>
          </a:prstGeom>
          <a:noFill/>
        </p:spPr>
        <p:txBody>
          <a:bodyPr wrap="square" rtlCol="0">
            <a:spAutoFit/>
          </a:bodyPr>
          <a:lstStyle/>
          <a:p>
            <a:pPr algn="ctr"/>
            <a:r>
              <a:rPr lang="es-EC" b="1" i="1" dirty="0" smtClean="0">
                <a:solidFill>
                  <a:schemeClr val="accent6">
                    <a:lumMod val="50000"/>
                  </a:schemeClr>
                </a:solidFill>
              </a:rPr>
              <a:t>Sostenibilidad Empresarial</a:t>
            </a:r>
            <a:endParaRPr lang="es-EC" b="1" i="1" dirty="0">
              <a:solidFill>
                <a:schemeClr val="accent6">
                  <a:lumMod val="50000"/>
                </a:schemeClr>
              </a:solidFill>
            </a:endParaRPr>
          </a:p>
        </p:txBody>
      </p:sp>
      <p:sp>
        <p:nvSpPr>
          <p:cNvPr id="10" name="CuadroTexto 9">
            <a:extLst>
              <a:ext uri="{FF2B5EF4-FFF2-40B4-BE49-F238E27FC236}">
                <a16:creationId xmlns="" xmlns:a16="http://schemas.microsoft.com/office/drawing/2014/main" id="{10067932-8F52-446E-A48A-2E2D744F02EF}"/>
              </a:ext>
            </a:extLst>
          </p:cNvPr>
          <p:cNvSpPr txBox="1"/>
          <p:nvPr/>
        </p:nvSpPr>
        <p:spPr>
          <a:xfrm>
            <a:off x="280554" y="1703749"/>
            <a:ext cx="4392488" cy="5016758"/>
          </a:xfrm>
          <a:prstGeom prst="rect">
            <a:avLst/>
          </a:prstGeom>
          <a:noFill/>
        </p:spPr>
        <p:txBody>
          <a:bodyPr wrap="square" rtlCol="0">
            <a:spAutoFit/>
          </a:bodyPr>
          <a:lstStyle/>
          <a:p>
            <a:r>
              <a:rPr lang="es-EC" sz="1600" b="1" dirty="0" smtClean="0">
                <a:solidFill>
                  <a:schemeClr val="accent5">
                    <a:lumMod val="25000"/>
                  </a:schemeClr>
                </a:solidFill>
              </a:rPr>
              <a:t>Enfoque </a:t>
            </a:r>
            <a:endParaRPr lang="es-EC" sz="1600" b="1" dirty="0">
              <a:solidFill>
                <a:schemeClr val="accent5">
                  <a:lumMod val="25000"/>
                </a:schemeClr>
              </a:solidFill>
            </a:endParaRPr>
          </a:p>
          <a:p>
            <a:pPr marL="285750" indent="-285750">
              <a:buFont typeface="Arial" panose="020B0604020202020204" pitchFamily="34" charset="0"/>
              <a:buChar char="•"/>
            </a:pPr>
            <a:r>
              <a:rPr lang="es-EC" sz="1600" b="1" dirty="0" smtClean="0">
                <a:solidFill>
                  <a:schemeClr val="accent5">
                    <a:lumMod val="50000"/>
                  </a:schemeClr>
                </a:solidFill>
              </a:rPr>
              <a:t>Modelo Tecnológico</a:t>
            </a:r>
            <a:endParaRPr lang="es-EC" sz="1600" b="1" dirty="0">
              <a:solidFill>
                <a:schemeClr val="accent5">
                  <a:lumMod val="50000"/>
                </a:schemeClr>
              </a:solidFill>
            </a:endParaRPr>
          </a:p>
          <a:p>
            <a:pPr marL="285750" indent="-285750">
              <a:buFont typeface="Arial" panose="020B0604020202020204" pitchFamily="34" charset="0"/>
              <a:buChar char="•"/>
            </a:pPr>
            <a:r>
              <a:rPr lang="es-EC" sz="1600" dirty="0">
                <a:solidFill>
                  <a:schemeClr val="accent5">
                    <a:lumMod val="50000"/>
                  </a:schemeClr>
                </a:solidFill>
              </a:rPr>
              <a:t>Tareas ligadas al tipo de trabajo</a:t>
            </a:r>
          </a:p>
          <a:p>
            <a:pPr marL="285750" indent="-285750">
              <a:buFont typeface="Arial" panose="020B0604020202020204" pitchFamily="34" charset="0"/>
              <a:buChar char="•"/>
            </a:pPr>
            <a:r>
              <a:rPr lang="es-EC" sz="1600" dirty="0">
                <a:solidFill>
                  <a:schemeClr val="accent5">
                    <a:lumMod val="50000"/>
                  </a:schemeClr>
                </a:solidFill>
              </a:rPr>
              <a:t>Equipamiento Informático</a:t>
            </a:r>
          </a:p>
          <a:p>
            <a:pPr marL="285750" indent="-285750">
              <a:buFont typeface="Arial" panose="020B0604020202020204" pitchFamily="34" charset="0"/>
              <a:buChar char="•"/>
            </a:pPr>
            <a:r>
              <a:rPr lang="es-EC" sz="1600" dirty="0">
                <a:solidFill>
                  <a:schemeClr val="accent5">
                    <a:lumMod val="50000"/>
                  </a:schemeClr>
                </a:solidFill>
              </a:rPr>
              <a:t>Conexiones a internet en </a:t>
            </a:r>
            <a:r>
              <a:rPr lang="es-EC" sz="1600" dirty="0" err="1">
                <a:solidFill>
                  <a:schemeClr val="accent5">
                    <a:lumMod val="50000"/>
                  </a:schemeClr>
                </a:solidFill>
              </a:rPr>
              <a:t>ek</a:t>
            </a:r>
            <a:r>
              <a:rPr lang="es-EC" sz="1600" dirty="0">
                <a:solidFill>
                  <a:schemeClr val="accent5">
                    <a:lumMod val="50000"/>
                  </a:schemeClr>
                </a:solidFill>
              </a:rPr>
              <a:t> puesto de Teletrabajo</a:t>
            </a:r>
          </a:p>
          <a:p>
            <a:pPr marL="285750" indent="-285750">
              <a:buFont typeface="Arial" panose="020B0604020202020204" pitchFamily="34" charset="0"/>
              <a:buChar char="•"/>
            </a:pPr>
            <a:r>
              <a:rPr lang="es-EC" sz="1600" dirty="0">
                <a:solidFill>
                  <a:schemeClr val="accent5">
                    <a:lumMod val="50000"/>
                  </a:schemeClr>
                </a:solidFill>
              </a:rPr>
              <a:t>Acceso a sistemas de información y datos de la empresa</a:t>
            </a:r>
          </a:p>
          <a:p>
            <a:pPr marL="285750" indent="-285750">
              <a:buFont typeface="Arial" panose="020B0604020202020204" pitchFamily="34" charset="0"/>
              <a:buChar char="•"/>
            </a:pPr>
            <a:r>
              <a:rPr lang="es-EC" sz="1600" dirty="0">
                <a:solidFill>
                  <a:schemeClr val="accent5">
                    <a:lumMod val="50000"/>
                  </a:schemeClr>
                </a:solidFill>
              </a:rPr>
              <a:t>Compatibilidad con el nivel tecnológico de la </a:t>
            </a:r>
            <a:r>
              <a:rPr lang="es-EC" sz="1600" dirty="0" smtClean="0">
                <a:solidFill>
                  <a:schemeClr val="accent5">
                    <a:lumMod val="50000"/>
                  </a:schemeClr>
                </a:solidFill>
              </a:rPr>
              <a:t>empresa</a:t>
            </a:r>
            <a:endParaRPr lang="es-EC" sz="1600" dirty="0">
              <a:solidFill>
                <a:schemeClr val="accent5">
                  <a:lumMod val="50000"/>
                </a:schemeClr>
              </a:solidFill>
            </a:endParaRPr>
          </a:p>
          <a:p>
            <a:pPr algn="r"/>
            <a:r>
              <a:rPr lang="es-EC" sz="1200" b="1" dirty="0" smtClean="0">
                <a:solidFill>
                  <a:schemeClr val="accent5">
                    <a:lumMod val="50000"/>
                  </a:schemeClr>
                </a:solidFill>
              </a:rPr>
              <a:t>(Jaramillo, 2016)</a:t>
            </a:r>
            <a:endParaRPr lang="es-EC" sz="1600" b="1" dirty="0" smtClean="0">
              <a:solidFill>
                <a:schemeClr val="accent5">
                  <a:lumMod val="25000"/>
                </a:schemeClr>
              </a:solidFill>
            </a:endParaRPr>
          </a:p>
          <a:p>
            <a:r>
              <a:rPr lang="es-EC" sz="1600" b="1" dirty="0" smtClean="0">
                <a:solidFill>
                  <a:schemeClr val="accent5">
                    <a:lumMod val="25000"/>
                  </a:schemeClr>
                </a:solidFill>
              </a:rPr>
              <a:t>Teoría Teletrabajo</a:t>
            </a:r>
            <a:endParaRPr lang="es-EC" sz="1600" b="1" dirty="0">
              <a:solidFill>
                <a:schemeClr val="accent5">
                  <a:lumMod val="25000"/>
                </a:schemeClr>
              </a:solidFill>
            </a:endParaRPr>
          </a:p>
          <a:p>
            <a:pPr marL="285750" indent="-285750">
              <a:buFont typeface="Arial" panose="020B0604020202020204" pitchFamily="34" charset="0"/>
              <a:buChar char="•"/>
            </a:pPr>
            <a:r>
              <a:rPr lang="es-EC" sz="1600" b="1" dirty="0" smtClean="0">
                <a:solidFill>
                  <a:schemeClr val="accent5">
                    <a:lumMod val="50000"/>
                  </a:schemeClr>
                </a:solidFill>
              </a:rPr>
              <a:t>Variable </a:t>
            </a:r>
            <a:r>
              <a:rPr lang="es-EC" sz="1600" b="1" dirty="0" smtClean="0">
                <a:solidFill>
                  <a:schemeClr val="accent6"/>
                </a:solidFill>
              </a:rPr>
              <a:t> Alfabetización Digital</a:t>
            </a:r>
            <a:endParaRPr lang="es-EC" sz="1600" b="1" dirty="0">
              <a:solidFill>
                <a:schemeClr val="accent5">
                  <a:lumMod val="50000"/>
                </a:schemeClr>
              </a:solidFill>
            </a:endParaRPr>
          </a:p>
          <a:p>
            <a:pPr marL="900113" indent="-177800">
              <a:buFont typeface="Arial" panose="020B0604020202020204" pitchFamily="34" charset="0"/>
              <a:buChar char="•"/>
            </a:pPr>
            <a:r>
              <a:rPr lang="es-EC" sz="1600" dirty="0" smtClean="0">
                <a:solidFill>
                  <a:schemeClr val="accent5">
                    <a:lumMod val="50000"/>
                  </a:schemeClr>
                </a:solidFill>
              </a:rPr>
              <a:t>Instrumental</a:t>
            </a:r>
            <a:endParaRPr lang="es-EC" sz="1600" dirty="0">
              <a:solidFill>
                <a:schemeClr val="accent5">
                  <a:lumMod val="50000"/>
                </a:schemeClr>
              </a:solidFill>
            </a:endParaRPr>
          </a:p>
          <a:p>
            <a:pPr marL="900113" indent="-177800">
              <a:buFont typeface="Arial" panose="020B0604020202020204" pitchFamily="34" charset="0"/>
              <a:buChar char="•"/>
            </a:pPr>
            <a:r>
              <a:rPr lang="es-EC" sz="1600" dirty="0">
                <a:solidFill>
                  <a:schemeClr val="accent5">
                    <a:lumMod val="50000"/>
                  </a:schemeClr>
                </a:solidFill>
              </a:rPr>
              <a:t>Cognitivo-Intelectual</a:t>
            </a:r>
          </a:p>
          <a:p>
            <a:pPr marL="900113" indent="-177800">
              <a:buFont typeface="Arial" panose="020B0604020202020204" pitchFamily="34" charset="0"/>
              <a:buChar char="•"/>
            </a:pPr>
            <a:r>
              <a:rPr lang="es-EC" sz="1600" dirty="0">
                <a:solidFill>
                  <a:schemeClr val="accent5">
                    <a:lumMod val="50000"/>
                  </a:schemeClr>
                </a:solidFill>
              </a:rPr>
              <a:t>Sociocomunicacional</a:t>
            </a:r>
          </a:p>
          <a:p>
            <a:pPr marL="900113" indent="-177800">
              <a:buFont typeface="Arial" panose="020B0604020202020204" pitchFamily="34" charset="0"/>
              <a:buChar char="•"/>
            </a:pPr>
            <a:r>
              <a:rPr lang="es-EC" sz="1600" dirty="0">
                <a:solidFill>
                  <a:schemeClr val="accent5">
                    <a:lumMod val="50000"/>
                  </a:schemeClr>
                </a:solidFill>
              </a:rPr>
              <a:t>Axiológica</a:t>
            </a:r>
          </a:p>
          <a:p>
            <a:pPr marL="900113" indent="-177800">
              <a:buFont typeface="Arial" panose="020B0604020202020204" pitchFamily="34" charset="0"/>
              <a:buChar char="•"/>
            </a:pPr>
            <a:r>
              <a:rPr lang="es-EC" sz="1600" dirty="0" smtClean="0">
                <a:solidFill>
                  <a:schemeClr val="accent5">
                    <a:lumMod val="50000"/>
                  </a:schemeClr>
                </a:solidFill>
              </a:rPr>
              <a:t>Emocional             </a:t>
            </a:r>
            <a:r>
              <a:rPr lang="es-EC" sz="2000" dirty="0" smtClean="0">
                <a:solidFill>
                  <a:schemeClr val="accent5">
                    <a:lumMod val="50000"/>
                  </a:schemeClr>
                </a:solidFill>
              </a:rPr>
              <a:t> </a:t>
            </a:r>
            <a:r>
              <a:rPr lang="es-EC" sz="1200" b="1" dirty="0">
                <a:solidFill>
                  <a:schemeClr val="accent5">
                    <a:lumMod val="50000"/>
                  </a:schemeClr>
                </a:solidFill>
              </a:rPr>
              <a:t>(Rensis Likert, 2017)</a:t>
            </a:r>
            <a:r>
              <a:rPr lang="es-EC" sz="1600" dirty="0" smtClean="0">
                <a:solidFill>
                  <a:schemeClr val="accent5">
                    <a:lumMod val="50000"/>
                  </a:schemeClr>
                </a:solidFill>
              </a:rPr>
              <a:t/>
            </a:r>
            <a:br>
              <a:rPr lang="es-EC" sz="1600" dirty="0" smtClean="0">
                <a:solidFill>
                  <a:schemeClr val="accent5">
                    <a:lumMod val="50000"/>
                  </a:schemeClr>
                </a:solidFill>
              </a:rPr>
            </a:br>
            <a:endParaRPr lang="es-EC" sz="1600" dirty="0">
              <a:solidFill>
                <a:schemeClr val="accent5">
                  <a:lumMod val="50000"/>
                </a:schemeClr>
              </a:solidFill>
            </a:endParaRPr>
          </a:p>
          <a:p>
            <a:endParaRPr lang="es-EC" sz="1600" b="1" dirty="0" smtClean="0">
              <a:solidFill>
                <a:schemeClr val="accent6"/>
              </a:solidFill>
            </a:endParaRPr>
          </a:p>
        </p:txBody>
      </p:sp>
      <p:sp>
        <p:nvSpPr>
          <p:cNvPr id="13" name="CuadroTexto 12">
            <a:extLst>
              <a:ext uri="{FF2B5EF4-FFF2-40B4-BE49-F238E27FC236}">
                <a16:creationId xmlns:a16="http://schemas.microsoft.com/office/drawing/2014/main" xmlns="" id="{9ED8FC3F-10E4-4085-AB5F-0EA1567D229A}"/>
              </a:ext>
            </a:extLst>
          </p:cNvPr>
          <p:cNvSpPr txBox="1"/>
          <p:nvPr/>
        </p:nvSpPr>
        <p:spPr>
          <a:xfrm>
            <a:off x="7568444" y="2254387"/>
            <a:ext cx="4392488" cy="3847207"/>
          </a:xfrm>
          <a:prstGeom prst="rect">
            <a:avLst/>
          </a:prstGeom>
          <a:noFill/>
        </p:spPr>
        <p:txBody>
          <a:bodyPr wrap="square" rtlCol="0">
            <a:spAutoFit/>
          </a:bodyPr>
          <a:lstStyle/>
          <a:p>
            <a:r>
              <a:rPr lang="es-EC" sz="1600" b="1" dirty="0" smtClean="0">
                <a:solidFill>
                  <a:schemeClr val="accent5">
                    <a:lumMod val="25000"/>
                  </a:schemeClr>
                </a:solidFill>
              </a:rPr>
              <a:t>Bases Teóricas</a:t>
            </a:r>
            <a:endParaRPr lang="es-EC" sz="1600" b="1" dirty="0">
              <a:solidFill>
                <a:schemeClr val="accent5">
                  <a:lumMod val="25000"/>
                </a:schemeClr>
              </a:solidFill>
            </a:endParaRPr>
          </a:p>
          <a:p>
            <a:pPr marL="285750" indent="-285750">
              <a:buFont typeface="Arial" panose="020B0604020202020204" pitchFamily="34" charset="0"/>
              <a:buChar char="•"/>
            </a:pPr>
            <a:r>
              <a:rPr lang="es-EC" sz="1600" b="1" dirty="0">
                <a:solidFill>
                  <a:schemeClr val="accent5">
                    <a:lumMod val="50000"/>
                  </a:schemeClr>
                </a:solidFill>
              </a:rPr>
              <a:t>G</a:t>
            </a:r>
            <a:r>
              <a:rPr lang="es-EC" sz="1600" b="1" dirty="0" smtClean="0">
                <a:solidFill>
                  <a:schemeClr val="accent5">
                    <a:lumMod val="50000"/>
                  </a:schemeClr>
                </a:solidFill>
              </a:rPr>
              <a:t>rupos de Interés – Stakeholders</a:t>
            </a:r>
          </a:p>
          <a:p>
            <a:pPr marL="285750" indent="-285750">
              <a:buFont typeface="Arial" panose="020B0604020202020204" pitchFamily="34" charset="0"/>
              <a:buChar char="•"/>
            </a:pPr>
            <a:r>
              <a:rPr lang="es-EC" sz="1600" b="1" dirty="0" smtClean="0">
                <a:solidFill>
                  <a:schemeClr val="accent5">
                    <a:lumMod val="50000"/>
                  </a:schemeClr>
                </a:solidFill>
              </a:rPr>
              <a:t>Triple Bottom Line- Triple cuenta de Resultados</a:t>
            </a:r>
          </a:p>
          <a:p>
            <a:pPr marL="285750" indent="-285750">
              <a:buFont typeface="Arial" panose="020B0604020202020204" pitchFamily="34" charset="0"/>
              <a:buChar char="•"/>
            </a:pPr>
            <a:r>
              <a:rPr lang="es-EC" sz="1600" b="1" dirty="0" smtClean="0">
                <a:solidFill>
                  <a:schemeClr val="accent5">
                    <a:lumMod val="50000"/>
                  </a:schemeClr>
                </a:solidFill>
              </a:rPr>
              <a:t>The Wheel of change (Rueda del Cambio)</a:t>
            </a:r>
            <a:endParaRPr lang="es-EC" sz="1600" b="1" dirty="0">
              <a:solidFill>
                <a:schemeClr val="accent5">
                  <a:lumMod val="50000"/>
                </a:schemeClr>
              </a:solidFill>
            </a:endParaRPr>
          </a:p>
          <a:p>
            <a:pPr marL="285750" indent="-285750">
              <a:buFont typeface="Arial" panose="020B0604020202020204" pitchFamily="34" charset="0"/>
              <a:buChar char="•"/>
            </a:pPr>
            <a:endParaRPr lang="es-EC" sz="1600" b="1" dirty="0">
              <a:solidFill>
                <a:schemeClr val="accent5">
                  <a:lumMod val="25000"/>
                </a:schemeClr>
              </a:solidFill>
            </a:endParaRPr>
          </a:p>
          <a:p>
            <a:r>
              <a:rPr lang="es-EC" sz="1600" b="1" dirty="0" smtClean="0">
                <a:solidFill>
                  <a:schemeClr val="accent5">
                    <a:lumMod val="25000"/>
                  </a:schemeClr>
                </a:solidFill>
              </a:rPr>
              <a:t>Dimensiones</a:t>
            </a:r>
          </a:p>
          <a:p>
            <a:endParaRPr lang="es-EC" sz="1600" b="1" dirty="0">
              <a:solidFill>
                <a:schemeClr val="accent5">
                  <a:lumMod val="50000"/>
                </a:schemeClr>
              </a:solidFill>
            </a:endParaRPr>
          </a:p>
          <a:p>
            <a:pPr marL="285750" indent="-285750">
              <a:buFont typeface="Arial" panose="020B0604020202020204" pitchFamily="34" charset="0"/>
              <a:buChar char="•"/>
            </a:pPr>
            <a:r>
              <a:rPr lang="es-EC" sz="1600" b="1" dirty="0" smtClean="0">
                <a:solidFill>
                  <a:schemeClr val="accent5">
                    <a:lumMod val="50000"/>
                  </a:schemeClr>
                </a:solidFill>
              </a:rPr>
              <a:t>Ambiental</a:t>
            </a:r>
          </a:p>
          <a:p>
            <a:pPr marL="285750" indent="-285750">
              <a:buFont typeface="Arial" panose="020B0604020202020204" pitchFamily="34" charset="0"/>
              <a:buChar char="•"/>
            </a:pPr>
            <a:r>
              <a:rPr lang="es-EC" sz="1600" b="1" dirty="0" smtClean="0">
                <a:solidFill>
                  <a:schemeClr val="accent5">
                    <a:lumMod val="50000"/>
                  </a:schemeClr>
                </a:solidFill>
              </a:rPr>
              <a:t>Social</a:t>
            </a:r>
          </a:p>
          <a:p>
            <a:pPr marL="285750" indent="-285750">
              <a:buFont typeface="Arial" panose="020B0604020202020204" pitchFamily="34" charset="0"/>
              <a:buChar char="•"/>
            </a:pPr>
            <a:r>
              <a:rPr lang="es-EC" sz="1600" b="1" dirty="0" smtClean="0">
                <a:solidFill>
                  <a:schemeClr val="accent5">
                    <a:lumMod val="50000"/>
                  </a:schemeClr>
                </a:solidFill>
              </a:rPr>
              <a:t>Económica</a:t>
            </a:r>
            <a:endParaRPr lang="es-EC" sz="1600" b="1" dirty="0">
              <a:solidFill>
                <a:schemeClr val="accent5">
                  <a:lumMod val="50000"/>
                </a:schemeClr>
              </a:solidFill>
            </a:endParaRPr>
          </a:p>
          <a:p>
            <a:endParaRPr lang="es-EC" sz="1600" b="1" dirty="0">
              <a:solidFill>
                <a:schemeClr val="accent5">
                  <a:lumMod val="50000"/>
                </a:schemeClr>
              </a:solidFill>
            </a:endParaRPr>
          </a:p>
          <a:p>
            <a:r>
              <a:rPr lang="es-EC" sz="1200" b="1" dirty="0" smtClean="0">
                <a:solidFill>
                  <a:schemeClr val="accent5">
                    <a:lumMod val="50000"/>
                  </a:schemeClr>
                </a:solidFill>
              </a:rPr>
              <a:t>                                                                  (Huerta, </a:t>
            </a:r>
            <a:r>
              <a:rPr lang="es-EC" sz="1200" b="1" dirty="0">
                <a:solidFill>
                  <a:schemeClr val="accent5">
                    <a:lumMod val="50000"/>
                  </a:schemeClr>
                </a:solidFill>
              </a:rPr>
              <a:t>2016)</a:t>
            </a:r>
            <a:endParaRPr lang="es-EC" sz="1600" b="1" dirty="0">
              <a:solidFill>
                <a:schemeClr val="accent5">
                  <a:lumMod val="25000"/>
                </a:schemeClr>
              </a:solidFill>
            </a:endParaRPr>
          </a:p>
          <a:p>
            <a:endParaRPr lang="es-EC" b="1" dirty="0">
              <a:solidFill>
                <a:schemeClr val="accent3">
                  <a:lumMod val="75000"/>
                </a:schemeClr>
              </a:solidFill>
            </a:endParaRPr>
          </a:p>
        </p:txBody>
      </p:sp>
    </p:spTree>
    <p:extLst>
      <p:ext uri="{BB962C8B-B14F-4D97-AF65-F5344CB8AC3E}">
        <p14:creationId xmlns:p14="http://schemas.microsoft.com/office/powerpoint/2010/main" val="358851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 xmlns:a16="http://schemas.microsoft.com/office/drawing/2014/main" id="{AF6B70C2-7C12-439D-A86F-4C327CC6E992}"/>
              </a:ext>
            </a:extLst>
          </p:cNvPr>
          <p:cNvSpPr>
            <a:spLocks noChangeArrowheads="1"/>
          </p:cNvSpPr>
          <p:nvPr/>
        </p:nvSpPr>
        <p:spPr bwMode="auto">
          <a:xfrm>
            <a:off x="407368" y="506477"/>
            <a:ext cx="2628000" cy="740181"/>
          </a:xfrm>
          <a:prstGeom prst="rect">
            <a:avLst/>
          </a:prstGeom>
          <a:solidFill>
            <a:schemeClr val="accent5">
              <a:lumMod val="5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 name="Freeform 16">
            <a:extLst>
              <a:ext uri="{FF2B5EF4-FFF2-40B4-BE49-F238E27FC236}">
                <a16:creationId xmlns="" xmlns:a16="http://schemas.microsoft.com/office/drawing/2014/main" id="{F1D68984-C931-44B0-87BF-6A4C4947B195}"/>
              </a:ext>
            </a:extLst>
          </p:cNvPr>
          <p:cNvSpPr>
            <a:spLocks/>
          </p:cNvSpPr>
          <p:nvPr/>
        </p:nvSpPr>
        <p:spPr bwMode="auto">
          <a:xfrm>
            <a:off x="2651549" y="506476"/>
            <a:ext cx="767637" cy="740181"/>
          </a:xfrm>
          <a:custGeom>
            <a:avLst/>
            <a:gdLst>
              <a:gd name="T0" fmla="*/ 261 w 523"/>
              <a:gd name="T1" fmla="*/ 0 h 525"/>
              <a:gd name="T2" fmla="*/ 308 w 523"/>
              <a:gd name="T3" fmla="*/ 5 h 525"/>
              <a:gd name="T4" fmla="*/ 353 w 523"/>
              <a:gd name="T5" fmla="*/ 16 h 525"/>
              <a:gd name="T6" fmla="*/ 393 w 523"/>
              <a:gd name="T7" fmla="*/ 36 h 525"/>
              <a:gd name="T8" fmla="*/ 429 w 523"/>
              <a:gd name="T9" fmla="*/ 62 h 525"/>
              <a:gd name="T10" fmla="*/ 461 w 523"/>
              <a:gd name="T11" fmla="*/ 94 h 525"/>
              <a:gd name="T12" fmla="*/ 487 w 523"/>
              <a:gd name="T13" fmla="*/ 130 h 525"/>
              <a:gd name="T14" fmla="*/ 507 w 523"/>
              <a:gd name="T15" fmla="*/ 170 h 525"/>
              <a:gd name="T16" fmla="*/ 519 w 523"/>
              <a:gd name="T17" fmla="*/ 215 h 525"/>
              <a:gd name="T18" fmla="*/ 523 w 523"/>
              <a:gd name="T19" fmla="*/ 263 h 525"/>
              <a:gd name="T20" fmla="*/ 519 w 523"/>
              <a:gd name="T21" fmla="*/ 309 h 525"/>
              <a:gd name="T22" fmla="*/ 507 w 523"/>
              <a:gd name="T23" fmla="*/ 354 h 525"/>
              <a:gd name="T24" fmla="*/ 487 w 523"/>
              <a:gd name="T25" fmla="*/ 395 h 525"/>
              <a:gd name="T26" fmla="*/ 461 w 523"/>
              <a:gd name="T27" fmla="*/ 431 h 525"/>
              <a:gd name="T28" fmla="*/ 429 w 523"/>
              <a:gd name="T29" fmla="*/ 463 h 525"/>
              <a:gd name="T30" fmla="*/ 393 w 523"/>
              <a:gd name="T31" fmla="*/ 489 h 525"/>
              <a:gd name="T32" fmla="*/ 353 w 523"/>
              <a:gd name="T33" fmla="*/ 508 h 525"/>
              <a:gd name="T34" fmla="*/ 308 w 523"/>
              <a:gd name="T35" fmla="*/ 521 h 525"/>
              <a:gd name="T36" fmla="*/ 261 w 523"/>
              <a:gd name="T37" fmla="*/ 525 h 525"/>
              <a:gd name="T38" fmla="*/ 215 w 523"/>
              <a:gd name="T39" fmla="*/ 521 h 525"/>
              <a:gd name="T40" fmla="*/ 170 w 523"/>
              <a:gd name="T41" fmla="*/ 508 h 525"/>
              <a:gd name="T42" fmla="*/ 130 w 523"/>
              <a:gd name="T43" fmla="*/ 489 h 525"/>
              <a:gd name="T44" fmla="*/ 92 w 523"/>
              <a:gd name="T45" fmla="*/ 463 h 525"/>
              <a:gd name="T46" fmla="*/ 60 w 523"/>
              <a:gd name="T47" fmla="*/ 431 h 525"/>
              <a:gd name="T48" fmla="*/ 34 w 523"/>
              <a:gd name="T49" fmla="*/ 395 h 525"/>
              <a:gd name="T50" fmla="*/ 16 w 523"/>
              <a:gd name="T51" fmla="*/ 354 h 525"/>
              <a:gd name="T52" fmla="*/ 4 w 523"/>
              <a:gd name="T53" fmla="*/ 309 h 525"/>
              <a:gd name="T54" fmla="*/ 0 w 523"/>
              <a:gd name="T55" fmla="*/ 263 h 525"/>
              <a:gd name="T56" fmla="*/ 4 w 523"/>
              <a:gd name="T57" fmla="*/ 215 h 525"/>
              <a:gd name="T58" fmla="*/ 16 w 523"/>
              <a:gd name="T59" fmla="*/ 170 h 525"/>
              <a:gd name="T60" fmla="*/ 34 w 523"/>
              <a:gd name="T61" fmla="*/ 130 h 525"/>
              <a:gd name="T62" fmla="*/ 60 w 523"/>
              <a:gd name="T63" fmla="*/ 94 h 525"/>
              <a:gd name="T64" fmla="*/ 92 w 523"/>
              <a:gd name="T65" fmla="*/ 62 h 525"/>
              <a:gd name="T66" fmla="*/ 130 w 523"/>
              <a:gd name="T67" fmla="*/ 36 h 525"/>
              <a:gd name="T68" fmla="*/ 170 w 523"/>
              <a:gd name="T69" fmla="*/ 16 h 525"/>
              <a:gd name="T70" fmla="*/ 215 w 523"/>
              <a:gd name="T71" fmla="*/ 5 h 525"/>
              <a:gd name="T72" fmla="*/ 261 w 523"/>
              <a:gd name="T73"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 h="525">
                <a:moveTo>
                  <a:pt x="261" y="0"/>
                </a:moveTo>
                <a:lnTo>
                  <a:pt x="308" y="5"/>
                </a:lnTo>
                <a:lnTo>
                  <a:pt x="353" y="16"/>
                </a:lnTo>
                <a:lnTo>
                  <a:pt x="393" y="36"/>
                </a:lnTo>
                <a:lnTo>
                  <a:pt x="429" y="62"/>
                </a:lnTo>
                <a:lnTo>
                  <a:pt x="461" y="94"/>
                </a:lnTo>
                <a:lnTo>
                  <a:pt x="487" y="130"/>
                </a:lnTo>
                <a:lnTo>
                  <a:pt x="507" y="170"/>
                </a:lnTo>
                <a:lnTo>
                  <a:pt x="519" y="215"/>
                </a:lnTo>
                <a:lnTo>
                  <a:pt x="523" y="263"/>
                </a:lnTo>
                <a:lnTo>
                  <a:pt x="519" y="309"/>
                </a:lnTo>
                <a:lnTo>
                  <a:pt x="507" y="354"/>
                </a:lnTo>
                <a:lnTo>
                  <a:pt x="487" y="395"/>
                </a:lnTo>
                <a:lnTo>
                  <a:pt x="461" y="431"/>
                </a:lnTo>
                <a:lnTo>
                  <a:pt x="429" y="463"/>
                </a:lnTo>
                <a:lnTo>
                  <a:pt x="393" y="489"/>
                </a:lnTo>
                <a:lnTo>
                  <a:pt x="353" y="508"/>
                </a:lnTo>
                <a:lnTo>
                  <a:pt x="308" y="521"/>
                </a:lnTo>
                <a:lnTo>
                  <a:pt x="261" y="525"/>
                </a:lnTo>
                <a:lnTo>
                  <a:pt x="215" y="521"/>
                </a:lnTo>
                <a:lnTo>
                  <a:pt x="170" y="508"/>
                </a:lnTo>
                <a:lnTo>
                  <a:pt x="130" y="489"/>
                </a:lnTo>
                <a:lnTo>
                  <a:pt x="92" y="463"/>
                </a:lnTo>
                <a:lnTo>
                  <a:pt x="60" y="431"/>
                </a:lnTo>
                <a:lnTo>
                  <a:pt x="34" y="395"/>
                </a:lnTo>
                <a:lnTo>
                  <a:pt x="16" y="354"/>
                </a:lnTo>
                <a:lnTo>
                  <a:pt x="4" y="309"/>
                </a:lnTo>
                <a:lnTo>
                  <a:pt x="0" y="263"/>
                </a:lnTo>
                <a:lnTo>
                  <a:pt x="4" y="215"/>
                </a:lnTo>
                <a:lnTo>
                  <a:pt x="16" y="170"/>
                </a:lnTo>
                <a:lnTo>
                  <a:pt x="34" y="130"/>
                </a:lnTo>
                <a:lnTo>
                  <a:pt x="60" y="94"/>
                </a:lnTo>
                <a:lnTo>
                  <a:pt x="92" y="62"/>
                </a:lnTo>
                <a:lnTo>
                  <a:pt x="130" y="36"/>
                </a:lnTo>
                <a:lnTo>
                  <a:pt x="170" y="16"/>
                </a:lnTo>
                <a:lnTo>
                  <a:pt x="215" y="5"/>
                </a:lnTo>
                <a:lnTo>
                  <a:pt x="261" y="0"/>
                </a:lnTo>
                <a:close/>
              </a:path>
            </a:pathLst>
          </a:custGeom>
          <a:solidFill>
            <a:schemeClr val="accent5">
              <a:lumMod val="50000"/>
            </a:schemeClr>
          </a:solidFill>
          <a:ln w="0">
            <a:noFill/>
            <a:prstDash val="solid"/>
            <a:round/>
            <a:headEnd/>
            <a:tailEnd/>
          </a:ln>
        </p:spPr>
        <p:txBody>
          <a:bodyPr vert="horz" wrap="square" lIns="91440" tIns="45720" rIns="91440" bIns="45720" numCol="1" anchor="ctr" anchorCtr="1" compatLnSpc="1">
            <a:prstTxWarp prst="textNoShape">
              <a:avLst/>
            </a:prstTxWarp>
          </a:bodyPr>
          <a:lstStyle/>
          <a:p>
            <a:endParaRPr lang="en-US" b="1" dirty="0">
              <a:solidFill>
                <a:schemeClr val="bg1"/>
              </a:solidFill>
              <a:latin typeface="Arial" panose="020B0604020202020204" pitchFamily="34" charset="0"/>
              <a:cs typeface="Arial" panose="020B0604020202020204" pitchFamily="34" charset="0"/>
            </a:endParaRPr>
          </a:p>
        </p:txBody>
      </p:sp>
      <p:sp>
        <p:nvSpPr>
          <p:cNvPr id="4" name="TextBox 141">
            <a:extLst>
              <a:ext uri="{FF2B5EF4-FFF2-40B4-BE49-F238E27FC236}">
                <a16:creationId xmlns="" xmlns:a16="http://schemas.microsoft.com/office/drawing/2014/main" id="{216C57B0-F90C-49B4-AA3F-8D2C3AB658B8}"/>
              </a:ext>
            </a:extLst>
          </p:cNvPr>
          <p:cNvSpPr txBox="1"/>
          <p:nvPr/>
        </p:nvSpPr>
        <p:spPr>
          <a:xfrm>
            <a:off x="407368" y="692696"/>
            <a:ext cx="2808312" cy="369332"/>
          </a:xfrm>
          <a:prstGeom prst="rect">
            <a:avLst/>
          </a:prstGeom>
          <a:noFill/>
        </p:spPr>
        <p:txBody>
          <a:bodyPr wrap="square" rtlCol="0">
            <a:spAutoFit/>
          </a:bodyPr>
          <a:lstStyle/>
          <a:p>
            <a:r>
              <a:rPr lang="es-EC" b="1" dirty="0">
                <a:solidFill>
                  <a:schemeClr val="bg1"/>
                </a:solidFill>
                <a:cs typeface="Times New Roman" panose="02020603050405020304" pitchFamily="18" charset="0"/>
              </a:rPr>
              <a:t>MARCO REFERENCIAL</a:t>
            </a:r>
            <a:endParaRPr lang="en-US" b="1" dirty="0">
              <a:solidFill>
                <a:schemeClr val="bg1"/>
              </a:solidFill>
              <a:cs typeface="Times New Roman" panose="02020603050405020304" pitchFamily="18" charset="0"/>
            </a:endParaRPr>
          </a:p>
        </p:txBody>
      </p:sp>
      <p:grpSp>
        <p:nvGrpSpPr>
          <p:cNvPr id="11" name="Google Shape;321;p39">
            <a:extLst>
              <a:ext uri="{FF2B5EF4-FFF2-40B4-BE49-F238E27FC236}">
                <a16:creationId xmlns="" xmlns:a16="http://schemas.microsoft.com/office/drawing/2014/main" id="{A865ACA9-CDDB-483B-8BE4-E699B814F90E}"/>
              </a:ext>
            </a:extLst>
          </p:cNvPr>
          <p:cNvGrpSpPr/>
          <p:nvPr/>
        </p:nvGrpSpPr>
        <p:grpSpPr>
          <a:xfrm>
            <a:off x="11064552" y="4012177"/>
            <a:ext cx="848823" cy="1258656"/>
            <a:chOff x="584925" y="238125"/>
            <a:chExt cx="415200" cy="525100"/>
          </a:xfrm>
        </p:grpSpPr>
        <p:sp>
          <p:nvSpPr>
            <p:cNvPr id="12" name="Google Shape;322;p39">
              <a:extLst>
                <a:ext uri="{FF2B5EF4-FFF2-40B4-BE49-F238E27FC236}">
                  <a16:creationId xmlns="" xmlns:a16="http://schemas.microsoft.com/office/drawing/2014/main" id="{BCC8539D-74D5-484C-9775-49627A7773CC}"/>
                </a:ext>
              </a:extLst>
            </p:cNvPr>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323;p39">
              <a:extLst>
                <a:ext uri="{FF2B5EF4-FFF2-40B4-BE49-F238E27FC236}">
                  <a16:creationId xmlns="" xmlns:a16="http://schemas.microsoft.com/office/drawing/2014/main" id="{CDB1B41F-4C74-48A1-A966-FA55D7094E14}"/>
                </a:ext>
              </a:extLst>
            </p:cNvPr>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324;p39">
              <a:extLst>
                <a:ext uri="{FF2B5EF4-FFF2-40B4-BE49-F238E27FC236}">
                  <a16:creationId xmlns="" xmlns:a16="http://schemas.microsoft.com/office/drawing/2014/main" id="{A15CBD48-34CF-46BE-8A83-9EA354E738DA}"/>
                </a:ext>
              </a:extLst>
            </p:cNvPr>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325;p39">
              <a:extLst>
                <a:ext uri="{FF2B5EF4-FFF2-40B4-BE49-F238E27FC236}">
                  <a16:creationId xmlns="" xmlns:a16="http://schemas.microsoft.com/office/drawing/2014/main" id="{6C58FB9B-6065-49F2-B389-AE3E10CD9CEA}"/>
                </a:ext>
              </a:extLst>
            </p:cNvPr>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326;p39">
              <a:extLst>
                <a:ext uri="{FF2B5EF4-FFF2-40B4-BE49-F238E27FC236}">
                  <a16:creationId xmlns="" xmlns:a16="http://schemas.microsoft.com/office/drawing/2014/main" id="{104B75F8-736F-45A0-8B7E-C26A98B1DF04}"/>
                </a:ext>
              </a:extLst>
            </p:cNvPr>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327;p39">
              <a:extLst>
                <a:ext uri="{FF2B5EF4-FFF2-40B4-BE49-F238E27FC236}">
                  <a16:creationId xmlns="" xmlns:a16="http://schemas.microsoft.com/office/drawing/2014/main" id="{4FE0C4F5-D598-45D6-8680-4755413A47DD}"/>
                </a:ext>
              </a:extLst>
            </p:cNvPr>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oogle Shape;487;p39">
            <a:extLst>
              <a:ext uri="{FF2B5EF4-FFF2-40B4-BE49-F238E27FC236}">
                <a16:creationId xmlns="" xmlns:a16="http://schemas.microsoft.com/office/drawing/2014/main" id="{CC2BEC04-293C-4E5F-AB0D-21461064E4C0}"/>
              </a:ext>
            </a:extLst>
          </p:cNvPr>
          <p:cNvGrpSpPr/>
          <p:nvPr/>
        </p:nvGrpSpPr>
        <p:grpSpPr>
          <a:xfrm>
            <a:off x="9989854" y="4907839"/>
            <a:ext cx="921295" cy="725988"/>
            <a:chOff x="1241275" y="3718400"/>
            <a:chExt cx="450650" cy="302875"/>
          </a:xfrm>
        </p:grpSpPr>
        <p:sp>
          <p:nvSpPr>
            <p:cNvPr id="19" name="Google Shape;488;p39">
              <a:extLst>
                <a:ext uri="{FF2B5EF4-FFF2-40B4-BE49-F238E27FC236}">
                  <a16:creationId xmlns="" xmlns:a16="http://schemas.microsoft.com/office/drawing/2014/main" id="{B35C225D-7580-4C32-97D7-4BEE1842C40E}"/>
                </a:ext>
              </a:extLst>
            </p:cNvPr>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89;p39">
              <a:extLst>
                <a:ext uri="{FF2B5EF4-FFF2-40B4-BE49-F238E27FC236}">
                  <a16:creationId xmlns="" xmlns:a16="http://schemas.microsoft.com/office/drawing/2014/main" id="{9DC9FF96-E15B-43A4-A3A0-5854569641F6}"/>
                </a:ext>
              </a:extLst>
            </p:cNvPr>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90;p39">
              <a:extLst>
                <a:ext uri="{FF2B5EF4-FFF2-40B4-BE49-F238E27FC236}">
                  <a16:creationId xmlns="" xmlns:a16="http://schemas.microsoft.com/office/drawing/2014/main" id="{B9C96294-9F57-441F-80A1-04F768D509B9}"/>
                </a:ext>
              </a:extLst>
            </p:cNvPr>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91;p39">
              <a:extLst>
                <a:ext uri="{FF2B5EF4-FFF2-40B4-BE49-F238E27FC236}">
                  <a16:creationId xmlns="" xmlns:a16="http://schemas.microsoft.com/office/drawing/2014/main" id="{F32B6B77-D3E9-4AA9-8453-8C499C857F12}"/>
                </a:ext>
              </a:extLst>
            </p:cNvPr>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FFFFFF"/>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23" name="Diagrama 22">
            <a:extLst>
              <a:ext uri="{FF2B5EF4-FFF2-40B4-BE49-F238E27FC236}">
                <a16:creationId xmlns="" xmlns:a16="http://schemas.microsoft.com/office/drawing/2014/main" id="{4C7F9622-B74C-4A32-B107-BE69B318FB44}"/>
              </a:ext>
            </a:extLst>
          </p:cNvPr>
          <p:cNvGraphicFramePr/>
          <p:nvPr>
            <p:extLst>
              <p:ext uri="{D42A27DB-BD31-4B8C-83A1-F6EECF244321}">
                <p14:modId xmlns:p14="http://schemas.microsoft.com/office/powerpoint/2010/main" val="728151761"/>
              </p:ext>
            </p:extLst>
          </p:nvPr>
        </p:nvGraphicFramePr>
        <p:xfrm>
          <a:off x="119336" y="506476"/>
          <a:ext cx="11794039" cy="6061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7304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
</p:tagLst>
</file>

<file path=ppt/tags/tag2.xml><?xml version="1.0" encoding="utf-8"?>
<p:tagLst xmlns:a="http://schemas.openxmlformats.org/drawingml/2006/main" xmlns:r="http://schemas.openxmlformats.org/officeDocument/2006/relationships" xmlns:p="http://schemas.openxmlformats.org/presentationml/2006/main">
  <p:tag name="TIMING" val="|4.3"/>
</p:tagLst>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1360</Words>
  <Application>Microsoft Office PowerPoint</Application>
  <PresentationFormat>Panorámica</PresentationFormat>
  <Paragraphs>261</Paragraphs>
  <Slides>24</Slides>
  <Notes>3</Notes>
  <HiddenSlides>0</HiddenSlides>
  <MMClips>0</MMClips>
  <ScaleCrop>false</ScaleCrop>
  <HeadingPairs>
    <vt:vector size="8" baseType="variant">
      <vt:variant>
        <vt:lpstr>Fuentes usadas</vt:lpstr>
      </vt:variant>
      <vt:variant>
        <vt:i4>15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41" baseType="lpstr">
      <vt:lpstr>Arial</vt:lpstr>
      <vt:lpstr>Calibri</vt:lpstr>
      <vt:lpstr>Calibri Light</vt:lpstr>
      <vt:lpstr>Cambria Math</vt:lpstr>
      <vt:lpstr>Garamond</vt:lpstr>
      <vt:lpstr>Helvetica</vt:lpstr>
      <vt:lpstr>Lucida Sans Typewriter</vt:lpstr>
      <vt:lpstr>Open Sans Light</vt:lpstr>
      <vt:lpstr>Route 159 Light</vt:lpstr>
      <vt:lpstr>Route 159 SemiBold</vt:lpstr>
      <vt:lpstr>Route 159 UltraLight</vt:lpstr>
      <vt:lpstr>Source Sans Pro</vt:lpstr>
      <vt:lpstr>Symbol</vt:lpstr>
      <vt:lpstr>Tahoma</vt:lpstr>
      <vt:lpstr>Times New Roman</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Escritorio</cp:lastModifiedBy>
  <cp:revision>519</cp:revision>
  <dcterms:created xsi:type="dcterms:W3CDTF">2008-08-08T13:28:34Z</dcterms:created>
  <dcterms:modified xsi:type="dcterms:W3CDTF">2021-11-29T20:38:53Z</dcterms:modified>
</cp:coreProperties>
</file>