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5" r:id="rId1"/>
    <p:sldMasterId id="2147484770" r:id="rId2"/>
  </p:sldMasterIdLst>
  <p:notesMasterIdLst>
    <p:notesMasterId r:id="rId36"/>
  </p:notesMasterIdLst>
  <p:handoutMasterIdLst>
    <p:handoutMasterId r:id="rId37"/>
  </p:handoutMasterIdLst>
  <p:sldIdLst>
    <p:sldId id="271" r:id="rId3"/>
    <p:sldId id="519" r:id="rId4"/>
    <p:sldId id="521" r:id="rId5"/>
    <p:sldId id="595" r:id="rId6"/>
    <p:sldId id="597" r:id="rId7"/>
    <p:sldId id="596" r:id="rId8"/>
    <p:sldId id="598" r:id="rId9"/>
    <p:sldId id="599" r:id="rId10"/>
    <p:sldId id="600" r:id="rId11"/>
    <p:sldId id="601" r:id="rId12"/>
    <p:sldId id="602" r:id="rId13"/>
    <p:sldId id="603" r:id="rId14"/>
    <p:sldId id="604" r:id="rId15"/>
    <p:sldId id="605" r:id="rId16"/>
    <p:sldId id="607" r:id="rId17"/>
    <p:sldId id="608" r:id="rId18"/>
    <p:sldId id="609" r:id="rId19"/>
    <p:sldId id="611" r:id="rId20"/>
    <p:sldId id="612" r:id="rId21"/>
    <p:sldId id="613" r:id="rId22"/>
    <p:sldId id="614" r:id="rId23"/>
    <p:sldId id="615" r:id="rId24"/>
    <p:sldId id="616" r:id="rId25"/>
    <p:sldId id="617" r:id="rId26"/>
    <p:sldId id="618" r:id="rId27"/>
    <p:sldId id="624" r:id="rId28"/>
    <p:sldId id="625" r:id="rId29"/>
    <p:sldId id="626" r:id="rId30"/>
    <p:sldId id="619" r:id="rId31"/>
    <p:sldId id="620" r:id="rId32"/>
    <p:sldId id="621" r:id="rId33"/>
    <p:sldId id="622" r:id="rId34"/>
    <p:sldId id="623" r:id="rId35"/>
  </p:sldIdLst>
  <p:sldSz cx="12192000" cy="6858000"/>
  <p:notesSz cx="6858000" cy="9144000"/>
  <p:defaultTextStyle>
    <a:defPPr>
      <a:defRPr lang="es-ES"/>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6"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FB"/>
    <a:srgbClr val="E98705"/>
    <a:srgbClr val="022966"/>
    <a:srgbClr val="012869"/>
    <a:srgbClr val="022A67"/>
    <a:srgbClr val="022864"/>
    <a:srgbClr val="499200"/>
    <a:srgbClr val="006600"/>
    <a:srgbClr val="17375E"/>
    <a:srgbClr val="1C1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9533" autoAdjust="0"/>
  </p:normalViewPr>
  <p:slideViewPr>
    <p:cSldViewPr snapToGrid="0" snapToObjects="1">
      <p:cViewPr varScale="1">
        <p:scale>
          <a:sx n="60" d="100"/>
          <a:sy n="60" d="100"/>
        </p:scale>
        <p:origin x="1038" y="72"/>
      </p:cViewPr>
      <p:guideLst>
        <p:guide orient="horz" pos="276"/>
        <p:guide pos="7679"/>
      </p:guideLst>
    </p:cSldViewPr>
  </p:slid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87" d="100"/>
          <a:sy n="87" d="100"/>
        </p:scale>
        <p:origin x="3840"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00-4155-99FE-30E56A7921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00-4155-99FE-30E56A7921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00-4155-99FE-30E56A7921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00-4155-99FE-30E56A792149}"/>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Cliente 1</c:v>
                </c:pt>
                <c:pt idx="1">
                  <c:v>Cliente 2</c:v>
                </c:pt>
                <c:pt idx="2">
                  <c:v>Cliente 3</c:v>
                </c:pt>
                <c:pt idx="3">
                  <c:v>Otros</c:v>
                </c:pt>
              </c:strCache>
            </c:strRef>
          </c:cat>
          <c:val>
            <c:numRef>
              <c:f>Hoja1!$B$2:$B$5</c:f>
              <c:numCache>
                <c:formatCode>0%</c:formatCode>
                <c:ptCount val="4"/>
                <c:pt idx="0">
                  <c:v>0.2</c:v>
                </c:pt>
                <c:pt idx="1">
                  <c:v>0.3</c:v>
                </c:pt>
                <c:pt idx="2">
                  <c:v>0.4</c:v>
                </c:pt>
                <c:pt idx="3">
                  <c:v>0.1</c:v>
                </c:pt>
              </c:numCache>
            </c:numRef>
          </c:val>
          <c:extLst>
            <c:ext xmlns:c16="http://schemas.microsoft.com/office/drawing/2014/chart" uri="{C3380CC4-5D6E-409C-BE32-E72D297353CC}">
              <c16:uniqueId val="{00000000-18E0-4F22-8B10-E39C1DEEE19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100" b="1" i="0" baseline="0" dirty="0">
                <a:effectLst/>
                <a:latin typeface="Arial" panose="020B0604020202020204" pitchFamily="34" charset="0"/>
                <a:cs typeface="Arial" panose="020B0604020202020204" pitchFamily="34" charset="0"/>
              </a:rPr>
              <a:t>Pregunta No. 1. </a:t>
            </a:r>
            <a:r>
              <a:rPr lang="es-EC" sz="1100" b="0" i="0" baseline="0" dirty="0">
                <a:effectLst/>
                <a:latin typeface="Arial" panose="020B0604020202020204" pitchFamily="34" charset="0"/>
                <a:cs typeface="Arial" panose="020B0604020202020204" pitchFamily="34" charset="0"/>
              </a:rPr>
              <a:t>¿En una escala del 1 al 5, siendo 5 la escala más alta y 1 lo más bajo, que tan útil considera aplicar analítica de datos para encontrar clientes potenciales, que apoyen a la prospección objetiva?</a:t>
            </a:r>
            <a:endParaRPr lang="en-US" dirty="0"/>
          </a:p>
        </c:rich>
      </c:tx>
      <c:layout>
        <c:manualLayout>
          <c:xMode val="edge"/>
          <c:yMode val="edge"/>
          <c:x val="3.2872996300863135E-2"/>
          <c:y val="1.9923865731970667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Escala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1</c:v>
                </c:pt>
                <c:pt idx="1">
                  <c:v>2</c:v>
                </c:pt>
                <c:pt idx="2">
                  <c:v>3</c:v>
                </c:pt>
                <c:pt idx="3">
                  <c:v>4</c:v>
                </c:pt>
                <c:pt idx="4">
                  <c:v>5</c:v>
                </c:pt>
              </c:numCache>
            </c:numRef>
          </c:cat>
          <c:val>
            <c:numRef>
              <c:f>Hoja1!$B$2:$B$6</c:f>
              <c:numCache>
                <c:formatCode>General</c:formatCode>
                <c:ptCount val="5"/>
                <c:pt idx="0">
                  <c:v>0</c:v>
                </c:pt>
                <c:pt idx="1">
                  <c:v>0</c:v>
                </c:pt>
                <c:pt idx="2">
                  <c:v>1</c:v>
                </c:pt>
                <c:pt idx="3">
                  <c:v>3</c:v>
                </c:pt>
                <c:pt idx="4">
                  <c:v>6</c:v>
                </c:pt>
              </c:numCache>
            </c:numRef>
          </c:val>
          <c:extLst>
            <c:ext xmlns:c16="http://schemas.microsoft.com/office/drawing/2014/chart" uri="{C3380CC4-5D6E-409C-BE32-E72D297353CC}">
              <c16:uniqueId val="{00000000-DF04-4CFF-BCFD-553A498607A4}"/>
            </c:ext>
          </c:extLst>
        </c:ser>
        <c:dLbls>
          <c:showLegendKey val="0"/>
          <c:showVal val="0"/>
          <c:showCatName val="0"/>
          <c:showSerName val="0"/>
          <c:showPercent val="0"/>
          <c:showBubbleSize val="0"/>
        </c:dLbls>
        <c:gapWidth val="219"/>
        <c:overlap val="-27"/>
        <c:axId val="127579776"/>
        <c:axId val="227203200"/>
      </c:barChart>
      <c:catAx>
        <c:axId val="1275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203200"/>
        <c:crosses val="autoZero"/>
        <c:auto val="1"/>
        <c:lblAlgn val="ctr"/>
        <c:lblOffset val="100"/>
        <c:noMultiLvlLbl val="0"/>
      </c:catAx>
      <c:valAx>
        <c:axId val="22720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b="1" dirty="0" err="1">
                <a:latin typeface="Arial" panose="020B0604020202020204" pitchFamily="34" charset="0"/>
                <a:cs typeface="Arial" panose="020B0604020202020204" pitchFamily="34" charset="0"/>
              </a:rPr>
              <a:t>Pregunta</a:t>
            </a:r>
            <a:r>
              <a:rPr lang="en-US" sz="1000" b="1" dirty="0">
                <a:latin typeface="Arial" panose="020B0604020202020204" pitchFamily="34" charset="0"/>
                <a:cs typeface="Arial" panose="020B0604020202020204" pitchFamily="34" charset="0"/>
              </a:rPr>
              <a:t> No.</a:t>
            </a:r>
            <a:r>
              <a:rPr lang="en-US" sz="1000" b="1" baseline="0" dirty="0">
                <a:latin typeface="Arial" panose="020B0604020202020204" pitchFamily="34" charset="0"/>
                <a:cs typeface="Arial" panose="020B0604020202020204" pitchFamily="34" charset="0"/>
              </a:rPr>
              <a:t> 2. </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Qué</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ventajas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considera</a:t>
            </a:r>
            <a:r>
              <a:rPr lang="en-US" sz="1000" dirty="0">
                <a:latin typeface="Arial" panose="020B0604020202020204" pitchFamily="34" charset="0"/>
                <a:cs typeface="Arial" panose="020B0604020202020204" pitchFamily="34" charset="0"/>
              </a:rPr>
              <a:t> que </a:t>
            </a:r>
            <a:r>
              <a:rPr lang="en-US" sz="1000" dirty="0" err="1">
                <a:latin typeface="Arial" panose="020B0604020202020204" pitchFamily="34" charset="0"/>
                <a:cs typeface="Arial" panose="020B0604020202020204" pitchFamily="34" charset="0"/>
              </a:rPr>
              <a:t>aporta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el</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uso</a:t>
            </a:r>
            <a:r>
              <a:rPr lang="en-US" sz="1000" dirty="0">
                <a:latin typeface="Arial" panose="020B0604020202020204" pitchFamily="34" charset="0"/>
                <a:cs typeface="Arial" panose="020B0604020202020204" pitchFamily="34" charset="0"/>
              </a:rPr>
              <a:t> de </a:t>
            </a:r>
            <a:r>
              <a:rPr lang="en-US" sz="1000" dirty="0" err="1">
                <a:latin typeface="Arial" panose="020B0604020202020204" pitchFamily="34" charset="0"/>
                <a:cs typeface="Arial" panose="020B0604020202020204" pitchFamily="34" charset="0"/>
              </a:rPr>
              <a:t>analítica</a:t>
            </a:r>
            <a:r>
              <a:rPr lang="en-US" sz="1000" dirty="0">
                <a:latin typeface="Arial" panose="020B0604020202020204" pitchFamily="34" charset="0"/>
                <a:cs typeface="Arial" panose="020B0604020202020204" pitchFamily="34" charset="0"/>
              </a:rPr>
              <a:t> de </a:t>
            </a:r>
            <a:r>
              <a:rPr lang="en-US" sz="1000" dirty="0" err="1">
                <a:latin typeface="Arial" panose="020B0604020202020204" pitchFamily="34" charset="0"/>
                <a:cs typeface="Arial" panose="020B0604020202020204" pitchFamily="34" charset="0"/>
              </a:rPr>
              <a:t>datos</a:t>
            </a:r>
            <a:r>
              <a:rPr lang="en-US" sz="1000" dirty="0">
                <a:latin typeface="Arial" panose="020B0604020202020204" pitchFamily="34" charset="0"/>
                <a:cs typeface="Arial" panose="020B0604020202020204" pitchFamily="34" charset="0"/>
              </a:rPr>
              <a:t> para </a:t>
            </a:r>
            <a:r>
              <a:rPr lang="en-US" sz="1000" dirty="0" err="1">
                <a:latin typeface="Arial" panose="020B0604020202020204" pitchFamily="34" charset="0"/>
                <a:cs typeface="Arial" panose="020B0604020202020204" pitchFamily="34" charset="0"/>
              </a:rPr>
              <a:t>prospectar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clientes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potenciales</a:t>
            </a:r>
            <a:r>
              <a:rPr lang="en-US" sz="1000" dirty="0">
                <a:latin typeface="Arial" panose="020B0604020202020204" pitchFamily="34" charset="0"/>
                <a:cs typeface="Arial" panose="020B0604020202020204" pitchFamily="34" charset="0"/>
              </a:rPr>
              <a:t>?</a:t>
            </a:r>
          </a:p>
          <a:p>
            <a:pPr algn="l">
              <a:defRPr sz="10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a.	</a:t>
            </a:r>
            <a:r>
              <a:rPr lang="en-US" sz="1000" dirty="0" err="1">
                <a:latin typeface="Arial" panose="020B0604020202020204" pitchFamily="34" charset="0"/>
                <a:cs typeface="Arial" panose="020B0604020202020204" pitchFamily="34" charset="0"/>
              </a:rPr>
              <a:t>Prospección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acertada</a:t>
            </a:r>
            <a:endParaRPr lang="en-US" sz="1000" dirty="0">
              <a:latin typeface="Arial" panose="020B0604020202020204" pitchFamily="34" charset="0"/>
              <a:cs typeface="Arial" panose="020B0604020202020204" pitchFamily="34" charset="0"/>
            </a:endParaRPr>
          </a:p>
          <a:p>
            <a:pPr algn="l">
              <a:defRPr sz="10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b.	Mayor </a:t>
            </a:r>
            <a:r>
              <a:rPr lang="en-US" sz="1000" dirty="0" err="1">
                <a:latin typeface="Arial" panose="020B0604020202020204" pitchFamily="34" charset="0"/>
                <a:cs typeface="Arial" panose="020B0604020202020204" pitchFamily="34" charset="0"/>
              </a:rPr>
              <a:t>tasa</a:t>
            </a:r>
            <a:r>
              <a:rPr lang="en-US" sz="1000" dirty="0">
                <a:latin typeface="Arial" panose="020B0604020202020204" pitchFamily="34" charset="0"/>
                <a:cs typeface="Arial" panose="020B0604020202020204" pitchFamily="34" charset="0"/>
              </a:rPr>
              <a:t> de </a:t>
            </a:r>
            <a:r>
              <a:rPr lang="en-US" sz="1000" dirty="0" err="1">
                <a:latin typeface="Arial" panose="020B0604020202020204" pitchFamily="34" charset="0"/>
                <a:cs typeface="Arial" panose="020B0604020202020204" pitchFamily="34" charset="0"/>
              </a:rPr>
              <a:t>conversión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prospección</a:t>
            </a:r>
            <a:endParaRPr lang="en-US" sz="1000" dirty="0">
              <a:latin typeface="Arial" panose="020B0604020202020204" pitchFamily="34" charset="0"/>
              <a:cs typeface="Arial" panose="020B0604020202020204" pitchFamily="34" charset="0"/>
            </a:endParaRPr>
          </a:p>
          <a:p>
            <a:pPr algn="l">
              <a:defRPr sz="10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c.	</a:t>
            </a:r>
            <a:r>
              <a:rPr lang="en-US" sz="1000" dirty="0" err="1">
                <a:latin typeface="Arial" panose="020B0604020202020204" pitchFamily="34" charset="0"/>
                <a:cs typeface="Arial" panose="020B0604020202020204" pitchFamily="34" charset="0"/>
              </a:rPr>
              <a:t>Optimización</a:t>
            </a:r>
            <a:r>
              <a:rPr lang="en-US" sz="1000" dirty="0">
                <a:latin typeface="Arial" panose="020B0604020202020204" pitchFamily="34" charset="0"/>
                <a:cs typeface="Arial" panose="020B0604020202020204" pitchFamily="34" charset="0"/>
              </a:rPr>
              <a:t> de </a:t>
            </a:r>
            <a:r>
              <a:rPr lang="en-US" sz="1000" dirty="0" err="1">
                <a:latin typeface="Arial" panose="020B0604020202020204" pitchFamily="34" charset="0"/>
                <a:cs typeface="Arial" panose="020B0604020202020204" pitchFamily="34" charset="0"/>
              </a:rPr>
              <a:t>tiempo</a:t>
            </a:r>
            <a:r>
              <a:rPr lang="en-US" sz="1000" dirty="0">
                <a:latin typeface="Arial" panose="020B0604020202020204" pitchFamily="34" charset="0"/>
                <a:cs typeface="Arial" panose="020B0604020202020204" pitchFamily="34" charset="0"/>
              </a:rPr>
              <a:t> de los </a:t>
            </a:r>
            <a:r>
              <a:rPr lang="en-US" sz="1000" dirty="0" err="1">
                <a:latin typeface="Arial" panose="020B0604020202020204" pitchFamily="34" charset="0"/>
                <a:cs typeface="Arial" panose="020B0604020202020204" pitchFamily="34" charset="0"/>
              </a:rPr>
              <a:t>recursos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comerciales</a:t>
            </a:r>
            <a:endParaRPr lang="en-US" sz="1000" dirty="0">
              <a:latin typeface="Arial" panose="020B0604020202020204" pitchFamily="34" charset="0"/>
              <a:cs typeface="Arial" panose="020B0604020202020204" pitchFamily="34" charset="0"/>
            </a:endParaRPr>
          </a:p>
          <a:p>
            <a:pPr algn="l">
              <a:defRPr sz="10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d.	</a:t>
            </a:r>
            <a:r>
              <a:rPr lang="en-US" sz="1000" dirty="0" err="1">
                <a:latin typeface="Arial" panose="020B0604020202020204" pitchFamily="34" charset="0"/>
                <a:cs typeface="Arial" panose="020B0604020202020204" pitchFamily="34" charset="0"/>
              </a:rPr>
              <a:t>Diversificar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cart</a:t>
            </a:r>
            <a:endParaRPr lang="en-US" sz="1000" dirty="0">
              <a:latin typeface="Arial" panose="020B0604020202020204" pitchFamily="34" charset="0"/>
              <a:cs typeface="Arial" panose="020B0604020202020204" pitchFamily="34" charset="0"/>
            </a:endParaRPr>
          </a:p>
        </c:rich>
      </c:tx>
      <c:layout>
        <c:manualLayout>
          <c:xMode val="edge"/>
          <c:yMode val="edge"/>
          <c:x val="0.11315055497580875"/>
          <c:y val="2.0652622883106153E-2"/>
        </c:manualLayout>
      </c:layout>
      <c:overlay val="0"/>
      <c:spPr>
        <a:noFill/>
        <a:ln>
          <a:noFill/>
        </a:ln>
        <a:effectLst/>
      </c:spPr>
      <c:txPr>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strRef>
              <c:f>Hoja1!$B$1</c:f>
              <c:strCache>
                <c:ptCount val="1"/>
                <c:pt idx="0">
                  <c:v>Opción de respuesta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Prospección acertada</c:v>
                </c:pt>
                <c:pt idx="1">
                  <c:v>Tasa de Conversión</c:v>
                </c:pt>
                <c:pt idx="2">
                  <c:v>Optimización recursos comerciales</c:v>
                </c:pt>
                <c:pt idx="3">
                  <c:v>Diversificación de cartera</c:v>
                </c:pt>
              </c:strCache>
            </c:strRef>
          </c:cat>
          <c:val>
            <c:numRef>
              <c:f>Hoja1!$B$2:$B$5</c:f>
              <c:numCache>
                <c:formatCode>General</c:formatCode>
                <c:ptCount val="4"/>
                <c:pt idx="0">
                  <c:v>1</c:v>
                </c:pt>
                <c:pt idx="1">
                  <c:v>1</c:v>
                </c:pt>
                <c:pt idx="2">
                  <c:v>2</c:v>
                </c:pt>
                <c:pt idx="3">
                  <c:v>6</c:v>
                </c:pt>
              </c:numCache>
            </c:numRef>
          </c:val>
          <c:extLst>
            <c:ext xmlns:c16="http://schemas.microsoft.com/office/drawing/2014/chart" uri="{C3380CC4-5D6E-409C-BE32-E72D297353CC}">
              <c16:uniqueId val="{00000000-745A-4E64-84CF-3EDB05770EB1}"/>
            </c:ext>
          </c:extLst>
        </c:ser>
        <c:dLbls>
          <c:showLegendKey val="0"/>
          <c:showVal val="0"/>
          <c:showCatName val="0"/>
          <c:showSerName val="0"/>
          <c:showPercent val="0"/>
          <c:showBubbleSize val="0"/>
        </c:dLbls>
        <c:gapWidth val="219"/>
        <c:overlap val="-27"/>
        <c:axId val="257526976"/>
        <c:axId val="138862832"/>
      </c:barChart>
      <c:catAx>
        <c:axId val="25752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862832"/>
        <c:crosses val="autoZero"/>
        <c:auto val="1"/>
        <c:lblAlgn val="ctr"/>
        <c:lblOffset val="100"/>
        <c:noMultiLvlLbl val="0"/>
      </c:catAx>
      <c:valAx>
        <c:axId val="13886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752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1">
                <a:latin typeface="Arial" panose="020B0604020202020204" pitchFamily="34" charset="0"/>
                <a:cs typeface="Arial" panose="020B0604020202020204" pitchFamily="34" charset="0"/>
              </a:rPr>
              <a:t>Pregunta No.</a:t>
            </a:r>
            <a:r>
              <a:rPr lang="en-US" sz="1100" b="1" baseline="0">
                <a:latin typeface="Arial" panose="020B0604020202020204" pitchFamily="34" charset="0"/>
                <a:cs typeface="Arial" panose="020B0604020202020204" pitchFamily="34" charset="0"/>
              </a:rPr>
              <a:t> 3. </a:t>
            </a:r>
            <a:r>
              <a:rPr lang="en-US" sz="1100">
                <a:latin typeface="Arial" panose="020B0604020202020204" pitchFamily="34" charset="0"/>
                <a:cs typeface="Arial" panose="020B0604020202020204" pitchFamily="34" charset="0"/>
              </a:rPr>
              <a:t>¿Un modelo de datos, en el cual se relacionan variables como Ingresos anuales, utilidad total, caída de ventas por ubicación geográfica, caídas de venta por sector, aporta a la prospección objetiva de nuevos clientes?</a:t>
            </a:r>
          </a:p>
        </c:rich>
      </c:tx>
      <c:layout>
        <c:manualLayout>
          <c:xMode val="edge"/>
          <c:yMode val="edge"/>
          <c:x val="4.6988141542548142E-2"/>
          <c:y val="0"/>
        </c:manualLayout>
      </c:layout>
      <c:overlay val="0"/>
      <c:spPr>
        <a:noFill/>
        <a:ln>
          <a:noFill/>
        </a:ln>
        <a:effectLst/>
      </c:spPr>
      <c:txPr>
        <a:bodyPr rot="0" spcFirstLastPara="1" vertOverflow="ellipsis" vert="horz" wrap="square" anchor="ctr" anchorCtr="1"/>
        <a:lstStyle/>
        <a:p>
          <a:pPr algn="just">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strRef>
              <c:f>Hoja1!$B$1</c:f>
              <c:strCache>
                <c:ptCount val="1"/>
                <c:pt idx="0">
                  <c:v>Opción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General</c:formatCode>
                <c:ptCount val="2"/>
                <c:pt idx="0">
                  <c:v>9</c:v>
                </c:pt>
                <c:pt idx="1">
                  <c:v>1</c:v>
                </c:pt>
              </c:numCache>
            </c:numRef>
          </c:val>
          <c:extLst>
            <c:ext xmlns:c16="http://schemas.microsoft.com/office/drawing/2014/chart" uri="{C3380CC4-5D6E-409C-BE32-E72D297353CC}">
              <c16:uniqueId val="{00000000-E7B1-4EE8-9099-AA702B53AA67}"/>
            </c:ext>
          </c:extLst>
        </c:ser>
        <c:dLbls>
          <c:showLegendKey val="0"/>
          <c:showVal val="0"/>
          <c:showCatName val="0"/>
          <c:showSerName val="0"/>
          <c:showPercent val="0"/>
          <c:showBubbleSize val="0"/>
        </c:dLbls>
        <c:gapWidth val="219"/>
        <c:overlap val="-27"/>
        <c:axId val="139962656"/>
        <c:axId val="227184896"/>
      </c:barChart>
      <c:catAx>
        <c:axId val="1399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7184896"/>
        <c:crosses val="autoZero"/>
        <c:auto val="1"/>
        <c:lblAlgn val="ctr"/>
        <c:lblOffset val="100"/>
        <c:noMultiLvlLbl val="0"/>
      </c:catAx>
      <c:valAx>
        <c:axId val="22718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996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n-lt"/>
                <a:ea typeface="+mn-ea"/>
                <a:cs typeface="+mn-cs"/>
              </a:defRPr>
            </a:pPr>
            <a:r>
              <a:rPr lang="es-EC" sz="1100" b="1">
                <a:latin typeface="Arial" panose="020B0604020202020204" pitchFamily="34" charset="0"/>
                <a:cs typeface="Arial" panose="020B0604020202020204" pitchFamily="34" charset="0"/>
              </a:rPr>
              <a:t>Pregunta</a:t>
            </a:r>
            <a:r>
              <a:rPr lang="es-EC" sz="1100" b="1" baseline="0">
                <a:latin typeface="Arial" panose="020B0604020202020204" pitchFamily="34" charset="0"/>
                <a:cs typeface="Arial" panose="020B0604020202020204" pitchFamily="34" charset="0"/>
              </a:rPr>
              <a:t> No.</a:t>
            </a:r>
            <a:r>
              <a:rPr lang="es-EC" sz="1100" b="1">
                <a:latin typeface="Arial" panose="020B0604020202020204" pitchFamily="34" charset="0"/>
                <a:cs typeface="Arial" panose="020B0604020202020204" pitchFamily="34" charset="0"/>
              </a:rPr>
              <a:t> 4. </a:t>
            </a:r>
            <a:r>
              <a:rPr lang="es-EC" sz="1100">
                <a:latin typeface="Arial" panose="020B0604020202020204" pitchFamily="34" charset="0"/>
                <a:cs typeface="Arial" panose="020B0604020202020204" pitchFamily="34" charset="0"/>
              </a:rPr>
              <a:t>¿Considera que el listado de clientes obtenido luego de correr el modelo de datos, corresponden a clientes potenciales que apoyarán a la prospección en una empresa B2B de servicios tecnológicos (Proing Cia Ltda)?</a:t>
            </a:r>
          </a:p>
        </c:rich>
      </c:tx>
      <c:overlay val="0"/>
      <c:spPr>
        <a:noFill/>
        <a:ln>
          <a:noFill/>
        </a:ln>
        <a:effectLst/>
      </c:spPr>
      <c:txPr>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Opción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General</c:formatCode>
                <c:ptCount val="2"/>
                <c:pt idx="0">
                  <c:v>9</c:v>
                </c:pt>
                <c:pt idx="1">
                  <c:v>1</c:v>
                </c:pt>
              </c:numCache>
            </c:numRef>
          </c:val>
          <c:extLst>
            <c:ext xmlns:c16="http://schemas.microsoft.com/office/drawing/2014/chart" uri="{C3380CC4-5D6E-409C-BE32-E72D297353CC}">
              <c16:uniqueId val="{00000000-D55B-4B94-8E33-1CD9A315C992}"/>
            </c:ext>
          </c:extLst>
        </c:ser>
        <c:dLbls>
          <c:showLegendKey val="0"/>
          <c:showVal val="0"/>
          <c:showCatName val="0"/>
          <c:showSerName val="0"/>
          <c:showPercent val="0"/>
          <c:showBubbleSize val="0"/>
        </c:dLbls>
        <c:gapWidth val="219"/>
        <c:overlap val="-27"/>
        <c:axId val="2081367232"/>
        <c:axId val="2088311424"/>
      </c:barChart>
      <c:catAx>
        <c:axId val="208136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88311424"/>
        <c:crosses val="autoZero"/>
        <c:auto val="1"/>
        <c:lblAlgn val="ctr"/>
        <c:lblOffset val="100"/>
        <c:noMultiLvlLbl val="0"/>
      </c:catAx>
      <c:valAx>
        <c:axId val="208831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8136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n-lt"/>
                <a:ea typeface="+mn-ea"/>
                <a:cs typeface="+mn-cs"/>
              </a:defRPr>
            </a:pPr>
            <a:r>
              <a:rPr lang="en-US" sz="1100" b="1">
                <a:latin typeface="Arial" panose="020B0604020202020204" pitchFamily="34" charset="0"/>
                <a:cs typeface="Arial" panose="020B0604020202020204" pitchFamily="34" charset="0"/>
              </a:rPr>
              <a:t>Pregunta No.5. </a:t>
            </a:r>
            <a:r>
              <a:rPr lang="en-US" sz="1100">
                <a:latin typeface="Arial" panose="020B0604020202020204" pitchFamily="34" charset="0"/>
                <a:cs typeface="Arial" panose="020B0604020202020204" pitchFamily="34" charset="0"/>
              </a:rPr>
              <a:t>¿Considera que la tasa de conversión en la prospección, es un valor que da un indicativo del éxito del proceso comercial para cierre de ventas? </a:t>
            </a:r>
          </a:p>
        </c:rich>
      </c:tx>
      <c:overlay val="0"/>
      <c:spPr>
        <a:noFill/>
        <a:ln>
          <a:noFill/>
        </a:ln>
        <a:effectLst/>
      </c:spPr>
      <c:txPr>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Opción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General</c:formatCode>
                <c:ptCount val="2"/>
                <c:pt idx="0">
                  <c:v>8</c:v>
                </c:pt>
                <c:pt idx="1">
                  <c:v>2</c:v>
                </c:pt>
              </c:numCache>
            </c:numRef>
          </c:val>
          <c:extLst>
            <c:ext xmlns:c16="http://schemas.microsoft.com/office/drawing/2014/chart" uri="{C3380CC4-5D6E-409C-BE32-E72D297353CC}">
              <c16:uniqueId val="{00000000-BF10-4D0E-A4DC-84C941D4D6A2}"/>
            </c:ext>
          </c:extLst>
        </c:ser>
        <c:dLbls>
          <c:dLblPos val="outEnd"/>
          <c:showLegendKey val="0"/>
          <c:showVal val="1"/>
          <c:showCatName val="0"/>
          <c:showSerName val="0"/>
          <c:showPercent val="0"/>
          <c:showBubbleSize val="0"/>
        </c:dLbls>
        <c:gapWidth val="219"/>
        <c:overlap val="-27"/>
        <c:axId val="280120528"/>
        <c:axId val="2088320160"/>
      </c:barChart>
      <c:catAx>
        <c:axId val="28012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88320160"/>
        <c:crosses val="autoZero"/>
        <c:auto val="1"/>
        <c:lblAlgn val="ctr"/>
        <c:lblOffset val="100"/>
        <c:noMultiLvlLbl val="0"/>
      </c:catAx>
      <c:valAx>
        <c:axId val="208832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012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n-lt"/>
                <a:ea typeface="+mn-ea"/>
                <a:cs typeface="+mn-cs"/>
              </a:defRPr>
            </a:pPr>
            <a:r>
              <a:rPr lang="en-US" sz="1100" b="1">
                <a:latin typeface="Arial" panose="020B0604020202020204" pitchFamily="34" charset="0"/>
                <a:cs typeface="Arial" panose="020B0604020202020204" pitchFamily="34" charset="0"/>
              </a:rPr>
              <a:t>Pregunta No.</a:t>
            </a:r>
            <a:r>
              <a:rPr lang="en-US" sz="1100" b="1" baseline="0">
                <a:latin typeface="Arial" panose="020B0604020202020204" pitchFamily="34" charset="0"/>
                <a:cs typeface="Arial" panose="020B0604020202020204" pitchFamily="34" charset="0"/>
              </a:rPr>
              <a:t> 6. </a:t>
            </a:r>
            <a:r>
              <a:rPr lang="en-US" sz="1100">
                <a:latin typeface="Arial" panose="020B0604020202020204" pitchFamily="34" charset="0"/>
                <a:cs typeface="Arial" panose="020B0604020202020204" pitchFamily="34" charset="0"/>
              </a:rPr>
              <a:t>Con el modelo desarrollado hemos encontrado una tasa de conversión de prospección del 25%, considera Ud, que esta tasa de conversión incrementará la probabilidad de cierre de ventas, en un corto o mediano plazo?</a:t>
            </a:r>
          </a:p>
        </c:rich>
      </c:tx>
      <c:overlay val="0"/>
      <c:spPr>
        <a:noFill/>
        <a:ln>
          <a:noFill/>
        </a:ln>
        <a:effectLst/>
      </c:spPr>
      <c:txPr>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Opción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General</c:formatCode>
                <c:ptCount val="2"/>
                <c:pt idx="0">
                  <c:v>8</c:v>
                </c:pt>
                <c:pt idx="1">
                  <c:v>2</c:v>
                </c:pt>
              </c:numCache>
            </c:numRef>
          </c:val>
          <c:extLst>
            <c:ext xmlns:c16="http://schemas.microsoft.com/office/drawing/2014/chart" uri="{C3380CC4-5D6E-409C-BE32-E72D297353CC}">
              <c16:uniqueId val="{00000000-AA56-4927-9808-9412CF88F153}"/>
            </c:ext>
          </c:extLst>
        </c:ser>
        <c:dLbls>
          <c:dLblPos val="outEnd"/>
          <c:showLegendKey val="0"/>
          <c:showVal val="1"/>
          <c:showCatName val="0"/>
          <c:showSerName val="0"/>
          <c:showPercent val="0"/>
          <c:showBubbleSize val="0"/>
        </c:dLbls>
        <c:gapWidth val="219"/>
        <c:overlap val="-27"/>
        <c:axId val="214903488"/>
        <c:axId val="138862000"/>
      </c:barChart>
      <c:catAx>
        <c:axId val="21490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862000"/>
        <c:crosses val="autoZero"/>
        <c:auto val="1"/>
        <c:lblAlgn val="ctr"/>
        <c:lblOffset val="100"/>
        <c:noMultiLvlLbl val="0"/>
      </c:catAx>
      <c:valAx>
        <c:axId val="13886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4903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1">
                <a:latin typeface="Arial" panose="020B0604020202020204" pitchFamily="34" charset="0"/>
                <a:cs typeface="Arial" panose="020B0604020202020204" pitchFamily="34" charset="0"/>
              </a:rPr>
              <a:t>Pregunta No. 7. </a:t>
            </a:r>
            <a:r>
              <a:rPr lang="en-US" sz="1100" b="0">
                <a:latin typeface="Arial" panose="020B0604020202020204" pitchFamily="34" charset="0"/>
                <a:cs typeface="Arial" panose="020B0604020202020204" pitchFamily="34" charset="0"/>
              </a:rPr>
              <a:t>¿Considera que el conocimiento obtenido del modelo desarrollado, permitirá la posibilidad de reducir la concentración de clientes en una empresa B2B de servicios tecnológicos (Proing Cia Ltda)? </a:t>
            </a:r>
          </a:p>
        </c:rich>
      </c:tx>
      <c:overlay val="0"/>
      <c:spPr>
        <a:noFill/>
        <a:ln>
          <a:noFill/>
        </a:ln>
        <a:effectLst/>
      </c:spPr>
      <c:txPr>
        <a:bodyPr rot="0" spcFirstLastPara="1" vertOverflow="ellipsis" vert="horz" wrap="square" anchor="ctr" anchorCtr="1"/>
        <a:lstStyle/>
        <a:p>
          <a:pPr algn="just">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strRef>
              <c:f>Hoja1!$B$1</c:f>
              <c:strCache>
                <c:ptCount val="1"/>
                <c:pt idx="0">
                  <c:v>Opción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General</c:formatCode>
                <c:ptCount val="2"/>
                <c:pt idx="0">
                  <c:v>9</c:v>
                </c:pt>
                <c:pt idx="1">
                  <c:v>1</c:v>
                </c:pt>
              </c:numCache>
            </c:numRef>
          </c:val>
          <c:extLst>
            <c:ext xmlns:c16="http://schemas.microsoft.com/office/drawing/2014/chart" uri="{C3380CC4-5D6E-409C-BE32-E72D297353CC}">
              <c16:uniqueId val="{00000000-ACDE-49E3-B0F3-F3B7C686C278}"/>
            </c:ext>
          </c:extLst>
        </c:ser>
        <c:dLbls>
          <c:dLblPos val="outEnd"/>
          <c:showLegendKey val="0"/>
          <c:showVal val="1"/>
          <c:showCatName val="0"/>
          <c:showSerName val="0"/>
          <c:showPercent val="0"/>
          <c:showBubbleSize val="0"/>
        </c:dLbls>
        <c:gapWidth val="219"/>
        <c:overlap val="-27"/>
        <c:axId val="280124928"/>
        <c:axId val="2088313088"/>
      </c:barChart>
      <c:catAx>
        <c:axId val="28012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88313088"/>
        <c:crosses val="autoZero"/>
        <c:auto val="1"/>
        <c:lblAlgn val="ctr"/>
        <c:lblOffset val="100"/>
        <c:noMultiLvlLbl val="0"/>
      </c:catAx>
      <c:valAx>
        <c:axId val="2088313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012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50C92-C6FE-42C8-9376-F8AB0082A0DE}" type="doc">
      <dgm:prSet loTypeId="urn:microsoft.com/office/officeart/2008/layout/PictureAccentList" loCatId="list" qsTypeId="urn:microsoft.com/office/officeart/2005/8/quickstyle/simple1" qsCatId="simple" csTypeId="urn:microsoft.com/office/officeart/2005/8/colors/accent1_1" csCatId="accent1" phldr="1"/>
      <dgm:spPr/>
      <dgm:t>
        <a:bodyPr/>
        <a:lstStyle/>
        <a:p>
          <a:endParaRPr lang="es-EC"/>
        </a:p>
      </dgm:t>
    </dgm:pt>
    <dgm:pt modelId="{EDE0BF0B-6BD7-4EEE-A5C3-36A90FB76EBF}">
      <dgm:prSet phldrT="[Texto]" custT="1"/>
      <dgm:spPr>
        <a:solidFill>
          <a:schemeClr val="accent6"/>
        </a:solidFill>
        <a:ln>
          <a:solidFill>
            <a:schemeClr val="accent6"/>
          </a:solidFill>
        </a:ln>
      </dgm:spPr>
      <dgm:t>
        <a:bodyPr/>
        <a:lstStyle/>
        <a:p>
          <a:r>
            <a:rPr lang="es-EC" sz="2400" b="1" dirty="0">
              <a:solidFill>
                <a:srgbClr val="FBFFFB"/>
              </a:solidFill>
              <a:latin typeface="Arial" panose="020B0604020202020204" pitchFamily="34" charset="0"/>
              <a:cs typeface="Arial" panose="020B0604020202020204" pitchFamily="34" charset="0"/>
            </a:rPr>
            <a:t>Pequeñas y Medianas Empresas (PYMES)</a:t>
          </a:r>
        </a:p>
      </dgm:t>
    </dgm:pt>
    <dgm:pt modelId="{83D76768-3D8B-4232-AB2D-CF931A799525}" type="parTrans" cxnId="{1B157D3C-575F-42A1-BC9D-335DF2864AFD}">
      <dgm:prSet/>
      <dgm:spPr/>
      <dgm:t>
        <a:bodyPr/>
        <a:lstStyle/>
        <a:p>
          <a:endParaRPr lang="es-EC"/>
        </a:p>
      </dgm:t>
    </dgm:pt>
    <dgm:pt modelId="{B2F960AB-4490-46F0-B23F-059605F37589}" type="sibTrans" cxnId="{1B157D3C-575F-42A1-BC9D-335DF2864AFD}">
      <dgm:prSet/>
      <dgm:spPr/>
      <dgm:t>
        <a:bodyPr/>
        <a:lstStyle/>
        <a:p>
          <a:endParaRPr lang="es-EC"/>
        </a:p>
      </dgm:t>
    </dgm:pt>
    <dgm:pt modelId="{DAF6A031-673B-400F-B144-D246110CA6CB}">
      <dgm:prSet phldrT="[Texto]"/>
      <dgm:spPr>
        <a:ln>
          <a:solidFill>
            <a:schemeClr val="accent1">
              <a:lumMod val="50000"/>
            </a:schemeClr>
          </a:solidFill>
        </a:ln>
      </dgm:spPr>
      <dgm:t>
        <a:bodyPr/>
        <a:lstStyle/>
        <a:p>
          <a:r>
            <a:rPr lang="es-EC" dirty="0">
              <a:latin typeface="Arial" panose="020B0604020202020204" pitchFamily="34" charset="0"/>
              <a:cs typeface="Arial" panose="020B0604020202020204" pitchFamily="34" charset="0"/>
            </a:rPr>
            <a:t>Corresponden al 99,54% de las organizaciones productivas</a:t>
          </a:r>
        </a:p>
      </dgm:t>
    </dgm:pt>
    <dgm:pt modelId="{DD381FBA-0318-4040-A933-3D7AA5C3F918}" type="parTrans" cxnId="{6B679FEC-DFF5-4BC3-8967-AAEBE89D9B24}">
      <dgm:prSet/>
      <dgm:spPr/>
      <dgm:t>
        <a:bodyPr/>
        <a:lstStyle/>
        <a:p>
          <a:endParaRPr lang="es-EC"/>
        </a:p>
      </dgm:t>
    </dgm:pt>
    <dgm:pt modelId="{96F91749-5DEA-4DE4-9548-F68CC2DDD62E}" type="sibTrans" cxnId="{6B679FEC-DFF5-4BC3-8967-AAEBE89D9B24}">
      <dgm:prSet/>
      <dgm:spPr/>
      <dgm:t>
        <a:bodyPr/>
        <a:lstStyle/>
        <a:p>
          <a:endParaRPr lang="es-EC"/>
        </a:p>
      </dgm:t>
    </dgm:pt>
    <dgm:pt modelId="{CB5A3184-6ACA-441B-AB23-75B0C09121F1}">
      <dgm:prSet phldrT="[Texto]"/>
      <dgm:spPr>
        <a:ln>
          <a:solidFill>
            <a:schemeClr val="accent1">
              <a:lumMod val="50000"/>
            </a:schemeClr>
          </a:solidFill>
        </a:ln>
      </dgm:spPr>
      <dgm:t>
        <a:bodyPr/>
        <a:lstStyle/>
        <a:p>
          <a:r>
            <a:rPr lang="es-EC" dirty="0">
              <a:latin typeface="Arial" panose="020B0604020202020204" pitchFamily="34" charset="0"/>
              <a:cs typeface="Arial" panose="020B0604020202020204" pitchFamily="34" charset="0"/>
            </a:rPr>
            <a:t>Generan el 60% del empleo</a:t>
          </a:r>
        </a:p>
      </dgm:t>
    </dgm:pt>
    <dgm:pt modelId="{BE9BF6DE-31C0-4C4A-8A4E-06DC181C8674}" type="parTrans" cxnId="{CCC62040-B17B-43D2-B1E6-82B5B64235F8}">
      <dgm:prSet/>
      <dgm:spPr/>
      <dgm:t>
        <a:bodyPr/>
        <a:lstStyle/>
        <a:p>
          <a:endParaRPr lang="es-EC"/>
        </a:p>
      </dgm:t>
    </dgm:pt>
    <dgm:pt modelId="{EA4550A2-0D71-4B1C-AF43-1D140D78D138}" type="sibTrans" cxnId="{CCC62040-B17B-43D2-B1E6-82B5B64235F8}">
      <dgm:prSet/>
      <dgm:spPr/>
      <dgm:t>
        <a:bodyPr/>
        <a:lstStyle/>
        <a:p>
          <a:endParaRPr lang="es-EC"/>
        </a:p>
      </dgm:t>
    </dgm:pt>
    <dgm:pt modelId="{A85B5DBD-E292-4776-A66E-1E69F5CB7F28}">
      <dgm:prSet phldrT="[Texto]"/>
      <dgm:spPr>
        <a:ln>
          <a:solidFill>
            <a:schemeClr val="accent1">
              <a:lumMod val="50000"/>
            </a:schemeClr>
          </a:solidFill>
        </a:ln>
      </dgm:spPr>
      <dgm:t>
        <a:bodyPr/>
        <a:lstStyle/>
        <a:p>
          <a:r>
            <a:rPr lang="es-EC" dirty="0">
              <a:latin typeface="Arial" panose="020B0604020202020204" pitchFamily="34" charset="0"/>
              <a:cs typeface="Arial" panose="020B0604020202020204" pitchFamily="34" charset="0"/>
            </a:rPr>
            <a:t>Participan en el 50% de la producción y generación de servicios</a:t>
          </a:r>
        </a:p>
      </dgm:t>
    </dgm:pt>
    <dgm:pt modelId="{D66B75FA-0A9D-4E5F-9A8E-C8E2863771D7}" type="parTrans" cxnId="{60F2D2F1-92F9-4426-AA7D-50E8F47F98EB}">
      <dgm:prSet/>
      <dgm:spPr/>
      <dgm:t>
        <a:bodyPr/>
        <a:lstStyle/>
        <a:p>
          <a:endParaRPr lang="es-EC"/>
        </a:p>
      </dgm:t>
    </dgm:pt>
    <dgm:pt modelId="{722C4A33-C931-46D5-BC82-C1959BF2ABF5}" type="sibTrans" cxnId="{60F2D2F1-92F9-4426-AA7D-50E8F47F98EB}">
      <dgm:prSet/>
      <dgm:spPr/>
      <dgm:t>
        <a:bodyPr/>
        <a:lstStyle/>
        <a:p>
          <a:endParaRPr lang="es-EC"/>
        </a:p>
      </dgm:t>
    </dgm:pt>
    <dgm:pt modelId="{87D96BD2-41BB-4DEC-ABEF-93DC26819F0C}" type="pres">
      <dgm:prSet presAssocID="{86E50C92-C6FE-42C8-9376-F8AB0082A0DE}" presName="layout" presStyleCnt="0">
        <dgm:presLayoutVars>
          <dgm:chMax/>
          <dgm:chPref/>
          <dgm:dir/>
          <dgm:animOne val="branch"/>
          <dgm:animLvl val="lvl"/>
          <dgm:resizeHandles/>
        </dgm:presLayoutVars>
      </dgm:prSet>
      <dgm:spPr/>
    </dgm:pt>
    <dgm:pt modelId="{EDD84BE2-C43E-473C-BDDC-2ABD608B3024}" type="pres">
      <dgm:prSet presAssocID="{EDE0BF0B-6BD7-4EEE-A5C3-36A90FB76EBF}" presName="root" presStyleCnt="0">
        <dgm:presLayoutVars>
          <dgm:chMax/>
          <dgm:chPref val="4"/>
        </dgm:presLayoutVars>
      </dgm:prSet>
      <dgm:spPr/>
    </dgm:pt>
    <dgm:pt modelId="{B884E10D-928C-4D06-A524-AB46D5A50881}" type="pres">
      <dgm:prSet presAssocID="{EDE0BF0B-6BD7-4EEE-A5C3-36A90FB76EBF}" presName="rootComposite" presStyleCnt="0">
        <dgm:presLayoutVars/>
      </dgm:prSet>
      <dgm:spPr/>
    </dgm:pt>
    <dgm:pt modelId="{25A86EE5-A85B-4258-8CF5-BBBB02485EBB}" type="pres">
      <dgm:prSet presAssocID="{EDE0BF0B-6BD7-4EEE-A5C3-36A90FB76EBF}" presName="rootText" presStyleLbl="node0" presStyleIdx="0" presStyleCnt="1" custLinFactNeighborX="0" custLinFactNeighborY="1026">
        <dgm:presLayoutVars>
          <dgm:chMax/>
          <dgm:chPref val="4"/>
        </dgm:presLayoutVars>
      </dgm:prSet>
      <dgm:spPr/>
    </dgm:pt>
    <dgm:pt modelId="{6EC43640-E823-449D-9B2E-CEC0F89A62FA}" type="pres">
      <dgm:prSet presAssocID="{EDE0BF0B-6BD7-4EEE-A5C3-36A90FB76EBF}" presName="childShape" presStyleCnt="0">
        <dgm:presLayoutVars>
          <dgm:chMax val="0"/>
          <dgm:chPref val="0"/>
        </dgm:presLayoutVars>
      </dgm:prSet>
      <dgm:spPr/>
    </dgm:pt>
    <dgm:pt modelId="{B3F05A4E-CA7D-4D51-B13A-448911F0A20F}" type="pres">
      <dgm:prSet presAssocID="{DAF6A031-673B-400F-B144-D246110CA6CB}" presName="childComposite" presStyleCnt="0">
        <dgm:presLayoutVars>
          <dgm:chMax val="0"/>
          <dgm:chPref val="0"/>
        </dgm:presLayoutVars>
      </dgm:prSet>
      <dgm:spPr/>
    </dgm:pt>
    <dgm:pt modelId="{B1C44B79-0B07-42E6-81E5-AE4F36B951B7}" type="pres">
      <dgm:prSet presAssocID="{DAF6A031-673B-400F-B144-D246110CA6CB}" presName="Image" presStyleLbl="node1" presStyleIdx="0" presStyleCnt="3"/>
      <dgm:spPr>
        <a:ln>
          <a:solidFill>
            <a:schemeClr val="accent1">
              <a:lumMod val="50000"/>
            </a:schemeClr>
          </a:solidFill>
        </a:ln>
      </dgm:spPr>
    </dgm:pt>
    <dgm:pt modelId="{DF59ACE4-19C6-4FE9-A0E3-816547DD2E19}" type="pres">
      <dgm:prSet presAssocID="{DAF6A031-673B-400F-B144-D246110CA6CB}" presName="childText" presStyleLbl="lnNode1" presStyleIdx="0" presStyleCnt="3">
        <dgm:presLayoutVars>
          <dgm:chMax val="0"/>
          <dgm:chPref val="0"/>
          <dgm:bulletEnabled val="1"/>
        </dgm:presLayoutVars>
      </dgm:prSet>
      <dgm:spPr/>
    </dgm:pt>
    <dgm:pt modelId="{4C11E9B7-F2D0-4B78-A7DE-E7E180713B16}" type="pres">
      <dgm:prSet presAssocID="{CB5A3184-6ACA-441B-AB23-75B0C09121F1}" presName="childComposite" presStyleCnt="0">
        <dgm:presLayoutVars>
          <dgm:chMax val="0"/>
          <dgm:chPref val="0"/>
        </dgm:presLayoutVars>
      </dgm:prSet>
      <dgm:spPr/>
    </dgm:pt>
    <dgm:pt modelId="{3041601D-4CE9-468E-A37B-D15E83B96D3C}" type="pres">
      <dgm:prSet presAssocID="{CB5A3184-6ACA-441B-AB23-75B0C09121F1}" presName="Image" presStyleLbl="node1" presStyleIdx="1" presStyleCnt="3"/>
      <dgm:spPr>
        <a:ln>
          <a:solidFill>
            <a:schemeClr val="accent1">
              <a:lumMod val="50000"/>
            </a:schemeClr>
          </a:solidFill>
        </a:ln>
      </dgm:spPr>
    </dgm:pt>
    <dgm:pt modelId="{18E371AD-B29C-4936-8862-B10AABC15193}" type="pres">
      <dgm:prSet presAssocID="{CB5A3184-6ACA-441B-AB23-75B0C09121F1}" presName="childText" presStyleLbl="lnNode1" presStyleIdx="1" presStyleCnt="3">
        <dgm:presLayoutVars>
          <dgm:chMax val="0"/>
          <dgm:chPref val="0"/>
          <dgm:bulletEnabled val="1"/>
        </dgm:presLayoutVars>
      </dgm:prSet>
      <dgm:spPr/>
    </dgm:pt>
    <dgm:pt modelId="{76F60BFF-E094-41D9-AA98-F96D2A7A9FD1}" type="pres">
      <dgm:prSet presAssocID="{A85B5DBD-E292-4776-A66E-1E69F5CB7F28}" presName="childComposite" presStyleCnt="0">
        <dgm:presLayoutVars>
          <dgm:chMax val="0"/>
          <dgm:chPref val="0"/>
        </dgm:presLayoutVars>
      </dgm:prSet>
      <dgm:spPr/>
    </dgm:pt>
    <dgm:pt modelId="{66BE04EA-E415-4FE0-A5C5-484C4716204B}" type="pres">
      <dgm:prSet presAssocID="{A85B5DBD-E292-4776-A66E-1E69F5CB7F28}" presName="Image" presStyleLbl="node1" presStyleIdx="2" presStyleCnt="3"/>
      <dgm:spPr>
        <a:ln>
          <a:solidFill>
            <a:schemeClr val="accent1">
              <a:lumMod val="50000"/>
            </a:schemeClr>
          </a:solidFill>
        </a:ln>
      </dgm:spPr>
    </dgm:pt>
    <dgm:pt modelId="{8DF80B80-98A2-4EAD-9E59-8C66DAC95AEC}" type="pres">
      <dgm:prSet presAssocID="{A85B5DBD-E292-4776-A66E-1E69F5CB7F28}" presName="childText" presStyleLbl="lnNode1" presStyleIdx="2" presStyleCnt="3">
        <dgm:presLayoutVars>
          <dgm:chMax val="0"/>
          <dgm:chPref val="0"/>
          <dgm:bulletEnabled val="1"/>
        </dgm:presLayoutVars>
      </dgm:prSet>
      <dgm:spPr/>
    </dgm:pt>
  </dgm:ptLst>
  <dgm:cxnLst>
    <dgm:cxn modelId="{0042FF0D-F55E-444A-8ECD-AB69C54A1A08}" type="presOf" srcId="{DAF6A031-673B-400F-B144-D246110CA6CB}" destId="{DF59ACE4-19C6-4FE9-A0E3-816547DD2E19}" srcOrd="0" destOrd="0" presId="urn:microsoft.com/office/officeart/2008/layout/PictureAccentList"/>
    <dgm:cxn modelId="{A74FEF2E-6817-42E0-BF8A-A2F120440A1D}" type="presOf" srcId="{86E50C92-C6FE-42C8-9376-F8AB0082A0DE}" destId="{87D96BD2-41BB-4DEC-ABEF-93DC26819F0C}" srcOrd="0" destOrd="0" presId="urn:microsoft.com/office/officeart/2008/layout/PictureAccentList"/>
    <dgm:cxn modelId="{1B157D3C-575F-42A1-BC9D-335DF2864AFD}" srcId="{86E50C92-C6FE-42C8-9376-F8AB0082A0DE}" destId="{EDE0BF0B-6BD7-4EEE-A5C3-36A90FB76EBF}" srcOrd="0" destOrd="0" parTransId="{83D76768-3D8B-4232-AB2D-CF931A799525}" sibTransId="{B2F960AB-4490-46F0-B23F-059605F37589}"/>
    <dgm:cxn modelId="{CCC62040-B17B-43D2-B1E6-82B5B64235F8}" srcId="{EDE0BF0B-6BD7-4EEE-A5C3-36A90FB76EBF}" destId="{CB5A3184-6ACA-441B-AB23-75B0C09121F1}" srcOrd="1" destOrd="0" parTransId="{BE9BF6DE-31C0-4C4A-8A4E-06DC181C8674}" sibTransId="{EA4550A2-0D71-4B1C-AF43-1D140D78D138}"/>
    <dgm:cxn modelId="{2D790D54-376D-4653-AE26-09743078E848}" type="presOf" srcId="{A85B5DBD-E292-4776-A66E-1E69F5CB7F28}" destId="{8DF80B80-98A2-4EAD-9E59-8C66DAC95AEC}" srcOrd="0" destOrd="0" presId="urn:microsoft.com/office/officeart/2008/layout/PictureAccentList"/>
    <dgm:cxn modelId="{81FA6CB0-A15F-425D-9F82-8897E582B3F7}" type="presOf" srcId="{EDE0BF0B-6BD7-4EEE-A5C3-36A90FB76EBF}" destId="{25A86EE5-A85B-4258-8CF5-BBBB02485EBB}" srcOrd="0" destOrd="0" presId="urn:microsoft.com/office/officeart/2008/layout/PictureAccentList"/>
    <dgm:cxn modelId="{9CC586BD-E1C2-46F6-8DDB-AA26E12C75E5}" type="presOf" srcId="{CB5A3184-6ACA-441B-AB23-75B0C09121F1}" destId="{18E371AD-B29C-4936-8862-B10AABC15193}" srcOrd="0" destOrd="0" presId="urn:microsoft.com/office/officeart/2008/layout/PictureAccentList"/>
    <dgm:cxn modelId="{6B679FEC-DFF5-4BC3-8967-AAEBE89D9B24}" srcId="{EDE0BF0B-6BD7-4EEE-A5C3-36A90FB76EBF}" destId="{DAF6A031-673B-400F-B144-D246110CA6CB}" srcOrd="0" destOrd="0" parTransId="{DD381FBA-0318-4040-A933-3D7AA5C3F918}" sibTransId="{96F91749-5DEA-4DE4-9548-F68CC2DDD62E}"/>
    <dgm:cxn modelId="{60F2D2F1-92F9-4426-AA7D-50E8F47F98EB}" srcId="{EDE0BF0B-6BD7-4EEE-A5C3-36A90FB76EBF}" destId="{A85B5DBD-E292-4776-A66E-1E69F5CB7F28}" srcOrd="2" destOrd="0" parTransId="{D66B75FA-0A9D-4E5F-9A8E-C8E2863771D7}" sibTransId="{722C4A33-C931-46D5-BC82-C1959BF2ABF5}"/>
    <dgm:cxn modelId="{43B0FC8E-938E-440A-A5F4-C4DADE87AF15}" type="presParOf" srcId="{87D96BD2-41BB-4DEC-ABEF-93DC26819F0C}" destId="{EDD84BE2-C43E-473C-BDDC-2ABD608B3024}" srcOrd="0" destOrd="0" presId="urn:microsoft.com/office/officeart/2008/layout/PictureAccentList"/>
    <dgm:cxn modelId="{B2507736-08DA-4B25-9B1F-CEC576F2C26D}" type="presParOf" srcId="{EDD84BE2-C43E-473C-BDDC-2ABD608B3024}" destId="{B884E10D-928C-4D06-A524-AB46D5A50881}" srcOrd="0" destOrd="0" presId="urn:microsoft.com/office/officeart/2008/layout/PictureAccentList"/>
    <dgm:cxn modelId="{3162756C-4D52-4C72-8128-A6A30AFFB890}" type="presParOf" srcId="{B884E10D-928C-4D06-A524-AB46D5A50881}" destId="{25A86EE5-A85B-4258-8CF5-BBBB02485EBB}" srcOrd="0" destOrd="0" presId="urn:microsoft.com/office/officeart/2008/layout/PictureAccentList"/>
    <dgm:cxn modelId="{B91FBD72-BD11-421C-AC48-59DBA2A83AF2}" type="presParOf" srcId="{EDD84BE2-C43E-473C-BDDC-2ABD608B3024}" destId="{6EC43640-E823-449D-9B2E-CEC0F89A62FA}" srcOrd="1" destOrd="0" presId="urn:microsoft.com/office/officeart/2008/layout/PictureAccentList"/>
    <dgm:cxn modelId="{F4857015-EDFF-43C7-8DBE-1C7969ABEB73}" type="presParOf" srcId="{6EC43640-E823-449D-9B2E-CEC0F89A62FA}" destId="{B3F05A4E-CA7D-4D51-B13A-448911F0A20F}" srcOrd="0" destOrd="0" presId="urn:microsoft.com/office/officeart/2008/layout/PictureAccentList"/>
    <dgm:cxn modelId="{73D4C89A-BE52-4075-A5BC-72EB5C110C2D}" type="presParOf" srcId="{B3F05A4E-CA7D-4D51-B13A-448911F0A20F}" destId="{B1C44B79-0B07-42E6-81E5-AE4F36B951B7}" srcOrd="0" destOrd="0" presId="urn:microsoft.com/office/officeart/2008/layout/PictureAccentList"/>
    <dgm:cxn modelId="{5F942A2D-4B13-4CB3-8FBE-D48F5701FB5C}" type="presParOf" srcId="{B3F05A4E-CA7D-4D51-B13A-448911F0A20F}" destId="{DF59ACE4-19C6-4FE9-A0E3-816547DD2E19}" srcOrd="1" destOrd="0" presId="urn:microsoft.com/office/officeart/2008/layout/PictureAccentList"/>
    <dgm:cxn modelId="{2D698C06-E263-4EE1-BAAC-7393A62D73C5}" type="presParOf" srcId="{6EC43640-E823-449D-9B2E-CEC0F89A62FA}" destId="{4C11E9B7-F2D0-4B78-A7DE-E7E180713B16}" srcOrd="1" destOrd="0" presId="urn:microsoft.com/office/officeart/2008/layout/PictureAccentList"/>
    <dgm:cxn modelId="{5FF58F30-583B-40CD-AFA3-A66AAF5474EA}" type="presParOf" srcId="{4C11E9B7-F2D0-4B78-A7DE-E7E180713B16}" destId="{3041601D-4CE9-468E-A37B-D15E83B96D3C}" srcOrd="0" destOrd="0" presId="urn:microsoft.com/office/officeart/2008/layout/PictureAccentList"/>
    <dgm:cxn modelId="{E4DA919F-0229-4B53-B386-2CCAC5945855}" type="presParOf" srcId="{4C11E9B7-F2D0-4B78-A7DE-E7E180713B16}" destId="{18E371AD-B29C-4936-8862-B10AABC15193}" srcOrd="1" destOrd="0" presId="urn:microsoft.com/office/officeart/2008/layout/PictureAccentList"/>
    <dgm:cxn modelId="{9379250A-0552-42D7-BF0E-1E0A8877EDB5}" type="presParOf" srcId="{6EC43640-E823-449D-9B2E-CEC0F89A62FA}" destId="{76F60BFF-E094-41D9-AA98-F96D2A7A9FD1}" srcOrd="2" destOrd="0" presId="urn:microsoft.com/office/officeart/2008/layout/PictureAccentList"/>
    <dgm:cxn modelId="{606506C4-2B89-41C8-9668-A61C9C7BC8C1}" type="presParOf" srcId="{76F60BFF-E094-41D9-AA98-F96D2A7A9FD1}" destId="{66BE04EA-E415-4FE0-A5C5-484C4716204B}" srcOrd="0" destOrd="0" presId="urn:microsoft.com/office/officeart/2008/layout/PictureAccentList"/>
    <dgm:cxn modelId="{043ADD1E-2C45-4E29-8B84-B4DABAAD1070}" type="presParOf" srcId="{76F60BFF-E094-41D9-AA98-F96D2A7A9FD1}" destId="{8DF80B80-98A2-4EAD-9E59-8C66DAC95AE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86EE5-A85B-4258-8CF5-BBBB02485EBB}">
      <dsp:nvSpPr>
        <dsp:cNvPr id="0" name=""/>
        <dsp:cNvSpPr/>
      </dsp:nvSpPr>
      <dsp:spPr>
        <a:xfrm>
          <a:off x="267394" y="14606"/>
          <a:ext cx="5053210" cy="1225020"/>
        </a:xfrm>
        <a:prstGeom prst="roundRect">
          <a:avLst>
            <a:gd name="adj" fmla="val 1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solidFill>
                <a:srgbClr val="FBFFFB"/>
              </a:solidFill>
              <a:latin typeface="Arial" panose="020B0604020202020204" pitchFamily="34" charset="0"/>
              <a:cs typeface="Arial" panose="020B0604020202020204" pitchFamily="34" charset="0"/>
            </a:rPr>
            <a:t>Pequeñas y Medianas Empresas (PYMES)</a:t>
          </a:r>
        </a:p>
      </dsp:txBody>
      <dsp:txXfrm>
        <a:off x="303274" y="50486"/>
        <a:ext cx="4981450" cy="1153260"/>
      </dsp:txXfrm>
    </dsp:sp>
    <dsp:sp modelId="{B1C44B79-0B07-42E6-81E5-AE4F36B951B7}">
      <dsp:nvSpPr>
        <dsp:cNvPr id="0" name=""/>
        <dsp:cNvSpPr/>
      </dsp:nvSpPr>
      <dsp:spPr>
        <a:xfrm>
          <a:off x="267394" y="1447561"/>
          <a:ext cx="1225020" cy="1225020"/>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9ACE4-19C6-4FE9-A0E3-816547DD2E19}">
      <dsp:nvSpPr>
        <dsp:cNvPr id="0" name=""/>
        <dsp:cNvSpPr/>
      </dsp:nvSpPr>
      <dsp:spPr>
        <a:xfrm>
          <a:off x="1565916" y="1447561"/>
          <a:ext cx="3754687" cy="1225020"/>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Corresponden al 99,54% de las organizaciones productivas</a:t>
          </a:r>
        </a:p>
      </dsp:txBody>
      <dsp:txXfrm>
        <a:off x="1625727" y="1507372"/>
        <a:ext cx="3635065" cy="1105398"/>
      </dsp:txXfrm>
    </dsp:sp>
    <dsp:sp modelId="{3041601D-4CE9-468E-A37B-D15E83B96D3C}">
      <dsp:nvSpPr>
        <dsp:cNvPr id="0" name=""/>
        <dsp:cNvSpPr/>
      </dsp:nvSpPr>
      <dsp:spPr>
        <a:xfrm>
          <a:off x="267394" y="2819585"/>
          <a:ext cx="1225020" cy="1225020"/>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371AD-B29C-4936-8862-B10AABC15193}">
      <dsp:nvSpPr>
        <dsp:cNvPr id="0" name=""/>
        <dsp:cNvSpPr/>
      </dsp:nvSpPr>
      <dsp:spPr>
        <a:xfrm>
          <a:off x="1565916" y="2819585"/>
          <a:ext cx="3754687" cy="1225020"/>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Generan el 60% del empleo</a:t>
          </a:r>
        </a:p>
      </dsp:txBody>
      <dsp:txXfrm>
        <a:off x="1625727" y="2879396"/>
        <a:ext cx="3635065" cy="1105398"/>
      </dsp:txXfrm>
    </dsp:sp>
    <dsp:sp modelId="{66BE04EA-E415-4FE0-A5C5-484C4716204B}">
      <dsp:nvSpPr>
        <dsp:cNvPr id="0" name=""/>
        <dsp:cNvSpPr/>
      </dsp:nvSpPr>
      <dsp:spPr>
        <a:xfrm>
          <a:off x="267394" y="4191608"/>
          <a:ext cx="1225020" cy="1225020"/>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80B80-98A2-4EAD-9E59-8C66DAC95AEC}">
      <dsp:nvSpPr>
        <dsp:cNvPr id="0" name=""/>
        <dsp:cNvSpPr/>
      </dsp:nvSpPr>
      <dsp:spPr>
        <a:xfrm>
          <a:off x="1565916" y="4191608"/>
          <a:ext cx="3754687" cy="1225020"/>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Participan en el 50% de la producción y generación de servicios</a:t>
          </a:r>
        </a:p>
      </dsp:txBody>
      <dsp:txXfrm>
        <a:off x="1625727" y="4251419"/>
        <a:ext cx="3635065" cy="110539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pitchFamily="34" charset="0"/>
              </a:defRPr>
            </a:lvl1pPr>
          </a:lstStyle>
          <a:p>
            <a:pPr>
              <a:defRPr/>
            </a:pPr>
            <a:endParaRPr lang="es-EC"/>
          </a:p>
        </p:txBody>
      </p:sp>
      <p:sp>
        <p:nvSpPr>
          <p:cNvPr id="675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pitchFamily="34" charset="0"/>
              </a:defRPr>
            </a:lvl1pPr>
          </a:lstStyle>
          <a:p>
            <a:pPr>
              <a:defRPr/>
            </a:pPr>
            <a:endParaRPr lang="es-EC"/>
          </a:p>
        </p:txBody>
      </p:sp>
      <p:sp>
        <p:nvSpPr>
          <p:cNvPr id="675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pitchFamily="34" charset="0"/>
              </a:defRPr>
            </a:lvl1pPr>
          </a:lstStyle>
          <a:p>
            <a:pPr>
              <a:defRPr/>
            </a:pPr>
            <a:endParaRPr lang="es-EC"/>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pitchFamily="34" charset="0"/>
              </a:defRPr>
            </a:lvl1pPr>
          </a:lstStyle>
          <a:p>
            <a:pPr>
              <a:defRPr/>
            </a:pPr>
            <a:fld id="{230A78B0-28E8-454C-ABE3-95D5095DC3CA}" type="slidenum">
              <a:rPr lang="es-EC"/>
              <a:pPr>
                <a:defRPr/>
              </a:pPr>
              <a:t>‹Nº›</a:t>
            </a:fld>
            <a:endParaRPr lang="es-EC"/>
          </a:p>
        </p:txBody>
      </p:sp>
    </p:spTree>
    <p:extLst>
      <p:ext uri="{BB962C8B-B14F-4D97-AF65-F5344CB8AC3E}">
        <p14:creationId xmlns:p14="http://schemas.microsoft.com/office/powerpoint/2010/main" val="2202898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7257467-3B4D-4E17-9F85-2B604E64DA16}" type="datetimeFigureOut">
              <a:rPr lang="es-EC"/>
              <a:pPr>
                <a:defRPr/>
              </a:pPr>
              <a:t>16/12/2021</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296FE62-4979-4F95-A06A-4BF603CABADF}" type="slidenum">
              <a:rPr lang="es-EC"/>
              <a:pPr>
                <a:defRPr/>
              </a:pPr>
              <a:t>‹Nº›</a:t>
            </a:fld>
            <a:endParaRPr lang="es-EC"/>
          </a:p>
        </p:txBody>
      </p:sp>
    </p:spTree>
    <p:extLst>
      <p:ext uri="{BB962C8B-B14F-4D97-AF65-F5344CB8AC3E}">
        <p14:creationId xmlns:p14="http://schemas.microsoft.com/office/powerpoint/2010/main" val="33244845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Buenas tardes a todos, mi nombre es Ana Cristina Tipán y a continuación les presentaré mi disertación de maestría titulada &lt;</a:t>
            </a:r>
            <a:r>
              <a:rPr lang="es-ES" dirty="0" err="1"/>
              <a:t>Click</a:t>
            </a:r>
            <a:r>
              <a:rPr lang="es-ES" dirty="0"/>
              <a: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 </a:t>
            </a:r>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1</a:t>
            </a:fld>
            <a:endParaRPr lang="es-EC"/>
          </a:p>
        </p:txBody>
      </p:sp>
    </p:spTree>
    <p:extLst>
      <p:ext uri="{BB962C8B-B14F-4D97-AF65-F5344CB8AC3E}">
        <p14:creationId xmlns:p14="http://schemas.microsoft.com/office/powerpoint/2010/main" val="37685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hipótesis planteada en este caso 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a:t>
            </a:r>
            <a:r>
              <a:rPr lang="es-ES" dirty="0">
                <a:solidFill>
                  <a:schemeClr val="tx1"/>
                </a:solidFill>
              </a:rPr>
              <a:t>La aplicación de un modelo de gestión de datos, basado en analítica, permitirá una adecuada prospección de clientes potenciales.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solidFill>
                  <a:schemeClr val="tx1"/>
                </a:solidFill>
              </a:rPr>
              <a:t>Donde podemos identificar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La Variable Dependiente : Prospección de Clientes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La Variable independiente : Modelo de gestión de datos.</a:t>
            </a:r>
            <a:endParaRPr lang="es-EC" dirty="0">
              <a:solidFill>
                <a:schemeClr val="tx1"/>
              </a:solidFill>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10</a:t>
            </a:fld>
            <a:endParaRPr lang="es-EC"/>
          </a:p>
        </p:txBody>
      </p:sp>
    </p:spTree>
    <p:extLst>
      <p:ext uri="{BB962C8B-B14F-4D97-AF65-F5344CB8AC3E}">
        <p14:creationId xmlns:p14="http://schemas.microsoft.com/office/powerpoint/2010/main" val="163949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 continuación haremos referencia a la metodología empleada para esta investigación, en este caso es </a:t>
            </a:r>
            <a:r>
              <a:rPr lang="es-EC" dirty="0" err="1"/>
              <a:t>Desing</a:t>
            </a:r>
            <a:r>
              <a:rPr lang="es-EC" dirty="0"/>
              <a:t> </a:t>
            </a:r>
            <a:r>
              <a:rPr lang="es-EC" dirty="0" err="1"/>
              <a:t>Science</a:t>
            </a:r>
            <a:r>
              <a:rPr lang="es-EC" dirty="0"/>
              <a:t> </a:t>
            </a:r>
            <a:r>
              <a:rPr lang="es-EC" dirty="0" err="1"/>
              <a:t>Research</a:t>
            </a:r>
            <a:r>
              <a:rPr lang="es-EC" dirty="0"/>
              <a:t>, la cual consta de 3 ciclos:</a:t>
            </a:r>
          </a:p>
          <a:p>
            <a:r>
              <a:rPr lang="es-EC" dirty="0">
                <a:solidFill>
                  <a:srgbClr val="FF0000"/>
                </a:solidFill>
              </a:rPr>
              <a:t>Contexto de cada ciclo</a:t>
            </a:r>
            <a:endParaRPr lang="es-EC" b="1" dirty="0">
              <a:solidFill>
                <a:srgbClr val="FF0000"/>
              </a:solidFill>
            </a:endParaRPr>
          </a:p>
          <a:p>
            <a:r>
              <a:rPr lang="es-EC" b="1" dirty="0"/>
              <a:t>&lt;</a:t>
            </a:r>
            <a:r>
              <a:rPr lang="es-EC" dirty="0" err="1"/>
              <a:t>click</a:t>
            </a:r>
            <a:r>
              <a:rPr lang="es-EC" dirty="0"/>
              <a:t>&gt; Ciclo de relevancia:</a:t>
            </a:r>
          </a:p>
          <a:p>
            <a:r>
              <a:rPr lang="es-EC" dirty="0"/>
              <a:t>&lt;</a:t>
            </a:r>
            <a:r>
              <a:rPr lang="es-EC" dirty="0" err="1"/>
              <a:t>click</a:t>
            </a:r>
            <a:r>
              <a:rPr lang="es-EC" dirty="0"/>
              <a:t>&gt; Ciclo de Diseño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Ciclo de Rigor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Cada objetivo específico definido calza en las respectivas fases, con el método correspondiente a cada uno de dichos objetivos.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Para alcanzar el OE1 se realizó un Estudio Exploratorio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Para alcanzar el OE2 Revisión de Literatura Preliminar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Para alcanzar el OE3 CRISP DM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OE4 Juicio de Expertos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el </a:t>
            </a:r>
            <a:r>
              <a:rPr lang="es-EC" dirty="0" err="1"/>
              <a:t>cliclo</a:t>
            </a:r>
            <a:r>
              <a:rPr lang="es-EC" dirty="0"/>
              <a:t> de rigor se sustenta mediante la publicación del presente proyecto.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C"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C" dirty="0"/>
          </a:p>
          <a:p>
            <a:endParaRPr lang="es-EC"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11</a:t>
            </a:fld>
            <a:endParaRPr lang="es-EC"/>
          </a:p>
        </p:txBody>
      </p:sp>
    </p:spTree>
    <p:extLst>
      <p:ext uri="{BB962C8B-B14F-4D97-AF65-F5344CB8AC3E}">
        <p14:creationId xmlns:p14="http://schemas.microsoft.com/office/powerpoint/2010/main" val="372477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Para abordar la problemática identificada, se plantea el desarrollo de un modelo de gestión de información basado en analítica de datos.</a:t>
            </a:r>
          </a:p>
          <a:p>
            <a:r>
              <a:rPr lang="es-EC" dirty="0"/>
              <a:t>&lt;</a:t>
            </a:r>
            <a:r>
              <a:rPr lang="es-EC" dirty="0" err="1"/>
              <a:t>click</a:t>
            </a:r>
            <a:r>
              <a:rPr lang="es-EC" dirty="0"/>
              <a:t>&gt; que facilite la prospección de clientes potenciales &lt;</a:t>
            </a:r>
            <a:r>
              <a:rPr lang="es-EC" dirty="0" err="1"/>
              <a:t>click</a:t>
            </a:r>
            <a:r>
              <a:rPr lang="es-EC" dirty="0"/>
              <a:t>&gt;  y que permita la disminución de la concentración de clientes.</a:t>
            </a:r>
          </a:p>
          <a:p>
            <a:r>
              <a:rPr lang="es-EC" dirty="0"/>
              <a:t>Para ello hemos hecho uso de:</a:t>
            </a:r>
          </a:p>
          <a:p>
            <a:r>
              <a:rPr lang="es-EC" dirty="0"/>
              <a:t>&lt;</a:t>
            </a:r>
            <a:r>
              <a:rPr lang="es-EC" dirty="0" err="1"/>
              <a:t>click</a:t>
            </a:r>
            <a:r>
              <a:rPr lang="es-EC" dirty="0"/>
              <a:t>&gt; Fuentes de datos Gubernamentales Externas</a:t>
            </a:r>
            <a:r>
              <a:rPr lang="es-EC" b="1" dirty="0"/>
              <a:t>,: nombrar todas las fuentes,  </a:t>
            </a:r>
            <a:r>
              <a:rPr lang="es-EC" dirty="0"/>
              <a:t>consolidadas en un reporte de EKOS. &lt;</a:t>
            </a:r>
            <a:r>
              <a:rPr lang="es-EC" dirty="0" err="1"/>
              <a:t>click</a:t>
            </a:r>
            <a:r>
              <a:rPr lang="es-EC" dirty="0"/>
              <a:t>&gt; </a:t>
            </a:r>
          </a:p>
          <a:p>
            <a:r>
              <a:rPr lang="es-EC" dirty="0"/>
              <a:t>&lt;</a:t>
            </a:r>
            <a:r>
              <a:rPr lang="es-EC" dirty="0" err="1"/>
              <a:t>click</a:t>
            </a:r>
            <a:r>
              <a:rPr lang="es-EC" dirty="0"/>
              <a:t>&gt; La técnica analítica utilizada es K – </a:t>
            </a:r>
            <a:r>
              <a:rPr lang="es-EC" dirty="0" err="1"/>
              <a:t>means</a:t>
            </a:r>
            <a:r>
              <a:rPr lang="es-EC" dirty="0"/>
              <a:t>, que corresponde a una técnica predictiva de machine </a:t>
            </a:r>
            <a:r>
              <a:rPr lang="es-EC" dirty="0" err="1"/>
              <a:t>learning</a:t>
            </a:r>
            <a:r>
              <a:rPr lang="es-EC" dirty="0"/>
              <a:t>, de aprendizaje no supervisado. &lt;</a:t>
            </a:r>
            <a:r>
              <a:rPr lang="es-EC" dirty="0" err="1"/>
              <a:t>click</a:t>
            </a:r>
            <a:r>
              <a:rPr lang="es-EC" dirty="0"/>
              <a:t>&gt; </a:t>
            </a:r>
          </a:p>
          <a:p>
            <a:r>
              <a:rPr lang="es-EC" dirty="0"/>
              <a:t>&lt;</a:t>
            </a:r>
            <a:r>
              <a:rPr lang="es-EC" dirty="0" err="1"/>
              <a:t>click</a:t>
            </a:r>
            <a:r>
              <a:rPr lang="es-EC" dirty="0"/>
              <a:t>&gt; La herramienta para el desarrollo del modelo analítico es R y su Interfaz de desarrollo </a:t>
            </a:r>
            <a:r>
              <a:rPr lang="es-EC" dirty="0" err="1"/>
              <a:t>Rstudio</a:t>
            </a:r>
            <a:r>
              <a:rPr lang="es-EC" dirty="0"/>
              <a:t>, ampliamente utilizado para desarrollar modelos analíticos y estadísticos&lt;</a:t>
            </a:r>
            <a:r>
              <a:rPr lang="es-EC" dirty="0" err="1"/>
              <a:t>click</a:t>
            </a:r>
            <a:r>
              <a:rPr lang="es-EC" dirty="0"/>
              <a:t>&gt; </a:t>
            </a:r>
          </a:p>
          <a:p>
            <a:r>
              <a:rPr lang="es-EC" dirty="0"/>
              <a:t>&lt;</a:t>
            </a:r>
            <a:r>
              <a:rPr lang="es-EC" dirty="0" err="1"/>
              <a:t>click</a:t>
            </a:r>
            <a:r>
              <a:rPr lang="es-EC" dirty="0"/>
              <a:t>&gt;  La metodología para desarrollo del presente proyecto de analítica de datos es </a:t>
            </a:r>
            <a:r>
              <a:rPr lang="es-EC" dirty="0" err="1"/>
              <a:t>Crisp</a:t>
            </a:r>
            <a:r>
              <a:rPr lang="es-EC" dirty="0"/>
              <a:t> DM, apropiada para abordar el desarrollo de modelos analíticos que solucionan problemas de negocio, debido a que permite el entendimiento del negocio &lt;</a:t>
            </a:r>
            <a:r>
              <a:rPr lang="es-EC" dirty="0" err="1"/>
              <a:t>click</a:t>
            </a:r>
            <a:r>
              <a:rPr lang="es-EC" dirty="0"/>
              <a:t>&gt; </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12</a:t>
            </a:fld>
            <a:endParaRPr lang="es-EC"/>
          </a:p>
        </p:txBody>
      </p:sp>
    </p:spTree>
    <p:extLst>
      <p:ext uri="{BB962C8B-B14F-4D97-AF65-F5344CB8AC3E}">
        <p14:creationId xmlns:p14="http://schemas.microsoft.com/office/powerpoint/2010/main" val="356028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primera fase </a:t>
            </a:r>
            <a:r>
              <a:rPr lang="es-EC" dirty="0" err="1"/>
              <a:t>Crisp</a:t>
            </a:r>
            <a:r>
              <a:rPr lang="es-EC" dirty="0"/>
              <a:t> DM corresponde a la comprensión del negocio: &lt;</a:t>
            </a:r>
            <a:r>
              <a:rPr lang="es-EC" dirty="0" err="1"/>
              <a:t>click</a:t>
            </a:r>
            <a:r>
              <a:rPr lang="es-EC" dirty="0"/>
              <a:t>&gt; </a:t>
            </a:r>
          </a:p>
          <a:p>
            <a:r>
              <a:rPr lang="es-EC" dirty="0"/>
              <a:t>&lt;</a:t>
            </a:r>
            <a:r>
              <a:rPr lang="es-EC" dirty="0" err="1"/>
              <a:t>click</a:t>
            </a:r>
            <a:r>
              <a:rPr lang="es-EC" dirty="0"/>
              <a:t>&gt; </a:t>
            </a:r>
            <a:r>
              <a:rPr lang="es-EC" dirty="0" err="1"/>
              <a:t>Proing</a:t>
            </a:r>
            <a:r>
              <a:rPr lang="es-EC" dirty="0"/>
              <a:t> es una Pyme cuyo modelo de negocio es B2B, es decir empresas cuyos clientes finales son otras empresas.</a:t>
            </a:r>
          </a:p>
          <a:p>
            <a:r>
              <a:rPr lang="es-EC" dirty="0"/>
              <a:t>&lt;</a:t>
            </a:r>
            <a:r>
              <a:rPr lang="es-EC" dirty="0" err="1"/>
              <a:t>click</a:t>
            </a:r>
            <a:r>
              <a:rPr lang="es-EC" dirty="0"/>
              <a:t>&gt; Presenta una facturación concentrada en un segmento reducido de clientes.</a:t>
            </a:r>
          </a:p>
          <a:p>
            <a:r>
              <a:rPr lang="es-EC" dirty="0"/>
              <a:t>&lt;</a:t>
            </a:r>
            <a:r>
              <a:rPr lang="es-EC" dirty="0" err="1"/>
              <a:t>click</a:t>
            </a:r>
            <a:r>
              <a:rPr lang="es-EC" dirty="0"/>
              <a:t>&gt; Sus transacciones comerciales corresponden a ciclos de ventas consultivas a mediano y largo plazo</a:t>
            </a:r>
          </a:p>
          <a:p>
            <a:r>
              <a:rPr lang="es-EC" dirty="0"/>
              <a:t>&lt;</a:t>
            </a:r>
            <a:r>
              <a:rPr lang="es-EC" dirty="0" err="1"/>
              <a:t>click</a:t>
            </a:r>
            <a:r>
              <a:rPr lang="es-EC" dirty="0"/>
              <a:t>&gt; Actualmente enfrenta problemas de liquidez para cubrir gastos operativos y administrativos</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13</a:t>
            </a:fld>
            <a:endParaRPr lang="es-EC"/>
          </a:p>
        </p:txBody>
      </p:sp>
    </p:spTree>
    <p:extLst>
      <p:ext uri="{BB962C8B-B14F-4D97-AF65-F5344CB8AC3E}">
        <p14:creationId xmlns:p14="http://schemas.microsoft.com/office/powerpoint/2010/main" val="166567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De acuerdo a la problemática identificada, se establece el objetivo del Negocio, siempre alineado a la planificación estratégica de la empresa: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a:t>
            </a:r>
            <a:r>
              <a:rPr lang="es-EC" b="1" u="none" dirty="0"/>
              <a:t>Reducir la concentración de clientes, mediante búsqueda de nuevos clientes, que permitan diversificar su cartera.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b="1" u="none" dirty="0"/>
              <a:t>Para dar respuesta a ese objetivo de negocio, se plantea un </a:t>
            </a:r>
            <a:r>
              <a:rPr lang="es-EC" dirty="0"/>
              <a:t>&lt;</a:t>
            </a:r>
            <a:r>
              <a:rPr lang="es-EC" dirty="0" err="1"/>
              <a:t>click</a:t>
            </a:r>
            <a:r>
              <a:rPr lang="es-EC" dirty="0"/>
              <a:t>&gt; modelo de gestión de información </a:t>
            </a:r>
            <a:r>
              <a:rPr lang="es-ES" altLang="es-ES" sz="1200" b="1" u="none" dirty="0">
                <a:solidFill>
                  <a:srgbClr val="006600"/>
                </a:solidFill>
                <a:latin typeface="Arial Rounded MT Bold" panose="020F0704030504030204" pitchFamily="34" charset="0"/>
              </a:rPr>
              <a:t>basado en analítica de datos </a:t>
            </a:r>
            <a:r>
              <a:rPr lang="es-ES" altLang="es-ES" sz="1200" b="1" dirty="0">
                <a:solidFill>
                  <a:srgbClr val="006600"/>
                </a:solidFill>
                <a:latin typeface="Arial Rounded MT Bold" panose="020F0704030504030204" pitchFamily="34" charset="0"/>
              </a:rPr>
              <a:t>para prospección clientes.</a:t>
            </a:r>
            <a:endParaRPr lang="es-EC" b="1" u="none"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14</a:t>
            </a:fld>
            <a:endParaRPr lang="es-EC"/>
          </a:p>
        </p:txBody>
      </p:sp>
    </p:spTree>
    <p:extLst>
      <p:ext uri="{BB962C8B-B14F-4D97-AF65-F5344CB8AC3E}">
        <p14:creationId xmlns:p14="http://schemas.microsoft.com/office/powerpoint/2010/main" val="3786635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Siguiendo CRISP DM, tenemos la fase de entendimiento de los datos</a:t>
            </a:r>
          </a:p>
          <a:p>
            <a:r>
              <a:rPr lang="es-EC" dirty="0"/>
              <a:t>&lt;</a:t>
            </a:r>
            <a:r>
              <a:rPr lang="es-EC" dirty="0" err="1"/>
              <a:t>click</a:t>
            </a:r>
            <a:r>
              <a:rPr lang="es-EC" dirty="0"/>
              <a:t>&gt;En esta fase identificamos los datos que nos permiten dar respuesta al objetivo de negocio planteado, es decir las variables que permitan la prospección de nuevos clientes en entornos B2B, de acuerdo a </a:t>
            </a:r>
            <a:r>
              <a:rPr lang="es-EC" dirty="0" err="1"/>
              <a:t>Meire</a:t>
            </a:r>
            <a:r>
              <a:rPr lang="es-EC" dirty="0"/>
              <a:t> estas variables son:</a:t>
            </a:r>
          </a:p>
          <a:p>
            <a:r>
              <a:rPr lang="es-EC" dirty="0"/>
              <a:t>&lt;</a:t>
            </a:r>
            <a:r>
              <a:rPr lang="es-EC" dirty="0" err="1"/>
              <a:t>click</a:t>
            </a:r>
            <a:r>
              <a:rPr lang="es-EC" dirty="0"/>
              <a:t>&gt; Ubicación Geográfica: Corresponde a la ubicación geográfica de la empres a ser analizada</a:t>
            </a:r>
          </a:p>
          <a:p>
            <a:r>
              <a:rPr lang="es-EC" dirty="0"/>
              <a:t>&lt;</a:t>
            </a:r>
            <a:r>
              <a:rPr lang="es-EC" dirty="0" err="1"/>
              <a:t>click</a:t>
            </a:r>
            <a:r>
              <a:rPr lang="es-EC" dirty="0"/>
              <a:t>&gt;  Vertical de Negocio: corresponde a la naturaleza de las actividades comerciales o de producción que realiza</a:t>
            </a:r>
          </a:p>
          <a:p>
            <a:r>
              <a:rPr lang="es-EC" dirty="0"/>
              <a:t>&lt;</a:t>
            </a:r>
            <a:r>
              <a:rPr lang="es-EC" dirty="0" err="1"/>
              <a:t>click</a:t>
            </a:r>
            <a:r>
              <a:rPr lang="es-EC" dirty="0"/>
              <a:t>&gt; Ingresos Anuales</a:t>
            </a:r>
          </a:p>
          <a:p>
            <a:r>
              <a:rPr lang="es-EC" dirty="0"/>
              <a:t>&lt;</a:t>
            </a:r>
            <a:r>
              <a:rPr lang="es-EC" dirty="0" err="1"/>
              <a:t>click</a:t>
            </a:r>
            <a:r>
              <a:rPr lang="es-EC" dirty="0"/>
              <a:t>&gt; Utilidad Neta: Utilidad después de egresos e impuestos.</a:t>
            </a:r>
          </a:p>
          <a:p>
            <a:r>
              <a:rPr lang="es-EC" dirty="0"/>
              <a:t>&lt;</a:t>
            </a:r>
            <a:r>
              <a:rPr lang="es-EC" dirty="0" err="1"/>
              <a:t>click</a:t>
            </a:r>
            <a:r>
              <a:rPr lang="es-EC" dirty="0"/>
              <a:t>&gt;  Variables que afectan a la vertical de negocio: factores externos como la afectación financiera en los diferentes sectores comerciales, debido al tipo de empresa y por Ubicación Geográfica.</a:t>
            </a:r>
          </a:p>
          <a:p>
            <a:r>
              <a:rPr lang="es-EC" dirty="0"/>
              <a:t>&lt;</a:t>
            </a:r>
            <a:r>
              <a:rPr lang="es-EC" dirty="0" err="1"/>
              <a:t>click</a:t>
            </a:r>
            <a:r>
              <a:rPr lang="es-EC" dirty="0"/>
              <a:t>&gt;  con este conjunto de variables es posible definir el perfil </a:t>
            </a:r>
            <a:r>
              <a:rPr lang="es-EC" sz="1200" u="none" dirty="0">
                <a:solidFill>
                  <a:schemeClr val="tx1"/>
                </a:solidFill>
                <a:latin typeface="Arial Rounded MT Bold" panose="020F0704030504030204" pitchFamily="34" charset="0"/>
              </a:rPr>
              <a:t>de los clientes (empresas), con base en el cual se determina si es un cliente potencial</a:t>
            </a:r>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15</a:t>
            </a:fld>
            <a:endParaRPr lang="es-EC"/>
          </a:p>
        </p:txBody>
      </p:sp>
    </p:spTree>
    <p:extLst>
      <p:ext uri="{BB962C8B-B14F-4D97-AF65-F5344CB8AC3E}">
        <p14:creationId xmlns:p14="http://schemas.microsoft.com/office/powerpoint/2010/main" val="222249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Una vez identificadas las variables necesarias para definir el modelo analítico, debemos ubicar las fuentes, en este caso </a:t>
            </a:r>
            <a:r>
              <a:rPr lang="es-EC" dirty="0" err="1"/>
              <a:t>Proing</a:t>
            </a:r>
            <a:r>
              <a:rPr lang="es-EC" dirty="0"/>
              <a:t> cuenta con &lt;</a:t>
            </a:r>
            <a:r>
              <a:rPr lang="es-EC" dirty="0" err="1"/>
              <a:t>click</a:t>
            </a:r>
            <a:r>
              <a:rPr lang="es-EC" dirty="0"/>
              <a:t>&gt; </a:t>
            </a:r>
            <a:r>
              <a:rPr lang="es-EC" b="1" u="none" dirty="0"/>
              <a:t>Facturación concentrada en un segmento reducido de clientes, por lo cual la Información del sistema de Facturación es escasa, </a:t>
            </a:r>
            <a:r>
              <a:rPr lang="es-ES" b="1" u="none" dirty="0"/>
              <a:t>no es posible hacer uso de estos datos para definir un modelo analítico de prospección, &lt;</a:t>
            </a:r>
            <a:r>
              <a:rPr lang="es-ES" b="1" u="none" dirty="0" err="1"/>
              <a:t>click</a:t>
            </a:r>
            <a:r>
              <a:rPr lang="es-ES" b="1" u="none" dirty="0"/>
              <a:t>&gt; en este caso hacemos uso de fuentes externas gubernamentales.</a:t>
            </a:r>
            <a:endParaRPr lang="es-EC" b="1" u="none"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16</a:t>
            </a:fld>
            <a:endParaRPr lang="es-EC"/>
          </a:p>
        </p:txBody>
      </p:sp>
    </p:spTree>
    <p:extLst>
      <p:ext uri="{BB962C8B-B14F-4D97-AF65-F5344CB8AC3E}">
        <p14:creationId xmlns:p14="http://schemas.microsoft.com/office/powerpoint/2010/main" val="366586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u="none" dirty="0"/>
              <a:t>Los datos de las fuentes externas como la Superintendencia de compañías, la super de bancos, la super de economía popular y Solidaria, es consolidada por </a:t>
            </a:r>
            <a:r>
              <a:rPr lang="es-ES" b="0" u="none" dirty="0" err="1"/>
              <a:t>Ekos</a:t>
            </a:r>
            <a:r>
              <a:rPr lang="es-ES" b="0" u="none" dirty="0"/>
              <a:t>, </a:t>
            </a:r>
            <a:r>
              <a:rPr lang="es-ES" b="0" u="none" dirty="0" err="1"/>
              <a:t>Ekos</a:t>
            </a:r>
            <a:r>
              <a:rPr lang="es-ES" b="0" u="none" dirty="0"/>
              <a:t> es una empresa que realiza análisis financieros y los publica en su revista que lleva el mismo nombre, el reporte que nos facilita contiene las variables necesarias para el desarrollo del modelo analítico propuesto, dicho reporte se constituye en el set de datos a ser analizado.</a:t>
            </a:r>
            <a:endParaRPr lang="es-EC" b="0"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17</a:t>
            </a:fld>
            <a:endParaRPr lang="es-EC"/>
          </a:p>
        </p:txBody>
      </p:sp>
    </p:spTree>
    <p:extLst>
      <p:ext uri="{BB962C8B-B14F-4D97-AF65-F5344CB8AC3E}">
        <p14:creationId xmlns:p14="http://schemas.microsoft.com/office/powerpoint/2010/main" val="8400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 la tabla se muestran las variables utilizadas para el modelo K- </a:t>
            </a:r>
            <a:r>
              <a:rPr lang="es-EC" dirty="0" err="1"/>
              <a:t>means</a:t>
            </a:r>
            <a:r>
              <a:rPr lang="es-EC" dirty="0"/>
              <a:t>, 5 variables nominales y 6 variables numéricas, con un total de 498 registros y considerando que son 11 variables, se tienen 5478 datos a ser analizados.</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18</a:t>
            </a:fld>
            <a:endParaRPr lang="es-EC"/>
          </a:p>
        </p:txBody>
      </p:sp>
    </p:spTree>
    <p:extLst>
      <p:ext uri="{BB962C8B-B14F-4D97-AF65-F5344CB8AC3E}">
        <p14:creationId xmlns:p14="http://schemas.microsoft.com/office/powerpoint/2010/main" val="284136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Luego de analizar el número de </a:t>
            </a:r>
            <a:r>
              <a:rPr lang="es-EC" dirty="0" err="1"/>
              <a:t>clústers</a:t>
            </a:r>
            <a:r>
              <a:rPr lang="es-EC" dirty="0"/>
              <a:t> apropiados para el modelo </a:t>
            </a:r>
            <a:r>
              <a:rPr lang="es-EC" dirty="0" err="1"/>
              <a:t>Kmeans</a:t>
            </a:r>
            <a:r>
              <a:rPr lang="es-EC" dirty="0"/>
              <a:t>, hemos escogido correr el modelo con 4, 5 y 6 </a:t>
            </a:r>
            <a:r>
              <a:rPr lang="es-EC" dirty="0" err="1"/>
              <a:t>clústers</a:t>
            </a:r>
            <a:r>
              <a:rPr lang="es-EC" dirty="0"/>
              <a:t>, en la figura se muestra las agrupaciones que hace K </a:t>
            </a:r>
            <a:r>
              <a:rPr lang="es-EC" dirty="0" err="1"/>
              <a:t>means</a:t>
            </a:r>
            <a:r>
              <a:rPr lang="es-EC" dirty="0"/>
              <a:t> para 4 </a:t>
            </a:r>
            <a:r>
              <a:rPr lang="es-EC" dirty="0" err="1"/>
              <a:t>clústers</a:t>
            </a:r>
            <a:r>
              <a:rPr lang="es-EC" dirty="0"/>
              <a:t>, identificando que el clúster 3 agrupa a las empresas con un perfil financiero apropiado, de acuerdo a las variables que se muestran. Ver variables.</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19</a:t>
            </a:fld>
            <a:endParaRPr lang="es-EC"/>
          </a:p>
        </p:txBody>
      </p:sp>
    </p:spTree>
    <p:extLst>
      <p:ext uri="{BB962C8B-B14F-4D97-AF65-F5344CB8AC3E}">
        <p14:creationId xmlns:p14="http://schemas.microsoft.com/office/powerpoint/2010/main" val="79071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1" dirty="0">
                <a:solidFill>
                  <a:schemeClr val="tx1"/>
                </a:solidFill>
                <a:latin typeface="Arial Rounded MT Bold" panose="020F0704030504030204" pitchFamily="34" charset="0"/>
              </a:rPr>
              <a:t>DESARROLLO DE UN MODELO DE GESTIÓN DE DATOS, QUE PERMITA LA POSIBILIDAD DE DISMINUIR LA CONCENTRACIÓN DE CLIENTES, ESTUDIO DE CASO: PROING CIA LTDA. </a:t>
            </a:r>
            <a:r>
              <a:rPr lang="es-ES" dirty="0"/>
              <a:t>, dirigido por el Doctor Rodrigo Fonseca. &lt;</a:t>
            </a:r>
            <a:r>
              <a:rPr lang="es-ES" dirty="0" err="1"/>
              <a:t>Click</a:t>
            </a:r>
            <a:r>
              <a:rPr lang="es-ES" dirty="0"/>
              <a:t>&gt;</a:t>
            </a:r>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a:t>
            </a:fld>
            <a:endParaRPr lang="es-EC"/>
          </a:p>
        </p:txBody>
      </p:sp>
    </p:spTree>
    <p:extLst>
      <p:ext uri="{BB962C8B-B14F-4D97-AF65-F5344CB8AC3E}">
        <p14:creationId xmlns:p14="http://schemas.microsoft.com/office/powerpoint/2010/main" val="3272860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 la figura se muestra las agrupaciones que hace K </a:t>
            </a:r>
            <a:r>
              <a:rPr lang="es-EC" dirty="0" err="1"/>
              <a:t>means</a:t>
            </a:r>
            <a:r>
              <a:rPr lang="es-EC" dirty="0"/>
              <a:t> para 5 </a:t>
            </a:r>
            <a:r>
              <a:rPr lang="es-EC" dirty="0" err="1"/>
              <a:t>clústers</a:t>
            </a:r>
            <a:r>
              <a:rPr lang="es-EC" dirty="0"/>
              <a:t>, identificando que el clúster 1 y 5 agrupa a las empresas con un perfil financiero apropiado, de acuerdo a las variables que se muestran. Ver variables.</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20</a:t>
            </a:fld>
            <a:endParaRPr lang="es-EC"/>
          </a:p>
        </p:txBody>
      </p:sp>
    </p:spTree>
    <p:extLst>
      <p:ext uri="{BB962C8B-B14F-4D97-AF65-F5344CB8AC3E}">
        <p14:creationId xmlns:p14="http://schemas.microsoft.com/office/powerpoint/2010/main" val="277820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en la figura se muestra las agrupaciones que hace K </a:t>
            </a:r>
            <a:r>
              <a:rPr lang="es-EC" dirty="0" err="1"/>
              <a:t>means</a:t>
            </a:r>
            <a:r>
              <a:rPr lang="es-EC" dirty="0"/>
              <a:t> para 5 </a:t>
            </a:r>
            <a:r>
              <a:rPr lang="es-EC" dirty="0" err="1"/>
              <a:t>clústers</a:t>
            </a:r>
            <a:r>
              <a:rPr lang="es-EC" dirty="0"/>
              <a:t>, identificando que el clúster 3 y 4 agrupa a las empresas con un perfil financiero apropiado, de acuerdo a las variables que se muestran. Ver variables.</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21</a:t>
            </a:fld>
            <a:endParaRPr lang="es-EC"/>
          </a:p>
        </p:txBody>
      </p:sp>
    </p:spTree>
    <p:extLst>
      <p:ext uri="{BB962C8B-B14F-4D97-AF65-F5344CB8AC3E}">
        <p14:creationId xmlns:p14="http://schemas.microsoft.com/office/powerpoint/2010/main" val="8756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Luego de analizar los resultados obtenidos en cada clúster, </a:t>
            </a:r>
            <a:r>
              <a:rPr lang="es-EC" dirty="0" err="1"/>
              <a:t>obtemos</a:t>
            </a:r>
            <a:r>
              <a:rPr lang="es-EC" dirty="0"/>
              <a:t> una </a:t>
            </a:r>
            <a:r>
              <a:rPr lang="es-ES" sz="1800" dirty="0">
                <a:effectLst/>
                <a:latin typeface="Arial" panose="020B0604020202020204" pitchFamily="34" charset="0"/>
                <a:ea typeface="Calibri" panose="020F0502020204030204" pitchFamily="34" charset="0"/>
                <a:cs typeface="Times New Roman" panose="02020603050405020304" pitchFamily="18" charset="0"/>
              </a:rPr>
              <a:t>base de 30 clientes potenciales que permitieron una prospección objetiva, ya que los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clústers</a:t>
            </a:r>
            <a:r>
              <a:rPr lang="es-ES" sz="1800" dirty="0">
                <a:effectLst/>
                <a:latin typeface="Arial" panose="020B0604020202020204" pitchFamily="34" charset="0"/>
                <a:ea typeface="Calibri" panose="020F0502020204030204" pitchFamily="34" charset="0"/>
                <a:cs typeface="Times New Roman" panose="02020603050405020304" pitchFamily="18" charset="0"/>
              </a:rPr>
              <a:t> seleccionados están agrupando a empresas, cuyas variables financieras los perfilan como clientes potenciales, esta información fue entregada al área comercial de la empresa caso de estudio, para la prospección o búsqueda de clientes.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22</a:t>
            </a:fld>
            <a:endParaRPr lang="es-EC"/>
          </a:p>
        </p:txBody>
      </p:sp>
    </p:spTree>
    <p:extLst>
      <p:ext uri="{BB962C8B-B14F-4D97-AF65-F5344CB8AC3E}">
        <p14:creationId xmlns:p14="http://schemas.microsoft.com/office/powerpoint/2010/main" val="4055703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validación del modelo consta de 4 fases: Leer.</a:t>
            </a:r>
          </a:p>
          <a:p>
            <a:r>
              <a:rPr lang="es-EC" b="1" dirty="0"/>
              <a:t>Para no dar las numeraciones, utilizar palabras para concatenar.</a:t>
            </a:r>
          </a:p>
          <a:p>
            <a:r>
              <a:rPr lang="es-EC" b="1" dirty="0"/>
              <a:t>En primer lugar, la prospección por parte del equipo comercial.</a:t>
            </a:r>
          </a:p>
          <a:p>
            <a:r>
              <a:rPr lang="es-EC" b="1" dirty="0"/>
              <a:t>Posterior a la tarea de prospección, se realizó el informe correspondiente para conocer los resultados obtenidos, luego de hacer uso del listado obtenido con el modelo desarrollado.</a:t>
            </a:r>
          </a:p>
          <a:p>
            <a:r>
              <a:rPr lang="es-EC" b="1" dirty="0"/>
              <a:t>Paso seguido evaluamos las variables comerciales obtenidas en el informe anterior, para finalmente validar el modelo mediante un juicio de expertos.</a:t>
            </a:r>
          </a:p>
          <a:p>
            <a:endParaRPr lang="es-EC" b="1" dirty="0"/>
          </a:p>
          <a:p>
            <a:r>
              <a:rPr lang="es-EC" dirty="0"/>
              <a:t>O subrayar con el lápiz</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23</a:t>
            </a:fld>
            <a:endParaRPr lang="es-EC"/>
          </a:p>
        </p:txBody>
      </p:sp>
    </p:spTree>
    <p:extLst>
      <p:ext uri="{BB962C8B-B14F-4D97-AF65-F5344CB8AC3E}">
        <p14:creationId xmlns:p14="http://schemas.microsoft.com/office/powerpoint/2010/main" val="480839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 un período de 3 meses se realizó la prospección con base en el listado obtenido del modelo analítico, obteniendo los datos indicados.</a:t>
            </a:r>
          </a:p>
          <a:p>
            <a:r>
              <a:rPr lang="es-EC" dirty="0"/>
              <a:t>&lt;</a:t>
            </a:r>
            <a:r>
              <a:rPr lang="es-EC" dirty="0" err="1"/>
              <a:t>clock</a:t>
            </a:r>
            <a:r>
              <a:rPr lang="es-EC" dirty="0"/>
              <a:t>&gt; Para evaluar el modelo, definimos la Tasa de Conversión de Prospección, que corresponde a la razón entre la cantidad de leads generados sobre el total de clientes prospectados, obteniendo una tasa de conversión del 25%, luego de utilizar la información obtenida del modelo analítico.</a:t>
            </a:r>
          </a:p>
          <a:p>
            <a:endParaRPr lang="es-EC" dirty="0"/>
          </a:p>
          <a:p>
            <a:r>
              <a:rPr lang="es-EC" dirty="0"/>
              <a:t>Usar lápiz o flecha para indicar lo que queramos observar.</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24</a:t>
            </a:fld>
            <a:endParaRPr lang="es-EC"/>
          </a:p>
        </p:txBody>
      </p:sp>
    </p:spTree>
    <p:extLst>
      <p:ext uri="{BB962C8B-B14F-4D97-AF65-F5344CB8AC3E}">
        <p14:creationId xmlns:p14="http://schemas.microsoft.com/office/powerpoint/2010/main" val="88180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Para validar el modelo propuesto, se realizó una encuesta cuyas preguntas están a lineadas a las preguntas de investigación </a:t>
            </a:r>
            <a:r>
              <a:rPr lang="es-ES" sz="1800" b="1" dirty="0">
                <a:effectLst/>
                <a:latin typeface="Arial" panose="020B0604020202020204" pitchFamily="34" charset="0"/>
                <a:ea typeface="Calibri" panose="020F0502020204030204" pitchFamily="34" charset="0"/>
              </a:rPr>
              <a:t>OE4-RQ8 y OE4-RQ9.</a:t>
            </a:r>
          </a:p>
          <a:p>
            <a:pPr marL="285750" indent="-285750" algn="just">
              <a:buFont typeface="Arial" panose="020B0604020202020204" pitchFamily="34" charset="0"/>
              <a:buChar char="•"/>
            </a:pPr>
            <a:r>
              <a:rPr lang="es-ES" sz="1800" b="1" dirty="0">
                <a:effectLst/>
                <a:latin typeface="Arial" panose="020B0604020202020204" pitchFamily="34" charset="0"/>
              </a:rPr>
              <a:t>La encuesta fue realizada a un grupo de 10 expertos, cuyos perfiles corresponden a </a:t>
            </a:r>
            <a:r>
              <a:rPr lang="es-ES" u="none" dirty="0">
                <a:solidFill>
                  <a:schemeClr val="tx1"/>
                </a:solidFill>
              </a:rPr>
              <a:t>Profesionales del área comercial con más de 5 años de experiencia. </a:t>
            </a:r>
            <a:r>
              <a:rPr lang="es-ES" u="none" dirty="0" err="1">
                <a:solidFill>
                  <a:schemeClr val="tx1"/>
                </a:solidFill>
              </a:rPr>
              <a:t>Chief</a:t>
            </a:r>
            <a:r>
              <a:rPr lang="es-ES" u="none" dirty="0">
                <a:solidFill>
                  <a:schemeClr val="tx1"/>
                </a:solidFill>
              </a:rPr>
              <a:t> Sales </a:t>
            </a:r>
            <a:r>
              <a:rPr lang="es-ES" u="none" dirty="0" err="1">
                <a:solidFill>
                  <a:schemeClr val="tx1"/>
                </a:solidFill>
              </a:rPr>
              <a:t>Officer</a:t>
            </a:r>
            <a:r>
              <a:rPr lang="es-ES" u="none" dirty="0">
                <a:solidFill>
                  <a:schemeClr val="tx1"/>
                </a:solidFill>
              </a:rPr>
              <a:t>.</a:t>
            </a:r>
          </a:p>
          <a:p>
            <a:pPr marL="285750" indent="-285750" algn="just">
              <a:buFont typeface="Arial" panose="020B0604020202020204" pitchFamily="34" charset="0"/>
              <a:buChar char="•"/>
            </a:pPr>
            <a:endParaRPr lang="es-ES" u="none" dirty="0">
              <a:solidFill>
                <a:schemeClr val="tx1"/>
              </a:solidFill>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25</a:t>
            </a:fld>
            <a:endParaRPr lang="es-EC"/>
          </a:p>
        </p:txBody>
      </p:sp>
    </p:spTree>
    <p:extLst>
      <p:ext uri="{BB962C8B-B14F-4D97-AF65-F5344CB8AC3E}">
        <p14:creationId xmlns:p14="http://schemas.microsoft.com/office/powerpoint/2010/main" val="224639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 la primera pregunta buscamos ratificar la validez del uso de la Analítica de datos en la prospección de clientes.</a:t>
            </a:r>
          </a:p>
          <a:p>
            <a:r>
              <a:rPr lang="es-EC" dirty="0"/>
              <a:t>Con la segundo pregunta buscamos afianzar nuestra propuesta de solución, evaluando las ventajas del uso de analítica de datos.</a:t>
            </a:r>
          </a:p>
          <a:p>
            <a:r>
              <a:rPr lang="es-EC" dirty="0"/>
              <a:t>Con la tercera pregunta </a:t>
            </a:r>
            <a:r>
              <a:rPr lang="es-ES" sz="1800" dirty="0">
                <a:effectLst/>
                <a:latin typeface="Arial" panose="020B0604020202020204" pitchFamily="34" charset="0"/>
                <a:ea typeface="Calibri" panose="020F0502020204030204" pitchFamily="34" charset="0"/>
              </a:rPr>
              <a:t>Con esta pregunta buscamos evaluar la utilidad del modelo, desde el punto de vista de la relación objetiva de las variables utilizadas. </a:t>
            </a:r>
          </a:p>
          <a:p>
            <a:r>
              <a:rPr lang="es-ES" sz="1800" dirty="0">
                <a:effectLst/>
                <a:latin typeface="Arial" panose="020B0604020202020204" pitchFamily="34" charset="0"/>
              </a:rPr>
              <a:t>Con la 4ta pregunta </a:t>
            </a:r>
            <a:r>
              <a:rPr lang="es-ES" sz="1800" dirty="0">
                <a:effectLst/>
                <a:latin typeface="Arial" panose="020B0604020202020204" pitchFamily="34" charset="0"/>
                <a:ea typeface="Calibri" panose="020F0502020204030204" pitchFamily="34" charset="0"/>
              </a:rPr>
              <a:t>pretendemos evaluar la utilidad de la información entregada por el modelo desarrollado, para la prospección de clientes.</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26</a:t>
            </a:fld>
            <a:endParaRPr lang="es-EC"/>
          </a:p>
        </p:txBody>
      </p:sp>
    </p:spTree>
    <p:extLst>
      <p:ext uri="{BB962C8B-B14F-4D97-AF65-F5344CB8AC3E}">
        <p14:creationId xmlns:p14="http://schemas.microsoft.com/office/powerpoint/2010/main" val="310998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 la 5ta pregunta </a:t>
            </a:r>
            <a:r>
              <a:rPr lang="es-ES" sz="1800" dirty="0">
                <a:effectLst/>
                <a:latin typeface="Arial" panose="020B0604020202020204" pitchFamily="34" charset="0"/>
                <a:ea typeface="Calibri" panose="020F0502020204030204" pitchFamily="34" charset="0"/>
              </a:rPr>
              <a:t>pretendemos evaluar la importancia de la tasa de conversión en la prospección, dentro del proceso comercial para el cierre de ventas</a:t>
            </a:r>
            <a:endParaRPr lang="es-EC"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Con la 6ta pregunta </a:t>
            </a:r>
            <a:r>
              <a:rPr lang="es-ES" sz="1800" dirty="0">
                <a:effectLst/>
                <a:latin typeface="Arial" panose="020B0604020202020204" pitchFamily="34" charset="0"/>
                <a:ea typeface="Calibri" panose="020F0502020204030204" pitchFamily="34" charset="0"/>
              </a:rPr>
              <a:t>se busca evaluar si tasa de conversión en prospección, generada por el modelo, es útil para incrementar la posibilidad de cierre de ventas</a:t>
            </a:r>
            <a:endParaRPr lang="es-EC"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Con la 7ma pregunta </a:t>
            </a:r>
            <a:r>
              <a:rPr lang="es-ES" sz="1800" dirty="0">
                <a:effectLst/>
                <a:latin typeface="Arial" panose="020B0604020202020204" pitchFamily="34" charset="0"/>
                <a:ea typeface="Calibri" panose="020F0502020204030204" pitchFamily="34" charset="0"/>
              </a:rPr>
              <a:t>pretende evaluar la importancia del modelo desarrollado y su aporte a la solución de la problemática identificada para el presente proyecto. </a:t>
            </a:r>
            <a:endParaRPr lang="es-EC"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27</a:t>
            </a:fld>
            <a:endParaRPr lang="es-EC"/>
          </a:p>
        </p:txBody>
      </p:sp>
    </p:spTree>
    <p:extLst>
      <p:ext uri="{BB962C8B-B14F-4D97-AF65-F5344CB8AC3E}">
        <p14:creationId xmlns:p14="http://schemas.microsoft.com/office/powerpoint/2010/main" val="3726639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Para validar el modelo propuesto, se realizó una encuesta cuyas preguntas están a lineadas a las preguntas de investigación </a:t>
            </a:r>
            <a:r>
              <a:rPr lang="es-ES" sz="1800" b="1" dirty="0">
                <a:effectLst/>
                <a:latin typeface="Arial" panose="020B0604020202020204" pitchFamily="34" charset="0"/>
                <a:ea typeface="Calibri" panose="020F0502020204030204" pitchFamily="34" charset="0"/>
              </a:rPr>
              <a:t>OE4-RQ8 y OE4-RQ9.</a:t>
            </a:r>
          </a:p>
          <a:p>
            <a:pPr marL="285750" indent="-285750" algn="just">
              <a:buFont typeface="Arial" panose="020B0604020202020204" pitchFamily="34" charset="0"/>
              <a:buChar char="•"/>
            </a:pPr>
            <a:r>
              <a:rPr lang="es-ES" sz="1800" b="1" dirty="0">
                <a:effectLst/>
                <a:latin typeface="Arial" panose="020B0604020202020204" pitchFamily="34" charset="0"/>
              </a:rPr>
              <a:t>La encuesta fue realizada a un grupo de 10 expertos, cuyos perfiles corresponden a </a:t>
            </a:r>
            <a:r>
              <a:rPr lang="es-ES" u="none" dirty="0">
                <a:solidFill>
                  <a:schemeClr val="tx1"/>
                </a:solidFill>
              </a:rPr>
              <a:t>Profesionales del área comercial con más de 5 años de experiencia. </a:t>
            </a:r>
            <a:r>
              <a:rPr lang="es-ES" u="none" dirty="0" err="1">
                <a:solidFill>
                  <a:schemeClr val="tx1"/>
                </a:solidFill>
              </a:rPr>
              <a:t>Chief</a:t>
            </a:r>
            <a:r>
              <a:rPr lang="es-ES" u="none" dirty="0">
                <a:solidFill>
                  <a:schemeClr val="tx1"/>
                </a:solidFill>
              </a:rPr>
              <a:t> Sales </a:t>
            </a:r>
            <a:r>
              <a:rPr lang="es-ES" u="none" dirty="0" err="1">
                <a:solidFill>
                  <a:schemeClr val="tx1"/>
                </a:solidFill>
              </a:rPr>
              <a:t>Officer</a:t>
            </a:r>
            <a:r>
              <a:rPr lang="es-ES" u="none" dirty="0">
                <a:solidFill>
                  <a:schemeClr val="tx1"/>
                </a:solidFill>
              </a:rPr>
              <a:t>.</a:t>
            </a:r>
          </a:p>
          <a:p>
            <a:pPr marL="285750" indent="-285750" algn="just">
              <a:buFont typeface="Arial" panose="020B0604020202020204" pitchFamily="34" charset="0"/>
              <a:buChar char="•"/>
            </a:pPr>
            <a:endParaRPr lang="es-ES" u="none" dirty="0">
              <a:solidFill>
                <a:schemeClr val="tx1"/>
              </a:solidFill>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28</a:t>
            </a:fld>
            <a:endParaRPr lang="es-EC"/>
          </a:p>
        </p:txBody>
      </p:sp>
    </p:spTree>
    <p:extLst>
      <p:ext uri="{BB962C8B-B14F-4D97-AF65-F5344CB8AC3E}">
        <p14:creationId xmlns:p14="http://schemas.microsoft.com/office/powerpoint/2010/main" val="2766495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a:p>
            <a:r>
              <a:rPr lang="es-EC" dirty="0"/>
              <a:t>Como Conclusiones fundamentales es que </a:t>
            </a:r>
            <a:r>
              <a:rPr lang="es-EC" dirty="0" err="1"/>
              <a:t>Proing</a:t>
            </a:r>
            <a:r>
              <a:rPr lang="es-EC" dirty="0"/>
              <a:t>…. </a:t>
            </a:r>
          </a:p>
          <a:p>
            <a:endParaRPr lang="es-EC" dirty="0"/>
          </a:p>
          <a:p>
            <a:r>
              <a:rPr lang="es-EC" dirty="0"/>
              <a:t>OE2, debe tener contexto.</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29</a:t>
            </a:fld>
            <a:endParaRPr lang="es-EC"/>
          </a:p>
        </p:txBody>
      </p:sp>
    </p:spTree>
    <p:extLst>
      <p:ext uri="{BB962C8B-B14F-4D97-AF65-F5344CB8AC3E}">
        <p14:creationId xmlns:p14="http://schemas.microsoft.com/office/powerpoint/2010/main" val="134394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 primer lugar </a:t>
            </a:r>
          </a:p>
          <a:p>
            <a:r>
              <a:rPr lang="es-EC" dirty="0" err="1"/>
              <a:t>HAremos</a:t>
            </a:r>
            <a:r>
              <a:rPr lang="es-EC" dirty="0"/>
              <a:t> la introducción en donde se abordarán, los antecedentes, la problemática identificada, los objetivos planteados para solventar dicha problemática y la hipótesis objeto del presente proyecto de investigación.</a:t>
            </a:r>
          </a:p>
          <a:p>
            <a:endParaRPr lang="es-EC" dirty="0"/>
          </a:p>
          <a:p>
            <a:r>
              <a:rPr lang="es-EC" dirty="0"/>
              <a:t>En segunda lugar se revisará la metodología de investigación que guío el desarrollo del presente proyecto y las fases de las que se compone.</a:t>
            </a:r>
          </a:p>
          <a:p>
            <a:endParaRPr lang="es-EC" dirty="0"/>
          </a:p>
          <a:p>
            <a:r>
              <a:rPr lang="es-EC" dirty="0"/>
              <a:t>Seguido del Diseño y Construcción de la solución, donde se pondrá énfasis en las herramientas, metodología y técnica utilizada para el desarrollo del presente modelo, así como los resultados obtenidos.</a:t>
            </a:r>
          </a:p>
          <a:p>
            <a:endParaRPr lang="es-EC" dirty="0"/>
          </a:p>
          <a:p>
            <a:r>
              <a:rPr lang="es-EC" dirty="0"/>
              <a:t>A continuación se mostrará la validación de la solución desarrollada y su aceptación</a:t>
            </a:r>
          </a:p>
          <a:p>
            <a:endParaRPr lang="es-EC" dirty="0"/>
          </a:p>
          <a:p>
            <a:r>
              <a:rPr lang="es-EC" dirty="0"/>
              <a:t>Finalmente las conclusiones indicarán el cumplimiento de los objetivos</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3</a:t>
            </a:fld>
            <a:endParaRPr lang="es-EC"/>
          </a:p>
        </p:txBody>
      </p:sp>
    </p:spTree>
    <p:extLst>
      <p:ext uri="{BB962C8B-B14F-4D97-AF65-F5344CB8AC3E}">
        <p14:creationId xmlns:p14="http://schemas.microsoft.com/office/powerpoint/2010/main" val="1838243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conclusión 6 y 7 hay que detallar el conocimiento obtenido.</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30</a:t>
            </a:fld>
            <a:endParaRPr lang="es-EC"/>
          </a:p>
        </p:txBody>
      </p:sp>
    </p:spTree>
    <p:extLst>
      <p:ext uri="{BB962C8B-B14F-4D97-AF65-F5344CB8AC3E}">
        <p14:creationId xmlns:p14="http://schemas.microsoft.com/office/powerpoint/2010/main" val="1219841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31</a:t>
            </a:fld>
            <a:endParaRPr lang="es-EC"/>
          </a:p>
        </p:txBody>
      </p:sp>
    </p:spTree>
    <p:extLst>
      <p:ext uri="{BB962C8B-B14F-4D97-AF65-F5344CB8AC3E}">
        <p14:creationId xmlns:p14="http://schemas.microsoft.com/office/powerpoint/2010/main" val="306920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Las Pymes desempeñan un rol fundamental en la economía nacional </a:t>
            </a:r>
            <a:r>
              <a:rPr lang="es-ES" dirty="0"/>
              <a:t>&lt;</a:t>
            </a:r>
            <a:r>
              <a:rPr lang="es-ES" dirty="0" err="1"/>
              <a:t>Click</a:t>
            </a:r>
            <a:r>
              <a:rPr lang="es-ES" dirty="0"/>
              <a:t>&gt; pues corresponden al </a:t>
            </a:r>
            <a:r>
              <a:rPr lang="es-EC" dirty="0">
                <a:latin typeface="Arial" panose="020B0604020202020204" pitchFamily="34" charset="0"/>
                <a:cs typeface="Arial" panose="020B0604020202020204" pitchFamily="34" charset="0"/>
              </a:rPr>
              <a:t>99,54% de las organizaciones productivas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&lt;</a:t>
            </a:r>
            <a:r>
              <a:rPr lang="es-ES" dirty="0" err="1"/>
              <a:t>Click</a:t>
            </a:r>
            <a:r>
              <a:rPr lang="es-ES" dirty="0"/>
              <a:t>&gt; </a:t>
            </a:r>
            <a:r>
              <a:rPr lang="es-EC" dirty="0">
                <a:latin typeface="Arial" panose="020B0604020202020204" pitchFamily="34" charset="0"/>
                <a:cs typeface="Arial" panose="020B0604020202020204" pitchFamily="34" charset="0"/>
              </a:rPr>
              <a:t>Generan el 60% del empleo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&lt;</a:t>
            </a:r>
            <a:r>
              <a:rPr lang="es-ES" dirty="0" err="1"/>
              <a:t>Click</a:t>
            </a:r>
            <a:r>
              <a:rPr lang="es-ES" dirty="0"/>
              <a:t>&gt;</a:t>
            </a:r>
            <a:r>
              <a:rPr lang="es-EC" dirty="0">
                <a:latin typeface="Arial" panose="020B0604020202020204" pitchFamily="34" charset="0"/>
                <a:cs typeface="Arial" panose="020B0604020202020204" pitchFamily="34" charset="0"/>
              </a:rPr>
              <a:t>Participan en el 50% de la producción y generación de servicios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&lt;</a:t>
            </a:r>
            <a:r>
              <a:rPr lang="es-ES" dirty="0" err="1"/>
              <a:t>Click</a:t>
            </a:r>
            <a:r>
              <a:rPr lang="es-ES" dirty="0"/>
              <a:t>&gt; No obstante </a:t>
            </a:r>
            <a:r>
              <a:rPr lang="es-EC" u="none" dirty="0">
                <a:solidFill>
                  <a:srgbClr val="FBFFFB"/>
                </a:solidFill>
              </a:rPr>
              <a:t>Enfrentan serias dificultades en el desarrollo de sus actividades.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&lt;</a:t>
            </a:r>
            <a:r>
              <a:rPr lang="es-ES" dirty="0" err="1"/>
              <a:t>Click</a:t>
            </a:r>
            <a:r>
              <a:rPr lang="es-ES" dirty="0"/>
              <a:t>&gt; </a:t>
            </a:r>
            <a:r>
              <a:rPr lang="es-EC" dirty="0"/>
              <a:t>Falta de liquidez para cubrir gastos operativos y administrativos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&lt;</a:t>
            </a:r>
            <a:r>
              <a:rPr lang="es-ES" dirty="0" err="1"/>
              <a:t>Click</a:t>
            </a:r>
            <a:r>
              <a:rPr lang="es-ES" dirty="0"/>
              <a:t>&gt;</a:t>
            </a:r>
            <a:r>
              <a:rPr lang="es-EC" dirty="0"/>
              <a:t>Quiebre financiero y cierre de las empresas.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C"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4</a:t>
            </a:fld>
            <a:endParaRPr lang="es-EC"/>
          </a:p>
        </p:txBody>
      </p:sp>
    </p:spTree>
    <p:extLst>
      <p:ext uri="{BB962C8B-B14F-4D97-AF65-F5344CB8AC3E}">
        <p14:creationId xmlns:p14="http://schemas.microsoft.com/office/powerpoint/2010/main" val="306666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PROING CIA. LTDA es una empresa  Pyme, &lt;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ecuatoriana &lt;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proveedora de servicios eléctricos, electrónicos y sistemas informáticos, que enfoca sus actividades comerciales en el diseño e implementación 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redes eléctricas,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sistemas de cableado estructurado, 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a:t>
            </a:r>
            <a:r>
              <a:rPr lang="es-ES" sz="1800" dirty="0" err="1">
                <a:effectLst/>
                <a:latin typeface="Arial" panose="020B0604020202020204" pitchFamily="34" charset="0"/>
                <a:ea typeface="Calibri" panose="020F0502020204030204" pitchFamily="34" charset="0"/>
              </a:rPr>
              <a:t>moving</a:t>
            </a:r>
            <a:r>
              <a:rPr lang="es-ES" sz="1800" dirty="0">
                <a:effectLst/>
                <a:latin typeface="Arial" panose="020B0604020202020204" pitchFamily="34" charset="0"/>
                <a:ea typeface="Calibri" panose="020F0502020204030204" pitchFamily="34" charset="0"/>
              </a:rPr>
              <a:t> de data centers.</a:t>
            </a:r>
            <a:r>
              <a:rPr lang="es-EC" dirty="0">
                <a:effectLst/>
              </a:rPr>
              <a:t>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Moving</a:t>
            </a:r>
            <a:r>
              <a:rPr lang="es-ES" sz="1800" dirty="0">
                <a:effectLst/>
                <a:latin typeface="Arial" panose="020B0604020202020204" pitchFamily="34" charset="0"/>
                <a:ea typeface="Calibri" panose="020F0502020204030204" pitchFamily="34" charset="0"/>
                <a:cs typeface="Times New Roman" panose="02020603050405020304" pitchFamily="18" charset="0"/>
              </a:rPr>
              <a:t> de data center o traslado físico del equipamiento para los centros de datos.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5</a:t>
            </a:fld>
            <a:endParaRPr lang="es-EC"/>
          </a:p>
        </p:txBody>
      </p:sp>
    </p:spTree>
    <p:extLst>
      <p:ext uri="{BB962C8B-B14F-4D97-AF65-F5344CB8AC3E}">
        <p14:creationId xmlns:p14="http://schemas.microsoft.com/office/powerpoint/2010/main" val="168467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7500" lnSpcReduction="20000"/>
          </a:bodyPr>
          <a:lstStyle/>
          <a:p>
            <a:pPr indent="215900" algn="just">
              <a:lnSpc>
                <a:spcPct val="200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PROING CIA LTDA ha logrado mantenerse en el mercado por más de 14 años; </a:t>
            </a:r>
          </a:p>
          <a:p>
            <a:pPr marL="0" marR="0" lvl="0" indent="215900" algn="just" defTabSz="914400" rtl="0" eaLnBrk="0" fontAlgn="base" latinLnBrk="0" hangingPunct="0">
              <a:lnSpc>
                <a:spcPct val="2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a:t>
            </a:r>
            <a:r>
              <a:rPr lang="es-ES" sz="1800" dirty="0">
                <a:effectLst/>
                <a:latin typeface="Arial" panose="020B0604020202020204" pitchFamily="34" charset="0"/>
                <a:ea typeface="Calibri" panose="020F0502020204030204" pitchFamily="34" charset="0"/>
                <a:cs typeface="Times New Roman" panose="02020603050405020304" pitchFamily="18" charset="0"/>
              </a:rPr>
              <a:t>no obstante, en los últimos 2 años ha enfrentado dificultades para hacer frente a los pagos de nómina, proveedores y gastos corrientes, </a:t>
            </a:r>
            <a:r>
              <a:rPr lang="es-ES" sz="1800" dirty="0">
                <a:effectLst/>
                <a:latin typeface="Arial" panose="020B0604020202020204" pitchFamily="34" charset="0"/>
                <a:ea typeface="Calibri" panose="020F0502020204030204" pitchFamily="34" charset="0"/>
              </a:rPr>
              <a:t>&lt;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a:t>
            </a:r>
          </a:p>
          <a:p>
            <a:pPr marL="0" marR="0" lvl="0" indent="215900" algn="just" defTabSz="914400" rtl="0" eaLnBrk="0" fontAlgn="base" latinLnBrk="0" hangingPunct="0">
              <a:lnSpc>
                <a:spcPct val="2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cs typeface="Times New Roman" panose="02020603050405020304" pitchFamily="18" charset="0"/>
              </a:rPr>
              <a:t>debido a problemas de liquidez.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indent="215900" algn="just">
              <a:lnSpc>
                <a:spcPct val="200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La gerencia administrativa ha realizado un estudio previo frente a esta problemática, mediante revisión de balances y estados financieros, determinando que la principal problemática por la que PROING presenta falta de liquidez, corresponde a la </a:t>
            </a:r>
          </a:p>
          <a:p>
            <a:pPr marL="0" marR="0" lvl="0" indent="215900" algn="just" defTabSz="914400" rtl="0" eaLnBrk="0" fontAlgn="base" latinLnBrk="0" hangingPunct="0">
              <a:lnSpc>
                <a:spcPct val="200000"/>
              </a:lnSpc>
              <a:spcBef>
                <a:spcPct val="30000"/>
              </a:spcBef>
              <a:spcAft>
                <a:spcPct val="0"/>
              </a:spcAft>
              <a:buClrTx/>
              <a:buSzTx/>
              <a:buFontTx/>
              <a:buNone/>
              <a:tabLst/>
              <a:defRPr/>
            </a:pPr>
            <a:r>
              <a:rPr lang="es-ES" sz="1800" dirty="0">
                <a:effectLst/>
                <a:latin typeface="Arial" panose="020B0604020202020204" pitchFamily="34" charset="0"/>
                <a:ea typeface="Calibri" panose="020F0502020204030204" pitchFamily="34" charset="0"/>
              </a:rPr>
              <a:t>&lt;</a:t>
            </a:r>
            <a:r>
              <a:rPr lang="es-ES" sz="1800" dirty="0" err="1">
                <a:effectLst/>
                <a:latin typeface="Arial" panose="020B0604020202020204" pitchFamily="34" charset="0"/>
                <a:ea typeface="Calibri" panose="020F0502020204030204" pitchFamily="34" charset="0"/>
              </a:rPr>
              <a:t>click</a:t>
            </a:r>
            <a:r>
              <a:rPr lang="es-ES" sz="1800" dirty="0">
                <a:effectLst/>
                <a:latin typeface="Arial" panose="020B0604020202020204" pitchFamily="34" charset="0"/>
                <a:ea typeface="Calibri" panose="020F0502020204030204" pitchFamily="34" charset="0"/>
              </a:rPr>
              <a:t>&gt; </a:t>
            </a:r>
            <a:r>
              <a:rPr lang="es-ES" sz="1800" i="1" dirty="0">
                <a:effectLst/>
                <a:latin typeface="Arial" panose="020B0604020202020204" pitchFamily="34" charset="0"/>
                <a:ea typeface="Calibri" panose="020F0502020204030204" pitchFamily="34" charset="0"/>
                <a:cs typeface="Times New Roman" panose="02020603050405020304" pitchFamily="18" charset="0"/>
              </a:rPr>
              <a:t>dependencia de su facturación en un número reducido de clientes</a:t>
            </a:r>
            <a:r>
              <a:rPr lang="es-ES" sz="1800" dirty="0">
                <a:effectLst/>
                <a:latin typeface="Arial" panose="020B0604020202020204" pitchFamily="34" charset="0"/>
                <a:ea typeface="Calibri" panose="020F0502020204030204" pitchFamily="34" charset="0"/>
                <a:cs typeface="Times New Roman" panose="02020603050405020304" pitchFamily="18" charset="0"/>
              </a:rPr>
              <a:t>, ya que el 90% de lo que factura PROING se encuentra concentrado en tres de sus principales clientes y en los dos últimos años se ha evidenciado una reducción de dichos ingresos de ventas, además se ha identificado un importante incremento en cuentas por cobrar, que al no ser pagadas a tiempo por los pocos clientes de PROING, desemboca en una falta de liquidez. </a:t>
            </a:r>
          </a:p>
          <a:p>
            <a:pPr marL="0" marR="0" lvl="0" indent="215900" algn="just" defTabSz="914400" rtl="0" eaLnBrk="0" fontAlgn="base" latinLnBrk="0" hangingPunct="0">
              <a:lnSpc>
                <a:spcPct val="200000"/>
              </a:lnSpc>
              <a:spcBef>
                <a:spcPct val="30000"/>
              </a:spcBef>
              <a:spcAft>
                <a:spcPct val="0"/>
              </a:spcAft>
              <a:buClrTx/>
              <a:buSzTx/>
              <a:buFontTx/>
              <a:buNone/>
              <a:tabLst/>
              <a:defRPr/>
            </a:pPr>
            <a:endParaRPr lang="es-ES" sz="1800" dirty="0">
              <a:effectLst/>
              <a:latin typeface="Arial" panose="020B0604020202020204" pitchFamily="34" charset="0"/>
              <a:cs typeface="Times New Roman" panose="02020603050405020304" pitchFamily="18" charset="0"/>
            </a:endParaRPr>
          </a:p>
          <a:p>
            <a:pPr marL="0" marR="0" lvl="0" indent="215900" algn="just" defTabSz="914400" rtl="0" eaLnBrk="0" fontAlgn="base" latinLnBrk="0" hangingPunct="0">
              <a:lnSpc>
                <a:spcPct val="200000"/>
              </a:lnSpc>
              <a:spcBef>
                <a:spcPct val="30000"/>
              </a:spcBef>
              <a:spcAft>
                <a:spcPct val="0"/>
              </a:spcAft>
              <a:buClrTx/>
              <a:buSzTx/>
              <a:buFontTx/>
              <a:buNone/>
              <a:tabLst/>
              <a:defRPr/>
            </a:pPr>
            <a:r>
              <a:rPr lang="es-ES" sz="1800" dirty="0">
                <a:effectLst/>
                <a:latin typeface="Arial" panose="020B0604020202020204" pitchFamily="34" charset="0"/>
                <a:cs typeface="Times New Roman" panose="02020603050405020304" pitchFamily="18" charset="0"/>
              </a:rPr>
              <a:t>Colocar </a:t>
            </a:r>
          </a:p>
          <a:p>
            <a:pPr marL="0" marR="0" lvl="0" indent="215900" algn="just" defTabSz="914400" rtl="0" eaLnBrk="0" fontAlgn="base" latinLnBrk="0" hangingPunct="0">
              <a:lnSpc>
                <a:spcPct val="200000"/>
              </a:lnSpc>
              <a:spcBef>
                <a:spcPct val="30000"/>
              </a:spcBef>
              <a:spcAft>
                <a:spcPct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6</a:t>
            </a:fld>
            <a:endParaRPr lang="es-EC"/>
          </a:p>
        </p:txBody>
      </p:sp>
    </p:spTree>
    <p:extLst>
      <p:ext uri="{BB962C8B-B14F-4D97-AF65-F5344CB8AC3E}">
        <p14:creationId xmlns:p14="http://schemas.microsoft.com/office/powerpoint/2010/main" val="246314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7500" lnSpcReduction="20000"/>
          </a:bodyPr>
          <a:lstStyle/>
          <a:p>
            <a:pPr indent="215900" algn="just">
              <a:lnSpc>
                <a:spcPct val="200000"/>
              </a:lnSpc>
            </a:pPr>
            <a:r>
              <a:rPr lang="es-EC" dirty="0"/>
              <a:t>Como resultado del análisis de la problemática identificada, se hicieron explícito sus causas y  efectos, lo cual se muestra en este árbol de problemas.</a:t>
            </a:r>
          </a:p>
          <a:p>
            <a:pPr indent="215900" algn="just">
              <a:lnSpc>
                <a:spcPct val="200000"/>
              </a:lnSpc>
            </a:pPr>
            <a:r>
              <a:rPr lang="es-EC" dirty="0"/>
              <a:t>La problemática que abordamos en este proyecto es referente a la dependencia financiera de </a:t>
            </a:r>
            <a:r>
              <a:rPr lang="es-EC" dirty="0" err="1"/>
              <a:t>proing</a:t>
            </a:r>
            <a:r>
              <a:rPr lang="es-EC" dirty="0"/>
              <a:t> </a:t>
            </a:r>
            <a:r>
              <a:rPr lang="es-EC" dirty="0" err="1"/>
              <a:t>sa</a:t>
            </a:r>
            <a:r>
              <a:rPr lang="es-EC" dirty="0"/>
              <a:t> en una alta concentración de clientes, lo cual se hace evidente en la reducción de ingreso de ventas e incremento de cuentas por cobrar, la falta de liquidez, el hecho de que deba recurrir frecuentemente a créditos para el pago a proveedores, evidenciándose disminución en la rentabilidad de los proyectos e incrementando el riesgo crediticio y financiero.</a:t>
            </a:r>
          </a:p>
          <a:p>
            <a:pPr indent="215900" algn="just">
              <a:lnSpc>
                <a:spcPct val="200000"/>
              </a:lnSpc>
            </a:pPr>
            <a:r>
              <a:rPr lang="es-EC" dirty="0"/>
              <a:t>Esta problemática nos permitió identificar las causas corresponden principalmente a Una cartera de clientes poco diversificada, la cual corresponde a la búsqueda poco efectiva de nuevos clientes y a la fala de prospección objetiva basada en datos para toma de decisiones en la búsqueda de clientes potenciales. Para mitigar los efectos que generan la problemática identificada, en este proyecto de investigación se abarca esta última causa indicada.</a:t>
            </a:r>
          </a:p>
          <a:p>
            <a:pPr indent="215900" algn="just">
              <a:lnSpc>
                <a:spcPct val="200000"/>
              </a:lnSpc>
            </a:pPr>
            <a:endParaRPr lang="es-EC" dirty="0"/>
          </a:p>
          <a:p>
            <a:pPr indent="215900" algn="just">
              <a:lnSpc>
                <a:spcPct val="200000"/>
              </a:lnSpc>
            </a:pPr>
            <a:r>
              <a:rPr lang="es-EC" dirty="0"/>
              <a:t>Esta problemática nos motivó a desarrollar la presente investigación, la cual fue guiada por los siguientes objetivos.</a:t>
            </a:r>
          </a:p>
          <a:p>
            <a:pPr indent="215900" algn="just">
              <a:lnSpc>
                <a:spcPct val="200000"/>
              </a:lnSpc>
            </a:pPr>
            <a:endParaRPr lang="es-EC"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7</a:t>
            </a:fld>
            <a:endParaRPr lang="es-EC"/>
          </a:p>
        </p:txBody>
      </p:sp>
    </p:spTree>
    <p:extLst>
      <p:ext uri="{BB962C8B-B14F-4D97-AF65-F5344CB8AC3E}">
        <p14:creationId xmlns:p14="http://schemas.microsoft.com/office/powerpoint/2010/main" val="417843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C" dirty="0"/>
              <a:t>Colocar antelación en la diapositiva anterior.</a:t>
            </a:r>
          </a:p>
          <a:p>
            <a:endParaRPr lang="es-EC" dirty="0"/>
          </a:p>
          <a:p>
            <a:r>
              <a:rPr lang="es-EC" dirty="0"/>
              <a:t>El objetivo general del presente proyecto de investigación 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dirty="0"/>
              <a:t>Desarrollar un modelo de gestión de datos </a:t>
            </a:r>
            <a:r>
              <a:rPr lang="es-EC" dirty="0"/>
              <a:t>&lt;</a:t>
            </a:r>
            <a:r>
              <a:rPr lang="es-EC" dirty="0" err="1"/>
              <a:t>click</a:t>
            </a:r>
            <a:r>
              <a:rPr lang="es-EC" dirty="0"/>
              <a:t>&gt; </a:t>
            </a:r>
            <a:r>
              <a:rPr lang="es-ES" sz="1200" dirty="0"/>
              <a:t>, basado en analítica </a:t>
            </a:r>
            <a:r>
              <a:rPr lang="es-EC" dirty="0"/>
              <a:t>&lt;</a:t>
            </a:r>
            <a:r>
              <a:rPr lang="es-EC" dirty="0" err="1"/>
              <a:t>click</a:t>
            </a:r>
            <a:r>
              <a:rPr lang="es-EC" dirty="0"/>
              <a:t>&gt; </a:t>
            </a:r>
            <a:r>
              <a:rPr lang="es-ES" sz="1200" dirty="0"/>
              <a:t>, que permita una adecuada prospección de clientes potenciales </a:t>
            </a:r>
            <a:r>
              <a:rPr lang="es-EC" dirty="0"/>
              <a:t>&lt;</a:t>
            </a:r>
            <a:r>
              <a:rPr lang="es-EC" dirty="0" err="1"/>
              <a:t>click</a:t>
            </a:r>
            <a:r>
              <a:rPr lang="es-EC" dirty="0"/>
              <a:t>&gt; </a:t>
            </a:r>
            <a:r>
              <a:rPr lang="es-ES" sz="1200" dirty="0"/>
              <a:t>, con el propósito de incrementar la posibilidad de que PROING CIA LTDA disminuya la concentración de clientes.</a:t>
            </a:r>
            <a:r>
              <a:rPr lang="es-EC"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C"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EC" sz="1200" dirty="0"/>
              <a:t>Para hacer alcanzable el objetivo general nos hemos planteado los siguientes OE.</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8</a:t>
            </a:fld>
            <a:endParaRPr lang="es-EC"/>
          </a:p>
        </p:txBody>
      </p:sp>
    </p:spTree>
    <p:extLst>
      <p:ext uri="{BB962C8B-B14F-4D97-AF65-F5344CB8AC3E}">
        <p14:creationId xmlns:p14="http://schemas.microsoft.com/office/powerpoint/2010/main" val="213416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Los objetivos específicos son:</a:t>
            </a:r>
          </a:p>
          <a:p>
            <a:r>
              <a:rPr lang="es-EC" dirty="0"/>
              <a:t>&lt;</a:t>
            </a:r>
            <a:r>
              <a:rPr lang="es-EC" dirty="0" err="1"/>
              <a:t>click</a:t>
            </a:r>
            <a:r>
              <a:rPr lang="es-EC" dirty="0"/>
              <a:t>&gt; 1. </a:t>
            </a:r>
            <a:r>
              <a:rPr lang="es-ES" sz="1200" u="none" dirty="0">
                <a:latin typeface="Arial Rounded MT Bold" panose="020F0704030504030204" pitchFamily="34" charset="0"/>
              </a:rPr>
              <a:t>Analizar la situación actual de PROING CIA LTDA, a través de un estudio exploratorio, con el fin de conocer estado actual del manejo de la información.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a:t>
            </a:r>
            <a:r>
              <a:rPr lang="es-ES" sz="1200" b="1" u="none" dirty="0">
                <a:latin typeface="Arial Rounded MT Bold" panose="020F0704030504030204" pitchFamily="34" charset="0"/>
              </a:rPr>
              <a:t>2: </a:t>
            </a:r>
            <a:r>
              <a:rPr lang="es-ES" sz="1200" u="none" dirty="0">
                <a:latin typeface="Arial Rounded MT Bold" panose="020F0704030504030204" pitchFamily="34" charset="0"/>
              </a:rPr>
              <a:t>Realizar un estudio de factibilidad de una propuesta tecnológica enfocada en la disminución de concentración de clientes en las PYMES, mediante una revisión de literatura preliminar.</a:t>
            </a:r>
            <a:endParaRPr lang="en-US" sz="1200" u="none" dirty="0">
              <a:latin typeface="Arial Rounded MT Bold" panose="020F07040305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a:t>
            </a:r>
            <a:r>
              <a:rPr lang="es-ES" sz="1200" b="1" u="none" dirty="0">
                <a:latin typeface="Arial Rounded MT Bold" panose="020F0704030504030204" pitchFamily="34" charset="0"/>
              </a:rPr>
              <a:t>3: </a:t>
            </a:r>
            <a:r>
              <a:rPr lang="es-ES" sz="1200" u="none" dirty="0">
                <a:latin typeface="Arial Rounded MT Bold" panose="020F0704030504030204" pitchFamily="34" charset="0"/>
              </a:rPr>
              <a:t>Implementar un modelo de gestión de datos, que permita llevar a cabo una adecuada prospección de clientes, mediante uso de analítica de datos.</a:t>
            </a:r>
            <a:endParaRPr lang="en-US" sz="1200" u="none" dirty="0">
              <a:latin typeface="Arial Rounded MT Bold" panose="020F07040305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C" dirty="0"/>
              <a:t>&lt;</a:t>
            </a:r>
            <a:r>
              <a:rPr lang="es-EC" dirty="0" err="1"/>
              <a:t>click</a:t>
            </a:r>
            <a:r>
              <a:rPr lang="es-EC" dirty="0"/>
              <a:t>&gt; </a:t>
            </a:r>
            <a:r>
              <a:rPr lang="es-ES" sz="1200" b="1" u="none" dirty="0">
                <a:latin typeface="Arial Rounded MT Bold" panose="020F0704030504030204" pitchFamily="34" charset="0"/>
              </a:rPr>
              <a:t>4: </a:t>
            </a:r>
            <a:r>
              <a:rPr lang="es-ES" sz="1200" u="none" dirty="0">
                <a:latin typeface="Arial Rounded MT Bold" panose="020F0704030504030204" pitchFamily="34" charset="0"/>
              </a:rPr>
              <a:t>Evaluar el modelo de gestión de datos, a través de un juicio de expertos.</a:t>
            </a:r>
            <a:endParaRPr lang="en-US" sz="1200" u="none" dirty="0">
              <a:latin typeface="Arial Rounded MT Bold" panose="020F0704030504030204" pitchFamily="34" charset="0"/>
            </a:endParaRPr>
          </a:p>
          <a:p>
            <a:endParaRPr lang="es-EC" dirty="0"/>
          </a:p>
          <a:p>
            <a:r>
              <a:rPr lang="es-EC" dirty="0"/>
              <a:t>Una vez planteados los antecedentes, la problemática, los objetivos que guían la investigación, definimos la hipótesis bajo la cual se desarrolla el presente proyecto de investigación.</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9</a:t>
            </a:fld>
            <a:endParaRPr lang="es-EC"/>
          </a:p>
        </p:txBody>
      </p:sp>
    </p:spTree>
    <p:extLst>
      <p:ext uri="{BB962C8B-B14F-4D97-AF65-F5344CB8AC3E}">
        <p14:creationId xmlns:p14="http://schemas.microsoft.com/office/powerpoint/2010/main" val="2624242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224" name="CorelDRAW" r:id="rId3" imgW="7762646" imgH="4551274" progId="CorelDRAW.Graphic.12">
                  <p:embed/>
                </p:oleObj>
              </mc:Choice>
              <mc:Fallback>
                <p:oleObj name="CorelDRAW" r:id="rId3" imgW="7762646" imgH="4551274" progId="CorelDRAW.Graphic.12">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4" name="Rectangle 25"/>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sp>
        <p:nvSpPr>
          <p:cNvPr id="5" name="Rectangle 26"/>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6" name="Rectangle 27"/>
          <p:cNvSpPr>
            <a:spLocks noChangeArrowheads="1"/>
          </p:cNvSpPr>
          <p:nvPr userDrawn="1"/>
        </p:nvSpPr>
        <p:spPr bwMode="auto">
          <a:xfrm>
            <a:off x="4095751" y="2286000"/>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pic>
        <p:nvPicPr>
          <p:cNvPr id="7" name="Picture 3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28781" y="5045075"/>
            <a:ext cx="2396739" cy="5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pie de pagina esp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864226"/>
            <a:ext cx="12192000" cy="106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3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577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82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39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A6299-5FA9-4EBA-8035-8097F88C86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75E73C4D-712E-41E7-AC99-14174BA41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226F9E54-CC6C-4ADF-BE4A-0522FF0920CC}"/>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5EC0E88C-70CA-4C7F-9E70-574857ED3ED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AF1E0C8-39CB-40D2-B04B-2250E408C90C}"/>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61068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5CC36-0A49-4636-A241-EFAB8653E87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26A17B2-0023-402C-81BC-A0FF46EF6FB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D1B9E1-51BA-4D20-8824-CD81050E9F73}"/>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5F18EE78-829D-4AA1-8E41-03B8EBAD697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810FFB0-9618-4626-8B99-8B5C3CD66BB7}"/>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74897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C5B7B-824A-4C85-96FA-133F9AB06AE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E9F4B49-C03C-421D-9BB1-D1134F917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404F4C6-7974-486B-8C6C-0867C9CA0C61}"/>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CBFFD2C2-0AA3-442E-91ED-94CF1EB200B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6CC60A-229A-4DE2-8F37-B30C44165A9D}"/>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44154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62905-36D5-4352-9925-976D3816B0B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E41EDFD-860F-4A50-A57F-A8A055E06A9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56B4F8FB-4A48-423D-8D8C-3ABE247E76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2C63DE67-FFFA-48CE-81D2-AC9EE07EB561}"/>
              </a:ext>
            </a:extLst>
          </p:cNvPr>
          <p:cNvSpPr>
            <a:spLocks noGrp="1"/>
          </p:cNvSpPr>
          <p:nvPr>
            <p:ph type="dt" sz="half" idx="10"/>
          </p:nvPr>
        </p:nvSpPr>
        <p:spPr/>
        <p:txBody>
          <a:bodyPr/>
          <a:lstStyle/>
          <a:p>
            <a:endParaRPr lang="en-US"/>
          </a:p>
        </p:txBody>
      </p:sp>
      <p:sp>
        <p:nvSpPr>
          <p:cNvPr id="6" name="Marcador de pie de página 5">
            <a:extLst>
              <a:ext uri="{FF2B5EF4-FFF2-40B4-BE49-F238E27FC236}">
                <a16:creationId xmlns:a16="http://schemas.microsoft.com/office/drawing/2014/main" id="{BD5F469B-71B2-4420-A806-E6666B65AB6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4F51419-1E4D-425B-8252-7B2837C4F091}"/>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85365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0352A-1594-4EB7-AB67-781E407A5C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9AA9F4A-B0B1-4F8D-A002-4E5AFF998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CD38D0-E865-45D4-B548-CA614DD204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5614800-03FA-4DBA-8706-C10D300E1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37775B3-730B-41B3-88E6-721CC5C82D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57301FA7-3EAA-4CE9-8ABA-BACC42F36BC8}"/>
              </a:ext>
            </a:extLst>
          </p:cNvPr>
          <p:cNvSpPr>
            <a:spLocks noGrp="1"/>
          </p:cNvSpPr>
          <p:nvPr>
            <p:ph type="dt" sz="half" idx="10"/>
          </p:nvPr>
        </p:nvSpPr>
        <p:spPr/>
        <p:txBody>
          <a:bodyPr/>
          <a:lstStyle/>
          <a:p>
            <a:endParaRPr lang="en-US"/>
          </a:p>
        </p:txBody>
      </p:sp>
      <p:sp>
        <p:nvSpPr>
          <p:cNvPr id="8" name="Marcador de pie de página 7">
            <a:extLst>
              <a:ext uri="{FF2B5EF4-FFF2-40B4-BE49-F238E27FC236}">
                <a16:creationId xmlns:a16="http://schemas.microsoft.com/office/drawing/2014/main" id="{8EF63A58-6E58-4ABB-B2A7-7E3A893A319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7F9D656-C150-4854-BAFD-E5304DA3E00A}"/>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053638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76D9D-1611-46EC-B37F-6736AF2F377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9E5FBB7B-8034-4F0F-A4FC-75B0EA42CCC1}"/>
              </a:ext>
            </a:extLst>
          </p:cNvPr>
          <p:cNvSpPr>
            <a:spLocks noGrp="1"/>
          </p:cNvSpPr>
          <p:nvPr>
            <p:ph type="dt" sz="half" idx="10"/>
          </p:nvPr>
        </p:nvSpPr>
        <p:spPr/>
        <p:txBody>
          <a:bodyPr/>
          <a:lstStyle/>
          <a:p>
            <a:endParaRPr lang="en-US"/>
          </a:p>
        </p:txBody>
      </p:sp>
      <p:sp>
        <p:nvSpPr>
          <p:cNvPr id="4" name="Marcador de pie de página 3">
            <a:extLst>
              <a:ext uri="{FF2B5EF4-FFF2-40B4-BE49-F238E27FC236}">
                <a16:creationId xmlns:a16="http://schemas.microsoft.com/office/drawing/2014/main" id="{CD1BA594-8523-48D5-853A-997C9D8186F2}"/>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8B6B61C1-C58D-42E9-B859-F65C5896777F}"/>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43703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226684-BB37-43A0-872B-61B0060BF2E9}"/>
              </a:ext>
            </a:extLst>
          </p:cNvPr>
          <p:cNvSpPr>
            <a:spLocks noGrp="1"/>
          </p:cNvSpPr>
          <p:nvPr>
            <p:ph type="dt" sz="half" idx="10"/>
          </p:nvPr>
        </p:nvSpPr>
        <p:spPr/>
        <p:txBody>
          <a:bodyPr/>
          <a:lstStyle/>
          <a:p>
            <a:endParaRPr lang="en-US"/>
          </a:p>
        </p:txBody>
      </p:sp>
      <p:sp>
        <p:nvSpPr>
          <p:cNvPr id="3" name="Marcador de pie de página 2">
            <a:extLst>
              <a:ext uri="{FF2B5EF4-FFF2-40B4-BE49-F238E27FC236}">
                <a16:creationId xmlns:a16="http://schemas.microsoft.com/office/drawing/2014/main" id="{60BA5717-C28C-4752-B404-AC11522A9B84}"/>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E288564F-756F-410B-AD79-E8478C832946}"/>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374000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69217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6B127-8DA3-4814-9005-5A96831135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3081686-F528-40AA-895A-CDEC3BF4F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C4B78836-6B2E-4C14-84D3-CCB006B1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0F7D98-5DE7-4010-9816-1CF153441919}"/>
              </a:ext>
            </a:extLst>
          </p:cNvPr>
          <p:cNvSpPr>
            <a:spLocks noGrp="1"/>
          </p:cNvSpPr>
          <p:nvPr>
            <p:ph type="dt" sz="half" idx="10"/>
          </p:nvPr>
        </p:nvSpPr>
        <p:spPr/>
        <p:txBody>
          <a:bodyPr/>
          <a:lstStyle/>
          <a:p>
            <a:endParaRPr lang="en-US"/>
          </a:p>
        </p:txBody>
      </p:sp>
      <p:sp>
        <p:nvSpPr>
          <p:cNvPr id="6" name="Marcador de pie de página 5">
            <a:extLst>
              <a:ext uri="{FF2B5EF4-FFF2-40B4-BE49-F238E27FC236}">
                <a16:creationId xmlns:a16="http://schemas.microsoft.com/office/drawing/2014/main" id="{D52B4B51-9C5F-4C13-8483-B98941B659D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2ADBB84C-718B-4E73-BF96-7D3997820B6E}"/>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861454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AB347-0D0B-46F3-99B8-73698FD13C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DDFCD0CA-5ACD-448F-8E78-E09ACFB05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D03EC23B-4507-4A61-A2CA-6C0E58F37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0ED9D1-A61D-4012-A102-85FF760AE45F}"/>
              </a:ext>
            </a:extLst>
          </p:cNvPr>
          <p:cNvSpPr>
            <a:spLocks noGrp="1"/>
          </p:cNvSpPr>
          <p:nvPr>
            <p:ph type="dt" sz="half" idx="10"/>
          </p:nvPr>
        </p:nvSpPr>
        <p:spPr/>
        <p:txBody>
          <a:bodyPr/>
          <a:lstStyle/>
          <a:p>
            <a:endParaRPr lang="en-US"/>
          </a:p>
        </p:txBody>
      </p:sp>
      <p:sp>
        <p:nvSpPr>
          <p:cNvPr id="6" name="Marcador de pie de página 5">
            <a:extLst>
              <a:ext uri="{FF2B5EF4-FFF2-40B4-BE49-F238E27FC236}">
                <a16:creationId xmlns:a16="http://schemas.microsoft.com/office/drawing/2014/main" id="{28CB6DC8-C67C-4FA2-B3F1-72C48A230B3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B955390-2BBF-487E-A5E1-BBEDCD9B9238}"/>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79597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5E2D8-6E7A-4B31-8317-328D0AD1261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B4B4ABDA-D69F-4325-AEFB-FDDDF34ADA2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E2C6E81-26D0-4885-AC0A-9DA93571B59F}"/>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7A7A5C59-69B7-4077-87A1-31A9FDF4B58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F5E6E07-054E-46B2-B0B8-ACE2DA8E45AA}"/>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755140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AC16FA-5541-478C-B8C0-5C37FC93A86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04635EA4-8401-4DAE-800C-EB821DD174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E772B7E-C9EC-4A08-A284-FE248734AC11}"/>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72D282A4-1457-4D99-85AD-84B10698BDE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37885FC-8AE1-42AA-8C16-B18E9B193467}"/>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684867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248" name="CorelDRAW" r:id="rId3" imgW="7762646" imgH="4551274" progId="CorelDRAW.Graphic.12">
                  <p:embed/>
                </p:oleObj>
              </mc:Choice>
              <mc:Fallback>
                <p:oleObj name="CorelDRAW" r:id="rId3" imgW="7762646" imgH="4551274" progId="CorelDRAW.Graphic.12">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4" name="Rectangle 25"/>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sp>
        <p:nvSpPr>
          <p:cNvPr id="5" name="Rectangle 26"/>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6" name="Rectangle 27"/>
          <p:cNvSpPr>
            <a:spLocks noChangeArrowheads="1"/>
          </p:cNvSpPr>
          <p:nvPr userDrawn="1"/>
        </p:nvSpPr>
        <p:spPr bwMode="auto">
          <a:xfrm>
            <a:off x="4095751" y="2286000"/>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pic>
        <p:nvPicPr>
          <p:cNvPr id="7" name="Picture 3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28781" y="5045075"/>
            <a:ext cx="2396739" cy="5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pie de pagina esp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864226"/>
            <a:ext cx="12192000" cy="106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8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97434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342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878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547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4682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50396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3325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1">
            <a:extLst>
              <a:ext uri="{FF2B5EF4-FFF2-40B4-BE49-F238E27FC236}">
                <a16:creationId xmlns:a16="http://schemas.microsoft.com/office/drawing/2014/main" id="{D6812B08-5321-4ECC-A306-D6AADFF39E00}"/>
              </a:ext>
            </a:extLst>
          </p:cNvPr>
          <p:cNvSpPr>
            <a:spLocks noChangeArrowheads="1"/>
          </p:cNvSpPr>
          <p:nvPr userDrawn="1"/>
        </p:nvSpPr>
        <p:spPr bwMode="auto">
          <a:xfrm rot="10800000">
            <a:off x="0" y="188012"/>
            <a:ext cx="12192000" cy="457434"/>
          </a:xfrm>
          <a:prstGeom prst="rect">
            <a:avLst/>
          </a:prstGeom>
          <a:gradFill flip="none" rotWithShape="1">
            <a:gsLst>
              <a:gs pos="17000">
                <a:schemeClr val="bg1"/>
              </a:gs>
              <a:gs pos="100000">
                <a:srgbClr val="012869"/>
              </a:gs>
            </a:gsLst>
            <a:path path="circle">
              <a:fillToRect l="100000" t="100000"/>
            </a:path>
            <a:tileRect r="-100000" b="-100000"/>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1027" name="Rectangle 21"/>
          <p:cNvSpPr>
            <a:spLocks noChangeArrowheads="1"/>
          </p:cNvSpPr>
          <p:nvPr userDrawn="1"/>
        </p:nvSpPr>
        <p:spPr bwMode="auto">
          <a:xfrm rot="10800000" flipH="1">
            <a:off x="1" y="6467300"/>
            <a:ext cx="12192000" cy="390699"/>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1028" name="Line 23"/>
          <p:cNvSpPr>
            <a:spLocks noChangeShapeType="1"/>
          </p:cNvSpPr>
          <p:nvPr userDrawn="1"/>
        </p:nvSpPr>
        <p:spPr bwMode="auto">
          <a:xfrm rot="10800000" flipH="1">
            <a:off x="1868210" y="6393645"/>
            <a:ext cx="1032379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userDrawn="1"/>
        </p:nvSpPr>
        <p:spPr bwMode="auto">
          <a:xfrm rot="10800000" flipH="1">
            <a:off x="1868210" y="6441270"/>
            <a:ext cx="1032379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5" descr="LOGO-OFICIAL-transparen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308724"/>
            <a:ext cx="1909157"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Un dibujo animado con letras&#10;&#10;Descripción generada automáticamente con confianza media">
            <a:extLst>
              <a:ext uri="{FF2B5EF4-FFF2-40B4-BE49-F238E27FC236}">
                <a16:creationId xmlns:a16="http://schemas.microsoft.com/office/drawing/2014/main" id="{BB65B638-C8E7-4895-B9C2-D8B813771FD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7655"/>
          <a:stretch/>
        </p:blipFill>
        <p:spPr>
          <a:xfrm>
            <a:off x="91670" y="80770"/>
            <a:ext cx="1817487" cy="671918"/>
          </a:xfrm>
          <a:prstGeom prst="rect">
            <a:avLst/>
          </a:prstGeom>
        </p:spPr>
      </p:pic>
    </p:spTree>
  </p:cSld>
  <p:clrMap bg1="lt1" tx1="dk1" bg2="lt2" tx2="dk2" accent1="accent1" accent2="accent2" accent3="accent3" accent4="accent4" accent5="accent5" accent6="accent6" hlink="hlink" folHlink="folHlink"/>
  <p:sldLayoutIdLst>
    <p:sldLayoutId id="2147484769"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 id="2147484768" r:id="rId12"/>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32CE67-07B8-4844-BEF1-ED19DC054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99CACFB-5B24-4F26-B5D1-30A0625F6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3616FE24-95FF-4B0A-8E06-905774E28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Marcador de pie de página 4">
            <a:extLst>
              <a:ext uri="{FF2B5EF4-FFF2-40B4-BE49-F238E27FC236}">
                <a16:creationId xmlns:a16="http://schemas.microsoft.com/office/drawing/2014/main" id="{8B6C3A18-36D1-4619-B9DA-DE0758FDE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9F9F3E11-F6DB-4316-94AB-C79AED1AE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2B8-7DA8-456A-85D3-8F2BB9597AB7}" type="slidenum">
              <a:rPr lang="en-US" smtClean="0"/>
              <a:t>‹Nº›</a:t>
            </a:fld>
            <a:endParaRPr lang="en-US"/>
          </a:p>
        </p:txBody>
      </p:sp>
      <p:sp>
        <p:nvSpPr>
          <p:cNvPr id="7" name="Rectangle 21">
            <a:extLst>
              <a:ext uri="{FF2B5EF4-FFF2-40B4-BE49-F238E27FC236}">
                <a16:creationId xmlns:a16="http://schemas.microsoft.com/office/drawing/2014/main" id="{7B42B5D7-3F11-4A25-9904-C53AAAEF562F}"/>
              </a:ext>
            </a:extLst>
          </p:cNvPr>
          <p:cNvSpPr>
            <a:spLocks noChangeArrowheads="1"/>
          </p:cNvSpPr>
          <p:nvPr userDrawn="1"/>
        </p:nvSpPr>
        <p:spPr bwMode="auto">
          <a:xfrm rot="10800000">
            <a:off x="0" y="188012"/>
            <a:ext cx="12192000" cy="457434"/>
          </a:xfrm>
          <a:prstGeom prst="rect">
            <a:avLst/>
          </a:prstGeom>
          <a:gradFill flip="none" rotWithShape="1">
            <a:gsLst>
              <a:gs pos="17000">
                <a:schemeClr val="bg1"/>
              </a:gs>
              <a:gs pos="100000">
                <a:srgbClr val="012869"/>
              </a:gs>
            </a:gsLst>
            <a:path path="circle">
              <a:fillToRect l="100000" t="100000"/>
            </a:path>
            <a:tileRect r="-100000" b="-100000"/>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8" name="Rectangle 21">
            <a:extLst>
              <a:ext uri="{FF2B5EF4-FFF2-40B4-BE49-F238E27FC236}">
                <a16:creationId xmlns:a16="http://schemas.microsoft.com/office/drawing/2014/main" id="{6516CB05-C3D1-4385-A320-FD2A86D0A1DA}"/>
              </a:ext>
            </a:extLst>
          </p:cNvPr>
          <p:cNvSpPr>
            <a:spLocks noChangeArrowheads="1"/>
          </p:cNvSpPr>
          <p:nvPr userDrawn="1"/>
        </p:nvSpPr>
        <p:spPr bwMode="auto">
          <a:xfrm rot="10800000" flipH="1">
            <a:off x="1" y="6467300"/>
            <a:ext cx="12192000" cy="390699"/>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9" name="Line 23">
            <a:extLst>
              <a:ext uri="{FF2B5EF4-FFF2-40B4-BE49-F238E27FC236}">
                <a16:creationId xmlns:a16="http://schemas.microsoft.com/office/drawing/2014/main" id="{F6191F31-E72A-41EA-8C93-5B318F782D36}"/>
              </a:ext>
            </a:extLst>
          </p:cNvPr>
          <p:cNvSpPr>
            <a:spLocks noChangeShapeType="1"/>
          </p:cNvSpPr>
          <p:nvPr userDrawn="1"/>
        </p:nvSpPr>
        <p:spPr bwMode="auto">
          <a:xfrm rot="10800000" flipH="1">
            <a:off x="1868210" y="6393645"/>
            <a:ext cx="1032379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 name="Line 24">
            <a:extLst>
              <a:ext uri="{FF2B5EF4-FFF2-40B4-BE49-F238E27FC236}">
                <a16:creationId xmlns:a16="http://schemas.microsoft.com/office/drawing/2014/main" id="{A1FDD1CC-CAAE-4F46-927F-0EC4ECE8E1A9}"/>
              </a:ext>
            </a:extLst>
          </p:cNvPr>
          <p:cNvSpPr>
            <a:spLocks noChangeShapeType="1"/>
          </p:cNvSpPr>
          <p:nvPr userDrawn="1"/>
        </p:nvSpPr>
        <p:spPr bwMode="auto">
          <a:xfrm rot="10800000" flipH="1">
            <a:off x="1868210" y="6441270"/>
            <a:ext cx="1032379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1" name="Picture 25" descr="LOGO-OFICIAL-transparente">
            <a:extLst>
              <a:ext uri="{FF2B5EF4-FFF2-40B4-BE49-F238E27FC236}">
                <a16:creationId xmlns:a16="http://schemas.microsoft.com/office/drawing/2014/main" id="{D97EAE11-DDD5-4FB8-8E88-3FE8F8104DD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308724"/>
            <a:ext cx="1909157"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descr="Un dibujo animado con letras&#10;&#10;Descripción generada automáticamente con confianza media">
            <a:extLst>
              <a:ext uri="{FF2B5EF4-FFF2-40B4-BE49-F238E27FC236}">
                <a16:creationId xmlns:a16="http://schemas.microsoft.com/office/drawing/2014/main" id="{2E02D0E5-C9DE-4A94-961D-84BA337C4578}"/>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7655"/>
          <a:stretch/>
        </p:blipFill>
        <p:spPr>
          <a:xfrm>
            <a:off x="91670" y="80770"/>
            <a:ext cx="1817487" cy="671918"/>
          </a:xfrm>
          <a:prstGeom prst="rect">
            <a:avLst/>
          </a:prstGeom>
        </p:spPr>
      </p:pic>
    </p:spTree>
    <p:extLst>
      <p:ext uri="{BB962C8B-B14F-4D97-AF65-F5344CB8AC3E}">
        <p14:creationId xmlns:p14="http://schemas.microsoft.com/office/powerpoint/2010/main" val="2125186772"/>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22.jpe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jp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4.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48.wmf"/><Relationship Id="rId4" Type="http://schemas.openxmlformats.org/officeDocument/2006/relationships/image" Target="../media/image49.png"/><Relationship Id="rId9"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chart" Target="../charts/chart8.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svg"/><Relationship Id="rId2" Type="http://schemas.openxmlformats.org/officeDocument/2006/relationships/image" Target="../media/image59.jpeg"/><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chart" Target="../charts/char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4294967295"/>
          </p:nvPr>
        </p:nvSpPr>
        <p:spPr bwMode="auto">
          <a:xfrm>
            <a:off x="2150404" y="721309"/>
            <a:ext cx="9246828" cy="752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None/>
            </a:pPr>
            <a:r>
              <a:rPr lang="es-EC" altLang="es-ES" sz="1600" b="1" dirty="0">
                <a:solidFill>
                  <a:schemeClr val="tx1"/>
                </a:solidFill>
              </a:rPr>
              <a:t>VICERRECTORADO DE INVESTIGACIÓN, INNOVACIÓN Y TRANSFERENCIA DE TECNOLOGÍA</a:t>
            </a:r>
          </a:p>
          <a:p>
            <a:pPr marL="0" indent="0" algn="ctr">
              <a:buNone/>
            </a:pPr>
            <a:r>
              <a:rPr lang="es-EC" altLang="es-ES" sz="1600" b="1" dirty="0">
                <a:solidFill>
                  <a:schemeClr val="tx1"/>
                </a:solidFill>
              </a:rPr>
              <a:t>CENTRO DE ESTUDIOS DE POSGRADOS</a:t>
            </a:r>
          </a:p>
          <a:p>
            <a:pPr marL="0" indent="0" algn="ctr">
              <a:buNone/>
            </a:pPr>
            <a:endParaRPr lang="es-ES" altLang="es-ES" sz="1600" b="1" dirty="0">
              <a:solidFill>
                <a:schemeClr val="tx1"/>
              </a:solidFill>
            </a:endParaRPr>
          </a:p>
          <a:p>
            <a:pPr marL="0" indent="0" algn="r">
              <a:buNone/>
            </a:pPr>
            <a:endParaRPr lang="es-ES" altLang="es-ES" sz="1600" b="1" dirty="0">
              <a:solidFill>
                <a:schemeClr val="tx1"/>
              </a:solidFill>
            </a:endParaRPr>
          </a:p>
        </p:txBody>
      </p:sp>
      <p:sp>
        <p:nvSpPr>
          <p:cNvPr id="4" name="CuadroTexto 3">
            <a:extLst>
              <a:ext uri="{FF2B5EF4-FFF2-40B4-BE49-F238E27FC236}">
                <a16:creationId xmlns:a16="http://schemas.microsoft.com/office/drawing/2014/main" id="{9386841A-5CC1-4CA3-9DD7-25B81E1B9420}"/>
              </a:ext>
            </a:extLst>
          </p:cNvPr>
          <p:cNvSpPr txBox="1"/>
          <p:nvPr/>
        </p:nvSpPr>
        <p:spPr>
          <a:xfrm>
            <a:off x="2942546" y="4209311"/>
            <a:ext cx="7353300" cy="646331"/>
          </a:xfrm>
          <a:prstGeom prst="rect">
            <a:avLst/>
          </a:prstGeom>
          <a:noFill/>
        </p:spPr>
        <p:txBody>
          <a:bodyPr wrap="square">
            <a:spAutoFit/>
          </a:bodyPr>
          <a:lstStyle/>
          <a:p>
            <a:pPr marL="0" indent="0" algn="ctr">
              <a:buNone/>
            </a:pPr>
            <a:r>
              <a:rPr lang="es-EC" altLang="es-ES" sz="1800" b="1" u="none" dirty="0">
                <a:solidFill>
                  <a:schemeClr val="tx1"/>
                </a:solidFill>
              </a:rPr>
              <a:t>AUTOR: </a:t>
            </a:r>
            <a:r>
              <a:rPr lang="es-EC" sz="1800" b="1" u="none" dirty="0">
                <a:solidFill>
                  <a:schemeClr val="tx1"/>
                </a:solidFill>
              </a:rPr>
              <a:t>ANA CRISTINA TIPÁN</a:t>
            </a:r>
          </a:p>
          <a:p>
            <a:pPr marL="0" indent="0" algn="ctr">
              <a:buNone/>
            </a:pPr>
            <a:r>
              <a:rPr lang="es-ES" altLang="es-ES" sz="1800" b="1" u="none" dirty="0">
                <a:solidFill>
                  <a:schemeClr val="tx1"/>
                </a:solidFill>
              </a:rPr>
              <a:t>DIRECTOR: PhD. </a:t>
            </a:r>
            <a:r>
              <a:rPr lang="es-EC" sz="1800" b="1" u="none" dirty="0">
                <a:solidFill>
                  <a:schemeClr val="tx1"/>
                </a:solidFill>
              </a:rPr>
              <a:t>RODRIGO FONSECA</a:t>
            </a:r>
            <a:endParaRPr lang="es-ES" altLang="es-ES" sz="1800" b="1" u="none" dirty="0">
              <a:solidFill>
                <a:schemeClr val="tx1"/>
              </a:solidFill>
            </a:endParaRPr>
          </a:p>
        </p:txBody>
      </p:sp>
      <p:sp>
        <p:nvSpPr>
          <p:cNvPr id="6" name="CuadroTexto 5">
            <a:extLst>
              <a:ext uri="{FF2B5EF4-FFF2-40B4-BE49-F238E27FC236}">
                <a16:creationId xmlns:a16="http://schemas.microsoft.com/office/drawing/2014/main" id="{4DF6E415-3D30-431B-A96E-3FDE1EC5A58B}"/>
              </a:ext>
            </a:extLst>
          </p:cNvPr>
          <p:cNvSpPr txBox="1"/>
          <p:nvPr/>
        </p:nvSpPr>
        <p:spPr>
          <a:xfrm>
            <a:off x="1721800" y="1676103"/>
            <a:ext cx="9602692" cy="560410"/>
          </a:xfrm>
          <a:prstGeom prst="rect">
            <a:avLst/>
          </a:prstGeom>
          <a:noFill/>
        </p:spPr>
        <p:txBody>
          <a:bodyPr wrap="square">
            <a:spAutoFit/>
          </a:bodyPr>
          <a:lstStyle/>
          <a:p>
            <a:pPr marL="0" indent="0" algn="ctr">
              <a:lnSpc>
                <a:spcPct val="200000"/>
              </a:lnSpc>
              <a:buNone/>
            </a:pPr>
            <a:r>
              <a:rPr lang="es-EC" altLang="es-ES" sz="1800" b="1" u="none" dirty="0">
                <a:solidFill>
                  <a:schemeClr val="accent2"/>
                </a:solidFill>
              </a:rPr>
              <a:t>TRABAJO DE TITULACIÓN PREVIO A LA OBTENCIÓN DEL TÍTULO DE MAGÍSTER </a:t>
            </a:r>
            <a:r>
              <a:rPr lang="es-ES" altLang="es-ES" sz="1800" b="1" u="none" dirty="0">
                <a:solidFill>
                  <a:schemeClr val="accent2"/>
                </a:solidFill>
              </a:rPr>
              <a:t>EN</a:t>
            </a:r>
          </a:p>
        </p:txBody>
      </p:sp>
      <p:sp>
        <p:nvSpPr>
          <p:cNvPr id="8" name="CuadroTexto 7">
            <a:extLst>
              <a:ext uri="{FF2B5EF4-FFF2-40B4-BE49-F238E27FC236}">
                <a16:creationId xmlns:a16="http://schemas.microsoft.com/office/drawing/2014/main" id="{69CCD57A-810A-4137-8D71-866230F5C791}"/>
              </a:ext>
            </a:extLst>
          </p:cNvPr>
          <p:cNvSpPr txBox="1"/>
          <p:nvPr/>
        </p:nvSpPr>
        <p:spPr>
          <a:xfrm>
            <a:off x="2031970" y="2648689"/>
            <a:ext cx="8982352" cy="954107"/>
          </a:xfrm>
          <a:prstGeom prst="rect">
            <a:avLst/>
          </a:prstGeom>
          <a:noFill/>
        </p:spPr>
        <p:txBody>
          <a:bodyPr wrap="square">
            <a:spAutoFit/>
          </a:bodyPr>
          <a:lstStyle/>
          <a:p>
            <a:pPr marL="0" indent="0" algn="ctr">
              <a:buNone/>
            </a:pPr>
            <a:r>
              <a:rPr lang="es-ES" altLang="es-ES" sz="2800" u="none" dirty="0">
                <a:solidFill>
                  <a:srgbClr val="006600"/>
                </a:solidFill>
                <a:latin typeface="Arial Rounded MT Bold" panose="020F0704030504030204" pitchFamily="34" charset="0"/>
              </a:rPr>
              <a:t>GESTIÓN DE SISTEMAS DE INFORMACIÓN E INTELIGENCIA DE NEGOCIOS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u="none" dirty="0">
                <a:solidFill>
                  <a:srgbClr val="FFFF00"/>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3965701" y="1067602"/>
            <a:ext cx="5867846" cy="646331"/>
          </a:xfrm>
          <a:prstGeom prst="rect">
            <a:avLst/>
          </a:prstGeom>
          <a:noFill/>
        </p:spPr>
        <p:txBody>
          <a:bodyPr wrap="square">
            <a:spAutoFit/>
          </a:bodyPr>
          <a:lstStyle/>
          <a:p>
            <a:pPr marL="0" indent="0" algn="ctr">
              <a:buNone/>
            </a:pPr>
            <a:r>
              <a:rPr lang="es-ES" altLang="es-ES" sz="3600" b="1" u="none" dirty="0">
                <a:solidFill>
                  <a:srgbClr val="006600"/>
                </a:solidFill>
                <a:latin typeface="Arial Rounded MT Bold" panose="020F0704030504030204" pitchFamily="34" charset="0"/>
              </a:rPr>
              <a:t>Hipótesis</a:t>
            </a:r>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1714068"/>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descr="Icono&#10;&#10;Descripción generada automáticamente con confianza baja">
            <a:extLst>
              <a:ext uri="{FF2B5EF4-FFF2-40B4-BE49-F238E27FC236}">
                <a16:creationId xmlns:a16="http://schemas.microsoft.com/office/drawing/2014/main" id="{50E72059-92C4-44B5-9757-731B48E7B5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23" r="30728"/>
          <a:stretch/>
        </p:blipFill>
        <p:spPr>
          <a:xfrm>
            <a:off x="2048517" y="2552204"/>
            <a:ext cx="1888761" cy="2503733"/>
          </a:xfrm>
          <a:prstGeom prst="rect">
            <a:avLst/>
          </a:prstGeom>
        </p:spPr>
      </p:pic>
      <p:sp>
        <p:nvSpPr>
          <p:cNvPr id="17" name="CuadroTexto 16">
            <a:extLst>
              <a:ext uri="{FF2B5EF4-FFF2-40B4-BE49-F238E27FC236}">
                <a16:creationId xmlns:a16="http://schemas.microsoft.com/office/drawing/2014/main" id="{69118006-0EAB-42C7-8475-DA717DEFFA4D}"/>
              </a:ext>
            </a:extLst>
          </p:cNvPr>
          <p:cNvSpPr txBox="1"/>
          <p:nvPr/>
        </p:nvSpPr>
        <p:spPr>
          <a:xfrm>
            <a:off x="3937278" y="2732671"/>
            <a:ext cx="6751498" cy="2142797"/>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s-ES"/>
            </a:defPPr>
            <a:lvl1pPr algn="ctr">
              <a:defRPr sz="2000" u="none">
                <a:solidFill>
                  <a:schemeClr val="lt1"/>
                </a:solidFill>
                <a:latin typeface="Arial Rounded MT Bold" panose="020F07040305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ES" dirty="0">
                <a:solidFill>
                  <a:schemeClr val="tx1"/>
                </a:solidFill>
              </a:rPr>
              <a:t>La aplicación de un modelo de gestión de datos, basado en analítica, permitirá una adecuada prospección de clientes potenciales.</a:t>
            </a:r>
            <a:endParaRPr lang="es-EC" dirty="0">
              <a:solidFill>
                <a:schemeClr val="tx1"/>
              </a:solidFill>
            </a:endParaRPr>
          </a:p>
        </p:txBody>
      </p:sp>
      <p:sp>
        <p:nvSpPr>
          <p:cNvPr id="7" name="Rectángulo: esquinas redondeadas 6">
            <a:extLst>
              <a:ext uri="{FF2B5EF4-FFF2-40B4-BE49-F238E27FC236}">
                <a16:creationId xmlns:a16="http://schemas.microsoft.com/office/drawing/2014/main" id="{EA7CA2C3-47A0-4E44-A82E-C476FBD561D1}"/>
              </a:ext>
            </a:extLst>
          </p:cNvPr>
          <p:cNvSpPr/>
          <p:nvPr/>
        </p:nvSpPr>
        <p:spPr>
          <a:xfrm>
            <a:off x="6800622" y="3348668"/>
            <a:ext cx="3526945" cy="318194"/>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ángulo: esquinas redondeadas 26">
            <a:extLst>
              <a:ext uri="{FF2B5EF4-FFF2-40B4-BE49-F238E27FC236}">
                <a16:creationId xmlns:a16="http://schemas.microsoft.com/office/drawing/2014/main" id="{101314BF-BD63-464F-9184-7043018F0D66}"/>
              </a:ext>
            </a:extLst>
          </p:cNvPr>
          <p:cNvSpPr/>
          <p:nvPr/>
        </p:nvSpPr>
        <p:spPr>
          <a:xfrm>
            <a:off x="4867549" y="3964665"/>
            <a:ext cx="3201368" cy="318194"/>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oblada 10">
            <a:extLst>
              <a:ext uri="{FF2B5EF4-FFF2-40B4-BE49-F238E27FC236}">
                <a16:creationId xmlns:a16="http://schemas.microsoft.com/office/drawing/2014/main" id="{6B652694-C87E-47A4-8BC6-EEC7DE979D10}"/>
              </a:ext>
            </a:extLst>
          </p:cNvPr>
          <p:cNvSpPr/>
          <p:nvPr/>
        </p:nvSpPr>
        <p:spPr>
          <a:xfrm>
            <a:off x="8277463" y="2209019"/>
            <a:ext cx="368969" cy="1139649"/>
          </a:xfrm>
          <a:prstGeom prst="ben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u="none">
              <a:latin typeface="Arial Rounded MT Bold" panose="020F0704030504030204" pitchFamily="34" charset="0"/>
            </a:endParaRPr>
          </a:p>
        </p:txBody>
      </p:sp>
      <p:sp>
        <p:nvSpPr>
          <p:cNvPr id="29" name="Flecha: doblada 28">
            <a:extLst>
              <a:ext uri="{FF2B5EF4-FFF2-40B4-BE49-F238E27FC236}">
                <a16:creationId xmlns:a16="http://schemas.microsoft.com/office/drawing/2014/main" id="{1427A673-C9D4-4421-AF72-292E06B8A906}"/>
              </a:ext>
            </a:extLst>
          </p:cNvPr>
          <p:cNvSpPr/>
          <p:nvPr/>
        </p:nvSpPr>
        <p:spPr>
          <a:xfrm rot="10800000">
            <a:off x="6774648" y="4282859"/>
            <a:ext cx="368969" cy="1139649"/>
          </a:xfrm>
          <a:prstGeom prst="ben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u="none">
              <a:latin typeface="Arial Rounded MT Bold" panose="020F0704030504030204" pitchFamily="34" charset="0"/>
            </a:endParaRPr>
          </a:p>
        </p:txBody>
      </p:sp>
      <p:sp>
        <p:nvSpPr>
          <p:cNvPr id="13" name="CuadroTexto 12">
            <a:extLst>
              <a:ext uri="{FF2B5EF4-FFF2-40B4-BE49-F238E27FC236}">
                <a16:creationId xmlns:a16="http://schemas.microsoft.com/office/drawing/2014/main" id="{33A03472-94F2-4496-82DD-E16A243C15EF}"/>
              </a:ext>
            </a:extLst>
          </p:cNvPr>
          <p:cNvSpPr txBox="1"/>
          <p:nvPr/>
        </p:nvSpPr>
        <p:spPr>
          <a:xfrm>
            <a:off x="4991710" y="5113731"/>
            <a:ext cx="1830629" cy="369332"/>
          </a:xfrm>
          <a:prstGeom prst="rect">
            <a:avLst/>
          </a:prstGeom>
          <a:noFill/>
        </p:spPr>
        <p:txBody>
          <a:bodyPr wrap="none" rtlCol="0">
            <a:spAutoFit/>
          </a:bodyPr>
          <a:lstStyle/>
          <a:p>
            <a:r>
              <a:rPr lang="es-EC" b="1" u="none" dirty="0">
                <a:solidFill>
                  <a:schemeClr val="accent1">
                    <a:lumMod val="50000"/>
                  </a:schemeClr>
                </a:solidFill>
              </a:rPr>
              <a:t>V. Dependiente</a:t>
            </a:r>
          </a:p>
        </p:txBody>
      </p:sp>
      <p:sp>
        <p:nvSpPr>
          <p:cNvPr id="30" name="CuadroTexto 29">
            <a:extLst>
              <a:ext uri="{FF2B5EF4-FFF2-40B4-BE49-F238E27FC236}">
                <a16:creationId xmlns:a16="http://schemas.microsoft.com/office/drawing/2014/main" id="{49DF339A-FEC8-43A5-B505-278EA79893E9}"/>
              </a:ext>
            </a:extLst>
          </p:cNvPr>
          <p:cNvSpPr txBox="1"/>
          <p:nvPr/>
        </p:nvSpPr>
        <p:spPr>
          <a:xfrm>
            <a:off x="8790761" y="2108503"/>
            <a:ext cx="2010166" cy="369332"/>
          </a:xfrm>
          <a:prstGeom prst="rect">
            <a:avLst/>
          </a:prstGeom>
          <a:noFill/>
        </p:spPr>
        <p:txBody>
          <a:bodyPr wrap="none" rtlCol="0">
            <a:spAutoFit/>
          </a:bodyPr>
          <a:lstStyle>
            <a:defPPr>
              <a:defRPr lang="es-ES"/>
            </a:defPPr>
            <a:lvl1pPr>
              <a:defRPr b="1" u="none">
                <a:solidFill>
                  <a:schemeClr val="accent1">
                    <a:lumMod val="50000"/>
                  </a:schemeClr>
                </a:solidFill>
              </a:defRPr>
            </a:lvl1pPr>
          </a:lstStyle>
          <a:p>
            <a:r>
              <a:rPr lang="es-EC" dirty="0"/>
              <a:t>V. Independiente</a:t>
            </a:r>
          </a:p>
        </p:txBody>
      </p:sp>
      <p:sp>
        <p:nvSpPr>
          <p:cNvPr id="2" name="Marcador de número de diapositiva 1">
            <a:extLst>
              <a:ext uri="{FF2B5EF4-FFF2-40B4-BE49-F238E27FC236}">
                <a16:creationId xmlns:a16="http://schemas.microsoft.com/office/drawing/2014/main" id="{CE440130-5979-4F83-A585-7BCEBE1C2ABE}"/>
              </a:ext>
            </a:extLst>
          </p:cNvPr>
          <p:cNvSpPr>
            <a:spLocks noGrp="1"/>
          </p:cNvSpPr>
          <p:nvPr>
            <p:ph type="sldNum" sz="quarter" idx="12"/>
          </p:nvPr>
        </p:nvSpPr>
        <p:spPr/>
        <p:txBody>
          <a:bodyPr/>
          <a:lstStyle/>
          <a:p>
            <a:fld id="{4CF662B8-7DA8-456A-85D3-8F2BB9597AB7}" type="slidenum">
              <a:rPr lang="en-US" smtClean="0"/>
              <a:t>10</a:t>
            </a:fld>
            <a:endParaRPr lang="en-US"/>
          </a:p>
        </p:txBody>
      </p:sp>
    </p:spTree>
    <p:extLst>
      <p:ext uri="{BB962C8B-B14F-4D97-AF65-F5344CB8AC3E}">
        <p14:creationId xmlns:p14="http://schemas.microsoft.com/office/powerpoint/2010/main" val="333905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11" grpId="0" animBg="1"/>
      <p:bldP spid="29" grpId="0" animBg="1"/>
      <p:bldP spid="13"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u="none" dirty="0">
                <a:solidFill>
                  <a:srgbClr val="FFFF00"/>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3997785" y="799363"/>
            <a:ext cx="5867846" cy="646331"/>
          </a:xfrm>
          <a:prstGeom prst="rect">
            <a:avLst/>
          </a:prstGeom>
          <a:noFill/>
        </p:spPr>
        <p:txBody>
          <a:bodyPr wrap="square">
            <a:spAutoFit/>
          </a:bodyPr>
          <a:lstStyle/>
          <a:p>
            <a:pPr marL="0" indent="0" algn="ctr">
              <a:buNone/>
            </a:pPr>
            <a:r>
              <a:rPr lang="es-ES" altLang="es-ES" sz="3600" b="1" u="none" dirty="0" err="1">
                <a:solidFill>
                  <a:srgbClr val="006600"/>
                </a:solidFill>
                <a:latin typeface="Arial Rounded MT Bold" panose="020F0704030504030204" pitchFamily="34" charset="0"/>
              </a:rPr>
              <a:t>Desing</a:t>
            </a:r>
            <a:r>
              <a:rPr lang="es-ES" altLang="es-ES" sz="3600" b="1" u="none" dirty="0">
                <a:solidFill>
                  <a:srgbClr val="006600"/>
                </a:solidFill>
                <a:latin typeface="Arial Rounded MT Bold" panose="020F0704030504030204" pitchFamily="34" charset="0"/>
              </a:rPr>
              <a:t> </a:t>
            </a:r>
            <a:r>
              <a:rPr lang="es-ES" altLang="es-ES" sz="3600" b="1" u="none" dirty="0" err="1">
                <a:solidFill>
                  <a:srgbClr val="006600"/>
                </a:solidFill>
                <a:latin typeface="Arial Rounded MT Bold" panose="020F0704030504030204" pitchFamily="34" charset="0"/>
              </a:rPr>
              <a:t>Science</a:t>
            </a:r>
            <a:r>
              <a:rPr lang="es-ES" altLang="es-ES" sz="3600" b="1" u="none" dirty="0">
                <a:solidFill>
                  <a:srgbClr val="006600"/>
                </a:solidFill>
                <a:latin typeface="Arial Rounded MT Bold" panose="020F0704030504030204" pitchFamily="34" charset="0"/>
              </a:rPr>
              <a:t> </a:t>
            </a:r>
            <a:r>
              <a:rPr lang="es-ES" altLang="es-ES" sz="3600" b="1" u="none" dirty="0" err="1">
                <a:solidFill>
                  <a:srgbClr val="006600"/>
                </a:solidFill>
                <a:latin typeface="Arial Rounded MT Bold" panose="020F0704030504030204" pitchFamily="34" charset="0"/>
              </a:rPr>
              <a:t>Research</a:t>
            </a:r>
            <a:endParaRPr lang="es-ES" altLang="es-ES" sz="3600" b="1" u="none" dirty="0">
              <a:solidFill>
                <a:srgbClr val="006600"/>
              </a:solidFill>
              <a:latin typeface="Arial Rounded MT Bold" panose="020F0704030504030204" pitchFamily="34" charset="0"/>
            </a:endParaRPr>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50729" y="2114426"/>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esquinas redondeadas 17">
            <a:extLst>
              <a:ext uri="{FF2B5EF4-FFF2-40B4-BE49-F238E27FC236}">
                <a16:creationId xmlns:a16="http://schemas.microsoft.com/office/drawing/2014/main" id="{D198E495-790D-4EC0-B292-98EA9C00EDC8}"/>
              </a:ext>
            </a:extLst>
          </p:cNvPr>
          <p:cNvSpPr/>
          <p:nvPr/>
        </p:nvSpPr>
        <p:spPr>
          <a:xfrm>
            <a:off x="2043350" y="1858365"/>
            <a:ext cx="2583855" cy="12071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u="none" dirty="0">
                <a:latin typeface="Arial Rounded MT Bold" panose="020F0704030504030204" pitchFamily="34" charset="0"/>
              </a:rPr>
              <a:t>Ciclo de Relevancia</a:t>
            </a:r>
          </a:p>
          <a:p>
            <a:pPr algn="ctr"/>
            <a:r>
              <a:rPr lang="es-EC" u="none" dirty="0">
                <a:latin typeface="Arial Rounded MT Bold" panose="020F0704030504030204" pitchFamily="34" charset="0"/>
              </a:rPr>
              <a:t>Identifica Problema y Solución</a:t>
            </a:r>
            <a:endParaRPr lang="en-US" u="none" dirty="0">
              <a:latin typeface="Arial Rounded MT Bold" panose="020F0704030504030204" pitchFamily="34" charset="0"/>
            </a:endParaRPr>
          </a:p>
        </p:txBody>
      </p:sp>
      <p:sp>
        <p:nvSpPr>
          <p:cNvPr id="19" name="Flecha: a la derecha 18">
            <a:extLst>
              <a:ext uri="{FF2B5EF4-FFF2-40B4-BE49-F238E27FC236}">
                <a16:creationId xmlns:a16="http://schemas.microsoft.com/office/drawing/2014/main" id="{724CA7E1-718F-4C4E-A6A0-053F58D4A303}"/>
              </a:ext>
            </a:extLst>
          </p:cNvPr>
          <p:cNvSpPr/>
          <p:nvPr/>
        </p:nvSpPr>
        <p:spPr>
          <a:xfrm>
            <a:off x="4763331" y="2175827"/>
            <a:ext cx="527351" cy="491550"/>
          </a:xfrm>
          <a:prstGeom prst="righ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u="none">
              <a:latin typeface="Arial Rounded MT Bold" panose="020F0704030504030204" pitchFamily="34" charset="0"/>
            </a:endParaRPr>
          </a:p>
        </p:txBody>
      </p:sp>
      <p:sp>
        <p:nvSpPr>
          <p:cNvPr id="23" name="Rectángulo: esquinas redondeadas 22">
            <a:extLst>
              <a:ext uri="{FF2B5EF4-FFF2-40B4-BE49-F238E27FC236}">
                <a16:creationId xmlns:a16="http://schemas.microsoft.com/office/drawing/2014/main" id="{D209A0FF-6D8F-4206-9466-2F79A1C19FAC}"/>
              </a:ext>
            </a:extLst>
          </p:cNvPr>
          <p:cNvSpPr/>
          <p:nvPr/>
        </p:nvSpPr>
        <p:spPr>
          <a:xfrm>
            <a:off x="2070957" y="4062587"/>
            <a:ext cx="942229" cy="4915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OE1</a:t>
            </a:r>
            <a:endParaRPr lang="en-US" sz="1400" u="none" dirty="0">
              <a:solidFill>
                <a:schemeClr val="tx1"/>
              </a:solidFill>
              <a:latin typeface="Arial Rounded MT Bold" panose="020F0704030504030204" pitchFamily="34" charset="0"/>
            </a:endParaRPr>
          </a:p>
        </p:txBody>
      </p:sp>
      <p:sp>
        <p:nvSpPr>
          <p:cNvPr id="28" name="Rectángulo: esquinas redondeadas 27">
            <a:extLst>
              <a:ext uri="{FF2B5EF4-FFF2-40B4-BE49-F238E27FC236}">
                <a16:creationId xmlns:a16="http://schemas.microsoft.com/office/drawing/2014/main" id="{69913D1C-86E9-431B-AC1D-8B3167CEFA22}"/>
              </a:ext>
            </a:extLst>
          </p:cNvPr>
          <p:cNvSpPr/>
          <p:nvPr/>
        </p:nvSpPr>
        <p:spPr>
          <a:xfrm>
            <a:off x="2070957" y="4677142"/>
            <a:ext cx="942229" cy="6167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OE2</a:t>
            </a:r>
            <a:endParaRPr lang="en-US" sz="1400" u="none" dirty="0">
              <a:solidFill>
                <a:schemeClr val="tx1"/>
              </a:solidFill>
              <a:latin typeface="Arial Rounded MT Bold" panose="020F0704030504030204" pitchFamily="34" charset="0"/>
            </a:endParaRPr>
          </a:p>
        </p:txBody>
      </p:sp>
      <p:sp>
        <p:nvSpPr>
          <p:cNvPr id="31" name="Rectángulo: esquinas redondeadas 30">
            <a:extLst>
              <a:ext uri="{FF2B5EF4-FFF2-40B4-BE49-F238E27FC236}">
                <a16:creationId xmlns:a16="http://schemas.microsoft.com/office/drawing/2014/main" id="{B2BDE387-B4BF-4E73-B8E4-9B0C92C4AD4B}"/>
              </a:ext>
            </a:extLst>
          </p:cNvPr>
          <p:cNvSpPr/>
          <p:nvPr/>
        </p:nvSpPr>
        <p:spPr>
          <a:xfrm>
            <a:off x="3194371" y="4037124"/>
            <a:ext cx="1432834" cy="491551"/>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Estudio Exploratorio</a:t>
            </a:r>
            <a:endParaRPr lang="en-US" sz="1400" u="none" dirty="0">
              <a:solidFill>
                <a:schemeClr val="tx1"/>
              </a:solidFill>
              <a:latin typeface="Arial Rounded MT Bold" panose="020F0704030504030204" pitchFamily="34" charset="0"/>
            </a:endParaRPr>
          </a:p>
        </p:txBody>
      </p:sp>
      <p:sp>
        <p:nvSpPr>
          <p:cNvPr id="32" name="Rectángulo: esquinas redondeadas 31">
            <a:extLst>
              <a:ext uri="{FF2B5EF4-FFF2-40B4-BE49-F238E27FC236}">
                <a16:creationId xmlns:a16="http://schemas.microsoft.com/office/drawing/2014/main" id="{CB9AD237-0070-4A5B-875D-E5EA926C72B4}"/>
              </a:ext>
            </a:extLst>
          </p:cNvPr>
          <p:cNvSpPr/>
          <p:nvPr/>
        </p:nvSpPr>
        <p:spPr>
          <a:xfrm>
            <a:off x="3201682" y="4677141"/>
            <a:ext cx="1432834" cy="616753"/>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Revisión de Literatura Preliminar</a:t>
            </a:r>
            <a:endParaRPr lang="en-US" sz="1400" u="none" dirty="0">
              <a:solidFill>
                <a:schemeClr val="tx1"/>
              </a:solidFill>
              <a:latin typeface="Arial Rounded MT Bold" panose="020F0704030504030204" pitchFamily="34" charset="0"/>
            </a:endParaRPr>
          </a:p>
        </p:txBody>
      </p:sp>
      <p:sp>
        <p:nvSpPr>
          <p:cNvPr id="33" name="Rectángulo: esquinas redondeadas 32">
            <a:extLst>
              <a:ext uri="{FF2B5EF4-FFF2-40B4-BE49-F238E27FC236}">
                <a16:creationId xmlns:a16="http://schemas.microsoft.com/office/drawing/2014/main" id="{AB21B477-1B52-417B-8DE9-984618EE6B36}"/>
              </a:ext>
            </a:extLst>
          </p:cNvPr>
          <p:cNvSpPr/>
          <p:nvPr/>
        </p:nvSpPr>
        <p:spPr>
          <a:xfrm>
            <a:off x="2043350" y="3392531"/>
            <a:ext cx="969837" cy="4915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u="none" dirty="0">
                <a:solidFill>
                  <a:schemeClr val="tx1"/>
                </a:solidFill>
                <a:latin typeface="Arial Rounded MT Bold" panose="020F0704030504030204" pitchFamily="34" charset="0"/>
              </a:rPr>
              <a:t>Objetivo</a:t>
            </a:r>
            <a:endParaRPr lang="en-US" sz="1400" b="1" u="none" dirty="0">
              <a:solidFill>
                <a:schemeClr val="tx1"/>
              </a:solidFill>
              <a:latin typeface="Arial Rounded MT Bold" panose="020F0704030504030204" pitchFamily="34" charset="0"/>
            </a:endParaRPr>
          </a:p>
        </p:txBody>
      </p:sp>
      <p:sp>
        <p:nvSpPr>
          <p:cNvPr id="34" name="Rectángulo: esquinas redondeadas 33">
            <a:extLst>
              <a:ext uri="{FF2B5EF4-FFF2-40B4-BE49-F238E27FC236}">
                <a16:creationId xmlns:a16="http://schemas.microsoft.com/office/drawing/2014/main" id="{08AB7CA9-8715-4A34-839F-2975BB25500D}"/>
              </a:ext>
            </a:extLst>
          </p:cNvPr>
          <p:cNvSpPr/>
          <p:nvPr/>
        </p:nvSpPr>
        <p:spPr>
          <a:xfrm>
            <a:off x="3201682" y="3367068"/>
            <a:ext cx="1432834" cy="491551"/>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u="none" dirty="0">
                <a:solidFill>
                  <a:schemeClr val="tx1"/>
                </a:solidFill>
                <a:latin typeface="Arial Rounded MT Bold" panose="020F0704030504030204" pitchFamily="34" charset="0"/>
              </a:rPr>
              <a:t>Método</a:t>
            </a:r>
            <a:endParaRPr lang="en-US" sz="1400" b="1" u="none" dirty="0">
              <a:solidFill>
                <a:schemeClr val="tx1"/>
              </a:solidFill>
              <a:latin typeface="Arial Rounded MT Bold" panose="020F0704030504030204" pitchFamily="34" charset="0"/>
            </a:endParaRPr>
          </a:p>
        </p:txBody>
      </p:sp>
      <p:sp>
        <p:nvSpPr>
          <p:cNvPr id="42" name="Rectángulo: esquinas redondeadas 41">
            <a:extLst>
              <a:ext uri="{FF2B5EF4-FFF2-40B4-BE49-F238E27FC236}">
                <a16:creationId xmlns:a16="http://schemas.microsoft.com/office/drawing/2014/main" id="{CFAE10AE-D348-4CD5-8D3F-0AF1EBB3BF9E}"/>
              </a:ext>
            </a:extLst>
          </p:cNvPr>
          <p:cNvSpPr/>
          <p:nvPr/>
        </p:nvSpPr>
        <p:spPr>
          <a:xfrm>
            <a:off x="5609392" y="1841031"/>
            <a:ext cx="2583855" cy="12071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u="none" dirty="0">
                <a:latin typeface="Arial Rounded MT Bold" panose="020F0704030504030204" pitchFamily="34" charset="0"/>
              </a:rPr>
              <a:t>Ciclo de Diseño</a:t>
            </a:r>
          </a:p>
          <a:p>
            <a:pPr algn="ctr"/>
            <a:r>
              <a:rPr lang="es-EC" u="none" dirty="0">
                <a:latin typeface="Arial Rounded MT Bold" panose="020F0704030504030204" pitchFamily="34" charset="0"/>
              </a:rPr>
              <a:t>Diseño, Desarrollo y Validación de la Solución</a:t>
            </a:r>
            <a:endParaRPr lang="en-US" u="none" dirty="0">
              <a:latin typeface="Arial Rounded MT Bold" panose="020F0704030504030204" pitchFamily="34" charset="0"/>
            </a:endParaRPr>
          </a:p>
        </p:txBody>
      </p:sp>
      <p:sp>
        <p:nvSpPr>
          <p:cNvPr id="43" name="Rectángulo: esquinas redondeadas 42">
            <a:extLst>
              <a:ext uri="{FF2B5EF4-FFF2-40B4-BE49-F238E27FC236}">
                <a16:creationId xmlns:a16="http://schemas.microsoft.com/office/drawing/2014/main" id="{1F1031DD-B6D3-4FFC-A1E9-52A41DCACF8F}"/>
              </a:ext>
            </a:extLst>
          </p:cNvPr>
          <p:cNvSpPr/>
          <p:nvPr/>
        </p:nvSpPr>
        <p:spPr>
          <a:xfrm>
            <a:off x="5664606" y="4062587"/>
            <a:ext cx="942229" cy="4915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OE3</a:t>
            </a:r>
            <a:endParaRPr lang="en-US" sz="1400" u="none" dirty="0">
              <a:solidFill>
                <a:schemeClr val="tx1"/>
              </a:solidFill>
              <a:latin typeface="Arial Rounded MT Bold" panose="020F0704030504030204" pitchFamily="34" charset="0"/>
            </a:endParaRPr>
          </a:p>
        </p:txBody>
      </p:sp>
      <p:sp>
        <p:nvSpPr>
          <p:cNvPr id="46" name="Rectángulo: esquinas redondeadas 45">
            <a:extLst>
              <a:ext uri="{FF2B5EF4-FFF2-40B4-BE49-F238E27FC236}">
                <a16:creationId xmlns:a16="http://schemas.microsoft.com/office/drawing/2014/main" id="{966D9974-455A-487F-8F6D-79C6F7C16F82}"/>
              </a:ext>
            </a:extLst>
          </p:cNvPr>
          <p:cNvSpPr/>
          <p:nvPr/>
        </p:nvSpPr>
        <p:spPr>
          <a:xfrm>
            <a:off x="5664606" y="4677142"/>
            <a:ext cx="942229" cy="4915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OE4</a:t>
            </a:r>
            <a:endParaRPr lang="en-US" sz="1400" u="none" dirty="0">
              <a:solidFill>
                <a:schemeClr val="tx1"/>
              </a:solidFill>
              <a:latin typeface="Arial Rounded MT Bold" panose="020F0704030504030204" pitchFamily="34" charset="0"/>
            </a:endParaRPr>
          </a:p>
        </p:txBody>
      </p:sp>
      <p:sp>
        <p:nvSpPr>
          <p:cNvPr id="48" name="Rectángulo: esquinas redondeadas 47">
            <a:extLst>
              <a:ext uri="{FF2B5EF4-FFF2-40B4-BE49-F238E27FC236}">
                <a16:creationId xmlns:a16="http://schemas.microsoft.com/office/drawing/2014/main" id="{0AA5054A-BE84-461F-828A-57C9569E5867}"/>
              </a:ext>
            </a:extLst>
          </p:cNvPr>
          <p:cNvSpPr/>
          <p:nvPr/>
        </p:nvSpPr>
        <p:spPr>
          <a:xfrm>
            <a:off x="6788020" y="4037124"/>
            <a:ext cx="1432834" cy="491551"/>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CRISP DM</a:t>
            </a:r>
            <a:endParaRPr lang="en-US" sz="1400" u="none" dirty="0">
              <a:solidFill>
                <a:schemeClr val="tx1"/>
              </a:solidFill>
              <a:latin typeface="Arial Rounded MT Bold" panose="020F0704030504030204" pitchFamily="34" charset="0"/>
            </a:endParaRPr>
          </a:p>
        </p:txBody>
      </p:sp>
      <p:sp>
        <p:nvSpPr>
          <p:cNvPr id="49" name="Rectángulo: esquinas redondeadas 48">
            <a:extLst>
              <a:ext uri="{FF2B5EF4-FFF2-40B4-BE49-F238E27FC236}">
                <a16:creationId xmlns:a16="http://schemas.microsoft.com/office/drawing/2014/main" id="{91E80670-8E3D-4CD2-ABE0-8FE9A2239BDD}"/>
              </a:ext>
            </a:extLst>
          </p:cNvPr>
          <p:cNvSpPr/>
          <p:nvPr/>
        </p:nvSpPr>
        <p:spPr>
          <a:xfrm>
            <a:off x="6795331" y="4677141"/>
            <a:ext cx="1432834" cy="491551"/>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Juicio de Expertos</a:t>
            </a:r>
            <a:endParaRPr lang="en-US" sz="1400" u="none" dirty="0">
              <a:solidFill>
                <a:schemeClr val="tx1"/>
              </a:solidFill>
              <a:latin typeface="Arial Rounded MT Bold" panose="020F0704030504030204" pitchFamily="34" charset="0"/>
            </a:endParaRPr>
          </a:p>
        </p:txBody>
      </p:sp>
      <p:sp>
        <p:nvSpPr>
          <p:cNvPr id="50" name="Rectángulo: esquinas redondeadas 49">
            <a:extLst>
              <a:ext uri="{FF2B5EF4-FFF2-40B4-BE49-F238E27FC236}">
                <a16:creationId xmlns:a16="http://schemas.microsoft.com/office/drawing/2014/main" id="{FD5293B5-C555-42AC-9246-BE9CFF359DEE}"/>
              </a:ext>
            </a:extLst>
          </p:cNvPr>
          <p:cNvSpPr/>
          <p:nvPr/>
        </p:nvSpPr>
        <p:spPr>
          <a:xfrm>
            <a:off x="5636999" y="3392531"/>
            <a:ext cx="969837" cy="4915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u="none" dirty="0">
                <a:solidFill>
                  <a:schemeClr val="tx1"/>
                </a:solidFill>
                <a:latin typeface="Arial Rounded MT Bold" panose="020F0704030504030204" pitchFamily="34" charset="0"/>
              </a:rPr>
              <a:t>Objetivo</a:t>
            </a:r>
            <a:endParaRPr lang="en-US" sz="1400" b="1" u="none" dirty="0">
              <a:solidFill>
                <a:schemeClr val="tx1"/>
              </a:solidFill>
              <a:latin typeface="Arial Rounded MT Bold" panose="020F0704030504030204" pitchFamily="34" charset="0"/>
            </a:endParaRPr>
          </a:p>
        </p:txBody>
      </p:sp>
      <p:sp>
        <p:nvSpPr>
          <p:cNvPr id="51" name="Rectángulo: esquinas redondeadas 50">
            <a:extLst>
              <a:ext uri="{FF2B5EF4-FFF2-40B4-BE49-F238E27FC236}">
                <a16:creationId xmlns:a16="http://schemas.microsoft.com/office/drawing/2014/main" id="{91C7746B-FCA3-4289-9669-1CA70A3BAB3D}"/>
              </a:ext>
            </a:extLst>
          </p:cNvPr>
          <p:cNvSpPr/>
          <p:nvPr/>
        </p:nvSpPr>
        <p:spPr>
          <a:xfrm>
            <a:off x="6795331" y="3367068"/>
            <a:ext cx="1432834" cy="491551"/>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u="none" dirty="0">
                <a:solidFill>
                  <a:schemeClr val="tx1"/>
                </a:solidFill>
                <a:latin typeface="Arial Rounded MT Bold" panose="020F0704030504030204" pitchFamily="34" charset="0"/>
              </a:rPr>
              <a:t>Método</a:t>
            </a:r>
            <a:endParaRPr lang="en-US" sz="1400" b="1" u="none" dirty="0">
              <a:solidFill>
                <a:schemeClr val="tx1"/>
              </a:solidFill>
              <a:latin typeface="Arial Rounded MT Bold" panose="020F0704030504030204" pitchFamily="34" charset="0"/>
            </a:endParaRPr>
          </a:p>
        </p:txBody>
      </p:sp>
      <p:sp>
        <p:nvSpPr>
          <p:cNvPr id="52" name="Flecha: a la derecha 51">
            <a:extLst>
              <a:ext uri="{FF2B5EF4-FFF2-40B4-BE49-F238E27FC236}">
                <a16:creationId xmlns:a16="http://schemas.microsoft.com/office/drawing/2014/main" id="{0A592D5C-9BD7-4ED9-96B1-4987F837BD86}"/>
              </a:ext>
            </a:extLst>
          </p:cNvPr>
          <p:cNvSpPr/>
          <p:nvPr/>
        </p:nvSpPr>
        <p:spPr>
          <a:xfrm>
            <a:off x="8381742" y="2175827"/>
            <a:ext cx="527351" cy="491550"/>
          </a:xfrm>
          <a:prstGeom prst="righ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u="none">
              <a:latin typeface="Arial Rounded MT Bold" panose="020F0704030504030204" pitchFamily="34" charset="0"/>
            </a:endParaRPr>
          </a:p>
        </p:txBody>
      </p:sp>
      <p:sp>
        <p:nvSpPr>
          <p:cNvPr id="53" name="Rectángulo: esquinas redondeadas 52">
            <a:extLst>
              <a:ext uri="{FF2B5EF4-FFF2-40B4-BE49-F238E27FC236}">
                <a16:creationId xmlns:a16="http://schemas.microsoft.com/office/drawing/2014/main" id="{2F9AB644-BDD2-4124-B956-1EBC383F8AAB}"/>
              </a:ext>
            </a:extLst>
          </p:cNvPr>
          <p:cNvSpPr/>
          <p:nvPr/>
        </p:nvSpPr>
        <p:spPr>
          <a:xfrm>
            <a:off x="9227803" y="1841031"/>
            <a:ext cx="2583855" cy="12071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u="none" dirty="0">
                <a:latin typeface="Arial Rounded MT Bold" panose="020F0704030504030204" pitchFamily="34" charset="0"/>
              </a:rPr>
              <a:t>Ciclo de Rigor</a:t>
            </a:r>
          </a:p>
          <a:p>
            <a:pPr algn="ctr"/>
            <a:r>
              <a:rPr lang="es-EC" u="none" dirty="0">
                <a:latin typeface="Arial Rounded MT Bold" panose="020F0704030504030204" pitchFamily="34" charset="0"/>
              </a:rPr>
              <a:t>Comunica la investigación</a:t>
            </a:r>
            <a:endParaRPr lang="en-US" u="none" dirty="0">
              <a:latin typeface="Arial Rounded MT Bold" panose="020F0704030504030204" pitchFamily="34" charset="0"/>
            </a:endParaRPr>
          </a:p>
        </p:txBody>
      </p:sp>
      <p:sp>
        <p:nvSpPr>
          <p:cNvPr id="59" name="Rectángulo: esquinas redondeadas 58">
            <a:extLst>
              <a:ext uri="{FF2B5EF4-FFF2-40B4-BE49-F238E27FC236}">
                <a16:creationId xmlns:a16="http://schemas.microsoft.com/office/drawing/2014/main" id="{525EFF13-6F83-4642-82C9-F17B2F5DC166}"/>
              </a:ext>
            </a:extLst>
          </p:cNvPr>
          <p:cNvSpPr/>
          <p:nvPr/>
        </p:nvSpPr>
        <p:spPr>
          <a:xfrm>
            <a:off x="9297361" y="3367068"/>
            <a:ext cx="2583855" cy="950982"/>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u="none" dirty="0">
                <a:solidFill>
                  <a:schemeClr val="tx1"/>
                </a:solidFill>
                <a:latin typeface="Arial Rounded MT Bold" panose="020F0704030504030204" pitchFamily="34" charset="0"/>
              </a:rPr>
              <a:t>Este ciclo se sustenta mediante la publicación del presente proyecto de titulación.</a:t>
            </a:r>
            <a:endParaRPr lang="en-US" sz="1400" u="none" dirty="0">
              <a:solidFill>
                <a:schemeClr val="tx1"/>
              </a:solidFill>
              <a:latin typeface="Arial Rounded MT Bold" panose="020F0704030504030204" pitchFamily="34" charset="0"/>
            </a:endParaRPr>
          </a:p>
        </p:txBody>
      </p:sp>
      <p:sp>
        <p:nvSpPr>
          <p:cNvPr id="2" name="Marcador de número de diapositiva 1">
            <a:extLst>
              <a:ext uri="{FF2B5EF4-FFF2-40B4-BE49-F238E27FC236}">
                <a16:creationId xmlns:a16="http://schemas.microsoft.com/office/drawing/2014/main" id="{B0D5F689-D2DB-4118-B687-AA8E36962FA4}"/>
              </a:ext>
            </a:extLst>
          </p:cNvPr>
          <p:cNvSpPr>
            <a:spLocks noGrp="1"/>
          </p:cNvSpPr>
          <p:nvPr>
            <p:ph type="sldNum" sz="quarter" idx="12"/>
          </p:nvPr>
        </p:nvSpPr>
        <p:spPr/>
        <p:txBody>
          <a:bodyPr/>
          <a:lstStyle/>
          <a:p>
            <a:fld id="{4CF662B8-7DA8-456A-85D3-8F2BB9597AB7}" type="slidenum">
              <a:rPr lang="en-US" smtClean="0"/>
              <a:t>11</a:t>
            </a:fld>
            <a:endParaRPr lang="en-US"/>
          </a:p>
        </p:txBody>
      </p:sp>
    </p:spTree>
    <p:extLst>
      <p:ext uri="{BB962C8B-B14F-4D97-AF65-F5344CB8AC3E}">
        <p14:creationId xmlns:p14="http://schemas.microsoft.com/office/powerpoint/2010/main" val="25235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8" grpId="0" animBg="1"/>
      <p:bldP spid="31" grpId="0" animBg="1"/>
      <p:bldP spid="32" grpId="0" animBg="1"/>
      <p:bldP spid="33" grpId="0" animBg="1"/>
      <p:bldP spid="34" grpId="0" animBg="1"/>
      <p:bldP spid="42" grpId="0" animBg="1"/>
      <p:bldP spid="43" grpId="0" animBg="1"/>
      <p:bldP spid="46" grpId="0" animBg="1"/>
      <p:bldP spid="48" grpId="0" animBg="1"/>
      <p:bldP spid="49" grpId="0" animBg="1"/>
      <p:bldP spid="50" grpId="0" animBg="1"/>
      <p:bldP spid="51" grpId="0" animBg="1"/>
      <p:bldP spid="52" grpId="0" animBg="1"/>
      <p:bldP spid="53"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FFF00"/>
                </a:solidFill>
              </a:rPr>
              <a:t>Diseño y</a:t>
            </a:r>
          </a:p>
          <a:p>
            <a:r>
              <a:rPr lang="es-EC" dirty="0">
                <a:solidFill>
                  <a:srgbClr val="FFFF00"/>
                </a:solidFill>
              </a:rPr>
              <a:t>Construcción</a:t>
            </a:r>
          </a:p>
          <a:p>
            <a:r>
              <a:rPr lang="es-EC" dirty="0">
                <a:solidFill>
                  <a:srgbClr val="FFFF00"/>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1849604" y="813832"/>
            <a:ext cx="7940643" cy="1200329"/>
          </a:xfrm>
          <a:prstGeom prst="rect">
            <a:avLst/>
          </a:prstGeom>
          <a:noFill/>
        </p:spPr>
        <p:txBody>
          <a:bodyPr wrap="square">
            <a:spAutoFit/>
          </a:bodyPr>
          <a:lstStyle/>
          <a:p>
            <a:pPr marL="0" indent="0" algn="ctr">
              <a:buNone/>
            </a:pPr>
            <a:r>
              <a:rPr lang="es-ES" altLang="es-ES" sz="3600" b="1" u="none" dirty="0">
                <a:solidFill>
                  <a:srgbClr val="006600"/>
                </a:solidFill>
                <a:latin typeface="Arial Rounded MT Bold" panose="020F0704030504030204" pitchFamily="34" charset="0"/>
              </a:rPr>
              <a:t>Modelo de gestión de información, basado en analítica de datos</a:t>
            </a:r>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76860" y="2474525"/>
            <a:ext cx="1399922" cy="74993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Explosión: 14 puntos 1">
            <a:extLst>
              <a:ext uri="{FF2B5EF4-FFF2-40B4-BE49-F238E27FC236}">
                <a16:creationId xmlns:a16="http://schemas.microsoft.com/office/drawing/2014/main" id="{8F28726B-70F5-483A-B0BE-1DC7901AA9BF}"/>
              </a:ext>
            </a:extLst>
          </p:cNvPr>
          <p:cNvSpPr/>
          <p:nvPr/>
        </p:nvSpPr>
        <p:spPr>
          <a:xfrm>
            <a:off x="2383858" y="2080708"/>
            <a:ext cx="3678135" cy="1726153"/>
          </a:xfrm>
          <a:prstGeom prst="irregularSeal2">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Prospección de clientes potenciales</a:t>
            </a:r>
          </a:p>
        </p:txBody>
      </p:sp>
      <p:sp>
        <p:nvSpPr>
          <p:cNvPr id="27" name="Explosión: 14 puntos 26">
            <a:extLst>
              <a:ext uri="{FF2B5EF4-FFF2-40B4-BE49-F238E27FC236}">
                <a16:creationId xmlns:a16="http://schemas.microsoft.com/office/drawing/2014/main" id="{83A0A001-B6BF-444D-8B83-0B60C44034DE}"/>
              </a:ext>
            </a:extLst>
          </p:cNvPr>
          <p:cNvSpPr/>
          <p:nvPr/>
        </p:nvSpPr>
        <p:spPr>
          <a:xfrm>
            <a:off x="7269246" y="2075113"/>
            <a:ext cx="4072211" cy="1726153"/>
          </a:xfrm>
          <a:prstGeom prst="irregularSeal2">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Disminución de la concentración de clientes</a:t>
            </a:r>
          </a:p>
        </p:txBody>
      </p:sp>
      <p:pic>
        <p:nvPicPr>
          <p:cNvPr id="4" name="Imagen 3">
            <a:extLst>
              <a:ext uri="{FF2B5EF4-FFF2-40B4-BE49-F238E27FC236}">
                <a16:creationId xmlns:a16="http://schemas.microsoft.com/office/drawing/2014/main" id="{FD7BB44F-90E1-4A0F-909A-6A613F1522DC}"/>
              </a:ext>
            </a:extLst>
          </p:cNvPr>
          <p:cNvPicPr>
            <a:picLocks noChangeAspect="1"/>
          </p:cNvPicPr>
          <p:nvPr/>
        </p:nvPicPr>
        <p:blipFill>
          <a:blip r:embed="rId3"/>
          <a:stretch>
            <a:fillRect/>
          </a:stretch>
        </p:blipFill>
        <p:spPr>
          <a:xfrm>
            <a:off x="10341013" y="704573"/>
            <a:ext cx="1448002" cy="1238423"/>
          </a:xfrm>
          <a:prstGeom prst="rect">
            <a:avLst/>
          </a:prstGeom>
        </p:spPr>
      </p:pic>
      <p:sp>
        <p:nvSpPr>
          <p:cNvPr id="29" name="Flecha: a la derecha 28">
            <a:extLst>
              <a:ext uri="{FF2B5EF4-FFF2-40B4-BE49-F238E27FC236}">
                <a16:creationId xmlns:a16="http://schemas.microsoft.com/office/drawing/2014/main" id="{5F785A24-4841-4A07-A18A-0A001E3E7EE1}"/>
              </a:ext>
            </a:extLst>
          </p:cNvPr>
          <p:cNvSpPr/>
          <p:nvPr/>
        </p:nvSpPr>
        <p:spPr>
          <a:xfrm>
            <a:off x="6434046" y="2603718"/>
            <a:ext cx="527351" cy="491550"/>
          </a:xfrm>
          <a:prstGeom prst="righ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u="none">
              <a:latin typeface="Arial Rounded MT Bold" panose="020F0704030504030204" pitchFamily="34" charset="0"/>
            </a:endParaRPr>
          </a:p>
        </p:txBody>
      </p:sp>
      <p:sp>
        <p:nvSpPr>
          <p:cNvPr id="40" name="Rectángulo: esquinas redondeadas 39">
            <a:extLst>
              <a:ext uri="{FF2B5EF4-FFF2-40B4-BE49-F238E27FC236}">
                <a16:creationId xmlns:a16="http://schemas.microsoft.com/office/drawing/2014/main" id="{60175496-4108-4271-B9EF-D9592555BE8B}"/>
              </a:ext>
            </a:extLst>
          </p:cNvPr>
          <p:cNvSpPr/>
          <p:nvPr/>
        </p:nvSpPr>
        <p:spPr>
          <a:xfrm>
            <a:off x="2002834" y="4012319"/>
            <a:ext cx="1852869" cy="745169"/>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u="none" dirty="0">
                <a:latin typeface="Arial Rounded MT Bold" panose="020F0704030504030204" pitchFamily="34" charset="0"/>
              </a:rPr>
              <a:t>Fuente de Datos Externas</a:t>
            </a:r>
            <a:endParaRPr lang="en-US" sz="1600" u="none" dirty="0">
              <a:latin typeface="Arial Rounded MT Bold" panose="020F0704030504030204" pitchFamily="34" charset="0"/>
            </a:endParaRPr>
          </a:p>
        </p:txBody>
      </p:sp>
      <p:sp>
        <p:nvSpPr>
          <p:cNvPr id="41" name="Rectángulo: esquinas redondeadas 40">
            <a:extLst>
              <a:ext uri="{FF2B5EF4-FFF2-40B4-BE49-F238E27FC236}">
                <a16:creationId xmlns:a16="http://schemas.microsoft.com/office/drawing/2014/main" id="{928F2CEB-3D11-4374-9138-8FE6F8D094DB}"/>
              </a:ext>
            </a:extLst>
          </p:cNvPr>
          <p:cNvSpPr/>
          <p:nvPr/>
        </p:nvSpPr>
        <p:spPr>
          <a:xfrm>
            <a:off x="2197452" y="4664530"/>
            <a:ext cx="2001415" cy="4915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Fuentes Gubernamentales</a:t>
            </a:r>
            <a:endParaRPr lang="en-US" u="none" dirty="0">
              <a:solidFill>
                <a:schemeClr val="tx1"/>
              </a:solidFill>
            </a:endParaRPr>
          </a:p>
        </p:txBody>
      </p:sp>
      <p:sp>
        <p:nvSpPr>
          <p:cNvPr id="54" name="Rectángulo: esquinas redondeadas 53">
            <a:extLst>
              <a:ext uri="{FF2B5EF4-FFF2-40B4-BE49-F238E27FC236}">
                <a16:creationId xmlns:a16="http://schemas.microsoft.com/office/drawing/2014/main" id="{0E2D09C1-0C12-4BA0-980D-B4D958AC9875}"/>
              </a:ext>
            </a:extLst>
          </p:cNvPr>
          <p:cNvSpPr/>
          <p:nvPr/>
        </p:nvSpPr>
        <p:spPr>
          <a:xfrm>
            <a:off x="4914257" y="3990079"/>
            <a:ext cx="1330906" cy="745169"/>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u="none" dirty="0">
                <a:latin typeface="Arial Rounded MT Bold" panose="020F0704030504030204" pitchFamily="34" charset="0"/>
              </a:rPr>
              <a:t>Técnica Analítica</a:t>
            </a:r>
            <a:endParaRPr lang="en-US" sz="1600" u="none" dirty="0">
              <a:latin typeface="Arial Rounded MT Bold" panose="020F0704030504030204" pitchFamily="34" charset="0"/>
            </a:endParaRPr>
          </a:p>
        </p:txBody>
      </p:sp>
      <p:sp>
        <p:nvSpPr>
          <p:cNvPr id="55" name="Rectángulo: esquinas redondeadas 54">
            <a:extLst>
              <a:ext uri="{FF2B5EF4-FFF2-40B4-BE49-F238E27FC236}">
                <a16:creationId xmlns:a16="http://schemas.microsoft.com/office/drawing/2014/main" id="{4FE02BAA-34EC-4C6E-97B0-89FFEE764272}"/>
              </a:ext>
            </a:extLst>
          </p:cNvPr>
          <p:cNvSpPr/>
          <p:nvPr/>
        </p:nvSpPr>
        <p:spPr>
          <a:xfrm>
            <a:off x="5220087" y="4630428"/>
            <a:ext cx="1199678" cy="4915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K </a:t>
            </a:r>
            <a:r>
              <a:rPr lang="es-EC" u="none">
                <a:solidFill>
                  <a:schemeClr val="tx1"/>
                </a:solidFill>
              </a:rPr>
              <a:t>- Means</a:t>
            </a:r>
            <a:endParaRPr lang="en-US" u="none" dirty="0">
              <a:solidFill>
                <a:schemeClr val="tx1"/>
              </a:solidFill>
            </a:endParaRPr>
          </a:p>
        </p:txBody>
      </p:sp>
      <p:sp>
        <p:nvSpPr>
          <p:cNvPr id="56" name="Rectángulo: esquinas redondeadas 55">
            <a:extLst>
              <a:ext uri="{FF2B5EF4-FFF2-40B4-BE49-F238E27FC236}">
                <a16:creationId xmlns:a16="http://schemas.microsoft.com/office/drawing/2014/main" id="{4389CF36-B2F8-4DC8-9791-5DB3BE91ABB3}"/>
              </a:ext>
            </a:extLst>
          </p:cNvPr>
          <p:cNvSpPr/>
          <p:nvPr/>
        </p:nvSpPr>
        <p:spPr>
          <a:xfrm>
            <a:off x="7040010" y="3990743"/>
            <a:ext cx="1700409" cy="745169"/>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u="none" dirty="0">
                <a:latin typeface="Arial Rounded MT Bold" panose="020F0704030504030204" pitchFamily="34" charset="0"/>
              </a:rPr>
              <a:t>Herramienta de desarrollo</a:t>
            </a:r>
            <a:endParaRPr lang="en-US" sz="1600" u="none" dirty="0">
              <a:latin typeface="Arial Rounded MT Bold" panose="020F0704030504030204" pitchFamily="34" charset="0"/>
            </a:endParaRPr>
          </a:p>
        </p:txBody>
      </p:sp>
      <p:sp>
        <p:nvSpPr>
          <p:cNvPr id="57" name="Rectángulo: esquinas redondeadas 56">
            <a:extLst>
              <a:ext uri="{FF2B5EF4-FFF2-40B4-BE49-F238E27FC236}">
                <a16:creationId xmlns:a16="http://schemas.microsoft.com/office/drawing/2014/main" id="{9CD79DF7-3B53-4B08-B812-9615BC60BE7B}"/>
              </a:ext>
            </a:extLst>
          </p:cNvPr>
          <p:cNvSpPr/>
          <p:nvPr/>
        </p:nvSpPr>
        <p:spPr>
          <a:xfrm>
            <a:off x="7540741" y="4626526"/>
            <a:ext cx="1401758" cy="4915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R - </a:t>
            </a:r>
            <a:r>
              <a:rPr lang="es-EC" u="none" dirty="0" err="1">
                <a:solidFill>
                  <a:schemeClr val="tx1"/>
                </a:solidFill>
              </a:rPr>
              <a:t>RStudio</a:t>
            </a:r>
            <a:endParaRPr lang="en-US" u="none" dirty="0">
              <a:solidFill>
                <a:schemeClr val="tx1"/>
              </a:solidFill>
            </a:endParaRPr>
          </a:p>
        </p:txBody>
      </p:sp>
      <p:sp>
        <p:nvSpPr>
          <p:cNvPr id="58" name="Rectángulo: esquinas redondeadas 57">
            <a:extLst>
              <a:ext uri="{FF2B5EF4-FFF2-40B4-BE49-F238E27FC236}">
                <a16:creationId xmlns:a16="http://schemas.microsoft.com/office/drawing/2014/main" id="{DEE06D3C-996A-4319-8018-E914D6347487}"/>
              </a:ext>
            </a:extLst>
          </p:cNvPr>
          <p:cNvSpPr/>
          <p:nvPr/>
        </p:nvSpPr>
        <p:spPr>
          <a:xfrm>
            <a:off x="9550630" y="4028747"/>
            <a:ext cx="1553642" cy="745169"/>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u="none" dirty="0">
                <a:latin typeface="Arial Rounded MT Bold" panose="020F0704030504030204" pitchFamily="34" charset="0"/>
              </a:rPr>
              <a:t>Metodología de analítica </a:t>
            </a:r>
            <a:endParaRPr lang="en-US" sz="1600" u="none" dirty="0">
              <a:latin typeface="Arial Rounded MT Bold" panose="020F0704030504030204" pitchFamily="34" charset="0"/>
            </a:endParaRPr>
          </a:p>
        </p:txBody>
      </p:sp>
      <p:sp>
        <p:nvSpPr>
          <p:cNvPr id="60" name="Rectángulo: esquinas redondeadas 59">
            <a:extLst>
              <a:ext uri="{FF2B5EF4-FFF2-40B4-BE49-F238E27FC236}">
                <a16:creationId xmlns:a16="http://schemas.microsoft.com/office/drawing/2014/main" id="{7A201480-041B-4ADB-BC5A-C293488189FD}"/>
              </a:ext>
            </a:extLst>
          </p:cNvPr>
          <p:cNvSpPr/>
          <p:nvPr/>
        </p:nvSpPr>
        <p:spPr>
          <a:xfrm>
            <a:off x="9998904" y="4719025"/>
            <a:ext cx="1361054" cy="4915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a:solidFill>
                  <a:schemeClr val="tx1"/>
                </a:solidFill>
              </a:rPr>
              <a:t>CRISP DM</a:t>
            </a:r>
            <a:endParaRPr lang="en-US" u="none" dirty="0">
              <a:solidFill>
                <a:schemeClr val="tx1"/>
              </a:solidFill>
            </a:endParaRPr>
          </a:p>
        </p:txBody>
      </p:sp>
      <p:pic>
        <p:nvPicPr>
          <p:cNvPr id="7" name="Imagen 6">
            <a:extLst>
              <a:ext uri="{FF2B5EF4-FFF2-40B4-BE49-F238E27FC236}">
                <a16:creationId xmlns:a16="http://schemas.microsoft.com/office/drawing/2014/main" id="{39017288-FA9F-43C3-AD46-37CEA3F962E4}"/>
              </a:ext>
            </a:extLst>
          </p:cNvPr>
          <p:cNvPicPr>
            <a:picLocks noChangeAspect="1"/>
          </p:cNvPicPr>
          <p:nvPr/>
        </p:nvPicPr>
        <p:blipFill>
          <a:blip r:embed="rId4"/>
          <a:stretch>
            <a:fillRect/>
          </a:stretch>
        </p:blipFill>
        <p:spPr>
          <a:xfrm>
            <a:off x="1736682" y="5245254"/>
            <a:ext cx="733527" cy="800212"/>
          </a:xfrm>
          <a:prstGeom prst="rect">
            <a:avLst/>
          </a:prstGeom>
        </p:spPr>
      </p:pic>
      <p:pic>
        <p:nvPicPr>
          <p:cNvPr id="9" name="Imagen 8">
            <a:extLst>
              <a:ext uri="{FF2B5EF4-FFF2-40B4-BE49-F238E27FC236}">
                <a16:creationId xmlns:a16="http://schemas.microsoft.com/office/drawing/2014/main" id="{9F3D04C3-9553-4652-B8EA-B6EBE149AAD0}"/>
              </a:ext>
            </a:extLst>
          </p:cNvPr>
          <p:cNvPicPr>
            <a:picLocks noChangeAspect="1"/>
          </p:cNvPicPr>
          <p:nvPr/>
        </p:nvPicPr>
        <p:blipFill>
          <a:blip r:embed="rId5"/>
          <a:stretch>
            <a:fillRect/>
          </a:stretch>
        </p:blipFill>
        <p:spPr>
          <a:xfrm>
            <a:off x="2470209" y="5199123"/>
            <a:ext cx="1057423" cy="790685"/>
          </a:xfrm>
          <a:prstGeom prst="rect">
            <a:avLst/>
          </a:prstGeom>
        </p:spPr>
      </p:pic>
      <p:pic>
        <p:nvPicPr>
          <p:cNvPr id="11" name="Imagen 10">
            <a:extLst>
              <a:ext uri="{FF2B5EF4-FFF2-40B4-BE49-F238E27FC236}">
                <a16:creationId xmlns:a16="http://schemas.microsoft.com/office/drawing/2014/main" id="{1C3F7469-DD14-4386-AAE5-41087386D8BB}"/>
              </a:ext>
            </a:extLst>
          </p:cNvPr>
          <p:cNvPicPr>
            <a:picLocks noChangeAspect="1"/>
          </p:cNvPicPr>
          <p:nvPr/>
        </p:nvPicPr>
        <p:blipFill>
          <a:blip r:embed="rId6"/>
          <a:stretch>
            <a:fillRect/>
          </a:stretch>
        </p:blipFill>
        <p:spPr>
          <a:xfrm>
            <a:off x="3670155" y="5244515"/>
            <a:ext cx="1057424" cy="745293"/>
          </a:xfrm>
          <a:prstGeom prst="rect">
            <a:avLst/>
          </a:prstGeom>
        </p:spPr>
      </p:pic>
      <p:pic>
        <p:nvPicPr>
          <p:cNvPr id="13" name="Imagen 12">
            <a:extLst>
              <a:ext uri="{FF2B5EF4-FFF2-40B4-BE49-F238E27FC236}">
                <a16:creationId xmlns:a16="http://schemas.microsoft.com/office/drawing/2014/main" id="{73F707D4-4870-4BA8-B421-4D9E6C0E650A}"/>
              </a:ext>
            </a:extLst>
          </p:cNvPr>
          <p:cNvPicPr>
            <a:picLocks noChangeAspect="1"/>
          </p:cNvPicPr>
          <p:nvPr/>
        </p:nvPicPr>
        <p:blipFill>
          <a:blip r:embed="rId7"/>
          <a:stretch>
            <a:fillRect/>
          </a:stretch>
        </p:blipFill>
        <p:spPr>
          <a:xfrm>
            <a:off x="5346110" y="5156466"/>
            <a:ext cx="987999" cy="924028"/>
          </a:xfrm>
          <a:prstGeom prst="rect">
            <a:avLst/>
          </a:prstGeom>
        </p:spPr>
      </p:pic>
      <p:pic>
        <p:nvPicPr>
          <p:cNvPr id="15" name="Imagen 14">
            <a:extLst>
              <a:ext uri="{FF2B5EF4-FFF2-40B4-BE49-F238E27FC236}">
                <a16:creationId xmlns:a16="http://schemas.microsoft.com/office/drawing/2014/main" id="{A124BFE5-E300-41AC-B506-798ABFC2FA30}"/>
              </a:ext>
            </a:extLst>
          </p:cNvPr>
          <p:cNvPicPr>
            <a:picLocks noChangeAspect="1"/>
          </p:cNvPicPr>
          <p:nvPr/>
        </p:nvPicPr>
        <p:blipFill>
          <a:blip r:embed="rId8"/>
          <a:stretch>
            <a:fillRect/>
          </a:stretch>
        </p:blipFill>
        <p:spPr>
          <a:xfrm>
            <a:off x="7123943" y="5210576"/>
            <a:ext cx="2159077" cy="786278"/>
          </a:xfrm>
          <a:prstGeom prst="rect">
            <a:avLst/>
          </a:prstGeom>
        </p:spPr>
      </p:pic>
      <p:pic>
        <p:nvPicPr>
          <p:cNvPr id="21" name="Imagen 20">
            <a:extLst>
              <a:ext uri="{FF2B5EF4-FFF2-40B4-BE49-F238E27FC236}">
                <a16:creationId xmlns:a16="http://schemas.microsoft.com/office/drawing/2014/main" id="{A9E4D03B-76CD-4ECC-9D98-43BE28CB0B34}"/>
              </a:ext>
            </a:extLst>
          </p:cNvPr>
          <p:cNvPicPr>
            <a:picLocks noChangeAspect="1"/>
          </p:cNvPicPr>
          <p:nvPr/>
        </p:nvPicPr>
        <p:blipFill>
          <a:blip r:embed="rId9"/>
          <a:stretch>
            <a:fillRect/>
          </a:stretch>
        </p:blipFill>
        <p:spPr>
          <a:xfrm>
            <a:off x="9988898" y="5345679"/>
            <a:ext cx="1452460" cy="897108"/>
          </a:xfrm>
          <a:prstGeom prst="rect">
            <a:avLst/>
          </a:prstGeom>
        </p:spPr>
      </p:pic>
      <p:pic>
        <p:nvPicPr>
          <p:cNvPr id="25" name="Picture 2" descr="Noticias nacionales e internacionales, empresas y negocios | Ekos">
            <a:extLst>
              <a:ext uri="{FF2B5EF4-FFF2-40B4-BE49-F238E27FC236}">
                <a16:creationId xmlns:a16="http://schemas.microsoft.com/office/drawing/2014/main" id="{C83783EB-394B-4CD7-9B8A-63E7D8DE86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1577" y="5948448"/>
            <a:ext cx="884126" cy="48299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EB823673-38B6-4BEB-9889-19C2D173EFF9}"/>
              </a:ext>
            </a:extLst>
          </p:cNvPr>
          <p:cNvSpPr>
            <a:spLocks noGrp="1"/>
          </p:cNvSpPr>
          <p:nvPr>
            <p:ph type="sldNum" sz="quarter" idx="12"/>
          </p:nvPr>
        </p:nvSpPr>
        <p:spPr/>
        <p:txBody>
          <a:bodyPr/>
          <a:lstStyle/>
          <a:p>
            <a:fld id="{4CF662B8-7DA8-456A-85D3-8F2BB9597AB7}" type="slidenum">
              <a:rPr lang="en-US" smtClean="0"/>
              <a:t>12</a:t>
            </a:fld>
            <a:endParaRPr lang="en-US"/>
          </a:p>
        </p:txBody>
      </p:sp>
    </p:spTree>
    <p:extLst>
      <p:ext uri="{BB962C8B-B14F-4D97-AF65-F5344CB8AC3E}">
        <p14:creationId xmlns:p14="http://schemas.microsoft.com/office/powerpoint/2010/main" val="62483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9" grpId="0" animBg="1"/>
      <p:bldP spid="40" grpId="0" animBg="1"/>
      <p:bldP spid="41" grpId="0" animBg="1"/>
      <p:bldP spid="54" grpId="0" animBg="1"/>
      <p:bldP spid="55" grpId="0" animBg="1"/>
      <p:bldP spid="56" grpId="0" animBg="1"/>
      <p:bldP spid="57" grpId="0" animBg="1"/>
      <p:bldP spid="58"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u="none" dirty="0">
                <a:solidFill>
                  <a:srgbClr val="FFFF00"/>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3192378"/>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extLst>
              <a:ext uri="{FF2B5EF4-FFF2-40B4-BE49-F238E27FC236}">
                <a16:creationId xmlns:a16="http://schemas.microsoft.com/office/drawing/2014/main" id="{FD7BB44F-90E1-4A0F-909A-6A613F1522DC}"/>
              </a:ext>
            </a:extLst>
          </p:cNvPr>
          <p:cNvPicPr>
            <a:picLocks noChangeAspect="1"/>
          </p:cNvPicPr>
          <p:nvPr/>
        </p:nvPicPr>
        <p:blipFill>
          <a:blip r:embed="rId3"/>
          <a:stretch>
            <a:fillRect/>
          </a:stretch>
        </p:blipFill>
        <p:spPr>
          <a:xfrm>
            <a:off x="10831101" y="652929"/>
            <a:ext cx="945201" cy="808396"/>
          </a:xfrm>
          <a:prstGeom prst="rect">
            <a:avLst/>
          </a:prstGeom>
        </p:spPr>
      </p:pic>
      <p:pic>
        <p:nvPicPr>
          <p:cNvPr id="25" name="Imagen 24" descr="Interfaz de usuario gráfica, Diagrama, Aplicación&#10;&#10;Descripción generada automáticamente">
            <a:extLst>
              <a:ext uri="{FF2B5EF4-FFF2-40B4-BE49-F238E27FC236}">
                <a16:creationId xmlns:a16="http://schemas.microsoft.com/office/drawing/2014/main" id="{0D6B7C36-EE71-46A5-88DD-955C2B1E1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078" y="1631539"/>
            <a:ext cx="2438400" cy="2438400"/>
          </a:xfrm>
          <a:prstGeom prst="rect">
            <a:avLst/>
          </a:prstGeom>
        </p:spPr>
      </p:pic>
      <p:sp>
        <p:nvSpPr>
          <p:cNvPr id="28" name="Rectángulo: esquinas redondeadas 27">
            <a:extLst>
              <a:ext uri="{FF2B5EF4-FFF2-40B4-BE49-F238E27FC236}">
                <a16:creationId xmlns:a16="http://schemas.microsoft.com/office/drawing/2014/main" id="{62C33921-C7FA-41F4-B6AD-53685E7F670F}"/>
              </a:ext>
            </a:extLst>
          </p:cNvPr>
          <p:cNvSpPr/>
          <p:nvPr/>
        </p:nvSpPr>
        <p:spPr>
          <a:xfrm>
            <a:off x="2133743" y="4165635"/>
            <a:ext cx="1791477" cy="548113"/>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err="1">
                <a:latin typeface="Arial Rounded MT Bold" panose="020F0704030504030204" pitchFamily="34" charset="0"/>
              </a:rPr>
              <a:t>Proing</a:t>
            </a:r>
            <a:endParaRPr lang="es-EC" u="none" dirty="0">
              <a:latin typeface="Arial Rounded MT Bold" panose="020F0704030504030204" pitchFamily="34" charset="0"/>
            </a:endParaRPr>
          </a:p>
          <a:p>
            <a:pPr algn="ctr"/>
            <a:r>
              <a:rPr lang="es-EC" u="none" dirty="0">
                <a:latin typeface="Arial Rounded MT Bold" panose="020F0704030504030204" pitchFamily="34" charset="0"/>
              </a:rPr>
              <a:t>Pyme</a:t>
            </a:r>
            <a:endParaRPr lang="en-US" u="none" dirty="0">
              <a:latin typeface="Arial Rounded MT Bold" panose="020F0704030504030204" pitchFamily="34" charset="0"/>
            </a:endParaRPr>
          </a:p>
        </p:txBody>
      </p:sp>
      <p:pic>
        <p:nvPicPr>
          <p:cNvPr id="11266" name="Picture 2" descr="Cómo extender el ciclo de vida de los clientes - Vet Market">
            <a:extLst>
              <a:ext uri="{FF2B5EF4-FFF2-40B4-BE49-F238E27FC236}">
                <a16:creationId xmlns:a16="http://schemas.microsoft.com/office/drawing/2014/main" id="{559DEA00-DFE9-4EAD-A451-9B3EBC0717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050" y="1927584"/>
            <a:ext cx="1889481" cy="125736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994E339-5066-4A12-B37C-17382E73C21F}"/>
              </a:ext>
            </a:extLst>
          </p:cNvPr>
          <p:cNvSpPr txBox="1"/>
          <p:nvPr/>
        </p:nvSpPr>
        <p:spPr>
          <a:xfrm>
            <a:off x="7780422" y="1300943"/>
            <a:ext cx="3082895" cy="646331"/>
          </a:xfrm>
          <a:prstGeom prst="rect">
            <a:avLst/>
          </a:prstGeom>
          <a:noFill/>
        </p:spPr>
        <p:txBody>
          <a:bodyPr wrap="none" rtlCol="0">
            <a:spAutoFit/>
          </a:bodyPr>
          <a:lstStyle/>
          <a:p>
            <a:r>
              <a:rPr lang="es-EC" b="1" u="none" dirty="0"/>
              <a:t>Ciclos de </a:t>
            </a:r>
            <a:r>
              <a:rPr lang="es-EC" b="1" dirty="0"/>
              <a:t>venta consultiva</a:t>
            </a:r>
          </a:p>
          <a:p>
            <a:r>
              <a:rPr lang="es-EC" b="1" u="none" dirty="0"/>
              <a:t>a mediano y largo plazo</a:t>
            </a:r>
          </a:p>
        </p:txBody>
      </p:sp>
      <p:pic>
        <p:nvPicPr>
          <p:cNvPr id="11268" name="Picture 4" descr="Qué es el dinero? – SatoshiTango Blog">
            <a:extLst>
              <a:ext uri="{FF2B5EF4-FFF2-40B4-BE49-F238E27FC236}">
                <a16:creationId xmlns:a16="http://schemas.microsoft.com/office/drawing/2014/main" id="{D0500DE2-E0B7-4E0B-AF45-997CCBD8DB9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17" t="9649" r="25017" b="7824"/>
          <a:stretch/>
        </p:blipFill>
        <p:spPr bwMode="auto">
          <a:xfrm>
            <a:off x="4747093" y="4617122"/>
            <a:ext cx="1889481" cy="1560414"/>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CD18EB62-B4AC-451F-A2B5-4DA90F833118}"/>
              </a:ext>
            </a:extLst>
          </p:cNvPr>
          <p:cNvSpPr txBox="1"/>
          <p:nvPr/>
        </p:nvSpPr>
        <p:spPr>
          <a:xfrm>
            <a:off x="4377270" y="3608274"/>
            <a:ext cx="3403152" cy="923330"/>
          </a:xfrm>
          <a:prstGeom prst="rect">
            <a:avLst/>
          </a:prstGeom>
          <a:noFill/>
        </p:spPr>
        <p:txBody>
          <a:bodyPr wrap="square" rtlCol="0">
            <a:spAutoFit/>
          </a:bodyPr>
          <a:lstStyle/>
          <a:p>
            <a:r>
              <a:rPr lang="es-EC" b="1" u="none" dirty="0"/>
              <a:t>Facturación concentrada en un segmento reducido de clientes</a:t>
            </a:r>
          </a:p>
        </p:txBody>
      </p:sp>
      <p:sp>
        <p:nvSpPr>
          <p:cNvPr id="33" name="CuadroTexto 32">
            <a:extLst>
              <a:ext uri="{FF2B5EF4-FFF2-40B4-BE49-F238E27FC236}">
                <a16:creationId xmlns:a16="http://schemas.microsoft.com/office/drawing/2014/main" id="{5B5B9140-9877-4942-8197-702EFB9DFF7A}"/>
              </a:ext>
            </a:extLst>
          </p:cNvPr>
          <p:cNvSpPr txBox="1"/>
          <p:nvPr/>
        </p:nvSpPr>
        <p:spPr>
          <a:xfrm>
            <a:off x="4291451" y="1316011"/>
            <a:ext cx="2800767" cy="646331"/>
          </a:xfrm>
          <a:prstGeom prst="rect">
            <a:avLst/>
          </a:prstGeom>
          <a:noFill/>
        </p:spPr>
        <p:txBody>
          <a:bodyPr wrap="none" rtlCol="0">
            <a:spAutoFit/>
          </a:bodyPr>
          <a:lstStyle/>
          <a:p>
            <a:r>
              <a:rPr lang="es-EC" b="1" u="none" dirty="0"/>
              <a:t>Modelo de negocio B2B</a:t>
            </a:r>
          </a:p>
          <a:p>
            <a:r>
              <a:rPr lang="es-EC" b="1" u="none" dirty="0"/>
              <a:t>Business </a:t>
            </a:r>
            <a:r>
              <a:rPr lang="es-EC" b="1" u="none" dirty="0" err="1"/>
              <a:t>To</a:t>
            </a:r>
            <a:r>
              <a:rPr lang="es-EC" b="1" u="none" dirty="0"/>
              <a:t> Business</a:t>
            </a:r>
          </a:p>
        </p:txBody>
      </p:sp>
      <p:pic>
        <p:nvPicPr>
          <p:cNvPr id="11270" name="Picture 6" descr="Email marketing B2B vs email marketing B2C: ¿Qué los diferencia?">
            <a:extLst>
              <a:ext uri="{FF2B5EF4-FFF2-40B4-BE49-F238E27FC236}">
                <a16:creationId xmlns:a16="http://schemas.microsoft.com/office/drawing/2014/main" id="{38E89110-1156-442F-ADEA-86048AC733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9669"/>
          <a:stretch/>
        </p:blipFill>
        <p:spPr bwMode="auto">
          <a:xfrm>
            <a:off x="4550338" y="2056127"/>
            <a:ext cx="2282992" cy="1447448"/>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38" descr="Texto&#10;&#10;Descripción generada automáticamente">
            <a:extLst>
              <a:ext uri="{FF2B5EF4-FFF2-40B4-BE49-F238E27FC236}">
                <a16:creationId xmlns:a16="http://schemas.microsoft.com/office/drawing/2014/main" id="{6AF09445-86BF-4EBB-B466-BE0D8B6E30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01609" y="4713748"/>
            <a:ext cx="1981474" cy="1238422"/>
          </a:xfrm>
          <a:prstGeom prst="rect">
            <a:avLst/>
          </a:prstGeom>
        </p:spPr>
      </p:pic>
      <p:sp>
        <p:nvSpPr>
          <p:cNvPr id="42" name="CuadroTexto 41">
            <a:extLst>
              <a:ext uri="{FF2B5EF4-FFF2-40B4-BE49-F238E27FC236}">
                <a16:creationId xmlns:a16="http://schemas.microsoft.com/office/drawing/2014/main" id="{DF301856-98D7-45A2-B6E4-62F56665B673}"/>
              </a:ext>
            </a:extLst>
          </p:cNvPr>
          <p:cNvSpPr txBox="1"/>
          <p:nvPr/>
        </p:nvSpPr>
        <p:spPr>
          <a:xfrm>
            <a:off x="7900550" y="3608274"/>
            <a:ext cx="3403152" cy="923330"/>
          </a:xfrm>
          <a:prstGeom prst="rect">
            <a:avLst/>
          </a:prstGeom>
          <a:noFill/>
        </p:spPr>
        <p:txBody>
          <a:bodyPr wrap="square" rtlCol="0">
            <a:spAutoFit/>
          </a:bodyPr>
          <a:lstStyle/>
          <a:p>
            <a:r>
              <a:rPr lang="es-EC" b="1" u="none" dirty="0"/>
              <a:t>Problemas de liquidez para cubrir gastos operativos y administrativos.</a:t>
            </a:r>
          </a:p>
        </p:txBody>
      </p:sp>
      <p:sp>
        <p:nvSpPr>
          <p:cNvPr id="2" name="Marcador de número de diapositiva 1">
            <a:extLst>
              <a:ext uri="{FF2B5EF4-FFF2-40B4-BE49-F238E27FC236}">
                <a16:creationId xmlns:a16="http://schemas.microsoft.com/office/drawing/2014/main" id="{92FDDBA2-CA8A-4D11-988C-BE6F0030DF64}"/>
              </a:ext>
            </a:extLst>
          </p:cNvPr>
          <p:cNvSpPr>
            <a:spLocks noGrp="1"/>
          </p:cNvSpPr>
          <p:nvPr>
            <p:ph type="sldNum" sz="quarter" idx="12"/>
          </p:nvPr>
        </p:nvSpPr>
        <p:spPr/>
        <p:txBody>
          <a:bodyPr/>
          <a:lstStyle/>
          <a:p>
            <a:fld id="{4CF662B8-7DA8-456A-85D3-8F2BB9597AB7}" type="slidenum">
              <a:rPr lang="en-US" smtClean="0"/>
              <a:t>13</a:t>
            </a:fld>
            <a:endParaRPr lang="en-US"/>
          </a:p>
        </p:txBody>
      </p:sp>
    </p:spTree>
    <p:extLst>
      <p:ext uri="{BB962C8B-B14F-4D97-AF65-F5344CB8AC3E}">
        <p14:creationId xmlns:p14="http://schemas.microsoft.com/office/powerpoint/2010/main" val="225203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3"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u="none" dirty="0">
                <a:solidFill>
                  <a:srgbClr val="FFFF00"/>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3192378"/>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extLst>
              <a:ext uri="{FF2B5EF4-FFF2-40B4-BE49-F238E27FC236}">
                <a16:creationId xmlns:a16="http://schemas.microsoft.com/office/drawing/2014/main" id="{FD7BB44F-90E1-4A0F-909A-6A613F1522DC}"/>
              </a:ext>
            </a:extLst>
          </p:cNvPr>
          <p:cNvPicPr>
            <a:picLocks noChangeAspect="1"/>
          </p:cNvPicPr>
          <p:nvPr/>
        </p:nvPicPr>
        <p:blipFill>
          <a:blip r:embed="rId3"/>
          <a:stretch>
            <a:fillRect/>
          </a:stretch>
        </p:blipFill>
        <p:spPr>
          <a:xfrm>
            <a:off x="9618411" y="3192378"/>
            <a:ext cx="1448002" cy="1238423"/>
          </a:xfrm>
          <a:prstGeom prst="rect">
            <a:avLst/>
          </a:prstGeom>
        </p:spPr>
      </p:pic>
      <p:pic>
        <p:nvPicPr>
          <p:cNvPr id="25" name="Imagen 24" descr="Interfaz de usuario gráfica, Diagrama, Aplicación&#10;&#10;Descripción generada automáticamente">
            <a:extLst>
              <a:ext uri="{FF2B5EF4-FFF2-40B4-BE49-F238E27FC236}">
                <a16:creationId xmlns:a16="http://schemas.microsoft.com/office/drawing/2014/main" id="{0D6B7C36-EE71-46A5-88DD-955C2B1E1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078" y="1631539"/>
            <a:ext cx="2438400" cy="2438400"/>
          </a:xfrm>
          <a:prstGeom prst="rect">
            <a:avLst/>
          </a:prstGeom>
        </p:spPr>
      </p:pic>
      <p:sp>
        <p:nvSpPr>
          <p:cNvPr id="28" name="Rectángulo: esquinas redondeadas 27">
            <a:extLst>
              <a:ext uri="{FF2B5EF4-FFF2-40B4-BE49-F238E27FC236}">
                <a16:creationId xmlns:a16="http://schemas.microsoft.com/office/drawing/2014/main" id="{62C33921-C7FA-41F4-B6AD-53685E7F670F}"/>
              </a:ext>
            </a:extLst>
          </p:cNvPr>
          <p:cNvSpPr/>
          <p:nvPr/>
        </p:nvSpPr>
        <p:spPr>
          <a:xfrm>
            <a:off x="2133743" y="4165635"/>
            <a:ext cx="1791477" cy="548113"/>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err="1">
                <a:latin typeface="Arial Rounded MT Bold" panose="020F0704030504030204" pitchFamily="34" charset="0"/>
              </a:rPr>
              <a:t>Proing</a:t>
            </a:r>
            <a:endParaRPr lang="es-EC" u="none" dirty="0">
              <a:latin typeface="Arial Rounded MT Bold" panose="020F0704030504030204" pitchFamily="34" charset="0"/>
            </a:endParaRPr>
          </a:p>
          <a:p>
            <a:pPr algn="ctr"/>
            <a:r>
              <a:rPr lang="es-EC" u="none" dirty="0">
                <a:latin typeface="Arial Rounded MT Bold" panose="020F0704030504030204" pitchFamily="34" charset="0"/>
              </a:rPr>
              <a:t>Pyme</a:t>
            </a:r>
            <a:endParaRPr lang="en-US" u="none" dirty="0">
              <a:latin typeface="Arial Rounded MT Bold" panose="020F0704030504030204" pitchFamily="34" charset="0"/>
            </a:endParaRPr>
          </a:p>
        </p:txBody>
      </p:sp>
      <p:pic>
        <p:nvPicPr>
          <p:cNvPr id="36" name="Picture 11" descr="Cómo captar clientes: qué debes decir cuando prospectas">
            <a:extLst>
              <a:ext uri="{FF2B5EF4-FFF2-40B4-BE49-F238E27FC236}">
                <a16:creationId xmlns:a16="http://schemas.microsoft.com/office/drawing/2014/main" id="{8EA73EE7-E007-4BEF-A853-2D52FB365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596" y="3724060"/>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FF7348CF-1AB1-440A-A623-8DF27D259719}"/>
              </a:ext>
            </a:extLst>
          </p:cNvPr>
          <p:cNvSpPr txBox="1"/>
          <p:nvPr/>
        </p:nvSpPr>
        <p:spPr>
          <a:xfrm>
            <a:off x="4791878" y="1995545"/>
            <a:ext cx="3082895" cy="1477328"/>
          </a:xfrm>
          <a:prstGeom prst="rect">
            <a:avLst/>
          </a:prstGeom>
          <a:noFill/>
        </p:spPr>
        <p:txBody>
          <a:bodyPr wrap="square">
            <a:spAutoFit/>
          </a:bodyPr>
          <a:lstStyle/>
          <a:p>
            <a:pPr algn="ctr"/>
            <a:r>
              <a:rPr lang="es-EC" b="1" u="none" dirty="0"/>
              <a:t>Reducir la concentración de clientes, mediante búsqueda de nuevos clientes, que permitan diversificar su cartera.</a:t>
            </a:r>
          </a:p>
        </p:txBody>
      </p:sp>
      <p:pic>
        <p:nvPicPr>
          <p:cNvPr id="14340" name="Picture 4" descr="Icono de vector de idea 349242 Vector en Vecteezy">
            <a:extLst>
              <a:ext uri="{FF2B5EF4-FFF2-40B4-BE49-F238E27FC236}">
                <a16:creationId xmlns:a16="http://schemas.microsoft.com/office/drawing/2014/main" id="{E7944556-3AE7-4069-902D-417DAFBDC7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76" t="7895" r="14226" b="10431"/>
          <a:stretch/>
        </p:blipFill>
        <p:spPr bwMode="auto">
          <a:xfrm>
            <a:off x="9500081" y="1401678"/>
            <a:ext cx="1607029" cy="1790700"/>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a la derecha 18">
            <a:extLst>
              <a:ext uri="{FF2B5EF4-FFF2-40B4-BE49-F238E27FC236}">
                <a16:creationId xmlns:a16="http://schemas.microsoft.com/office/drawing/2014/main" id="{3ECE72D7-0C21-4C72-BF70-A2E3BCD6D223}"/>
              </a:ext>
            </a:extLst>
          </p:cNvPr>
          <p:cNvSpPr/>
          <p:nvPr/>
        </p:nvSpPr>
        <p:spPr>
          <a:xfrm>
            <a:off x="8105501" y="2755110"/>
            <a:ext cx="1066444" cy="646331"/>
          </a:xfrm>
          <a:prstGeom prst="righ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u="none" dirty="0">
              <a:latin typeface="Arial Rounded MT Bold" panose="020F0704030504030204" pitchFamily="34" charset="0"/>
            </a:endParaRPr>
          </a:p>
        </p:txBody>
      </p:sp>
      <p:sp>
        <p:nvSpPr>
          <p:cNvPr id="21" name="CuadroTexto 20">
            <a:extLst>
              <a:ext uri="{FF2B5EF4-FFF2-40B4-BE49-F238E27FC236}">
                <a16:creationId xmlns:a16="http://schemas.microsoft.com/office/drawing/2014/main" id="{5347EC4E-2351-4C8D-BDAD-50E7AA020A43}"/>
              </a:ext>
            </a:extLst>
          </p:cNvPr>
          <p:cNvSpPr txBox="1"/>
          <p:nvPr/>
        </p:nvSpPr>
        <p:spPr>
          <a:xfrm>
            <a:off x="4368169" y="1245296"/>
            <a:ext cx="3930315" cy="461665"/>
          </a:xfrm>
          <a:prstGeom prst="rect">
            <a:avLst/>
          </a:prstGeom>
          <a:noFill/>
        </p:spPr>
        <p:txBody>
          <a:bodyPr wrap="square">
            <a:spAutoFit/>
          </a:bodyPr>
          <a:lstStyle/>
          <a:p>
            <a:pPr marL="0" indent="0" algn="ctr">
              <a:buNone/>
            </a:pPr>
            <a:r>
              <a:rPr lang="es-ES" altLang="es-ES" sz="2400" b="1" u="none" dirty="0">
                <a:solidFill>
                  <a:srgbClr val="006600"/>
                </a:solidFill>
                <a:latin typeface="Arial Rounded MT Bold" panose="020F0704030504030204" pitchFamily="34" charset="0"/>
              </a:rPr>
              <a:t>Objetivo del Negocio</a:t>
            </a:r>
          </a:p>
        </p:txBody>
      </p:sp>
      <p:sp>
        <p:nvSpPr>
          <p:cNvPr id="23" name="CuadroTexto 22">
            <a:extLst>
              <a:ext uri="{FF2B5EF4-FFF2-40B4-BE49-F238E27FC236}">
                <a16:creationId xmlns:a16="http://schemas.microsoft.com/office/drawing/2014/main" id="{785EFA71-96BA-45B7-9F56-9F5907458976}"/>
              </a:ext>
            </a:extLst>
          </p:cNvPr>
          <p:cNvSpPr txBox="1"/>
          <p:nvPr/>
        </p:nvSpPr>
        <p:spPr>
          <a:xfrm>
            <a:off x="9497441" y="4546661"/>
            <a:ext cx="2233585" cy="1754326"/>
          </a:xfrm>
          <a:prstGeom prst="rect">
            <a:avLst/>
          </a:prstGeom>
          <a:noFill/>
        </p:spPr>
        <p:txBody>
          <a:bodyPr wrap="square">
            <a:spAutoFit/>
          </a:bodyPr>
          <a:lstStyle/>
          <a:p>
            <a:pPr marL="0" indent="0">
              <a:buNone/>
            </a:pPr>
            <a:r>
              <a:rPr lang="es-ES" altLang="es-ES" sz="1800" b="1" u="none" dirty="0">
                <a:solidFill>
                  <a:srgbClr val="006600"/>
                </a:solidFill>
                <a:latin typeface="Arial Rounded MT Bold" panose="020F0704030504030204" pitchFamily="34" charset="0"/>
              </a:rPr>
              <a:t>Modelo de gestión de información, basado en analítica de datos </a:t>
            </a:r>
            <a:r>
              <a:rPr lang="es-ES" altLang="es-ES" sz="1800" b="1" dirty="0">
                <a:solidFill>
                  <a:srgbClr val="006600"/>
                </a:solidFill>
                <a:latin typeface="Arial Rounded MT Bold" panose="020F0704030504030204" pitchFamily="34" charset="0"/>
              </a:rPr>
              <a:t>para prospección clientes</a:t>
            </a:r>
          </a:p>
        </p:txBody>
      </p:sp>
      <p:sp>
        <p:nvSpPr>
          <p:cNvPr id="2" name="Marcador de número de diapositiva 1">
            <a:extLst>
              <a:ext uri="{FF2B5EF4-FFF2-40B4-BE49-F238E27FC236}">
                <a16:creationId xmlns:a16="http://schemas.microsoft.com/office/drawing/2014/main" id="{28ED8AF3-CA7D-46EC-9975-242A069DBFF9}"/>
              </a:ext>
            </a:extLst>
          </p:cNvPr>
          <p:cNvSpPr>
            <a:spLocks noGrp="1"/>
          </p:cNvSpPr>
          <p:nvPr>
            <p:ph type="sldNum" sz="quarter" idx="12"/>
          </p:nvPr>
        </p:nvSpPr>
        <p:spPr/>
        <p:txBody>
          <a:bodyPr/>
          <a:lstStyle/>
          <a:p>
            <a:fld id="{4CF662B8-7DA8-456A-85D3-8F2BB9597AB7}" type="slidenum">
              <a:rPr lang="en-US" smtClean="0"/>
              <a:t>14</a:t>
            </a:fld>
            <a:endParaRPr lang="en-US"/>
          </a:p>
        </p:txBody>
      </p:sp>
    </p:spTree>
    <p:extLst>
      <p:ext uri="{BB962C8B-B14F-4D97-AF65-F5344CB8AC3E}">
        <p14:creationId xmlns:p14="http://schemas.microsoft.com/office/powerpoint/2010/main" val="2501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ntr" presetSubtype="0" fill="hold" nodeType="withEffect">
                                  <p:stCondLst>
                                    <p:cond delay="0"/>
                                  </p:stCondLst>
                                  <p:childTnLst>
                                    <p:set>
                                      <p:cBhvr>
                                        <p:cTn id="17" dur="1" fill="hold">
                                          <p:stCondLst>
                                            <p:cond delay="0"/>
                                          </p:stCondLst>
                                        </p:cTn>
                                        <p:tgtEl>
                                          <p:spTgt spid="1434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9" grpId="0" animBg="1"/>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u="none" dirty="0">
                <a:solidFill>
                  <a:srgbClr val="FFFF00"/>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53721" y="3578979"/>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a:extLst>
              <a:ext uri="{FF2B5EF4-FFF2-40B4-BE49-F238E27FC236}">
                <a16:creationId xmlns:a16="http://schemas.microsoft.com/office/drawing/2014/main" id="{5C787E8E-2E44-4157-A3CB-AE1C1B20E087}"/>
              </a:ext>
            </a:extLst>
          </p:cNvPr>
          <p:cNvSpPr txBox="1"/>
          <p:nvPr/>
        </p:nvSpPr>
        <p:spPr>
          <a:xfrm>
            <a:off x="1828999" y="924454"/>
            <a:ext cx="4267001" cy="1569660"/>
          </a:xfrm>
          <a:prstGeom prst="rect">
            <a:avLst/>
          </a:prstGeom>
          <a:noFill/>
        </p:spPr>
        <p:txBody>
          <a:bodyPr wrap="square">
            <a:spAutoFit/>
          </a:bodyPr>
          <a:lstStyle/>
          <a:p>
            <a:pPr marL="0" indent="0" algn="ctr">
              <a:buNone/>
            </a:pPr>
            <a:r>
              <a:rPr lang="es-ES" altLang="es-ES" sz="2400" b="1" u="none" dirty="0">
                <a:solidFill>
                  <a:srgbClr val="006600"/>
                </a:solidFill>
                <a:latin typeface="Arial Rounded MT Bold" panose="020F0704030504030204" pitchFamily="34" charset="0"/>
              </a:rPr>
              <a:t>De acuerdo a (</a:t>
            </a:r>
            <a:r>
              <a:rPr lang="es-ES" altLang="es-ES" sz="2400" b="1" u="none" dirty="0" err="1">
                <a:solidFill>
                  <a:srgbClr val="006600"/>
                </a:solidFill>
                <a:latin typeface="Arial Rounded MT Bold" panose="020F0704030504030204" pitchFamily="34" charset="0"/>
              </a:rPr>
              <a:t>Meire</a:t>
            </a:r>
            <a:r>
              <a:rPr lang="es-ES" altLang="es-ES" sz="2400" b="1" u="none" dirty="0">
                <a:solidFill>
                  <a:srgbClr val="006600"/>
                </a:solidFill>
                <a:latin typeface="Arial Rounded MT Bold" panose="020F0704030504030204" pitchFamily="34" charset="0"/>
              </a:rPr>
              <a:t>, 2017) algunas variables que se consideran para la prospección son:</a:t>
            </a:r>
          </a:p>
        </p:txBody>
      </p:sp>
      <p:sp>
        <p:nvSpPr>
          <p:cNvPr id="21" name="Rectángulo: esquinas redondeadas 20">
            <a:extLst>
              <a:ext uri="{FF2B5EF4-FFF2-40B4-BE49-F238E27FC236}">
                <a16:creationId xmlns:a16="http://schemas.microsoft.com/office/drawing/2014/main" id="{4BDC44A7-A781-474C-AEDC-0A3F63C4234E}"/>
              </a:ext>
            </a:extLst>
          </p:cNvPr>
          <p:cNvSpPr/>
          <p:nvPr/>
        </p:nvSpPr>
        <p:spPr>
          <a:xfrm>
            <a:off x="2130208" y="2668187"/>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Ubicación Geográfica</a:t>
            </a:r>
            <a:endParaRPr lang="en-US" u="none" dirty="0">
              <a:latin typeface="Arial Rounded MT Bold" panose="020F0704030504030204" pitchFamily="34" charset="0"/>
            </a:endParaRPr>
          </a:p>
        </p:txBody>
      </p:sp>
      <p:sp>
        <p:nvSpPr>
          <p:cNvPr id="23" name="Rectángulo: esquinas redondeadas 22">
            <a:extLst>
              <a:ext uri="{FF2B5EF4-FFF2-40B4-BE49-F238E27FC236}">
                <a16:creationId xmlns:a16="http://schemas.microsoft.com/office/drawing/2014/main" id="{AEA2BB31-0DC6-44B5-8764-661F6C60A555}"/>
              </a:ext>
            </a:extLst>
          </p:cNvPr>
          <p:cNvSpPr/>
          <p:nvPr/>
        </p:nvSpPr>
        <p:spPr>
          <a:xfrm>
            <a:off x="2130208" y="3253386"/>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Vertical de Negocio</a:t>
            </a:r>
            <a:endParaRPr lang="en-US" u="none" dirty="0">
              <a:latin typeface="Arial Rounded MT Bold" panose="020F0704030504030204" pitchFamily="34" charset="0"/>
            </a:endParaRPr>
          </a:p>
        </p:txBody>
      </p:sp>
      <p:sp>
        <p:nvSpPr>
          <p:cNvPr id="30" name="Rectángulo: esquinas redondeadas 29">
            <a:extLst>
              <a:ext uri="{FF2B5EF4-FFF2-40B4-BE49-F238E27FC236}">
                <a16:creationId xmlns:a16="http://schemas.microsoft.com/office/drawing/2014/main" id="{414CC7B2-972E-474E-A1DA-F6D4771D26F6}"/>
              </a:ext>
            </a:extLst>
          </p:cNvPr>
          <p:cNvSpPr/>
          <p:nvPr/>
        </p:nvSpPr>
        <p:spPr>
          <a:xfrm>
            <a:off x="2130208" y="3906236"/>
            <a:ext cx="4182644" cy="457200"/>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Ingresos Anuales</a:t>
            </a:r>
            <a:endParaRPr lang="en-US" u="none" dirty="0">
              <a:latin typeface="Arial Rounded MT Bold" panose="020F0704030504030204" pitchFamily="34" charset="0"/>
            </a:endParaRPr>
          </a:p>
        </p:txBody>
      </p:sp>
      <p:sp>
        <p:nvSpPr>
          <p:cNvPr id="31" name="Rectángulo: esquinas redondeadas 30">
            <a:extLst>
              <a:ext uri="{FF2B5EF4-FFF2-40B4-BE49-F238E27FC236}">
                <a16:creationId xmlns:a16="http://schemas.microsoft.com/office/drawing/2014/main" id="{E718E472-DF22-4837-B8E6-4AE3B1B751A7}"/>
              </a:ext>
            </a:extLst>
          </p:cNvPr>
          <p:cNvSpPr/>
          <p:nvPr/>
        </p:nvSpPr>
        <p:spPr>
          <a:xfrm>
            <a:off x="2130208" y="4552290"/>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Utilidad Neta</a:t>
            </a:r>
            <a:endParaRPr lang="en-US" u="none" dirty="0">
              <a:latin typeface="Arial Rounded MT Bold" panose="020F0704030504030204" pitchFamily="34" charset="0"/>
            </a:endParaRPr>
          </a:p>
        </p:txBody>
      </p:sp>
      <p:sp>
        <p:nvSpPr>
          <p:cNvPr id="32" name="Rectángulo: esquinas redondeadas 31">
            <a:extLst>
              <a:ext uri="{FF2B5EF4-FFF2-40B4-BE49-F238E27FC236}">
                <a16:creationId xmlns:a16="http://schemas.microsoft.com/office/drawing/2014/main" id="{17FCA58C-9741-424B-9701-43FF5F87089B}"/>
              </a:ext>
            </a:extLst>
          </p:cNvPr>
          <p:cNvSpPr/>
          <p:nvPr/>
        </p:nvSpPr>
        <p:spPr>
          <a:xfrm>
            <a:off x="2130208" y="5135756"/>
            <a:ext cx="4182644" cy="486484"/>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Variables que afectan a la vertical de negocio</a:t>
            </a:r>
            <a:endParaRPr lang="en-US" u="none" dirty="0">
              <a:latin typeface="Arial Rounded MT Bold" panose="020F0704030504030204" pitchFamily="34" charset="0"/>
            </a:endParaRPr>
          </a:p>
        </p:txBody>
      </p:sp>
      <p:sp>
        <p:nvSpPr>
          <p:cNvPr id="33" name="Elipse 32">
            <a:extLst>
              <a:ext uri="{FF2B5EF4-FFF2-40B4-BE49-F238E27FC236}">
                <a16:creationId xmlns:a16="http://schemas.microsoft.com/office/drawing/2014/main" id="{89C653FC-F2EC-4A4B-A45C-32E10BAE977B}"/>
              </a:ext>
            </a:extLst>
          </p:cNvPr>
          <p:cNvSpPr/>
          <p:nvPr/>
        </p:nvSpPr>
        <p:spPr>
          <a:xfrm>
            <a:off x="1828999" y="263086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1</a:t>
            </a:r>
            <a:endParaRPr lang="en-US" sz="1600" b="1" u="none" dirty="0">
              <a:latin typeface="Arial Rounded MT Bold" panose="020F0704030504030204" pitchFamily="34" charset="0"/>
            </a:endParaRPr>
          </a:p>
        </p:txBody>
      </p:sp>
      <p:sp>
        <p:nvSpPr>
          <p:cNvPr id="34" name="Elipse 33">
            <a:extLst>
              <a:ext uri="{FF2B5EF4-FFF2-40B4-BE49-F238E27FC236}">
                <a16:creationId xmlns:a16="http://schemas.microsoft.com/office/drawing/2014/main" id="{53A647C5-EE65-4251-852E-8DA4DC0BFB97}"/>
              </a:ext>
            </a:extLst>
          </p:cNvPr>
          <p:cNvSpPr/>
          <p:nvPr/>
        </p:nvSpPr>
        <p:spPr>
          <a:xfrm>
            <a:off x="1828999" y="3218072"/>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2</a:t>
            </a:r>
            <a:endParaRPr lang="en-US" sz="1600" b="1" u="none" dirty="0">
              <a:latin typeface="Arial Rounded MT Bold" panose="020F0704030504030204" pitchFamily="34" charset="0"/>
            </a:endParaRPr>
          </a:p>
        </p:txBody>
      </p:sp>
      <p:sp>
        <p:nvSpPr>
          <p:cNvPr id="35" name="Elipse 34">
            <a:extLst>
              <a:ext uri="{FF2B5EF4-FFF2-40B4-BE49-F238E27FC236}">
                <a16:creationId xmlns:a16="http://schemas.microsoft.com/office/drawing/2014/main" id="{27CDC994-CACA-49A2-B47B-05ACDE2956EF}"/>
              </a:ext>
            </a:extLst>
          </p:cNvPr>
          <p:cNvSpPr/>
          <p:nvPr/>
        </p:nvSpPr>
        <p:spPr>
          <a:xfrm>
            <a:off x="1828999" y="3886868"/>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3</a:t>
            </a:r>
            <a:endParaRPr lang="en-US" sz="1600" b="1" u="none" dirty="0">
              <a:latin typeface="Arial Rounded MT Bold" panose="020F0704030504030204" pitchFamily="34" charset="0"/>
            </a:endParaRPr>
          </a:p>
        </p:txBody>
      </p:sp>
      <p:sp>
        <p:nvSpPr>
          <p:cNvPr id="36" name="Elipse 35">
            <a:extLst>
              <a:ext uri="{FF2B5EF4-FFF2-40B4-BE49-F238E27FC236}">
                <a16:creationId xmlns:a16="http://schemas.microsoft.com/office/drawing/2014/main" id="{D304AC83-6DF4-4BD9-A973-1F4C33B4F611}"/>
              </a:ext>
            </a:extLst>
          </p:cNvPr>
          <p:cNvSpPr/>
          <p:nvPr/>
        </p:nvSpPr>
        <p:spPr>
          <a:xfrm>
            <a:off x="1828999" y="4520996"/>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4</a:t>
            </a:r>
            <a:endParaRPr lang="en-US" sz="1600" b="1" u="none" dirty="0">
              <a:latin typeface="Arial Rounded MT Bold" panose="020F0704030504030204" pitchFamily="34" charset="0"/>
            </a:endParaRPr>
          </a:p>
        </p:txBody>
      </p:sp>
      <p:sp>
        <p:nvSpPr>
          <p:cNvPr id="37" name="Elipse 36">
            <a:extLst>
              <a:ext uri="{FF2B5EF4-FFF2-40B4-BE49-F238E27FC236}">
                <a16:creationId xmlns:a16="http://schemas.microsoft.com/office/drawing/2014/main" id="{29841D36-DE44-492D-9FD5-0B4E568208C2}"/>
              </a:ext>
            </a:extLst>
          </p:cNvPr>
          <p:cNvSpPr/>
          <p:nvPr/>
        </p:nvSpPr>
        <p:spPr>
          <a:xfrm>
            <a:off x="1828999" y="5124879"/>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5</a:t>
            </a:r>
            <a:endParaRPr lang="en-US" sz="1600" b="1" u="none" dirty="0">
              <a:latin typeface="Arial Rounded MT Bold" panose="020F0704030504030204" pitchFamily="34" charset="0"/>
            </a:endParaRPr>
          </a:p>
        </p:txBody>
      </p:sp>
      <p:sp>
        <p:nvSpPr>
          <p:cNvPr id="2" name="Flecha: a la derecha con muesca 1">
            <a:extLst>
              <a:ext uri="{FF2B5EF4-FFF2-40B4-BE49-F238E27FC236}">
                <a16:creationId xmlns:a16="http://schemas.microsoft.com/office/drawing/2014/main" id="{C668E858-869E-4432-ACC9-B556CD7E7567}"/>
              </a:ext>
            </a:extLst>
          </p:cNvPr>
          <p:cNvSpPr/>
          <p:nvPr/>
        </p:nvSpPr>
        <p:spPr>
          <a:xfrm>
            <a:off x="6479023" y="3389708"/>
            <a:ext cx="1122947" cy="68816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Explosión: 14 puntos 37">
            <a:extLst>
              <a:ext uri="{FF2B5EF4-FFF2-40B4-BE49-F238E27FC236}">
                <a16:creationId xmlns:a16="http://schemas.microsoft.com/office/drawing/2014/main" id="{3E06AB34-FEB2-4542-AA8D-047B1FA6C783}"/>
              </a:ext>
            </a:extLst>
          </p:cNvPr>
          <p:cNvSpPr/>
          <p:nvPr/>
        </p:nvSpPr>
        <p:spPr>
          <a:xfrm>
            <a:off x="7686326" y="1664135"/>
            <a:ext cx="4182645" cy="4224184"/>
          </a:xfrm>
          <a:prstGeom prst="irregularSeal2">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u="none" dirty="0">
                <a:solidFill>
                  <a:schemeClr val="tx1"/>
                </a:solidFill>
                <a:latin typeface="Arial Rounded MT Bold" panose="020F0704030504030204" pitchFamily="34" charset="0"/>
              </a:rPr>
              <a:t>Definir el perfil financiero de los clientes (empresas), con base en el cual se determina si es un cliente potencial</a:t>
            </a:r>
          </a:p>
        </p:txBody>
      </p:sp>
      <p:sp>
        <p:nvSpPr>
          <p:cNvPr id="3" name="Marcador de número de diapositiva 2">
            <a:extLst>
              <a:ext uri="{FF2B5EF4-FFF2-40B4-BE49-F238E27FC236}">
                <a16:creationId xmlns:a16="http://schemas.microsoft.com/office/drawing/2014/main" id="{E1DC1C63-D6CE-4056-91CD-BB5D8E1BEF44}"/>
              </a:ext>
            </a:extLst>
          </p:cNvPr>
          <p:cNvSpPr>
            <a:spLocks noGrp="1"/>
          </p:cNvSpPr>
          <p:nvPr>
            <p:ph type="sldNum" sz="quarter" idx="12"/>
          </p:nvPr>
        </p:nvSpPr>
        <p:spPr/>
        <p:txBody>
          <a:bodyPr/>
          <a:lstStyle/>
          <a:p>
            <a:fld id="{4CF662B8-7DA8-456A-85D3-8F2BB9597AB7}" type="slidenum">
              <a:rPr lang="en-US" smtClean="0"/>
              <a:t>15</a:t>
            </a:fld>
            <a:endParaRPr lang="en-US"/>
          </a:p>
        </p:txBody>
      </p:sp>
    </p:spTree>
    <p:extLst>
      <p:ext uri="{BB962C8B-B14F-4D97-AF65-F5344CB8AC3E}">
        <p14:creationId xmlns:p14="http://schemas.microsoft.com/office/powerpoint/2010/main" val="32641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0" grpId="0" animBg="1"/>
      <p:bldP spid="31" grpId="0" animBg="1"/>
      <p:bldP spid="32" grpId="0" animBg="1"/>
      <p:bldP spid="33" grpId="0" animBg="1"/>
      <p:bldP spid="34" grpId="0" animBg="1"/>
      <p:bldP spid="35" grpId="0" animBg="1"/>
      <p:bldP spid="36" grpId="0" animBg="1"/>
      <p:bldP spid="37" grpId="0" animBg="1"/>
      <p:bldP spid="2"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u="none" dirty="0">
                <a:solidFill>
                  <a:srgbClr val="FFFF00"/>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53721" y="3578979"/>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5" name="Imagen 24" descr="Interfaz de usuario gráfica, Diagrama, Aplicación&#10;&#10;Descripción generada automáticamente">
            <a:extLst>
              <a:ext uri="{FF2B5EF4-FFF2-40B4-BE49-F238E27FC236}">
                <a16:creationId xmlns:a16="http://schemas.microsoft.com/office/drawing/2014/main" id="{0D6B7C36-EE71-46A5-88DD-955C2B1E1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192" y="689471"/>
            <a:ext cx="2438400" cy="2438400"/>
          </a:xfrm>
          <a:prstGeom prst="rect">
            <a:avLst/>
          </a:prstGeom>
        </p:spPr>
      </p:pic>
      <p:sp>
        <p:nvSpPr>
          <p:cNvPr id="28" name="Rectángulo: esquinas redondeadas 27">
            <a:extLst>
              <a:ext uri="{FF2B5EF4-FFF2-40B4-BE49-F238E27FC236}">
                <a16:creationId xmlns:a16="http://schemas.microsoft.com/office/drawing/2014/main" id="{62C33921-C7FA-41F4-B6AD-53685E7F670F}"/>
              </a:ext>
            </a:extLst>
          </p:cNvPr>
          <p:cNvSpPr/>
          <p:nvPr/>
        </p:nvSpPr>
        <p:spPr>
          <a:xfrm>
            <a:off x="2372188" y="3042642"/>
            <a:ext cx="1791477" cy="548113"/>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err="1">
                <a:latin typeface="Arial Rounded MT Bold" panose="020F0704030504030204" pitchFamily="34" charset="0"/>
              </a:rPr>
              <a:t>Proing</a:t>
            </a:r>
            <a:r>
              <a:rPr lang="es-EC" u="none" dirty="0">
                <a:latin typeface="Arial Rounded MT Bold" panose="020F0704030504030204" pitchFamily="34" charset="0"/>
              </a:rPr>
              <a:t> SA</a:t>
            </a:r>
          </a:p>
        </p:txBody>
      </p:sp>
      <p:pic>
        <p:nvPicPr>
          <p:cNvPr id="14" name="Picture 4" descr="Qué es el dinero? – SatoshiTango Blog">
            <a:extLst>
              <a:ext uri="{FF2B5EF4-FFF2-40B4-BE49-F238E27FC236}">
                <a16:creationId xmlns:a16="http://schemas.microsoft.com/office/drawing/2014/main" id="{2C34AB86-E12E-4E6C-86F9-4EA51A9DB22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017" t="9649" r="25017" b="7824"/>
          <a:stretch/>
        </p:blipFill>
        <p:spPr bwMode="auto">
          <a:xfrm>
            <a:off x="2628815" y="4839509"/>
            <a:ext cx="1553644" cy="128306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BE88CC0A-C611-4A73-A1AE-9B29D819BC0F}"/>
              </a:ext>
            </a:extLst>
          </p:cNvPr>
          <p:cNvSpPr txBox="1"/>
          <p:nvPr/>
        </p:nvSpPr>
        <p:spPr>
          <a:xfrm>
            <a:off x="2044356" y="3858566"/>
            <a:ext cx="3082895" cy="923330"/>
          </a:xfrm>
          <a:prstGeom prst="rect">
            <a:avLst/>
          </a:prstGeom>
          <a:noFill/>
        </p:spPr>
        <p:txBody>
          <a:bodyPr wrap="square" rtlCol="0">
            <a:spAutoFit/>
          </a:bodyPr>
          <a:lstStyle/>
          <a:p>
            <a:r>
              <a:rPr lang="es-EC" b="1" u="none" dirty="0"/>
              <a:t>Facturación concentrada en un segmento reducido de clientes</a:t>
            </a:r>
          </a:p>
        </p:txBody>
      </p:sp>
      <p:sp>
        <p:nvSpPr>
          <p:cNvPr id="16" name="CuadroTexto 15">
            <a:extLst>
              <a:ext uri="{FF2B5EF4-FFF2-40B4-BE49-F238E27FC236}">
                <a16:creationId xmlns:a16="http://schemas.microsoft.com/office/drawing/2014/main" id="{74656219-26B2-4BE0-93FF-2BB65E5B5A09}"/>
              </a:ext>
            </a:extLst>
          </p:cNvPr>
          <p:cNvSpPr txBox="1"/>
          <p:nvPr/>
        </p:nvSpPr>
        <p:spPr>
          <a:xfrm>
            <a:off x="5022220" y="1499356"/>
            <a:ext cx="3082895" cy="2308324"/>
          </a:xfrm>
          <a:prstGeom prst="rect">
            <a:avLst/>
          </a:prstGeom>
          <a:noFill/>
        </p:spPr>
        <p:txBody>
          <a:bodyPr wrap="square" rtlCol="0">
            <a:spAutoFit/>
          </a:bodyPr>
          <a:lstStyle/>
          <a:p>
            <a:pPr algn="just"/>
            <a:r>
              <a:rPr lang="es-EC" b="1" u="none" dirty="0"/>
              <a:t>Información del sistema de Facturación es escasa, debido a las pocas transacciones que registra,  </a:t>
            </a:r>
            <a:r>
              <a:rPr lang="es-ES" b="1" u="none" dirty="0"/>
              <a:t>no es posible hacer uso de estos datos para definir un modelo analítico de prospección.</a:t>
            </a:r>
            <a:endParaRPr lang="es-EC" b="1" u="none" dirty="0"/>
          </a:p>
        </p:txBody>
      </p:sp>
      <p:pic>
        <p:nvPicPr>
          <p:cNvPr id="17" name="Picture 4" descr="Icono de vector de idea 349242 Vector en Vecteezy">
            <a:extLst>
              <a:ext uri="{FF2B5EF4-FFF2-40B4-BE49-F238E27FC236}">
                <a16:creationId xmlns:a16="http://schemas.microsoft.com/office/drawing/2014/main" id="{6B92FBFD-B60A-4394-92E2-87C01968C45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476" t="7895" r="14226" b="10431"/>
          <a:stretch/>
        </p:blipFill>
        <p:spPr bwMode="auto">
          <a:xfrm>
            <a:off x="9801044" y="1433782"/>
            <a:ext cx="733528" cy="8173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esquinas redondeadas 19">
            <a:extLst>
              <a:ext uri="{FF2B5EF4-FFF2-40B4-BE49-F238E27FC236}">
                <a16:creationId xmlns:a16="http://schemas.microsoft.com/office/drawing/2014/main" id="{C4E19AD1-00A0-4D2C-80AE-B6BA3CA6F395}"/>
              </a:ext>
            </a:extLst>
          </p:cNvPr>
          <p:cNvSpPr/>
          <p:nvPr/>
        </p:nvSpPr>
        <p:spPr>
          <a:xfrm>
            <a:off x="9265703" y="2376519"/>
            <a:ext cx="2001415" cy="4915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Fuentes Externas Gubernamentales</a:t>
            </a:r>
            <a:endParaRPr lang="en-US" u="none" dirty="0">
              <a:solidFill>
                <a:schemeClr val="tx1"/>
              </a:solidFill>
            </a:endParaRPr>
          </a:p>
        </p:txBody>
      </p:sp>
      <p:pic>
        <p:nvPicPr>
          <p:cNvPr id="22" name="Imagen 21">
            <a:extLst>
              <a:ext uri="{FF2B5EF4-FFF2-40B4-BE49-F238E27FC236}">
                <a16:creationId xmlns:a16="http://schemas.microsoft.com/office/drawing/2014/main" id="{CFEA5EB3-91DD-4D97-91D4-47076724359A}"/>
              </a:ext>
            </a:extLst>
          </p:cNvPr>
          <p:cNvPicPr>
            <a:picLocks noChangeAspect="1"/>
          </p:cNvPicPr>
          <p:nvPr/>
        </p:nvPicPr>
        <p:blipFill>
          <a:blip r:embed="rId6"/>
          <a:stretch>
            <a:fillRect/>
          </a:stretch>
        </p:blipFill>
        <p:spPr>
          <a:xfrm>
            <a:off x="8804933" y="2957243"/>
            <a:ext cx="733527" cy="800212"/>
          </a:xfrm>
          <a:prstGeom prst="rect">
            <a:avLst/>
          </a:prstGeom>
        </p:spPr>
      </p:pic>
      <p:pic>
        <p:nvPicPr>
          <p:cNvPr id="24" name="Imagen 23">
            <a:extLst>
              <a:ext uri="{FF2B5EF4-FFF2-40B4-BE49-F238E27FC236}">
                <a16:creationId xmlns:a16="http://schemas.microsoft.com/office/drawing/2014/main" id="{779B6165-6BC5-405F-8893-7952D3E6CD0D}"/>
              </a:ext>
            </a:extLst>
          </p:cNvPr>
          <p:cNvPicPr>
            <a:picLocks noChangeAspect="1"/>
          </p:cNvPicPr>
          <p:nvPr/>
        </p:nvPicPr>
        <p:blipFill>
          <a:blip r:embed="rId7"/>
          <a:stretch>
            <a:fillRect/>
          </a:stretch>
        </p:blipFill>
        <p:spPr>
          <a:xfrm>
            <a:off x="9538460" y="2911112"/>
            <a:ext cx="1057423" cy="790685"/>
          </a:xfrm>
          <a:prstGeom prst="rect">
            <a:avLst/>
          </a:prstGeom>
        </p:spPr>
      </p:pic>
      <p:pic>
        <p:nvPicPr>
          <p:cNvPr id="27" name="Imagen 26">
            <a:extLst>
              <a:ext uri="{FF2B5EF4-FFF2-40B4-BE49-F238E27FC236}">
                <a16:creationId xmlns:a16="http://schemas.microsoft.com/office/drawing/2014/main" id="{DDEEDCB9-6E7A-428D-9B24-F9475AA97E2D}"/>
              </a:ext>
            </a:extLst>
          </p:cNvPr>
          <p:cNvPicPr>
            <a:picLocks noChangeAspect="1"/>
          </p:cNvPicPr>
          <p:nvPr/>
        </p:nvPicPr>
        <p:blipFill>
          <a:blip r:embed="rId8"/>
          <a:stretch>
            <a:fillRect/>
          </a:stretch>
        </p:blipFill>
        <p:spPr>
          <a:xfrm>
            <a:off x="10738406" y="2956504"/>
            <a:ext cx="1057424" cy="745293"/>
          </a:xfrm>
          <a:prstGeom prst="rect">
            <a:avLst/>
          </a:prstGeom>
        </p:spPr>
      </p:pic>
      <p:sp>
        <p:nvSpPr>
          <p:cNvPr id="9" name="Rectángulo 8">
            <a:extLst>
              <a:ext uri="{FF2B5EF4-FFF2-40B4-BE49-F238E27FC236}">
                <a16:creationId xmlns:a16="http://schemas.microsoft.com/office/drawing/2014/main" id="{72F902D2-7903-4F2C-BE06-B36C72A60EA2}"/>
              </a:ext>
            </a:extLst>
          </p:cNvPr>
          <p:cNvSpPr/>
          <p:nvPr/>
        </p:nvSpPr>
        <p:spPr>
          <a:xfrm>
            <a:off x="5985806" y="3833387"/>
            <a:ext cx="938078" cy="1446550"/>
          </a:xfrm>
          <a:prstGeom prst="rect">
            <a:avLst/>
          </a:prstGeom>
          <a:noFill/>
        </p:spPr>
        <p:txBody>
          <a:bodyPr wrap="none" lIns="91440" tIns="45720" rIns="91440" bIns="45720">
            <a:spAutoFit/>
          </a:bodyPr>
          <a:lstStyle/>
          <a:p>
            <a:pPr algn="ctr"/>
            <a:r>
              <a:rPr lang="es-ES" sz="8800" b="1" u="none" cap="none" spc="0" dirty="0">
                <a:ln w="22225">
                  <a:solidFill>
                    <a:schemeClr val="accent2"/>
                  </a:solidFill>
                  <a:prstDash val="solid"/>
                </a:ln>
                <a:solidFill>
                  <a:schemeClr val="accent2">
                    <a:lumMod val="40000"/>
                    <a:lumOff val="60000"/>
                  </a:schemeClr>
                </a:solidFill>
                <a:effectLst/>
              </a:rPr>
              <a:t>X</a:t>
            </a:r>
          </a:p>
        </p:txBody>
      </p:sp>
      <p:sp>
        <p:nvSpPr>
          <p:cNvPr id="11" name="Flecha: curvada hacia la izquierda 10">
            <a:extLst>
              <a:ext uri="{FF2B5EF4-FFF2-40B4-BE49-F238E27FC236}">
                <a16:creationId xmlns:a16="http://schemas.microsoft.com/office/drawing/2014/main" id="{C68AB106-558D-46A1-ADBF-51CFACAD9152}"/>
              </a:ext>
            </a:extLst>
          </p:cNvPr>
          <p:cNvSpPr/>
          <p:nvPr/>
        </p:nvSpPr>
        <p:spPr>
          <a:xfrm rot="16200000">
            <a:off x="8049062" y="-880356"/>
            <a:ext cx="714004" cy="39142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 name="Marcador de número de diapositiva 2">
            <a:extLst>
              <a:ext uri="{FF2B5EF4-FFF2-40B4-BE49-F238E27FC236}">
                <a16:creationId xmlns:a16="http://schemas.microsoft.com/office/drawing/2014/main" id="{F6B53D53-9A1E-4F66-877C-B7026CE8E5D6}"/>
              </a:ext>
            </a:extLst>
          </p:cNvPr>
          <p:cNvSpPr>
            <a:spLocks noGrp="1"/>
          </p:cNvSpPr>
          <p:nvPr>
            <p:ph type="sldNum" sz="quarter" idx="12"/>
          </p:nvPr>
        </p:nvSpPr>
        <p:spPr/>
        <p:txBody>
          <a:bodyPr/>
          <a:lstStyle/>
          <a:p>
            <a:fld id="{4CF662B8-7DA8-456A-85D3-8F2BB9597AB7}" type="slidenum">
              <a:rPr lang="en-US" smtClean="0"/>
              <a:t>16</a:t>
            </a:fld>
            <a:endParaRPr lang="en-US"/>
          </a:p>
        </p:txBody>
      </p:sp>
    </p:spTree>
    <p:extLst>
      <p:ext uri="{BB962C8B-B14F-4D97-AF65-F5344CB8AC3E}">
        <p14:creationId xmlns:p14="http://schemas.microsoft.com/office/powerpoint/2010/main" val="35786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p:bldP spid="16" grpId="0"/>
      <p:bldP spid="20" grpId="0" animBg="1"/>
      <p:bldP spid="9"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u="none" dirty="0">
                <a:solidFill>
                  <a:srgbClr val="FFFF00"/>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044199"/>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esquinas redondeadas 22">
            <a:extLst>
              <a:ext uri="{FF2B5EF4-FFF2-40B4-BE49-F238E27FC236}">
                <a16:creationId xmlns:a16="http://schemas.microsoft.com/office/drawing/2014/main" id="{305B4E96-4FA4-4186-A59F-D61C77641261}"/>
              </a:ext>
            </a:extLst>
          </p:cNvPr>
          <p:cNvSpPr/>
          <p:nvPr/>
        </p:nvSpPr>
        <p:spPr>
          <a:xfrm>
            <a:off x="2005263" y="1440976"/>
            <a:ext cx="3135779" cy="5022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Fuentes Externas Gubernamentales</a:t>
            </a:r>
            <a:endParaRPr lang="en-US" u="none" dirty="0">
              <a:solidFill>
                <a:schemeClr val="tx1"/>
              </a:solidFill>
            </a:endParaRPr>
          </a:p>
        </p:txBody>
      </p:sp>
      <p:pic>
        <p:nvPicPr>
          <p:cNvPr id="30" name="Imagen 29">
            <a:extLst>
              <a:ext uri="{FF2B5EF4-FFF2-40B4-BE49-F238E27FC236}">
                <a16:creationId xmlns:a16="http://schemas.microsoft.com/office/drawing/2014/main" id="{BD3BBAE7-6B93-4F8F-BF1C-5A099B25FFCD}"/>
              </a:ext>
            </a:extLst>
          </p:cNvPr>
          <p:cNvPicPr>
            <a:picLocks noChangeAspect="1"/>
          </p:cNvPicPr>
          <p:nvPr/>
        </p:nvPicPr>
        <p:blipFill>
          <a:blip r:embed="rId3"/>
          <a:stretch>
            <a:fillRect/>
          </a:stretch>
        </p:blipFill>
        <p:spPr>
          <a:xfrm>
            <a:off x="2150145" y="2239272"/>
            <a:ext cx="733527" cy="800212"/>
          </a:xfrm>
          <a:prstGeom prst="rect">
            <a:avLst/>
          </a:prstGeom>
        </p:spPr>
      </p:pic>
      <p:pic>
        <p:nvPicPr>
          <p:cNvPr id="31" name="Imagen 30">
            <a:extLst>
              <a:ext uri="{FF2B5EF4-FFF2-40B4-BE49-F238E27FC236}">
                <a16:creationId xmlns:a16="http://schemas.microsoft.com/office/drawing/2014/main" id="{A8267048-D802-4811-8A63-A13D6A52033E}"/>
              </a:ext>
            </a:extLst>
          </p:cNvPr>
          <p:cNvPicPr>
            <a:picLocks noChangeAspect="1"/>
          </p:cNvPicPr>
          <p:nvPr/>
        </p:nvPicPr>
        <p:blipFill>
          <a:blip r:embed="rId4"/>
          <a:stretch>
            <a:fillRect/>
          </a:stretch>
        </p:blipFill>
        <p:spPr>
          <a:xfrm>
            <a:off x="2883672" y="2193141"/>
            <a:ext cx="1057423" cy="790685"/>
          </a:xfrm>
          <a:prstGeom prst="rect">
            <a:avLst/>
          </a:prstGeom>
        </p:spPr>
      </p:pic>
      <p:pic>
        <p:nvPicPr>
          <p:cNvPr id="32" name="Imagen 31">
            <a:extLst>
              <a:ext uri="{FF2B5EF4-FFF2-40B4-BE49-F238E27FC236}">
                <a16:creationId xmlns:a16="http://schemas.microsoft.com/office/drawing/2014/main" id="{4D48CCDC-2F32-46B4-B5CC-D94E2D24B538}"/>
              </a:ext>
            </a:extLst>
          </p:cNvPr>
          <p:cNvPicPr>
            <a:picLocks noChangeAspect="1"/>
          </p:cNvPicPr>
          <p:nvPr/>
        </p:nvPicPr>
        <p:blipFill>
          <a:blip r:embed="rId5"/>
          <a:stretch>
            <a:fillRect/>
          </a:stretch>
        </p:blipFill>
        <p:spPr>
          <a:xfrm>
            <a:off x="4083618" y="2238533"/>
            <a:ext cx="1057424" cy="745293"/>
          </a:xfrm>
          <a:prstGeom prst="rect">
            <a:avLst/>
          </a:prstGeom>
        </p:spPr>
      </p:pic>
      <p:pic>
        <p:nvPicPr>
          <p:cNvPr id="34" name="Picture 2" descr="Noticias nacionales e internacionales, empresas y negocios | Ekos">
            <a:extLst>
              <a:ext uri="{FF2B5EF4-FFF2-40B4-BE49-F238E27FC236}">
                <a16:creationId xmlns:a16="http://schemas.microsoft.com/office/drawing/2014/main" id="{29B0DBC4-C4BA-4382-B0D4-E440FCC6A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530" y="1515428"/>
            <a:ext cx="2057400" cy="1123950"/>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esquinas redondeadas 34">
            <a:extLst>
              <a:ext uri="{FF2B5EF4-FFF2-40B4-BE49-F238E27FC236}">
                <a16:creationId xmlns:a16="http://schemas.microsoft.com/office/drawing/2014/main" id="{3331D1EE-68E3-4E3E-BCAF-57006C1F4957}"/>
              </a:ext>
            </a:extLst>
          </p:cNvPr>
          <p:cNvSpPr/>
          <p:nvPr/>
        </p:nvSpPr>
        <p:spPr>
          <a:xfrm>
            <a:off x="2488737" y="1006677"/>
            <a:ext cx="1973525" cy="3977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VARIABLES PARA PROSPECCIÓN</a:t>
            </a:r>
            <a:endParaRPr lang="en-US" sz="1400" u="none" dirty="0">
              <a:latin typeface="Arial Rounded MT Bold" panose="020F0704030504030204" pitchFamily="34" charset="0"/>
            </a:endParaRPr>
          </a:p>
        </p:txBody>
      </p:sp>
      <p:pic>
        <p:nvPicPr>
          <p:cNvPr id="36" name="Imagen 35">
            <a:extLst>
              <a:ext uri="{FF2B5EF4-FFF2-40B4-BE49-F238E27FC236}">
                <a16:creationId xmlns:a16="http://schemas.microsoft.com/office/drawing/2014/main" id="{91C28BBE-1DB8-451D-B6AD-2B7DC518AED6}"/>
              </a:ext>
            </a:extLst>
          </p:cNvPr>
          <p:cNvPicPr>
            <a:picLocks noChangeAspect="1"/>
          </p:cNvPicPr>
          <p:nvPr/>
        </p:nvPicPr>
        <p:blipFill rotWithShape="1">
          <a:blip r:embed="rId7"/>
          <a:srcRect t="16858"/>
          <a:stretch/>
        </p:blipFill>
        <p:spPr bwMode="auto">
          <a:xfrm>
            <a:off x="5141042" y="3574437"/>
            <a:ext cx="5270500" cy="2113915"/>
          </a:xfrm>
          <a:prstGeom prst="rect">
            <a:avLst/>
          </a:prstGeom>
          <a:ln w="9525" cap="sq">
            <a:solidFill>
              <a:schemeClr val="tx1"/>
            </a:solidFill>
            <a:prstDash val="solid"/>
            <a:miter lim="800000"/>
          </a:ln>
          <a:effectLst/>
          <a:extLst>
            <a:ext uri="{53640926-AAD7-44D8-BBD7-CCE9431645EC}">
              <a14:shadowObscured xmlns:a14="http://schemas.microsoft.com/office/drawing/2010/main"/>
            </a:ext>
          </a:extLst>
        </p:spPr>
      </p:pic>
      <p:sp>
        <p:nvSpPr>
          <p:cNvPr id="4" name="Flecha: hacia abajo 3">
            <a:extLst>
              <a:ext uri="{FF2B5EF4-FFF2-40B4-BE49-F238E27FC236}">
                <a16:creationId xmlns:a16="http://schemas.microsoft.com/office/drawing/2014/main" id="{4EAE6F21-3675-414D-98C3-F5FA19E0B787}"/>
              </a:ext>
            </a:extLst>
          </p:cNvPr>
          <p:cNvSpPr/>
          <p:nvPr/>
        </p:nvSpPr>
        <p:spPr>
          <a:xfrm rot="16200000">
            <a:off x="5467727" y="2140060"/>
            <a:ext cx="594118" cy="833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lecha: hacia abajo 4">
            <a:extLst>
              <a:ext uri="{FF2B5EF4-FFF2-40B4-BE49-F238E27FC236}">
                <a16:creationId xmlns:a16="http://schemas.microsoft.com/office/drawing/2014/main" id="{5D62B247-6DCC-4D85-BF1C-6C67D6CA96AE}"/>
              </a:ext>
            </a:extLst>
          </p:cNvPr>
          <p:cNvSpPr/>
          <p:nvPr/>
        </p:nvSpPr>
        <p:spPr>
          <a:xfrm>
            <a:off x="7218947" y="2639378"/>
            <a:ext cx="561474" cy="800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esquinas redondeadas 37">
            <a:extLst>
              <a:ext uri="{FF2B5EF4-FFF2-40B4-BE49-F238E27FC236}">
                <a16:creationId xmlns:a16="http://schemas.microsoft.com/office/drawing/2014/main" id="{46A02957-16D9-4E2D-8D32-C519ACABD95A}"/>
              </a:ext>
            </a:extLst>
          </p:cNvPr>
          <p:cNvSpPr/>
          <p:nvPr/>
        </p:nvSpPr>
        <p:spPr>
          <a:xfrm>
            <a:off x="6999470" y="5688352"/>
            <a:ext cx="1553643" cy="3977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SET DE DATOS</a:t>
            </a:r>
            <a:endParaRPr lang="en-US" sz="1400" u="none" dirty="0">
              <a:latin typeface="Arial Rounded MT Bold" panose="020F0704030504030204" pitchFamily="34" charset="0"/>
            </a:endParaRPr>
          </a:p>
        </p:txBody>
      </p:sp>
      <p:sp>
        <p:nvSpPr>
          <p:cNvPr id="39" name="Rectángulo: esquinas redondeadas 38">
            <a:extLst>
              <a:ext uri="{FF2B5EF4-FFF2-40B4-BE49-F238E27FC236}">
                <a16:creationId xmlns:a16="http://schemas.microsoft.com/office/drawing/2014/main" id="{E7B442B9-2E92-45A2-899C-074691E3A037}"/>
              </a:ext>
            </a:extLst>
          </p:cNvPr>
          <p:cNvSpPr/>
          <p:nvPr/>
        </p:nvSpPr>
        <p:spPr>
          <a:xfrm>
            <a:off x="6442125" y="1050281"/>
            <a:ext cx="2003805" cy="3977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REPORTE CONSOLIDADO</a:t>
            </a:r>
            <a:endParaRPr lang="en-US" sz="1400" u="none" dirty="0">
              <a:latin typeface="Arial Rounded MT Bold" panose="020F0704030504030204" pitchFamily="34" charset="0"/>
            </a:endParaRPr>
          </a:p>
        </p:txBody>
      </p:sp>
      <p:sp>
        <p:nvSpPr>
          <p:cNvPr id="40" name="CuadroTexto 39">
            <a:extLst>
              <a:ext uri="{FF2B5EF4-FFF2-40B4-BE49-F238E27FC236}">
                <a16:creationId xmlns:a16="http://schemas.microsoft.com/office/drawing/2014/main" id="{56271558-8BF1-403F-B5DD-7013787F3B96}"/>
              </a:ext>
            </a:extLst>
          </p:cNvPr>
          <p:cNvSpPr txBox="1"/>
          <p:nvPr/>
        </p:nvSpPr>
        <p:spPr>
          <a:xfrm>
            <a:off x="2122629" y="3218352"/>
            <a:ext cx="2417906" cy="1477328"/>
          </a:xfrm>
          <a:prstGeom prst="rect">
            <a:avLst/>
          </a:prstGeom>
          <a:noFill/>
        </p:spPr>
        <p:txBody>
          <a:bodyPr wrap="square" rtlCol="0">
            <a:spAutoFit/>
          </a:bodyPr>
          <a:lstStyle/>
          <a:p>
            <a:r>
              <a:rPr lang="es-EC" b="1" u="none" dirty="0"/>
              <a:t>Información empresaria, con las variables de interés, correspondiente al 2020.</a:t>
            </a:r>
          </a:p>
        </p:txBody>
      </p:sp>
      <p:sp>
        <p:nvSpPr>
          <p:cNvPr id="2" name="Marcador de número de diapositiva 1">
            <a:extLst>
              <a:ext uri="{FF2B5EF4-FFF2-40B4-BE49-F238E27FC236}">
                <a16:creationId xmlns:a16="http://schemas.microsoft.com/office/drawing/2014/main" id="{4161709A-7732-48C2-B21B-CAA76AABE920}"/>
              </a:ext>
            </a:extLst>
          </p:cNvPr>
          <p:cNvSpPr>
            <a:spLocks noGrp="1"/>
          </p:cNvSpPr>
          <p:nvPr>
            <p:ph type="sldNum" sz="quarter" idx="12"/>
          </p:nvPr>
        </p:nvSpPr>
        <p:spPr/>
        <p:txBody>
          <a:bodyPr/>
          <a:lstStyle/>
          <a:p>
            <a:fld id="{4CF662B8-7DA8-456A-85D3-8F2BB9597AB7}" type="slidenum">
              <a:rPr lang="en-US" smtClean="0"/>
              <a:t>17</a:t>
            </a:fld>
            <a:endParaRPr lang="en-US"/>
          </a:p>
        </p:txBody>
      </p:sp>
    </p:spTree>
    <p:extLst>
      <p:ext uri="{BB962C8B-B14F-4D97-AF65-F5344CB8AC3E}">
        <p14:creationId xmlns:p14="http://schemas.microsoft.com/office/powerpoint/2010/main" val="21486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animBg="1"/>
      <p:bldP spid="4" grpId="0" animBg="1"/>
      <p:bldP spid="5" grpId="0" animBg="1"/>
      <p:bldP spid="38" grpId="0" animBg="1"/>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u="none" dirty="0">
                <a:solidFill>
                  <a:srgbClr val="FFFF00"/>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044199"/>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a:extLst>
              <a:ext uri="{FF2B5EF4-FFF2-40B4-BE49-F238E27FC236}">
                <a16:creationId xmlns:a16="http://schemas.microsoft.com/office/drawing/2014/main" id="{C222D6E3-48ED-472B-805A-3E1629287B49}"/>
              </a:ext>
            </a:extLst>
          </p:cNvPr>
          <p:cNvPicPr>
            <a:picLocks noChangeAspect="1"/>
          </p:cNvPicPr>
          <p:nvPr/>
        </p:nvPicPr>
        <p:blipFill>
          <a:blip r:embed="rId3"/>
          <a:stretch>
            <a:fillRect/>
          </a:stretch>
        </p:blipFill>
        <p:spPr>
          <a:xfrm>
            <a:off x="3179459" y="699965"/>
            <a:ext cx="7584794" cy="5577821"/>
          </a:xfrm>
          <a:prstGeom prst="rect">
            <a:avLst/>
          </a:prstGeom>
        </p:spPr>
      </p:pic>
      <p:sp>
        <p:nvSpPr>
          <p:cNvPr id="2" name="Marcador de número de diapositiva 1">
            <a:extLst>
              <a:ext uri="{FF2B5EF4-FFF2-40B4-BE49-F238E27FC236}">
                <a16:creationId xmlns:a16="http://schemas.microsoft.com/office/drawing/2014/main" id="{DFF59534-1BDA-4122-BB0D-7388F25EA693}"/>
              </a:ext>
            </a:extLst>
          </p:cNvPr>
          <p:cNvSpPr>
            <a:spLocks noGrp="1"/>
          </p:cNvSpPr>
          <p:nvPr>
            <p:ph type="sldNum" sz="quarter" idx="12"/>
          </p:nvPr>
        </p:nvSpPr>
        <p:spPr/>
        <p:txBody>
          <a:bodyPr/>
          <a:lstStyle/>
          <a:p>
            <a:fld id="{4CF662B8-7DA8-456A-85D3-8F2BB9597AB7}" type="slidenum">
              <a:rPr lang="en-US" smtClean="0"/>
              <a:t>18</a:t>
            </a:fld>
            <a:endParaRPr lang="en-US"/>
          </a:p>
        </p:txBody>
      </p:sp>
    </p:spTree>
    <p:extLst>
      <p:ext uri="{BB962C8B-B14F-4D97-AF65-F5344CB8AC3E}">
        <p14:creationId xmlns:p14="http://schemas.microsoft.com/office/powerpoint/2010/main" val="78336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u="none" dirty="0">
                <a:solidFill>
                  <a:srgbClr val="FFFF00"/>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424404"/>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5D09914-D9E6-4254-868E-5D21F5D2405F}"/>
              </a:ext>
            </a:extLst>
          </p:cNvPr>
          <p:cNvSpPr txBox="1"/>
          <p:nvPr/>
        </p:nvSpPr>
        <p:spPr>
          <a:xfrm>
            <a:off x="5451096" y="707431"/>
            <a:ext cx="4267001" cy="461665"/>
          </a:xfrm>
          <a:prstGeom prst="rect">
            <a:avLst/>
          </a:prstGeom>
          <a:noFill/>
        </p:spPr>
        <p:txBody>
          <a:bodyPr wrap="square">
            <a:spAutoFit/>
          </a:bodyPr>
          <a:lstStyle/>
          <a:p>
            <a:pPr marL="0" indent="0" algn="ctr">
              <a:buNone/>
            </a:pPr>
            <a:r>
              <a:rPr lang="es-ES" altLang="es-ES" sz="2400" b="1" u="none" dirty="0">
                <a:solidFill>
                  <a:srgbClr val="006600"/>
                </a:solidFill>
                <a:latin typeface="Arial Rounded MT Bold" panose="020F0704030504030204" pitchFamily="34" charset="0"/>
              </a:rPr>
              <a:t>K – </a:t>
            </a:r>
            <a:r>
              <a:rPr lang="es-ES" altLang="es-ES" sz="2400" b="1" u="none" dirty="0" err="1">
                <a:solidFill>
                  <a:srgbClr val="006600"/>
                </a:solidFill>
                <a:latin typeface="Arial Rounded MT Bold" panose="020F0704030504030204" pitchFamily="34" charset="0"/>
              </a:rPr>
              <a:t>means</a:t>
            </a:r>
            <a:r>
              <a:rPr lang="es-ES" altLang="es-ES" sz="2400" b="1" u="none" dirty="0">
                <a:solidFill>
                  <a:srgbClr val="006600"/>
                </a:solidFill>
                <a:latin typeface="Arial Rounded MT Bold" panose="020F0704030504030204" pitchFamily="34" charset="0"/>
              </a:rPr>
              <a:t> 4 centroides</a:t>
            </a:r>
          </a:p>
        </p:txBody>
      </p:sp>
      <p:pic>
        <p:nvPicPr>
          <p:cNvPr id="7" name="Imagen 6">
            <a:extLst>
              <a:ext uri="{FF2B5EF4-FFF2-40B4-BE49-F238E27FC236}">
                <a16:creationId xmlns:a16="http://schemas.microsoft.com/office/drawing/2014/main" id="{A9D273A7-9519-451F-B7BF-9BFA3CCA230A}"/>
              </a:ext>
            </a:extLst>
          </p:cNvPr>
          <p:cNvPicPr>
            <a:picLocks noChangeAspect="1"/>
          </p:cNvPicPr>
          <p:nvPr/>
        </p:nvPicPr>
        <p:blipFill>
          <a:blip r:embed="rId3"/>
          <a:stretch>
            <a:fillRect/>
          </a:stretch>
        </p:blipFill>
        <p:spPr>
          <a:xfrm>
            <a:off x="2047547" y="1128524"/>
            <a:ext cx="6592128" cy="5090235"/>
          </a:xfrm>
          <a:prstGeom prst="rect">
            <a:avLst/>
          </a:prstGeom>
          <a:ln w="9525" cap="sq">
            <a:solidFill>
              <a:schemeClr val="tx1"/>
            </a:solidFill>
            <a:prstDash val="solid"/>
            <a:miter lim="800000"/>
          </a:ln>
          <a:effectLst/>
        </p:spPr>
      </p:pic>
      <p:sp>
        <p:nvSpPr>
          <p:cNvPr id="8" name="Rectángulo: esquinas redondeadas 7">
            <a:extLst>
              <a:ext uri="{FF2B5EF4-FFF2-40B4-BE49-F238E27FC236}">
                <a16:creationId xmlns:a16="http://schemas.microsoft.com/office/drawing/2014/main" id="{929775CF-F520-4BCD-AA22-6956714DC359}"/>
              </a:ext>
            </a:extLst>
          </p:cNvPr>
          <p:cNvSpPr/>
          <p:nvPr/>
        </p:nvSpPr>
        <p:spPr>
          <a:xfrm>
            <a:off x="9226421" y="2803392"/>
            <a:ext cx="1973525" cy="870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CLÚSTER CON CLIENTES DE MEJOR PERFIL FINANCIERO</a:t>
            </a:r>
            <a:endParaRPr lang="en-US" sz="1400" u="none" dirty="0">
              <a:latin typeface="Arial Rounded MT Bold" panose="020F0704030504030204" pitchFamily="34" charset="0"/>
            </a:endParaRPr>
          </a:p>
        </p:txBody>
      </p:sp>
      <p:sp>
        <p:nvSpPr>
          <p:cNvPr id="2" name="Rectángulo: esquinas redondeadas 1">
            <a:extLst>
              <a:ext uri="{FF2B5EF4-FFF2-40B4-BE49-F238E27FC236}">
                <a16:creationId xmlns:a16="http://schemas.microsoft.com/office/drawing/2014/main" id="{8719BD00-71D8-4161-8E28-ACB0DB0BA32B}"/>
              </a:ext>
            </a:extLst>
          </p:cNvPr>
          <p:cNvSpPr/>
          <p:nvPr/>
        </p:nvSpPr>
        <p:spPr>
          <a:xfrm>
            <a:off x="8224962" y="3636376"/>
            <a:ext cx="414713" cy="172232"/>
          </a:xfrm>
          <a:prstGeom prst="roundRect">
            <a:avLst/>
          </a:prstGeom>
          <a:noFill/>
          <a:ln>
            <a:solidFill>
              <a:srgbClr val="E98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a:extLst>
              <a:ext uri="{FF2B5EF4-FFF2-40B4-BE49-F238E27FC236}">
                <a16:creationId xmlns:a16="http://schemas.microsoft.com/office/drawing/2014/main" id="{4EE60A57-C5FB-4973-ABF7-E4460D57A42C}"/>
              </a:ext>
            </a:extLst>
          </p:cNvPr>
          <p:cNvSpPr/>
          <p:nvPr/>
        </p:nvSpPr>
        <p:spPr>
          <a:xfrm>
            <a:off x="8639675" y="3890665"/>
            <a:ext cx="3147015"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60000"/>
                    <a:lumOff val="40000"/>
                  </a:schemeClr>
                </a:solidFill>
                <a:effectLst/>
              </a:rPr>
              <a:t>Clúster 3</a:t>
            </a:r>
          </a:p>
        </p:txBody>
      </p:sp>
      <p:sp>
        <p:nvSpPr>
          <p:cNvPr id="4" name="Marcador de número de diapositiva 3">
            <a:extLst>
              <a:ext uri="{FF2B5EF4-FFF2-40B4-BE49-F238E27FC236}">
                <a16:creationId xmlns:a16="http://schemas.microsoft.com/office/drawing/2014/main" id="{23A59AEA-11C0-465B-A0E4-48B6771EFF68}"/>
              </a:ext>
            </a:extLst>
          </p:cNvPr>
          <p:cNvSpPr>
            <a:spLocks noGrp="1"/>
          </p:cNvSpPr>
          <p:nvPr>
            <p:ph type="sldNum" sz="quarter" idx="12"/>
          </p:nvPr>
        </p:nvSpPr>
        <p:spPr/>
        <p:txBody>
          <a:bodyPr/>
          <a:lstStyle/>
          <a:p>
            <a:fld id="{4CF662B8-7DA8-456A-85D3-8F2BB9597AB7}" type="slidenum">
              <a:rPr lang="en-US" smtClean="0"/>
              <a:t>19</a:t>
            </a:fld>
            <a:endParaRPr lang="en-US"/>
          </a:p>
        </p:txBody>
      </p:sp>
    </p:spTree>
    <p:extLst>
      <p:ext uri="{BB962C8B-B14F-4D97-AF65-F5344CB8AC3E}">
        <p14:creationId xmlns:p14="http://schemas.microsoft.com/office/powerpoint/2010/main" val="191901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4294967295"/>
          </p:nvPr>
        </p:nvSpPr>
        <p:spPr bwMode="auto">
          <a:xfrm>
            <a:off x="2032453" y="2118050"/>
            <a:ext cx="8949678" cy="17967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None/>
            </a:pPr>
            <a:endParaRPr lang="es-ES" altLang="es-ES" sz="1800" b="1" dirty="0">
              <a:solidFill>
                <a:schemeClr val="tx1"/>
              </a:solidFill>
              <a:latin typeface="Arial Rounded MT Bold" panose="020F0704030504030204" pitchFamily="34" charset="0"/>
            </a:endParaRPr>
          </a:p>
          <a:p>
            <a:pPr marL="0" indent="0" algn="ctr">
              <a:buNone/>
            </a:pPr>
            <a:r>
              <a:rPr lang="es-ES" sz="2400" b="1" dirty="0">
                <a:solidFill>
                  <a:schemeClr val="tx1"/>
                </a:solidFill>
                <a:latin typeface="Arial Rounded MT Bold" panose="020F0704030504030204" pitchFamily="34" charset="0"/>
              </a:rPr>
              <a:t>DESARROLLO DE UN MODELO DE GESTIÓN DE DATOS, QUE PERMITA LA POSIBILIDAD DE DISMINUIR LA CONCENTRACIÓN DE CLIENTES, ESTUDIO DE CASO: PROING CIA LTDA.</a:t>
            </a:r>
            <a:endParaRPr lang="es-ES" altLang="es-ES" sz="2400" b="1" dirty="0">
              <a:solidFill>
                <a:schemeClr val="tx1"/>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DA82EAF-74AC-4236-8223-A89D94466904}"/>
              </a:ext>
            </a:extLst>
          </p:cNvPr>
          <p:cNvSpPr txBox="1"/>
          <p:nvPr/>
        </p:nvSpPr>
        <p:spPr>
          <a:xfrm>
            <a:off x="1591408" y="1522548"/>
            <a:ext cx="1515207" cy="461665"/>
          </a:xfrm>
          <a:prstGeom prst="rect">
            <a:avLst/>
          </a:prstGeom>
          <a:noFill/>
        </p:spPr>
        <p:txBody>
          <a:bodyPr wrap="square">
            <a:spAutoFit/>
          </a:bodyPr>
          <a:lstStyle/>
          <a:p>
            <a:pPr marL="0" indent="0">
              <a:buNone/>
            </a:pPr>
            <a:r>
              <a:rPr lang="es-EC" altLang="es-ES" sz="2400" b="1" u="none" dirty="0">
                <a:solidFill>
                  <a:schemeClr val="accent2"/>
                </a:solidFill>
              </a:rPr>
              <a:t>TEMA: </a:t>
            </a:r>
          </a:p>
        </p:txBody>
      </p:sp>
    </p:spTree>
    <p:extLst>
      <p:ext uri="{BB962C8B-B14F-4D97-AF65-F5344CB8AC3E}">
        <p14:creationId xmlns:p14="http://schemas.microsoft.com/office/powerpoint/2010/main" val="306347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u="none" dirty="0">
                <a:solidFill>
                  <a:srgbClr val="FFFF00"/>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424404"/>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5D09914-D9E6-4254-868E-5D21F5D2405F}"/>
              </a:ext>
            </a:extLst>
          </p:cNvPr>
          <p:cNvSpPr txBox="1"/>
          <p:nvPr/>
        </p:nvSpPr>
        <p:spPr>
          <a:xfrm>
            <a:off x="5451096" y="707431"/>
            <a:ext cx="4267001" cy="461665"/>
          </a:xfrm>
          <a:prstGeom prst="rect">
            <a:avLst/>
          </a:prstGeom>
          <a:noFill/>
        </p:spPr>
        <p:txBody>
          <a:bodyPr wrap="square">
            <a:spAutoFit/>
          </a:bodyPr>
          <a:lstStyle/>
          <a:p>
            <a:pPr marL="0" indent="0" algn="ctr">
              <a:buNone/>
            </a:pPr>
            <a:r>
              <a:rPr lang="es-ES" altLang="es-ES" sz="2400" b="1" u="none" dirty="0">
                <a:solidFill>
                  <a:srgbClr val="006600"/>
                </a:solidFill>
                <a:latin typeface="Arial Rounded MT Bold" panose="020F0704030504030204" pitchFamily="34" charset="0"/>
              </a:rPr>
              <a:t>K – </a:t>
            </a:r>
            <a:r>
              <a:rPr lang="es-ES" altLang="es-ES" sz="2400" b="1" u="none" dirty="0" err="1">
                <a:solidFill>
                  <a:srgbClr val="006600"/>
                </a:solidFill>
                <a:latin typeface="Arial Rounded MT Bold" panose="020F0704030504030204" pitchFamily="34" charset="0"/>
              </a:rPr>
              <a:t>means</a:t>
            </a:r>
            <a:r>
              <a:rPr lang="es-ES" altLang="es-ES" sz="2400" b="1" u="none" dirty="0">
                <a:solidFill>
                  <a:srgbClr val="006600"/>
                </a:solidFill>
                <a:latin typeface="Arial Rounded MT Bold" panose="020F0704030504030204" pitchFamily="34" charset="0"/>
              </a:rPr>
              <a:t> 5 centroides</a:t>
            </a:r>
          </a:p>
        </p:txBody>
      </p:sp>
      <p:sp>
        <p:nvSpPr>
          <p:cNvPr id="8" name="Rectángulo: esquinas redondeadas 7">
            <a:extLst>
              <a:ext uri="{FF2B5EF4-FFF2-40B4-BE49-F238E27FC236}">
                <a16:creationId xmlns:a16="http://schemas.microsoft.com/office/drawing/2014/main" id="{929775CF-F520-4BCD-AA22-6956714DC359}"/>
              </a:ext>
            </a:extLst>
          </p:cNvPr>
          <p:cNvSpPr/>
          <p:nvPr/>
        </p:nvSpPr>
        <p:spPr>
          <a:xfrm>
            <a:off x="9226421" y="2803392"/>
            <a:ext cx="1973525" cy="870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CLÚSTER CON CLIENTES DE MEJOR PERFIL FINANCIERO</a:t>
            </a:r>
            <a:endParaRPr lang="en-US" sz="1400" u="none" dirty="0">
              <a:latin typeface="Arial Rounded MT Bold" panose="020F0704030504030204" pitchFamily="34" charset="0"/>
            </a:endParaRPr>
          </a:p>
        </p:txBody>
      </p:sp>
      <p:sp>
        <p:nvSpPr>
          <p:cNvPr id="3" name="Rectángulo 2">
            <a:extLst>
              <a:ext uri="{FF2B5EF4-FFF2-40B4-BE49-F238E27FC236}">
                <a16:creationId xmlns:a16="http://schemas.microsoft.com/office/drawing/2014/main" id="{4EE60A57-C5FB-4973-ABF7-E4460D57A42C}"/>
              </a:ext>
            </a:extLst>
          </p:cNvPr>
          <p:cNvSpPr/>
          <p:nvPr/>
        </p:nvSpPr>
        <p:spPr>
          <a:xfrm>
            <a:off x="8758078" y="3890665"/>
            <a:ext cx="3114132" cy="1754326"/>
          </a:xfrm>
          <a:prstGeom prst="rect">
            <a:avLst/>
          </a:prstGeom>
          <a:noFill/>
        </p:spPr>
        <p:txBody>
          <a:bodyPr wrap="square" lIns="91440" tIns="45720" rIns="91440" bIns="45720">
            <a:spAutoFit/>
          </a:bodyPr>
          <a:lstStyle/>
          <a:p>
            <a:pPr algn="ctr"/>
            <a:r>
              <a:rPr lang="es-ES" sz="5400" b="1" cap="none" spc="0" dirty="0" err="1">
                <a:ln w="22225">
                  <a:solidFill>
                    <a:schemeClr val="accent2"/>
                  </a:solidFill>
                  <a:prstDash val="solid"/>
                </a:ln>
                <a:solidFill>
                  <a:schemeClr val="accent2">
                    <a:lumMod val="60000"/>
                    <a:lumOff val="40000"/>
                  </a:schemeClr>
                </a:solidFill>
                <a:effectLst/>
              </a:rPr>
              <a:t>Clústers</a:t>
            </a:r>
            <a:r>
              <a:rPr lang="es-ES" sz="5400" b="1" cap="none" spc="0" dirty="0">
                <a:ln w="22225">
                  <a:solidFill>
                    <a:schemeClr val="accent2"/>
                  </a:solidFill>
                  <a:prstDash val="solid"/>
                </a:ln>
                <a:solidFill>
                  <a:schemeClr val="accent2">
                    <a:lumMod val="60000"/>
                    <a:lumOff val="40000"/>
                  </a:schemeClr>
                </a:solidFill>
                <a:effectLst/>
              </a:rPr>
              <a:t> 1 y 5</a:t>
            </a:r>
          </a:p>
        </p:txBody>
      </p:sp>
      <p:pic>
        <p:nvPicPr>
          <p:cNvPr id="10" name="Imagen 9">
            <a:extLst>
              <a:ext uri="{FF2B5EF4-FFF2-40B4-BE49-F238E27FC236}">
                <a16:creationId xmlns:a16="http://schemas.microsoft.com/office/drawing/2014/main" id="{440B4B40-D142-451A-BAA7-BBC7AE91C17D}"/>
              </a:ext>
            </a:extLst>
          </p:cNvPr>
          <p:cNvPicPr>
            <a:picLocks noChangeAspect="1"/>
          </p:cNvPicPr>
          <p:nvPr/>
        </p:nvPicPr>
        <p:blipFill>
          <a:blip r:embed="rId3"/>
          <a:stretch>
            <a:fillRect/>
          </a:stretch>
        </p:blipFill>
        <p:spPr>
          <a:xfrm>
            <a:off x="1972508" y="1171436"/>
            <a:ext cx="6504381" cy="5053799"/>
          </a:xfrm>
          <a:prstGeom prst="rect">
            <a:avLst/>
          </a:prstGeom>
          <a:ln w="9525" cap="sq">
            <a:solidFill>
              <a:schemeClr val="tx1"/>
            </a:solidFill>
            <a:prstDash val="solid"/>
            <a:miter lim="800000"/>
          </a:ln>
          <a:effectLst/>
        </p:spPr>
      </p:pic>
      <p:sp>
        <p:nvSpPr>
          <p:cNvPr id="11" name="Rectángulo: esquinas redondeadas 10">
            <a:extLst>
              <a:ext uri="{FF2B5EF4-FFF2-40B4-BE49-F238E27FC236}">
                <a16:creationId xmlns:a16="http://schemas.microsoft.com/office/drawing/2014/main" id="{3F6900BC-B23F-4523-B363-35FCCE5F88FA}"/>
              </a:ext>
            </a:extLst>
          </p:cNvPr>
          <p:cNvSpPr/>
          <p:nvPr/>
        </p:nvSpPr>
        <p:spPr>
          <a:xfrm>
            <a:off x="8062178" y="3237997"/>
            <a:ext cx="414713" cy="172232"/>
          </a:xfrm>
          <a:prstGeom prst="roundRect">
            <a:avLst/>
          </a:prstGeom>
          <a:noFill/>
          <a:ln>
            <a:solidFill>
              <a:srgbClr val="E98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esquinas redondeadas 11">
            <a:extLst>
              <a:ext uri="{FF2B5EF4-FFF2-40B4-BE49-F238E27FC236}">
                <a16:creationId xmlns:a16="http://schemas.microsoft.com/office/drawing/2014/main" id="{2FC9A588-F1B2-4C64-AAEB-8B6E0995769B}"/>
              </a:ext>
            </a:extLst>
          </p:cNvPr>
          <p:cNvSpPr/>
          <p:nvPr/>
        </p:nvSpPr>
        <p:spPr>
          <a:xfrm>
            <a:off x="8062177" y="3890665"/>
            <a:ext cx="414713" cy="172232"/>
          </a:xfrm>
          <a:prstGeom prst="roundRect">
            <a:avLst/>
          </a:prstGeom>
          <a:noFill/>
          <a:ln>
            <a:solidFill>
              <a:srgbClr val="E98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Marcador de número de diapositiva 3">
            <a:extLst>
              <a:ext uri="{FF2B5EF4-FFF2-40B4-BE49-F238E27FC236}">
                <a16:creationId xmlns:a16="http://schemas.microsoft.com/office/drawing/2014/main" id="{D67FFD0C-E5A4-4CD3-9E7D-6B3AA0552957}"/>
              </a:ext>
            </a:extLst>
          </p:cNvPr>
          <p:cNvSpPr>
            <a:spLocks noGrp="1"/>
          </p:cNvSpPr>
          <p:nvPr>
            <p:ph type="sldNum" sz="quarter" idx="12"/>
          </p:nvPr>
        </p:nvSpPr>
        <p:spPr/>
        <p:txBody>
          <a:bodyPr/>
          <a:lstStyle/>
          <a:p>
            <a:fld id="{4CF662B8-7DA8-456A-85D3-8F2BB9597AB7}" type="slidenum">
              <a:rPr lang="en-US" smtClean="0"/>
              <a:t>20</a:t>
            </a:fld>
            <a:endParaRPr lang="en-US"/>
          </a:p>
        </p:txBody>
      </p:sp>
    </p:spTree>
    <p:extLst>
      <p:ext uri="{BB962C8B-B14F-4D97-AF65-F5344CB8AC3E}">
        <p14:creationId xmlns:p14="http://schemas.microsoft.com/office/powerpoint/2010/main" val="249270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u="none" dirty="0">
                <a:solidFill>
                  <a:srgbClr val="FFFF00"/>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424404"/>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5D09914-D9E6-4254-868E-5D21F5D2405F}"/>
              </a:ext>
            </a:extLst>
          </p:cNvPr>
          <p:cNvSpPr txBox="1"/>
          <p:nvPr/>
        </p:nvSpPr>
        <p:spPr>
          <a:xfrm>
            <a:off x="5451096" y="707431"/>
            <a:ext cx="4267001" cy="461665"/>
          </a:xfrm>
          <a:prstGeom prst="rect">
            <a:avLst/>
          </a:prstGeom>
          <a:noFill/>
        </p:spPr>
        <p:txBody>
          <a:bodyPr wrap="square">
            <a:spAutoFit/>
          </a:bodyPr>
          <a:lstStyle/>
          <a:p>
            <a:pPr marL="0" indent="0" algn="ctr">
              <a:buNone/>
            </a:pPr>
            <a:r>
              <a:rPr lang="es-ES" altLang="es-ES" sz="2400" b="1" u="none" dirty="0">
                <a:solidFill>
                  <a:srgbClr val="006600"/>
                </a:solidFill>
                <a:latin typeface="Arial Rounded MT Bold" panose="020F0704030504030204" pitchFamily="34" charset="0"/>
              </a:rPr>
              <a:t>K – </a:t>
            </a:r>
            <a:r>
              <a:rPr lang="es-ES" altLang="es-ES" sz="2400" b="1" u="none" dirty="0" err="1">
                <a:solidFill>
                  <a:srgbClr val="006600"/>
                </a:solidFill>
                <a:latin typeface="Arial Rounded MT Bold" panose="020F0704030504030204" pitchFamily="34" charset="0"/>
              </a:rPr>
              <a:t>means</a:t>
            </a:r>
            <a:r>
              <a:rPr lang="es-ES" altLang="es-ES" sz="2400" b="1" u="none" dirty="0">
                <a:solidFill>
                  <a:srgbClr val="006600"/>
                </a:solidFill>
                <a:latin typeface="Arial Rounded MT Bold" panose="020F0704030504030204" pitchFamily="34" charset="0"/>
              </a:rPr>
              <a:t> 6 centroides</a:t>
            </a:r>
          </a:p>
        </p:txBody>
      </p:sp>
      <p:sp>
        <p:nvSpPr>
          <p:cNvPr id="8" name="Rectángulo: esquinas redondeadas 7">
            <a:extLst>
              <a:ext uri="{FF2B5EF4-FFF2-40B4-BE49-F238E27FC236}">
                <a16:creationId xmlns:a16="http://schemas.microsoft.com/office/drawing/2014/main" id="{929775CF-F520-4BCD-AA22-6956714DC359}"/>
              </a:ext>
            </a:extLst>
          </p:cNvPr>
          <p:cNvSpPr/>
          <p:nvPr/>
        </p:nvSpPr>
        <p:spPr>
          <a:xfrm>
            <a:off x="9226421" y="2803392"/>
            <a:ext cx="1973525" cy="8702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CLÚSTER CON CLIENTES DE MEJOR PERFIL FINANCIERO</a:t>
            </a:r>
            <a:endParaRPr lang="en-US" sz="1400" u="none" dirty="0">
              <a:latin typeface="Arial Rounded MT Bold" panose="020F0704030504030204" pitchFamily="34" charset="0"/>
            </a:endParaRPr>
          </a:p>
        </p:txBody>
      </p:sp>
      <p:sp>
        <p:nvSpPr>
          <p:cNvPr id="10" name="Rectángulo 9">
            <a:extLst>
              <a:ext uri="{FF2B5EF4-FFF2-40B4-BE49-F238E27FC236}">
                <a16:creationId xmlns:a16="http://schemas.microsoft.com/office/drawing/2014/main" id="{C60D541E-B6DD-4A3C-990E-9CCD4A1E19A4}"/>
              </a:ext>
            </a:extLst>
          </p:cNvPr>
          <p:cNvSpPr/>
          <p:nvPr/>
        </p:nvSpPr>
        <p:spPr>
          <a:xfrm>
            <a:off x="8758078" y="3890665"/>
            <a:ext cx="3114132" cy="1754326"/>
          </a:xfrm>
          <a:prstGeom prst="rect">
            <a:avLst/>
          </a:prstGeom>
          <a:noFill/>
        </p:spPr>
        <p:txBody>
          <a:bodyPr wrap="square" lIns="91440" tIns="45720" rIns="91440" bIns="45720">
            <a:spAutoFit/>
          </a:bodyPr>
          <a:lstStyle/>
          <a:p>
            <a:pPr algn="ctr"/>
            <a:r>
              <a:rPr lang="es-ES" sz="5400" b="1" cap="none" spc="0" dirty="0" err="1">
                <a:ln w="22225">
                  <a:solidFill>
                    <a:schemeClr val="accent2"/>
                  </a:solidFill>
                  <a:prstDash val="solid"/>
                </a:ln>
                <a:solidFill>
                  <a:schemeClr val="accent2">
                    <a:lumMod val="60000"/>
                    <a:lumOff val="40000"/>
                  </a:schemeClr>
                </a:solidFill>
                <a:effectLst/>
              </a:rPr>
              <a:t>Clústers</a:t>
            </a:r>
            <a:r>
              <a:rPr lang="es-ES" sz="5400" b="1" cap="none" spc="0" dirty="0">
                <a:ln w="22225">
                  <a:solidFill>
                    <a:schemeClr val="accent2"/>
                  </a:solidFill>
                  <a:prstDash val="solid"/>
                </a:ln>
                <a:solidFill>
                  <a:schemeClr val="accent2">
                    <a:lumMod val="60000"/>
                    <a:lumOff val="40000"/>
                  </a:schemeClr>
                </a:solidFill>
                <a:effectLst/>
              </a:rPr>
              <a:t> 3 y 4</a:t>
            </a:r>
          </a:p>
        </p:txBody>
      </p:sp>
      <p:pic>
        <p:nvPicPr>
          <p:cNvPr id="11" name="Imagen 10">
            <a:extLst>
              <a:ext uri="{FF2B5EF4-FFF2-40B4-BE49-F238E27FC236}">
                <a16:creationId xmlns:a16="http://schemas.microsoft.com/office/drawing/2014/main" id="{F9947D89-0453-4CC5-96FB-1995343B4BD8}"/>
              </a:ext>
            </a:extLst>
          </p:cNvPr>
          <p:cNvPicPr>
            <a:picLocks noChangeAspect="1"/>
          </p:cNvPicPr>
          <p:nvPr/>
        </p:nvPicPr>
        <p:blipFill>
          <a:blip r:embed="rId3"/>
          <a:stretch>
            <a:fillRect/>
          </a:stretch>
        </p:blipFill>
        <p:spPr>
          <a:xfrm>
            <a:off x="2106717" y="1223979"/>
            <a:ext cx="6487479" cy="5018808"/>
          </a:xfrm>
          <a:prstGeom prst="rect">
            <a:avLst/>
          </a:prstGeom>
          <a:ln w="9525" cap="sq">
            <a:solidFill>
              <a:schemeClr val="tx1"/>
            </a:solidFill>
            <a:prstDash val="solid"/>
            <a:miter lim="800000"/>
          </a:ln>
          <a:effectLst/>
        </p:spPr>
      </p:pic>
      <p:sp>
        <p:nvSpPr>
          <p:cNvPr id="12" name="Rectángulo: esquinas redondeadas 11">
            <a:extLst>
              <a:ext uri="{FF2B5EF4-FFF2-40B4-BE49-F238E27FC236}">
                <a16:creationId xmlns:a16="http://schemas.microsoft.com/office/drawing/2014/main" id="{0BE0FE63-1FFA-4A88-ABAD-B8311C33019E}"/>
              </a:ext>
            </a:extLst>
          </p:cNvPr>
          <p:cNvSpPr/>
          <p:nvPr/>
        </p:nvSpPr>
        <p:spPr>
          <a:xfrm>
            <a:off x="8178799" y="3503575"/>
            <a:ext cx="414713" cy="172232"/>
          </a:xfrm>
          <a:prstGeom prst="roundRect">
            <a:avLst/>
          </a:prstGeom>
          <a:noFill/>
          <a:ln>
            <a:solidFill>
              <a:srgbClr val="E98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esquinas redondeadas 12">
            <a:extLst>
              <a:ext uri="{FF2B5EF4-FFF2-40B4-BE49-F238E27FC236}">
                <a16:creationId xmlns:a16="http://schemas.microsoft.com/office/drawing/2014/main" id="{CC9BE7F9-5F39-4850-B7B2-C4AFA39AB988}"/>
              </a:ext>
            </a:extLst>
          </p:cNvPr>
          <p:cNvSpPr/>
          <p:nvPr/>
        </p:nvSpPr>
        <p:spPr>
          <a:xfrm>
            <a:off x="8178798" y="3730690"/>
            <a:ext cx="414713" cy="172232"/>
          </a:xfrm>
          <a:prstGeom prst="roundRect">
            <a:avLst/>
          </a:prstGeom>
          <a:noFill/>
          <a:ln>
            <a:solidFill>
              <a:srgbClr val="E987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Marcador de número de diapositiva 1">
            <a:extLst>
              <a:ext uri="{FF2B5EF4-FFF2-40B4-BE49-F238E27FC236}">
                <a16:creationId xmlns:a16="http://schemas.microsoft.com/office/drawing/2014/main" id="{6410ADD3-BD13-41A6-88CD-4AE2696FEBB1}"/>
              </a:ext>
            </a:extLst>
          </p:cNvPr>
          <p:cNvSpPr>
            <a:spLocks noGrp="1"/>
          </p:cNvSpPr>
          <p:nvPr>
            <p:ph type="sldNum" sz="quarter" idx="12"/>
          </p:nvPr>
        </p:nvSpPr>
        <p:spPr/>
        <p:txBody>
          <a:bodyPr/>
          <a:lstStyle/>
          <a:p>
            <a:fld id="{4CF662B8-7DA8-456A-85D3-8F2BB9597AB7}" type="slidenum">
              <a:rPr lang="en-US" smtClean="0"/>
              <a:t>21</a:t>
            </a:fld>
            <a:endParaRPr lang="en-US"/>
          </a:p>
        </p:txBody>
      </p:sp>
    </p:spTree>
    <p:extLst>
      <p:ext uri="{BB962C8B-B14F-4D97-AF65-F5344CB8AC3E}">
        <p14:creationId xmlns:p14="http://schemas.microsoft.com/office/powerpoint/2010/main" val="225012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u="none" dirty="0">
                <a:solidFill>
                  <a:srgbClr val="FFFF00"/>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697259"/>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5D09914-D9E6-4254-868E-5D21F5D2405F}"/>
              </a:ext>
            </a:extLst>
          </p:cNvPr>
          <p:cNvSpPr txBox="1"/>
          <p:nvPr/>
        </p:nvSpPr>
        <p:spPr>
          <a:xfrm>
            <a:off x="4073233" y="764363"/>
            <a:ext cx="4267001" cy="461665"/>
          </a:xfrm>
          <a:prstGeom prst="rect">
            <a:avLst/>
          </a:prstGeom>
          <a:noFill/>
        </p:spPr>
        <p:txBody>
          <a:bodyPr wrap="square">
            <a:spAutoFit/>
          </a:bodyPr>
          <a:lstStyle/>
          <a:p>
            <a:pPr marL="0" indent="0" algn="ctr">
              <a:buNone/>
            </a:pPr>
            <a:r>
              <a:rPr lang="es-ES" altLang="es-ES" sz="2400" b="1" u="none" dirty="0">
                <a:solidFill>
                  <a:srgbClr val="006600"/>
                </a:solidFill>
                <a:latin typeface="Arial Rounded MT Bold" panose="020F0704030504030204" pitchFamily="34" charset="0"/>
              </a:rPr>
              <a:t>Resultados</a:t>
            </a:r>
          </a:p>
        </p:txBody>
      </p:sp>
      <p:graphicFrame>
        <p:nvGraphicFramePr>
          <p:cNvPr id="2" name="Objeto 1">
            <a:extLst>
              <a:ext uri="{FF2B5EF4-FFF2-40B4-BE49-F238E27FC236}">
                <a16:creationId xmlns:a16="http://schemas.microsoft.com/office/drawing/2014/main" id="{DD8581C8-20F5-44EA-8712-9D3240985D90}"/>
              </a:ext>
            </a:extLst>
          </p:cNvPr>
          <p:cNvGraphicFramePr>
            <a:graphicFrameLocks noChangeAspect="1"/>
          </p:cNvGraphicFramePr>
          <p:nvPr>
            <p:extLst>
              <p:ext uri="{D42A27DB-BD31-4B8C-83A1-F6EECF244321}">
                <p14:modId xmlns:p14="http://schemas.microsoft.com/office/powerpoint/2010/main" val="2187170681"/>
              </p:ext>
            </p:extLst>
          </p:nvPr>
        </p:nvGraphicFramePr>
        <p:xfrm>
          <a:off x="1962039" y="2402518"/>
          <a:ext cx="1404350" cy="1142755"/>
        </p:xfrm>
        <a:graphic>
          <a:graphicData uri="http://schemas.openxmlformats.org/presentationml/2006/ole">
            <mc:AlternateContent xmlns:mc="http://schemas.openxmlformats.org/markup-compatibility/2006">
              <mc:Choice xmlns:v="urn:schemas-microsoft-com:vml" Requires="v">
                <p:oleObj spid="_x0000_s19607" name="Imagen de mapa de bits" r:id="rId4" imgW="971640" imgH="790560" progId="Paint.Picture">
                  <p:embed/>
                </p:oleObj>
              </mc:Choice>
              <mc:Fallback>
                <p:oleObj name="Imagen de mapa de bits" r:id="rId4" imgW="971640" imgH="790560" progId="Paint.Picture">
                  <p:embed/>
                  <p:pic>
                    <p:nvPicPr>
                      <p:cNvPr id="0" name=""/>
                      <p:cNvPicPr/>
                      <p:nvPr/>
                    </p:nvPicPr>
                    <p:blipFill>
                      <a:blip r:embed="rId5"/>
                      <a:stretch>
                        <a:fillRect/>
                      </a:stretch>
                    </p:blipFill>
                    <p:spPr>
                      <a:xfrm>
                        <a:off x="1962039" y="2402518"/>
                        <a:ext cx="1404350" cy="1142755"/>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29EA9883-8F6E-488B-A64B-992A5FF3DF39}"/>
              </a:ext>
            </a:extLst>
          </p:cNvPr>
          <p:cNvPicPr>
            <a:picLocks noChangeAspect="1"/>
          </p:cNvPicPr>
          <p:nvPr/>
        </p:nvPicPr>
        <p:blipFill>
          <a:blip r:embed="rId6"/>
          <a:stretch>
            <a:fillRect/>
          </a:stretch>
        </p:blipFill>
        <p:spPr>
          <a:xfrm>
            <a:off x="4073233" y="1584090"/>
            <a:ext cx="4796010" cy="35288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Explosión: 14 puntos 13">
            <a:extLst>
              <a:ext uri="{FF2B5EF4-FFF2-40B4-BE49-F238E27FC236}">
                <a16:creationId xmlns:a16="http://schemas.microsoft.com/office/drawing/2014/main" id="{6921B6F6-B1C9-475D-B6FE-585153FE56AA}"/>
              </a:ext>
            </a:extLst>
          </p:cNvPr>
          <p:cNvSpPr/>
          <p:nvPr/>
        </p:nvSpPr>
        <p:spPr>
          <a:xfrm>
            <a:off x="9179060" y="2110818"/>
            <a:ext cx="2875262" cy="1726153"/>
          </a:xfrm>
          <a:prstGeom prst="irregularSeal2">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Listado de 30 clientes potenciales</a:t>
            </a:r>
          </a:p>
        </p:txBody>
      </p:sp>
      <p:sp>
        <p:nvSpPr>
          <p:cNvPr id="3" name="Marcador de número de diapositiva 2">
            <a:extLst>
              <a:ext uri="{FF2B5EF4-FFF2-40B4-BE49-F238E27FC236}">
                <a16:creationId xmlns:a16="http://schemas.microsoft.com/office/drawing/2014/main" id="{9722E61F-7A25-4F7E-8B7C-30138606FAAC}"/>
              </a:ext>
            </a:extLst>
          </p:cNvPr>
          <p:cNvSpPr>
            <a:spLocks noGrp="1"/>
          </p:cNvSpPr>
          <p:nvPr>
            <p:ph type="sldNum" sz="quarter" idx="12"/>
          </p:nvPr>
        </p:nvSpPr>
        <p:spPr/>
        <p:txBody>
          <a:bodyPr/>
          <a:lstStyle/>
          <a:p>
            <a:fld id="{4CF662B8-7DA8-456A-85D3-8F2BB9597AB7}" type="slidenum">
              <a:rPr lang="en-US" smtClean="0"/>
              <a:t>22</a:t>
            </a:fld>
            <a:endParaRPr lang="en-US"/>
          </a:p>
        </p:txBody>
      </p:sp>
    </p:spTree>
    <p:extLst>
      <p:ext uri="{BB962C8B-B14F-4D97-AF65-F5344CB8AC3E}">
        <p14:creationId xmlns:p14="http://schemas.microsoft.com/office/powerpoint/2010/main" val="1512795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FFF00"/>
                </a:solidFill>
              </a:rPr>
              <a:t>Validación de la</a:t>
            </a:r>
          </a:p>
          <a:p>
            <a:r>
              <a:rPr lang="es-EC" dirty="0">
                <a:solidFill>
                  <a:srgbClr val="FFFF00"/>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76860" y="5116984"/>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Marcador de número de diapositiva 1">
            <a:extLst>
              <a:ext uri="{FF2B5EF4-FFF2-40B4-BE49-F238E27FC236}">
                <a16:creationId xmlns:a16="http://schemas.microsoft.com/office/drawing/2014/main" id="{F43A739F-AC08-4EEB-A5A1-FC38DC02D475}"/>
              </a:ext>
            </a:extLst>
          </p:cNvPr>
          <p:cNvSpPr>
            <a:spLocks noGrp="1"/>
          </p:cNvSpPr>
          <p:nvPr>
            <p:ph type="sldNum" sz="quarter" idx="12"/>
          </p:nvPr>
        </p:nvSpPr>
        <p:spPr/>
        <p:txBody>
          <a:bodyPr/>
          <a:lstStyle/>
          <a:p>
            <a:fld id="{4CF662B8-7DA8-456A-85D3-8F2BB9597AB7}" type="slidenum">
              <a:rPr lang="en-US" smtClean="0"/>
              <a:t>23</a:t>
            </a:fld>
            <a:endParaRPr lang="en-US"/>
          </a:p>
        </p:txBody>
      </p:sp>
      <p:pic>
        <p:nvPicPr>
          <p:cNvPr id="4" name="Imagen 3">
            <a:extLst>
              <a:ext uri="{FF2B5EF4-FFF2-40B4-BE49-F238E27FC236}">
                <a16:creationId xmlns:a16="http://schemas.microsoft.com/office/drawing/2014/main" id="{1970AC52-9343-45B7-ACE7-196DF266D888}"/>
              </a:ext>
            </a:extLst>
          </p:cNvPr>
          <p:cNvPicPr>
            <a:picLocks noChangeAspect="1"/>
          </p:cNvPicPr>
          <p:nvPr/>
        </p:nvPicPr>
        <p:blipFill>
          <a:blip r:embed="rId3"/>
          <a:stretch>
            <a:fillRect/>
          </a:stretch>
        </p:blipFill>
        <p:spPr>
          <a:xfrm>
            <a:off x="3043753" y="967796"/>
            <a:ext cx="7710899" cy="4922408"/>
          </a:xfrm>
          <a:prstGeom prst="rect">
            <a:avLst/>
          </a:prstGeom>
        </p:spPr>
      </p:pic>
    </p:spTree>
    <p:extLst>
      <p:ext uri="{BB962C8B-B14F-4D97-AF65-F5344CB8AC3E}">
        <p14:creationId xmlns:p14="http://schemas.microsoft.com/office/powerpoint/2010/main" val="252649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FFF00"/>
                </a:solidFill>
              </a:rPr>
              <a:t>Validación de la</a:t>
            </a:r>
          </a:p>
          <a:p>
            <a:r>
              <a:rPr lang="es-EC" dirty="0">
                <a:solidFill>
                  <a:srgbClr val="FFFF00"/>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76860" y="5116984"/>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33581F04-9FF8-4F16-86FF-762AB2B1B73F}"/>
                  </a:ext>
                </a:extLst>
              </p:cNvPr>
              <p:cNvGraphicFramePr>
                <a:graphicFrameLocks noGrp="1"/>
              </p:cNvGraphicFramePr>
              <p:nvPr>
                <p:extLst>
                  <p:ext uri="{D42A27DB-BD31-4B8C-83A1-F6EECF244321}">
                    <p14:modId xmlns:p14="http://schemas.microsoft.com/office/powerpoint/2010/main" val="1275753455"/>
                  </p:ext>
                </p:extLst>
              </p:nvPr>
            </p:nvGraphicFramePr>
            <p:xfrm>
              <a:off x="3081833" y="4776391"/>
              <a:ext cx="4706912" cy="943687"/>
            </p:xfrm>
            <a:graphic>
              <a:graphicData uri="http://schemas.openxmlformats.org/drawingml/2006/table">
                <a:tbl>
                  <a:tblPr firstRow="1" firstCol="1" bandRow="1">
                    <a:tableStyleId>{5C22544A-7EE6-4342-B048-85BDC9FD1C3A}</a:tableStyleId>
                  </a:tblPr>
                  <a:tblGrid>
                    <a:gridCol w="4706912">
                      <a:extLst>
                        <a:ext uri="{9D8B030D-6E8A-4147-A177-3AD203B41FA5}">
                          <a16:colId xmlns:a16="http://schemas.microsoft.com/office/drawing/2014/main" val="733698124"/>
                        </a:ext>
                      </a:extLst>
                    </a:gridCol>
                  </a:tblGrid>
                  <a:tr h="943687">
                    <a:tc>
                      <a:txBody>
                        <a:bodyPr/>
                        <a:lstStyle/>
                        <a:p>
                          <a:pPr indent="215900" algn="l">
                            <a:lnSpc>
                              <a:spcPct val="200000"/>
                            </a:lnSpc>
                          </a:pPr>
                          <a:r>
                            <a:rPr lang="es-ES" sz="1100" dirty="0">
                              <a:solidFill>
                                <a:schemeClr val="tx1"/>
                              </a:solidFill>
                              <a:effectLst/>
                            </a:rPr>
                            <a:t> </a:t>
                          </a:r>
                          <a14:m>
                            <m:oMath xmlns:m="http://schemas.openxmlformats.org/officeDocument/2006/math">
                              <m:f>
                                <m:fPr>
                                  <m:ctrlPr>
                                    <a:rPr lang="es-EC" sz="2000" i="1">
                                      <a:solidFill>
                                        <a:schemeClr val="tx1"/>
                                      </a:solidFill>
                                      <a:effectLst/>
                                      <a:latin typeface="Cambria Math" panose="02040503050406030204" pitchFamily="18" charset="0"/>
                                    </a:rPr>
                                  </m:ctrlPr>
                                </m:fPr>
                                <m:num>
                                  <m:r>
                                    <m:rPr>
                                      <m:sty m:val="p"/>
                                    </m:rPr>
                                    <a:rPr lang="es-ES" sz="2000" i="0">
                                      <a:solidFill>
                                        <a:schemeClr val="tx1"/>
                                      </a:solidFill>
                                      <a:effectLst/>
                                      <a:latin typeface="Cambria Math" panose="02040503050406030204" pitchFamily="18" charset="0"/>
                                    </a:rPr>
                                    <m:t>CANTIDAD</m:t>
                                  </m:r>
                                  <m:r>
                                    <a:rPr lang="es-ES" sz="2000" i="0">
                                      <a:solidFill>
                                        <a:schemeClr val="tx1"/>
                                      </a:solidFill>
                                      <a:effectLst/>
                                      <a:latin typeface="Cambria Math" panose="02040503050406030204" pitchFamily="18" charset="0"/>
                                    </a:rPr>
                                    <m:t> </m:t>
                                  </m:r>
                                  <m:r>
                                    <m:rPr>
                                      <m:sty m:val="p"/>
                                    </m:rPr>
                                    <a:rPr lang="es-ES" sz="2000" i="0">
                                      <a:solidFill>
                                        <a:schemeClr val="tx1"/>
                                      </a:solidFill>
                                      <a:effectLst/>
                                      <a:latin typeface="Cambria Math" panose="02040503050406030204" pitchFamily="18" charset="0"/>
                                    </a:rPr>
                                    <m:t>DE</m:t>
                                  </m:r>
                                  <m:r>
                                    <a:rPr lang="es-ES" sz="2000" i="0">
                                      <a:solidFill>
                                        <a:schemeClr val="tx1"/>
                                      </a:solidFill>
                                      <a:effectLst/>
                                      <a:latin typeface="Cambria Math" panose="02040503050406030204" pitchFamily="18" charset="0"/>
                                    </a:rPr>
                                    <m:t> </m:t>
                                  </m:r>
                                  <m:r>
                                    <m:rPr>
                                      <m:sty m:val="p"/>
                                    </m:rPr>
                                    <a:rPr lang="es-ES" sz="2000" i="0">
                                      <a:solidFill>
                                        <a:schemeClr val="tx1"/>
                                      </a:solidFill>
                                      <a:effectLst/>
                                      <a:latin typeface="Cambria Math" panose="02040503050406030204" pitchFamily="18" charset="0"/>
                                    </a:rPr>
                                    <m:t>LEADS</m:t>
                                  </m:r>
                                  <m:r>
                                    <a:rPr lang="es-ES" sz="2000" i="0">
                                      <a:solidFill>
                                        <a:schemeClr val="tx1"/>
                                      </a:solidFill>
                                      <a:effectLst/>
                                      <a:latin typeface="Cambria Math" panose="02040503050406030204" pitchFamily="18" charset="0"/>
                                    </a:rPr>
                                    <m:t> </m:t>
                                  </m:r>
                                  <m:r>
                                    <m:rPr>
                                      <m:sty m:val="p"/>
                                    </m:rPr>
                                    <a:rPr lang="es-ES" sz="2000" i="0">
                                      <a:solidFill>
                                        <a:schemeClr val="tx1"/>
                                      </a:solidFill>
                                      <a:effectLst/>
                                      <a:latin typeface="Cambria Math" panose="02040503050406030204" pitchFamily="18" charset="0"/>
                                    </a:rPr>
                                    <m:t>GENERADOS</m:t>
                                  </m:r>
                                </m:num>
                                <m:den>
                                  <m:r>
                                    <m:rPr>
                                      <m:sty m:val="p"/>
                                    </m:rPr>
                                    <a:rPr lang="es-ES" sz="2000" i="0">
                                      <a:solidFill>
                                        <a:schemeClr val="tx1"/>
                                      </a:solidFill>
                                      <a:effectLst/>
                                      <a:latin typeface="Cambria Math" panose="02040503050406030204" pitchFamily="18" charset="0"/>
                                    </a:rPr>
                                    <m:t>TOTAL</m:t>
                                  </m:r>
                                  <m:r>
                                    <a:rPr lang="es-ES" sz="2000" i="0">
                                      <a:solidFill>
                                        <a:schemeClr val="tx1"/>
                                      </a:solidFill>
                                      <a:effectLst/>
                                      <a:latin typeface="Cambria Math" panose="02040503050406030204" pitchFamily="18" charset="0"/>
                                    </a:rPr>
                                    <m:t> </m:t>
                                  </m:r>
                                  <m:r>
                                    <m:rPr>
                                      <m:sty m:val="p"/>
                                    </m:rPr>
                                    <a:rPr lang="es-ES" sz="2000" i="0">
                                      <a:solidFill>
                                        <a:schemeClr val="tx1"/>
                                      </a:solidFill>
                                      <a:effectLst/>
                                      <a:latin typeface="Cambria Math" panose="02040503050406030204" pitchFamily="18" charset="0"/>
                                    </a:rPr>
                                    <m:t>DE</m:t>
                                  </m:r>
                                  <m:r>
                                    <a:rPr lang="es-ES" sz="2000" i="0">
                                      <a:solidFill>
                                        <a:schemeClr val="tx1"/>
                                      </a:solidFill>
                                      <a:effectLst/>
                                      <a:latin typeface="Cambria Math" panose="02040503050406030204" pitchFamily="18" charset="0"/>
                                    </a:rPr>
                                    <m:t> </m:t>
                                  </m:r>
                                  <m:r>
                                    <m:rPr>
                                      <m:sty m:val="p"/>
                                    </m:rPr>
                                    <a:rPr lang="es-ES" sz="2000" i="0">
                                      <a:solidFill>
                                        <a:schemeClr val="tx1"/>
                                      </a:solidFill>
                                      <a:effectLst/>
                                      <a:latin typeface="Cambria Math" panose="02040503050406030204" pitchFamily="18" charset="0"/>
                                    </a:rPr>
                                    <m:t>CLIENTES</m:t>
                                  </m:r>
                                  <m:r>
                                    <a:rPr lang="es-ES" sz="2000" i="0">
                                      <a:solidFill>
                                        <a:schemeClr val="tx1"/>
                                      </a:solidFill>
                                      <a:effectLst/>
                                      <a:latin typeface="Cambria Math" panose="02040503050406030204" pitchFamily="18" charset="0"/>
                                    </a:rPr>
                                    <m:t> </m:t>
                                  </m:r>
                                  <m:r>
                                    <m:rPr>
                                      <m:sty m:val="p"/>
                                    </m:rPr>
                                    <a:rPr lang="es-ES" sz="2000" i="0">
                                      <a:solidFill>
                                        <a:schemeClr val="tx1"/>
                                      </a:solidFill>
                                      <a:effectLst/>
                                      <a:latin typeface="Cambria Math" panose="02040503050406030204" pitchFamily="18" charset="0"/>
                                    </a:rPr>
                                    <m:t>PROSPECTADOS</m:t>
                                  </m:r>
                                </m:den>
                              </m:f>
                              <m:r>
                                <a:rPr lang="es-ES" sz="2000">
                                  <a:solidFill>
                                    <a:schemeClr val="tx1"/>
                                  </a:solidFill>
                                  <a:effectLst/>
                                  <a:latin typeface="Cambria Math" panose="02040503050406030204" pitchFamily="18" charset="0"/>
                                </a:rPr>
                                <m:t>∗100%</m:t>
                              </m:r>
                            </m:oMath>
                          </a14:m>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82130916"/>
                      </a:ext>
                    </a:extLst>
                  </a:tr>
                </a:tbl>
              </a:graphicData>
            </a:graphic>
          </p:graphicFrame>
        </mc:Choice>
        <mc:Fallback xmlns="">
          <p:graphicFrame>
            <p:nvGraphicFramePr>
              <p:cNvPr id="5" name="Tabla 4">
                <a:extLst>
                  <a:ext uri="{FF2B5EF4-FFF2-40B4-BE49-F238E27FC236}">
                    <a16:creationId xmlns:a16="http://schemas.microsoft.com/office/drawing/2014/main" id="{33581F04-9FF8-4F16-86FF-762AB2B1B73F}"/>
                  </a:ext>
                </a:extLst>
              </p:cNvPr>
              <p:cNvGraphicFramePr>
                <a:graphicFrameLocks noGrp="1"/>
              </p:cNvGraphicFramePr>
              <p:nvPr>
                <p:extLst>
                  <p:ext uri="{D42A27DB-BD31-4B8C-83A1-F6EECF244321}">
                    <p14:modId xmlns:p14="http://schemas.microsoft.com/office/powerpoint/2010/main" val="1275753455"/>
                  </p:ext>
                </p:extLst>
              </p:nvPr>
            </p:nvGraphicFramePr>
            <p:xfrm>
              <a:off x="3081833" y="4776391"/>
              <a:ext cx="4706912" cy="943687"/>
            </p:xfrm>
            <a:graphic>
              <a:graphicData uri="http://schemas.openxmlformats.org/drawingml/2006/table">
                <a:tbl>
                  <a:tblPr firstRow="1" firstCol="1" bandRow="1">
                    <a:tableStyleId>{5C22544A-7EE6-4342-B048-85BDC9FD1C3A}</a:tableStyleId>
                  </a:tblPr>
                  <a:tblGrid>
                    <a:gridCol w="4706912">
                      <a:extLst>
                        <a:ext uri="{9D8B030D-6E8A-4147-A177-3AD203B41FA5}">
                          <a16:colId xmlns:a16="http://schemas.microsoft.com/office/drawing/2014/main" val="733698124"/>
                        </a:ext>
                      </a:extLst>
                    </a:gridCol>
                  </a:tblGrid>
                  <a:tr h="943687">
                    <a:tc>
                      <a:txBody>
                        <a:bodyPr/>
                        <a:lstStyle/>
                        <a:p>
                          <a:endParaRPr lang="es-EC"/>
                        </a:p>
                      </a:txBody>
                      <a:tcPr marL="68580" marR="68580" marT="0" marB="0">
                        <a:blipFill>
                          <a:blip r:embed="rId4"/>
                          <a:stretch>
                            <a:fillRect l="-129" t="-641" r="-517" b="-2564"/>
                          </a:stretch>
                        </a:blipFill>
                      </a:tcPr>
                    </a:tc>
                    <a:extLst>
                      <a:ext uri="{0D108BD9-81ED-4DB2-BD59-A6C34878D82A}">
                        <a16:rowId xmlns:a16="http://schemas.microsoft.com/office/drawing/2014/main" val="4182130916"/>
                      </a:ext>
                    </a:extLst>
                  </a:tr>
                </a:tbl>
              </a:graphicData>
            </a:graphic>
          </p:graphicFrame>
        </mc:Fallback>
      </mc:AlternateContent>
      <p:sp>
        <p:nvSpPr>
          <p:cNvPr id="12" name="CuadroTexto 11">
            <a:extLst>
              <a:ext uri="{FF2B5EF4-FFF2-40B4-BE49-F238E27FC236}">
                <a16:creationId xmlns:a16="http://schemas.microsoft.com/office/drawing/2014/main" id="{871CE241-62C0-4F4F-84DE-5CB7F5995253}"/>
              </a:ext>
            </a:extLst>
          </p:cNvPr>
          <p:cNvSpPr txBox="1"/>
          <p:nvPr/>
        </p:nvSpPr>
        <p:spPr>
          <a:xfrm>
            <a:off x="6051740" y="3954457"/>
            <a:ext cx="3181662" cy="646331"/>
          </a:xfrm>
          <a:prstGeom prst="rect">
            <a:avLst/>
          </a:prstGeom>
          <a:noFill/>
        </p:spPr>
        <p:txBody>
          <a:bodyPr wrap="square">
            <a:spAutoFit/>
          </a:bodyPr>
          <a:lstStyle/>
          <a:p>
            <a:pPr marL="0" indent="0" algn="ctr">
              <a:buNone/>
            </a:pPr>
            <a:r>
              <a:rPr lang="es-ES" altLang="es-ES" sz="1800" b="1" u="none" dirty="0">
                <a:solidFill>
                  <a:srgbClr val="006600"/>
                </a:solidFill>
                <a:latin typeface="Arial Rounded MT Bold" panose="020F0704030504030204" pitchFamily="34" charset="0"/>
              </a:rPr>
              <a:t>Tasa de Conversión Prospección</a:t>
            </a:r>
          </a:p>
        </p:txBody>
      </p:sp>
      <p:sp>
        <p:nvSpPr>
          <p:cNvPr id="7" name="Flecha: a la derecha con muesca 6">
            <a:extLst>
              <a:ext uri="{FF2B5EF4-FFF2-40B4-BE49-F238E27FC236}">
                <a16:creationId xmlns:a16="http://schemas.microsoft.com/office/drawing/2014/main" id="{6028623C-0839-4539-A154-0C245A2D603F}"/>
              </a:ext>
            </a:extLst>
          </p:cNvPr>
          <p:cNvSpPr/>
          <p:nvPr/>
        </p:nvSpPr>
        <p:spPr>
          <a:xfrm>
            <a:off x="8095801" y="5064468"/>
            <a:ext cx="707590" cy="5952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graphicFrame>
            <p:nvGraphicFramePr>
              <p:cNvPr id="16" name="Tabla 15">
                <a:extLst>
                  <a:ext uri="{FF2B5EF4-FFF2-40B4-BE49-F238E27FC236}">
                    <a16:creationId xmlns:a16="http://schemas.microsoft.com/office/drawing/2014/main" id="{F4221197-AEAB-46F8-ACA9-D5ABF4AEE302}"/>
                  </a:ext>
                </a:extLst>
              </p:cNvPr>
              <p:cNvGraphicFramePr>
                <a:graphicFrameLocks noGrp="1"/>
              </p:cNvGraphicFramePr>
              <p:nvPr>
                <p:extLst>
                  <p:ext uri="{D42A27DB-BD31-4B8C-83A1-F6EECF244321}">
                    <p14:modId xmlns:p14="http://schemas.microsoft.com/office/powerpoint/2010/main" val="1594023768"/>
                  </p:ext>
                </p:extLst>
              </p:nvPr>
            </p:nvGraphicFramePr>
            <p:xfrm>
              <a:off x="9140045" y="4519669"/>
              <a:ext cx="2975095" cy="1089597"/>
            </p:xfrm>
            <a:graphic>
              <a:graphicData uri="http://schemas.openxmlformats.org/drawingml/2006/table">
                <a:tbl>
                  <a:tblPr firstRow="1" firstCol="1" bandRow="1">
                    <a:tableStyleId>{5C22544A-7EE6-4342-B048-85BDC9FD1C3A}</a:tableStyleId>
                  </a:tblPr>
                  <a:tblGrid>
                    <a:gridCol w="2975095">
                      <a:extLst>
                        <a:ext uri="{9D8B030D-6E8A-4147-A177-3AD203B41FA5}">
                          <a16:colId xmlns:a16="http://schemas.microsoft.com/office/drawing/2014/main" val="733698124"/>
                        </a:ext>
                      </a:extLst>
                    </a:gridCol>
                  </a:tblGrid>
                  <a:tr h="428683">
                    <a:tc>
                      <a:txBody>
                        <a:bodyPr/>
                        <a:lstStyle/>
                        <a:p>
                          <a:pPr indent="215900" algn="l">
                            <a:lnSpc>
                              <a:spcPct val="200000"/>
                            </a:lnSpc>
                          </a:pPr>
                          <a:r>
                            <a:rPr lang="es-ES" sz="1100" dirty="0">
                              <a:solidFill>
                                <a:schemeClr val="tx1"/>
                              </a:solidFill>
                              <a:effectLst/>
                            </a:rPr>
                            <a:t> </a:t>
                          </a:r>
                          <a14:m>
                            <m:oMath xmlns:m="http://schemas.openxmlformats.org/officeDocument/2006/math">
                              <m:f>
                                <m:fPr>
                                  <m:ctrlPr>
                                    <a:rPr lang="es-EC" sz="2800" b="1" i="1" kern="1200"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800" b="1" kern="1200"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s-EC" sz="2800" b="1" kern="1200"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𝟐𝟎</m:t>
                                  </m:r>
                                </m:den>
                              </m:f>
                              <m:r>
                                <a:rPr lang="es-ES" sz="2800" b="1" kern="120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es-EC"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25%</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82130916"/>
                      </a:ext>
                    </a:extLst>
                  </a:tr>
                </a:tbl>
              </a:graphicData>
            </a:graphic>
          </p:graphicFrame>
        </mc:Choice>
        <mc:Fallback xmlns="">
          <p:graphicFrame>
            <p:nvGraphicFramePr>
              <p:cNvPr id="16" name="Tabla 15">
                <a:extLst>
                  <a:ext uri="{FF2B5EF4-FFF2-40B4-BE49-F238E27FC236}">
                    <a16:creationId xmlns:a16="http://schemas.microsoft.com/office/drawing/2014/main" id="{F4221197-AEAB-46F8-ACA9-D5ABF4AEE302}"/>
                  </a:ext>
                </a:extLst>
              </p:cNvPr>
              <p:cNvGraphicFramePr>
                <a:graphicFrameLocks noGrp="1"/>
              </p:cNvGraphicFramePr>
              <p:nvPr>
                <p:extLst>
                  <p:ext uri="{D42A27DB-BD31-4B8C-83A1-F6EECF244321}">
                    <p14:modId xmlns:p14="http://schemas.microsoft.com/office/powerpoint/2010/main" val="1594023768"/>
                  </p:ext>
                </p:extLst>
              </p:nvPr>
            </p:nvGraphicFramePr>
            <p:xfrm>
              <a:off x="9140045" y="4519669"/>
              <a:ext cx="2975095" cy="1089597"/>
            </p:xfrm>
            <a:graphic>
              <a:graphicData uri="http://schemas.openxmlformats.org/drawingml/2006/table">
                <a:tbl>
                  <a:tblPr firstRow="1" firstCol="1" bandRow="1">
                    <a:tableStyleId>{5C22544A-7EE6-4342-B048-85BDC9FD1C3A}</a:tableStyleId>
                  </a:tblPr>
                  <a:tblGrid>
                    <a:gridCol w="2975095">
                      <a:extLst>
                        <a:ext uri="{9D8B030D-6E8A-4147-A177-3AD203B41FA5}">
                          <a16:colId xmlns:a16="http://schemas.microsoft.com/office/drawing/2014/main" val="733698124"/>
                        </a:ext>
                      </a:extLst>
                    </a:gridCol>
                  </a:tblGrid>
                  <a:tr h="1089597">
                    <a:tc>
                      <a:txBody>
                        <a:bodyPr/>
                        <a:lstStyle/>
                        <a:p>
                          <a:endParaRPr lang="es-EC"/>
                        </a:p>
                      </a:txBody>
                      <a:tcPr marL="68580" marR="68580" marT="0" marB="0">
                        <a:blipFill>
                          <a:blip r:embed="rId5"/>
                          <a:stretch>
                            <a:fillRect l="-204" t="-556" r="-818" b="-7222"/>
                          </a:stretch>
                        </a:blipFill>
                      </a:tcPr>
                    </a:tc>
                    <a:extLst>
                      <a:ext uri="{0D108BD9-81ED-4DB2-BD59-A6C34878D82A}">
                        <a16:rowId xmlns:a16="http://schemas.microsoft.com/office/drawing/2014/main" val="4182130916"/>
                      </a:ext>
                    </a:extLst>
                  </a:tr>
                </a:tbl>
              </a:graphicData>
            </a:graphic>
          </p:graphicFrame>
        </mc:Fallback>
      </mc:AlternateContent>
      <p:sp>
        <p:nvSpPr>
          <p:cNvPr id="2" name="Marcador de número de diapositiva 1">
            <a:extLst>
              <a:ext uri="{FF2B5EF4-FFF2-40B4-BE49-F238E27FC236}">
                <a16:creationId xmlns:a16="http://schemas.microsoft.com/office/drawing/2014/main" id="{57246CC3-3FBD-4839-A5D7-CF217F2B6F2F}"/>
              </a:ext>
            </a:extLst>
          </p:cNvPr>
          <p:cNvSpPr>
            <a:spLocks noGrp="1"/>
          </p:cNvSpPr>
          <p:nvPr>
            <p:ph type="sldNum" sz="quarter" idx="12"/>
          </p:nvPr>
        </p:nvSpPr>
        <p:spPr/>
        <p:txBody>
          <a:bodyPr/>
          <a:lstStyle/>
          <a:p>
            <a:fld id="{4CF662B8-7DA8-456A-85D3-8F2BB9597AB7}" type="slidenum">
              <a:rPr lang="en-US" smtClean="0"/>
              <a:t>24</a:t>
            </a:fld>
            <a:endParaRPr lang="en-US"/>
          </a:p>
        </p:txBody>
      </p:sp>
      <p:pic>
        <p:nvPicPr>
          <p:cNvPr id="6" name="Imagen 5">
            <a:extLst>
              <a:ext uri="{FF2B5EF4-FFF2-40B4-BE49-F238E27FC236}">
                <a16:creationId xmlns:a16="http://schemas.microsoft.com/office/drawing/2014/main" id="{17407942-7442-4E7E-98F0-B2EDF2DAF197}"/>
              </a:ext>
            </a:extLst>
          </p:cNvPr>
          <p:cNvPicPr>
            <a:picLocks noChangeAspect="1"/>
          </p:cNvPicPr>
          <p:nvPr/>
        </p:nvPicPr>
        <p:blipFill>
          <a:blip r:embed="rId6"/>
          <a:stretch>
            <a:fillRect/>
          </a:stretch>
        </p:blipFill>
        <p:spPr>
          <a:xfrm>
            <a:off x="4056177" y="736926"/>
            <a:ext cx="7130979" cy="2981229"/>
          </a:xfrm>
          <a:prstGeom prst="rect">
            <a:avLst/>
          </a:prstGeom>
        </p:spPr>
      </p:pic>
      <p:graphicFrame>
        <p:nvGraphicFramePr>
          <p:cNvPr id="9" name="Objeto 8">
            <a:extLst>
              <a:ext uri="{FF2B5EF4-FFF2-40B4-BE49-F238E27FC236}">
                <a16:creationId xmlns:a16="http://schemas.microsoft.com/office/drawing/2014/main" id="{33F4EB27-FB87-4416-87C2-B7C44FA4C435}"/>
              </a:ext>
            </a:extLst>
          </p:cNvPr>
          <p:cNvGraphicFramePr>
            <a:graphicFrameLocks noChangeAspect="1"/>
          </p:cNvGraphicFramePr>
          <p:nvPr>
            <p:extLst>
              <p:ext uri="{D42A27DB-BD31-4B8C-83A1-F6EECF244321}">
                <p14:modId xmlns:p14="http://schemas.microsoft.com/office/powerpoint/2010/main" val="484347063"/>
              </p:ext>
            </p:extLst>
          </p:nvPr>
        </p:nvGraphicFramePr>
        <p:xfrm>
          <a:off x="2083895" y="3754789"/>
          <a:ext cx="1104900" cy="2247900"/>
        </p:xfrm>
        <a:graphic>
          <a:graphicData uri="http://schemas.openxmlformats.org/presentationml/2006/ole">
            <mc:AlternateContent xmlns:mc="http://schemas.openxmlformats.org/markup-compatibility/2006">
              <mc:Choice xmlns:v="urn:schemas-microsoft-com:vml" Requires="v">
                <p:oleObj spid="_x0000_s20572" name="Imagen de mapa de bits" r:id="rId7" imgW="1104840" imgH="2247840" progId="Paint.Picture">
                  <p:embed/>
                </p:oleObj>
              </mc:Choice>
              <mc:Fallback>
                <p:oleObj name="Imagen de mapa de bits" r:id="rId7" imgW="1104840" imgH="2247840" progId="Paint.Picture">
                  <p:embed/>
                  <p:pic>
                    <p:nvPicPr>
                      <p:cNvPr id="0" name=""/>
                      <p:cNvPicPr/>
                      <p:nvPr/>
                    </p:nvPicPr>
                    <p:blipFill>
                      <a:blip r:embed="rId8"/>
                      <a:stretch>
                        <a:fillRect/>
                      </a:stretch>
                    </p:blipFill>
                    <p:spPr>
                      <a:xfrm>
                        <a:off x="2083895" y="3754789"/>
                        <a:ext cx="1104900" cy="224790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1911BF50-5F89-4D7A-9855-3600109ED89A}"/>
              </a:ext>
            </a:extLst>
          </p:cNvPr>
          <p:cNvGraphicFramePr>
            <a:graphicFrameLocks noChangeAspect="1"/>
          </p:cNvGraphicFramePr>
          <p:nvPr>
            <p:extLst>
              <p:ext uri="{D42A27DB-BD31-4B8C-83A1-F6EECF244321}">
                <p14:modId xmlns:p14="http://schemas.microsoft.com/office/powerpoint/2010/main" val="2770492364"/>
              </p:ext>
            </p:extLst>
          </p:nvPr>
        </p:nvGraphicFramePr>
        <p:xfrm>
          <a:off x="1902920" y="917172"/>
          <a:ext cx="1285875" cy="2562225"/>
        </p:xfrm>
        <a:graphic>
          <a:graphicData uri="http://schemas.openxmlformats.org/presentationml/2006/ole">
            <mc:AlternateContent xmlns:mc="http://schemas.openxmlformats.org/markup-compatibility/2006">
              <mc:Choice xmlns:v="urn:schemas-microsoft-com:vml" Requires="v">
                <p:oleObj spid="_x0000_s20573" name="Imagen de mapa de bits" r:id="rId9" imgW="1285920" imgH="2562120" progId="Paint.Picture">
                  <p:embed/>
                </p:oleObj>
              </mc:Choice>
              <mc:Fallback>
                <p:oleObj name="Imagen de mapa de bits" r:id="rId9" imgW="1285920" imgH="2562120" progId="Paint.Picture">
                  <p:embed/>
                  <p:pic>
                    <p:nvPicPr>
                      <p:cNvPr id="0" name=""/>
                      <p:cNvPicPr/>
                      <p:nvPr/>
                    </p:nvPicPr>
                    <p:blipFill>
                      <a:blip r:embed="rId10"/>
                      <a:stretch>
                        <a:fillRect/>
                      </a:stretch>
                    </p:blipFill>
                    <p:spPr>
                      <a:xfrm>
                        <a:off x="1902920" y="917172"/>
                        <a:ext cx="1285875" cy="2562225"/>
                      </a:xfrm>
                      <a:prstGeom prst="rect">
                        <a:avLst/>
                      </a:prstGeom>
                    </p:spPr>
                  </p:pic>
                </p:oleObj>
              </mc:Fallback>
            </mc:AlternateContent>
          </a:graphicData>
        </a:graphic>
      </p:graphicFrame>
    </p:spTree>
    <p:extLst>
      <p:ext uri="{BB962C8B-B14F-4D97-AF65-F5344CB8AC3E}">
        <p14:creationId xmlns:p14="http://schemas.microsoft.com/office/powerpoint/2010/main" val="282923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FFF00"/>
                </a:solidFill>
              </a:rPr>
              <a:t>Validación de la</a:t>
            </a:r>
          </a:p>
          <a:p>
            <a:r>
              <a:rPr lang="es-EC" dirty="0">
                <a:solidFill>
                  <a:srgbClr val="FFFF00"/>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76860" y="5116984"/>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554" name="Picture 2" descr="La Encuesta CAF inicia su etapa de trabajo de campo para su decimotercera  edición | CAF">
            <a:extLst>
              <a:ext uri="{FF2B5EF4-FFF2-40B4-BE49-F238E27FC236}">
                <a16:creationId xmlns:a16="http://schemas.microsoft.com/office/drawing/2014/main" id="{A681ABE4-669D-4882-8AE7-9C3C49D0F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05418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Adaptar la forma en que preguntamos sobre el género de los encuestados">
            <a:extLst>
              <a:ext uri="{FF2B5EF4-FFF2-40B4-BE49-F238E27FC236}">
                <a16:creationId xmlns:a16="http://schemas.microsoft.com/office/drawing/2014/main" id="{FE5FF1B2-56B0-4599-AA5C-318D292C5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613" y="2312989"/>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ectángulo: esquinas redondeadas 18">
            <a:extLst>
              <a:ext uri="{FF2B5EF4-FFF2-40B4-BE49-F238E27FC236}">
                <a16:creationId xmlns:a16="http://schemas.microsoft.com/office/drawing/2014/main" id="{38D4105D-A1A6-4746-9795-12D5E1543883}"/>
              </a:ext>
            </a:extLst>
          </p:cNvPr>
          <p:cNvSpPr/>
          <p:nvPr/>
        </p:nvSpPr>
        <p:spPr>
          <a:xfrm>
            <a:off x="5109237" y="1508402"/>
            <a:ext cx="1973525" cy="3977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ENCUESTA</a:t>
            </a:r>
            <a:endParaRPr lang="en-US" sz="1400" u="none" dirty="0">
              <a:latin typeface="Arial Rounded MT Bold" panose="020F0704030504030204" pitchFamily="34" charset="0"/>
            </a:endParaRPr>
          </a:p>
        </p:txBody>
      </p:sp>
      <p:sp>
        <p:nvSpPr>
          <p:cNvPr id="20" name="Rectángulo: esquinas redondeadas 19">
            <a:extLst>
              <a:ext uri="{FF2B5EF4-FFF2-40B4-BE49-F238E27FC236}">
                <a16:creationId xmlns:a16="http://schemas.microsoft.com/office/drawing/2014/main" id="{5F4D4E54-0977-4105-9116-286A9F65464B}"/>
              </a:ext>
            </a:extLst>
          </p:cNvPr>
          <p:cNvSpPr/>
          <p:nvPr/>
        </p:nvSpPr>
        <p:spPr>
          <a:xfrm>
            <a:off x="8610600" y="1508402"/>
            <a:ext cx="1973525" cy="3977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EXPERTOS</a:t>
            </a:r>
            <a:endParaRPr lang="en-US" sz="1400" u="none" dirty="0">
              <a:latin typeface="Arial Rounded MT Bold" panose="020F0704030504030204" pitchFamily="34" charset="0"/>
            </a:endParaRPr>
          </a:p>
        </p:txBody>
      </p:sp>
      <p:sp>
        <p:nvSpPr>
          <p:cNvPr id="21" name="Rectángulo: esquinas redondeadas 20">
            <a:extLst>
              <a:ext uri="{FF2B5EF4-FFF2-40B4-BE49-F238E27FC236}">
                <a16:creationId xmlns:a16="http://schemas.microsoft.com/office/drawing/2014/main" id="{7453BE48-E616-4256-B227-7E9EBF26D768}"/>
              </a:ext>
            </a:extLst>
          </p:cNvPr>
          <p:cNvSpPr/>
          <p:nvPr/>
        </p:nvSpPr>
        <p:spPr>
          <a:xfrm>
            <a:off x="5024438" y="4363453"/>
            <a:ext cx="2001415" cy="4915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solidFill>
                  <a:schemeClr val="tx1"/>
                </a:solidFill>
              </a:rPr>
              <a:t>7 PREGUNTAS</a:t>
            </a:r>
            <a:endParaRPr lang="en-US" u="none" dirty="0">
              <a:solidFill>
                <a:schemeClr val="tx1"/>
              </a:solidFill>
            </a:endParaRPr>
          </a:p>
        </p:txBody>
      </p:sp>
      <p:sp>
        <p:nvSpPr>
          <p:cNvPr id="22" name="Rectángulo: esquinas redondeadas 21">
            <a:extLst>
              <a:ext uri="{FF2B5EF4-FFF2-40B4-BE49-F238E27FC236}">
                <a16:creationId xmlns:a16="http://schemas.microsoft.com/office/drawing/2014/main" id="{FA2551C9-8DEC-4E14-9453-BCE450B9BF4B}"/>
              </a:ext>
            </a:extLst>
          </p:cNvPr>
          <p:cNvSpPr/>
          <p:nvPr/>
        </p:nvSpPr>
        <p:spPr>
          <a:xfrm>
            <a:off x="8078572" y="4296072"/>
            <a:ext cx="3037580" cy="108089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u="none" dirty="0">
                <a:solidFill>
                  <a:schemeClr val="tx1"/>
                </a:solidFill>
              </a:rPr>
              <a:t>10 EXPERTOS</a:t>
            </a:r>
          </a:p>
          <a:p>
            <a:pPr marL="285750" indent="-285750" algn="just">
              <a:buFont typeface="Arial" panose="020B0604020202020204" pitchFamily="34" charset="0"/>
              <a:buChar char="•"/>
            </a:pPr>
            <a:r>
              <a:rPr lang="es-ES" b="1" u="none" dirty="0">
                <a:solidFill>
                  <a:schemeClr val="tx1"/>
                </a:solidFill>
              </a:rPr>
              <a:t>Profesionales del área comercial con más de 5 años de experiencia.</a:t>
            </a:r>
          </a:p>
          <a:p>
            <a:pPr marL="285750" indent="-285750" algn="just">
              <a:buFont typeface="Arial" panose="020B0604020202020204" pitchFamily="34" charset="0"/>
              <a:buChar char="•"/>
            </a:pPr>
            <a:r>
              <a:rPr lang="es-ES" b="1" u="none" dirty="0" err="1">
                <a:solidFill>
                  <a:schemeClr val="tx1"/>
                </a:solidFill>
              </a:rPr>
              <a:t>Chief</a:t>
            </a:r>
            <a:r>
              <a:rPr lang="es-ES" b="1" u="none" dirty="0">
                <a:solidFill>
                  <a:schemeClr val="tx1"/>
                </a:solidFill>
              </a:rPr>
              <a:t> Sales </a:t>
            </a:r>
            <a:r>
              <a:rPr lang="es-ES" b="1" u="none" dirty="0" err="1">
                <a:solidFill>
                  <a:schemeClr val="tx1"/>
                </a:solidFill>
              </a:rPr>
              <a:t>Officer</a:t>
            </a:r>
            <a:r>
              <a:rPr lang="es-ES" b="1" u="none" dirty="0">
                <a:solidFill>
                  <a:schemeClr val="tx1"/>
                </a:solidFill>
              </a:rPr>
              <a:t>.</a:t>
            </a:r>
          </a:p>
          <a:p>
            <a:pPr algn="just"/>
            <a:endParaRPr lang="en-US" u="none" dirty="0">
              <a:solidFill>
                <a:schemeClr val="tx1"/>
              </a:solidFill>
            </a:endParaRPr>
          </a:p>
        </p:txBody>
      </p:sp>
      <p:sp>
        <p:nvSpPr>
          <p:cNvPr id="2" name="Marcador de número de diapositiva 1">
            <a:extLst>
              <a:ext uri="{FF2B5EF4-FFF2-40B4-BE49-F238E27FC236}">
                <a16:creationId xmlns:a16="http://schemas.microsoft.com/office/drawing/2014/main" id="{A98E15E1-06F1-428E-AAE6-CDE5C7A1ECB2}"/>
              </a:ext>
            </a:extLst>
          </p:cNvPr>
          <p:cNvSpPr>
            <a:spLocks noGrp="1"/>
          </p:cNvSpPr>
          <p:nvPr>
            <p:ph type="sldNum" sz="quarter" idx="12"/>
          </p:nvPr>
        </p:nvSpPr>
        <p:spPr/>
        <p:txBody>
          <a:bodyPr/>
          <a:lstStyle/>
          <a:p>
            <a:fld id="{4CF662B8-7DA8-456A-85D3-8F2BB9597AB7}" type="slidenum">
              <a:rPr lang="en-US" smtClean="0"/>
              <a:t>25</a:t>
            </a:fld>
            <a:endParaRPr lang="en-US"/>
          </a:p>
        </p:txBody>
      </p:sp>
      <p:pic>
        <p:nvPicPr>
          <p:cNvPr id="4" name="Imagen 3">
            <a:extLst>
              <a:ext uri="{FF2B5EF4-FFF2-40B4-BE49-F238E27FC236}">
                <a16:creationId xmlns:a16="http://schemas.microsoft.com/office/drawing/2014/main" id="{A044DFAB-37D1-422E-80A1-84F06F8FD97D}"/>
              </a:ext>
            </a:extLst>
          </p:cNvPr>
          <p:cNvPicPr>
            <a:picLocks noChangeAspect="1"/>
          </p:cNvPicPr>
          <p:nvPr/>
        </p:nvPicPr>
        <p:blipFill>
          <a:blip r:embed="rId5"/>
          <a:stretch>
            <a:fillRect/>
          </a:stretch>
        </p:blipFill>
        <p:spPr>
          <a:xfrm>
            <a:off x="2516848" y="2041528"/>
            <a:ext cx="1324160" cy="2067213"/>
          </a:xfrm>
          <a:prstGeom prst="rect">
            <a:avLst/>
          </a:prstGeom>
        </p:spPr>
      </p:pic>
    </p:spTree>
    <p:extLst>
      <p:ext uri="{BB962C8B-B14F-4D97-AF65-F5344CB8AC3E}">
        <p14:creationId xmlns:p14="http://schemas.microsoft.com/office/powerpoint/2010/main" val="343024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1294FF4-2735-4331-B802-F0EC228C8E85}"/>
              </a:ext>
            </a:extLst>
          </p:cNvPr>
          <p:cNvSpPr>
            <a:spLocks noGrp="1"/>
          </p:cNvSpPr>
          <p:nvPr>
            <p:ph type="sldNum" sz="quarter" idx="12"/>
          </p:nvPr>
        </p:nvSpPr>
        <p:spPr>
          <a:xfrm>
            <a:off x="9191626" y="6446677"/>
            <a:ext cx="2743200" cy="365125"/>
          </a:xfrm>
        </p:spPr>
        <p:txBody>
          <a:bodyPr/>
          <a:lstStyle/>
          <a:p>
            <a:fld id="{4CF662B8-7DA8-456A-85D3-8F2BB9597AB7}" type="slidenum">
              <a:rPr lang="en-US" smtClean="0"/>
              <a:t>26</a:t>
            </a:fld>
            <a:endParaRPr lang="en-US"/>
          </a:p>
        </p:txBody>
      </p:sp>
      <p:graphicFrame>
        <p:nvGraphicFramePr>
          <p:cNvPr id="5" name="Gráfico 4">
            <a:extLst>
              <a:ext uri="{FF2B5EF4-FFF2-40B4-BE49-F238E27FC236}">
                <a16:creationId xmlns:a16="http://schemas.microsoft.com/office/drawing/2014/main" id="{EF3DE525-9E46-4DB7-9990-BAC157C12AA9}"/>
              </a:ext>
            </a:extLst>
          </p:cNvPr>
          <p:cNvGraphicFramePr/>
          <p:nvPr>
            <p:extLst>
              <p:ext uri="{D42A27DB-BD31-4B8C-83A1-F6EECF244321}">
                <p14:modId xmlns:p14="http://schemas.microsoft.com/office/powerpoint/2010/main" val="2861558214"/>
              </p:ext>
            </p:extLst>
          </p:nvPr>
        </p:nvGraphicFramePr>
        <p:xfrm>
          <a:off x="1748676" y="695622"/>
          <a:ext cx="5149850" cy="2549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08A31650-2315-4B0B-868E-8924773398F6}"/>
              </a:ext>
            </a:extLst>
          </p:cNvPr>
          <p:cNvGraphicFramePr/>
          <p:nvPr>
            <p:extLst>
              <p:ext uri="{D42A27DB-BD31-4B8C-83A1-F6EECF244321}">
                <p14:modId xmlns:p14="http://schemas.microsoft.com/office/powerpoint/2010/main" val="2938526295"/>
              </p:ext>
            </p:extLst>
          </p:nvPr>
        </p:nvGraphicFramePr>
        <p:xfrm>
          <a:off x="7104162" y="747741"/>
          <a:ext cx="4830664" cy="27558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100D9F1B-6528-4444-87B8-C02F62369038}"/>
              </a:ext>
            </a:extLst>
          </p:cNvPr>
          <p:cNvGraphicFramePr/>
          <p:nvPr>
            <p:extLst>
              <p:ext uri="{D42A27DB-BD31-4B8C-83A1-F6EECF244321}">
                <p14:modId xmlns:p14="http://schemas.microsoft.com/office/powerpoint/2010/main" val="3761848913"/>
              </p:ext>
            </p:extLst>
          </p:nvPr>
        </p:nvGraphicFramePr>
        <p:xfrm>
          <a:off x="1636153" y="3245328"/>
          <a:ext cx="5270500" cy="30746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DB6B8EBD-A10E-4063-BAD4-FF7FAA539715}"/>
              </a:ext>
            </a:extLst>
          </p:cNvPr>
          <p:cNvGraphicFramePr/>
          <p:nvPr>
            <p:extLst>
              <p:ext uri="{D42A27DB-BD31-4B8C-83A1-F6EECF244321}">
                <p14:modId xmlns:p14="http://schemas.microsoft.com/office/powerpoint/2010/main" val="2087488006"/>
              </p:ext>
            </p:extLst>
          </p:nvPr>
        </p:nvGraphicFramePr>
        <p:xfrm>
          <a:off x="7103008" y="3503575"/>
          <a:ext cx="4951314" cy="2755834"/>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a:extLst>
              <a:ext uri="{FF2B5EF4-FFF2-40B4-BE49-F238E27FC236}">
                <a16:creationId xmlns:a16="http://schemas.microsoft.com/office/drawing/2014/main" id="{A4BD7BD9-5B2E-4758-8E26-E5D1B2856A90}"/>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10" name="Introducción">
            <a:extLst>
              <a:ext uri="{FF2B5EF4-FFF2-40B4-BE49-F238E27FC236}">
                <a16:creationId xmlns:a16="http://schemas.microsoft.com/office/drawing/2014/main" id="{78B3B02E-819A-45A9-A926-C61AC8FEFDF7}"/>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FFF00"/>
                </a:solidFill>
              </a:rPr>
              <a:t>Validación de la</a:t>
            </a:r>
          </a:p>
          <a:p>
            <a:r>
              <a:rPr lang="es-EC" dirty="0">
                <a:solidFill>
                  <a:srgbClr val="FFFF00"/>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11" name="Rectángulo: esquinas redondeadas 10">
            <a:extLst>
              <a:ext uri="{FF2B5EF4-FFF2-40B4-BE49-F238E27FC236}">
                <a16:creationId xmlns:a16="http://schemas.microsoft.com/office/drawing/2014/main" id="{B3B14B6D-498D-43BE-9C87-4F751EC7E884}"/>
              </a:ext>
            </a:extLst>
          </p:cNvPr>
          <p:cNvSpPr/>
          <p:nvPr/>
        </p:nvSpPr>
        <p:spPr>
          <a:xfrm>
            <a:off x="76860" y="5116984"/>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F7B69C48-3A04-469F-A40E-347120AF383A}"/>
              </a:ext>
            </a:extLst>
          </p:cNvPr>
          <p:cNvSpPr/>
          <p:nvPr/>
        </p:nvSpPr>
        <p:spPr>
          <a:xfrm>
            <a:off x="1880461" y="1314645"/>
            <a:ext cx="1762022" cy="707886"/>
          </a:xfrm>
          <a:prstGeom prst="rect">
            <a:avLst/>
          </a:prstGeom>
          <a:noFill/>
        </p:spPr>
        <p:txBody>
          <a:bodyPr wrap="square" lIns="91440" tIns="45720" rIns="91440" bIns="45720">
            <a:spAutoFit/>
          </a:bodyPr>
          <a:lstStyle/>
          <a:p>
            <a:pPr algn="ctr"/>
            <a:r>
              <a:rPr lang="es-ES" sz="4000" b="1" u="none" cap="none" spc="0" dirty="0">
                <a:ln w="22225">
                  <a:solidFill>
                    <a:schemeClr val="accent6"/>
                  </a:solidFill>
                  <a:prstDash val="solid"/>
                </a:ln>
                <a:solidFill>
                  <a:schemeClr val="accent6">
                    <a:lumMod val="40000"/>
                    <a:lumOff val="60000"/>
                  </a:schemeClr>
                </a:solidFill>
                <a:effectLst/>
              </a:rPr>
              <a:t>90% </a:t>
            </a:r>
          </a:p>
        </p:txBody>
      </p:sp>
      <p:pic>
        <p:nvPicPr>
          <p:cNvPr id="12" name="Imagen 11" descr="Icono&#10;&#10;Descripción generada automáticamente">
            <a:extLst>
              <a:ext uri="{FF2B5EF4-FFF2-40B4-BE49-F238E27FC236}">
                <a16:creationId xmlns:a16="http://schemas.microsoft.com/office/drawing/2014/main" id="{B1082954-882D-40E2-9E96-79958F8A43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7817" y="1456761"/>
            <a:ext cx="500535" cy="500535"/>
          </a:xfrm>
          <a:prstGeom prst="rect">
            <a:avLst/>
          </a:prstGeom>
        </p:spPr>
      </p:pic>
      <p:sp>
        <p:nvSpPr>
          <p:cNvPr id="13" name="CuadroTexto 12">
            <a:extLst>
              <a:ext uri="{FF2B5EF4-FFF2-40B4-BE49-F238E27FC236}">
                <a16:creationId xmlns:a16="http://schemas.microsoft.com/office/drawing/2014/main" id="{00591F31-CE5B-4B45-B83D-611202CE7D0A}"/>
              </a:ext>
            </a:extLst>
          </p:cNvPr>
          <p:cNvSpPr txBox="1"/>
          <p:nvPr/>
        </p:nvSpPr>
        <p:spPr>
          <a:xfrm>
            <a:off x="1952609" y="1864565"/>
            <a:ext cx="1970315" cy="600164"/>
          </a:xfrm>
          <a:prstGeom prst="rect">
            <a:avLst/>
          </a:prstGeom>
          <a:noFill/>
        </p:spPr>
        <p:txBody>
          <a:bodyPr wrap="square">
            <a:spAutoFit/>
          </a:bodyPr>
          <a:lstStyle/>
          <a:p>
            <a:pPr marL="0" indent="0" algn="ctr">
              <a:buNone/>
            </a:pPr>
            <a:r>
              <a:rPr lang="es-ES" altLang="es-ES" sz="1100" b="1" u="none" dirty="0">
                <a:solidFill>
                  <a:srgbClr val="006600"/>
                </a:solidFill>
                <a:latin typeface="Arial Rounded MT Bold" panose="020F0704030504030204" pitchFamily="34" charset="0"/>
              </a:rPr>
              <a:t>Útil el uso de la analítica de datos en la prospección de clientes</a:t>
            </a:r>
          </a:p>
        </p:txBody>
      </p:sp>
      <p:sp>
        <p:nvSpPr>
          <p:cNvPr id="14" name="CuadroTexto 13">
            <a:extLst>
              <a:ext uri="{FF2B5EF4-FFF2-40B4-BE49-F238E27FC236}">
                <a16:creationId xmlns:a16="http://schemas.microsoft.com/office/drawing/2014/main" id="{CB4E5F5F-1A80-4639-849B-0C27FDA02D68}"/>
              </a:ext>
            </a:extLst>
          </p:cNvPr>
          <p:cNvSpPr txBox="1"/>
          <p:nvPr/>
        </p:nvSpPr>
        <p:spPr>
          <a:xfrm>
            <a:off x="7372694" y="2016965"/>
            <a:ext cx="2424449" cy="261610"/>
          </a:xfrm>
          <a:prstGeom prst="rect">
            <a:avLst/>
          </a:prstGeom>
          <a:noFill/>
        </p:spPr>
        <p:txBody>
          <a:bodyPr wrap="square">
            <a:spAutoFit/>
          </a:bodyPr>
          <a:lstStyle/>
          <a:p>
            <a:pPr marL="0" indent="0" algn="ctr">
              <a:buNone/>
            </a:pPr>
            <a:r>
              <a:rPr lang="es-ES" altLang="es-ES" sz="1100" b="1" u="none" dirty="0">
                <a:solidFill>
                  <a:srgbClr val="006600"/>
                </a:solidFill>
                <a:latin typeface="Arial Rounded MT Bold" panose="020F0704030504030204" pitchFamily="34" charset="0"/>
              </a:rPr>
              <a:t>60% Diversificación de cartera</a:t>
            </a:r>
          </a:p>
        </p:txBody>
      </p:sp>
      <p:sp>
        <p:nvSpPr>
          <p:cNvPr id="15" name="CuadroTexto 14">
            <a:extLst>
              <a:ext uri="{FF2B5EF4-FFF2-40B4-BE49-F238E27FC236}">
                <a16:creationId xmlns:a16="http://schemas.microsoft.com/office/drawing/2014/main" id="{78D5899D-DD3D-4BD0-8CCD-64B12F775473}"/>
              </a:ext>
            </a:extLst>
          </p:cNvPr>
          <p:cNvSpPr txBox="1"/>
          <p:nvPr/>
        </p:nvSpPr>
        <p:spPr>
          <a:xfrm>
            <a:off x="7428874" y="2227354"/>
            <a:ext cx="2424449" cy="430887"/>
          </a:xfrm>
          <a:prstGeom prst="rect">
            <a:avLst/>
          </a:prstGeom>
          <a:noFill/>
        </p:spPr>
        <p:txBody>
          <a:bodyPr wrap="square">
            <a:spAutoFit/>
          </a:bodyPr>
          <a:lstStyle/>
          <a:p>
            <a:pPr marL="0" indent="0" algn="ctr">
              <a:buNone/>
            </a:pPr>
            <a:r>
              <a:rPr lang="es-ES" altLang="es-ES" sz="1100" b="1" u="none" dirty="0">
                <a:solidFill>
                  <a:srgbClr val="006600"/>
                </a:solidFill>
                <a:latin typeface="Arial Rounded MT Bold" panose="020F0704030504030204" pitchFamily="34" charset="0"/>
              </a:rPr>
              <a:t>20 % Optimización del tiempo de los recursos comerciales</a:t>
            </a:r>
          </a:p>
        </p:txBody>
      </p:sp>
      <p:sp>
        <p:nvSpPr>
          <p:cNvPr id="19" name="Rectángulo 18">
            <a:extLst>
              <a:ext uri="{FF2B5EF4-FFF2-40B4-BE49-F238E27FC236}">
                <a16:creationId xmlns:a16="http://schemas.microsoft.com/office/drawing/2014/main" id="{0063AFCF-50AF-44DB-956D-C808BC40E79C}"/>
              </a:ext>
            </a:extLst>
          </p:cNvPr>
          <p:cNvSpPr/>
          <p:nvPr/>
        </p:nvSpPr>
        <p:spPr>
          <a:xfrm>
            <a:off x="3797073" y="4210656"/>
            <a:ext cx="1762022" cy="707886"/>
          </a:xfrm>
          <a:prstGeom prst="rect">
            <a:avLst/>
          </a:prstGeom>
          <a:noFill/>
        </p:spPr>
        <p:txBody>
          <a:bodyPr wrap="square" lIns="91440" tIns="45720" rIns="91440" bIns="45720">
            <a:spAutoFit/>
          </a:bodyPr>
          <a:lstStyle/>
          <a:p>
            <a:pPr algn="ctr"/>
            <a:r>
              <a:rPr lang="es-ES" sz="4000" b="1" u="none" cap="none" spc="0" dirty="0">
                <a:ln w="22225">
                  <a:solidFill>
                    <a:schemeClr val="accent6"/>
                  </a:solidFill>
                  <a:prstDash val="solid"/>
                </a:ln>
                <a:solidFill>
                  <a:schemeClr val="accent6">
                    <a:lumMod val="40000"/>
                    <a:lumOff val="60000"/>
                  </a:schemeClr>
                </a:solidFill>
                <a:effectLst/>
              </a:rPr>
              <a:t>90% </a:t>
            </a:r>
          </a:p>
        </p:txBody>
      </p:sp>
      <p:pic>
        <p:nvPicPr>
          <p:cNvPr id="20" name="Imagen 19" descr="Icono&#10;&#10;Descripción generada automáticamente">
            <a:extLst>
              <a:ext uri="{FF2B5EF4-FFF2-40B4-BE49-F238E27FC236}">
                <a16:creationId xmlns:a16="http://schemas.microsoft.com/office/drawing/2014/main" id="{A0EC4372-3F91-4289-8A75-6B2E0C21C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429" y="4352772"/>
            <a:ext cx="500535" cy="500535"/>
          </a:xfrm>
          <a:prstGeom prst="rect">
            <a:avLst/>
          </a:prstGeom>
        </p:spPr>
      </p:pic>
      <p:sp>
        <p:nvSpPr>
          <p:cNvPr id="21" name="CuadroTexto 20">
            <a:extLst>
              <a:ext uri="{FF2B5EF4-FFF2-40B4-BE49-F238E27FC236}">
                <a16:creationId xmlns:a16="http://schemas.microsoft.com/office/drawing/2014/main" id="{A1AE1EFE-0554-48C3-962F-7C8A3BDB7D27}"/>
              </a:ext>
            </a:extLst>
          </p:cNvPr>
          <p:cNvSpPr txBox="1"/>
          <p:nvPr/>
        </p:nvSpPr>
        <p:spPr>
          <a:xfrm>
            <a:off x="3763592" y="4830410"/>
            <a:ext cx="2724294" cy="600164"/>
          </a:xfrm>
          <a:prstGeom prst="rect">
            <a:avLst/>
          </a:prstGeom>
          <a:noFill/>
        </p:spPr>
        <p:txBody>
          <a:bodyPr wrap="square">
            <a:spAutoFit/>
          </a:bodyPr>
          <a:lstStyle/>
          <a:p>
            <a:pPr marL="0" indent="0" algn="ctr">
              <a:buNone/>
            </a:pPr>
            <a:r>
              <a:rPr lang="es-ES" altLang="es-ES" sz="1100" b="1" u="none" dirty="0">
                <a:solidFill>
                  <a:srgbClr val="006600"/>
                </a:solidFill>
                <a:latin typeface="Arial Rounded MT Bold" panose="020F0704030504030204" pitchFamily="34" charset="0"/>
              </a:rPr>
              <a:t>El modelo aporta al proceso de prospección, pues correlaciona las variables adecuadas</a:t>
            </a:r>
          </a:p>
        </p:txBody>
      </p:sp>
      <p:sp>
        <p:nvSpPr>
          <p:cNvPr id="22" name="Rectángulo 21">
            <a:extLst>
              <a:ext uri="{FF2B5EF4-FFF2-40B4-BE49-F238E27FC236}">
                <a16:creationId xmlns:a16="http://schemas.microsoft.com/office/drawing/2014/main" id="{271A377A-3437-4549-B02E-BCF182A58F5D}"/>
              </a:ext>
            </a:extLst>
          </p:cNvPr>
          <p:cNvSpPr/>
          <p:nvPr/>
        </p:nvSpPr>
        <p:spPr>
          <a:xfrm>
            <a:off x="9294360" y="4267095"/>
            <a:ext cx="1762022" cy="707886"/>
          </a:xfrm>
          <a:prstGeom prst="rect">
            <a:avLst/>
          </a:prstGeom>
          <a:noFill/>
        </p:spPr>
        <p:txBody>
          <a:bodyPr wrap="square" lIns="91440" tIns="45720" rIns="91440" bIns="45720">
            <a:spAutoFit/>
          </a:bodyPr>
          <a:lstStyle/>
          <a:p>
            <a:pPr algn="ctr"/>
            <a:r>
              <a:rPr lang="es-ES" sz="4000" b="1" u="none" cap="none" spc="0" dirty="0">
                <a:ln w="22225">
                  <a:solidFill>
                    <a:schemeClr val="accent6"/>
                  </a:solidFill>
                  <a:prstDash val="solid"/>
                </a:ln>
                <a:solidFill>
                  <a:schemeClr val="accent6">
                    <a:lumMod val="40000"/>
                    <a:lumOff val="60000"/>
                  </a:schemeClr>
                </a:solidFill>
                <a:effectLst/>
              </a:rPr>
              <a:t>90% </a:t>
            </a:r>
          </a:p>
        </p:txBody>
      </p:sp>
      <p:pic>
        <p:nvPicPr>
          <p:cNvPr id="23" name="Imagen 22" descr="Icono&#10;&#10;Descripción generada automáticamente">
            <a:extLst>
              <a:ext uri="{FF2B5EF4-FFF2-40B4-BE49-F238E27FC236}">
                <a16:creationId xmlns:a16="http://schemas.microsoft.com/office/drawing/2014/main" id="{D6C9B0BC-240E-4B80-B4E9-93AAC50795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31716" y="4409211"/>
            <a:ext cx="500535" cy="500535"/>
          </a:xfrm>
          <a:prstGeom prst="rect">
            <a:avLst/>
          </a:prstGeom>
        </p:spPr>
      </p:pic>
      <p:sp>
        <p:nvSpPr>
          <p:cNvPr id="24" name="CuadroTexto 23">
            <a:extLst>
              <a:ext uri="{FF2B5EF4-FFF2-40B4-BE49-F238E27FC236}">
                <a16:creationId xmlns:a16="http://schemas.microsoft.com/office/drawing/2014/main" id="{804568CA-7D88-4CF4-95F2-3C6B59352596}"/>
              </a:ext>
            </a:extLst>
          </p:cNvPr>
          <p:cNvSpPr txBox="1"/>
          <p:nvPr/>
        </p:nvSpPr>
        <p:spPr>
          <a:xfrm>
            <a:off x="9260879" y="4918542"/>
            <a:ext cx="2277978" cy="600164"/>
          </a:xfrm>
          <a:prstGeom prst="rect">
            <a:avLst/>
          </a:prstGeom>
          <a:noFill/>
        </p:spPr>
        <p:txBody>
          <a:bodyPr wrap="square">
            <a:spAutoFit/>
          </a:bodyPr>
          <a:lstStyle/>
          <a:p>
            <a:pPr marL="0" indent="0" algn="ctr">
              <a:buNone/>
            </a:pPr>
            <a:r>
              <a:rPr lang="es-ES" altLang="es-ES" sz="1100" b="1" u="none" dirty="0">
                <a:solidFill>
                  <a:srgbClr val="006600"/>
                </a:solidFill>
                <a:latin typeface="Arial Rounded MT Bold" panose="020F0704030504030204" pitchFamily="34" charset="0"/>
              </a:rPr>
              <a:t>El listado de clientes obtenido del modelo, apoyarán a la prospección de clientes.</a:t>
            </a:r>
          </a:p>
        </p:txBody>
      </p:sp>
    </p:spTree>
    <p:extLst>
      <p:ext uri="{BB962C8B-B14F-4D97-AF65-F5344CB8AC3E}">
        <p14:creationId xmlns:p14="http://schemas.microsoft.com/office/powerpoint/2010/main" val="8226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2" grpId="0"/>
      <p:bldP spid="13" grpId="0"/>
      <p:bldP spid="14" grpId="0"/>
      <p:bldP spid="15" grpId="0"/>
      <p:bldP spid="19" grpId="0"/>
      <p:bldP spid="21" grpId="0"/>
      <p:bldP spid="22"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5DBB4B5-DF1A-4BC1-8800-30D95C5ECBCA}"/>
              </a:ext>
            </a:extLst>
          </p:cNvPr>
          <p:cNvSpPr>
            <a:spLocks noGrp="1"/>
          </p:cNvSpPr>
          <p:nvPr>
            <p:ph type="sldNum" sz="quarter" idx="12"/>
          </p:nvPr>
        </p:nvSpPr>
        <p:spPr/>
        <p:txBody>
          <a:bodyPr/>
          <a:lstStyle/>
          <a:p>
            <a:fld id="{4CF662B8-7DA8-456A-85D3-8F2BB9597AB7}" type="slidenum">
              <a:rPr lang="en-US" smtClean="0"/>
              <a:t>27</a:t>
            </a:fld>
            <a:endParaRPr lang="en-US"/>
          </a:p>
        </p:txBody>
      </p:sp>
      <p:graphicFrame>
        <p:nvGraphicFramePr>
          <p:cNvPr id="5" name="Gráfico 4">
            <a:extLst>
              <a:ext uri="{FF2B5EF4-FFF2-40B4-BE49-F238E27FC236}">
                <a16:creationId xmlns:a16="http://schemas.microsoft.com/office/drawing/2014/main" id="{45B6B327-6257-4FEF-A098-C4324B36F3FC}"/>
              </a:ext>
            </a:extLst>
          </p:cNvPr>
          <p:cNvGraphicFramePr/>
          <p:nvPr>
            <p:extLst>
              <p:ext uri="{D42A27DB-BD31-4B8C-83A1-F6EECF244321}">
                <p14:modId xmlns:p14="http://schemas.microsoft.com/office/powerpoint/2010/main" val="3193699166"/>
              </p:ext>
            </p:extLst>
          </p:nvPr>
        </p:nvGraphicFramePr>
        <p:xfrm>
          <a:off x="2089150" y="1034415"/>
          <a:ext cx="4578350" cy="2546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12CA2228-B69F-4D52-B892-C5B6CEEAB16B}"/>
              </a:ext>
            </a:extLst>
          </p:cNvPr>
          <p:cNvGraphicFramePr/>
          <p:nvPr>
            <p:extLst>
              <p:ext uri="{D42A27DB-BD31-4B8C-83A1-F6EECF244321}">
                <p14:modId xmlns:p14="http://schemas.microsoft.com/office/powerpoint/2010/main" val="259007163"/>
              </p:ext>
            </p:extLst>
          </p:nvPr>
        </p:nvGraphicFramePr>
        <p:xfrm>
          <a:off x="7359650" y="882015"/>
          <a:ext cx="4330700" cy="26993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CA9D0355-480A-4195-9EDE-EB65FC1C36DE}"/>
              </a:ext>
            </a:extLst>
          </p:cNvPr>
          <p:cNvGraphicFramePr/>
          <p:nvPr>
            <p:extLst>
              <p:ext uri="{D42A27DB-BD31-4B8C-83A1-F6EECF244321}">
                <p14:modId xmlns:p14="http://schemas.microsoft.com/office/powerpoint/2010/main" val="2148512573"/>
              </p:ext>
            </p:extLst>
          </p:nvPr>
        </p:nvGraphicFramePr>
        <p:xfrm>
          <a:off x="4283075" y="3581400"/>
          <a:ext cx="4578350" cy="2410777"/>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a:extLst>
              <a:ext uri="{FF2B5EF4-FFF2-40B4-BE49-F238E27FC236}">
                <a16:creationId xmlns:a16="http://schemas.microsoft.com/office/drawing/2014/main" id="{11E84386-9D2E-4EBC-85BB-54524BA42D1D}"/>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9" name="Introducción">
            <a:extLst>
              <a:ext uri="{FF2B5EF4-FFF2-40B4-BE49-F238E27FC236}">
                <a16:creationId xmlns:a16="http://schemas.microsoft.com/office/drawing/2014/main" id="{BAE19CF6-7719-49EB-81D0-31BD42675188}"/>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FFF00"/>
                </a:solidFill>
              </a:rPr>
              <a:t>Validación de la</a:t>
            </a:r>
          </a:p>
          <a:p>
            <a:r>
              <a:rPr lang="es-EC" dirty="0">
                <a:solidFill>
                  <a:srgbClr val="FFFF00"/>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10" name="Rectángulo: esquinas redondeadas 9">
            <a:extLst>
              <a:ext uri="{FF2B5EF4-FFF2-40B4-BE49-F238E27FC236}">
                <a16:creationId xmlns:a16="http://schemas.microsoft.com/office/drawing/2014/main" id="{56F50889-ED80-48CA-ACF4-C0EB289DE2F8}"/>
              </a:ext>
            </a:extLst>
          </p:cNvPr>
          <p:cNvSpPr/>
          <p:nvPr/>
        </p:nvSpPr>
        <p:spPr>
          <a:xfrm>
            <a:off x="76860" y="5116984"/>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9E029885-74EC-45C1-BA34-A65FCBFA3BEF}"/>
              </a:ext>
            </a:extLst>
          </p:cNvPr>
          <p:cNvSpPr/>
          <p:nvPr/>
        </p:nvSpPr>
        <p:spPr>
          <a:xfrm>
            <a:off x="4283075" y="1451705"/>
            <a:ext cx="1762022" cy="707886"/>
          </a:xfrm>
          <a:prstGeom prst="rect">
            <a:avLst/>
          </a:prstGeom>
          <a:noFill/>
        </p:spPr>
        <p:txBody>
          <a:bodyPr wrap="square" lIns="91440" tIns="45720" rIns="91440" bIns="45720">
            <a:spAutoFit/>
          </a:bodyPr>
          <a:lstStyle/>
          <a:p>
            <a:pPr algn="ctr"/>
            <a:r>
              <a:rPr lang="es-ES" sz="4000" b="1" u="none" dirty="0">
                <a:ln w="22225">
                  <a:solidFill>
                    <a:schemeClr val="accent6"/>
                  </a:solidFill>
                  <a:prstDash val="solid"/>
                </a:ln>
                <a:solidFill>
                  <a:schemeClr val="accent6">
                    <a:lumMod val="40000"/>
                    <a:lumOff val="60000"/>
                  </a:schemeClr>
                </a:solidFill>
              </a:rPr>
              <a:t>8</a:t>
            </a:r>
            <a:r>
              <a:rPr lang="es-ES" sz="4000" b="1" u="none" cap="none" spc="0" dirty="0">
                <a:ln w="22225">
                  <a:solidFill>
                    <a:schemeClr val="accent6"/>
                  </a:solidFill>
                  <a:prstDash val="solid"/>
                </a:ln>
                <a:solidFill>
                  <a:schemeClr val="accent6">
                    <a:lumMod val="40000"/>
                    <a:lumOff val="60000"/>
                  </a:schemeClr>
                </a:solidFill>
                <a:effectLst/>
              </a:rPr>
              <a:t>0% </a:t>
            </a:r>
          </a:p>
        </p:txBody>
      </p:sp>
      <p:pic>
        <p:nvPicPr>
          <p:cNvPr id="12" name="Imagen 11" descr="Icono&#10;&#10;Descripción generada automáticamente">
            <a:extLst>
              <a:ext uri="{FF2B5EF4-FFF2-40B4-BE49-F238E27FC236}">
                <a16:creationId xmlns:a16="http://schemas.microsoft.com/office/drawing/2014/main" id="{4D5656E3-046F-4C8D-A038-D135662FA2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431" y="1593821"/>
            <a:ext cx="500535" cy="500535"/>
          </a:xfrm>
          <a:prstGeom prst="rect">
            <a:avLst/>
          </a:prstGeom>
        </p:spPr>
      </p:pic>
      <p:sp>
        <p:nvSpPr>
          <p:cNvPr id="13" name="CuadroTexto 12">
            <a:extLst>
              <a:ext uri="{FF2B5EF4-FFF2-40B4-BE49-F238E27FC236}">
                <a16:creationId xmlns:a16="http://schemas.microsoft.com/office/drawing/2014/main" id="{5347D537-AB81-4E31-8031-DD00D99723B1}"/>
              </a:ext>
            </a:extLst>
          </p:cNvPr>
          <p:cNvSpPr txBox="1"/>
          <p:nvPr/>
        </p:nvSpPr>
        <p:spPr>
          <a:xfrm>
            <a:off x="4078705" y="2103152"/>
            <a:ext cx="2588795" cy="769441"/>
          </a:xfrm>
          <a:prstGeom prst="rect">
            <a:avLst/>
          </a:prstGeom>
          <a:noFill/>
        </p:spPr>
        <p:txBody>
          <a:bodyPr wrap="square">
            <a:spAutoFit/>
          </a:bodyPr>
          <a:lstStyle/>
          <a:p>
            <a:pPr marL="0" indent="0" algn="ctr">
              <a:buNone/>
            </a:pPr>
            <a:r>
              <a:rPr lang="es-ES" altLang="es-ES" sz="1100" b="1" u="none" dirty="0">
                <a:solidFill>
                  <a:srgbClr val="006600"/>
                </a:solidFill>
                <a:latin typeface="Arial Rounded MT Bold" panose="020F0704030504030204" pitchFamily="34" charset="0"/>
              </a:rPr>
              <a:t>Tasa de conversión en prospección, es un valor importante para proyectar el cierre de venta comercial.</a:t>
            </a:r>
          </a:p>
        </p:txBody>
      </p:sp>
      <p:sp>
        <p:nvSpPr>
          <p:cNvPr id="14" name="CuadroTexto 13">
            <a:extLst>
              <a:ext uri="{FF2B5EF4-FFF2-40B4-BE49-F238E27FC236}">
                <a16:creationId xmlns:a16="http://schemas.microsoft.com/office/drawing/2014/main" id="{4BEA717D-D7E3-45BE-9A77-B830A21586A8}"/>
              </a:ext>
            </a:extLst>
          </p:cNvPr>
          <p:cNvSpPr txBox="1"/>
          <p:nvPr/>
        </p:nvSpPr>
        <p:spPr>
          <a:xfrm>
            <a:off x="8981741" y="1764597"/>
            <a:ext cx="2852001" cy="1107996"/>
          </a:xfrm>
          <a:prstGeom prst="rect">
            <a:avLst/>
          </a:prstGeom>
          <a:noFill/>
        </p:spPr>
        <p:txBody>
          <a:bodyPr wrap="square">
            <a:spAutoFit/>
          </a:bodyPr>
          <a:lstStyle/>
          <a:p>
            <a:pPr marL="0" indent="0" algn="just">
              <a:buNone/>
            </a:pPr>
            <a:r>
              <a:rPr lang="es-ES" altLang="es-ES" sz="1100" b="1" u="none" dirty="0">
                <a:solidFill>
                  <a:srgbClr val="006600"/>
                </a:solidFill>
                <a:latin typeface="Arial Rounded MT Bold" panose="020F0704030504030204" pitchFamily="34" charset="0"/>
              </a:rPr>
              <a:t>80% coincide en que la tasa de conversión en prospección del 25% obtenida luego de utilizar la información del modelo, incrementará la posibilidad de cierre de ventas en un corto a mediano plazo</a:t>
            </a:r>
          </a:p>
        </p:txBody>
      </p:sp>
      <p:sp>
        <p:nvSpPr>
          <p:cNvPr id="16" name="Rectángulo 15">
            <a:extLst>
              <a:ext uri="{FF2B5EF4-FFF2-40B4-BE49-F238E27FC236}">
                <a16:creationId xmlns:a16="http://schemas.microsoft.com/office/drawing/2014/main" id="{412D8CD5-F35B-4FB4-8CF3-17853EB471AF}"/>
              </a:ext>
            </a:extLst>
          </p:cNvPr>
          <p:cNvSpPr/>
          <p:nvPr/>
        </p:nvSpPr>
        <p:spPr>
          <a:xfrm>
            <a:off x="6177578" y="4224072"/>
            <a:ext cx="2047710" cy="707886"/>
          </a:xfrm>
          <a:prstGeom prst="rect">
            <a:avLst/>
          </a:prstGeom>
          <a:noFill/>
        </p:spPr>
        <p:txBody>
          <a:bodyPr wrap="square" lIns="91440" tIns="45720" rIns="91440" bIns="45720">
            <a:spAutoFit/>
          </a:bodyPr>
          <a:lstStyle/>
          <a:p>
            <a:pPr algn="ctr"/>
            <a:r>
              <a:rPr lang="es-ES" sz="4000" b="1" u="none" dirty="0">
                <a:ln w="22225">
                  <a:solidFill>
                    <a:schemeClr val="accent6"/>
                  </a:solidFill>
                  <a:prstDash val="solid"/>
                </a:ln>
                <a:solidFill>
                  <a:schemeClr val="accent6">
                    <a:lumMod val="40000"/>
                    <a:lumOff val="60000"/>
                  </a:schemeClr>
                </a:solidFill>
              </a:rPr>
              <a:t>9</a:t>
            </a:r>
            <a:r>
              <a:rPr lang="es-ES" sz="4000" b="1" u="none" cap="none" spc="0" dirty="0">
                <a:ln w="22225">
                  <a:solidFill>
                    <a:schemeClr val="accent6"/>
                  </a:solidFill>
                  <a:prstDash val="solid"/>
                </a:ln>
                <a:solidFill>
                  <a:schemeClr val="accent6">
                    <a:lumMod val="40000"/>
                    <a:lumOff val="60000"/>
                  </a:schemeClr>
                </a:solidFill>
                <a:effectLst/>
              </a:rPr>
              <a:t>0% </a:t>
            </a:r>
          </a:p>
        </p:txBody>
      </p:sp>
      <p:pic>
        <p:nvPicPr>
          <p:cNvPr id="17" name="Imagen 16" descr="Icono&#10;&#10;Descripción generada automáticamente">
            <a:extLst>
              <a:ext uri="{FF2B5EF4-FFF2-40B4-BE49-F238E27FC236}">
                <a16:creationId xmlns:a16="http://schemas.microsoft.com/office/drawing/2014/main" id="{7D47DE6F-26F3-4194-8B85-05F5CEA616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4934" y="4366188"/>
            <a:ext cx="581690" cy="500535"/>
          </a:xfrm>
          <a:prstGeom prst="rect">
            <a:avLst/>
          </a:prstGeom>
        </p:spPr>
      </p:pic>
      <p:sp>
        <p:nvSpPr>
          <p:cNvPr id="18" name="CuadroTexto 17">
            <a:extLst>
              <a:ext uri="{FF2B5EF4-FFF2-40B4-BE49-F238E27FC236}">
                <a16:creationId xmlns:a16="http://schemas.microsoft.com/office/drawing/2014/main" id="{854991BA-4D77-4177-A2E3-8A8BF0FF3524}"/>
              </a:ext>
            </a:extLst>
          </p:cNvPr>
          <p:cNvSpPr txBox="1"/>
          <p:nvPr/>
        </p:nvSpPr>
        <p:spPr>
          <a:xfrm>
            <a:off x="5973208" y="4875519"/>
            <a:ext cx="3008533" cy="600164"/>
          </a:xfrm>
          <a:prstGeom prst="rect">
            <a:avLst/>
          </a:prstGeom>
          <a:noFill/>
        </p:spPr>
        <p:txBody>
          <a:bodyPr wrap="square">
            <a:spAutoFit/>
          </a:bodyPr>
          <a:lstStyle/>
          <a:p>
            <a:pPr marL="0" indent="0" algn="ctr">
              <a:buNone/>
            </a:pPr>
            <a:r>
              <a:rPr lang="es-ES" altLang="es-ES" sz="1100" b="1" u="none" dirty="0">
                <a:solidFill>
                  <a:srgbClr val="006600"/>
                </a:solidFill>
                <a:latin typeface="Arial Rounded MT Bold" panose="020F0704030504030204" pitchFamily="34" charset="0"/>
              </a:rPr>
              <a:t>El conocimiento generado por el modelo desarrollado aportará a reducir la concentración de clientes.</a:t>
            </a:r>
          </a:p>
        </p:txBody>
      </p:sp>
    </p:spTree>
    <p:extLst>
      <p:ext uri="{BB962C8B-B14F-4D97-AF65-F5344CB8AC3E}">
        <p14:creationId xmlns:p14="http://schemas.microsoft.com/office/powerpoint/2010/main" val="4150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11" grpId="0"/>
      <p:bldP spid="13" grpId="0"/>
      <p:bldP spid="14" grpId="0"/>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FFF00"/>
                </a:solidFill>
              </a:rPr>
              <a:t>Validación de la</a:t>
            </a:r>
          </a:p>
          <a:p>
            <a:r>
              <a:rPr lang="es-EC" dirty="0">
                <a:solidFill>
                  <a:srgbClr val="FFFF00"/>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76860" y="5116984"/>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descr="Icono&#10;&#10;Descripción generada automáticamente">
            <a:extLst>
              <a:ext uri="{FF2B5EF4-FFF2-40B4-BE49-F238E27FC236}">
                <a16:creationId xmlns:a16="http://schemas.microsoft.com/office/drawing/2014/main" id="{CAE3CAEB-1C3E-475E-ADE0-C895BD8CB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9595" y="685798"/>
            <a:ext cx="932337" cy="932337"/>
          </a:xfrm>
          <a:prstGeom prst="rect">
            <a:avLst/>
          </a:prstGeom>
        </p:spPr>
      </p:pic>
      <p:sp>
        <p:nvSpPr>
          <p:cNvPr id="17" name="CuadroTexto 16">
            <a:extLst>
              <a:ext uri="{FF2B5EF4-FFF2-40B4-BE49-F238E27FC236}">
                <a16:creationId xmlns:a16="http://schemas.microsoft.com/office/drawing/2014/main" id="{AF71C14C-C0AE-48AB-89EB-9B8BF98A61FA}"/>
              </a:ext>
            </a:extLst>
          </p:cNvPr>
          <p:cNvSpPr txBox="1"/>
          <p:nvPr/>
        </p:nvSpPr>
        <p:spPr>
          <a:xfrm>
            <a:off x="4095314" y="1577957"/>
            <a:ext cx="4643087" cy="923330"/>
          </a:xfrm>
          <a:prstGeom prst="rect">
            <a:avLst/>
          </a:prstGeom>
          <a:noFill/>
        </p:spPr>
        <p:txBody>
          <a:bodyPr wrap="square">
            <a:spAutoFit/>
          </a:bodyPr>
          <a:lstStyle/>
          <a:p>
            <a:r>
              <a:rPr lang="es-ES" u="none" dirty="0"/>
              <a:t>De acuerdo a los resultados para cada una de las preguntas planteadas, se evidenció una aceptación del modelo propuesto. </a:t>
            </a:r>
            <a:endParaRPr lang="es-EC" u="none" dirty="0"/>
          </a:p>
        </p:txBody>
      </p:sp>
      <p:pic>
        <p:nvPicPr>
          <p:cNvPr id="18" name="Picture 11" descr="Cómo captar clientes: qué debes decir cuando prospectas">
            <a:extLst>
              <a:ext uri="{FF2B5EF4-FFF2-40B4-BE49-F238E27FC236}">
                <a16:creationId xmlns:a16="http://schemas.microsoft.com/office/drawing/2014/main" id="{1FE3517A-D2B2-485A-A7D0-D9B8ADAAF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819" y="4045119"/>
            <a:ext cx="1743346" cy="1222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DE4C940C-B329-404E-AC5C-E80AD8B4F0E6}"/>
              </a:ext>
            </a:extLst>
          </p:cNvPr>
          <p:cNvSpPr/>
          <p:nvPr/>
        </p:nvSpPr>
        <p:spPr>
          <a:xfrm>
            <a:off x="7277866" y="2615244"/>
            <a:ext cx="1569660" cy="923330"/>
          </a:xfrm>
          <a:prstGeom prst="rect">
            <a:avLst/>
          </a:prstGeom>
          <a:noFill/>
        </p:spPr>
        <p:txBody>
          <a:bodyPr wrap="none" lIns="91440" tIns="45720" rIns="91440" bIns="45720">
            <a:spAutoFit/>
          </a:bodyPr>
          <a:lstStyle/>
          <a:p>
            <a:pPr algn="ctr"/>
            <a:r>
              <a:rPr lang="es-ES" sz="5400" b="1" u="none" cap="none" spc="0" dirty="0">
                <a:ln w="22225">
                  <a:solidFill>
                    <a:schemeClr val="accent6">
                      <a:lumMod val="60000"/>
                      <a:lumOff val="40000"/>
                    </a:schemeClr>
                  </a:solidFill>
                  <a:prstDash val="solid"/>
                </a:ln>
                <a:solidFill>
                  <a:schemeClr val="accent6">
                    <a:lumMod val="40000"/>
                    <a:lumOff val="60000"/>
                  </a:schemeClr>
                </a:solidFill>
                <a:effectLst/>
              </a:rPr>
              <a:t>25%</a:t>
            </a:r>
          </a:p>
        </p:txBody>
      </p:sp>
      <p:sp>
        <p:nvSpPr>
          <p:cNvPr id="24" name="CuadroTexto 23">
            <a:extLst>
              <a:ext uri="{FF2B5EF4-FFF2-40B4-BE49-F238E27FC236}">
                <a16:creationId xmlns:a16="http://schemas.microsoft.com/office/drawing/2014/main" id="{CD7D6716-BC56-48D1-8DBC-165FE1345FBE}"/>
              </a:ext>
            </a:extLst>
          </p:cNvPr>
          <p:cNvSpPr txBox="1"/>
          <p:nvPr/>
        </p:nvSpPr>
        <p:spPr>
          <a:xfrm>
            <a:off x="4175553" y="2579218"/>
            <a:ext cx="2579877" cy="1323439"/>
          </a:xfrm>
          <a:prstGeom prst="rect">
            <a:avLst/>
          </a:prstGeom>
          <a:noFill/>
        </p:spPr>
        <p:txBody>
          <a:bodyPr wrap="square">
            <a:spAutoFit/>
          </a:bodyPr>
          <a:lstStyle/>
          <a:p>
            <a:pPr marL="0" indent="0" algn="just">
              <a:buNone/>
            </a:pPr>
            <a:r>
              <a:rPr lang="es-ES" altLang="es-ES" sz="1600" b="1" u="none" dirty="0">
                <a:solidFill>
                  <a:srgbClr val="006600"/>
                </a:solidFill>
                <a:latin typeface="Arial Rounded MT Bold" panose="020F0704030504030204" pitchFamily="34" charset="0"/>
              </a:rPr>
              <a:t>Tasa de Conversión de Prospección, obtenida del uso de la información del modelo analítico</a:t>
            </a:r>
          </a:p>
        </p:txBody>
      </p:sp>
      <p:sp>
        <p:nvSpPr>
          <p:cNvPr id="25" name="CuadroTexto 24">
            <a:extLst>
              <a:ext uri="{FF2B5EF4-FFF2-40B4-BE49-F238E27FC236}">
                <a16:creationId xmlns:a16="http://schemas.microsoft.com/office/drawing/2014/main" id="{BEB5EAAA-703B-4060-BB38-C16FC9256B85}"/>
              </a:ext>
            </a:extLst>
          </p:cNvPr>
          <p:cNvSpPr txBox="1"/>
          <p:nvPr/>
        </p:nvSpPr>
        <p:spPr>
          <a:xfrm>
            <a:off x="6365116" y="3935382"/>
            <a:ext cx="2282924" cy="1077218"/>
          </a:xfrm>
          <a:prstGeom prst="rect">
            <a:avLst/>
          </a:prstGeom>
          <a:noFill/>
        </p:spPr>
        <p:txBody>
          <a:bodyPr wrap="square">
            <a:spAutoFit/>
          </a:bodyPr>
          <a:lstStyle/>
          <a:p>
            <a:pPr marL="0" indent="0" algn="just">
              <a:buNone/>
            </a:pPr>
            <a:r>
              <a:rPr lang="es-ES" altLang="es-ES" sz="1600" u="none" dirty="0">
                <a:solidFill>
                  <a:srgbClr val="E98705"/>
                </a:solidFill>
                <a:latin typeface="Arial Rounded MT Bold" panose="020F0704030504030204" pitchFamily="34" charset="0"/>
              </a:rPr>
              <a:t>Permitirá en un corto o mediano plazo la diversificación de la Cartera de </a:t>
            </a:r>
            <a:r>
              <a:rPr lang="es-ES" altLang="es-ES" sz="1600" u="none" dirty="0" err="1">
                <a:solidFill>
                  <a:srgbClr val="E98705"/>
                </a:solidFill>
                <a:latin typeface="Arial Rounded MT Bold" panose="020F0704030504030204" pitchFamily="34" charset="0"/>
              </a:rPr>
              <a:t>Proing</a:t>
            </a:r>
            <a:endParaRPr lang="es-ES" altLang="es-ES" sz="1600" u="none" dirty="0">
              <a:solidFill>
                <a:srgbClr val="E98705"/>
              </a:solidFill>
              <a:latin typeface="Arial Rounded MT Bold" panose="020F0704030504030204" pitchFamily="34" charset="0"/>
            </a:endParaRPr>
          </a:p>
        </p:txBody>
      </p:sp>
      <p:sp>
        <p:nvSpPr>
          <p:cNvPr id="27" name="CuadroTexto 26">
            <a:extLst>
              <a:ext uri="{FF2B5EF4-FFF2-40B4-BE49-F238E27FC236}">
                <a16:creationId xmlns:a16="http://schemas.microsoft.com/office/drawing/2014/main" id="{FD8C0514-565B-4205-8217-722A55938006}"/>
              </a:ext>
            </a:extLst>
          </p:cNvPr>
          <p:cNvSpPr txBox="1"/>
          <p:nvPr/>
        </p:nvSpPr>
        <p:spPr>
          <a:xfrm>
            <a:off x="4492985" y="5409408"/>
            <a:ext cx="3206030" cy="830997"/>
          </a:xfrm>
          <a:prstGeom prst="rect">
            <a:avLst/>
          </a:prstGeom>
          <a:noFill/>
        </p:spPr>
        <p:txBody>
          <a:bodyPr wrap="square">
            <a:spAutoFit/>
          </a:bodyPr>
          <a:lstStyle>
            <a:defPPr>
              <a:defRPr lang="es-ES"/>
            </a:defPPr>
            <a:lvl1pPr marL="0" indent="0" algn="just">
              <a:buNone/>
              <a:defRPr sz="1600" b="1" u="none">
                <a:solidFill>
                  <a:srgbClr val="006600"/>
                </a:solidFill>
                <a:latin typeface="Arial Rounded MT Bold" panose="020F0704030504030204" pitchFamily="34" charset="0"/>
              </a:defRPr>
            </a:lvl1pPr>
          </a:lstStyle>
          <a:p>
            <a:r>
              <a:rPr lang="es-ES" dirty="0"/>
              <a:t>Incrementando lo posibilidad de reducir la concentración de clientes. </a:t>
            </a:r>
            <a:endParaRPr lang="es-EC" dirty="0"/>
          </a:p>
        </p:txBody>
      </p:sp>
      <p:sp>
        <p:nvSpPr>
          <p:cNvPr id="2" name="Marcador de número de diapositiva 1">
            <a:extLst>
              <a:ext uri="{FF2B5EF4-FFF2-40B4-BE49-F238E27FC236}">
                <a16:creationId xmlns:a16="http://schemas.microsoft.com/office/drawing/2014/main" id="{A98E15E1-06F1-428E-AAE6-CDE5C7A1ECB2}"/>
              </a:ext>
            </a:extLst>
          </p:cNvPr>
          <p:cNvSpPr>
            <a:spLocks noGrp="1"/>
          </p:cNvSpPr>
          <p:nvPr>
            <p:ph type="sldNum" sz="quarter" idx="12"/>
          </p:nvPr>
        </p:nvSpPr>
        <p:spPr/>
        <p:txBody>
          <a:bodyPr/>
          <a:lstStyle/>
          <a:p>
            <a:fld id="{4CF662B8-7DA8-456A-85D3-8F2BB9597AB7}" type="slidenum">
              <a:rPr lang="en-US" smtClean="0"/>
              <a:t>28</a:t>
            </a:fld>
            <a:endParaRPr lang="en-US"/>
          </a:p>
        </p:txBody>
      </p:sp>
    </p:spTree>
    <p:extLst>
      <p:ext uri="{BB962C8B-B14F-4D97-AF65-F5344CB8AC3E}">
        <p14:creationId xmlns:p14="http://schemas.microsoft.com/office/powerpoint/2010/main" val="4129144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BFFFB"/>
                </a:solidFill>
              </a:rPr>
              <a:t>Validación de la</a:t>
            </a:r>
          </a:p>
          <a:p>
            <a:r>
              <a:rPr lang="es-EC" dirty="0">
                <a:solidFill>
                  <a:srgbClr val="FBFFFB"/>
                </a:solidFill>
              </a:rPr>
              <a:t>Solución</a:t>
            </a:r>
          </a:p>
          <a:p>
            <a:endParaRPr lang="es-EC" dirty="0">
              <a:solidFill>
                <a:schemeClr val="bg1"/>
              </a:solidFill>
            </a:endParaRPr>
          </a:p>
          <a:p>
            <a:r>
              <a:rPr lang="es-EC" dirty="0">
                <a:solidFill>
                  <a:srgbClr val="FFFF00"/>
                </a:solidFill>
              </a:rPr>
              <a:t>Conclusiones y</a:t>
            </a:r>
          </a:p>
          <a:p>
            <a:r>
              <a:rPr lang="es-EC" dirty="0">
                <a:solidFill>
                  <a:srgbClr val="FFFF00"/>
                </a:solidFill>
              </a:rPr>
              <a:t>Recomendaciones</a:t>
            </a:r>
            <a:endParaRPr dirty="0">
              <a:solidFill>
                <a:srgbClr val="FFFF00"/>
              </a:solidFill>
            </a:endParaRPr>
          </a:p>
        </p:txBody>
      </p:sp>
      <p:sp>
        <p:nvSpPr>
          <p:cNvPr id="23" name="Rectángulo: esquinas redondeadas 22">
            <a:extLst>
              <a:ext uri="{FF2B5EF4-FFF2-40B4-BE49-F238E27FC236}">
                <a16:creationId xmlns:a16="http://schemas.microsoft.com/office/drawing/2014/main" id="{DE508288-A632-4D36-BBC0-40EC8AAC77E0}"/>
              </a:ext>
            </a:extLst>
          </p:cNvPr>
          <p:cNvSpPr/>
          <p:nvPr/>
        </p:nvSpPr>
        <p:spPr>
          <a:xfrm>
            <a:off x="76860" y="5687721"/>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
        <p:nvSpPr>
          <p:cNvPr id="28" name="CuadroTexto 27">
            <a:extLst>
              <a:ext uri="{FF2B5EF4-FFF2-40B4-BE49-F238E27FC236}">
                <a16:creationId xmlns:a16="http://schemas.microsoft.com/office/drawing/2014/main" id="{AD928483-D1EB-4F23-B57B-90B0A7285C41}"/>
              </a:ext>
            </a:extLst>
          </p:cNvPr>
          <p:cNvSpPr txBox="1"/>
          <p:nvPr/>
        </p:nvSpPr>
        <p:spPr>
          <a:xfrm>
            <a:off x="3063106" y="1727213"/>
            <a:ext cx="8308298" cy="646331"/>
          </a:xfrm>
          <a:prstGeom prst="rect">
            <a:avLst/>
          </a:prstGeom>
          <a:noFill/>
        </p:spPr>
        <p:txBody>
          <a:bodyPr wrap="square">
            <a:spAutoFit/>
          </a:bodyPr>
          <a:lstStyle/>
          <a:p>
            <a:pPr algn="just"/>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Proing</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cuenta con una cartera de clientes poco diversificada, lo cual es consecuencia de una prospección poco efectiva, basada en la intuición del gerente general</a:t>
            </a:r>
            <a:r>
              <a:rPr lang="es-ES" sz="1200" u="none" dirty="0">
                <a:latin typeface="Arial" panose="020B0604020202020204" pitchFamily="34" charset="0"/>
                <a:ea typeface="Calibri" panose="020F0502020204030204" pitchFamily="34" charset="0"/>
                <a:cs typeface="Times New Roman" panose="02020603050405020304" pitchFamily="18" charset="0"/>
              </a:rPr>
              <a:t>, de hecho </a:t>
            </a:r>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Proing</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no cuenta con herramientas para realizar una prospección objetiva basada en datos para la toma de decisiones en la búsqueda de clientes potenciales. </a:t>
            </a:r>
          </a:p>
        </p:txBody>
      </p:sp>
      <p:sp>
        <p:nvSpPr>
          <p:cNvPr id="29" name="CuadroTexto 28">
            <a:extLst>
              <a:ext uri="{FF2B5EF4-FFF2-40B4-BE49-F238E27FC236}">
                <a16:creationId xmlns:a16="http://schemas.microsoft.com/office/drawing/2014/main" id="{9991EFC5-0545-4FA7-AE8B-B7C09FC66C96}"/>
              </a:ext>
            </a:extLst>
          </p:cNvPr>
          <p:cNvSpPr txBox="1"/>
          <p:nvPr/>
        </p:nvSpPr>
        <p:spPr>
          <a:xfrm>
            <a:off x="4373036" y="971059"/>
            <a:ext cx="4267001" cy="461665"/>
          </a:xfrm>
          <a:prstGeom prst="rect">
            <a:avLst/>
          </a:prstGeom>
          <a:noFill/>
        </p:spPr>
        <p:txBody>
          <a:bodyPr wrap="square">
            <a:spAutoFit/>
          </a:bodyPr>
          <a:lstStyle/>
          <a:p>
            <a:pPr marL="0" indent="0" algn="ctr">
              <a:buNone/>
            </a:pPr>
            <a:r>
              <a:rPr lang="es-ES" altLang="es-ES" sz="2400" b="1" u="none" dirty="0" err="1">
                <a:solidFill>
                  <a:srgbClr val="006600"/>
                </a:solidFill>
                <a:latin typeface="Arial Rounded MT Bold" panose="020F0704030504030204" pitchFamily="34" charset="0"/>
              </a:rPr>
              <a:t>Conslusiones</a:t>
            </a:r>
            <a:endParaRPr lang="es-ES" altLang="es-ES" sz="2400" b="1" u="none" dirty="0">
              <a:solidFill>
                <a:srgbClr val="006600"/>
              </a:solidFill>
              <a:latin typeface="Arial Rounded MT Bold" panose="020F0704030504030204" pitchFamily="34" charset="0"/>
            </a:endParaRPr>
          </a:p>
        </p:txBody>
      </p:sp>
      <p:sp>
        <p:nvSpPr>
          <p:cNvPr id="31" name="CuadroTexto 30">
            <a:extLst>
              <a:ext uri="{FF2B5EF4-FFF2-40B4-BE49-F238E27FC236}">
                <a16:creationId xmlns:a16="http://schemas.microsoft.com/office/drawing/2014/main" id="{14D4518B-4869-4A02-948D-DD56146C10A8}"/>
              </a:ext>
            </a:extLst>
          </p:cNvPr>
          <p:cNvSpPr txBox="1"/>
          <p:nvPr/>
        </p:nvSpPr>
        <p:spPr>
          <a:xfrm>
            <a:off x="3063106" y="2554687"/>
            <a:ext cx="8308298" cy="646331"/>
          </a:xfrm>
          <a:prstGeom prst="rect">
            <a:avLst/>
          </a:prstGeom>
          <a:noFill/>
        </p:spPr>
        <p:txBody>
          <a:bodyPr wrap="square">
            <a:spAutoFit/>
          </a:bodyPr>
          <a:lstStyle/>
          <a:p>
            <a:pPr algn="just"/>
            <a:r>
              <a:rPr lang="es-ES" sz="1200" u="none" dirty="0">
                <a:latin typeface="Arial" panose="020B0604020202020204" pitchFamily="34" charset="0"/>
                <a:ea typeface="Calibri" panose="020F0502020204030204" pitchFamily="34" charset="0"/>
                <a:cs typeface="Times New Roman" panose="02020603050405020304" pitchFamily="18" charset="0"/>
              </a:rPr>
              <a:t>L</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os principales efectos que se han evidenciado como consecuencia de la dependencia financiera en una alta concentración de clientes son:  (1) Reducción de ingresos de ventas e incremento de cuentas por cobrar, (2) Falta de liquidez, (3) Incremento de créditos bancarios para pago a proveedores. </a:t>
            </a:r>
          </a:p>
        </p:txBody>
      </p:sp>
      <p:sp>
        <p:nvSpPr>
          <p:cNvPr id="32" name="CuadroTexto 31">
            <a:extLst>
              <a:ext uri="{FF2B5EF4-FFF2-40B4-BE49-F238E27FC236}">
                <a16:creationId xmlns:a16="http://schemas.microsoft.com/office/drawing/2014/main" id="{88FCD582-D7E6-45A5-AC70-57A403D7D9D3}"/>
              </a:ext>
            </a:extLst>
          </p:cNvPr>
          <p:cNvSpPr txBox="1"/>
          <p:nvPr/>
        </p:nvSpPr>
        <p:spPr>
          <a:xfrm>
            <a:off x="3063106" y="3270534"/>
            <a:ext cx="8308298" cy="646331"/>
          </a:xfrm>
          <a:prstGeom prst="rect">
            <a:avLst/>
          </a:prstGeom>
          <a:noFill/>
        </p:spPr>
        <p:txBody>
          <a:bodyPr wrap="square">
            <a:spAutoFit/>
          </a:bodyPr>
          <a:lstStyle/>
          <a:p>
            <a:pPr algn="just"/>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Proing</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cuenta con un sistema de facturación, el cual maneja información correspondiente a las transacciones de venta con sus tres principales clientes, por tanto, es una fuente con escasa información que no aporta en el desarrollo del presente proyecto. </a:t>
            </a:r>
          </a:p>
        </p:txBody>
      </p:sp>
      <p:sp>
        <p:nvSpPr>
          <p:cNvPr id="33" name="CuadroTexto 32">
            <a:extLst>
              <a:ext uri="{FF2B5EF4-FFF2-40B4-BE49-F238E27FC236}">
                <a16:creationId xmlns:a16="http://schemas.microsoft.com/office/drawing/2014/main" id="{FEE43460-BF09-44BB-A1A4-D9E480B4E0ED}"/>
              </a:ext>
            </a:extLst>
          </p:cNvPr>
          <p:cNvSpPr txBox="1"/>
          <p:nvPr/>
        </p:nvSpPr>
        <p:spPr>
          <a:xfrm>
            <a:off x="3063106" y="4163278"/>
            <a:ext cx="8308298" cy="830997"/>
          </a:xfrm>
          <a:prstGeom prst="rect">
            <a:avLst/>
          </a:prstGeom>
          <a:noFill/>
        </p:spPr>
        <p:txBody>
          <a:bodyPr wrap="square">
            <a:spAutoFit/>
          </a:bodyPr>
          <a:lstStyle/>
          <a:p>
            <a:pPr algn="just"/>
            <a:r>
              <a:rPr lang="es-ES" sz="1200" u="none" dirty="0">
                <a:effectLst/>
                <a:latin typeface="Arial" panose="020B0604020202020204" pitchFamily="34" charset="0"/>
                <a:ea typeface="Calibri" panose="020F0502020204030204" pitchFamily="34" charset="0"/>
                <a:cs typeface="Times New Roman" panose="02020603050405020304" pitchFamily="18" charset="0"/>
              </a:rPr>
              <a:t>La literatura nos deja claro que no existen muchas soluciones que se basen en analítica de datos, para abordar la problemática de concentración de clientes en empresas B2B</a:t>
            </a:r>
            <a:r>
              <a:rPr lang="es-ES" sz="1200" u="none" dirty="0">
                <a:latin typeface="Arial" panose="020B0604020202020204" pitchFamily="34" charset="0"/>
                <a:ea typeface="Calibri" panose="020F0502020204030204" pitchFamily="34" charset="0"/>
                <a:cs typeface="Times New Roman" panose="02020603050405020304" pitchFamily="18" charset="0"/>
              </a:rPr>
              <a:t>, sin embargo se nota </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que en el 2014 y 2021 ha habido el mayor interés de los investigadores en esta temática, ya que en estos años se </a:t>
            </a:r>
            <a:r>
              <a:rPr lang="es-ES" sz="1200" u="none" dirty="0">
                <a:latin typeface="Arial" panose="020B0604020202020204" pitchFamily="34" charset="0"/>
                <a:ea typeface="Calibri" panose="020F0502020204030204" pitchFamily="34" charset="0"/>
                <a:cs typeface="Times New Roman" panose="02020603050405020304" pitchFamily="18" charset="0"/>
              </a:rPr>
              <a:t>identifica un creciente número </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de publicaciones al respecto.</a:t>
            </a:r>
          </a:p>
        </p:txBody>
      </p:sp>
      <p:sp>
        <p:nvSpPr>
          <p:cNvPr id="35" name="Elipse 34">
            <a:extLst>
              <a:ext uri="{FF2B5EF4-FFF2-40B4-BE49-F238E27FC236}">
                <a16:creationId xmlns:a16="http://schemas.microsoft.com/office/drawing/2014/main" id="{02271124-303D-4475-8A53-CC1566F40F61}"/>
              </a:ext>
            </a:extLst>
          </p:cNvPr>
          <p:cNvSpPr/>
          <p:nvPr/>
        </p:nvSpPr>
        <p:spPr>
          <a:xfrm>
            <a:off x="2257199" y="1781538"/>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1</a:t>
            </a:r>
            <a:endParaRPr lang="en-US" sz="1600" b="1" u="none" dirty="0">
              <a:latin typeface="Arial Rounded MT Bold" panose="020F0704030504030204" pitchFamily="34" charset="0"/>
            </a:endParaRPr>
          </a:p>
        </p:txBody>
      </p:sp>
      <p:sp>
        <p:nvSpPr>
          <p:cNvPr id="36" name="Elipse 35">
            <a:extLst>
              <a:ext uri="{FF2B5EF4-FFF2-40B4-BE49-F238E27FC236}">
                <a16:creationId xmlns:a16="http://schemas.microsoft.com/office/drawing/2014/main" id="{B6AE7DF6-E4E4-49F2-BFC8-0B869293D77C}"/>
              </a:ext>
            </a:extLst>
          </p:cNvPr>
          <p:cNvSpPr/>
          <p:nvPr/>
        </p:nvSpPr>
        <p:spPr>
          <a:xfrm>
            <a:off x="2280689" y="2562700"/>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2</a:t>
            </a:r>
            <a:endParaRPr lang="en-US" sz="1600" b="1" u="none" dirty="0">
              <a:latin typeface="Arial Rounded MT Bold" panose="020F0704030504030204" pitchFamily="34" charset="0"/>
            </a:endParaRPr>
          </a:p>
        </p:txBody>
      </p:sp>
      <p:sp>
        <p:nvSpPr>
          <p:cNvPr id="37" name="Elipse 36">
            <a:extLst>
              <a:ext uri="{FF2B5EF4-FFF2-40B4-BE49-F238E27FC236}">
                <a16:creationId xmlns:a16="http://schemas.microsoft.com/office/drawing/2014/main" id="{9199E2C2-9E8F-4925-80FF-0717DF1C602A}"/>
              </a:ext>
            </a:extLst>
          </p:cNvPr>
          <p:cNvSpPr/>
          <p:nvPr/>
        </p:nvSpPr>
        <p:spPr>
          <a:xfrm>
            <a:off x="2280689" y="3329370"/>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3</a:t>
            </a:r>
            <a:endParaRPr lang="en-US" sz="1600" b="1" u="none" dirty="0">
              <a:latin typeface="Arial Rounded MT Bold" panose="020F0704030504030204" pitchFamily="34" charset="0"/>
            </a:endParaRPr>
          </a:p>
        </p:txBody>
      </p:sp>
      <p:sp>
        <p:nvSpPr>
          <p:cNvPr id="38" name="Elipse 37">
            <a:extLst>
              <a:ext uri="{FF2B5EF4-FFF2-40B4-BE49-F238E27FC236}">
                <a16:creationId xmlns:a16="http://schemas.microsoft.com/office/drawing/2014/main" id="{F30D4C47-37B3-4C3E-B4F5-03D4D0742A08}"/>
              </a:ext>
            </a:extLst>
          </p:cNvPr>
          <p:cNvSpPr/>
          <p:nvPr/>
        </p:nvSpPr>
        <p:spPr>
          <a:xfrm>
            <a:off x="2259194" y="4137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4</a:t>
            </a:r>
            <a:endParaRPr lang="en-US" sz="1600" b="1" u="none" dirty="0">
              <a:latin typeface="Arial Rounded MT Bold" panose="020F0704030504030204" pitchFamily="34" charset="0"/>
            </a:endParaRPr>
          </a:p>
        </p:txBody>
      </p:sp>
      <p:sp>
        <p:nvSpPr>
          <p:cNvPr id="2" name="Marcador de número de diapositiva 1">
            <a:extLst>
              <a:ext uri="{FF2B5EF4-FFF2-40B4-BE49-F238E27FC236}">
                <a16:creationId xmlns:a16="http://schemas.microsoft.com/office/drawing/2014/main" id="{7C5DD9FC-A4E3-488B-A9F8-BC1F80433E70}"/>
              </a:ext>
            </a:extLst>
          </p:cNvPr>
          <p:cNvSpPr>
            <a:spLocks noGrp="1"/>
          </p:cNvSpPr>
          <p:nvPr>
            <p:ph type="sldNum" sz="quarter" idx="12"/>
          </p:nvPr>
        </p:nvSpPr>
        <p:spPr/>
        <p:txBody>
          <a:bodyPr/>
          <a:lstStyle/>
          <a:p>
            <a:fld id="{4CF662B8-7DA8-456A-85D3-8F2BB9597AB7}" type="slidenum">
              <a:rPr lang="en-US" smtClean="0"/>
              <a:t>29</a:t>
            </a:fld>
            <a:endParaRPr lang="en-US"/>
          </a:p>
        </p:txBody>
      </p:sp>
    </p:spTree>
    <p:extLst>
      <p:ext uri="{BB962C8B-B14F-4D97-AF65-F5344CB8AC3E}">
        <p14:creationId xmlns:p14="http://schemas.microsoft.com/office/powerpoint/2010/main" val="133553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E17E327-CEB6-44CE-AAA7-DC9C9EB7B95F}"/>
              </a:ext>
            </a:extLst>
          </p:cNvPr>
          <p:cNvSpPr/>
          <p:nvPr/>
        </p:nvSpPr>
        <p:spPr>
          <a:xfrm>
            <a:off x="6954493" y="2248311"/>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INTRODUCCIÓN</a:t>
            </a:r>
            <a:endParaRPr lang="en-US" u="none" dirty="0">
              <a:latin typeface="Arial Rounded MT Bold" panose="020F0704030504030204" pitchFamily="34" charset="0"/>
            </a:endParaRPr>
          </a:p>
        </p:txBody>
      </p:sp>
      <p:sp>
        <p:nvSpPr>
          <p:cNvPr id="124" name="Rectángulo: esquinas redondeadas 123">
            <a:extLst>
              <a:ext uri="{FF2B5EF4-FFF2-40B4-BE49-F238E27FC236}">
                <a16:creationId xmlns:a16="http://schemas.microsoft.com/office/drawing/2014/main" id="{459F24B5-2BEA-4987-8D2E-AFB5000212BE}"/>
              </a:ext>
            </a:extLst>
          </p:cNvPr>
          <p:cNvSpPr/>
          <p:nvPr/>
        </p:nvSpPr>
        <p:spPr>
          <a:xfrm>
            <a:off x="6954493" y="2833510"/>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METODOLOGÍA</a:t>
            </a:r>
            <a:endParaRPr lang="en-US" u="none" dirty="0">
              <a:latin typeface="Arial Rounded MT Bold" panose="020F0704030504030204" pitchFamily="34" charset="0"/>
            </a:endParaRPr>
          </a:p>
        </p:txBody>
      </p:sp>
      <p:sp>
        <p:nvSpPr>
          <p:cNvPr id="125" name="Rectángulo: esquinas redondeadas 124">
            <a:extLst>
              <a:ext uri="{FF2B5EF4-FFF2-40B4-BE49-F238E27FC236}">
                <a16:creationId xmlns:a16="http://schemas.microsoft.com/office/drawing/2014/main" id="{080CB8FD-F7E9-4682-9576-A909BE8EC1A4}"/>
              </a:ext>
            </a:extLst>
          </p:cNvPr>
          <p:cNvSpPr/>
          <p:nvPr/>
        </p:nvSpPr>
        <p:spPr>
          <a:xfrm>
            <a:off x="6954493" y="3368277"/>
            <a:ext cx="4182644" cy="585199"/>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DISEÑO Y CONSTRUCCIÓN DE LA SOLUCIÓN</a:t>
            </a:r>
            <a:endParaRPr lang="en-US" u="none" dirty="0">
              <a:latin typeface="Arial Rounded MT Bold" panose="020F0704030504030204" pitchFamily="34" charset="0"/>
            </a:endParaRPr>
          </a:p>
        </p:txBody>
      </p:sp>
      <p:sp>
        <p:nvSpPr>
          <p:cNvPr id="126" name="Rectángulo: esquinas redondeadas 125">
            <a:extLst>
              <a:ext uri="{FF2B5EF4-FFF2-40B4-BE49-F238E27FC236}">
                <a16:creationId xmlns:a16="http://schemas.microsoft.com/office/drawing/2014/main" id="{81520E4A-06F1-44DE-938B-F266047BE77B}"/>
              </a:ext>
            </a:extLst>
          </p:cNvPr>
          <p:cNvSpPr/>
          <p:nvPr/>
        </p:nvSpPr>
        <p:spPr>
          <a:xfrm>
            <a:off x="6954493" y="4132414"/>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VALIDACIÓN DE LA SOLUCIÓN</a:t>
            </a:r>
            <a:endParaRPr lang="en-US" u="none" dirty="0">
              <a:latin typeface="Arial Rounded MT Bold" panose="020F0704030504030204" pitchFamily="34" charset="0"/>
            </a:endParaRPr>
          </a:p>
        </p:txBody>
      </p:sp>
      <p:sp>
        <p:nvSpPr>
          <p:cNvPr id="127" name="Rectángulo: esquinas redondeadas 126">
            <a:extLst>
              <a:ext uri="{FF2B5EF4-FFF2-40B4-BE49-F238E27FC236}">
                <a16:creationId xmlns:a16="http://schemas.microsoft.com/office/drawing/2014/main" id="{EF5C2039-C8F7-4F88-9831-E2FDAD34D7D0}"/>
              </a:ext>
            </a:extLst>
          </p:cNvPr>
          <p:cNvSpPr/>
          <p:nvPr/>
        </p:nvSpPr>
        <p:spPr>
          <a:xfrm>
            <a:off x="6954493" y="4705003"/>
            <a:ext cx="4182644" cy="486484"/>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CONCLUSIONES Y RECOMENDACIONES</a:t>
            </a:r>
            <a:endParaRPr lang="en-US" u="none" dirty="0">
              <a:latin typeface="Arial Rounded MT Bold" panose="020F0704030504030204" pitchFamily="34" charset="0"/>
            </a:endParaRPr>
          </a:p>
        </p:txBody>
      </p:sp>
      <p:sp>
        <p:nvSpPr>
          <p:cNvPr id="3" name="Elipse 2">
            <a:extLst>
              <a:ext uri="{FF2B5EF4-FFF2-40B4-BE49-F238E27FC236}">
                <a16:creationId xmlns:a16="http://schemas.microsoft.com/office/drawing/2014/main" id="{885898CD-13B9-43D9-BA70-07A30DB0D21C}"/>
              </a:ext>
            </a:extLst>
          </p:cNvPr>
          <p:cNvSpPr/>
          <p:nvPr/>
        </p:nvSpPr>
        <p:spPr>
          <a:xfrm>
            <a:off x="6653284" y="221098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1</a:t>
            </a:r>
            <a:endParaRPr lang="en-US" sz="1600" b="1" u="none" dirty="0">
              <a:latin typeface="Arial Rounded MT Bold" panose="020F0704030504030204" pitchFamily="34" charset="0"/>
            </a:endParaRPr>
          </a:p>
        </p:txBody>
      </p:sp>
      <p:sp>
        <p:nvSpPr>
          <p:cNvPr id="99" name="Elipse 98">
            <a:extLst>
              <a:ext uri="{FF2B5EF4-FFF2-40B4-BE49-F238E27FC236}">
                <a16:creationId xmlns:a16="http://schemas.microsoft.com/office/drawing/2014/main" id="{22E62F2D-E40A-4E3B-B22F-87B217719086}"/>
              </a:ext>
            </a:extLst>
          </p:cNvPr>
          <p:cNvSpPr/>
          <p:nvPr/>
        </p:nvSpPr>
        <p:spPr>
          <a:xfrm>
            <a:off x="6653284" y="2798196"/>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2</a:t>
            </a:r>
            <a:endParaRPr lang="en-US" sz="1600" b="1" u="none" dirty="0">
              <a:latin typeface="Arial Rounded MT Bold" panose="020F0704030504030204" pitchFamily="34" charset="0"/>
            </a:endParaRPr>
          </a:p>
        </p:txBody>
      </p:sp>
      <p:sp>
        <p:nvSpPr>
          <p:cNvPr id="101" name="Elipse 100">
            <a:extLst>
              <a:ext uri="{FF2B5EF4-FFF2-40B4-BE49-F238E27FC236}">
                <a16:creationId xmlns:a16="http://schemas.microsoft.com/office/drawing/2014/main" id="{50DAAE56-EA0D-4763-8F2E-67DEA19A5BD5}"/>
              </a:ext>
            </a:extLst>
          </p:cNvPr>
          <p:cNvSpPr/>
          <p:nvPr/>
        </p:nvSpPr>
        <p:spPr>
          <a:xfrm>
            <a:off x="6653284" y="3466992"/>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3</a:t>
            </a:r>
            <a:endParaRPr lang="en-US" sz="1600" b="1" u="none" dirty="0">
              <a:latin typeface="Arial Rounded MT Bold" panose="020F0704030504030204" pitchFamily="34" charset="0"/>
            </a:endParaRPr>
          </a:p>
        </p:txBody>
      </p:sp>
      <p:sp>
        <p:nvSpPr>
          <p:cNvPr id="114" name="Elipse 113">
            <a:extLst>
              <a:ext uri="{FF2B5EF4-FFF2-40B4-BE49-F238E27FC236}">
                <a16:creationId xmlns:a16="http://schemas.microsoft.com/office/drawing/2014/main" id="{6D6B544A-7DD8-485B-96B2-3A5B2A47820C}"/>
              </a:ext>
            </a:extLst>
          </p:cNvPr>
          <p:cNvSpPr/>
          <p:nvPr/>
        </p:nvSpPr>
        <p:spPr>
          <a:xfrm>
            <a:off x="6653284" y="4101120"/>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4</a:t>
            </a:r>
            <a:endParaRPr lang="en-US" sz="1600" b="1" u="none" dirty="0">
              <a:latin typeface="Arial Rounded MT Bold" panose="020F0704030504030204" pitchFamily="34" charset="0"/>
            </a:endParaRPr>
          </a:p>
        </p:txBody>
      </p:sp>
      <p:sp>
        <p:nvSpPr>
          <p:cNvPr id="115" name="Elipse 114">
            <a:extLst>
              <a:ext uri="{FF2B5EF4-FFF2-40B4-BE49-F238E27FC236}">
                <a16:creationId xmlns:a16="http://schemas.microsoft.com/office/drawing/2014/main" id="{E631F00B-F212-4ED1-B147-3B923E721D2F}"/>
              </a:ext>
            </a:extLst>
          </p:cNvPr>
          <p:cNvSpPr/>
          <p:nvPr/>
        </p:nvSpPr>
        <p:spPr>
          <a:xfrm>
            <a:off x="6653284" y="470500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5</a:t>
            </a:r>
            <a:endParaRPr lang="en-US" sz="1600" b="1" u="none" dirty="0">
              <a:latin typeface="Arial Rounded MT Bold" panose="020F0704030504030204" pitchFamily="34" charset="0"/>
            </a:endParaRPr>
          </a:p>
        </p:txBody>
      </p:sp>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pic>
        <p:nvPicPr>
          <p:cNvPr id="3076" name="Picture 4" descr="Lista Agenda Icono De La Ilustración Del Vector. Concepto De Negocio Con  Estilo Plano Documento Agenda De Papel. Agenda Calendario, Notas  Autoadhesivas, Marcador De Color, Agenda Artículo. Ilustraciones  Vectoriales, Clip Art Vectorizado">
            <a:extLst>
              <a:ext uri="{FF2B5EF4-FFF2-40B4-BE49-F238E27FC236}">
                <a16:creationId xmlns:a16="http://schemas.microsoft.com/office/drawing/2014/main" id="{79DB5DE2-F6A8-4F9C-AA1A-A0116BF8E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631" y="1953988"/>
            <a:ext cx="3082662" cy="3237499"/>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id="{C314879C-962D-41BA-A5AD-75CCA11AAE23}"/>
              </a:ext>
            </a:extLst>
          </p:cNvPr>
          <p:cNvSpPr txBox="1"/>
          <p:nvPr/>
        </p:nvSpPr>
        <p:spPr>
          <a:xfrm>
            <a:off x="2031970" y="753357"/>
            <a:ext cx="8982352" cy="646331"/>
          </a:xfrm>
          <a:prstGeom prst="rect">
            <a:avLst/>
          </a:prstGeom>
          <a:noFill/>
        </p:spPr>
        <p:txBody>
          <a:bodyPr wrap="square">
            <a:spAutoFit/>
          </a:bodyPr>
          <a:lstStyle/>
          <a:p>
            <a:pPr marL="0" indent="0" algn="ctr">
              <a:buNone/>
            </a:pPr>
            <a:r>
              <a:rPr lang="es-ES" altLang="es-ES" sz="3600" b="1" u="none" dirty="0">
                <a:solidFill>
                  <a:srgbClr val="006600"/>
                </a:solidFill>
                <a:latin typeface="Arial Rounded MT Bold" panose="020F0704030504030204" pitchFamily="34" charset="0"/>
              </a:rPr>
              <a:t>Agenda</a:t>
            </a:r>
          </a:p>
        </p:txBody>
      </p:sp>
      <p:sp>
        <p:nvSpPr>
          <p:cNvPr id="2" name="Marcador de número de diapositiva 1">
            <a:extLst>
              <a:ext uri="{FF2B5EF4-FFF2-40B4-BE49-F238E27FC236}">
                <a16:creationId xmlns:a16="http://schemas.microsoft.com/office/drawing/2014/main" id="{F59E722B-1FD9-4977-8C47-F1FA4DEE5C8A}"/>
              </a:ext>
            </a:extLst>
          </p:cNvPr>
          <p:cNvSpPr>
            <a:spLocks noGrp="1"/>
          </p:cNvSpPr>
          <p:nvPr>
            <p:ph type="sldNum" sz="quarter" idx="12"/>
          </p:nvPr>
        </p:nvSpPr>
        <p:spPr/>
        <p:txBody>
          <a:bodyPr/>
          <a:lstStyle/>
          <a:p>
            <a:fld id="{4CF662B8-7DA8-456A-85D3-8F2BB9597AB7}" type="slidenum">
              <a:rPr lang="en-US" smtClean="0"/>
              <a:t>3</a:t>
            </a:fld>
            <a:endParaRPr lang="en-US"/>
          </a:p>
        </p:txBody>
      </p:sp>
    </p:spTree>
    <p:extLst>
      <p:ext uri="{BB962C8B-B14F-4D97-AF65-F5344CB8AC3E}">
        <p14:creationId xmlns:p14="http://schemas.microsoft.com/office/powerpoint/2010/main" val="14080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4" grpId="0" animBg="1"/>
      <p:bldP spid="125" grpId="0" animBg="1"/>
      <p:bldP spid="126" grpId="0" animBg="1"/>
      <p:bldP spid="127" grpId="0" animBg="1"/>
      <p:bldP spid="3" grpId="0" animBg="1"/>
      <p:bldP spid="99" grpId="0" animBg="1"/>
      <p:bldP spid="101" grpId="0" animBg="1"/>
      <p:bldP spid="114" grpId="0" animBg="1"/>
      <p:bldP spid="115" grpId="0" animBg="1"/>
      <p:bldP spid="44"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BFFFB"/>
                </a:solidFill>
              </a:rPr>
              <a:t>Validación de la</a:t>
            </a:r>
          </a:p>
          <a:p>
            <a:r>
              <a:rPr lang="es-EC" dirty="0">
                <a:solidFill>
                  <a:srgbClr val="FBFFFB"/>
                </a:solidFill>
              </a:rPr>
              <a:t>Solución</a:t>
            </a:r>
          </a:p>
          <a:p>
            <a:endParaRPr lang="es-EC" dirty="0">
              <a:solidFill>
                <a:schemeClr val="bg1"/>
              </a:solidFill>
            </a:endParaRPr>
          </a:p>
          <a:p>
            <a:r>
              <a:rPr lang="es-EC" dirty="0">
                <a:solidFill>
                  <a:srgbClr val="FFFF00"/>
                </a:solidFill>
              </a:rPr>
              <a:t>Conclusiones y</a:t>
            </a:r>
          </a:p>
          <a:p>
            <a:r>
              <a:rPr lang="es-EC" dirty="0">
                <a:solidFill>
                  <a:srgbClr val="FFFF00"/>
                </a:solidFill>
              </a:rPr>
              <a:t>Recomendaciones</a:t>
            </a:r>
            <a:endParaRPr dirty="0">
              <a:solidFill>
                <a:srgbClr val="FFFF00"/>
              </a:solidFill>
            </a:endParaRPr>
          </a:p>
        </p:txBody>
      </p:sp>
      <p:sp>
        <p:nvSpPr>
          <p:cNvPr id="23" name="Rectángulo: esquinas redondeadas 22">
            <a:extLst>
              <a:ext uri="{FF2B5EF4-FFF2-40B4-BE49-F238E27FC236}">
                <a16:creationId xmlns:a16="http://schemas.microsoft.com/office/drawing/2014/main" id="{DE508288-A632-4D36-BBC0-40EC8AAC77E0}"/>
              </a:ext>
            </a:extLst>
          </p:cNvPr>
          <p:cNvSpPr/>
          <p:nvPr/>
        </p:nvSpPr>
        <p:spPr>
          <a:xfrm>
            <a:off x="76860" y="5687721"/>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
        <p:nvSpPr>
          <p:cNvPr id="28" name="CuadroTexto 27">
            <a:extLst>
              <a:ext uri="{FF2B5EF4-FFF2-40B4-BE49-F238E27FC236}">
                <a16:creationId xmlns:a16="http://schemas.microsoft.com/office/drawing/2014/main" id="{AD928483-D1EB-4F23-B57B-90B0A7285C41}"/>
              </a:ext>
            </a:extLst>
          </p:cNvPr>
          <p:cNvSpPr txBox="1"/>
          <p:nvPr/>
        </p:nvSpPr>
        <p:spPr>
          <a:xfrm>
            <a:off x="2827074" y="1601943"/>
            <a:ext cx="8775312" cy="830997"/>
          </a:xfrm>
          <a:prstGeom prst="rect">
            <a:avLst/>
          </a:prstGeom>
          <a:noFill/>
        </p:spPr>
        <p:txBody>
          <a:bodyPr wrap="square">
            <a:spAutoFit/>
          </a:bodyPr>
          <a:lstStyle/>
          <a:p>
            <a:pPr algn="just"/>
            <a:r>
              <a:rPr lang="es-ES" sz="1200" u="none" dirty="0">
                <a:effectLst/>
                <a:latin typeface="Arial" panose="020B0604020202020204" pitchFamily="34" charset="0"/>
                <a:ea typeface="Calibri" panose="020F0502020204030204" pitchFamily="34" charset="0"/>
                <a:cs typeface="Times New Roman" panose="02020603050405020304" pitchFamily="18" charset="0"/>
              </a:rPr>
              <a:t>El modelo desarrollado permitió dar respuesta al objetivo de negocio planteado, ya que s</a:t>
            </a:r>
            <a:r>
              <a:rPr lang="es-EC" sz="1200" u="none" dirty="0">
                <a:effectLst/>
                <a:latin typeface="Arial" panose="020B0604020202020204" pitchFamily="34" charset="0"/>
                <a:ea typeface="Calibri" panose="020F0502020204030204" pitchFamily="34" charset="0"/>
                <a:cs typeface="Times New Roman" panose="02020603050405020304" pitchFamily="18" charset="0"/>
              </a:rPr>
              <a:t>e utilizó la metodología CRISP DM que parte del entendimiento del negocio, así como también usamos la técnica de K- </a:t>
            </a:r>
            <a:r>
              <a:rPr lang="es-EC" sz="1200" u="none" dirty="0" err="1">
                <a:effectLst/>
                <a:latin typeface="Arial" panose="020B0604020202020204" pitchFamily="34" charset="0"/>
                <a:ea typeface="Calibri" panose="020F0502020204030204" pitchFamily="34" charset="0"/>
                <a:cs typeface="Times New Roman" panose="02020603050405020304" pitchFamily="18" charset="0"/>
              </a:rPr>
              <a:t>Means</a:t>
            </a:r>
            <a:r>
              <a:rPr lang="es-EC" sz="1200" u="none" dirty="0">
                <a:effectLst/>
                <a:latin typeface="Arial" panose="020B0604020202020204" pitchFamily="34" charset="0"/>
                <a:ea typeface="Calibri" panose="020F0502020204030204" pitchFamily="34" charset="0"/>
                <a:cs typeface="Times New Roman" panose="02020603050405020304" pitchFamily="18" charset="0"/>
              </a:rPr>
              <a:t> que nos permitió identificar a los clientes potenciales, mediante </a:t>
            </a:r>
            <a:r>
              <a:rPr lang="es-EC" sz="1200" u="none" dirty="0" err="1">
                <a:effectLst/>
                <a:latin typeface="Arial" panose="020B0604020202020204" pitchFamily="34" charset="0"/>
                <a:ea typeface="Calibri" panose="020F0502020204030204" pitchFamily="34" charset="0"/>
                <a:cs typeface="Times New Roman" panose="02020603050405020304" pitchFamily="18" charset="0"/>
              </a:rPr>
              <a:t>clusterización</a:t>
            </a:r>
            <a:r>
              <a:rPr lang="es-EC" sz="1200" u="none" dirty="0">
                <a:latin typeface="Arial" panose="020B0604020202020204" pitchFamily="34" charset="0"/>
                <a:ea typeface="Calibri" panose="020F0502020204030204" pitchFamily="34" charset="0"/>
                <a:cs typeface="Times New Roman" panose="02020603050405020304" pitchFamily="18" charset="0"/>
              </a:rPr>
              <a:t>, haciendo uso de lenguaje de programación R, el cual es una de las herramientas más robustas para desarrollo de modelos analíticos.</a:t>
            </a:r>
            <a:endParaRPr lang="es-EC" sz="12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18A76527-5011-4256-91AB-E571902187D0}"/>
              </a:ext>
            </a:extLst>
          </p:cNvPr>
          <p:cNvSpPr txBox="1"/>
          <p:nvPr/>
        </p:nvSpPr>
        <p:spPr>
          <a:xfrm>
            <a:off x="4383029" y="799363"/>
            <a:ext cx="4267001" cy="461665"/>
          </a:xfrm>
          <a:prstGeom prst="rect">
            <a:avLst/>
          </a:prstGeom>
          <a:noFill/>
        </p:spPr>
        <p:txBody>
          <a:bodyPr wrap="square">
            <a:spAutoFit/>
          </a:bodyPr>
          <a:lstStyle/>
          <a:p>
            <a:pPr marL="0" indent="0" algn="ctr">
              <a:buNone/>
            </a:pPr>
            <a:r>
              <a:rPr lang="es-ES" altLang="es-ES" sz="2400" b="1" u="none" dirty="0" err="1">
                <a:solidFill>
                  <a:srgbClr val="006600"/>
                </a:solidFill>
                <a:latin typeface="Arial Rounded MT Bold" panose="020F0704030504030204" pitchFamily="34" charset="0"/>
              </a:rPr>
              <a:t>Conslusiones</a:t>
            </a:r>
            <a:endParaRPr lang="es-ES" altLang="es-ES" sz="2400" b="1" u="none" dirty="0">
              <a:solidFill>
                <a:srgbClr val="006600"/>
              </a:solidFill>
              <a:latin typeface="Arial Rounded MT Bold" panose="020F0704030504030204" pitchFamily="34" charset="0"/>
            </a:endParaRPr>
          </a:p>
        </p:txBody>
      </p:sp>
      <p:sp>
        <p:nvSpPr>
          <p:cNvPr id="7" name="CuadroTexto 6">
            <a:extLst>
              <a:ext uri="{FF2B5EF4-FFF2-40B4-BE49-F238E27FC236}">
                <a16:creationId xmlns:a16="http://schemas.microsoft.com/office/drawing/2014/main" id="{AEBF6493-6C0C-49EC-AFEC-470E411328BC}"/>
              </a:ext>
            </a:extLst>
          </p:cNvPr>
          <p:cNvSpPr txBox="1"/>
          <p:nvPr/>
        </p:nvSpPr>
        <p:spPr>
          <a:xfrm>
            <a:off x="2774115" y="2538258"/>
            <a:ext cx="8775312" cy="646331"/>
          </a:xfrm>
          <a:prstGeom prst="rect">
            <a:avLst/>
          </a:prstGeom>
          <a:noFill/>
        </p:spPr>
        <p:txBody>
          <a:bodyPr wrap="square">
            <a:spAutoFit/>
          </a:bodyPr>
          <a:lstStyle/>
          <a:p>
            <a:pPr algn="just"/>
            <a:r>
              <a:rPr lang="es-ES" sz="1200" u="none" dirty="0">
                <a:latin typeface="Arial" panose="020B0604020202020204" pitchFamily="34" charset="0"/>
                <a:ea typeface="Calibri" panose="020F0502020204030204" pitchFamily="34" charset="0"/>
                <a:cs typeface="Times New Roman" panose="02020603050405020304" pitchFamily="18" charset="0"/>
              </a:rPr>
              <a:t>Hi</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cimos uso de un set de datos obtenido de la información financiera proporcionada por fuentes externas de entes gubernamentales, con lo cual pudimos correr el modelo con datos relevantes, actualizados y válidos del sector productivo y comercial.</a:t>
            </a:r>
            <a:endParaRPr lang="es-ES" sz="1200" u="none"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015685E5-4CC2-484C-B1E7-0D59FB83B5BB}"/>
              </a:ext>
            </a:extLst>
          </p:cNvPr>
          <p:cNvSpPr txBox="1"/>
          <p:nvPr/>
        </p:nvSpPr>
        <p:spPr>
          <a:xfrm>
            <a:off x="2774115" y="3243741"/>
            <a:ext cx="8775312" cy="646331"/>
          </a:xfrm>
          <a:prstGeom prst="rect">
            <a:avLst/>
          </a:prstGeom>
          <a:noFill/>
        </p:spPr>
        <p:txBody>
          <a:bodyPr wrap="square">
            <a:spAutoFit/>
          </a:bodyPr>
          <a:lstStyle/>
          <a:p>
            <a:pPr algn="just"/>
            <a:r>
              <a:rPr lang="es-ES" sz="1200" u="none" dirty="0">
                <a:effectLst/>
                <a:latin typeface="Arial" panose="020B0604020202020204" pitchFamily="34" charset="0"/>
                <a:ea typeface="Calibri" panose="020F0502020204030204" pitchFamily="34" charset="0"/>
                <a:cs typeface="Times New Roman" panose="02020603050405020304" pitchFamily="18" charset="0"/>
              </a:rPr>
              <a:t>El modelo desarrollado, fue probado en la empresa estudio de caso, la lista de los 30 clientes potenciales obtenidos de la </a:t>
            </a:r>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clusterización</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bajo K-</a:t>
            </a:r>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means</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fue puesta a disposición de un recurso comercial de </a:t>
            </a:r>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Proing</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a:t>
            </a:r>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Cia</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a:t>
            </a:r>
            <a:r>
              <a:rPr lang="es-ES" sz="1200" u="none" dirty="0" err="1">
                <a:effectLst/>
                <a:latin typeface="Arial" panose="020B0604020202020204" pitchFamily="34" charset="0"/>
                <a:ea typeface="Calibri" panose="020F0502020204030204" pitchFamily="34" charset="0"/>
                <a:cs typeface="Times New Roman" panose="02020603050405020304" pitchFamily="18" charset="0"/>
              </a:rPr>
              <a:t>Ltda</a:t>
            </a:r>
            <a:r>
              <a:rPr lang="es-ES" sz="1200" u="none" dirty="0">
                <a:effectLst/>
                <a:latin typeface="Arial" panose="020B0604020202020204" pitchFamily="34" charset="0"/>
                <a:ea typeface="Calibri" panose="020F0502020204030204" pitchFamily="34" charset="0"/>
                <a:cs typeface="Times New Roman" panose="02020603050405020304" pitchFamily="18" charset="0"/>
              </a:rPr>
              <a:t>, quien comenzó la tarea de prospección, evidenciando una tasa de conversión para prospección del 25%. </a:t>
            </a:r>
          </a:p>
        </p:txBody>
      </p:sp>
      <p:sp>
        <p:nvSpPr>
          <p:cNvPr id="9" name="CuadroTexto 8">
            <a:extLst>
              <a:ext uri="{FF2B5EF4-FFF2-40B4-BE49-F238E27FC236}">
                <a16:creationId xmlns:a16="http://schemas.microsoft.com/office/drawing/2014/main" id="{E5AD2386-2D58-4198-99CF-BDDC92C01927}"/>
              </a:ext>
            </a:extLst>
          </p:cNvPr>
          <p:cNvSpPr txBox="1"/>
          <p:nvPr/>
        </p:nvSpPr>
        <p:spPr>
          <a:xfrm>
            <a:off x="2774115" y="4133890"/>
            <a:ext cx="8775312" cy="1015663"/>
          </a:xfrm>
          <a:prstGeom prst="rect">
            <a:avLst/>
          </a:prstGeom>
          <a:noFill/>
        </p:spPr>
        <p:txBody>
          <a:bodyPr wrap="square">
            <a:spAutoFit/>
          </a:bodyPr>
          <a:lstStyle/>
          <a:p>
            <a:pPr algn="just"/>
            <a:r>
              <a:rPr lang="es-ES" sz="1200" u="none" dirty="0">
                <a:effectLst/>
                <a:latin typeface="Arial" panose="020B0604020202020204" pitchFamily="34" charset="0"/>
                <a:ea typeface="Calibri" panose="020F0502020204030204" pitchFamily="34" charset="0"/>
                <a:cs typeface="Times New Roman" panose="02020603050405020304" pitchFamily="18" charset="0"/>
              </a:rPr>
              <a:t>Luego de someter el modelo a un juicio de expertos, se confirma la aceptación del modelo analítico propuesto, desde el punto de vista de su utilidad, de la pertinencia de las variables utilizadas y de la tasa de conversión de prospección obtenida, es decir, los datos obtenidos del modelo desarrollado, permitieron iniciar una adecuada prospección, lo cual permite concluir que, en un corto a mediano plazo, se podrá evidenciar la posibilidad de disminuir la concentración y diversificación de la cartera de clientes de la empresa estudio de caso.</a:t>
            </a:r>
            <a:endParaRPr lang="es-EC" sz="12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Elipse 10">
            <a:extLst>
              <a:ext uri="{FF2B5EF4-FFF2-40B4-BE49-F238E27FC236}">
                <a16:creationId xmlns:a16="http://schemas.microsoft.com/office/drawing/2014/main" id="{E8F526F4-E2E7-416C-9027-8C7D7593C3E5}"/>
              </a:ext>
            </a:extLst>
          </p:cNvPr>
          <p:cNvSpPr/>
          <p:nvPr/>
        </p:nvSpPr>
        <p:spPr>
          <a:xfrm>
            <a:off x="2213697" y="2454099"/>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6</a:t>
            </a:r>
            <a:endParaRPr lang="en-US" sz="1600" b="1" u="none" dirty="0">
              <a:latin typeface="Arial Rounded MT Bold" panose="020F0704030504030204" pitchFamily="34" charset="0"/>
            </a:endParaRPr>
          </a:p>
        </p:txBody>
      </p:sp>
      <p:sp>
        <p:nvSpPr>
          <p:cNvPr id="12" name="Elipse 11">
            <a:extLst>
              <a:ext uri="{FF2B5EF4-FFF2-40B4-BE49-F238E27FC236}">
                <a16:creationId xmlns:a16="http://schemas.microsoft.com/office/drawing/2014/main" id="{739D0290-F97F-4F46-BE12-CC8FA4CE5FB7}"/>
              </a:ext>
            </a:extLst>
          </p:cNvPr>
          <p:cNvSpPr/>
          <p:nvPr/>
        </p:nvSpPr>
        <p:spPr>
          <a:xfrm>
            <a:off x="2234582" y="330997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7</a:t>
            </a:r>
            <a:endParaRPr lang="en-US" sz="1600" b="1" u="none" dirty="0">
              <a:latin typeface="Arial Rounded MT Bold" panose="020F0704030504030204" pitchFamily="34" charset="0"/>
            </a:endParaRPr>
          </a:p>
        </p:txBody>
      </p:sp>
      <p:sp>
        <p:nvSpPr>
          <p:cNvPr id="13" name="Elipse 12">
            <a:extLst>
              <a:ext uri="{FF2B5EF4-FFF2-40B4-BE49-F238E27FC236}">
                <a16:creationId xmlns:a16="http://schemas.microsoft.com/office/drawing/2014/main" id="{7C8AEE48-234B-40CA-84A7-34E92E286139}"/>
              </a:ext>
            </a:extLst>
          </p:cNvPr>
          <p:cNvSpPr/>
          <p:nvPr/>
        </p:nvSpPr>
        <p:spPr>
          <a:xfrm>
            <a:off x="2240006" y="4241408"/>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8</a:t>
            </a:r>
            <a:endParaRPr lang="en-US" sz="1600" b="1" u="none" dirty="0">
              <a:latin typeface="Arial Rounded MT Bold" panose="020F0704030504030204" pitchFamily="34" charset="0"/>
            </a:endParaRPr>
          </a:p>
        </p:txBody>
      </p:sp>
      <p:sp>
        <p:nvSpPr>
          <p:cNvPr id="2" name="Marcador de número de diapositiva 1">
            <a:extLst>
              <a:ext uri="{FF2B5EF4-FFF2-40B4-BE49-F238E27FC236}">
                <a16:creationId xmlns:a16="http://schemas.microsoft.com/office/drawing/2014/main" id="{C7397B02-358A-4AAA-8B59-EE78B90A7A4A}"/>
              </a:ext>
            </a:extLst>
          </p:cNvPr>
          <p:cNvSpPr>
            <a:spLocks noGrp="1"/>
          </p:cNvSpPr>
          <p:nvPr>
            <p:ph type="sldNum" sz="quarter" idx="12"/>
          </p:nvPr>
        </p:nvSpPr>
        <p:spPr/>
        <p:txBody>
          <a:bodyPr/>
          <a:lstStyle/>
          <a:p>
            <a:fld id="{4CF662B8-7DA8-456A-85D3-8F2BB9597AB7}" type="slidenum">
              <a:rPr lang="en-US" smtClean="0"/>
              <a:t>30</a:t>
            </a:fld>
            <a:endParaRPr lang="en-US"/>
          </a:p>
        </p:txBody>
      </p:sp>
      <p:sp>
        <p:nvSpPr>
          <p:cNvPr id="15" name="Elipse 14">
            <a:extLst>
              <a:ext uri="{FF2B5EF4-FFF2-40B4-BE49-F238E27FC236}">
                <a16:creationId xmlns:a16="http://schemas.microsoft.com/office/drawing/2014/main" id="{4DB4A118-B74B-4FEB-B4EC-8934B5064F8C}"/>
              </a:ext>
            </a:extLst>
          </p:cNvPr>
          <p:cNvSpPr/>
          <p:nvPr/>
        </p:nvSpPr>
        <p:spPr>
          <a:xfrm>
            <a:off x="2240006" y="1628458"/>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5</a:t>
            </a:r>
            <a:endParaRPr lang="en-US" sz="1600" b="1" u="none" dirty="0">
              <a:latin typeface="Arial Rounded MT Bold" panose="020F0704030504030204" pitchFamily="34" charset="0"/>
            </a:endParaRPr>
          </a:p>
        </p:txBody>
      </p:sp>
    </p:spTree>
    <p:extLst>
      <p:ext uri="{BB962C8B-B14F-4D97-AF65-F5344CB8AC3E}">
        <p14:creationId xmlns:p14="http://schemas.microsoft.com/office/powerpoint/2010/main" val="82276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r>
              <a:rPr lang="es-EC" dirty="0">
                <a:solidFill>
                  <a:srgbClr val="FBFFFB"/>
                </a:solidFill>
              </a:rPr>
              <a:t>Validación de la</a:t>
            </a:r>
          </a:p>
          <a:p>
            <a:r>
              <a:rPr lang="es-EC" dirty="0">
                <a:solidFill>
                  <a:srgbClr val="FBFFFB"/>
                </a:solidFill>
              </a:rPr>
              <a:t>Solución</a:t>
            </a:r>
          </a:p>
          <a:p>
            <a:endParaRPr lang="es-EC" dirty="0">
              <a:solidFill>
                <a:schemeClr val="bg1"/>
              </a:solidFill>
            </a:endParaRPr>
          </a:p>
          <a:p>
            <a:r>
              <a:rPr lang="es-EC" dirty="0">
                <a:solidFill>
                  <a:srgbClr val="FFFF00"/>
                </a:solidFill>
              </a:rPr>
              <a:t>Conclusiones y</a:t>
            </a:r>
          </a:p>
          <a:p>
            <a:r>
              <a:rPr lang="es-EC" dirty="0">
                <a:solidFill>
                  <a:srgbClr val="FFFF00"/>
                </a:solidFill>
              </a:rPr>
              <a:t>Recomendaciones</a:t>
            </a:r>
            <a:endParaRPr dirty="0">
              <a:solidFill>
                <a:srgbClr val="FFFF00"/>
              </a:solidFill>
            </a:endParaRPr>
          </a:p>
        </p:txBody>
      </p:sp>
      <p:sp>
        <p:nvSpPr>
          <p:cNvPr id="23" name="Rectángulo: esquinas redondeadas 22">
            <a:extLst>
              <a:ext uri="{FF2B5EF4-FFF2-40B4-BE49-F238E27FC236}">
                <a16:creationId xmlns:a16="http://schemas.microsoft.com/office/drawing/2014/main" id="{DE508288-A632-4D36-BBC0-40EC8AAC77E0}"/>
              </a:ext>
            </a:extLst>
          </p:cNvPr>
          <p:cNvSpPr/>
          <p:nvPr/>
        </p:nvSpPr>
        <p:spPr>
          <a:xfrm>
            <a:off x="76860" y="5687721"/>
            <a:ext cx="1399922" cy="50432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
        <p:nvSpPr>
          <p:cNvPr id="28" name="CuadroTexto 27">
            <a:extLst>
              <a:ext uri="{FF2B5EF4-FFF2-40B4-BE49-F238E27FC236}">
                <a16:creationId xmlns:a16="http://schemas.microsoft.com/office/drawing/2014/main" id="{AD928483-D1EB-4F23-B57B-90B0A7285C41}"/>
              </a:ext>
            </a:extLst>
          </p:cNvPr>
          <p:cNvSpPr txBox="1"/>
          <p:nvPr/>
        </p:nvSpPr>
        <p:spPr>
          <a:xfrm>
            <a:off x="3697469" y="1559722"/>
            <a:ext cx="6211995" cy="1384995"/>
          </a:xfrm>
          <a:prstGeom prst="rect">
            <a:avLst/>
          </a:prstGeom>
          <a:noFill/>
        </p:spPr>
        <p:txBody>
          <a:bodyPr wrap="square">
            <a:spAutoFit/>
          </a:bodyPr>
          <a:lstStyle/>
          <a:p>
            <a:pPr algn="just"/>
            <a:r>
              <a:rPr lang="es-ES" sz="1200" b="1" u="none" dirty="0">
                <a:effectLst/>
                <a:latin typeface="Arial" panose="020B0604020202020204" pitchFamily="34" charset="0"/>
                <a:ea typeface="Calibri" panose="020F0502020204030204" pitchFamily="34" charset="0"/>
                <a:cs typeface="Times New Roman" panose="02020603050405020304" pitchFamily="18" charset="0"/>
              </a:rPr>
              <a:t>El uso de los datos proporciona una manera objetiva de resolver problemas de negocio, para la selección de la metodología de minería de datos, se recomienda partir del escenario que se desea abordar, considerando que es posible partir de una problemática dada, como el caso del presente proyecto, o también es posible partir de un conjunto de datos sobre los cuales se pueden analizar patrones de comportamiento para encontrar eventos innovadores, descubrir situaciones que causan gastos operativos, así como oportunidades de mejora no vistas.</a:t>
            </a:r>
            <a:endParaRPr lang="es-EC" sz="12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18A76527-5011-4256-91AB-E571902187D0}"/>
              </a:ext>
            </a:extLst>
          </p:cNvPr>
          <p:cNvSpPr txBox="1"/>
          <p:nvPr/>
        </p:nvSpPr>
        <p:spPr>
          <a:xfrm>
            <a:off x="4383029" y="799363"/>
            <a:ext cx="4267001" cy="461665"/>
          </a:xfrm>
          <a:prstGeom prst="rect">
            <a:avLst/>
          </a:prstGeom>
          <a:noFill/>
        </p:spPr>
        <p:txBody>
          <a:bodyPr wrap="square">
            <a:spAutoFit/>
          </a:bodyPr>
          <a:lstStyle/>
          <a:p>
            <a:pPr marL="0" indent="0" algn="ctr">
              <a:buNone/>
            </a:pPr>
            <a:r>
              <a:rPr lang="es-ES" altLang="es-ES" sz="2400" b="1" u="none" dirty="0">
                <a:solidFill>
                  <a:srgbClr val="006600"/>
                </a:solidFill>
                <a:latin typeface="Arial Rounded MT Bold" panose="020F0704030504030204" pitchFamily="34" charset="0"/>
              </a:rPr>
              <a:t>Recomendaciones</a:t>
            </a:r>
          </a:p>
        </p:txBody>
      </p:sp>
      <p:sp>
        <p:nvSpPr>
          <p:cNvPr id="7" name="CuadroTexto 6">
            <a:extLst>
              <a:ext uri="{FF2B5EF4-FFF2-40B4-BE49-F238E27FC236}">
                <a16:creationId xmlns:a16="http://schemas.microsoft.com/office/drawing/2014/main" id="{AEBF6493-6C0C-49EC-AFEC-470E411328BC}"/>
              </a:ext>
            </a:extLst>
          </p:cNvPr>
          <p:cNvSpPr txBox="1"/>
          <p:nvPr/>
        </p:nvSpPr>
        <p:spPr>
          <a:xfrm>
            <a:off x="3697469" y="3429895"/>
            <a:ext cx="6350810" cy="1569660"/>
          </a:xfrm>
          <a:prstGeom prst="rect">
            <a:avLst/>
          </a:prstGeom>
          <a:noFill/>
        </p:spPr>
        <p:txBody>
          <a:bodyPr wrap="square">
            <a:spAutoFit/>
          </a:bodyPr>
          <a:lstStyle/>
          <a:p>
            <a:pPr algn="just"/>
            <a:r>
              <a:rPr lang="es-ES" sz="1200" b="1" u="none" dirty="0">
                <a:effectLst/>
                <a:latin typeface="Arial" panose="020B0604020202020204" pitchFamily="34" charset="0"/>
                <a:ea typeface="Calibri" panose="020F0502020204030204" pitchFamily="34" charset="0"/>
                <a:cs typeface="Times New Roman" panose="02020603050405020304" pitchFamily="18" charset="0"/>
              </a:rPr>
              <a:t>La prospección o búsqueda de nuevos clientes, es una tarea cuyo paso inicial es identificar la empresa con quien se desea tener el acercamiento comercial, sin embargo, se debe aclarar que el cierre de ventas es un proceso sistemático que incluye una serie de pasos como la calificación, propuesta, acuerdos y cierre, en cuyas fases también se recomienda aplicar el uso de analítica de datos para conseguir mejores resultados, el alcance del presente proyecto abarca únicamente la fase de prospección, como punto de partida para diversificar la cartera de clientes de la empresa caso de estudio.</a:t>
            </a:r>
            <a:endParaRPr lang="es-ES" sz="1200" u="none" dirty="0">
              <a:latin typeface="Arial" panose="020B0604020202020204" pitchFamily="34" charset="0"/>
              <a:ea typeface="Calibri" panose="020F0502020204030204" pitchFamily="34" charset="0"/>
              <a:cs typeface="Times New Roman" panose="02020603050405020304" pitchFamily="18" charset="0"/>
            </a:endParaRPr>
          </a:p>
        </p:txBody>
      </p:sp>
      <p:sp>
        <p:nvSpPr>
          <p:cNvPr id="11" name="Elipse 10">
            <a:extLst>
              <a:ext uri="{FF2B5EF4-FFF2-40B4-BE49-F238E27FC236}">
                <a16:creationId xmlns:a16="http://schemas.microsoft.com/office/drawing/2014/main" id="{E8F526F4-E2E7-416C-9027-8C7D7593C3E5}"/>
              </a:ext>
            </a:extLst>
          </p:cNvPr>
          <p:cNvSpPr/>
          <p:nvPr/>
        </p:nvSpPr>
        <p:spPr>
          <a:xfrm>
            <a:off x="2843575" y="1835008"/>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1</a:t>
            </a:r>
            <a:endParaRPr lang="en-US" sz="1600" b="1" u="none" dirty="0">
              <a:latin typeface="Arial Rounded MT Bold" panose="020F0704030504030204" pitchFamily="34" charset="0"/>
            </a:endParaRPr>
          </a:p>
        </p:txBody>
      </p:sp>
      <p:sp>
        <p:nvSpPr>
          <p:cNvPr id="12" name="Elipse 11">
            <a:extLst>
              <a:ext uri="{FF2B5EF4-FFF2-40B4-BE49-F238E27FC236}">
                <a16:creationId xmlns:a16="http://schemas.microsoft.com/office/drawing/2014/main" id="{739D0290-F97F-4F46-BE12-CC8FA4CE5FB7}"/>
              </a:ext>
            </a:extLst>
          </p:cNvPr>
          <p:cNvSpPr/>
          <p:nvPr/>
        </p:nvSpPr>
        <p:spPr>
          <a:xfrm>
            <a:off x="2843575" y="375752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2</a:t>
            </a:r>
            <a:endParaRPr lang="en-US" sz="1600" b="1" u="none" dirty="0">
              <a:latin typeface="Arial Rounded MT Bold" panose="020F0704030504030204" pitchFamily="34" charset="0"/>
            </a:endParaRPr>
          </a:p>
        </p:txBody>
      </p:sp>
      <p:sp>
        <p:nvSpPr>
          <p:cNvPr id="2" name="Marcador de número de diapositiva 1">
            <a:extLst>
              <a:ext uri="{FF2B5EF4-FFF2-40B4-BE49-F238E27FC236}">
                <a16:creationId xmlns:a16="http://schemas.microsoft.com/office/drawing/2014/main" id="{E4FE15EC-DB31-4CB9-A614-A303A3115FE7}"/>
              </a:ext>
            </a:extLst>
          </p:cNvPr>
          <p:cNvSpPr>
            <a:spLocks noGrp="1"/>
          </p:cNvSpPr>
          <p:nvPr>
            <p:ph type="sldNum" sz="quarter" idx="12"/>
          </p:nvPr>
        </p:nvSpPr>
        <p:spPr/>
        <p:txBody>
          <a:bodyPr/>
          <a:lstStyle/>
          <a:p>
            <a:fld id="{4CF662B8-7DA8-456A-85D3-8F2BB9597AB7}" type="slidenum">
              <a:rPr lang="en-US" smtClean="0"/>
              <a:t>31</a:t>
            </a:fld>
            <a:endParaRPr lang="en-US"/>
          </a:p>
        </p:txBody>
      </p:sp>
    </p:spTree>
    <p:extLst>
      <p:ext uri="{BB962C8B-B14F-4D97-AF65-F5344CB8AC3E}">
        <p14:creationId xmlns:p14="http://schemas.microsoft.com/office/powerpoint/2010/main" val="383579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AQ Preguntas Frecuentes - ESEA - Maestrías Virtuales">
            <a:extLst>
              <a:ext uri="{FF2B5EF4-FFF2-40B4-BE49-F238E27FC236}">
                <a16:creationId xmlns:a16="http://schemas.microsoft.com/office/drawing/2014/main" id="{98D5CEC2-9BA3-407B-A332-59C22CBD7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874" y="1002193"/>
            <a:ext cx="2642251" cy="433329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59ECDC8-B647-4751-BFBC-7898958B140E}"/>
              </a:ext>
            </a:extLst>
          </p:cNvPr>
          <p:cNvSpPr txBox="1"/>
          <p:nvPr/>
        </p:nvSpPr>
        <p:spPr>
          <a:xfrm>
            <a:off x="4083068" y="5447056"/>
            <a:ext cx="3398701" cy="646331"/>
          </a:xfrm>
          <a:prstGeom prst="rect">
            <a:avLst/>
          </a:prstGeom>
          <a:noFill/>
        </p:spPr>
        <p:txBody>
          <a:bodyPr wrap="square">
            <a:spAutoFit/>
          </a:bodyPr>
          <a:lstStyle/>
          <a:p>
            <a:pPr marL="0" indent="0" algn="ctr">
              <a:buNone/>
            </a:pPr>
            <a:r>
              <a:rPr lang="es-ES" altLang="es-ES" sz="3600" b="1" u="none" dirty="0">
                <a:solidFill>
                  <a:srgbClr val="006600"/>
                </a:solidFill>
                <a:latin typeface="Arial Rounded MT Bold" panose="020F0704030504030204" pitchFamily="34" charset="0"/>
              </a:rPr>
              <a:t>Preguntas</a:t>
            </a:r>
          </a:p>
        </p:txBody>
      </p:sp>
      <p:sp>
        <p:nvSpPr>
          <p:cNvPr id="2" name="Marcador de número de diapositiva 1">
            <a:extLst>
              <a:ext uri="{FF2B5EF4-FFF2-40B4-BE49-F238E27FC236}">
                <a16:creationId xmlns:a16="http://schemas.microsoft.com/office/drawing/2014/main" id="{4B99865A-D61C-41A5-B80E-3A3D8E926A57}"/>
              </a:ext>
            </a:extLst>
          </p:cNvPr>
          <p:cNvSpPr>
            <a:spLocks noGrp="1"/>
          </p:cNvSpPr>
          <p:nvPr>
            <p:ph type="sldNum" sz="quarter" idx="12"/>
          </p:nvPr>
        </p:nvSpPr>
        <p:spPr/>
        <p:txBody>
          <a:bodyPr/>
          <a:lstStyle/>
          <a:p>
            <a:fld id="{4CF662B8-7DA8-456A-85D3-8F2BB9597AB7}" type="slidenum">
              <a:rPr lang="en-US" smtClean="0"/>
              <a:t>32</a:t>
            </a:fld>
            <a:endParaRPr lang="en-US"/>
          </a:p>
        </p:txBody>
      </p:sp>
    </p:spTree>
    <p:extLst>
      <p:ext uri="{BB962C8B-B14F-4D97-AF65-F5344CB8AC3E}">
        <p14:creationId xmlns:p14="http://schemas.microsoft.com/office/powerpoint/2010/main" val="415032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Simplemente, muchas gracias | Imagenes para dar gracias, Imágenes de gracias,  Mensajes de agradecimiento">
            <a:extLst>
              <a:ext uri="{FF2B5EF4-FFF2-40B4-BE49-F238E27FC236}">
                <a16:creationId xmlns:a16="http://schemas.microsoft.com/office/drawing/2014/main" id="{7C0A8A1C-BFA1-434B-BDCF-C3550E4F1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009" y="1478327"/>
            <a:ext cx="4785182" cy="234041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FB83EF24-979B-4594-9846-661C9C670003}"/>
              </a:ext>
            </a:extLst>
          </p:cNvPr>
          <p:cNvCxnSpPr/>
          <p:nvPr/>
        </p:nvCxnSpPr>
        <p:spPr>
          <a:xfrm>
            <a:off x="5051685" y="1045564"/>
            <a:ext cx="0" cy="4826833"/>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E271202E-B5B2-4755-9DBC-1504177FDB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301"/>
          <a:stretch/>
        </p:blipFill>
        <p:spPr>
          <a:xfrm>
            <a:off x="1315242" y="895662"/>
            <a:ext cx="3106845" cy="5133272"/>
          </a:xfrm>
          <a:prstGeom prst="rect">
            <a:avLst/>
          </a:prstGeom>
        </p:spPr>
      </p:pic>
      <p:grpSp>
        <p:nvGrpSpPr>
          <p:cNvPr id="11" name="Grupo 10" descr="Grupo de información de contacto">
            <a:extLst>
              <a:ext uri="{FF2B5EF4-FFF2-40B4-BE49-F238E27FC236}">
                <a16:creationId xmlns:a16="http://schemas.microsoft.com/office/drawing/2014/main" id="{3D5505AB-D4B1-4CD2-9BA9-650B3BBFE08F}"/>
              </a:ext>
            </a:extLst>
          </p:cNvPr>
          <p:cNvGrpSpPr/>
          <p:nvPr/>
        </p:nvGrpSpPr>
        <p:grpSpPr>
          <a:xfrm>
            <a:off x="6578386" y="4297033"/>
            <a:ext cx="4064428" cy="1168162"/>
            <a:chOff x="6870272" y="4462093"/>
            <a:chExt cx="3720792" cy="1168162"/>
          </a:xfrm>
        </p:grpSpPr>
        <p:pic>
          <p:nvPicPr>
            <p:cNvPr id="12" name="Gráfico 11" descr="Usuario" title="Icono: nombre del moderador">
              <a:extLst>
                <a:ext uri="{FF2B5EF4-FFF2-40B4-BE49-F238E27FC236}">
                  <a16:creationId xmlns:a16="http://schemas.microsoft.com/office/drawing/2014/main" id="{33A80589-8FC7-47C6-9ACD-7B4E353592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70272" y="4462093"/>
              <a:ext cx="265014" cy="265015"/>
            </a:xfrm>
            <a:prstGeom prst="rect">
              <a:avLst/>
            </a:prstGeom>
          </p:spPr>
        </p:pic>
        <p:sp>
          <p:nvSpPr>
            <p:cNvPr id="13" name="Subtítulo 2">
              <a:extLst>
                <a:ext uri="{FF2B5EF4-FFF2-40B4-BE49-F238E27FC236}">
                  <a16:creationId xmlns:a16="http://schemas.microsoft.com/office/drawing/2014/main" id="{B98AD27C-131F-444B-91A3-51CEC4C1D680}"/>
                </a:ext>
              </a:extLst>
            </p:cNvPr>
            <p:cNvSpPr txBox="1">
              <a:spLocks/>
            </p:cNvSpPr>
            <p:nvPr/>
          </p:nvSpPr>
          <p:spPr>
            <a:xfrm>
              <a:off x="7247468" y="4462095"/>
              <a:ext cx="3343596" cy="24782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buClr>
                  <a:srgbClr val="00B0F0"/>
                </a:buClr>
              </a:pPr>
              <a:r>
                <a:rPr lang="es-ES" sz="1800" spc="150" dirty="0">
                  <a:solidFill>
                    <a:schemeClr val="tx1"/>
                  </a:solidFill>
                  <a:latin typeface="+mj-lt"/>
                  <a:cs typeface="Gill Sans" panose="020B0502020104020203" pitchFamily="34" charset="-79"/>
                </a:rPr>
                <a:t>ANA CRISTINA TIPÁN</a:t>
              </a:r>
              <a:endParaRPr kumimoji="0" lang="es-ES" sz="1800" u="none" strike="noStrike" kern="1200" cap="none" spc="150" normalizeH="0" baseline="0" noProof="0" dirty="0">
                <a:ln>
                  <a:noFill/>
                </a:ln>
                <a:solidFill>
                  <a:schemeClr val="tx1"/>
                </a:solidFill>
                <a:effectLst/>
                <a:uLnTx/>
                <a:uFillTx/>
                <a:latin typeface="+mj-lt"/>
                <a:cs typeface="Gill Sans" panose="020B0502020104020203" pitchFamily="34" charset="-79"/>
              </a:endParaRPr>
            </a:p>
          </p:txBody>
        </p:sp>
        <p:pic>
          <p:nvPicPr>
            <p:cNvPr id="14" name="Gráfico 13" descr="Smartphone" title="Icono: número de teléfono del moderador">
              <a:extLst>
                <a:ext uri="{FF2B5EF4-FFF2-40B4-BE49-F238E27FC236}">
                  <a16:creationId xmlns:a16="http://schemas.microsoft.com/office/drawing/2014/main" id="{F56704AE-594A-41A1-B4E8-73295D147E6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70272" y="4891240"/>
              <a:ext cx="265014" cy="265015"/>
            </a:xfrm>
            <a:prstGeom prst="rect">
              <a:avLst/>
            </a:prstGeom>
          </p:spPr>
        </p:pic>
        <p:sp>
          <p:nvSpPr>
            <p:cNvPr id="15" name="Marcador de texto 17">
              <a:extLst>
                <a:ext uri="{FF2B5EF4-FFF2-40B4-BE49-F238E27FC236}">
                  <a16:creationId xmlns:a16="http://schemas.microsoft.com/office/drawing/2014/main" id="{00501E2D-DE74-47D1-A19D-0407A09B9C55}"/>
                </a:ext>
              </a:extLst>
            </p:cNvPr>
            <p:cNvSpPr txBox="1">
              <a:spLocks/>
            </p:cNvSpPr>
            <p:nvPr/>
          </p:nvSpPr>
          <p:spPr>
            <a:xfrm>
              <a:off x="7247468" y="4794017"/>
              <a:ext cx="3087708" cy="36224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rgbClr val="00B0F0"/>
                </a:buClr>
              </a:pPr>
              <a:r>
                <a:rPr lang="es-ES" sz="1800" u="none" strike="noStrike" kern="1200" cap="none" spc="150" normalizeH="0" noProof="0" dirty="0">
                  <a:ln>
                    <a:noFill/>
                  </a:ln>
                  <a:solidFill>
                    <a:schemeClr val="tx1"/>
                  </a:solidFill>
                  <a:effectLst/>
                  <a:uLnTx/>
                  <a:uFillTx/>
                  <a:latin typeface="+mj-lt"/>
                  <a:cs typeface="Gill Sans Light" panose="020B0302020104020203" pitchFamily="34" charset="-79"/>
                </a:rPr>
                <a:t>+593 958989071</a:t>
              </a:r>
              <a:endParaRPr kumimoji="0" lang="es-ES" sz="1800" u="none" strike="noStrike" kern="1200" cap="none" spc="150" normalizeH="0" baseline="0" noProof="0" dirty="0">
                <a:ln>
                  <a:noFill/>
                </a:ln>
                <a:solidFill>
                  <a:schemeClr val="tx1"/>
                </a:solidFill>
                <a:effectLst/>
                <a:uLnTx/>
                <a:uFillTx/>
                <a:latin typeface="+mj-lt"/>
                <a:cs typeface="Gill Sans Light" panose="020B0302020104020203" pitchFamily="34" charset="-79"/>
              </a:endParaRPr>
            </a:p>
          </p:txBody>
        </p:sp>
        <p:pic>
          <p:nvPicPr>
            <p:cNvPr id="16" name="Gráfico 15" descr="Sobre" title="Icono del correo electrónico del moderador">
              <a:extLst>
                <a:ext uri="{FF2B5EF4-FFF2-40B4-BE49-F238E27FC236}">
                  <a16:creationId xmlns:a16="http://schemas.microsoft.com/office/drawing/2014/main" id="{0A7C0E1A-CD7B-4B00-B473-80D2C907A79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70272" y="5365240"/>
              <a:ext cx="265014" cy="265015"/>
            </a:xfrm>
            <a:prstGeom prst="rect">
              <a:avLst/>
            </a:prstGeom>
          </p:spPr>
        </p:pic>
        <p:sp>
          <p:nvSpPr>
            <p:cNvPr id="17" name="Marcador de texto 18">
              <a:extLst>
                <a:ext uri="{FF2B5EF4-FFF2-40B4-BE49-F238E27FC236}">
                  <a16:creationId xmlns:a16="http://schemas.microsoft.com/office/drawing/2014/main" id="{977522C0-E919-458C-9D33-1DC168FFB049}"/>
                </a:ext>
              </a:extLst>
            </p:cNvPr>
            <p:cNvSpPr txBox="1">
              <a:spLocks/>
            </p:cNvSpPr>
            <p:nvPr/>
          </p:nvSpPr>
          <p:spPr>
            <a:xfrm>
              <a:off x="7247469" y="5365240"/>
              <a:ext cx="3237577" cy="1878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s-ES" sz="1800" u="none" strike="noStrike" kern="1200" cap="none" spc="150" normalizeH="0" noProof="0" dirty="0">
                  <a:ln>
                    <a:noFill/>
                  </a:ln>
                  <a:solidFill>
                    <a:schemeClr val="tx1"/>
                  </a:solidFill>
                  <a:effectLst/>
                  <a:uLnTx/>
                  <a:uFillTx/>
                  <a:latin typeface="+mj-lt"/>
                  <a:cs typeface="Gill Sans Light" panose="020B0302020104020203" pitchFamily="34" charset="-79"/>
                </a:rPr>
                <a:t>anacriss20@yahoo.es</a:t>
              </a:r>
              <a:endParaRPr kumimoji="0" lang="es-ES" sz="1800" u="none" strike="noStrike" kern="1200" cap="none" spc="150" normalizeH="0" noProof="0" dirty="0">
                <a:ln>
                  <a:noFill/>
                </a:ln>
                <a:solidFill>
                  <a:schemeClr val="tx1"/>
                </a:solidFill>
                <a:effectLst/>
                <a:uLnTx/>
                <a:uFillTx/>
                <a:latin typeface="+mj-lt"/>
                <a:cs typeface="Gill Sans Light" panose="020B0302020104020203" pitchFamily="34" charset="-79"/>
              </a:endParaRPr>
            </a:p>
          </p:txBody>
        </p:sp>
      </p:grpSp>
      <p:sp>
        <p:nvSpPr>
          <p:cNvPr id="2" name="Marcador de número de diapositiva 1">
            <a:extLst>
              <a:ext uri="{FF2B5EF4-FFF2-40B4-BE49-F238E27FC236}">
                <a16:creationId xmlns:a16="http://schemas.microsoft.com/office/drawing/2014/main" id="{1FE67D82-93F9-4D8F-983D-29D9BDAC5866}"/>
              </a:ext>
            </a:extLst>
          </p:cNvPr>
          <p:cNvSpPr>
            <a:spLocks noGrp="1"/>
          </p:cNvSpPr>
          <p:nvPr>
            <p:ph type="sldNum" sz="quarter" idx="12"/>
          </p:nvPr>
        </p:nvSpPr>
        <p:spPr/>
        <p:txBody>
          <a:bodyPr/>
          <a:lstStyle/>
          <a:p>
            <a:fld id="{4CF662B8-7DA8-456A-85D3-8F2BB9597AB7}" type="slidenum">
              <a:rPr lang="en-US" smtClean="0"/>
              <a:t>33</a:t>
            </a:fld>
            <a:endParaRPr lang="en-US"/>
          </a:p>
        </p:txBody>
      </p:sp>
    </p:spTree>
    <p:extLst>
      <p:ext uri="{BB962C8B-B14F-4D97-AF65-F5344CB8AC3E}">
        <p14:creationId xmlns:p14="http://schemas.microsoft.com/office/powerpoint/2010/main" val="63748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u="none" dirty="0">
                <a:solidFill>
                  <a:srgbClr val="FFFF00"/>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5" name="Rectángulo: esquinas redondeadas 4">
            <a:extLst>
              <a:ext uri="{FF2B5EF4-FFF2-40B4-BE49-F238E27FC236}">
                <a16:creationId xmlns:a16="http://schemas.microsoft.com/office/drawing/2014/main" id="{D9C3140B-E623-48A6-BC43-64F6CCB9EE53}"/>
              </a:ext>
            </a:extLst>
          </p:cNvPr>
          <p:cNvSpPr/>
          <p:nvPr/>
        </p:nvSpPr>
        <p:spPr>
          <a:xfrm>
            <a:off x="80921" y="1059759"/>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Diagrama 5">
            <a:extLst>
              <a:ext uri="{FF2B5EF4-FFF2-40B4-BE49-F238E27FC236}">
                <a16:creationId xmlns:a16="http://schemas.microsoft.com/office/drawing/2014/main" id="{C6A52E3A-39B7-4251-9382-9A628631538D}"/>
              </a:ext>
            </a:extLst>
          </p:cNvPr>
          <p:cNvGraphicFramePr/>
          <p:nvPr>
            <p:extLst>
              <p:ext uri="{D42A27DB-BD31-4B8C-83A1-F6EECF244321}">
                <p14:modId xmlns:p14="http://schemas.microsoft.com/office/powerpoint/2010/main" val="1720292040"/>
              </p:ext>
            </p:extLst>
          </p:nvPr>
        </p:nvGraphicFramePr>
        <p:xfrm>
          <a:off x="1828999" y="719666"/>
          <a:ext cx="55879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Imágenes de Empresa | Vectores, fotos de stock y PSD gratuitos">
            <a:extLst>
              <a:ext uri="{FF2B5EF4-FFF2-40B4-BE49-F238E27FC236}">
                <a16:creationId xmlns:a16="http://schemas.microsoft.com/office/drawing/2014/main" id="{3C2980A2-9D12-4BC2-82B7-B617EF7558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7329" y="3595691"/>
            <a:ext cx="1092200" cy="109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Conociendo el control de producción a fondo y en detalle">
            <a:extLst>
              <a:ext uri="{FF2B5EF4-FFF2-40B4-BE49-F238E27FC236}">
                <a16:creationId xmlns:a16="http://schemas.microsoft.com/office/drawing/2014/main" id="{1434BE24-CFC7-40DB-A978-9A24A4F2E5C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6121" t="9928" b="15756"/>
          <a:stretch/>
        </p:blipFill>
        <p:spPr bwMode="auto">
          <a:xfrm>
            <a:off x="2210423" y="5028990"/>
            <a:ext cx="1017415" cy="933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Transformación digital en las empresas | edX">
            <a:extLst>
              <a:ext uri="{FF2B5EF4-FFF2-40B4-BE49-F238E27FC236}">
                <a16:creationId xmlns:a16="http://schemas.microsoft.com/office/drawing/2014/main" id="{ECC24583-AC19-4279-9733-902183B0BA5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666" r="17580"/>
          <a:stretch/>
        </p:blipFill>
        <p:spPr bwMode="auto">
          <a:xfrm>
            <a:off x="2167329" y="2273934"/>
            <a:ext cx="1088361" cy="980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Flecha: a la derecha 6">
            <a:extLst>
              <a:ext uri="{FF2B5EF4-FFF2-40B4-BE49-F238E27FC236}">
                <a16:creationId xmlns:a16="http://schemas.microsoft.com/office/drawing/2014/main" id="{F91D0CDE-A5C2-439E-AC69-15FA040ECE4D}"/>
              </a:ext>
            </a:extLst>
          </p:cNvPr>
          <p:cNvSpPr/>
          <p:nvPr/>
        </p:nvSpPr>
        <p:spPr>
          <a:xfrm>
            <a:off x="7416998" y="1027511"/>
            <a:ext cx="1628817" cy="689465"/>
          </a:xfrm>
          <a:prstGeom prst="righ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u="none" dirty="0">
                <a:latin typeface="Arial Rounded MT Bold" panose="020F0704030504030204" pitchFamily="34" charset="0"/>
              </a:rPr>
              <a:t>No obstante</a:t>
            </a:r>
          </a:p>
        </p:txBody>
      </p:sp>
      <p:sp>
        <p:nvSpPr>
          <p:cNvPr id="8" name="CuadroTexto 7">
            <a:extLst>
              <a:ext uri="{FF2B5EF4-FFF2-40B4-BE49-F238E27FC236}">
                <a16:creationId xmlns:a16="http://schemas.microsoft.com/office/drawing/2014/main" id="{3282E6B5-9AC2-4AE2-A273-66D8AD2EB29E}"/>
              </a:ext>
            </a:extLst>
          </p:cNvPr>
          <p:cNvSpPr txBox="1"/>
          <p:nvPr/>
        </p:nvSpPr>
        <p:spPr>
          <a:xfrm>
            <a:off x="9179161" y="800679"/>
            <a:ext cx="1903751" cy="1200329"/>
          </a:xfrm>
          <a:prstGeom prst="rect">
            <a:avLst/>
          </a:prstGeom>
          <a:solidFill>
            <a:srgbClr val="E98705"/>
          </a:solidFill>
          <a:ln>
            <a:solidFill>
              <a:schemeClr val="accent2"/>
            </a:solidFill>
          </a:ln>
        </p:spPr>
        <p:txBody>
          <a:bodyPr wrap="square" rtlCol="0">
            <a:spAutoFit/>
          </a:bodyPr>
          <a:lstStyle/>
          <a:p>
            <a:r>
              <a:rPr lang="es-EC" u="none" dirty="0">
                <a:solidFill>
                  <a:srgbClr val="FBFFFB"/>
                </a:solidFill>
              </a:rPr>
              <a:t>Enfrentan serias dificultades en el desarrollo de sus actividades.</a:t>
            </a:r>
          </a:p>
        </p:txBody>
      </p:sp>
      <p:sp>
        <p:nvSpPr>
          <p:cNvPr id="28" name="CuadroTexto 27">
            <a:extLst>
              <a:ext uri="{FF2B5EF4-FFF2-40B4-BE49-F238E27FC236}">
                <a16:creationId xmlns:a16="http://schemas.microsoft.com/office/drawing/2014/main" id="{353E701C-6419-4789-89BF-74DE742D8975}"/>
              </a:ext>
            </a:extLst>
          </p:cNvPr>
          <p:cNvSpPr txBox="1"/>
          <p:nvPr/>
        </p:nvSpPr>
        <p:spPr>
          <a:xfrm>
            <a:off x="8474623" y="2358398"/>
            <a:ext cx="2608289" cy="1200329"/>
          </a:xfrm>
          <a:prstGeom prst="rect">
            <a:avLst/>
          </a:prstGeom>
          <a:solidFill>
            <a:srgbClr val="E98705"/>
          </a:solidFill>
          <a:ln>
            <a:solidFill>
              <a:schemeClr val="accent2"/>
            </a:solidFill>
          </a:ln>
        </p:spPr>
        <p:txBody>
          <a:bodyPr wrap="square" rtlCol="0">
            <a:spAutoFit/>
          </a:bodyPr>
          <a:lstStyle>
            <a:defPPr>
              <a:defRPr lang="es-ES"/>
            </a:defPPr>
            <a:lvl1pPr>
              <a:defRPr u="none">
                <a:solidFill>
                  <a:srgbClr val="FBFFFB"/>
                </a:solidFill>
              </a:defRPr>
            </a:lvl1pPr>
          </a:lstStyle>
          <a:p>
            <a:r>
              <a:rPr lang="es-EC" dirty="0"/>
              <a:t>Falta de liquidez para cubrir gastos operativos y administrativos</a:t>
            </a:r>
          </a:p>
        </p:txBody>
      </p:sp>
      <p:sp>
        <p:nvSpPr>
          <p:cNvPr id="9" name="Flecha: curvada hacia la izquierda 8">
            <a:extLst>
              <a:ext uri="{FF2B5EF4-FFF2-40B4-BE49-F238E27FC236}">
                <a16:creationId xmlns:a16="http://schemas.microsoft.com/office/drawing/2014/main" id="{4AA8B6D8-E0BE-4E13-973C-10DA575E2B85}"/>
              </a:ext>
            </a:extLst>
          </p:cNvPr>
          <p:cNvSpPr/>
          <p:nvPr/>
        </p:nvSpPr>
        <p:spPr>
          <a:xfrm>
            <a:off x="11091814" y="1535270"/>
            <a:ext cx="764256" cy="1477328"/>
          </a:xfrm>
          <a:prstGeom prst="curvedLeftArrow">
            <a:avLst>
              <a:gd name="adj1" fmla="val 13098"/>
              <a:gd name="adj2" fmla="val 50000"/>
              <a:gd name="adj3" fmla="val 21078"/>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u="none">
              <a:latin typeface="Arial Rounded MT Bold" panose="020F0704030504030204" pitchFamily="34" charset="0"/>
            </a:endParaRPr>
          </a:p>
        </p:txBody>
      </p:sp>
      <p:sp>
        <p:nvSpPr>
          <p:cNvPr id="10" name="Flecha: curvada hacia la derecha 9">
            <a:extLst>
              <a:ext uri="{FF2B5EF4-FFF2-40B4-BE49-F238E27FC236}">
                <a16:creationId xmlns:a16="http://schemas.microsoft.com/office/drawing/2014/main" id="{24B81AC4-4B10-4E4F-8451-F761A538F9DF}"/>
              </a:ext>
            </a:extLst>
          </p:cNvPr>
          <p:cNvSpPr/>
          <p:nvPr/>
        </p:nvSpPr>
        <p:spPr>
          <a:xfrm>
            <a:off x="7446395" y="3595692"/>
            <a:ext cx="1028228" cy="1950670"/>
          </a:xfrm>
          <a:prstGeom prst="curvedRightArrow">
            <a:avLst>
              <a:gd name="adj1" fmla="val 7557"/>
              <a:gd name="adj2" fmla="val 38129"/>
              <a:gd name="adj3" fmla="val 20709"/>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u="none">
              <a:latin typeface="Arial Rounded MT Bold" panose="020F0704030504030204" pitchFamily="34" charset="0"/>
            </a:endParaRPr>
          </a:p>
        </p:txBody>
      </p:sp>
      <p:sp>
        <p:nvSpPr>
          <p:cNvPr id="31" name="CuadroTexto 30">
            <a:extLst>
              <a:ext uri="{FF2B5EF4-FFF2-40B4-BE49-F238E27FC236}">
                <a16:creationId xmlns:a16="http://schemas.microsoft.com/office/drawing/2014/main" id="{5E401BA5-C4D9-4DB4-8119-097A60880DAF}"/>
              </a:ext>
            </a:extLst>
          </p:cNvPr>
          <p:cNvSpPr txBox="1"/>
          <p:nvPr/>
        </p:nvSpPr>
        <p:spPr>
          <a:xfrm>
            <a:off x="8474623" y="4938004"/>
            <a:ext cx="1903751" cy="1200329"/>
          </a:xfrm>
          <a:prstGeom prst="rect">
            <a:avLst/>
          </a:prstGeom>
          <a:solidFill>
            <a:srgbClr val="E98705"/>
          </a:solidFill>
          <a:ln>
            <a:solidFill>
              <a:schemeClr val="accent2"/>
            </a:solidFill>
          </a:ln>
        </p:spPr>
        <p:txBody>
          <a:bodyPr wrap="square" rtlCol="0">
            <a:spAutoFit/>
          </a:bodyPr>
          <a:lstStyle>
            <a:defPPr>
              <a:defRPr lang="es-ES"/>
            </a:defPPr>
            <a:lvl1pPr>
              <a:defRPr u="none">
                <a:solidFill>
                  <a:srgbClr val="FBFFFB"/>
                </a:solidFill>
              </a:defRPr>
            </a:lvl1pPr>
          </a:lstStyle>
          <a:p>
            <a:r>
              <a:rPr lang="es-EC" dirty="0"/>
              <a:t>Quiebre financiero y cierre de las empresas.</a:t>
            </a:r>
          </a:p>
        </p:txBody>
      </p:sp>
      <p:pic>
        <p:nvPicPr>
          <p:cNvPr id="34" name="Imagen 33" descr="Texto&#10;&#10;Descripción generada automáticamente">
            <a:extLst>
              <a:ext uri="{FF2B5EF4-FFF2-40B4-BE49-F238E27FC236}">
                <a16:creationId xmlns:a16="http://schemas.microsoft.com/office/drawing/2014/main" id="{54640B5F-8387-468E-9F01-9CF95C79D1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07771" y="5073962"/>
            <a:ext cx="1350281" cy="843926"/>
          </a:xfrm>
          <a:prstGeom prst="rect">
            <a:avLst/>
          </a:prstGeom>
        </p:spPr>
      </p:pic>
      <p:pic>
        <p:nvPicPr>
          <p:cNvPr id="35" name="Imagen 34" descr="Imagen en blanco y negro de una persona&#10;&#10;Descripción generada automáticamente con confianza baja">
            <a:extLst>
              <a:ext uri="{FF2B5EF4-FFF2-40B4-BE49-F238E27FC236}">
                <a16:creationId xmlns:a16="http://schemas.microsoft.com/office/drawing/2014/main" id="{980DD258-9132-4632-84E5-D45F6EF2CC6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918"/>
          <a:stretch/>
        </p:blipFill>
        <p:spPr>
          <a:xfrm>
            <a:off x="8474623" y="3572438"/>
            <a:ext cx="2608289" cy="1107316"/>
          </a:xfrm>
          <a:prstGeom prst="rect">
            <a:avLst/>
          </a:prstGeom>
        </p:spPr>
      </p:pic>
      <p:sp>
        <p:nvSpPr>
          <p:cNvPr id="2" name="Marcador de número de diapositiva 1">
            <a:extLst>
              <a:ext uri="{FF2B5EF4-FFF2-40B4-BE49-F238E27FC236}">
                <a16:creationId xmlns:a16="http://schemas.microsoft.com/office/drawing/2014/main" id="{B7452FE1-AB0A-4D8B-88E9-677EDB3FEEB6}"/>
              </a:ext>
            </a:extLst>
          </p:cNvPr>
          <p:cNvSpPr>
            <a:spLocks noGrp="1"/>
          </p:cNvSpPr>
          <p:nvPr>
            <p:ph type="sldNum" sz="quarter" idx="12"/>
          </p:nvPr>
        </p:nvSpPr>
        <p:spPr/>
        <p:txBody>
          <a:bodyPr/>
          <a:lstStyle/>
          <a:p>
            <a:fld id="{4CF662B8-7DA8-456A-85D3-8F2BB9597AB7}" type="slidenum">
              <a:rPr lang="en-US" smtClean="0"/>
              <a:t>4</a:t>
            </a:fld>
            <a:endParaRPr lang="en-US"/>
          </a:p>
        </p:txBody>
      </p:sp>
    </p:spTree>
    <p:extLst>
      <p:ext uri="{BB962C8B-B14F-4D97-AF65-F5344CB8AC3E}">
        <p14:creationId xmlns:p14="http://schemas.microsoft.com/office/powerpoint/2010/main" val="17245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28" grpId="0" animBg="1"/>
      <p:bldP spid="9" grpId="0" animBg="1"/>
      <p:bldP spid="1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u="none" dirty="0">
                <a:solidFill>
                  <a:srgbClr val="FFFF00"/>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5" name="Rectángulo: esquinas redondeadas 4">
            <a:extLst>
              <a:ext uri="{FF2B5EF4-FFF2-40B4-BE49-F238E27FC236}">
                <a16:creationId xmlns:a16="http://schemas.microsoft.com/office/drawing/2014/main" id="{D9C3140B-E623-48A6-BC43-64F6CCB9EE53}"/>
              </a:ext>
            </a:extLst>
          </p:cNvPr>
          <p:cNvSpPr/>
          <p:nvPr/>
        </p:nvSpPr>
        <p:spPr>
          <a:xfrm>
            <a:off x="80921" y="1059759"/>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esquinas redondeadas 17">
            <a:extLst>
              <a:ext uri="{FF2B5EF4-FFF2-40B4-BE49-F238E27FC236}">
                <a16:creationId xmlns:a16="http://schemas.microsoft.com/office/drawing/2014/main" id="{62287DE0-3DC0-418E-A17F-ECB01AE20145}"/>
              </a:ext>
            </a:extLst>
          </p:cNvPr>
          <p:cNvSpPr/>
          <p:nvPr/>
        </p:nvSpPr>
        <p:spPr>
          <a:xfrm>
            <a:off x="2295827" y="955341"/>
            <a:ext cx="5753891" cy="5872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u="none" dirty="0">
                <a:latin typeface="Arial Rounded MT Bold" panose="020F0704030504030204" pitchFamily="34" charset="0"/>
              </a:rPr>
              <a:t>Estudio de Caso: </a:t>
            </a:r>
            <a:r>
              <a:rPr lang="es-EC" sz="2400" u="none" dirty="0" err="1">
                <a:latin typeface="Arial Rounded MT Bold" panose="020F0704030504030204" pitchFamily="34" charset="0"/>
              </a:rPr>
              <a:t>Proing</a:t>
            </a:r>
            <a:r>
              <a:rPr lang="es-EC" sz="2400" u="none" dirty="0">
                <a:latin typeface="Arial Rounded MT Bold" panose="020F0704030504030204" pitchFamily="34" charset="0"/>
              </a:rPr>
              <a:t> </a:t>
            </a:r>
            <a:r>
              <a:rPr lang="es-EC" sz="2400" u="none" dirty="0" err="1">
                <a:latin typeface="Arial Rounded MT Bold" panose="020F0704030504030204" pitchFamily="34" charset="0"/>
              </a:rPr>
              <a:t>Cia</a:t>
            </a:r>
            <a:r>
              <a:rPr lang="es-EC" sz="2400" u="none" dirty="0">
                <a:latin typeface="Arial Rounded MT Bold" panose="020F0704030504030204" pitchFamily="34" charset="0"/>
              </a:rPr>
              <a:t> Ltda. </a:t>
            </a:r>
            <a:endParaRPr lang="en-US" sz="2400" u="none" dirty="0">
              <a:latin typeface="Arial Rounded MT Bold" panose="020F0704030504030204" pitchFamily="34" charset="0"/>
            </a:endParaRPr>
          </a:p>
        </p:txBody>
      </p:sp>
      <p:pic>
        <p:nvPicPr>
          <p:cNvPr id="19" name="Imagen 18" descr="Interfaz de usuario gráfica, Diagrama, Aplicación&#10;&#10;Descripción generada automáticamente">
            <a:extLst>
              <a:ext uri="{FF2B5EF4-FFF2-40B4-BE49-F238E27FC236}">
                <a16:creationId xmlns:a16="http://schemas.microsoft.com/office/drawing/2014/main" id="{0E5853C7-1596-4201-8D23-ED1FE0819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078" y="1984465"/>
            <a:ext cx="2438400" cy="2438400"/>
          </a:xfrm>
          <a:prstGeom prst="rect">
            <a:avLst/>
          </a:prstGeom>
        </p:spPr>
      </p:pic>
      <p:sp>
        <p:nvSpPr>
          <p:cNvPr id="20" name="Rectángulo: esquinas redondeadas 19">
            <a:extLst>
              <a:ext uri="{FF2B5EF4-FFF2-40B4-BE49-F238E27FC236}">
                <a16:creationId xmlns:a16="http://schemas.microsoft.com/office/drawing/2014/main" id="{7DEAC489-2230-4CE3-9AA0-B281B037F99A}"/>
              </a:ext>
            </a:extLst>
          </p:cNvPr>
          <p:cNvSpPr/>
          <p:nvPr/>
        </p:nvSpPr>
        <p:spPr>
          <a:xfrm>
            <a:off x="2133743" y="4518561"/>
            <a:ext cx="1791477" cy="548113"/>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err="1">
                <a:latin typeface="Arial Rounded MT Bold" panose="020F0704030504030204" pitchFamily="34" charset="0"/>
              </a:rPr>
              <a:t>Proing</a:t>
            </a:r>
            <a:endParaRPr lang="es-EC" u="none" dirty="0">
              <a:latin typeface="Arial Rounded MT Bold" panose="020F0704030504030204" pitchFamily="34" charset="0"/>
            </a:endParaRPr>
          </a:p>
          <a:p>
            <a:pPr algn="ctr"/>
            <a:r>
              <a:rPr lang="es-EC" u="none" dirty="0">
                <a:latin typeface="Arial Rounded MT Bold" panose="020F0704030504030204" pitchFamily="34" charset="0"/>
              </a:rPr>
              <a:t>Pyme</a:t>
            </a:r>
            <a:endParaRPr lang="en-US" u="none" dirty="0">
              <a:latin typeface="Arial Rounded MT Bold" panose="020F0704030504030204" pitchFamily="34" charset="0"/>
            </a:endParaRPr>
          </a:p>
        </p:txBody>
      </p:sp>
      <p:pic>
        <p:nvPicPr>
          <p:cNvPr id="5122" name="Picture 2" descr="Hombre blanco sosteniendo una bandera de Ecuador y sostiene su mano en su  corazón aislado sobre un fondo blanco con amor a Ecuador Fotografía de  stock - Alamy">
            <a:extLst>
              <a:ext uri="{FF2B5EF4-FFF2-40B4-BE49-F238E27FC236}">
                <a16:creationId xmlns:a16="http://schemas.microsoft.com/office/drawing/2014/main" id="{6B1F6E8E-8333-4813-8753-5C190DAA86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64" t="3552" r="15167" b="13941"/>
          <a:stretch/>
        </p:blipFill>
        <p:spPr bwMode="auto">
          <a:xfrm>
            <a:off x="5451788" y="2712913"/>
            <a:ext cx="1769876" cy="1716409"/>
          </a:xfrm>
          <a:prstGeom prst="rect">
            <a:avLst/>
          </a:prstGeom>
          <a:noFill/>
          <a:extLst>
            <a:ext uri="{909E8E84-426E-40DD-AFC4-6F175D3DCCD1}">
              <a14:hiddenFill xmlns:a14="http://schemas.microsoft.com/office/drawing/2010/main">
                <a:solidFill>
                  <a:srgbClr val="FFFFFF"/>
                </a:solidFill>
              </a14:hiddenFill>
            </a:ext>
          </a:extLst>
        </p:spPr>
      </p:pic>
      <p:sp>
        <p:nvSpPr>
          <p:cNvPr id="15" name="Flecha: a la derecha 14">
            <a:extLst>
              <a:ext uri="{FF2B5EF4-FFF2-40B4-BE49-F238E27FC236}">
                <a16:creationId xmlns:a16="http://schemas.microsoft.com/office/drawing/2014/main" id="{D5BDF29E-82D6-4648-B574-48933A5F9E98}"/>
              </a:ext>
            </a:extLst>
          </p:cNvPr>
          <p:cNvSpPr/>
          <p:nvPr/>
        </p:nvSpPr>
        <p:spPr>
          <a:xfrm>
            <a:off x="4146493" y="3196770"/>
            <a:ext cx="1237226" cy="587208"/>
          </a:xfrm>
          <a:prstGeom prst="righ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u="none" dirty="0">
              <a:latin typeface="Arial Rounded MT Bold" panose="020F0704030504030204" pitchFamily="34" charset="0"/>
            </a:endParaRPr>
          </a:p>
        </p:txBody>
      </p:sp>
      <p:pic>
        <p:nvPicPr>
          <p:cNvPr id="5124" name="Picture 4" descr="Qué son los tableros eléctricos y de qué se componen | CEAC">
            <a:extLst>
              <a:ext uri="{FF2B5EF4-FFF2-40B4-BE49-F238E27FC236}">
                <a16:creationId xmlns:a16="http://schemas.microsoft.com/office/drawing/2014/main" id="{FED1A78D-5ADE-42BE-876B-C363B3A38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474" y="1490539"/>
            <a:ext cx="2023054" cy="13462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áles son las funciones del cableado estructurado?">
            <a:extLst>
              <a:ext uri="{FF2B5EF4-FFF2-40B4-BE49-F238E27FC236}">
                <a16:creationId xmlns:a16="http://schemas.microsoft.com/office/drawing/2014/main" id="{5E88AD7D-70CF-4D30-99F4-3FC4C9BC3C0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9282"/>
          <a:stretch/>
        </p:blipFill>
        <p:spPr bwMode="auto">
          <a:xfrm>
            <a:off x="9351474" y="3121567"/>
            <a:ext cx="2023054" cy="125315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ata Center and Technology Services | JK Moving">
            <a:extLst>
              <a:ext uri="{FF2B5EF4-FFF2-40B4-BE49-F238E27FC236}">
                <a16:creationId xmlns:a16="http://schemas.microsoft.com/office/drawing/2014/main" id="{B113725D-8955-4266-A454-BA4337F11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1474" y="4654659"/>
            <a:ext cx="2023055" cy="1401153"/>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esquinas redondeadas 20">
            <a:extLst>
              <a:ext uri="{FF2B5EF4-FFF2-40B4-BE49-F238E27FC236}">
                <a16:creationId xmlns:a16="http://schemas.microsoft.com/office/drawing/2014/main" id="{9531EC6E-92EE-4A00-B0E3-E9E59C7806AA}"/>
              </a:ext>
            </a:extLst>
          </p:cNvPr>
          <p:cNvSpPr/>
          <p:nvPr/>
        </p:nvSpPr>
        <p:spPr>
          <a:xfrm>
            <a:off x="7422319" y="1925472"/>
            <a:ext cx="1791477" cy="587207"/>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Redes Eléctricas</a:t>
            </a:r>
            <a:endParaRPr lang="en-US" u="none" dirty="0">
              <a:latin typeface="Arial Rounded MT Bold" panose="020F0704030504030204" pitchFamily="34" charset="0"/>
            </a:endParaRPr>
          </a:p>
        </p:txBody>
      </p:sp>
      <p:sp>
        <p:nvSpPr>
          <p:cNvPr id="22" name="Rectángulo: esquinas redondeadas 21">
            <a:extLst>
              <a:ext uri="{FF2B5EF4-FFF2-40B4-BE49-F238E27FC236}">
                <a16:creationId xmlns:a16="http://schemas.microsoft.com/office/drawing/2014/main" id="{E15F1CE1-BDD5-422C-BCA8-1BB6AA341A8B}"/>
              </a:ext>
            </a:extLst>
          </p:cNvPr>
          <p:cNvSpPr/>
          <p:nvPr/>
        </p:nvSpPr>
        <p:spPr>
          <a:xfrm>
            <a:off x="7422319" y="3361192"/>
            <a:ext cx="1791477" cy="818977"/>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Sistemas de Cableado Estructurado</a:t>
            </a:r>
            <a:endParaRPr lang="en-US" u="none" dirty="0">
              <a:latin typeface="Arial Rounded MT Bold" panose="020F0704030504030204" pitchFamily="34" charset="0"/>
            </a:endParaRPr>
          </a:p>
        </p:txBody>
      </p:sp>
      <p:sp>
        <p:nvSpPr>
          <p:cNvPr id="23" name="Rectángulo: esquinas redondeadas 22">
            <a:extLst>
              <a:ext uri="{FF2B5EF4-FFF2-40B4-BE49-F238E27FC236}">
                <a16:creationId xmlns:a16="http://schemas.microsoft.com/office/drawing/2014/main" id="{060DC8EA-7BFA-40D0-A604-C1129895995F}"/>
              </a:ext>
            </a:extLst>
          </p:cNvPr>
          <p:cNvSpPr/>
          <p:nvPr/>
        </p:nvSpPr>
        <p:spPr>
          <a:xfrm>
            <a:off x="7422319" y="4871838"/>
            <a:ext cx="1791477" cy="818977"/>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err="1">
                <a:latin typeface="Arial Rounded MT Bold" panose="020F0704030504030204" pitchFamily="34" charset="0"/>
              </a:rPr>
              <a:t>Moving</a:t>
            </a:r>
            <a:r>
              <a:rPr lang="es-EC" u="none" dirty="0">
                <a:latin typeface="Arial Rounded MT Bold" panose="020F0704030504030204" pitchFamily="34" charset="0"/>
              </a:rPr>
              <a:t> de Data Center</a:t>
            </a:r>
            <a:endParaRPr lang="en-US" u="none" dirty="0">
              <a:latin typeface="Arial Rounded MT Bold" panose="020F0704030504030204" pitchFamily="34" charset="0"/>
            </a:endParaRPr>
          </a:p>
        </p:txBody>
      </p:sp>
      <p:sp>
        <p:nvSpPr>
          <p:cNvPr id="2" name="Marcador de número de diapositiva 1">
            <a:extLst>
              <a:ext uri="{FF2B5EF4-FFF2-40B4-BE49-F238E27FC236}">
                <a16:creationId xmlns:a16="http://schemas.microsoft.com/office/drawing/2014/main" id="{BEC8E3B3-B33A-4FB1-98BC-809BA22275B9}"/>
              </a:ext>
            </a:extLst>
          </p:cNvPr>
          <p:cNvSpPr>
            <a:spLocks noGrp="1"/>
          </p:cNvSpPr>
          <p:nvPr>
            <p:ph type="sldNum" sz="quarter" idx="12"/>
          </p:nvPr>
        </p:nvSpPr>
        <p:spPr/>
        <p:txBody>
          <a:bodyPr/>
          <a:lstStyle/>
          <a:p>
            <a:fld id="{4CF662B8-7DA8-456A-85D3-8F2BB9597AB7}" type="slidenum">
              <a:rPr lang="en-US" smtClean="0"/>
              <a:t>5</a:t>
            </a:fld>
            <a:endParaRPr lang="en-US"/>
          </a:p>
        </p:txBody>
      </p:sp>
    </p:spTree>
    <p:extLst>
      <p:ext uri="{BB962C8B-B14F-4D97-AF65-F5344CB8AC3E}">
        <p14:creationId xmlns:p14="http://schemas.microsoft.com/office/powerpoint/2010/main" val="26531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rgbClr val="FBFFFB"/>
                </a:solidFill>
              </a:rPr>
              <a:t>Antecedentes</a:t>
            </a:r>
          </a:p>
          <a:p>
            <a:pPr marL="285750" indent="-285750">
              <a:buFont typeface="Arial" panose="020B0604020202020204" pitchFamily="34" charset="0"/>
              <a:buChar char="•"/>
            </a:pPr>
            <a:r>
              <a:rPr lang="es-EC" u="none" dirty="0">
                <a:solidFill>
                  <a:srgbClr val="FFFF00"/>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18" name="Rectángulo: esquinas redondeadas 17">
            <a:extLst>
              <a:ext uri="{FF2B5EF4-FFF2-40B4-BE49-F238E27FC236}">
                <a16:creationId xmlns:a16="http://schemas.microsoft.com/office/drawing/2014/main" id="{62287DE0-3DC0-418E-A17F-ECB01AE20145}"/>
              </a:ext>
            </a:extLst>
          </p:cNvPr>
          <p:cNvSpPr/>
          <p:nvPr/>
        </p:nvSpPr>
        <p:spPr>
          <a:xfrm>
            <a:off x="1893028" y="811046"/>
            <a:ext cx="5753891" cy="5872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u="none" dirty="0">
                <a:latin typeface="Arial Rounded MT Bold" panose="020F0704030504030204" pitchFamily="34" charset="0"/>
              </a:rPr>
              <a:t>Estudio de Caso: </a:t>
            </a:r>
            <a:r>
              <a:rPr lang="es-EC" sz="2400" u="none" dirty="0" err="1">
                <a:latin typeface="Arial Rounded MT Bold" panose="020F0704030504030204" pitchFamily="34" charset="0"/>
              </a:rPr>
              <a:t>Proing</a:t>
            </a:r>
            <a:r>
              <a:rPr lang="es-EC" sz="2400" u="none" dirty="0">
                <a:latin typeface="Arial Rounded MT Bold" panose="020F0704030504030204" pitchFamily="34" charset="0"/>
              </a:rPr>
              <a:t> </a:t>
            </a:r>
            <a:r>
              <a:rPr lang="es-EC" sz="2400" u="none" dirty="0" err="1">
                <a:latin typeface="Arial Rounded MT Bold" panose="020F0704030504030204" pitchFamily="34" charset="0"/>
              </a:rPr>
              <a:t>Cia</a:t>
            </a:r>
            <a:r>
              <a:rPr lang="es-EC" sz="2400" u="none" dirty="0">
                <a:latin typeface="Arial Rounded MT Bold" panose="020F0704030504030204" pitchFamily="34" charset="0"/>
              </a:rPr>
              <a:t> Ltda. </a:t>
            </a:r>
            <a:endParaRPr lang="en-US" sz="2400" u="none" dirty="0">
              <a:latin typeface="Arial Rounded MT Bold" panose="020F0704030504030204" pitchFamily="34" charset="0"/>
            </a:endParaRPr>
          </a:p>
        </p:txBody>
      </p:sp>
      <p:pic>
        <p:nvPicPr>
          <p:cNvPr id="19" name="Imagen 18" descr="Interfaz de usuario gráfica, Diagrama, Aplicación&#10;&#10;Descripción generada automáticamente">
            <a:extLst>
              <a:ext uri="{FF2B5EF4-FFF2-40B4-BE49-F238E27FC236}">
                <a16:creationId xmlns:a16="http://schemas.microsoft.com/office/drawing/2014/main" id="{0E5853C7-1596-4201-8D23-ED1FE0819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999" y="1918338"/>
            <a:ext cx="2438400" cy="2438400"/>
          </a:xfrm>
          <a:prstGeom prst="rect">
            <a:avLst/>
          </a:prstGeom>
        </p:spPr>
      </p:pic>
      <p:sp>
        <p:nvSpPr>
          <p:cNvPr id="20" name="Rectángulo: esquinas redondeadas 19">
            <a:extLst>
              <a:ext uri="{FF2B5EF4-FFF2-40B4-BE49-F238E27FC236}">
                <a16:creationId xmlns:a16="http://schemas.microsoft.com/office/drawing/2014/main" id="{7DEAC489-2230-4CE3-9AA0-B281B037F99A}"/>
              </a:ext>
            </a:extLst>
          </p:cNvPr>
          <p:cNvSpPr/>
          <p:nvPr/>
        </p:nvSpPr>
        <p:spPr>
          <a:xfrm>
            <a:off x="2214664" y="4452435"/>
            <a:ext cx="1791477" cy="303964"/>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err="1">
                <a:latin typeface="Arial Rounded MT Bold" panose="020F0704030504030204" pitchFamily="34" charset="0"/>
              </a:rPr>
              <a:t>Proing</a:t>
            </a:r>
            <a:endParaRPr lang="en-US" u="none" dirty="0">
              <a:latin typeface="Arial Rounded MT Bold" panose="020F0704030504030204" pitchFamily="34" charset="0"/>
            </a:endParaRPr>
          </a:p>
        </p:txBody>
      </p:sp>
      <p:sp>
        <p:nvSpPr>
          <p:cNvPr id="2" name="Flecha: a la derecha con muesca 1">
            <a:extLst>
              <a:ext uri="{FF2B5EF4-FFF2-40B4-BE49-F238E27FC236}">
                <a16:creationId xmlns:a16="http://schemas.microsoft.com/office/drawing/2014/main" id="{952673A3-D685-4BFF-BDDF-7D044E44E3DF}"/>
              </a:ext>
            </a:extLst>
          </p:cNvPr>
          <p:cNvSpPr/>
          <p:nvPr/>
        </p:nvSpPr>
        <p:spPr>
          <a:xfrm>
            <a:off x="2131464" y="5216978"/>
            <a:ext cx="3629418" cy="621133"/>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400" u="none" dirty="0">
              <a:latin typeface="Arial Rounded MT Bold" panose="020F0704030504030204" pitchFamily="34" charset="0"/>
            </a:endParaRPr>
          </a:p>
        </p:txBody>
      </p:sp>
      <p:sp>
        <p:nvSpPr>
          <p:cNvPr id="25" name="Elipse 24">
            <a:extLst>
              <a:ext uri="{FF2B5EF4-FFF2-40B4-BE49-F238E27FC236}">
                <a16:creationId xmlns:a16="http://schemas.microsoft.com/office/drawing/2014/main" id="{AC28DD84-E383-42CF-9490-7F5463A8E344}"/>
              </a:ext>
            </a:extLst>
          </p:cNvPr>
          <p:cNvSpPr/>
          <p:nvPr/>
        </p:nvSpPr>
        <p:spPr>
          <a:xfrm>
            <a:off x="2131463" y="5862043"/>
            <a:ext cx="1152167"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2006</a:t>
            </a:r>
            <a:endParaRPr lang="en-US" sz="1600" b="1" u="none" dirty="0">
              <a:latin typeface="Arial Rounded MT Bold" panose="020F0704030504030204" pitchFamily="34" charset="0"/>
            </a:endParaRPr>
          </a:p>
        </p:txBody>
      </p:sp>
      <p:sp>
        <p:nvSpPr>
          <p:cNvPr id="26" name="Elipse 25">
            <a:extLst>
              <a:ext uri="{FF2B5EF4-FFF2-40B4-BE49-F238E27FC236}">
                <a16:creationId xmlns:a16="http://schemas.microsoft.com/office/drawing/2014/main" id="{642F2983-AD23-42FA-A7AB-1A2069C6BC22}"/>
              </a:ext>
            </a:extLst>
          </p:cNvPr>
          <p:cNvSpPr/>
          <p:nvPr/>
        </p:nvSpPr>
        <p:spPr>
          <a:xfrm>
            <a:off x="5009189" y="5872348"/>
            <a:ext cx="1152167"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2018</a:t>
            </a:r>
            <a:endParaRPr lang="en-US" sz="1600" b="1" u="none" dirty="0">
              <a:latin typeface="Arial Rounded MT Bold" panose="020F0704030504030204" pitchFamily="34" charset="0"/>
            </a:endParaRPr>
          </a:p>
        </p:txBody>
      </p:sp>
      <p:sp>
        <p:nvSpPr>
          <p:cNvPr id="27" name="Flecha: a la derecha con muesca 26">
            <a:extLst>
              <a:ext uri="{FF2B5EF4-FFF2-40B4-BE49-F238E27FC236}">
                <a16:creationId xmlns:a16="http://schemas.microsoft.com/office/drawing/2014/main" id="{805A3CD9-F054-4DD5-AE1C-861D77113037}"/>
              </a:ext>
            </a:extLst>
          </p:cNvPr>
          <p:cNvSpPr/>
          <p:nvPr/>
        </p:nvSpPr>
        <p:spPr>
          <a:xfrm>
            <a:off x="5751212" y="5216977"/>
            <a:ext cx="5734328" cy="621133"/>
          </a:xfrm>
          <a:prstGeom prst="notched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400" u="none" dirty="0">
              <a:latin typeface="Arial Rounded MT Bold" panose="020F0704030504030204" pitchFamily="34" charset="0"/>
            </a:endParaRPr>
          </a:p>
        </p:txBody>
      </p:sp>
      <p:sp>
        <p:nvSpPr>
          <p:cNvPr id="29" name="Rectángulo: esquinas redondeadas 28">
            <a:extLst>
              <a:ext uri="{FF2B5EF4-FFF2-40B4-BE49-F238E27FC236}">
                <a16:creationId xmlns:a16="http://schemas.microsoft.com/office/drawing/2014/main" id="{F0E5F98F-8472-4E41-AF0A-7EA0CF61FD2F}"/>
              </a:ext>
            </a:extLst>
          </p:cNvPr>
          <p:cNvSpPr/>
          <p:nvPr/>
        </p:nvSpPr>
        <p:spPr>
          <a:xfrm>
            <a:off x="80921" y="1303121"/>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descr="Empresas enfrentan problemas financieros - Alto Nivel">
            <a:extLst>
              <a:ext uri="{FF2B5EF4-FFF2-40B4-BE49-F238E27FC236}">
                <a16:creationId xmlns:a16="http://schemas.microsoft.com/office/drawing/2014/main" id="{E13363F9-D397-4CB0-86D1-74CA06AF8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226" y="1835111"/>
            <a:ext cx="1738807" cy="13024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s tres causas principales que nos llevan a serios problemas financieros.  – Su Escuela Financiera Online">
            <a:extLst>
              <a:ext uri="{FF2B5EF4-FFF2-40B4-BE49-F238E27FC236}">
                <a16:creationId xmlns:a16="http://schemas.microsoft.com/office/drawing/2014/main" id="{7BC941F4-B127-4DB2-8669-38EA5DF30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2554" y="3708579"/>
            <a:ext cx="1738807" cy="12810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Gráfico 11">
            <a:extLst>
              <a:ext uri="{FF2B5EF4-FFF2-40B4-BE49-F238E27FC236}">
                <a16:creationId xmlns:a16="http://schemas.microsoft.com/office/drawing/2014/main" id="{31199C77-4A51-4246-B795-A2C39B1A66A8}"/>
              </a:ext>
            </a:extLst>
          </p:cNvPr>
          <p:cNvGraphicFramePr/>
          <p:nvPr>
            <p:extLst>
              <p:ext uri="{D42A27DB-BD31-4B8C-83A1-F6EECF244321}">
                <p14:modId xmlns:p14="http://schemas.microsoft.com/office/powerpoint/2010/main" val="294558700"/>
              </p:ext>
            </p:extLst>
          </p:nvPr>
        </p:nvGraphicFramePr>
        <p:xfrm>
          <a:off x="8992184" y="3595355"/>
          <a:ext cx="2735424" cy="2066839"/>
        </p:xfrm>
        <a:graphic>
          <a:graphicData uri="http://schemas.openxmlformats.org/drawingml/2006/chart">
            <c:chart xmlns:c="http://schemas.openxmlformats.org/drawingml/2006/chart" xmlns:r="http://schemas.openxmlformats.org/officeDocument/2006/relationships" r:id="rId6"/>
          </a:graphicData>
        </a:graphic>
      </p:graphicFrame>
      <p:sp>
        <p:nvSpPr>
          <p:cNvPr id="36" name="Flecha: curvada hacia la derecha 35">
            <a:extLst>
              <a:ext uri="{FF2B5EF4-FFF2-40B4-BE49-F238E27FC236}">
                <a16:creationId xmlns:a16="http://schemas.microsoft.com/office/drawing/2014/main" id="{D77D93CC-63CF-4781-845D-6CEC64DFE27D}"/>
              </a:ext>
            </a:extLst>
          </p:cNvPr>
          <p:cNvSpPr/>
          <p:nvPr/>
        </p:nvSpPr>
        <p:spPr>
          <a:xfrm>
            <a:off x="5077538" y="2601685"/>
            <a:ext cx="692787" cy="2066839"/>
          </a:xfrm>
          <a:prstGeom prst="curvedRightArrow">
            <a:avLst>
              <a:gd name="adj1" fmla="val 7557"/>
              <a:gd name="adj2" fmla="val 38129"/>
              <a:gd name="adj3" fmla="val 20709"/>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u="none">
              <a:latin typeface="Arial Rounded MT Bold" panose="020F0704030504030204" pitchFamily="34" charset="0"/>
            </a:endParaRPr>
          </a:p>
        </p:txBody>
      </p:sp>
      <p:sp>
        <p:nvSpPr>
          <p:cNvPr id="37" name="Flecha: a la derecha 36">
            <a:extLst>
              <a:ext uri="{FF2B5EF4-FFF2-40B4-BE49-F238E27FC236}">
                <a16:creationId xmlns:a16="http://schemas.microsoft.com/office/drawing/2014/main" id="{DF859FB1-A5E9-495E-9130-2FA78EA1A7BF}"/>
              </a:ext>
            </a:extLst>
          </p:cNvPr>
          <p:cNvSpPr/>
          <p:nvPr/>
        </p:nvSpPr>
        <p:spPr>
          <a:xfrm>
            <a:off x="7959541" y="4127425"/>
            <a:ext cx="925977" cy="587208"/>
          </a:xfrm>
          <a:prstGeom prst="righ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u="none" dirty="0">
              <a:latin typeface="Arial Rounded MT Bold" panose="020F0704030504030204" pitchFamily="34" charset="0"/>
            </a:endParaRPr>
          </a:p>
        </p:txBody>
      </p:sp>
      <p:sp>
        <p:nvSpPr>
          <p:cNvPr id="3" name="Marcador de número de diapositiva 2">
            <a:extLst>
              <a:ext uri="{FF2B5EF4-FFF2-40B4-BE49-F238E27FC236}">
                <a16:creationId xmlns:a16="http://schemas.microsoft.com/office/drawing/2014/main" id="{3564EA0A-1029-4314-8C5F-3305C1DDC280}"/>
              </a:ext>
            </a:extLst>
          </p:cNvPr>
          <p:cNvSpPr>
            <a:spLocks noGrp="1"/>
          </p:cNvSpPr>
          <p:nvPr>
            <p:ph type="sldNum" sz="quarter" idx="12"/>
          </p:nvPr>
        </p:nvSpPr>
        <p:spPr/>
        <p:txBody>
          <a:bodyPr/>
          <a:lstStyle/>
          <a:p>
            <a:fld id="{4CF662B8-7DA8-456A-85D3-8F2BB9597AB7}" type="slidenum">
              <a:rPr lang="en-US" smtClean="0"/>
              <a:t>6</a:t>
            </a:fld>
            <a:endParaRPr lang="en-US"/>
          </a:p>
        </p:txBody>
      </p:sp>
      <p:sp>
        <p:nvSpPr>
          <p:cNvPr id="4" name="CuadroTexto 3">
            <a:extLst>
              <a:ext uri="{FF2B5EF4-FFF2-40B4-BE49-F238E27FC236}">
                <a16:creationId xmlns:a16="http://schemas.microsoft.com/office/drawing/2014/main" id="{B1127005-6E83-45A4-99D9-6DBF09855431}"/>
              </a:ext>
            </a:extLst>
          </p:cNvPr>
          <p:cNvSpPr txBox="1"/>
          <p:nvPr/>
        </p:nvSpPr>
        <p:spPr>
          <a:xfrm>
            <a:off x="5441037" y="1524295"/>
            <a:ext cx="2839239" cy="369332"/>
          </a:xfrm>
          <a:prstGeom prst="rect">
            <a:avLst/>
          </a:prstGeom>
          <a:noFill/>
        </p:spPr>
        <p:txBody>
          <a:bodyPr wrap="none" rtlCol="0">
            <a:spAutoFit/>
          </a:bodyPr>
          <a:lstStyle/>
          <a:p>
            <a:r>
              <a:rPr lang="es-EC" b="1" u="none" dirty="0"/>
              <a:t>Dificultades Financieras</a:t>
            </a:r>
          </a:p>
        </p:txBody>
      </p:sp>
      <p:sp>
        <p:nvSpPr>
          <p:cNvPr id="5" name="CuadroTexto 4">
            <a:extLst>
              <a:ext uri="{FF2B5EF4-FFF2-40B4-BE49-F238E27FC236}">
                <a16:creationId xmlns:a16="http://schemas.microsoft.com/office/drawing/2014/main" id="{D7BB4437-573C-452C-B354-433936B42662}"/>
              </a:ext>
            </a:extLst>
          </p:cNvPr>
          <p:cNvSpPr txBox="1"/>
          <p:nvPr/>
        </p:nvSpPr>
        <p:spPr>
          <a:xfrm>
            <a:off x="7822718" y="1883809"/>
            <a:ext cx="1980029" cy="369332"/>
          </a:xfrm>
          <a:prstGeom prst="rect">
            <a:avLst/>
          </a:prstGeom>
          <a:noFill/>
          <a:ln>
            <a:solidFill>
              <a:schemeClr val="accent1">
                <a:lumMod val="50000"/>
              </a:schemeClr>
            </a:solidFill>
          </a:ln>
        </p:spPr>
        <p:txBody>
          <a:bodyPr wrap="none" rtlCol="0">
            <a:spAutoFit/>
          </a:bodyPr>
          <a:lstStyle/>
          <a:p>
            <a:r>
              <a:rPr lang="es-EC" u="none" dirty="0"/>
              <a:t>Pagos de nómina</a:t>
            </a:r>
          </a:p>
        </p:txBody>
      </p:sp>
      <p:sp>
        <p:nvSpPr>
          <p:cNvPr id="21" name="CuadroTexto 20">
            <a:extLst>
              <a:ext uri="{FF2B5EF4-FFF2-40B4-BE49-F238E27FC236}">
                <a16:creationId xmlns:a16="http://schemas.microsoft.com/office/drawing/2014/main" id="{BD7AC187-811E-44B6-8AB7-6E60F74468B4}"/>
              </a:ext>
            </a:extLst>
          </p:cNvPr>
          <p:cNvSpPr txBox="1"/>
          <p:nvPr/>
        </p:nvSpPr>
        <p:spPr>
          <a:xfrm>
            <a:off x="8885518" y="2417019"/>
            <a:ext cx="1992853" cy="369332"/>
          </a:xfrm>
          <a:prstGeom prst="rect">
            <a:avLst/>
          </a:prstGeom>
          <a:noFill/>
          <a:ln>
            <a:solidFill>
              <a:schemeClr val="accent1">
                <a:lumMod val="50000"/>
              </a:schemeClr>
            </a:solidFill>
          </a:ln>
        </p:spPr>
        <p:txBody>
          <a:bodyPr wrap="none" rtlCol="0">
            <a:spAutoFit/>
          </a:bodyPr>
          <a:lstStyle/>
          <a:p>
            <a:r>
              <a:rPr lang="es-EC" u="none" dirty="0"/>
              <a:t>Gastos corrientes</a:t>
            </a:r>
          </a:p>
        </p:txBody>
      </p:sp>
      <p:sp>
        <p:nvSpPr>
          <p:cNvPr id="22" name="CuadroTexto 21">
            <a:extLst>
              <a:ext uri="{FF2B5EF4-FFF2-40B4-BE49-F238E27FC236}">
                <a16:creationId xmlns:a16="http://schemas.microsoft.com/office/drawing/2014/main" id="{F0CFD156-7C11-43CA-8BCC-0141D951EDD6}"/>
              </a:ext>
            </a:extLst>
          </p:cNvPr>
          <p:cNvSpPr txBox="1"/>
          <p:nvPr/>
        </p:nvSpPr>
        <p:spPr>
          <a:xfrm>
            <a:off x="9929842" y="1885682"/>
            <a:ext cx="2031325" cy="338554"/>
          </a:xfrm>
          <a:prstGeom prst="rect">
            <a:avLst/>
          </a:prstGeom>
          <a:noFill/>
          <a:ln>
            <a:solidFill>
              <a:schemeClr val="accent1">
                <a:lumMod val="50000"/>
              </a:schemeClr>
            </a:solidFill>
          </a:ln>
        </p:spPr>
        <p:txBody>
          <a:bodyPr wrap="none" rtlCol="0">
            <a:spAutoFit/>
          </a:bodyPr>
          <a:lstStyle/>
          <a:p>
            <a:r>
              <a:rPr lang="es-EC" sz="1600" u="none" dirty="0"/>
              <a:t>Pago a proveedores</a:t>
            </a:r>
          </a:p>
        </p:txBody>
      </p:sp>
      <p:sp>
        <p:nvSpPr>
          <p:cNvPr id="23" name="CuadroTexto 22">
            <a:extLst>
              <a:ext uri="{FF2B5EF4-FFF2-40B4-BE49-F238E27FC236}">
                <a16:creationId xmlns:a16="http://schemas.microsoft.com/office/drawing/2014/main" id="{D20EE30D-1ED9-4577-AC9A-9A7EBCBCF501}"/>
              </a:ext>
            </a:extLst>
          </p:cNvPr>
          <p:cNvSpPr txBox="1"/>
          <p:nvPr/>
        </p:nvSpPr>
        <p:spPr>
          <a:xfrm>
            <a:off x="8514097" y="3102347"/>
            <a:ext cx="3691599" cy="400110"/>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000" b="1" dirty="0" err="1"/>
              <a:t>Facturación</a:t>
            </a:r>
            <a:r>
              <a:rPr lang="en-US" sz="1000" b="1" dirty="0"/>
              <a:t> </a:t>
            </a:r>
            <a:r>
              <a:rPr lang="en-US" sz="1000" b="1" dirty="0" err="1"/>
              <a:t>concentrada</a:t>
            </a:r>
            <a:r>
              <a:rPr lang="en-US" sz="1000" b="1" dirty="0"/>
              <a:t> </a:t>
            </a:r>
            <a:r>
              <a:rPr lang="en-US" sz="1000" b="1" dirty="0" err="1"/>
              <a:t>en</a:t>
            </a:r>
            <a:r>
              <a:rPr lang="en-US" sz="1000" b="1" dirty="0"/>
              <a:t> un </a:t>
            </a:r>
            <a:r>
              <a:rPr lang="en-US" sz="1000" b="1" dirty="0" err="1"/>
              <a:t>número</a:t>
            </a:r>
            <a:r>
              <a:rPr lang="en-US" sz="1000" b="1" baseline="0" dirty="0"/>
              <a:t> </a:t>
            </a:r>
            <a:r>
              <a:rPr lang="en-US" sz="1000" b="1" baseline="0" dirty="0" err="1"/>
              <a:t>reducido</a:t>
            </a:r>
            <a:r>
              <a:rPr lang="en-US" sz="1000" b="1" baseline="0" dirty="0"/>
              <a:t> de </a:t>
            </a:r>
            <a:r>
              <a:rPr lang="en-US" sz="1000" b="1" baseline="0" dirty="0" err="1"/>
              <a:t>clientes</a:t>
            </a:r>
            <a:endParaRPr lang="en-US" sz="1000" b="1" dirty="0"/>
          </a:p>
        </p:txBody>
      </p:sp>
      <p:sp>
        <p:nvSpPr>
          <p:cNvPr id="24" name="CuadroTexto 23">
            <a:extLst>
              <a:ext uri="{FF2B5EF4-FFF2-40B4-BE49-F238E27FC236}">
                <a16:creationId xmlns:a16="http://schemas.microsoft.com/office/drawing/2014/main" id="{691335BF-9611-4DFB-9960-7F7656187AAA}"/>
              </a:ext>
            </a:extLst>
          </p:cNvPr>
          <p:cNvSpPr txBox="1"/>
          <p:nvPr/>
        </p:nvSpPr>
        <p:spPr>
          <a:xfrm>
            <a:off x="5674858" y="3318909"/>
            <a:ext cx="2839239" cy="369332"/>
          </a:xfrm>
          <a:prstGeom prst="rect">
            <a:avLst/>
          </a:prstGeom>
          <a:noFill/>
        </p:spPr>
        <p:txBody>
          <a:bodyPr wrap="square" rtlCol="0">
            <a:spAutoFit/>
          </a:bodyPr>
          <a:lstStyle/>
          <a:p>
            <a:r>
              <a:rPr lang="es-EC" b="1" u="none" dirty="0"/>
              <a:t>Análisis Financiero</a:t>
            </a:r>
          </a:p>
        </p:txBody>
      </p:sp>
      <p:sp>
        <p:nvSpPr>
          <p:cNvPr id="28" name="CuadroTexto 27">
            <a:extLst>
              <a:ext uri="{FF2B5EF4-FFF2-40B4-BE49-F238E27FC236}">
                <a16:creationId xmlns:a16="http://schemas.microsoft.com/office/drawing/2014/main" id="{0B00CD26-5A1B-4840-A541-5876C6B35488}"/>
              </a:ext>
            </a:extLst>
          </p:cNvPr>
          <p:cNvSpPr txBox="1"/>
          <p:nvPr/>
        </p:nvSpPr>
        <p:spPr>
          <a:xfrm>
            <a:off x="5831160" y="4979934"/>
            <a:ext cx="1864613" cy="369332"/>
          </a:xfrm>
          <a:prstGeom prst="rect">
            <a:avLst/>
          </a:prstGeom>
          <a:noFill/>
          <a:ln>
            <a:solidFill>
              <a:schemeClr val="accent1">
                <a:lumMod val="50000"/>
              </a:schemeClr>
            </a:solidFill>
          </a:ln>
        </p:spPr>
        <p:txBody>
          <a:bodyPr wrap="none" rtlCol="0">
            <a:spAutoFit/>
          </a:bodyPr>
          <a:lstStyle/>
          <a:p>
            <a:r>
              <a:rPr lang="es-EC" u="none" dirty="0"/>
              <a:t>Falta de liquidez</a:t>
            </a:r>
          </a:p>
        </p:txBody>
      </p:sp>
      <p:sp>
        <p:nvSpPr>
          <p:cNvPr id="30" name="CuadroTexto 29">
            <a:extLst>
              <a:ext uri="{FF2B5EF4-FFF2-40B4-BE49-F238E27FC236}">
                <a16:creationId xmlns:a16="http://schemas.microsoft.com/office/drawing/2014/main" id="{848BACFE-18DB-45E2-BDA2-63024E6823A7}"/>
              </a:ext>
            </a:extLst>
          </p:cNvPr>
          <p:cNvSpPr txBox="1"/>
          <p:nvPr/>
        </p:nvSpPr>
        <p:spPr>
          <a:xfrm>
            <a:off x="6220086" y="5773072"/>
            <a:ext cx="3561018" cy="584775"/>
          </a:xfrm>
          <a:prstGeom prst="rect">
            <a:avLst/>
          </a:prstGeom>
          <a:noFill/>
          <a:ln>
            <a:solidFill>
              <a:schemeClr val="accent1">
                <a:lumMod val="50000"/>
              </a:schemeClr>
            </a:solidFill>
          </a:ln>
        </p:spPr>
        <p:txBody>
          <a:bodyPr wrap="square" rtlCol="0">
            <a:spAutoFit/>
          </a:bodyPr>
          <a:lstStyle/>
          <a:p>
            <a:r>
              <a:rPr lang="es-EC" sz="1600" u="none" dirty="0"/>
              <a:t>Reducción de ingresos, incremento de cuentas por cobrar.</a:t>
            </a:r>
          </a:p>
        </p:txBody>
      </p:sp>
    </p:spTree>
    <p:extLst>
      <p:ext uri="{BB962C8B-B14F-4D97-AF65-F5344CB8AC3E}">
        <p14:creationId xmlns:p14="http://schemas.microsoft.com/office/powerpoint/2010/main" val="13390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5" grpId="0" animBg="1"/>
      <p:bldP spid="26" grpId="0" animBg="1"/>
      <p:bldP spid="27" grpId="0" animBg="1"/>
      <p:bldGraphic spid="12" grpId="0">
        <p:bldAsOne/>
      </p:bldGraphic>
      <p:bldP spid="36" grpId="0" animBg="1"/>
      <p:bldP spid="37" grpId="0" animBg="1"/>
      <p:bldP spid="4" grpId="0"/>
      <p:bldP spid="5" grpId="0" animBg="1"/>
      <p:bldP spid="21" grpId="0" animBg="1"/>
      <p:bldP spid="22" grpId="0" animBg="1"/>
      <p:bldP spid="23" grpId="0"/>
      <p:bldP spid="24" grpId="0"/>
      <p:bldP spid="2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rgbClr val="FBFFFB"/>
                </a:solidFill>
              </a:rPr>
              <a:t>Antecedentes</a:t>
            </a:r>
          </a:p>
          <a:p>
            <a:pPr marL="285750" indent="-285750">
              <a:buFont typeface="Arial" panose="020B0604020202020204" pitchFamily="34" charset="0"/>
              <a:buChar char="•"/>
            </a:pPr>
            <a:r>
              <a:rPr lang="es-EC" u="none" dirty="0">
                <a:solidFill>
                  <a:srgbClr val="FFFF00"/>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9" name="Rectángulo: esquinas redondeadas 28">
            <a:extLst>
              <a:ext uri="{FF2B5EF4-FFF2-40B4-BE49-F238E27FC236}">
                <a16:creationId xmlns:a16="http://schemas.microsoft.com/office/drawing/2014/main" id="{F0E5F98F-8472-4E41-AF0A-7EA0CF61FD2F}"/>
              </a:ext>
            </a:extLst>
          </p:cNvPr>
          <p:cNvSpPr/>
          <p:nvPr/>
        </p:nvSpPr>
        <p:spPr>
          <a:xfrm>
            <a:off x="80921" y="1303121"/>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1" name="Imagen 20">
            <a:extLst>
              <a:ext uri="{FF2B5EF4-FFF2-40B4-BE49-F238E27FC236}">
                <a16:creationId xmlns:a16="http://schemas.microsoft.com/office/drawing/2014/main" id="{9F8C32F3-0250-4248-8223-B3FEE9971973}"/>
              </a:ext>
            </a:extLst>
          </p:cNvPr>
          <p:cNvPicPr>
            <a:picLocks noChangeAspect="1"/>
          </p:cNvPicPr>
          <p:nvPr/>
        </p:nvPicPr>
        <p:blipFill>
          <a:blip r:embed="rId3"/>
          <a:stretch>
            <a:fillRect/>
          </a:stretch>
        </p:blipFill>
        <p:spPr>
          <a:xfrm>
            <a:off x="3925444" y="749121"/>
            <a:ext cx="6936828" cy="5478423"/>
          </a:xfrm>
          <a:prstGeom prst="rect">
            <a:avLst/>
          </a:prstGeom>
          <a:ln w="9525" cap="sq">
            <a:solidFill>
              <a:schemeClr val="tx1"/>
            </a:solidFill>
            <a:prstDash val="solid"/>
            <a:miter lim="800000"/>
          </a:ln>
          <a:effectLst/>
        </p:spPr>
      </p:pic>
      <p:sp>
        <p:nvSpPr>
          <p:cNvPr id="22" name="CuadroTexto 21">
            <a:extLst>
              <a:ext uri="{FF2B5EF4-FFF2-40B4-BE49-F238E27FC236}">
                <a16:creationId xmlns:a16="http://schemas.microsoft.com/office/drawing/2014/main" id="{8712BEF2-0F72-4860-AF6B-EE9C782A7975}"/>
              </a:ext>
            </a:extLst>
          </p:cNvPr>
          <p:cNvSpPr txBox="1"/>
          <p:nvPr/>
        </p:nvSpPr>
        <p:spPr>
          <a:xfrm>
            <a:off x="1363214" y="2312334"/>
            <a:ext cx="2614981" cy="1384995"/>
          </a:xfrm>
          <a:prstGeom prst="rect">
            <a:avLst/>
          </a:prstGeom>
          <a:noFill/>
        </p:spPr>
        <p:txBody>
          <a:bodyPr wrap="square">
            <a:spAutoFit/>
          </a:bodyPr>
          <a:lstStyle/>
          <a:p>
            <a:pPr marL="0" indent="0" algn="ctr">
              <a:buNone/>
            </a:pPr>
            <a:r>
              <a:rPr lang="es-ES" altLang="es-ES" sz="2800" b="1" u="none" dirty="0">
                <a:solidFill>
                  <a:srgbClr val="006600"/>
                </a:solidFill>
                <a:latin typeface="Arial Rounded MT Bold" panose="020F0704030504030204" pitchFamily="34" charset="0"/>
              </a:rPr>
              <a:t>Árbol </a:t>
            </a:r>
          </a:p>
          <a:p>
            <a:pPr marL="0" indent="0" algn="ctr">
              <a:buNone/>
            </a:pPr>
            <a:r>
              <a:rPr lang="es-ES" altLang="es-ES" sz="2800" b="1" u="none" dirty="0">
                <a:solidFill>
                  <a:srgbClr val="006600"/>
                </a:solidFill>
                <a:latin typeface="Arial Rounded MT Bold" panose="020F0704030504030204" pitchFamily="34" charset="0"/>
              </a:rPr>
              <a:t>De</a:t>
            </a:r>
          </a:p>
          <a:p>
            <a:pPr marL="0" indent="0" algn="ctr">
              <a:buNone/>
            </a:pPr>
            <a:r>
              <a:rPr lang="es-ES" altLang="es-ES" sz="2800" b="1" u="none" dirty="0">
                <a:solidFill>
                  <a:srgbClr val="006600"/>
                </a:solidFill>
                <a:latin typeface="Arial Rounded MT Bold" panose="020F0704030504030204" pitchFamily="34" charset="0"/>
              </a:rPr>
              <a:t> Problemas</a:t>
            </a:r>
          </a:p>
        </p:txBody>
      </p:sp>
      <p:sp>
        <p:nvSpPr>
          <p:cNvPr id="2" name="Marcador de número de diapositiva 1">
            <a:extLst>
              <a:ext uri="{FF2B5EF4-FFF2-40B4-BE49-F238E27FC236}">
                <a16:creationId xmlns:a16="http://schemas.microsoft.com/office/drawing/2014/main" id="{CCD2028D-F241-4E42-80B8-70A62B16BDEA}"/>
              </a:ext>
            </a:extLst>
          </p:cNvPr>
          <p:cNvSpPr>
            <a:spLocks noGrp="1"/>
          </p:cNvSpPr>
          <p:nvPr>
            <p:ph type="sldNum" sz="quarter" idx="12"/>
          </p:nvPr>
        </p:nvSpPr>
        <p:spPr/>
        <p:txBody>
          <a:bodyPr/>
          <a:lstStyle/>
          <a:p>
            <a:fld id="{4CF662B8-7DA8-456A-85D3-8F2BB9597AB7}" type="slidenum">
              <a:rPr lang="en-US" smtClean="0"/>
              <a:t>7</a:t>
            </a:fld>
            <a:endParaRPr lang="en-US"/>
          </a:p>
        </p:txBody>
      </p:sp>
      <p:sp>
        <p:nvSpPr>
          <p:cNvPr id="4" name="Flecha: hacia la izquierda 3">
            <a:extLst>
              <a:ext uri="{FF2B5EF4-FFF2-40B4-BE49-F238E27FC236}">
                <a16:creationId xmlns:a16="http://schemas.microsoft.com/office/drawing/2014/main" id="{3F2E53DF-8EDE-435D-9F8C-B44B57075AF2}"/>
              </a:ext>
            </a:extLst>
          </p:cNvPr>
          <p:cNvSpPr/>
          <p:nvPr/>
        </p:nvSpPr>
        <p:spPr>
          <a:xfrm>
            <a:off x="9083299" y="3538574"/>
            <a:ext cx="898901" cy="6780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hacia la izquierda 10">
            <a:extLst>
              <a:ext uri="{FF2B5EF4-FFF2-40B4-BE49-F238E27FC236}">
                <a16:creationId xmlns:a16="http://schemas.microsoft.com/office/drawing/2014/main" id="{E927AACD-18C1-4FF9-986E-69527104976A}"/>
              </a:ext>
            </a:extLst>
          </p:cNvPr>
          <p:cNvSpPr/>
          <p:nvPr/>
        </p:nvSpPr>
        <p:spPr>
          <a:xfrm>
            <a:off x="10454899" y="5430866"/>
            <a:ext cx="898901" cy="6780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976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rgbClr val="FBFFFB"/>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u="none" dirty="0">
                <a:solidFill>
                  <a:srgbClr val="FFFF00"/>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9" name="Rectángulo: esquinas redondeadas 28">
            <a:extLst>
              <a:ext uri="{FF2B5EF4-FFF2-40B4-BE49-F238E27FC236}">
                <a16:creationId xmlns:a16="http://schemas.microsoft.com/office/drawing/2014/main" id="{F0E5F98F-8472-4E41-AF0A-7EA0CF61FD2F}"/>
              </a:ext>
            </a:extLst>
          </p:cNvPr>
          <p:cNvSpPr/>
          <p:nvPr/>
        </p:nvSpPr>
        <p:spPr>
          <a:xfrm>
            <a:off x="80921" y="1492307"/>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48A1A41F-93DD-43FD-9118-F7E4D53019BA}"/>
              </a:ext>
            </a:extLst>
          </p:cNvPr>
          <p:cNvSpPr/>
          <p:nvPr/>
        </p:nvSpPr>
        <p:spPr>
          <a:xfrm>
            <a:off x="1610400" y="3071718"/>
            <a:ext cx="1891092" cy="1155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4B082316-1D7D-4BD6-8DBB-3A6E6C48ADEE}"/>
              </a:ext>
            </a:extLst>
          </p:cNvPr>
          <p:cNvSpPr txBox="1"/>
          <p:nvPr/>
        </p:nvSpPr>
        <p:spPr>
          <a:xfrm>
            <a:off x="2304770" y="1681493"/>
            <a:ext cx="8963003" cy="14261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s-ES"/>
            </a:defPPr>
            <a:lvl1pPr algn="ctr">
              <a:defRPr sz="2400" u="none">
                <a:solidFill>
                  <a:schemeClr val="lt1"/>
                </a:solidFill>
                <a:latin typeface="Arial Rounded MT Bold" panose="020F07040305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ES" sz="2000" dirty="0"/>
              <a:t>Desarrollar un modelo de gestión de datos, basado en analítica, que permita una adecuada prospección de clientes potenciales, con el propósito de incrementar la posibilidad de que PROING CIA LTDA disminuya la concentración de clientes.</a:t>
            </a:r>
            <a:r>
              <a:rPr lang="es-EC" sz="2000" dirty="0"/>
              <a:t> </a:t>
            </a:r>
          </a:p>
        </p:txBody>
      </p:sp>
      <p:sp>
        <p:nvSpPr>
          <p:cNvPr id="24" name="CuadroTexto 23">
            <a:extLst>
              <a:ext uri="{FF2B5EF4-FFF2-40B4-BE49-F238E27FC236}">
                <a16:creationId xmlns:a16="http://schemas.microsoft.com/office/drawing/2014/main" id="{FA80EAA3-C91D-4AED-859F-3F146FA9BD51}"/>
              </a:ext>
            </a:extLst>
          </p:cNvPr>
          <p:cNvSpPr txBox="1"/>
          <p:nvPr/>
        </p:nvSpPr>
        <p:spPr>
          <a:xfrm>
            <a:off x="2031970" y="753357"/>
            <a:ext cx="8982352" cy="646331"/>
          </a:xfrm>
          <a:prstGeom prst="rect">
            <a:avLst/>
          </a:prstGeom>
          <a:noFill/>
        </p:spPr>
        <p:txBody>
          <a:bodyPr wrap="square">
            <a:spAutoFit/>
          </a:bodyPr>
          <a:lstStyle/>
          <a:p>
            <a:pPr marL="0" indent="0" algn="ctr">
              <a:buNone/>
            </a:pPr>
            <a:r>
              <a:rPr lang="es-ES" altLang="es-ES" sz="3600" b="1" u="none" dirty="0">
                <a:solidFill>
                  <a:srgbClr val="006600"/>
                </a:solidFill>
                <a:latin typeface="Arial Rounded MT Bold" panose="020F0704030504030204" pitchFamily="34" charset="0"/>
              </a:rPr>
              <a:t>Objetivo General</a:t>
            </a:r>
          </a:p>
        </p:txBody>
      </p:sp>
      <p:pic>
        <p:nvPicPr>
          <p:cNvPr id="7175" name="Picture 7" descr="Analítica web para el comercio electrónico | Marketing | Apuntes  empresariales | ESAN">
            <a:extLst>
              <a:ext uri="{FF2B5EF4-FFF2-40B4-BE49-F238E27FC236}">
                <a16:creationId xmlns:a16="http://schemas.microsoft.com/office/drawing/2014/main" id="{BF8775FE-FD9C-4FB3-90B8-94DB9376E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562" y="3576307"/>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La Prospección, el hábito que debemos cultivar. – Jorgelino Vega Fernández">
            <a:extLst>
              <a:ext uri="{FF2B5EF4-FFF2-40B4-BE49-F238E27FC236}">
                <a16:creationId xmlns:a16="http://schemas.microsoft.com/office/drawing/2014/main" id="{22E10D4E-97C2-4433-88B2-E1291D8F6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134" y="3564997"/>
            <a:ext cx="2438662" cy="1622819"/>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ómo captar clientes: qué debes decir cuando prospectas">
            <a:extLst>
              <a:ext uri="{FF2B5EF4-FFF2-40B4-BE49-F238E27FC236}">
                <a16:creationId xmlns:a16="http://schemas.microsoft.com/office/drawing/2014/main" id="{36DA129A-C44B-4D73-A802-8AFB63B3B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5514" y="3481056"/>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46BC2DB8-7821-4D12-B2C1-33F1FF58FD15}"/>
              </a:ext>
            </a:extLst>
          </p:cNvPr>
          <p:cNvSpPr>
            <a:spLocks noGrp="1"/>
          </p:cNvSpPr>
          <p:nvPr>
            <p:ph type="sldNum" sz="quarter" idx="12"/>
          </p:nvPr>
        </p:nvSpPr>
        <p:spPr/>
        <p:txBody>
          <a:bodyPr/>
          <a:lstStyle/>
          <a:p>
            <a:fld id="{4CF662B8-7DA8-456A-85D3-8F2BB9597AB7}" type="slidenum">
              <a:rPr lang="en-US" smtClean="0"/>
              <a:t>8</a:t>
            </a:fld>
            <a:endParaRPr lang="en-US"/>
          </a:p>
        </p:txBody>
      </p:sp>
    </p:spTree>
    <p:extLst>
      <p:ext uri="{BB962C8B-B14F-4D97-AF65-F5344CB8AC3E}">
        <p14:creationId xmlns:p14="http://schemas.microsoft.com/office/powerpoint/2010/main" val="428201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E17E327-CEB6-44CE-AAA7-DC9C9EB7B95F}"/>
              </a:ext>
            </a:extLst>
          </p:cNvPr>
          <p:cNvSpPr/>
          <p:nvPr/>
        </p:nvSpPr>
        <p:spPr>
          <a:xfrm>
            <a:off x="3435392" y="1533930"/>
            <a:ext cx="7887681" cy="827248"/>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u="none" dirty="0">
                <a:latin typeface="Arial Rounded MT Bold" panose="020F0704030504030204" pitchFamily="34" charset="0"/>
              </a:rPr>
              <a:t>OE1: </a:t>
            </a:r>
            <a:r>
              <a:rPr lang="es-ES" sz="1600" u="none" dirty="0">
                <a:latin typeface="Arial Rounded MT Bold" panose="020F0704030504030204" pitchFamily="34" charset="0"/>
              </a:rPr>
              <a:t>Analizar la situación actual de PROING CIA LTDA, a través de un estudio exploratorio, con el fin de conocer estado actual del manejo de la información.</a:t>
            </a:r>
            <a:endParaRPr lang="en-US" sz="1600" u="none" dirty="0">
              <a:latin typeface="Arial Rounded MT Bold" panose="020F0704030504030204" pitchFamily="34" charset="0"/>
            </a:endParaRPr>
          </a:p>
        </p:txBody>
      </p:sp>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u="none" dirty="0">
                <a:solidFill>
                  <a:srgbClr val="FFFF00"/>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r>
              <a:rPr lang="es-EC" dirty="0">
                <a:solidFill>
                  <a:schemeClr val="bg1"/>
                </a:solidFill>
              </a:rPr>
              <a:t>Validación de la</a:t>
            </a:r>
          </a:p>
          <a:p>
            <a:r>
              <a:rPr lang="es-EC" dirty="0">
                <a:solidFill>
                  <a:schemeClr val="bg1"/>
                </a:solidFill>
              </a:rPr>
              <a:t>Solución</a:t>
            </a: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2031970" y="753357"/>
            <a:ext cx="8982352" cy="646331"/>
          </a:xfrm>
          <a:prstGeom prst="rect">
            <a:avLst/>
          </a:prstGeom>
          <a:noFill/>
        </p:spPr>
        <p:txBody>
          <a:bodyPr wrap="square">
            <a:spAutoFit/>
          </a:bodyPr>
          <a:lstStyle/>
          <a:p>
            <a:pPr marL="0" indent="0" algn="ctr">
              <a:buNone/>
            </a:pPr>
            <a:r>
              <a:rPr lang="es-ES" altLang="es-ES" sz="3600" b="1" u="none" dirty="0">
                <a:solidFill>
                  <a:srgbClr val="006600"/>
                </a:solidFill>
                <a:latin typeface="Arial Rounded MT Bold" panose="020F0704030504030204" pitchFamily="34" charset="0"/>
              </a:rPr>
              <a:t>Objetivos Específicos</a:t>
            </a:r>
          </a:p>
        </p:txBody>
      </p:sp>
      <p:sp>
        <p:nvSpPr>
          <p:cNvPr id="20" name="Rectángulo: esquinas redondeadas 19">
            <a:extLst>
              <a:ext uri="{FF2B5EF4-FFF2-40B4-BE49-F238E27FC236}">
                <a16:creationId xmlns:a16="http://schemas.microsoft.com/office/drawing/2014/main" id="{76F984FD-F1B8-48DE-8F99-30DE1F015626}"/>
              </a:ext>
            </a:extLst>
          </p:cNvPr>
          <p:cNvSpPr/>
          <p:nvPr/>
        </p:nvSpPr>
        <p:spPr>
          <a:xfrm>
            <a:off x="3435392" y="2787863"/>
            <a:ext cx="7887681" cy="827248"/>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u="none" dirty="0">
                <a:latin typeface="Arial Rounded MT Bold" panose="020F0704030504030204" pitchFamily="34" charset="0"/>
              </a:rPr>
              <a:t>OE2: </a:t>
            </a:r>
            <a:r>
              <a:rPr lang="es-ES" sz="1600" u="none" dirty="0">
                <a:latin typeface="Arial Rounded MT Bold" panose="020F0704030504030204" pitchFamily="34" charset="0"/>
              </a:rPr>
              <a:t>Realizar un estudio de factibilidad de una propuesta tecnológica enfocada en la disminución de concentración de clientes en las PYMES, mediante una revisión de literatura preliminar.</a:t>
            </a:r>
            <a:endParaRPr lang="en-US" sz="1600" u="none" dirty="0">
              <a:latin typeface="Arial Rounded MT Bold" panose="020F0704030504030204" pitchFamily="34" charset="0"/>
            </a:endParaRPr>
          </a:p>
        </p:txBody>
      </p:sp>
      <p:sp>
        <p:nvSpPr>
          <p:cNvPr id="22" name="Rectángulo: esquinas redondeadas 21">
            <a:extLst>
              <a:ext uri="{FF2B5EF4-FFF2-40B4-BE49-F238E27FC236}">
                <a16:creationId xmlns:a16="http://schemas.microsoft.com/office/drawing/2014/main" id="{05AC1843-1A50-4F4A-A015-4F188F1B59FE}"/>
              </a:ext>
            </a:extLst>
          </p:cNvPr>
          <p:cNvSpPr/>
          <p:nvPr/>
        </p:nvSpPr>
        <p:spPr>
          <a:xfrm>
            <a:off x="3435392" y="4037207"/>
            <a:ext cx="7887681" cy="827248"/>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u="none" dirty="0">
                <a:latin typeface="Arial Rounded MT Bold" panose="020F0704030504030204" pitchFamily="34" charset="0"/>
              </a:rPr>
              <a:t>OE3: </a:t>
            </a:r>
            <a:r>
              <a:rPr lang="es-ES" sz="1600" u="none" dirty="0">
                <a:latin typeface="Arial Rounded MT Bold" panose="020F0704030504030204" pitchFamily="34" charset="0"/>
              </a:rPr>
              <a:t>Implementar un modelo de gestión de datos, que permita llevar a cabo una adecuada prospección de clientes, mediante uso de analítica de datos.</a:t>
            </a:r>
            <a:endParaRPr lang="en-US" sz="1600" u="none" dirty="0">
              <a:latin typeface="Arial Rounded MT Bold" panose="020F0704030504030204" pitchFamily="34" charset="0"/>
            </a:endParaRPr>
          </a:p>
        </p:txBody>
      </p:sp>
      <p:sp>
        <p:nvSpPr>
          <p:cNvPr id="24" name="Rectángulo: esquinas redondeadas 23">
            <a:extLst>
              <a:ext uri="{FF2B5EF4-FFF2-40B4-BE49-F238E27FC236}">
                <a16:creationId xmlns:a16="http://schemas.microsoft.com/office/drawing/2014/main" id="{4B2E786F-BB05-49F0-8E03-5479807A54F2}"/>
              </a:ext>
            </a:extLst>
          </p:cNvPr>
          <p:cNvSpPr/>
          <p:nvPr/>
        </p:nvSpPr>
        <p:spPr>
          <a:xfrm>
            <a:off x="3435392" y="5204335"/>
            <a:ext cx="7887681" cy="827248"/>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u="none" dirty="0">
                <a:latin typeface="Arial Rounded MT Bold" panose="020F0704030504030204" pitchFamily="34" charset="0"/>
              </a:rPr>
              <a:t>OE4: </a:t>
            </a:r>
            <a:r>
              <a:rPr lang="es-ES" sz="1600" u="none" dirty="0">
                <a:latin typeface="Arial Rounded MT Bold" panose="020F0704030504030204" pitchFamily="34" charset="0"/>
              </a:rPr>
              <a:t>Evaluar el modelo de gestión de datos, a través de un juicio de expertos.</a:t>
            </a:r>
            <a:endParaRPr lang="en-US" sz="1600" u="none" dirty="0">
              <a:latin typeface="Arial Rounded MT Bold" panose="020F0704030504030204" pitchFamily="34" charset="0"/>
            </a:endParaRPr>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80921" y="1492307"/>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Imagen 26" descr="Icono&#10;&#10;Descripción generada automáticamente">
            <a:extLst>
              <a:ext uri="{FF2B5EF4-FFF2-40B4-BE49-F238E27FC236}">
                <a16:creationId xmlns:a16="http://schemas.microsoft.com/office/drawing/2014/main" id="{D3072938-B0D4-49C2-9CED-439F43836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142" y="1497046"/>
            <a:ext cx="923330" cy="923330"/>
          </a:xfrm>
          <a:prstGeom prst="rect">
            <a:avLst/>
          </a:prstGeom>
        </p:spPr>
      </p:pic>
      <p:pic>
        <p:nvPicPr>
          <p:cNvPr id="28" name="Imagen 27" descr="Icono&#10;&#10;Descripción generada automáticamente">
            <a:extLst>
              <a:ext uri="{FF2B5EF4-FFF2-40B4-BE49-F238E27FC236}">
                <a16:creationId xmlns:a16="http://schemas.microsoft.com/office/drawing/2014/main" id="{71CE1C14-8B80-4386-B935-1C8975BD1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691" y="2691781"/>
            <a:ext cx="923330" cy="923330"/>
          </a:xfrm>
          <a:prstGeom prst="rect">
            <a:avLst/>
          </a:prstGeom>
        </p:spPr>
      </p:pic>
      <p:pic>
        <p:nvPicPr>
          <p:cNvPr id="29" name="Imagen 28" descr="Icono&#10;&#10;Descripción generada automáticamente">
            <a:extLst>
              <a:ext uri="{FF2B5EF4-FFF2-40B4-BE49-F238E27FC236}">
                <a16:creationId xmlns:a16="http://schemas.microsoft.com/office/drawing/2014/main" id="{F45BCC98-F7BE-4567-83BC-F6F17F0E3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691" y="3906144"/>
            <a:ext cx="923330" cy="923330"/>
          </a:xfrm>
          <a:prstGeom prst="rect">
            <a:avLst/>
          </a:prstGeom>
        </p:spPr>
      </p:pic>
      <p:pic>
        <p:nvPicPr>
          <p:cNvPr id="30" name="Imagen 29" descr="Icono&#10;&#10;Descripción generada automáticamente">
            <a:extLst>
              <a:ext uri="{FF2B5EF4-FFF2-40B4-BE49-F238E27FC236}">
                <a16:creationId xmlns:a16="http://schemas.microsoft.com/office/drawing/2014/main" id="{ADAA1291-3A3F-4A10-AEDF-0D230047D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142" y="5083878"/>
            <a:ext cx="923330" cy="923330"/>
          </a:xfrm>
          <a:prstGeom prst="rect">
            <a:avLst/>
          </a:prstGeom>
        </p:spPr>
      </p:pic>
      <p:sp>
        <p:nvSpPr>
          <p:cNvPr id="2" name="Marcador de número de diapositiva 1">
            <a:extLst>
              <a:ext uri="{FF2B5EF4-FFF2-40B4-BE49-F238E27FC236}">
                <a16:creationId xmlns:a16="http://schemas.microsoft.com/office/drawing/2014/main" id="{3902D333-C0A1-4156-866D-44D5089491BF}"/>
              </a:ext>
            </a:extLst>
          </p:cNvPr>
          <p:cNvSpPr>
            <a:spLocks noGrp="1"/>
          </p:cNvSpPr>
          <p:nvPr>
            <p:ph type="sldNum" sz="quarter" idx="12"/>
          </p:nvPr>
        </p:nvSpPr>
        <p:spPr/>
        <p:txBody>
          <a:bodyPr/>
          <a:lstStyle/>
          <a:p>
            <a:fld id="{4CF662B8-7DA8-456A-85D3-8F2BB9597AB7}" type="slidenum">
              <a:rPr lang="en-US" smtClean="0"/>
              <a:t>9</a:t>
            </a:fld>
            <a:endParaRPr lang="en-US"/>
          </a:p>
        </p:txBody>
      </p:sp>
    </p:spTree>
    <p:extLst>
      <p:ext uri="{BB962C8B-B14F-4D97-AF65-F5344CB8AC3E}">
        <p14:creationId xmlns:p14="http://schemas.microsoft.com/office/powerpoint/2010/main" val="23292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animBg="1"/>
      <p:bldP spid="24" grpId="0" animBg="1"/>
    </p:bld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38824</TotalTime>
  <Words>5545</Words>
  <Application>Microsoft Office PowerPoint</Application>
  <PresentationFormat>Panorámica</PresentationFormat>
  <Paragraphs>1028</Paragraphs>
  <Slides>33</Slides>
  <Notes>31</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33</vt:i4>
      </vt:variant>
    </vt:vector>
  </HeadingPairs>
  <TitlesOfParts>
    <vt:vector size="42" baseType="lpstr">
      <vt:lpstr>Arial</vt:lpstr>
      <vt:lpstr>Arial Rounded MT Bold</vt:lpstr>
      <vt:lpstr>Calibri</vt:lpstr>
      <vt:lpstr>Calibri Light</vt:lpstr>
      <vt:lpstr>Cambria Math</vt:lpstr>
      <vt:lpstr>Diseño predeterminado</vt:lpstr>
      <vt:lpstr>Tema de Office</vt:lpstr>
      <vt:lpstr>CorelDRAW</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dc:title>
  <dc:creator>usuario</dc:creator>
  <cp:lastModifiedBy>ana.tipan@dwconsulware.com</cp:lastModifiedBy>
  <cp:revision>2110</cp:revision>
  <dcterms:created xsi:type="dcterms:W3CDTF">2005-01-26T12:55:55Z</dcterms:created>
  <dcterms:modified xsi:type="dcterms:W3CDTF">2021-12-16T20:28:57Z</dcterms:modified>
</cp:coreProperties>
</file>