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7" r:id="rId1"/>
  </p:sldMasterIdLst>
  <p:sldIdLst>
    <p:sldId id="256" r:id="rId2"/>
    <p:sldId id="257" r:id="rId3"/>
    <p:sldId id="258" r:id="rId4"/>
    <p:sldId id="285" r:id="rId5"/>
    <p:sldId id="259" r:id="rId6"/>
    <p:sldId id="261" r:id="rId7"/>
    <p:sldId id="260" r:id="rId8"/>
    <p:sldId id="281" r:id="rId9"/>
    <p:sldId id="280" r:id="rId10"/>
    <p:sldId id="264" r:id="rId11"/>
    <p:sldId id="279" r:id="rId12"/>
    <p:sldId id="266" r:id="rId13"/>
    <p:sldId id="283" r:id="rId14"/>
    <p:sldId id="267" r:id="rId15"/>
    <p:sldId id="272" r:id="rId16"/>
    <p:sldId id="273" r:id="rId17"/>
    <p:sldId id="282" r:id="rId18"/>
    <p:sldId id="275" r:id="rId19"/>
    <p:sldId id="276" r:id="rId20"/>
    <p:sldId id="277" r:id="rId21"/>
    <p:sldId id="278" r:id="rId22"/>
    <p:sldId id="268" r:id="rId23"/>
    <p:sldId id="269" r:id="rId24"/>
    <p:sldId id="270" r:id="rId25"/>
    <p:sldId id="271" r:id="rId26"/>
    <p:sldId id="286"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p:normalViewPr>
  <p:slideViewPr>
    <p:cSldViewPr snapToGrid="0">
      <p:cViewPr varScale="1">
        <p:scale>
          <a:sx n="93" d="100"/>
          <a:sy n="93" d="100"/>
        </p:scale>
        <p:origin x="65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ownloads\graficos%20Fabi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ownloads\graficos%20Fabi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ownloads\graficos%20Fabi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ownloads\graficos%20Fabi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ownloads\graficos%20Fabia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ownloads\graficos%20Fabia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Pregunta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62847282941935"/>
          <c:y val="0.24482981627296588"/>
          <c:w val="0.75039675596106037"/>
          <c:h val="0.50631722129624313"/>
        </c:manualLayout>
      </c:layout>
      <c:pie3DChart>
        <c:varyColors val="1"/>
        <c:ser>
          <c:idx val="0"/>
          <c:order val="0"/>
          <c:tx>
            <c:strRef>
              <c:f>'[graficos Fabian.xlsx]1'!$C$3</c:f>
              <c:strCache>
                <c:ptCount val="1"/>
                <c:pt idx="0">
                  <c:v>FRECUENCIA</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EB9-ED45-B1D9-FD4C87803D1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EB9-ED45-B1D9-FD4C87803D1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EB9-ED45-B1D9-FD4C87803D1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 Fabian.xlsx]1'!$B$4:$B$6</c:f>
              <c:strCache>
                <c:ptCount val="3"/>
                <c:pt idx="0">
                  <c:v>Mucho</c:v>
                </c:pt>
                <c:pt idx="1">
                  <c:v>Poco</c:v>
                </c:pt>
                <c:pt idx="2">
                  <c:v>Ningún</c:v>
                </c:pt>
              </c:strCache>
            </c:strRef>
          </c:cat>
          <c:val>
            <c:numRef>
              <c:f>'[graficos Fabian.xlsx]1'!$C$4:$C$6</c:f>
              <c:numCache>
                <c:formatCode>General</c:formatCode>
                <c:ptCount val="3"/>
                <c:pt idx="0">
                  <c:v>0</c:v>
                </c:pt>
                <c:pt idx="1">
                  <c:v>5</c:v>
                </c:pt>
                <c:pt idx="2">
                  <c:v>5</c:v>
                </c:pt>
              </c:numCache>
            </c:numRef>
          </c:val>
          <c:extLst>
            <c:ext xmlns:c16="http://schemas.microsoft.com/office/drawing/2014/chart" uri="{C3380CC4-5D6E-409C-BE32-E72D297353CC}">
              <c16:uniqueId val="{00000006-EEB9-ED45-B1D9-FD4C87803D1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Pregunta 3</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228529573338107E-5"/>
          <c:y val="0.14759442523289915"/>
          <c:w val="0.99376622108282975"/>
          <c:h val="0.680584368631589"/>
        </c:manualLayout>
      </c:layout>
      <c:pie3DChart>
        <c:varyColors val="1"/>
        <c:ser>
          <c:idx val="0"/>
          <c:order val="0"/>
          <c:tx>
            <c:strRef>
              <c:f>'[graficos Fabian.xlsx]3'!$C$3</c:f>
              <c:strCache>
                <c:ptCount val="1"/>
                <c:pt idx="0">
                  <c:v>FRECUENCIA</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61D-C846-AF14-8D803D0A36C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61D-C846-AF14-8D803D0A36C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61D-C846-AF14-8D803D0A36C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'[graficos Fabian.xlsx]3'!$B$4:$B$6</c:f>
              <c:strCache>
                <c:ptCount val="3"/>
                <c:pt idx="0">
                  <c:v>Mucho</c:v>
                </c:pt>
                <c:pt idx="1">
                  <c:v>Poco</c:v>
                </c:pt>
                <c:pt idx="2">
                  <c:v>Ningún</c:v>
                </c:pt>
              </c:strCache>
            </c:strRef>
          </c:cat>
          <c:val>
            <c:numRef>
              <c:f>'[graficos Fabian.xlsx]3'!$C$4:$C$6</c:f>
              <c:numCache>
                <c:formatCode>General</c:formatCode>
                <c:ptCount val="3"/>
                <c:pt idx="0">
                  <c:v>1</c:v>
                </c:pt>
                <c:pt idx="1">
                  <c:v>3</c:v>
                </c:pt>
                <c:pt idx="2">
                  <c:v>6</c:v>
                </c:pt>
              </c:numCache>
            </c:numRef>
          </c:val>
          <c:extLst>
            <c:ext xmlns:c16="http://schemas.microsoft.com/office/drawing/2014/chart" uri="{C3380CC4-5D6E-409C-BE32-E72D297353CC}">
              <c16:uniqueId val="{00000006-A61D-C846-AF14-8D803D0A36C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Pregunta 7</a:t>
            </a:r>
          </a:p>
        </c:rich>
      </c:tx>
      <c:layout>
        <c:manualLayout>
          <c:xMode val="edge"/>
          <c:yMode val="edge"/>
          <c:x val="0.21384677289762183"/>
          <c:y val="1.879839476510591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166538723049587E-2"/>
          <c:y val="0.19739254593175853"/>
          <c:w val="0.81388888888888888"/>
          <c:h val="0.55011300670749486"/>
        </c:manualLayout>
      </c:layout>
      <c:pie3DChart>
        <c:varyColors val="1"/>
        <c:ser>
          <c:idx val="0"/>
          <c:order val="0"/>
          <c:tx>
            <c:strRef>
              <c:f>'[graficos Fabian.xlsx]5'!$C$4</c:f>
              <c:strCache>
                <c:ptCount val="1"/>
                <c:pt idx="0">
                  <c:v>FRECUENCIA</c:v>
                </c:pt>
              </c:strCache>
            </c:strRef>
          </c:tx>
          <c:explosion val="25"/>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E6BE-2041-9BB5-E5C66F77CA6B}"/>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E6BE-2041-9BB5-E5C66F77CA6B}"/>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E6BE-2041-9BB5-E5C66F77CA6B}"/>
              </c:ext>
            </c:extLst>
          </c:dPt>
          <c:dLbls>
            <c:dLbl>
              <c:idx val="1"/>
              <c:layout>
                <c:manualLayout>
                  <c:x val="-0.10669192979916585"/>
                  <c:y val="9.02322948725082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E-2041-9BB5-E5C66F77CA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'[graficos Fabian.xlsx]5'!$B$5:$B$7</c:f>
              <c:strCache>
                <c:ptCount val="3"/>
                <c:pt idx="0">
                  <c:v>Mucho</c:v>
                </c:pt>
                <c:pt idx="1">
                  <c:v>Poco</c:v>
                </c:pt>
                <c:pt idx="2">
                  <c:v>Ningún</c:v>
                </c:pt>
              </c:strCache>
            </c:strRef>
          </c:cat>
          <c:val>
            <c:numRef>
              <c:f>'[graficos Fabian.xlsx]5'!$C$5:$C$7</c:f>
              <c:numCache>
                <c:formatCode>General</c:formatCode>
                <c:ptCount val="3"/>
                <c:pt idx="0">
                  <c:v>1</c:v>
                </c:pt>
                <c:pt idx="1">
                  <c:v>5</c:v>
                </c:pt>
                <c:pt idx="2">
                  <c:v>4</c:v>
                </c:pt>
              </c:numCache>
            </c:numRef>
          </c:val>
          <c:extLst>
            <c:ext xmlns:c16="http://schemas.microsoft.com/office/drawing/2014/chart" uri="{C3380CC4-5D6E-409C-BE32-E72D297353CC}">
              <c16:uniqueId val="{00000006-E6BE-2041-9BB5-E5C66F77CA6B}"/>
            </c:ext>
          </c:extLst>
        </c:ser>
        <c:dLbls>
          <c:dLblPos val="out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Pregunta 9</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21956553373758E-2"/>
          <c:y val="0.14220635873368767"/>
          <c:w val="0.72490880853197093"/>
          <c:h val="0.85693528502548066"/>
        </c:manualLayout>
      </c:layout>
      <c:pie3DChart>
        <c:varyColors val="1"/>
        <c:ser>
          <c:idx val="0"/>
          <c:order val="0"/>
          <c:tx>
            <c:strRef>
              <c:f>'[graficos Fabian.xlsx]9'!$C$3</c:f>
              <c:strCache>
                <c:ptCount val="1"/>
                <c:pt idx="0">
                  <c:v>FRECUENCIA</c:v>
                </c:pt>
              </c:strCache>
            </c:strRef>
          </c:tx>
          <c:explosion val="25"/>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4510-FD4F-B06C-1FF3E844AEFE}"/>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4510-FD4F-B06C-1FF3E844AEFE}"/>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4510-FD4F-B06C-1FF3E844AEFE}"/>
              </c:ext>
            </c:extLst>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7-4510-FD4F-B06C-1FF3E844AEF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'[graficos Fabian.xlsx]9'!$B$4:$B$7</c:f>
              <c:strCache>
                <c:ptCount val="4"/>
                <c:pt idx="0">
                  <c:v>8 – 11 años</c:v>
                </c:pt>
                <c:pt idx="1">
                  <c:v>12 - 15 años</c:v>
                </c:pt>
                <c:pt idx="2">
                  <c:v>17 años</c:v>
                </c:pt>
                <c:pt idx="3">
                  <c:v>A partir de los 21</c:v>
                </c:pt>
              </c:strCache>
            </c:strRef>
          </c:cat>
          <c:val>
            <c:numRef>
              <c:f>'[graficos Fabian.xlsx]9'!$C$4:$C$7</c:f>
              <c:numCache>
                <c:formatCode>General</c:formatCode>
                <c:ptCount val="4"/>
                <c:pt idx="0">
                  <c:v>2</c:v>
                </c:pt>
                <c:pt idx="1">
                  <c:v>4</c:v>
                </c:pt>
                <c:pt idx="2">
                  <c:v>3</c:v>
                </c:pt>
                <c:pt idx="3">
                  <c:v>1</c:v>
                </c:pt>
              </c:numCache>
            </c:numRef>
          </c:val>
          <c:extLst>
            <c:ext xmlns:c16="http://schemas.microsoft.com/office/drawing/2014/chart" uri="{C3380CC4-5D6E-409C-BE32-E72D297353CC}">
              <c16:uniqueId val="{00000008-4510-FD4F-B06C-1FF3E844AEF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sz="1800" i="1" dirty="0">
                <a:effectLst/>
              </a:rPr>
              <a:t>Índice de masa</a:t>
            </a:r>
            <a:r>
              <a:rPr lang="es-EC" sz="1800" i="1" baseline="0" dirty="0">
                <a:effectLst/>
              </a:rPr>
              <a:t> Corporal</a:t>
            </a:r>
            <a:r>
              <a:rPr lang="es-EC" sz="1800" i="1" dirty="0">
                <a:effectLst/>
              </a:rPr>
              <a:t> </a:t>
            </a:r>
            <a:endParaRPr lang="es-ES" dirty="0">
              <a:effectLst/>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725267800882167E-2"/>
          <c:y val="0.13707841207349081"/>
          <c:w val="0.94454946439823562"/>
          <c:h val="0.62214566929133863"/>
        </c:manualLayout>
      </c:layout>
      <c:bar3DChart>
        <c:barDir val="col"/>
        <c:grouping val="clustered"/>
        <c:varyColors val="0"/>
        <c:ser>
          <c:idx val="0"/>
          <c:order val="0"/>
          <c:tx>
            <c:strRef>
              <c:f>'[graficos Fabian.xlsx]com 20 - 21'!$H$12</c:f>
              <c:strCache>
                <c:ptCount val="1"/>
                <c:pt idx="0">
                  <c:v>CADETES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8C-7341-9110-90516B5115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 Fabian.xlsx]com 20 - 21'!$G$13:$G$16</c:f>
              <c:strCache>
                <c:ptCount val="4"/>
                <c:pt idx="0">
                  <c:v>     Bajo peso          &lt; 18,5 IMC</c:v>
                </c:pt>
                <c:pt idx="1">
                  <c:v>Normal                    18,5 – 24,9 IMC</c:v>
                </c:pt>
                <c:pt idx="2">
                  <c:v>Sobre peso       25,0 – 29,9 IMC</c:v>
                </c:pt>
                <c:pt idx="3">
                  <c:v>Obesidad                 30 + IMC</c:v>
                </c:pt>
              </c:strCache>
            </c:strRef>
          </c:cat>
          <c:val>
            <c:numRef>
              <c:f>'[graficos Fabian.xlsx]com 20 - 21'!$H$13:$H$16</c:f>
              <c:numCache>
                <c:formatCode>0%</c:formatCode>
                <c:ptCount val="4"/>
                <c:pt idx="0" formatCode="General">
                  <c:v>0</c:v>
                </c:pt>
                <c:pt idx="1">
                  <c:v>0.88</c:v>
                </c:pt>
                <c:pt idx="2">
                  <c:v>0.12</c:v>
                </c:pt>
                <c:pt idx="3" formatCode="General">
                  <c:v>0</c:v>
                </c:pt>
              </c:numCache>
            </c:numRef>
          </c:val>
          <c:extLst>
            <c:ext xmlns:c16="http://schemas.microsoft.com/office/drawing/2014/chart" uri="{C3380CC4-5D6E-409C-BE32-E72D297353CC}">
              <c16:uniqueId val="{00000001-1C8C-7341-9110-90516B51154A}"/>
            </c:ext>
          </c:extLst>
        </c:ser>
        <c:ser>
          <c:idx val="1"/>
          <c:order val="1"/>
          <c:tx>
            <c:strRef>
              <c:f>'[graficos Fabian.xlsx]com 20 - 21'!$I$12</c:f>
              <c:strCache>
                <c:ptCount val="1"/>
                <c:pt idx="0">
                  <c:v>JUVENIL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1"/>
              <c:layout>
                <c:manualLayout>
                  <c:x val="1.5122873345935635E-2"/>
                  <c:y val="-3.18283360200499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8C-7341-9110-90516B5115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 Fabian.xlsx]com 20 - 21'!$G$13:$G$16</c:f>
              <c:strCache>
                <c:ptCount val="4"/>
                <c:pt idx="0">
                  <c:v>     Bajo peso          &lt; 18,5 IMC</c:v>
                </c:pt>
                <c:pt idx="1">
                  <c:v>Normal                    18,5 – 24,9 IMC</c:v>
                </c:pt>
                <c:pt idx="2">
                  <c:v>Sobre peso       25,0 – 29,9 IMC</c:v>
                </c:pt>
                <c:pt idx="3">
                  <c:v>Obesidad                 30 + IMC</c:v>
                </c:pt>
              </c:strCache>
            </c:strRef>
          </c:cat>
          <c:val>
            <c:numRef>
              <c:f>'[graficos Fabian.xlsx]com 20 - 21'!$I$13:$I$16</c:f>
              <c:numCache>
                <c:formatCode>0%</c:formatCode>
                <c:ptCount val="4"/>
                <c:pt idx="0">
                  <c:v>0.14000000000000001</c:v>
                </c:pt>
                <c:pt idx="1">
                  <c:v>0.72</c:v>
                </c:pt>
                <c:pt idx="2">
                  <c:v>0.14000000000000001</c:v>
                </c:pt>
                <c:pt idx="3" formatCode="General">
                  <c:v>0</c:v>
                </c:pt>
              </c:numCache>
            </c:numRef>
          </c:val>
          <c:extLst>
            <c:ext xmlns:c16="http://schemas.microsoft.com/office/drawing/2014/chart" uri="{C3380CC4-5D6E-409C-BE32-E72D297353CC}">
              <c16:uniqueId val="{00000003-1C8C-7341-9110-90516B51154A}"/>
            </c:ext>
          </c:extLst>
        </c:ser>
        <c:dLbls>
          <c:showLegendKey val="0"/>
          <c:showVal val="1"/>
          <c:showCatName val="0"/>
          <c:showSerName val="0"/>
          <c:showPercent val="0"/>
          <c:showBubbleSize val="0"/>
        </c:dLbls>
        <c:gapWidth val="65"/>
        <c:shape val="box"/>
        <c:axId val="282768376"/>
        <c:axId val="282768768"/>
        <c:axId val="0"/>
      </c:bar3DChart>
      <c:catAx>
        <c:axId val="28276837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282768768"/>
        <c:crosses val="autoZero"/>
        <c:auto val="1"/>
        <c:lblAlgn val="ctr"/>
        <c:lblOffset val="100"/>
        <c:noMultiLvlLbl val="0"/>
      </c:catAx>
      <c:valAx>
        <c:axId val="28276876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2827683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US"/>
              <a:t>Test de Abdominales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111111111111108E-2"/>
          <c:y val="0.20994557278957826"/>
          <c:w val="0.93888888888888888"/>
          <c:h val="0.46518664333624965"/>
        </c:manualLayout>
      </c:layout>
      <c:bar3DChart>
        <c:barDir val="col"/>
        <c:grouping val="clustered"/>
        <c:varyColors val="0"/>
        <c:ser>
          <c:idx val="0"/>
          <c:order val="0"/>
          <c:tx>
            <c:strRef>
              <c:f>'com 31 - 32'!$D$3</c:f>
              <c:strCache>
                <c:ptCount val="1"/>
                <c:pt idx="0">
                  <c:v>CADETES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8.3333333333333332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F5-8A4C-AC3F-C28D0D4F4286}"/>
                </c:ext>
              </c:extLst>
            </c:dLbl>
            <c:dLbl>
              <c:idx val="1"/>
              <c:layout>
                <c:manualLayout>
                  <c:x val="8.3333333333333332E-3"/>
                  <c:y val="-2.777777777777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F5-8A4C-AC3F-C28D0D4F4286}"/>
                </c:ext>
              </c:extLst>
            </c:dLbl>
            <c:dLbl>
              <c:idx val="2"/>
              <c:layout>
                <c:manualLayout>
                  <c:x val="2.7777777777777776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F5-8A4C-AC3F-C28D0D4F4286}"/>
                </c:ext>
              </c:extLst>
            </c:dLbl>
            <c:dLbl>
              <c:idx val="3"/>
              <c:layout>
                <c:manualLayout>
                  <c:x val="2.777777777777767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F5-8A4C-AC3F-C28D0D4F42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 31 - 32'!$C$4:$C$7</c:f>
              <c:strCache>
                <c:ptCount val="4"/>
                <c:pt idx="0">
                  <c:v>Excelente (41-45 Cad.) (41-47 Juv.)</c:v>
                </c:pt>
                <c:pt idx="1">
                  <c:v>Muy bueno (37-41 Cad.) (35-41 Juv.)</c:v>
                </c:pt>
                <c:pt idx="2">
                  <c:v>Bueno (32-37 Cad.) (29-35 Juv.)</c:v>
                </c:pt>
                <c:pt idx="3">
                  <c:v>Regular (27-32 Cad.) (23-29 Juv.)</c:v>
                </c:pt>
              </c:strCache>
            </c:strRef>
          </c:cat>
          <c:val>
            <c:numRef>
              <c:f>'com 31 - 32'!$D$4:$D$7</c:f>
              <c:numCache>
                <c:formatCode>0%</c:formatCode>
                <c:ptCount val="4"/>
                <c:pt idx="0">
                  <c:v>0.13</c:v>
                </c:pt>
                <c:pt idx="1">
                  <c:v>0.5</c:v>
                </c:pt>
                <c:pt idx="2">
                  <c:v>0.37</c:v>
                </c:pt>
                <c:pt idx="3">
                  <c:v>0</c:v>
                </c:pt>
              </c:numCache>
            </c:numRef>
          </c:val>
          <c:extLst>
            <c:ext xmlns:c16="http://schemas.microsoft.com/office/drawing/2014/chart" uri="{C3380CC4-5D6E-409C-BE32-E72D297353CC}">
              <c16:uniqueId val="{00000004-41F5-8A4C-AC3F-C28D0D4F4286}"/>
            </c:ext>
          </c:extLst>
        </c:ser>
        <c:ser>
          <c:idx val="1"/>
          <c:order val="1"/>
          <c:tx>
            <c:strRef>
              <c:f>'com 31 - 32'!$E$3</c:f>
              <c:strCache>
                <c:ptCount val="1"/>
                <c:pt idx="0">
                  <c:v>JUVENILES</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1.3888670166229222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F5-8A4C-AC3F-C28D0D4F4286}"/>
                </c:ext>
              </c:extLst>
            </c:dLbl>
            <c:dLbl>
              <c:idx val="1"/>
              <c:layout>
                <c:manualLayout>
                  <c:x val="1.9444444444444445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F5-8A4C-AC3F-C28D0D4F4286}"/>
                </c:ext>
              </c:extLst>
            </c:dLbl>
            <c:dLbl>
              <c:idx val="2"/>
              <c:layout>
                <c:manualLayout>
                  <c:x val="2.5000000000000001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F5-8A4C-AC3F-C28D0D4F4286}"/>
                </c:ext>
              </c:extLst>
            </c:dLbl>
            <c:dLbl>
              <c:idx val="3"/>
              <c:layout>
                <c:manualLayout>
                  <c:x val="2.5000000000000001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F5-8A4C-AC3F-C28D0D4F42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 31 - 32'!$C$4:$C$7</c:f>
              <c:strCache>
                <c:ptCount val="4"/>
                <c:pt idx="0">
                  <c:v>Excelente (41-45 Cad.) (41-47 Juv.)</c:v>
                </c:pt>
                <c:pt idx="1">
                  <c:v>Muy bueno (37-41 Cad.) (35-41 Juv.)</c:v>
                </c:pt>
                <c:pt idx="2">
                  <c:v>Bueno (32-37 Cad.) (29-35 Juv.)</c:v>
                </c:pt>
                <c:pt idx="3">
                  <c:v>Regular (27-32 Cad.) (23-29 Juv.)</c:v>
                </c:pt>
              </c:strCache>
            </c:strRef>
          </c:cat>
          <c:val>
            <c:numRef>
              <c:f>'com 31 - 32'!$E$4:$E$7</c:f>
              <c:numCache>
                <c:formatCode>0%</c:formatCode>
                <c:ptCount val="4"/>
                <c:pt idx="0">
                  <c:v>0.14000000000000001</c:v>
                </c:pt>
                <c:pt idx="1">
                  <c:v>0.56999999999999995</c:v>
                </c:pt>
                <c:pt idx="2">
                  <c:v>0.28999999999999998</c:v>
                </c:pt>
                <c:pt idx="3" formatCode="General">
                  <c:v>0</c:v>
                </c:pt>
              </c:numCache>
            </c:numRef>
          </c:val>
          <c:extLst>
            <c:ext xmlns:c16="http://schemas.microsoft.com/office/drawing/2014/chart" uri="{C3380CC4-5D6E-409C-BE32-E72D297353CC}">
              <c16:uniqueId val="{00000009-41F5-8A4C-AC3F-C28D0D4F4286}"/>
            </c:ext>
          </c:extLst>
        </c:ser>
        <c:dLbls>
          <c:showLegendKey val="0"/>
          <c:showVal val="1"/>
          <c:showCatName val="0"/>
          <c:showSerName val="0"/>
          <c:showPercent val="0"/>
          <c:showBubbleSize val="0"/>
        </c:dLbls>
        <c:gapWidth val="65"/>
        <c:shape val="box"/>
        <c:axId val="282769944"/>
        <c:axId val="282765240"/>
        <c:axId val="0"/>
      </c:bar3DChart>
      <c:catAx>
        <c:axId val="28276994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282765240"/>
        <c:crosses val="autoZero"/>
        <c:auto val="1"/>
        <c:lblAlgn val="ctr"/>
        <c:lblOffset val="100"/>
        <c:noMultiLvlLbl val="0"/>
      </c:catAx>
      <c:valAx>
        <c:axId val="28276524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2827699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DBAF6-2F09-4D42-B31E-187CC1002735}" type="doc">
      <dgm:prSet loTypeId="urn:microsoft.com/office/officeart/2005/8/layout/cycle4" loCatId="matrix" qsTypeId="urn:microsoft.com/office/officeart/2005/8/quickstyle/simple2" qsCatId="simple" csTypeId="urn:microsoft.com/office/officeart/2005/8/colors/accent5_1" csCatId="accent5" phldr="1"/>
      <dgm:spPr/>
      <dgm:t>
        <a:bodyPr/>
        <a:lstStyle/>
        <a:p>
          <a:endParaRPr lang="es-ES"/>
        </a:p>
      </dgm:t>
    </dgm:pt>
    <dgm:pt modelId="{EA757E62-A841-4D5D-B040-6F75A455BD2B}">
      <dgm:prSet phldrT="[Texto]" custT="1"/>
      <dgm:spPr/>
      <dgm:t>
        <a:bodyPr/>
        <a:lstStyle/>
        <a:p>
          <a:r>
            <a:rPr lang="es-EC" sz="1400" dirty="0"/>
            <a:t>Información actualizada desde el punto de vista teórico- metodológico y pedagógico.</a:t>
          </a:r>
          <a:endParaRPr lang="es-ES" sz="1400" dirty="0"/>
        </a:p>
      </dgm:t>
    </dgm:pt>
    <dgm:pt modelId="{5F8C3440-5A9F-457E-B480-F1983E458400}" type="parTrans" cxnId="{E1CF0219-9EDD-47ED-ADC5-A8AB4ADE9FC5}">
      <dgm:prSet/>
      <dgm:spPr/>
      <dgm:t>
        <a:bodyPr/>
        <a:lstStyle/>
        <a:p>
          <a:endParaRPr lang="es-ES"/>
        </a:p>
      </dgm:t>
    </dgm:pt>
    <dgm:pt modelId="{5A235A8B-05D9-4FEF-8AE1-F865589B17A6}" type="sibTrans" cxnId="{E1CF0219-9EDD-47ED-ADC5-A8AB4ADE9FC5}">
      <dgm:prSet/>
      <dgm:spPr/>
      <dgm:t>
        <a:bodyPr/>
        <a:lstStyle/>
        <a:p>
          <a:endParaRPr lang="es-ES"/>
        </a:p>
      </dgm:t>
    </dgm:pt>
    <dgm:pt modelId="{C8AD4221-0E3A-4F6E-819F-AE3294F5E29F}">
      <dgm:prSet phldrT="[Texto]" custT="1"/>
      <dgm:spPr/>
      <dgm:t>
        <a:bodyPr/>
        <a:lstStyle/>
        <a:p>
          <a:pPr algn="ctr"/>
          <a:r>
            <a:rPr lang="es-EC" sz="1600" dirty="0"/>
            <a:t>Desarrollo de las habilidades motrices deportivas y capacidades físicas.</a:t>
          </a:r>
          <a:endParaRPr lang="es-ES" sz="1600" dirty="0"/>
        </a:p>
      </dgm:t>
    </dgm:pt>
    <dgm:pt modelId="{A9DB737B-C711-4D3D-BE00-13A7763FA8BC}" type="parTrans" cxnId="{6AA4CDB0-FA20-4D3F-B793-4C7B1E04E501}">
      <dgm:prSet/>
      <dgm:spPr/>
      <dgm:t>
        <a:bodyPr/>
        <a:lstStyle/>
        <a:p>
          <a:endParaRPr lang="es-ES"/>
        </a:p>
      </dgm:t>
    </dgm:pt>
    <dgm:pt modelId="{37B25DC9-8B78-4980-A94C-550B506CF6C2}" type="sibTrans" cxnId="{6AA4CDB0-FA20-4D3F-B793-4C7B1E04E501}">
      <dgm:prSet/>
      <dgm:spPr/>
      <dgm:t>
        <a:bodyPr/>
        <a:lstStyle/>
        <a:p>
          <a:endParaRPr lang="es-ES"/>
        </a:p>
      </dgm:t>
    </dgm:pt>
    <dgm:pt modelId="{A3EE777D-8CB2-4585-92ED-75AA2EB01A37}">
      <dgm:prSet phldrT="[Texto]" custT="1"/>
      <dgm:spPr/>
      <dgm:t>
        <a:bodyPr/>
        <a:lstStyle/>
        <a:p>
          <a:r>
            <a:rPr lang="es-EC" sz="1400" dirty="0"/>
            <a:t>Hace referencia a los fundamentos filosóficos, psicológicos y sociológicos de la investigación </a:t>
          </a:r>
          <a:endParaRPr lang="es-ES" sz="1400" dirty="0"/>
        </a:p>
      </dgm:t>
    </dgm:pt>
    <dgm:pt modelId="{5AE2CFC0-A97F-4400-AD2D-E91C7796F056}" type="parTrans" cxnId="{0005F4D1-0819-4B08-920E-D7DC03E092B2}">
      <dgm:prSet/>
      <dgm:spPr/>
      <dgm:t>
        <a:bodyPr/>
        <a:lstStyle/>
        <a:p>
          <a:endParaRPr lang="es-ES"/>
        </a:p>
      </dgm:t>
    </dgm:pt>
    <dgm:pt modelId="{BC2CB291-274B-4D47-81F3-63FA199457A2}" type="sibTrans" cxnId="{0005F4D1-0819-4B08-920E-D7DC03E092B2}">
      <dgm:prSet/>
      <dgm:spPr/>
      <dgm:t>
        <a:bodyPr/>
        <a:lstStyle/>
        <a:p>
          <a:endParaRPr lang="es-ES"/>
        </a:p>
      </dgm:t>
    </dgm:pt>
    <dgm:pt modelId="{687F8EDF-524C-4E47-9AB8-3FBBDFFB0D36}">
      <dgm:prSet phldrT="[Texto]" custT="1"/>
      <dgm:spPr/>
      <dgm:t>
        <a:bodyPr/>
        <a:lstStyle/>
        <a:p>
          <a:r>
            <a:rPr lang="es-EC" sz="1600" dirty="0"/>
            <a:t>El trabajo del entrenador debe ser amplio, variado </a:t>
          </a:r>
          <a:r>
            <a:rPr lang="es-EC" sz="1600"/>
            <a:t>y general</a:t>
          </a:r>
          <a:endParaRPr lang="es-ES" sz="1600" dirty="0"/>
        </a:p>
      </dgm:t>
    </dgm:pt>
    <dgm:pt modelId="{9FB3AC34-6452-467B-9337-1E72F8685A86}" type="parTrans" cxnId="{3902AFA9-7ACB-4C74-803A-4FEF796F0776}">
      <dgm:prSet/>
      <dgm:spPr/>
      <dgm:t>
        <a:bodyPr/>
        <a:lstStyle/>
        <a:p>
          <a:endParaRPr lang="es-ES"/>
        </a:p>
      </dgm:t>
    </dgm:pt>
    <dgm:pt modelId="{932DD6C9-9E42-4A1A-A069-D00C8F2BE03B}" type="sibTrans" cxnId="{3902AFA9-7ACB-4C74-803A-4FEF796F0776}">
      <dgm:prSet/>
      <dgm:spPr/>
      <dgm:t>
        <a:bodyPr/>
        <a:lstStyle/>
        <a:p>
          <a:endParaRPr lang="es-ES"/>
        </a:p>
      </dgm:t>
    </dgm:pt>
    <dgm:pt modelId="{756FDE9D-F262-49E4-9C4D-7A8B2DDA38DA}">
      <dgm:prSet phldrT="[Texto]" custT="1"/>
      <dgm:spPr>
        <a:effectLst>
          <a:outerShdw blurRad="152400" dist="317500" dir="5400000" sx="90000" sy="-19000" rotWithShape="0">
            <a:prstClr val="black">
              <a:alpha val="15000"/>
            </a:prstClr>
          </a:outerShdw>
        </a:effectLst>
      </dgm:spPr>
      <dgm:t>
        <a:bodyPr/>
        <a:lstStyle/>
        <a:p>
          <a:r>
            <a:rPr lang="es-EC" sz="1300" dirty="0"/>
            <a:t>El valor del trabajo avala la aplicación de métodos científicos en todo el proceso de investigación</a:t>
          </a:r>
          <a:r>
            <a:rPr lang="es-EC" sz="1400" dirty="0"/>
            <a:t>.</a:t>
          </a:r>
          <a:endParaRPr lang="es-ES" sz="1400" dirty="0"/>
        </a:p>
      </dgm:t>
    </dgm:pt>
    <dgm:pt modelId="{5538C79B-735D-400A-9AEE-97671B34E072}" type="parTrans" cxnId="{1B8860D0-E7F9-4C57-9AB4-6BE07057D2AC}">
      <dgm:prSet/>
      <dgm:spPr/>
      <dgm:t>
        <a:bodyPr/>
        <a:lstStyle/>
        <a:p>
          <a:endParaRPr lang="es-ES"/>
        </a:p>
      </dgm:t>
    </dgm:pt>
    <dgm:pt modelId="{E6FC8290-DEBD-48E6-8E86-66E848BCD329}" type="sibTrans" cxnId="{1B8860D0-E7F9-4C57-9AB4-6BE07057D2AC}">
      <dgm:prSet/>
      <dgm:spPr/>
      <dgm:t>
        <a:bodyPr/>
        <a:lstStyle/>
        <a:p>
          <a:endParaRPr lang="es-ES"/>
        </a:p>
      </dgm:t>
    </dgm:pt>
    <dgm:pt modelId="{704DF97B-04EC-4E9C-9CC6-1FE74BFC4BBC}">
      <dgm:prSet phldrT="[Texto]" custT="1"/>
      <dgm:spPr/>
      <dgm:t>
        <a:bodyPr/>
        <a:lstStyle/>
        <a:p>
          <a:r>
            <a:rPr lang="es-EC" sz="1300" dirty="0"/>
            <a:t>La necesidad de un trabajo integral.</a:t>
          </a:r>
          <a:endParaRPr lang="es-ES" sz="1300" dirty="0"/>
        </a:p>
      </dgm:t>
    </dgm:pt>
    <dgm:pt modelId="{4FF61D19-79CF-4EB5-BAC6-7799EE8CF502}" type="parTrans" cxnId="{59CE8C4A-EDBF-4CF1-B95E-043F321115DC}">
      <dgm:prSet/>
      <dgm:spPr/>
      <dgm:t>
        <a:bodyPr/>
        <a:lstStyle/>
        <a:p>
          <a:endParaRPr lang="es-ES"/>
        </a:p>
      </dgm:t>
    </dgm:pt>
    <dgm:pt modelId="{C7292E74-2D63-4454-8AC8-E2F77D25CA1A}" type="sibTrans" cxnId="{59CE8C4A-EDBF-4CF1-B95E-043F321115DC}">
      <dgm:prSet/>
      <dgm:spPr/>
      <dgm:t>
        <a:bodyPr/>
        <a:lstStyle/>
        <a:p>
          <a:endParaRPr lang="es-ES"/>
        </a:p>
      </dgm:t>
    </dgm:pt>
    <dgm:pt modelId="{08B8C12D-C741-4242-85BA-33936D1549CE}">
      <dgm:prSet phldrT="[Texto]" custT="1"/>
      <dgm:spPr>
        <a:effectLst>
          <a:outerShdw blurRad="152400" dist="317500" dir="5400000" sx="90000" sy="-19000" rotWithShape="0">
            <a:prstClr val="black">
              <a:alpha val="15000"/>
            </a:prstClr>
          </a:outerShdw>
        </a:effectLst>
      </dgm:spPr>
      <dgm:t>
        <a:bodyPr/>
        <a:lstStyle/>
        <a:p>
          <a:r>
            <a:rPr lang="es-EC" sz="1400" dirty="0"/>
            <a:t>Se aprecia el valor del enfoque general</a:t>
          </a:r>
        </a:p>
        <a:p>
          <a:endParaRPr lang="es-ES" sz="1400" dirty="0"/>
        </a:p>
      </dgm:t>
    </dgm:pt>
    <dgm:pt modelId="{7D6A3F8E-E04E-404B-8926-75BDBCA801F0}" type="parTrans" cxnId="{61E2B0A0-4CC7-4CB6-AE7F-316C2F35D6AD}">
      <dgm:prSet/>
      <dgm:spPr/>
      <dgm:t>
        <a:bodyPr/>
        <a:lstStyle/>
        <a:p>
          <a:endParaRPr lang="es-ES"/>
        </a:p>
      </dgm:t>
    </dgm:pt>
    <dgm:pt modelId="{E2D99848-F9BB-4FE6-8C26-57E5CA1D0D79}" type="sibTrans" cxnId="{61E2B0A0-4CC7-4CB6-AE7F-316C2F35D6AD}">
      <dgm:prSet/>
      <dgm:spPr/>
      <dgm:t>
        <a:bodyPr/>
        <a:lstStyle/>
        <a:p>
          <a:endParaRPr lang="es-ES"/>
        </a:p>
      </dgm:t>
    </dgm:pt>
    <dgm:pt modelId="{ACBCC70B-BABB-488C-BCF5-A5060B87A26D}">
      <dgm:prSet phldrT="[Texto]" custT="1"/>
      <dgm:spPr/>
      <dgm:t>
        <a:bodyPr/>
        <a:lstStyle/>
        <a:p>
          <a:r>
            <a:rPr lang="es-EC" sz="1400" dirty="0"/>
            <a:t>Amplio desarrollo de las diversas tendencias para la práctica del ciclismo.</a:t>
          </a:r>
          <a:endParaRPr lang="es-ES" sz="1400" dirty="0"/>
        </a:p>
      </dgm:t>
    </dgm:pt>
    <dgm:pt modelId="{326BA3BF-58A0-431E-80BB-890631D80F74}" type="parTrans" cxnId="{8A6614A3-31C3-4F07-AFE4-60D3033F7A28}">
      <dgm:prSet/>
      <dgm:spPr/>
      <dgm:t>
        <a:bodyPr/>
        <a:lstStyle/>
        <a:p>
          <a:endParaRPr lang="es-ES"/>
        </a:p>
      </dgm:t>
    </dgm:pt>
    <dgm:pt modelId="{319EED34-2719-437A-B7F4-B89FA8BA1278}" type="sibTrans" cxnId="{8A6614A3-31C3-4F07-AFE4-60D3033F7A28}">
      <dgm:prSet/>
      <dgm:spPr/>
      <dgm:t>
        <a:bodyPr/>
        <a:lstStyle/>
        <a:p>
          <a:endParaRPr lang="es-ES"/>
        </a:p>
      </dgm:t>
    </dgm:pt>
    <dgm:pt modelId="{2F3FCDB4-BA15-4C7B-93AD-5741F4B2C206}" type="pres">
      <dgm:prSet presAssocID="{C1CDBAF6-2F09-4D42-B31E-187CC1002735}" presName="cycleMatrixDiagram" presStyleCnt="0">
        <dgm:presLayoutVars>
          <dgm:chMax val="1"/>
          <dgm:dir/>
          <dgm:animLvl val="lvl"/>
          <dgm:resizeHandles val="exact"/>
        </dgm:presLayoutVars>
      </dgm:prSet>
      <dgm:spPr/>
    </dgm:pt>
    <dgm:pt modelId="{F7C45B2E-3109-49E9-B74B-FE38BD311A86}" type="pres">
      <dgm:prSet presAssocID="{C1CDBAF6-2F09-4D42-B31E-187CC1002735}" presName="children" presStyleCnt="0"/>
      <dgm:spPr/>
    </dgm:pt>
    <dgm:pt modelId="{2F1B530F-65AA-4977-B01B-2FC4620F8D16}" type="pres">
      <dgm:prSet presAssocID="{C1CDBAF6-2F09-4D42-B31E-187CC1002735}" presName="child1group" presStyleCnt="0"/>
      <dgm:spPr/>
    </dgm:pt>
    <dgm:pt modelId="{BD3C7334-8EFA-4385-BB9F-2202D49E11F7}" type="pres">
      <dgm:prSet presAssocID="{C1CDBAF6-2F09-4D42-B31E-187CC1002735}" presName="child1" presStyleLbl="bgAcc1" presStyleIdx="0" presStyleCnt="4" custLinFactNeighborX="-44720" custLinFactNeighborY="11200"/>
      <dgm:spPr/>
    </dgm:pt>
    <dgm:pt modelId="{BFDCAFCD-A549-4A8B-8461-B2DB09C677E6}" type="pres">
      <dgm:prSet presAssocID="{C1CDBAF6-2F09-4D42-B31E-187CC1002735}" presName="child1Text" presStyleLbl="bgAcc1" presStyleIdx="0" presStyleCnt="4">
        <dgm:presLayoutVars>
          <dgm:bulletEnabled val="1"/>
        </dgm:presLayoutVars>
      </dgm:prSet>
      <dgm:spPr/>
    </dgm:pt>
    <dgm:pt modelId="{DA8A644C-3B2E-4953-9B3D-5FAA5B03935A}" type="pres">
      <dgm:prSet presAssocID="{C1CDBAF6-2F09-4D42-B31E-187CC1002735}" presName="child2group" presStyleCnt="0"/>
      <dgm:spPr/>
    </dgm:pt>
    <dgm:pt modelId="{43C88F87-D3C1-46D8-ACD3-248572C748AE}" type="pres">
      <dgm:prSet presAssocID="{C1CDBAF6-2F09-4D42-B31E-187CC1002735}" presName="child2" presStyleLbl="bgAcc1" presStyleIdx="1" presStyleCnt="4" custLinFactNeighborX="41300" custLinFactNeighborY="3446"/>
      <dgm:spPr/>
    </dgm:pt>
    <dgm:pt modelId="{A9564765-578A-4A54-8D23-34E834E52FF8}" type="pres">
      <dgm:prSet presAssocID="{C1CDBAF6-2F09-4D42-B31E-187CC1002735}" presName="child2Text" presStyleLbl="bgAcc1" presStyleIdx="1" presStyleCnt="4">
        <dgm:presLayoutVars>
          <dgm:bulletEnabled val="1"/>
        </dgm:presLayoutVars>
      </dgm:prSet>
      <dgm:spPr/>
    </dgm:pt>
    <dgm:pt modelId="{9CF3C81D-92E1-4908-9363-41AFF6A3EF3E}" type="pres">
      <dgm:prSet presAssocID="{C1CDBAF6-2F09-4D42-B31E-187CC1002735}" presName="child3group" presStyleCnt="0"/>
      <dgm:spPr/>
    </dgm:pt>
    <dgm:pt modelId="{644B3F14-D584-4781-9133-915D4123D67C}" type="pres">
      <dgm:prSet presAssocID="{C1CDBAF6-2F09-4D42-B31E-187CC1002735}" presName="child3" presStyleLbl="bgAcc1" presStyleIdx="2" presStyleCnt="4" custLinFactNeighborX="41300" custLinFactNeighborY="1723"/>
      <dgm:spPr/>
    </dgm:pt>
    <dgm:pt modelId="{2B3A34EC-9B99-484E-962C-DE3BA43F2BAB}" type="pres">
      <dgm:prSet presAssocID="{C1CDBAF6-2F09-4D42-B31E-187CC1002735}" presName="child3Text" presStyleLbl="bgAcc1" presStyleIdx="2" presStyleCnt="4">
        <dgm:presLayoutVars>
          <dgm:bulletEnabled val="1"/>
        </dgm:presLayoutVars>
      </dgm:prSet>
      <dgm:spPr/>
    </dgm:pt>
    <dgm:pt modelId="{63868D65-6065-4B2E-8CB5-5673DCBF8B53}" type="pres">
      <dgm:prSet presAssocID="{C1CDBAF6-2F09-4D42-B31E-187CC1002735}" presName="child4group" presStyleCnt="0"/>
      <dgm:spPr/>
    </dgm:pt>
    <dgm:pt modelId="{2182ABC1-6E27-4700-9C51-4AED69642257}" type="pres">
      <dgm:prSet presAssocID="{C1CDBAF6-2F09-4D42-B31E-187CC1002735}" presName="child4" presStyleLbl="bgAcc1" presStyleIdx="3" presStyleCnt="4" custLinFactNeighborX="-47439" custLinFactNeighborY="862"/>
      <dgm:spPr/>
    </dgm:pt>
    <dgm:pt modelId="{B9477E3A-45FA-4124-BCB2-0C81C6A99601}" type="pres">
      <dgm:prSet presAssocID="{C1CDBAF6-2F09-4D42-B31E-187CC1002735}" presName="child4Text" presStyleLbl="bgAcc1" presStyleIdx="3" presStyleCnt="4">
        <dgm:presLayoutVars>
          <dgm:bulletEnabled val="1"/>
        </dgm:presLayoutVars>
      </dgm:prSet>
      <dgm:spPr/>
    </dgm:pt>
    <dgm:pt modelId="{C3BC1047-9DDF-4C84-9E90-65184BBCF759}" type="pres">
      <dgm:prSet presAssocID="{C1CDBAF6-2F09-4D42-B31E-187CC1002735}" presName="childPlaceholder" presStyleCnt="0"/>
      <dgm:spPr/>
    </dgm:pt>
    <dgm:pt modelId="{FDD5F163-FE85-441C-9957-7C79F5267639}" type="pres">
      <dgm:prSet presAssocID="{C1CDBAF6-2F09-4D42-B31E-187CC1002735}" presName="circle" presStyleCnt="0"/>
      <dgm:spPr/>
    </dgm:pt>
    <dgm:pt modelId="{54A17F41-E758-4411-B6CF-C49CFD951559}" type="pres">
      <dgm:prSet presAssocID="{C1CDBAF6-2F09-4D42-B31E-187CC1002735}" presName="quadrant1" presStyleLbl="node1" presStyleIdx="0" presStyleCnt="4">
        <dgm:presLayoutVars>
          <dgm:chMax val="1"/>
          <dgm:bulletEnabled val="1"/>
        </dgm:presLayoutVars>
      </dgm:prSet>
      <dgm:spPr/>
    </dgm:pt>
    <dgm:pt modelId="{4E9F37EB-30F5-4A82-AAA9-7CC5B7405A9B}" type="pres">
      <dgm:prSet presAssocID="{C1CDBAF6-2F09-4D42-B31E-187CC1002735}" presName="quadrant2" presStyleLbl="node1" presStyleIdx="1" presStyleCnt="4" custScaleX="93930" custScaleY="100858">
        <dgm:presLayoutVars>
          <dgm:chMax val="1"/>
          <dgm:bulletEnabled val="1"/>
        </dgm:presLayoutVars>
      </dgm:prSet>
      <dgm:spPr/>
    </dgm:pt>
    <dgm:pt modelId="{A7C68D43-94B5-4EC9-B81D-7504F7610CD9}" type="pres">
      <dgm:prSet presAssocID="{C1CDBAF6-2F09-4D42-B31E-187CC1002735}" presName="quadrant3" presStyleLbl="node1" presStyleIdx="2" presStyleCnt="4" custScaleX="93930" custScaleY="99959">
        <dgm:presLayoutVars>
          <dgm:chMax val="1"/>
          <dgm:bulletEnabled val="1"/>
        </dgm:presLayoutVars>
      </dgm:prSet>
      <dgm:spPr/>
    </dgm:pt>
    <dgm:pt modelId="{B2D6A390-2070-441A-9B56-7056FAA86857}" type="pres">
      <dgm:prSet presAssocID="{C1CDBAF6-2F09-4D42-B31E-187CC1002735}" presName="quadrant4" presStyleLbl="node1" presStyleIdx="3" presStyleCnt="4">
        <dgm:presLayoutVars>
          <dgm:chMax val="1"/>
          <dgm:bulletEnabled val="1"/>
        </dgm:presLayoutVars>
      </dgm:prSet>
      <dgm:spPr/>
    </dgm:pt>
    <dgm:pt modelId="{C82FFF89-6690-417B-8CB2-A04BEF4493BF}" type="pres">
      <dgm:prSet presAssocID="{C1CDBAF6-2F09-4D42-B31E-187CC1002735}" presName="quadrantPlaceholder" presStyleCnt="0"/>
      <dgm:spPr/>
    </dgm:pt>
    <dgm:pt modelId="{2AB52A8F-C41F-4310-8991-840629BCEC81}" type="pres">
      <dgm:prSet presAssocID="{C1CDBAF6-2F09-4D42-B31E-187CC1002735}" presName="center1" presStyleLbl="fgShp" presStyleIdx="0" presStyleCnt="2"/>
      <dgm:spPr/>
    </dgm:pt>
    <dgm:pt modelId="{94DA105C-195F-4185-966B-A3FCD44B748E}" type="pres">
      <dgm:prSet presAssocID="{C1CDBAF6-2F09-4D42-B31E-187CC1002735}" presName="center2" presStyleLbl="fgShp" presStyleIdx="1" presStyleCnt="2"/>
      <dgm:spPr/>
    </dgm:pt>
  </dgm:ptLst>
  <dgm:cxnLst>
    <dgm:cxn modelId="{E1CF0219-9EDD-47ED-ADC5-A8AB4ADE9FC5}" srcId="{C1CDBAF6-2F09-4D42-B31E-187CC1002735}" destId="{EA757E62-A841-4D5D-B040-6F75A455BD2B}" srcOrd="0" destOrd="0" parTransId="{5F8C3440-5A9F-457E-B480-F1983E458400}" sibTransId="{5A235A8B-05D9-4FEF-8AE1-F865589B17A6}"/>
    <dgm:cxn modelId="{080FA332-24F7-40AE-A5E1-F3A8E83D858F}" type="presOf" srcId="{08B8C12D-C741-4242-85BA-33936D1549CE}" destId="{B2D6A390-2070-441A-9B56-7056FAA86857}" srcOrd="0" destOrd="0" presId="urn:microsoft.com/office/officeart/2005/8/layout/cycle4"/>
    <dgm:cxn modelId="{8104513D-EA3E-4175-A218-8EA23D4A0B07}" type="presOf" srcId="{C8AD4221-0E3A-4F6E-819F-AE3294F5E29F}" destId="{BD3C7334-8EFA-4385-BB9F-2202D49E11F7}" srcOrd="0" destOrd="0" presId="urn:microsoft.com/office/officeart/2005/8/layout/cycle4"/>
    <dgm:cxn modelId="{35E75644-8A20-42D6-80C9-83C7FC04F8F2}" type="presOf" srcId="{687F8EDF-524C-4E47-9AB8-3FBBDFFB0D36}" destId="{43C88F87-D3C1-46D8-ACD3-248572C748AE}" srcOrd="0" destOrd="0" presId="urn:microsoft.com/office/officeart/2005/8/layout/cycle4"/>
    <dgm:cxn modelId="{59CE8C4A-EDBF-4CF1-B95E-043F321115DC}" srcId="{756FDE9D-F262-49E4-9C4D-7A8B2DDA38DA}" destId="{704DF97B-04EC-4E9C-9CC6-1FE74BFC4BBC}" srcOrd="0" destOrd="0" parTransId="{4FF61D19-79CF-4EB5-BAC6-7799EE8CF502}" sibTransId="{C7292E74-2D63-4454-8AC8-E2F77D25CA1A}"/>
    <dgm:cxn modelId="{ECEFA74E-B4FA-4330-B019-957350635F77}" type="presOf" srcId="{ACBCC70B-BABB-488C-BCF5-A5060B87A26D}" destId="{B9477E3A-45FA-4124-BCB2-0C81C6A99601}" srcOrd="1" destOrd="0" presId="urn:microsoft.com/office/officeart/2005/8/layout/cycle4"/>
    <dgm:cxn modelId="{EF078C77-581E-4EAE-90BF-0C4D2F834075}" type="presOf" srcId="{EA757E62-A841-4D5D-B040-6F75A455BD2B}" destId="{54A17F41-E758-4411-B6CF-C49CFD951559}" srcOrd="0" destOrd="0" presId="urn:microsoft.com/office/officeart/2005/8/layout/cycle4"/>
    <dgm:cxn modelId="{DAC8ED92-364B-47CF-BF9E-4CF5C56209D2}" type="presOf" srcId="{756FDE9D-F262-49E4-9C4D-7A8B2DDA38DA}" destId="{A7C68D43-94B5-4EC9-B81D-7504F7610CD9}" srcOrd="0" destOrd="0" presId="urn:microsoft.com/office/officeart/2005/8/layout/cycle4"/>
    <dgm:cxn modelId="{A4202C9F-36CE-4D82-8D54-E3049519D8B5}" type="presOf" srcId="{ACBCC70B-BABB-488C-BCF5-A5060B87A26D}" destId="{2182ABC1-6E27-4700-9C51-4AED69642257}" srcOrd="0" destOrd="0" presId="urn:microsoft.com/office/officeart/2005/8/layout/cycle4"/>
    <dgm:cxn modelId="{61E2B0A0-4CC7-4CB6-AE7F-316C2F35D6AD}" srcId="{C1CDBAF6-2F09-4D42-B31E-187CC1002735}" destId="{08B8C12D-C741-4242-85BA-33936D1549CE}" srcOrd="3" destOrd="0" parTransId="{7D6A3F8E-E04E-404B-8926-75BDBCA801F0}" sibTransId="{E2D99848-F9BB-4FE6-8C26-57E5CA1D0D79}"/>
    <dgm:cxn modelId="{8A6614A3-31C3-4F07-AFE4-60D3033F7A28}" srcId="{08B8C12D-C741-4242-85BA-33936D1549CE}" destId="{ACBCC70B-BABB-488C-BCF5-A5060B87A26D}" srcOrd="0" destOrd="0" parTransId="{326BA3BF-58A0-431E-80BB-890631D80F74}" sibTransId="{319EED34-2719-437A-B7F4-B89FA8BA1278}"/>
    <dgm:cxn modelId="{0C15E2A5-0398-49F1-8048-0A5F9EE47E60}" type="presOf" srcId="{A3EE777D-8CB2-4585-92ED-75AA2EB01A37}" destId="{4E9F37EB-30F5-4A82-AAA9-7CC5B7405A9B}" srcOrd="0" destOrd="0" presId="urn:microsoft.com/office/officeart/2005/8/layout/cycle4"/>
    <dgm:cxn modelId="{3902AFA9-7ACB-4C74-803A-4FEF796F0776}" srcId="{A3EE777D-8CB2-4585-92ED-75AA2EB01A37}" destId="{687F8EDF-524C-4E47-9AB8-3FBBDFFB0D36}" srcOrd="0" destOrd="0" parTransId="{9FB3AC34-6452-467B-9337-1E72F8685A86}" sibTransId="{932DD6C9-9E42-4A1A-A069-D00C8F2BE03B}"/>
    <dgm:cxn modelId="{6AA4CDB0-FA20-4D3F-B793-4C7B1E04E501}" srcId="{EA757E62-A841-4D5D-B040-6F75A455BD2B}" destId="{C8AD4221-0E3A-4F6E-819F-AE3294F5E29F}" srcOrd="0" destOrd="0" parTransId="{A9DB737B-C711-4D3D-BE00-13A7763FA8BC}" sibTransId="{37B25DC9-8B78-4980-A94C-550B506CF6C2}"/>
    <dgm:cxn modelId="{1B8860D0-E7F9-4C57-9AB4-6BE07057D2AC}" srcId="{C1CDBAF6-2F09-4D42-B31E-187CC1002735}" destId="{756FDE9D-F262-49E4-9C4D-7A8B2DDA38DA}" srcOrd="2" destOrd="0" parTransId="{5538C79B-735D-400A-9AEE-97671B34E072}" sibTransId="{E6FC8290-DEBD-48E6-8E86-66E848BCD329}"/>
    <dgm:cxn modelId="{3C32E7D1-78B4-4D8F-9105-659BDCA9428D}" type="presOf" srcId="{704DF97B-04EC-4E9C-9CC6-1FE74BFC4BBC}" destId="{644B3F14-D584-4781-9133-915D4123D67C}" srcOrd="0" destOrd="0" presId="urn:microsoft.com/office/officeart/2005/8/layout/cycle4"/>
    <dgm:cxn modelId="{0005F4D1-0819-4B08-920E-D7DC03E092B2}" srcId="{C1CDBAF6-2F09-4D42-B31E-187CC1002735}" destId="{A3EE777D-8CB2-4585-92ED-75AA2EB01A37}" srcOrd="1" destOrd="0" parTransId="{5AE2CFC0-A97F-4400-AD2D-E91C7796F056}" sibTransId="{BC2CB291-274B-4D47-81F3-63FA199457A2}"/>
    <dgm:cxn modelId="{A52588D7-4F2C-4C65-A567-060127C97FDB}" type="presOf" srcId="{704DF97B-04EC-4E9C-9CC6-1FE74BFC4BBC}" destId="{2B3A34EC-9B99-484E-962C-DE3BA43F2BAB}" srcOrd="1" destOrd="0" presId="urn:microsoft.com/office/officeart/2005/8/layout/cycle4"/>
    <dgm:cxn modelId="{ECB6BCE9-6B53-4885-839D-46EE9A073C62}" type="presOf" srcId="{C1CDBAF6-2F09-4D42-B31E-187CC1002735}" destId="{2F3FCDB4-BA15-4C7B-93AD-5741F4B2C206}" srcOrd="0" destOrd="0" presId="urn:microsoft.com/office/officeart/2005/8/layout/cycle4"/>
    <dgm:cxn modelId="{5913FEF4-EE45-451A-A9BF-7877400645B6}" type="presOf" srcId="{C8AD4221-0E3A-4F6E-819F-AE3294F5E29F}" destId="{BFDCAFCD-A549-4A8B-8461-B2DB09C677E6}" srcOrd="1" destOrd="0" presId="urn:microsoft.com/office/officeart/2005/8/layout/cycle4"/>
    <dgm:cxn modelId="{AB925EFC-6580-4FC9-B060-5D0E57300792}" type="presOf" srcId="{687F8EDF-524C-4E47-9AB8-3FBBDFFB0D36}" destId="{A9564765-578A-4A54-8D23-34E834E52FF8}" srcOrd="1" destOrd="0" presId="urn:microsoft.com/office/officeart/2005/8/layout/cycle4"/>
    <dgm:cxn modelId="{8FA2D148-8EF7-48EA-B6CA-07B322E71A2F}" type="presParOf" srcId="{2F3FCDB4-BA15-4C7B-93AD-5741F4B2C206}" destId="{F7C45B2E-3109-49E9-B74B-FE38BD311A86}" srcOrd="0" destOrd="0" presId="urn:microsoft.com/office/officeart/2005/8/layout/cycle4"/>
    <dgm:cxn modelId="{F793AD61-EE7C-4F39-A9EB-5068CF0C28FC}" type="presParOf" srcId="{F7C45B2E-3109-49E9-B74B-FE38BD311A86}" destId="{2F1B530F-65AA-4977-B01B-2FC4620F8D16}" srcOrd="0" destOrd="0" presId="urn:microsoft.com/office/officeart/2005/8/layout/cycle4"/>
    <dgm:cxn modelId="{1C49EC55-5394-4CAE-8422-8B636A374EAE}" type="presParOf" srcId="{2F1B530F-65AA-4977-B01B-2FC4620F8D16}" destId="{BD3C7334-8EFA-4385-BB9F-2202D49E11F7}" srcOrd="0" destOrd="0" presId="urn:microsoft.com/office/officeart/2005/8/layout/cycle4"/>
    <dgm:cxn modelId="{6B53FC2F-F593-4451-9942-1BD291BE00C8}" type="presParOf" srcId="{2F1B530F-65AA-4977-B01B-2FC4620F8D16}" destId="{BFDCAFCD-A549-4A8B-8461-B2DB09C677E6}" srcOrd="1" destOrd="0" presId="urn:microsoft.com/office/officeart/2005/8/layout/cycle4"/>
    <dgm:cxn modelId="{41B2ED3B-2243-4B91-BD7F-539F39963AB0}" type="presParOf" srcId="{F7C45B2E-3109-49E9-B74B-FE38BD311A86}" destId="{DA8A644C-3B2E-4953-9B3D-5FAA5B03935A}" srcOrd="1" destOrd="0" presId="urn:microsoft.com/office/officeart/2005/8/layout/cycle4"/>
    <dgm:cxn modelId="{4672E00D-4F95-4A26-9248-33BEF4E8F744}" type="presParOf" srcId="{DA8A644C-3B2E-4953-9B3D-5FAA5B03935A}" destId="{43C88F87-D3C1-46D8-ACD3-248572C748AE}" srcOrd="0" destOrd="0" presId="urn:microsoft.com/office/officeart/2005/8/layout/cycle4"/>
    <dgm:cxn modelId="{1B04ED47-5A5A-4A2E-85E1-D4E3596F3505}" type="presParOf" srcId="{DA8A644C-3B2E-4953-9B3D-5FAA5B03935A}" destId="{A9564765-578A-4A54-8D23-34E834E52FF8}" srcOrd="1" destOrd="0" presId="urn:microsoft.com/office/officeart/2005/8/layout/cycle4"/>
    <dgm:cxn modelId="{2FAA85BE-9D13-4466-B5CF-B67037BA29FB}" type="presParOf" srcId="{F7C45B2E-3109-49E9-B74B-FE38BD311A86}" destId="{9CF3C81D-92E1-4908-9363-41AFF6A3EF3E}" srcOrd="2" destOrd="0" presId="urn:microsoft.com/office/officeart/2005/8/layout/cycle4"/>
    <dgm:cxn modelId="{2ED17906-C7A9-40C5-A43B-2DE51CD08592}" type="presParOf" srcId="{9CF3C81D-92E1-4908-9363-41AFF6A3EF3E}" destId="{644B3F14-D584-4781-9133-915D4123D67C}" srcOrd="0" destOrd="0" presId="urn:microsoft.com/office/officeart/2005/8/layout/cycle4"/>
    <dgm:cxn modelId="{C5CB4F4D-D330-46DC-B1FF-21AF8B6F7F1A}" type="presParOf" srcId="{9CF3C81D-92E1-4908-9363-41AFF6A3EF3E}" destId="{2B3A34EC-9B99-484E-962C-DE3BA43F2BAB}" srcOrd="1" destOrd="0" presId="urn:microsoft.com/office/officeart/2005/8/layout/cycle4"/>
    <dgm:cxn modelId="{D826A9BF-BEF3-4D9F-8B18-E52F28F5A321}" type="presParOf" srcId="{F7C45B2E-3109-49E9-B74B-FE38BD311A86}" destId="{63868D65-6065-4B2E-8CB5-5673DCBF8B53}" srcOrd="3" destOrd="0" presId="urn:microsoft.com/office/officeart/2005/8/layout/cycle4"/>
    <dgm:cxn modelId="{5558D02B-1B23-42DA-8536-FD8E2468AFF1}" type="presParOf" srcId="{63868D65-6065-4B2E-8CB5-5673DCBF8B53}" destId="{2182ABC1-6E27-4700-9C51-4AED69642257}" srcOrd="0" destOrd="0" presId="urn:microsoft.com/office/officeart/2005/8/layout/cycle4"/>
    <dgm:cxn modelId="{0E72486B-A25A-4C97-9C99-4841AFD446C7}" type="presParOf" srcId="{63868D65-6065-4B2E-8CB5-5673DCBF8B53}" destId="{B9477E3A-45FA-4124-BCB2-0C81C6A99601}" srcOrd="1" destOrd="0" presId="urn:microsoft.com/office/officeart/2005/8/layout/cycle4"/>
    <dgm:cxn modelId="{CDB06C9F-ED12-45E9-9B57-26420E682362}" type="presParOf" srcId="{F7C45B2E-3109-49E9-B74B-FE38BD311A86}" destId="{C3BC1047-9DDF-4C84-9E90-65184BBCF759}" srcOrd="4" destOrd="0" presId="urn:microsoft.com/office/officeart/2005/8/layout/cycle4"/>
    <dgm:cxn modelId="{482C1209-70CA-4EB1-AD33-908A00FF49CE}" type="presParOf" srcId="{2F3FCDB4-BA15-4C7B-93AD-5741F4B2C206}" destId="{FDD5F163-FE85-441C-9957-7C79F5267639}" srcOrd="1" destOrd="0" presId="urn:microsoft.com/office/officeart/2005/8/layout/cycle4"/>
    <dgm:cxn modelId="{E943135E-D2CD-4709-8437-0DCCA24C1A93}" type="presParOf" srcId="{FDD5F163-FE85-441C-9957-7C79F5267639}" destId="{54A17F41-E758-4411-B6CF-C49CFD951559}" srcOrd="0" destOrd="0" presId="urn:microsoft.com/office/officeart/2005/8/layout/cycle4"/>
    <dgm:cxn modelId="{78E0EED0-3BE3-4153-86E0-CE450D1B106D}" type="presParOf" srcId="{FDD5F163-FE85-441C-9957-7C79F5267639}" destId="{4E9F37EB-30F5-4A82-AAA9-7CC5B7405A9B}" srcOrd="1" destOrd="0" presId="urn:microsoft.com/office/officeart/2005/8/layout/cycle4"/>
    <dgm:cxn modelId="{F9611389-2DAE-42A8-AD98-474EBBAE6468}" type="presParOf" srcId="{FDD5F163-FE85-441C-9957-7C79F5267639}" destId="{A7C68D43-94B5-4EC9-B81D-7504F7610CD9}" srcOrd="2" destOrd="0" presId="urn:microsoft.com/office/officeart/2005/8/layout/cycle4"/>
    <dgm:cxn modelId="{4A15244C-8B4F-4D63-A27C-A9E39E8AE52F}" type="presParOf" srcId="{FDD5F163-FE85-441C-9957-7C79F5267639}" destId="{B2D6A390-2070-441A-9B56-7056FAA86857}" srcOrd="3" destOrd="0" presId="urn:microsoft.com/office/officeart/2005/8/layout/cycle4"/>
    <dgm:cxn modelId="{1601A889-6B9C-4C0E-AE88-9864D10F1A1F}" type="presParOf" srcId="{FDD5F163-FE85-441C-9957-7C79F5267639}" destId="{C82FFF89-6690-417B-8CB2-A04BEF4493BF}" srcOrd="4" destOrd="0" presId="urn:microsoft.com/office/officeart/2005/8/layout/cycle4"/>
    <dgm:cxn modelId="{37A4DACF-3281-48C0-9801-B92F478D0035}" type="presParOf" srcId="{2F3FCDB4-BA15-4C7B-93AD-5741F4B2C206}" destId="{2AB52A8F-C41F-4310-8991-840629BCEC81}" srcOrd="2" destOrd="0" presId="urn:microsoft.com/office/officeart/2005/8/layout/cycle4"/>
    <dgm:cxn modelId="{FEE34C78-345E-4734-996B-0DD1AB4D9BF6}" type="presParOf" srcId="{2F3FCDB4-BA15-4C7B-93AD-5741F4B2C206}" destId="{94DA105C-195F-4185-966B-A3FCD44B748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0AE42-B596-4752-9E73-3DB5C91C66B7}" type="doc">
      <dgm:prSet loTypeId="urn:microsoft.com/office/officeart/2005/8/layout/radial3" loCatId="cycle" qsTypeId="urn:microsoft.com/office/officeart/2005/8/quickstyle/3d4" qsCatId="3D" csTypeId="urn:microsoft.com/office/officeart/2005/8/colors/accent2_4" csCatId="accent2" phldr="1"/>
      <dgm:spPr/>
      <dgm:t>
        <a:bodyPr/>
        <a:lstStyle/>
        <a:p>
          <a:endParaRPr lang="es-ES"/>
        </a:p>
      </dgm:t>
    </dgm:pt>
    <dgm:pt modelId="{F4F40FAD-EDE4-4E11-94FF-72D0C7208D11}">
      <dgm:prSet phldrT="[Texto]"/>
      <dgm:spPr/>
      <dgm:t>
        <a:bodyPr/>
        <a:lstStyle/>
        <a:p>
          <a:r>
            <a:rPr lang="es-ES" b="1" spc="0" dirty="0">
              <a:ln w="22225">
                <a:prstDash val="solid"/>
              </a:ln>
            </a:rPr>
            <a:t>MARCO TEÓRICO</a:t>
          </a:r>
          <a:endParaRPr lang="es-ES" dirty="0"/>
        </a:p>
      </dgm:t>
    </dgm:pt>
    <dgm:pt modelId="{2CABFF3F-D058-489C-A1C2-FE9B0FE6CF0D}" type="parTrans" cxnId="{A77AB503-BDA3-44A7-AED9-19C1DA31104C}">
      <dgm:prSet/>
      <dgm:spPr/>
      <dgm:t>
        <a:bodyPr/>
        <a:lstStyle/>
        <a:p>
          <a:endParaRPr lang="es-ES"/>
        </a:p>
      </dgm:t>
    </dgm:pt>
    <dgm:pt modelId="{FB7FCFF3-6A78-4C1D-B5F3-121AA664BEA5}" type="sibTrans" cxnId="{A77AB503-BDA3-44A7-AED9-19C1DA31104C}">
      <dgm:prSet/>
      <dgm:spPr/>
      <dgm:t>
        <a:bodyPr/>
        <a:lstStyle/>
        <a:p>
          <a:endParaRPr lang="es-ES"/>
        </a:p>
      </dgm:t>
    </dgm:pt>
    <dgm:pt modelId="{4DCC6086-5A96-4850-B54C-5B6B383B0B36}">
      <dgm:prSet phldrT="[Texto]" custT="1"/>
      <dgm:spPr/>
      <dgm:t>
        <a:bodyPr/>
        <a:lstStyle/>
        <a:p>
          <a:r>
            <a:rPr lang="es-EC" sz="2000" b="1" dirty="0"/>
            <a:t>El somatotipo  </a:t>
          </a:r>
          <a:endParaRPr lang="es-ES" sz="2000" dirty="0"/>
        </a:p>
      </dgm:t>
    </dgm:pt>
    <dgm:pt modelId="{9F145CEE-3979-4442-8D8F-56EB3153C85F}" type="parTrans" cxnId="{0B5BD1D8-1133-447D-A6B7-56445766B677}">
      <dgm:prSet/>
      <dgm:spPr/>
      <dgm:t>
        <a:bodyPr/>
        <a:lstStyle/>
        <a:p>
          <a:endParaRPr lang="es-ES"/>
        </a:p>
      </dgm:t>
    </dgm:pt>
    <dgm:pt modelId="{51550967-16FD-4F93-8941-76B19A375B42}" type="sibTrans" cxnId="{0B5BD1D8-1133-447D-A6B7-56445766B677}">
      <dgm:prSet/>
      <dgm:spPr/>
      <dgm:t>
        <a:bodyPr/>
        <a:lstStyle/>
        <a:p>
          <a:endParaRPr lang="es-ES"/>
        </a:p>
      </dgm:t>
    </dgm:pt>
    <dgm:pt modelId="{153E104B-97DC-4F89-BAA9-96F8D5873657}">
      <dgm:prSet phldrT="[Texto]" custT="1"/>
      <dgm:spPr/>
      <dgm:t>
        <a:bodyPr/>
        <a:lstStyle/>
        <a:p>
          <a:endParaRPr lang="es-ES" sz="1800" dirty="0"/>
        </a:p>
        <a:p>
          <a:r>
            <a:rPr lang="es-EC" sz="2000" b="1" dirty="0"/>
            <a:t>La potencia en el ciclismo</a:t>
          </a:r>
          <a:endParaRPr lang="es-ES" sz="2000" dirty="0"/>
        </a:p>
      </dgm:t>
    </dgm:pt>
    <dgm:pt modelId="{46B11561-F42B-4F10-A833-CCB1F66FE502}" type="parTrans" cxnId="{F6F31BB0-544C-471A-A591-93A562D9C10A}">
      <dgm:prSet/>
      <dgm:spPr/>
      <dgm:t>
        <a:bodyPr/>
        <a:lstStyle/>
        <a:p>
          <a:endParaRPr lang="es-ES"/>
        </a:p>
      </dgm:t>
    </dgm:pt>
    <dgm:pt modelId="{57BD68D3-A4D4-45D9-8B50-4FCD552DF778}" type="sibTrans" cxnId="{F6F31BB0-544C-471A-A591-93A562D9C10A}">
      <dgm:prSet/>
      <dgm:spPr/>
      <dgm:t>
        <a:bodyPr/>
        <a:lstStyle/>
        <a:p>
          <a:endParaRPr lang="es-ES"/>
        </a:p>
      </dgm:t>
    </dgm:pt>
    <dgm:pt modelId="{555393B9-48DD-4863-8160-6819B851AB1E}">
      <dgm:prSet phldrT="[Texto]" custT="1"/>
      <dgm:spPr/>
      <dgm:t>
        <a:bodyPr/>
        <a:lstStyle/>
        <a:p>
          <a:r>
            <a:rPr lang="es-EC" sz="2000" b="1" dirty="0"/>
            <a:t>La velocidad en el ciclismo de ruta</a:t>
          </a:r>
          <a:endParaRPr lang="es-ES" sz="2000" dirty="0"/>
        </a:p>
      </dgm:t>
    </dgm:pt>
    <dgm:pt modelId="{4CDE5E42-21AC-41FD-A084-F401B7A07A87}" type="parTrans" cxnId="{448EC79D-6BB3-4F9D-8D95-7A27013859EF}">
      <dgm:prSet/>
      <dgm:spPr/>
      <dgm:t>
        <a:bodyPr/>
        <a:lstStyle/>
        <a:p>
          <a:endParaRPr lang="es-ES"/>
        </a:p>
      </dgm:t>
    </dgm:pt>
    <dgm:pt modelId="{B08A0263-C05C-4437-84D2-04A901FC5E16}" type="sibTrans" cxnId="{448EC79D-6BB3-4F9D-8D95-7A27013859EF}">
      <dgm:prSet/>
      <dgm:spPr/>
      <dgm:t>
        <a:bodyPr/>
        <a:lstStyle/>
        <a:p>
          <a:endParaRPr lang="es-ES"/>
        </a:p>
      </dgm:t>
    </dgm:pt>
    <dgm:pt modelId="{26A6FBDE-5B76-4146-9B84-DF417B84F735}">
      <dgm:prSet phldrT="[Texto]" custT="1"/>
      <dgm:spPr/>
      <dgm:t>
        <a:bodyPr/>
        <a:lstStyle/>
        <a:p>
          <a:endParaRPr lang="es-ES" sz="1500" dirty="0"/>
        </a:p>
        <a:p>
          <a:r>
            <a:rPr lang="es-EC" sz="2000" b="1" dirty="0"/>
            <a:t>El Índice de Masa Corporal (IMC)</a:t>
          </a:r>
          <a:endParaRPr lang="es-ES" sz="2000" dirty="0"/>
        </a:p>
      </dgm:t>
    </dgm:pt>
    <dgm:pt modelId="{F04518EA-356B-4360-9FC0-983A8A9373F2}" type="parTrans" cxnId="{5C832119-46E6-4A99-A59C-5730B1195DE9}">
      <dgm:prSet/>
      <dgm:spPr/>
      <dgm:t>
        <a:bodyPr/>
        <a:lstStyle/>
        <a:p>
          <a:endParaRPr lang="es-ES"/>
        </a:p>
      </dgm:t>
    </dgm:pt>
    <dgm:pt modelId="{A63D7368-CD1A-4759-945F-21B4BA2DB685}" type="sibTrans" cxnId="{5C832119-46E6-4A99-A59C-5730B1195DE9}">
      <dgm:prSet/>
      <dgm:spPr/>
      <dgm:t>
        <a:bodyPr/>
        <a:lstStyle/>
        <a:p>
          <a:endParaRPr lang="es-ES"/>
        </a:p>
      </dgm:t>
    </dgm:pt>
    <dgm:pt modelId="{997E1E9C-3FE7-4702-B76F-C2D00ACE3AD1}">
      <dgm:prSet custT="1"/>
      <dgm:spPr/>
      <dgm:t>
        <a:bodyPr/>
        <a:lstStyle/>
        <a:p>
          <a:r>
            <a:rPr lang="es-ES" sz="2000" b="1" dirty="0"/>
            <a:t>Selección de Talentos</a:t>
          </a:r>
        </a:p>
      </dgm:t>
    </dgm:pt>
    <dgm:pt modelId="{D898F665-4F36-4F09-9D34-825F2FF4D2ED}" type="parTrans" cxnId="{BBBC6105-704C-40D6-8773-0CA976B7A849}">
      <dgm:prSet/>
      <dgm:spPr/>
      <dgm:t>
        <a:bodyPr/>
        <a:lstStyle/>
        <a:p>
          <a:endParaRPr lang="es-ES"/>
        </a:p>
      </dgm:t>
    </dgm:pt>
    <dgm:pt modelId="{849F5649-01B9-4537-82EA-FAF79CDCFE82}" type="sibTrans" cxnId="{BBBC6105-704C-40D6-8773-0CA976B7A849}">
      <dgm:prSet/>
      <dgm:spPr/>
      <dgm:t>
        <a:bodyPr/>
        <a:lstStyle/>
        <a:p>
          <a:endParaRPr lang="es-ES"/>
        </a:p>
      </dgm:t>
    </dgm:pt>
    <dgm:pt modelId="{B1677FE2-102F-4C7C-B923-57AF93E4FF37}">
      <dgm:prSet custT="1"/>
      <dgm:spPr/>
      <dgm:t>
        <a:bodyPr/>
        <a:lstStyle/>
        <a:p>
          <a:r>
            <a:rPr lang="es-EC" sz="2000" b="1" dirty="0"/>
            <a:t>La resistencia en el ciclismo</a:t>
          </a:r>
          <a:endParaRPr lang="es-ES" sz="2000" dirty="0"/>
        </a:p>
      </dgm:t>
    </dgm:pt>
    <dgm:pt modelId="{B37CD843-F45B-437D-9D5B-9A74C074C371}" type="parTrans" cxnId="{93E37DB8-5E0E-4A70-A91D-5ECE243E2535}">
      <dgm:prSet/>
      <dgm:spPr/>
      <dgm:t>
        <a:bodyPr/>
        <a:lstStyle/>
        <a:p>
          <a:endParaRPr lang="es-ES"/>
        </a:p>
      </dgm:t>
    </dgm:pt>
    <dgm:pt modelId="{D3136881-BDA5-4E3B-87A7-9690E744FBE6}" type="sibTrans" cxnId="{93E37DB8-5E0E-4A70-A91D-5ECE243E2535}">
      <dgm:prSet/>
      <dgm:spPr/>
      <dgm:t>
        <a:bodyPr/>
        <a:lstStyle/>
        <a:p>
          <a:endParaRPr lang="es-ES"/>
        </a:p>
      </dgm:t>
    </dgm:pt>
    <dgm:pt modelId="{3D34B3CE-A7C5-471D-B041-62451E89134B}">
      <dgm:prSet custT="1"/>
      <dgm:spPr/>
      <dgm:t>
        <a:bodyPr/>
        <a:lstStyle/>
        <a:p>
          <a:endParaRPr lang="es-ES" sz="1800" dirty="0"/>
        </a:p>
        <a:p>
          <a:r>
            <a:rPr lang="es-EC" sz="2000" b="1" dirty="0"/>
            <a:t>La fuerza en el ciclismo</a:t>
          </a:r>
          <a:endParaRPr lang="es-ES" sz="2000" dirty="0"/>
        </a:p>
      </dgm:t>
    </dgm:pt>
    <dgm:pt modelId="{CFD65C99-2414-4EA1-9C12-1A687196F332}" type="parTrans" cxnId="{4763974D-6E90-4B74-9708-C7A0180F7BAC}">
      <dgm:prSet/>
      <dgm:spPr/>
      <dgm:t>
        <a:bodyPr/>
        <a:lstStyle/>
        <a:p>
          <a:endParaRPr lang="es-ES"/>
        </a:p>
      </dgm:t>
    </dgm:pt>
    <dgm:pt modelId="{850CF727-1B03-4D5A-9957-810A21ACF75E}" type="sibTrans" cxnId="{4763974D-6E90-4B74-9708-C7A0180F7BAC}">
      <dgm:prSet/>
      <dgm:spPr/>
      <dgm:t>
        <a:bodyPr/>
        <a:lstStyle/>
        <a:p>
          <a:endParaRPr lang="es-ES"/>
        </a:p>
      </dgm:t>
    </dgm:pt>
    <dgm:pt modelId="{F075BD7E-4DA3-2E47-B055-87AE091D1587}">
      <dgm:prSet/>
      <dgm:spPr/>
      <dgm:t>
        <a:bodyPr/>
        <a:lstStyle/>
        <a:p>
          <a:r>
            <a:rPr lang="es-MX" dirty="0"/>
            <a:t>Vo2 max</a:t>
          </a:r>
        </a:p>
      </dgm:t>
    </dgm:pt>
    <dgm:pt modelId="{D05ED029-FD70-A04E-A67E-E775CF008909}" type="parTrans" cxnId="{B44C44C8-64DE-1B4F-81AD-23772046CFDF}">
      <dgm:prSet/>
      <dgm:spPr/>
      <dgm:t>
        <a:bodyPr/>
        <a:lstStyle/>
        <a:p>
          <a:endParaRPr lang="es-MX"/>
        </a:p>
      </dgm:t>
    </dgm:pt>
    <dgm:pt modelId="{D271A9A7-0547-5E4D-941B-975DD525F60E}" type="sibTrans" cxnId="{B44C44C8-64DE-1B4F-81AD-23772046CFDF}">
      <dgm:prSet/>
      <dgm:spPr/>
      <dgm:t>
        <a:bodyPr/>
        <a:lstStyle/>
        <a:p>
          <a:endParaRPr lang="es-MX"/>
        </a:p>
      </dgm:t>
    </dgm:pt>
    <dgm:pt modelId="{4300A14D-53E1-4DEA-BFA2-384091A535D4}" type="pres">
      <dgm:prSet presAssocID="{D170AE42-B596-4752-9E73-3DB5C91C66B7}" presName="composite" presStyleCnt="0">
        <dgm:presLayoutVars>
          <dgm:chMax val="1"/>
          <dgm:dir/>
          <dgm:resizeHandles val="exact"/>
        </dgm:presLayoutVars>
      </dgm:prSet>
      <dgm:spPr/>
    </dgm:pt>
    <dgm:pt modelId="{3A742E6B-C54A-4BA3-B2F9-C824BC2B0724}" type="pres">
      <dgm:prSet presAssocID="{D170AE42-B596-4752-9E73-3DB5C91C66B7}" presName="radial" presStyleCnt="0">
        <dgm:presLayoutVars>
          <dgm:animLvl val="ctr"/>
        </dgm:presLayoutVars>
      </dgm:prSet>
      <dgm:spPr/>
    </dgm:pt>
    <dgm:pt modelId="{C912126C-6958-4BAC-BBFA-C7F79E893AA3}" type="pres">
      <dgm:prSet presAssocID="{F4F40FAD-EDE4-4E11-94FF-72D0C7208D11}" presName="centerShape" presStyleLbl="vennNode1" presStyleIdx="0" presStyleCnt="9"/>
      <dgm:spPr/>
    </dgm:pt>
    <dgm:pt modelId="{643704D6-7C0B-4C93-ABE2-14BC5C4D0182}" type="pres">
      <dgm:prSet presAssocID="{4DCC6086-5A96-4850-B54C-5B6B383B0B36}" presName="node" presStyleLbl="vennNode1" presStyleIdx="1" presStyleCnt="9" custScaleX="111305">
        <dgm:presLayoutVars>
          <dgm:bulletEnabled val="1"/>
        </dgm:presLayoutVars>
      </dgm:prSet>
      <dgm:spPr/>
    </dgm:pt>
    <dgm:pt modelId="{FE2ADB17-0883-463E-9BCF-9C2832842FE7}" type="pres">
      <dgm:prSet presAssocID="{B1677FE2-102F-4C7C-B923-57AF93E4FF37}" presName="node" presStyleLbl="vennNode1" presStyleIdx="2" presStyleCnt="9" custScaleX="106735">
        <dgm:presLayoutVars>
          <dgm:bulletEnabled val="1"/>
        </dgm:presLayoutVars>
      </dgm:prSet>
      <dgm:spPr/>
    </dgm:pt>
    <dgm:pt modelId="{74DE41E6-F628-8E44-909C-4EA0013F3E4B}" type="pres">
      <dgm:prSet presAssocID="{F075BD7E-4DA3-2E47-B055-87AE091D1587}" presName="node" presStyleLbl="vennNode1" presStyleIdx="3" presStyleCnt="9">
        <dgm:presLayoutVars>
          <dgm:bulletEnabled val="1"/>
        </dgm:presLayoutVars>
      </dgm:prSet>
      <dgm:spPr/>
    </dgm:pt>
    <dgm:pt modelId="{6DFBC368-8239-4B3A-B241-53010654C081}" type="pres">
      <dgm:prSet presAssocID="{3D34B3CE-A7C5-471D-B041-62451E89134B}" presName="node" presStyleLbl="vennNode1" presStyleIdx="4" presStyleCnt="9">
        <dgm:presLayoutVars>
          <dgm:bulletEnabled val="1"/>
        </dgm:presLayoutVars>
      </dgm:prSet>
      <dgm:spPr/>
    </dgm:pt>
    <dgm:pt modelId="{750C505E-E452-42D6-A46B-23960A165F30}" type="pres">
      <dgm:prSet presAssocID="{153E104B-97DC-4F89-BAA9-96F8D5873657}" presName="node" presStyleLbl="vennNode1" presStyleIdx="5" presStyleCnt="9">
        <dgm:presLayoutVars>
          <dgm:bulletEnabled val="1"/>
        </dgm:presLayoutVars>
      </dgm:prSet>
      <dgm:spPr/>
    </dgm:pt>
    <dgm:pt modelId="{2CB6DB43-B622-473C-B903-43BE3D15DEB7}" type="pres">
      <dgm:prSet presAssocID="{555393B9-48DD-4863-8160-6819B851AB1E}" presName="node" presStyleLbl="vennNode1" presStyleIdx="6" presStyleCnt="9">
        <dgm:presLayoutVars>
          <dgm:bulletEnabled val="1"/>
        </dgm:presLayoutVars>
      </dgm:prSet>
      <dgm:spPr/>
    </dgm:pt>
    <dgm:pt modelId="{D2F6C759-BDF3-40F3-8495-FB5A171028C0}" type="pres">
      <dgm:prSet presAssocID="{997E1E9C-3FE7-4702-B76F-C2D00ACE3AD1}" presName="node" presStyleLbl="vennNode1" presStyleIdx="7" presStyleCnt="9">
        <dgm:presLayoutVars>
          <dgm:bulletEnabled val="1"/>
        </dgm:presLayoutVars>
      </dgm:prSet>
      <dgm:spPr/>
    </dgm:pt>
    <dgm:pt modelId="{F4D5FC0E-3FDB-4324-99B2-A7447242FCE2}" type="pres">
      <dgm:prSet presAssocID="{26A6FBDE-5B76-4146-9B84-DF417B84F735}" presName="node" presStyleLbl="vennNode1" presStyleIdx="8" presStyleCnt="9">
        <dgm:presLayoutVars>
          <dgm:bulletEnabled val="1"/>
        </dgm:presLayoutVars>
      </dgm:prSet>
      <dgm:spPr/>
    </dgm:pt>
  </dgm:ptLst>
  <dgm:cxnLst>
    <dgm:cxn modelId="{A77AB503-BDA3-44A7-AED9-19C1DA31104C}" srcId="{D170AE42-B596-4752-9E73-3DB5C91C66B7}" destId="{F4F40FAD-EDE4-4E11-94FF-72D0C7208D11}" srcOrd="0" destOrd="0" parTransId="{2CABFF3F-D058-489C-A1C2-FE9B0FE6CF0D}" sibTransId="{FB7FCFF3-6A78-4C1D-B5F3-121AA664BEA5}"/>
    <dgm:cxn modelId="{BBBC6105-704C-40D6-8773-0CA976B7A849}" srcId="{F4F40FAD-EDE4-4E11-94FF-72D0C7208D11}" destId="{997E1E9C-3FE7-4702-B76F-C2D00ACE3AD1}" srcOrd="6" destOrd="0" parTransId="{D898F665-4F36-4F09-9D34-825F2FF4D2ED}" sibTransId="{849F5649-01B9-4537-82EA-FAF79CDCFE82}"/>
    <dgm:cxn modelId="{BA85FD13-C91F-49DE-A2C7-E9751DE5EF96}" type="presOf" srcId="{B1677FE2-102F-4C7C-B923-57AF93E4FF37}" destId="{FE2ADB17-0883-463E-9BCF-9C2832842FE7}" srcOrd="0" destOrd="0" presId="urn:microsoft.com/office/officeart/2005/8/layout/radial3"/>
    <dgm:cxn modelId="{5C832119-46E6-4A99-A59C-5730B1195DE9}" srcId="{F4F40FAD-EDE4-4E11-94FF-72D0C7208D11}" destId="{26A6FBDE-5B76-4146-9B84-DF417B84F735}" srcOrd="7" destOrd="0" parTransId="{F04518EA-356B-4360-9FC0-983A8A9373F2}" sibTransId="{A63D7368-CD1A-4759-945F-21B4BA2DB685}"/>
    <dgm:cxn modelId="{4763974D-6E90-4B74-9708-C7A0180F7BAC}" srcId="{F4F40FAD-EDE4-4E11-94FF-72D0C7208D11}" destId="{3D34B3CE-A7C5-471D-B041-62451E89134B}" srcOrd="3" destOrd="0" parTransId="{CFD65C99-2414-4EA1-9C12-1A687196F332}" sibTransId="{850CF727-1B03-4D5A-9957-810A21ACF75E}"/>
    <dgm:cxn modelId="{91D13373-8246-47C8-A962-A8947C9E6CD1}" type="presOf" srcId="{26A6FBDE-5B76-4146-9B84-DF417B84F735}" destId="{F4D5FC0E-3FDB-4324-99B2-A7447242FCE2}" srcOrd="0" destOrd="0" presId="urn:microsoft.com/office/officeart/2005/8/layout/radial3"/>
    <dgm:cxn modelId="{9B3FD276-873F-4D97-BE28-E75F553D80DC}" type="presOf" srcId="{555393B9-48DD-4863-8160-6819B851AB1E}" destId="{2CB6DB43-B622-473C-B903-43BE3D15DEB7}" srcOrd="0" destOrd="0" presId="urn:microsoft.com/office/officeart/2005/8/layout/radial3"/>
    <dgm:cxn modelId="{448EC79D-6BB3-4F9D-8D95-7A27013859EF}" srcId="{F4F40FAD-EDE4-4E11-94FF-72D0C7208D11}" destId="{555393B9-48DD-4863-8160-6819B851AB1E}" srcOrd="5" destOrd="0" parTransId="{4CDE5E42-21AC-41FD-A084-F401B7A07A87}" sibTransId="{B08A0263-C05C-4437-84D2-04A901FC5E16}"/>
    <dgm:cxn modelId="{1276E79E-D44E-48C4-B3B6-BC84ACED3DBD}" type="presOf" srcId="{4DCC6086-5A96-4850-B54C-5B6B383B0B36}" destId="{643704D6-7C0B-4C93-ABE2-14BC5C4D0182}" srcOrd="0" destOrd="0" presId="urn:microsoft.com/office/officeart/2005/8/layout/radial3"/>
    <dgm:cxn modelId="{4BACAEAC-47D0-49F5-953C-9A914A965E9C}" type="presOf" srcId="{153E104B-97DC-4F89-BAA9-96F8D5873657}" destId="{750C505E-E452-42D6-A46B-23960A165F30}" srcOrd="0" destOrd="0" presId="urn:microsoft.com/office/officeart/2005/8/layout/radial3"/>
    <dgm:cxn modelId="{D22201AD-030F-4636-8815-5E9F8BD0826E}" type="presOf" srcId="{3D34B3CE-A7C5-471D-B041-62451E89134B}" destId="{6DFBC368-8239-4B3A-B241-53010654C081}" srcOrd="0" destOrd="0" presId="urn:microsoft.com/office/officeart/2005/8/layout/radial3"/>
    <dgm:cxn modelId="{F6F31BB0-544C-471A-A591-93A562D9C10A}" srcId="{F4F40FAD-EDE4-4E11-94FF-72D0C7208D11}" destId="{153E104B-97DC-4F89-BAA9-96F8D5873657}" srcOrd="4" destOrd="0" parTransId="{46B11561-F42B-4F10-A833-CCB1F66FE502}" sibTransId="{57BD68D3-A4D4-45D9-8B50-4FCD552DF778}"/>
    <dgm:cxn modelId="{93E37DB8-5E0E-4A70-A91D-5ECE243E2535}" srcId="{F4F40FAD-EDE4-4E11-94FF-72D0C7208D11}" destId="{B1677FE2-102F-4C7C-B923-57AF93E4FF37}" srcOrd="1" destOrd="0" parTransId="{B37CD843-F45B-437D-9D5B-9A74C074C371}" sibTransId="{D3136881-BDA5-4E3B-87A7-9690E744FBE6}"/>
    <dgm:cxn modelId="{44A4C3C1-C761-4F15-B3BF-4A8D30FDE938}" type="presOf" srcId="{997E1E9C-3FE7-4702-B76F-C2D00ACE3AD1}" destId="{D2F6C759-BDF3-40F3-8495-FB5A171028C0}" srcOrd="0" destOrd="0" presId="urn:microsoft.com/office/officeart/2005/8/layout/radial3"/>
    <dgm:cxn modelId="{5AB441C6-F45A-45BD-BD43-5C68DA41C4C9}" type="presOf" srcId="{F4F40FAD-EDE4-4E11-94FF-72D0C7208D11}" destId="{C912126C-6958-4BAC-BBFA-C7F79E893AA3}" srcOrd="0" destOrd="0" presId="urn:microsoft.com/office/officeart/2005/8/layout/radial3"/>
    <dgm:cxn modelId="{B44C44C8-64DE-1B4F-81AD-23772046CFDF}" srcId="{F4F40FAD-EDE4-4E11-94FF-72D0C7208D11}" destId="{F075BD7E-4DA3-2E47-B055-87AE091D1587}" srcOrd="2" destOrd="0" parTransId="{D05ED029-FD70-A04E-A67E-E775CF008909}" sibTransId="{D271A9A7-0547-5E4D-941B-975DD525F60E}"/>
    <dgm:cxn modelId="{0B5BD1D8-1133-447D-A6B7-56445766B677}" srcId="{F4F40FAD-EDE4-4E11-94FF-72D0C7208D11}" destId="{4DCC6086-5A96-4850-B54C-5B6B383B0B36}" srcOrd="0" destOrd="0" parTransId="{9F145CEE-3979-4442-8D8F-56EB3153C85F}" sibTransId="{51550967-16FD-4F93-8941-76B19A375B42}"/>
    <dgm:cxn modelId="{D9E046F8-1C5B-4C2B-9729-F2D4F90710F7}" type="presOf" srcId="{D170AE42-B596-4752-9E73-3DB5C91C66B7}" destId="{4300A14D-53E1-4DEA-BFA2-384091A535D4}" srcOrd="0" destOrd="0" presId="urn:microsoft.com/office/officeart/2005/8/layout/radial3"/>
    <dgm:cxn modelId="{DBCE8EF8-C748-7F4F-80FB-3A05637564CF}" type="presOf" srcId="{F075BD7E-4DA3-2E47-B055-87AE091D1587}" destId="{74DE41E6-F628-8E44-909C-4EA0013F3E4B}" srcOrd="0" destOrd="0" presId="urn:microsoft.com/office/officeart/2005/8/layout/radial3"/>
    <dgm:cxn modelId="{C0AEFE96-A281-4563-A5AA-9D2207427AAD}" type="presParOf" srcId="{4300A14D-53E1-4DEA-BFA2-384091A535D4}" destId="{3A742E6B-C54A-4BA3-B2F9-C824BC2B0724}" srcOrd="0" destOrd="0" presId="urn:microsoft.com/office/officeart/2005/8/layout/radial3"/>
    <dgm:cxn modelId="{8CAA0E3D-1FDB-4F1A-AE36-8F5F1BB0C22B}" type="presParOf" srcId="{3A742E6B-C54A-4BA3-B2F9-C824BC2B0724}" destId="{C912126C-6958-4BAC-BBFA-C7F79E893AA3}" srcOrd="0" destOrd="0" presId="urn:microsoft.com/office/officeart/2005/8/layout/radial3"/>
    <dgm:cxn modelId="{71316DDF-9879-4171-A6F9-7322E8D555C9}" type="presParOf" srcId="{3A742E6B-C54A-4BA3-B2F9-C824BC2B0724}" destId="{643704D6-7C0B-4C93-ABE2-14BC5C4D0182}" srcOrd="1" destOrd="0" presId="urn:microsoft.com/office/officeart/2005/8/layout/radial3"/>
    <dgm:cxn modelId="{9BBA2D4F-FFE5-49F0-945D-9B64B14E0A63}" type="presParOf" srcId="{3A742E6B-C54A-4BA3-B2F9-C824BC2B0724}" destId="{FE2ADB17-0883-463E-9BCF-9C2832842FE7}" srcOrd="2" destOrd="0" presId="urn:microsoft.com/office/officeart/2005/8/layout/radial3"/>
    <dgm:cxn modelId="{F33C85C6-8062-A448-89F6-E93DC5F4EABC}" type="presParOf" srcId="{3A742E6B-C54A-4BA3-B2F9-C824BC2B0724}" destId="{74DE41E6-F628-8E44-909C-4EA0013F3E4B}" srcOrd="3" destOrd="0" presId="urn:microsoft.com/office/officeart/2005/8/layout/radial3"/>
    <dgm:cxn modelId="{1544FC6F-91A1-4AB6-A59A-08EE45FE0E8A}" type="presParOf" srcId="{3A742E6B-C54A-4BA3-B2F9-C824BC2B0724}" destId="{6DFBC368-8239-4B3A-B241-53010654C081}" srcOrd="4" destOrd="0" presId="urn:microsoft.com/office/officeart/2005/8/layout/radial3"/>
    <dgm:cxn modelId="{B0B7E974-3EC1-4B7F-903A-842099524DDA}" type="presParOf" srcId="{3A742E6B-C54A-4BA3-B2F9-C824BC2B0724}" destId="{750C505E-E452-42D6-A46B-23960A165F30}" srcOrd="5" destOrd="0" presId="urn:microsoft.com/office/officeart/2005/8/layout/radial3"/>
    <dgm:cxn modelId="{38F5BB0A-78C7-479A-8F2E-39D6FE6104D9}" type="presParOf" srcId="{3A742E6B-C54A-4BA3-B2F9-C824BC2B0724}" destId="{2CB6DB43-B622-473C-B903-43BE3D15DEB7}" srcOrd="6" destOrd="0" presId="urn:microsoft.com/office/officeart/2005/8/layout/radial3"/>
    <dgm:cxn modelId="{8A879085-43D1-498D-B175-29A07654AF91}" type="presParOf" srcId="{3A742E6B-C54A-4BA3-B2F9-C824BC2B0724}" destId="{D2F6C759-BDF3-40F3-8495-FB5A171028C0}" srcOrd="7" destOrd="0" presId="urn:microsoft.com/office/officeart/2005/8/layout/radial3"/>
    <dgm:cxn modelId="{1ADEA989-1515-4A2F-A9BB-2E95CEDA978D}" type="presParOf" srcId="{3A742E6B-C54A-4BA3-B2F9-C824BC2B0724}" destId="{F4D5FC0E-3FDB-4324-99B2-A7447242FCE2}"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A3793-1DBC-FF4D-804A-4108B26F2B3A}" type="doc">
      <dgm:prSet loTypeId="urn:microsoft.com/office/officeart/2005/8/layout/hierarchy3" loCatId="" qsTypeId="urn:microsoft.com/office/officeart/2005/8/quickstyle/simple1" qsCatId="simple" csTypeId="urn:microsoft.com/office/officeart/2005/8/colors/colorful1" csCatId="colorful" phldr="1"/>
      <dgm:spPr/>
      <dgm:t>
        <a:bodyPr/>
        <a:lstStyle/>
        <a:p>
          <a:endParaRPr lang="es-MX"/>
        </a:p>
      </dgm:t>
    </dgm:pt>
    <dgm:pt modelId="{61DA3183-D53B-9345-8756-6BAC1CED9F9B}">
      <dgm:prSet phldrT="[Texto]"/>
      <dgm:spPr>
        <a:effectLst>
          <a:outerShdw blurRad="50800" dist="38100" algn="l" rotWithShape="0">
            <a:prstClr val="black">
              <a:alpha val="40000"/>
            </a:prstClr>
          </a:outerShdw>
        </a:effectLst>
      </dgm:spPr>
      <dgm:t>
        <a:bodyPr/>
        <a:lstStyle/>
        <a:p>
          <a:r>
            <a:rPr lang="es-ES" dirty="0">
              <a:ln w="0"/>
              <a:effectLst>
                <a:outerShdw blurRad="38100" dist="25400" dir="5400000" algn="ctr" rotWithShape="0">
                  <a:srgbClr val="6E747A">
                    <a:alpha val="43000"/>
                  </a:srgbClr>
                </a:outerShdw>
              </a:effectLst>
            </a:rPr>
            <a:t>De orientación Teórica</a:t>
          </a:r>
          <a:endParaRPr lang="es-MX" dirty="0"/>
        </a:p>
      </dgm:t>
    </dgm:pt>
    <dgm:pt modelId="{22D3AD6A-8059-ED43-9C67-3D89B8B8BBCD}" type="parTrans" cxnId="{5CB9FCDA-3D77-FE41-93E8-D410EA82EBB4}">
      <dgm:prSet/>
      <dgm:spPr/>
      <dgm:t>
        <a:bodyPr/>
        <a:lstStyle/>
        <a:p>
          <a:endParaRPr lang="es-MX"/>
        </a:p>
      </dgm:t>
    </dgm:pt>
    <dgm:pt modelId="{BD7AD1D5-51AF-2F47-81B0-82E6B73D006D}" type="sibTrans" cxnId="{5CB9FCDA-3D77-FE41-93E8-D410EA82EBB4}">
      <dgm:prSet/>
      <dgm:spPr/>
      <dgm:t>
        <a:bodyPr/>
        <a:lstStyle/>
        <a:p>
          <a:endParaRPr lang="es-MX"/>
        </a:p>
      </dgm:t>
    </dgm:pt>
    <dgm:pt modelId="{F4546FF3-06B9-A04E-854D-9D531C110EE4}">
      <dgm:prSet phldrT="[Texto]"/>
      <dgm:spPr/>
      <dgm:t>
        <a:bodyPr/>
        <a:lstStyle/>
        <a:p>
          <a:r>
            <a:rPr lang="es-EC" b="1" dirty="0"/>
            <a:t>Histórico-lógico</a:t>
          </a:r>
          <a:endParaRPr lang="es-MX" dirty="0"/>
        </a:p>
      </dgm:t>
    </dgm:pt>
    <dgm:pt modelId="{F64D2FBD-D8C1-244D-8EB0-029B35DB85E8}" type="parTrans" cxnId="{49F4823E-5849-674E-8469-52C44F9C464E}">
      <dgm:prSet/>
      <dgm:spPr/>
      <dgm:t>
        <a:bodyPr/>
        <a:lstStyle/>
        <a:p>
          <a:endParaRPr lang="es-MX"/>
        </a:p>
      </dgm:t>
    </dgm:pt>
    <dgm:pt modelId="{67639573-DCFD-D647-8B9E-08E90E7976AD}" type="sibTrans" cxnId="{49F4823E-5849-674E-8469-52C44F9C464E}">
      <dgm:prSet/>
      <dgm:spPr/>
      <dgm:t>
        <a:bodyPr/>
        <a:lstStyle/>
        <a:p>
          <a:endParaRPr lang="es-MX"/>
        </a:p>
      </dgm:t>
    </dgm:pt>
    <dgm:pt modelId="{66B1347F-C0E0-9843-9521-4A200A6C4F43}">
      <dgm:prSet phldrT="[Texto]"/>
      <dgm:spPr/>
      <dgm:t>
        <a:bodyPr/>
        <a:lstStyle/>
        <a:p>
          <a:r>
            <a:rPr lang="es-EC" b="1" dirty="0"/>
            <a:t>Método comparativo</a:t>
          </a:r>
          <a:endParaRPr lang="es-MX" dirty="0"/>
        </a:p>
      </dgm:t>
    </dgm:pt>
    <dgm:pt modelId="{D6693721-A24D-8C4F-8BE7-8FE6137F22CB}" type="parTrans" cxnId="{3FA73550-02C2-7447-B3E3-37865D2DF80B}">
      <dgm:prSet/>
      <dgm:spPr/>
      <dgm:t>
        <a:bodyPr/>
        <a:lstStyle/>
        <a:p>
          <a:endParaRPr lang="es-MX"/>
        </a:p>
      </dgm:t>
    </dgm:pt>
    <dgm:pt modelId="{28DB6370-0548-4442-80F8-AD0C115C8BBC}" type="sibTrans" cxnId="{3FA73550-02C2-7447-B3E3-37865D2DF80B}">
      <dgm:prSet/>
      <dgm:spPr/>
      <dgm:t>
        <a:bodyPr/>
        <a:lstStyle/>
        <a:p>
          <a:endParaRPr lang="es-MX"/>
        </a:p>
      </dgm:t>
    </dgm:pt>
    <dgm:pt modelId="{99A316C5-AA39-BD48-9E59-D5591FD488BA}">
      <dgm:prSet phldrT="[Texto]"/>
      <dgm:spPr>
        <a:effectLst>
          <a:outerShdw blurRad="50800" dist="38100" dir="2700000" algn="tl" rotWithShape="0">
            <a:prstClr val="black">
              <a:alpha val="40000"/>
            </a:prstClr>
          </a:outerShdw>
        </a:effectLst>
      </dgm:spPr>
      <dgm:t>
        <a:bodyPr/>
        <a:lstStyle/>
        <a:p>
          <a:r>
            <a:rPr lang="es-ES" dirty="0">
              <a:ln w="0"/>
              <a:effectLst>
                <a:outerShdw blurRad="38100" dist="25400" dir="5400000" algn="ctr" rotWithShape="0">
                  <a:srgbClr val="6E747A">
                    <a:alpha val="43000"/>
                  </a:srgbClr>
                </a:outerShdw>
              </a:effectLst>
            </a:rPr>
            <a:t>De orientación Empírica</a:t>
          </a:r>
          <a:endParaRPr lang="es-MX" dirty="0"/>
        </a:p>
      </dgm:t>
    </dgm:pt>
    <dgm:pt modelId="{B7DADA4D-71CD-B94E-A650-AF398A78266B}" type="parTrans" cxnId="{B6D9B08B-AE5F-6D4A-87F6-F02690103D70}">
      <dgm:prSet/>
      <dgm:spPr/>
      <dgm:t>
        <a:bodyPr/>
        <a:lstStyle/>
        <a:p>
          <a:endParaRPr lang="es-MX"/>
        </a:p>
      </dgm:t>
    </dgm:pt>
    <dgm:pt modelId="{F788D7C7-68DE-F444-85FE-271B69DA04A1}" type="sibTrans" cxnId="{B6D9B08B-AE5F-6D4A-87F6-F02690103D70}">
      <dgm:prSet/>
      <dgm:spPr/>
      <dgm:t>
        <a:bodyPr/>
        <a:lstStyle/>
        <a:p>
          <a:endParaRPr lang="es-MX"/>
        </a:p>
      </dgm:t>
    </dgm:pt>
    <dgm:pt modelId="{B46F801F-E9A0-4548-A9DB-4E5E664FF484}">
      <dgm:prSet phldrT="[Texto]"/>
      <dgm:spPr/>
      <dgm:t>
        <a:bodyPr/>
        <a:lstStyle/>
        <a:p>
          <a:r>
            <a:rPr lang="es-EC" b="1" dirty="0"/>
            <a:t>Observación</a:t>
          </a:r>
          <a:endParaRPr lang="es-MX" dirty="0"/>
        </a:p>
      </dgm:t>
    </dgm:pt>
    <dgm:pt modelId="{CDD20BA7-C2DE-344F-BD90-AC2B8C480047}" type="parTrans" cxnId="{78258461-B1E9-9C45-9C53-D31F7C7E5158}">
      <dgm:prSet/>
      <dgm:spPr/>
      <dgm:t>
        <a:bodyPr/>
        <a:lstStyle/>
        <a:p>
          <a:endParaRPr lang="es-MX"/>
        </a:p>
      </dgm:t>
    </dgm:pt>
    <dgm:pt modelId="{0B3BB992-76DA-9845-99EC-5FEED97D8D2C}" type="sibTrans" cxnId="{78258461-B1E9-9C45-9C53-D31F7C7E5158}">
      <dgm:prSet/>
      <dgm:spPr/>
      <dgm:t>
        <a:bodyPr/>
        <a:lstStyle/>
        <a:p>
          <a:endParaRPr lang="es-MX"/>
        </a:p>
      </dgm:t>
    </dgm:pt>
    <dgm:pt modelId="{FDCA19CF-C108-8E4F-8A1B-14036DC45F9F}">
      <dgm:prSet/>
      <dgm:spPr/>
      <dgm:t>
        <a:bodyPr/>
        <a:lstStyle/>
        <a:p>
          <a:r>
            <a:rPr lang="es-EC" b="1" dirty="0"/>
            <a:t>Análisis-síntesis</a:t>
          </a:r>
          <a:endParaRPr lang="es-EC" dirty="0"/>
        </a:p>
      </dgm:t>
    </dgm:pt>
    <dgm:pt modelId="{0B99310C-16F7-BE40-BFE6-EC46F0495740}" type="parTrans" cxnId="{29EECA08-9A3B-854C-A247-ED16BF958EB0}">
      <dgm:prSet/>
      <dgm:spPr/>
      <dgm:t>
        <a:bodyPr/>
        <a:lstStyle/>
        <a:p>
          <a:endParaRPr lang="es-MX"/>
        </a:p>
      </dgm:t>
    </dgm:pt>
    <dgm:pt modelId="{E5CE440B-9829-B141-A204-581A22DE0F73}" type="sibTrans" cxnId="{29EECA08-9A3B-854C-A247-ED16BF958EB0}">
      <dgm:prSet/>
      <dgm:spPr/>
      <dgm:t>
        <a:bodyPr/>
        <a:lstStyle/>
        <a:p>
          <a:endParaRPr lang="es-MX"/>
        </a:p>
      </dgm:t>
    </dgm:pt>
    <dgm:pt modelId="{648BA1DD-7442-EA4A-981E-8A4AABB85F90}">
      <dgm:prSet/>
      <dgm:spPr/>
      <dgm:t>
        <a:bodyPr/>
        <a:lstStyle/>
        <a:p>
          <a:r>
            <a:rPr lang="es-EC" b="1" dirty="0"/>
            <a:t>Inductivo-deductivo</a:t>
          </a:r>
          <a:endParaRPr lang="es-EC" dirty="0"/>
        </a:p>
      </dgm:t>
    </dgm:pt>
    <dgm:pt modelId="{D148246B-8819-C44F-B5AA-456076990B8C}" type="parTrans" cxnId="{54788DDC-8936-B945-8E8C-978ECF550AB2}">
      <dgm:prSet/>
      <dgm:spPr/>
      <dgm:t>
        <a:bodyPr/>
        <a:lstStyle/>
        <a:p>
          <a:endParaRPr lang="es-MX"/>
        </a:p>
      </dgm:t>
    </dgm:pt>
    <dgm:pt modelId="{5D1414D9-D9A0-D54A-9712-583BFA4D475B}" type="sibTrans" cxnId="{54788DDC-8936-B945-8E8C-978ECF550AB2}">
      <dgm:prSet/>
      <dgm:spPr/>
      <dgm:t>
        <a:bodyPr/>
        <a:lstStyle/>
        <a:p>
          <a:endParaRPr lang="es-MX"/>
        </a:p>
      </dgm:t>
    </dgm:pt>
    <dgm:pt modelId="{C2A69EAE-A96D-5443-8BA2-D272F2D2435B}">
      <dgm:prSet/>
      <dgm:spPr/>
      <dgm:t>
        <a:bodyPr/>
        <a:lstStyle/>
        <a:p>
          <a:r>
            <a:rPr lang="es-EC" b="1"/>
            <a:t>Análisis de documentos</a:t>
          </a:r>
          <a:endParaRPr lang="es-EC"/>
        </a:p>
      </dgm:t>
    </dgm:pt>
    <dgm:pt modelId="{BDF5A411-B772-834C-8A65-519AA1D248F9}" type="parTrans" cxnId="{71DF77BD-8C45-7C4E-BF4E-E3F72ED185AD}">
      <dgm:prSet/>
      <dgm:spPr/>
      <dgm:t>
        <a:bodyPr/>
        <a:lstStyle/>
        <a:p>
          <a:endParaRPr lang="es-MX"/>
        </a:p>
      </dgm:t>
    </dgm:pt>
    <dgm:pt modelId="{FD4643CB-DF1C-AC4B-9358-863EB9D1F7FD}" type="sibTrans" cxnId="{71DF77BD-8C45-7C4E-BF4E-E3F72ED185AD}">
      <dgm:prSet/>
      <dgm:spPr/>
      <dgm:t>
        <a:bodyPr/>
        <a:lstStyle/>
        <a:p>
          <a:endParaRPr lang="es-MX"/>
        </a:p>
      </dgm:t>
    </dgm:pt>
    <dgm:pt modelId="{90903CD2-2E8F-0E41-A2FA-836346EA3332}" type="pres">
      <dgm:prSet presAssocID="{E2AA3793-1DBC-FF4D-804A-4108B26F2B3A}" presName="diagram" presStyleCnt="0">
        <dgm:presLayoutVars>
          <dgm:chPref val="1"/>
          <dgm:dir/>
          <dgm:animOne val="branch"/>
          <dgm:animLvl val="lvl"/>
          <dgm:resizeHandles/>
        </dgm:presLayoutVars>
      </dgm:prSet>
      <dgm:spPr/>
    </dgm:pt>
    <dgm:pt modelId="{98FA4688-15E7-C14D-9770-61D2FBB4131B}" type="pres">
      <dgm:prSet presAssocID="{61DA3183-D53B-9345-8756-6BAC1CED9F9B}" presName="root" presStyleCnt="0"/>
      <dgm:spPr/>
    </dgm:pt>
    <dgm:pt modelId="{83E72110-1331-D747-8932-BE639EF17CB6}" type="pres">
      <dgm:prSet presAssocID="{61DA3183-D53B-9345-8756-6BAC1CED9F9B}" presName="rootComposite" presStyleCnt="0"/>
      <dgm:spPr/>
    </dgm:pt>
    <dgm:pt modelId="{E5BD3267-FB35-8240-BD9C-BB707D5CE3B5}" type="pres">
      <dgm:prSet presAssocID="{61DA3183-D53B-9345-8756-6BAC1CED9F9B}" presName="rootText" presStyleLbl="node1" presStyleIdx="0" presStyleCnt="2" custLinFactNeighborX="-34104" custLinFactNeighborY="-195"/>
      <dgm:spPr/>
    </dgm:pt>
    <dgm:pt modelId="{AFE1C385-67F3-EA49-9D7D-FF9529EAC1E4}" type="pres">
      <dgm:prSet presAssocID="{61DA3183-D53B-9345-8756-6BAC1CED9F9B}" presName="rootConnector" presStyleLbl="node1" presStyleIdx="0" presStyleCnt="2"/>
      <dgm:spPr/>
    </dgm:pt>
    <dgm:pt modelId="{1A1D7697-EE34-694A-8A91-4F42D0D9FA76}" type="pres">
      <dgm:prSet presAssocID="{61DA3183-D53B-9345-8756-6BAC1CED9F9B}" presName="childShape" presStyleCnt="0"/>
      <dgm:spPr/>
    </dgm:pt>
    <dgm:pt modelId="{40EC214B-25DE-9E4F-A330-A8F1224393D0}" type="pres">
      <dgm:prSet presAssocID="{F64D2FBD-D8C1-244D-8EB0-029B35DB85E8}" presName="Name13" presStyleLbl="parChTrans1D2" presStyleIdx="0" presStyleCnt="6"/>
      <dgm:spPr/>
    </dgm:pt>
    <dgm:pt modelId="{E87DE2EA-7DE0-7C46-A489-AD302049499D}" type="pres">
      <dgm:prSet presAssocID="{F4546FF3-06B9-A04E-854D-9D531C110EE4}" presName="childText" presStyleLbl="bgAcc1" presStyleIdx="0" presStyleCnt="6" custScaleX="118886" custScaleY="43845" custLinFactNeighborX="-24040" custLinFactNeighborY="4396">
        <dgm:presLayoutVars>
          <dgm:bulletEnabled val="1"/>
        </dgm:presLayoutVars>
      </dgm:prSet>
      <dgm:spPr/>
    </dgm:pt>
    <dgm:pt modelId="{5ED768DD-6E51-544E-B4E3-EEE843D349D7}" type="pres">
      <dgm:prSet presAssocID="{0B99310C-16F7-BE40-BFE6-EC46F0495740}" presName="Name13" presStyleLbl="parChTrans1D2" presStyleIdx="1" presStyleCnt="6"/>
      <dgm:spPr/>
    </dgm:pt>
    <dgm:pt modelId="{2F23D34F-FD96-9E41-8DC7-553EF8F7C178}" type="pres">
      <dgm:prSet presAssocID="{FDCA19CF-C108-8E4F-8A1B-14036DC45F9F}" presName="childText" presStyleLbl="bgAcc1" presStyleIdx="1" presStyleCnt="6" custScaleX="122768" custScaleY="53990" custLinFactNeighborX="-26101" custLinFactNeighborY="4455">
        <dgm:presLayoutVars>
          <dgm:bulletEnabled val="1"/>
        </dgm:presLayoutVars>
      </dgm:prSet>
      <dgm:spPr/>
    </dgm:pt>
    <dgm:pt modelId="{BAB9C9CE-81B6-C54A-90CA-6D4BF32BE721}" type="pres">
      <dgm:prSet presAssocID="{D148246B-8819-C44F-B5AA-456076990B8C}" presName="Name13" presStyleLbl="parChTrans1D2" presStyleIdx="2" presStyleCnt="6"/>
      <dgm:spPr/>
    </dgm:pt>
    <dgm:pt modelId="{CCE31662-851A-1245-9D7D-135B79939DAA}" type="pres">
      <dgm:prSet presAssocID="{648BA1DD-7442-EA4A-981E-8A4AABB85F90}" presName="childText" presStyleLbl="bgAcc1" presStyleIdx="2" presStyleCnt="6" custScaleX="120952" custScaleY="50302" custLinFactNeighborX="-24727" custLinFactNeighborY="-5495">
        <dgm:presLayoutVars>
          <dgm:bulletEnabled val="1"/>
        </dgm:presLayoutVars>
      </dgm:prSet>
      <dgm:spPr/>
    </dgm:pt>
    <dgm:pt modelId="{D0129495-58E0-C04E-BCC6-DCD88A41F15C}" type="pres">
      <dgm:prSet presAssocID="{D6693721-A24D-8C4F-8BE7-8FE6137F22CB}" presName="Name13" presStyleLbl="parChTrans1D2" presStyleIdx="3" presStyleCnt="6"/>
      <dgm:spPr/>
    </dgm:pt>
    <dgm:pt modelId="{83BB4712-E6C5-3545-BF55-276081F63BDA}" type="pres">
      <dgm:prSet presAssocID="{66B1347F-C0E0-9843-9521-4A200A6C4F43}" presName="childText" presStyleLbl="bgAcc1" presStyleIdx="3" presStyleCnt="6" custScaleX="107246" custScaleY="46750">
        <dgm:presLayoutVars>
          <dgm:bulletEnabled val="1"/>
        </dgm:presLayoutVars>
      </dgm:prSet>
      <dgm:spPr/>
    </dgm:pt>
    <dgm:pt modelId="{E79BE3BC-79EC-8041-947B-1732BE67DA2C}" type="pres">
      <dgm:prSet presAssocID="{99A316C5-AA39-BD48-9E59-D5591FD488BA}" presName="root" presStyleCnt="0"/>
      <dgm:spPr/>
    </dgm:pt>
    <dgm:pt modelId="{1B965309-CCC8-6E4D-B577-F0B12D3D432C}" type="pres">
      <dgm:prSet presAssocID="{99A316C5-AA39-BD48-9E59-D5591FD488BA}" presName="rootComposite" presStyleCnt="0"/>
      <dgm:spPr/>
    </dgm:pt>
    <dgm:pt modelId="{FE15F465-76DE-6642-BD63-26B8EDA1148F}" type="pres">
      <dgm:prSet presAssocID="{99A316C5-AA39-BD48-9E59-D5591FD488BA}" presName="rootText" presStyleLbl="node1" presStyleIdx="1" presStyleCnt="2"/>
      <dgm:spPr/>
    </dgm:pt>
    <dgm:pt modelId="{8B02C330-19D9-DE47-912E-4970E11E82E7}" type="pres">
      <dgm:prSet presAssocID="{99A316C5-AA39-BD48-9E59-D5591FD488BA}" presName="rootConnector" presStyleLbl="node1" presStyleIdx="1" presStyleCnt="2"/>
      <dgm:spPr/>
    </dgm:pt>
    <dgm:pt modelId="{F43C8298-C41B-6448-B027-3925C3E70EE2}" type="pres">
      <dgm:prSet presAssocID="{99A316C5-AA39-BD48-9E59-D5591FD488BA}" presName="childShape" presStyleCnt="0"/>
      <dgm:spPr/>
    </dgm:pt>
    <dgm:pt modelId="{0A295207-0CF7-4C40-88D5-A911F7072ABD}" type="pres">
      <dgm:prSet presAssocID="{BDF5A411-B772-834C-8A65-519AA1D248F9}" presName="Name13" presStyleLbl="parChTrans1D2" presStyleIdx="4" presStyleCnt="6"/>
      <dgm:spPr/>
    </dgm:pt>
    <dgm:pt modelId="{81EE18FF-0B64-9747-9D68-987CDE9243BF}" type="pres">
      <dgm:prSet presAssocID="{C2A69EAE-A96D-5443-8BA2-D272F2D2435B}" presName="childText" presStyleLbl="bgAcc1" presStyleIdx="4" presStyleCnt="6">
        <dgm:presLayoutVars>
          <dgm:bulletEnabled val="1"/>
        </dgm:presLayoutVars>
      </dgm:prSet>
      <dgm:spPr/>
    </dgm:pt>
    <dgm:pt modelId="{9DE1B213-3C3F-4947-AA67-A440A1037064}" type="pres">
      <dgm:prSet presAssocID="{CDD20BA7-C2DE-344F-BD90-AC2B8C480047}" presName="Name13" presStyleLbl="parChTrans1D2" presStyleIdx="5" presStyleCnt="6"/>
      <dgm:spPr/>
    </dgm:pt>
    <dgm:pt modelId="{D5F17298-8A18-8A4C-8C78-4BAEB13EFC03}" type="pres">
      <dgm:prSet presAssocID="{B46F801F-E9A0-4548-A9DB-4E5E664FF484}" presName="childText" presStyleLbl="bgAcc1" presStyleIdx="5" presStyleCnt="6">
        <dgm:presLayoutVars>
          <dgm:bulletEnabled val="1"/>
        </dgm:presLayoutVars>
      </dgm:prSet>
      <dgm:spPr/>
    </dgm:pt>
  </dgm:ptLst>
  <dgm:cxnLst>
    <dgm:cxn modelId="{0FFF4006-150B-4542-9324-C9DD67687F3B}" type="presOf" srcId="{B46F801F-E9A0-4548-A9DB-4E5E664FF484}" destId="{D5F17298-8A18-8A4C-8C78-4BAEB13EFC03}" srcOrd="0" destOrd="0" presId="urn:microsoft.com/office/officeart/2005/8/layout/hierarchy3"/>
    <dgm:cxn modelId="{29EECA08-9A3B-854C-A247-ED16BF958EB0}" srcId="{61DA3183-D53B-9345-8756-6BAC1CED9F9B}" destId="{FDCA19CF-C108-8E4F-8A1B-14036DC45F9F}" srcOrd="1" destOrd="0" parTransId="{0B99310C-16F7-BE40-BFE6-EC46F0495740}" sibTransId="{E5CE440B-9829-B141-A204-581A22DE0F73}"/>
    <dgm:cxn modelId="{81C8661D-3FEC-0B44-A8CD-DDD3C9F6DC50}" type="presOf" srcId="{F64D2FBD-D8C1-244D-8EB0-029B35DB85E8}" destId="{40EC214B-25DE-9E4F-A330-A8F1224393D0}" srcOrd="0" destOrd="0" presId="urn:microsoft.com/office/officeart/2005/8/layout/hierarchy3"/>
    <dgm:cxn modelId="{1BDE7321-3B0F-A34B-8D53-1766DAC67DC6}" type="presOf" srcId="{66B1347F-C0E0-9843-9521-4A200A6C4F43}" destId="{83BB4712-E6C5-3545-BF55-276081F63BDA}" srcOrd="0" destOrd="0" presId="urn:microsoft.com/office/officeart/2005/8/layout/hierarchy3"/>
    <dgm:cxn modelId="{49F4823E-5849-674E-8469-52C44F9C464E}" srcId="{61DA3183-D53B-9345-8756-6BAC1CED9F9B}" destId="{F4546FF3-06B9-A04E-854D-9D531C110EE4}" srcOrd="0" destOrd="0" parTransId="{F64D2FBD-D8C1-244D-8EB0-029B35DB85E8}" sibTransId="{67639573-DCFD-D647-8B9E-08E90E7976AD}"/>
    <dgm:cxn modelId="{C34C384A-8BAC-1547-98BC-922E4C9CE8E6}" type="presOf" srcId="{99A316C5-AA39-BD48-9E59-D5591FD488BA}" destId="{FE15F465-76DE-6642-BD63-26B8EDA1148F}" srcOrd="0" destOrd="0" presId="urn:microsoft.com/office/officeart/2005/8/layout/hierarchy3"/>
    <dgm:cxn modelId="{01315E4D-D46C-C148-83C2-2977C715DFC2}" type="presOf" srcId="{CDD20BA7-C2DE-344F-BD90-AC2B8C480047}" destId="{9DE1B213-3C3F-4947-AA67-A440A1037064}" srcOrd="0" destOrd="0" presId="urn:microsoft.com/office/officeart/2005/8/layout/hierarchy3"/>
    <dgm:cxn modelId="{CD7F3350-EF1E-FD43-8EE8-938938737608}" type="presOf" srcId="{61DA3183-D53B-9345-8756-6BAC1CED9F9B}" destId="{AFE1C385-67F3-EA49-9D7D-FF9529EAC1E4}" srcOrd="1" destOrd="0" presId="urn:microsoft.com/office/officeart/2005/8/layout/hierarchy3"/>
    <dgm:cxn modelId="{3FA73550-02C2-7447-B3E3-37865D2DF80B}" srcId="{61DA3183-D53B-9345-8756-6BAC1CED9F9B}" destId="{66B1347F-C0E0-9843-9521-4A200A6C4F43}" srcOrd="3" destOrd="0" parTransId="{D6693721-A24D-8C4F-8BE7-8FE6137F22CB}" sibTransId="{28DB6370-0548-4442-80F8-AD0C115C8BBC}"/>
    <dgm:cxn modelId="{CADDA752-42E0-3640-B9E2-A944F26E2105}" type="presOf" srcId="{F4546FF3-06B9-A04E-854D-9D531C110EE4}" destId="{E87DE2EA-7DE0-7C46-A489-AD302049499D}" srcOrd="0" destOrd="0" presId="urn:microsoft.com/office/officeart/2005/8/layout/hierarchy3"/>
    <dgm:cxn modelId="{78258461-B1E9-9C45-9C53-D31F7C7E5158}" srcId="{99A316C5-AA39-BD48-9E59-D5591FD488BA}" destId="{B46F801F-E9A0-4548-A9DB-4E5E664FF484}" srcOrd="1" destOrd="0" parTransId="{CDD20BA7-C2DE-344F-BD90-AC2B8C480047}" sibTransId="{0B3BB992-76DA-9845-99EC-5FEED97D8D2C}"/>
    <dgm:cxn modelId="{5950586C-1939-F749-882E-6FF8C0BDDEF5}" type="presOf" srcId="{FDCA19CF-C108-8E4F-8A1B-14036DC45F9F}" destId="{2F23D34F-FD96-9E41-8DC7-553EF8F7C178}" srcOrd="0" destOrd="0" presId="urn:microsoft.com/office/officeart/2005/8/layout/hierarchy3"/>
    <dgm:cxn modelId="{27295D72-77C8-B64D-BC0E-71B0BC9C4EA4}" type="presOf" srcId="{61DA3183-D53B-9345-8756-6BAC1CED9F9B}" destId="{E5BD3267-FB35-8240-BD9C-BB707D5CE3B5}" srcOrd="0" destOrd="0" presId="urn:microsoft.com/office/officeart/2005/8/layout/hierarchy3"/>
    <dgm:cxn modelId="{D1C88879-1EA5-494B-A7AB-792189EEE80F}" type="presOf" srcId="{D6693721-A24D-8C4F-8BE7-8FE6137F22CB}" destId="{D0129495-58E0-C04E-BCC6-DCD88A41F15C}" srcOrd="0" destOrd="0" presId="urn:microsoft.com/office/officeart/2005/8/layout/hierarchy3"/>
    <dgm:cxn modelId="{106A9E85-F4BA-124B-8196-BC3F4110ACB6}" type="presOf" srcId="{99A316C5-AA39-BD48-9E59-D5591FD488BA}" destId="{8B02C330-19D9-DE47-912E-4970E11E82E7}" srcOrd="1" destOrd="0" presId="urn:microsoft.com/office/officeart/2005/8/layout/hierarchy3"/>
    <dgm:cxn modelId="{B6D9B08B-AE5F-6D4A-87F6-F02690103D70}" srcId="{E2AA3793-1DBC-FF4D-804A-4108B26F2B3A}" destId="{99A316C5-AA39-BD48-9E59-D5591FD488BA}" srcOrd="1" destOrd="0" parTransId="{B7DADA4D-71CD-B94E-A650-AF398A78266B}" sibTransId="{F788D7C7-68DE-F444-85FE-271B69DA04A1}"/>
    <dgm:cxn modelId="{71DF77BD-8C45-7C4E-BF4E-E3F72ED185AD}" srcId="{99A316C5-AA39-BD48-9E59-D5591FD488BA}" destId="{C2A69EAE-A96D-5443-8BA2-D272F2D2435B}" srcOrd="0" destOrd="0" parTransId="{BDF5A411-B772-834C-8A65-519AA1D248F9}" sibTransId="{FD4643CB-DF1C-AC4B-9358-863EB9D1F7FD}"/>
    <dgm:cxn modelId="{336B1AC8-E24E-1E46-A55D-B364709CB1E6}" type="presOf" srcId="{D148246B-8819-C44F-B5AA-456076990B8C}" destId="{BAB9C9CE-81B6-C54A-90CA-6D4BF32BE721}" srcOrd="0" destOrd="0" presId="urn:microsoft.com/office/officeart/2005/8/layout/hierarchy3"/>
    <dgm:cxn modelId="{0D0647D1-232B-C043-B020-10173A114552}" type="presOf" srcId="{C2A69EAE-A96D-5443-8BA2-D272F2D2435B}" destId="{81EE18FF-0B64-9747-9D68-987CDE9243BF}" srcOrd="0" destOrd="0" presId="urn:microsoft.com/office/officeart/2005/8/layout/hierarchy3"/>
    <dgm:cxn modelId="{8F8508D7-69E9-4C42-853B-C70DE7869237}" type="presOf" srcId="{0B99310C-16F7-BE40-BFE6-EC46F0495740}" destId="{5ED768DD-6E51-544E-B4E3-EEE843D349D7}" srcOrd="0" destOrd="0" presId="urn:microsoft.com/office/officeart/2005/8/layout/hierarchy3"/>
    <dgm:cxn modelId="{5CB9FCDA-3D77-FE41-93E8-D410EA82EBB4}" srcId="{E2AA3793-1DBC-FF4D-804A-4108B26F2B3A}" destId="{61DA3183-D53B-9345-8756-6BAC1CED9F9B}" srcOrd="0" destOrd="0" parTransId="{22D3AD6A-8059-ED43-9C67-3D89B8B8BBCD}" sibTransId="{BD7AD1D5-51AF-2F47-81B0-82E6B73D006D}"/>
    <dgm:cxn modelId="{54788DDC-8936-B945-8E8C-978ECF550AB2}" srcId="{61DA3183-D53B-9345-8756-6BAC1CED9F9B}" destId="{648BA1DD-7442-EA4A-981E-8A4AABB85F90}" srcOrd="2" destOrd="0" parTransId="{D148246B-8819-C44F-B5AA-456076990B8C}" sibTransId="{5D1414D9-D9A0-D54A-9712-583BFA4D475B}"/>
    <dgm:cxn modelId="{0CC0E0E2-BB55-EB44-BE2A-2E09911C952C}" type="presOf" srcId="{E2AA3793-1DBC-FF4D-804A-4108B26F2B3A}" destId="{90903CD2-2E8F-0E41-A2FA-836346EA3332}" srcOrd="0" destOrd="0" presId="urn:microsoft.com/office/officeart/2005/8/layout/hierarchy3"/>
    <dgm:cxn modelId="{A22C17F1-AE5E-DF43-B41B-7FC5D9D7EF38}" type="presOf" srcId="{648BA1DD-7442-EA4A-981E-8A4AABB85F90}" destId="{CCE31662-851A-1245-9D7D-135B79939DAA}" srcOrd="0" destOrd="0" presId="urn:microsoft.com/office/officeart/2005/8/layout/hierarchy3"/>
    <dgm:cxn modelId="{A509BFF8-BC84-1A49-B94B-87188C36F610}" type="presOf" srcId="{BDF5A411-B772-834C-8A65-519AA1D248F9}" destId="{0A295207-0CF7-4C40-88D5-A911F7072ABD}" srcOrd="0" destOrd="0" presId="urn:microsoft.com/office/officeart/2005/8/layout/hierarchy3"/>
    <dgm:cxn modelId="{9D2AD91E-ACCB-3549-AA7A-F985CDFB8277}" type="presParOf" srcId="{90903CD2-2E8F-0E41-A2FA-836346EA3332}" destId="{98FA4688-15E7-C14D-9770-61D2FBB4131B}" srcOrd="0" destOrd="0" presId="urn:microsoft.com/office/officeart/2005/8/layout/hierarchy3"/>
    <dgm:cxn modelId="{24942729-1B20-CD45-BFE5-AEDCFA2DCF66}" type="presParOf" srcId="{98FA4688-15E7-C14D-9770-61D2FBB4131B}" destId="{83E72110-1331-D747-8932-BE639EF17CB6}" srcOrd="0" destOrd="0" presId="urn:microsoft.com/office/officeart/2005/8/layout/hierarchy3"/>
    <dgm:cxn modelId="{378E8334-70C0-5E46-B187-16DDB810EE7A}" type="presParOf" srcId="{83E72110-1331-D747-8932-BE639EF17CB6}" destId="{E5BD3267-FB35-8240-BD9C-BB707D5CE3B5}" srcOrd="0" destOrd="0" presId="urn:microsoft.com/office/officeart/2005/8/layout/hierarchy3"/>
    <dgm:cxn modelId="{5EF88A6A-C99E-7A40-A31D-64D8D0CADE0E}" type="presParOf" srcId="{83E72110-1331-D747-8932-BE639EF17CB6}" destId="{AFE1C385-67F3-EA49-9D7D-FF9529EAC1E4}" srcOrd="1" destOrd="0" presId="urn:microsoft.com/office/officeart/2005/8/layout/hierarchy3"/>
    <dgm:cxn modelId="{9CE1D05F-EFB7-574D-A5F3-CD8BF275490F}" type="presParOf" srcId="{98FA4688-15E7-C14D-9770-61D2FBB4131B}" destId="{1A1D7697-EE34-694A-8A91-4F42D0D9FA76}" srcOrd="1" destOrd="0" presId="urn:microsoft.com/office/officeart/2005/8/layout/hierarchy3"/>
    <dgm:cxn modelId="{8AF0BE37-B94C-B246-BF80-E1FBF3E2EA42}" type="presParOf" srcId="{1A1D7697-EE34-694A-8A91-4F42D0D9FA76}" destId="{40EC214B-25DE-9E4F-A330-A8F1224393D0}" srcOrd="0" destOrd="0" presId="urn:microsoft.com/office/officeart/2005/8/layout/hierarchy3"/>
    <dgm:cxn modelId="{B31AC4DD-0A97-384B-9192-C58715773466}" type="presParOf" srcId="{1A1D7697-EE34-694A-8A91-4F42D0D9FA76}" destId="{E87DE2EA-7DE0-7C46-A489-AD302049499D}" srcOrd="1" destOrd="0" presId="urn:microsoft.com/office/officeart/2005/8/layout/hierarchy3"/>
    <dgm:cxn modelId="{B6697C07-19C8-E84F-9AA3-7FC644449AEC}" type="presParOf" srcId="{1A1D7697-EE34-694A-8A91-4F42D0D9FA76}" destId="{5ED768DD-6E51-544E-B4E3-EEE843D349D7}" srcOrd="2" destOrd="0" presId="urn:microsoft.com/office/officeart/2005/8/layout/hierarchy3"/>
    <dgm:cxn modelId="{929CC060-DB48-D74D-9CFB-2FAD7D902899}" type="presParOf" srcId="{1A1D7697-EE34-694A-8A91-4F42D0D9FA76}" destId="{2F23D34F-FD96-9E41-8DC7-553EF8F7C178}" srcOrd="3" destOrd="0" presId="urn:microsoft.com/office/officeart/2005/8/layout/hierarchy3"/>
    <dgm:cxn modelId="{9A3E02FA-D9F3-C349-B639-C4B5C01012BC}" type="presParOf" srcId="{1A1D7697-EE34-694A-8A91-4F42D0D9FA76}" destId="{BAB9C9CE-81B6-C54A-90CA-6D4BF32BE721}" srcOrd="4" destOrd="0" presId="urn:microsoft.com/office/officeart/2005/8/layout/hierarchy3"/>
    <dgm:cxn modelId="{7B8F1FB1-472B-9646-A173-97511C42ABAE}" type="presParOf" srcId="{1A1D7697-EE34-694A-8A91-4F42D0D9FA76}" destId="{CCE31662-851A-1245-9D7D-135B79939DAA}" srcOrd="5" destOrd="0" presId="urn:microsoft.com/office/officeart/2005/8/layout/hierarchy3"/>
    <dgm:cxn modelId="{A68B2DC3-0C0E-9448-8226-0F32B19688E3}" type="presParOf" srcId="{1A1D7697-EE34-694A-8A91-4F42D0D9FA76}" destId="{D0129495-58E0-C04E-BCC6-DCD88A41F15C}" srcOrd="6" destOrd="0" presId="urn:microsoft.com/office/officeart/2005/8/layout/hierarchy3"/>
    <dgm:cxn modelId="{A1D18179-88D1-A949-A5D4-99C076531DBF}" type="presParOf" srcId="{1A1D7697-EE34-694A-8A91-4F42D0D9FA76}" destId="{83BB4712-E6C5-3545-BF55-276081F63BDA}" srcOrd="7" destOrd="0" presId="urn:microsoft.com/office/officeart/2005/8/layout/hierarchy3"/>
    <dgm:cxn modelId="{DD5CB455-EFCF-F54E-827D-816C0B452548}" type="presParOf" srcId="{90903CD2-2E8F-0E41-A2FA-836346EA3332}" destId="{E79BE3BC-79EC-8041-947B-1732BE67DA2C}" srcOrd="1" destOrd="0" presId="urn:microsoft.com/office/officeart/2005/8/layout/hierarchy3"/>
    <dgm:cxn modelId="{DB04D4A8-D758-2841-B908-77755AADB665}" type="presParOf" srcId="{E79BE3BC-79EC-8041-947B-1732BE67DA2C}" destId="{1B965309-CCC8-6E4D-B577-F0B12D3D432C}" srcOrd="0" destOrd="0" presId="urn:microsoft.com/office/officeart/2005/8/layout/hierarchy3"/>
    <dgm:cxn modelId="{41F27F3D-B33F-EE4A-A091-20BB3BF8190D}" type="presParOf" srcId="{1B965309-CCC8-6E4D-B577-F0B12D3D432C}" destId="{FE15F465-76DE-6642-BD63-26B8EDA1148F}" srcOrd="0" destOrd="0" presId="urn:microsoft.com/office/officeart/2005/8/layout/hierarchy3"/>
    <dgm:cxn modelId="{63A4F9D8-72DB-7C48-BABB-842FF6995034}" type="presParOf" srcId="{1B965309-CCC8-6E4D-B577-F0B12D3D432C}" destId="{8B02C330-19D9-DE47-912E-4970E11E82E7}" srcOrd="1" destOrd="0" presId="urn:microsoft.com/office/officeart/2005/8/layout/hierarchy3"/>
    <dgm:cxn modelId="{A5EEF959-4D0C-A145-992F-FDB925DE6EAE}" type="presParOf" srcId="{E79BE3BC-79EC-8041-947B-1732BE67DA2C}" destId="{F43C8298-C41B-6448-B027-3925C3E70EE2}" srcOrd="1" destOrd="0" presId="urn:microsoft.com/office/officeart/2005/8/layout/hierarchy3"/>
    <dgm:cxn modelId="{7F4699E2-9890-C54F-ACBB-587ABD5CF4A1}" type="presParOf" srcId="{F43C8298-C41B-6448-B027-3925C3E70EE2}" destId="{0A295207-0CF7-4C40-88D5-A911F7072ABD}" srcOrd="0" destOrd="0" presId="urn:microsoft.com/office/officeart/2005/8/layout/hierarchy3"/>
    <dgm:cxn modelId="{1323B052-F9B7-A74E-A919-13A38F4D9EBA}" type="presParOf" srcId="{F43C8298-C41B-6448-B027-3925C3E70EE2}" destId="{81EE18FF-0B64-9747-9D68-987CDE9243BF}" srcOrd="1" destOrd="0" presId="urn:microsoft.com/office/officeart/2005/8/layout/hierarchy3"/>
    <dgm:cxn modelId="{32CA81F7-648F-164C-9521-376516EA0AAC}" type="presParOf" srcId="{F43C8298-C41B-6448-B027-3925C3E70EE2}" destId="{9DE1B213-3C3F-4947-AA67-A440A1037064}" srcOrd="2" destOrd="0" presId="urn:microsoft.com/office/officeart/2005/8/layout/hierarchy3"/>
    <dgm:cxn modelId="{B1D3D218-9C7A-2642-82EC-BDDC03325DB1}" type="presParOf" srcId="{F43C8298-C41B-6448-B027-3925C3E70EE2}" destId="{D5F17298-8A18-8A4C-8C78-4BAEB13EFC03}" srcOrd="3" destOrd="0" presId="urn:microsoft.com/office/officeart/2005/8/layout/hierarchy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B3F14-D584-4781-9133-915D4123D67C}">
      <dsp:nvSpPr>
        <dsp:cNvPr id="0" name=""/>
        <dsp:cNvSpPr/>
      </dsp:nvSpPr>
      <dsp:spPr>
        <a:xfrm>
          <a:off x="7063993" y="3176452"/>
          <a:ext cx="2307598" cy="1494800"/>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s-EC" sz="1300" kern="1200" dirty="0"/>
            <a:t>La necesidad de un trabajo integral.</a:t>
          </a:r>
          <a:endParaRPr lang="es-ES" sz="1300" kern="1200" dirty="0"/>
        </a:p>
      </dsp:txBody>
      <dsp:txXfrm>
        <a:off x="7789109" y="3582988"/>
        <a:ext cx="1549647" cy="1055428"/>
      </dsp:txXfrm>
    </dsp:sp>
    <dsp:sp modelId="{2182ABC1-6E27-4700-9C51-4AED69642257}">
      <dsp:nvSpPr>
        <dsp:cNvPr id="0" name=""/>
        <dsp:cNvSpPr/>
      </dsp:nvSpPr>
      <dsp:spPr>
        <a:xfrm>
          <a:off x="1251223" y="3176452"/>
          <a:ext cx="2307598" cy="1494800"/>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a:t>Amplio desarrollo de las diversas tendencias para la práctica del ciclismo.</a:t>
          </a:r>
          <a:endParaRPr lang="es-ES" sz="1400" kern="1200" dirty="0"/>
        </a:p>
      </dsp:txBody>
      <dsp:txXfrm>
        <a:off x="1284059" y="3582988"/>
        <a:ext cx="1549647" cy="1055428"/>
      </dsp:txXfrm>
    </dsp:sp>
    <dsp:sp modelId="{43C88F87-D3C1-46D8-ACD3-248572C748AE}">
      <dsp:nvSpPr>
        <dsp:cNvPr id="0" name=""/>
        <dsp:cNvSpPr/>
      </dsp:nvSpPr>
      <dsp:spPr>
        <a:xfrm>
          <a:off x="7063993" y="51510"/>
          <a:ext cx="2307598" cy="1494800"/>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a:t>El trabajo del entrenador debe ser amplio, variado </a:t>
          </a:r>
          <a:r>
            <a:rPr lang="es-EC" sz="1600" kern="1200"/>
            <a:t>y general</a:t>
          </a:r>
          <a:endParaRPr lang="es-ES" sz="1600" kern="1200" dirty="0"/>
        </a:p>
      </dsp:txBody>
      <dsp:txXfrm>
        <a:off x="7789109" y="84346"/>
        <a:ext cx="1549647" cy="1055428"/>
      </dsp:txXfrm>
    </dsp:sp>
    <dsp:sp modelId="{BD3C7334-8EFA-4385-BB9F-2202D49E11F7}">
      <dsp:nvSpPr>
        <dsp:cNvPr id="0" name=""/>
        <dsp:cNvSpPr/>
      </dsp:nvSpPr>
      <dsp:spPr>
        <a:xfrm>
          <a:off x="1313966" y="167417"/>
          <a:ext cx="2307598" cy="1494800"/>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Char char="•"/>
          </a:pPr>
          <a:r>
            <a:rPr lang="es-EC" sz="1600" kern="1200" dirty="0"/>
            <a:t>Desarrollo de las habilidades motrices deportivas y capacidades físicas.</a:t>
          </a:r>
          <a:endParaRPr lang="es-ES" sz="1600" kern="1200" dirty="0"/>
        </a:p>
      </dsp:txBody>
      <dsp:txXfrm>
        <a:off x="1346802" y="200253"/>
        <a:ext cx="1549647" cy="1055428"/>
      </dsp:txXfrm>
    </dsp:sp>
    <dsp:sp modelId="{54A17F41-E758-4411-B6CF-C49CFD951559}">
      <dsp:nvSpPr>
        <dsp:cNvPr id="0" name=""/>
        <dsp:cNvSpPr/>
      </dsp:nvSpPr>
      <dsp:spPr>
        <a:xfrm>
          <a:off x="3312874" y="266261"/>
          <a:ext cx="2022652" cy="2022652"/>
        </a:xfrm>
        <a:prstGeom prst="pieWedg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t>Información actualizada desde el punto de vista teórico- metodológico y pedagógico.</a:t>
          </a:r>
          <a:endParaRPr lang="es-ES" sz="1400" kern="1200" dirty="0"/>
        </a:p>
      </dsp:txBody>
      <dsp:txXfrm>
        <a:off x="3905295" y="858682"/>
        <a:ext cx="1430231" cy="1430231"/>
      </dsp:txXfrm>
    </dsp:sp>
    <dsp:sp modelId="{4E9F37EB-30F5-4A82-AAA9-7CC5B7405A9B}">
      <dsp:nvSpPr>
        <dsp:cNvPr id="0" name=""/>
        <dsp:cNvSpPr/>
      </dsp:nvSpPr>
      <dsp:spPr>
        <a:xfrm rot="5400000">
          <a:off x="5420274" y="327648"/>
          <a:ext cx="2040006" cy="1899877"/>
        </a:xfrm>
        <a:prstGeom prst="pieWedg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t>Hace referencia a los fundamentos filosóficos, psicológicos y sociológicos de la investigación </a:t>
          </a:r>
          <a:endParaRPr lang="es-ES" sz="1400" kern="1200" dirty="0"/>
        </a:p>
      </dsp:txBody>
      <dsp:txXfrm rot="-5400000">
        <a:off x="5490339" y="855088"/>
        <a:ext cx="1343416" cy="1442502"/>
      </dsp:txXfrm>
    </dsp:sp>
    <dsp:sp modelId="{A7C68D43-94B5-4EC9-B81D-7504F7610CD9}">
      <dsp:nvSpPr>
        <dsp:cNvPr id="0" name=""/>
        <dsp:cNvSpPr/>
      </dsp:nvSpPr>
      <dsp:spPr>
        <a:xfrm rot="10800000">
          <a:off x="5490339" y="2382753"/>
          <a:ext cx="1899877" cy="2021823"/>
        </a:xfrm>
        <a:prstGeom prst="pieWedg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152400" dist="317500" dir="5400000" sx="90000" sy="-19000" rotWithShape="0">
            <a:prstClr val="black">
              <a:alpha val="15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C" sz="1300" kern="1200" dirty="0"/>
            <a:t>El valor del trabajo avala la aplicación de métodos científicos en todo el proceso de investigación</a:t>
          </a:r>
          <a:r>
            <a:rPr lang="es-EC" sz="1400" kern="1200" dirty="0"/>
            <a:t>.</a:t>
          </a:r>
          <a:endParaRPr lang="es-ES" sz="1400" kern="1200" dirty="0"/>
        </a:p>
      </dsp:txBody>
      <dsp:txXfrm rot="10800000">
        <a:off x="5490339" y="2382753"/>
        <a:ext cx="1343416" cy="1429645"/>
      </dsp:txXfrm>
    </dsp:sp>
    <dsp:sp modelId="{B2D6A390-2070-441A-9B56-7056FAA86857}">
      <dsp:nvSpPr>
        <dsp:cNvPr id="0" name=""/>
        <dsp:cNvSpPr/>
      </dsp:nvSpPr>
      <dsp:spPr>
        <a:xfrm rot="16200000">
          <a:off x="3312874" y="2382339"/>
          <a:ext cx="2022652" cy="2022652"/>
        </a:xfrm>
        <a:prstGeom prst="pieWedg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152400" dist="317500" dir="5400000" sx="90000" sy="-19000" rotWithShape="0">
            <a:prstClr val="black">
              <a:alpha val="15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t>Se aprecia el valor del enfoque general</a:t>
          </a:r>
        </a:p>
        <a:p>
          <a:pPr marL="0" lvl="0" indent="0" algn="ctr" defTabSz="622300">
            <a:lnSpc>
              <a:spcPct val="90000"/>
            </a:lnSpc>
            <a:spcBef>
              <a:spcPct val="0"/>
            </a:spcBef>
            <a:spcAft>
              <a:spcPct val="35000"/>
            </a:spcAft>
            <a:buNone/>
          </a:pPr>
          <a:endParaRPr lang="es-ES" sz="1400" kern="1200" dirty="0"/>
        </a:p>
      </dsp:txBody>
      <dsp:txXfrm rot="5400000">
        <a:off x="3905295" y="2382339"/>
        <a:ext cx="1430231" cy="1430231"/>
      </dsp:txXfrm>
    </dsp:sp>
    <dsp:sp modelId="{2AB52A8F-C41F-4310-8991-840629BCEC81}">
      <dsp:nvSpPr>
        <dsp:cNvPr id="0" name=""/>
        <dsp:cNvSpPr/>
      </dsp:nvSpPr>
      <dsp:spPr>
        <a:xfrm>
          <a:off x="5033063" y="1915213"/>
          <a:ext cx="698352" cy="607262"/>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4DA105C-195F-4185-966B-A3FCD44B748E}">
      <dsp:nvSpPr>
        <dsp:cNvPr id="0" name=""/>
        <dsp:cNvSpPr/>
      </dsp:nvSpPr>
      <dsp:spPr>
        <a:xfrm rot="10800000">
          <a:off x="5033063" y="2148776"/>
          <a:ext cx="698352" cy="607262"/>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2126C-6958-4BAC-BBFA-C7F79E893AA3}">
      <dsp:nvSpPr>
        <dsp:cNvPr id="0" name=""/>
        <dsp:cNvSpPr/>
      </dsp:nvSpPr>
      <dsp:spPr>
        <a:xfrm>
          <a:off x="4034606" y="1359400"/>
          <a:ext cx="3386576" cy="3386576"/>
        </a:xfrm>
        <a:prstGeom prst="ellipse">
          <a:avLst/>
        </a:prstGeom>
        <a:solidFill>
          <a:schemeClr val="accent2">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s-ES" sz="4800" b="1" kern="1200" spc="0" dirty="0">
              <a:ln w="22225">
                <a:prstDash val="solid"/>
              </a:ln>
            </a:rPr>
            <a:t>MARCO TEÓRICO</a:t>
          </a:r>
          <a:endParaRPr lang="es-ES" sz="4800" kern="1200" dirty="0"/>
        </a:p>
      </dsp:txBody>
      <dsp:txXfrm>
        <a:off x="4530559" y="1855353"/>
        <a:ext cx="2394670" cy="2394670"/>
      </dsp:txXfrm>
    </dsp:sp>
    <dsp:sp modelId="{643704D6-7C0B-4C93-ABE2-14BC5C4D0182}">
      <dsp:nvSpPr>
        <dsp:cNvPr id="0" name=""/>
        <dsp:cNvSpPr/>
      </dsp:nvSpPr>
      <dsp:spPr>
        <a:xfrm>
          <a:off x="4785537" y="604"/>
          <a:ext cx="1884714" cy="1693288"/>
        </a:xfrm>
        <a:prstGeom prst="ellipse">
          <a:avLst/>
        </a:prstGeom>
        <a:solidFill>
          <a:schemeClr val="accent2">
            <a:shade val="80000"/>
            <a:alpha val="50000"/>
            <a:hueOff val="140081"/>
            <a:satOff val="-5792"/>
            <a:lumOff val="94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t>El somatotipo  </a:t>
          </a:r>
          <a:endParaRPr lang="es-ES" sz="2000" kern="1200" dirty="0"/>
        </a:p>
      </dsp:txBody>
      <dsp:txXfrm>
        <a:off x="5061547" y="248580"/>
        <a:ext cx="1332694" cy="1197336"/>
      </dsp:txXfrm>
    </dsp:sp>
    <dsp:sp modelId="{FE2ADB17-0883-463E-9BCF-9C2832842FE7}">
      <dsp:nvSpPr>
        <dsp:cNvPr id="0" name=""/>
        <dsp:cNvSpPr/>
      </dsp:nvSpPr>
      <dsp:spPr>
        <a:xfrm>
          <a:off x="6383711" y="646562"/>
          <a:ext cx="1807331" cy="1693288"/>
        </a:xfrm>
        <a:prstGeom prst="ellipse">
          <a:avLst/>
        </a:prstGeom>
        <a:solidFill>
          <a:schemeClr val="accent2">
            <a:shade val="80000"/>
            <a:alpha val="50000"/>
            <a:hueOff val="280161"/>
            <a:satOff val="-11584"/>
            <a:lumOff val="188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t>La resistencia en el ciclismo</a:t>
          </a:r>
          <a:endParaRPr lang="es-ES" sz="2000" kern="1200" dirty="0"/>
        </a:p>
      </dsp:txBody>
      <dsp:txXfrm>
        <a:off x="6648388" y="894538"/>
        <a:ext cx="1277977" cy="1197336"/>
      </dsp:txXfrm>
    </dsp:sp>
    <dsp:sp modelId="{74DE41E6-F628-8E44-909C-4EA0013F3E4B}">
      <dsp:nvSpPr>
        <dsp:cNvPr id="0" name=""/>
        <dsp:cNvSpPr/>
      </dsp:nvSpPr>
      <dsp:spPr>
        <a:xfrm>
          <a:off x="7086691" y="2206044"/>
          <a:ext cx="1693288" cy="1693288"/>
        </a:xfrm>
        <a:prstGeom prst="ellipse">
          <a:avLst/>
        </a:prstGeom>
        <a:solidFill>
          <a:schemeClr val="accent2">
            <a:shade val="80000"/>
            <a:alpha val="50000"/>
            <a:hueOff val="420242"/>
            <a:satOff val="-17375"/>
            <a:lumOff val="282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s-MX" sz="3900" kern="1200" dirty="0"/>
            <a:t>Vo2 max</a:t>
          </a:r>
        </a:p>
      </dsp:txBody>
      <dsp:txXfrm>
        <a:off x="7334667" y="2454020"/>
        <a:ext cx="1197336" cy="1197336"/>
      </dsp:txXfrm>
    </dsp:sp>
    <dsp:sp modelId="{6DFBC368-8239-4B3A-B241-53010654C081}">
      <dsp:nvSpPr>
        <dsp:cNvPr id="0" name=""/>
        <dsp:cNvSpPr/>
      </dsp:nvSpPr>
      <dsp:spPr>
        <a:xfrm>
          <a:off x="6440732" y="3765526"/>
          <a:ext cx="1693288" cy="1693288"/>
        </a:xfrm>
        <a:prstGeom prst="ellipse">
          <a:avLst/>
        </a:prstGeom>
        <a:solidFill>
          <a:schemeClr val="accent2">
            <a:shade val="80000"/>
            <a:alpha val="50000"/>
            <a:hueOff val="560322"/>
            <a:satOff val="-23167"/>
            <a:lumOff val="376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dirty="0"/>
        </a:p>
        <a:p>
          <a:pPr marL="0" lvl="0" indent="0" algn="ctr" defTabSz="800100">
            <a:lnSpc>
              <a:spcPct val="90000"/>
            </a:lnSpc>
            <a:spcBef>
              <a:spcPct val="0"/>
            </a:spcBef>
            <a:spcAft>
              <a:spcPct val="35000"/>
            </a:spcAft>
            <a:buNone/>
          </a:pPr>
          <a:r>
            <a:rPr lang="es-EC" sz="2000" b="1" kern="1200" dirty="0"/>
            <a:t>La fuerza en el ciclismo</a:t>
          </a:r>
          <a:endParaRPr lang="es-ES" sz="2000" kern="1200" dirty="0"/>
        </a:p>
      </dsp:txBody>
      <dsp:txXfrm>
        <a:off x="6688708" y="4013502"/>
        <a:ext cx="1197336" cy="1197336"/>
      </dsp:txXfrm>
    </dsp:sp>
    <dsp:sp modelId="{750C505E-E452-42D6-A46B-23960A165F30}">
      <dsp:nvSpPr>
        <dsp:cNvPr id="0" name=""/>
        <dsp:cNvSpPr/>
      </dsp:nvSpPr>
      <dsp:spPr>
        <a:xfrm>
          <a:off x="4881250" y="4411485"/>
          <a:ext cx="1693288" cy="1693288"/>
        </a:xfrm>
        <a:prstGeom prst="ellipse">
          <a:avLst/>
        </a:prstGeom>
        <a:solidFill>
          <a:schemeClr val="accent2">
            <a:shade val="80000"/>
            <a:alpha val="50000"/>
            <a:hueOff val="560322"/>
            <a:satOff val="-23167"/>
            <a:lumOff val="376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dirty="0"/>
        </a:p>
        <a:p>
          <a:pPr marL="0" lvl="0" indent="0" algn="ctr" defTabSz="800100">
            <a:lnSpc>
              <a:spcPct val="90000"/>
            </a:lnSpc>
            <a:spcBef>
              <a:spcPct val="0"/>
            </a:spcBef>
            <a:spcAft>
              <a:spcPct val="35000"/>
            </a:spcAft>
            <a:buNone/>
          </a:pPr>
          <a:r>
            <a:rPr lang="es-EC" sz="2000" b="1" kern="1200" dirty="0"/>
            <a:t>La potencia en el ciclismo</a:t>
          </a:r>
          <a:endParaRPr lang="es-ES" sz="2000" kern="1200" dirty="0"/>
        </a:p>
      </dsp:txBody>
      <dsp:txXfrm>
        <a:off x="5129226" y="4659461"/>
        <a:ext cx="1197336" cy="1197336"/>
      </dsp:txXfrm>
    </dsp:sp>
    <dsp:sp modelId="{2CB6DB43-B622-473C-B903-43BE3D15DEB7}">
      <dsp:nvSpPr>
        <dsp:cNvPr id="0" name=""/>
        <dsp:cNvSpPr/>
      </dsp:nvSpPr>
      <dsp:spPr>
        <a:xfrm>
          <a:off x="3321768" y="3765526"/>
          <a:ext cx="1693288" cy="1693288"/>
        </a:xfrm>
        <a:prstGeom prst="ellipse">
          <a:avLst/>
        </a:prstGeom>
        <a:solidFill>
          <a:schemeClr val="accent2">
            <a:shade val="80000"/>
            <a:alpha val="50000"/>
            <a:hueOff val="420242"/>
            <a:satOff val="-17375"/>
            <a:lumOff val="282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t>La velocidad en el ciclismo de ruta</a:t>
          </a:r>
          <a:endParaRPr lang="es-ES" sz="2000" kern="1200" dirty="0"/>
        </a:p>
      </dsp:txBody>
      <dsp:txXfrm>
        <a:off x="3569744" y="4013502"/>
        <a:ext cx="1197336" cy="1197336"/>
      </dsp:txXfrm>
    </dsp:sp>
    <dsp:sp modelId="{D2F6C759-BDF3-40F3-8495-FB5A171028C0}">
      <dsp:nvSpPr>
        <dsp:cNvPr id="0" name=""/>
        <dsp:cNvSpPr/>
      </dsp:nvSpPr>
      <dsp:spPr>
        <a:xfrm>
          <a:off x="2675810" y="2206044"/>
          <a:ext cx="1693288" cy="1693288"/>
        </a:xfrm>
        <a:prstGeom prst="ellipse">
          <a:avLst/>
        </a:prstGeom>
        <a:solidFill>
          <a:schemeClr val="accent2">
            <a:shade val="80000"/>
            <a:alpha val="50000"/>
            <a:hueOff val="280161"/>
            <a:satOff val="-11584"/>
            <a:lumOff val="188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Selección de Talentos</a:t>
          </a:r>
        </a:p>
      </dsp:txBody>
      <dsp:txXfrm>
        <a:off x="2923786" y="2454020"/>
        <a:ext cx="1197336" cy="1197336"/>
      </dsp:txXfrm>
    </dsp:sp>
    <dsp:sp modelId="{F4D5FC0E-3FDB-4324-99B2-A7447242FCE2}">
      <dsp:nvSpPr>
        <dsp:cNvPr id="0" name=""/>
        <dsp:cNvSpPr/>
      </dsp:nvSpPr>
      <dsp:spPr>
        <a:xfrm>
          <a:off x="3321768" y="646562"/>
          <a:ext cx="1693288" cy="1693288"/>
        </a:xfrm>
        <a:prstGeom prst="ellipse">
          <a:avLst/>
        </a:prstGeom>
        <a:solidFill>
          <a:schemeClr val="accent2">
            <a:shade val="80000"/>
            <a:alpha val="50000"/>
            <a:hueOff val="140081"/>
            <a:satOff val="-5792"/>
            <a:lumOff val="94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ES" sz="1500" kern="1200" dirty="0"/>
        </a:p>
        <a:p>
          <a:pPr marL="0" lvl="0" indent="0" algn="ctr" defTabSz="666750">
            <a:lnSpc>
              <a:spcPct val="90000"/>
            </a:lnSpc>
            <a:spcBef>
              <a:spcPct val="0"/>
            </a:spcBef>
            <a:spcAft>
              <a:spcPct val="35000"/>
            </a:spcAft>
            <a:buNone/>
          </a:pPr>
          <a:r>
            <a:rPr lang="es-EC" sz="2000" b="1" kern="1200" dirty="0"/>
            <a:t>El Índice de Masa Corporal (IMC)</a:t>
          </a:r>
          <a:endParaRPr lang="es-ES" sz="2000" kern="1200" dirty="0"/>
        </a:p>
      </dsp:txBody>
      <dsp:txXfrm>
        <a:off x="3569744" y="894538"/>
        <a:ext cx="1197336" cy="1197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D3267-FB35-8240-BD9C-BB707D5CE3B5}">
      <dsp:nvSpPr>
        <dsp:cNvPr id="0" name=""/>
        <dsp:cNvSpPr/>
      </dsp:nvSpPr>
      <dsp:spPr>
        <a:xfrm>
          <a:off x="2024897" y="0"/>
          <a:ext cx="2478071" cy="123903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S" sz="3000" kern="1200" dirty="0">
              <a:ln w="0"/>
              <a:effectLst>
                <a:outerShdw blurRad="38100" dist="25400" dir="5400000" algn="ctr" rotWithShape="0">
                  <a:srgbClr val="6E747A">
                    <a:alpha val="43000"/>
                  </a:srgbClr>
                </a:outerShdw>
              </a:effectLst>
            </a:rPr>
            <a:t>De orientación Teórica</a:t>
          </a:r>
          <a:endParaRPr lang="es-MX" sz="3000" kern="1200" dirty="0"/>
        </a:p>
      </dsp:txBody>
      <dsp:txXfrm>
        <a:off x="2061187" y="36290"/>
        <a:ext cx="2405491" cy="1166455"/>
      </dsp:txXfrm>
    </dsp:sp>
    <dsp:sp modelId="{40EC214B-25DE-9E4F-A330-A8F1224393D0}">
      <dsp:nvSpPr>
        <dsp:cNvPr id="0" name=""/>
        <dsp:cNvSpPr/>
      </dsp:nvSpPr>
      <dsp:spPr>
        <a:xfrm>
          <a:off x="2272704" y="1239035"/>
          <a:ext cx="616346" cy="638125"/>
        </a:xfrm>
        <a:custGeom>
          <a:avLst/>
          <a:gdLst/>
          <a:ahLst/>
          <a:cxnLst/>
          <a:rect l="0" t="0" r="0" b="0"/>
          <a:pathLst>
            <a:path>
              <a:moveTo>
                <a:pt x="0" y="0"/>
              </a:moveTo>
              <a:lnTo>
                <a:pt x="0" y="638125"/>
              </a:lnTo>
              <a:lnTo>
                <a:pt x="616346" y="63812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DE2EA-7DE0-7C46-A489-AD302049499D}">
      <dsp:nvSpPr>
        <dsp:cNvPr id="0" name=""/>
        <dsp:cNvSpPr/>
      </dsp:nvSpPr>
      <dsp:spPr>
        <a:xfrm>
          <a:off x="2889050" y="1605533"/>
          <a:ext cx="2356864" cy="54325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Histórico-lógico</a:t>
          </a:r>
          <a:endParaRPr lang="es-MX" sz="1800" kern="1200" dirty="0"/>
        </a:p>
      </dsp:txBody>
      <dsp:txXfrm>
        <a:off x="2904961" y="1621444"/>
        <a:ext cx="2325042" cy="511433"/>
      </dsp:txXfrm>
    </dsp:sp>
    <dsp:sp modelId="{5ED768DD-6E51-544E-B4E3-EEE843D349D7}">
      <dsp:nvSpPr>
        <dsp:cNvPr id="0" name=""/>
        <dsp:cNvSpPr/>
      </dsp:nvSpPr>
      <dsp:spPr>
        <a:xfrm>
          <a:off x="2272704" y="1239035"/>
          <a:ext cx="575487" cy="1554721"/>
        </a:xfrm>
        <a:custGeom>
          <a:avLst/>
          <a:gdLst/>
          <a:ahLst/>
          <a:cxnLst/>
          <a:rect l="0" t="0" r="0" b="0"/>
          <a:pathLst>
            <a:path>
              <a:moveTo>
                <a:pt x="0" y="0"/>
              </a:moveTo>
              <a:lnTo>
                <a:pt x="0" y="1554721"/>
              </a:lnTo>
              <a:lnTo>
                <a:pt x="575487" y="155472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3D34F-FD96-9E41-8DC7-553EF8F7C178}">
      <dsp:nvSpPr>
        <dsp:cNvPr id="0" name=""/>
        <dsp:cNvSpPr/>
      </dsp:nvSpPr>
      <dsp:spPr>
        <a:xfrm>
          <a:off x="2848192" y="2459279"/>
          <a:ext cx="2433823" cy="668955"/>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Análisis-síntesis</a:t>
          </a:r>
          <a:endParaRPr lang="es-EC" sz="1800" kern="1200" dirty="0"/>
        </a:p>
      </dsp:txBody>
      <dsp:txXfrm>
        <a:off x="2867785" y="2478872"/>
        <a:ext cx="2394637" cy="629769"/>
      </dsp:txXfrm>
    </dsp:sp>
    <dsp:sp modelId="{BAB9C9CE-81B6-C54A-90CA-6D4BF32BE721}">
      <dsp:nvSpPr>
        <dsp:cNvPr id="0" name=""/>
        <dsp:cNvSpPr/>
      </dsp:nvSpPr>
      <dsp:spPr>
        <a:xfrm>
          <a:off x="2272704" y="1239035"/>
          <a:ext cx="602726" cy="2387303"/>
        </a:xfrm>
        <a:custGeom>
          <a:avLst/>
          <a:gdLst/>
          <a:ahLst/>
          <a:cxnLst/>
          <a:rect l="0" t="0" r="0" b="0"/>
          <a:pathLst>
            <a:path>
              <a:moveTo>
                <a:pt x="0" y="0"/>
              </a:moveTo>
              <a:lnTo>
                <a:pt x="0" y="2387303"/>
              </a:lnTo>
              <a:lnTo>
                <a:pt x="602726" y="238730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31662-851A-1245-9D7D-135B79939DAA}">
      <dsp:nvSpPr>
        <dsp:cNvPr id="0" name=""/>
        <dsp:cNvSpPr/>
      </dsp:nvSpPr>
      <dsp:spPr>
        <a:xfrm>
          <a:off x="2875431" y="3314709"/>
          <a:ext cx="2397822" cy="62325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Inductivo-deductivo</a:t>
          </a:r>
          <a:endParaRPr lang="es-EC" sz="1800" kern="1200" dirty="0"/>
        </a:p>
      </dsp:txBody>
      <dsp:txXfrm>
        <a:off x="2893686" y="3332964"/>
        <a:ext cx="2361312" cy="586749"/>
      </dsp:txXfrm>
    </dsp:sp>
    <dsp:sp modelId="{D0129495-58E0-C04E-BCC6-DCD88A41F15C}">
      <dsp:nvSpPr>
        <dsp:cNvPr id="0" name=""/>
        <dsp:cNvSpPr/>
      </dsp:nvSpPr>
      <dsp:spPr>
        <a:xfrm>
          <a:off x="2272704" y="1239035"/>
          <a:ext cx="1092928" cy="3366402"/>
        </a:xfrm>
        <a:custGeom>
          <a:avLst/>
          <a:gdLst/>
          <a:ahLst/>
          <a:cxnLst/>
          <a:rect l="0" t="0" r="0" b="0"/>
          <a:pathLst>
            <a:path>
              <a:moveTo>
                <a:pt x="0" y="0"/>
              </a:moveTo>
              <a:lnTo>
                <a:pt x="0" y="3366402"/>
              </a:lnTo>
              <a:lnTo>
                <a:pt x="1092928" y="33664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B4712-E6C5-3545-BF55-276081F63BDA}">
      <dsp:nvSpPr>
        <dsp:cNvPr id="0" name=""/>
        <dsp:cNvSpPr/>
      </dsp:nvSpPr>
      <dsp:spPr>
        <a:xfrm>
          <a:off x="3365633" y="4315813"/>
          <a:ext cx="2126106" cy="579249"/>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Método comparativo</a:t>
          </a:r>
          <a:endParaRPr lang="es-MX" sz="1800" kern="1200" dirty="0"/>
        </a:p>
      </dsp:txBody>
      <dsp:txXfrm>
        <a:off x="3382599" y="4332779"/>
        <a:ext cx="2092174" cy="545317"/>
      </dsp:txXfrm>
    </dsp:sp>
    <dsp:sp modelId="{FE15F465-76DE-6642-BD63-26B8EDA1148F}">
      <dsp:nvSpPr>
        <dsp:cNvPr id="0" name=""/>
        <dsp:cNvSpPr/>
      </dsp:nvSpPr>
      <dsp:spPr>
        <a:xfrm>
          <a:off x="5967608" y="2270"/>
          <a:ext cx="2478071" cy="123903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S" sz="3000" kern="1200" dirty="0">
              <a:ln w="0"/>
              <a:effectLst>
                <a:outerShdw blurRad="38100" dist="25400" dir="5400000" algn="ctr" rotWithShape="0">
                  <a:srgbClr val="6E747A">
                    <a:alpha val="43000"/>
                  </a:srgbClr>
                </a:outerShdw>
              </a:effectLst>
            </a:rPr>
            <a:t>De orientación Empírica</a:t>
          </a:r>
          <a:endParaRPr lang="es-MX" sz="3000" kern="1200" dirty="0"/>
        </a:p>
      </dsp:txBody>
      <dsp:txXfrm>
        <a:off x="6003898" y="38560"/>
        <a:ext cx="2405491" cy="1166455"/>
      </dsp:txXfrm>
    </dsp:sp>
    <dsp:sp modelId="{0A295207-0CF7-4C40-88D5-A911F7072ABD}">
      <dsp:nvSpPr>
        <dsp:cNvPr id="0" name=""/>
        <dsp:cNvSpPr/>
      </dsp:nvSpPr>
      <dsp:spPr>
        <a:xfrm>
          <a:off x="6215416" y="1241306"/>
          <a:ext cx="247807" cy="929276"/>
        </a:xfrm>
        <a:custGeom>
          <a:avLst/>
          <a:gdLst/>
          <a:ahLst/>
          <a:cxnLst/>
          <a:rect l="0" t="0" r="0" b="0"/>
          <a:pathLst>
            <a:path>
              <a:moveTo>
                <a:pt x="0" y="0"/>
              </a:moveTo>
              <a:lnTo>
                <a:pt x="0" y="929276"/>
              </a:lnTo>
              <a:lnTo>
                <a:pt x="247807" y="92927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E18FF-0B64-9747-9D68-987CDE9243BF}">
      <dsp:nvSpPr>
        <dsp:cNvPr id="0" name=""/>
        <dsp:cNvSpPr/>
      </dsp:nvSpPr>
      <dsp:spPr>
        <a:xfrm>
          <a:off x="6463223" y="1551065"/>
          <a:ext cx="1982457" cy="123903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a:t>Análisis de documentos</a:t>
          </a:r>
          <a:endParaRPr lang="es-EC" sz="1800" kern="1200"/>
        </a:p>
      </dsp:txBody>
      <dsp:txXfrm>
        <a:off x="6499513" y="1587355"/>
        <a:ext cx="1909877" cy="1166455"/>
      </dsp:txXfrm>
    </dsp:sp>
    <dsp:sp modelId="{9DE1B213-3C3F-4947-AA67-A440A1037064}">
      <dsp:nvSpPr>
        <dsp:cNvPr id="0" name=""/>
        <dsp:cNvSpPr/>
      </dsp:nvSpPr>
      <dsp:spPr>
        <a:xfrm>
          <a:off x="6215416" y="1241306"/>
          <a:ext cx="247807" cy="2478071"/>
        </a:xfrm>
        <a:custGeom>
          <a:avLst/>
          <a:gdLst/>
          <a:ahLst/>
          <a:cxnLst/>
          <a:rect l="0" t="0" r="0" b="0"/>
          <a:pathLst>
            <a:path>
              <a:moveTo>
                <a:pt x="0" y="0"/>
              </a:moveTo>
              <a:lnTo>
                <a:pt x="0" y="2478071"/>
              </a:lnTo>
              <a:lnTo>
                <a:pt x="247807" y="247807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17298-8A18-8A4C-8C78-4BAEB13EFC03}">
      <dsp:nvSpPr>
        <dsp:cNvPr id="0" name=""/>
        <dsp:cNvSpPr/>
      </dsp:nvSpPr>
      <dsp:spPr>
        <a:xfrm>
          <a:off x="6463223" y="3099860"/>
          <a:ext cx="1982457" cy="123903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Observación</a:t>
          </a:r>
          <a:endParaRPr lang="es-MX" sz="1800" kern="1200" dirty="0"/>
        </a:p>
      </dsp:txBody>
      <dsp:txXfrm>
        <a:off x="6499513" y="3136150"/>
        <a:ext cx="1909877" cy="116645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FD054F-6E68-4247-8ACC-5CC3E5F16217}" type="datetimeFigureOut">
              <a:rPr lang="es-ES" smtClean="0"/>
              <a:t>15/10/21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355948-753F-4F7F-9122-B942E31E8DB2}"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6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FD054F-6E68-4247-8ACC-5CC3E5F16217}" type="datetimeFigureOut">
              <a:rPr lang="es-ES" smtClean="0"/>
              <a:t>15/10/21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384541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FD054F-6E68-4247-8ACC-5CC3E5F16217}" type="datetimeFigureOut">
              <a:rPr lang="es-ES" smtClean="0"/>
              <a:t>15/10/21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93172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FD054F-6E68-4247-8ACC-5CC3E5F16217}" type="datetimeFigureOut">
              <a:rPr lang="es-ES" smtClean="0"/>
              <a:t>15/10/21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428494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AFD054F-6E68-4247-8ACC-5CC3E5F16217}" type="datetimeFigureOut">
              <a:rPr lang="es-ES" smtClean="0"/>
              <a:t>15/10/21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355948-753F-4F7F-9122-B942E31E8DB2}"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1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FD054F-6E68-4247-8ACC-5CC3E5F16217}" type="datetimeFigureOut">
              <a:rPr lang="es-ES" smtClean="0"/>
              <a:t>15/10/21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220468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FD054F-6E68-4247-8ACC-5CC3E5F16217}" type="datetimeFigureOut">
              <a:rPr lang="es-ES" smtClean="0"/>
              <a:t>15/10/21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21949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FD054F-6E68-4247-8ACC-5CC3E5F16217}" type="datetimeFigureOut">
              <a:rPr lang="es-ES" smtClean="0"/>
              <a:t>15/10/21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276249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FD054F-6E68-4247-8ACC-5CC3E5F16217}" type="datetimeFigureOut">
              <a:rPr lang="es-ES" smtClean="0"/>
              <a:t>15/10/21</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362438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FD054F-6E68-4247-8ACC-5CC3E5F16217}" type="datetimeFigureOut">
              <a:rPr lang="es-ES" smtClean="0"/>
              <a:t>15/10/21</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355948-753F-4F7F-9122-B942E31E8DB2}" type="slidenum">
              <a:rPr lang="es-ES" smtClean="0"/>
              <a:t>‹Nº›</a:t>
            </a:fld>
            <a:endParaRPr lang="es-ES"/>
          </a:p>
        </p:txBody>
      </p:sp>
    </p:spTree>
    <p:extLst>
      <p:ext uri="{BB962C8B-B14F-4D97-AF65-F5344CB8AC3E}">
        <p14:creationId xmlns:p14="http://schemas.microsoft.com/office/powerpoint/2010/main" val="45294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AFD054F-6E68-4247-8ACC-5CC3E5F16217}" type="datetimeFigureOut">
              <a:rPr lang="es-ES" smtClean="0"/>
              <a:t>15/10/21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355948-753F-4F7F-9122-B942E31E8DB2}" type="slidenum">
              <a:rPr lang="es-ES" smtClean="0"/>
              <a:t>‹Nº›</a:t>
            </a:fld>
            <a:endParaRPr lang="es-ES"/>
          </a:p>
        </p:txBody>
      </p:sp>
    </p:spTree>
    <p:extLst>
      <p:ext uri="{BB962C8B-B14F-4D97-AF65-F5344CB8AC3E}">
        <p14:creationId xmlns:p14="http://schemas.microsoft.com/office/powerpoint/2010/main" val="88405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FD054F-6E68-4247-8ACC-5CC3E5F16217}" type="datetimeFigureOut">
              <a:rPr lang="es-ES" smtClean="0"/>
              <a:t>15/10/21</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355948-753F-4F7F-9122-B942E31E8DB2}"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6604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3493" y="1674254"/>
            <a:ext cx="9903853" cy="1352281"/>
          </a:xfrm>
          <a:solidFill>
            <a:schemeClr val="accent3">
              <a:lumMod val="60000"/>
              <a:lumOff val="40000"/>
            </a:schemeClr>
          </a:solidFill>
        </p:spPr>
        <p:txBody>
          <a:bodyPr>
            <a:noAutofit/>
          </a:bodyPr>
          <a:lstStyle/>
          <a:p>
            <a:pPr algn="ctr"/>
            <a:r>
              <a:rPr lang="es-EC" sz="3600" b="1" dirty="0">
                <a:latin typeface="+mn-lt"/>
                <a:cs typeface="Arial" panose="020B0604020202020204" pitchFamily="34" charset="0"/>
              </a:rPr>
              <a:t>Características físicas y funcionales para la selección de talentos de ciclistas de ruta del Carchi</a:t>
            </a:r>
            <a:endParaRPr lang="es-ES" sz="3600" b="1" dirty="0">
              <a:latin typeface="+mn-lt"/>
              <a:cs typeface="Arial" panose="020B0604020202020204" pitchFamily="34" charset="0"/>
            </a:endParaRPr>
          </a:p>
        </p:txBody>
      </p:sp>
      <p:sp>
        <p:nvSpPr>
          <p:cNvPr id="3" name="Subtítulo 2"/>
          <p:cNvSpPr>
            <a:spLocks noGrp="1"/>
          </p:cNvSpPr>
          <p:nvPr>
            <p:ph type="subTitle" idx="1"/>
          </p:nvPr>
        </p:nvSpPr>
        <p:spPr>
          <a:xfrm>
            <a:off x="1223493" y="3511885"/>
            <a:ext cx="9903853" cy="1047236"/>
          </a:xfrm>
          <a:solidFill>
            <a:srgbClr val="92D050"/>
          </a:solidFill>
        </p:spPr>
        <p:txBody>
          <a:bodyPr>
            <a:normAutofit/>
          </a:bodyPr>
          <a:lstStyle/>
          <a:p>
            <a:pPr algn="ctr"/>
            <a:r>
              <a:rPr lang="es-EC" b="1" dirty="0">
                <a:latin typeface="+mn-lt"/>
                <a:cs typeface="Arial" panose="020B0604020202020204" pitchFamily="34" charset="0"/>
              </a:rPr>
              <a:t>Trabajo de Titulación Previo a la Obtención del Título de Magister en Entrenamiento Deportivo</a:t>
            </a:r>
            <a:endParaRPr lang="es-ES" b="1" dirty="0">
              <a:latin typeface="+mn-lt"/>
              <a:cs typeface="Arial" panose="020B0604020202020204" pitchFamily="34" charset="0"/>
            </a:endParaRPr>
          </a:p>
          <a:p>
            <a:endParaRPr lang="es-ES" dirty="0"/>
          </a:p>
          <a:p>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902299" y="607162"/>
            <a:ext cx="3799267" cy="949259"/>
          </a:xfrm>
          <a:prstGeom prst="rect">
            <a:avLst/>
          </a:prstGeom>
          <a:noFill/>
          <a:ln>
            <a:noFill/>
          </a:ln>
        </p:spPr>
      </p:pic>
      <p:sp>
        <p:nvSpPr>
          <p:cNvPr id="5" name="Subtítulo 2"/>
          <p:cNvSpPr txBox="1">
            <a:spLocks/>
          </p:cNvSpPr>
          <p:nvPr/>
        </p:nvSpPr>
        <p:spPr>
          <a:xfrm>
            <a:off x="1524000" y="4883013"/>
            <a:ext cx="9144000" cy="1298845"/>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800" b="1" dirty="0">
                <a:cs typeface="Arial" panose="020B0604020202020204" pitchFamily="34" charset="0"/>
              </a:rPr>
              <a:t>Autor: </a:t>
            </a:r>
            <a:r>
              <a:rPr lang="es-EC" sz="3800" dirty="0">
                <a:cs typeface="Arial" panose="020B0604020202020204" pitchFamily="34" charset="0"/>
              </a:rPr>
              <a:t>Fabián Alexander, Rosero </a:t>
            </a:r>
            <a:r>
              <a:rPr lang="es-EC" sz="3800" dirty="0" err="1">
                <a:cs typeface="Arial" panose="020B0604020202020204" pitchFamily="34" charset="0"/>
              </a:rPr>
              <a:t>Yamá</a:t>
            </a:r>
            <a:endParaRPr lang="es-ES" sz="3800" dirty="0">
              <a:cs typeface="Arial" panose="020B0604020202020204" pitchFamily="34" charset="0"/>
            </a:endParaRPr>
          </a:p>
          <a:p>
            <a:r>
              <a:rPr lang="es-ES" sz="3800" b="1" dirty="0">
                <a:cs typeface="Arial" panose="020B0604020202020204" pitchFamily="34" charset="0"/>
              </a:rPr>
              <a:t>Tutora: </a:t>
            </a:r>
            <a:r>
              <a:rPr lang="es-EC" sz="3800" dirty="0" err="1">
                <a:cs typeface="Arial" panose="020B0604020202020204" pitchFamily="34" charset="0"/>
              </a:rPr>
              <a:t>MSc</a:t>
            </a:r>
            <a:r>
              <a:rPr lang="es-EC" sz="3800" dirty="0">
                <a:cs typeface="Arial" panose="020B0604020202020204" pitchFamily="34" charset="0"/>
              </a:rPr>
              <a:t>. Sandoval, Lorena</a:t>
            </a:r>
          </a:p>
          <a:p>
            <a:endParaRPr lang="es-ES" sz="3800" dirty="0">
              <a:cs typeface="Arial" panose="020B0604020202020204" pitchFamily="34" charset="0"/>
            </a:endParaRPr>
          </a:p>
          <a:p>
            <a:r>
              <a:rPr lang="es-ES" sz="3800" b="1" dirty="0">
                <a:cs typeface="Arial" panose="020B0604020202020204" pitchFamily="34" charset="0"/>
              </a:rPr>
              <a:t>SANGOLQUÌ-ECUADOR</a:t>
            </a:r>
          </a:p>
          <a:p>
            <a:endParaRPr lang="es-ES" dirty="0"/>
          </a:p>
        </p:txBody>
      </p:sp>
    </p:spTree>
    <p:extLst>
      <p:ext uri="{BB962C8B-B14F-4D97-AF65-F5344CB8AC3E}">
        <p14:creationId xmlns:p14="http://schemas.microsoft.com/office/powerpoint/2010/main" val="4174399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800" y="126368"/>
            <a:ext cx="10058400" cy="830997"/>
          </a:xfrm>
          <a:effectLst>
            <a:outerShdw blurRad="50800" dist="38100" dir="16200000" rotWithShape="0">
              <a:srgbClr val="00B0F0">
                <a:alpha val="40000"/>
              </a:srgbClr>
            </a:outerShdw>
          </a:effectLst>
        </p:spPr>
        <p:txBody>
          <a:bodyPr/>
          <a:lstStyle/>
          <a:p>
            <a:pPr algn="ctr"/>
            <a:r>
              <a:rPr lang="es-EC" b="1" spc="0" dirty="0">
                <a:ln w="22225">
                  <a:solidFill>
                    <a:schemeClr val="accent2"/>
                  </a:solidFill>
                  <a:prstDash val="solid"/>
                </a:ln>
                <a:solidFill>
                  <a:schemeClr val="accent2">
                    <a:lumMod val="40000"/>
                    <a:lumOff val="60000"/>
                  </a:schemeClr>
                </a:solidFill>
              </a:rPr>
              <a:t>Métodos de la investigación</a:t>
            </a:r>
            <a:endParaRPr lang="es-ES" b="1" spc="0" dirty="0">
              <a:ln w="22225">
                <a:solidFill>
                  <a:schemeClr val="accent2"/>
                </a:solidFill>
                <a:prstDash val="solid"/>
              </a:ln>
              <a:solidFill>
                <a:schemeClr val="accent2">
                  <a:lumMod val="40000"/>
                  <a:lumOff val="60000"/>
                </a:schemeClr>
              </a:solidFill>
            </a:endParaRPr>
          </a:p>
        </p:txBody>
      </p:sp>
      <p:graphicFrame>
        <p:nvGraphicFramePr>
          <p:cNvPr id="9" name="Diagrama 8">
            <a:extLst>
              <a:ext uri="{FF2B5EF4-FFF2-40B4-BE49-F238E27FC236}">
                <a16:creationId xmlns:a16="http://schemas.microsoft.com/office/drawing/2014/main" id="{0BC3FEC8-9FA3-E846-8783-915EFEA70AEA}"/>
              </a:ext>
            </a:extLst>
          </p:cNvPr>
          <p:cNvGraphicFramePr/>
          <p:nvPr>
            <p:extLst>
              <p:ext uri="{D42A27DB-BD31-4B8C-83A1-F6EECF244321}">
                <p14:modId xmlns:p14="http://schemas.microsoft.com/office/powerpoint/2010/main" val="2970547448"/>
              </p:ext>
            </p:extLst>
          </p:nvPr>
        </p:nvGraphicFramePr>
        <p:xfrm>
          <a:off x="558800" y="1135166"/>
          <a:ext cx="11315700" cy="489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14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2954215" y="534572"/>
            <a:ext cx="6639951" cy="1125415"/>
          </a:xfrm>
          <a:prstGeom prst="ellipse">
            <a:avLst/>
          </a:prstGeom>
          <a:effectLst>
            <a:outerShdw blurRad="76200" dir="13500000" sy="23000" kx="1200000" algn="br" rotWithShape="0">
              <a:prstClr val="black">
                <a:alpha val="2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800" b="1" dirty="0"/>
              <a:t>TÉCNICAS E INSTRUMENTOS</a:t>
            </a:r>
            <a:endParaRPr lang="es-ES" sz="2800" dirty="0"/>
          </a:p>
        </p:txBody>
      </p:sp>
      <p:sp>
        <p:nvSpPr>
          <p:cNvPr id="6" name="Rectángulo redondeado 5"/>
          <p:cNvSpPr/>
          <p:nvPr/>
        </p:nvSpPr>
        <p:spPr>
          <a:xfrm>
            <a:off x="1181685" y="2419643"/>
            <a:ext cx="4248443" cy="3291840"/>
          </a:xfrm>
          <a:prstGeom prst="roundRect">
            <a:avLst/>
          </a:prstGeom>
          <a:solidFill>
            <a:schemeClr val="bg2">
              <a:lumMod val="10000"/>
            </a:schemeClr>
          </a:solid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solidFill>
                  <a:srgbClr val="FFFF00"/>
                </a:solidFill>
              </a:rPr>
              <a:t>Para alcanzar el nivel de conocimientos de los entrenadores se aplicó una encuesta a los mismos, para conocer sus ideas y metodología sobre los aspectos físicos y funcionales para la selección de talentos deportivos en el ciclismo de la provincia.</a:t>
            </a:r>
          </a:p>
        </p:txBody>
      </p:sp>
      <p:sp>
        <p:nvSpPr>
          <p:cNvPr id="7" name="Rectángulo redondeado 6"/>
          <p:cNvSpPr/>
          <p:nvPr/>
        </p:nvSpPr>
        <p:spPr>
          <a:xfrm>
            <a:off x="6274189" y="2419643"/>
            <a:ext cx="4234377" cy="3193366"/>
          </a:xfrm>
          <a:prstGeom prst="roundRect">
            <a:avLst/>
          </a:prstGeom>
          <a:solidFill>
            <a:schemeClr val="bg2">
              <a:lumMod val="10000"/>
            </a:schemeClr>
          </a:solid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rgbClr val="FFFF00"/>
                </a:solidFill>
              </a:rPr>
              <a:t>La observación fue aplicada en la investigación de una manera científica, para recopilar información importante en cuanto a un aspecto psicológico como es la motivación de los ciclistas para el proceso de entrenamiento, además de la indumentaria adecuada para practicar este deporte.</a:t>
            </a:r>
            <a:endParaRPr lang="es-ES" sz="2000" dirty="0">
              <a:solidFill>
                <a:srgbClr val="FFFF00"/>
              </a:solidFill>
            </a:endParaRPr>
          </a:p>
        </p:txBody>
      </p:sp>
      <p:sp>
        <p:nvSpPr>
          <p:cNvPr id="8" name="Rectángulo 7"/>
          <p:cNvSpPr/>
          <p:nvPr/>
        </p:nvSpPr>
        <p:spPr>
          <a:xfrm>
            <a:off x="2358403" y="1773312"/>
            <a:ext cx="1895006" cy="646331"/>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EC" sz="3600" b="1" dirty="0">
                <a:ln/>
                <a:solidFill>
                  <a:schemeClr val="accent3"/>
                </a:solidFill>
              </a:rPr>
              <a:t>Encuesta</a:t>
            </a:r>
            <a:endParaRPr lang="es-ES" sz="3600" b="1" dirty="0">
              <a:ln/>
              <a:solidFill>
                <a:schemeClr val="accent3"/>
              </a:solidFill>
            </a:endParaRPr>
          </a:p>
        </p:txBody>
      </p:sp>
      <p:sp>
        <p:nvSpPr>
          <p:cNvPr id="9" name="Rectángulo 8"/>
          <p:cNvSpPr/>
          <p:nvPr/>
        </p:nvSpPr>
        <p:spPr>
          <a:xfrm>
            <a:off x="6930913" y="1835331"/>
            <a:ext cx="3382016" cy="523220"/>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EC" sz="2800" b="1" dirty="0">
                <a:ln/>
                <a:solidFill>
                  <a:schemeClr val="accent3"/>
                </a:solidFill>
              </a:rPr>
              <a:t>Ficha de observación </a:t>
            </a:r>
            <a:endParaRPr lang="es-ES" sz="2800" b="1" dirty="0">
              <a:ln/>
              <a:solidFill>
                <a:schemeClr val="accent3"/>
              </a:solidFill>
            </a:endParaRPr>
          </a:p>
        </p:txBody>
      </p:sp>
    </p:spTree>
    <p:extLst>
      <p:ext uri="{BB962C8B-B14F-4D97-AF65-F5344CB8AC3E}">
        <p14:creationId xmlns:p14="http://schemas.microsoft.com/office/powerpoint/2010/main" val="196784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31066" y="680027"/>
            <a:ext cx="4895580" cy="278554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t> Se realizó las respectivas mediciones a las categorías cadetes y juveniles de ciclistas de la provincia del Carchi en sus lugares de entrenamiento, dichas medidas fueron talla y peso</a:t>
            </a:r>
            <a:r>
              <a:rPr lang="es-ES" dirty="0"/>
              <a:t>.</a:t>
            </a:r>
          </a:p>
          <a:p>
            <a:pPr algn="ctr"/>
            <a:endParaRPr lang="es-ES" dirty="0"/>
          </a:p>
        </p:txBody>
      </p:sp>
      <p:sp>
        <p:nvSpPr>
          <p:cNvPr id="11" name="Rectángulo 10"/>
          <p:cNvSpPr/>
          <p:nvPr/>
        </p:nvSpPr>
        <p:spPr>
          <a:xfrm>
            <a:off x="5526645" y="3465568"/>
            <a:ext cx="5288220" cy="285795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r>
              <a:rPr lang="es-ES_tradnl" sz="2400" dirty="0"/>
              <a:t>Los test que se aplicaron fueron: </a:t>
            </a:r>
          </a:p>
          <a:p>
            <a:pPr marL="342900" indent="-342900">
              <a:buFont typeface="Arial" panose="020B0604020202020204" pitchFamily="34" charset="0"/>
              <a:buChar char="•"/>
            </a:pPr>
            <a:r>
              <a:rPr lang="es-ES_tradnl" sz="2400" dirty="0"/>
              <a:t>Test de Storer, </a:t>
            </a:r>
          </a:p>
          <a:p>
            <a:pPr marL="342900" indent="-342900">
              <a:buFont typeface="Arial" panose="020B0604020202020204" pitchFamily="34" charset="0"/>
              <a:buChar char="•"/>
            </a:pPr>
            <a:r>
              <a:rPr lang="x-none" sz="2400" dirty="0"/>
              <a:t>200 y 500 metros velocidad</a:t>
            </a:r>
            <a:r>
              <a:rPr lang="es-ES" sz="2400" dirty="0"/>
              <a:t>, </a:t>
            </a:r>
          </a:p>
          <a:p>
            <a:pPr marL="342900" indent="-342900">
              <a:buFont typeface="Arial" panose="020B0604020202020204" pitchFamily="34" charset="0"/>
              <a:buChar char="•"/>
            </a:pPr>
            <a:r>
              <a:rPr lang="x-none" sz="2400" dirty="0"/>
              <a:t>abdominales en 30 segundos</a:t>
            </a:r>
            <a:r>
              <a:rPr lang="es-ES" sz="2400" dirty="0"/>
              <a:t>,</a:t>
            </a:r>
          </a:p>
          <a:p>
            <a:pPr marL="342900" indent="-342900">
              <a:buFont typeface="Arial" panose="020B0604020202020204" pitchFamily="34" charset="0"/>
              <a:buChar char="•"/>
            </a:pPr>
            <a:r>
              <a:rPr lang="es-ES" sz="2400" dirty="0"/>
              <a:t> y test de flexibilidad.</a:t>
            </a:r>
          </a:p>
        </p:txBody>
      </p:sp>
      <p:sp>
        <p:nvSpPr>
          <p:cNvPr id="2" name="Rectángulo 1"/>
          <p:cNvSpPr/>
          <p:nvPr/>
        </p:nvSpPr>
        <p:spPr>
          <a:xfrm>
            <a:off x="1192381" y="33696"/>
            <a:ext cx="3042564" cy="646331"/>
          </a:xfrm>
          <a:prstGeom prst="rect">
            <a:avLst/>
          </a:prstGeom>
        </p:spPr>
        <p:txBody>
          <a:bodyPr wrap="none">
            <a:spAutoFit/>
          </a:bodyPr>
          <a:lstStyle/>
          <a:p>
            <a:r>
              <a:rPr lang="es-EC"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Antropometría</a:t>
            </a:r>
            <a:endParaRPr lang="es-E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Rectángulo 2"/>
          <p:cNvSpPr/>
          <p:nvPr/>
        </p:nvSpPr>
        <p:spPr>
          <a:xfrm>
            <a:off x="7629774" y="2574633"/>
            <a:ext cx="1081963" cy="707886"/>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EC" sz="4000" b="1" dirty="0">
                <a:ln w="22225">
                  <a:solidFill>
                    <a:schemeClr val="accent2"/>
                  </a:solidFill>
                  <a:prstDash val="solid"/>
                </a:ln>
                <a:solidFill>
                  <a:schemeClr val="accent2">
                    <a:lumMod val="40000"/>
                    <a:lumOff val="60000"/>
                  </a:schemeClr>
                </a:solidFill>
              </a:rPr>
              <a:t>Test</a:t>
            </a:r>
            <a:r>
              <a:rPr lang="es-EC" b="1" dirty="0">
                <a:ln/>
                <a:solidFill>
                  <a:schemeClr val="accent3"/>
                </a:solidFill>
              </a:rPr>
              <a:t> </a:t>
            </a:r>
            <a:endParaRPr lang="es-ES" b="1" dirty="0">
              <a:ln/>
              <a:solidFill>
                <a:schemeClr val="accent3"/>
              </a:solidFill>
            </a:endParaRPr>
          </a:p>
        </p:txBody>
      </p:sp>
    </p:spTree>
    <p:extLst>
      <p:ext uri="{BB962C8B-B14F-4D97-AF65-F5344CB8AC3E}">
        <p14:creationId xmlns:p14="http://schemas.microsoft.com/office/powerpoint/2010/main" val="353878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iagonal 1"/>
          <p:cNvSpPr/>
          <p:nvPr/>
        </p:nvSpPr>
        <p:spPr>
          <a:xfrm>
            <a:off x="1390918" y="1210614"/>
            <a:ext cx="8718997" cy="3245476"/>
          </a:xfrm>
          <a:prstGeom prst="round2DiagRect">
            <a:avLst/>
          </a:prstGeom>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RESULTADOS</a:t>
            </a:r>
          </a:p>
        </p:txBody>
      </p:sp>
    </p:spTree>
    <p:extLst>
      <p:ext uri="{BB962C8B-B14F-4D97-AF65-F5344CB8AC3E}">
        <p14:creationId xmlns:p14="http://schemas.microsoft.com/office/powerpoint/2010/main" val="418387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92031"/>
          </a:xfrm>
          <a:solidFill>
            <a:schemeClr val="tx1"/>
          </a:solidFill>
        </p:spPr>
        <p:txBody>
          <a:bodyPr>
            <a:normAutofit/>
          </a:bodyPr>
          <a:lstStyle/>
          <a:p>
            <a:r>
              <a:rPr lang="es-EC" b="1" dirty="0">
                <a:solidFill>
                  <a:srgbClr val="92D050"/>
                </a:solidFill>
              </a:rPr>
              <a:t>Análisis estadístico de la investigación</a:t>
            </a:r>
            <a:br>
              <a:rPr lang="es-EC" b="1" dirty="0">
                <a:solidFill>
                  <a:srgbClr val="92D050"/>
                </a:solidFill>
              </a:rPr>
            </a:br>
            <a:r>
              <a:rPr lang="es-EC" sz="2700" b="1" dirty="0">
                <a:solidFill>
                  <a:srgbClr val="92D050"/>
                </a:solidFill>
              </a:rPr>
              <a:t>Encuesta entrenadores de ciclismo de la Federación Deportiva Del Carchi</a:t>
            </a:r>
            <a:endParaRPr lang="es-ES" b="1" dirty="0">
              <a:solidFill>
                <a:srgbClr val="92D050"/>
              </a:solidFill>
            </a:endParaRPr>
          </a:p>
        </p:txBody>
      </p:sp>
      <p:sp>
        <p:nvSpPr>
          <p:cNvPr id="4" name="Marcador de contenido 3"/>
          <p:cNvSpPr>
            <a:spLocks noGrp="1"/>
          </p:cNvSpPr>
          <p:nvPr>
            <p:ph sz="half" idx="1"/>
          </p:nvPr>
        </p:nvSpPr>
        <p:spPr>
          <a:xfrm>
            <a:off x="1097280" y="1674056"/>
            <a:ext cx="4937760" cy="4195038"/>
          </a:xfrm>
        </p:spPr>
        <p:txBody>
          <a:bodyPr/>
          <a:lstStyle/>
          <a:p>
            <a:r>
              <a:rPr lang="es-EC" b="1" dirty="0"/>
              <a:t>¿Tiene conocimiento de las características físicas y funcionales para la selección de talentos?</a:t>
            </a:r>
            <a:endParaRPr lang="es-ES" dirty="0"/>
          </a:p>
          <a:p>
            <a:endParaRPr lang="es-ES" dirty="0"/>
          </a:p>
        </p:txBody>
      </p:sp>
      <p:sp>
        <p:nvSpPr>
          <p:cNvPr id="5" name="Marcador de contenido 4"/>
          <p:cNvSpPr>
            <a:spLocks noGrp="1"/>
          </p:cNvSpPr>
          <p:nvPr>
            <p:ph sz="half" idx="2"/>
          </p:nvPr>
        </p:nvSpPr>
        <p:spPr>
          <a:xfrm>
            <a:off x="6217920" y="1845734"/>
            <a:ext cx="4937760" cy="4023360"/>
          </a:xfrm>
        </p:spPr>
        <p:txBody>
          <a:bodyPr/>
          <a:lstStyle/>
          <a:p>
            <a:r>
              <a:rPr lang="es-EC" b="1" dirty="0"/>
              <a:t>¿Qué nivel de conocimiento tiene acerca de búsqueda y selección de talentos?</a:t>
            </a:r>
            <a:endParaRPr lang="es-ES" dirty="0"/>
          </a:p>
          <a:p>
            <a:endParaRPr lang="es-ES" dirty="0"/>
          </a:p>
        </p:txBody>
      </p:sp>
      <p:graphicFrame>
        <p:nvGraphicFramePr>
          <p:cNvPr id="9" name="1 Gráfico"/>
          <p:cNvGraphicFramePr>
            <a:graphicFrameLocks/>
          </p:cNvGraphicFramePr>
          <p:nvPr>
            <p:extLst>
              <p:ext uri="{D42A27DB-BD31-4B8C-83A1-F6EECF244321}">
                <p14:modId xmlns:p14="http://schemas.microsoft.com/office/powerpoint/2010/main" val="2941925489"/>
              </p:ext>
            </p:extLst>
          </p:nvPr>
        </p:nvGraphicFramePr>
        <p:xfrm>
          <a:off x="1097279" y="2588455"/>
          <a:ext cx="4811151" cy="2680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1 Gráfico"/>
          <p:cNvGraphicFramePr>
            <a:graphicFrameLocks/>
          </p:cNvGraphicFramePr>
          <p:nvPr>
            <p:extLst>
              <p:ext uri="{D42A27DB-BD31-4B8C-83A1-F6EECF244321}">
                <p14:modId xmlns:p14="http://schemas.microsoft.com/office/powerpoint/2010/main" val="1090000336"/>
              </p:ext>
            </p:extLst>
          </p:nvPr>
        </p:nvGraphicFramePr>
        <p:xfrm>
          <a:off x="6853749" y="2700998"/>
          <a:ext cx="4527014" cy="256793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0" y="5268928"/>
            <a:ext cx="5713497" cy="1200329"/>
          </a:xfrm>
          <a:prstGeom prst="rect">
            <a:avLst/>
          </a:prstGeom>
        </p:spPr>
        <p:txBody>
          <a:bodyPr wrap="square">
            <a:spAutoFit/>
          </a:bodyPr>
          <a:lstStyle/>
          <a:p>
            <a:r>
              <a:rPr lang="es-EC" dirty="0">
                <a:solidFill>
                  <a:srgbClr val="000000"/>
                </a:solidFill>
                <a:latin typeface="Arial" panose="020B0604020202020204" pitchFamily="34" charset="0"/>
                <a:ea typeface="Times New Roman" panose="02020603050405020304" pitchFamily="18" charset="0"/>
              </a:rPr>
              <a:t>Estas respuestas reflejan que las características físicas y funcionales no tienen importancia en los entrenadores de ciclismo de la Federación Deportiva del Carchi.</a:t>
            </a:r>
            <a:endParaRPr lang="es-ES" dirty="0"/>
          </a:p>
        </p:txBody>
      </p:sp>
      <p:sp>
        <p:nvSpPr>
          <p:cNvPr id="6" name="Rectángulo 5"/>
          <p:cNvSpPr/>
          <p:nvPr/>
        </p:nvSpPr>
        <p:spPr>
          <a:xfrm>
            <a:off x="6217920" y="5268929"/>
            <a:ext cx="6096000" cy="1200329"/>
          </a:xfrm>
          <a:prstGeom prst="rect">
            <a:avLst/>
          </a:prstGeom>
        </p:spPr>
        <p:txBody>
          <a:bodyPr>
            <a:spAutoFit/>
          </a:bodyPr>
          <a:lstStyle/>
          <a:p>
            <a:r>
              <a:rPr lang="es-EC" dirty="0">
                <a:solidFill>
                  <a:srgbClr val="000000"/>
                </a:solidFill>
                <a:latin typeface="Arial" panose="020B0604020202020204" pitchFamily="34" charset="0"/>
                <a:ea typeface="Times New Roman" panose="02020603050405020304" pitchFamily="18" charset="0"/>
              </a:rPr>
              <a:t>Cabe resaltar que saber estos aspectos fundamentales del entrenamiento deportivo se los debe de adquirir con fundamentación científica para poderlo aplicar en los ciclistas de la provincia.</a:t>
            </a:r>
            <a:endParaRPr lang="es-ES" dirty="0"/>
          </a:p>
        </p:txBody>
      </p:sp>
    </p:spTree>
    <p:extLst>
      <p:ext uri="{BB962C8B-B14F-4D97-AF65-F5344CB8AC3E}">
        <p14:creationId xmlns:p14="http://schemas.microsoft.com/office/powerpoint/2010/main" val="101025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02198"/>
            <a:ext cx="10058400" cy="1218640"/>
          </a:xfrm>
          <a:solidFill>
            <a:schemeClr val="tx1"/>
          </a:solidFill>
        </p:spPr>
        <p:txBody>
          <a:bodyPr>
            <a:normAutofit/>
          </a:bodyPr>
          <a:lstStyle/>
          <a:p>
            <a:r>
              <a:rPr lang="es-EC" b="1" dirty="0">
                <a:solidFill>
                  <a:srgbClr val="92D050"/>
                </a:solidFill>
              </a:rPr>
              <a:t>Análisis estadístico de la investigación</a:t>
            </a:r>
            <a:br>
              <a:rPr lang="es-EC" b="1" dirty="0">
                <a:solidFill>
                  <a:srgbClr val="92D050"/>
                </a:solidFill>
              </a:rPr>
            </a:br>
            <a:r>
              <a:rPr lang="es-EC" sz="2700" b="1" dirty="0">
                <a:solidFill>
                  <a:srgbClr val="92D050"/>
                </a:solidFill>
              </a:rPr>
              <a:t>Encuesta entrenadores de ciclismo de la Federación Deportiva Del Carchi</a:t>
            </a:r>
            <a:endParaRPr lang="es-ES" sz="2700" dirty="0">
              <a:solidFill>
                <a:srgbClr val="92D050"/>
              </a:solidFill>
            </a:endParaRPr>
          </a:p>
        </p:txBody>
      </p:sp>
      <p:sp>
        <p:nvSpPr>
          <p:cNvPr id="3" name="Marcador de contenido 2"/>
          <p:cNvSpPr>
            <a:spLocks noGrp="1"/>
          </p:cNvSpPr>
          <p:nvPr>
            <p:ph sz="half" idx="1"/>
          </p:nvPr>
        </p:nvSpPr>
        <p:spPr/>
        <p:txBody>
          <a:bodyPr/>
          <a:lstStyle/>
          <a:p>
            <a:r>
              <a:rPr lang="es-EC" b="1" dirty="0"/>
              <a:t>¿Qué nivel de conocimiento tiene sobre las características funcionales de los ciclistas?</a:t>
            </a:r>
            <a:endParaRPr lang="es-ES" dirty="0"/>
          </a:p>
          <a:p>
            <a:endParaRPr lang="es-ES" dirty="0"/>
          </a:p>
        </p:txBody>
      </p:sp>
      <p:sp>
        <p:nvSpPr>
          <p:cNvPr id="4" name="Marcador de contenido 3"/>
          <p:cNvSpPr>
            <a:spLocks noGrp="1"/>
          </p:cNvSpPr>
          <p:nvPr>
            <p:ph sz="half" idx="2"/>
          </p:nvPr>
        </p:nvSpPr>
        <p:spPr>
          <a:xfrm>
            <a:off x="6217920" y="1845735"/>
            <a:ext cx="5655212" cy="4023360"/>
          </a:xfrm>
        </p:spPr>
        <p:txBody>
          <a:bodyPr/>
          <a:lstStyle/>
          <a:p>
            <a:r>
              <a:rPr lang="es-EC" b="1" dirty="0"/>
              <a:t>¿Los entrenadores a qué edad deberían seleccionar un talento deportivo en el ciclismo?</a:t>
            </a:r>
            <a:endParaRPr lang="es-ES" dirty="0"/>
          </a:p>
          <a:p>
            <a:endParaRPr lang="es-ES" dirty="0"/>
          </a:p>
        </p:txBody>
      </p:sp>
      <p:graphicFrame>
        <p:nvGraphicFramePr>
          <p:cNvPr id="5" name="1 Gráfico"/>
          <p:cNvGraphicFramePr>
            <a:graphicFrameLocks/>
          </p:cNvGraphicFramePr>
          <p:nvPr>
            <p:extLst>
              <p:ext uri="{D42A27DB-BD31-4B8C-83A1-F6EECF244321}">
                <p14:modId xmlns:p14="http://schemas.microsoft.com/office/powerpoint/2010/main" val="1035543428"/>
              </p:ext>
            </p:extLst>
          </p:nvPr>
        </p:nvGraphicFramePr>
        <p:xfrm>
          <a:off x="1097280" y="2529378"/>
          <a:ext cx="4642338" cy="2429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2 Gráfico"/>
          <p:cNvGraphicFramePr>
            <a:graphicFrameLocks/>
          </p:cNvGraphicFramePr>
          <p:nvPr>
            <p:extLst>
              <p:ext uri="{D42A27DB-BD31-4B8C-83A1-F6EECF244321}">
                <p14:modId xmlns:p14="http://schemas.microsoft.com/office/powerpoint/2010/main" val="351295976"/>
              </p:ext>
            </p:extLst>
          </p:nvPr>
        </p:nvGraphicFramePr>
        <p:xfrm>
          <a:off x="6596492" y="2655277"/>
          <a:ext cx="5178165" cy="254778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240405" y="5093660"/>
            <a:ext cx="5628167" cy="1077218"/>
          </a:xfrm>
          <a:prstGeom prst="rect">
            <a:avLst/>
          </a:prstGeom>
        </p:spPr>
        <p:txBody>
          <a:bodyPr wrap="square">
            <a:spAutoFit/>
          </a:bodyPr>
          <a:lstStyle/>
          <a:p>
            <a:r>
              <a:rPr lang="es-EC" sz="1600" dirty="0">
                <a:solidFill>
                  <a:srgbClr val="000000"/>
                </a:solidFill>
                <a:latin typeface="Arial" panose="020B0604020202020204" pitchFamily="34" charset="0"/>
                <a:ea typeface="Times New Roman" panose="02020603050405020304" pitchFamily="18" charset="0"/>
              </a:rPr>
              <a:t>Por lo tanto no tendrán un seguimiento ni un rendimiento progresivo y adecuado, estos son los parámetros para la búsqueda y selección de talentos, que los entrenadores deben tener conocimiento científico.</a:t>
            </a:r>
            <a:endParaRPr lang="es-ES" sz="1600" dirty="0"/>
          </a:p>
        </p:txBody>
      </p:sp>
      <p:sp>
        <p:nvSpPr>
          <p:cNvPr id="10" name="Rectángulo 9"/>
          <p:cNvSpPr/>
          <p:nvPr/>
        </p:nvSpPr>
        <p:spPr>
          <a:xfrm>
            <a:off x="6126480" y="5370659"/>
            <a:ext cx="6096000" cy="923330"/>
          </a:xfrm>
          <a:prstGeom prst="rect">
            <a:avLst/>
          </a:prstGeom>
        </p:spPr>
        <p:txBody>
          <a:bodyPr>
            <a:spAutoFit/>
          </a:bodyPr>
          <a:lstStyle/>
          <a:p>
            <a:pPr indent="450215">
              <a:spcAft>
                <a:spcPts val="1200"/>
              </a:spcAft>
            </a:pPr>
            <a:r>
              <a:rPr lang="es-EC" dirty="0">
                <a:ea typeface="Times New Roman" panose="02020603050405020304" pitchFamily="18" charset="0"/>
                <a:cs typeface="Arial" panose="020B0604020202020204" pitchFamily="34" charset="0"/>
              </a:rPr>
              <a:t>Evidenciando así con esta pregunta de investigación que los entrenadores de ciclismo seleccionan talentos deportivos en distintas edades de una manera empírica.</a:t>
            </a:r>
            <a:endParaRPr lang="es-ES" dirty="0">
              <a:effectLst/>
            </a:endParaRPr>
          </a:p>
        </p:txBody>
      </p:sp>
    </p:spTree>
    <p:extLst>
      <p:ext uri="{BB962C8B-B14F-4D97-AF65-F5344CB8AC3E}">
        <p14:creationId xmlns:p14="http://schemas.microsoft.com/office/powerpoint/2010/main" val="305501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142952"/>
          </a:xfrm>
          <a:solidFill>
            <a:schemeClr val="accent4">
              <a:lumMod val="60000"/>
              <a:lumOff val="40000"/>
            </a:schemeClr>
          </a:solidFill>
        </p:spPr>
        <p:txBody>
          <a:bodyPr>
            <a:normAutofit/>
          </a:bodyPr>
          <a:lstStyle/>
          <a:p>
            <a:pPr algn="ctr"/>
            <a:r>
              <a:rPr lang="es-EC" sz="4000" b="1" dirty="0">
                <a:solidFill>
                  <a:schemeClr val="tx1"/>
                </a:solidFill>
              </a:rPr>
              <a:t>Pruebas Antropométricas</a:t>
            </a:r>
            <a:br>
              <a:rPr lang="es-ES" sz="4000" b="1" dirty="0">
                <a:solidFill>
                  <a:schemeClr val="tx1"/>
                </a:solidFill>
              </a:rPr>
            </a:br>
            <a:r>
              <a:rPr lang="es-ES" sz="4000" b="1" dirty="0">
                <a:solidFill>
                  <a:schemeClr val="tx1"/>
                </a:solidFill>
              </a:rPr>
              <a:t>IMC</a:t>
            </a: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329712981"/>
              </p:ext>
            </p:extLst>
          </p:nvPr>
        </p:nvGraphicFramePr>
        <p:xfrm>
          <a:off x="1122460" y="1876992"/>
          <a:ext cx="4622360" cy="2033130"/>
        </p:xfrm>
        <a:graphic>
          <a:graphicData uri="http://schemas.openxmlformats.org/drawingml/2006/table">
            <a:tbl>
              <a:tblPr>
                <a:tableStyleId>{D7AC3CCA-C797-4891-BE02-D94E43425B78}</a:tableStyleId>
              </a:tblPr>
              <a:tblGrid>
                <a:gridCol w="2530678">
                  <a:extLst>
                    <a:ext uri="{9D8B030D-6E8A-4147-A177-3AD203B41FA5}">
                      <a16:colId xmlns:a16="http://schemas.microsoft.com/office/drawing/2014/main" val="20000"/>
                    </a:ext>
                  </a:extLst>
                </a:gridCol>
                <a:gridCol w="2091682">
                  <a:extLst>
                    <a:ext uri="{9D8B030D-6E8A-4147-A177-3AD203B41FA5}">
                      <a16:colId xmlns:a16="http://schemas.microsoft.com/office/drawing/2014/main" val="20001"/>
                    </a:ext>
                  </a:extLst>
                </a:gridCol>
              </a:tblGrid>
              <a:tr h="555581">
                <a:tc>
                  <a:txBody>
                    <a:bodyPr/>
                    <a:lstStyle/>
                    <a:p>
                      <a:pPr algn="l" fontAlgn="ctr"/>
                      <a:r>
                        <a:rPr lang="es-ES" sz="1600" b="1" u="none" strike="noStrike" dirty="0">
                          <a:effectLst/>
                        </a:rPr>
                        <a:t>NIVEL DE PESO</a:t>
                      </a:r>
                      <a:endParaRPr lang="es-E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b="1" u="none" strike="noStrike">
                          <a:effectLst/>
                        </a:rPr>
                        <a:t>IMC</a:t>
                      </a:r>
                      <a:endParaRPr lang="es-ES" sz="16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383068">
                <a:tc>
                  <a:txBody>
                    <a:bodyPr/>
                    <a:lstStyle/>
                    <a:p>
                      <a:pPr algn="l" fontAlgn="ctr"/>
                      <a:r>
                        <a:rPr lang="es-ES" sz="1600" u="none" strike="noStrike">
                          <a:effectLst/>
                        </a:rPr>
                        <a:t>Bajo peso</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a:effectLst/>
                        </a:rPr>
                        <a:t>&lt; 18,5</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64827">
                <a:tc>
                  <a:txBody>
                    <a:bodyPr/>
                    <a:lstStyle/>
                    <a:p>
                      <a:pPr algn="l" fontAlgn="ctr"/>
                      <a:r>
                        <a:rPr lang="es-ES" sz="1600" u="none" strike="noStrike" dirty="0">
                          <a:effectLst/>
                        </a:rPr>
                        <a:t>Normal</a:t>
                      </a:r>
                      <a:endParaRPr lang="es-E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a:effectLst/>
                        </a:rPr>
                        <a:t>18,5 – 24,9</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64827">
                <a:tc>
                  <a:txBody>
                    <a:bodyPr/>
                    <a:lstStyle/>
                    <a:p>
                      <a:pPr algn="l" fontAlgn="ctr"/>
                      <a:r>
                        <a:rPr lang="es-ES" sz="1600" u="none" strike="noStrike">
                          <a:effectLst/>
                        </a:rPr>
                        <a:t>Sobre peso</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a:effectLst/>
                        </a:rPr>
                        <a:t>25,0 – 29,9</a:t>
                      </a:r>
                      <a:endParaRPr lang="es-E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364827">
                <a:tc>
                  <a:txBody>
                    <a:bodyPr/>
                    <a:lstStyle/>
                    <a:p>
                      <a:pPr algn="l" fontAlgn="ctr"/>
                      <a:r>
                        <a:rPr lang="es-ES" sz="1600" u="none" strike="noStrike" dirty="0">
                          <a:effectLst/>
                        </a:rPr>
                        <a:t>Obesidad</a:t>
                      </a:r>
                      <a:endParaRPr lang="es-E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dirty="0">
                          <a:effectLst/>
                        </a:rPr>
                        <a:t>30 +</a:t>
                      </a:r>
                      <a:endParaRPr lang="es-E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6" name="Rectángulo 5"/>
          <p:cNvSpPr/>
          <p:nvPr/>
        </p:nvSpPr>
        <p:spPr>
          <a:xfrm>
            <a:off x="2091239" y="1468608"/>
            <a:ext cx="2929007" cy="369332"/>
          </a:xfrm>
          <a:prstGeom prst="rect">
            <a:avLst/>
          </a:prstGeom>
        </p:spPr>
        <p:txBody>
          <a:bodyPr wrap="none">
            <a:spAutoFit/>
          </a:bodyPr>
          <a:lstStyle/>
          <a:p>
            <a:r>
              <a:rPr lang="es-EC" b="1" i="1" dirty="0">
                <a:solidFill>
                  <a:srgbClr val="000000"/>
                </a:solidFill>
                <a:latin typeface="Arial" panose="020B0604020202020204" pitchFamily="34" charset="0"/>
                <a:ea typeface="Times New Roman" panose="02020603050405020304" pitchFamily="18" charset="0"/>
              </a:rPr>
              <a:t>Índice de masa Corporal </a:t>
            </a:r>
            <a:endParaRPr lang="es-ES" b="1" dirty="0"/>
          </a:p>
        </p:txBody>
      </p:sp>
      <p:graphicFrame>
        <p:nvGraphicFramePr>
          <p:cNvPr id="7" name="4 Gráfico"/>
          <p:cNvGraphicFramePr>
            <a:graphicFrameLocks noGrp="1"/>
          </p:cNvGraphicFramePr>
          <p:nvPr>
            <p:ph sz="half" idx="2"/>
            <p:extLst>
              <p:ext uri="{D42A27DB-BD31-4B8C-83A1-F6EECF244321}">
                <p14:modId xmlns:p14="http://schemas.microsoft.com/office/powerpoint/2010/main" val="1492125966"/>
              </p:ext>
            </p:extLst>
          </p:nvPr>
        </p:nvGraphicFramePr>
        <p:xfrm>
          <a:off x="6218238" y="1955409"/>
          <a:ext cx="5598624" cy="391357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1097280" y="3956626"/>
            <a:ext cx="4685898"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rPr>
              <a:t>Fuente: </a:t>
            </a:r>
            <a:r>
              <a:rPr lang="es-EC" b="1" dirty="0">
                <a:latin typeface="Arial" panose="020B0604020202020204" pitchFamily="34" charset="0"/>
                <a:ea typeface="Times New Roman" panose="02020603050405020304" pitchFamily="18" charset="0"/>
              </a:rPr>
              <a:t>Organización Mundial de la salud</a:t>
            </a:r>
            <a:endParaRPr lang="es-ES" b="1" dirty="0"/>
          </a:p>
        </p:txBody>
      </p:sp>
      <p:sp>
        <p:nvSpPr>
          <p:cNvPr id="3" name="Rectángulo 2"/>
          <p:cNvSpPr/>
          <p:nvPr/>
        </p:nvSpPr>
        <p:spPr>
          <a:xfrm>
            <a:off x="128788" y="4413319"/>
            <a:ext cx="6163961" cy="369332"/>
          </a:xfrm>
          <a:prstGeom prst="rect">
            <a:avLst/>
          </a:prstGeom>
        </p:spPr>
        <p:txBody>
          <a:bodyPr wrap="square">
            <a:spAutoFit/>
          </a:bodyPr>
          <a:lstStyle/>
          <a:p>
            <a:endParaRPr lang="es-ES" dirty="0"/>
          </a:p>
        </p:txBody>
      </p:sp>
    </p:spTree>
    <p:extLst>
      <p:ext uri="{BB962C8B-B14F-4D97-AF65-F5344CB8AC3E}">
        <p14:creationId xmlns:p14="http://schemas.microsoft.com/office/powerpoint/2010/main" val="274939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97280" y="286603"/>
            <a:ext cx="10058400" cy="1450757"/>
          </a:xfrm>
          <a:prstGeom prst="rect">
            <a:avLst/>
          </a:prstGeom>
          <a:solidFill>
            <a:schemeClr val="accent4">
              <a:lumMod val="60000"/>
              <a:lumOff val="40000"/>
            </a:schemeClr>
          </a:solidFill>
        </p:spPr>
        <p:txBody>
          <a:bodyPr>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r>
              <a:rPr lang="es-EC" b="1" i="1" dirty="0"/>
            </a:br>
            <a:r>
              <a:rPr lang="es-EC" b="1" i="1" dirty="0">
                <a:solidFill>
                  <a:schemeClr val="tx1"/>
                </a:solidFill>
              </a:rPr>
              <a:t>Características físicas de ciclistas élite</a:t>
            </a:r>
            <a:br>
              <a:rPr lang="es-ES" b="1" dirty="0">
                <a:solidFill>
                  <a:schemeClr val="tx1"/>
                </a:solidFill>
              </a:rPr>
            </a:br>
            <a:r>
              <a:rPr lang="es-EC" sz="2200" b="1" i="1" dirty="0">
                <a:solidFill>
                  <a:schemeClr val="tx1"/>
                </a:solidFill>
              </a:rPr>
              <a:t>Características físicas de ciclistas cadetes y juveniles a nivel internacional.</a:t>
            </a:r>
            <a:br>
              <a:rPr lang="es-ES" b="1" dirty="0">
                <a:solidFill>
                  <a:schemeClr val="tx1"/>
                </a:solidFill>
              </a:rPr>
            </a:br>
            <a:r>
              <a:rPr lang="es-EC" sz="2200" b="1" i="1" dirty="0">
                <a:solidFill>
                  <a:schemeClr val="tx1"/>
                </a:solidFill>
              </a:rPr>
              <a:t>Características físicas de ciclistas cadetes y juveniles de la provincia del Carchi.</a:t>
            </a:r>
            <a:endParaRPr lang="es-ES" dirty="0">
              <a:solidFill>
                <a:schemeClr val="tx1"/>
              </a:solidFill>
            </a:endParaRPr>
          </a:p>
        </p:txBody>
      </p:sp>
      <p:pic>
        <p:nvPicPr>
          <p:cNvPr id="5" name="Imagen 4"/>
          <p:cNvPicPr>
            <a:picLocks noChangeAspect="1"/>
          </p:cNvPicPr>
          <p:nvPr/>
        </p:nvPicPr>
        <p:blipFill rotWithShape="1">
          <a:blip r:embed="rId2"/>
          <a:srcRect l="13839" t="42209" r="28158" b="15713"/>
          <a:stretch/>
        </p:blipFill>
        <p:spPr>
          <a:xfrm>
            <a:off x="193183" y="1737361"/>
            <a:ext cx="11565228" cy="3272522"/>
          </a:xfrm>
          <a:prstGeom prst="rect">
            <a:avLst/>
          </a:prstGeom>
        </p:spPr>
      </p:pic>
      <p:sp>
        <p:nvSpPr>
          <p:cNvPr id="6" name="Rectángulo 5"/>
          <p:cNvSpPr/>
          <p:nvPr/>
        </p:nvSpPr>
        <p:spPr>
          <a:xfrm>
            <a:off x="2532561" y="6611778"/>
            <a:ext cx="9659439" cy="246221"/>
          </a:xfrm>
          <a:prstGeom prst="rect">
            <a:avLst/>
          </a:prstGeom>
        </p:spPr>
        <p:txBody>
          <a:bodyPr wrap="none">
            <a:spAutoFit/>
          </a:bodyPr>
          <a:lstStyle/>
          <a:p>
            <a:pPr algn="just">
              <a:lnSpc>
                <a:spcPts val="1200"/>
              </a:lnSpc>
              <a:spcAft>
                <a:spcPts val="1000"/>
              </a:spcAft>
            </a:pPr>
            <a:r>
              <a:rPr lang="es-EC" spc="10" dirty="0">
                <a:latin typeface="Arial" panose="020B0604020202020204" pitchFamily="34" charset="0"/>
                <a:ea typeface="Arial" panose="020B0604020202020204" pitchFamily="34" charset="0"/>
                <a:cs typeface="Arial" panose="020B0604020202020204" pitchFamily="34" charset="0"/>
              </a:rPr>
              <a:t>F</a:t>
            </a:r>
            <a:r>
              <a:rPr lang="es-EC" spc="5" dirty="0">
                <a:latin typeface="Arial" panose="020B0604020202020204" pitchFamily="34" charset="0"/>
                <a:ea typeface="Arial" panose="020B0604020202020204" pitchFamily="34" charset="0"/>
                <a:cs typeface="Arial" panose="020B0604020202020204" pitchFamily="34" charset="0"/>
              </a:rPr>
              <a:t>u</a:t>
            </a:r>
            <a:r>
              <a:rPr lang="es-EC" spc="-20" dirty="0">
                <a:latin typeface="Arial" panose="020B0604020202020204" pitchFamily="34" charset="0"/>
                <a:ea typeface="Arial" panose="020B0604020202020204" pitchFamily="34" charset="0"/>
                <a:cs typeface="Arial" panose="020B0604020202020204" pitchFamily="34" charset="0"/>
              </a:rPr>
              <a:t>e</a:t>
            </a:r>
            <a:r>
              <a:rPr lang="es-EC" spc="5" dirty="0">
                <a:latin typeface="Arial" panose="020B0604020202020204" pitchFamily="34" charset="0"/>
                <a:ea typeface="Arial" panose="020B0604020202020204" pitchFamily="34" charset="0"/>
                <a:cs typeface="Arial" panose="020B0604020202020204" pitchFamily="34" charset="0"/>
              </a:rPr>
              <a:t>n</a:t>
            </a:r>
            <a:r>
              <a:rPr lang="es-EC" dirty="0">
                <a:latin typeface="Arial" panose="020B0604020202020204" pitchFamily="34" charset="0"/>
                <a:ea typeface="Arial" panose="020B0604020202020204" pitchFamily="34" charset="0"/>
                <a:cs typeface="Arial" panose="020B0604020202020204" pitchFamily="34" charset="0"/>
              </a:rPr>
              <a:t>t</a:t>
            </a:r>
            <a:r>
              <a:rPr lang="es-EC" spc="5" dirty="0">
                <a:latin typeface="Arial" panose="020B0604020202020204" pitchFamily="34" charset="0"/>
                <a:ea typeface="Arial" panose="020B0604020202020204" pitchFamily="34" charset="0"/>
                <a:cs typeface="Arial" panose="020B0604020202020204" pitchFamily="34" charset="0"/>
              </a:rPr>
              <a:t>e</a:t>
            </a:r>
            <a:r>
              <a:rPr lang="es-EC" dirty="0">
                <a:latin typeface="Arial" panose="020B0604020202020204" pitchFamily="34" charset="0"/>
                <a:ea typeface="Arial" panose="020B0604020202020204" pitchFamily="34" charset="0"/>
                <a:cs typeface="Arial" panose="020B0604020202020204" pitchFamily="34" charset="0"/>
              </a:rPr>
              <a:t>:</a:t>
            </a:r>
            <a:r>
              <a:rPr lang="es-EC" spc="5" dirty="0">
                <a:latin typeface="Arial" panose="020B0604020202020204" pitchFamily="34" charset="0"/>
                <a:ea typeface="Arial" panose="020B0604020202020204" pitchFamily="34" charset="0"/>
                <a:cs typeface="Arial" panose="020B0604020202020204" pitchFamily="34" charset="0"/>
              </a:rPr>
              <a:t> </a:t>
            </a:r>
            <a:r>
              <a:rPr lang="es-EC" spc="-15" dirty="0">
                <a:latin typeface="Arial" panose="020B0604020202020204" pitchFamily="34" charset="0"/>
                <a:ea typeface="Arial" panose="020B0604020202020204" pitchFamily="34" charset="0"/>
                <a:cs typeface="Arial" panose="020B0604020202020204" pitchFamily="34" charset="0"/>
              </a:rPr>
              <a:t>M</a:t>
            </a:r>
            <a:r>
              <a:rPr lang="es-EC" spc="5" dirty="0">
                <a:latin typeface="Arial" panose="020B0604020202020204" pitchFamily="34" charset="0"/>
                <a:ea typeface="Arial" panose="020B0604020202020204" pitchFamily="34" charset="0"/>
                <a:cs typeface="Arial" panose="020B0604020202020204" pitchFamily="34" charset="0"/>
              </a:rPr>
              <a:t>a</a:t>
            </a:r>
            <a:r>
              <a:rPr lang="es-EC" spc="-15" dirty="0">
                <a:latin typeface="Arial" panose="020B0604020202020204" pitchFamily="34" charset="0"/>
                <a:ea typeface="Arial" panose="020B0604020202020204" pitchFamily="34" charset="0"/>
                <a:cs typeface="Arial" panose="020B0604020202020204" pitchFamily="34" charset="0"/>
              </a:rPr>
              <a:t>r</a:t>
            </a:r>
            <a:r>
              <a:rPr lang="es-EC" spc="20" dirty="0">
                <a:latin typeface="Arial" panose="020B0604020202020204" pitchFamily="34" charset="0"/>
                <a:ea typeface="Arial" panose="020B0604020202020204" pitchFamily="34" charset="0"/>
                <a:cs typeface="Arial" panose="020B0604020202020204" pitchFamily="34" charset="0"/>
              </a:rPr>
              <a:t>i</a:t>
            </a:r>
            <a:r>
              <a:rPr lang="es-EC" spc="5" dirty="0">
                <a:latin typeface="Arial" panose="020B0604020202020204" pitchFamily="34" charset="0"/>
                <a:ea typeface="Arial" panose="020B0604020202020204" pitchFamily="34" charset="0"/>
                <a:cs typeface="Arial" panose="020B0604020202020204" pitchFamily="34" charset="0"/>
              </a:rPr>
              <a:t>ño</a:t>
            </a:r>
            <a:r>
              <a:rPr lang="es-EC" dirty="0">
                <a:latin typeface="Arial" panose="020B0604020202020204" pitchFamily="34" charset="0"/>
                <a:ea typeface="Arial" panose="020B0604020202020204" pitchFamily="34" charset="0"/>
                <a:cs typeface="Arial" panose="020B0604020202020204" pitchFamily="34" charset="0"/>
              </a:rPr>
              <a:t>,</a:t>
            </a:r>
            <a:r>
              <a:rPr lang="es-EC" spc="-20" dirty="0">
                <a:latin typeface="Arial" panose="020B0604020202020204" pitchFamily="34" charset="0"/>
                <a:ea typeface="Arial" panose="020B0604020202020204" pitchFamily="34" charset="0"/>
                <a:cs typeface="Arial" panose="020B0604020202020204" pitchFamily="34" charset="0"/>
              </a:rPr>
              <a:t> </a:t>
            </a:r>
            <a:r>
              <a:rPr lang="es-EC" spc="5" dirty="0">
                <a:latin typeface="Arial" panose="020B0604020202020204" pitchFamily="34" charset="0"/>
                <a:ea typeface="Arial" panose="020B0604020202020204" pitchFamily="34" charset="0"/>
                <a:cs typeface="Arial" panose="020B0604020202020204" pitchFamily="34" charset="0"/>
              </a:rPr>
              <a:t>Or</a:t>
            </a:r>
            <a:r>
              <a:rPr lang="es-EC" dirty="0">
                <a:latin typeface="Arial" panose="020B0604020202020204" pitchFamily="34" charset="0"/>
                <a:ea typeface="Arial" panose="020B0604020202020204" pitchFamily="34" charset="0"/>
                <a:cs typeface="Arial" panose="020B0604020202020204" pitchFamily="34" charset="0"/>
              </a:rPr>
              <a:t>t</a:t>
            </a:r>
            <a:r>
              <a:rPr lang="es-EC" spc="-15" dirty="0">
                <a:latin typeface="Arial" panose="020B0604020202020204" pitchFamily="34" charset="0"/>
                <a:ea typeface="Arial" panose="020B0604020202020204" pitchFamily="34" charset="0"/>
                <a:cs typeface="Arial" panose="020B0604020202020204" pitchFamily="34" charset="0"/>
              </a:rPr>
              <a:t>e</a:t>
            </a:r>
            <a:r>
              <a:rPr lang="es-EC" spc="5" dirty="0">
                <a:latin typeface="Arial" panose="020B0604020202020204" pitchFamily="34" charset="0"/>
                <a:ea typeface="Arial" panose="020B0604020202020204" pitchFamily="34" charset="0"/>
                <a:cs typeface="Arial" panose="020B0604020202020204" pitchFamily="34" charset="0"/>
              </a:rPr>
              <a:t>g</a:t>
            </a:r>
            <a:r>
              <a:rPr lang="es-EC" dirty="0">
                <a:latin typeface="Arial" panose="020B0604020202020204" pitchFamily="34" charset="0"/>
                <a:ea typeface="Arial" panose="020B0604020202020204" pitchFamily="34" charset="0"/>
                <a:cs typeface="Arial" panose="020B0604020202020204" pitchFamily="34" charset="0"/>
              </a:rPr>
              <a:t>a</a:t>
            </a:r>
            <a:r>
              <a:rPr lang="es-EC" spc="5" dirty="0">
                <a:latin typeface="Arial" panose="020B0604020202020204" pitchFamily="34" charset="0"/>
                <a:ea typeface="Arial" panose="020B0604020202020204" pitchFamily="34" charset="0"/>
                <a:cs typeface="Arial" panose="020B0604020202020204" pitchFamily="34" charset="0"/>
              </a:rPr>
              <a:t> </a:t>
            </a:r>
            <a:r>
              <a:rPr lang="es-EC" dirty="0">
                <a:latin typeface="Arial" panose="020B0604020202020204" pitchFamily="34" charset="0"/>
                <a:ea typeface="Arial" panose="020B0604020202020204" pitchFamily="34" charset="0"/>
                <a:cs typeface="Arial" panose="020B0604020202020204" pitchFamily="34" charset="0"/>
              </a:rPr>
              <a:t>y</a:t>
            </a:r>
            <a:r>
              <a:rPr lang="es-EC" spc="-20" dirty="0">
                <a:latin typeface="Arial" panose="020B0604020202020204" pitchFamily="34" charset="0"/>
                <a:ea typeface="Arial" panose="020B0604020202020204" pitchFamily="34" charset="0"/>
                <a:cs typeface="Arial" panose="020B0604020202020204" pitchFamily="34" charset="0"/>
              </a:rPr>
              <a:t> </a:t>
            </a:r>
            <a:r>
              <a:rPr lang="es-EC" dirty="0">
                <a:latin typeface="Arial" panose="020B0604020202020204" pitchFamily="34" charset="0"/>
                <a:ea typeface="Arial" panose="020B0604020202020204" pitchFamily="34" charset="0"/>
                <a:cs typeface="Arial" panose="020B0604020202020204" pitchFamily="34" charset="0"/>
              </a:rPr>
              <a:t>G</a:t>
            </a:r>
            <a:r>
              <a:rPr lang="es-EC" spc="5" dirty="0">
                <a:latin typeface="Arial" panose="020B0604020202020204" pitchFamily="34" charset="0"/>
                <a:ea typeface="Arial" panose="020B0604020202020204" pitchFamily="34" charset="0"/>
                <a:cs typeface="Arial" panose="020B0604020202020204" pitchFamily="34" charset="0"/>
              </a:rPr>
              <a:t>uerr</a:t>
            </a:r>
            <a:r>
              <a:rPr lang="es-EC" spc="-20" dirty="0">
                <a:latin typeface="Arial" panose="020B0604020202020204" pitchFamily="34" charset="0"/>
                <a:ea typeface="Arial" panose="020B0604020202020204" pitchFamily="34" charset="0"/>
                <a:cs typeface="Arial" panose="020B0604020202020204" pitchFamily="34" charset="0"/>
              </a:rPr>
              <a:t>e</a:t>
            </a:r>
            <a:r>
              <a:rPr lang="es-EC" spc="5" dirty="0">
                <a:latin typeface="Arial" panose="020B0604020202020204" pitchFamily="34" charset="0"/>
                <a:ea typeface="Arial" panose="020B0604020202020204" pitchFamily="34" charset="0"/>
                <a:cs typeface="Arial" panose="020B0604020202020204" pitchFamily="34" charset="0"/>
              </a:rPr>
              <a:t>r</a:t>
            </a:r>
            <a:r>
              <a:rPr lang="es-EC" dirty="0">
                <a:latin typeface="Arial" panose="020B0604020202020204" pitchFamily="34" charset="0"/>
                <a:ea typeface="Arial" panose="020B0604020202020204" pitchFamily="34" charset="0"/>
                <a:cs typeface="Arial" panose="020B0604020202020204" pitchFamily="34" charset="0"/>
              </a:rPr>
              <a:t>o</a:t>
            </a:r>
            <a:r>
              <a:rPr lang="es-EC" spc="5" dirty="0">
                <a:latin typeface="Arial" panose="020B0604020202020204" pitchFamily="34" charset="0"/>
                <a:ea typeface="Arial" panose="020B0604020202020204" pitchFamily="34" charset="0"/>
                <a:cs typeface="Arial" panose="020B0604020202020204" pitchFamily="34" charset="0"/>
              </a:rPr>
              <a:t> </a:t>
            </a:r>
            <a:r>
              <a:rPr lang="es-EC" spc="-15" dirty="0">
                <a:latin typeface="Arial" panose="020B0604020202020204" pitchFamily="34" charset="0"/>
                <a:ea typeface="Arial" panose="020B0604020202020204" pitchFamily="34" charset="0"/>
                <a:cs typeface="Arial" panose="020B0604020202020204" pitchFamily="34" charset="0"/>
              </a:rPr>
              <a:t>(</a:t>
            </a:r>
            <a:r>
              <a:rPr lang="es-EC" spc="5" dirty="0">
                <a:latin typeface="Arial" panose="020B0604020202020204" pitchFamily="34" charset="0"/>
                <a:ea typeface="Arial" panose="020B0604020202020204" pitchFamily="34" charset="0"/>
                <a:cs typeface="Arial" panose="020B0604020202020204" pitchFamily="34" charset="0"/>
              </a:rPr>
              <a:t>200</a:t>
            </a:r>
            <a:r>
              <a:rPr lang="es-EC" spc="-20" dirty="0">
                <a:latin typeface="Arial" panose="020B0604020202020204" pitchFamily="34" charset="0"/>
                <a:ea typeface="Arial" panose="020B0604020202020204" pitchFamily="34" charset="0"/>
                <a:cs typeface="Arial" panose="020B0604020202020204" pitchFamily="34" charset="0"/>
              </a:rPr>
              <a:t>8</a:t>
            </a:r>
            <a:r>
              <a:rPr lang="es-EC" spc="5" dirty="0">
                <a:latin typeface="Arial" panose="020B0604020202020204" pitchFamily="34" charset="0"/>
                <a:ea typeface="Arial" panose="020B0604020202020204" pitchFamily="34" charset="0"/>
                <a:cs typeface="Arial" panose="020B0604020202020204" pitchFamily="34" charset="0"/>
              </a:rPr>
              <a:t>)</a:t>
            </a:r>
            <a:r>
              <a:rPr lang="es-EC" dirty="0">
                <a:latin typeface="Arial" panose="020B0604020202020204" pitchFamily="34" charset="0"/>
                <a:ea typeface="Arial" panose="020B0604020202020204" pitchFamily="34" charset="0"/>
                <a:cs typeface="Arial" panose="020B0604020202020204" pitchFamily="34" charset="0"/>
              </a:rPr>
              <a:t>.</a:t>
            </a:r>
            <a:r>
              <a:rPr lang="es-EC" sz="2000" b="1" i="1" dirty="0"/>
              <a:t> ciclistas cadetes y juveniles a nivel internacional</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4395" y="5210666"/>
            <a:ext cx="11822806" cy="1200329"/>
          </a:xfrm>
          <a:prstGeom prst="rect">
            <a:avLst/>
          </a:prstGeom>
        </p:spPr>
        <p:txBody>
          <a:bodyPr wrap="square">
            <a:spAutoFit/>
          </a:bodyPr>
          <a:lstStyle/>
          <a:p>
            <a:pPr marR="31115" indent="449580">
              <a:spcAft>
                <a:spcPts val="1000"/>
              </a:spcAft>
            </a:pPr>
            <a:r>
              <a:rPr lang="es-EC" dirty="0">
                <a:latin typeface="Arial" panose="020B0604020202020204" pitchFamily="34" charset="0"/>
                <a:ea typeface="Calibri" panose="020F0502020204030204" pitchFamily="34" charset="0"/>
                <a:cs typeface="Arial" panose="020B0604020202020204" pitchFamily="34" charset="0"/>
              </a:rPr>
              <a:t>La característica física de los ciclistas cadetes y juveniles pertenecientes a la Federación Deportiva del Carchi se asemejan a los valores para detectar talentos deportivos en la categoría cadetes en comparación a nivel internacional el IMC se asemeja en un 96% y en la categoría juvenil el 95 %, como se muestra en el grafico, esta comparación demuestra que las características físicas en su mayoría son similares.</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05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6690" y="286603"/>
            <a:ext cx="10418619" cy="1450757"/>
          </a:xfrm>
          <a:solidFill>
            <a:schemeClr val="accent4">
              <a:lumMod val="60000"/>
              <a:lumOff val="40000"/>
            </a:schemeClr>
          </a:solidFill>
        </p:spPr>
        <p:txBody>
          <a:bodyPr>
            <a:normAutofit/>
          </a:bodyPr>
          <a:lstStyle/>
          <a:p>
            <a:pPr algn="ctr"/>
            <a:r>
              <a:rPr lang="es-EC" b="1" dirty="0">
                <a:solidFill>
                  <a:schemeClr val="tx1"/>
                </a:solidFill>
              </a:rPr>
              <a:t>Resultados de los test</a:t>
            </a:r>
            <a:br>
              <a:rPr lang="es-ES" b="1" dirty="0">
                <a:solidFill>
                  <a:schemeClr val="tx1"/>
                </a:solidFill>
              </a:rPr>
            </a:br>
            <a:r>
              <a:rPr lang="es-EC" b="1" dirty="0">
                <a:solidFill>
                  <a:schemeClr val="tx1"/>
                </a:solidFill>
              </a:rPr>
              <a:t>Test Vo2 </a:t>
            </a:r>
            <a:r>
              <a:rPr lang="es-EC" b="1" dirty="0" err="1">
                <a:solidFill>
                  <a:schemeClr val="tx1"/>
                </a:solidFill>
              </a:rPr>
              <a:t>max</a:t>
            </a:r>
            <a:endParaRPr lang="es-ES" dirty="0">
              <a:solidFill>
                <a:schemeClr val="tx1"/>
              </a:solidFill>
            </a:endParaRPr>
          </a:p>
        </p:txBody>
      </p:sp>
      <p:pic>
        <p:nvPicPr>
          <p:cNvPr id="6" name="Imagen 5"/>
          <p:cNvPicPr>
            <a:picLocks noChangeAspect="1"/>
          </p:cNvPicPr>
          <p:nvPr/>
        </p:nvPicPr>
        <p:blipFill rotWithShape="1">
          <a:blip r:embed="rId2"/>
          <a:srcRect l="40774" t="30625" r="10788" b="16682"/>
          <a:stretch/>
        </p:blipFill>
        <p:spPr>
          <a:xfrm>
            <a:off x="886691" y="1737359"/>
            <a:ext cx="10418618" cy="3383281"/>
          </a:xfrm>
          <a:prstGeom prst="rect">
            <a:avLst/>
          </a:prstGeom>
        </p:spPr>
      </p:pic>
      <p:graphicFrame>
        <p:nvGraphicFramePr>
          <p:cNvPr id="3" name="Tabla 2">
            <a:extLst>
              <a:ext uri="{FF2B5EF4-FFF2-40B4-BE49-F238E27FC236}">
                <a16:creationId xmlns:a16="http://schemas.microsoft.com/office/drawing/2014/main" id="{BC03DECF-8500-834A-B22A-9B1F32E12351}"/>
              </a:ext>
            </a:extLst>
          </p:cNvPr>
          <p:cNvGraphicFramePr>
            <a:graphicFrameLocks noGrp="1"/>
          </p:cNvGraphicFramePr>
          <p:nvPr>
            <p:extLst>
              <p:ext uri="{D42A27DB-BD31-4B8C-83A1-F6EECF244321}">
                <p14:modId xmlns:p14="http://schemas.microsoft.com/office/powerpoint/2010/main" val="3097982226"/>
              </p:ext>
            </p:extLst>
          </p:nvPr>
        </p:nvGraphicFramePr>
        <p:xfrm>
          <a:off x="886690" y="5120640"/>
          <a:ext cx="10418618" cy="1197031"/>
        </p:xfrm>
        <a:graphic>
          <a:graphicData uri="http://schemas.openxmlformats.org/drawingml/2006/table">
            <a:tbl>
              <a:tblPr>
                <a:tableStyleId>{5DA37D80-6434-44D0-A028-1B22A696006F}</a:tableStyleId>
              </a:tblPr>
              <a:tblGrid>
                <a:gridCol w="5376673">
                  <a:extLst>
                    <a:ext uri="{9D8B030D-6E8A-4147-A177-3AD203B41FA5}">
                      <a16:colId xmlns:a16="http://schemas.microsoft.com/office/drawing/2014/main" val="3142498376"/>
                    </a:ext>
                  </a:extLst>
                </a:gridCol>
                <a:gridCol w="1461460">
                  <a:extLst>
                    <a:ext uri="{9D8B030D-6E8A-4147-A177-3AD203B41FA5}">
                      <a16:colId xmlns:a16="http://schemas.microsoft.com/office/drawing/2014/main" val="3457647258"/>
                    </a:ext>
                  </a:extLst>
                </a:gridCol>
                <a:gridCol w="3580485">
                  <a:extLst>
                    <a:ext uri="{9D8B030D-6E8A-4147-A177-3AD203B41FA5}">
                      <a16:colId xmlns:a16="http://schemas.microsoft.com/office/drawing/2014/main" val="3126678071"/>
                    </a:ext>
                  </a:extLst>
                </a:gridCol>
              </a:tblGrid>
              <a:tr h="243445">
                <a:tc>
                  <a:txBody>
                    <a:bodyPr/>
                    <a:lstStyle/>
                    <a:p>
                      <a:pPr algn="ctr" fontAlgn="b"/>
                      <a:r>
                        <a:rPr lang="es-EC" sz="1400" b="1" u="none" strike="noStrike" dirty="0">
                          <a:effectLst/>
                        </a:rPr>
                        <a:t>Investigaciones </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b="1" u="none" strike="noStrike" dirty="0">
                          <a:effectLst/>
                        </a:rPr>
                        <a:t>Cadetes </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b="1" u="none" strike="noStrike" dirty="0">
                          <a:effectLst/>
                        </a:rPr>
                        <a:t>Juveniles</a:t>
                      </a:r>
                      <a:endParaRPr lang="es-EC"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3306290"/>
                  </a:ext>
                </a:extLst>
              </a:tr>
              <a:tr h="576975">
                <a:tc>
                  <a:txBody>
                    <a:bodyPr/>
                    <a:lstStyle/>
                    <a:p>
                      <a:pPr algn="just" fontAlgn="ctr"/>
                      <a:r>
                        <a:rPr lang="es-ES" sz="1600" u="none" strike="noStrike" dirty="0">
                          <a:effectLst/>
                        </a:rPr>
                        <a:t>Detección    y    selección    de talentos    deportivos    en    el ciclismo, 16 – 17 años (Pérez, E. 2010)</a:t>
                      </a:r>
                      <a:endParaRPr lang="es-E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s-EC" sz="1800" u="none" strike="noStrike">
                          <a:effectLst/>
                        </a:rPr>
                        <a:t>89.82%</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dirty="0">
                          <a:effectLst/>
                        </a:rPr>
                        <a:t>92,92%</a:t>
                      </a:r>
                      <a:endParaRPr lang="es-EC"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8982248"/>
                  </a:ext>
                </a:extLst>
              </a:tr>
              <a:tr h="376611">
                <a:tc>
                  <a:txBody>
                    <a:bodyPr/>
                    <a:lstStyle/>
                    <a:p>
                      <a:pPr algn="just" fontAlgn="ctr"/>
                      <a:r>
                        <a:rPr lang="es-ES" sz="1600" u="none" strike="noStrike" dirty="0">
                          <a:effectLst/>
                        </a:rPr>
                        <a:t>Ciclistas santandereanos 18 años (Guerra, E. 2017)</a:t>
                      </a:r>
                      <a:endParaRPr lang="es-ES" sz="16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s-EC" sz="1800" u="none" strike="noStrike" dirty="0">
                          <a:effectLst/>
                        </a:rPr>
                        <a:t>87,33%</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dirty="0">
                          <a:effectLst/>
                        </a:rPr>
                        <a:t>90,35%</a:t>
                      </a:r>
                      <a:endParaRPr lang="es-EC"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4344850"/>
                  </a:ext>
                </a:extLst>
              </a:tr>
            </a:tbl>
          </a:graphicData>
        </a:graphic>
      </p:graphicFrame>
    </p:spTree>
    <p:extLst>
      <p:ext uri="{BB962C8B-B14F-4D97-AF65-F5344CB8AC3E}">
        <p14:creationId xmlns:p14="http://schemas.microsoft.com/office/powerpoint/2010/main" val="48402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364" y="286603"/>
            <a:ext cx="11400159" cy="1450757"/>
          </a:xfrm>
          <a:solidFill>
            <a:schemeClr val="accent4">
              <a:lumMod val="60000"/>
              <a:lumOff val="40000"/>
            </a:schemeClr>
          </a:solidFill>
        </p:spPr>
        <p:txBody>
          <a:bodyPr>
            <a:normAutofit/>
          </a:bodyPr>
          <a:lstStyle/>
          <a:p>
            <a:pPr algn="ctr"/>
            <a:r>
              <a:rPr lang="es-EC" b="1" dirty="0">
                <a:solidFill>
                  <a:schemeClr val="tx1"/>
                </a:solidFill>
              </a:rPr>
              <a:t>Test 200 metros lanzados y 500 metros con partida detenida</a:t>
            </a:r>
            <a:endParaRPr lang="es-ES" dirty="0">
              <a:solidFill>
                <a:schemeClr val="tx1"/>
              </a:solidFill>
            </a:endParaRPr>
          </a:p>
        </p:txBody>
      </p:sp>
      <p:pic>
        <p:nvPicPr>
          <p:cNvPr id="3" name="Imagen 2"/>
          <p:cNvPicPr>
            <a:picLocks noChangeAspect="1"/>
          </p:cNvPicPr>
          <p:nvPr/>
        </p:nvPicPr>
        <p:blipFill rotWithShape="1">
          <a:blip r:embed="rId2"/>
          <a:srcRect l="2716" t="33125" r="43441" b="25721"/>
          <a:stretch/>
        </p:blipFill>
        <p:spPr>
          <a:xfrm>
            <a:off x="346364" y="1737361"/>
            <a:ext cx="11400159" cy="2848494"/>
          </a:xfrm>
          <a:prstGeom prst="rect">
            <a:avLst/>
          </a:prstGeom>
        </p:spPr>
      </p:pic>
      <p:graphicFrame>
        <p:nvGraphicFramePr>
          <p:cNvPr id="4" name="Tabla 3">
            <a:extLst>
              <a:ext uri="{FF2B5EF4-FFF2-40B4-BE49-F238E27FC236}">
                <a16:creationId xmlns:a16="http://schemas.microsoft.com/office/drawing/2014/main" id="{38BD8120-0E50-2444-A282-60E54D6F4616}"/>
              </a:ext>
            </a:extLst>
          </p:cNvPr>
          <p:cNvGraphicFramePr>
            <a:graphicFrameLocks noGrp="1"/>
          </p:cNvGraphicFramePr>
          <p:nvPr>
            <p:extLst>
              <p:ext uri="{D42A27DB-BD31-4B8C-83A1-F6EECF244321}">
                <p14:modId xmlns:p14="http://schemas.microsoft.com/office/powerpoint/2010/main" val="3871972726"/>
              </p:ext>
            </p:extLst>
          </p:nvPr>
        </p:nvGraphicFramePr>
        <p:xfrm>
          <a:off x="445477" y="4585855"/>
          <a:ext cx="11301044" cy="1731164"/>
        </p:xfrm>
        <a:graphic>
          <a:graphicData uri="http://schemas.openxmlformats.org/drawingml/2006/table">
            <a:tbl>
              <a:tblPr>
                <a:tableStyleId>{D7AC3CCA-C797-4891-BE02-D94E43425B78}</a:tableStyleId>
              </a:tblPr>
              <a:tblGrid>
                <a:gridCol w="4760972">
                  <a:extLst>
                    <a:ext uri="{9D8B030D-6E8A-4147-A177-3AD203B41FA5}">
                      <a16:colId xmlns:a16="http://schemas.microsoft.com/office/drawing/2014/main" val="706198585"/>
                    </a:ext>
                  </a:extLst>
                </a:gridCol>
                <a:gridCol w="1635018">
                  <a:extLst>
                    <a:ext uri="{9D8B030D-6E8A-4147-A177-3AD203B41FA5}">
                      <a16:colId xmlns:a16="http://schemas.microsoft.com/office/drawing/2014/main" val="3282530276"/>
                    </a:ext>
                  </a:extLst>
                </a:gridCol>
                <a:gridCol w="1635018">
                  <a:extLst>
                    <a:ext uri="{9D8B030D-6E8A-4147-A177-3AD203B41FA5}">
                      <a16:colId xmlns:a16="http://schemas.microsoft.com/office/drawing/2014/main" val="459624325"/>
                    </a:ext>
                  </a:extLst>
                </a:gridCol>
                <a:gridCol w="1635018">
                  <a:extLst>
                    <a:ext uri="{9D8B030D-6E8A-4147-A177-3AD203B41FA5}">
                      <a16:colId xmlns:a16="http://schemas.microsoft.com/office/drawing/2014/main" val="2758548963"/>
                    </a:ext>
                  </a:extLst>
                </a:gridCol>
                <a:gridCol w="1635018">
                  <a:extLst>
                    <a:ext uri="{9D8B030D-6E8A-4147-A177-3AD203B41FA5}">
                      <a16:colId xmlns:a16="http://schemas.microsoft.com/office/drawing/2014/main" val="1145393697"/>
                    </a:ext>
                  </a:extLst>
                </a:gridCol>
              </a:tblGrid>
              <a:tr h="212945">
                <a:tc>
                  <a:txBody>
                    <a:bodyPr/>
                    <a:lstStyle/>
                    <a:p>
                      <a:pPr algn="l" fontAlgn="b"/>
                      <a:endParaRPr lang="es-EC" sz="12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s-EC" sz="1600" b="1" u="none" strike="noStrike">
                          <a:effectLst/>
                        </a:rPr>
                        <a:t>200 mts</a:t>
                      </a:r>
                      <a:endParaRPr lang="es-EC"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c gridSpan="2">
                  <a:txBody>
                    <a:bodyPr/>
                    <a:lstStyle/>
                    <a:p>
                      <a:pPr algn="ctr" fontAlgn="b"/>
                      <a:r>
                        <a:rPr lang="es-EC" sz="1600" b="1" u="none" strike="noStrike" dirty="0">
                          <a:effectLst/>
                        </a:rPr>
                        <a:t>500 mts</a:t>
                      </a:r>
                      <a:endParaRPr lang="es-EC"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55681130"/>
                  </a:ext>
                </a:extLst>
              </a:tr>
              <a:tr h="252872">
                <a:tc>
                  <a:txBody>
                    <a:bodyPr/>
                    <a:lstStyle/>
                    <a:p>
                      <a:pPr algn="ctr" fontAlgn="b"/>
                      <a:r>
                        <a:rPr lang="es-EC" sz="1600" b="1" u="none" strike="noStrike" dirty="0">
                          <a:effectLst/>
                        </a:rPr>
                        <a:t>Investigaciones </a:t>
                      </a:r>
                      <a:endParaRPr lang="es-EC"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600" b="1" u="none" strike="noStrike" dirty="0">
                          <a:effectLst/>
                        </a:rPr>
                        <a:t>Cadetes </a:t>
                      </a:r>
                      <a:endParaRPr lang="es-EC"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600" b="1" u="none" strike="noStrike">
                          <a:effectLst/>
                        </a:rPr>
                        <a:t>Juveniles</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b="1" u="none" strike="noStrike" dirty="0">
                          <a:effectLst/>
                        </a:rPr>
                        <a:t>Cadetes</a:t>
                      </a:r>
                      <a:endParaRPr lang="es-EC"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600" b="1" u="none" strike="noStrike" dirty="0">
                          <a:effectLst/>
                        </a:rPr>
                        <a:t>Juveniles</a:t>
                      </a:r>
                      <a:endParaRPr lang="es-EC"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750606"/>
                  </a:ext>
                </a:extLst>
              </a:tr>
              <a:tr h="825162">
                <a:tc>
                  <a:txBody>
                    <a:bodyPr/>
                    <a:lstStyle/>
                    <a:p>
                      <a:pPr algn="just" fontAlgn="ctr"/>
                      <a:r>
                        <a:rPr lang="es-ES" sz="1400" u="none" strike="noStrike" dirty="0">
                          <a:effectLst/>
                        </a:rPr>
                        <a:t>Detección    y    selección    de talentos    deportivos    en    el ciclismo, 16 – 17 años (Pérez, E. 2010)</a:t>
                      </a:r>
                      <a:endParaRPr lang="es-ES" sz="14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s-EC" sz="1800" u="none" strike="noStrike" dirty="0">
                          <a:effectLst/>
                        </a:rPr>
                        <a:t>93,68%</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dirty="0">
                          <a:effectLst/>
                        </a:rPr>
                        <a:t>95,11%</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800" u="none" strike="noStrike" dirty="0">
                          <a:effectLst/>
                        </a:rPr>
                        <a:t>96,78%</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800" u="none" strike="noStrike" dirty="0">
                          <a:effectLst/>
                        </a:rPr>
                        <a:t>97,68%</a:t>
                      </a:r>
                      <a:endParaRPr lang="es-EC"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7847952"/>
                  </a:ext>
                </a:extLst>
              </a:tr>
              <a:tr h="399272">
                <a:tc>
                  <a:txBody>
                    <a:bodyPr/>
                    <a:lstStyle/>
                    <a:p>
                      <a:pPr algn="just" fontAlgn="ctr"/>
                      <a:r>
                        <a:rPr lang="es-ES" sz="1400" u="none" strike="noStrike" dirty="0">
                          <a:effectLst/>
                        </a:rPr>
                        <a:t>Ciclistas santandereanos 18 años (Guerra, E. 2017)</a:t>
                      </a:r>
                      <a:endParaRPr lang="es-ES" sz="14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s-EC" sz="1800" u="none" strike="noStrike">
                          <a:effectLst/>
                        </a:rPr>
                        <a:t>87.63%</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a:effectLst/>
                        </a:rPr>
                        <a:t>88,96%</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800" u="none" strike="noStrike">
                          <a:effectLst/>
                        </a:rPr>
                        <a:t>89,82%</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800" u="none" strike="noStrike" dirty="0">
                          <a:effectLst/>
                        </a:rPr>
                        <a:t>90,66%</a:t>
                      </a:r>
                      <a:endParaRPr lang="es-EC"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7823142"/>
                  </a:ext>
                </a:extLst>
              </a:tr>
            </a:tbl>
          </a:graphicData>
        </a:graphic>
      </p:graphicFrame>
    </p:spTree>
    <p:extLst>
      <p:ext uri="{BB962C8B-B14F-4D97-AF65-F5344CB8AC3E}">
        <p14:creationId xmlns:p14="http://schemas.microsoft.com/office/powerpoint/2010/main" val="160525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352038" cy="1052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600" b="1" spc="0" dirty="0">
                <a:ln/>
                <a:solidFill>
                  <a:schemeClr val="accent3"/>
                </a:solidFill>
                <a:latin typeface="Arial" panose="020B0604020202020204" pitchFamily="34" charset="0"/>
                <a:cs typeface="Arial" panose="020B0604020202020204" pitchFamily="34" charset="0"/>
              </a:rPr>
              <a:t>ESTRUCTURA DE LA PRESENTACIÓN</a:t>
            </a:r>
            <a:endParaRPr lang="es-ES" sz="3600" b="1" spc="0" dirty="0">
              <a:ln/>
              <a:solidFill>
                <a:schemeClr val="accent3"/>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Ø"/>
            </a:pPr>
            <a:r>
              <a:rPr lang="es-ES" b="1" dirty="0"/>
              <a:t>PROBLEMA DE INVESTIGACIÓN </a:t>
            </a:r>
          </a:p>
          <a:p>
            <a:pPr>
              <a:buFont typeface="Wingdings" panose="05000000000000000000" pitchFamily="2" charset="2"/>
              <a:buChar char="Ø"/>
            </a:pPr>
            <a:r>
              <a:rPr lang="es-ES" b="1" dirty="0"/>
              <a:t>OBJETIVOS</a:t>
            </a:r>
          </a:p>
          <a:p>
            <a:pPr>
              <a:buFont typeface="Wingdings" panose="05000000000000000000" pitchFamily="2" charset="2"/>
              <a:buChar char="Ø"/>
            </a:pPr>
            <a:r>
              <a:rPr lang="es-ES" b="1" dirty="0"/>
              <a:t>GENERAL-ESPECÍFICOS</a:t>
            </a:r>
          </a:p>
          <a:p>
            <a:pPr>
              <a:buFont typeface="Wingdings" panose="05000000000000000000" pitchFamily="2" charset="2"/>
              <a:buChar char="Ø"/>
            </a:pPr>
            <a:r>
              <a:rPr lang="es-ES" b="1" dirty="0"/>
              <a:t>JUSTIFICACIÓN, IMPORTANCIA Y ALCANCE DEL PROYECTO</a:t>
            </a:r>
          </a:p>
          <a:p>
            <a:pPr>
              <a:buFont typeface="Wingdings" panose="05000000000000000000" pitchFamily="2" charset="2"/>
              <a:buChar char="Ø"/>
            </a:pPr>
            <a:r>
              <a:rPr lang="es-ES" b="1" dirty="0"/>
              <a:t>HIPÓTESIS </a:t>
            </a:r>
          </a:p>
          <a:p>
            <a:pPr>
              <a:buFont typeface="Wingdings" panose="05000000000000000000" pitchFamily="2" charset="2"/>
              <a:buChar char="Ø"/>
            </a:pPr>
            <a:r>
              <a:rPr lang="es-ES" b="1" dirty="0"/>
              <a:t>VARIABLES: DEPENDIENTE-INDEPENDIENTE</a:t>
            </a:r>
          </a:p>
          <a:p>
            <a:pPr>
              <a:buFont typeface="Wingdings" panose="05000000000000000000" pitchFamily="2" charset="2"/>
              <a:buChar char="Ø"/>
            </a:pPr>
            <a:r>
              <a:rPr lang="es-ES" b="1" dirty="0"/>
              <a:t>MARCO TEÓRICO</a:t>
            </a:r>
          </a:p>
          <a:p>
            <a:pPr>
              <a:buFont typeface="Wingdings" panose="05000000000000000000" pitchFamily="2" charset="2"/>
              <a:buChar char="Ø"/>
            </a:pPr>
            <a:r>
              <a:rPr lang="es-ES" b="1" dirty="0"/>
              <a:t>METODOLOGÍA DE INVESTIGACIÓN </a:t>
            </a:r>
          </a:p>
          <a:p>
            <a:pPr>
              <a:buFont typeface="Wingdings" panose="05000000000000000000" pitchFamily="2" charset="2"/>
              <a:buChar char="Ø"/>
            </a:pPr>
            <a:r>
              <a:rPr lang="es-ES" b="1" dirty="0"/>
              <a:t>RESULTADOS</a:t>
            </a:r>
          </a:p>
          <a:p>
            <a:pPr>
              <a:buFont typeface="Wingdings" panose="05000000000000000000" pitchFamily="2" charset="2"/>
              <a:buChar char="Ø"/>
            </a:pPr>
            <a:r>
              <a:rPr lang="es-ES" b="1" dirty="0"/>
              <a:t>CONCLUSIONES Y RECOMEDACIONES</a:t>
            </a:r>
          </a:p>
          <a:p>
            <a:endParaRPr lang="es-ES" dirty="0"/>
          </a:p>
          <a:p>
            <a:endParaRPr lang="es-ES" dirty="0"/>
          </a:p>
          <a:p>
            <a:endParaRPr lang="es-ES" dirty="0"/>
          </a:p>
          <a:p>
            <a:pPr marL="0" indent="0">
              <a:buNone/>
            </a:pPr>
            <a:endParaRPr lang="es-ES" dirty="0"/>
          </a:p>
        </p:txBody>
      </p:sp>
    </p:spTree>
    <p:extLst>
      <p:ext uri="{BB962C8B-B14F-4D97-AF65-F5344CB8AC3E}">
        <p14:creationId xmlns:p14="http://schemas.microsoft.com/office/powerpoint/2010/main" val="4099293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1009" y="286604"/>
            <a:ext cx="10803987" cy="1218640"/>
          </a:xfrm>
          <a:solidFill>
            <a:schemeClr val="accent4">
              <a:lumMod val="60000"/>
              <a:lumOff val="40000"/>
            </a:schemeClr>
          </a:solidFill>
        </p:spPr>
        <p:txBody>
          <a:bodyPr>
            <a:normAutofit/>
          </a:bodyPr>
          <a:lstStyle/>
          <a:p>
            <a:pPr algn="ctr"/>
            <a:r>
              <a:rPr lang="es-EC" b="1" dirty="0">
                <a:solidFill>
                  <a:schemeClr val="tx1"/>
                </a:solidFill>
              </a:rPr>
              <a:t>Test de Wells </a:t>
            </a:r>
            <a:br>
              <a:rPr lang="es-ES" b="1" dirty="0">
                <a:solidFill>
                  <a:schemeClr val="tx1"/>
                </a:solidFill>
              </a:rPr>
            </a:br>
            <a:r>
              <a:rPr lang="es-EC" sz="2700" b="1" dirty="0">
                <a:solidFill>
                  <a:schemeClr val="tx1"/>
                </a:solidFill>
              </a:rPr>
              <a:t>Flexibilidad</a:t>
            </a:r>
            <a:endParaRPr lang="es-ES" dirty="0"/>
          </a:p>
        </p:txBody>
      </p:sp>
      <p:pic>
        <p:nvPicPr>
          <p:cNvPr id="10" name="Imagen 9"/>
          <p:cNvPicPr>
            <a:picLocks noChangeAspect="1"/>
          </p:cNvPicPr>
          <p:nvPr/>
        </p:nvPicPr>
        <p:blipFill rotWithShape="1">
          <a:blip r:embed="rId2"/>
          <a:srcRect l="15581" t="31202" r="40738" b="16491"/>
          <a:stretch/>
        </p:blipFill>
        <p:spPr>
          <a:xfrm>
            <a:off x="4473525" y="1737360"/>
            <a:ext cx="7596554" cy="4579034"/>
          </a:xfrm>
          <a:prstGeom prst="rect">
            <a:avLst/>
          </a:prstGeom>
        </p:spPr>
      </p:pic>
      <p:graphicFrame>
        <p:nvGraphicFramePr>
          <p:cNvPr id="12" name="Marcador de contenido 11"/>
          <p:cNvGraphicFramePr>
            <a:graphicFrameLocks noGrp="1"/>
          </p:cNvGraphicFramePr>
          <p:nvPr>
            <p:ph sz="half" idx="1"/>
            <p:extLst>
              <p:ext uri="{D42A27DB-BD31-4B8C-83A1-F6EECF244321}">
                <p14:modId xmlns:p14="http://schemas.microsoft.com/office/powerpoint/2010/main" val="3553894227"/>
              </p:ext>
            </p:extLst>
          </p:nvPr>
        </p:nvGraphicFramePr>
        <p:xfrm>
          <a:off x="323559" y="1737360"/>
          <a:ext cx="3854549" cy="4185137"/>
        </p:xfrm>
        <a:graphic>
          <a:graphicData uri="http://schemas.openxmlformats.org/drawingml/2006/table">
            <a:tbl>
              <a:tblPr>
                <a:tableStyleId>{5C22544A-7EE6-4342-B048-85BDC9FD1C3A}</a:tableStyleId>
              </a:tblPr>
              <a:tblGrid>
                <a:gridCol w="1012872">
                  <a:extLst>
                    <a:ext uri="{9D8B030D-6E8A-4147-A177-3AD203B41FA5}">
                      <a16:colId xmlns:a16="http://schemas.microsoft.com/office/drawing/2014/main" val="20000"/>
                    </a:ext>
                  </a:extLst>
                </a:gridCol>
                <a:gridCol w="1181686">
                  <a:extLst>
                    <a:ext uri="{9D8B030D-6E8A-4147-A177-3AD203B41FA5}">
                      <a16:colId xmlns:a16="http://schemas.microsoft.com/office/drawing/2014/main" val="20001"/>
                    </a:ext>
                  </a:extLst>
                </a:gridCol>
                <a:gridCol w="886265">
                  <a:extLst>
                    <a:ext uri="{9D8B030D-6E8A-4147-A177-3AD203B41FA5}">
                      <a16:colId xmlns:a16="http://schemas.microsoft.com/office/drawing/2014/main" val="20002"/>
                    </a:ext>
                  </a:extLst>
                </a:gridCol>
                <a:gridCol w="773726">
                  <a:extLst>
                    <a:ext uri="{9D8B030D-6E8A-4147-A177-3AD203B41FA5}">
                      <a16:colId xmlns:a16="http://schemas.microsoft.com/office/drawing/2014/main" val="20003"/>
                    </a:ext>
                  </a:extLst>
                </a:gridCol>
              </a:tblGrid>
              <a:tr h="1418105">
                <a:tc>
                  <a:txBody>
                    <a:bodyPr/>
                    <a:lstStyle/>
                    <a:p>
                      <a:pPr algn="l" fontAlgn="ctr"/>
                      <a:r>
                        <a:rPr lang="es-EC" sz="1100" b="1" u="none" strike="noStrike" dirty="0">
                          <a:effectLst/>
                        </a:rPr>
                        <a:t>CONDICIÓN</a:t>
                      </a:r>
                      <a:endParaRPr lang="es-ES" sz="11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100" b="1" u="none" strike="noStrike" dirty="0">
                          <a:effectLst/>
                        </a:rPr>
                        <a:t>Cm</a:t>
                      </a:r>
                      <a:endParaRPr lang="es-ES" sz="11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100" b="1" u="none" strike="noStrike" dirty="0">
                          <a:effectLst/>
                        </a:rPr>
                        <a:t>CADETES</a:t>
                      </a:r>
                      <a:endParaRPr lang="es-ES" sz="11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100" b="1" u="none" strike="noStrike" dirty="0">
                          <a:effectLst/>
                        </a:rPr>
                        <a:t>JUVENILES</a:t>
                      </a:r>
                      <a:endParaRPr lang="es-ES" sz="11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0"/>
                  </a:ext>
                </a:extLst>
              </a:tr>
              <a:tr h="691758">
                <a:tc>
                  <a:txBody>
                    <a:bodyPr/>
                    <a:lstStyle/>
                    <a:p>
                      <a:pPr algn="l" fontAlgn="ctr"/>
                      <a:r>
                        <a:rPr lang="es-EC" sz="1600" u="none" strike="noStrike" dirty="0">
                          <a:effectLst/>
                        </a:rPr>
                        <a:t>Excelente</a:t>
                      </a:r>
                      <a:endParaRPr lang="es-E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dirty="0">
                          <a:effectLst/>
                        </a:rPr>
                        <a:t>17 a 27</a:t>
                      </a:r>
                      <a:endParaRPr lang="es-E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a:effectLst/>
                        </a:rPr>
                        <a:t>4</a:t>
                      </a:r>
                      <a:endParaRPr lang="es-ES" sz="16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a:effectLst/>
                        </a:rPr>
                        <a:t>1</a:t>
                      </a:r>
                      <a:endParaRPr lang="es-ES" sz="16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691758">
                <a:tc>
                  <a:txBody>
                    <a:bodyPr/>
                    <a:lstStyle/>
                    <a:p>
                      <a:pPr algn="l" fontAlgn="ctr"/>
                      <a:r>
                        <a:rPr lang="es-EC" sz="1600" u="none" strike="noStrike" dirty="0">
                          <a:effectLst/>
                        </a:rPr>
                        <a:t>Muy bueno</a:t>
                      </a:r>
                      <a:endParaRPr lang="es-E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dirty="0">
                          <a:effectLst/>
                        </a:rPr>
                        <a:t>6 a 16</a:t>
                      </a:r>
                      <a:endParaRPr lang="es-E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a:effectLst/>
                        </a:rPr>
                        <a:t>1</a:t>
                      </a:r>
                      <a:endParaRPr lang="es-ES" sz="16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dirty="0">
                          <a:effectLst/>
                        </a:rPr>
                        <a:t>3</a:t>
                      </a:r>
                      <a:endParaRPr lang="es-E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691758">
                <a:tc>
                  <a:txBody>
                    <a:bodyPr/>
                    <a:lstStyle/>
                    <a:p>
                      <a:pPr algn="l" fontAlgn="ctr"/>
                      <a:r>
                        <a:rPr lang="es-EC" sz="1600" u="none" strike="noStrike" dirty="0">
                          <a:effectLst/>
                        </a:rPr>
                        <a:t>Bueno</a:t>
                      </a:r>
                      <a:endParaRPr lang="es-E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dirty="0">
                          <a:effectLst/>
                        </a:rPr>
                        <a:t>0 a 5</a:t>
                      </a:r>
                      <a:endParaRPr lang="es-E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dirty="0">
                          <a:effectLst/>
                        </a:rPr>
                        <a:t>2</a:t>
                      </a:r>
                      <a:endParaRPr lang="es-E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dirty="0">
                          <a:effectLst/>
                        </a:rPr>
                        <a:t>3</a:t>
                      </a:r>
                      <a:endParaRPr lang="es-E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r h="691758">
                <a:tc>
                  <a:txBody>
                    <a:bodyPr/>
                    <a:lstStyle/>
                    <a:p>
                      <a:pPr algn="l" fontAlgn="ctr"/>
                      <a:r>
                        <a:rPr lang="es-EC" sz="1600" u="none" strike="noStrike">
                          <a:effectLst/>
                        </a:rPr>
                        <a:t>Regular</a:t>
                      </a:r>
                      <a:endParaRPr lang="es-ES" sz="16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a:effectLst/>
                        </a:rPr>
                        <a:t>-8 a -1</a:t>
                      </a:r>
                      <a:endParaRPr lang="es-ES" sz="16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a:effectLst/>
                        </a:rPr>
                        <a:t>1</a:t>
                      </a:r>
                      <a:endParaRPr lang="es-ES" sz="16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EC" sz="1600" u="none" strike="noStrike" dirty="0">
                          <a:effectLst/>
                        </a:rPr>
                        <a:t>0</a:t>
                      </a:r>
                      <a:endParaRPr lang="es-E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9721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97279" y="286604"/>
            <a:ext cx="10761785" cy="1120166"/>
          </a:xfrm>
          <a:solidFill>
            <a:schemeClr val="accent4">
              <a:lumMod val="60000"/>
              <a:lumOff val="40000"/>
            </a:schemeClr>
          </a:solidFill>
        </p:spPr>
        <p:txBody>
          <a:bodyPr/>
          <a:lstStyle/>
          <a:p>
            <a:pPr algn="ctr"/>
            <a:r>
              <a:rPr lang="es-EC" b="1" dirty="0">
                <a:solidFill>
                  <a:schemeClr val="tx1"/>
                </a:solidFill>
              </a:rPr>
              <a:t>Abdominales en 30 segundos </a:t>
            </a:r>
            <a:endParaRPr lang="es-ES" b="1" dirty="0"/>
          </a:p>
        </p:txBody>
      </p:sp>
      <p:graphicFrame>
        <p:nvGraphicFramePr>
          <p:cNvPr id="10" name="Marcador de contenido 9"/>
          <p:cNvGraphicFramePr>
            <a:graphicFrameLocks noGrp="1"/>
          </p:cNvGraphicFramePr>
          <p:nvPr>
            <p:ph sz="half" idx="1"/>
            <p:extLst>
              <p:ext uri="{D42A27DB-BD31-4B8C-83A1-F6EECF244321}">
                <p14:modId xmlns:p14="http://schemas.microsoft.com/office/powerpoint/2010/main" val="164045444"/>
              </p:ext>
            </p:extLst>
          </p:nvPr>
        </p:nvGraphicFramePr>
        <p:xfrm>
          <a:off x="299898" y="1737360"/>
          <a:ext cx="3496248" cy="2419005"/>
        </p:xfrm>
        <a:graphic>
          <a:graphicData uri="http://schemas.openxmlformats.org/drawingml/2006/table">
            <a:tbl>
              <a:tblPr>
                <a:tableStyleId>{5C22544A-7EE6-4342-B048-85BDC9FD1C3A}</a:tableStyleId>
              </a:tblPr>
              <a:tblGrid>
                <a:gridCol w="1165416">
                  <a:extLst>
                    <a:ext uri="{9D8B030D-6E8A-4147-A177-3AD203B41FA5}">
                      <a16:colId xmlns:a16="http://schemas.microsoft.com/office/drawing/2014/main" val="20000"/>
                    </a:ext>
                  </a:extLst>
                </a:gridCol>
                <a:gridCol w="1165416">
                  <a:extLst>
                    <a:ext uri="{9D8B030D-6E8A-4147-A177-3AD203B41FA5}">
                      <a16:colId xmlns:a16="http://schemas.microsoft.com/office/drawing/2014/main" val="20001"/>
                    </a:ext>
                  </a:extLst>
                </a:gridCol>
                <a:gridCol w="1165416">
                  <a:extLst>
                    <a:ext uri="{9D8B030D-6E8A-4147-A177-3AD203B41FA5}">
                      <a16:colId xmlns:a16="http://schemas.microsoft.com/office/drawing/2014/main" val="20002"/>
                    </a:ext>
                  </a:extLst>
                </a:gridCol>
              </a:tblGrid>
              <a:tr h="483801">
                <a:tc>
                  <a:txBody>
                    <a:bodyPr/>
                    <a:lstStyle/>
                    <a:p>
                      <a:pPr algn="ctr" fontAlgn="b"/>
                      <a:r>
                        <a:rPr lang="es-ES" sz="1600" b="1" u="none" strike="noStrike" dirty="0">
                          <a:effectLst/>
                        </a:rPr>
                        <a:t>Condición</a:t>
                      </a:r>
                      <a:endParaRPr lang="es-E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600" b="1" u="none" strike="noStrike">
                          <a:effectLst/>
                        </a:rPr>
                        <a:t>Cadetes</a:t>
                      </a:r>
                      <a:endParaRPr lang="es-E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600" b="1" u="none" strike="noStrike" dirty="0">
                          <a:effectLst/>
                        </a:rPr>
                        <a:t>Juveniles</a:t>
                      </a:r>
                      <a:endParaRPr lang="es-E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483801">
                <a:tc>
                  <a:txBody>
                    <a:bodyPr/>
                    <a:lstStyle/>
                    <a:p>
                      <a:pPr algn="l" fontAlgn="ctr"/>
                      <a:r>
                        <a:rPr lang="es-EC" sz="1600" u="none" strike="noStrike">
                          <a:effectLst/>
                        </a:rPr>
                        <a:t>Excelente</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483801">
                <a:tc>
                  <a:txBody>
                    <a:bodyPr/>
                    <a:lstStyle/>
                    <a:p>
                      <a:pPr algn="l" fontAlgn="ctr"/>
                      <a:r>
                        <a:rPr lang="es-EC" sz="1600" u="none" strike="noStrike">
                          <a:effectLst/>
                        </a:rPr>
                        <a:t>Muy bueno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4</a:t>
                      </a:r>
                      <a:endParaRPr lang="es-EC"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483801">
                <a:tc>
                  <a:txBody>
                    <a:bodyPr/>
                    <a:lstStyle/>
                    <a:p>
                      <a:pPr algn="l" fontAlgn="ctr"/>
                      <a:r>
                        <a:rPr lang="es-EC" sz="1600" u="none" strike="noStrike">
                          <a:effectLst/>
                        </a:rPr>
                        <a:t>Bueno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3</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483801">
                <a:tc>
                  <a:txBody>
                    <a:bodyPr/>
                    <a:lstStyle/>
                    <a:p>
                      <a:pPr algn="l" fontAlgn="ctr"/>
                      <a:r>
                        <a:rPr lang="es-EC" sz="1600" u="none" strike="noStrike">
                          <a:effectLst/>
                        </a:rPr>
                        <a:t>Regular</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0</a:t>
                      </a:r>
                      <a:endParaRPr lang="es-EC"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6" name="1 Gráfico"/>
          <p:cNvGraphicFramePr>
            <a:graphicFrameLocks/>
          </p:cNvGraphicFramePr>
          <p:nvPr>
            <p:extLst>
              <p:ext uri="{D42A27DB-BD31-4B8C-83A1-F6EECF244321}">
                <p14:modId xmlns:p14="http://schemas.microsoft.com/office/powerpoint/2010/main" val="2506610673"/>
              </p:ext>
            </p:extLst>
          </p:nvPr>
        </p:nvGraphicFramePr>
        <p:xfrm>
          <a:off x="4156363" y="1737360"/>
          <a:ext cx="7857445" cy="4494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a:extLst>
              <a:ext uri="{FF2B5EF4-FFF2-40B4-BE49-F238E27FC236}">
                <a16:creationId xmlns:a16="http://schemas.microsoft.com/office/drawing/2014/main" id="{53A515C1-2CCB-B94B-B45D-3F5E3716FE7F}"/>
              </a:ext>
            </a:extLst>
          </p:cNvPr>
          <p:cNvGraphicFramePr>
            <a:graphicFrameLocks noGrp="1"/>
          </p:cNvGraphicFramePr>
          <p:nvPr>
            <p:extLst>
              <p:ext uri="{D42A27DB-BD31-4B8C-83A1-F6EECF244321}">
                <p14:modId xmlns:p14="http://schemas.microsoft.com/office/powerpoint/2010/main" val="319832249"/>
              </p:ext>
            </p:extLst>
          </p:nvPr>
        </p:nvGraphicFramePr>
        <p:xfrm>
          <a:off x="0" y="4361887"/>
          <a:ext cx="4156363" cy="1969643"/>
        </p:xfrm>
        <a:graphic>
          <a:graphicData uri="http://schemas.openxmlformats.org/drawingml/2006/table">
            <a:tbl>
              <a:tblPr firstRow="1" firstCol="1" bandRow="1">
                <a:tableStyleId>{5C22544A-7EE6-4342-B048-85BDC9FD1C3A}</a:tableStyleId>
              </a:tblPr>
              <a:tblGrid>
                <a:gridCol w="1747114">
                  <a:extLst>
                    <a:ext uri="{9D8B030D-6E8A-4147-A177-3AD203B41FA5}">
                      <a16:colId xmlns:a16="http://schemas.microsoft.com/office/drawing/2014/main" val="3816047466"/>
                    </a:ext>
                  </a:extLst>
                </a:gridCol>
                <a:gridCol w="991888">
                  <a:extLst>
                    <a:ext uri="{9D8B030D-6E8A-4147-A177-3AD203B41FA5}">
                      <a16:colId xmlns:a16="http://schemas.microsoft.com/office/drawing/2014/main" val="4168728414"/>
                    </a:ext>
                  </a:extLst>
                </a:gridCol>
                <a:gridCol w="1361936">
                  <a:extLst>
                    <a:ext uri="{9D8B030D-6E8A-4147-A177-3AD203B41FA5}">
                      <a16:colId xmlns:a16="http://schemas.microsoft.com/office/drawing/2014/main" val="1128702888"/>
                    </a:ext>
                  </a:extLst>
                </a:gridCol>
                <a:gridCol w="55425">
                  <a:extLst>
                    <a:ext uri="{9D8B030D-6E8A-4147-A177-3AD203B41FA5}">
                      <a16:colId xmlns:a16="http://schemas.microsoft.com/office/drawing/2014/main" val="3133909158"/>
                    </a:ext>
                  </a:extLst>
                </a:gridCol>
              </a:tblGrid>
              <a:tr h="133104">
                <a:tc>
                  <a:txBody>
                    <a:bodyPr/>
                    <a:lstStyle/>
                    <a:p>
                      <a:pPr algn="l">
                        <a:lnSpc>
                          <a:spcPct val="150000"/>
                        </a:lnSpc>
                        <a:spcAft>
                          <a:spcPts val="1000"/>
                        </a:spcAft>
                      </a:pPr>
                      <a:r>
                        <a:rPr lang="es-EC" sz="500">
                          <a:effectLst/>
                        </a:rPr>
                        <a:t> </a:t>
                      </a:r>
                      <a:endParaRPr lang="es-EC" sz="6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rowSpan="2" gridSpan="2">
                  <a:txBody>
                    <a:bodyPr/>
                    <a:lstStyle/>
                    <a:p>
                      <a:pPr algn="l">
                        <a:lnSpc>
                          <a:spcPct val="150000"/>
                        </a:lnSpc>
                        <a:spcAft>
                          <a:spcPts val="1000"/>
                        </a:spcAft>
                      </a:pPr>
                      <a:r>
                        <a:rPr lang="es-EC" sz="500" dirty="0">
                          <a:effectLst/>
                        </a:rPr>
                        <a:t>                 </a:t>
                      </a:r>
                      <a:r>
                        <a:rPr lang="es-EC" sz="900" dirty="0">
                          <a:effectLst/>
                        </a:rPr>
                        <a:t>CADETES                         JUVENILES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rowSpan="2" hMerge="1">
                  <a:txBody>
                    <a:bodyPr/>
                    <a:lstStyle/>
                    <a:p>
                      <a:endParaRPr lang="es-EC"/>
                    </a:p>
                  </a:txBody>
                  <a:tcPr/>
                </a:tc>
                <a:tc>
                  <a:txBody>
                    <a:bodyPr/>
                    <a:lstStyle/>
                    <a:p>
                      <a:pPr algn="just">
                        <a:lnSpc>
                          <a:spcPct val="150000"/>
                        </a:lnSpc>
                        <a:spcAft>
                          <a:spcPts val="1000"/>
                        </a:spcAft>
                      </a:pPr>
                      <a:r>
                        <a:rPr lang="es-EC" sz="600">
                          <a:effectLst/>
                        </a:rPr>
                        <a:t> </a:t>
                      </a:r>
                      <a:endParaRPr lang="es-EC" sz="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65690411"/>
                  </a:ext>
                </a:extLst>
              </a:tr>
              <a:tr h="133104">
                <a:tc>
                  <a:txBody>
                    <a:bodyPr/>
                    <a:lstStyle/>
                    <a:p>
                      <a:pPr>
                        <a:lnSpc>
                          <a:spcPct val="107000"/>
                        </a:lnSpc>
                      </a:pPr>
                      <a:endParaRPr lang="es-EC" sz="500">
                        <a:effectLst/>
                        <a:latin typeface="Calibri" panose="020F0502020204030204" pitchFamily="34" charset="0"/>
                        <a:cs typeface="Times New Roman" panose="02020603050405020304" pitchFamily="18" charset="0"/>
                      </a:endParaRPr>
                    </a:p>
                  </a:txBody>
                  <a:tcPr marL="20810" marR="20810" marT="0" marB="0" anchor="ctr"/>
                </a:tc>
                <a:tc gridSpan="2" vMerge="1">
                  <a:txBody>
                    <a:bodyPr/>
                    <a:lstStyle/>
                    <a:p>
                      <a:endParaRPr lang="es-EC"/>
                    </a:p>
                  </a:txBody>
                  <a:tcPr/>
                </a:tc>
                <a:tc hMerge="1" vMerge="1">
                  <a:txBody>
                    <a:bodyPr/>
                    <a:lstStyle/>
                    <a:p>
                      <a:endParaRPr lang="es-EC"/>
                    </a:p>
                  </a:txBody>
                  <a:tcPr/>
                </a:tc>
                <a:tc>
                  <a:txBody>
                    <a:bodyPr/>
                    <a:lstStyle/>
                    <a:p>
                      <a:pPr algn="just">
                        <a:lnSpc>
                          <a:spcPct val="150000"/>
                        </a:lnSpc>
                        <a:spcAft>
                          <a:spcPts val="1000"/>
                        </a:spcAft>
                      </a:pPr>
                      <a:r>
                        <a:rPr lang="es-EC" sz="600">
                          <a:effectLst/>
                        </a:rPr>
                        <a:t> </a:t>
                      </a:r>
                      <a:endParaRPr lang="es-EC" sz="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3533147"/>
                  </a:ext>
                </a:extLst>
              </a:tr>
              <a:tr h="528005">
                <a:tc>
                  <a:txBody>
                    <a:bodyPr/>
                    <a:lstStyle/>
                    <a:p>
                      <a:pPr algn="l">
                        <a:lnSpc>
                          <a:spcPct val="150000"/>
                        </a:lnSpc>
                        <a:spcAft>
                          <a:spcPts val="1000"/>
                        </a:spcAft>
                      </a:pPr>
                      <a:r>
                        <a:rPr lang="es-EC" sz="1200">
                          <a:effectLst/>
                        </a:rPr>
                        <a:t>CONDICIÓN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a:txBody>
                    <a:bodyPr/>
                    <a:lstStyle/>
                    <a:p>
                      <a:pPr algn="ctr">
                        <a:lnSpc>
                          <a:spcPct val="150000"/>
                        </a:lnSpc>
                        <a:spcAft>
                          <a:spcPts val="1000"/>
                        </a:spcAft>
                      </a:pPr>
                      <a:r>
                        <a:rPr lang="es-EC" sz="800" dirty="0">
                          <a:effectLst/>
                        </a:rPr>
                        <a:t>REPETICIONES</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gridSpan="2">
                  <a:txBody>
                    <a:bodyPr/>
                    <a:lstStyle/>
                    <a:p>
                      <a:pPr algn="ctr">
                        <a:lnSpc>
                          <a:spcPct val="150000"/>
                        </a:lnSpc>
                        <a:spcAft>
                          <a:spcPts val="1000"/>
                        </a:spcAft>
                      </a:pPr>
                      <a:r>
                        <a:rPr lang="es-EC" sz="800" dirty="0">
                          <a:effectLst/>
                        </a:rPr>
                        <a:t>REPETICIONES</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hMerge="1">
                  <a:txBody>
                    <a:bodyPr/>
                    <a:lstStyle/>
                    <a:p>
                      <a:endParaRPr lang="es-EC"/>
                    </a:p>
                  </a:txBody>
                  <a:tcPr/>
                </a:tc>
                <a:extLst>
                  <a:ext uri="{0D108BD9-81ED-4DB2-BD59-A6C34878D82A}">
                    <a16:rowId xmlns:a16="http://schemas.microsoft.com/office/drawing/2014/main" val="3590007378"/>
                  </a:ext>
                </a:extLst>
              </a:tr>
              <a:tr h="266139">
                <a:tc>
                  <a:txBody>
                    <a:bodyPr/>
                    <a:lstStyle/>
                    <a:p>
                      <a:pPr algn="l">
                        <a:lnSpc>
                          <a:spcPct val="150000"/>
                        </a:lnSpc>
                        <a:spcAft>
                          <a:spcPts val="1000"/>
                        </a:spcAft>
                      </a:pPr>
                      <a:r>
                        <a:rPr lang="es-EC" sz="1200">
                          <a:effectLst/>
                        </a:rPr>
                        <a:t>Excelente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a:txBody>
                    <a:bodyPr/>
                    <a:lstStyle/>
                    <a:p>
                      <a:pPr algn="ctr">
                        <a:lnSpc>
                          <a:spcPct val="150000"/>
                        </a:lnSpc>
                        <a:spcAft>
                          <a:spcPts val="1000"/>
                        </a:spcAft>
                      </a:pPr>
                      <a:r>
                        <a:rPr lang="es-EC" sz="1200">
                          <a:effectLst/>
                        </a:rPr>
                        <a:t>41-45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gridSpan="2">
                  <a:txBody>
                    <a:bodyPr/>
                    <a:lstStyle/>
                    <a:p>
                      <a:pPr algn="ctr">
                        <a:lnSpc>
                          <a:spcPct val="150000"/>
                        </a:lnSpc>
                        <a:spcAft>
                          <a:spcPts val="1000"/>
                        </a:spcAft>
                      </a:pPr>
                      <a:r>
                        <a:rPr lang="es-EC" sz="1200" dirty="0">
                          <a:effectLst/>
                        </a:rPr>
                        <a:t>41-47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hMerge="1">
                  <a:txBody>
                    <a:bodyPr/>
                    <a:lstStyle/>
                    <a:p>
                      <a:endParaRPr lang="es-EC"/>
                    </a:p>
                  </a:txBody>
                  <a:tcPr/>
                </a:tc>
                <a:extLst>
                  <a:ext uri="{0D108BD9-81ED-4DB2-BD59-A6C34878D82A}">
                    <a16:rowId xmlns:a16="http://schemas.microsoft.com/office/drawing/2014/main" val="2338891263"/>
                  </a:ext>
                </a:extLst>
              </a:tr>
              <a:tr h="266139">
                <a:tc>
                  <a:txBody>
                    <a:bodyPr/>
                    <a:lstStyle/>
                    <a:p>
                      <a:pPr algn="l">
                        <a:lnSpc>
                          <a:spcPct val="150000"/>
                        </a:lnSpc>
                        <a:spcAft>
                          <a:spcPts val="1000"/>
                        </a:spcAft>
                      </a:pPr>
                      <a:r>
                        <a:rPr lang="es-EC" sz="1200">
                          <a:effectLst/>
                        </a:rPr>
                        <a:t>Muy bueno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a:txBody>
                    <a:bodyPr/>
                    <a:lstStyle/>
                    <a:p>
                      <a:pPr algn="ctr">
                        <a:lnSpc>
                          <a:spcPct val="150000"/>
                        </a:lnSpc>
                        <a:spcAft>
                          <a:spcPts val="1000"/>
                        </a:spcAft>
                      </a:pPr>
                      <a:r>
                        <a:rPr lang="es-EC" sz="1200">
                          <a:effectLst/>
                        </a:rPr>
                        <a:t>37-41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gridSpan="2">
                  <a:txBody>
                    <a:bodyPr/>
                    <a:lstStyle/>
                    <a:p>
                      <a:pPr algn="ctr">
                        <a:lnSpc>
                          <a:spcPct val="150000"/>
                        </a:lnSpc>
                        <a:spcAft>
                          <a:spcPts val="1000"/>
                        </a:spcAft>
                      </a:pPr>
                      <a:r>
                        <a:rPr lang="es-EC" sz="1200" dirty="0">
                          <a:effectLst/>
                        </a:rPr>
                        <a:t>35-41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hMerge="1">
                  <a:txBody>
                    <a:bodyPr/>
                    <a:lstStyle/>
                    <a:p>
                      <a:endParaRPr lang="es-EC"/>
                    </a:p>
                  </a:txBody>
                  <a:tcPr/>
                </a:tc>
                <a:extLst>
                  <a:ext uri="{0D108BD9-81ED-4DB2-BD59-A6C34878D82A}">
                    <a16:rowId xmlns:a16="http://schemas.microsoft.com/office/drawing/2014/main" val="3816584214"/>
                  </a:ext>
                </a:extLst>
              </a:tr>
              <a:tr h="266139">
                <a:tc>
                  <a:txBody>
                    <a:bodyPr/>
                    <a:lstStyle/>
                    <a:p>
                      <a:pPr algn="l">
                        <a:lnSpc>
                          <a:spcPct val="150000"/>
                        </a:lnSpc>
                        <a:spcAft>
                          <a:spcPts val="1000"/>
                        </a:spcAft>
                      </a:pPr>
                      <a:r>
                        <a:rPr lang="es-EC" sz="1200">
                          <a:effectLst/>
                        </a:rPr>
                        <a:t>Bueno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a:txBody>
                    <a:bodyPr/>
                    <a:lstStyle/>
                    <a:p>
                      <a:pPr algn="ctr">
                        <a:lnSpc>
                          <a:spcPct val="150000"/>
                        </a:lnSpc>
                        <a:spcAft>
                          <a:spcPts val="1000"/>
                        </a:spcAft>
                      </a:pPr>
                      <a:r>
                        <a:rPr lang="es-EC" sz="1200">
                          <a:effectLst/>
                        </a:rPr>
                        <a:t>32-37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gridSpan="2">
                  <a:txBody>
                    <a:bodyPr/>
                    <a:lstStyle/>
                    <a:p>
                      <a:pPr algn="ctr">
                        <a:lnSpc>
                          <a:spcPct val="150000"/>
                        </a:lnSpc>
                        <a:spcAft>
                          <a:spcPts val="1000"/>
                        </a:spcAft>
                      </a:pPr>
                      <a:r>
                        <a:rPr lang="es-EC" sz="1200">
                          <a:effectLst/>
                        </a:rPr>
                        <a:t>29-35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hMerge="1">
                  <a:txBody>
                    <a:bodyPr/>
                    <a:lstStyle/>
                    <a:p>
                      <a:endParaRPr lang="es-EC"/>
                    </a:p>
                  </a:txBody>
                  <a:tcPr/>
                </a:tc>
                <a:extLst>
                  <a:ext uri="{0D108BD9-81ED-4DB2-BD59-A6C34878D82A}">
                    <a16:rowId xmlns:a16="http://schemas.microsoft.com/office/drawing/2014/main" val="767647279"/>
                  </a:ext>
                </a:extLst>
              </a:tr>
              <a:tr h="266139">
                <a:tc>
                  <a:txBody>
                    <a:bodyPr/>
                    <a:lstStyle/>
                    <a:p>
                      <a:pPr algn="l">
                        <a:lnSpc>
                          <a:spcPct val="150000"/>
                        </a:lnSpc>
                        <a:spcAft>
                          <a:spcPts val="1000"/>
                        </a:spcAft>
                      </a:pPr>
                      <a:r>
                        <a:rPr lang="es-EC" sz="1200">
                          <a:effectLst/>
                        </a:rPr>
                        <a:t>Regular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a:txBody>
                    <a:bodyPr/>
                    <a:lstStyle/>
                    <a:p>
                      <a:pPr algn="ctr">
                        <a:lnSpc>
                          <a:spcPct val="150000"/>
                        </a:lnSpc>
                        <a:spcAft>
                          <a:spcPts val="1000"/>
                        </a:spcAft>
                      </a:pPr>
                      <a:r>
                        <a:rPr lang="es-EC" sz="1200">
                          <a:effectLst/>
                        </a:rPr>
                        <a:t>27-32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gridSpan="2">
                  <a:txBody>
                    <a:bodyPr/>
                    <a:lstStyle/>
                    <a:p>
                      <a:pPr algn="ctr">
                        <a:lnSpc>
                          <a:spcPct val="150000"/>
                        </a:lnSpc>
                        <a:spcAft>
                          <a:spcPts val="1000"/>
                        </a:spcAft>
                      </a:pPr>
                      <a:r>
                        <a:rPr lang="es-EC" sz="1200" dirty="0">
                          <a:effectLst/>
                        </a:rPr>
                        <a:t>23-29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ctr"/>
                </a:tc>
                <a:tc hMerge="1">
                  <a:txBody>
                    <a:bodyPr/>
                    <a:lstStyle/>
                    <a:p>
                      <a:endParaRPr lang="es-EC"/>
                    </a:p>
                  </a:txBody>
                  <a:tcPr/>
                </a:tc>
                <a:extLst>
                  <a:ext uri="{0D108BD9-81ED-4DB2-BD59-A6C34878D82A}">
                    <a16:rowId xmlns:a16="http://schemas.microsoft.com/office/drawing/2014/main" val="2330321297"/>
                  </a:ext>
                </a:extLst>
              </a:tr>
              <a:tr h="110874">
                <a:tc>
                  <a:txBody>
                    <a:bodyPr/>
                    <a:lstStyle/>
                    <a:p>
                      <a:pPr algn="l">
                        <a:lnSpc>
                          <a:spcPct val="150000"/>
                        </a:lnSpc>
                        <a:spcAft>
                          <a:spcPts val="1000"/>
                        </a:spcAft>
                      </a:pPr>
                      <a:r>
                        <a:rPr lang="es-EC" sz="500">
                          <a:effectLst/>
                        </a:rPr>
                        <a:t> </a:t>
                      </a:r>
                      <a:endParaRPr lang="es-EC" sz="6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b"/>
                </a:tc>
                <a:tc>
                  <a:txBody>
                    <a:bodyPr/>
                    <a:lstStyle/>
                    <a:p>
                      <a:pPr algn="ctr">
                        <a:lnSpc>
                          <a:spcPct val="150000"/>
                        </a:lnSpc>
                        <a:spcAft>
                          <a:spcPts val="1000"/>
                        </a:spcAft>
                      </a:pPr>
                      <a:r>
                        <a:rPr lang="es-EC" sz="500">
                          <a:effectLst/>
                        </a:rPr>
                        <a:t> </a:t>
                      </a:r>
                      <a:endParaRPr lang="es-EC" sz="60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b"/>
                </a:tc>
                <a:tc gridSpan="2">
                  <a:txBody>
                    <a:bodyPr/>
                    <a:lstStyle/>
                    <a:p>
                      <a:pPr algn="ctr">
                        <a:lnSpc>
                          <a:spcPct val="150000"/>
                        </a:lnSpc>
                        <a:spcAft>
                          <a:spcPts val="1000"/>
                        </a:spcAft>
                      </a:pPr>
                      <a:r>
                        <a:rPr lang="es-EC" sz="500" dirty="0">
                          <a:effectLst/>
                        </a:rPr>
                        <a:t> </a:t>
                      </a:r>
                      <a:endParaRPr lang="es-EC" sz="600" dirty="0">
                        <a:effectLst/>
                        <a:latin typeface="Arial" panose="020B0604020202020204" pitchFamily="34" charset="0"/>
                        <a:ea typeface="Calibri" panose="020F0502020204030204" pitchFamily="34" charset="0"/>
                        <a:cs typeface="Times New Roman" panose="02020603050405020304" pitchFamily="18" charset="0"/>
                      </a:endParaRPr>
                    </a:p>
                  </a:txBody>
                  <a:tcPr marL="20810" marR="20810" marT="0" marB="0" anchor="b"/>
                </a:tc>
                <a:tc hMerge="1">
                  <a:txBody>
                    <a:bodyPr/>
                    <a:lstStyle/>
                    <a:p>
                      <a:endParaRPr lang="es-EC"/>
                    </a:p>
                  </a:txBody>
                  <a:tcPr/>
                </a:tc>
                <a:extLst>
                  <a:ext uri="{0D108BD9-81ED-4DB2-BD59-A6C34878D82A}">
                    <a16:rowId xmlns:a16="http://schemas.microsoft.com/office/drawing/2014/main" val="2364574607"/>
                  </a:ext>
                </a:extLst>
              </a:tr>
            </a:tbl>
          </a:graphicData>
        </a:graphic>
      </p:graphicFrame>
    </p:spTree>
    <p:extLst>
      <p:ext uri="{BB962C8B-B14F-4D97-AF65-F5344CB8AC3E}">
        <p14:creationId xmlns:p14="http://schemas.microsoft.com/office/powerpoint/2010/main" val="114568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a:t>
            </a:r>
          </a:p>
        </p:txBody>
      </p:sp>
      <p:sp>
        <p:nvSpPr>
          <p:cNvPr id="3" name="Marcador de contenido 2"/>
          <p:cNvSpPr>
            <a:spLocks noGrp="1"/>
          </p:cNvSpPr>
          <p:nvPr>
            <p:ph idx="1"/>
          </p:nvPr>
        </p:nvSpPr>
        <p:spPr>
          <a:xfrm>
            <a:off x="1097280" y="1845734"/>
            <a:ext cx="10508566" cy="40233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buFont typeface="Wingdings" panose="05000000000000000000" pitchFamily="2" charset="2"/>
              <a:buChar char="Ø"/>
            </a:pPr>
            <a:r>
              <a:rPr lang="es-EC" sz="2400" dirty="0"/>
              <a:t>Se indago a los entrenadores los fundamentos teóricos y metodológicos que sustentan las características físicas y funcionales que deben poseer los ciclistas carchenses que se constituyen, esencialmente, a partir de la caracterización del ciclismo de ruta, de los referentes y sustentos teóricos metodológicos acerca de los criterios actuales para la selección de talentos deportivos.</a:t>
            </a:r>
            <a:endParaRPr lang="es-ES" sz="2400" dirty="0"/>
          </a:p>
          <a:p>
            <a:pPr algn="just">
              <a:buFont typeface="Wingdings" panose="05000000000000000000" pitchFamily="2" charset="2"/>
              <a:buChar char="Ø"/>
            </a:pPr>
            <a:r>
              <a:rPr lang="es-EC" sz="2400" dirty="0"/>
              <a:t>Se investigó los fundamentos teóricos y metodológicos que sustentan la selección de talentos deportivos con pruebas físicas, funcionales y antropométricas utilizadas en el ciclismo para la selección, y de los registros de los mejores ciclistas de ruta del mundo, lo que permitió definir las características del modelo del estudio.</a:t>
            </a:r>
            <a:endParaRPr lang="es-ES" sz="2400" dirty="0"/>
          </a:p>
          <a:p>
            <a:endParaRPr lang="es-ES" dirty="0"/>
          </a:p>
        </p:txBody>
      </p:sp>
    </p:spTree>
    <p:extLst>
      <p:ext uri="{BB962C8B-B14F-4D97-AF65-F5344CB8AC3E}">
        <p14:creationId xmlns:p14="http://schemas.microsoft.com/office/powerpoint/2010/main" val="346969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a:t>
            </a:r>
          </a:p>
        </p:txBody>
      </p:sp>
      <p:sp>
        <p:nvSpPr>
          <p:cNvPr id="3" name="Marcador de contenido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lvl="0" algn="just">
              <a:buFont typeface="Wingdings" panose="05000000000000000000" pitchFamily="2" charset="2"/>
              <a:buChar char="Ø"/>
            </a:pPr>
            <a:r>
              <a:rPr lang="es-EC" sz="2400" dirty="0"/>
              <a:t>Se comparó las características físicas y funcionales que intervienen en el rendimiento de los ciclistas de ruta del Carchi para llegar a ser deportistas élite, sin embargo, en los aspectos físicos existen deficiencias que los separan de los   mejores   ciclistas   del   mundo,   esto   confirma   la   necesidad   de complementar los criterios de selección basados en chequeos con la determinación de las características físicas y funcionales modelo, que contribuyan, entre otros, a que los ciclistas de ruta aspiren a altos resultados deportivos.</a:t>
            </a:r>
            <a:endParaRPr lang="es-ES" sz="2400" dirty="0"/>
          </a:p>
          <a:p>
            <a:pPr lvl="0" algn="just">
              <a:buFont typeface="Wingdings" panose="05000000000000000000" pitchFamily="2" charset="2"/>
              <a:buChar char="Ø"/>
            </a:pPr>
            <a:r>
              <a:rPr lang="es-EC" sz="2400" dirty="0"/>
              <a:t>Se valoró las características modelo propuestas que se ajustan al contexto donde se realiza la investigación, siendo de gran beneficio para corregir el presente escogimiento de los ciclistas de ruta Carchense, y la valoración realizada evidencia su aplicación viable y favorable para la muestra evaluada.</a:t>
            </a:r>
            <a:endParaRPr lang="es-ES" sz="2400" dirty="0"/>
          </a:p>
          <a:p>
            <a:endParaRPr lang="es-ES" dirty="0"/>
          </a:p>
        </p:txBody>
      </p:sp>
    </p:spTree>
    <p:extLst>
      <p:ext uri="{BB962C8B-B14F-4D97-AF65-F5344CB8AC3E}">
        <p14:creationId xmlns:p14="http://schemas.microsoft.com/office/powerpoint/2010/main" val="377763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77092"/>
            <a:ext cx="10058400" cy="1278754"/>
          </a:xfrm>
        </p:spPr>
        <p:txBody>
          <a:bodyPr>
            <a:normAutofit fontScale="90000"/>
          </a:bodyPr>
          <a:lstStyle/>
          <a:p>
            <a:pPr algn="ctr"/>
            <a:b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RECOMENDACIONES</a:t>
            </a:r>
            <a:endParaRPr lang="es-ES" dirty="0"/>
          </a:p>
        </p:txBody>
      </p:sp>
      <p:sp>
        <p:nvSpPr>
          <p:cNvPr id="3" name="Marcador de contenido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lgn="just">
              <a:buFont typeface="Wingdings" panose="05000000000000000000" pitchFamily="2" charset="2"/>
              <a:buChar char="Ø"/>
            </a:pPr>
            <a:r>
              <a:rPr lang="es-EC" sz="2400" dirty="0"/>
              <a:t>Se recomienda a los entrenadores tomar en cuenta las características físicas y funcionales para detectar la selección de talentos deportivos en los ciclistas de ruta del Carchi, además continuar ampliando y profundizando los estudios de las características modelo con la correspondiente aplicación práctica en la Federación Deportiva del Carchi.</a:t>
            </a:r>
            <a:endParaRPr lang="es-ES" sz="2400" dirty="0"/>
          </a:p>
          <a:p>
            <a:pPr lvl="0" algn="just">
              <a:buFont typeface="Wingdings" panose="05000000000000000000" pitchFamily="2" charset="2"/>
              <a:buChar char="Ø"/>
            </a:pPr>
            <a:r>
              <a:rPr lang="es-EC" sz="2400" dirty="0"/>
              <a:t>Como recomendación para los entrenadores, deben superarse con cursos de búsqueda y selección de talentos deportivos para la aplicación de aspectos fundamentales como los procesos para determinar un talento, además de adecuar la planificación de acuerdo a las características individuales de cada ciclista.  </a:t>
            </a:r>
            <a:endParaRPr lang="es-ES" sz="2400" dirty="0"/>
          </a:p>
          <a:p>
            <a:endParaRPr lang="es-ES" dirty="0"/>
          </a:p>
        </p:txBody>
      </p:sp>
    </p:spTree>
    <p:extLst>
      <p:ext uri="{BB962C8B-B14F-4D97-AF65-F5344CB8AC3E}">
        <p14:creationId xmlns:p14="http://schemas.microsoft.com/office/powerpoint/2010/main" val="283509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RECOMENDACIONES</a:t>
            </a:r>
            <a:endParaRPr lang="es-ES"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Marcador de contenido 2"/>
          <p:cNvSpPr>
            <a:spLocks noGrp="1"/>
          </p:cNvSpPr>
          <p:nvPr>
            <p:ph idx="1"/>
          </p:nvPr>
        </p:nvSpPr>
        <p:spPr>
          <a:xfrm>
            <a:off x="1097280" y="1845734"/>
            <a:ext cx="10332720" cy="40233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lgn="just">
              <a:buFont typeface="Wingdings" panose="05000000000000000000" pitchFamily="2" charset="2"/>
              <a:buChar char="Ø"/>
            </a:pPr>
            <a:r>
              <a:rPr lang="es-EC" sz="2400" dirty="0"/>
              <a:t>De acuerdo a las deducciones alcanzadas en el presente trabajo de investigación, se confía a los entrenadores de ciclismo Incluir en estudios anteriores el perfil psicológico y las mediciones de hemoglobina y el valor hematocrito con la finalidad de complementar las características modelo propuestas.</a:t>
            </a:r>
            <a:endParaRPr lang="es-ES" sz="2400" dirty="0"/>
          </a:p>
          <a:p>
            <a:pPr lvl="0" algn="just">
              <a:buFont typeface="Wingdings" panose="05000000000000000000" pitchFamily="2" charset="2"/>
              <a:buChar char="Ø"/>
            </a:pPr>
            <a:r>
              <a:rPr lang="es-EC" sz="2400" dirty="0"/>
              <a:t>Realizar un proyecto de implementación a mediano plazo para evaluar el comportamiento de las características modelo establecidas en la selección de ciclistas de ruta en la Federación Deportiva del Carchi.</a:t>
            </a:r>
            <a:endParaRPr lang="es-ES" sz="2400" dirty="0"/>
          </a:p>
          <a:p>
            <a:endParaRPr lang="es-ES" dirty="0"/>
          </a:p>
        </p:txBody>
      </p:sp>
      <p:sp>
        <p:nvSpPr>
          <p:cNvPr id="4" name="CuadroTexto 3">
            <a:extLst>
              <a:ext uri="{FF2B5EF4-FFF2-40B4-BE49-F238E27FC236}">
                <a16:creationId xmlns:a16="http://schemas.microsoft.com/office/drawing/2014/main" id="{42AA5212-7C40-E142-B5B6-7B94C48899D8}"/>
              </a:ext>
            </a:extLst>
          </p:cNvPr>
          <p:cNvSpPr txBox="1"/>
          <p:nvPr/>
        </p:nvSpPr>
        <p:spPr>
          <a:xfrm>
            <a:off x="11831782" y="6941127"/>
            <a:ext cx="184731" cy="369332"/>
          </a:xfrm>
          <a:prstGeom prst="rect">
            <a:avLst/>
          </a:prstGeom>
          <a:noFill/>
        </p:spPr>
        <p:txBody>
          <a:bodyPr wrap="none" rtlCol="0">
            <a:spAutoFit/>
          </a:bodyPr>
          <a:lstStyle/>
          <a:p>
            <a:endParaRPr lang="es-EC"/>
          </a:p>
        </p:txBody>
      </p:sp>
    </p:spTree>
    <p:extLst>
      <p:ext uri="{BB962C8B-B14F-4D97-AF65-F5344CB8AC3E}">
        <p14:creationId xmlns:p14="http://schemas.microsoft.com/office/powerpoint/2010/main" val="154680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0FDCE-C1E0-534A-932A-4A2E4D9A8235}"/>
              </a:ext>
            </a:extLst>
          </p:cNvPr>
          <p:cNvSpPr/>
          <p:nvPr/>
        </p:nvSpPr>
        <p:spPr>
          <a:xfrm>
            <a:off x="1801091" y="1316182"/>
            <a:ext cx="7869381" cy="4401205"/>
          </a:xfrm>
          <a:prstGeom prst="rect">
            <a:avLst/>
          </a:prstGeom>
          <a:noFill/>
          <a:effectLst>
            <a:outerShdw blurRad="76200" dir="13500000" sy="23000" kx="1200000" algn="br" rotWithShape="0">
              <a:prstClr val="black">
                <a:alpha val="20000"/>
              </a:prstClr>
            </a:outerShdw>
          </a:effectLst>
        </p:spPr>
        <p:txBody>
          <a:bodyPr wrap="square" lIns="91440" tIns="45720" rIns="91440" bIns="45720">
            <a:spAutoFit/>
          </a:bodyPr>
          <a:lstStyle/>
          <a:p>
            <a:pPr algn="ctr"/>
            <a:r>
              <a:rPr lang="es-EC" sz="1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Muchas </a:t>
            </a:r>
          </a:p>
          <a:p>
            <a:pPr algn="ctr"/>
            <a:r>
              <a:rPr lang="es-EC" sz="1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Gracias </a:t>
            </a:r>
          </a:p>
        </p:txBody>
      </p:sp>
    </p:spTree>
    <p:extLst>
      <p:ext uri="{BB962C8B-B14F-4D97-AF65-F5344CB8AC3E}">
        <p14:creationId xmlns:p14="http://schemas.microsoft.com/office/powerpoint/2010/main" val="380905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521" y="309094"/>
            <a:ext cx="9480436" cy="1043188"/>
          </a:xfrm>
          <a:solidFill>
            <a:schemeClr val="accent3">
              <a:lumMod val="75000"/>
            </a:schemeClr>
          </a:solidFill>
          <a:ln>
            <a:noFill/>
          </a:ln>
          <a:effectLst>
            <a:outerShdw blurRad="76200" dir="18900000" sy="23000" kx="-1200000" algn="bl"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pPr algn="ctr"/>
            <a:br>
              <a:rPr lang="es-EC" b="1" dirty="0">
                <a:solidFill>
                  <a:schemeClr val="tx1"/>
                </a:solidFill>
                <a:latin typeface="Arial" panose="020B0604020202020204" pitchFamily="34" charset="0"/>
                <a:cs typeface="Arial" panose="020B0604020202020204" pitchFamily="34" charset="0"/>
              </a:rPr>
            </a:br>
            <a:br>
              <a:rPr lang="es-EC" b="1" dirty="0">
                <a:solidFill>
                  <a:schemeClr val="tx1"/>
                </a:solidFill>
                <a:latin typeface="Arial" panose="020B0604020202020204" pitchFamily="34" charset="0"/>
                <a:cs typeface="Arial" panose="020B0604020202020204" pitchFamily="34" charset="0"/>
              </a:rPr>
            </a:br>
            <a:br>
              <a:rPr lang="es-EC" b="1" dirty="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El problema de investigación</a:t>
            </a:r>
            <a:endParaRPr lang="es-ES" b="1" dirty="0">
              <a:solidFill>
                <a:schemeClr val="tx1"/>
              </a:solidFill>
            </a:endParaRPr>
          </a:p>
        </p:txBody>
      </p:sp>
      <p:sp>
        <p:nvSpPr>
          <p:cNvPr id="4" name="Rectángulo 3"/>
          <p:cNvSpPr/>
          <p:nvPr/>
        </p:nvSpPr>
        <p:spPr>
          <a:xfrm>
            <a:off x="1126900" y="1747230"/>
            <a:ext cx="2369713" cy="1687134"/>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El Ciclismo Ecuatoriano, es uno de los deportes mas representativos del País</a:t>
            </a:r>
          </a:p>
          <a:p>
            <a:pPr algn="ctr"/>
            <a:endParaRPr lang="es-ES" dirty="0"/>
          </a:p>
        </p:txBody>
      </p:sp>
      <p:sp>
        <p:nvSpPr>
          <p:cNvPr id="5" name="Rectángulo 4"/>
          <p:cNvSpPr/>
          <p:nvPr/>
        </p:nvSpPr>
        <p:spPr>
          <a:xfrm>
            <a:off x="4286519" y="1747230"/>
            <a:ext cx="2397616" cy="1687134"/>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Importantes resultados en las principales pruebas de ruta del mundo.</a:t>
            </a:r>
          </a:p>
          <a:p>
            <a:pPr algn="ctr"/>
            <a:endParaRPr lang="es-ES" dirty="0"/>
          </a:p>
        </p:txBody>
      </p:sp>
      <p:sp>
        <p:nvSpPr>
          <p:cNvPr id="6" name="Rectángulo 5"/>
          <p:cNvSpPr/>
          <p:nvPr/>
        </p:nvSpPr>
        <p:spPr>
          <a:xfrm>
            <a:off x="7660783" y="1747230"/>
            <a:ext cx="2854817" cy="1681770"/>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La federación deportiva del Carchi para seleccionar los ciclistas organizan competencias selectivas.</a:t>
            </a:r>
            <a:endParaRPr lang="es-ES" dirty="0"/>
          </a:p>
        </p:txBody>
      </p:sp>
      <p:sp>
        <p:nvSpPr>
          <p:cNvPr id="7" name="Rectángulo 6"/>
          <p:cNvSpPr/>
          <p:nvPr/>
        </p:nvSpPr>
        <p:spPr>
          <a:xfrm>
            <a:off x="1126900" y="3829312"/>
            <a:ext cx="2376152" cy="1460678"/>
          </a:xfrm>
          <a:prstGeom prst="rect">
            <a:avLst/>
          </a:prstGeom>
          <a:ln>
            <a:noFill/>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Se escogen los deportistas por resultados deportivos </a:t>
            </a:r>
            <a:endParaRPr lang="es-ES" dirty="0"/>
          </a:p>
        </p:txBody>
      </p:sp>
      <p:sp>
        <p:nvSpPr>
          <p:cNvPr id="8" name="Rectángulo 7"/>
          <p:cNvSpPr/>
          <p:nvPr/>
        </p:nvSpPr>
        <p:spPr>
          <a:xfrm>
            <a:off x="4286519" y="3829312"/>
            <a:ext cx="2397616" cy="1460678"/>
          </a:xfrm>
          <a:prstGeom prst="rect">
            <a:avLst/>
          </a:prstGeom>
          <a:ln>
            <a:noFill/>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Situación geográfica del Carchi tiene la frontera con Nariño-Colombia </a:t>
            </a:r>
            <a:endParaRPr lang="es-ES" dirty="0"/>
          </a:p>
          <a:p>
            <a:pPr algn="ctr"/>
            <a:endParaRPr lang="es-ES" dirty="0"/>
          </a:p>
        </p:txBody>
      </p:sp>
      <p:sp>
        <p:nvSpPr>
          <p:cNvPr id="10" name="Rectángulo 9">
            <a:extLst>
              <a:ext uri="{FF2B5EF4-FFF2-40B4-BE49-F238E27FC236}">
                <a16:creationId xmlns:a16="http://schemas.microsoft.com/office/drawing/2014/main" id="{AD4AC051-7441-3D42-889F-78C39D96F67F}"/>
              </a:ext>
            </a:extLst>
          </p:cNvPr>
          <p:cNvSpPr/>
          <p:nvPr/>
        </p:nvSpPr>
        <p:spPr>
          <a:xfrm>
            <a:off x="7660782" y="3718766"/>
            <a:ext cx="2854817" cy="1571224"/>
          </a:xfrm>
          <a:prstGeom prst="rect">
            <a:avLst/>
          </a:prstGeom>
          <a:ln>
            <a:noFill/>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 Nivel técnico de las competencias de Colombia es calificado como las mejores de Sudamérica. </a:t>
            </a:r>
          </a:p>
        </p:txBody>
      </p:sp>
    </p:spTree>
    <p:extLst>
      <p:ext uri="{BB962C8B-B14F-4D97-AF65-F5344CB8AC3E}">
        <p14:creationId xmlns:p14="http://schemas.microsoft.com/office/powerpoint/2010/main" val="299553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3339" y="1054503"/>
            <a:ext cx="2369713" cy="1687134"/>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La selección de los ciclistas se realiza según los resultados deportivos.</a:t>
            </a:r>
            <a:endParaRPr lang="es-ES" dirty="0"/>
          </a:p>
          <a:p>
            <a:pPr algn="ctr"/>
            <a:endParaRPr lang="es-ES" dirty="0"/>
          </a:p>
        </p:txBody>
      </p:sp>
      <p:sp>
        <p:nvSpPr>
          <p:cNvPr id="5" name="Rectángulo 4"/>
          <p:cNvSpPr/>
          <p:nvPr/>
        </p:nvSpPr>
        <p:spPr>
          <a:xfrm>
            <a:off x="4311105" y="1054503"/>
            <a:ext cx="2397616" cy="1687134"/>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No existe un sistema selectivo.</a:t>
            </a:r>
            <a:endParaRPr lang="es-ES" dirty="0"/>
          </a:p>
          <a:p>
            <a:pPr algn="ctr"/>
            <a:endParaRPr lang="es-ES" dirty="0"/>
          </a:p>
        </p:txBody>
      </p:sp>
      <p:sp>
        <p:nvSpPr>
          <p:cNvPr id="6" name="Rectángulo 5"/>
          <p:cNvSpPr/>
          <p:nvPr/>
        </p:nvSpPr>
        <p:spPr>
          <a:xfrm>
            <a:off x="7660783" y="1054503"/>
            <a:ext cx="2868672" cy="1687134"/>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Programas de educación física escolar no se encuentran articulados.</a:t>
            </a:r>
            <a:endParaRPr lang="es-ES" dirty="0"/>
          </a:p>
        </p:txBody>
      </p:sp>
      <p:sp>
        <p:nvSpPr>
          <p:cNvPr id="7" name="Rectángulo 6"/>
          <p:cNvSpPr/>
          <p:nvPr/>
        </p:nvSpPr>
        <p:spPr>
          <a:xfrm>
            <a:off x="1126900" y="3224352"/>
            <a:ext cx="2376152" cy="1460678"/>
          </a:xfrm>
          <a:prstGeom prst="rect">
            <a:avLst/>
          </a:prstGeom>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 Talentos deportivos se encuentran únicamente en las provincias denominadas grandes. </a:t>
            </a:r>
            <a:endParaRPr lang="es-ES" dirty="0"/>
          </a:p>
        </p:txBody>
      </p:sp>
      <p:sp>
        <p:nvSpPr>
          <p:cNvPr id="8" name="Rectángulo 7"/>
          <p:cNvSpPr/>
          <p:nvPr/>
        </p:nvSpPr>
        <p:spPr>
          <a:xfrm>
            <a:off x="4311105" y="3224352"/>
            <a:ext cx="2397616" cy="1460678"/>
          </a:xfrm>
          <a:prstGeom prst="rect">
            <a:avLst/>
          </a:prstGeom>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No se evidencian documentos científicos al alcance de esta presente investigación.</a:t>
            </a:r>
            <a:endParaRPr lang="es-ES" dirty="0"/>
          </a:p>
        </p:txBody>
      </p:sp>
      <p:sp>
        <p:nvSpPr>
          <p:cNvPr id="9" name="Rectángulo 8"/>
          <p:cNvSpPr/>
          <p:nvPr/>
        </p:nvSpPr>
        <p:spPr>
          <a:xfrm>
            <a:off x="7660783" y="3224351"/>
            <a:ext cx="2868672" cy="1460679"/>
          </a:xfrm>
          <a:prstGeom prst="rect">
            <a:avLst/>
          </a:prstGeom>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En Carchi no se conocen las características de los ciclistas. </a:t>
            </a:r>
            <a:endParaRPr lang="es-ES" dirty="0"/>
          </a:p>
        </p:txBody>
      </p:sp>
      <p:sp>
        <p:nvSpPr>
          <p:cNvPr id="3" name="Rectángulo redondeado 2"/>
          <p:cNvSpPr/>
          <p:nvPr/>
        </p:nvSpPr>
        <p:spPr>
          <a:xfrm>
            <a:off x="901521" y="5167745"/>
            <a:ext cx="10522040" cy="1001235"/>
          </a:xfrm>
          <a:prstGeom prst="roundRect">
            <a:avLst/>
          </a:prstGeom>
          <a:solidFill>
            <a:srgbClr val="92D05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Pregunta</a:t>
            </a:r>
          </a:p>
          <a:p>
            <a:pPr algn="ctr"/>
            <a:r>
              <a:rPr lang="es-EC" sz="2400" b="1" dirty="0">
                <a:solidFill>
                  <a:schemeClr val="tx1"/>
                </a:solidFill>
              </a:rPr>
              <a:t>¿Cómo contribuir a mejorar los criterios de selección de los ciclistas de ruta del Carchi?</a:t>
            </a:r>
            <a:endParaRPr lang="es-ES" sz="2400" dirty="0"/>
          </a:p>
        </p:txBody>
      </p:sp>
    </p:spTree>
    <p:extLst>
      <p:ext uri="{BB962C8B-B14F-4D97-AF65-F5344CB8AC3E}">
        <p14:creationId xmlns:p14="http://schemas.microsoft.com/office/powerpoint/2010/main" val="419904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61385" y="180305"/>
            <a:ext cx="5821251" cy="553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OBJETIVO GENERAL</a:t>
            </a:r>
            <a:endParaRPr lang="es-E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2240924" y="850007"/>
            <a:ext cx="7907628" cy="862884"/>
          </a:xfrm>
          <a:prstGeom prst="rect">
            <a:avLst/>
          </a:prstGeom>
          <a:solidFill>
            <a:schemeClr val="accent6">
              <a:lumMod val="75000"/>
            </a:schemeClr>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Determinar las características físicas y funcionales de los ciclistas de ruta del Carchi-Ecuador, que contribuyan al mejoramiento de los criterios de selección.</a:t>
            </a:r>
            <a:endParaRPr lang="es-ES" dirty="0"/>
          </a:p>
          <a:p>
            <a:pPr algn="ctr"/>
            <a:endParaRPr lang="es-ES" dirty="0"/>
          </a:p>
        </p:txBody>
      </p:sp>
      <p:sp>
        <p:nvSpPr>
          <p:cNvPr id="6" name="Rectángulo 5"/>
          <p:cNvSpPr/>
          <p:nvPr/>
        </p:nvSpPr>
        <p:spPr>
          <a:xfrm rot="16200000">
            <a:off x="-446734" y="3452613"/>
            <a:ext cx="3907123" cy="1004550"/>
          </a:xfrm>
          <a:prstGeom prst="rect">
            <a:avLst/>
          </a:prstGeom>
          <a:solidFill>
            <a:schemeClr val="bg1"/>
          </a:solidFill>
          <a:effectLst>
            <a:outerShdw blurRad="152400" dist="317500" dir="5400000" sx="90000" sy="-19000" rotWithShape="0">
              <a:prstClr val="black">
                <a:alpha val="15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s-E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60007" dist="310007" dir="7680000" sy="30000" kx="1300200" algn="ctr" rotWithShape="0">
                    <a:prstClr val="black">
                      <a:alpha val="32000"/>
                    </a:prstClr>
                  </a:outerShdw>
                </a:effectLst>
              </a:rPr>
              <a:t>OBJETIVOS ESPECIFICOS</a:t>
            </a:r>
          </a:p>
        </p:txBody>
      </p:sp>
      <p:sp>
        <p:nvSpPr>
          <p:cNvPr id="7" name="Rectángulo 6"/>
          <p:cNvSpPr/>
          <p:nvPr/>
        </p:nvSpPr>
        <p:spPr>
          <a:xfrm>
            <a:off x="5318975" y="1927005"/>
            <a:ext cx="5911402" cy="887566"/>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t>Indagar a los entrenadores los criterios actuales para la selección de los ciclistas de ruta del Carchi.</a:t>
            </a:r>
            <a:endParaRPr lang="es-ES" dirty="0"/>
          </a:p>
          <a:p>
            <a:pPr algn="ctr"/>
            <a:endParaRPr lang="es-ES" dirty="0"/>
          </a:p>
        </p:txBody>
      </p:sp>
      <p:sp>
        <p:nvSpPr>
          <p:cNvPr id="8" name="Rectángulo 7"/>
          <p:cNvSpPr/>
          <p:nvPr/>
        </p:nvSpPr>
        <p:spPr>
          <a:xfrm>
            <a:off x="5318975" y="3068391"/>
            <a:ext cx="5911402" cy="886497"/>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t>Investigar los fundamentos teóricos y metodológicos que sustentan la selección de los ciclistas de ruta.</a:t>
            </a:r>
            <a:endParaRPr lang="es-ES" dirty="0"/>
          </a:p>
          <a:p>
            <a:pPr algn="ctr"/>
            <a:endParaRPr lang="es-ES" dirty="0"/>
          </a:p>
        </p:txBody>
      </p:sp>
      <p:sp>
        <p:nvSpPr>
          <p:cNvPr id="9" name="Rectángulo 8"/>
          <p:cNvSpPr/>
          <p:nvPr/>
        </p:nvSpPr>
        <p:spPr>
          <a:xfrm>
            <a:off x="5318975" y="4170071"/>
            <a:ext cx="5911402" cy="1020115"/>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t>Comparar las características físicas y funcionales que intervienen en el rendimiento de los ciclistas de ruta del Carchi con niveles internacionales. </a:t>
            </a:r>
            <a:endParaRPr lang="es-ES" dirty="0"/>
          </a:p>
          <a:p>
            <a:pPr algn="ctr"/>
            <a:endParaRPr lang="es-ES" dirty="0"/>
          </a:p>
        </p:txBody>
      </p:sp>
      <p:sp>
        <p:nvSpPr>
          <p:cNvPr id="10" name="Rectángulo 9"/>
          <p:cNvSpPr/>
          <p:nvPr/>
        </p:nvSpPr>
        <p:spPr>
          <a:xfrm>
            <a:off x="5318975" y="5310388"/>
            <a:ext cx="5911402" cy="910107"/>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t>Valorar la viabilidad de las características de los ciclistas Carchenses que intervienen en el rendimiento.</a:t>
            </a:r>
            <a:endParaRPr lang="es-ES" dirty="0"/>
          </a:p>
          <a:p>
            <a:pPr algn="ctr"/>
            <a:endParaRPr lang="es-ES" dirty="0"/>
          </a:p>
        </p:txBody>
      </p:sp>
      <p:sp>
        <p:nvSpPr>
          <p:cNvPr id="15" name="Flecha derecha 14"/>
          <p:cNvSpPr/>
          <p:nvPr/>
        </p:nvSpPr>
        <p:spPr>
          <a:xfrm>
            <a:off x="2137893" y="2370788"/>
            <a:ext cx="3026535" cy="256502"/>
          </a:xfrm>
          <a:prstGeom prst="rightArrow">
            <a:avLst/>
          </a:prstGeom>
          <a:effectLst>
            <a:outerShdw blurRad="152400" dist="317500" dir="5400000" sx="90000" sy="-19000" rotWithShape="0">
              <a:prstClr val="black">
                <a:alpha val="15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16" name="Flecha derecha 15"/>
          <p:cNvSpPr/>
          <p:nvPr/>
        </p:nvSpPr>
        <p:spPr>
          <a:xfrm>
            <a:off x="2103547" y="3446981"/>
            <a:ext cx="3026535" cy="256502"/>
          </a:xfrm>
          <a:prstGeom prst="rightArrow">
            <a:avLst/>
          </a:prstGeom>
          <a:effectLst>
            <a:outerShdw blurRad="152400" dist="317500" dir="5400000" sx="90000" sy="-19000" rotWithShape="0">
              <a:prstClr val="black">
                <a:alpha val="15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17" name="Flecha derecha 16"/>
          <p:cNvSpPr/>
          <p:nvPr/>
        </p:nvSpPr>
        <p:spPr>
          <a:xfrm>
            <a:off x="2137892" y="4594540"/>
            <a:ext cx="3026535" cy="256502"/>
          </a:xfrm>
          <a:prstGeom prst="rightArrow">
            <a:avLst/>
          </a:prstGeom>
          <a:effectLst>
            <a:outerShdw blurRad="152400" dist="317500" dir="5400000" sx="90000" sy="-19000" rotWithShape="0">
              <a:prstClr val="black">
                <a:alpha val="15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8" name="Flecha derecha 17"/>
          <p:cNvSpPr/>
          <p:nvPr/>
        </p:nvSpPr>
        <p:spPr>
          <a:xfrm>
            <a:off x="2103548" y="5508939"/>
            <a:ext cx="3026535" cy="256502"/>
          </a:xfrm>
          <a:prstGeom prst="rightArrow">
            <a:avLst/>
          </a:prstGeom>
          <a:effectLst>
            <a:outerShdw blurRad="152400" dist="317500" dir="5400000" sx="90000" sy="-19000" rotWithShape="0">
              <a:prstClr val="black">
                <a:alpha val="15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9729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284620"/>
          </a:xfrm>
          <a:solidFill>
            <a:schemeClr val="bg1"/>
          </a:solidFill>
        </p:spPr>
        <p:txBody>
          <a:bodyPr>
            <a:normAutofit fontScale="90000"/>
          </a:bodyPr>
          <a:lstStyle/>
          <a:p>
            <a:r>
              <a:rPr lang="es-EC" sz="4400" b="1"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Justificación, importancia y alcance del proyecto </a:t>
            </a:r>
            <a:br>
              <a:rPr lang="es-ES" b="1" dirty="0"/>
            </a:b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123242362"/>
              </p:ext>
            </p:extLst>
          </p:nvPr>
        </p:nvGraphicFramePr>
        <p:xfrm>
          <a:off x="1096962" y="1146219"/>
          <a:ext cx="10764479" cy="4671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682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4002109" y="338073"/>
            <a:ext cx="3786389" cy="978794"/>
          </a:xfrm>
          <a:prstGeom prst="ellipse">
            <a:avLst/>
          </a:prstGeom>
          <a:solidFill>
            <a:schemeClr val="tx2">
              <a:lumMod val="75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HIPÓTESIS</a:t>
            </a:r>
          </a:p>
        </p:txBody>
      </p:sp>
      <p:sp>
        <p:nvSpPr>
          <p:cNvPr id="6" name="Rectángulo 5"/>
          <p:cNvSpPr/>
          <p:nvPr/>
        </p:nvSpPr>
        <p:spPr>
          <a:xfrm>
            <a:off x="1622739" y="1526148"/>
            <a:ext cx="8718997" cy="1120461"/>
          </a:xfrm>
          <a:prstGeom prst="rect">
            <a:avLst/>
          </a:prstGeom>
          <a:solidFill>
            <a:schemeClr val="tx2">
              <a:lumMod val="75000"/>
            </a:schemeClr>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desarrollo de la selección de las características físicas y funcionales influye positivamente en la selección de talentos de los ciclistas de ruta de la categoría juvenil de la provincia del Carchi.</a:t>
            </a:r>
            <a:endParaRPr lang="es-ES" dirty="0"/>
          </a:p>
          <a:p>
            <a:pPr algn="ctr"/>
            <a:endParaRPr lang="es-ES" dirty="0"/>
          </a:p>
        </p:txBody>
      </p:sp>
      <p:sp>
        <p:nvSpPr>
          <p:cNvPr id="8" name="Preparación 7"/>
          <p:cNvSpPr/>
          <p:nvPr/>
        </p:nvSpPr>
        <p:spPr>
          <a:xfrm>
            <a:off x="2073498" y="3554569"/>
            <a:ext cx="2949263" cy="759854"/>
          </a:xfrm>
          <a:prstGeom prst="flowChartPreparation">
            <a:avLst/>
          </a:prstGeom>
          <a:blipFill>
            <a:blip r:embed="rId2"/>
            <a:tile tx="0" ty="0" sx="100000" sy="100000" flip="none" algn="tl"/>
          </a:blipFill>
          <a:ln>
            <a:solidFill>
              <a:schemeClr val="accent5">
                <a:lumMod val="60000"/>
                <a:lumOff val="40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VARIABLE</a:t>
            </a:r>
          </a:p>
          <a:p>
            <a:pPr algn="ctr"/>
            <a:r>
              <a:rPr lang="es-ES" dirty="0"/>
              <a:t>DEPENDIENTE</a:t>
            </a:r>
          </a:p>
        </p:txBody>
      </p:sp>
      <p:sp>
        <p:nvSpPr>
          <p:cNvPr id="9" name="Preparación 8"/>
          <p:cNvSpPr/>
          <p:nvPr/>
        </p:nvSpPr>
        <p:spPr>
          <a:xfrm>
            <a:off x="6548907" y="3554569"/>
            <a:ext cx="2852670" cy="759854"/>
          </a:xfrm>
          <a:prstGeom prst="flowChartPreparation">
            <a:avLst/>
          </a:prstGeom>
          <a:blipFill>
            <a:blip r:embed="rId2"/>
            <a:tile tx="0" ty="0" sx="100000" sy="100000" flip="none" algn="tl"/>
          </a:blip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VARIABLE INDEPENDIENTE</a:t>
            </a:r>
          </a:p>
        </p:txBody>
      </p:sp>
      <p:sp>
        <p:nvSpPr>
          <p:cNvPr id="10" name="Rectángulo 9"/>
          <p:cNvSpPr/>
          <p:nvPr/>
        </p:nvSpPr>
        <p:spPr>
          <a:xfrm>
            <a:off x="2073498" y="5009882"/>
            <a:ext cx="3065172" cy="592428"/>
          </a:xfrm>
          <a:prstGeom prst="rect">
            <a:avLst/>
          </a:prstGeom>
          <a:solidFill>
            <a:schemeClr val="tx1">
              <a:lumMod val="75000"/>
              <a:lumOff val="25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Características físicas y funcionales.</a:t>
            </a:r>
            <a:endParaRPr lang="es-ES" dirty="0"/>
          </a:p>
        </p:txBody>
      </p:sp>
      <p:sp>
        <p:nvSpPr>
          <p:cNvPr id="11" name="Rectángulo 10"/>
          <p:cNvSpPr/>
          <p:nvPr/>
        </p:nvSpPr>
        <p:spPr>
          <a:xfrm>
            <a:off x="6442656" y="5009882"/>
            <a:ext cx="3065172" cy="592428"/>
          </a:xfrm>
          <a:prstGeom prst="rect">
            <a:avLst/>
          </a:prstGeom>
          <a:solidFill>
            <a:schemeClr val="tx1">
              <a:lumMod val="75000"/>
              <a:lumOff val="25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Selección de talentos.</a:t>
            </a:r>
            <a:endParaRPr lang="es-ES" dirty="0"/>
          </a:p>
        </p:txBody>
      </p:sp>
      <p:sp>
        <p:nvSpPr>
          <p:cNvPr id="12" name="Flecha abajo 11"/>
          <p:cNvSpPr/>
          <p:nvPr/>
        </p:nvSpPr>
        <p:spPr>
          <a:xfrm>
            <a:off x="3361385" y="4404575"/>
            <a:ext cx="373487" cy="515154"/>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bajo 12"/>
          <p:cNvSpPr/>
          <p:nvPr/>
        </p:nvSpPr>
        <p:spPr>
          <a:xfrm>
            <a:off x="7788498" y="4404575"/>
            <a:ext cx="373487" cy="515154"/>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4430332" y="3065172"/>
            <a:ext cx="2678806" cy="309093"/>
          </a:xfrm>
          <a:prstGeom prst="rect">
            <a:avLst/>
          </a:prstGeom>
          <a:solidFill>
            <a:schemeClr val="bg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VARIABLES</a:t>
            </a:r>
            <a:endParaRPr lang="es-ES"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0306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566470945"/>
              </p:ext>
            </p:extLst>
          </p:nvPr>
        </p:nvGraphicFramePr>
        <p:xfrm>
          <a:off x="417342" y="140677"/>
          <a:ext cx="11455790" cy="6105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9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010486" y="351692"/>
            <a:ext cx="5556739" cy="661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EC" sz="2400" b="1" dirty="0">
                <a:ln>
                  <a:solidFill>
                    <a:schemeClr val="accent3"/>
                  </a:solidFill>
                </a:ln>
                <a:solidFill>
                  <a:schemeClr val="accent3"/>
                </a:solidFill>
              </a:rPr>
              <a:t>METODOLOGÍA DE LA INVESTIGACIÓN</a:t>
            </a:r>
            <a:endParaRPr lang="es-ES" sz="2400" b="1" dirty="0">
              <a:ln>
                <a:solidFill>
                  <a:schemeClr val="accent3"/>
                </a:solidFill>
              </a:ln>
              <a:solidFill>
                <a:schemeClr val="accent3"/>
              </a:solidFill>
            </a:endParaRPr>
          </a:p>
        </p:txBody>
      </p:sp>
      <p:sp>
        <p:nvSpPr>
          <p:cNvPr id="7" name="Rectángulo 6"/>
          <p:cNvSpPr/>
          <p:nvPr/>
        </p:nvSpPr>
        <p:spPr>
          <a:xfrm>
            <a:off x="241769" y="1654685"/>
            <a:ext cx="2649380" cy="369332"/>
          </a:xfrm>
          <a:prstGeom prst="rect">
            <a:avLst/>
          </a:prstGeom>
          <a:solidFill>
            <a:srgbClr val="FFC000"/>
          </a:solidFill>
        </p:spPr>
        <p:txBody>
          <a:bodyPr wrap="none">
            <a:spAutoFit/>
          </a:bodyPr>
          <a:lstStyle/>
          <a:p>
            <a:r>
              <a:rPr lang="es-EC" b="1" dirty="0"/>
              <a:t>Diseño de la investigación</a:t>
            </a:r>
            <a:endParaRPr lang="es-ES" b="1" dirty="0"/>
          </a:p>
        </p:txBody>
      </p:sp>
      <p:sp>
        <p:nvSpPr>
          <p:cNvPr id="8" name="Rectángulo 7"/>
          <p:cNvSpPr/>
          <p:nvPr/>
        </p:nvSpPr>
        <p:spPr>
          <a:xfrm>
            <a:off x="4163319" y="1654685"/>
            <a:ext cx="2120965" cy="369332"/>
          </a:xfrm>
          <a:prstGeom prst="rect">
            <a:avLst/>
          </a:prstGeom>
          <a:solidFill>
            <a:srgbClr val="FFC000"/>
          </a:solidFill>
        </p:spPr>
        <p:txBody>
          <a:bodyPr wrap="none">
            <a:spAutoFit/>
          </a:bodyPr>
          <a:lstStyle/>
          <a:p>
            <a:r>
              <a:rPr lang="es-EC" b="1" dirty="0"/>
              <a:t>Población y muestra</a:t>
            </a:r>
            <a:endParaRPr lang="es-ES" b="1" dirty="0"/>
          </a:p>
        </p:txBody>
      </p:sp>
      <p:sp>
        <p:nvSpPr>
          <p:cNvPr id="9" name="Rectángulo 8"/>
          <p:cNvSpPr/>
          <p:nvPr/>
        </p:nvSpPr>
        <p:spPr>
          <a:xfrm>
            <a:off x="8127152" y="1654685"/>
            <a:ext cx="3137141" cy="369332"/>
          </a:xfrm>
          <a:prstGeom prst="rect">
            <a:avLst/>
          </a:prstGeom>
          <a:solidFill>
            <a:srgbClr val="FFC000"/>
          </a:solidFill>
        </p:spPr>
        <p:txBody>
          <a:bodyPr wrap="none">
            <a:spAutoFit/>
          </a:bodyPr>
          <a:lstStyle/>
          <a:p>
            <a:r>
              <a:rPr lang="es-EC" b="1" dirty="0"/>
              <a:t>Descripción del sitio de trabajo</a:t>
            </a:r>
            <a:endParaRPr lang="es-ES" b="1" dirty="0"/>
          </a:p>
        </p:txBody>
      </p:sp>
      <p:sp>
        <p:nvSpPr>
          <p:cNvPr id="10" name="Rectángulo redondeado 9"/>
          <p:cNvSpPr/>
          <p:nvPr/>
        </p:nvSpPr>
        <p:spPr>
          <a:xfrm>
            <a:off x="241769" y="2532185"/>
            <a:ext cx="2433711" cy="134131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Descriptiva, exploratoria y comparativa.</a:t>
            </a:r>
          </a:p>
          <a:p>
            <a:pPr algn="ctr"/>
            <a:endParaRPr lang="es-ES" dirty="0"/>
          </a:p>
        </p:txBody>
      </p:sp>
      <p:sp>
        <p:nvSpPr>
          <p:cNvPr id="11" name="Rectángulo redondeado 10"/>
          <p:cNvSpPr/>
          <p:nvPr/>
        </p:nvSpPr>
        <p:spPr>
          <a:xfrm>
            <a:off x="3094926" y="2532185"/>
            <a:ext cx="4631091" cy="1193369"/>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15 ciclistas de sexo masculino y 10 entrenadores.</a:t>
            </a:r>
          </a:p>
          <a:p>
            <a:pPr algn="ctr"/>
            <a:endParaRPr lang="es-ES" dirty="0"/>
          </a:p>
        </p:txBody>
      </p:sp>
      <p:sp>
        <p:nvSpPr>
          <p:cNvPr id="12" name="Rectángulo redondeado 11"/>
          <p:cNvSpPr/>
          <p:nvPr/>
        </p:nvSpPr>
        <p:spPr>
          <a:xfrm>
            <a:off x="8478866" y="2532185"/>
            <a:ext cx="2785427" cy="119336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Federación Deportiva del Carchi.</a:t>
            </a:r>
          </a:p>
          <a:p>
            <a:pPr algn="ctr"/>
            <a:endParaRPr lang="es-ES" dirty="0"/>
          </a:p>
        </p:txBody>
      </p:sp>
      <p:cxnSp>
        <p:nvCxnSpPr>
          <p:cNvPr id="14" name="Conector recto 13"/>
          <p:cNvCxnSpPr/>
          <p:nvPr/>
        </p:nvCxnSpPr>
        <p:spPr>
          <a:xfrm flipV="1">
            <a:off x="1350498" y="1237957"/>
            <a:ext cx="8468751" cy="1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1364566" y="1223889"/>
            <a:ext cx="14068" cy="430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9819249" y="1223889"/>
            <a:ext cx="0" cy="430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endCxn id="8" idx="0"/>
          </p:cNvCxnSpPr>
          <p:nvPr/>
        </p:nvCxnSpPr>
        <p:spPr>
          <a:xfrm>
            <a:off x="5219114" y="1252025"/>
            <a:ext cx="4688" cy="402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echa abajo 20"/>
          <p:cNvSpPr/>
          <p:nvPr/>
        </p:nvSpPr>
        <p:spPr>
          <a:xfrm>
            <a:off x="5071403" y="844062"/>
            <a:ext cx="295421" cy="379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de flecha 28"/>
          <p:cNvCxnSpPr/>
          <p:nvPr/>
        </p:nvCxnSpPr>
        <p:spPr>
          <a:xfrm>
            <a:off x="1350498" y="2024017"/>
            <a:ext cx="0" cy="508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8" idx="2"/>
          </p:cNvCxnSpPr>
          <p:nvPr/>
        </p:nvCxnSpPr>
        <p:spPr>
          <a:xfrm flipH="1">
            <a:off x="5219113" y="2024017"/>
            <a:ext cx="4689" cy="508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a:cxnSpLocks/>
            <a:endCxn id="12" idx="0"/>
          </p:cNvCxnSpPr>
          <p:nvPr/>
        </p:nvCxnSpPr>
        <p:spPr>
          <a:xfrm>
            <a:off x="9871579" y="2024017"/>
            <a:ext cx="1" cy="508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3897750922"/>
              </p:ext>
            </p:extLst>
          </p:nvPr>
        </p:nvGraphicFramePr>
        <p:xfrm>
          <a:off x="2891147" y="3954806"/>
          <a:ext cx="5676077" cy="1861597"/>
        </p:xfrm>
        <a:graphic>
          <a:graphicData uri="http://schemas.openxmlformats.org/drawingml/2006/table">
            <a:tbl>
              <a:tblPr firstRow="1">
                <a:tableStyleId>{93296810-A885-4BE3-A3E7-6D5BEEA58F35}</a:tableStyleId>
              </a:tblPr>
              <a:tblGrid>
                <a:gridCol w="1600768">
                  <a:extLst>
                    <a:ext uri="{9D8B030D-6E8A-4147-A177-3AD203B41FA5}">
                      <a16:colId xmlns:a16="http://schemas.microsoft.com/office/drawing/2014/main" val="20000"/>
                    </a:ext>
                  </a:extLst>
                </a:gridCol>
                <a:gridCol w="1605785">
                  <a:extLst>
                    <a:ext uri="{9D8B030D-6E8A-4147-A177-3AD203B41FA5}">
                      <a16:colId xmlns:a16="http://schemas.microsoft.com/office/drawing/2014/main" val="20001"/>
                    </a:ext>
                  </a:extLst>
                </a:gridCol>
                <a:gridCol w="969744">
                  <a:extLst>
                    <a:ext uri="{9D8B030D-6E8A-4147-A177-3AD203B41FA5}">
                      <a16:colId xmlns:a16="http://schemas.microsoft.com/office/drawing/2014/main" val="20002"/>
                    </a:ext>
                  </a:extLst>
                </a:gridCol>
                <a:gridCol w="1499780">
                  <a:extLst>
                    <a:ext uri="{9D8B030D-6E8A-4147-A177-3AD203B41FA5}">
                      <a16:colId xmlns:a16="http://schemas.microsoft.com/office/drawing/2014/main" val="20003"/>
                    </a:ext>
                  </a:extLst>
                </a:gridCol>
              </a:tblGrid>
              <a:tr h="562758">
                <a:tc>
                  <a:txBody>
                    <a:bodyPr/>
                    <a:lstStyle/>
                    <a:p>
                      <a:pPr marL="191135" algn="ctr">
                        <a:lnSpc>
                          <a:spcPts val="1300"/>
                        </a:lnSpc>
                        <a:spcAft>
                          <a:spcPts val="0"/>
                        </a:spcAft>
                      </a:pPr>
                      <a:r>
                        <a:rPr lang="es-ES" sz="1400" dirty="0">
                          <a:effectLst/>
                        </a:rPr>
                        <a:t>Ca</a:t>
                      </a:r>
                      <a:r>
                        <a:rPr lang="es-ES" sz="1400" spc="5" dirty="0">
                          <a:effectLst/>
                        </a:rPr>
                        <a:t>tegor</a:t>
                      </a:r>
                      <a:r>
                        <a:rPr lang="es-ES" sz="1400" dirty="0">
                          <a:effectLst/>
                        </a:rPr>
                        <a:t>ía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lnSpc>
                          <a:spcPts val="1300"/>
                        </a:lnSpc>
                        <a:spcAft>
                          <a:spcPts val="0"/>
                        </a:spcAft>
                      </a:pPr>
                      <a:r>
                        <a:rPr lang="es-ES" sz="1400" dirty="0">
                          <a:effectLst/>
                        </a:rPr>
                        <a:t>No.</a:t>
                      </a:r>
                      <a:r>
                        <a:rPr lang="es-ES" sz="1400" spc="5" dirty="0">
                          <a:effectLst/>
                        </a:rPr>
                        <a:t> d</a:t>
                      </a:r>
                      <a:r>
                        <a:rPr lang="es-ES" sz="1400" dirty="0">
                          <a:effectLst/>
                        </a:rPr>
                        <a:t>e</a:t>
                      </a:r>
                    </a:p>
                    <a:p>
                      <a:pPr marL="66675" algn="ctr">
                        <a:lnSpc>
                          <a:spcPct val="150000"/>
                        </a:lnSpc>
                        <a:spcBef>
                          <a:spcPts val="40"/>
                        </a:spcBef>
                        <a:spcAft>
                          <a:spcPts val="0"/>
                        </a:spcAft>
                      </a:pPr>
                      <a:r>
                        <a:rPr lang="es-ES" sz="1400" spc="5" dirty="0">
                          <a:effectLst/>
                        </a:rPr>
                        <a:t>par</a:t>
                      </a:r>
                      <a:r>
                        <a:rPr lang="es-ES" sz="1400" spc="-20" dirty="0">
                          <a:effectLst/>
                        </a:rPr>
                        <a:t>t</a:t>
                      </a:r>
                      <a:r>
                        <a:rPr lang="es-ES" sz="1400" spc="20" dirty="0">
                          <a:effectLst/>
                        </a:rPr>
                        <a:t>i</a:t>
                      </a:r>
                      <a:r>
                        <a:rPr lang="es-ES" sz="1400" spc="-25" dirty="0">
                          <a:effectLst/>
                        </a:rPr>
                        <a:t>c</a:t>
                      </a:r>
                      <a:r>
                        <a:rPr lang="es-ES" sz="1400" spc="20" dirty="0">
                          <a:effectLst/>
                        </a:rPr>
                        <a:t>i</a:t>
                      </a:r>
                      <a:r>
                        <a:rPr lang="es-ES" sz="1400" spc="5" dirty="0">
                          <a:effectLst/>
                        </a:rPr>
                        <a:t>pan</a:t>
                      </a:r>
                      <a:r>
                        <a:rPr lang="es-ES" sz="1400" spc="-20" dirty="0">
                          <a:effectLst/>
                        </a:rPr>
                        <a:t>t</a:t>
                      </a:r>
                      <a:r>
                        <a:rPr lang="es-ES" sz="1400" spc="5" dirty="0">
                          <a:effectLst/>
                        </a:rPr>
                        <a:t>e</a:t>
                      </a:r>
                      <a:r>
                        <a:rPr lang="es-ES" sz="1400" dirty="0">
                          <a:effectLst/>
                        </a:rPr>
                        <a:t>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63830" algn="ctr">
                        <a:lnSpc>
                          <a:spcPts val="1300"/>
                        </a:lnSpc>
                        <a:spcAft>
                          <a:spcPts val="0"/>
                        </a:spcAft>
                      </a:pPr>
                      <a:r>
                        <a:rPr lang="es-ES" sz="1400" spc="-10">
                          <a:effectLst/>
                        </a:rPr>
                        <a:t>E</a:t>
                      </a:r>
                      <a:r>
                        <a:rPr lang="es-ES" sz="1400" spc="5">
                          <a:effectLst/>
                        </a:rPr>
                        <a:t>da</a:t>
                      </a:r>
                      <a:r>
                        <a:rPr lang="es-ES" sz="1400">
                          <a:effectLst/>
                        </a:rPr>
                        <a:t>d</a:t>
                      </a:r>
                    </a:p>
                    <a:p>
                      <a:pPr marL="127635" algn="ctr">
                        <a:lnSpc>
                          <a:spcPct val="150000"/>
                        </a:lnSpc>
                        <a:spcBef>
                          <a:spcPts val="40"/>
                        </a:spcBef>
                        <a:spcAft>
                          <a:spcPts val="0"/>
                        </a:spcAft>
                      </a:pPr>
                      <a:r>
                        <a:rPr lang="es-ES" sz="1400" spc="10">
                          <a:effectLst/>
                        </a:rPr>
                        <a:t>(</a:t>
                      </a:r>
                      <a:r>
                        <a:rPr lang="es-ES" sz="1400" spc="5">
                          <a:effectLst/>
                        </a:rPr>
                        <a:t>año</a:t>
                      </a:r>
                      <a:r>
                        <a:rPr lang="es-ES" sz="1400">
                          <a:effectLst/>
                        </a:rPr>
                        <a:t>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9550" algn="ctr">
                        <a:lnSpc>
                          <a:spcPts val="1300"/>
                        </a:lnSpc>
                        <a:spcAft>
                          <a:spcPts val="0"/>
                        </a:spcAft>
                      </a:pPr>
                      <a:r>
                        <a:rPr lang="es-ES" sz="1400" spc="-10" dirty="0">
                          <a:effectLst/>
                        </a:rPr>
                        <a:t>A</a:t>
                      </a:r>
                      <a:r>
                        <a:rPr lang="es-ES" sz="1400" spc="5" dirty="0">
                          <a:effectLst/>
                        </a:rPr>
                        <a:t>ño</a:t>
                      </a:r>
                      <a:r>
                        <a:rPr lang="es-ES" sz="1400" dirty="0">
                          <a:effectLst/>
                        </a:rPr>
                        <a:t>s </a:t>
                      </a:r>
                      <a:r>
                        <a:rPr lang="es-ES" sz="1400" spc="5" dirty="0">
                          <a:effectLst/>
                        </a:rPr>
                        <a:t>d</a:t>
                      </a:r>
                      <a:r>
                        <a:rPr lang="es-ES" sz="1400" dirty="0">
                          <a:effectLst/>
                        </a:rPr>
                        <a:t>e</a:t>
                      </a:r>
                    </a:p>
                    <a:p>
                      <a:pPr marL="99695" algn="ctr">
                        <a:lnSpc>
                          <a:spcPct val="150000"/>
                        </a:lnSpc>
                        <a:spcBef>
                          <a:spcPts val="40"/>
                        </a:spcBef>
                        <a:spcAft>
                          <a:spcPts val="0"/>
                        </a:spcAft>
                      </a:pPr>
                      <a:r>
                        <a:rPr lang="es-ES" sz="1400" spc="5" dirty="0">
                          <a:effectLst/>
                        </a:rPr>
                        <a:t>e</a:t>
                      </a:r>
                      <a:r>
                        <a:rPr lang="es-ES" sz="1400" spc="-25" dirty="0">
                          <a:effectLst/>
                        </a:rPr>
                        <a:t>x</a:t>
                      </a:r>
                      <a:r>
                        <a:rPr lang="es-ES" sz="1400" spc="5" dirty="0">
                          <a:effectLst/>
                        </a:rPr>
                        <a:t>per</a:t>
                      </a:r>
                      <a:r>
                        <a:rPr lang="es-ES" sz="1400" spc="20" dirty="0">
                          <a:effectLst/>
                        </a:rPr>
                        <a:t>i</a:t>
                      </a:r>
                      <a:r>
                        <a:rPr lang="es-ES" sz="1400" spc="5" dirty="0">
                          <a:effectLst/>
                        </a:rPr>
                        <a:t>en</a:t>
                      </a:r>
                      <a:r>
                        <a:rPr lang="es-ES" sz="1400" spc="-25" dirty="0">
                          <a:effectLst/>
                        </a:rPr>
                        <a:t>c</a:t>
                      </a:r>
                      <a:r>
                        <a:rPr lang="es-ES" sz="1400" spc="20" dirty="0">
                          <a:effectLst/>
                        </a:rPr>
                        <a:t>i</a:t>
                      </a:r>
                      <a:r>
                        <a:rPr lang="es-ES" sz="1400" dirty="0">
                          <a:effectLst/>
                        </a:rPr>
                        <a:t>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7298">
                <a:tc>
                  <a:txBody>
                    <a:bodyPr/>
                    <a:lstStyle/>
                    <a:p>
                      <a:pPr marL="66675" algn="ctr">
                        <a:lnSpc>
                          <a:spcPts val="1300"/>
                        </a:lnSpc>
                        <a:spcAft>
                          <a:spcPts val="0"/>
                        </a:spcAft>
                      </a:pPr>
                      <a:r>
                        <a:rPr lang="es-ES" sz="1400" dirty="0">
                          <a:effectLst/>
                        </a:rPr>
                        <a:t>Cadetes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9890" marR="393065" algn="ctr">
                        <a:lnSpc>
                          <a:spcPts val="1300"/>
                        </a:lnSpc>
                        <a:spcAft>
                          <a:spcPts val="0"/>
                        </a:spcAft>
                      </a:pPr>
                      <a:r>
                        <a:rPr lang="es-ES" sz="1400" spc="5">
                          <a:effectLst/>
                        </a:rPr>
                        <a:t>8</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3500" algn="ctr">
                        <a:lnSpc>
                          <a:spcPts val="1300"/>
                        </a:lnSpc>
                        <a:spcAft>
                          <a:spcPts val="0"/>
                        </a:spcAft>
                      </a:pPr>
                      <a:r>
                        <a:rPr lang="es-ES" sz="1400" spc="5">
                          <a:effectLst/>
                        </a:rPr>
                        <a:t>1</a:t>
                      </a:r>
                      <a:r>
                        <a:rPr lang="es-ES" sz="1400">
                          <a:effectLst/>
                        </a:rPr>
                        <a:t>5</a:t>
                      </a:r>
                      <a:r>
                        <a:rPr lang="es-ES" sz="1400" spc="10">
                          <a:effectLst/>
                        </a:rPr>
                        <a:t> </a:t>
                      </a:r>
                      <a:r>
                        <a:rPr lang="es-ES" sz="1400">
                          <a:effectLst/>
                        </a:rPr>
                        <a:t>–</a:t>
                      </a:r>
                      <a:r>
                        <a:rPr lang="es-ES" sz="1400" spc="10">
                          <a:effectLst/>
                        </a:rPr>
                        <a:t> </a:t>
                      </a:r>
                      <a:r>
                        <a:rPr lang="es-ES" sz="1400" spc="5">
                          <a:effectLst/>
                        </a:rPr>
                        <a:t>16</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3500" algn="ctr">
                        <a:lnSpc>
                          <a:spcPts val="1300"/>
                        </a:lnSpc>
                        <a:spcAft>
                          <a:spcPts val="0"/>
                        </a:spcAft>
                      </a:pPr>
                      <a:r>
                        <a:rPr lang="es-ES" sz="1400">
                          <a:effectLst/>
                        </a:rPr>
                        <a:t>2</a:t>
                      </a:r>
                      <a:r>
                        <a:rPr lang="es-ES" sz="1400" spc="5">
                          <a:effectLst/>
                        </a:rPr>
                        <a:t> </a:t>
                      </a:r>
                      <a:r>
                        <a:rPr lang="es-ES" sz="1400">
                          <a:effectLst/>
                        </a:rPr>
                        <a:t>y</a:t>
                      </a:r>
                      <a:r>
                        <a:rPr lang="es-ES" sz="1400" spc="5">
                          <a:effectLst/>
                        </a:rPr>
                        <a:t> </a:t>
                      </a:r>
                      <a:r>
                        <a:rPr lang="es-ES" sz="1400">
                          <a:effectLst/>
                        </a:rPr>
                        <a:t>3</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1610">
                <a:tc>
                  <a:txBody>
                    <a:bodyPr/>
                    <a:lstStyle/>
                    <a:p>
                      <a:pPr marL="66675" algn="ctr">
                        <a:lnSpc>
                          <a:spcPts val="1300"/>
                        </a:lnSpc>
                        <a:spcAft>
                          <a:spcPts val="1000"/>
                        </a:spcAft>
                      </a:pPr>
                      <a:r>
                        <a:rPr lang="es-ES" sz="1400" spc="-10">
                          <a:effectLst/>
                        </a:rPr>
                        <a:t>Juveniles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33070" marR="436245" algn="ctr">
                        <a:lnSpc>
                          <a:spcPts val="1300"/>
                        </a:lnSpc>
                        <a:spcAft>
                          <a:spcPts val="1000"/>
                        </a:spcAft>
                      </a:pPr>
                      <a:r>
                        <a:rPr lang="es-ES" sz="1400" dirty="0"/>
                        <a:t>7</a:t>
                      </a:r>
                    </a:p>
                  </a:txBody>
                  <a:tcPr marL="68580" marR="68580" marT="0" marB="0"/>
                </a:tc>
                <a:tc>
                  <a:txBody>
                    <a:bodyPr/>
                    <a:lstStyle/>
                    <a:p>
                      <a:pPr marL="63500" algn="ctr">
                        <a:lnSpc>
                          <a:spcPts val="1300"/>
                        </a:lnSpc>
                        <a:spcAft>
                          <a:spcPts val="1000"/>
                        </a:spcAft>
                      </a:pPr>
                      <a:r>
                        <a:rPr lang="es-ES" sz="1400" spc="5">
                          <a:effectLst/>
                        </a:rPr>
                        <a:t>1</a:t>
                      </a:r>
                      <a:r>
                        <a:rPr lang="es-ES" sz="1400">
                          <a:effectLst/>
                        </a:rPr>
                        <a:t>7</a:t>
                      </a:r>
                      <a:r>
                        <a:rPr lang="es-ES" sz="1400" spc="10">
                          <a:effectLst/>
                        </a:rPr>
                        <a:t> </a:t>
                      </a:r>
                      <a:r>
                        <a:rPr lang="es-ES" sz="1400">
                          <a:effectLst/>
                        </a:rPr>
                        <a:t>–</a:t>
                      </a:r>
                      <a:r>
                        <a:rPr lang="es-ES" sz="1400" spc="10">
                          <a:effectLst/>
                        </a:rPr>
                        <a:t> </a:t>
                      </a:r>
                      <a:r>
                        <a:rPr lang="es-ES" sz="1400" spc="5">
                          <a:effectLst/>
                        </a:rPr>
                        <a:t>18</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3500" algn="ctr">
                        <a:lnSpc>
                          <a:spcPts val="1300"/>
                        </a:lnSpc>
                        <a:spcAft>
                          <a:spcPts val="1000"/>
                        </a:spcAft>
                      </a:pPr>
                      <a:r>
                        <a:rPr lang="es-ES" sz="1400">
                          <a:effectLst/>
                        </a:rPr>
                        <a:t>4</a:t>
                      </a:r>
                      <a:r>
                        <a:rPr lang="es-ES" sz="1400" spc="5">
                          <a:effectLst/>
                        </a:rPr>
                        <a:t> </a:t>
                      </a:r>
                      <a:r>
                        <a:rPr lang="es-ES" sz="1400">
                          <a:effectLst/>
                        </a:rPr>
                        <a:t>y</a:t>
                      </a:r>
                      <a:r>
                        <a:rPr lang="es-ES" sz="1400" spc="5">
                          <a:effectLst/>
                        </a:rPr>
                        <a:t> </a:t>
                      </a:r>
                      <a:r>
                        <a:rPr lang="es-ES" sz="1400">
                          <a:effectLst/>
                        </a:rPr>
                        <a:t>5</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69931">
                <a:tc>
                  <a:txBody>
                    <a:bodyPr/>
                    <a:lstStyle/>
                    <a:p>
                      <a:pPr marL="66675" algn="ctr">
                        <a:lnSpc>
                          <a:spcPts val="1300"/>
                        </a:lnSpc>
                        <a:spcAft>
                          <a:spcPts val="1000"/>
                        </a:spcAft>
                      </a:pPr>
                      <a:r>
                        <a:rPr lang="es-ES" sz="1400" spc="-10">
                          <a:effectLst/>
                        </a:rPr>
                        <a:t>E</a:t>
                      </a:r>
                      <a:r>
                        <a:rPr lang="es-ES" sz="1400" spc="5">
                          <a:effectLst/>
                        </a:rPr>
                        <a:t>n</a:t>
                      </a:r>
                      <a:r>
                        <a:rPr lang="es-ES" sz="1400">
                          <a:effectLst/>
                        </a:rPr>
                        <a:t>t</a:t>
                      </a:r>
                      <a:r>
                        <a:rPr lang="es-ES" sz="1400" spc="10">
                          <a:effectLst/>
                        </a:rPr>
                        <a:t>r</a:t>
                      </a:r>
                      <a:r>
                        <a:rPr lang="es-ES" sz="1400" spc="5">
                          <a:effectLst/>
                        </a:rPr>
                        <a:t>enad</a:t>
                      </a:r>
                      <a:r>
                        <a:rPr lang="es-ES" sz="1400" spc="-20">
                          <a:effectLst/>
                        </a:rPr>
                        <a:t>o</a:t>
                      </a:r>
                      <a:r>
                        <a:rPr lang="es-ES" sz="1400" spc="5">
                          <a:effectLst/>
                        </a:rPr>
                        <a:t>re</a:t>
                      </a:r>
                      <a:r>
                        <a:rPr lang="es-ES" sz="1400">
                          <a:effectLst/>
                        </a:rPr>
                        <a:t>s</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33070" marR="436245" algn="ctr">
                        <a:lnSpc>
                          <a:spcPts val="1300"/>
                        </a:lnSpc>
                        <a:spcAft>
                          <a:spcPts val="1000"/>
                        </a:spcAft>
                      </a:pPr>
                      <a:r>
                        <a:rPr lang="es-ES" sz="1400">
                          <a:effectLst/>
                        </a:rPr>
                        <a:t>10</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S" sz="1400">
                          <a:effectLst/>
                        </a:rPr>
                        <a:t>35 -60</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3500" algn="ctr">
                        <a:lnSpc>
                          <a:spcPts val="1300"/>
                        </a:lnSpc>
                        <a:spcAft>
                          <a:spcPts val="1000"/>
                        </a:spcAft>
                      </a:pPr>
                      <a:r>
                        <a:rPr lang="es-ES" sz="1400" spc="5" dirty="0">
                          <a:effectLst/>
                        </a:rPr>
                        <a:t>5-1</a:t>
                      </a:r>
                      <a:r>
                        <a:rPr lang="es-ES" sz="1400" dirty="0">
                          <a:effectLst/>
                        </a:rPr>
                        <a:t>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2031152" y="5719881"/>
            <a:ext cx="5999665" cy="65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2640" tIns="12696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Tabla 7</a:t>
            </a:r>
            <a:endParaRPr kumimoji="0" lang="es-EC"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100" b="0" i="1"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C</a:t>
            </a:r>
            <a:r>
              <a:rPr kumimoji="0" lang="es-EC" sz="1100" b="0" i="1" u="none" strike="noStrike" cap="none" normalizeH="0" baseline="0" dirty="0" bmk="">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aracterización de la muestra</a:t>
            </a:r>
            <a:endParaRPr kumimoji="0" lang="es-EC"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Rosero Fabián (2021)</a:t>
            </a:r>
            <a:endParaRPr kumimoji="0" lang="es-EC"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262115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TM02900769[[fn=Retrospección]]</Template>
  <TotalTime>4432</TotalTime>
  <Words>1786</Words>
  <Application>Microsoft Macintosh PowerPoint</Application>
  <PresentationFormat>Panorámica</PresentationFormat>
  <Paragraphs>266</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Wingdings</vt:lpstr>
      <vt:lpstr>Retrospección</vt:lpstr>
      <vt:lpstr>Características físicas y funcionales para la selección de talentos de ciclistas de ruta del Carchi</vt:lpstr>
      <vt:lpstr>ESTRUCTURA DE LA PRESENTACIÓN</vt:lpstr>
      <vt:lpstr>   El problema de investigación</vt:lpstr>
      <vt:lpstr>Presentación de PowerPoint</vt:lpstr>
      <vt:lpstr>Presentación de PowerPoint</vt:lpstr>
      <vt:lpstr>Justificación, importancia y alcance del proyecto  </vt:lpstr>
      <vt:lpstr>Presentación de PowerPoint</vt:lpstr>
      <vt:lpstr>Presentación de PowerPoint</vt:lpstr>
      <vt:lpstr>Presentación de PowerPoint</vt:lpstr>
      <vt:lpstr>Métodos de la investigación</vt:lpstr>
      <vt:lpstr>Presentación de PowerPoint</vt:lpstr>
      <vt:lpstr>Presentación de PowerPoint</vt:lpstr>
      <vt:lpstr>Presentación de PowerPoint</vt:lpstr>
      <vt:lpstr>Análisis estadístico de la investigación Encuesta entrenadores de ciclismo de la Federación Deportiva Del Carchi</vt:lpstr>
      <vt:lpstr>Análisis estadístico de la investigación Encuesta entrenadores de ciclismo de la Federación Deportiva Del Carchi</vt:lpstr>
      <vt:lpstr>Pruebas Antropométricas IMC</vt:lpstr>
      <vt:lpstr>Presentación de PowerPoint</vt:lpstr>
      <vt:lpstr>Resultados de los test Test Vo2 max</vt:lpstr>
      <vt:lpstr>Test 200 metros lanzados y 500 metros con partida detenida</vt:lpstr>
      <vt:lpstr>Test de Wells  Flexibilidad</vt:lpstr>
      <vt:lpstr>Abdominales en 30 segundos </vt:lpstr>
      <vt:lpstr>CONCLUSIONES</vt:lpstr>
      <vt:lpstr>CONCLUSIONES</vt:lpstr>
      <vt:lpstr>     RECOMENDACIONES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Características físicas y funcionales para la selección de talentos de ciclistas de ruta del Carchi</dc:title>
  <dc:creator>Usuario de Windows</dc:creator>
  <cp:lastModifiedBy>Fabian Alexander Rosero Yama</cp:lastModifiedBy>
  <cp:revision>71</cp:revision>
  <dcterms:created xsi:type="dcterms:W3CDTF">2021-08-23T20:57:49Z</dcterms:created>
  <dcterms:modified xsi:type="dcterms:W3CDTF">2021-10-15T23:41:29Z</dcterms:modified>
</cp:coreProperties>
</file>