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368" r:id="rId3"/>
    <p:sldId id="361" r:id="rId4"/>
    <p:sldId id="375" r:id="rId5"/>
    <p:sldId id="261" r:id="rId6"/>
    <p:sldId id="376" r:id="rId7"/>
    <p:sldId id="263" r:id="rId8"/>
    <p:sldId id="267" r:id="rId9"/>
    <p:sldId id="313" r:id="rId10"/>
    <p:sldId id="319" r:id="rId11"/>
    <p:sldId id="316" r:id="rId12"/>
    <p:sldId id="320" r:id="rId13"/>
    <p:sldId id="321" r:id="rId14"/>
    <p:sldId id="309" r:id="rId15"/>
    <p:sldId id="269" r:id="rId16"/>
    <p:sldId id="326" r:id="rId17"/>
    <p:sldId id="325" r:id="rId18"/>
    <p:sldId id="351" r:id="rId19"/>
    <p:sldId id="349" r:id="rId20"/>
    <p:sldId id="353" r:id="rId21"/>
    <p:sldId id="335" r:id="rId22"/>
    <p:sldId id="336" r:id="rId23"/>
    <p:sldId id="338" r:id="rId24"/>
    <p:sldId id="310" r:id="rId25"/>
    <p:sldId id="275" r:id="rId26"/>
    <p:sldId id="377" r:id="rId27"/>
    <p:sldId id="378" r:id="rId28"/>
    <p:sldId id="370" r:id="rId29"/>
    <p:sldId id="374" r:id="rId30"/>
    <p:sldId id="311" r:id="rId31"/>
    <p:sldId id="276" r:id="rId32"/>
    <p:sldId id="277"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D59"/>
    <a:srgbClr val="96CB6F"/>
    <a:srgbClr val="9ECB7F"/>
    <a:srgbClr val="C5DCF1"/>
    <a:srgbClr val="D0E3F4"/>
    <a:srgbClr val="BCCCEA"/>
    <a:srgbClr val="E7E6E6"/>
    <a:srgbClr val="4371C5"/>
    <a:srgbClr val="25FF3A"/>
    <a:srgbClr val="8DABD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25217-25F2-4C90-AFED-82E97AF83038}" type="doc">
      <dgm:prSet loTypeId="urn:microsoft.com/office/officeart/2008/layout/VerticalCurvedList" loCatId="list" qsTypeId="urn:microsoft.com/office/officeart/2005/8/quickstyle/3d2" qsCatId="3D" csTypeId="urn:microsoft.com/office/officeart/2005/8/colors/accent1_4" csCatId="accent1" phldr="1"/>
      <dgm:spPr/>
      <dgm:t>
        <a:bodyPr/>
        <a:lstStyle/>
        <a:p>
          <a:endParaRPr lang="es-EC"/>
        </a:p>
      </dgm:t>
    </dgm:pt>
    <dgm:pt modelId="{1AA1B606-9D6B-4394-B954-F3BE9644ADF3}">
      <dgm:prSet phldrT="[Texto]" custT="1"/>
      <dgm:spPr>
        <a:solidFill>
          <a:schemeClr val="accent1">
            <a:lumMod val="50000"/>
          </a:schemeClr>
        </a:solidFill>
      </dgm:spPr>
      <dgm:t>
        <a:bodyPr/>
        <a:lstStyle/>
        <a:p>
          <a:pPr algn="l"/>
          <a:r>
            <a:rPr lang="es-EC" sz="2000" dirty="0">
              <a:latin typeface="Arial" panose="020B0604020202020204" pitchFamily="34" charset="0"/>
              <a:cs typeface="Arial" panose="020B0604020202020204" pitchFamily="34" charset="0"/>
            </a:rPr>
            <a:t>Realizar la simulación de inundaciones producidas por lahares en el cantón Rumiñahui ante una eventual erupción del volcán Cotopaxi y por un eventual tsunami en el cantón Salinas, mediante la aplicación de realidad mixta y herramientas de información geográfica como apoyo a la gestión de riesgos para prevenir, preparar y mitigar los daños ante una erupción volcánica y un tsunami como fenómenos naturales a estudiar.</a:t>
          </a:r>
          <a:endParaRPr lang="es-EC" sz="2000" dirty="0"/>
        </a:p>
      </dgm:t>
    </dgm:pt>
    <dgm:pt modelId="{335371AE-CFAF-4013-BF99-8F2651CEF74A}" type="parTrans" cxnId="{EAA0FEAE-A1E1-4A8D-9049-26502B4D3B07}">
      <dgm:prSet/>
      <dgm:spPr/>
      <dgm:t>
        <a:bodyPr/>
        <a:lstStyle/>
        <a:p>
          <a:endParaRPr lang="es-EC"/>
        </a:p>
      </dgm:t>
    </dgm:pt>
    <dgm:pt modelId="{95A29880-76AF-4E31-B7CD-86879AAF6ABD}" type="sibTrans" cxnId="{EAA0FEAE-A1E1-4A8D-9049-26502B4D3B07}">
      <dgm:prSet/>
      <dgm:spPr/>
      <dgm:t>
        <a:bodyPr/>
        <a:lstStyle/>
        <a:p>
          <a:endParaRPr lang="es-EC"/>
        </a:p>
      </dgm:t>
    </dgm:pt>
    <dgm:pt modelId="{A3807255-88A8-433F-B365-B5E1483F5C26}" type="pres">
      <dgm:prSet presAssocID="{A9925217-25F2-4C90-AFED-82E97AF83038}" presName="Name0" presStyleCnt="0">
        <dgm:presLayoutVars>
          <dgm:chMax val="7"/>
          <dgm:chPref val="7"/>
          <dgm:dir/>
        </dgm:presLayoutVars>
      </dgm:prSet>
      <dgm:spPr/>
    </dgm:pt>
    <dgm:pt modelId="{DA65C30E-93D8-4754-A2CD-B42105967832}" type="pres">
      <dgm:prSet presAssocID="{A9925217-25F2-4C90-AFED-82E97AF83038}" presName="Name1" presStyleCnt="0"/>
      <dgm:spPr/>
    </dgm:pt>
    <dgm:pt modelId="{C5582AB5-5360-49AD-AC35-8EBAEC4CC0CB}" type="pres">
      <dgm:prSet presAssocID="{A9925217-25F2-4C90-AFED-82E97AF83038}" presName="cycle" presStyleCnt="0"/>
      <dgm:spPr/>
    </dgm:pt>
    <dgm:pt modelId="{EC8057FA-8B9E-4F0F-8AE9-19119B33EEB1}" type="pres">
      <dgm:prSet presAssocID="{A9925217-25F2-4C90-AFED-82E97AF83038}" presName="srcNode" presStyleLbl="node1" presStyleIdx="0" presStyleCnt="1"/>
      <dgm:spPr/>
    </dgm:pt>
    <dgm:pt modelId="{03DCF046-AEBA-432C-A9C5-7BD14A0B4304}" type="pres">
      <dgm:prSet presAssocID="{A9925217-25F2-4C90-AFED-82E97AF83038}" presName="conn" presStyleLbl="parChTrans1D2" presStyleIdx="0" presStyleCnt="1" custFlipHor="1" custScaleX="66906" custScaleY="49664" custLinFactX="11024" custLinFactNeighborX="100000" custLinFactNeighborY="216"/>
      <dgm:spPr/>
    </dgm:pt>
    <dgm:pt modelId="{99111953-6A92-4242-BE3B-BEF462051E73}" type="pres">
      <dgm:prSet presAssocID="{A9925217-25F2-4C90-AFED-82E97AF83038}" presName="extraNode" presStyleLbl="node1" presStyleIdx="0" presStyleCnt="1"/>
      <dgm:spPr/>
    </dgm:pt>
    <dgm:pt modelId="{F3891393-54AD-442D-B2A2-A126AC45AB50}" type="pres">
      <dgm:prSet presAssocID="{A9925217-25F2-4C90-AFED-82E97AF83038}" presName="dstNode" presStyleLbl="node1" presStyleIdx="0" presStyleCnt="1"/>
      <dgm:spPr/>
    </dgm:pt>
    <dgm:pt modelId="{D02FEA05-722E-4CE6-A285-AC88CC931868}" type="pres">
      <dgm:prSet presAssocID="{1AA1B606-9D6B-4394-B954-F3BE9644ADF3}" presName="text_1" presStyleLbl="node1" presStyleIdx="0" presStyleCnt="1" custScaleX="107381" custScaleY="128154">
        <dgm:presLayoutVars>
          <dgm:bulletEnabled val="1"/>
        </dgm:presLayoutVars>
      </dgm:prSet>
      <dgm:spPr/>
    </dgm:pt>
    <dgm:pt modelId="{F38C9271-AE7B-435A-AC55-4FEDC3BDA96A}" type="pres">
      <dgm:prSet presAssocID="{1AA1B606-9D6B-4394-B954-F3BE9644ADF3}" presName="accent_1" presStyleCnt="0"/>
      <dgm:spPr/>
    </dgm:pt>
    <dgm:pt modelId="{0C88E45B-93E6-4EAC-83F9-E393F2DA481F}" type="pres">
      <dgm:prSet presAssocID="{1AA1B606-9D6B-4394-B954-F3BE9644ADF3}" presName="accentRepeatNode" presStyleLbl="solidFgAcc1" presStyleIdx="0" presStyleCnt="1" custScaleX="77432" custScaleY="73493"/>
      <dgm:spPr/>
    </dgm:pt>
  </dgm:ptLst>
  <dgm:cxnLst>
    <dgm:cxn modelId="{EB0ED346-B6FB-4230-B79F-8A06C01397D9}" type="presOf" srcId="{A9925217-25F2-4C90-AFED-82E97AF83038}" destId="{A3807255-88A8-433F-B365-B5E1483F5C26}" srcOrd="0" destOrd="0" presId="urn:microsoft.com/office/officeart/2008/layout/VerticalCurvedList"/>
    <dgm:cxn modelId="{856B8BAC-2FAB-4D58-9D2E-871D88F25F21}" type="presOf" srcId="{95A29880-76AF-4E31-B7CD-86879AAF6ABD}" destId="{03DCF046-AEBA-432C-A9C5-7BD14A0B4304}" srcOrd="0" destOrd="0" presId="urn:microsoft.com/office/officeart/2008/layout/VerticalCurvedList"/>
    <dgm:cxn modelId="{EAA0FEAE-A1E1-4A8D-9049-26502B4D3B07}" srcId="{A9925217-25F2-4C90-AFED-82E97AF83038}" destId="{1AA1B606-9D6B-4394-B954-F3BE9644ADF3}" srcOrd="0" destOrd="0" parTransId="{335371AE-CFAF-4013-BF99-8F2651CEF74A}" sibTransId="{95A29880-76AF-4E31-B7CD-86879AAF6ABD}"/>
    <dgm:cxn modelId="{BB3C7CC4-B2F3-4CCE-927A-A87D43C2FF5E}" type="presOf" srcId="{1AA1B606-9D6B-4394-B954-F3BE9644ADF3}" destId="{D02FEA05-722E-4CE6-A285-AC88CC931868}" srcOrd="0" destOrd="0" presId="urn:microsoft.com/office/officeart/2008/layout/VerticalCurvedList"/>
    <dgm:cxn modelId="{054C46BD-E246-4C18-9394-122402875077}" type="presParOf" srcId="{A3807255-88A8-433F-B365-B5E1483F5C26}" destId="{DA65C30E-93D8-4754-A2CD-B42105967832}" srcOrd="0" destOrd="0" presId="urn:microsoft.com/office/officeart/2008/layout/VerticalCurvedList"/>
    <dgm:cxn modelId="{0917B74B-F6A9-4E4A-8D94-CAF37632DC2A}" type="presParOf" srcId="{DA65C30E-93D8-4754-A2CD-B42105967832}" destId="{C5582AB5-5360-49AD-AC35-8EBAEC4CC0CB}" srcOrd="0" destOrd="0" presId="urn:microsoft.com/office/officeart/2008/layout/VerticalCurvedList"/>
    <dgm:cxn modelId="{EAF365B8-8B4D-4900-8160-5A1C61B82B77}" type="presParOf" srcId="{C5582AB5-5360-49AD-AC35-8EBAEC4CC0CB}" destId="{EC8057FA-8B9E-4F0F-8AE9-19119B33EEB1}" srcOrd="0" destOrd="0" presId="urn:microsoft.com/office/officeart/2008/layout/VerticalCurvedList"/>
    <dgm:cxn modelId="{99804715-56CB-45D0-8AFA-3D89BD912B3F}" type="presParOf" srcId="{C5582AB5-5360-49AD-AC35-8EBAEC4CC0CB}" destId="{03DCF046-AEBA-432C-A9C5-7BD14A0B4304}" srcOrd="1" destOrd="0" presId="urn:microsoft.com/office/officeart/2008/layout/VerticalCurvedList"/>
    <dgm:cxn modelId="{B3939A3D-6A7B-4C3F-9D90-60022071AAC8}" type="presParOf" srcId="{C5582AB5-5360-49AD-AC35-8EBAEC4CC0CB}" destId="{99111953-6A92-4242-BE3B-BEF462051E73}" srcOrd="2" destOrd="0" presId="urn:microsoft.com/office/officeart/2008/layout/VerticalCurvedList"/>
    <dgm:cxn modelId="{24B04D59-CA71-4283-B796-015628D1CC70}" type="presParOf" srcId="{C5582AB5-5360-49AD-AC35-8EBAEC4CC0CB}" destId="{F3891393-54AD-442D-B2A2-A126AC45AB50}" srcOrd="3" destOrd="0" presId="urn:microsoft.com/office/officeart/2008/layout/VerticalCurvedList"/>
    <dgm:cxn modelId="{91CB570C-DE87-487A-ABAC-CEE446A7435D}" type="presParOf" srcId="{DA65C30E-93D8-4754-A2CD-B42105967832}" destId="{D02FEA05-722E-4CE6-A285-AC88CC931868}" srcOrd="1" destOrd="0" presId="urn:microsoft.com/office/officeart/2008/layout/VerticalCurvedList"/>
    <dgm:cxn modelId="{B658B157-D2D4-46A7-945A-F11CAA802C42}" type="presParOf" srcId="{DA65C30E-93D8-4754-A2CD-B42105967832}" destId="{F38C9271-AE7B-435A-AC55-4FEDC3BDA96A}" srcOrd="2" destOrd="0" presId="urn:microsoft.com/office/officeart/2008/layout/VerticalCurvedList"/>
    <dgm:cxn modelId="{144224A0-B1BF-4E32-A437-D1B88FCBA095}" type="presParOf" srcId="{F38C9271-AE7B-435A-AC55-4FEDC3BDA96A}" destId="{0C88E45B-93E6-4EAC-83F9-E393F2DA481F}" srcOrd="0" destOrd="0" presId="urn:microsoft.com/office/officeart/2008/layout/VerticalCurvedList"/>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925217-25F2-4C90-AFED-82E97AF83038}" type="doc">
      <dgm:prSet loTypeId="urn:microsoft.com/office/officeart/2008/layout/VerticalCurvedList" loCatId="list" qsTypeId="urn:microsoft.com/office/officeart/2005/8/quickstyle/3d2" qsCatId="3D" csTypeId="urn:microsoft.com/office/officeart/2005/8/colors/accent1_4" csCatId="accent1" phldr="1"/>
      <dgm:spPr/>
      <dgm:t>
        <a:bodyPr/>
        <a:lstStyle/>
        <a:p>
          <a:endParaRPr lang="es-EC"/>
        </a:p>
      </dgm:t>
    </dgm:pt>
    <dgm:pt modelId="{1AA1B606-9D6B-4394-B954-F3BE9644ADF3}">
      <dgm:prSet phldrT="[Texto]" custT="1"/>
      <dgm:spPr>
        <a:solidFill>
          <a:schemeClr val="accent1">
            <a:lumMod val="50000"/>
          </a:schemeClr>
        </a:solidFill>
      </dgm:spPr>
      <dgm:t>
        <a:bodyPr/>
        <a:lstStyle/>
        <a:p>
          <a:r>
            <a:rPr lang="es-EC" sz="1500" dirty="0">
              <a:latin typeface="Arial" panose="020B0604020202020204" pitchFamily="34" charset="0"/>
              <a:cs typeface="Arial" panose="020B0604020202020204" pitchFamily="34" charset="0"/>
            </a:rPr>
            <a:t>Recopilar y estructurar información geoespacial del cantón Rumiñahui debidamente procesada para la generación de una </a:t>
          </a:r>
          <a:r>
            <a:rPr lang="es-EC" sz="1500" dirty="0" err="1">
              <a:latin typeface="Arial" panose="020B0604020202020204" pitchFamily="34" charset="0"/>
              <a:cs typeface="Arial" panose="020B0604020202020204" pitchFamily="34" charset="0"/>
            </a:rPr>
            <a:t>geodatabase</a:t>
          </a:r>
          <a:r>
            <a:rPr lang="es-EC" sz="1500" dirty="0">
              <a:latin typeface="Arial" panose="020B0604020202020204" pitchFamily="34" charset="0"/>
              <a:cs typeface="Arial" panose="020B0604020202020204" pitchFamily="34" charset="0"/>
            </a:rPr>
            <a:t> y modelamiento en 3D.</a:t>
          </a:r>
          <a:endParaRPr lang="es-EC" sz="1500" dirty="0"/>
        </a:p>
      </dgm:t>
    </dgm:pt>
    <dgm:pt modelId="{335371AE-CFAF-4013-BF99-8F2651CEF74A}" type="parTrans" cxnId="{EAA0FEAE-A1E1-4A8D-9049-26502B4D3B07}">
      <dgm:prSet/>
      <dgm:spPr/>
      <dgm:t>
        <a:bodyPr/>
        <a:lstStyle/>
        <a:p>
          <a:endParaRPr lang="es-EC"/>
        </a:p>
      </dgm:t>
    </dgm:pt>
    <dgm:pt modelId="{95A29880-76AF-4E31-B7CD-86879AAF6ABD}" type="sibTrans" cxnId="{EAA0FEAE-A1E1-4A8D-9049-26502B4D3B07}">
      <dgm:prSet/>
      <dgm:spPr/>
      <dgm:t>
        <a:bodyPr/>
        <a:lstStyle/>
        <a:p>
          <a:endParaRPr lang="es-EC"/>
        </a:p>
      </dgm:t>
    </dgm:pt>
    <dgm:pt modelId="{A3807255-88A8-433F-B365-B5E1483F5C26}" type="pres">
      <dgm:prSet presAssocID="{A9925217-25F2-4C90-AFED-82E97AF83038}" presName="Name0" presStyleCnt="0">
        <dgm:presLayoutVars>
          <dgm:chMax val="7"/>
          <dgm:chPref val="7"/>
          <dgm:dir/>
        </dgm:presLayoutVars>
      </dgm:prSet>
      <dgm:spPr/>
    </dgm:pt>
    <dgm:pt modelId="{DA65C30E-93D8-4754-A2CD-B42105967832}" type="pres">
      <dgm:prSet presAssocID="{A9925217-25F2-4C90-AFED-82E97AF83038}" presName="Name1" presStyleCnt="0"/>
      <dgm:spPr/>
    </dgm:pt>
    <dgm:pt modelId="{C5582AB5-5360-49AD-AC35-8EBAEC4CC0CB}" type="pres">
      <dgm:prSet presAssocID="{A9925217-25F2-4C90-AFED-82E97AF83038}" presName="cycle" presStyleCnt="0"/>
      <dgm:spPr/>
    </dgm:pt>
    <dgm:pt modelId="{EC8057FA-8B9E-4F0F-8AE9-19119B33EEB1}" type="pres">
      <dgm:prSet presAssocID="{A9925217-25F2-4C90-AFED-82E97AF83038}" presName="srcNode" presStyleLbl="node1" presStyleIdx="0" presStyleCnt="1"/>
      <dgm:spPr/>
    </dgm:pt>
    <dgm:pt modelId="{03DCF046-AEBA-432C-A9C5-7BD14A0B4304}" type="pres">
      <dgm:prSet presAssocID="{A9925217-25F2-4C90-AFED-82E97AF83038}" presName="conn" presStyleLbl="parChTrans1D2" presStyleIdx="0" presStyleCnt="1" custFlipHor="1" custScaleX="66906" custScaleY="49664" custLinFactX="11024" custLinFactNeighborX="100000" custLinFactNeighborY="216"/>
      <dgm:spPr/>
    </dgm:pt>
    <dgm:pt modelId="{99111953-6A92-4242-BE3B-BEF462051E73}" type="pres">
      <dgm:prSet presAssocID="{A9925217-25F2-4C90-AFED-82E97AF83038}" presName="extraNode" presStyleLbl="node1" presStyleIdx="0" presStyleCnt="1"/>
      <dgm:spPr/>
    </dgm:pt>
    <dgm:pt modelId="{F3891393-54AD-442D-B2A2-A126AC45AB50}" type="pres">
      <dgm:prSet presAssocID="{A9925217-25F2-4C90-AFED-82E97AF83038}" presName="dstNode" presStyleLbl="node1" presStyleIdx="0" presStyleCnt="1"/>
      <dgm:spPr/>
    </dgm:pt>
    <dgm:pt modelId="{D02FEA05-722E-4CE6-A285-AC88CC931868}" type="pres">
      <dgm:prSet presAssocID="{1AA1B606-9D6B-4394-B954-F3BE9644ADF3}" presName="text_1" presStyleLbl="node1" presStyleIdx="0" presStyleCnt="1" custScaleY="128154">
        <dgm:presLayoutVars>
          <dgm:bulletEnabled val="1"/>
        </dgm:presLayoutVars>
      </dgm:prSet>
      <dgm:spPr/>
    </dgm:pt>
    <dgm:pt modelId="{F38C9271-AE7B-435A-AC55-4FEDC3BDA96A}" type="pres">
      <dgm:prSet presAssocID="{1AA1B606-9D6B-4394-B954-F3BE9644ADF3}" presName="accent_1" presStyleCnt="0"/>
      <dgm:spPr/>
    </dgm:pt>
    <dgm:pt modelId="{0C88E45B-93E6-4EAC-83F9-E393F2DA481F}" type="pres">
      <dgm:prSet presAssocID="{1AA1B606-9D6B-4394-B954-F3BE9644ADF3}" presName="accentRepeatNode" presStyleLbl="solidFgAcc1" presStyleIdx="0" presStyleCnt="1"/>
      <dgm:spPr/>
    </dgm:pt>
  </dgm:ptLst>
  <dgm:cxnLst>
    <dgm:cxn modelId="{EB0ED346-B6FB-4230-B79F-8A06C01397D9}" type="presOf" srcId="{A9925217-25F2-4C90-AFED-82E97AF83038}" destId="{A3807255-88A8-433F-B365-B5E1483F5C26}" srcOrd="0" destOrd="0" presId="urn:microsoft.com/office/officeart/2008/layout/VerticalCurvedList"/>
    <dgm:cxn modelId="{856B8BAC-2FAB-4D58-9D2E-871D88F25F21}" type="presOf" srcId="{95A29880-76AF-4E31-B7CD-86879AAF6ABD}" destId="{03DCF046-AEBA-432C-A9C5-7BD14A0B4304}" srcOrd="0" destOrd="0" presId="urn:microsoft.com/office/officeart/2008/layout/VerticalCurvedList"/>
    <dgm:cxn modelId="{EAA0FEAE-A1E1-4A8D-9049-26502B4D3B07}" srcId="{A9925217-25F2-4C90-AFED-82E97AF83038}" destId="{1AA1B606-9D6B-4394-B954-F3BE9644ADF3}" srcOrd="0" destOrd="0" parTransId="{335371AE-CFAF-4013-BF99-8F2651CEF74A}" sibTransId="{95A29880-76AF-4E31-B7CD-86879AAF6ABD}"/>
    <dgm:cxn modelId="{BB3C7CC4-B2F3-4CCE-927A-A87D43C2FF5E}" type="presOf" srcId="{1AA1B606-9D6B-4394-B954-F3BE9644ADF3}" destId="{D02FEA05-722E-4CE6-A285-AC88CC931868}" srcOrd="0" destOrd="0" presId="urn:microsoft.com/office/officeart/2008/layout/VerticalCurvedList"/>
    <dgm:cxn modelId="{054C46BD-E246-4C18-9394-122402875077}" type="presParOf" srcId="{A3807255-88A8-433F-B365-B5E1483F5C26}" destId="{DA65C30E-93D8-4754-A2CD-B42105967832}" srcOrd="0" destOrd="0" presId="urn:microsoft.com/office/officeart/2008/layout/VerticalCurvedList"/>
    <dgm:cxn modelId="{0917B74B-F6A9-4E4A-8D94-CAF37632DC2A}" type="presParOf" srcId="{DA65C30E-93D8-4754-A2CD-B42105967832}" destId="{C5582AB5-5360-49AD-AC35-8EBAEC4CC0CB}" srcOrd="0" destOrd="0" presId="urn:microsoft.com/office/officeart/2008/layout/VerticalCurvedList"/>
    <dgm:cxn modelId="{EAF365B8-8B4D-4900-8160-5A1C61B82B77}" type="presParOf" srcId="{C5582AB5-5360-49AD-AC35-8EBAEC4CC0CB}" destId="{EC8057FA-8B9E-4F0F-8AE9-19119B33EEB1}" srcOrd="0" destOrd="0" presId="urn:microsoft.com/office/officeart/2008/layout/VerticalCurvedList"/>
    <dgm:cxn modelId="{99804715-56CB-45D0-8AFA-3D89BD912B3F}" type="presParOf" srcId="{C5582AB5-5360-49AD-AC35-8EBAEC4CC0CB}" destId="{03DCF046-AEBA-432C-A9C5-7BD14A0B4304}" srcOrd="1" destOrd="0" presId="urn:microsoft.com/office/officeart/2008/layout/VerticalCurvedList"/>
    <dgm:cxn modelId="{B3939A3D-6A7B-4C3F-9D90-60022071AAC8}" type="presParOf" srcId="{C5582AB5-5360-49AD-AC35-8EBAEC4CC0CB}" destId="{99111953-6A92-4242-BE3B-BEF462051E73}" srcOrd="2" destOrd="0" presId="urn:microsoft.com/office/officeart/2008/layout/VerticalCurvedList"/>
    <dgm:cxn modelId="{24B04D59-CA71-4283-B796-015628D1CC70}" type="presParOf" srcId="{C5582AB5-5360-49AD-AC35-8EBAEC4CC0CB}" destId="{F3891393-54AD-442D-B2A2-A126AC45AB50}" srcOrd="3" destOrd="0" presId="urn:microsoft.com/office/officeart/2008/layout/VerticalCurvedList"/>
    <dgm:cxn modelId="{91CB570C-DE87-487A-ABAC-CEE446A7435D}" type="presParOf" srcId="{DA65C30E-93D8-4754-A2CD-B42105967832}" destId="{D02FEA05-722E-4CE6-A285-AC88CC931868}" srcOrd="1" destOrd="0" presId="urn:microsoft.com/office/officeart/2008/layout/VerticalCurvedList"/>
    <dgm:cxn modelId="{B658B157-D2D4-46A7-945A-F11CAA802C42}" type="presParOf" srcId="{DA65C30E-93D8-4754-A2CD-B42105967832}" destId="{F38C9271-AE7B-435A-AC55-4FEDC3BDA96A}" srcOrd="2" destOrd="0" presId="urn:microsoft.com/office/officeart/2008/layout/VerticalCurvedList"/>
    <dgm:cxn modelId="{144224A0-B1BF-4E32-A437-D1B88FCBA095}" type="presParOf" srcId="{F38C9271-AE7B-435A-AC55-4FEDC3BDA96A}" destId="{0C88E45B-93E6-4EAC-83F9-E393F2DA48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925217-25F2-4C90-AFED-82E97AF83038}" type="doc">
      <dgm:prSet loTypeId="urn:microsoft.com/office/officeart/2008/layout/VerticalCurvedList" loCatId="list" qsTypeId="urn:microsoft.com/office/officeart/2005/8/quickstyle/3d2" qsCatId="3D" csTypeId="urn:microsoft.com/office/officeart/2005/8/colors/accent1_4" csCatId="accent1" phldr="1"/>
      <dgm:spPr/>
      <dgm:t>
        <a:bodyPr/>
        <a:lstStyle/>
        <a:p>
          <a:endParaRPr lang="es-EC"/>
        </a:p>
      </dgm:t>
    </dgm:pt>
    <dgm:pt modelId="{9DDFC2D6-EB1F-4BF0-A31B-B5B4E0575163}">
      <dgm:prSet phldrT="[Texto]" custT="1"/>
      <dgm:spPr/>
      <dgm:t>
        <a:bodyPr/>
        <a:lstStyle/>
        <a:p>
          <a:r>
            <a:rPr lang="es-EC" sz="1500" dirty="0">
              <a:latin typeface="Arial" panose="020B0604020202020204" pitchFamily="34" charset="0"/>
              <a:cs typeface="Arial" panose="020B0604020202020204" pitchFamily="34" charset="0"/>
            </a:rPr>
            <a:t>Recopilar y estructurar información geoespacial del cantón Salinas debidamente procesadas para la generación de una geodatabase y modelamiento virtual en 3D.</a:t>
          </a:r>
          <a:endParaRPr lang="es-EC" sz="1500" dirty="0"/>
        </a:p>
      </dgm:t>
    </dgm:pt>
    <dgm:pt modelId="{49B3227A-FC8B-4B4A-8719-499680180320}" type="parTrans" cxnId="{0BBE0454-B367-41A5-9DDF-69B07CCAA985}">
      <dgm:prSet/>
      <dgm:spPr/>
      <dgm:t>
        <a:bodyPr/>
        <a:lstStyle/>
        <a:p>
          <a:endParaRPr lang="es-EC"/>
        </a:p>
      </dgm:t>
    </dgm:pt>
    <dgm:pt modelId="{7AFDE7FD-2F07-410D-ACB4-0F49EF0AE3F6}" type="sibTrans" cxnId="{0BBE0454-B367-41A5-9DDF-69B07CCAA985}">
      <dgm:prSet/>
      <dgm:spPr/>
      <dgm:t>
        <a:bodyPr/>
        <a:lstStyle/>
        <a:p>
          <a:endParaRPr lang="es-EC"/>
        </a:p>
      </dgm:t>
    </dgm:pt>
    <dgm:pt modelId="{A3807255-88A8-433F-B365-B5E1483F5C26}" type="pres">
      <dgm:prSet presAssocID="{A9925217-25F2-4C90-AFED-82E97AF83038}" presName="Name0" presStyleCnt="0">
        <dgm:presLayoutVars>
          <dgm:chMax val="7"/>
          <dgm:chPref val="7"/>
          <dgm:dir/>
        </dgm:presLayoutVars>
      </dgm:prSet>
      <dgm:spPr/>
    </dgm:pt>
    <dgm:pt modelId="{DA65C30E-93D8-4754-A2CD-B42105967832}" type="pres">
      <dgm:prSet presAssocID="{A9925217-25F2-4C90-AFED-82E97AF83038}" presName="Name1" presStyleCnt="0"/>
      <dgm:spPr/>
    </dgm:pt>
    <dgm:pt modelId="{C5582AB5-5360-49AD-AC35-8EBAEC4CC0CB}" type="pres">
      <dgm:prSet presAssocID="{A9925217-25F2-4C90-AFED-82E97AF83038}" presName="cycle" presStyleCnt="0"/>
      <dgm:spPr/>
    </dgm:pt>
    <dgm:pt modelId="{EC8057FA-8B9E-4F0F-8AE9-19119B33EEB1}" type="pres">
      <dgm:prSet presAssocID="{A9925217-25F2-4C90-AFED-82E97AF83038}" presName="srcNode" presStyleLbl="node1" presStyleIdx="0" presStyleCnt="1"/>
      <dgm:spPr/>
    </dgm:pt>
    <dgm:pt modelId="{03DCF046-AEBA-432C-A9C5-7BD14A0B4304}" type="pres">
      <dgm:prSet presAssocID="{A9925217-25F2-4C90-AFED-82E97AF83038}" presName="conn" presStyleLbl="parChTrans1D2" presStyleIdx="0" presStyleCnt="1" custScaleX="35673" custScaleY="53244" custLinFactNeighborX="59806" custLinFactNeighborY="-1458"/>
      <dgm:spPr/>
    </dgm:pt>
    <dgm:pt modelId="{99111953-6A92-4242-BE3B-BEF462051E73}" type="pres">
      <dgm:prSet presAssocID="{A9925217-25F2-4C90-AFED-82E97AF83038}" presName="extraNode" presStyleLbl="node1" presStyleIdx="0" presStyleCnt="1"/>
      <dgm:spPr/>
    </dgm:pt>
    <dgm:pt modelId="{F3891393-54AD-442D-B2A2-A126AC45AB50}" type="pres">
      <dgm:prSet presAssocID="{A9925217-25F2-4C90-AFED-82E97AF83038}" presName="dstNode" presStyleLbl="node1" presStyleIdx="0" presStyleCnt="1"/>
      <dgm:spPr/>
    </dgm:pt>
    <dgm:pt modelId="{3C23AF60-75F4-40CC-9A6F-0E7CB77CBA24}" type="pres">
      <dgm:prSet presAssocID="{9DDFC2D6-EB1F-4BF0-A31B-B5B4E0575163}" presName="text_1" presStyleLbl="node1" presStyleIdx="0" presStyleCnt="1">
        <dgm:presLayoutVars>
          <dgm:bulletEnabled val="1"/>
        </dgm:presLayoutVars>
      </dgm:prSet>
      <dgm:spPr/>
    </dgm:pt>
    <dgm:pt modelId="{A375429C-924C-4F59-A64C-03752E2F6EE5}" type="pres">
      <dgm:prSet presAssocID="{9DDFC2D6-EB1F-4BF0-A31B-B5B4E0575163}" presName="accent_1" presStyleCnt="0"/>
      <dgm:spPr/>
    </dgm:pt>
    <dgm:pt modelId="{2F3196E7-B92E-4F9D-9BCF-DFBEC33B72BA}" type="pres">
      <dgm:prSet presAssocID="{9DDFC2D6-EB1F-4BF0-A31B-B5B4E0575163}" presName="accentRepeatNode" presStyleLbl="solidFgAcc1" presStyleIdx="0" presStyleCnt="1"/>
      <dgm:spPr/>
    </dgm:pt>
  </dgm:ptLst>
  <dgm:cxnLst>
    <dgm:cxn modelId="{EB0ED346-B6FB-4230-B79F-8A06C01397D9}" type="presOf" srcId="{A9925217-25F2-4C90-AFED-82E97AF83038}" destId="{A3807255-88A8-433F-B365-B5E1483F5C26}" srcOrd="0" destOrd="0" presId="urn:microsoft.com/office/officeart/2008/layout/VerticalCurvedList"/>
    <dgm:cxn modelId="{0BBE0454-B367-41A5-9DDF-69B07CCAA985}" srcId="{A9925217-25F2-4C90-AFED-82E97AF83038}" destId="{9DDFC2D6-EB1F-4BF0-A31B-B5B4E0575163}" srcOrd="0" destOrd="0" parTransId="{49B3227A-FC8B-4B4A-8719-499680180320}" sibTransId="{7AFDE7FD-2F07-410D-ACB4-0F49EF0AE3F6}"/>
    <dgm:cxn modelId="{0DDD235A-7AB5-4DF6-A211-D4A52086286D}" type="presOf" srcId="{9DDFC2D6-EB1F-4BF0-A31B-B5B4E0575163}" destId="{3C23AF60-75F4-40CC-9A6F-0E7CB77CBA24}" srcOrd="0" destOrd="0" presId="urn:microsoft.com/office/officeart/2008/layout/VerticalCurvedList"/>
    <dgm:cxn modelId="{BAD30181-BAAB-428D-82FB-56573224A137}" type="presOf" srcId="{7AFDE7FD-2F07-410D-ACB4-0F49EF0AE3F6}" destId="{03DCF046-AEBA-432C-A9C5-7BD14A0B4304}" srcOrd="0" destOrd="0" presId="urn:microsoft.com/office/officeart/2008/layout/VerticalCurvedList"/>
    <dgm:cxn modelId="{054C46BD-E246-4C18-9394-122402875077}" type="presParOf" srcId="{A3807255-88A8-433F-B365-B5E1483F5C26}" destId="{DA65C30E-93D8-4754-A2CD-B42105967832}" srcOrd="0" destOrd="0" presId="urn:microsoft.com/office/officeart/2008/layout/VerticalCurvedList"/>
    <dgm:cxn modelId="{0917B74B-F6A9-4E4A-8D94-CAF37632DC2A}" type="presParOf" srcId="{DA65C30E-93D8-4754-A2CD-B42105967832}" destId="{C5582AB5-5360-49AD-AC35-8EBAEC4CC0CB}" srcOrd="0" destOrd="0" presId="urn:microsoft.com/office/officeart/2008/layout/VerticalCurvedList"/>
    <dgm:cxn modelId="{EAF365B8-8B4D-4900-8160-5A1C61B82B77}" type="presParOf" srcId="{C5582AB5-5360-49AD-AC35-8EBAEC4CC0CB}" destId="{EC8057FA-8B9E-4F0F-8AE9-19119B33EEB1}" srcOrd="0" destOrd="0" presId="urn:microsoft.com/office/officeart/2008/layout/VerticalCurvedList"/>
    <dgm:cxn modelId="{99804715-56CB-45D0-8AFA-3D89BD912B3F}" type="presParOf" srcId="{C5582AB5-5360-49AD-AC35-8EBAEC4CC0CB}" destId="{03DCF046-AEBA-432C-A9C5-7BD14A0B4304}" srcOrd="1" destOrd="0" presId="urn:microsoft.com/office/officeart/2008/layout/VerticalCurvedList"/>
    <dgm:cxn modelId="{B3939A3D-6A7B-4C3F-9D90-60022071AAC8}" type="presParOf" srcId="{C5582AB5-5360-49AD-AC35-8EBAEC4CC0CB}" destId="{99111953-6A92-4242-BE3B-BEF462051E73}" srcOrd="2" destOrd="0" presId="urn:microsoft.com/office/officeart/2008/layout/VerticalCurvedList"/>
    <dgm:cxn modelId="{24B04D59-CA71-4283-B796-015628D1CC70}" type="presParOf" srcId="{C5582AB5-5360-49AD-AC35-8EBAEC4CC0CB}" destId="{F3891393-54AD-442D-B2A2-A126AC45AB50}" srcOrd="3" destOrd="0" presId="urn:microsoft.com/office/officeart/2008/layout/VerticalCurvedList"/>
    <dgm:cxn modelId="{16131342-2486-4637-8F04-5ACCF0986C32}" type="presParOf" srcId="{DA65C30E-93D8-4754-A2CD-B42105967832}" destId="{3C23AF60-75F4-40CC-9A6F-0E7CB77CBA24}" srcOrd="1" destOrd="0" presId="urn:microsoft.com/office/officeart/2008/layout/VerticalCurvedList"/>
    <dgm:cxn modelId="{34695815-B80D-4D77-8349-F6F03AD9CF9D}" type="presParOf" srcId="{DA65C30E-93D8-4754-A2CD-B42105967832}" destId="{A375429C-924C-4F59-A64C-03752E2F6EE5}" srcOrd="2" destOrd="0" presId="urn:microsoft.com/office/officeart/2008/layout/VerticalCurvedList"/>
    <dgm:cxn modelId="{86C46DEE-90FE-4DFA-BE27-BF12C689E7B0}" type="presParOf" srcId="{A375429C-924C-4F59-A64C-03752E2F6EE5}" destId="{2F3196E7-B92E-4F9D-9BCF-DFBEC33B72B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925217-25F2-4C90-AFED-82E97AF83038}" type="doc">
      <dgm:prSet loTypeId="urn:microsoft.com/office/officeart/2008/layout/VerticalCurvedList" loCatId="list" qsTypeId="urn:microsoft.com/office/officeart/2005/8/quickstyle/3d2" qsCatId="3D" csTypeId="urn:microsoft.com/office/officeart/2005/8/colors/accent0_3" csCatId="mainScheme" phldr="1"/>
      <dgm:spPr/>
      <dgm:t>
        <a:bodyPr/>
        <a:lstStyle/>
        <a:p>
          <a:endParaRPr lang="es-EC"/>
        </a:p>
      </dgm:t>
    </dgm:pt>
    <dgm:pt modelId="{FEF76820-0EC7-4759-836D-A6AC997004A3}">
      <dgm:prSet phldrT="[Texto]" custT="1"/>
      <dgm:spPr/>
      <dgm:t>
        <a:bodyPr/>
        <a:lstStyle/>
        <a:p>
          <a:r>
            <a:rPr lang="es-EC" sz="1600" dirty="0">
              <a:latin typeface="Arial" panose="020B0604020202020204" pitchFamily="34" charset="0"/>
              <a:cs typeface="Arial" panose="020B0604020202020204" pitchFamily="34" charset="0"/>
            </a:rPr>
            <a:t>Generar modelamiento virtual en 3D de las zonas de estudio mediante la plataforma informática CityEngine. </a:t>
          </a:r>
          <a:endParaRPr lang="es-EC" sz="1600" dirty="0"/>
        </a:p>
      </dgm:t>
    </dgm:pt>
    <dgm:pt modelId="{70BFFFB8-481B-4442-A22B-3EFA7041C2BB}" type="parTrans" cxnId="{FF094BB9-EA63-4A7D-9492-1BDA5B4C3878}">
      <dgm:prSet/>
      <dgm:spPr/>
      <dgm:t>
        <a:bodyPr/>
        <a:lstStyle/>
        <a:p>
          <a:endParaRPr lang="es-EC"/>
        </a:p>
      </dgm:t>
    </dgm:pt>
    <dgm:pt modelId="{21A15B1C-62D5-479C-90F5-0087EA0652DE}" type="sibTrans" cxnId="{FF094BB9-EA63-4A7D-9492-1BDA5B4C3878}">
      <dgm:prSet/>
      <dgm:spPr/>
      <dgm:t>
        <a:bodyPr/>
        <a:lstStyle/>
        <a:p>
          <a:endParaRPr lang="es-EC"/>
        </a:p>
      </dgm:t>
    </dgm:pt>
    <dgm:pt modelId="{A3807255-88A8-433F-B365-B5E1483F5C26}" type="pres">
      <dgm:prSet presAssocID="{A9925217-25F2-4C90-AFED-82E97AF83038}" presName="Name0" presStyleCnt="0">
        <dgm:presLayoutVars>
          <dgm:chMax val="7"/>
          <dgm:chPref val="7"/>
          <dgm:dir/>
        </dgm:presLayoutVars>
      </dgm:prSet>
      <dgm:spPr/>
    </dgm:pt>
    <dgm:pt modelId="{DA65C30E-93D8-4754-A2CD-B42105967832}" type="pres">
      <dgm:prSet presAssocID="{A9925217-25F2-4C90-AFED-82E97AF83038}" presName="Name1" presStyleCnt="0"/>
      <dgm:spPr/>
    </dgm:pt>
    <dgm:pt modelId="{C5582AB5-5360-49AD-AC35-8EBAEC4CC0CB}" type="pres">
      <dgm:prSet presAssocID="{A9925217-25F2-4C90-AFED-82E97AF83038}" presName="cycle" presStyleCnt="0"/>
      <dgm:spPr/>
    </dgm:pt>
    <dgm:pt modelId="{EC8057FA-8B9E-4F0F-8AE9-19119B33EEB1}" type="pres">
      <dgm:prSet presAssocID="{A9925217-25F2-4C90-AFED-82E97AF83038}" presName="srcNode" presStyleLbl="node1" presStyleIdx="0" presStyleCnt="1"/>
      <dgm:spPr/>
    </dgm:pt>
    <dgm:pt modelId="{03DCF046-AEBA-432C-A9C5-7BD14A0B4304}" type="pres">
      <dgm:prSet presAssocID="{A9925217-25F2-4C90-AFED-82E97AF83038}" presName="conn" presStyleLbl="parChTrans1D2" presStyleIdx="0" presStyleCnt="1" custScaleX="27714" custScaleY="44043" custLinFactNeighborX="60599" custLinFactNeighborY="999"/>
      <dgm:spPr/>
    </dgm:pt>
    <dgm:pt modelId="{99111953-6A92-4242-BE3B-BEF462051E73}" type="pres">
      <dgm:prSet presAssocID="{A9925217-25F2-4C90-AFED-82E97AF83038}" presName="extraNode" presStyleLbl="node1" presStyleIdx="0" presStyleCnt="1"/>
      <dgm:spPr/>
    </dgm:pt>
    <dgm:pt modelId="{F3891393-54AD-442D-B2A2-A126AC45AB50}" type="pres">
      <dgm:prSet presAssocID="{A9925217-25F2-4C90-AFED-82E97AF83038}" presName="dstNode" presStyleLbl="node1" presStyleIdx="0" presStyleCnt="1"/>
      <dgm:spPr/>
    </dgm:pt>
    <dgm:pt modelId="{52934789-4563-4955-8490-A23C8DD616E2}" type="pres">
      <dgm:prSet presAssocID="{FEF76820-0EC7-4759-836D-A6AC997004A3}" presName="text_1" presStyleLbl="node1" presStyleIdx="0" presStyleCnt="1">
        <dgm:presLayoutVars>
          <dgm:bulletEnabled val="1"/>
        </dgm:presLayoutVars>
      </dgm:prSet>
      <dgm:spPr/>
    </dgm:pt>
    <dgm:pt modelId="{879655DB-4EEF-44FB-AE2F-BB4262D061EF}" type="pres">
      <dgm:prSet presAssocID="{FEF76820-0EC7-4759-836D-A6AC997004A3}" presName="accent_1" presStyleCnt="0"/>
      <dgm:spPr/>
    </dgm:pt>
    <dgm:pt modelId="{E4B9264F-586B-4353-8F8E-C0D647F12E9B}" type="pres">
      <dgm:prSet presAssocID="{FEF76820-0EC7-4759-836D-A6AC997004A3}" presName="accentRepeatNode" presStyleLbl="solidFgAcc1" presStyleIdx="0" presStyleCnt="1"/>
      <dgm:spPr/>
    </dgm:pt>
  </dgm:ptLst>
  <dgm:cxnLst>
    <dgm:cxn modelId="{C0928A43-82B6-4046-BA7F-19164DC24796}" type="presOf" srcId="{FEF76820-0EC7-4759-836D-A6AC997004A3}" destId="{52934789-4563-4955-8490-A23C8DD616E2}" srcOrd="0" destOrd="0" presId="urn:microsoft.com/office/officeart/2008/layout/VerticalCurvedList"/>
    <dgm:cxn modelId="{EB0ED346-B6FB-4230-B79F-8A06C01397D9}" type="presOf" srcId="{A9925217-25F2-4C90-AFED-82E97AF83038}" destId="{A3807255-88A8-433F-B365-B5E1483F5C26}" srcOrd="0" destOrd="0" presId="urn:microsoft.com/office/officeart/2008/layout/VerticalCurvedList"/>
    <dgm:cxn modelId="{FF094BB9-EA63-4A7D-9492-1BDA5B4C3878}" srcId="{A9925217-25F2-4C90-AFED-82E97AF83038}" destId="{FEF76820-0EC7-4759-836D-A6AC997004A3}" srcOrd="0" destOrd="0" parTransId="{70BFFFB8-481B-4442-A22B-3EFA7041C2BB}" sibTransId="{21A15B1C-62D5-479C-90F5-0087EA0652DE}"/>
    <dgm:cxn modelId="{019D5CF7-63F3-48B0-8CD3-8FF650DE37AE}" type="presOf" srcId="{21A15B1C-62D5-479C-90F5-0087EA0652DE}" destId="{03DCF046-AEBA-432C-A9C5-7BD14A0B4304}" srcOrd="0" destOrd="0" presId="urn:microsoft.com/office/officeart/2008/layout/VerticalCurvedList"/>
    <dgm:cxn modelId="{054C46BD-E246-4C18-9394-122402875077}" type="presParOf" srcId="{A3807255-88A8-433F-B365-B5E1483F5C26}" destId="{DA65C30E-93D8-4754-A2CD-B42105967832}" srcOrd="0" destOrd="0" presId="urn:microsoft.com/office/officeart/2008/layout/VerticalCurvedList"/>
    <dgm:cxn modelId="{0917B74B-F6A9-4E4A-8D94-CAF37632DC2A}" type="presParOf" srcId="{DA65C30E-93D8-4754-A2CD-B42105967832}" destId="{C5582AB5-5360-49AD-AC35-8EBAEC4CC0CB}" srcOrd="0" destOrd="0" presId="urn:microsoft.com/office/officeart/2008/layout/VerticalCurvedList"/>
    <dgm:cxn modelId="{EAF365B8-8B4D-4900-8160-5A1C61B82B77}" type="presParOf" srcId="{C5582AB5-5360-49AD-AC35-8EBAEC4CC0CB}" destId="{EC8057FA-8B9E-4F0F-8AE9-19119B33EEB1}" srcOrd="0" destOrd="0" presId="urn:microsoft.com/office/officeart/2008/layout/VerticalCurvedList"/>
    <dgm:cxn modelId="{99804715-56CB-45D0-8AFA-3D89BD912B3F}" type="presParOf" srcId="{C5582AB5-5360-49AD-AC35-8EBAEC4CC0CB}" destId="{03DCF046-AEBA-432C-A9C5-7BD14A0B4304}" srcOrd="1" destOrd="0" presId="urn:microsoft.com/office/officeart/2008/layout/VerticalCurvedList"/>
    <dgm:cxn modelId="{B3939A3D-6A7B-4C3F-9D90-60022071AAC8}" type="presParOf" srcId="{C5582AB5-5360-49AD-AC35-8EBAEC4CC0CB}" destId="{99111953-6A92-4242-BE3B-BEF462051E73}" srcOrd="2" destOrd="0" presId="urn:microsoft.com/office/officeart/2008/layout/VerticalCurvedList"/>
    <dgm:cxn modelId="{24B04D59-CA71-4283-B796-015628D1CC70}" type="presParOf" srcId="{C5582AB5-5360-49AD-AC35-8EBAEC4CC0CB}" destId="{F3891393-54AD-442D-B2A2-A126AC45AB50}" srcOrd="3" destOrd="0" presId="urn:microsoft.com/office/officeart/2008/layout/VerticalCurvedList"/>
    <dgm:cxn modelId="{DE0B6513-9245-4DB4-89B7-4FD2777A272F}" type="presParOf" srcId="{DA65C30E-93D8-4754-A2CD-B42105967832}" destId="{52934789-4563-4955-8490-A23C8DD616E2}" srcOrd="1" destOrd="0" presId="urn:microsoft.com/office/officeart/2008/layout/VerticalCurvedList"/>
    <dgm:cxn modelId="{B4B7EB11-765D-4BA2-A598-9645FA8CE931}" type="presParOf" srcId="{DA65C30E-93D8-4754-A2CD-B42105967832}" destId="{879655DB-4EEF-44FB-AE2F-BB4262D061EF}" srcOrd="2" destOrd="0" presId="urn:microsoft.com/office/officeart/2008/layout/VerticalCurvedList"/>
    <dgm:cxn modelId="{6A0984BD-B25B-4F17-BFB9-04CDE6712583}" type="presParOf" srcId="{879655DB-4EEF-44FB-AE2F-BB4262D061EF}" destId="{E4B9264F-586B-4353-8F8E-C0D647F12E9B}"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925217-25F2-4C90-AFED-82E97AF83038}" type="doc">
      <dgm:prSet loTypeId="urn:microsoft.com/office/officeart/2008/layout/VerticalCurvedList" loCatId="list" qsTypeId="urn:microsoft.com/office/officeart/2005/8/quickstyle/3d1" qsCatId="3D" csTypeId="urn:microsoft.com/office/officeart/2005/8/colors/accent1_4" csCatId="accent1" phldr="1"/>
      <dgm:spPr/>
      <dgm:t>
        <a:bodyPr/>
        <a:lstStyle/>
        <a:p>
          <a:endParaRPr lang="es-EC"/>
        </a:p>
      </dgm:t>
    </dgm:pt>
    <dgm:pt modelId="{718B456B-0B0E-4AA7-A5A2-3C53B0090C76}">
      <dgm:prSet custT="1"/>
      <dgm:spPr/>
      <dgm:t>
        <a:bodyPr/>
        <a:lstStyle/>
        <a:p>
          <a:r>
            <a:rPr lang="es-EC" sz="1500" dirty="0">
              <a:latin typeface="Arial" panose="020B0604020202020204" pitchFamily="34" charset="0"/>
              <a:cs typeface="Arial" panose="020B0604020202020204" pitchFamily="34" charset="0"/>
            </a:rPr>
            <a:t>Generar escenarios de simulación de una posible inundación por lahares ante una eventual erupción del volcán Cotopaxi para posteriores análisis de afectaciones en el cantón Rumiñahui utilizando la plataforma digital Blender y Unity.</a:t>
          </a:r>
          <a:endParaRPr lang="es-ES" sz="1500" dirty="0">
            <a:latin typeface="Arial" panose="020B0604020202020204" pitchFamily="34" charset="0"/>
            <a:cs typeface="Arial" panose="020B0604020202020204" pitchFamily="34" charset="0"/>
          </a:endParaRPr>
        </a:p>
      </dgm:t>
    </dgm:pt>
    <dgm:pt modelId="{D5E6CC4E-FD9F-4EBC-B53E-7588A60C231F}" type="parTrans" cxnId="{21A80CBE-54DC-4F52-9DD5-E015D8A326E4}">
      <dgm:prSet/>
      <dgm:spPr/>
      <dgm:t>
        <a:bodyPr/>
        <a:lstStyle/>
        <a:p>
          <a:endParaRPr lang="es-EC"/>
        </a:p>
      </dgm:t>
    </dgm:pt>
    <dgm:pt modelId="{CCEE0F67-D0C0-408B-8D6B-88D30222F0BA}" type="sibTrans" cxnId="{21A80CBE-54DC-4F52-9DD5-E015D8A326E4}">
      <dgm:prSet/>
      <dgm:spPr/>
      <dgm:t>
        <a:bodyPr/>
        <a:lstStyle/>
        <a:p>
          <a:endParaRPr lang="es-EC"/>
        </a:p>
      </dgm:t>
    </dgm:pt>
    <dgm:pt modelId="{A3807255-88A8-433F-B365-B5E1483F5C26}" type="pres">
      <dgm:prSet presAssocID="{A9925217-25F2-4C90-AFED-82E97AF83038}" presName="Name0" presStyleCnt="0">
        <dgm:presLayoutVars>
          <dgm:chMax val="7"/>
          <dgm:chPref val="7"/>
          <dgm:dir/>
        </dgm:presLayoutVars>
      </dgm:prSet>
      <dgm:spPr/>
    </dgm:pt>
    <dgm:pt modelId="{DA65C30E-93D8-4754-A2CD-B42105967832}" type="pres">
      <dgm:prSet presAssocID="{A9925217-25F2-4C90-AFED-82E97AF83038}" presName="Name1" presStyleCnt="0"/>
      <dgm:spPr/>
    </dgm:pt>
    <dgm:pt modelId="{C5582AB5-5360-49AD-AC35-8EBAEC4CC0CB}" type="pres">
      <dgm:prSet presAssocID="{A9925217-25F2-4C90-AFED-82E97AF83038}" presName="cycle" presStyleCnt="0"/>
      <dgm:spPr/>
    </dgm:pt>
    <dgm:pt modelId="{EC8057FA-8B9E-4F0F-8AE9-19119B33EEB1}" type="pres">
      <dgm:prSet presAssocID="{A9925217-25F2-4C90-AFED-82E97AF83038}" presName="srcNode" presStyleLbl="node1" presStyleIdx="0" presStyleCnt="1"/>
      <dgm:spPr/>
    </dgm:pt>
    <dgm:pt modelId="{03DCF046-AEBA-432C-A9C5-7BD14A0B4304}" type="pres">
      <dgm:prSet presAssocID="{A9925217-25F2-4C90-AFED-82E97AF83038}" presName="conn" presStyleLbl="parChTrans1D2" presStyleIdx="0" presStyleCnt="1" custScaleX="36055" custScaleY="35099" custLinFactNeighborX="60884" custLinFactNeighborY="3147"/>
      <dgm:spPr/>
    </dgm:pt>
    <dgm:pt modelId="{99111953-6A92-4242-BE3B-BEF462051E73}" type="pres">
      <dgm:prSet presAssocID="{A9925217-25F2-4C90-AFED-82E97AF83038}" presName="extraNode" presStyleLbl="node1" presStyleIdx="0" presStyleCnt="1"/>
      <dgm:spPr/>
    </dgm:pt>
    <dgm:pt modelId="{F3891393-54AD-442D-B2A2-A126AC45AB50}" type="pres">
      <dgm:prSet presAssocID="{A9925217-25F2-4C90-AFED-82E97AF83038}" presName="dstNode" presStyleLbl="node1" presStyleIdx="0" presStyleCnt="1"/>
      <dgm:spPr/>
    </dgm:pt>
    <dgm:pt modelId="{16BA95B6-2609-46F9-82E0-F1AC2812E5F9}" type="pres">
      <dgm:prSet presAssocID="{718B456B-0B0E-4AA7-A5A2-3C53B0090C76}" presName="text_1" presStyleLbl="node1" presStyleIdx="0" presStyleCnt="1" custScaleY="122450">
        <dgm:presLayoutVars>
          <dgm:bulletEnabled val="1"/>
        </dgm:presLayoutVars>
      </dgm:prSet>
      <dgm:spPr/>
    </dgm:pt>
    <dgm:pt modelId="{8CD84473-3917-4828-9721-53722F57BAEB}" type="pres">
      <dgm:prSet presAssocID="{718B456B-0B0E-4AA7-A5A2-3C53B0090C76}" presName="accent_1" presStyleCnt="0"/>
      <dgm:spPr/>
    </dgm:pt>
    <dgm:pt modelId="{18BB89D7-2BCA-4566-8E60-3BD77A61623D}" type="pres">
      <dgm:prSet presAssocID="{718B456B-0B0E-4AA7-A5A2-3C53B0090C76}" presName="accentRepeatNode" presStyleLbl="solidFgAcc1" presStyleIdx="0" presStyleCnt="1"/>
      <dgm:spPr/>
    </dgm:pt>
  </dgm:ptLst>
  <dgm:cxnLst>
    <dgm:cxn modelId="{EB0ED346-B6FB-4230-B79F-8A06C01397D9}" type="presOf" srcId="{A9925217-25F2-4C90-AFED-82E97AF83038}" destId="{A3807255-88A8-433F-B365-B5E1483F5C26}" srcOrd="0" destOrd="0" presId="urn:microsoft.com/office/officeart/2008/layout/VerticalCurvedList"/>
    <dgm:cxn modelId="{09FA0C73-A60F-4BDE-9333-4BBFC551049B}" type="presOf" srcId="{718B456B-0B0E-4AA7-A5A2-3C53B0090C76}" destId="{16BA95B6-2609-46F9-82E0-F1AC2812E5F9}" srcOrd="0" destOrd="0" presId="urn:microsoft.com/office/officeart/2008/layout/VerticalCurvedList"/>
    <dgm:cxn modelId="{21A80CBE-54DC-4F52-9DD5-E015D8A326E4}" srcId="{A9925217-25F2-4C90-AFED-82E97AF83038}" destId="{718B456B-0B0E-4AA7-A5A2-3C53B0090C76}" srcOrd="0" destOrd="0" parTransId="{D5E6CC4E-FD9F-4EBC-B53E-7588A60C231F}" sibTransId="{CCEE0F67-D0C0-408B-8D6B-88D30222F0BA}"/>
    <dgm:cxn modelId="{28B7CEED-EEA9-4888-A46E-18E8B7CD0D34}" type="presOf" srcId="{CCEE0F67-D0C0-408B-8D6B-88D30222F0BA}" destId="{03DCF046-AEBA-432C-A9C5-7BD14A0B4304}" srcOrd="0" destOrd="0" presId="urn:microsoft.com/office/officeart/2008/layout/VerticalCurvedList"/>
    <dgm:cxn modelId="{054C46BD-E246-4C18-9394-122402875077}" type="presParOf" srcId="{A3807255-88A8-433F-B365-B5E1483F5C26}" destId="{DA65C30E-93D8-4754-A2CD-B42105967832}" srcOrd="0" destOrd="0" presId="urn:microsoft.com/office/officeart/2008/layout/VerticalCurvedList"/>
    <dgm:cxn modelId="{0917B74B-F6A9-4E4A-8D94-CAF37632DC2A}" type="presParOf" srcId="{DA65C30E-93D8-4754-A2CD-B42105967832}" destId="{C5582AB5-5360-49AD-AC35-8EBAEC4CC0CB}" srcOrd="0" destOrd="0" presId="urn:microsoft.com/office/officeart/2008/layout/VerticalCurvedList"/>
    <dgm:cxn modelId="{EAF365B8-8B4D-4900-8160-5A1C61B82B77}" type="presParOf" srcId="{C5582AB5-5360-49AD-AC35-8EBAEC4CC0CB}" destId="{EC8057FA-8B9E-4F0F-8AE9-19119B33EEB1}" srcOrd="0" destOrd="0" presId="urn:microsoft.com/office/officeart/2008/layout/VerticalCurvedList"/>
    <dgm:cxn modelId="{99804715-56CB-45D0-8AFA-3D89BD912B3F}" type="presParOf" srcId="{C5582AB5-5360-49AD-AC35-8EBAEC4CC0CB}" destId="{03DCF046-AEBA-432C-A9C5-7BD14A0B4304}" srcOrd="1" destOrd="0" presId="urn:microsoft.com/office/officeart/2008/layout/VerticalCurvedList"/>
    <dgm:cxn modelId="{B3939A3D-6A7B-4C3F-9D90-60022071AAC8}" type="presParOf" srcId="{C5582AB5-5360-49AD-AC35-8EBAEC4CC0CB}" destId="{99111953-6A92-4242-BE3B-BEF462051E73}" srcOrd="2" destOrd="0" presId="urn:microsoft.com/office/officeart/2008/layout/VerticalCurvedList"/>
    <dgm:cxn modelId="{24B04D59-CA71-4283-B796-015628D1CC70}" type="presParOf" srcId="{C5582AB5-5360-49AD-AC35-8EBAEC4CC0CB}" destId="{F3891393-54AD-442D-B2A2-A126AC45AB50}" srcOrd="3" destOrd="0" presId="urn:microsoft.com/office/officeart/2008/layout/VerticalCurvedList"/>
    <dgm:cxn modelId="{F1010C39-4E76-4612-9A86-8C5D537123B8}" type="presParOf" srcId="{DA65C30E-93D8-4754-A2CD-B42105967832}" destId="{16BA95B6-2609-46F9-82E0-F1AC2812E5F9}" srcOrd="1" destOrd="0" presId="urn:microsoft.com/office/officeart/2008/layout/VerticalCurvedList"/>
    <dgm:cxn modelId="{79CCD13F-7255-4FD7-B353-4FC8532E1879}" type="presParOf" srcId="{DA65C30E-93D8-4754-A2CD-B42105967832}" destId="{8CD84473-3917-4828-9721-53722F57BAEB}" srcOrd="2" destOrd="0" presId="urn:microsoft.com/office/officeart/2008/layout/VerticalCurvedList"/>
    <dgm:cxn modelId="{495F35D2-7571-4308-B746-882BAD21D48C}" type="presParOf" srcId="{8CD84473-3917-4828-9721-53722F57BAEB}" destId="{18BB89D7-2BCA-4566-8E60-3BD77A61623D}" srcOrd="0" destOrd="0" presId="urn:microsoft.com/office/officeart/2008/layout/VerticalCurv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925217-25F2-4C90-AFED-82E97AF83038}" type="doc">
      <dgm:prSet loTypeId="urn:microsoft.com/office/officeart/2008/layout/VerticalCurvedList" loCatId="list" qsTypeId="urn:microsoft.com/office/officeart/2005/8/quickstyle/3d2" qsCatId="3D" csTypeId="urn:microsoft.com/office/officeart/2005/8/colors/accent1_4" csCatId="accent1" phldr="1"/>
      <dgm:spPr/>
      <dgm:t>
        <a:bodyPr/>
        <a:lstStyle/>
        <a:p>
          <a:endParaRPr lang="es-EC"/>
        </a:p>
      </dgm:t>
    </dgm:pt>
    <dgm:pt modelId="{5AFDAE0A-D5AF-454E-A582-036154B206C3}">
      <dgm:prSet custT="1"/>
      <dgm:spPr>
        <a:solidFill>
          <a:srgbClr val="4371C5"/>
        </a:solidFill>
      </dgm:spPr>
      <dgm:t>
        <a:bodyPr/>
        <a:lstStyle/>
        <a:p>
          <a:r>
            <a:rPr lang="es-EC" sz="1500" dirty="0">
              <a:latin typeface="Arial" panose="020B0604020202020204" pitchFamily="34" charset="0"/>
              <a:cs typeface="Arial" panose="020B0604020202020204" pitchFamily="34" charset="0"/>
            </a:rPr>
            <a:t>Generar escenarios de simulación ante una posible inundación por olas de gran tamaño para posteriores análisis de afectaciones en las costas de Salinas utilizando la plataforma digital Blender y Unity.</a:t>
          </a:r>
          <a:endParaRPr lang="es-ES" sz="1500" dirty="0">
            <a:latin typeface="Arial" panose="020B0604020202020204" pitchFamily="34" charset="0"/>
            <a:cs typeface="Arial" panose="020B0604020202020204" pitchFamily="34" charset="0"/>
          </a:endParaRPr>
        </a:p>
      </dgm:t>
    </dgm:pt>
    <dgm:pt modelId="{5F3CF431-FAA9-4336-ACB9-2C0687011ECD}" type="parTrans" cxnId="{7D55E917-25AF-44A1-AC52-8A9C7CA0F100}">
      <dgm:prSet/>
      <dgm:spPr/>
      <dgm:t>
        <a:bodyPr/>
        <a:lstStyle/>
        <a:p>
          <a:endParaRPr lang="es-EC"/>
        </a:p>
      </dgm:t>
    </dgm:pt>
    <dgm:pt modelId="{A9F64CFE-ACD5-4E7C-9991-FD40BFAF15E2}" type="sibTrans" cxnId="{7D55E917-25AF-44A1-AC52-8A9C7CA0F100}">
      <dgm:prSet/>
      <dgm:spPr/>
      <dgm:t>
        <a:bodyPr/>
        <a:lstStyle/>
        <a:p>
          <a:endParaRPr lang="es-EC"/>
        </a:p>
      </dgm:t>
    </dgm:pt>
    <dgm:pt modelId="{A3807255-88A8-433F-B365-B5E1483F5C26}" type="pres">
      <dgm:prSet presAssocID="{A9925217-25F2-4C90-AFED-82E97AF83038}" presName="Name0" presStyleCnt="0">
        <dgm:presLayoutVars>
          <dgm:chMax val="7"/>
          <dgm:chPref val="7"/>
          <dgm:dir/>
        </dgm:presLayoutVars>
      </dgm:prSet>
      <dgm:spPr/>
    </dgm:pt>
    <dgm:pt modelId="{DA65C30E-93D8-4754-A2CD-B42105967832}" type="pres">
      <dgm:prSet presAssocID="{A9925217-25F2-4C90-AFED-82E97AF83038}" presName="Name1" presStyleCnt="0"/>
      <dgm:spPr/>
    </dgm:pt>
    <dgm:pt modelId="{C5582AB5-5360-49AD-AC35-8EBAEC4CC0CB}" type="pres">
      <dgm:prSet presAssocID="{A9925217-25F2-4C90-AFED-82E97AF83038}" presName="cycle" presStyleCnt="0"/>
      <dgm:spPr/>
    </dgm:pt>
    <dgm:pt modelId="{EC8057FA-8B9E-4F0F-8AE9-19119B33EEB1}" type="pres">
      <dgm:prSet presAssocID="{A9925217-25F2-4C90-AFED-82E97AF83038}" presName="srcNode" presStyleLbl="node1" presStyleIdx="0" presStyleCnt="1"/>
      <dgm:spPr/>
    </dgm:pt>
    <dgm:pt modelId="{03DCF046-AEBA-432C-A9C5-7BD14A0B4304}" type="pres">
      <dgm:prSet presAssocID="{A9925217-25F2-4C90-AFED-82E97AF83038}" presName="conn" presStyleLbl="parChTrans1D2" presStyleIdx="0" presStyleCnt="1" custScaleX="29560" custScaleY="39301" custLinFactNeighborX="63255" custLinFactNeighborY="2711"/>
      <dgm:spPr/>
    </dgm:pt>
    <dgm:pt modelId="{99111953-6A92-4242-BE3B-BEF462051E73}" type="pres">
      <dgm:prSet presAssocID="{A9925217-25F2-4C90-AFED-82E97AF83038}" presName="extraNode" presStyleLbl="node1" presStyleIdx="0" presStyleCnt="1"/>
      <dgm:spPr/>
    </dgm:pt>
    <dgm:pt modelId="{F3891393-54AD-442D-B2A2-A126AC45AB50}" type="pres">
      <dgm:prSet presAssocID="{A9925217-25F2-4C90-AFED-82E97AF83038}" presName="dstNode" presStyleLbl="node1" presStyleIdx="0" presStyleCnt="1"/>
      <dgm:spPr/>
    </dgm:pt>
    <dgm:pt modelId="{E8C0AD5E-7AF6-4C72-9B8A-4B01BFDDD547}" type="pres">
      <dgm:prSet presAssocID="{5AFDAE0A-D5AF-454E-A582-036154B206C3}" presName="text_1" presStyleLbl="node1" presStyleIdx="0" presStyleCnt="1" custScaleY="109810">
        <dgm:presLayoutVars>
          <dgm:bulletEnabled val="1"/>
        </dgm:presLayoutVars>
      </dgm:prSet>
      <dgm:spPr/>
    </dgm:pt>
    <dgm:pt modelId="{08A2E7F4-A8EF-4510-8783-CA90DD7CDB6E}" type="pres">
      <dgm:prSet presAssocID="{5AFDAE0A-D5AF-454E-A582-036154B206C3}" presName="accent_1" presStyleCnt="0"/>
      <dgm:spPr/>
    </dgm:pt>
    <dgm:pt modelId="{5720D75E-43F6-4205-8441-2FB9A54CC3B1}" type="pres">
      <dgm:prSet presAssocID="{5AFDAE0A-D5AF-454E-A582-036154B206C3}" presName="accentRepeatNode" presStyleLbl="solidFgAcc1" presStyleIdx="0" presStyleCnt="1"/>
      <dgm:spPr/>
    </dgm:pt>
  </dgm:ptLst>
  <dgm:cxnLst>
    <dgm:cxn modelId="{7D55E917-25AF-44A1-AC52-8A9C7CA0F100}" srcId="{A9925217-25F2-4C90-AFED-82E97AF83038}" destId="{5AFDAE0A-D5AF-454E-A582-036154B206C3}" srcOrd="0" destOrd="0" parTransId="{5F3CF431-FAA9-4336-ACB9-2C0687011ECD}" sibTransId="{A9F64CFE-ACD5-4E7C-9991-FD40BFAF15E2}"/>
    <dgm:cxn modelId="{E0B4A340-10EC-4EF0-AF76-BD5A8CDE19FF}" type="presOf" srcId="{A9F64CFE-ACD5-4E7C-9991-FD40BFAF15E2}" destId="{03DCF046-AEBA-432C-A9C5-7BD14A0B4304}" srcOrd="0" destOrd="0" presId="urn:microsoft.com/office/officeart/2008/layout/VerticalCurvedList"/>
    <dgm:cxn modelId="{EB0ED346-B6FB-4230-B79F-8A06C01397D9}" type="presOf" srcId="{A9925217-25F2-4C90-AFED-82E97AF83038}" destId="{A3807255-88A8-433F-B365-B5E1483F5C26}" srcOrd="0" destOrd="0" presId="urn:microsoft.com/office/officeart/2008/layout/VerticalCurvedList"/>
    <dgm:cxn modelId="{6DB73F4B-A747-47C2-B30D-65F44C70D8FD}" type="presOf" srcId="{5AFDAE0A-D5AF-454E-A582-036154B206C3}" destId="{E8C0AD5E-7AF6-4C72-9B8A-4B01BFDDD547}" srcOrd="0" destOrd="0" presId="urn:microsoft.com/office/officeart/2008/layout/VerticalCurvedList"/>
    <dgm:cxn modelId="{054C46BD-E246-4C18-9394-122402875077}" type="presParOf" srcId="{A3807255-88A8-433F-B365-B5E1483F5C26}" destId="{DA65C30E-93D8-4754-A2CD-B42105967832}" srcOrd="0" destOrd="0" presId="urn:microsoft.com/office/officeart/2008/layout/VerticalCurvedList"/>
    <dgm:cxn modelId="{0917B74B-F6A9-4E4A-8D94-CAF37632DC2A}" type="presParOf" srcId="{DA65C30E-93D8-4754-A2CD-B42105967832}" destId="{C5582AB5-5360-49AD-AC35-8EBAEC4CC0CB}" srcOrd="0" destOrd="0" presId="urn:microsoft.com/office/officeart/2008/layout/VerticalCurvedList"/>
    <dgm:cxn modelId="{EAF365B8-8B4D-4900-8160-5A1C61B82B77}" type="presParOf" srcId="{C5582AB5-5360-49AD-AC35-8EBAEC4CC0CB}" destId="{EC8057FA-8B9E-4F0F-8AE9-19119B33EEB1}" srcOrd="0" destOrd="0" presId="urn:microsoft.com/office/officeart/2008/layout/VerticalCurvedList"/>
    <dgm:cxn modelId="{99804715-56CB-45D0-8AFA-3D89BD912B3F}" type="presParOf" srcId="{C5582AB5-5360-49AD-AC35-8EBAEC4CC0CB}" destId="{03DCF046-AEBA-432C-A9C5-7BD14A0B4304}" srcOrd="1" destOrd="0" presId="urn:microsoft.com/office/officeart/2008/layout/VerticalCurvedList"/>
    <dgm:cxn modelId="{B3939A3D-6A7B-4C3F-9D90-60022071AAC8}" type="presParOf" srcId="{C5582AB5-5360-49AD-AC35-8EBAEC4CC0CB}" destId="{99111953-6A92-4242-BE3B-BEF462051E73}" srcOrd="2" destOrd="0" presId="urn:microsoft.com/office/officeart/2008/layout/VerticalCurvedList"/>
    <dgm:cxn modelId="{24B04D59-CA71-4283-B796-015628D1CC70}" type="presParOf" srcId="{C5582AB5-5360-49AD-AC35-8EBAEC4CC0CB}" destId="{F3891393-54AD-442D-B2A2-A126AC45AB50}" srcOrd="3" destOrd="0" presId="urn:microsoft.com/office/officeart/2008/layout/VerticalCurvedList"/>
    <dgm:cxn modelId="{00E74AA2-F2FF-43C8-B231-CD98BE1F1C4F}" type="presParOf" srcId="{DA65C30E-93D8-4754-A2CD-B42105967832}" destId="{E8C0AD5E-7AF6-4C72-9B8A-4B01BFDDD547}" srcOrd="1" destOrd="0" presId="urn:microsoft.com/office/officeart/2008/layout/VerticalCurvedList"/>
    <dgm:cxn modelId="{3018C2B9-D7D9-48FB-AAE2-47AF5B92B656}" type="presParOf" srcId="{DA65C30E-93D8-4754-A2CD-B42105967832}" destId="{08A2E7F4-A8EF-4510-8783-CA90DD7CDB6E}" srcOrd="2" destOrd="0" presId="urn:microsoft.com/office/officeart/2008/layout/VerticalCurvedList"/>
    <dgm:cxn modelId="{0C91C3EA-6662-4E3B-8615-B9E531B01651}" type="presParOf" srcId="{08A2E7F4-A8EF-4510-8783-CA90DD7CDB6E}" destId="{5720D75E-43F6-4205-8441-2FB9A54CC3B1}" srcOrd="0" destOrd="0" presId="urn:microsoft.com/office/officeart/2008/layout/VerticalCurved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F046-AEBA-432C-A9C5-7BD14A0B4304}">
      <dsp:nvSpPr>
        <dsp:cNvPr id="0" name=""/>
        <dsp:cNvSpPr/>
      </dsp:nvSpPr>
      <dsp:spPr>
        <a:xfrm flipH="1">
          <a:off x="1985436" y="562909"/>
          <a:ext cx="3013644" cy="2237013"/>
        </a:xfrm>
        <a:prstGeom prst="blockArc">
          <a:avLst>
            <a:gd name="adj1" fmla="val 18900000"/>
            <a:gd name="adj2" fmla="val 2700000"/>
            <a:gd name="adj3" fmla="val 480"/>
          </a:avLst>
        </a:pr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2FEA05-722E-4CE6-A285-AC88CC931868}">
      <dsp:nvSpPr>
        <dsp:cNvPr id="0" name=""/>
        <dsp:cNvSpPr/>
      </dsp:nvSpPr>
      <dsp:spPr>
        <a:xfrm>
          <a:off x="352713" y="628284"/>
          <a:ext cx="10672050" cy="2086805"/>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26902" tIns="50800" rIns="50800" bIns="50800" numCol="1" spcCol="1270" anchor="ctr" anchorCtr="0">
          <a:noAutofit/>
        </a:bodyPr>
        <a:lstStyle/>
        <a:p>
          <a:pPr marL="0" lvl="0" indent="0" algn="l" defTabSz="889000">
            <a:lnSpc>
              <a:spcPct val="90000"/>
            </a:lnSpc>
            <a:spcBef>
              <a:spcPct val="0"/>
            </a:spcBef>
            <a:spcAft>
              <a:spcPct val="35000"/>
            </a:spcAft>
            <a:buNone/>
          </a:pPr>
          <a:r>
            <a:rPr lang="es-EC" sz="2000" kern="1200" dirty="0">
              <a:latin typeface="Arial" panose="020B0604020202020204" pitchFamily="34" charset="0"/>
              <a:cs typeface="Arial" panose="020B0604020202020204" pitchFamily="34" charset="0"/>
            </a:rPr>
            <a:t>Realizar la simulación de inundaciones producidas por lahares en el cantón Rumiñahui ante una eventual erupción del volcán Cotopaxi y por un eventual tsunami en el cantón Salinas, mediante la aplicación de realidad mixta y herramientas de información geográfica como apoyo a la gestión de riesgos para prevenir, preparar y mitigar los daños ante una erupción volcánica y un tsunami como fenómenos naturales a estudiar.</a:t>
          </a:r>
          <a:endParaRPr lang="es-EC" sz="2000" kern="1200" dirty="0"/>
        </a:p>
      </dsp:txBody>
      <dsp:txXfrm>
        <a:off x="352713" y="628284"/>
        <a:ext cx="10672050" cy="2086805"/>
      </dsp:txXfrm>
    </dsp:sp>
    <dsp:sp modelId="{0C88E45B-93E6-4EAC-83F9-E393F2DA481F}">
      <dsp:nvSpPr>
        <dsp:cNvPr id="0" name=""/>
        <dsp:cNvSpPr/>
      </dsp:nvSpPr>
      <dsp:spPr>
        <a:xfrm>
          <a:off x="-68550" y="923732"/>
          <a:ext cx="1576087" cy="1495910"/>
        </a:xfrm>
        <a:prstGeom prst="ellipse">
          <a:avLst/>
        </a:prstGeom>
        <a:solidFill>
          <a:schemeClr val="lt1">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F046-AEBA-432C-A9C5-7BD14A0B4304}">
      <dsp:nvSpPr>
        <dsp:cNvPr id="0" name=""/>
        <dsp:cNvSpPr/>
      </dsp:nvSpPr>
      <dsp:spPr>
        <a:xfrm flipH="1">
          <a:off x="785840" y="189555"/>
          <a:ext cx="1028984" cy="763809"/>
        </a:xfrm>
        <a:prstGeom prst="blockArc">
          <a:avLst>
            <a:gd name="adj1" fmla="val 18900000"/>
            <a:gd name="adj2" fmla="val 2700000"/>
            <a:gd name="adj3" fmla="val 1404"/>
          </a:avLst>
        </a:pr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2FEA05-722E-4CE6-A285-AC88CC931868}">
      <dsp:nvSpPr>
        <dsp:cNvPr id="0" name=""/>
        <dsp:cNvSpPr/>
      </dsp:nvSpPr>
      <dsp:spPr>
        <a:xfrm>
          <a:off x="351903" y="207354"/>
          <a:ext cx="10604310" cy="721566"/>
        </a:xfrm>
        <a:prstGeom prst="rect">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0960" tIns="38100" rIns="38100" bIns="38100" numCol="1" spcCol="1270" anchor="ctr" anchorCtr="0">
          <a:noAutofit/>
        </a:bodyPr>
        <a:lstStyle/>
        <a:p>
          <a:pPr marL="0" lvl="0" indent="0" algn="l" defTabSz="666750">
            <a:lnSpc>
              <a:spcPct val="90000"/>
            </a:lnSpc>
            <a:spcBef>
              <a:spcPct val="0"/>
            </a:spcBef>
            <a:spcAft>
              <a:spcPct val="35000"/>
            </a:spcAft>
            <a:buNone/>
          </a:pPr>
          <a:r>
            <a:rPr lang="es-EC" sz="1500" kern="1200" dirty="0">
              <a:latin typeface="Arial" panose="020B0604020202020204" pitchFamily="34" charset="0"/>
              <a:cs typeface="Arial" panose="020B0604020202020204" pitchFamily="34" charset="0"/>
            </a:rPr>
            <a:t>Recopilar y estructurar información geoespacial del cantón Rumiñahui debidamente procesada para la generación de una </a:t>
          </a:r>
          <a:r>
            <a:rPr lang="es-EC" sz="1500" kern="1200" dirty="0" err="1">
              <a:latin typeface="Arial" panose="020B0604020202020204" pitchFamily="34" charset="0"/>
              <a:cs typeface="Arial" panose="020B0604020202020204" pitchFamily="34" charset="0"/>
            </a:rPr>
            <a:t>geodatabase</a:t>
          </a:r>
          <a:r>
            <a:rPr lang="es-EC" sz="1500" kern="1200" dirty="0">
              <a:latin typeface="Arial" panose="020B0604020202020204" pitchFamily="34" charset="0"/>
              <a:cs typeface="Arial" panose="020B0604020202020204" pitchFamily="34" charset="0"/>
            </a:rPr>
            <a:t> y modelamiento en 3D.</a:t>
          </a:r>
          <a:endParaRPr lang="es-EC" sz="1500" kern="1200" dirty="0"/>
        </a:p>
      </dsp:txBody>
      <dsp:txXfrm>
        <a:off x="351903" y="207354"/>
        <a:ext cx="10604310" cy="721566"/>
      </dsp:txXfrm>
    </dsp:sp>
    <dsp:sp modelId="{0C88E45B-93E6-4EAC-83F9-E393F2DA481F}">
      <dsp:nvSpPr>
        <dsp:cNvPr id="0" name=""/>
        <dsp:cNvSpPr/>
      </dsp:nvSpPr>
      <dsp:spPr>
        <a:xfrm>
          <a:off x="0" y="216234"/>
          <a:ext cx="703807" cy="703807"/>
        </a:xfrm>
        <a:prstGeom prst="ellipse">
          <a:avLst/>
        </a:prstGeom>
        <a:solidFill>
          <a:schemeClr val="lt1">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F046-AEBA-432C-A9C5-7BD14A0B4304}">
      <dsp:nvSpPr>
        <dsp:cNvPr id="0" name=""/>
        <dsp:cNvSpPr/>
      </dsp:nvSpPr>
      <dsp:spPr>
        <a:xfrm>
          <a:off x="267598" y="153959"/>
          <a:ext cx="617769" cy="922056"/>
        </a:xfrm>
        <a:prstGeom prst="blockArc">
          <a:avLst>
            <a:gd name="adj1" fmla="val 18900000"/>
            <a:gd name="adj2" fmla="val 2700000"/>
            <a:gd name="adj3" fmla="val 1247"/>
          </a:avLst>
        </a:pr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C23AF60-75F4-40CC-9A6F-0E7CB77CBA24}">
      <dsp:nvSpPr>
        <dsp:cNvPr id="0" name=""/>
        <dsp:cNvSpPr/>
      </dsp:nvSpPr>
      <dsp:spPr>
        <a:xfrm>
          <a:off x="396024" y="323417"/>
          <a:ext cx="10326923" cy="633638"/>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188" tIns="38100" rIns="38100" bIns="38100" numCol="1" spcCol="1270" anchor="ctr" anchorCtr="0">
          <a:noAutofit/>
        </a:bodyPr>
        <a:lstStyle/>
        <a:p>
          <a:pPr marL="0" lvl="0" indent="0" algn="l" defTabSz="666750">
            <a:lnSpc>
              <a:spcPct val="90000"/>
            </a:lnSpc>
            <a:spcBef>
              <a:spcPct val="0"/>
            </a:spcBef>
            <a:spcAft>
              <a:spcPct val="35000"/>
            </a:spcAft>
            <a:buNone/>
          </a:pPr>
          <a:r>
            <a:rPr lang="es-EC" sz="1500" kern="1200" dirty="0">
              <a:latin typeface="Arial" panose="020B0604020202020204" pitchFamily="34" charset="0"/>
              <a:cs typeface="Arial" panose="020B0604020202020204" pitchFamily="34" charset="0"/>
            </a:rPr>
            <a:t>Recopilar y estructurar información geoespacial del cantón Salinas debidamente procesadas para la generación de una geodatabase y modelamiento virtual en 3D.</a:t>
          </a:r>
          <a:endParaRPr lang="es-EC" sz="1500" kern="1200" dirty="0"/>
        </a:p>
      </dsp:txBody>
      <dsp:txXfrm>
        <a:off x="396024" y="323417"/>
        <a:ext cx="10326923" cy="633638"/>
      </dsp:txXfrm>
    </dsp:sp>
    <dsp:sp modelId="{2F3196E7-B92E-4F9D-9BCF-DFBEC33B72BA}">
      <dsp:nvSpPr>
        <dsp:cNvPr id="0" name=""/>
        <dsp:cNvSpPr/>
      </dsp:nvSpPr>
      <dsp:spPr>
        <a:xfrm>
          <a:off x="0" y="244212"/>
          <a:ext cx="792048" cy="792048"/>
        </a:xfrm>
        <a:prstGeom prst="ellipse">
          <a:avLst/>
        </a:prstGeom>
        <a:solidFill>
          <a:schemeClr val="lt1">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F046-AEBA-432C-A9C5-7BD14A0B4304}">
      <dsp:nvSpPr>
        <dsp:cNvPr id="0" name=""/>
        <dsp:cNvSpPr/>
      </dsp:nvSpPr>
      <dsp:spPr>
        <a:xfrm>
          <a:off x="327263" y="257564"/>
          <a:ext cx="448055" cy="712048"/>
        </a:xfrm>
        <a:prstGeom prst="blockArc">
          <a:avLst>
            <a:gd name="adj1" fmla="val 18900000"/>
            <a:gd name="adj2" fmla="val 2700000"/>
            <a:gd name="adj3" fmla="val 1336"/>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934789-4563-4955-8490-A23C8DD616E2}">
      <dsp:nvSpPr>
        <dsp:cNvPr id="0" name=""/>
        <dsp:cNvSpPr/>
      </dsp:nvSpPr>
      <dsp:spPr>
        <a:xfrm>
          <a:off x="369684" y="301689"/>
          <a:ext cx="10001811" cy="59149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4216"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Arial" panose="020B0604020202020204" pitchFamily="34" charset="0"/>
              <a:cs typeface="Arial" panose="020B0604020202020204" pitchFamily="34" charset="0"/>
            </a:rPr>
            <a:t>Generar modelamiento virtual en 3D de las zonas de estudio mediante la plataforma informática CityEngine. </a:t>
          </a:r>
          <a:endParaRPr lang="es-EC" sz="1600" kern="1200" dirty="0"/>
        </a:p>
      </dsp:txBody>
      <dsp:txXfrm>
        <a:off x="369684" y="301689"/>
        <a:ext cx="10001811" cy="591495"/>
      </dsp:txXfrm>
    </dsp:sp>
    <dsp:sp modelId="{E4B9264F-586B-4353-8F8E-C0D647F12E9B}">
      <dsp:nvSpPr>
        <dsp:cNvPr id="0" name=""/>
        <dsp:cNvSpPr/>
      </dsp:nvSpPr>
      <dsp:spPr>
        <a:xfrm>
          <a:off x="0" y="227752"/>
          <a:ext cx="739369" cy="739369"/>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F046-AEBA-432C-A9C5-7BD14A0B4304}">
      <dsp:nvSpPr>
        <dsp:cNvPr id="0" name=""/>
        <dsp:cNvSpPr/>
      </dsp:nvSpPr>
      <dsp:spPr>
        <a:xfrm>
          <a:off x="282918" y="390820"/>
          <a:ext cx="624384" cy="607828"/>
        </a:xfrm>
        <a:prstGeom prst="blockArc">
          <a:avLst>
            <a:gd name="adj1" fmla="val 18900000"/>
            <a:gd name="adj2" fmla="val 2700000"/>
            <a:gd name="adj3" fmla="val 1247"/>
          </a:avLst>
        </a:prstGeom>
        <a:noFill/>
        <a:ln w="12700" cap="flat" cmpd="sng" algn="ctr">
          <a:solidFill>
            <a:schemeClr val="accent1">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BA95B6-2609-46F9-82E0-F1AC2812E5F9}">
      <dsp:nvSpPr>
        <dsp:cNvPr id="0" name=""/>
        <dsp:cNvSpPr/>
      </dsp:nvSpPr>
      <dsp:spPr>
        <a:xfrm>
          <a:off x="395966" y="252346"/>
          <a:ext cx="10179921" cy="775778"/>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187" tIns="38100" rIns="38100" bIns="38100" numCol="1" spcCol="1270" anchor="ctr" anchorCtr="0">
          <a:noAutofit/>
        </a:bodyPr>
        <a:lstStyle/>
        <a:p>
          <a:pPr marL="0" lvl="0" indent="0" algn="l" defTabSz="666750">
            <a:lnSpc>
              <a:spcPct val="90000"/>
            </a:lnSpc>
            <a:spcBef>
              <a:spcPct val="0"/>
            </a:spcBef>
            <a:spcAft>
              <a:spcPct val="35000"/>
            </a:spcAft>
            <a:buNone/>
          </a:pPr>
          <a:r>
            <a:rPr lang="es-EC" sz="1500" kern="1200" dirty="0">
              <a:latin typeface="Arial" panose="020B0604020202020204" pitchFamily="34" charset="0"/>
              <a:cs typeface="Arial" panose="020B0604020202020204" pitchFamily="34" charset="0"/>
            </a:rPr>
            <a:t>Generar escenarios de simulación de una posible inundación por lahares ante una eventual erupción del volcán Cotopaxi para posteriores análisis de afectaciones en el cantón Rumiñahui utilizando la plataforma digital Blender y Unity.</a:t>
          </a:r>
          <a:endParaRPr lang="es-ES" sz="1500" kern="1200" dirty="0">
            <a:latin typeface="Arial" panose="020B0604020202020204" pitchFamily="34" charset="0"/>
            <a:cs typeface="Arial" panose="020B0604020202020204" pitchFamily="34" charset="0"/>
          </a:endParaRPr>
        </a:p>
      </dsp:txBody>
      <dsp:txXfrm>
        <a:off x="395966" y="252346"/>
        <a:ext cx="10179921" cy="775778"/>
      </dsp:txXfrm>
    </dsp:sp>
    <dsp:sp modelId="{18BB89D7-2BCA-4566-8E60-3BD77A61623D}">
      <dsp:nvSpPr>
        <dsp:cNvPr id="0" name=""/>
        <dsp:cNvSpPr/>
      </dsp:nvSpPr>
      <dsp:spPr>
        <a:xfrm>
          <a:off x="0" y="244269"/>
          <a:ext cx="791933" cy="791933"/>
        </a:xfrm>
        <a:prstGeom prst="ellipse">
          <a:avLst/>
        </a:prstGeom>
        <a:solidFill>
          <a:schemeClr val="lt1">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CF046-AEBA-432C-A9C5-7BD14A0B4304}">
      <dsp:nvSpPr>
        <dsp:cNvPr id="0" name=""/>
        <dsp:cNvSpPr/>
      </dsp:nvSpPr>
      <dsp:spPr>
        <a:xfrm>
          <a:off x="380317" y="346885"/>
          <a:ext cx="511906" cy="680597"/>
        </a:xfrm>
        <a:prstGeom prst="blockArc">
          <a:avLst>
            <a:gd name="adj1" fmla="val 18900000"/>
            <a:gd name="adj2" fmla="val 2700000"/>
            <a:gd name="adj3" fmla="val 1247"/>
          </a:avLst>
        </a:prstGeom>
        <a:noFill/>
        <a:ln w="12700" cap="flat" cmpd="sng" algn="ctr">
          <a:solidFill>
            <a:schemeClr val="accent1">
              <a:tint val="9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8C0AD5E-7AF6-4C72-9B8A-4B01BFDDD547}">
      <dsp:nvSpPr>
        <dsp:cNvPr id="0" name=""/>
        <dsp:cNvSpPr/>
      </dsp:nvSpPr>
      <dsp:spPr>
        <a:xfrm>
          <a:off x="396110" y="292260"/>
          <a:ext cx="10560103" cy="695951"/>
        </a:xfrm>
        <a:prstGeom prst="rect">
          <a:avLst/>
        </a:prstGeom>
        <a:solidFill>
          <a:srgbClr val="4371C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188" tIns="38100" rIns="38100" bIns="38100" numCol="1" spcCol="1270" anchor="ctr" anchorCtr="0">
          <a:noAutofit/>
        </a:bodyPr>
        <a:lstStyle/>
        <a:p>
          <a:pPr marL="0" lvl="0" indent="0" algn="l" defTabSz="666750">
            <a:lnSpc>
              <a:spcPct val="90000"/>
            </a:lnSpc>
            <a:spcBef>
              <a:spcPct val="0"/>
            </a:spcBef>
            <a:spcAft>
              <a:spcPct val="35000"/>
            </a:spcAft>
            <a:buNone/>
          </a:pPr>
          <a:r>
            <a:rPr lang="es-EC" sz="1500" kern="1200" dirty="0">
              <a:latin typeface="Arial" panose="020B0604020202020204" pitchFamily="34" charset="0"/>
              <a:cs typeface="Arial" panose="020B0604020202020204" pitchFamily="34" charset="0"/>
            </a:rPr>
            <a:t>Generar escenarios de simulación ante una posible inundación por olas de gran tamaño para posteriores análisis de afectaciones en las costas de Salinas utilizando la plataforma digital Blender y Unity.</a:t>
          </a:r>
          <a:endParaRPr lang="es-ES" sz="1500" kern="1200" dirty="0">
            <a:latin typeface="Arial" panose="020B0604020202020204" pitchFamily="34" charset="0"/>
            <a:cs typeface="Arial" panose="020B0604020202020204" pitchFamily="34" charset="0"/>
          </a:endParaRPr>
        </a:p>
      </dsp:txBody>
      <dsp:txXfrm>
        <a:off x="396110" y="292260"/>
        <a:ext cx="10560103" cy="695951"/>
      </dsp:txXfrm>
    </dsp:sp>
    <dsp:sp modelId="{5720D75E-43F6-4205-8441-2FB9A54CC3B1}">
      <dsp:nvSpPr>
        <dsp:cNvPr id="0" name=""/>
        <dsp:cNvSpPr/>
      </dsp:nvSpPr>
      <dsp:spPr>
        <a:xfrm>
          <a:off x="0" y="244125"/>
          <a:ext cx="792221" cy="792221"/>
        </a:xfrm>
        <a:prstGeom prst="ellipse">
          <a:avLst/>
        </a:prstGeom>
        <a:solidFill>
          <a:schemeClr val="lt1">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517D0-9B54-4377-9B5A-EF4B8EA0BB6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341863D8-C583-4FF6-B09A-EFEED4DBA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D2D639D9-CB06-4D13-B434-5A354E9E75E2}"/>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5" name="Marcador de pie de página 4">
            <a:extLst>
              <a:ext uri="{FF2B5EF4-FFF2-40B4-BE49-F238E27FC236}">
                <a16:creationId xmlns:a16="http://schemas.microsoft.com/office/drawing/2014/main" id="{E65FBAB8-A3F6-4771-9755-A6258790F72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0FC71AA-62E6-44BA-8A62-4F21C5092B3E}"/>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413445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27F81-4993-4424-BEF6-21F1F74BBB7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ADE013F-5C11-4EA1-960C-CD47FD23D26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4732274-93B2-4F84-8336-3965B524206C}"/>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5" name="Marcador de pie de página 4">
            <a:extLst>
              <a:ext uri="{FF2B5EF4-FFF2-40B4-BE49-F238E27FC236}">
                <a16:creationId xmlns:a16="http://schemas.microsoft.com/office/drawing/2014/main" id="{A2FC3595-9BD8-48C0-935C-AE8D6EDA33B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A48686-BE96-4CFD-84CD-69BFDDBB226A}"/>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92420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3EEBB0-D08F-4A8A-B84F-B61926858F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54EA12E-C33C-449C-8326-7DE645F37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364E64E-AB2D-4E13-8C5B-26D3085CE058}"/>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5" name="Marcador de pie de página 4">
            <a:extLst>
              <a:ext uri="{FF2B5EF4-FFF2-40B4-BE49-F238E27FC236}">
                <a16:creationId xmlns:a16="http://schemas.microsoft.com/office/drawing/2014/main" id="{2021E96A-4834-435F-90EB-1E726112BA2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58A5313-1241-45C3-92FB-55E23FB86873}"/>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132234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686C2-271B-4068-8AFC-FC2D1106522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7DA985D-ECF4-4E78-86CE-D1D7741867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BE54DEC-16D5-49CF-B662-0F64F64672F3}"/>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5" name="Marcador de pie de página 4">
            <a:extLst>
              <a:ext uri="{FF2B5EF4-FFF2-40B4-BE49-F238E27FC236}">
                <a16:creationId xmlns:a16="http://schemas.microsoft.com/office/drawing/2014/main" id="{0D07841E-6584-4DBF-8156-448A91210E7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987DFBC-9E0A-4BFC-876E-019BEEC9C4E9}"/>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265392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80D472-02B1-4436-9C4B-2F9EE26294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8001255-CBF6-423D-8BA4-2F4B04E61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695F3DA-E89C-463D-A221-01DA3DE19D5E}"/>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5" name="Marcador de pie de página 4">
            <a:extLst>
              <a:ext uri="{FF2B5EF4-FFF2-40B4-BE49-F238E27FC236}">
                <a16:creationId xmlns:a16="http://schemas.microsoft.com/office/drawing/2014/main" id="{12F5D389-E4F6-4BE9-9CBC-F71001F6D8D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E699E02-6F33-423C-9AAA-AF83076AA874}"/>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118852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02F5F0-82DB-4976-89F7-1E84A100CA3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269992B-724D-46FA-8ACE-6ECA0B6AA5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3C049F8A-5DDD-4BBE-9F48-5DC3A108A23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3A7D78CD-E56C-47ED-B480-58F3880EBF31}"/>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6" name="Marcador de pie de página 5">
            <a:extLst>
              <a:ext uri="{FF2B5EF4-FFF2-40B4-BE49-F238E27FC236}">
                <a16:creationId xmlns:a16="http://schemas.microsoft.com/office/drawing/2014/main" id="{1BB3AA75-D902-47E1-92C1-F61C542950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9F4517A-D800-4E08-A8E6-CB29D4C10872}"/>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352112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229900-EA10-4413-80DA-236D29D4172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6C8D6A5-CC71-44A9-B333-521EC21FE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F6494CA-C9F5-43B4-97AC-69FB2C00355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A738CBC-AACC-4E9F-AC18-1C5B76A94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57160F-E4AC-4F65-843E-651E73D90E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76513B1-2B55-429E-A691-25CFF66F9BE7}"/>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8" name="Marcador de pie de página 7">
            <a:extLst>
              <a:ext uri="{FF2B5EF4-FFF2-40B4-BE49-F238E27FC236}">
                <a16:creationId xmlns:a16="http://schemas.microsoft.com/office/drawing/2014/main" id="{538A08F1-6D6B-46C7-A422-0EABA654D9C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20151F7-12FA-47C1-BADB-9EFAF90FC4FF}"/>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17016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F88FD-2456-4D21-AB59-4B97D91BC2C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8837AB16-3971-44CA-9464-43AEA9F6691D}"/>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4" name="Marcador de pie de página 3">
            <a:extLst>
              <a:ext uri="{FF2B5EF4-FFF2-40B4-BE49-F238E27FC236}">
                <a16:creationId xmlns:a16="http://schemas.microsoft.com/office/drawing/2014/main" id="{B23A0C93-2C61-48CA-8365-C747F4E6A750}"/>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E466FD93-ADD3-4CC4-9EF7-83F81830DE2D}"/>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175829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428E145-0CED-4AF0-B9AA-DC37323F6043}"/>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3" name="Marcador de pie de página 2">
            <a:extLst>
              <a:ext uri="{FF2B5EF4-FFF2-40B4-BE49-F238E27FC236}">
                <a16:creationId xmlns:a16="http://schemas.microsoft.com/office/drawing/2014/main" id="{7E5ABD9A-021B-4711-9110-C006B2B9606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230409B-CA19-4A7C-A97D-0B4EA327C56D}"/>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361290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C9DDC-E1CD-4A21-B6D1-CFA5D70829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F638AB4B-ADD8-4521-A5EB-FBF6A9CAE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310527D6-D76E-4827-9B58-DB559C58B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2DAD14-22B1-4A4A-AFF2-06E0FD5A8660}"/>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6" name="Marcador de pie de página 5">
            <a:extLst>
              <a:ext uri="{FF2B5EF4-FFF2-40B4-BE49-F238E27FC236}">
                <a16:creationId xmlns:a16="http://schemas.microsoft.com/office/drawing/2014/main" id="{B5A6B669-3881-48DD-97A9-6A98AB38225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3602CC9C-932D-4A4D-8FB9-47D8953C1916}"/>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45447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F4119-BCE6-481C-9810-2FC5507EC57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09E64603-A9CC-4489-9700-394F103F8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CC05BE93-E3FC-46B1-9EB3-A7AE8F049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A40A61-0D68-4310-92C9-003B3C1FA376}"/>
              </a:ext>
            </a:extLst>
          </p:cNvPr>
          <p:cNvSpPr>
            <a:spLocks noGrp="1"/>
          </p:cNvSpPr>
          <p:nvPr>
            <p:ph type="dt" sz="half" idx="10"/>
          </p:nvPr>
        </p:nvSpPr>
        <p:spPr/>
        <p:txBody>
          <a:bodyPr/>
          <a:lstStyle/>
          <a:p>
            <a:fld id="{786965D6-3BF2-41F4-8C51-99CF0B73506C}" type="datetimeFigureOut">
              <a:rPr lang="es-EC" smtClean="0"/>
              <a:t>06/01/2022</a:t>
            </a:fld>
            <a:endParaRPr lang="es-EC"/>
          </a:p>
        </p:txBody>
      </p:sp>
      <p:sp>
        <p:nvSpPr>
          <p:cNvPr id="6" name="Marcador de pie de página 5">
            <a:extLst>
              <a:ext uri="{FF2B5EF4-FFF2-40B4-BE49-F238E27FC236}">
                <a16:creationId xmlns:a16="http://schemas.microsoft.com/office/drawing/2014/main" id="{94133121-8289-445F-AC94-276842F1AF7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7017A549-389A-4FA5-BB0E-06BA422D3D2E}"/>
              </a:ext>
            </a:extLst>
          </p:cNvPr>
          <p:cNvSpPr>
            <a:spLocks noGrp="1"/>
          </p:cNvSpPr>
          <p:nvPr>
            <p:ph type="sldNum" sz="quarter" idx="12"/>
          </p:nvPr>
        </p:nvSpPr>
        <p:spPr/>
        <p:txBody>
          <a:bodyPr/>
          <a:lstStyle/>
          <a:p>
            <a:fld id="{5799DE9D-AC75-481C-87D8-4D935EEFAC2E}" type="slidenum">
              <a:rPr lang="es-EC" smtClean="0"/>
              <a:t>‹Nº›</a:t>
            </a:fld>
            <a:endParaRPr lang="es-EC"/>
          </a:p>
        </p:txBody>
      </p:sp>
    </p:spTree>
    <p:extLst>
      <p:ext uri="{BB962C8B-B14F-4D97-AF65-F5344CB8AC3E}">
        <p14:creationId xmlns:p14="http://schemas.microsoft.com/office/powerpoint/2010/main" val="286534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FC615-1532-4F63-A7FC-06BCF8AB4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2B8DF76-69E1-441B-B0FF-924B27786B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28CDF4-C067-4DED-862E-1F585291F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965D6-3BF2-41F4-8C51-99CF0B73506C}" type="datetimeFigureOut">
              <a:rPr lang="es-EC" smtClean="0"/>
              <a:t>06/01/2022</a:t>
            </a:fld>
            <a:endParaRPr lang="es-EC"/>
          </a:p>
        </p:txBody>
      </p:sp>
      <p:sp>
        <p:nvSpPr>
          <p:cNvPr id="5" name="Marcador de pie de página 4">
            <a:extLst>
              <a:ext uri="{FF2B5EF4-FFF2-40B4-BE49-F238E27FC236}">
                <a16:creationId xmlns:a16="http://schemas.microsoft.com/office/drawing/2014/main" id="{7CC57A33-B009-46D9-9AB8-4BA127D81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2D079DBB-0B42-4F09-AA1A-58A50A671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9DE9D-AC75-481C-87D8-4D935EEFAC2E}" type="slidenum">
              <a:rPr lang="es-EC" smtClean="0"/>
              <a:t>‹Nº›</a:t>
            </a:fld>
            <a:endParaRPr lang="es-EC"/>
          </a:p>
        </p:txBody>
      </p:sp>
    </p:spTree>
    <p:extLst>
      <p:ext uri="{BB962C8B-B14F-4D97-AF65-F5344CB8AC3E}">
        <p14:creationId xmlns:p14="http://schemas.microsoft.com/office/powerpoint/2010/main" val="105921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image" Target="../media/image3.emf"/><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1999" cy="6857143"/>
          </a:xfrm>
          <a:prstGeom prst="rect">
            <a:avLst/>
          </a:prstGeom>
        </p:spPr>
      </p:pic>
      <p:sp>
        <p:nvSpPr>
          <p:cNvPr id="18" name="Rectángulo 17">
            <a:extLst>
              <a:ext uri="{FF2B5EF4-FFF2-40B4-BE49-F238E27FC236}">
                <a16:creationId xmlns:a16="http://schemas.microsoft.com/office/drawing/2014/main" id="{CE19A272-7577-474E-BD87-49582CD915E3}"/>
              </a:ext>
            </a:extLst>
          </p:cNvPr>
          <p:cNvSpPr/>
          <p:nvPr/>
        </p:nvSpPr>
        <p:spPr>
          <a:xfrm>
            <a:off x="1022013" y="1750305"/>
            <a:ext cx="11169987" cy="917905"/>
          </a:xfrm>
          <a:prstGeom prst="rect">
            <a:avLst/>
          </a:prstGeom>
          <a:solidFill>
            <a:srgbClr val="96CB6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Título 1"/>
          <p:cNvSpPr txBox="1">
            <a:spLocks/>
          </p:cNvSpPr>
          <p:nvPr/>
        </p:nvSpPr>
        <p:spPr>
          <a:xfrm>
            <a:off x="3749040" y="430713"/>
            <a:ext cx="6841294" cy="771070"/>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CIENCIAS DE LA TIERRA Y DE LA CONSTRUCCIÓN</a:t>
            </a:r>
            <a:br>
              <a:rPr 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INGENIERÍA GEOGRÁFICA Y DEL MEDIO AMBIENTE</a:t>
            </a:r>
            <a:endParaRPr lang="es-E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88BC5302-E399-4820-8A77-7486206C10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0458" y="135761"/>
            <a:ext cx="1181418" cy="1184217"/>
          </a:xfrm>
          <a:prstGeom prst="rect">
            <a:avLst/>
          </a:prstGeom>
        </p:spPr>
      </p:pic>
      <p:sp>
        <p:nvSpPr>
          <p:cNvPr id="10" name="CuadroTexto 9"/>
          <p:cNvSpPr txBox="1"/>
          <p:nvPr/>
        </p:nvSpPr>
        <p:spPr>
          <a:xfrm>
            <a:off x="1374555" y="1750306"/>
            <a:ext cx="1152128" cy="369332"/>
          </a:xfrm>
          <a:prstGeom prst="rect">
            <a:avLst/>
          </a:prstGeom>
          <a:noFill/>
        </p:spPr>
        <p:txBody>
          <a:bodyPr wrap="square" rtlCol="0">
            <a:spAutoFit/>
          </a:bodyPr>
          <a:lstStyle/>
          <a:p>
            <a:r>
              <a:rPr lang="es-EC" sz="1800" b="1" dirty="0">
                <a:latin typeface="Arial" panose="020B0604020202020204" pitchFamily="34" charset="0"/>
                <a:cs typeface="Arial" panose="020B0604020202020204" pitchFamily="34" charset="0"/>
              </a:rPr>
              <a:t>Tema:</a:t>
            </a:r>
            <a:endParaRPr lang="en-US" sz="1800" b="1" dirty="0">
              <a:latin typeface="Arial" panose="020B0604020202020204" pitchFamily="34" charset="0"/>
              <a:cs typeface="Arial" panose="020B0604020202020204" pitchFamily="34" charset="0"/>
            </a:endParaRPr>
          </a:p>
        </p:txBody>
      </p:sp>
      <p:sp>
        <p:nvSpPr>
          <p:cNvPr id="11" name="CuadroTexto 10"/>
          <p:cNvSpPr txBox="1"/>
          <p:nvPr/>
        </p:nvSpPr>
        <p:spPr>
          <a:xfrm>
            <a:off x="1562634" y="3474773"/>
            <a:ext cx="1152128" cy="369332"/>
          </a:xfrm>
          <a:prstGeom prst="rect">
            <a:avLst/>
          </a:prstGeom>
          <a:noFill/>
        </p:spPr>
        <p:txBody>
          <a:bodyPr wrap="square" rtlCol="0">
            <a:spAutoFit/>
          </a:bodyPr>
          <a:lstStyle/>
          <a:p>
            <a:r>
              <a:rPr lang="es-EC" sz="1800" b="1" dirty="0">
                <a:latin typeface="Arial" panose="020B0604020202020204" pitchFamily="34" charset="0"/>
                <a:cs typeface="Arial" panose="020B0604020202020204" pitchFamily="34" charset="0"/>
              </a:rPr>
              <a:t>Autores:</a:t>
            </a:r>
            <a:endParaRPr lang="en-US" sz="1800" b="1"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2C8257DD-CFFE-4C3A-8EEA-4492CDBF748A}"/>
              </a:ext>
            </a:extLst>
          </p:cNvPr>
          <p:cNvSpPr txBox="1"/>
          <p:nvPr/>
        </p:nvSpPr>
        <p:spPr>
          <a:xfrm>
            <a:off x="934864" y="4752333"/>
            <a:ext cx="2666510" cy="584775"/>
          </a:xfrm>
          <a:prstGeom prst="rect">
            <a:avLst/>
          </a:prstGeom>
          <a:noFill/>
        </p:spPr>
        <p:txBody>
          <a:bodyPr wrap="square" rtlCol="0">
            <a:spAutoFit/>
          </a:bodyPr>
          <a:lstStyle/>
          <a:p>
            <a:pPr algn="ctr"/>
            <a:r>
              <a:rPr lang="es-419" sz="1600" b="1" dirty="0">
                <a:latin typeface="Arial" panose="020B0604020202020204" pitchFamily="34" charset="0"/>
                <a:cs typeface="Arial" panose="020B0604020202020204" pitchFamily="34" charset="0"/>
              </a:rPr>
              <a:t>Director del Proyecto:</a:t>
            </a:r>
          </a:p>
          <a:p>
            <a:pPr algn="ctr"/>
            <a:r>
              <a:rPr lang="es-EC" sz="1600" dirty="0">
                <a:solidFill>
                  <a:srgbClr val="000000"/>
                </a:solidFill>
                <a:effectLst/>
                <a:latin typeface="Arial" panose="020B0604020202020204" pitchFamily="34" charset="0"/>
                <a:ea typeface="Arial" panose="020B0604020202020204" pitchFamily="34" charset="0"/>
              </a:rPr>
              <a:t>Ing. Padilla Oswaldo, Ph.D.</a:t>
            </a:r>
            <a:endParaRPr lang="es-419" sz="14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51DA8CA5-DFF6-4096-B78C-B9CCFF74EBC3}"/>
              </a:ext>
            </a:extLst>
          </p:cNvPr>
          <p:cNvSpPr txBox="1"/>
          <p:nvPr/>
        </p:nvSpPr>
        <p:spPr>
          <a:xfrm>
            <a:off x="6456987" y="4752333"/>
            <a:ext cx="2897862" cy="584775"/>
          </a:xfrm>
          <a:prstGeom prst="rect">
            <a:avLst/>
          </a:prstGeom>
          <a:noFill/>
        </p:spPr>
        <p:txBody>
          <a:bodyPr wrap="square" rtlCol="0">
            <a:spAutoFit/>
          </a:bodyPr>
          <a:lstStyle/>
          <a:p>
            <a:pPr algn="ctr"/>
            <a:r>
              <a:rPr lang="es-419" sz="1600" b="1" dirty="0">
                <a:latin typeface="Arial" panose="020B0604020202020204" pitchFamily="34" charset="0"/>
                <a:cs typeface="Arial" panose="020B0604020202020204" pitchFamily="34" charset="0"/>
              </a:rPr>
              <a:t>Director de Carrera:</a:t>
            </a:r>
          </a:p>
          <a:p>
            <a:pPr algn="ctr"/>
            <a:r>
              <a:rPr lang="es-419" sz="1600" dirty="0">
                <a:latin typeface="Arial" panose="020B0604020202020204" pitchFamily="34" charset="0"/>
                <a:cs typeface="Arial" panose="020B0604020202020204" pitchFamily="34" charset="0"/>
              </a:rPr>
              <a:t>Ing. Alexander Robayo MSc.</a:t>
            </a:r>
          </a:p>
        </p:txBody>
      </p:sp>
      <p:sp>
        <p:nvSpPr>
          <p:cNvPr id="15" name="Rectángulo 14"/>
          <p:cNvSpPr/>
          <p:nvPr/>
        </p:nvSpPr>
        <p:spPr>
          <a:xfrm>
            <a:off x="3601374" y="4752333"/>
            <a:ext cx="2916324" cy="584775"/>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Docente Evaluador:</a:t>
            </a:r>
          </a:p>
          <a:p>
            <a:pPr algn="ctr"/>
            <a:r>
              <a:rPr lang="es-EC" sz="1600" dirty="0">
                <a:latin typeface="Arial" panose="020B0604020202020204" pitchFamily="34" charset="0"/>
                <a:cs typeface="Arial" panose="020B0604020202020204" pitchFamily="34" charset="0"/>
              </a:rPr>
              <a:t>Ing. Sonia Cárdenas, Ph.D.</a:t>
            </a:r>
            <a:endParaRPr lang="en-US" sz="1600" dirty="0">
              <a:latin typeface="Arial" panose="020B0604020202020204" pitchFamily="34" charset="0"/>
              <a:cs typeface="Arial" panose="020B0604020202020204" pitchFamily="34" charset="0"/>
            </a:endParaRPr>
          </a:p>
        </p:txBody>
      </p:sp>
      <p:sp>
        <p:nvSpPr>
          <p:cNvPr id="17" name="Título 1"/>
          <p:cNvSpPr txBox="1">
            <a:spLocks/>
          </p:cNvSpPr>
          <p:nvPr/>
        </p:nvSpPr>
        <p:spPr>
          <a:xfrm>
            <a:off x="2714762" y="1590738"/>
            <a:ext cx="8455226" cy="1057383"/>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s-EC" sz="1800" b="1" dirty="0">
                <a:effectLst/>
                <a:latin typeface="Arial" panose="020B0604020202020204" pitchFamily="34" charset="0"/>
                <a:ea typeface="Arial" panose="020B0604020202020204" pitchFamily="34" charset="0"/>
              </a:rPr>
              <a:t>Simulación de inundaciones producidas por fenómenos naturales aplicando realidad mixta y herramientas de información geográfica en apoyo a la gestión de riesgos</a:t>
            </a:r>
            <a:endParaRPr lang="es-ES" sz="2000" b="1"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2C8257DD-CFFE-4C3A-8EEA-4492CDBF748A}"/>
              </a:ext>
            </a:extLst>
          </p:cNvPr>
          <p:cNvSpPr txBox="1"/>
          <p:nvPr/>
        </p:nvSpPr>
        <p:spPr>
          <a:xfrm>
            <a:off x="9181993" y="4752333"/>
            <a:ext cx="2601387" cy="584775"/>
          </a:xfrm>
          <a:prstGeom prst="rect">
            <a:avLst/>
          </a:prstGeom>
          <a:noFill/>
        </p:spPr>
        <p:txBody>
          <a:bodyPr wrap="square" rtlCol="0">
            <a:spAutoFit/>
          </a:bodyPr>
          <a:lstStyle/>
          <a:p>
            <a:pPr algn="ctr"/>
            <a:r>
              <a:rPr lang="es-419" sz="1600" b="1" dirty="0">
                <a:latin typeface="Arial" panose="020B0604020202020204" pitchFamily="34" charset="0"/>
                <a:cs typeface="Arial" panose="020B0604020202020204" pitchFamily="34" charset="0"/>
              </a:rPr>
              <a:t>Secretaria académica:</a:t>
            </a:r>
          </a:p>
          <a:p>
            <a:pPr algn="ctr"/>
            <a:r>
              <a:rPr lang="es-419" sz="1600" dirty="0">
                <a:latin typeface="Arial" panose="020B0604020202020204" pitchFamily="34" charset="0"/>
                <a:cs typeface="Arial" panose="020B0604020202020204" pitchFamily="34" charset="0"/>
              </a:rPr>
              <a:t>Abg. Michelle Benavides</a:t>
            </a:r>
          </a:p>
        </p:txBody>
      </p:sp>
      <p:sp>
        <p:nvSpPr>
          <p:cNvPr id="19" name="CuadroTexto 18">
            <a:extLst>
              <a:ext uri="{FF2B5EF4-FFF2-40B4-BE49-F238E27FC236}">
                <a16:creationId xmlns:a16="http://schemas.microsoft.com/office/drawing/2014/main" id="{940F1800-C8B4-463F-92F4-FBE3BD9DB9C8}"/>
              </a:ext>
            </a:extLst>
          </p:cNvPr>
          <p:cNvSpPr txBox="1"/>
          <p:nvPr/>
        </p:nvSpPr>
        <p:spPr>
          <a:xfrm>
            <a:off x="4277395" y="3428571"/>
            <a:ext cx="6097554" cy="646331"/>
          </a:xfrm>
          <a:prstGeom prst="rect">
            <a:avLst/>
          </a:prstGeom>
          <a:noFill/>
        </p:spPr>
        <p:txBody>
          <a:bodyPr wrap="square">
            <a:spAutoFit/>
          </a:bodyPr>
          <a:lstStyle/>
          <a:p>
            <a:r>
              <a:rPr lang="es-EC" dirty="0">
                <a:latin typeface="Arial" panose="020B0604020202020204" pitchFamily="34" charset="0"/>
                <a:cs typeface="Arial" panose="020B0604020202020204" pitchFamily="34" charset="0"/>
              </a:rPr>
              <a:t>Flores Hidalgo Kristhian Paúl </a:t>
            </a:r>
          </a:p>
          <a:p>
            <a:r>
              <a:rPr lang="es-EC" dirty="0">
                <a:latin typeface="Arial" panose="020B0604020202020204" pitchFamily="34" charset="0"/>
                <a:cs typeface="Arial" panose="020B0604020202020204" pitchFamily="34" charset="0"/>
              </a:rPr>
              <a:t>Guaña Sánchez, Jorge Javier</a:t>
            </a:r>
          </a:p>
        </p:txBody>
      </p:sp>
    </p:spTree>
    <p:extLst>
      <p:ext uri="{BB962C8B-B14F-4D97-AF65-F5344CB8AC3E}">
        <p14:creationId xmlns:p14="http://schemas.microsoft.com/office/powerpoint/2010/main" val="373578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4" name="Título 1"/>
          <p:cNvSpPr txBox="1">
            <a:spLocks/>
          </p:cNvSpPr>
          <p:nvPr/>
        </p:nvSpPr>
        <p:spPr>
          <a:xfrm>
            <a:off x="1080723" y="2719233"/>
            <a:ext cx="10360501" cy="12239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DATOS GEOESPACIALES</a:t>
            </a:r>
            <a:endParaRPr lang="es-E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6649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A099C18-572D-4408-B958-F718DE640C5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6" name="CuadroTexto 5">
            <a:extLst>
              <a:ext uri="{FF2B5EF4-FFF2-40B4-BE49-F238E27FC236}">
                <a16:creationId xmlns:a16="http://schemas.microsoft.com/office/drawing/2014/main" id="{70E7D5FF-03ED-410B-8423-2136B64BDE44}"/>
              </a:ext>
            </a:extLst>
          </p:cNvPr>
          <p:cNvSpPr txBox="1"/>
          <p:nvPr/>
        </p:nvSpPr>
        <p:spPr>
          <a:xfrm>
            <a:off x="111967" y="230188"/>
            <a:ext cx="6176864" cy="373757"/>
          </a:xfrm>
          <a:prstGeom prst="rect">
            <a:avLst/>
          </a:prstGeom>
          <a:noFill/>
        </p:spPr>
        <p:txBody>
          <a:bodyPr wrap="square">
            <a:spAutoFit/>
          </a:bodyPr>
          <a:lstStyle/>
          <a:p>
            <a:pPr>
              <a:lnSpc>
                <a:spcPct val="107000"/>
              </a:lnSpc>
              <a:spcBef>
                <a:spcPts val="200"/>
              </a:spcBef>
              <a:spcAft>
                <a:spcPts val="1200"/>
              </a:spcAft>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Datos Geoespaciales</a:t>
            </a:r>
            <a:endParaRPr lang="es-EC"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4962AA22-07BA-46CA-A440-CC452BA17AE6}"/>
              </a:ext>
            </a:extLst>
          </p:cNvPr>
          <p:cNvSpPr txBox="1"/>
          <p:nvPr/>
        </p:nvSpPr>
        <p:spPr>
          <a:xfrm>
            <a:off x="690465" y="875264"/>
            <a:ext cx="6251510" cy="369332"/>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Modelos Digitales de Elevación (DEM)</a:t>
            </a:r>
            <a:endParaRPr lang="es-EC" dirty="0"/>
          </a:p>
        </p:txBody>
      </p:sp>
      <p:sp>
        <p:nvSpPr>
          <p:cNvPr id="12" name="CuadroTexto 11">
            <a:extLst>
              <a:ext uri="{FF2B5EF4-FFF2-40B4-BE49-F238E27FC236}">
                <a16:creationId xmlns:a16="http://schemas.microsoft.com/office/drawing/2014/main" id="{9D0B00A9-3254-4F0D-A5A5-4FCFB333B522}"/>
              </a:ext>
            </a:extLst>
          </p:cNvPr>
          <p:cNvSpPr txBox="1"/>
          <p:nvPr/>
        </p:nvSpPr>
        <p:spPr>
          <a:xfrm>
            <a:off x="329350" y="3331994"/>
            <a:ext cx="6251510" cy="373757"/>
          </a:xfrm>
          <a:prstGeom prst="rect">
            <a:avLst/>
          </a:prstGeom>
          <a:noFill/>
        </p:spPr>
        <p:txBody>
          <a:bodyPr wrap="square">
            <a:spAutoFit/>
          </a:bodyPr>
          <a:lstStyle/>
          <a:p>
            <a:pPr indent="449580">
              <a:lnSpc>
                <a:spcPct val="107000"/>
              </a:lnSpc>
              <a:spcBef>
                <a:spcPts val="1400"/>
              </a:spcBef>
              <a:spcAft>
                <a:spcPts val="400"/>
              </a:spcAft>
            </a:pPr>
            <a:r>
              <a:rPr lang="es-EC" sz="1800" b="1" dirty="0">
                <a:effectLst/>
                <a:latin typeface="Arial" panose="020B0604020202020204" pitchFamily="34" charset="0"/>
                <a:ea typeface="Calibri" panose="020F0502020204030204" pitchFamily="34" charset="0"/>
              </a:rPr>
              <a:t>Catastro </a:t>
            </a:r>
            <a:endParaRPr lang="es-EC" sz="2400" b="1" dirty="0">
              <a:effectLst/>
              <a:latin typeface="Calibri" panose="020F0502020204030204" pitchFamily="34" charset="0"/>
              <a:ea typeface="Calibri" panose="020F0502020204030204" pitchFamily="34" charset="0"/>
            </a:endParaRPr>
          </a:p>
        </p:txBody>
      </p:sp>
      <p:sp>
        <p:nvSpPr>
          <p:cNvPr id="14" name="CuadroTexto 13">
            <a:extLst>
              <a:ext uri="{FF2B5EF4-FFF2-40B4-BE49-F238E27FC236}">
                <a16:creationId xmlns:a16="http://schemas.microsoft.com/office/drawing/2014/main" id="{46BA428A-30CE-4811-AB79-292E68C8D87A}"/>
              </a:ext>
            </a:extLst>
          </p:cNvPr>
          <p:cNvSpPr txBox="1"/>
          <p:nvPr/>
        </p:nvSpPr>
        <p:spPr>
          <a:xfrm>
            <a:off x="5571323" y="885562"/>
            <a:ext cx="6251510" cy="373757"/>
          </a:xfrm>
          <a:prstGeom prst="rect">
            <a:avLst/>
          </a:prstGeom>
          <a:noFill/>
        </p:spPr>
        <p:txBody>
          <a:bodyPr wrap="square">
            <a:spAutoFit/>
          </a:bodyPr>
          <a:lstStyle/>
          <a:p>
            <a:pPr indent="449580">
              <a:lnSpc>
                <a:spcPct val="107000"/>
              </a:lnSpc>
              <a:spcBef>
                <a:spcPts val="1400"/>
              </a:spcBef>
              <a:spcAft>
                <a:spcPts val="400"/>
              </a:spcAft>
            </a:pPr>
            <a:r>
              <a:rPr lang="es-EC" sz="1800" b="1" dirty="0">
                <a:effectLst/>
                <a:latin typeface="Arial" panose="020B0604020202020204" pitchFamily="34" charset="0"/>
                <a:ea typeface="Calibri" panose="020F0502020204030204" pitchFamily="34" charset="0"/>
              </a:rPr>
              <a:t>Cartografía </a:t>
            </a:r>
            <a:endParaRPr lang="es-EC" sz="2400" b="1" dirty="0">
              <a:effectLst/>
              <a:latin typeface="Calibri" panose="020F0502020204030204" pitchFamily="34" charset="0"/>
              <a:ea typeface="Calibri" panose="020F0502020204030204" pitchFamily="34" charset="0"/>
            </a:endParaRPr>
          </a:p>
        </p:txBody>
      </p:sp>
      <p:sp>
        <p:nvSpPr>
          <p:cNvPr id="16" name="CuadroTexto 15">
            <a:extLst>
              <a:ext uri="{FF2B5EF4-FFF2-40B4-BE49-F238E27FC236}">
                <a16:creationId xmlns:a16="http://schemas.microsoft.com/office/drawing/2014/main" id="{86D5D358-7175-43B4-B42E-FD8D59E717F7}"/>
              </a:ext>
            </a:extLst>
          </p:cNvPr>
          <p:cNvSpPr txBox="1"/>
          <p:nvPr/>
        </p:nvSpPr>
        <p:spPr>
          <a:xfrm>
            <a:off x="5611140" y="3284903"/>
            <a:ext cx="6251510" cy="373757"/>
          </a:xfrm>
          <a:prstGeom prst="rect">
            <a:avLst/>
          </a:prstGeom>
          <a:noFill/>
        </p:spPr>
        <p:txBody>
          <a:bodyPr wrap="square">
            <a:spAutoFit/>
          </a:bodyPr>
          <a:lstStyle/>
          <a:p>
            <a:pPr indent="449580">
              <a:lnSpc>
                <a:spcPct val="107000"/>
              </a:lnSpc>
              <a:spcBef>
                <a:spcPts val="1400"/>
              </a:spcBef>
              <a:spcAft>
                <a:spcPts val="400"/>
              </a:spcAft>
            </a:pPr>
            <a:r>
              <a:rPr lang="es-EC" sz="1800" b="1" dirty="0">
                <a:effectLst/>
                <a:latin typeface="Arial" panose="020B0604020202020204" pitchFamily="34" charset="0"/>
                <a:ea typeface="Calibri" panose="020F0502020204030204" pitchFamily="34" charset="0"/>
              </a:rPr>
              <a:t>Geodatabase</a:t>
            </a:r>
            <a:endParaRPr lang="es-EC" sz="2400" b="1" dirty="0">
              <a:effectLst/>
              <a:latin typeface="Calibri" panose="020F0502020204030204" pitchFamily="34" charset="0"/>
              <a:ea typeface="Calibri" panose="020F0502020204030204" pitchFamily="34" charset="0"/>
            </a:endParaRPr>
          </a:p>
        </p:txBody>
      </p:sp>
      <p:pic>
        <p:nvPicPr>
          <p:cNvPr id="7" name="Imagen 6">
            <a:extLst>
              <a:ext uri="{FF2B5EF4-FFF2-40B4-BE49-F238E27FC236}">
                <a16:creationId xmlns:a16="http://schemas.microsoft.com/office/drawing/2014/main" id="{84695513-FCE3-4D7B-A2CB-7CF24088F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413" y="1298719"/>
            <a:ext cx="1446758" cy="1949978"/>
          </a:xfrm>
          <a:prstGeom prst="rect">
            <a:avLst/>
          </a:prstGeom>
        </p:spPr>
      </p:pic>
      <p:pic>
        <p:nvPicPr>
          <p:cNvPr id="15" name="Imagen 14">
            <a:extLst>
              <a:ext uri="{FF2B5EF4-FFF2-40B4-BE49-F238E27FC236}">
                <a16:creationId xmlns:a16="http://schemas.microsoft.com/office/drawing/2014/main" id="{203705BA-9290-440E-8A14-8BE09DBCF9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0880" y="3621224"/>
            <a:ext cx="1907823" cy="2565394"/>
          </a:xfrm>
          <a:prstGeom prst="rect">
            <a:avLst/>
          </a:prstGeom>
          <a:ln>
            <a:solidFill>
              <a:schemeClr val="tx1"/>
            </a:solidFill>
          </a:ln>
        </p:spPr>
      </p:pic>
      <p:pic>
        <p:nvPicPr>
          <p:cNvPr id="18" name="Imagen 17">
            <a:extLst>
              <a:ext uri="{FF2B5EF4-FFF2-40B4-BE49-F238E27FC236}">
                <a16:creationId xmlns:a16="http://schemas.microsoft.com/office/drawing/2014/main" id="{9DE224A6-8546-4616-AE0F-CB0AE1ACE2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4870" y="1214741"/>
            <a:ext cx="1572208" cy="2149592"/>
          </a:xfrm>
          <a:prstGeom prst="rect">
            <a:avLst/>
          </a:prstGeom>
        </p:spPr>
      </p:pic>
      <p:sp>
        <p:nvSpPr>
          <p:cNvPr id="21" name="CuadroTexto 20">
            <a:extLst>
              <a:ext uri="{FF2B5EF4-FFF2-40B4-BE49-F238E27FC236}">
                <a16:creationId xmlns:a16="http://schemas.microsoft.com/office/drawing/2014/main" id="{2BA37D9C-FD1D-4EF0-914F-5ACD1950B654}"/>
              </a:ext>
            </a:extLst>
          </p:cNvPr>
          <p:cNvSpPr txBox="1"/>
          <p:nvPr/>
        </p:nvSpPr>
        <p:spPr>
          <a:xfrm>
            <a:off x="329350" y="6371750"/>
            <a:ext cx="6178858" cy="338554"/>
          </a:xfrm>
          <a:prstGeom prst="rect">
            <a:avLst/>
          </a:prstGeom>
          <a:noFill/>
        </p:spPr>
        <p:txBody>
          <a:bodyPr wrap="square">
            <a:spAutoFit/>
          </a:bodyPr>
          <a:lstStyle/>
          <a:p>
            <a:r>
              <a:rPr lang="es-EC" sz="1600" dirty="0">
                <a:latin typeface="Arial" panose="020B0604020202020204" pitchFamily="34" charset="0"/>
                <a:cs typeface="Arial" panose="020B0604020202020204" pitchFamily="34" charset="0"/>
              </a:rPr>
              <a:t>(GADRumiñahui, 2021; GADSalinas, 2021)</a:t>
            </a:r>
            <a:endParaRPr lang="es-EC" sz="1600" dirty="0"/>
          </a:p>
        </p:txBody>
      </p:sp>
      <p:pic>
        <p:nvPicPr>
          <p:cNvPr id="22" name="Imagen 21">
            <a:extLst>
              <a:ext uri="{FF2B5EF4-FFF2-40B4-BE49-F238E27FC236}">
                <a16:creationId xmlns:a16="http://schemas.microsoft.com/office/drawing/2014/main" id="{499251C7-A5A1-474F-8A34-0E2EBF4500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3932" y="3953069"/>
            <a:ext cx="2790000" cy="1901704"/>
          </a:xfrm>
          <a:prstGeom prst="rect">
            <a:avLst/>
          </a:prstGeom>
          <a:ln>
            <a:solidFill>
              <a:schemeClr val="tx1"/>
            </a:solidFill>
          </a:ln>
        </p:spPr>
      </p:pic>
      <p:sp>
        <p:nvSpPr>
          <p:cNvPr id="5" name="Rectángulo: esquinas redondeadas 4">
            <a:extLst>
              <a:ext uri="{FF2B5EF4-FFF2-40B4-BE49-F238E27FC236}">
                <a16:creationId xmlns:a16="http://schemas.microsoft.com/office/drawing/2014/main" id="{1904D925-6074-47DD-8418-4B9AE08B00A1}"/>
              </a:ext>
            </a:extLst>
          </p:cNvPr>
          <p:cNvSpPr/>
          <p:nvPr/>
        </p:nvSpPr>
        <p:spPr>
          <a:xfrm>
            <a:off x="3035706" y="1906051"/>
            <a:ext cx="1198485" cy="48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latin typeface="Arial" panose="020B0604020202020204" pitchFamily="34" charset="0"/>
                <a:cs typeface="Arial" panose="020B0604020202020204" pitchFamily="34" charset="0"/>
              </a:rPr>
              <a:t>Distribución Espacial</a:t>
            </a:r>
          </a:p>
        </p:txBody>
      </p:sp>
      <p:sp>
        <p:nvSpPr>
          <p:cNvPr id="20" name="Rectángulo: esquinas redondeadas 19">
            <a:extLst>
              <a:ext uri="{FF2B5EF4-FFF2-40B4-BE49-F238E27FC236}">
                <a16:creationId xmlns:a16="http://schemas.microsoft.com/office/drawing/2014/main" id="{541FF12F-31B3-4C25-A4EF-424EC3D91EDE}"/>
              </a:ext>
            </a:extLst>
          </p:cNvPr>
          <p:cNvSpPr/>
          <p:nvPr/>
        </p:nvSpPr>
        <p:spPr>
          <a:xfrm>
            <a:off x="3149750" y="4677993"/>
            <a:ext cx="970395" cy="48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latin typeface="Arial" panose="020B0604020202020204" pitchFamily="34" charset="0"/>
                <a:cs typeface="Arial" panose="020B0604020202020204" pitchFamily="34" charset="0"/>
              </a:rPr>
              <a:t>Mantener Inventario</a:t>
            </a:r>
          </a:p>
        </p:txBody>
      </p:sp>
      <p:sp>
        <p:nvSpPr>
          <p:cNvPr id="23" name="Rectángulo: esquinas redondeadas 22">
            <a:extLst>
              <a:ext uri="{FF2B5EF4-FFF2-40B4-BE49-F238E27FC236}">
                <a16:creationId xmlns:a16="http://schemas.microsoft.com/office/drawing/2014/main" id="{F9875D9F-9DF0-44F2-B7D8-BEFF16737DF3}"/>
              </a:ext>
            </a:extLst>
          </p:cNvPr>
          <p:cNvSpPr/>
          <p:nvPr/>
        </p:nvSpPr>
        <p:spPr>
          <a:xfrm>
            <a:off x="10057437" y="1484909"/>
            <a:ext cx="1198485" cy="48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latin typeface="Arial" panose="020B0604020202020204" pitchFamily="34" charset="0"/>
                <a:cs typeface="Arial" panose="020B0604020202020204" pitchFamily="34" charset="0"/>
              </a:rPr>
              <a:t>Análisis Geográfico</a:t>
            </a:r>
          </a:p>
        </p:txBody>
      </p:sp>
      <p:sp>
        <p:nvSpPr>
          <p:cNvPr id="24" name="Rectángulo: esquinas redondeadas 23">
            <a:extLst>
              <a:ext uri="{FF2B5EF4-FFF2-40B4-BE49-F238E27FC236}">
                <a16:creationId xmlns:a16="http://schemas.microsoft.com/office/drawing/2014/main" id="{1D273B83-0DB0-4698-A4E0-42F23956E322}"/>
              </a:ext>
            </a:extLst>
          </p:cNvPr>
          <p:cNvSpPr/>
          <p:nvPr/>
        </p:nvSpPr>
        <p:spPr>
          <a:xfrm>
            <a:off x="10013032" y="4524933"/>
            <a:ext cx="1198485" cy="488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latin typeface="Arial" panose="020B0604020202020204" pitchFamily="34" charset="0"/>
                <a:cs typeface="Arial" panose="020B0604020202020204" pitchFamily="34" charset="0"/>
              </a:rPr>
              <a:t>Estructuras complejas</a:t>
            </a:r>
          </a:p>
        </p:txBody>
      </p:sp>
    </p:spTree>
    <p:extLst>
      <p:ext uri="{BB962C8B-B14F-4D97-AF65-F5344CB8AC3E}">
        <p14:creationId xmlns:p14="http://schemas.microsoft.com/office/powerpoint/2010/main" val="14258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4" name="Título 1"/>
          <p:cNvSpPr txBox="1">
            <a:spLocks/>
          </p:cNvSpPr>
          <p:nvPr/>
        </p:nvSpPr>
        <p:spPr>
          <a:xfrm>
            <a:off x="915749" y="2691241"/>
            <a:ext cx="10360501" cy="12239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Tecnologías</a:t>
            </a:r>
            <a:endParaRPr lang="es-E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4760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529" y="0"/>
            <a:ext cx="12356529" cy="6857143"/>
          </a:xfrm>
          <a:prstGeom prst="rect">
            <a:avLst/>
          </a:prstGeom>
        </p:spPr>
      </p:pic>
      <p:pic>
        <p:nvPicPr>
          <p:cNvPr id="9" name="Marcador de contenido 8">
            <a:extLst>
              <a:ext uri="{FF2B5EF4-FFF2-40B4-BE49-F238E27FC236}">
                <a16:creationId xmlns:a16="http://schemas.microsoft.com/office/drawing/2014/main" id="{D133A34A-B614-4D0E-A52F-7759AA8CD75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799" y="1386288"/>
            <a:ext cx="1384772" cy="1384772"/>
          </a:xfrm>
        </p:spPr>
      </p:pic>
      <p:pic>
        <p:nvPicPr>
          <p:cNvPr id="13" name="Imagen 12">
            <a:extLst>
              <a:ext uri="{FF2B5EF4-FFF2-40B4-BE49-F238E27FC236}">
                <a16:creationId xmlns:a16="http://schemas.microsoft.com/office/drawing/2014/main" id="{34CDCE6D-34E3-4151-B34B-9703D21F8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145" y="2872548"/>
            <a:ext cx="978884" cy="978884"/>
          </a:xfrm>
          <a:prstGeom prst="rect">
            <a:avLst/>
          </a:prstGeom>
        </p:spPr>
      </p:pic>
      <p:pic>
        <p:nvPicPr>
          <p:cNvPr id="22" name="Imagen 21">
            <a:extLst>
              <a:ext uri="{FF2B5EF4-FFF2-40B4-BE49-F238E27FC236}">
                <a16:creationId xmlns:a16="http://schemas.microsoft.com/office/drawing/2014/main" id="{0BE78AA0-5CF5-415A-B605-C355BD2172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579" y="654132"/>
            <a:ext cx="1213504" cy="1213504"/>
          </a:xfrm>
          <a:prstGeom prst="rect">
            <a:avLst/>
          </a:prstGeom>
        </p:spPr>
      </p:pic>
      <p:sp>
        <p:nvSpPr>
          <p:cNvPr id="30" name="CuadroTexto 29">
            <a:extLst>
              <a:ext uri="{FF2B5EF4-FFF2-40B4-BE49-F238E27FC236}">
                <a16:creationId xmlns:a16="http://schemas.microsoft.com/office/drawing/2014/main" id="{FE17B82F-75A1-44E0-A9E8-984C07AAD515}"/>
              </a:ext>
            </a:extLst>
          </p:cNvPr>
          <p:cNvSpPr txBox="1"/>
          <p:nvPr/>
        </p:nvSpPr>
        <p:spPr>
          <a:xfrm>
            <a:off x="176632" y="6370115"/>
            <a:ext cx="6178858" cy="338554"/>
          </a:xfrm>
          <a:prstGeom prst="rect">
            <a:avLst/>
          </a:prstGeom>
          <a:noFill/>
        </p:spPr>
        <p:txBody>
          <a:bodyPr wrap="square">
            <a:spAutoFit/>
          </a:bodyPr>
          <a:lstStyle/>
          <a:p>
            <a:r>
              <a:rPr lang="es-ES" sz="1600" dirty="0">
                <a:effectLst/>
                <a:latin typeface="Arial" panose="020B0604020202020204" pitchFamily="34" charset="0"/>
                <a:ea typeface="Times New Roman" panose="02020603050405020304" pitchFamily="18" charset="0"/>
              </a:rPr>
              <a:t>(Baroja et al., 2020; </a:t>
            </a:r>
            <a:r>
              <a:rPr lang="es-EC" sz="1600" dirty="0">
                <a:effectLst/>
                <a:latin typeface="Arial" panose="020B0604020202020204" pitchFamily="34" charset="0"/>
                <a:ea typeface="Times New Roman" panose="02020603050405020304" pitchFamily="18" charset="0"/>
              </a:rPr>
              <a:t>Duarte et al., 2020; Mccloskey, 2013</a:t>
            </a:r>
            <a:r>
              <a:rPr lang="es-ES" sz="1600" dirty="0">
                <a:effectLst/>
                <a:latin typeface="Arial" panose="020B0604020202020204" pitchFamily="34" charset="0"/>
                <a:ea typeface="Times New Roman" panose="02020603050405020304" pitchFamily="18" charset="0"/>
              </a:rPr>
              <a:t>)</a:t>
            </a:r>
            <a:endParaRPr lang="es-EC" sz="1600" dirty="0"/>
          </a:p>
        </p:txBody>
      </p:sp>
      <p:pic>
        <p:nvPicPr>
          <p:cNvPr id="18" name="Picture 4" descr="Unity - Unity">
            <a:extLst>
              <a:ext uri="{FF2B5EF4-FFF2-40B4-BE49-F238E27FC236}">
                <a16:creationId xmlns:a16="http://schemas.microsoft.com/office/drawing/2014/main" id="{1C01E30A-F37C-4B7A-BD55-AD67FEFEA7B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18942" y="1780475"/>
            <a:ext cx="2128935" cy="12182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Licuadora, Logotipo, Filehippo imagen png - imagen transparente descarga  gratuita">
            <a:extLst>
              <a:ext uri="{FF2B5EF4-FFF2-40B4-BE49-F238E27FC236}">
                <a16:creationId xmlns:a16="http://schemas.microsoft.com/office/drawing/2014/main" id="{EA2595FF-8999-4B06-91CF-76D35894D724}"/>
              </a:ext>
            </a:extLst>
          </p:cNvPr>
          <p:cNvPicPr>
            <a:picLocks noChangeAspect="1" noChangeArrowheads="1"/>
          </p:cNvPicPr>
          <p:nvPr/>
        </p:nvPicPr>
        <p:blipFill>
          <a:blip r:embed="rId7" cstate="email">
            <a:clrChange>
              <a:clrFrom>
                <a:srgbClr val="EEEEEE"/>
              </a:clrFrom>
              <a:clrTo>
                <a:srgbClr val="EEEEEE">
                  <a:alpha val="0"/>
                </a:srgbClr>
              </a:clrTo>
            </a:clrChange>
            <a:extLst>
              <a:ext uri="{28A0092B-C50C-407E-A947-70E740481C1C}">
                <a14:useLocalDpi xmlns:a14="http://schemas.microsoft.com/office/drawing/2010/main"/>
              </a:ext>
            </a:extLst>
          </a:blip>
          <a:srcRect/>
          <a:stretch>
            <a:fillRect/>
          </a:stretch>
        </p:blipFill>
        <p:spPr bwMode="auto">
          <a:xfrm>
            <a:off x="3769945" y="2744344"/>
            <a:ext cx="1035387" cy="10353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Vuforia realidad aumentada sdk ptc business, business, texto, gente png |  PNGEgg">
            <a:extLst>
              <a:ext uri="{FF2B5EF4-FFF2-40B4-BE49-F238E27FC236}">
                <a16:creationId xmlns:a16="http://schemas.microsoft.com/office/drawing/2014/main" id="{7D92BEA7-B252-44C4-BAA0-CC8EF90D5E86}"/>
              </a:ext>
            </a:extLst>
          </p:cNvPr>
          <p:cNvPicPr>
            <a:picLocks noChangeAspect="1" noChangeArrowheads="1"/>
          </p:cNvPicPr>
          <p:nvPr/>
        </p:nvPicPr>
        <p:blipFill>
          <a:blip r:embed="rId8" cstate="email">
            <a:clrChange>
              <a:clrFrom>
                <a:srgbClr val="E6E6E6"/>
              </a:clrFrom>
              <a:clrTo>
                <a:srgbClr val="E6E6E6">
                  <a:alpha val="0"/>
                </a:srgbClr>
              </a:clrTo>
            </a:clrChange>
            <a:extLst>
              <a:ext uri="{28A0092B-C50C-407E-A947-70E740481C1C}">
                <a14:useLocalDpi xmlns:a14="http://schemas.microsoft.com/office/drawing/2010/main"/>
              </a:ext>
            </a:extLst>
          </a:blip>
          <a:srcRect/>
          <a:stretch>
            <a:fillRect/>
          </a:stretch>
        </p:blipFill>
        <p:spPr bwMode="auto">
          <a:xfrm>
            <a:off x="3634572" y="4129763"/>
            <a:ext cx="1467518" cy="1053352"/>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B32C52A0-5E4C-4644-91D4-3284F30C2897}"/>
              </a:ext>
            </a:extLst>
          </p:cNvPr>
          <p:cNvSpPr txBox="1"/>
          <p:nvPr/>
        </p:nvSpPr>
        <p:spPr>
          <a:xfrm>
            <a:off x="9068838" y="942607"/>
            <a:ext cx="2860520" cy="467629"/>
          </a:xfrm>
          <a:prstGeom prst="rect">
            <a:avLst/>
          </a:prstGeom>
          <a:noFill/>
        </p:spPr>
        <p:txBody>
          <a:bodyPr wrap="square">
            <a:spAutoFit/>
          </a:bodyPr>
          <a:lstStyle/>
          <a:p>
            <a:pPr algn="ctr">
              <a:lnSpc>
                <a:spcPct val="107000"/>
              </a:lnSpc>
              <a:spcBef>
                <a:spcPts val="200"/>
              </a:spcBef>
              <a:spcAft>
                <a:spcPts val="1200"/>
              </a:spcAft>
            </a:pPr>
            <a:r>
              <a:rPr lang="es-EC" sz="2400" b="1" dirty="0">
                <a:effectLst/>
                <a:latin typeface="Arial" panose="020B0604020202020204" pitchFamily="34" charset="0"/>
                <a:ea typeface="Arial" panose="020B0604020202020204" pitchFamily="34" charset="0"/>
                <a:cs typeface="Times New Roman" panose="02020603050405020304" pitchFamily="18" charset="0"/>
              </a:rPr>
              <a:t>Realidad </a:t>
            </a:r>
            <a:r>
              <a:rPr lang="es-EC" sz="2400" b="1" dirty="0">
                <a:latin typeface="Arial" panose="020B0604020202020204" pitchFamily="34" charset="0"/>
                <a:ea typeface="Arial" panose="020B0604020202020204" pitchFamily="34" charset="0"/>
                <a:cs typeface="Times New Roman" panose="02020603050405020304" pitchFamily="18" charset="0"/>
              </a:rPr>
              <a:t>Virtual</a:t>
            </a:r>
            <a:endParaRPr lang="es-EC" sz="32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4" name="CuadroTexto 23">
            <a:extLst>
              <a:ext uri="{FF2B5EF4-FFF2-40B4-BE49-F238E27FC236}">
                <a16:creationId xmlns:a16="http://schemas.microsoft.com/office/drawing/2014/main" id="{2CB698E7-FA5E-48BD-B1BD-C86815B9C1BC}"/>
              </a:ext>
            </a:extLst>
          </p:cNvPr>
          <p:cNvSpPr txBox="1"/>
          <p:nvPr/>
        </p:nvSpPr>
        <p:spPr>
          <a:xfrm>
            <a:off x="2155804" y="1883983"/>
            <a:ext cx="787944" cy="1569660"/>
          </a:xfrm>
          <a:prstGeom prst="rect">
            <a:avLst/>
          </a:prstGeom>
          <a:noFill/>
        </p:spPr>
        <p:txBody>
          <a:bodyPr wrap="square">
            <a:spAutoFit/>
          </a:bodyPr>
          <a:lstStyle/>
          <a:p>
            <a:r>
              <a:rPr lang="es-EC" sz="9600" b="1" dirty="0">
                <a:effectLst/>
                <a:latin typeface="Arial" panose="020B0604020202020204" pitchFamily="34" charset="0"/>
                <a:ea typeface="Arial" panose="020B0604020202020204" pitchFamily="34" charset="0"/>
                <a:cs typeface="Times New Roman" panose="02020603050405020304" pitchFamily="18" charset="0"/>
              </a:rPr>
              <a:t>+</a:t>
            </a:r>
            <a:endParaRPr lang="es-EC" sz="9600" dirty="0"/>
          </a:p>
        </p:txBody>
      </p:sp>
      <p:sp>
        <p:nvSpPr>
          <p:cNvPr id="26" name="CuadroTexto 25">
            <a:extLst>
              <a:ext uri="{FF2B5EF4-FFF2-40B4-BE49-F238E27FC236}">
                <a16:creationId xmlns:a16="http://schemas.microsoft.com/office/drawing/2014/main" id="{22630D43-525C-421F-9CA9-14A613440AD0}"/>
              </a:ext>
            </a:extLst>
          </p:cNvPr>
          <p:cNvSpPr txBox="1"/>
          <p:nvPr/>
        </p:nvSpPr>
        <p:spPr>
          <a:xfrm>
            <a:off x="5551249" y="2232483"/>
            <a:ext cx="573014" cy="1107996"/>
          </a:xfrm>
          <a:prstGeom prst="rect">
            <a:avLst/>
          </a:prstGeom>
          <a:noFill/>
        </p:spPr>
        <p:txBody>
          <a:bodyPr wrap="square">
            <a:spAutoFit/>
          </a:bodyPr>
          <a:lstStyle/>
          <a:p>
            <a:r>
              <a:rPr lang="es-ES" sz="6600" b="1" dirty="0">
                <a:latin typeface="Arial" panose="020B0604020202020204" pitchFamily="34" charset="0"/>
                <a:cs typeface="Times New Roman" panose="02020603050405020304" pitchFamily="18" charset="0"/>
              </a:rPr>
              <a:t>=</a:t>
            </a:r>
            <a:endParaRPr lang="es-EC" sz="6600" dirty="0"/>
          </a:p>
        </p:txBody>
      </p:sp>
      <p:sp>
        <p:nvSpPr>
          <p:cNvPr id="27" name="CuadroTexto 26">
            <a:extLst>
              <a:ext uri="{FF2B5EF4-FFF2-40B4-BE49-F238E27FC236}">
                <a16:creationId xmlns:a16="http://schemas.microsoft.com/office/drawing/2014/main" id="{559888C6-0C61-476D-AE8F-C46711159042}"/>
              </a:ext>
            </a:extLst>
          </p:cNvPr>
          <p:cNvSpPr txBox="1"/>
          <p:nvPr/>
        </p:nvSpPr>
        <p:spPr>
          <a:xfrm>
            <a:off x="6169938" y="2451421"/>
            <a:ext cx="1458860" cy="862800"/>
          </a:xfrm>
          <a:prstGeom prst="rect">
            <a:avLst/>
          </a:prstGeom>
          <a:noFill/>
        </p:spPr>
        <p:txBody>
          <a:bodyPr wrap="square">
            <a:spAutoFit/>
          </a:bodyPr>
          <a:lstStyle/>
          <a:p>
            <a:pPr algn="ctr">
              <a:lnSpc>
                <a:spcPct val="107000"/>
              </a:lnSpc>
              <a:spcBef>
                <a:spcPts val="200"/>
              </a:spcBef>
              <a:spcAft>
                <a:spcPts val="1200"/>
              </a:spcAft>
            </a:pPr>
            <a:r>
              <a:rPr lang="es-EC" sz="2400" b="1" dirty="0">
                <a:effectLst/>
                <a:latin typeface="Arial" panose="020B0604020202020204" pitchFamily="34" charset="0"/>
                <a:ea typeface="Arial" panose="020B0604020202020204" pitchFamily="34" charset="0"/>
                <a:cs typeface="Times New Roman" panose="02020603050405020304" pitchFamily="18" charset="0"/>
              </a:rPr>
              <a:t>Realidad </a:t>
            </a:r>
            <a:r>
              <a:rPr lang="es-EC" sz="2400" b="1" dirty="0">
                <a:latin typeface="Arial" panose="020B0604020202020204" pitchFamily="34" charset="0"/>
                <a:ea typeface="Arial" panose="020B0604020202020204" pitchFamily="34" charset="0"/>
                <a:cs typeface="Times New Roman" panose="02020603050405020304" pitchFamily="18" charset="0"/>
              </a:rPr>
              <a:t>Mixta</a:t>
            </a:r>
            <a:endParaRPr lang="es-EC" sz="32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8" name="CuadroTexto 27">
            <a:extLst>
              <a:ext uri="{FF2B5EF4-FFF2-40B4-BE49-F238E27FC236}">
                <a16:creationId xmlns:a16="http://schemas.microsoft.com/office/drawing/2014/main" id="{CDF491C3-D9C8-4D03-A199-2734EDE25786}"/>
              </a:ext>
            </a:extLst>
          </p:cNvPr>
          <p:cNvSpPr txBox="1"/>
          <p:nvPr/>
        </p:nvSpPr>
        <p:spPr>
          <a:xfrm>
            <a:off x="8897181" y="3701467"/>
            <a:ext cx="3369361" cy="467629"/>
          </a:xfrm>
          <a:prstGeom prst="rect">
            <a:avLst/>
          </a:prstGeom>
          <a:noFill/>
        </p:spPr>
        <p:txBody>
          <a:bodyPr wrap="square">
            <a:spAutoFit/>
          </a:bodyPr>
          <a:lstStyle/>
          <a:p>
            <a:pPr algn="ctr">
              <a:lnSpc>
                <a:spcPct val="107000"/>
              </a:lnSpc>
              <a:spcBef>
                <a:spcPts val="200"/>
              </a:spcBef>
              <a:spcAft>
                <a:spcPts val="1200"/>
              </a:spcAft>
            </a:pPr>
            <a:r>
              <a:rPr lang="es-EC" sz="2400" b="1" dirty="0">
                <a:effectLst/>
                <a:latin typeface="Arial" panose="020B0604020202020204" pitchFamily="34" charset="0"/>
                <a:ea typeface="Arial" panose="020B0604020202020204" pitchFamily="34" charset="0"/>
                <a:cs typeface="Times New Roman" panose="02020603050405020304" pitchFamily="18" charset="0"/>
              </a:rPr>
              <a:t>Realidad Aumentada</a:t>
            </a:r>
            <a:endParaRPr lang="es-EC" sz="32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29" name="Conector recto de flecha 28">
            <a:extLst>
              <a:ext uri="{FF2B5EF4-FFF2-40B4-BE49-F238E27FC236}">
                <a16:creationId xmlns:a16="http://schemas.microsoft.com/office/drawing/2014/main" id="{BA8A68A8-5132-4B3E-9472-70C9D12B92F5}"/>
              </a:ext>
            </a:extLst>
          </p:cNvPr>
          <p:cNvCxnSpPr/>
          <p:nvPr/>
        </p:nvCxnSpPr>
        <p:spPr>
          <a:xfrm>
            <a:off x="6880313" y="1199409"/>
            <a:ext cx="2091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2E34C342-4B62-4956-916D-6BB237786C8C}"/>
              </a:ext>
            </a:extLst>
          </p:cNvPr>
          <p:cNvCxnSpPr>
            <a:cxnSpLocks/>
            <a:stCxn id="27" idx="2"/>
          </p:cNvCxnSpPr>
          <p:nvPr/>
        </p:nvCxnSpPr>
        <p:spPr>
          <a:xfrm flipH="1">
            <a:off x="6880314" y="3314221"/>
            <a:ext cx="19054" cy="634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F56C52D9-72ED-47A9-824F-CC956C4B17C9}"/>
              </a:ext>
            </a:extLst>
          </p:cNvPr>
          <p:cNvCxnSpPr/>
          <p:nvPr/>
        </p:nvCxnSpPr>
        <p:spPr>
          <a:xfrm>
            <a:off x="6880313" y="3935282"/>
            <a:ext cx="2091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168623B-BE5D-424E-A93D-4E545D76C10C}"/>
              </a:ext>
            </a:extLst>
          </p:cNvPr>
          <p:cNvCxnSpPr>
            <a:cxnSpLocks/>
            <a:stCxn id="27" idx="0"/>
          </p:cNvCxnSpPr>
          <p:nvPr/>
        </p:nvCxnSpPr>
        <p:spPr>
          <a:xfrm flipH="1" flipV="1">
            <a:off x="6880314" y="1199409"/>
            <a:ext cx="19054" cy="1252012"/>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4" descr="Best Buy: Acer Mixed Reality Headset and Controllers for Compatible Windows  PCs Blue AH101-D8EY">
            <a:extLst>
              <a:ext uri="{FF2B5EF4-FFF2-40B4-BE49-F238E27FC236}">
                <a16:creationId xmlns:a16="http://schemas.microsoft.com/office/drawing/2014/main" id="{FED4BC39-6656-493E-9088-77FACC2D7BF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166340" y="1690688"/>
            <a:ext cx="1933377" cy="80461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Las gafas de realidad virtual de Apple son un rompecabezas para la compañía  | Tecnología - ComputerHoy.com">
            <a:extLst>
              <a:ext uri="{FF2B5EF4-FFF2-40B4-BE49-F238E27FC236}">
                <a16:creationId xmlns:a16="http://schemas.microsoft.com/office/drawing/2014/main" id="{E1D0E957-7290-4A7C-95AE-BE57D4D85C0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67207" y="1393658"/>
            <a:ext cx="1920108" cy="128007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Una aplicación de realidad aumentada termina con la aracnofobia •  Tendencias21">
            <a:extLst>
              <a:ext uri="{FF2B5EF4-FFF2-40B4-BE49-F238E27FC236}">
                <a16:creationId xmlns:a16="http://schemas.microsoft.com/office/drawing/2014/main" id="{74E200D8-6861-40B0-9EF0-81AE84F2F71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035249" y="4151295"/>
            <a:ext cx="2917754" cy="150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9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3" name="Título 1"/>
          <p:cNvSpPr txBox="1">
            <a:spLocks/>
          </p:cNvSpPr>
          <p:nvPr/>
        </p:nvSpPr>
        <p:spPr>
          <a:xfrm>
            <a:off x="3131067" y="2817018"/>
            <a:ext cx="6094394" cy="12239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r>
              <a:rPr lang="es-419" sz="6000" dirty="0">
                <a:latin typeface="Arial" panose="020B060402020202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96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A099C18-572D-4408-B958-F718DE640C5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7" name="CuadroTexto 6">
            <a:extLst>
              <a:ext uri="{FF2B5EF4-FFF2-40B4-BE49-F238E27FC236}">
                <a16:creationId xmlns:a16="http://schemas.microsoft.com/office/drawing/2014/main" id="{2D2DCA74-EF54-4AB9-9AF5-8EEB27C07AEB}"/>
              </a:ext>
            </a:extLst>
          </p:cNvPr>
          <p:cNvSpPr txBox="1"/>
          <p:nvPr/>
        </p:nvSpPr>
        <p:spPr>
          <a:xfrm>
            <a:off x="593717" y="165070"/>
            <a:ext cx="2791149" cy="400110"/>
          </a:xfrm>
          <a:prstGeom prst="rect">
            <a:avLst/>
          </a:prstGeom>
          <a:noFill/>
        </p:spPr>
        <p:txBody>
          <a:bodyPr wrap="none" rtlCol="0">
            <a:spAutoFit/>
          </a:bodyPr>
          <a:lstStyle/>
          <a:p>
            <a:r>
              <a:rPr lang="es-EC" sz="2000" b="1" dirty="0">
                <a:latin typeface="Arial" panose="020B0604020202020204" pitchFamily="34" charset="0"/>
                <a:cs typeface="Arial" panose="020B0604020202020204" pitchFamily="34" charset="0"/>
              </a:rPr>
              <a:t>Información obtenida</a:t>
            </a:r>
          </a:p>
        </p:txBody>
      </p:sp>
      <p:pic>
        <p:nvPicPr>
          <p:cNvPr id="8" name="Imagen 7">
            <a:extLst>
              <a:ext uri="{FF2B5EF4-FFF2-40B4-BE49-F238E27FC236}">
                <a16:creationId xmlns:a16="http://schemas.microsoft.com/office/drawing/2014/main" id="{7A09A7BC-5819-450C-9C91-A294BB22A5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75330" y="1760897"/>
            <a:ext cx="3948942" cy="3464220"/>
          </a:xfrm>
          <a:prstGeom prst="rect">
            <a:avLst/>
          </a:prstGeom>
          <a:ln>
            <a:solidFill>
              <a:schemeClr val="tx1"/>
            </a:solidFill>
          </a:ln>
          <a:scene3d>
            <a:camera prst="orthographicFront"/>
            <a:lightRig rig="threePt" dir="t"/>
          </a:scene3d>
          <a:sp3d>
            <a:bevelT w="152400" h="50800" prst="softRound"/>
          </a:sp3d>
          <a:extLst>
            <a:ext uri="{53640926-AAD7-44D8-BBD7-CCE9431645EC}">
              <a14:shadowObscured xmlns:a14="http://schemas.microsoft.com/office/drawing/2010/main"/>
            </a:ext>
          </a:extLst>
        </p:spPr>
      </p:pic>
      <p:sp>
        <p:nvSpPr>
          <p:cNvPr id="11" name="Rectángulo: esquinas redondeadas 10">
            <a:extLst>
              <a:ext uri="{FF2B5EF4-FFF2-40B4-BE49-F238E27FC236}">
                <a16:creationId xmlns:a16="http://schemas.microsoft.com/office/drawing/2014/main" id="{95E9E613-7F78-4884-8AAC-F82BF30EACCD}"/>
              </a:ext>
            </a:extLst>
          </p:cNvPr>
          <p:cNvSpPr/>
          <p:nvPr/>
        </p:nvSpPr>
        <p:spPr>
          <a:xfrm>
            <a:off x="1852495" y="1194277"/>
            <a:ext cx="3794611" cy="320276"/>
          </a:xfrm>
          <a:prstGeom prst="roundRect">
            <a:avLst/>
          </a:prstGeom>
          <a:solidFill>
            <a:schemeClr val="accent6">
              <a:lumMod val="75000"/>
            </a:schemeClr>
          </a:solidFill>
          <a:scene3d>
            <a:camera prst="perspectiveBelow"/>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latin typeface="Arial" panose="020B0604020202020204" pitchFamily="34" charset="0"/>
                <a:cs typeface="Arial" panose="020B0604020202020204" pitchFamily="34" charset="0"/>
              </a:rPr>
              <a:t>Obtención de la información del GAD Rumiñahui</a:t>
            </a:r>
          </a:p>
        </p:txBody>
      </p:sp>
      <p:pic>
        <p:nvPicPr>
          <p:cNvPr id="12" name="Imagen 11">
            <a:extLst>
              <a:ext uri="{FF2B5EF4-FFF2-40B4-BE49-F238E27FC236}">
                <a16:creationId xmlns:a16="http://schemas.microsoft.com/office/drawing/2014/main" id="{C31BB112-7B1C-4D80-BE4B-01E9933877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499602" y="2859936"/>
            <a:ext cx="3714495" cy="1138127"/>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scene3d>
            <a:camera prst="orthographicFront"/>
            <a:lightRig rig="threePt" dir="t"/>
          </a:scene3d>
          <a:sp3d>
            <a:bevelT w="152400" h="50800" prst="softRound"/>
          </a:sp3d>
          <a:extLst>
            <a:ext uri="{53640926-AAD7-44D8-BBD7-CCE9431645EC}">
              <a14:shadowObscured xmlns:a14="http://schemas.microsoft.com/office/drawing/2010/main"/>
            </a:ext>
          </a:extLst>
        </p:spPr>
      </p:pic>
      <p:sp>
        <p:nvSpPr>
          <p:cNvPr id="13" name="Rectángulo: esquinas redondeadas 12">
            <a:extLst>
              <a:ext uri="{FF2B5EF4-FFF2-40B4-BE49-F238E27FC236}">
                <a16:creationId xmlns:a16="http://schemas.microsoft.com/office/drawing/2014/main" id="{A2F44005-7C59-4DA3-A398-106E1364C811}"/>
              </a:ext>
            </a:extLst>
          </p:cNvPr>
          <p:cNvSpPr/>
          <p:nvPr/>
        </p:nvSpPr>
        <p:spPr>
          <a:xfrm>
            <a:off x="7608484" y="1210541"/>
            <a:ext cx="3575866" cy="307006"/>
          </a:xfrm>
          <a:prstGeom prst="roundRect">
            <a:avLst/>
          </a:prstGeom>
          <a:solidFill>
            <a:schemeClr val="accent6">
              <a:lumMod val="75000"/>
            </a:schemeClr>
          </a:solidFill>
          <a:scene3d>
            <a:camera prst="perspectiveBelow"/>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latin typeface="Arial" panose="020B0604020202020204" pitchFamily="34" charset="0"/>
                <a:cs typeface="Arial" panose="020B0604020202020204" pitchFamily="34" charset="0"/>
              </a:rPr>
              <a:t>Obtención de la información del GAD Salinas</a:t>
            </a:r>
          </a:p>
        </p:txBody>
      </p:sp>
    </p:spTree>
    <p:extLst>
      <p:ext uri="{BB962C8B-B14F-4D97-AF65-F5344CB8AC3E}">
        <p14:creationId xmlns:p14="http://schemas.microsoft.com/office/powerpoint/2010/main" val="38052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356529" cy="6857143"/>
          </a:xfrm>
          <a:prstGeom prst="rect">
            <a:avLst/>
          </a:prstGeom>
        </p:spPr>
      </p:pic>
      <p:pic>
        <p:nvPicPr>
          <p:cNvPr id="3" name="Imagen 2">
            <a:extLst>
              <a:ext uri="{FF2B5EF4-FFF2-40B4-BE49-F238E27FC236}">
                <a16:creationId xmlns:a16="http://schemas.microsoft.com/office/drawing/2014/main" id="{DCBB25CD-802D-438B-B41B-5C3BEA9791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6643" y="1249863"/>
            <a:ext cx="2772174" cy="2068968"/>
          </a:xfrm>
          <a:prstGeom prst="rect">
            <a:avLst/>
          </a:prstGeom>
          <a:ln>
            <a:solidFill>
              <a:schemeClr val="tx1"/>
            </a:solidFill>
          </a:ln>
        </p:spPr>
      </p:pic>
      <p:pic>
        <p:nvPicPr>
          <p:cNvPr id="4" name="Imagen 3">
            <a:extLst>
              <a:ext uri="{FF2B5EF4-FFF2-40B4-BE49-F238E27FC236}">
                <a16:creationId xmlns:a16="http://schemas.microsoft.com/office/drawing/2014/main" id="{A1D3A784-BDB4-41DC-B95F-05A62D7A21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0139" y="1249863"/>
            <a:ext cx="2848308" cy="2068968"/>
          </a:xfrm>
          <a:prstGeom prst="rect">
            <a:avLst/>
          </a:prstGeom>
          <a:ln>
            <a:solidFill>
              <a:schemeClr val="tx1"/>
            </a:solidFill>
          </a:ln>
        </p:spPr>
      </p:pic>
      <p:pic>
        <p:nvPicPr>
          <p:cNvPr id="5" name="Imagen 4">
            <a:extLst>
              <a:ext uri="{FF2B5EF4-FFF2-40B4-BE49-F238E27FC236}">
                <a16:creationId xmlns:a16="http://schemas.microsoft.com/office/drawing/2014/main" id="{417C57D2-CB36-4895-B92D-236939E695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2194" y="1291776"/>
            <a:ext cx="2811208" cy="2068969"/>
          </a:xfrm>
          <a:prstGeom prst="rect">
            <a:avLst/>
          </a:prstGeom>
          <a:ln>
            <a:solidFill>
              <a:schemeClr val="tx1"/>
            </a:solidFill>
          </a:ln>
        </p:spPr>
      </p:pic>
      <p:pic>
        <p:nvPicPr>
          <p:cNvPr id="6" name="Imagen 5">
            <a:extLst>
              <a:ext uri="{FF2B5EF4-FFF2-40B4-BE49-F238E27FC236}">
                <a16:creationId xmlns:a16="http://schemas.microsoft.com/office/drawing/2014/main" id="{59D711DB-704A-4CC9-829D-9DFA8C6B66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86642" y="4112525"/>
            <a:ext cx="2772174" cy="2198112"/>
          </a:xfrm>
          <a:prstGeom prst="rect">
            <a:avLst/>
          </a:prstGeom>
          <a:ln>
            <a:solidFill>
              <a:schemeClr val="tx1"/>
            </a:solidFill>
          </a:ln>
        </p:spPr>
      </p:pic>
      <p:sp>
        <p:nvSpPr>
          <p:cNvPr id="8" name="CuadroTexto 7">
            <a:extLst>
              <a:ext uri="{FF2B5EF4-FFF2-40B4-BE49-F238E27FC236}">
                <a16:creationId xmlns:a16="http://schemas.microsoft.com/office/drawing/2014/main" id="{7E80676F-72A8-4DED-A2E8-60EA0E47C4A1}"/>
              </a:ext>
            </a:extLst>
          </p:cNvPr>
          <p:cNvSpPr txBox="1"/>
          <p:nvPr/>
        </p:nvSpPr>
        <p:spPr>
          <a:xfrm>
            <a:off x="1184005" y="613234"/>
            <a:ext cx="2874811" cy="600164"/>
          </a:xfrm>
          <a:prstGeom prst="rect">
            <a:avLst/>
          </a:prstGeom>
          <a:noFill/>
        </p:spPr>
        <p:txBody>
          <a:bodyPr wrap="square">
            <a:spAutoFit/>
          </a:bodyPr>
          <a:lstStyle/>
          <a:p>
            <a:pPr algn="ctr"/>
            <a:r>
              <a:rPr lang="es-EC" sz="1100" b="1" dirty="0">
                <a:solidFill>
                  <a:srgbClr val="000000"/>
                </a:solidFill>
                <a:effectLst/>
                <a:latin typeface="Arial" panose="020B0604020202020204" pitchFamily="34" charset="0"/>
                <a:ea typeface="Calibri" panose="020F0502020204030204" pitchFamily="34" charset="0"/>
              </a:rPr>
              <a:t>Extracción de la información necesaria de la base de datos otorgada por el GAD cantonal de Rumiñahui</a:t>
            </a:r>
            <a:endParaRPr lang="es-EC" sz="1100" b="1" dirty="0"/>
          </a:p>
        </p:txBody>
      </p:sp>
      <p:sp>
        <p:nvSpPr>
          <p:cNvPr id="10" name="CuadroTexto 9">
            <a:extLst>
              <a:ext uri="{FF2B5EF4-FFF2-40B4-BE49-F238E27FC236}">
                <a16:creationId xmlns:a16="http://schemas.microsoft.com/office/drawing/2014/main" id="{ABCDA31B-F069-48D2-AC8D-94F95E27EB2E}"/>
              </a:ext>
            </a:extLst>
          </p:cNvPr>
          <p:cNvSpPr txBox="1"/>
          <p:nvPr/>
        </p:nvSpPr>
        <p:spPr>
          <a:xfrm>
            <a:off x="5439746" y="649699"/>
            <a:ext cx="1651519" cy="600164"/>
          </a:xfrm>
          <a:prstGeom prst="rect">
            <a:avLst/>
          </a:prstGeom>
          <a:noFill/>
        </p:spPr>
        <p:txBody>
          <a:bodyPr wrap="square">
            <a:spAutoFit/>
          </a:bodyPr>
          <a:lstStyle/>
          <a:p>
            <a:pPr algn="ctr"/>
            <a:r>
              <a:rPr lang="es-EC" sz="1100" b="1" dirty="0">
                <a:effectLst/>
                <a:latin typeface="Arial" panose="020B0604020202020204" pitchFamily="34" charset="0"/>
                <a:ea typeface="Calibri" panose="020F0502020204030204" pitchFamily="34" charset="0"/>
              </a:rPr>
              <a:t>“Select by attributs” ZONA01_Pre.dwg </a:t>
            </a:r>
            <a:r>
              <a:rPr lang="es-EC" sz="1100" b="1" dirty="0" err="1">
                <a:effectLst/>
                <a:latin typeface="Arial" panose="020B0604020202020204" pitchFamily="34" charset="0"/>
                <a:ea typeface="Calibri" panose="020F0502020204030204" pitchFamily="34" charset="0"/>
              </a:rPr>
              <a:t>Polyline</a:t>
            </a:r>
            <a:r>
              <a:rPr lang="es-EC" sz="1100" b="1" dirty="0">
                <a:effectLst/>
                <a:latin typeface="Arial" panose="020B0604020202020204" pitchFamily="34" charset="0"/>
                <a:ea typeface="Calibri" panose="020F0502020204030204" pitchFamily="34" charset="0"/>
              </a:rPr>
              <a:t>  </a:t>
            </a:r>
            <a:endParaRPr lang="es-EC" sz="1100" b="1" dirty="0"/>
          </a:p>
        </p:txBody>
      </p:sp>
      <p:sp>
        <p:nvSpPr>
          <p:cNvPr id="12" name="CuadroTexto 11">
            <a:extLst>
              <a:ext uri="{FF2B5EF4-FFF2-40B4-BE49-F238E27FC236}">
                <a16:creationId xmlns:a16="http://schemas.microsoft.com/office/drawing/2014/main" id="{DE47E478-7677-4472-9122-F3073CBA59EB}"/>
              </a:ext>
            </a:extLst>
          </p:cNvPr>
          <p:cNvSpPr txBox="1"/>
          <p:nvPr/>
        </p:nvSpPr>
        <p:spPr>
          <a:xfrm>
            <a:off x="8562181" y="822911"/>
            <a:ext cx="2631233" cy="269999"/>
          </a:xfrm>
          <a:prstGeom prst="rect">
            <a:avLst/>
          </a:prstGeom>
          <a:noFill/>
        </p:spPr>
        <p:txBody>
          <a:bodyPr wrap="square">
            <a:spAutoFit/>
          </a:bodyPr>
          <a:lstStyle/>
          <a:p>
            <a:r>
              <a:rPr lang="es-EC" sz="1100" b="1" dirty="0">
                <a:effectLst/>
                <a:latin typeface="Arial" panose="020B0604020202020204" pitchFamily="34" charset="0"/>
                <a:ea typeface="Calibri" panose="020F0502020204030204" pitchFamily="34" charset="0"/>
              </a:rPr>
              <a:t>Extracción de los números de pisos </a:t>
            </a:r>
            <a:endParaRPr lang="es-EC" sz="1100" b="1" dirty="0"/>
          </a:p>
        </p:txBody>
      </p:sp>
      <p:sp>
        <p:nvSpPr>
          <p:cNvPr id="14" name="CuadroTexto 13">
            <a:extLst>
              <a:ext uri="{FF2B5EF4-FFF2-40B4-BE49-F238E27FC236}">
                <a16:creationId xmlns:a16="http://schemas.microsoft.com/office/drawing/2014/main" id="{2A9CB6C0-273F-4FFF-944D-F1B2D9B8EF4C}"/>
              </a:ext>
            </a:extLst>
          </p:cNvPr>
          <p:cNvSpPr txBox="1"/>
          <p:nvPr/>
        </p:nvSpPr>
        <p:spPr>
          <a:xfrm>
            <a:off x="1482582" y="3681638"/>
            <a:ext cx="2440939" cy="430887"/>
          </a:xfrm>
          <a:prstGeom prst="rect">
            <a:avLst/>
          </a:prstGeom>
          <a:noFill/>
        </p:spPr>
        <p:txBody>
          <a:bodyPr wrap="square">
            <a:spAutoFit/>
          </a:bodyPr>
          <a:lstStyle/>
          <a:p>
            <a:pPr algn="ctr"/>
            <a:r>
              <a:rPr lang="es-EC" sz="1100" b="1" dirty="0">
                <a:effectLst/>
                <a:latin typeface="Arial" panose="020B0604020202020204" pitchFamily="34" charset="0"/>
                <a:ea typeface="Calibri" panose="020F0502020204030204" pitchFamily="34" charset="0"/>
              </a:rPr>
              <a:t>Intersección de tablas de atributos</a:t>
            </a:r>
            <a:endParaRPr lang="es-EC" sz="1100" b="1" dirty="0"/>
          </a:p>
        </p:txBody>
      </p:sp>
      <p:sp>
        <p:nvSpPr>
          <p:cNvPr id="16" name="CuadroTexto 15">
            <a:extLst>
              <a:ext uri="{FF2B5EF4-FFF2-40B4-BE49-F238E27FC236}">
                <a16:creationId xmlns:a16="http://schemas.microsoft.com/office/drawing/2014/main" id="{53245FF4-5883-4136-819B-8BF3064D4790}"/>
              </a:ext>
            </a:extLst>
          </p:cNvPr>
          <p:cNvSpPr txBox="1"/>
          <p:nvPr/>
        </p:nvSpPr>
        <p:spPr>
          <a:xfrm>
            <a:off x="5045035" y="3633845"/>
            <a:ext cx="2440939" cy="430887"/>
          </a:xfrm>
          <a:prstGeom prst="rect">
            <a:avLst/>
          </a:prstGeom>
          <a:noFill/>
        </p:spPr>
        <p:txBody>
          <a:bodyPr wrap="square">
            <a:spAutoFit/>
          </a:bodyPr>
          <a:lstStyle/>
          <a:p>
            <a:pPr algn="ctr"/>
            <a:r>
              <a:rPr lang="es-EC" sz="1100" b="1" dirty="0">
                <a:solidFill>
                  <a:srgbClr val="202124"/>
                </a:solidFill>
                <a:effectLst/>
                <a:latin typeface="Arial" panose="020B0604020202020204" pitchFamily="34" charset="0"/>
                <a:ea typeface="Calibri" panose="020F0502020204030204" pitchFamily="34" charset="0"/>
              </a:rPr>
              <a:t>“Join data from another layer based on spatial location” </a:t>
            </a:r>
            <a:endParaRPr lang="es-EC" sz="1100" b="1" dirty="0"/>
          </a:p>
        </p:txBody>
      </p:sp>
      <p:pic>
        <p:nvPicPr>
          <p:cNvPr id="17" name="Imagen 16">
            <a:extLst>
              <a:ext uri="{FF2B5EF4-FFF2-40B4-BE49-F238E27FC236}">
                <a16:creationId xmlns:a16="http://schemas.microsoft.com/office/drawing/2014/main" id="{FFD79131-D6E1-48ED-B2EB-D43CBEBF44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2194" y="4112525"/>
            <a:ext cx="2934494" cy="2198112"/>
          </a:xfrm>
          <a:prstGeom prst="rect">
            <a:avLst/>
          </a:prstGeom>
          <a:ln>
            <a:solidFill>
              <a:schemeClr val="tx1"/>
            </a:solidFill>
          </a:ln>
        </p:spPr>
      </p:pic>
      <p:pic>
        <p:nvPicPr>
          <p:cNvPr id="18" name="Imagen 17">
            <a:extLst>
              <a:ext uri="{FF2B5EF4-FFF2-40B4-BE49-F238E27FC236}">
                <a16:creationId xmlns:a16="http://schemas.microsoft.com/office/drawing/2014/main" id="{4096A13C-B383-410E-A5EB-4110AAE193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86814" y="4148886"/>
            <a:ext cx="2848309" cy="2161751"/>
          </a:xfrm>
          <a:prstGeom prst="rect">
            <a:avLst/>
          </a:prstGeom>
          <a:ln>
            <a:solidFill>
              <a:schemeClr val="tx1"/>
            </a:solidFill>
          </a:ln>
        </p:spPr>
      </p:pic>
      <p:sp>
        <p:nvSpPr>
          <p:cNvPr id="20" name="CuadroTexto 19">
            <a:extLst>
              <a:ext uri="{FF2B5EF4-FFF2-40B4-BE49-F238E27FC236}">
                <a16:creationId xmlns:a16="http://schemas.microsoft.com/office/drawing/2014/main" id="{F435C910-9492-4F88-BB4E-BE5BC56C7CE5}"/>
              </a:ext>
            </a:extLst>
          </p:cNvPr>
          <p:cNvSpPr txBox="1"/>
          <p:nvPr/>
        </p:nvSpPr>
        <p:spPr>
          <a:xfrm>
            <a:off x="8448884" y="3633845"/>
            <a:ext cx="2957804" cy="261610"/>
          </a:xfrm>
          <a:prstGeom prst="rect">
            <a:avLst/>
          </a:prstGeom>
          <a:noFill/>
        </p:spPr>
        <p:txBody>
          <a:bodyPr wrap="square">
            <a:spAutoFit/>
          </a:bodyPr>
          <a:lstStyle/>
          <a:p>
            <a:pPr algn="ctr"/>
            <a:r>
              <a:rPr lang="es-EC" sz="1100" b="1" dirty="0">
                <a:effectLst/>
                <a:latin typeface="Arial" panose="020B0604020202020204" pitchFamily="34" charset="0"/>
                <a:ea typeface="Calibri" panose="020F0502020204030204" pitchFamily="34" charset="0"/>
              </a:rPr>
              <a:t>“Merge” -&gt; “EdificabilidadZ#Total” </a:t>
            </a:r>
            <a:endParaRPr lang="es-EC" sz="1100" b="1" dirty="0"/>
          </a:p>
        </p:txBody>
      </p:sp>
      <p:sp>
        <p:nvSpPr>
          <p:cNvPr id="21" name="Flecha: a la derecha 20">
            <a:extLst>
              <a:ext uri="{FF2B5EF4-FFF2-40B4-BE49-F238E27FC236}">
                <a16:creationId xmlns:a16="http://schemas.microsoft.com/office/drawing/2014/main" id="{076DAA4A-29A2-4BA6-9DFC-73DE2F370619}"/>
              </a:ext>
            </a:extLst>
          </p:cNvPr>
          <p:cNvSpPr/>
          <p:nvPr/>
        </p:nvSpPr>
        <p:spPr>
          <a:xfrm>
            <a:off x="4149225" y="1929783"/>
            <a:ext cx="550506" cy="709127"/>
          </a:xfrm>
          <a:prstGeom prst="rightArrow">
            <a:avLst/>
          </a:prstGeom>
          <a:solidFill>
            <a:srgbClr val="25FF3A"/>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Flecha: a la derecha 21">
            <a:extLst>
              <a:ext uri="{FF2B5EF4-FFF2-40B4-BE49-F238E27FC236}">
                <a16:creationId xmlns:a16="http://schemas.microsoft.com/office/drawing/2014/main" id="{B20E155B-0194-4A4A-8333-E30839BBB650}"/>
              </a:ext>
            </a:extLst>
          </p:cNvPr>
          <p:cNvSpPr/>
          <p:nvPr/>
        </p:nvSpPr>
        <p:spPr>
          <a:xfrm>
            <a:off x="7770948" y="4876653"/>
            <a:ext cx="550506" cy="709127"/>
          </a:xfrm>
          <a:prstGeom prst="rightArrow">
            <a:avLst/>
          </a:prstGeom>
          <a:solidFill>
            <a:srgbClr val="25FF3A"/>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Flecha: a la derecha 22">
            <a:extLst>
              <a:ext uri="{FF2B5EF4-FFF2-40B4-BE49-F238E27FC236}">
                <a16:creationId xmlns:a16="http://schemas.microsoft.com/office/drawing/2014/main" id="{E5A9B2BB-F40A-457B-B4BA-C1F0EEE632E6}"/>
              </a:ext>
            </a:extLst>
          </p:cNvPr>
          <p:cNvSpPr/>
          <p:nvPr/>
        </p:nvSpPr>
        <p:spPr>
          <a:xfrm>
            <a:off x="4144238" y="4875197"/>
            <a:ext cx="550506" cy="709127"/>
          </a:xfrm>
          <a:prstGeom prst="rightArrow">
            <a:avLst/>
          </a:prstGeom>
          <a:solidFill>
            <a:srgbClr val="25FF3A"/>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Flecha: a la derecha 23">
            <a:extLst>
              <a:ext uri="{FF2B5EF4-FFF2-40B4-BE49-F238E27FC236}">
                <a16:creationId xmlns:a16="http://schemas.microsoft.com/office/drawing/2014/main" id="{3A0F356F-5419-4AD1-A301-40B095254A65}"/>
              </a:ext>
            </a:extLst>
          </p:cNvPr>
          <p:cNvSpPr/>
          <p:nvPr/>
        </p:nvSpPr>
        <p:spPr>
          <a:xfrm>
            <a:off x="7819263" y="1932610"/>
            <a:ext cx="550506" cy="709127"/>
          </a:xfrm>
          <a:prstGeom prst="rightArrow">
            <a:avLst/>
          </a:prstGeom>
          <a:solidFill>
            <a:srgbClr val="25FF3A"/>
          </a:solidFill>
          <a:ln>
            <a:solidFill>
              <a:schemeClr val="tx1"/>
            </a:solidFill>
          </a:ln>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CuadroTexto 25">
            <a:extLst>
              <a:ext uri="{FF2B5EF4-FFF2-40B4-BE49-F238E27FC236}">
                <a16:creationId xmlns:a16="http://schemas.microsoft.com/office/drawing/2014/main" id="{49C6415A-E80C-43E0-A09D-7E440DA10908}"/>
              </a:ext>
            </a:extLst>
          </p:cNvPr>
          <p:cNvSpPr txBox="1"/>
          <p:nvPr/>
        </p:nvSpPr>
        <p:spPr>
          <a:xfrm>
            <a:off x="270586" y="199664"/>
            <a:ext cx="10338319" cy="677108"/>
          </a:xfrm>
          <a:prstGeom prst="rect">
            <a:avLst/>
          </a:prstGeom>
          <a:noFill/>
        </p:spPr>
        <p:txBody>
          <a:bodyPr wrap="square">
            <a:spAutoFit/>
          </a:bodyPr>
          <a:lstStyle/>
          <a:p>
            <a:r>
              <a:rPr lang="es-EC" sz="2000" b="1" i="1" dirty="0">
                <a:effectLst/>
                <a:latin typeface="Arial" panose="020B0604020202020204" pitchFamily="34" charset="0"/>
                <a:ea typeface="Calibri" panose="020F0502020204030204" pitchFamily="34" charset="0"/>
                <a:cs typeface="Arial" panose="020B0604020202020204" pitchFamily="34" charset="0"/>
              </a:rPr>
              <a:t>Procesamiento de la información catastral del Cantón Rumiñahui </a:t>
            </a:r>
            <a:endParaRPr lang="es-EC" sz="2000" b="1" dirty="0">
              <a:latin typeface="Arial" panose="020B060402020202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973569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265" y="0"/>
            <a:ext cx="12356529" cy="6857143"/>
          </a:xfrm>
          <a:prstGeom prst="rect">
            <a:avLst/>
          </a:prstGeom>
        </p:spPr>
      </p:pic>
      <p:sp>
        <p:nvSpPr>
          <p:cNvPr id="5" name="CuadroTexto 4">
            <a:extLst>
              <a:ext uri="{FF2B5EF4-FFF2-40B4-BE49-F238E27FC236}">
                <a16:creationId xmlns:a16="http://schemas.microsoft.com/office/drawing/2014/main" id="{BA3AB797-7680-46AA-875D-D85AA409C230}"/>
              </a:ext>
            </a:extLst>
          </p:cNvPr>
          <p:cNvSpPr txBox="1"/>
          <p:nvPr/>
        </p:nvSpPr>
        <p:spPr>
          <a:xfrm>
            <a:off x="271624" y="78471"/>
            <a:ext cx="6251510" cy="369332"/>
          </a:xfrm>
          <a:prstGeom prst="rect">
            <a:avLst/>
          </a:prstGeom>
          <a:noFill/>
        </p:spPr>
        <p:txBody>
          <a:bodyPr wrap="square">
            <a:spAutoFit/>
          </a:bodyPr>
          <a:lstStyle/>
          <a:p>
            <a:r>
              <a:rPr lang="es-EC" sz="1800" b="1" i="1" dirty="0">
                <a:effectLst/>
                <a:latin typeface="Arial" panose="020B0604020202020204" pitchFamily="34" charset="0"/>
                <a:ea typeface="Calibri" panose="020F0502020204030204" pitchFamily="34" charset="0"/>
              </a:rPr>
              <a:t>Extracción de la textura y el DEM de la zona de estudio</a:t>
            </a:r>
            <a:endParaRPr lang="es-EC" b="1" dirty="0"/>
          </a:p>
        </p:txBody>
      </p:sp>
      <p:pic>
        <p:nvPicPr>
          <p:cNvPr id="6" name="Imagen 5">
            <a:extLst>
              <a:ext uri="{FF2B5EF4-FFF2-40B4-BE49-F238E27FC236}">
                <a16:creationId xmlns:a16="http://schemas.microsoft.com/office/drawing/2014/main" id="{2AC61171-3C71-43B8-8C5A-5AF1EDB750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313488" y="1169481"/>
            <a:ext cx="3180703" cy="2289525"/>
          </a:xfrm>
          <a:prstGeom prst="rect">
            <a:avLst/>
          </a:prstGeom>
          <a:ln>
            <a:solidFill>
              <a:schemeClr val="tx1"/>
            </a:solid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4D51C5BE-AB3E-4900-8FD0-31D1C5DC7D37}"/>
              </a:ext>
            </a:extLst>
          </p:cNvPr>
          <p:cNvSpPr txBox="1"/>
          <p:nvPr/>
        </p:nvSpPr>
        <p:spPr>
          <a:xfrm>
            <a:off x="2676345" y="731525"/>
            <a:ext cx="2211356" cy="430887"/>
          </a:xfrm>
          <a:prstGeom prst="rect">
            <a:avLst/>
          </a:prstGeom>
          <a:noFill/>
        </p:spPr>
        <p:txBody>
          <a:bodyPr wrap="square">
            <a:spAutoFit/>
          </a:bodyPr>
          <a:lstStyle/>
          <a:p>
            <a:pPr algn="ctr"/>
            <a:r>
              <a:rPr lang="es-EC" sz="1100" b="1" dirty="0">
                <a:effectLst/>
                <a:latin typeface="Arial" panose="020B0604020202020204" pitchFamily="34" charset="0"/>
                <a:ea typeface="Calibri" panose="020F0502020204030204" pitchFamily="34" charset="0"/>
              </a:rPr>
              <a:t>Carga del mapa base de “Bing Satellite”</a:t>
            </a:r>
            <a:endParaRPr lang="es-EC" sz="1100" b="1" dirty="0"/>
          </a:p>
        </p:txBody>
      </p:sp>
      <p:pic>
        <p:nvPicPr>
          <p:cNvPr id="9" name="Imagen 8">
            <a:extLst>
              <a:ext uri="{FF2B5EF4-FFF2-40B4-BE49-F238E27FC236}">
                <a16:creationId xmlns:a16="http://schemas.microsoft.com/office/drawing/2014/main" id="{E5FBCEBD-A705-46B4-AA4C-07E6E8358A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885040" y="1169481"/>
            <a:ext cx="2996161" cy="2261949"/>
          </a:xfrm>
          <a:prstGeom prst="rect">
            <a:avLst/>
          </a:prstGeom>
          <a:ln>
            <a:solidFill>
              <a:schemeClr val="tx1"/>
            </a:solid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C389E714-ADFB-415D-BA6F-547CAF55C482}"/>
              </a:ext>
            </a:extLst>
          </p:cNvPr>
          <p:cNvSpPr txBox="1"/>
          <p:nvPr/>
        </p:nvSpPr>
        <p:spPr>
          <a:xfrm>
            <a:off x="5988192" y="731524"/>
            <a:ext cx="2789855" cy="430887"/>
          </a:xfrm>
          <a:prstGeom prst="rect">
            <a:avLst/>
          </a:prstGeom>
          <a:noFill/>
        </p:spPr>
        <p:txBody>
          <a:bodyPr wrap="square">
            <a:spAutoFit/>
          </a:bodyPr>
          <a:lstStyle/>
          <a:p>
            <a:pPr algn="ctr"/>
            <a:r>
              <a:rPr lang="es-EC" sz="1100" b="1" dirty="0">
                <a:latin typeface="Arial" panose="020B0604020202020204" pitchFamily="34" charset="0"/>
                <a:ea typeface="Calibri" panose="020F0502020204030204" pitchFamily="34" charset="0"/>
              </a:rPr>
              <a:t>D</a:t>
            </a:r>
            <a:r>
              <a:rPr lang="es-EC" sz="1100" b="1" dirty="0">
                <a:effectLst/>
                <a:latin typeface="Arial" panose="020B0604020202020204" pitchFamily="34" charset="0"/>
                <a:ea typeface="Calibri" panose="020F0502020204030204" pitchFamily="34" charset="0"/>
              </a:rPr>
              <a:t>escarga del MDE con la herramienta “SRTM Dowloader” </a:t>
            </a:r>
            <a:endParaRPr lang="es-EC" sz="1100" b="1" dirty="0"/>
          </a:p>
        </p:txBody>
      </p:sp>
      <p:sp>
        <p:nvSpPr>
          <p:cNvPr id="13" name="CuadroTexto 12">
            <a:extLst>
              <a:ext uri="{FF2B5EF4-FFF2-40B4-BE49-F238E27FC236}">
                <a16:creationId xmlns:a16="http://schemas.microsoft.com/office/drawing/2014/main" id="{2746B959-9F0A-462F-85EF-6D4114474D40}"/>
              </a:ext>
            </a:extLst>
          </p:cNvPr>
          <p:cNvSpPr txBox="1"/>
          <p:nvPr/>
        </p:nvSpPr>
        <p:spPr>
          <a:xfrm>
            <a:off x="1775944" y="3601152"/>
            <a:ext cx="3633732" cy="430887"/>
          </a:xfrm>
          <a:prstGeom prst="rect">
            <a:avLst/>
          </a:prstGeom>
          <a:noFill/>
        </p:spPr>
        <p:txBody>
          <a:bodyPr wrap="square">
            <a:spAutoFit/>
          </a:bodyPr>
          <a:lstStyle/>
          <a:p>
            <a:pPr algn="ctr"/>
            <a:r>
              <a:rPr lang="es-EC" sz="1100" b="1" dirty="0">
                <a:effectLst/>
                <a:latin typeface="Arial" panose="020B0604020202020204" pitchFamily="34" charset="0"/>
                <a:ea typeface="Calibri" panose="020F0502020204030204" pitchFamily="34" charset="0"/>
              </a:rPr>
              <a:t>Creación del shape del límite del área de estudio del Cantón Rumiñahui -&gt; Cortar Raster</a:t>
            </a:r>
            <a:endParaRPr lang="es-EC" sz="1100" b="1" dirty="0"/>
          </a:p>
        </p:txBody>
      </p:sp>
      <p:pic>
        <p:nvPicPr>
          <p:cNvPr id="14" name="Imagen 13">
            <a:extLst>
              <a:ext uri="{FF2B5EF4-FFF2-40B4-BE49-F238E27FC236}">
                <a16:creationId xmlns:a16="http://schemas.microsoft.com/office/drawing/2014/main" id="{FF47AF07-D81F-45BE-8090-CBD2E33BA2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2459" y="4059615"/>
            <a:ext cx="3180703" cy="2294713"/>
          </a:xfrm>
          <a:prstGeom prst="rect">
            <a:avLst/>
          </a:prstGeom>
          <a:ln>
            <a:solidFill>
              <a:schemeClr val="tx1"/>
            </a:solidFill>
          </a:ln>
        </p:spPr>
      </p:pic>
      <p:pic>
        <p:nvPicPr>
          <p:cNvPr id="10" name="Imagen 9">
            <a:extLst>
              <a:ext uri="{FF2B5EF4-FFF2-40B4-BE49-F238E27FC236}">
                <a16:creationId xmlns:a16="http://schemas.microsoft.com/office/drawing/2014/main" id="{3B5DE58A-7F83-4904-8477-5C95D2FABA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2340" y="4059615"/>
            <a:ext cx="3180572" cy="2294713"/>
          </a:xfrm>
          <a:prstGeom prst="rect">
            <a:avLst/>
          </a:prstGeom>
          <a:ln>
            <a:solidFill>
              <a:schemeClr val="tx1"/>
            </a:solidFill>
          </a:ln>
        </p:spPr>
      </p:pic>
      <p:sp>
        <p:nvSpPr>
          <p:cNvPr id="12" name="CuadroTexto 11">
            <a:extLst>
              <a:ext uri="{FF2B5EF4-FFF2-40B4-BE49-F238E27FC236}">
                <a16:creationId xmlns:a16="http://schemas.microsoft.com/office/drawing/2014/main" id="{18AB69A9-E2FF-463E-9D30-16125A630E7C}"/>
              </a:ext>
            </a:extLst>
          </p:cNvPr>
          <p:cNvSpPr txBox="1"/>
          <p:nvPr/>
        </p:nvSpPr>
        <p:spPr>
          <a:xfrm>
            <a:off x="5975760" y="3601151"/>
            <a:ext cx="3633732" cy="430887"/>
          </a:xfrm>
          <a:prstGeom prst="rect">
            <a:avLst/>
          </a:prstGeom>
          <a:noFill/>
        </p:spPr>
        <p:txBody>
          <a:bodyPr wrap="square">
            <a:spAutoFit/>
          </a:bodyPr>
          <a:lstStyle/>
          <a:p>
            <a:pPr algn="ctr"/>
            <a:r>
              <a:rPr lang="es-EC" sz="1100" b="1" dirty="0">
                <a:effectLst/>
                <a:latin typeface="Arial" panose="020B0604020202020204" pitchFamily="34" charset="0"/>
                <a:ea typeface="Calibri" panose="020F0502020204030204" pitchFamily="34" charset="0"/>
              </a:rPr>
              <a:t>Creación del shape del límite del área de estudio del Cantón Salinas -&gt; Cortar Raster</a:t>
            </a:r>
            <a:endParaRPr lang="es-EC" sz="1100" b="1" dirty="0"/>
          </a:p>
        </p:txBody>
      </p:sp>
    </p:spTree>
    <p:extLst>
      <p:ext uri="{BB962C8B-B14F-4D97-AF65-F5344CB8AC3E}">
        <p14:creationId xmlns:p14="http://schemas.microsoft.com/office/powerpoint/2010/main" val="161111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356529" cy="6857143"/>
          </a:xfrm>
          <a:prstGeom prst="rect">
            <a:avLst/>
          </a:prstGeom>
        </p:spPr>
      </p:pic>
      <p:sp>
        <p:nvSpPr>
          <p:cNvPr id="4" name="CuadroTexto 3">
            <a:extLst>
              <a:ext uri="{FF2B5EF4-FFF2-40B4-BE49-F238E27FC236}">
                <a16:creationId xmlns:a16="http://schemas.microsoft.com/office/drawing/2014/main" id="{68B4BBF9-519D-415F-9C76-A742B1901F3C}"/>
              </a:ext>
            </a:extLst>
          </p:cNvPr>
          <p:cNvSpPr txBox="1"/>
          <p:nvPr/>
        </p:nvSpPr>
        <p:spPr>
          <a:xfrm>
            <a:off x="121298" y="135028"/>
            <a:ext cx="6176864" cy="373757"/>
          </a:xfrm>
          <a:prstGeom prst="rect">
            <a:avLst/>
          </a:prstGeom>
          <a:noFill/>
        </p:spPr>
        <p:txBody>
          <a:bodyPr wrap="square">
            <a:spAutoFit/>
          </a:bodyPr>
          <a:lstStyle/>
          <a:p>
            <a:pPr>
              <a:lnSpc>
                <a:spcPct val="107000"/>
              </a:lnSpc>
              <a:spcBef>
                <a:spcPts val="200"/>
              </a:spcBef>
            </a:pPr>
            <a:r>
              <a:rPr lang="es-EC" sz="1800" b="1" dirty="0">
                <a:effectLst/>
                <a:latin typeface="Arial" panose="020B0604020202020204" pitchFamily="34" charset="0"/>
                <a:ea typeface="Times New Roman" panose="02020603050405020304" pitchFamily="18" charset="0"/>
                <a:cs typeface="Times New Roman" panose="02020603050405020304" pitchFamily="18" charset="0"/>
              </a:rPr>
              <a:t>Modelamiento en CityEngine</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E2D5C50C-E78C-4D63-BF40-98C985A97461}"/>
              </a:ext>
            </a:extLst>
          </p:cNvPr>
          <p:cNvSpPr txBox="1"/>
          <p:nvPr/>
        </p:nvSpPr>
        <p:spPr>
          <a:xfrm>
            <a:off x="895739" y="1784398"/>
            <a:ext cx="2537927" cy="276999"/>
          </a:xfrm>
          <a:prstGeom prst="rect">
            <a:avLst/>
          </a:prstGeom>
          <a:noFill/>
        </p:spPr>
        <p:txBody>
          <a:bodyPr wrap="square">
            <a:spAutoFit/>
          </a:bodyPr>
          <a:lstStyle/>
          <a:p>
            <a:r>
              <a:rPr lang="es-EC" sz="1200" b="1" dirty="0">
                <a:effectLst/>
                <a:latin typeface="Arial" panose="020B0604020202020204" pitchFamily="34" charset="0"/>
                <a:ea typeface="Calibri" panose="020F0502020204030204" pitchFamily="34" charset="0"/>
              </a:rPr>
              <a:t>Creación del entorno de trabajo</a:t>
            </a:r>
            <a:endParaRPr lang="es-EC" sz="1200" b="1" dirty="0"/>
          </a:p>
        </p:txBody>
      </p:sp>
      <p:pic>
        <p:nvPicPr>
          <p:cNvPr id="7" name="Imagen 6">
            <a:extLst>
              <a:ext uri="{FF2B5EF4-FFF2-40B4-BE49-F238E27FC236}">
                <a16:creationId xmlns:a16="http://schemas.microsoft.com/office/drawing/2014/main" id="{3B09B255-6DA1-42D9-A446-0D37208F9E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184" y="2153728"/>
            <a:ext cx="3508309" cy="2507217"/>
          </a:xfrm>
          <a:prstGeom prst="rect">
            <a:avLst/>
          </a:prstGeom>
          <a:ln>
            <a:solidFill>
              <a:schemeClr val="tx1"/>
            </a:solidFill>
          </a:ln>
        </p:spPr>
      </p:pic>
      <p:sp>
        <p:nvSpPr>
          <p:cNvPr id="9" name="CuadroTexto 8">
            <a:extLst>
              <a:ext uri="{FF2B5EF4-FFF2-40B4-BE49-F238E27FC236}">
                <a16:creationId xmlns:a16="http://schemas.microsoft.com/office/drawing/2014/main" id="{214F1E74-F5D7-4539-ABE6-24EE12943BA3}"/>
              </a:ext>
            </a:extLst>
          </p:cNvPr>
          <p:cNvSpPr txBox="1"/>
          <p:nvPr/>
        </p:nvSpPr>
        <p:spPr>
          <a:xfrm>
            <a:off x="4397813" y="1666232"/>
            <a:ext cx="2827173"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Importación del shape de “Edificabilidad Z#TOTAL” </a:t>
            </a:r>
            <a:endParaRPr lang="es-EC" sz="1200" b="1" dirty="0"/>
          </a:p>
        </p:txBody>
      </p:sp>
      <p:pic>
        <p:nvPicPr>
          <p:cNvPr id="10" name="Imagen 9">
            <a:extLst>
              <a:ext uri="{FF2B5EF4-FFF2-40B4-BE49-F238E27FC236}">
                <a16:creationId xmlns:a16="http://schemas.microsoft.com/office/drawing/2014/main" id="{78DC42A5-CE87-4C2F-A928-0F9D97E85A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322918" y="2153728"/>
            <a:ext cx="3389901" cy="2507217"/>
          </a:xfrm>
          <a:prstGeom prst="rect">
            <a:avLst/>
          </a:prstGeom>
          <a:ln>
            <a:solidFill>
              <a:schemeClr val="tx1"/>
            </a:solid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AEB5B293-1F77-4D8C-BC0B-87BC7B3F3E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8172862" y="2153728"/>
            <a:ext cx="3072917" cy="2555010"/>
          </a:xfrm>
          <a:prstGeom prst="rect">
            <a:avLst/>
          </a:prstGeom>
          <a:ln>
            <a:solidFill>
              <a:schemeClr val="tx1"/>
            </a:solid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EEE4839E-34EC-4B4C-96D8-C0F6E49DF838}"/>
              </a:ext>
            </a:extLst>
          </p:cNvPr>
          <p:cNvSpPr txBox="1"/>
          <p:nvPr/>
        </p:nvSpPr>
        <p:spPr>
          <a:xfrm>
            <a:off x="8130443" y="1650266"/>
            <a:ext cx="3157754" cy="477631"/>
          </a:xfrm>
          <a:prstGeom prst="rect">
            <a:avLst/>
          </a:prstGeom>
          <a:noFill/>
        </p:spPr>
        <p:txBody>
          <a:bodyPr wrap="square">
            <a:sp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rPr>
              <a:t>Creación del modelamiento de las edificaciones en 3D, exportación “FBX”</a:t>
            </a:r>
            <a:endParaRPr lang="es-EC"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1613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4" name="CuadroTexto 3">
            <a:extLst>
              <a:ext uri="{FF2B5EF4-FFF2-40B4-BE49-F238E27FC236}">
                <a16:creationId xmlns:a16="http://schemas.microsoft.com/office/drawing/2014/main" id="{5E6B400A-AED7-4334-9BB5-D7D56CF97EB6}"/>
              </a:ext>
            </a:extLst>
          </p:cNvPr>
          <p:cNvSpPr txBox="1"/>
          <p:nvPr/>
        </p:nvSpPr>
        <p:spPr>
          <a:xfrm>
            <a:off x="121297" y="90587"/>
            <a:ext cx="6568751" cy="646331"/>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Simulación en Blender </a:t>
            </a:r>
            <a:r>
              <a:rPr lang="es-EC" sz="1200" b="1" dirty="0">
                <a:effectLst/>
                <a:latin typeface="Arial" panose="020B0604020202020204" pitchFamily="34" charset="0"/>
                <a:ea typeface="Calibri" panose="020F0502020204030204" pitchFamily="34" charset="0"/>
              </a:rPr>
              <a:t>(</a:t>
            </a:r>
            <a:r>
              <a:rPr lang="es-EC" sz="1200" b="1" i="1" dirty="0">
                <a:effectLst/>
                <a:latin typeface="Arial" panose="020B0604020202020204" pitchFamily="34" charset="0"/>
                <a:ea typeface="Calibri" panose="020F0502020204030204" pitchFamily="34" charset="0"/>
              </a:rPr>
              <a:t>Elaboración de la simulación del volcán Cotopaxi)</a:t>
            </a:r>
            <a:endParaRPr lang="es-EC" sz="1200" b="1" dirty="0">
              <a:effectLst/>
              <a:latin typeface="Calibri" panose="020F0502020204030204" pitchFamily="34" charset="0"/>
              <a:ea typeface="Calibri" panose="020F0502020204030204" pitchFamily="34" charset="0"/>
            </a:endParaRPr>
          </a:p>
          <a:p>
            <a:endParaRPr lang="es-EC" dirty="0"/>
          </a:p>
        </p:txBody>
      </p:sp>
      <p:pic>
        <p:nvPicPr>
          <p:cNvPr id="7" name="Imagen 6">
            <a:extLst>
              <a:ext uri="{FF2B5EF4-FFF2-40B4-BE49-F238E27FC236}">
                <a16:creationId xmlns:a16="http://schemas.microsoft.com/office/drawing/2014/main" id="{5990CCCA-AD30-4D0A-8919-FDEA1C0BCB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79918" y="1015220"/>
            <a:ext cx="3844212" cy="2609182"/>
          </a:xfrm>
          <a:prstGeom prst="rect">
            <a:avLst/>
          </a:prstGeom>
          <a:ln>
            <a:solidFill>
              <a:schemeClr val="tx1"/>
            </a:solid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2E1E3941-CCD0-4230-A77E-0F01D8CE3916}"/>
              </a:ext>
            </a:extLst>
          </p:cNvPr>
          <p:cNvSpPr txBox="1"/>
          <p:nvPr/>
        </p:nvSpPr>
        <p:spPr>
          <a:xfrm>
            <a:off x="615820" y="594103"/>
            <a:ext cx="3079103"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Importación del DEM de la zona de estudio al espacio de trabajo </a:t>
            </a:r>
            <a:endParaRPr lang="es-EC" sz="1200" b="1" dirty="0"/>
          </a:p>
        </p:txBody>
      </p:sp>
      <p:pic>
        <p:nvPicPr>
          <p:cNvPr id="10" name="Imagen 9">
            <a:extLst>
              <a:ext uri="{FF2B5EF4-FFF2-40B4-BE49-F238E27FC236}">
                <a16:creationId xmlns:a16="http://schemas.microsoft.com/office/drawing/2014/main" id="{DD37BF02-5048-433B-B395-AEE055C2A0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15161" y="1015219"/>
            <a:ext cx="4061092" cy="1298034"/>
          </a:xfrm>
          <a:prstGeom prst="rect">
            <a:avLst/>
          </a:prstGeom>
          <a:ln>
            <a:solidFill>
              <a:schemeClr val="tx1"/>
            </a:solidFill>
          </a:ln>
        </p:spPr>
      </p:pic>
      <p:pic>
        <p:nvPicPr>
          <p:cNvPr id="11" name="Imagen 10">
            <a:extLst>
              <a:ext uri="{FF2B5EF4-FFF2-40B4-BE49-F238E27FC236}">
                <a16:creationId xmlns:a16="http://schemas.microsoft.com/office/drawing/2014/main" id="{37C03D45-C15C-47C3-8545-A622CF8521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14844" y="2369126"/>
            <a:ext cx="4061092" cy="1255276"/>
          </a:xfrm>
          <a:prstGeom prst="rect">
            <a:avLst/>
          </a:prstGeom>
          <a:ln>
            <a:solidFill>
              <a:schemeClr val="tx1"/>
            </a:solidFill>
          </a:ln>
        </p:spPr>
      </p:pic>
      <p:sp>
        <p:nvSpPr>
          <p:cNvPr id="13" name="CuadroTexto 12">
            <a:extLst>
              <a:ext uri="{FF2B5EF4-FFF2-40B4-BE49-F238E27FC236}">
                <a16:creationId xmlns:a16="http://schemas.microsoft.com/office/drawing/2014/main" id="{BC9D4997-94E1-4B44-9C97-813A128F3ABB}"/>
              </a:ext>
            </a:extLst>
          </p:cNvPr>
          <p:cNvSpPr txBox="1"/>
          <p:nvPr/>
        </p:nvSpPr>
        <p:spPr>
          <a:xfrm>
            <a:off x="4006564" y="645887"/>
            <a:ext cx="4178872" cy="276999"/>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Extrusión del DEM</a:t>
            </a:r>
            <a:endParaRPr lang="es-EC" sz="1200" b="1" dirty="0"/>
          </a:p>
        </p:txBody>
      </p:sp>
      <p:pic>
        <p:nvPicPr>
          <p:cNvPr id="14" name="Imagen 13">
            <a:extLst>
              <a:ext uri="{FF2B5EF4-FFF2-40B4-BE49-F238E27FC236}">
                <a16:creationId xmlns:a16="http://schemas.microsoft.com/office/drawing/2014/main" id="{F2DC5508-FEC2-49B7-ACE8-252543C7E0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13568" y="1015219"/>
            <a:ext cx="3721100" cy="2591653"/>
          </a:xfrm>
          <a:prstGeom prst="rect">
            <a:avLst/>
          </a:prstGeom>
          <a:ln>
            <a:solidFill>
              <a:schemeClr val="tx1"/>
            </a:solidFill>
          </a:ln>
        </p:spPr>
      </p:pic>
      <p:sp>
        <p:nvSpPr>
          <p:cNvPr id="16" name="CuadroTexto 15">
            <a:extLst>
              <a:ext uri="{FF2B5EF4-FFF2-40B4-BE49-F238E27FC236}">
                <a16:creationId xmlns:a16="http://schemas.microsoft.com/office/drawing/2014/main" id="{1AE16831-6494-4498-9086-BBBB9BCB2B66}"/>
              </a:ext>
            </a:extLst>
          </p:cNvPr>
          <p:cNvSpPr txBox="1"/>
          <p:nvPr/>
        </p:nvSpPr>
        <p:spPr>
          <a:xfrm>
            <a:off x="8966095" y="540885"/>
            <a:ext cx="2864499"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Importación del shape al espacio de trabajo.</a:t>
            </a:r>
            <a:endParaRPr lang="es-EC" sz="1200" b="1" dirty="0"/>
          </a:p>
        </p:txBody>
      </p:sp>
      <p:pic>
        <p:nvPicPr>
          <p:cNvPr id="17" name="Imagen 16">
            <a:extLst>
              <a:ext uri="{FF2B5EF4-FFF2-40B4-BE49-F238E27FC236}">
                <a16:creationId xmlns:a16="http://schemas.microsoft.com/office/drawing/2014/main" id="{F0058CCA-937F-4EA5-91E9-AC92D542D6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918" y="4066794"/>
            <a:ext cx="3844212" cy="2547163"/>
          </a:xfrm>
          <a:prstGeom prst="rect">
            <a:avLst/>
          </a:prstGeom>
          <a:ln>
            <a:solidFill>
              <a:schemeClr val="tx1"/>
            </a:solidFill>
          </a:ln>
        </p:spPr>
      </p:pic>
      <p:sp>
        <p:nvSpPr>
          <p:cNvPr id="19" name="CuadroTexto 18">
            <a:extLst>
              <a:ext uri="{FF2B5EF4-FFF2-40B4-BE49-F238E27FC236}">
                <a16:creationId xmlns:a16="http://schemas.microsoft.com/office/drawing/2014/main" id="{2D1E728C-F3F2-4CC1-99F1-BD70BC21EA83}"/>
              </a:ext>
            </a:extLst>
          </p:cNvPr>
          <p:cNvSpPr txBox="1"/>
          <p:nvPr/>
        </p:nvSpPr>
        <p:spPr>
          <a:xfrm>
            <a:off x="718457" y="3742063"/>
            <a:ext cx="2528596" cy="276999"/>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Elaboración de la máscara</a:t>
            </a:r>
            <a:endParaRPr lang="es-EC" sz="1200" b="1" dirty="0"/>
          </a:p>
        </p:txBody>
      </p:sp>
      <p:pic>
        <p:nvPicPr>
          <p:cNvPr id="20" name="Imagen 19">
            <a:extLst>
              <a:ext uri="{FF2B5EF4-FFF2-40B4-BE49-F238E27FC236}">
                <a16:creationId xmlns:a16="http://schemas.microsoft.com/office/drawing/2014/main" id="{B9883AD4-B400-4F1F-8BCF-C3420B48763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14844" y="4039928"/>
            <a:ext cx="4061092" cy="2600893"/>
          </a:xfrm>
          <a:prstGeom prst="rect">
            <a:avLst/>
          </a:prstGeom>
          <a:ln>
            <a:solidFill>
              <a:schemeClr val="tx1"/>
            </a:solidFill>
          </a:ln>
        </p:spPr>
      </p:pic>
      <p:sp>
        <p:nvSpPr>
          <p:cNvPr id="22" name="CuadroTexto 21">
            <a:extLst>
              <a:ext uri="{FF2B5EF4-FFF2-40B4-BE49-F238E27FC236}">
                <a16:creationId xmlns:a16="http://schemas.microsoft.com/office/drawing/2014/main" id="{3C5C1986-379C-4C24-845B-F1318FDAFB5C}"/>
              </a:ext>
            </a:extLst>
          </p:cNvPr>
          <p:cNvSpPr txBox="1"/>
          <p:nvPr/>
        </p:nvSpPr>
        <p:spPr>
          <a:xfrm>
            <a:off x="4484758" y="3699206"/>
            <a:ext cx="3387012" cy="276999"/>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Creación del cauce del lahar sobre el DEM </a:t>
            </a:r>
            <a:endParaRPr lang="es-EC" sz="1200" b="1" dirty="0"/>
          </a:p>
        </p:txBody>
      </p:sp>
      <p:pic>
        <p:nvPicPr>
          <p:cNvPr id="23" name="Imagen 22">
            <a:extLst>
              <a:ext uri="{FF2B5EF4-FFF2-40B4-BE49-F238E27FC236}">
                <a16:creationId xmlns:a16="http://schemas.microsoft.com/office/drawing/2014/main" id="{E6A17889-C003-4AFA-9B16-CE660869C3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70900" y="4022304"/>
            <a:ext cx="3763768" cy="2591653"/>
          </a:xfrm>
          <a:prstGeom prst="rect">
            <a:avLst/>
          </a:prstGeom>
          <a:ln>
            <a:solidFill>
              <a:schemeClr val="tx1"/>
            </a:solidFill>
          </a:ln>
        </p:spPr>
      </p:pic>
      <p:sp>
        <p:nvSpPr>
          <p:cNvPr id="25" name="CuadroTexto 24">
            <a:extLst>
              <a:ext uri="{FF2B5EF4-FFF2-40B4-BE49-F238E27FC236}">
                <a16:creationId xmlns:a16="http://schemas.microsoft.com/office/drawing/2014/main" id="{A05C7D23-3A2A-4D7F-8102-7371087B4F85}"/>
              </a:ext>
            </a:extLst>
          </p:cNvPr>
          <p:cNvSpPr txBox="1"/>
          <p:nvPr/>
        </p:nvSpPr>
        <p:spPr>
          <a:xfrm>
            <a:off x="8349964" y="3699206"/>
            <a:ext cx="4006564" cy="276999"/>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Creación del dominio de la simulación (Boltzmann)</a:t>
            </a:r>
            <a:endParaRPr lang="es-EC" sz="1200" b="1" dirty="0"/>
          </a:p>
        </p:txBody>
      </p:sp>
    </p:spTree>
    <p:extLst>
      <p:ext uri="{BB962C8B-B14F-4D97-AF65-F5344CB8AC3E}">
        <p14:creationId xmlns:p14="http://schemas.microsoft.com/office/powerpoint/2010/main" val="222868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3" name="Título 1"/>
          <p:cNvSpPr>
            <a:spLocks noGrp="1"/>
          </p:cNvSpPr>
          <p:nvPr>
            <p:ph type="title"/>
          </p:nvPr>
        </p:nvSpPr>
        <p:spPr>
          <a:xfrm>
            <a:off x="-416234" y="27963"/>
            <a:ext cx="6339956" cy="738242"/>
          </a:xfrm>
        </p:spPr>
        <p:txBody>
          <a:bodyPr>
            <a:normAutofit fontScale="90000"/>
          </a:bodyPr>
          <a:lstStyle/>
          <a:p>
            <a:pPr algn="ctr"/>
            <a:r>
              <a:rPr lang="es-419"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r>
              <a:rPr lang="es-419" sz="6000" b="1" dirty="0">
                <a:latin typeface="Arial" panose="020B0604020202020204" pitchFamily="34" charset="0"/>
                <a:cs typeface="Arial" panose="020B0604020202020204" pitchFamily="34" charset="0"/>
              </a:rPr>
              <a:t> </a:t>
            </a:r>
            <a:endParaRPr lang="es-ES" sz="6000" b="1"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E8F0FE28-B201-4358-B63F-22D51AF4EBEB}"/>
              </a:ext>
            </a:extLst>
          </p:cNvPr>
          <p:cNvSpPr txBox="1"/>
          <p:nvPr/>
        </p:nvSpPr>
        <p:spPr>
          <a:xfrm>
            <a:off x="256591" y="6358477"/>
            <a:ext cx="8662121" cy="369332"/>
          </a:xfrm>
          <a:prstGeom prst="rect">
            <a:avLst/>
          </a:prstGeom>
          <a:noFill/>
        </p:spPr>
        <p:txBody>
          <a:bodyPr wrap="square" rtlCol="0">
            <a:spAutoFit/>
          </a:bodyPr>
          <a:lstStyle/>
          <a:p>
            <a:r>
              <a:rPr lang="es-EC" dirty="0">
                <a:latin typeface="Arial" panose="020B0604020202020204" pitchFamily="34" charset="0"/>
                <a:cs typeface="Arial" panose="020B0604020202020204" pitchFamily="34" charset="0"/>
              </a:rPr>
              <a:t>(Hidalgo, 2016; </a:t>
            </a:r>
            <a:r>
              <a:rPr lang="es-EC" dirty="0" err="1">
                <a:latin typeface="Arial" panose="020B0604020202020204" pitchFamily="34" charset="0"/>
                <a:ea typeface="Calibri" panose="020F0502020204030204" pitchFamily="34" charset="0"/>
              </a:rPr>
              <a:t>PDOTRumiñahui</a:t>
            </a:r>
            <a:r>
              <a:rPr lang="es-EC" dirty="0">
                <a:latin typeface="Arial" panose="020B0604020202020204" pitchFamily="34" charset="0"/>
                <a:ea typeface="Calibri" panose="020F0502020204030204" pitchFamily="34" charset="0"/>
              </a:rPr>
              <a:t>, 2020; </a:t>
            </a:r>
            <a:r>
              <a:rPr lang="es-EC" dirty="0" err="1">
                <a:latin typeface="Arial" panose="020B0604020202020204" pitchFamily="34" charset="0"/>
                <a:ea typeface="Calibri" panose="020F0502020204030204" pitchFamily="34" charset="0"/>
              </a:rPr>
              <a:t>PDOTSalinas</a:t>
            </a:r>
            <a:r>
              <a:rPr lang="es-EC" dirty="0">
                <a:latin typeface="Arial" panose="020B0604020202020204" pitchFamily="34" charset="0"/>
                <a:ea typeface="Calibri" panose="020F0502020204030204" pitchFamily="34" charset="0"/>
              </a:rPr>
              <a:t>, 2019; </a:t>
            </a:r>
            <a:r>
              <a:rPr lang="es-EC" dirty="0" err="1">
                <a:latin typeface="Arial" panose="020B0604020202020204" pitchFamily="34" charset="0"/>
                <a:cs typeface="Arial" panose="020B0604020202020204" pitchFamily="34" charset="0"/>
              </a:rPr>
              <a:t>GADSalinas</a:t>
            </a:r>
            <a:r>
              <a:rPr lang="es-EC" dirty="0">
                <a:latin typeface="Arial" panose="020B0604020202020204" pitchFamily="34" charset="0"/>
                <a:cs typeface="Arial" panose="020B0604020202020204" pitchFamily="34" charset="0"/>
              </a:rPr>
              <a:t>, 2021)    </a:t>
            </a:r>
            <a:endParaRPr lang="en-US"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035BF46B-D679-4BC8-96F8-25A4BDF84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8348" y="793311"/>
            <a:ext cx="3984105" cy="5373968"/>
          </a:xfrm>
          <a:prstGeom prst="rect">
            <a:avLst/>
          </a:prstGeom>
        </p:spPr>
      </p:pic>
      <p:pic>
        <p:nvPicPr>
          <p:cNvPr id="10" name="Imagen 9">
            <a:extLst>
              <a:ext uri="{FF2B5EF4-FFF2-40B4-BE49-F238E27FC236}">
                <a16:creationId xmlns:a16="http://schemas.microsoft.com/office/drawing/2014/main" id="{FCF3C5E0-C7BF-4DCD-9F0B-C80732C065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8264" y="793311"/>
            <a:ext cx="3984105" cy="5373968"/>
          </a:xfrm>
          <a:prstGeom prst="rect">
            <a:avLst/>
          </a:prstGeom>
        </p:spPr>
      </p:pic>
    </p:spTree>
    <p:extLst>
      <p:ext uri="{BB962C8B-B14F-4D97-AF65-F5344CB8AC3E}">
        <p14:creationId xmlns:p14="http://schemas.microsoft.com/office/powerpoint/2010/main" val="4225351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3176"/>
            <a:ext cx="12356529" cy="6857143"/>
          </a:xfrm>
          <a:prstGeom prst="rect">
            <a:avLst/>
          </a:prstGeom>
        </p:spPr>
      </p:pic>
      <p:sp>
        <p:nvSpPr>
          <p:cNvPr id="5" name="CuadroTexto 4">
            <a:extLst>
              <a:ext uri="{FF2B5EF4-FFF2-40B4-BE49-F238E27FC236}">
                <a16:creationId xmlns:a16="http://schemas.microsoft.com/office/drawing/2014/main" id="{86554E5B-2A5F-495A-B0D6-BCB2A78104E9}"/>
              </a:ext>
            </a:extLst>
          </p:cNvPr>
          <p:cNvSpPr txBox="1"/>
          <p:nvPr/>
        </p:nvSpPr>
        <p:spPr>
          <a:xfrm>
            <a:off x="2662473" y="204430"/>
            <a:ext cx="3819144" cy="276999"/>
          </a:xfrm>
          <a:prstGeom prst="rect">
            <a:avLst/>
          </a:prstGeom>
          <a:noFill/>
        </p:spPr>
        <p:txBody>
          <a:bodyPr wrap="square">
            <a:spAutoFit/>
          </a:bodyPr>
          <a:lstStyle/>
          <a:p>
            <a:pPr algn="ctr"/>
            <a:r>
              <a:rPr lang="es-EC" sz="1200" b="1" dirty="0">
                <a:latin typeface="Arial" panose="020B0604020202020204" pitchFamily="34" charset="0"/>
                <a:ea typeface="Calibri" panose="020F0502020204030204" pitchFamily="34" charset="0"/>
              </a:rPr>
              <a:t>Creación de</a:t>
            </a:r>
            <a:r>
              <a:rPr lang="es-EC" sz="1200" b="1" dirty="0">
                <a:effectLst/>
                <a:latin typeface="Arial" panose="020B0604020202020204" pitchFamily="34" charset="0"/>
                <a:ea typeface="Calibri" panose="020F0502020204030204" pitchFamily="34" charset="0"/>
              </a:rPr>
              <a:t> “</a:t>
            </a:r>
            <a:r>
              <a:rPr lang="es-EC" sz="1200" b="1" dirty="0" err="1">
                <a:effectLst/>
                <a:latin typeface="Arial" panose="020B0604020202020204" pitchFamily="34" charset="0"/>
                <a:ea typeface="Calibri" panose="020F0502020204030204" pitchFamily="34" charset="0"/>
              </a:rPr>
              <a:t>Icosfera</a:t>
            </a:r>
            <a:r>
              <a:rPr lang="es-EC" sz="1200" b="1" dirty="0">
                <a:effectLst/>
                <a:latin typeface="Arial" panose="020B0604020202020204" pitchFamily="34" charset="0"/>
                <a:ea typeface="Calibri" panose="020F0502020204030204" pitchFamily="34" charset="0"/>
              </a:rPr>
              <a:t>”, afluente del Lahar .</a:t>
            </a:r>
            <a:endParaRPr lang="es-EC" sz="1200" b="1" dirty="0"/>
          </a:p>
        </p:txBody>
      </p:sp>
      <p:sp>
        <p:nvSpPr>
          <p:cNvPr id="12" name="CuadroTexto 11">
            <a:extLst>
              <a:ext uri="{FF2B5EF4-FFF2-40B4-BE49-F238E27FC236}">
                <a16:creationId xmlns:a16="http://schemas.microsoft.com/office/drawing/2014/main" id="{2A2CDE74-FEE3-4944-B380-3AAFEA89DCE0}"/>
              </a:ext>
            </a:extLst>
          </p:cNvPr>
          <p:cNvSpPr txBox="1"/>
          <p:nvPr/>
        </p:nvSpPr>
        <p:spPr>
          <a:xfrm>
            <a:off x="6748549" y="143176"/>
            <a:ext cx="3585824"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Propiedades dinámicas de la simulación del “Lahar”.</a:t>
            </a:r>
            <a:endParaRPr lang="es-EC" sz="1200" b="1" dirty="0"/>
          </a:p>
        </p:txBody>
      </p:sp>
      <p:sp>
        <p:nvSpPr>
          <p:cNvPr id="19" name="CuadroTexto 18">
            <a:extLst>
              <a:ext uri="{FF2B5EF4-FFF2-40B4-BE49-F238E27FC236}">
                <a16:creationId xmlns:a16="http://schemas.microsoft.com/office/drawing/2014/main" id="{3570A5A1-6D9B-44A7-9378-CEC2508D3D74}"/>
              </a:ext>
            </a:extLst>
          </p:cNvPr>
          <p:cNvSpPr txBox="1"/>
          <p:nvPr/>
        </p:nvSpPr>
        <p:spPr>
          <a:xfrm>
            <a:off x="2926120" y="3521332"/>
            <a:ext cx="3291851" cy="276999"/>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Iniciación del cálculo de la simulación</a:t>
            </a:r>
            <a:endParaRPr lang="es-EC" sz="1200" b="1" dirty="0"/>
          </a:p>
        </p:txBody>
      </p:sp>
      <p:sp>
        <p:nvSpPr>
          <p:cNvPr id="20" name="CuadroTexto 19">
            <a:extLst>
              <a:ext uri="{FF2B5EF4-FFF2-40B4-BE49-F238E27FC236}">
                <a16:creationId xmlns:a16="http://schemas.microsoft.com/office/drawing/2014/main" id="{3202F38F-3EA2-447B-8FD9-CC5E215E2F58}"/>
              </a:ext>
            </a:extLst>
          </p:cNvPr>
          <p:cNvSpPr txBox="1"/>
          <p:nvPr/>
        </p:nvSpPr>
        <p:spPr>
          <a:xfrm>
            <a:off x="6998416" y="3564459"/>
            <a:ext cx="3415434" cy="276999"/>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Importación y exportación del modelado 3D</a:t>
            </a:r>
            <a:endParaRPr lang="es-EC" sz="1200" b="1" dirty="0"/>
          </a:p>
        </p:txBody>
      </p:sp>
      <p:pic>
        <p:nvPicPr>
          <p:cNvPr id="17" name="Imagen 16">
            <a:extLst>
              <a:ext uri="{FF2B5EF4-FFF2-40B4-BE49-F238E27FC236}">
                <a16:creationId xmlns:a16="http://schemas.microsoft.com/office/drawing/2014/main" id="{8A6444C1-7D08-4C9F-BA67-5D19383917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4856" y="528925"/>
            <a:ext cx="1357095" cy="2821927"/>
          </a:xfrm>
          <a:prstGeom prst="rect">
            <a:avLst/>
          </a:prstGeom>
        </p:spPr>
      </p:pic>
      <p:pic>
        <p:nvPicPr>
          <p:cNvPr id="25" name="Imagen 24">
            <a:extLst>
              <a:ext uri="{FF2B5EF4-FFF2-40B4-BE49-F238E27FC236}">
                <a16:creationId xmlns:a16="http://schemas.microsoft.com/office/drawing/2014/main" id="{8EF51FFB-E5FC-4C34-8B93-09495B88C5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9016" y="528925"/>
            <a:ext cx="3908998" cy="2806417"/>
          </a:xfrm>
          <a:prstGeom prst="rect">
            <a:avLst/>
          </a:prstGeom>
          <a:ln>
            <a:solidFill>
              <a:schemeClr val="tx1"/>
            </a:solidFill>
          </a:ln>
        </p:spPr>
      </p:pic>
      <p:pic>
        <p:nvPicPr>
          <p:cNvPr id="27" name="Imagen 26">
            <a:extLst>
              <a:ext uri="{FF2B5EF4-FFF2-40B4-BE49-F238E27FC236}">
                <a16:creationId xmlns:a16="http://schemas.microsoft.com/office/drawing/2014/main" id="{4F78CDB2-F97A-403D-8B1D-B503E3FB48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8154" y="3884676"/>
            <a:ext cx="3959860" cy="2668525"/>
          </a:xfrm>
          <a:prstGeom prst="rect">
            <a:avLst/>
          </a:prstGeom>
          <a:ln>
            <a:solidFill>
              <a:schemeClr val="tx1"/>
            </a:solidFill>
          </a:ln>
        </p:spPr>
      </p:pic>
      <p:pic>
        <p:nvPicPr>
          <p:cNvPr id="28" name="Imagen 27">
            <a:extLst>
              <a:ext uri="{FF2B5EF4-FFF2-40B4-BE49-F238E27FC236}">
                <a16:creationId xmlns:a16="http://schemas.microsoft.com/office/drawing/2014/main" id="{899CFA4D-0A70-497A-B304-BBA2D71C5E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3482" y="3884676"/>
            <a:ext cx="3665301" cy="2674514"/>
          </a:xfrm>
          <a:prstGeom prst="rect">
            <a:avLst/>
          </a:prstGeom>
          <a:ln>
            <a:solidFill>
              <a:schemeClr val="tx1"/>
            </a:solidFill>
          </a:ln>
        </p:spPr>
      </p:pic>
    </p:spTree>
    <p:extLst>
      <p:ext uri="{BB962C8B-B14F-4D97-AF65-F5344CB8AC3E}">
        <p14:creationId xmlns:p14="http://schemas.microsoft.com/office/powerpoint/2010/main" val="142567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474"/>
            <a:ext cx="12356529" cy="6857143"/>
          </a:xfrm>
          <a:prstGeom prst="rect">
            <a:avLst/>
          </a:prstGeom>
        </p:spPr>
      </p:pic>
      <p:sp>
        <p:nvSpPr>
          <p:cNvPr id="3" name="CuadroTexto 2">
            <a:extLst>
              <a:ext uri="{FF2B5EF4-FFF2-40B4-BE49-F238E27FC236}">
                <a16:creationId xmlns:a16="http://schemas.microsoft.com/office/drawing/2014/main" id="{0B23816D-4920-4D99-A662-E890091C57BC}"/>
              </a:ext>
            </a:extLst>
          </p:cNvPr>
          <p:cNvSpPr txBox="1"/>
          <p:nvPr/>
        </p:nvSpPr>
        <p:spPr>
          <a:xfrm>
            <a:off x="121297" y="90587"/>
            <a:ext cx="6568751" cy="338554"/>
          </a:xfrm>
          <a:prstGeom prst="rect">
            <a:avLst/>
          </a:prstGeom>
          <a:noFill/>
        </p:spPr>
        <p:txBody>
          <a:bodyPr wrap="square">
            <a:spAutoFit/>
          </a:bodyPr>
          <a:lstStyle/>
          <a:p>
            <a:r>
              <a:rPr lang="es-EC" sz="1600" b="1" i="1" dirty="0">
                <a:effectLst/>
                <a:latin typeface="Arial" panose="020B0604020202020204" pitchFamily="34" charset="0"/>
                <a:ea typeface="Calibri" panose="020F0502020204030204" pitchFamily="34" charset="0"/>
              </a:rPr>
              <a:t>Elaboración de la visualización VR en la plataforma digital Unity</a:t>
            </a:r>
            <a:endParaRPr lang="es-EC" sz="1600" b="1" dirty="0"/>
          </a:p>
        </p:txBody>
      </p:sp>
      <p:pic>
        <p:nvPicPr>
          <p:cNvPr id="4" name="Imagen 3">
            <a:extLst>
              <a:ext uri="{FF2B5EF4-FFF2-40B4-BE49-F238E27FC236}">
                <a16:creationId xmlns:a16="http://schemas.microsoft.com/office/drawing/2014/main" id="{4160A85D-51CF-4C9F-81AD-83BAA7E2AB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8089" y="968445"/>
            <a:ext cx="2814587" cy="2026916"/>
          </a:xfrm>
          <a:prstGeom prst="rect">
            <a:avLst/>
          </a:prstGeom>
          <a:ln>
            <a:solidFill>
              <a:schemeClr val="tx1"/>
            </a:solidFill>
          </a:ln>
        </p:spPr>
      </p:pic>
      <p:sp>
        <p:nvSpPr>
          <p:cNvPr id="6" name="CuadroTexto 5">
            <a:extLst>
              <a:ext uri="{FF2B5EF4-FFF2-40B4-BE49-F238E27FC236}">
                <a16:creationId xmlns:a16="http://schemas.microsoft.com/office/drawing/2014/main" id="{E91F2459-1101-4DD8-896A-041BBA922FE3}"/>
              </a:ext>
            </a:extLst>
          </p:cNvPr>
          <p:cNvSpPr txBox="1"/>
          <p:nvPr/>
        </p:nvSpPr>
        <p:spPr>
          <a:xfrm>
            <a:off x="1944992" y="479893"/>
            <a:ext cx="2920482"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Creación de un nuevo proyecto con el nombre “simulación_Cotopaxi”</a:t>
            </a:r>
            <a:endParaRPr lang="es-EC" sz="1200" b="1" dirty="0"/>
          </a:p>
        </p:txBody>
      </p:sp>
      <p:pic>
        <p:nvPicPr>
          <p:cNvPr id="7" name="Imagen 6">
            <a:extLst>
              <a:ext uri="{FF2B5EF4-FFF2-40B4-BE49-F238E27FC236}">
                <a16:creationId xmlns:a16="http://schemas.microsoft.com/office/drawing/2014/main" id="{7CF496A0-0782-429C-A282-8653055478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0375" y="969183"/>
            <a:ext cx="2847180" cy="2050511"/>
          </a:xfrm>
          <a:prstGeom prst="rect">
            <a:avLst/>
          </a:prstGeom>
          <a:ln>
            <a:solidFill>
              <a:schemeClr val="tx1"/>
            </a:solidFill>
          </a:ln>
        </p:spPr>
      </p:pic>
      <p:sp>
        <p:nvSpPr>
          <p:cNvPr id="9" name="CuadroTexto 8">
            <a:extLst>
              <a:ext uri="{FF2B5EF4-FFF2-40B4-BE49-F238E27FC236}">
                <a16:creationId xmlns:a16="http://schemas.microsoft.com/office/drawing/2014/main" id="{C0F24191-FAFC-485E-89CF-D065F724EBB8}"/>
              </a:ext>
            </a:extLst>
          </p:cNvPr>
          <p:cNvSpPr txBox="1"/>
          <p:nvPr/>
        </p:nvSpPr>
        <p:spPr>
          <a:xfrm>
            <a:off x="5023218" y="522391"/>
            <a:ext cx="2603241"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Instalación de Mixed Reality ToolKit</a:t>
            </a:r>
            <a:endParaRPr lang="es-EC" sz="1200" b="1" dirty="0"/>
          </a:p>
        </p:txBody>
      </p:sp>
      <p:pic>
        <p:nvPicPr>
          <p:cNvPr id="10" name="Imagen 9">
            <a:extLst>
              <a:ext uri="{FF2B5EF4-FFF2-40B4-BE49-F238E27FC236}">
                <a16:creationId xmlns:a16="http://schemas.microsoft.com/office/drawing/2014/main" id="{3A8AD960-EE24-4695-BC3B-DA47B012FC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5254" y="950675"/>
            <a:ext cx="2847180" cy="2051249"/>
          </a:xfrm>
          <a:prstGeom prst="rect">
            <a:avLst/>
          </a:prstGeom>
          <a:ln>
            <a:solidFill>
              <a:schemeClr val="tx1"/>
            </a:solidFill>
          </a:ln>
        </p:spPr>
      </p:pic>
      <p:sp>
        <p:nvSpPr>
          <p:cNvPr id="12" name="CuadroTexto 11">
            <a:extLst>
              <a:ext uri="{FF2B5EF4-FFF2-40B4-BE49-F238E27FC236}">
                <a16:creationId xmlns:a16="http://schemas.microsoft.com/office/drawing/2014/main" id="{BAB72BF8-5F56-4419-9823-0D237F117FFA}"/>
              </a:ext>
            </a:extLst>
          </p:cNvPr>
          <p:cNvSpPr txBox="1"/>
          <p:nvPr/>
        </p:nvSpPr>
        <p:spPr>
          <a:xfrm>
            <a:off x="8195832" y="522391"/>
            <a:ext cx="2293932" cy="477631"/>
          </a:xfrm>
          <a:prstGeom prst="rect">
            <a:avLst/>
          </a:prstGeom>
          <a:noFill/>
        </p:spPr>
        <p:txBody>
          <a:bodyPr wrap="square">
            <a:spAutoFit/>
          </a:bodyPr>
          <a:lstStyle/>
          <a:p>
            <a:pPr algn="ctr">
              <a:lnSpc>
                <a:spcPct val="107000"/>
              </a:lnSpc>
              <a:spcAft>
                <a:spcPts val="800"/>
              </a:spcAft>
            </a:pPr>
            <a:r>
              <a:rPr lang="es-EC" sz="1200" b="1" dirty="0">
                <a:effectLst/>
                <a:latin typeface="Arial" panose="020B0604020202020204" pitchFamily="34" charset="0"/>
                <a:ea typeface="Calibri" panose="020F0502020204030204" pitchFamily="34" charset="0"/>
              </a:rPr>
              <a:t>Implementación de Mixed Reality Toolkit</a:t>
            </a:r>
            <a:endParaRPr lang="es-EC" sz="1200" b="1" dirty="0">
              <a:effectLst/>
              <a:latin typeface="Calibri" panose="020F0502020204030204" pitchFamily="34" charset="0"/>
              <a:ea typeface="Calibri" panose="020F0502020204030204" pitchFamily="34" charset="0"/>
            </a:endParaRPr>
          </a:p>
        </p:txBody>
      </p:sp>
      <p:pic>
        <p:nvPicPr>
          <p:cNvPr id="20" name="Imagen 19">
            <a:extLst>
              <a:ext uri="{FF2B5EF4-FFF2-40B4-BE49-F238E27FC236}">
                <a16:creationId xmlns:a16="http://schemas.microsoft.com/office/drawing/2014/main" id="{311594BB-C7CB-4174-9EA8-4F9919759B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27280" y="3699252"/>
            <a:ext cx="2818362" cy="2979269"/>
          </a:xfrm>
          <a:prstGeom prst="rect">
            <a:avLst/>
          </a:prstGeom>
        </p:spPr>
      </p:pic>
      <p:sp>
        <p:nvSpPr>
          <p:cNvPr id="26" name="CuadroTexto 25">
            <a:extLst>
              <a:ext uri="{FF2B5EF4-FFF2-40B4-BE49-F238E27FC236}">
                <a16:creationId xmlns:a16="http://schemas.microsoft.com/office/drawing/2014/main" id="{BD41F1BA-3886-4C00-AABC-3A712821E809}"/>
              </a:ext>
            </a:extLst>
          </p:cNvPr>
          <p:cNvSpPr txBox="1"/>
          <p:nvPr/>
        </p:nvSpPr>
        <p:spPr>
          <a:xfrm>
            <a:off x="6201694" y="3205994"/>
            <a:ext cx="2671891"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Script de los botones de la escena</a:t>
            </a:r>
            <a:endParaRPr lang="es-EC" sz="1200" b="1" dirty="0"/>
          </a:p>
        </p:txBody>
      </p:sp>
      <p:pic>
        <p:nvPicPr>
          <p:cNvPr id="29" name="Imagen 28">
            <a:extLst>
              <a:ext uri="{FF2B5EF4-FFF2-40B4-BE49-F238E27FC236}">
                <a16:creationId xmlns:a16="http://schemas.microsoft.com/office/drawing/2014/main" id="{DE8734BB-C42C-4621-9714-54AA263CD4E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66381" y="3715253"/>
            <a:ext cx="2761231" cy="2979270"/>
          </a:xfrm>
          <a:prstGeom prst="rect">
            <a:avLst/>
          </a:prstGeom>
        </p:spPr>
      </p:pic>
      <p:sp>
        <p:nvSpPr>
          <p:cNvPr id="30" name="CuadroTexto 29">
            <a:extLst>
              <a:ext uri="{FF2B5EF4-FFF2-40B4-BE49-F238E27FC236}">
                <a16:creationId xmlns:a16="http://schemas.microsoft.com/office/drawing/2014/main" id="{23133042-3DA5-48E8-B430-6D8984B44677}"/>
              </a:ext>
            </a:extLst>
          </p:cNvPr>
          <p:cNvSpPr txBox="1"/>
          <p:nvPr/>
        </p:nvSpPr>
        <p:spPr>
          <a:xfrm>
            <a:off x="3111050" y="3251954"/>
            <a:ext cx="2671891" cy="276999"/>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Script del menú pausa</a:t>
            </a:r>
            <a:endParaRPr lang="es-EC" sz="1200" b="1" dirty="0"/>
          </a:p>
        </p:txBody>
      </p:sp>
    </p:spTree>
    <p:extLst>
      <p:ext uri="{BB962C8B-B14F-4D97-AF65-F5344CB8AC3E}">
        <p14:creationId xmlns:p14="http://schemas.microsoft.com/office/powerpoint/2010/main" val="120709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188"/>
            <a:ext cx="12356529" cy="6857143"/>
          </a:xfrm>
          <a:prstGeom prst="rect">
            <a:avLst/>
          </a:prstGeom>
        </p:spPr>
      </p:pic>
      <p:pic>
        <p:nvPicPr>
          <p:cNvPr id="3" name="Imagen 2">
            <a:extLst>
              <a:ext uri="{FF2B5EF4-FFF2-40B4-BE49-F238E27FC236}">
                <a16:creationId xmlns:a16="http://schemas.microsoft.com/office/drawing/2014/main" id="{E7BEA7A2-2195-49AE-85AE-8B2D9F2299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456420" y="528583"/>
            <a:ext cx="3708045" cy="2503391"/>
          </a:xfrm>
          <a:prstGeom prst="rect">
            <a:avLst/>
          </a:prstGeom>
          <a:ln>
            <a:solidFill>
              <a:schemeClr val="tx1"/>
            </a:solid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C0C20BE0-6C26-4562-8430-E8562FA389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6154" y="528583"/>
            <a:ext cx="3462184" cy="2503391"/>
          </a:xfrm>
          <a:prstGeom prst="rect">
            <a:avLst/>
          </a:prstGeom>
          <a:ln>
            <a:solidFill>
              <a:schemeClr val="tx1"/>
            </a:solidFill>
          </a:ln>
        </p:spPr>
      </p:pic>
      <p:pic>
        <p:nvPicPr>
          <p:cNvPr id="6" name="Imagen 5">
            <a:extLst>
              <a:ext uri="{FF2B5EF4-FFF2-40B4-BE49-F238E27FC236}">
                <a16:creationId xmlns:a16="http://schemas.microsoft.com/office/drawing/2014/main" id="{8D5D1328-1D44-4782-A108-89C6F6399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8391" y="3559700"/>
            <a:ext cx="5409829" cy="3009051"/>
          </a:xfrm>
          <a:prstGeom prst="rect">
            <a:avLst/>
          </a:prstGeom>
        </p:spPr>
      </p:pic>
      <p:sp>
        <p:nvSpPr>
          <p:cNvPr id="7" name="CuadroTexto 6">
            <a:extLst>
              <a:ext uri="{FF2B5EF4-FFF2-40B4-BE49-F238E27FC236}">
                <a16:creationId xmlns:a16="http://schemas.microsoft.com/office/drawing/2014/main" id="{B42C285E-FB09-4C80-9122-BA42197AC2C7}"/>
              </a:ext>
            </a:extLst>
          </p:cNvPr>
          <p:cNvSpPr txBox="1"/>
          <p:nvPr/>
        </p:nvSpPr>
        <p:spPr>
          <a:xfrm>
            <a:off x="3674816" y="10810"/>
            <a:ext cx="3042919"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Importación del modelado del catastro texturizado en el espacio de trabajo</a:t>
            </a:r>
            <a:endParaRPr lang="es-EC" sz="1200" b="1" dirty="0"/>
          </a:p>
        </p:txBody>
      </p:sp>
      <p:sp>
        <p:nvSpPr>
          <p:cNvPr id="8" name="CuadroTexto 7">
            <a:extLst>
              <a:ext uri="{FF2B5EF4-FFF2-40B4-BE49-F238E27FC236}">
                <a16:creationId xmlns:a16="http://schemas.microsoft.com/office/drawing/2014/main" id="{4C2E7987-FB9F-46B4-A0C9-75B502B1E1B8}"/>
              </a:ext>
            </a:extLst>
          </p:cNvPr>
          <p:cNvSpPr txBox="1"/>
          <p:nvPr/>
        </p:nvSpPr>
        <p:spPr>
          <a:xfrm>
            <a:off x="8215786" y="0"/>
            <a:ext cx="3042919"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Importación de la simulación del lahar  en el espacio de trabajo</a:t>
            </a:r>
            <a:endParaRPr lang="es-EC" sz="1200" b="1" dirty="0"/>
          </a:p>
        </p:txBody>
      </p:sp>
      <p:sp>
        <p:nvSpPr>
          <p:cNvPr id="9" name="CuadroTexto 8">
            <a:extLst>
              <a:ext uri="{FF2B5EF4-FFF2-40B4-BE49-F238E27FC236}">
                <a16:creationId xmlns:a16="http://schemas.microsoft.com/office/drawing/2014/main" id="{65F9B9AA-4BEE-4E63-B5DD-16F146ABE08B}"/>
              </a:ext>
            </a:extLst>
          </p:cNvPr>
          <p:cNvSpPr txBox="1"/>
          <p:nvPr/>
        </p:nvSpPr>
        <p:spPr>
          <a:xfrm>
            <a:off x="3935997" y="3195598"/>
            <a:ext cx="3042919" cy="461665"/>
          </a:xfrm>
          <a:prstGeom prst="rect">
            <a:avLst/>
          </a:prstGeom>
          <a:noFill/>
        </p:spPr>
        <p:txBody>
          <a:bodyPr wrap="square">
            <a:spAutoFit/>
          </a:bodyPr>
          <a:lstStyle/>
          <a:p>
            <a:pPr algn="ctr"/>
            <a:r>
              <a:rPr lang="es-EC" sz="1200" b="1" dirty="0">
                <a:latin typeface="Arial" panose="020B0604020202020204" pitchFamily="34" charset="0"/>
                <a:ea typeface="Calibri" panose="020F0502020204030204" pitchFamily="34" charset="0"/>
              </a:rPr>
              <a:t>S</a:t>
            </a:r>
            <a:r>
              <a:rPr lang="es-EC" sz="1200" b="1" dirty="0">
                <a:effectLst/>
                <a:latin typeface="Arial" panose="020B0604020202020204" pitchFamily="34" charset="0"/>
                <a:ea typeface="Calibri" panose="020F0502020204030204" pitchFamily="34" charset="0"/>
              </a:rPr>
              <a:t>imulación del lahar  en el espacio de trabajo</a:t>
            </a:r>
            <a:endParaRPr lang="es-EC" sz="1200" b="1" dirty="0"/>
          </a:p>
        </p:txBody>
      </p:sp>
      <p:pic>
        <p:nvPicPr>
          <p:cNvPr id="10" name="Imagen 9">
            <a:extLst>
              <a:ext uri="{FF2B5EF4-FFF2-40B4-BE49-F238E27FC236}">
                <a16:creationId xmlns:a16="http://schemas.microsoft.com/office/drawing/2014/main" id="{F8BBD981-317C-4632-8DBE-AB44B832B3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080" y="561339"/>
            <a:ext cx="2163720" cy="2438912"/>
          </a:xfrm>
          <a:prstGeom prst="rect">
            <a:avLst/>
          </a:prstGeom>
        </p:spPr>
      </p:pic>
      <p:sp>
        <p:nvSpPr>
          <p:cNvPr id="11" name="CuadroTexto 10">
            <a:extLst>
              <a:ext uri="{FF2B5EF4-FFF2-40B4-BE49-F238E27FC236}">
                <a16:creationId xmlns:a16="http://schemas.microsoft.com/office/drawing/2014/main" id="{8A1B4AE7-B1B0-4218-8940-D295A3932B6A}"/>
              </a:ext>
            </a:extLst>
          </p:cNvPr>
          <p:cNvSpPr txBox="1"/>
          <p:nvPr/>
        </p:nvSpPr>
        <p:spPr>
          <a:xfrm>
            <a:off x="0" y="0"/>
            <a:ext cx="2671891" cy="461665"/>
          </a:xfrm>
          <a:prstGeom prst="rect">
            <a:avLst/>
          </a:prstGeom>
          <a:noFill/>
        </p:spPr>
        <p:txBody>
          <a:bodyPr wrap="square">
            <a:spAutoFit/>
          </a:bodyPr>
          <a:lstStyle/>
          <a:p>
            <a:pPr algn="ctr"/>
            <a:r>
              <a:rPr lang="es-EC" sz="1200" b="1" dirty="0">
                <a:latin typeface="Arial" panose="020B0604020202020204" pitchFamily="34" charset="0"/>
              </a:rPr>
              <a:t>Configuraciones de los Botones de cambio de escena</a:t>
            </a:r>
            <a:endParaRPr lang="es-EC" sz="1200" b="1" dirty="0"/>
          </a:p>
        </p:txBody>
      </p:sp>
    </p:spTree>
    <p:extLst>
      <p:ext uri="{BB962C8B-B14F-4D97-AF65-F5344CB8AC3E}">
        <p14:creationId xmlns:p14="http://schemas.microsoft.com/office/powerpoint/2010/main" val="69124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4" name="CuadroTexto 3">
            <a:extLst>
              <a:ext uri="{FF2B5EF4-FFF2-40B4-BE49-F238E27FC236}">
                <a16:creationId xmlns:a16="http://schemas.microsoft.com/office/drawing/2014/main" id="{71F9E33F-8F4C-47B3-B9C2-FBA92CD33999}"/>
              </a:ext>
            </a:extLst>
          </p:cNvPr>
          <p:cNvSpPr txBox="1"/>
          <p:nvPr/>
        </p:nvSpPr>
        <p:spPr>
          <a:xfrm>
            <a:off x="230820" y="65474"/>
            <a:ext cx="11718524" cy="373757"/>
          </a:xfrm>
          <a:prstGeom prst="rect">
            <a:avLst/>
          </a:prstGeom>
          <a:noFill/>
        </p:spPr>
        <p:txBody>
          <a:bodyPr wrap="square">
            <a:spAutoFit/>
          </a:bodyPr>
          <a:lstStyle/>
          <a:p>
            <a:pPr>
              <a:lnSpc>
                <a:spcPct val="107000"/>
              </a:lnSpc>
              <a:spcBef>
                <a:spcPts val="1200"/>
              </a:spcBef>
            </a:pPr>
            <a:r>
              <a:rPr lang="es-EC" b="1" kern="0" dirty="0">
                <a:effectLst/>
                <a:latin typeface="Arial" panose="020B0604020202020204" pitchFamily="34" charset="0"/>
                <a:ea typeface="Times New Roman" panose="02020603050405020304" pitchFamily="18" charset="0"/>
                <a:cs typeface="Times New Roman" panose="02020603050405020304" pitchFamily="18" charset="0"/>
              </a:rPr>
              <a:t>Creación de la realidad Aumentada para las zonas de estudio</a:t>
            </a:r>
            <a:endParaRPr lang="es-EC"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716E793D-5CA1-49D6-BF41-2D48EE8E5E63}"/>
              </a:ext>
            </a:extLst>
          </p:cNvPr>
          <p:cNvSpPr txBox="1"/>
          <p:nvPr/>
        </p:nvSpPr>
        <p:spPr>
          <a:xfrm>
            <a:off x="519200" y="794897"/>
            <a:ext cx="2805343"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Creación de un nuevo proyecto en la plataforma digital Unity.</a:t>
            </a:r>
            <a:endParaRPr lang="es-EC" sz="1200" b="1" dirty="0"/>
          </a:p>
        </p:txBody>
      </p:sp>
      <p:pic>
        <p:nvPicPr>
          <p:cNvPr id="7" name="Imagen 6">
            <a:extLst>
              <a:ext uri="{FF2B5EF4-FFF2-40B4-BE49-F238E27FC236}">
                <a16:creationId xmlns:a16="http://schemas.microsoft.com/office/drawing/2014/main" id="{06A8FC56-4604-41FB-AA83-B08CF8D366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251" y="1315865"/>
            <a:ext cx="3009243" cy="2074847"/>
          </a:xfrm>
          <a:prstGeom prst="rect">
            <a:avLst/>
          </a:prstGeom>
          <a:ln>
            <a:solidFill>
              <a:schemeClr val="tx1"/>
            </a:solidFill>
          </a:ln>
        </p:spPr>
      </p:pic>
      <p:pic>
        <p:nvPicPr>
          <p:cNvPr id="8" name="Imagen 7">
            <a:extLst>
              <a:ext uri="{FF2B5EF4-FFF2-40B4-BE49-F238E27FC236}">
                <a16:creationId xmlns:a16="http://schemas.microsoft.com/office/drawing/2014/main" id="{8C5243A2-987E-4990-B5D2-D0DBD7C026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036091" y="1315866"/>
            <a:ext cx="2894846" cy="2083663"/>
          </a:xfrm>
          <a:prstGeom prst="rect">
            <a:avLst/>
          </a:prstGeom>
          <a:ln>
            <a:solidFill>
              <a:schemeClr val="tx1"/>
            </a:solid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CC2A8D69-0EA1-43FB-8B80-D95466AE4961}"/>
              </a:ext>
            </a:extLst>
          </p:cNvPr>
          <p:cNvSpPr txBox="1"/>
          <p:nvPr/>
        </p:nvSpPr>
        <p:spPr>
          <a:xfrm>
            <a:off x="4080843" y="823476"/>
            <a:ext cx="2805343" cy="461665"/>
          </a:xfrm>
          <a:prstGeom prst="rect">
            <a:avLst/>
          </a:prstGeom>
          <a:noFill/>
        </p:spPr>
        <p:txBody>
          <a:bodyPr wrap="square">
            <a:spAutoFit/>
          </a:bodyPr>
          <a:lstStyle/>
          <a:p>
            <a:pPr algn="ctr"/>
            <a:r>
              <a:rPr lang="es-EC" sz="1200" b="1" dirty="0">
                <a:effectLst/>
                <a:latin typeface="Arial" panose="020B0604020202020204" pitchFamily="34" charset="0"/>
                <a:ea typeface="Calibri" panose="020F0502020204030204" pitchFamily="34" charset="0"/>
              </a:rPr>
              <a:t>Descarga de “</a:t>
            </a:r>
            <a:r>
              <a:rPr lang="es-EC" sz="1200" b="1" dirty="0" err="1">
                <a:latin typeface="Arial" panose="020B0604020202020204" pitchFamily="34" charset="0"/>
                <a:ea typeface="Calibri" panose="020F0502020204030204" pitchFamily="34" charset="0"/>
              </a:rPr>
              <a:t>U</a:t>
            </a:r>
            <a:r>
              <a:rPr lang="es-EC" sz="1200" b="1" dirty="0" err="1">
                <a:effectLst/>
                <a:latin typeface="Arial" panose="020B0604020202020204" pitchFamily="34" charset="0"/>
                <a:ea typeface="Calibri" panose="020F0502020204030204" pitchFamily="34" charset="0"/>
              </a:rPr>
              <a:t>nitypackage</a:t>
            </a:r>
            <a:r>
              <a:rPr lang="es-EC" sz="1200" b="1" dirty="0">
                <a:effectLst/>
                <a:latin typeface="Arial" panose="020B0604020202020204" pitchFamily="34" charset="0"/>
                <a:ea typeface="Calibri" panose="020F0502020204030204" pitchFamily="34" charset="0"/>
              </a:rPr>
              <a:t>” del sitio web de Vuforia para Unity</a:t>
            </a:r>
            <a:endParaRPr lang="es-EC" sz="1200" b="1" dirty="0"/>
          </a:p>
        </p:txBody>
      </p:sp>
      <p:pic>
        <p:nvPicPr>
          <p:cNvPr id="10" name="Imagen 9">
            <a:extLst>
              <a:ext uri="{FF2B5EF4-FFF2-40B4-BE49-F238E27FC236}">
                <a16:creationId xmlns:a16="http://schemas.microsoft.com/office/drawing/2014/main" id="{22FDC691-E4E5-452D-A33E-C514DE245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7824333" y="1287326"/>
            <a:ext cx="2947540" cy="2141674"/>
          </a:xfrm>
          <a:prstGeom prst="rect">
            <a:avLst/>
          </a:prstGeom>
          <a:ln>
            <a:solidFill>
              <a:schemeClr val="tx1"/>
            </a:solid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978714DC-0188-4D90-981B-E1BD8E531410}"/>
              </a:ext>
            </a:extLst>
          </p:cNvPr>
          <p:cNvSpPr txBox="1"/>
          <p:nvPr/>
        </p:nvSpPr>
        <p:spPr>
          <a:xfrm>
            <a:off x="7824333" y="892551"/>
            <a:ext cx="2805343" cy="276999"/>
          </a:xfrm>
          <a:prstGeom prst="rect">
            <a:avLst/>
          </a:prstGeom>
          <a:noFill/>
        </p:spPr>
        <p:txBody>
          <a:bodyPr wrap="square">
            <a:spAutoFit/>
          </a:bodyPr>
          <a:lstStyle/>
          <a:p>
            <a:pPr algn="ctr"/>
            <a:r>
              <a:rPr lang="es-EC" sz="1200" b="1" dirty="0">
                <a:latin typeface="Arial" panose="020B0604020202020204" pitchFamily="34" charset="0"/>
                <a:ea typeface="Calibri" panose="020F0502020204030204" pitchFamily="34" charset="0"/>
              </a:rPr>
              <a:t>Instalar el “</a:t>
            </a:r>
            <a:r>
              <a:rPr lang="es-EC" sz="1200" b="1" dirty="0" err="1">
                <a:latin typeface="Arial" panose="020B0604020202020204" pitchFamily="34" charset="0"/>
                <a:ea typeface="Calibri" panose="020F0502020204030204" pitchFamily="34" charset="0"/>
              </a:rPr>
              <a:t>Unitypackage</a:t>
            </a:r>
            <a:r>
              <a:rPr lang="es-EC" sz="1200" b="1" dirty="0">
                <a:latin typeface="Arial" panose="020B0604020202020204" pitchFamily="34" charset="0"/>
                <a:ea typeface="Calibri" panose="020F0502020204030204" pitchFamily="34" charset="0"/>
              </a:rPr>
              <a:t>” en </a:t>
            </a:r>
            <a:r>
              <a:rPr lang="es-EC" sz="1200" b="1" dirty="0">
                <a:effectLst/>
                <a:latin typeface="Arial" panose="020B0604020202020204" pitchFamily="34" charset="0"/>
                <a:ea typeface="Calibri" panose="020F0502020204030204" pitchFamily="34" charset="0"/>
              </a:rPr>
              <a:t>Unity</a:t>
            </a:r>
            <a:endParaRPr lang="es-EC" sz="1200" b="1" dirty="0"/>
          </a:p>
        </p:txBody>
      </p:sp>
      <p:pic>
        <p:nvPicPr>
          <p:cNvPr id="12" name="Imagen 11">
            <a:extLst>
              <a:ext uri="{FF2B5EF4-FFF2-40B4-BE49-F238E27FC236}">
                <a16:creationId xmlns:a16="http://schemas.microsoft.com/office/drawing/2014/main" id="{84C0C5FA-9AA0-4B6D-A7B5-51688D50E9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251" y="3988255"/>
            <a:ext cx="3046740" cy="2208087"/>
          </a:xfrm>
          <a:prstGeom prst="rect">
            <a:avLst/>
          </a:prstGeom>
          <a:ln>
            <a:solidFill>
              <a:schemeClr val="tx1"/>
            </a:solidFill>
          </a:ln>
        </p:spPr>
      </p:pic>
      <p:sp>
        <p:nvSpPr>
          <p:cNvPr id="13" name="CuadroTexto 12">
            <a:extLst>
              <a:ext uri="{FF2B5EF4-FFF2-40B4-BE49-F238E27FC236}">
                <a16:creationId xmlns:a16="http://schemas.microsoft.com/office/drawing/2014/main" id="{61824B17-88E3-419C-B17A-7CC246BD7DEC}"/>
              </a:ext>
            </a:extLst>
          </p:cNvPr>
          <p:cNvSpPr txBox="1"/>
          <p:nvPr/>
        </p:nvSpPr>
        <p:spPr>
          <a:xfrm>
            <a:off x="417251" y="3450015"/>
            <a:ext cx="3009243" cy="461665"/>
          </a:xfrm>
          <a:prstGeom prst="rect">
            <a:avLst/>
          </a:prstGeom>
          <a:noFill/>
        </p:spPr>
        <p:txBody>
          <a:bodyPr wrap="square">
            <a:spAutoFit/>
          </a:bodyPr>
          <a:lstStyle/>
          <a:p>
            <a:pPr algn="ctr"/>
            <a:r>
              <a:rPr lang="es-EC" sz="1200" b="1" dirty="0">
                <a:latin typeface="Arial" panose="020B0604020202020204" pitchFamily="34" charset="0"/>
              </a:rPr>
              <a:t>Obtención de la licencia de visualización de Vuforia en el sitio web</a:t>
            </a:r>
            <a:endParaRPr lang="es-EC" sz="1200" b="1" dirty="0"/>
          </a:p>
        </p:txBody>
      </p:sp>
      <p:pic>
        <p:nvPicPr>
          <p:cNvPr id="14" name="Imagen 13">
            <a:extLst>
              <a:ext uri="{FF2B5EF4-FFF2-40B4-BE49-F238E27FC236}">
                <a16:creationId xmlns:a16="http://schemas.microsoft.com/office/drawing/2014/main" id="{CF255AF5-4A4F-4E41-A4DB-389F3F1D12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36125" y="3964313"/>
            <a:ext cx="1702435" cy="2208088"/>
          </a:xfrm>
          <a:prstGeom prst="rect">
            <a:avLst/>
          </a:prstGeom>
        </p:spPr>
      </p:pic>
      <p:sp>
        <p:nvSpPr>
          <p:cNvPr id="15" name="CuadroTexto 14">
            <a:extLst>
              <a:ext uri="{FF2B5EF4-FFF2-40B4-BE49-F238E27FC236}">
                <a16:creationId xmlns:a16="http://schemas.microsoft.com/office/drawing/2014/main" id="{1EADCF38-B41D-47BA-8D4D-6BB00A7DF245}"/>
              </a:ext>
            </a:extLst>
          </p:cNvPr>
          <p:cNvSpPr txBox="1"/>
          <p:nvPr/>
        </p:nvSpPr>
        <p:spPr>
          <a:xfrm>
            <a:off x="7982720" y="3546776"/>
            <a:ext cx="3009243" cy="276999"/>
          </a:xfrm>
          <a:prstGeom prst="rect">
            <a:avLst/>
          </a:prstGeom>
          <a:noFill/>
        </p:spPr>
        <p:txBody>
          <a:bodyPr wrap="square">
            <a:spAutoFit/>
          </a:bodyPr>
          <a:lstStyle/>
          <a:p>
            <a:pPr algn="ctr"/>
            <a:r>
              <a:rPr lang="es-EC" sz="1200" b="1" dirty="0"/>
              <a:t>Instalación de la licencia de Vuforia en Unity</a:t>
            </a:r>
          </a:p>
        </p:txBody>
      </p:sp>
      <p:pic>
        <p:nvPicPr>
          <p:cNvPr id="18" name="Imagen 17">
            <a:extLst>
              <a:ext uri="{FF2B5EF4-FFF2-40B4-BE49-F238E27FC236}">
                <a16:creationId xmlns:a16="http://schemas.microsoft.com/office/drawing/2014/main" id="{20E1BF71-AED7-4B7F-AA04-72F6B2E915B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4080843" y="3964313"/>
            <a:ext cx="2898914" cy="2208087"/>
          </a:xfrm>
          <a:prstGeom prst="rect">
            <a:avLst/>
          </a:prstGeom>
          <a:ln>
            <a:noFill/>
          </a:ln>
          <a:extLst>
            <a:ext uri="{53640926-AAD7-44D8-BBD7-CCE9431645EC}">
              <a14:shadowObscured xmlns:a14="http://schemas.microsoft.com/office/drawing/2010/main"/>
            </a:ext>
          </a:extLst>
        </p:spPr>
      </p:pic>
      <p:sp>
        <p:nvSpPr>
          <p:cNvPr id="19" name="CuadroTexto 18">
            <a:extLst>
              <a:ext uri="{FF2B5EF4-FFF2-40B4-BE49-F238E27FC236}">
                <a16:creationId xmlns:a16="http://schemas.microsoft.com/office/drawing/2014/main" id="{EB7508A7-D81D-454E-9521-FE0F873AFDCB}"/>
              </a:ext>
            </a:extLst>
          </p:cNvPr>
          <p:cNvSpPr txBox="1"/>
          <p:nvPr/>
        </p:nvSpPr>
        <p:spPr>
          <a:xfrm>
            <a:off x="4036091" y="3551648"/>
            <a:ext cx="3009243" cy="276999"/>
          </a:xfrm>
          <a:prstGeom prst="rect">
            <a:avLst/>
          </a:prstGeom>
          <a:noFill/>
        </p:spPr>
        <p:txBody>
          <a:bodyPr wrap="square">
            <a:spAutoFit/>
          </a:bodyPr>
          <a:lstStyle/>
          <a:p>
            <a:pPr algn="ctr"/>
            <a:r>
              <a:rPr lang="es-EC" sz="1200" b="1" dirty="0"/>
              <a:t>Instalación en la escena la </a:t>
            </a:r>
            <a:r>
              <a:rPr lang="es-EC" sz="1200" b="1" dirty="0" err="1"/>
              <a:t>ARcamara</a:t>
            </a:r>
            <a:endParaRPr lang="es-EC" sz="1200" b="1" dirty="0"/>
          </a:p>
        </p:txBody>
      </p:sp>
    </p:spTree>
    <p:extLst>
      <p:ext uri="{BB962C8B-B14F-4D97-AF65-F5344CB8AC3E}">
        <p14:creationId xmlns:p14="http://schemas.microsoft.com/office/powerpoint/2010/main" val="350988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57"/>
            <a:ext cx="12322098" cy="6857143"/>
          </a:xfrm>
          <a:prstGeom prst="rect">
            <a:avLst/>
          </a:prstGeom>
        </p:spPr>
      </p:pic>
      <p:sp>
        <p:nvSpPr>
          <p:cNvPr id="2" name="Título 1"/>
          <p:cNvSpPr txBox="1">
            <a:spLocks/>
          </p:cNvSpPr>
          <p:nvPr/>
        </p:nvSpPr>
        <p:spPr>
          <a:xfrm>
            <a:off x="3336470" y="2755947"/>
            <a:ext cx="5853765" cy="19857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40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A099C18-572D-4408-B958-F718DE640C5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6" name="CuadroTexto 5">
            <a:extLst>
              <a:ext uri="{FF2B5EF4-FFF2-40B4-BE49-F238E27FC236}">
                <a16:creationId xmlns:a16="http://schemas.microsoft.com/office/drawing/2014/main" id="{55C88EC5-97F7-4DA1-95E9-D40BB61C4905}"/>
              </a:ext>
            </a:extLst>
          </p:cNvPr>
          <p:cNvSpPr txBox="1"/>
          <p:nvPr/>
        </p:nvSpPr>
        <p:spPr>
          <a:xfrm>
            <a:off x="205273" y="88774"/>
            <a:ext cx="6568751" cy="707886"/>
          </a:xfrm>
          <a:prstGeom prst="rect">
            <a:avLst/>
          </a:prstGeom>
          <a:noFill/>
        </p:spPr>
        <p:txBody>
          <a:bodyPr wrap="square">
            <a:spAutoFit/>
          </a:bodyPr>
          <a:lstStyle/>
          <a:p>
            <a:r>
              <a:rPr lang="es-EC" sz="24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Modelamiento en 3D en CityEngine</a:t>
            </a:r>
          </a:p>
          <a:p>
            <a:endParaRPr lang="es-EC" sz="1600" b="1" dirty="0"/>
          </a:p>
        </p:txBody>
      </p:sp>
      <p:pic>
        <p:nvPicPr>
          <p:cNvPr id="8" name="Imagen 7">
            <a:extLst>
              <a:ext uri="{FF2B5EF4-FFF2-40B4-BE49-F238E27FC236}">
                <a16:creationId xmlns:a16="http://schemas.microsoft.com/office/drawing/2014/main" id="{36196F5B-1CE8-4A72-B501-A43F9096E115}"/>
              </a:ext>
            </a:extLst>
          </p:cNvPr>
          <p:cNvPicPr>
            <a:picLocks noChangeAspect="1"/>
          </p:cNvPicPr>
          <p:nvPr/>
        </p:nvPicPr>
        <p:blipFill>
          <a:blip r:embed="rId3"/>
          <a:stretch>
            <a:fillRect/>
          </a:stretch>
        </p:blipFill>
        <p:spPr>
          <a:xfrm>
            <a:off x="2052637" y="1214437"/>
            <a:ext cx="8086725" cy="4429125"/>
          </a:xfrm>
          <a:prstGeom prst="rect">
            <a:avLst/>
          </a:prstGeom>
        </p:spPr>
      </p:pic>
    </p:spTree>
    <p:extLst>
      <p:ext uri="{BB962C8B-B14F-4D97-AF65-F5344CB8AC3E}">
        <p14:creationId xmlns:p14="http://schemas.microsoft.com/office/powerpoint/2010/main" val="335126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325" y="857"/>
            <a:ext cx="12356529" cy="6857143"/>
          </a:xfrm>
          <a:prstGeom prst="rect">
            <a:avLst/>
          </a:prstGeom>
        </p:spPr>
      </p:pic>
      <p:sp>
        <p:nvSpPr>
          <p:cNvPr id="24" name="CuadroTexto 23">
            <a:extLst>
              <a:ext uri="{FF2B5EF4-FFF2-40B4-BE49-F238E27FC236}">
                <a16:creationId xmlns:a16="http://schemas.microsoft.com/office/drawing/2014/main" id="{5AF094AE-5DEC-405A-A628-D9B4ACD9F932}"/>
              </a:ext>
            </a:extLst>
          </p:cNvPr>
          <p:cNvSpPr txBox="1"/>
          <p:nvPr/>
        </p:nvSpPr>
        <p:spPr>
          <a:xfrm>
            <a:off x="-74646" y="209028"/>
            <a:ext cx="6568751" cy="400110"/>
          </a:xfrm>
          <a:prstGeom prst="rect">
            <a:avLst/>
          </a:prstGeom>
          <a:noFill/>
        </p:spPr>
        <p:txBody>
          <a:bodyPr wrap="square">
            <a:spAutoFit/>
          </a:bodyPr>
          <a:lstStyle/>
          <a:p>
            <a:r>
              <a:rPr lang="es-EC"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Visualizaciones VR en la plataforma digital Unity</a:t>
            </a:r>
            <a:endParaRPr lang="es-EC" sz="2000" b="1" dirty="0">
              <a:effectLst>
                <a:outerShdw blurRad="38100" dist="38100" dir="2700000" algn="tl">
                  <a:srgbClr val="000000">
                    <a:alpha val="43137"/>
                  </a:srgbClr>
                </a:outerShdw>
              </a:effectLst>
            </a:endParaRPr>
          </a:p>
        </p:txBody>
      </p:sp>
      <p:sp>
        <p:nvSpPr>
          <p:cNvPr id="27" name="CuadroTexto 26">
            <a:extLst>
              <a:ext uri="{FF2B5EF4-FFF2-40B4-BE49-F238E27FC236}">
                <a16:creationId xmlns:a16="http://schemas.microsoft.com/office/drawing/2014/main" id="{27429ADE-A5C2-47E4-819D-1024A24D7D77}"/>
              </a:ext>
            </a:extLst>
          </p:cNvPr>
          <p:cNvSpPr txBox="1"/>
          <p:nvPr/>
        </p:nvSpPr>
        <p:spPr>
          <a:xfrm>
            <a:off x="228599" y="660583"/>
            <a:ext cx="7921487" cy="307777"/>
          </a:xfrm>
          <a:prstGeom prst="rect">
            <a:avLst/>
          </a:prstGeom>
          <a:noFill/>
        </p:spPr>
        <p:txBody>
          <a:bodyPr wrap="square">
            <a:spAutoFit/>
          </a:bodyPr>
          <a:lstStyle/>
          <a:p>
            <a:pPr algn="ctr"/>
            <a:r>
              <a:rPr lang="es-EC" sz="1400" b="1" dirty="0">
                <a:effectLst/>
                <a:latin typeface="Arial" panose="020B0604020202020204" pitchFamily="34" charset="0"/>
                <a:ea typeface="Calibri" panose="020F0502020204030204" pitchFamily="34" charset="0"/>
              </a:rPr>
              <a:t>Visualización </a:t>
            </a:r>
            <a:r>
              <a:rPr lang="es-EC" sz="1400" b="1" dirty="0">
                <a:latin typeface="Arial" panose="020B0604020202020204" pitchFamily="34" charset="0"/>
                <a:ea typeface="Calibri" panose="020F0502020204030204" pitchFamily="34" charset="0"/>
              </a:rPr>
              <a:t>de la simulación en VR de la zona de estudio del Cantón Rumiñahui</a:t>
            </a:r>
            <a:endParaRPr lang="es-EC" sz="1400" b="1" dirty="0"/>
          </a:p>
        </p:txBody>
      </p:sp>
      <p:pic>
        <p:nvPicPr>
          <p:cNvPr id="5" name="Imagen 4">
            <a:extLst>
              <a:ext uri="{FF2B5EF4-FFF2-40B4-BE49-F238E27FC236}">
                <a16:creationId xmlns:a16="http://schemas.microsoft.com/office/drawing/2014/main" id="{CB611152-9C9F-4A59-A033-7BCEE3B51A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7988" y="1410234"/>
            <a:ext cx="7514902" cy="4037532"/>
          </a:xfrm>
          <a:prstGeom prst="rect">
            <a:avLst/>
          </a:prstGeom>
        </p:spPr>
      </p:pic>
    </p:spTree>
    <p:extLst>
      <p:ext uri="{BB962C8B-B14F-4D97-AF65-F5344CB8AC3E}">
        <p14:creationId xmlns:p14="http://schemas.microsoft.com/office/powerpoint/2010/main" val="3883926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325" y="857"/>
            <a:ext cx="12356529" cy="6857143"/>
          </a:xfrm>
          <a:prstGeom prst="rect">
            <a:avLst/>
          </a:prstGeom>
        </p:spPr>
      </p:pic>
      <p:sp>
        <p:nvSpPr>
          <p:cNvPr id="24" name="CuadroTexto 23">
            <a:extLst>
              <a:ext uri="{FF2B5EF4-FFF2-40B4-BE49-F238E27FC236}">
                <a16:creationId xmlns:a16="http://schemas.microsoft.com/office/drawing/2014/main" id="{5AF094AE-5DEC-405A-A628-D9B4ACD9F932}"/>
              </a:ext>
            </a:extLst>
          </p:cNvPr>
          <p:cNvSpPr txBox="1"/>
          <p:nvPr/>
        </p:nvSpPr>
        <p:spPr>
          <a:xfrm>
            <a:off x="-74646" y="209028"/>
            <a:ext cx="6568751" cy="400110"/>
          </a:xfrm>
          <a:prstGeom prst="rect">
            <a:avLst/>
          </a:prstGeom>
          <a:noFill/>
        </p:spPr>
        <p:txBody>
          <a:bodyPr wrap="square">
            <a:spAutoFit/>
          </a:bodyPr>
          <a:lstStyle/>
          <a:p>
            <a:r>
              <a:rPr lang="es-EC"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Visualizaciones VR en la plataforma digital Unity</a:t>
            </a:r>
            <a:endParaRPr lang="es-EC" sz="2000" b="1" dirty="0">
              <a:effectLst>
                <a:outerShdw blurRad="38100" dist="38100" dir="2700000" algn="tl">
                  <a:srgbClr val="000000">
                    <a:alpha val="43137"/>
                  </a:srgbClr>
                </a:outerShdw>
              </a:effectLst>
            </a:endParaRPr>
          </a:p>
        </p:txBody>
      </p:sp>
      <p:sp>
        <p:nvSpPr>
          <p:cNvPr id="28" name="CuadroTexto 27">
            <a:extLst>
              <a:ext uri="{FF2B5EF4-FFF2-40B4-BE49-F238E27FC236}">
                <a16:creationId xmlns:a16="http://schemas.microsoft.com/office/drawing/2014/main" id="{824B076D-E939-4276-8692-E8DD48610738}"/>
              </a:ext>
            </a:extLst>
          </p:cNvPr>
          <p:cNvSpPr txBox="1"/>
          <p:nvPr/>
        </p:nvSpPr>
        <p:spPr>
          <a:xfrm>
            <a:off x="-179325" y="713966"/>
            <a:ext cx="7404652" cy="307777"/>
          </a:xfrm>
          <a:prstGeom prst="rect">
            <a:avLst/>
          </a:prstGeom>
          <a:noFill/>
        </p:spPr>
        <p:txBody>
          <a:bodyPr wrap="square">
            <a:spAutoFit/>
          </a:bodyPr>
          <a:lstStyle/>
          <a:p>
            <a:pPr algn="ctr"/>
            <a:r>
              <a:rPr lang="es-EC" sz="1400" b="1" dirty="0">
                <a:effectLst/>
                <a:latin typeface="Arial" panose="020B0604020202020204" pitchFamily="34" charset="0"/>
                <a:ea typeface="Calibri" panose="020F0502020204030204" pitchFamily="34" charset="0"/>
              </a:rPr>
              <a:t>Visualización </a:t>
            </a:r>
            <a:r>
              <a:rPr lang="es-EC" sz="1400" b="1" dirty="0">
                <a:latin typeface="Arial" panose="020B0604020202020204" pitchFamily="34" charset="0"/>
                <a:ea typeface="Calibri" panose="020F0502020204030204" pitchFamily="34" charset="0"/>
              </a:rPr>
              <a:t>de la simulación en VR de la zona de estudio del Cantón Salinas</a:t>
            </a:r>
            <a:endParaRPr lang="es-EC" sz="1400" b="1" dirty="0"/>
          </a:p>
        </p:txBody>
      </p:sp>
      <p:pic>
        <p:nvPicPr>
          <p:cNvPr id="5" name="Imagen 4">
            <a:extLst>
              <a:ext uri="{FF2B5EF4-FFF2-40B4-BE49-F238E27FC236}">
                <a16:creationId xmlns:a16="http://schemas.microsoft.com/office/drawing/2014/main" id="{FB81EA2B-83C9-4447-8B37-E04F90D5A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6399" y="1199297"/>
            <a:ext cx="8985080" cy="4612282"/>
          </a:xfrm>
          <a:prstGeom prst="rect">
            <a:avLst/>
          </a:prstGeom>
        </p:spPr>
      </p:pic>
    </p:spTree>
    <p:extLst>
      <p:ext uri="{BB962C8B-B14F-4D97-AF65-F5344CB8AC3E}">
        <p14:creationId xmlns:p14="http://schemas.microsoft.com/office/powerpoint/2010/main" val="255370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325" y="857"/>
            <a:ext cx="12356529" cy="6857143"/>
          </a:xfrm>
          <a:prstGeom prst="rect">
            <a:avLst/>
          </a:prstGeom>
        </p:spPr>
      </p:pic>
      <p:sp>
        <p:nvSpPr>
          <p:cNvPr id="14" name="CuadroTexto 13">
            <a:extLst>
              <a:ext uri="{FF2B5EF4-FFF2-40B4-BE49-F238E27FC236}">
                <a16:creationId xmlns:a16="http://schemas.microsoft.com/office/drawing/2014/main" id="{6FFF3FC5-647F-4B3F-92EA-005D2D5CECD8}"/>
              </a:ext>
            </a:extLst>
          </p:cNvPr>
          <p:cNvSpPr txBox="1"/>
          <p:nvPr/>
        </p:nvSpPr>
        <p:spPr>
          <a:xfrm>
            <a:off x="-89958" y="205822"/>
            <a:ext cx="6568751" cy="400110"/>
          </a:xfrm>
          <a:prstGeom prst="rect">
            <a:avLst/>
          </a:prstGeom>
          <a:noFill/>
        </p:spPr>
        <p:txBody>
          <a:bodyPr wrap="square">
            <a:spAutoFit/>
          </a:bodyPr>
          <a:lstStyle/>
          <a:p>
            <a:r>
              <a:rPr lang="es-EC"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Visualizaciones AR en la plataforma digital Unity</a:t>
            </a:r>
            <a:endParaRPr lang="es-EC" sz="2000" b="1" dirty="0">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id="{1E8E9796-585D-4840-8265-521096AEEA3B}"/>
              </a:ext>
            </a:extLst>
          </p:cNvPr>
          <p:cNvSpPr txBox="1"/>
          <p:nvPr/>
        </p:nvSpPr>
        <p:spPr>
          <a:xfrm>
            <a:off x="-530568" y="665452"/>
            <a:ext cx="8031298" cy="307777"/>
          </a:xfrm>
          <a:prstGeom prst="rect">
            <a:avLst/>
          </a:prstGeom>
          <a:noFill/>
        </p:spPr>
        <p:txBody>
          <a:bodyPr wrap="square">
            <a:spAutoFit/>
          </a:bodyPr>
          <a:lstStyle/>
          <a:p>
            <a:pPr algn="ctr"/>
            <a:r>
              <a:rPr lang="es-EC" sz="1400" b="1" dirty="0">
                <a:effectLst/>
                <a:latin typeface="Arial" panose="020B0604020202020204" pitchFamily="34" charset="0"/>
                <a:ea typeface="Calibri" panose="020F0502020204030204" pitchFamily="34" charset="0"/>
              </a:rPr>
              <a:t>Visualización </a:t>
            </a:r>
            <a:r>
              <a:rPr lang="es-EC" sz="1400" b="1" dirty="0">
                <a:latin typeface="Arial" panose="020B0604020202020204" pitchFamily="34" charset="0"/>
                <a:ea typeface="Calibri" panose="020F0502020204030204" pitchFamily="34" charset="0"/>
              </a:rPr>
              <a:t>del aplicativo de AR de la zona de estudio del Cantón Rumiñahui</a:t>
            </a:r>
            <a:endParaRPr lang="es-EC" sz="1400" b="1" dirty="0"/>
          </a:p>
        </p:txBody>
      </p:sp>
      <p:pic>
        <p:nvPicPr>
          <p:cNvPr id="3" name="Imagen 2">
            <a:extLst>
              <a:ext uri="{FF2B5EF4-FFF2-40B4-BE49-F238E27FC236}">
                <a16:creationId xmlns:a16="http://schemas.microsoft.com/office/drawing/2014/main" id="{57B888E9-4251-4688-B291-FC3906D47B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4220" y="1681335"/>
            <a:ext cx="7133115" cy="3778432"/>
          </a:xfrm>
          <a:prstGeom prst="rect">
            <a:avLst/>
          </a:prstGeom>
        </p:spPr>
      </p:pic>
    </p:spTree>
    <p:extLst>
      <p:ext uri="{BB962C8B-B14F-4D97-AF65-F5344CB8AC3E}">
        <p14:creationId xmlns:p14="http://schemas.microsoft.com/office/powerpoint/2010/main" val="2528024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325" y="857"/>
            <a:ext cx="12356529" cy="6857143"/>
          </a:xfrm>
          <a:prstGeom prst="rect">
            <a:avLst/>
          </a:prstGeom>
        </p:spPr>
      </p:pic>
      <p:sp>
        <p:nvSpPr>
          <p:cNvPr id="14" name="CuadroTexto 13">
            <a:extLst>
              <a:ext uri="{FF2B5EF4-FFF2-40B4-BE49-F238E27FC236}">
                <a16:creationId xmlns:a16="http://schemas.microsoft.com/office/drawing/2014/main" id="{6FFF3FC5-647F-4B3F-92EA-005D2D5CECD8}"/>
              </a:ext>
            </a:extLst>
          </p:cNvPr>
          <p:cNvSpPr txBox="1"/>
          <p:nvPr/>
        </p:nvSpPr>
        <p:spPr>
          <a:xfrm>
            <a:off x="-89958" y="205822"/>
            <a:ext cx="6568751" cy="400110"/>
          </a:xfrm>
          <a:prstGeom prst="rect">
            <a:avLst/>
          </a:prstGeom>
          <a:noFill/>
        </p:spPr>
        <p:txBody>
          <a:bodyPr wrap="square">
            <a:spAutoFit/>
          </a:bodyPr>
          <a:lstStyle/>
          <a:p>
            <a:r>
              <a:rPr lang="es-EC" sz="2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rPr>
              <a:t>Visualizaciones AR en la plataforma digital Unity</a:t>
            </a:r>
            <a:endParaRPr lang="es-EC" sz="2000" b="1" dirty="0">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66C86577-C2BC-42F9-A112-FA43880B6CF8}"/>
              </a:ext>
            </a:extLst>
          </p:cNvPr>
          <p:cNvSpPr txBox="1"/>
          <p:nvPr/>
        </p:nvSpPr>
        <p:spPr>
          <a:xfrm>
            <a:off x="14796" y="665452"/>
            <a:ext cx="6826994" cy="307777"/>
          </a:xfrm>
          <a:prstGeom prst="rect">
            <a:avLst/>
          </a:prstGeom>
          <a:noFill/>
        </p:spPr>
        <p:txBody>
          <a:bodyPr wrap="square">
            <a:spAutoFit/>
          </a:bodyPr>
          <a:lstStyle/>
          <a:p>
            <a:pPr algn="ctr"/>
            <a:r>
              <a:rPr lang="es-EC" sz="1400" b="1" dirty="0">
                <a:effectLst/>
                <a:latin typeface="Arial" panose="020B0604020202020204" pitchFamily="34" charset="0"/>
                <a:ea typeface="Calibri" panose="020F0502020204030204" pitchFamily="34" charset="0"/>
              </a:rPr>
              <a:t>Visualización </a:t>
            </a:r>
            <a:r>
              <a:rPr lang="es-EC" sz="1400" b="1" dirty="0">
                <a:latin typeface="Arial" panose="020B0604020202020204" pitchFamily="34" charset="0"/>
                <a:ea typeface="Calibri" panose="020F0502020204030204" pitchFamily="34" charset="0"/>
              </a:rPr>
              <a:t>del aplicativo de AR de la zona de estudio del Cantón Salinas</a:t>
            </a:r>
            <a:endParaRPr lang="es-EC" sz="1400" b="1" dirty="0"/>
          </a:p>
        </p:txBody>
      </p:sp>
      <p:pic>
        <p:nvPicPr>
          <p:cNvPr id="3" name="Imagen 2">
            <a:extLst>
              <a:ext uri="{FF2B5EF4-FFF2-40B4-BE49-F238E27FC236}">
                <a16:creationId xmlns:a16="http://schemas.microsoft.com/office/drawing/2014/main" id="{5B6D9FD5-866C-4631-8BBE-B6ABC68EEB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1973" y="1590911"/>
            <a:ext cx="6804272" cy="3676178"/>
          </a:xfrm>
          <a:prstGeom prst="rect">
            <a:avLst/>
          </a:prstGeom>
        </p:spPr>
      </p:pic>
    </p:spTree>
    <p:extLst>
      <p:ext uri="{BB962C8B-B14F-4D97-AF65-F5344CB8AC3E}">
        <p14:creationId xmlns:p14="http://schemas.microsoft.com/office/powerpoint/2010/main" val="81859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2" name="Título 1"/>
          <p:cNvSpPr>
            <a:spLocks noGrp="1"/>
          </p:cNvSpPr>
          <p:nvPr>
            <p:ph type="title"/>
          </p:nvPr>
        </p:nvSpPr>
        <p:spPr>
          <a:xfrm>
            <a:off x="365760" y="-314641"/>
            <a:ext cx="10515600" cy="1325563"/>
          </a:xfrm>
        </p:spPr>
        <p:txBody>
          <a:bodyPr>
            <a:normAutofit/>
          </a:bodyPr>
          <a:lstStyle/>
          <a:p>
            <a:r>
              <a:rPr lang="es-EC" sz="4000" b="1" dirty="0">
                <a:effectLst>
                  <a:outerShdw blurRad="38100" dist="38100" dir="2700000" algn="tl">
                    <a:srgbClr val="000000">
                      <a:alpha val="43137"/>
                    </a:srgbClr>
                  </a:outerShdw>
                </a:effectLst>
              </a:rPr>
              <a:t>Problema</a:t>
            </a:r>
            <a:endParaRPr lang="en-US" sz="4000" b="1" dirty="0">
              <a:effectLst>
                <a:outerShdw blurRad="38100" dist="38100" dir="2700000" algn="tl">
                  <a:srgbClr val="000000">
                    <a:alpha val="43137"/>
                  </a:srgbClr>
                </a:outerShdw>
              </a:effectLst>
            </a:endParaRPr>
          </a:p>
        </p:txBody>
      </p:sp>
      <p:sp>
        <p:nvSpPr>
          <p:cNvPr id="3" name="Rectángulo: esquinas redondeadas 2">
            <a:extLst>
              <a:ext uri="{FF2B5EF4-FFF2-40B4-BE49-F238E27FC236}">
                <a16:creationId xmlns:a16="http://schemas.microsoft.com/office/drawing/2014/main" id="{2A81556F-D286-41E5-9DEC-B66966489C2F}"/>
              </a:ext>
            </a:extLst>
          </p:cNvPr>
          <p:cNvSpPr/>
          <p:nvPr/>
        </p:nvSpPr>
        <p:spPr>
          <a:xfrm>
            <a:off x="593320" y="2665305"/>
            <a:ext cx="2316530" cy="1019394"/>
          </a:xfrm>
          <a:prstGeom prst="roundRect">
            <a:avLst/>
          </a:prstGeom>
          <a:solidFill>
            <a:schemeClr val="accent1">
              <a:lumMod val="75000"/>
            </a:schemeClr>
          </a:solidFill>
          <a:scene3d>
            <a:camera prst="perspective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b="1" dirty="0">
                <a:solidFill>
                  <a:schemeClr val="bg1"/>
                </a:solidFill>
                <a:latin typeface="Arial" panose="020B0604020202020204" pitchFamily="34" charset="0"/>
                <a:cs typeface="Arial" panose="020B0604020202020204" pitchFamily="34" charset="0"/>
              </a:rPr>
              <a:t>Mala planificación territorial.</a:t>
            </a:r>
            <a:endParaRPr lang="es-EC" sz="1600" b="1" dirty="0">
              <a:solidFill>
                <a:schemeClr val="bg1"/>
              </a:solidFill>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id="{855AD69D-EE66-43B7-B4D7-45FB2D02D4F5}"/>
              </a:ext>
            </a:extLst>
          </p:cNvPr>
          <p:cNvSpPr/>
          <p:nvPr/>
        </p:nvSpPr>
        <p:spPr>
          <a:xfrm>
            <a:off x="4480891" y="2474662"/>
            <a:ext cx="3230217" cy="1301370"/>
          </a:xfrm>
          <a:prstGeom prst="round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rial" panose="020B0604020202020204" pitchFamily="34" charset="0"/>
                <a:cs typeface="Arial" panose="020B0604020202020204" pitchFamily="34" charset="0"/>
              </a:rPr>
              <a:t>Falta de planes de contingencia inmersivos e identificación de zonas de riesgos</a:t>
            </a:r>
          </a:p>
        </p:txBody>
      </p:sp>
      <p:sp>
        <p:nvSpPr>
          <p:cNvPr id="7" name="Rectángulo: esquinas redondeadas 6">
            <a:extLst>
              <a:ext uri="{FF2B5EF4-FFF2-40B4-BE49-F238E27FC236}">
                <a16:creationId xmlns:a16="http://schemas.microsoft.com/office/drawing/2014/main" id="{58A76DD5-ABC4-4EC9-96FF-A6F2B9027927}"/>
              </a:ext>
            </a:extLst>
          </p:cNvPr>
          <p:cNvSpPr/>
          <p:nvPr/>
        </p:nvSpPr>
        <p:spPr>
          <a:xfrm>
            <a:off x="8719156" y="2263012"/>
            <a:ext cx="3435766" cy="1618228"/>
          </a:xfrm>
          <a:prstGeom prst="roundRect">
            <a:avLst/>
          </a:prstGeom>
          <a:solidFill>
            <a:schemeClr val="accent1">
              <a:lumMod val="60000"/>
              <a:lumOff val="40000"/>
            </a:schemeClr>
          </a:solidFill>
          <a:scene3d>
            <a:camera prst="perspective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dirty="0">
                <a:solidFill>
                  <a:schemeClr val="bg1"/>
                </a:solidFill>
                <a:latin typeface="Arial" panose="020B0604020202020204" pitchFamily="34" charset="0"/>
                <a:cs typeface="Arial" panose="020B0604020202020204" pitchFamily="34" charset="0"/>
              </a:rPr>
              <a:t>Uso limitado de tecnología para la propagación de la información generada para la población</a:t>
            </a:r>
            <a:r>
              <a:rPr lang="es-ES" sz="1800" dirty="0">
                <a:solidFill>
                  <a:schemeClr val="bg1"/>
                </a:solidFill>
                <a:latin typeface="Arial" panose="020B0604020202020204" pitchFamily="34" charset="0"/>
                <a:cs typeface="Arial" panose="020B0604020202020204" pitchFamily="34" charset="0"/>
              </a:rPr>
              <a:t>.</a:t>
            </a:r>
          </a:p>
        </p:txBody>
      </p:sp>
      <p:sp>
        <p:nvSpPr>
          <p:cNvPr id="10" name="Flecha: a la derecha 9">
            <a:extLst>
              <a:ext uri="{FF2B5EF4-FFF2-40B4-BE49-F238E27FC236}">
                <a16:creationId xmlns:a16="http://schemas.microsoft.com/office/drawing/2014/main" id="{2CD4FF21-81B1-43A4-BE61-2FE5E4776916}"/>
              </a:ext>
            </a:extLst>
          </p:cNvPr>
          <p:cNvSpPr/>
          <p:nvPr/>
        </p:nvSpPr>
        <p:spPr>
          <a:xfrm>
            <a:off x="3563515" y="3055074"/>
            <a:ext cx="765890" cy="485192"/>
          </a:xfrm>
          <a:prstGeom prst="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id="{16B67D8E-2EC9-4623-8281-38E29EBC7355}"/>
              </a:ext>
            </a:extLst>
          </p:cNvPr>
          <p:cNvSpPr/>
          <p:nvPr/>
        </p:nvSpPr>
        <p:spPr>
          <a:xfrm>
            <a:off x="7953266" y="3072126"/>
            <a:ext cx="765890" cy="485192"/>
          </a:xfrm>
          <a:prstGeom prst="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13">
            <a:extLst>
              <a:ext uri="{FF2B5EF4-FFF2-40B4-BE49-F238E27FC236}">
                <a16:creationId xmlns:a16="http://schemas.microsoft.com/office/drawing/2014/main" id="{23B173BB-1CFE-4665-B511-CDED286C05AC}"/>
              </a:ext>
            </a:extLst>
          </p:cNvPr>
          <p:cNvSpPr txBox="1"/>
          <p:nvPr/>
        </p:nvSpPr>
        <p:spPr>
          <a:xfrm>
            <a:off x="256591" y="6358477"/>
            <a:ext cx="8662121" cy="369332"/>
          </a:xfrm>
          <a:prstGeom prst="rect">
            <a:avLst/>
          </a:prstGeom>
          <a:noFill/>
        </p:spPr>
        <p:txBody>
          <a:bodyPr wrap="square" rtlCol="0">
            <a:spAutoFit/>
          </a:bodyPr>
          <a:lstStyle/>
          <a:p>
            <a:r>
              <a:rPr lang="es-EC" dirty="0">
                <a:latin typeface="Arial" panose="020B0604020202020204" pitchFamily="34" charset="0"/>
                <a:cs typeface="Arial" panose="020B0604020202020204" pitchFamily="34" charset="0"/>
              </a:rPr>
              <a:t>(Rodero, 2017)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60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3" name="Título 1"/>
          <p:cNvSpPr>
            <a:spLocks noGrp="1"/>
          </p:cNvSpPr>
          <p:nvPr>
            <p:ph type="title"/>
          </p:nvPr>
        </p:nvSpPr>
        <p:spPr>
          <a:xfrm>
            <a:off x="2213811" y="2116306"/>
            <a:ext cx="7764378" cy="2625388"/>
          </a:xfrm>
        </p:spPr>
        <p:txBody>
          <a:bodyPr>
            <a:normAutofit/>
          </a:bodyPr>
          <a:lstStyle/>
          <a:p>
            <a:pPr algn="ctr"/>
            <a:r>
              <a:rPr lang="es-419"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 y Recomendaciones</a:t>
            </a:r>
            <a:endParaRPr lang="es-E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92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5" name="CuadroTexto 4">
            <a:extLst>
              <a:ext uri="{FF2B5EF4-FFF2-40B4-BE49-F238E27FC236}">
                <a16:creationId xmlns:a16="http://schemas.microsoft.com/office/drawing/2014/main" id="{2494EBF9-E30F-45ED-AE5D-93520A2A9969}"/>
              </a:ext>
            </a:extLst>
          </p:cNvPr>
          <p:cNvSpPr txBox="1"/>
          <p:nvPr/>
        </p:nvSpPr>
        <p:spPr>
          <a:xfrm>
            <a:off x="532660" y="275208"/>
            <a:ext cx="1867819" cy="400110"/>
          </a:xfrm>
          <a:prstGeom prst="rect">
            <a:avLst/>
          </a:prstGeom>
          <a:noFill/>
        </p:spPr>
        <p:txBody>
          <a:bodyPr wrap="none" rtlCol="0">
            <a:spAutoFit/>
          </a:bodyPr>
          <a:lstStyle/>
          <a:p>
            <a:r>
              <a:rPr lang="es-EC" sz="2000" b="1" dirty="0">
                <a:latin typeface="Arial" panose="020B0604020202020204" pitchFamily="34" charset="0"/>
                <a:cs typeface="Arial" panose="020B0604020202020204" pitchFamily="34" charset="0"/>
              </a:rPr>
              <a:t>Conclusiones</a:t>
            </a:r>
          </a:p>
        </p:txBody>
      </p:sp>
      <p:sp>
        <p:nvSpPr>
          <p:cNvPr id="10" name="CuadroTexto 9">
            <a:extLst>
              <a:ext uri="{FF2B5EF4-FFF2-40B4-BE49-F238E27FC236}">
                <a16:creationId xmlns:a16="http://schemas.microsoft.com/office/drawing/2014/main" id="{93474AC6-07F3-4963-B268-9881054B16F4}"/>
              </a:ext>
            </a:extLst>
          </p:cNvPr>
          <p:cNvSpPr txBox="1"/>
          <p:nvPr/>
        </p:nvSpPr>
        <p:spPr>
          <a:xfrm>
            <a:off x="410543" y="914353"/>
            <a:ext cx="11336698" cy="959943"/>
          </a:xfrm>
          <a:prstGeom prst="rect">
            <a:avLst/>
          </a:prstGeom>
          <a:noFill/>
        </p:spPr>
        <p:txBody>
          <a:bodyPr wrap="square">
            <a:spAutoFit/>
          </a:bodyPr>
          <a:lstStyle/>
          <a:p>
            <a:pPr marL="171450" indent="-171450" algn="just">
              <a:lnSpc>
                <a:spcPct val="107000"/>
              </a:lnSpc>
              <a:spcAft>
                <a:spcPts val="800"/>
              </a:spcAft>
              <a:buFont typeface="Wingdings" panose="05000000000000000000" pitchFamily="2" charset="2"/>
              <a:buChar char="Ø"/>
            </a:pPr>
            <a:r>
              <a:rPr lang="es-MX" sz="1800" b="1" dirty="0">
                <a:effectLst/>
                <a:latin typeface="Arial" panose="020B0604020202020204" pitchFamily="34" charset="0"/>
                <a:ea typeface="Calibri" panose="020F0502020204030204" pitchFamily="34" charset="0"/>
                <a:cs typeface="Arial" panose="020B0604020202020204" pitchFamily="34" charset="0"/>
              </a:rPr>
              <a:t>La generación de las bases de datos para la creación de los escenarios de inundaciones en el cantón de Rumiñahui y en el cantón Salinas asemejando a la realidad se logró gracias a que la información geográfica que fue proporcionada por los GAD.</a:t>
            </a:r>
          </a:p>
        </p:txBody>
      </p:sp>
      <p:sp>
        <p:nvSpPr>
          <p:cNvPr id="11" name="CuadroTexto 10">
            <a:extLst>
              <a:ext uri="{FF2B5EF4-FFF2-40B4-BE49-F238E27FC236}">
                <a16:creationId xmlns:a16="http://schemas.microsoft.com/office/drawing/2014/main" id="{8C9F979F-2E1F-4EAB-83D9-9BE9A38AA675}"/>
              </a:ext>
            </a:extLst>
          </p:cNvPr>
          <p:cNvSpPr txBox="1"/>
          <p:nvPr/>
        </p:nvSpPr>
        <p:spPr>
          <a:xfrm>
            <a:off x="410542" y="2543535"/>
            <a:ext cx="11336697" cy="663580"/>
          </a:xfrm>
          <a:prstGeom prst="rect">
            <a:avLst/>
          </a:prstGeom>
          <a:noFill/>
        </p:spPr>
        <p:txBody>
          <a:bodyPr wrap="square">
            <a:spAutoFit/>
          </a:bodyPr>
          <a:lstStyle/>
          <a:p>
            <a:pPr marL="171450" indent="-171450" algn="just">
              <a:lnSpc>
                <a:spcPct val="107000"/>
              </a:lnSpc>
              <a:spcAft>
                <a:spcPts val="800"/>
              </a:spcAft>
              <a:buFont typeface="Wingdings" panose="05000000000000000000" pitchFamily="2" charset="2"/>
              <a:buChar char="Ø"/>
            </a:pPr>
            <a:r>
              <a:rPr lang="es-MX" sz="1800" b="1" dirty="0">
                <a:latin typeface="Arial" panose="020B0604020202020204" pitchFamily="34" charset="0"/>
                <a:ea typeface="Calibri" panose="020F0502020204030204" pitchFamily="34" charset="0"/>
                <a:cs typeface="Arial" panose="020B0604020202020204" pitchFamily="34" charset="0"/>
              </a:rPr>
              <a:t>El recorrido del lahar en la simulación de la inundación ante una posible erupción del volcán Cotopaxi se lo realizó asemejando a la realidad generando una digitalización en el software Blender. </a:t>
            </a:r>
          </a:p>
        </p:txBody>
      </p:sp>
      <p:sp>
        <p:nvSpPr>
          <p:cNvPr id="13" name="CuadroTexto 12">
            <a:extLst>
              <a:ext uri="{FF2B5EF4-FFF2-40B4-BE49-F238E27FC236}">
                <a16:creationId xmlns:a16="http://schemas.microsoft.com/office/drawing/2014/main" id="{80A1D070-3EED-43D9-A8F5-7D49762F1F5B}"/>
              </a:ext>
            </a:extLst>
          </p:cNvPr>
          <p:cNvSpPr txBox="1"/>
          <p:nvPr/>
        </p:nvSpPr>
        <p:spPr>
          <a:xfrm>
            <a:off x="383368" y="3876354"/>
            <a:ext cx="11485171" cy="1200329"/>
          </a:xfrm>
          <a:prstGeom prst="rect">
            <a:avLst/>
          </a:prstGeom>
          <a:noFill/>
        </p:spPr>
        <p:txBody>
          <a:bodyPr wrap="square">
            <a:spAutoFit/>
          </a:bodyPr>
          <a:lstStyle/>
          <a:p>
            <a:pPr marL="285750" indent="-285750">
              <a:buFont typeface="Wingdings" panose="05000000000000000000" pitchFamily="2" charset="2"/>
              <a:buChar char="Ø"/>
            </a:pPr>
            <a:r>
              <a:rPr lang="es-MX" sz="1800" b="1" dirty="0">
                <a:effectLst/>
                <a:latin typeface="Arial" panose="020B0604020202020204" pitchFamily="34" charset="0"/>
                <a:ea typeface="Calibri" panose="020F0502020204030204" pitchFamily="34" charset="0"/>
                <a:cs typeface="Arial" panose="020B0604020202020204" pitchFamily="34" charset="0"/>
              </a:rPr>
              <a:t>El recorrido del agua en la simulación de la inundación ante un posible tsunami en el cantón Salinas se lo realizó gracias al apoyo de la información de inundaciones proporcionada por el Municipio de Salinas haciendo énfasis en la colaboración interinstitucional para el desarrollo científico y tecnológico del país. </a:t>
            </a:r>
            <a:endParaRPr lang="es-EC" dirty="0"/>
          </a:p>
        </p:txBody>
      </p:sp>
    </p:spTree>
    <p:extLst>
      <p:ext uri="{BB962C8B-B14F-4D97-AF65-F5344CB8AC3E}">
        <p14:creationId xmlns:p14="http://schemas.microsoft.com/office/powerpoint/2010/main" val="3236462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A099C18-572D-4408-B958-F718DE640C5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6" name="CuadroTexto 5">
            <a:extLst>
              <a:ext uri="{FF2B5EF4-FFF2-40B4-BE49-F238E27FC236}">
                <a16:creationId xmlns:a16="http://schemas.microsoft.com/office/drawing/2014/main" id="{F5019B14-A18B-4604-8724-997B01E26C7D}"/>
              </a:ext>
            </a:extLst>
          </p:cNvPr>
          <p:cNvSpPr txBox="1"/>
          <p:nvPr/>
        </p:nvSpPr>
        <p:spPr>
          <a:xfrm>
            <a:off x="213064" y="180459"/>
            <a:ext cx="6178858" cy="369332"/>
          </a:xfrm>
          <a:prstGeom prst="rect">
            <a:avLst/>
          </a:prstGeom>
          <a:noFill/>
        </p:spPr>
        <p:txBody>
          <a:bodyPr wrap="square">
            <a:spAutoFit/>
          </a:bodyPr>
          <a:lstStyle/>
          <a:p>
            <a:r>
              <a:rPr lang="es-EC" b="1" dirty="0">
                <a:latin typeface="Arial" panose="020B0604020202020204" pitchFamily="34" charset="0"/>
                <a:cs typeface="Arial" panose="020B0604020202020204" pitchFamily="34" charset="0"/>
              </a:rPr>
              <a:t>Recomendacio</a:t>
            </a:r>
            <a:r>
              <a:rPr lang="es-EC" sz="1800" b="1" dirty="0">
                <a:latin typeface="Arial" panose="020B0604020202020204" pitchFamily="34" charset="0"/>
                <a:cs typeface="Arial" panose="020B0604020202020204" pitchFamily="34" charset="0"/>
              </a:rPr>
              <a:t>nes</a:t>
            </a:r>
          </a:p>
        </p:txBody>
      </p:sp>
      <p:sp>
        <p:nvSpPr>
          <p:cNvPr id="14" name="CuadroTexto 13">
            <a:extLst>
              <a:ext uri="{FF2B5EF4-FFF2-40B4-BE49-F238E27FC236}">
                <a16:creationId xmlns:a16="http://schemas.microsoft.com/office/drawing/2014/main" id="{2D32C453-6B63-4FB7-BD0D-B16D37ACF312}"/>
              </a:ext>
            </a:extLst>
          </p:cNvPr>
          <p:cNvSpPr txBox="1"/>
          <p:nvPr/>
        </p:nvSpPr>
        <p:spPr>
          <a:xfrm>
            <a:off x="334795" y="842747"/>
            <a:ext cx="11597951" cy="1256306"/>
          </a:xfrm>
          <a:prstGeom prst="rect">
            <a:avLst/>
          </a:prstGeom>
          <a:noFill/>
        </p:spPr>
        <p:txBody>
          <a:bodyPr wrap="square">
            <a:spAutoFit/>
          </a:bodyPr>
          <a:lstStyle/>
          <a:p>
            <a:pPr marL="171450" indent="-171450" algn="just">
              <a:lnSpc>
                <a:spcPct val="107000"/>
              </a:lnSpc>
              <a:spcAft>
                <a:spcPts val="800"/>
              </a:spcAft>
              <a:buFont typeface="Wingdings" panose="05000000000000000000" pitchFamily="2" charset="2"/>
              <a:buChar char="Ø"/>
            </a:pPr>
            <a:r>
              <a:rPr lang="es-MX" sz="1800" b="1" dirty="0">
                <a:latin typeface="Arial" panose="020B0604020202020204" pitchFamily="34" charset="0"/>
                <a:cs typeface="Arial" panose="020B0604020202020204" pitchFamily="34" charset="0"/>
              </a:rPr>
              <a:t>Se recomienda se desarrollen concursos que motiven a los estudiantes a realizar trabajos en los que puedan conocer nuevas plataformas digitales que permitan la visualización de información geográfica aumentando el campo de investigación y proporcionar nuevas herramientas de planificación como apoyo a la gestión de riesgos.</a:t>
            </a:r>
          </a:p>
        </p:txBody>
      </p:sp>
      <p:sp>
        <p:nvSpPr>
          <p:cNvPr id="15" name="CuadroTexto 14">
            <a:extLst>
              <a:ext uri="{FF2B5EF4-FFF2-40B4-BE49-F238E27FC236}">
                <a16:creationId xmlns:a16="http://schemas.microsoft.com/office/drawing/2014/main" id="{73263F6E-B4C6-41DE-BC39-66EB475ED711}"/>
              </a:ext>
            </a:extLst>
          </p:cNvPr>
          <p:cNvSpPr txBox="1"/>
          <p:nvPr/>
        </p:nvSpPr>
        <p:spPr>
          <a:xfrm>
            <a:off x="334795" y="2477469"/>
            <a:ext cx="11597950" cy="1200329"/>
          </a:xfrm>
          <a:prstGeom prst="rect">
            <a:avLst/>
          </a:prstGeom>
          <a:noFill/>
        </p:spPr>
        <p:txBody>
          <a:bodyPr wrap="square">
            <a:spAutoFit/>
          </a:bodyPr>
          <a:lstStyle/>
          <a:p>
            <a:pPr marL="285750" indent="-285750" algn="just">
              <a:buFont typeface="Wingdings" panose="05000000000000000000" pitchFamily="2" charset="2"/>
              <a:buChar char="Ø"/>
            </a:pPr>
            <a:r>
              <a:rPr lang="es-MX" sz="1800" b="1" dirty="0">
                <a:latin typeface="Arial" panose="020B0604020202020204" pitchFamily="34" charset="0"/>
                <a:cs typeface="Arial" panose="020B0604020202020204" pitchFamily="34" charset="0"/>
              </a:rPr>
              <a:t>Se recomienda incentivar a los estudiantes a modelar los diferentes tipos de fenómenos naturales existentes en el Ecuador, diferentes a los expuestos en el presente trabajo para poder tener la totalidad de fenómenos naturales modelados y poder realizar concientización en las personas para que no crezca la población en zonas de alto riesgo contra la vida humana. </a:t>
            </a:r>
          </a:p>
        </p:txBody>
      </p:sp>
      <p:sp>
        <p:nvSpPr>
          <p:cNvPr id="16" name="CuadroTexto 15">
            <a:extLst>
              <a:ext uri="{FF2B5EF4-FFF2-40B4-BE49-F238E27FC236}">
                <a16:creationId xmlns:a16="http://schemas.microsoft.com/office/drawing/2014/main" id="{E730FABD-B232-4567-A402-2590AAE1CCD8}"/>
              </a:ext>
            </a:extLst>
          </p:cNvPr>
          <p:cNvSpPr txBox="1"/>
          <p:nvPr/>
        </p:nvSpPr>
        <p:spPr>
          <a:xfrm>
            <a:off x="334794" y="4001294"/>
            <a:ext cx="11597949" cy="923330"/>
          </a:xfrm>
          <a:prstGeom prst="rect">
            <a:avLst/>
          </a:prstGeom>
          <a:noFill/>
        </p:spPr>
        <p:txBody>
          <a:bodyPr wrap="square">
            <a:spAutoFit/>
          </a:bodyPr>
          <a:lstStyle/>
          <a:p>
            <a:pPr marL="285750" indent="-285750" algn="just">
              <a:buFont typeface="Wingdings" panose="05000000000000000000" pitchFamily="2" charset="2"/>
              <a:buChar char="Ø"/>
            </a:pPr>
            <a:r>
              <a:rPr lang="es-MX" sz="1800" b="1" dirty="0">
                <a:latin typeface="Arial" panose="020B0604020202020204" pitchFamily="34" charset="0"/>
                <a:cs typeface="Arial" panose="020B0604020202020204" pitchFamily="34" charset="0"/>
              </a:rPr>
              <a:t>Se recomienda el uso de otros motores de videojuegos, cascos de realidad virtual o programas de animación digital para realizar comparaciones de resultados y poder encontrar una metodología validada en comparaciones de las posibles nuevas formas de visualización de los datos geográficos.</a:t>
            </a:r>
          </a:p>
        </p:txBody>
      </p:sp>
    </p:spTree>
    <p:extLst>
      <p:ext uri="{BB962C8B-B14F-4D97-AF65-F5344CB8AC3E}">
        <p14:creationId xmlns:p14="http://schemas.microsoft.com/office/powerpoint/2010/main" val="405809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3" name="Rectángulo: esquinas redondeadas 2">
            <a:extLst>
              <a:ext uri="{FF2B5EF4-FFF2-40B4-BE49-F238E27FC236}">
                <a16:creationId xmlns:a16="http://schemas.microsoft.com/office/drawing/2014/main" id="{2A81556F-D286-41E5-9DEC-B66966489C2F}"/>
              </a:ext>
            </a:extLst>
          </p:cNvPr>
          <p:cNvSpPr/>
          <p:nvPr/>
        </p:nvSpPr>
        <p:spPr>
          <a:xfrm>
            <a:off x="218418" y="1735490"/>
            <a:ext cx="3398284" cy="3060444"/>
          </a:xfrm>
          <a:prstGeom prst="roundRect">
            <a:avLst/>
          </a:prstGeom>
          <a:solidFill>
            <a:schemeClr val="accent1">
              <a:lumMod val="75000"/>
            </a:schemeClr>
          </a:solidFill>
          <a:scene3d>
            <a:camera prst="perspectiveRigh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600" b="1" dirty="0">
                <a:solidFill>
                  <a:schemeClr val="bg1"/>
                </a:solidFill>
                <a:latin typeface="Arial" panose="020B0604020202020204" pitchFamily="34" charset="0"/>
                <a:cs typeface="Arial" panose="020B0604020202020204" pitchFamily="34" charset="0"/>
              </a:rPr>
              <a:t>Desarrollar una metodología para la visualización de la ocurrencia de un fenómeno natural y  contribuir a la elaboración de futuros planes de prevención y mitigación.</a:t>
            </a:r>
          </a:p>
        </p:txBody>
      </p:sp>
      <p:sp>
        <p:nvSpPr>
          <p:cNvPr id="6" name="Rectángulo: esquinas redondeadas 5">
            <a:extLst>
              <a:ext uri="{FF2B5EF4-FFF2-40B4-BE49-F238E27FC236}">
                <a16:creationId xmlns:a16="http://schemas.microsoft.com/office/drawing/2014/main" id="{855AD69D-EE66-43B7-B4D7-45FB2D02D4F5}"/>
              </a:ext>
            </a:extLst>
          </p:cNvPr>
          <p:cNvSpPr/>
          <p:nvPr/>
        </p:nvSpPr>
        <p:spPr>
          <a:xfrm>
            <a:off x="4443201" y="1735490"/>
            <a:ext cx="3358787" cy="3060444"/>
          </a:xfrm>
          <a:prstGeom prst="round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600" b="1" dirty="0">
                <a:solidFill>
                  <a:schemeClr val="bg1"/>
                </a:solidFill>
                <a:latin typeface="Arial" panose="020B0604020202020204" pitchFamily="34" charset="0"/>
                <a:cs typeface="Arial" panose="020B0604020202020204" pitchFamily="34" charset="0"/>
              </a:rPr>
              <a:t>Uso de tecnología que permita el acceso de manera virtual y segura a los posibles escenarios de desastres y concientizar a la población  de los peligros a los que se encuentran expuestos.</a:t>
            </a:r>
          </a:p>
        </p:txBody>
      </p:sp>
      <p:sp>
        <p:nvSpPr>
          <p:cNvPr id="7" name="Rectángulo: esquinas redondeadas 6">
            <a:extLst>
              <a:ext uri="{FF2B5EF4-FFF2-40B4-BE49-F238E27FC236}">
                <a16:creationId xmlns:a16="http://schemas.microsoft.com/office/drawing/2014/main" id="{58A76DD5-ABC4-4EC9-96FF-A6F2B9027927}"/>
              </a:ext>
            </a:extLst>
          </p:cNvPr>
          <p:cNvSpPr/>
          <p:nvPr/>
        </p:nvSpPr>
        <p:spPr>
          <a:xfrm>
            <a:off x="8628487" y="1735490"/>
            <a:ext cx="3435766" cy="3060444"/>
          </a:xfrm>
          <a:prstGeom prst="roundRect">
            <a:avLst/>
          </a:prstGeom>
          <a:solidFill>
            <a:schemeClr val="accent1">
              <a:lumMod val="75000"/>
            </a:schemeClr>
          </a:solidFill>
          <a:scene3d>
            <a:camera prst="perspectiveLef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600" dirty="0">
                <a:solidFill>
                  <a:schemeClr val="bg1"/>
                </a:solidFill>
                <a:latin typeface="Arial" panose="020B0604020202020204" pitchFamily="34" charset="0"/>
                <a:cs typeface="Arial" panose="020B0604020202020204" pitchFamily="34" charset="0"/>
              </a:rPr>
              <a:t>Tanto las erupciones volcánicas como los tsunamis no pueden ser evitados, pero una comunidad preparada, planes de prevención y mitigación pueden salvar vidas y proteger la propiedad e integridad de las personas.</a:t>
            </a:r>
          </a:p>
        </p:txBody>
      </p:sp>
      <p:sp>
        <p:nvSpPr>
          <p:cNvPr id="10" name="Flecha: a la derecha 9">
            <a:extLst>
              <a:ext uri="{FF2B5EF4-FFF2-40B4-BE49-F238E27FC236}">
                <a16:creationId xmlns:a16="http://schemas.microsoft.com/office/drawing/2014/main" id="{2CD4FF21-81B1-43A4-BE61-2FE5E4776916}"/>
              </a:ext>
            </a:extLst>
          </p:cNvPr>
          <p:cNvSpPr/>
          <p:nvPr/>
        </p:nvSpPr>
        <p:spPr>
          <a:xfrm>
            <a:off x="3563515" y="3055074"/>
            <a:ext cx="765890" cy="485192"/>
          </a:xfrm>
          <a:prstGeom prst="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id="{16B67D8E-2EC9-4623-8281-38E29EBC7355}"/>
              </a:ext>
            </a:extLst>
          </p:cNvPr>
          <p:cNvSpPr/>
          <p:nvPr/>
        </p:nvSpPr>
        <p:spPr>
          <a:xfrm>
            <a:off x="7953266" y="3072126"/>
            <a:ext cx="765890" cy="485192"/>
          </a:xfrm>
          <a:prstGeom prst="rightArrow">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ítulo 1">
            <a:extLst>
              <a:ext uri="{FF2B5EF4-FFF2-40B4-BE49-F238E27FC236}">
                <a16:creationId xmlns:a16="http://schemas.microsoft.com/office/drawing/2014/main" id="{95AA62FB-2FCB-471A-B3AE-DE8C3123176D}"/>
              </a:ext>
            </a:extLst>
          </p:cNvPr>
          <p:cNvSpPr txBox="1">
            <a:spLocks/>
          </p:cNvSpPr>
          <p:nvPr/>
        </p:nvSpPr>
        <p:spPr>
          <a:xfrm>
            <a:off x="383516" y="-2498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effectLst>
                  <a:outerShdw blurRad="38100" dist="38100" dir="2700000" algn="tl">
                    <a:srgbClr val="000000">
                      <a:alpha val="43137"/>
                    </a:srgbClr>
                  </a:outerShdw>
                </a:effectLst>
              </a:rPr>
              <a:t>Justificación</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07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2" name="Título 1"/>
          <p:cNvSpPr>
            <a:spLocks noGrp="1"/>
          </p:cNvSpPr>
          <p:nvPr>
            <p:ph type="title"/>
          </p:nvPr>
        </p:nvSpPr>
        <p:spPr>
          <a:xfrm>
            <a:off x="234696" y="-158624"/>
            <a:ext cx="10515600" cy="969265"/>
          </a:xfrm>
        </p:spPr>
        <p:txBody>
          <a:bodyPr/>
          <a:lstStyle/>
          <a:p>
            <a:r>
              <a:rPr lang="es-EC" sz="4000" b="1" dirty="0">
                <a:effectLst>
                  <a:outerShdw blurRad="38100" dist="38100" dir="2700000" algn="tl">
                    <a:srgbClr val="000000">
                      <a:alpha val="43137"/>
                    </a:srgbClr>
                  </a:outerShdw>
                </a:effectLst>
              </a:rPr>
              <a:t>Objetivo General</a:t>
            </a:r>
            <a:endParaRPr lang="en-U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716280" y="1511559"/>
            <a:ext cx="10515600" cy="3956180"/>
          </a:xfrm>
        </p:spPr>
        <p:txBody>
          <a:bodyPr>
            <a:normAutofit/>
          </a:bodyPr>
          <a:lstStyle/>
          <a:p>
            <a:pPr marL="0" indent="0" algn="just">
              <a:buNone/>
            </a:pPr>
            <a:endParaRPr lang="es-EC" dirty="0"/>
          </a:p>
          <a:p>
            <a:pPr marL="0" indent="0" algn="just">
              <a:buNone/>
            </a:pPr>
            <a:endParaRPr lang="en-US" dirty="0"/>
          </a:p>
        </p:txBody>
      </p:sp>
      <p:graphicFrame>
        <p:nvGraphicFramePr>
          <p:cNvPr id="11" name="Diagrama 10">
            <a:extLst>
              <a:ext uri="{FF2B5EF4-FFF2-40B4-BE49-F238E27FC236}">
                <a16:creationId xmlns:a16="http://schemas.microsoft.com/office/drawing/2014/main" id="{C2035040-EB77-4B20-BCFC-944898F00D94}"/>
              </a:ext>
            </a:extLst>
          </p:cNvPr>
          <p:cNvGraphicFramePr/>
          <p:nvPr>
            <p:extLst>
              <p:ext uri="{D42A27DB-BD31-4B8C-83A1-F6EECF244321}">
                <p14:modId xmlns:p14="http://schemas.microsoft.com/office/powerpoint/2010/main" val="2867149494"/>
              </p:ext>
            </p:extLst>
          </p:nvPr>
        </p:nvGraphicFramePr>
        <p:xfrm>
          <a:off x="495973" y="1511559"/>
          <a:ext cx="10956214" cy="334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979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4447" y="857"/>
            <a:ext cx="12040492" cy="6857143"/>
          </a:xfrm>
          <a:prstGeom prst="rect">
            <a:avLst/>
          </a:prstGeom>
        </p:spPr>
      </p:pic>
      <p:sp>
        <p:nvSpPr>
          <p:cNvPr id="2" name="Título 1"/>
          <p:cNvSpPr>
            <a:spLocks noGrp="1"/>
          </p:cNvSpPr>
          <p:nvPr>
            <p:ph type="title"/>
          </p:nvPr>
        </p:nvSpPr>
        <p:spPr>
          <a:xfrm>
            <a:off x="151508" y="-128016"/>
            <a:ext cx="10515600" cy="915035"/>
          </a:xfrm>
        </p:spPr>
        <p:txBody>
          <a:bodyPr>
            <a:normAutofit/>
          </a:bodyPr>
          <a:lstStyle/>
          <a:p>
            <a:r>
              <a:rPr lang="es-EC" sz="3600" b="1" dirty="0">
                <a:effectLst>
                  <a:outerShdw blurRad="38100" dist="38100" dir="2700000" algn="tl">
                    <a:srgbClr val="000000">
                      <a:alpha val="43137"/>
                    </a:srgbClr>
                  </a:outerShdw>
                </a:effectLst>
              </a:rPr>
              <a:t>Objetivos específicos</a:t>
            </a:r>
            <a:endParaRPr lang="en-US" sz="3600" b="1" dirty="0">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id="{B54A1109-1863-48B0-B545-F4C53548B772}"/>
              </a:ext>
            </a:extLst>
          </p:cNvPr>
          <p:cNvGraphicFramePr/>
          <p:nvPr/>
        </p:nvGraphicFramePr>
        <p:xfrm>
          <a:off x="576423" y="594143"/>
          <a:ext cx="10956214" cy="113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id="{8F5B0D04-CEF6-4A7D-89F4-A97FBB23E47E}"/>
              </a:ext>
            </a:extLst>
          </p:cNvPr>
          <p:cNvGraphicFramePr/>
          <p:nvPr/>
        </p:nvGraphicFramePr>
        <p:xfrm>
          <a:off x="809689" y="1544185"/>
          <a:ext cx="10722948" cy="12804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a:extLst>
              <a:ext uri="{FF2B5EF4-FFF2-40B4-BE49-F238E27FC236}">
                <a16:creationId xmlns:a16="http://schemas.microsoft.com/office/drawing/2014/main" id="{BAB9CE41-4B01-4C02-96C8-8E6E39B1BA4F}"/>
              </a:ext>
            </a:extLst>
          </p:cNvPr>
          <p:cNvGraphicFramePr/>
          <p:nvPr/>
        </p:nvGraphicFramePr>
        <p:xfrm>
          <a:off x="1161141" y="2599746"/>
          <a:ext cx="10371496" cy="11948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a 11">
            <a:extLst>
              <a:ext uri="{FF2B5EF4-FFF2-40B4-BE49-F238E27FC236}">
                <a16:creationId xmlns:a16="http://schemas.microsoft.com/office/drawing/2014/main" id="{063D4A99-627A-4E9A-B282-DB84F3232364}"/>
              </a:ext>
            </a:extLst>
          </p:cNvPr>
          <p:cNvGraphicFramePr/>
          <p:nvPr/>
        </p:nvGraphicFramePr>
        <p:xfrm>
          <a:off x="956749" y="3515883"/>
          <a:ext cx="10575888" cy="12804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 name="Diagrama 12">
            <a:extLst>
              <a:ext uri="{FF2B5EF4-FFF2-40B4-BE49-F238E27FC236}">
                <a16:creationId xmlns:a16="http://schemas.microsoft.com/office/drawing/2014/main" id="{D2F7953F-6350-4EB6-BDCF-B7EB07DB28D4}"/>
              </a:ext>
            </a:extLst>
          </p:cNvPr>
          <p:cNvGraphicFramePr/>
          <p:nvPr/>
        </p:nvGraphicFramePr>
        <p:xfrm>
          <a:off x="576423" y="4626627"/>
          <a:ext cx="10956214" cy="128047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53404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4" name="Título 1"/>
          <p:cNvSpPr txBox="1">
            <a:spLocks/>
          </p:cNvSpPr>
          <p:nvPr/>
        </p:nvSpPr>
        <p:spPr>
          <a:xfrm>
            <a:off x="1080723" y="2719233"/>
            <a:ext cx="10360501" cy="12239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Teóricos</a:t>
            </a:r>
            <a:endParaRPr lang="es-E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345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A099C18-572D-4408-B958-F718DE640C5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0698"/>
            <a:ext cx="12356529" cy="6857143"/>
          </a:xfrm>
          <a:prstGeom prst="rect">
            <a:avLst/>
          </a:prstGeom>
        </p:spPr>
      </p:pic>
      <p:sp>
        <p:nvSpPr>
          <p:cNvPr id="8" name="CuadroTexto 7">
            <a:extLst>
              <a:ext uri="{FF2B5EF4-FFF2-40B4-BE49-F238E27FC236}">
                <a16:creationId xmlns:a16="http://schemas.microsoft.com/office/drawing/2014/main" id="{A929F4F6-F82E-4AEA-9913-138DD22D30FE}"/>
              </a:ext>
            </a:extLst>
          </p:cNvPr>
          <p:cNvSpPr txBox="1"/>
          <p:nvPr/>
        </p:nvSpPr>
        <p:spPr>
          <a:xfrm>
            <a:off x="209284" y="1829744"/>
            <a:ext cx="6176864" cy="373757"/>
          </a:xfrm>
          <a:prstGeom prst="rect">
            <a:avLst/>
          </a:prstGeom>
          <a:noFill/>
        </p:spPr>
        <p:txBody>
          <a:bodyPr wrap="square">
            <a:spAutoFit/>
          </a:bodyPr>
          <a:lstStyle/>
          <a:p>
            <a:pPr>
              <a:lnSpc>
                <a:spcPct val="107000"/>
              </a:lnSpc>
              <a:spcBef>
                <a:spcPts val="200"/>
              </a:spcBef>
              <a:spcAft>
                <a:spcPts val="1200"/>
              </a:spcAft>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Volcán Cotopaxi </a:t>
            </a:r>
            <a:r>
              <a:rPr lang="es-EC"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s-EC"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Erupciones Volcánicas</a:t>
            </a:r>
            <a:r>
              <a:rPr lang="es-EC"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24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265CB625-C34E-40C8-9724-D7F654A7EEB8}"/>
              </a:ext>
            </a:extLst>
          </p:cNvPr>
          <p:cNvSpPr txBox="1"/>
          <p:nvPr/>
        </p:nvSpPr>
        <p:spPr>
          <a:xfrm>
            <a:off x="1051250" y="4646519"/>
            <a:ext cx="6251510" cy="367216"/>
          </a:xfrm>
          <a:prstGeom prst="rect">
            <a:avLst/>
          </a:prstGeom>
          <a:noFill/>
        </p:spPr>
        <p:txBody>
          <a:bodyPr wrap="square">
            <a:spAutoFit/>
          </a:bodyPr>
          <a:lstStyle/>
          <a:p>
            <a:pPr>
              <a:lnSpc>
                <a:spcPct val="107000"/>
              </a:lnSpc>
              <a:spcBef>
                <a:spcPts val="1400"/>
              </a:spcBef>
              <a:spcAft>
                <a:spcPts val="400"/>
              </a:spcAft>
            </a:pPr>
            <a:r>
              <a:rPr lang="es-ES" sz="1800" b="1" i="1" dirty="0">
                <a:effectLst/>
                <a:latin typeface="Arial" panose="020B0604020202020204" pitchFamily="34" charset="0"/>
                <a:ea typeface="Calibri" panose="020F0502020204030204" pitchFamily="34" charset="0"/>
              </a:rPr>
              <a:t>Glaciar del volcán Cotopaxi</a:t>
            </a:r>
          </a:p>
        </p:txBody>
      </p:sp>
      <p:sp>
        <p:nvSpPr>
          <p:cNvPr id="9" name="CuadroTexto 8">
            <a:extLst>
              <a:ext uri="{FF2B5EF4-FFF2-40B4-BE49-F238E27FC236}">
                <a16:creationId xmlns:a16="http://schemas.microsoft.com/office/drawing/2014/main" id="{F2B30D14-28D3-430D-8456-92F43AB8D9CE}"/>
              </a:ext>
            </a:extLst>
          </p:cNvPr>
          <p:cNvSpPr txBox="1"/>
          <p:nvPr/>
        </p:nvSpPr>
        <p:spPr>
          <a:xfrm>
            <a:off x="258148" y="6488668"/>
            <a:ext cx="6249878" cy="307777"/>
          </a:xfrm>
          <a:prstGeom prst="rect">
            <a:avLst/>
          </a:prstGeom>
          <a:noFill/>
        </p:spPr>
        <p:txBody>
          <a:bodyPr wrap="square">
            <a:spAutoFit/>
          </a:bodyPr>
          <a:lstStyle/>
          <a:p>
            <a:r>
              <a:rPr lang="es-EC" sz="1400" dirty="0">
                <a:effectLst/>
                <a:latin typeface="Arial" panose="020B0604020202020204" pitchFamily="34" charset="0"/>
                <a:ea typeface="Calibri" panose="020F0502020204030204" pitchFamily="34" charset="0"/>
              </a:rPr>
              <a:t>(Aguilera y Toulkeridis, 2005; Cáceres, 2010; Instituto Geofísico, 2020) </a:t>
            </a:r>
            <a:endParaRPr lang="es-EC" sz="1400" dirty="0"/>
          </a:p>
        </p:txBody>
      </p:sp>
      <p:pic>
        <p:nvPicPr>
          <p:cNvPr id="13" name="Imagen 12">
            <a:extLst>
              <a:ext uri="{FF2B5EF4-FFF2-40B4-BE49-F238E27FC236}">
                <a16:creationId xmlns:a16="http://schemas.microsoft.com/office/drawing/2014/main" id="{DAE9DCC2-C71B-4BAE-AD28-60DA2C5EFF1A}"/>
              </a:ext>
            </a:extLst>
          </p:cNvPr>
          <p:cNvPicPr>
            <a:picLocks noChangeAspect="1"/>
          </p:cNvPicPr>
          <p:nvPr/>
        </p:nvPicPr>
        <p:blipFill>
          <a:blip r:embed="rId3"/>
          <a:stretch>
            <a:fillRect/>
          </a:stretch>
        </p:blipFill>
        <p:spPr>
          <a:xfrm>
            <a:off x="6595431" y="681037"/>
            <a:ext cx="5198114" cy="5593509"/>
          </a:xfrm>
          <a:prstGeom prst="rect">
            <a:avLst/>
          </a:prstGeom>
        </p:spPr>
      </p:pic>
      <p:sp>
        <p:nvSpPr>
          <p:cNvPr id="5" name="Elipse 4">
            <a:extLst>
              <a:ext uri="{FF2B5EF4-FFF2-40B4-BE49-F238E27FC236}">
                <a16:creationId xmlns:a16="http://schemas.microsoft.com/office/drawing/2014/main" id="{C7EF3566-1804-466B-928A-7C8A3B542CC2}"/>
              </a:ext>
            </a:extLst>
          </p:cNvPr>
          <p:cNvSpPr/>
          <p:nvPr/>
        </p:nvSpPr>
        <p:spPr>
          <a:xfrm>
            <a:off x="4788695" y="825592"/>
            <a:ext cx="1180035" cy="647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latin typeface="Arial" panose="020B0604020202020204" pitchFamily="34" charset="0"/>
                <a:ea typeface="Calibri" panose="020F0502020204030204" pitchFamily="34" charset="0"/>
              </a:rPr>
              <a:t>C</a:t>
            </a:r>
            <a:r>
              <a:rPr lang="es-ES" sz="1200" dirty="0">
                <a:effectLst/>
                <a:latin typeface="Arial" panose="020B0604020202020204" pitchFamily="34" charset="0"/>
                <a:ea typeface="Calibri" panose="020F0502020204030204" pitchFamily="34" charset="0"/>
              </a:rPr>
              <a:t>ordillera Real</a:t>
            </a:r>
            <a:endParaRPr lang="es-EC" sz="1200" dirty="0"/>
          </a:p>
        </p:txBody>
      </p:sp>
      <p:sp>
        <p:nvSpPr>
          <p:cNvPr id="14" name="Elipse 13">
            <a:extLst>
              <a:ext uri="{FF2B5EF4-FFF2-40B4-BE49-F238E27FC236}">
                <a16:creationId xmlns:a16="http://schemas.microsoft.com/office/drawing/2014/main" id="{526EE277-A82F-4163-AFD2-7619ECC31969}"/>
              </a:ext>
            </a:extLst>
          </p:cNvPr>
          <p:cNvSpPr/>
          <p:nvPr/>
        </p:nvSpPr>
        <p:spPr>
          <a:xfrm>
            <a:off x="4778018" y="1582015"/>
            <a:ext cx="1180035" cy="647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latin typeface="Arial" panose="020B0604020202020204" pitchFamily="34" charset="0"/>
                <a:ea typeface="Calibri" panose="020F0502020204030204" pitchFamily="34" charset="0"/>
              </a:rPr>
              <a:t>50 Km de Quito</a:t>
            </a:r>
            <a:endParaRPr lang="es-EC" sz="1200" dirty="0"/>
          </a:p>
        </p:txBody>
      </p:sp>
      <p:sp>
        <p:nvSpPr>
          <p:cNvPr id="16" name="Elipse 15">
            <a:extLst>
              <a:ext uri="{FF2B5EF4-FFF2-40B4-BE49-F238E27FC236}">
                <a16:creationId xmlns:a16="http://schemas.microsoft.com/office/drawing/2014/main" id="{E1A3E389-1148-4595-8312-8A52205CA2DC}"/>
              </a:ext>
            </a:extLst>
          </p:cNvPr>
          <p:cNvSpPr/>
          <p:nvPr/>
        </p:nvSpPr>
        <p:spPr>
          <a:xfrm>
            <a:off x="4788694" y="2338438"/>
            <a:ext cx="1180035" cy="647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effectLst/>
                <a:latin typeface="Arial" panose="020B0604020202020204" pitchFamily="34" charset="0"/>
                <a:ea typeface="Times New Roman" panose="02020603050405020304" pitchFamily="18" charset="0"/>
              </a:rPr>
              <a:t>5897 msnm</a:t>
            </a:r>
            <a:endParaRPr lang="es-EC" sz="1200" dirty="0"/>
          </a:p>
        </p:txBody>
      </p:sp>
      <p:sp>
        <p:nvSpPr>
          <p:cNvPr id="19" name="Elipse 18">
            <a:extLst>
              <a:ext uri="{FF2B5EF4-FFF2-40B4-BE49-F238E27FC236}">
                <a16:creationId xmlns:a16="http://schemas.microsoft.com/office/drawing/2014/main" id="{F0D74368-6DD3-41CD-A41F-F50634B84577}"/>
              </a:ext>
            </a:extLst>
          </p:cNvPr>
          <p:cNvSpPr/>
          <p:nvPr/>
        </p:nvSpPr>
        <p:spPr>
          <a:xfrm>
            <a:off x="4827443" y="4491818"/>
            <a:ext cx="1180035" cy="647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effectLst/>
                <a:latin typeface="Arial" panose="020B0604020202020204" pitchFamily="34" charset="0"/>
                <a:ea typeface="Times New Roman" panose="02020603050405020304" pitchFamily="18" charset="0"/>
              </a:rPr>
              <a:t>4Km2 Rio Pita</a:t>
            </a:r>
            <a:endParaRPr lang="es-EC" sz="1200" dirty="0"/>
          </a:p>
        </p:txBody>
      </p:sp>
      <p:sp>
        <p:nvSpPr>
          <p:cNvPr id="20" name="Elipse 19">
            <a:extLst>
              <a:ext uri="{FF2B5EF4-FFF2-40B4-BE49-F238E27FC236}">
                <a16:creationId xmlns:a16="http://schemas.microsoft.com/office/drawing/2014/main" id="{FE12D26A-B7DD-47CA-8C4B-7DA3106A6981}"/>
              </a:ext>
            </a:extLst>
          </p:cNvPr>
          <p:cNvSpPr/>
          <p:nvPr/>
        </p:nvSpPr>
        <p:spPr>
          <a:xfrm>
            <a:off x="4802865" y="3664962"/>
            <a:ext cx="1180035" cy="647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effectLst/>
                <a:latin typeface="Arial" panose="020B0604020202020204" pitchFamily="34" charset="0"/>
                <a:ea typeface="Times New Roman" panose="02020603050405020304" pitchFamily="18" charset="0"/>
              </a:rPr>
              <a:t>12 Km2</a:t>
            </a:r>
            <a:endParaRPr lang="es-EC" sz="1200" dirty="0"/>
          </a:p>
        </p:txBody>
      </p:sp>
      <p:sp>
        <p:nvSpPr>
          <p:cNvPr id="21" name="Elipse 20">
            <a:extLst>
              <a:ext uri="{FF2B5EF4-FFF2-40B4-BE49-F238E27FC236}">
                <a16:creationId xmlns:a16="http://schemas.microsoft.com/office/drawing/2014/main" id="{DE212DE7-C9A0-4B97-8F74-B516C1E17A33}"/>
              </a:ext>
            </a:extLst>
          </p:cNvPr>
          <p:cNvSpPr/>
          <p:nvPr/>
        </p:nvSpPr>
        <p:spPr>
          <a:xfrm>
            <a:off x="4827443" y="5384602"/>
            <a:ext cx="1180035" cy="647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28 min a la ESPE</a:t>
            </a:r>
          </a:p>
        </p:txBody>
      </p:sp>
    </p:spTree>
    <p:extLst>
      <p:ext uri="{BB962C8B-B14F-4D97-AF65-F5344CB8AC3E}">
        <p14:creationId xmlns:p14="http://schemas.microsoft.com/office/powerpoint/2010/main" val="129639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1FDD7-95A5-44EE-810C-F0270408B2D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DA099C18-572D-4408-B958-F718DE640C5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2419170A-6F30-42C2-9AB2-C9871A2AFA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
            <a:ext cx="12356529" cy="6857143"/>
          </a:xfrm>
          <a:prstGeom prst="rect">
            <a:avLst/>
          </a:prstGeom>
        </p:spPr>
      </p:pic>
      <p:sp>
        <p:nvSpPr>
          <p:cNvPr id="8" name="CuadroTexto 7">
            <a:extLst>
              <a:ext uri="{FF2B5EF4-FFF2-40B4-BE49-F238E27FC236}">
                <a16:creationId xmlns:a16="http://schemas.microsoft.com/office/drawing/2014/main" id="{7279CCA9-AF03-406D-B368-165D15E77CDF}"/>
              </a:ext>
            </a:extLst>
          </p:cNvPr>
          <p:cNvSpPr txBox="1"/>
          <p:nvPr/>
        </p:nvSpPr>
        <p:spPr>
          <a:xfrm>
            <a:off x="223934" y="180459"/>
            <a:ext cx="6251510" cy="369332"/>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rPr>
              <a:t>Cantón Salinas (</a:t>
            </a:r>
            <a:r>
              <a:rPr lang="es-EC" sz="1800" i="1" dirty="0">
                <a:effectLst/>
                <a:latin typeface="Arial" panose="020B0604020202020204" pitchFamily="34" charset="0"/>
                <a:ea typeface="Calibri" panose="020F0502020204030204" pitchFamily="34" charset="0"/>
              </a:rPr>
              <a:t>Tsunami</a:t>
            </a:r>
            <a:r>
              <a:rPr lang="es-EC" b="1" dirty="0">
                <a:latin typeface="Arial" panose="020B0604020202020204" pitchFamily="34" charset="0"/>
                <a:ea typeface="Calibri" panose="020F0502020204030204" pitchFamily="34" charset="0"/>
              </a:rPr>
              <a:t>)</a:t>
            </a:r>
            <a:endParaRPr lang="es-EC" b="1" dirty="0"/>
          </a:p>
        </p:txBody>
      </p:sp>
      <p:pic>
        <p:nvPicPr>
          <p:cNvPr id="7" name="Imagen 6">
            <a:extLst>
              <a:ext uri="{FF2B5EF4-FFF2-40B4-BE49-F238E27FC236}">
                <a16:creationId xmlns:a16="http://schemas.microsoft.com/office/drawing/2014/main" id="{470A3A7C-C37B-480C-843C-45ACD66E69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2463" y="3701865"/>
            <a:ext cx="4638215" cy="2857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CuadroTexto 10">
            <a:extLst>
              <a:ext uri="{FF2B5EF4-FFF2-40B4-BE49-F238E27FC236}">
                <a16:creationId xmlns:a16="http://schemas.microsoft.com/office/drawing/2014/main" id="{A2006613-11FD-4CF1-9239-F90AAE813C26}"/>
              </a:ext>
            </a:extLst>
          </p:cNvPr>
          <p:cNvSpPr txBox="1"/>
          <p:nvPr/>
        </p:nvSpPr>
        <p:spPr>
          <a:xfrm>
            <a:off x="403140" y="1257366"/>
            <a:ext cx="6249878" cy="1200329"/>
          </a:xfrm>
          <a:prstGeom prst="rect">
            <a:avLst/>
          </a:prstGeom>
          <a:noFill/>
        </p:spPr>
        <p:txBody>
          <a:bodyPr wrap="square">
            <a:spAutoFit/>
          </a:bodyPr>
          <a:lstStyle/>
          <a:p>
            <a:pPr algn="just"/>
            <a:r>
              <a:rPr lang="es-EC" dirty="0">
                <a:effectLst/>
                <a:latin typeface="Arial" panose="020B0604020202020204" pitchFamily="34" charset="0"/>
                <a:ea typeface="Calibri" panose="020F0502020204030204" pitchFamily="34" charset="0"/>
              </a:rPr>
              <a:t>Salinas es una localidad con un gran número de sectores que están localizados a pocos metros sobre el nivel del mar, convirtiéndola en un área altamente inundable como lo muestra el mapa de inundación del cantón.</a:t>
            </a:r>
            <a:endParaRPr lang="es-EC" dirty="0"/>
          </a:p>
        </p:txBody>
      </p:sp>
      <p:pic>
        <p:nvPicPr>
          <p:cNvPr id="12" name="Imagen 11">
            <a:extLst>
              <a:ext uri="{FF2B5EF4-FFF2-40B4-BE49-F238E27FC236}">
                <a16:creationId xmlns:a16="http://schemas.microsoft.com/office/drawing/2014/main" id="{B225D744-C5C4-46EE-BADA-A8A3C7C5E1B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92362" y="298789"/>
            <a:ext cx="4475704" cy="31678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8" name="CuadroTexto 17">
            <a:extLst>
              <a:ext uri="{FF2B5EF4-FFF2-40B4-BE49-F238E27FC236}">
                <a16:creationId xmlns:a16="http://schemas.microsoft.com/office/drawing/2014/main" id="{BF2C2B3D-379A-450B-B460-EEE17ED6D849}"/>
              </a:ext>
            </a:extLst>
          </p:cNvPr>
          <p:cNvSpPr txBox="1"/>
          <p:nvPr/>
        </p:nvSpPr>
        <p:spPr>
          <a:xfrm>
            <a:off x="353475" y="6371471"/>
            <a:ext cx="6178858" cy="369332"/>
          </a:xfrm>
          <a:prstGeom prst="rect">
            <a:avLst/>
          </a:prstGeom>
          <a:noFill/>
        </p:spPr>
        <p:txBody>
          <a:bodyPr wrap="square">
            <a:spAutoFit/>
          </a:bodyPr>
          <a:lstStyle/>
          <a:p>
            <a:r>
              <a:rPr lang="es-EC" sz="1800" dirty="0">
                <a:effectLst/>
                <a:latin typeface="Arial" panose="020B0604020202020204" pitchFamily="34" charset="0"/>
                <a:ea typeface="Calibri" panose="020F0502020204030204" pitchFamily="34" charset="0"/>
              </a:rPr>
              <a:t>(GADSalinas, 2021)</a:t>
            </a:r>
            <a:endParaRPr lang="es-EC" dirty="0"/>
          </a:p>
        </p:txBody>
      </p:sp>
      <p:sp>
        <p:nvSpPr>
          <p:cNvPr id="14" name="CuadroTexto 13">
            <a:extLst>
              <a:ext uri="{FF2B5EF4-FFF2-40B4-BE49-F238E27FC236}">
                <a16:creationId xmlns:a16="http://schemas.microsoft.com/office/drawing/2014/main" id="{132A1F17-7F99-4126-991D-B35A022D7447}"/>
              </a:ext>
            </a:extLst>
          </p:cNvPr>
          <p:cNvSpPr txBox="1"/>
          <p:nvPr/>
        </p:nvSpPr>
        <p:spPr>
          <a:xfrm>
            <a:off x="465708" y="3604073"/>
            <a:ext cx="6249877" cy="1754326"/>
          </a:xfrm>
          <a:prstGeom prst="rect">
            <a:avLst/>
          </a:prstGeom>
          <a:noFill/>
          <a:effectLst/>
        </p:spPr>
        <p:txBody>
          <a:bodyPr wrap="square">
            <a:spAutoFit/>
          </a:bodyPr>
          <a:lstStyle/>
          <a:p>
            <a:pPr algn="just"/>
            <a:r>
              <a:rPr lang="es-MX" sz="1800" dirty="0">
                <a:effectLst/>
                <a:latin typeface="Arial" panose="020B0604020202020204" pitchFamily="34" charset="0"/>
                <a:ea typeface="Calibri" panose="020F0502020204030204" pitchFamily="34" charset="0"/>
              </a:rPr>
              <a:t>Para los tiempos de arribo a las costas de Salinas están en un rango que va desde los 11.33 a 28 minutos. La primera onda de tsunami arribará a la PUNTA_SALINAS a los 11.33 minutos mientras que en Salinas llegará a los 17.33 minutos, a los 21.33 minutos a La Libertad y 28 minutos a Ballenita</a:t>
            </a:r>
            <a:endParaRPr lang="es-EC" dirty="0"/>
          </a:p>
        </p:txBody>
      </p:sp>
    </p:spTree>
    <p:extLst>
      <p:ext uri="{BB962C8B-B14F-4D97-AF65-F5344CB8AC3E}">
        <p14:creationId xmlns:p14="http://schemas.microsoft.com/office/powerpoint/2010/main" val="16613601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2984</TotalTime>
  <Words>1432</Words>
  <Application>Microsoft Office PowerPoint</Application>
  <PresentationFormat>Panorámica</PresentationFormat>
  <Paragraphs>132</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Calibri Light</vt:lpstr>
      <vt:lpstr>Wingdings</vt:lpstr>
      <vt:lpstr>Tema de Office</vt:lpstr>
      <vt:lpstr>Presentación de PowerPoint</vt:lpstr>
      <vt:lpstr>Introducción </vt:lpstr>
      <vt:lpstr>Problema</vt:lpstr>
      <vt:lpstr>Presentación de PowerPoint</vt:lpstr>
      <vt:lpstr>Objetivo General</vt:lpstr>
      <vt:lpstr>Objetivos específicos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Kristhian Flores</dc:creator>
  <cp:lastModifiedBy>Kristhian Flores</cp:lastModifiedBy>
  <cp:revision>85</cp:revision>
  <dcterms:created xsi:type="dcterms:W3CDTF">2021-12-08T15:25:46Z</dcterms:created>
  <dcterms:modified xsi:type="dcterms:W3CDTF">2022-01-06T16:52:14Z</dcterms:modified>
</cp:coreProperties>
</file>