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1"/>
  </p:notesMasterIdLst>
  <p:sldIdLst>
    <p:sldId id="266" r:id="rId2"/>
    <p:sldId id="267" r:id="rId3"/>
    <p:sldId id="268" r:id="rId4"/>
    <p:sldId id="384" r:id="rId5"/>
    <p:sldId id="272" r:id="rId6"/>
    <p:sldId id="298" r:id="rId7"/>
    <p:sldId id="299" r:id="rId8"/>
    <p:sldId id="352" r:id="rId9"/>
    <p:sldId id="325" r:id="rId10"/>
    <p:sldId id="353" r:id="rId11"/>
    <p:sldId id="337" r:id="rId12"/>
    <p:sldId id="339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36" r:id="rId22"/>
    <p:sldId id="366" r:id="rId23"/>
    <p:sldId id="367" r:id="rId24"/>
    <p:sldId id="330" r:id="rId25"/>
    <p:sldId id="331" r:id="rId26"/>
    <p:sldId id="333" r:id="rId27"/>
    <p:sldId id="368" r:id="rId28"/>
    <p:sldId id="334" r:id="rId29"/>
    <p:sldId id="369" r:id="rId30"/>
    <p:sldId id="354" r:id="rId31"/>
    <p:sldId id="355" r:id="rId32"/>
    <p:sldId id="370" r:id="rId33"/>
    <p:sldId id="371" r:id="rId34"/>
    <p:sldId id="372" r:id="rId35"/>
    <p:sldId id="364" r:id="rId36"/>
    <p:sldId id="365" r:id="rId37"/>
    <p:sldId id="378" r:id="rId38"/>
    <p:sldId id="377" r:id="rId39"/>
    <p:sldId id="375" r:id="rId40"/>
    <p:sldId id="381" r:id="rId41"/>
    <p:sldId id="358" r:id="rId42"/>
    <p:sldId id="382" r:id="rId43"/>
    <p:sldId id="359" r:id="rId44"/>
    <p:sldId id="383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5" r:id="rId54"/>
    <p:sldId id="363" r:id="rId55"/>
    <p:sldId id="398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406" r:id="rId64"/>
    <p:sldId id="407" r:id="rId65"/>
    <p:sldId id="408" r:id="rId66"/>
    <p:sldId id="409" r:id="rId67"/>
    <p:sldId id="410" r:id="rId68"/>
    <p:sldId id="411" r:id="rId69"/>
    <p:sldId id="412" r:id="rId70"/>
    <p:sldId id="413" r:id="rId71"/>
    <p:sldId id="414" r:id="rId72"/>
    <p:sldId id="415" r:id="rId73"/>
    <p:sldId id="416" r:id="rId74"/>
    <p:sldId id="417" r:id="rId75"/>
    <p:sldId id="418" r:id="rId76"/>
    <p:sldId id="419" r:id="rId77"/>
    <p:sldId id="420" r:id="rId78"/>
    <p:sldId id="421" r:id="rId79"/>
    <p:sldId id="422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FF66"/>
    <a:srgbClr val="FFCC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80" autoAdjust="0"/>
  </p:normalViewPr>
  <p:slideViewPr>
    <p:cSldViewPr>
      <p:cViewPr>
        <p:scale>
          <a:sx n="50" d="100"/>
          <a:sy n="50" d="100"/>
        </p:scale>
        <p:origin x="-10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E912B-609D-4CFA-B3DA-EDB2187EBDA9}" type="datetimeFigureOut">
              <a:rPr lang="es-EC" smtClean="0"/>
              <a:pPr/>
              <a:t>25/03/2011</a:t>
            </a:fld>
            <a:endParaRPr lang="es-EC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3F7C5-131C-4535-822C-AECBED49F0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3F7C5-131C-4535-822C-AECBED49F097}" type="slidenum">
              <a:rPr lang="es-EC" smtClean="0"/>
              <a:pPr/>
              <a:t>2</a:t>
            </a:fld>
            <a:endParaRPr lang="es-EC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3F7C5-131C-4535-822C-AECBED49F097}" type="slidenum">
              <a:rPr lang="es-EC" smtClean="0"/>
              <a:pPr/>
              <a:t>59</a:t>
            </a:fld>
            <a:endParaRPr lang="es-EC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D53B-7F74-4A16-B4BE-16AB241A5CB2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726D-D18A-4EA6-B319-728D05D3A55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Tesis%20Andr&#233;s%20Velasco-Teor&#237;a.pptx#1. Diapositiva 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hyperlink" Target="Tesis%20Andr&#233;s%20Velasco-Teor&#237;a.pptx#1. Diapositiva 1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Teor&#237;a.pptx#1. Diapositiva 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24.png"/><Relationship Id="rId3" Type="http://schemas.openxmlformats.org/officeDocument/2006/relationships/image" Target="../media/image18.png"/><Relationship Id="rId21" Type="http://schemas.openxmlformats.org/officeDocument/2006/relationships/hyperlink" Target="Tesis%20Andr&#233;s%20Velasco-Teor&#237;a.pptx#1. Diapositiva 1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17.png"/><Relationship Id="rId16" Type="http://schemas.openxmlformats.org/officeDocument/2006/relationships/image" Target="../media/image1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5" Type="http://schemas.openxmlformats.org/officeDocument/2006/relationships/image" Target="../media/image10.png"/><Relationship Id="rId10" Type="http://schemas.openxmlformats.org/officeDocument/2006/relationships/image" Target="../media/image23.png"/><Relationship Id="rId19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14.png"/><Relationship Id="rId2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Teor&#237;a.pptx#1. Diapositiva 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Teor&#237;a.pptx#1. Diapositiva 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Teor&#237;a.pptx#1. Diapositiva 1" TargetMode="Externa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Tesis%20Andr&#233;s%20Velasco-Teor&#237;a.pptx#1. Diapositiva 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Tesis%20Andr&#233;s%20Velasco-Teor&#237;a.pptx#1. Diapositiva 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Tesis%20Andr&#233;s%20Velasco-Teor&#237;a.pptx#1. Diapositiva 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Tesis%20Andr&#233;s%20Velasco-Teor&#237;a.pptx#1. Diapositiva 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Tesis%20Andr&#233;s%20Velasco-Teor&#237;a.pptx#1. Diapositiva 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Teor&#237;a.pptx#2. Diapositiva 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Tesis%20Andr&#233;s%20Velasco-Teor&#237;a.pptx#2. Diapositiva 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Tesis%20Andr&#233;s%20Velasco-Teor&#237;a.pptx#2. Diapositiva 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Tesis%20Andr&#233;s%20Velasco-Teor&#237;a.pptx#5. Diapositiva 5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Tesis%20Andr&#233;s%20Velasco-Teor&#237;a.pptx#8. Diapositiva 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Tesis%20Andr&#233;s%20Velasco-Teor&#237;a.pptx#8. Diapositiva 8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Tesis%20Andr&#233;s%20Velasco-Teor&#237;a.pptx#13. Diapositiva 13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Teor&#237;a.pptx#13. Diapositiva 13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Tesis%20Andr&#233;s%20Velasco-Teor&#237;a.pptx#13. Diapositiva 13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Tesis%20Andr&#233;s%20Velasco-Teor&#237;a.pptx#13. Diapositiva 13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Tesis%20Andr&#233;s%20Velasco-Teor&#237;a.pptx#17. Diapositiva 17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Tesis%20Andr&#233;s%20Velasco-Teor&#237;a.pptx#17. Diapositiva 17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BB%20-%20Obligaciones%20Financieras/BB-PT%20Obligaciones%20Financieras%20y%20Prestamos%20por%20PAgar-Programa%20de%20Trabajo.docx" TargetMode="External"/><Relationship Id="rId13" Type="http://schemas.openxmlformats.org/officeDocument/2006/relationships/hyperlink" Target="X%20-%20Costo%20de%20Ventas/X-PT%20Costo%20de%20Ventas-Programa%20de%20Trabajo.docx" TargetMode="External"/><Relationship Id="rId3" Type="http://schemas.openxmlformats.org/officeDocument/2006/relationships/hyperlink" Target="B%20-%20Cuentas%20por%20cobrar/B-PT%20Cuentas%20por%20Cobrar-Programa%20de%20Trabajo.docx" TargetMode="External"/><Relationship Id="rId7" Type="http://schemas.openxmlformats.org/officeDocument/2006/relationships/hyperlink" Target="AA%20-%20Proveedores/AA-PT%20Cuentas%20por%20Pagar-Programa%20de%20Trabajo.docx" TargetMode="External"/><Relationship Id="rId12" Type="http://schemas.openxmlformats.org/officeDocument/2006/relationships/hyperlink" Target="W%20-%20Ventas/W-PT%20Ventas-Programa%20de%20Trabajo.docx" TargetMode="External"/><Relationship Id="rId2" Type="http://schemas.openxmlformats.org/officeDocument/2006/relationships/hyperlink" Target="A%20-%20Caja%20y%20equivalentes%20de%20caja/A-PT%20Caja%20y%20equilvantes%20de%20caja%20-%20Programa%20de%20Trabajo.docx" TargetMode="Externa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E%20-%20Propiedad%20Planta%20y%20equipo/E-PT%20Propiedad,%20Planta%20y%20Equipo-Programa%20de%20Trabajo.docx" TargetMode="External"/><Relationship Id="rId11" Type="http://schemas.openxmlformats.org/officeDocument/2006/relationships/hyperlink" Target="P%20-%20Capital/P-PT%20Patrimonio-Programa%20de%20Trabajo.docx" TargetMode="External"/><Relationship Id="rId5" Type="http://schemas.openxmlformats.org/officeDocument/2006/relationships/hyperlink" Target="D-%20Otras%20cuentas%20por%20cobrar/D-PT%20Otras%20Cuentas%20por%20Cobrar-Programa%20de%20Trabajo.docx" TargetMode="External"/><Relationship Id="rId15" Type="http://schemas.openxmlformats.org/officeDocument/2006/relationships/hyperlink" Target="Tesis%20Andr&#233;s%20Velasco-Teor&#237;a.pptx#22. Diapositiva 22" TargetMode="External"/><Relationship Id="rId10" Type="http://schemas.openxmlformats.org/officeDocument/2006/relationships/hyperlink" Target="DD%20-%20Pasivo%20a%20largo%20plazo/DD-PT%20Obligaciones%20Financieras%20y%20Prestamos%20por%20Pagar%20-Programa%20de%20Trabajo.docx" TargetMode="External"/><Relationship Id="rId4" Type="http://schemas.openxmlformats.org/officeDocument/2006/relationships/hyperlink" Target="C%20-%20Inventarios/C-PT%20Inventarios-Programa%20de%20Trabajo.docx" TargetMode="External"/><Relationship Id="rId9" Type="http://schemas.openxmlformats.org/officeDocument/2006/relationships/hyperlink" Target="CC%20-%20Otras%20cuentas%20por%20pagar/CC-PT%20Gastos%20Acumulados%20y%20Otras%20Cuentas%20por%20Pagar-Programa%20de%20Trabajo.docx" TargetMode="External"/><Relationship Id="rId14" Type="http://schemas.openxmlformats.org/officeDocument/2006/relationships/hyperlink" Target="Y%20-%20Gastos%20Administraci&#243;n%20y%20Ventas/Y-PT%20Gastos%20Administrativos%20y%20Ventas-Programa%20de%20Trabajo.docx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Estados%20Financieros_COTASA_2009.xls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Tesis%20Andr&#233;s%20Velasco-Teor&#237;a.pptx#24. Fases de Auditor&#237;a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B%20-%20Cuentas%20por%20cobrar/B%20-%20An&#225;lisis%20Cuentas%20por%20Cobrar.xlsx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B%20-%20Cuentas%20por%20cobrar/B%20-%20An&#225;lisis%20Cuentas%20por%20Cobrar.xlsx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C%20-%20Inventarios/C%20-%20Analisis%20Inventarios.xls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C%20-%20Inventarios/C%20-%20Analisis%20Inventarios.xlsx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Tesis%20Andr&#233;s%20Velasco-Teor&#237;a.pptx#28. Fases de Auditor&#237;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Tesis%20Andr&#233;s%20Velasco-Teor&#237;a.pptx#28. Fases de Auditor&#237;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Tesis%20Andr&#233;s%20Velasco-Teor&#237;a.pptx#28. Fases de Auditor&#237;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Tesis%20Andr&#233;s%20Velasco-Teor&#237;a.pptx#28. Fases de Auditor&#237;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opinion_cotasa_2009.doc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hyperlink" Target="Tesis%20Andr&#233;s%20Velasco-Teor&#237;a.pptx#27. Ejecuci&#243;n del Trabajo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Tesis%20Andr&#233;s%20Velasco-Caso%20Pr&#225;ctico.pptx#13. Comprender el Negocio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Tesis%20Andr&#233;s%20Velasco-Caso%20Pr&#225;ctico.pptx#26. Evaluar el Control Interno a Nivel de Entidad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Tesis%20Andr&#233;s%20Velasco-Caso%20Pr&#225;ctico.pptx#26. Evaluar el Control Interno a Nivel de Entidad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26. Evaluar el Control Interno a Nivel de Entidad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31. Materialidad y Error Tolerab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31. Materialidad y Error Tolerable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Tesis%20Andr&#233;s%20Velasco-Caso%20Pr&#225;ctico.pptx#31. Materialidad y Error Tolerable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32. Identificar Flujos de Transacciones Significativo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32. Identificar Flujos de Transacciones Significativo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32. Identificar Flujos de Transacciones Significativos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Tesis%20Andr&#233;s%20Velasco-Caso%20Pr&#225;ctico.pptx#32. Identificar Flujos de Transacciones Significativos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Tesis%20Andr&#233;s%20Velasco-Caso%20Pr&#225;ctico.pptx#35. Comprender Flujos Significativos de Transacciones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Tesis%20Andr&#233;s%20Velasco-Caso%20Pr&#225;ctico.pptx#35. Comprender Flujos Significativos de Transacciones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Tesis%20Andr&#233;s%20Velasco-Caso%20Pr&#225;ctico.pptx#35. Comprender Flujos Significativos de Transacciones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Tesis%20Andr&#233;s%20Velasco-Caso%20Pr&#225;ctico.pptx#42. Dise&#241;o de Pruebas de Auditor&#237;a y Programas de Trabajo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Tesis%20Andr&#233;s%20Velasco-Caso%20Pr&#225;ctico.pptx#42. Dise&#241;o de Pruebas de Auditor&#237;a y Programas de Trabajo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Tesis%20Andr&#233;s%20Velasco-Caso%20Pr&#225;ctico.pptx#42. Dise&#241;o de Pruebas de Auditor&#237;a y Programas de Trabajo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Tesis%20Andr&#233;s%20Velasco-Caso%20Pr&#225;ctico.pptx#42. Dise&#241;o de Pruebas de Auditor&#237;a y Programas de Trabajo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42. Dise&#241;o de Pruebas de Auditor&#237;a y Programas de Trabajo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Tesis%20Andr&#233;s%20Velasco-Caso%20Pr&#225;ctico.pptx#47. Dise&#241;o de Pruebas de Auditor&#237;a y Programas de Trabajo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49. CONCLUSI&#211;N Y REPORTE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49. CONCLUSI&#211;N Y REPORTE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49. CONCLUSI&#211;N Y REPORTE" TargetMode="External"/><Relationship Id="rId2" Type="http://schemas.openxmlformats.org/officeDocument/2006/relationships/hyperlink" Target="C%20-%20Inventarios/C%20-%20Analisis%20Inventarios.xls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Tesis%20Andr&#233;s%20Velasco-Caso%20Pr&#225;ctico.pptx#51. CONCLUSI&#211;N Y REPORTE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Tesis%20Andr&#233;s%20Velasco-Caso%20Pr&#225;ctico.pptx#52. Diapositiva 52" TargetMode="External"/><Relationship Id="rId2" Type="http://schemas.openxmlformats.org/officeDocument/2006/relationships/hyperlink" Target="C%20-%20Inventarios/C%20-%20Analisis%20Inventarios.xls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 Imagen" descr="logo_es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545" y="533400"/>
            <a:ext cx="45604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2667000"/>
            <a:ext cx="7772400" cy="3810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500" b="1" dirty="0" smtClean="0">
                <a:effectLst/>
                <a:latin typeface="Arial" pitchFamily="34" charset="0"/>
                <a:cs typeface="Arial" pitchFamily="34" charset="0"/>
              </a:rPr>
              <a:t>ESCUELA POLITÉCNICA DEL </a:t>
            </a:r>
            <a:r>
              <a:rPr lang="es-EC" sz="2500" b="1" u="sng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s-EC" sz="2500" b="1" u="sng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500" b="1" dirty="0" smtClean="0">
                <a:effectLst/>
                <a:latin typeface="Arial" pitchFamily="34" charset="0"/>
                <a:cs typeface="Arial" pitchFamily="34" charset="0"/>
              </a:rPr>
              <a:t>EJÉRCITO</a:t>
            </a:r>
            <a:br>
              <a:rPr lang="en-US" sz="25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500" b="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500" b="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effectLst/>
                <a:latin typeface="Arial" pitchFamily="34" charset="0"/>
                <a:cs typeface="Arial" pitchFamily="34" charset="0"/>
              </a:rPr>
              <a:t>DEPARTAMENTO DE CIENCIAS ECONÓMICAS, ADMINISTRATIVAS Y DE COMERCIO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800" b="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effectLst/>
                <a:latin typeface="Arial" pitchFamily="34" charset="0"/>
                <a:cs typeface="Arial" pitchFamily="34" charset="0"/>
              </a:rPr>
              <a:t>INGENIERIA EN FINANZAS Y AUDITORÍA, CPA.</a:t>
            </a:r>
            <a:br>
              <a:rPr lang="en-US" sz="24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effectLst/>
                <a:latin typeface="Arial" pitchFamily="34" charset="0"/>
                <a:cs typeface="Arial" pitchFamily="34" charset="0"/>
              </a:rPr>
              <a:t>TESIS DE GRADO PREVIO A LA OBTENCIÓN DEL TITULO DE INGENIERO EN FINANZAS CONTADOR PÚBLICO AUDITOR.</a:t>
            </a:r>
            <a:br>
              <a:rPr lang="en-US" sz="20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n-US" sz="2000" b="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b="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s-ES" sz="2000" b="1" dirty="0" smtClean="0">
                <a:effectLst/>
                <a:latin typeface="Arial" pitchFamily="34" charset="0"/>
                <a:cs typeface="Arial" pitchFamily="34" charset="0"/>
              </a:rPr>
              <a:t>AUTOR:</a:t>
            </a:r>
            <a:r>
              <a:rPr lang="es-ES" sz="2000" b="0" dirty="0" smtClean="0">
                <a:effectLst/>
                <a:latin typeface="Arial" pitchFamily="34" charset="0"/>
                <a:cs typeface="Arial" pitchFamily="34" charset="0"/>
              </a:rPr>
              <a:t> LUIS ANDRÉS VELASCO VILLARRUEL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dirty="0" smtClean="0">
                <a:latin typeface="Arial" pitchFamily="34" charset="0"/>
                <a:cs typeface="Arial" pitchFamily="34" charset="0"/>
              </a:rPr>
            </a:br>
            <a:r>
              <a:rPr lang="es-E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dirty="0" smtClean="0">
                <a:latin typeface="Arial" pitchFamily="34" charset="0"/>
                <a:cs typeface="Arial" pitchFamily="34" charset="0"/>
              </a:rPr>
            </a:br>
            <a:r>
              <a:rPr lang="es-E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dirty="0" smtClean="0">
                <a:latin typeface="Arial" pitchFamily="34" charset="0"/>
                <a:cs typeface="Arial" pitchFamily="34" charset="0"/>
              </a:rPr>
            </a:br>
            <a:r>
              <a:rPr lang="es-E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dirty="0" smtClean="0">
                <a:latin typeface="Arial" pitchFamily="34" charset="0"/>
                <a:cs typeface="Arial" pitchFamily="34" charset="0"/>
              </a:rPr>
            </a:br>
            <a:r>
              <a:rPr lang="es-E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800" dirty="0" smtClean="0">
                <a:latin typeface="Times New Roman" pitchFamily="18" charset="0"/>
                <a:cs typeface="Times New Roman" pitchFamily="18" charset="0"/>
              </a:rPr>
            </a:br>
            <a:endParaRPr lang="es-EC" sz="20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Comprender el Negocio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b="1" dirty="0" smtClean="0">
                <a:latin typeface="Arial" pitchFamily="34" charset="0"/>
                <a:cs typeface="Arial" pitchFamily="34" charset="0"/>
              </a:rPr>
              <a:t>COMERCIAL TÉCNICA ASOCIADA COTA S.A</a:t>
            </a: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De nacionalidad ecuatoriana con domicilio en Quito;</a:t>
            </a: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Constituida mediante escritura publica el 03 de marzo de 1988;</a:t>
            </a: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Inscrita en el Registro Mercantil el 29 abril de 1988;</a:t>
            </a: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Capital constituido de $10 millones de sucres, divididos en 10 mil participaciones de $ 1.000 sucres c/u;</a:t>
            </a: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En julio del 2007 se realizó la reforma de los estatutos y aumento de capital social, a través de la capitalización de utilidades de ejercicios económicos anteriores </a:t>
            </a: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endParaRPr lang="es-ES" sz="15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endParaRPr lang="es-ES" sz="15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endParaRPr lang="es-ES" sz="15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endParaRPr lang="es-ES" sz="15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endParaRPr lang="es-ES" sz="15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FFCC66"/>
              </a:buClr>
              <a:buFont typeface="Wingdings" pitchFamily="2" charset="2"/>
              <a:buChar char="§"/>
            </a:pPr>
            <a:endParaRPr lang="es-ES" sz="15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		</a:t>
            </a:r>
            <a:endParaRPr lang="es-EC" sz="15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8"/>
          <p:cNvGraphicFramePr>
            <a:graphicFrameLocks noGrp="1"/>
          </p:cNvGraphicFramePr>
          <p:nvPr/>
        </p:nvGraphicFramePr>
        <p:xfrm>
          <a:off x="914400" y="4572000"/>
          <a:ext cx="7391400" cy="1844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01366"/>
                <a:gridCol w="1219200"/>
                <a:gridCol w="1694434"/>
                <a:gridCol w="167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4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Nombre del Accionista</a:t>
                      </a:r>
                      <a:endParaRPr lang="es-EC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N° Acciones</a:t>
                      </a:r>
                      <a:r>
                        <a:rPr lang="es-EC" sz="14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Suscritas</a:t>
                      </a:r>
                      <a:endParaRPr lang="es-EC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Capital Social  Suscrito</a:t>
                      </a: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(en US$ dólares)</a:t>
                      </a:r>
                      <a:endParaRPr lang="es-EC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Capital Social Pagado</a:t>
                      </a:r>
                      <a:r>
                        <a:rPr lang="es-EC" sz="14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EC" sz="14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(en US$ dólares)</a:t>
                      </a:r>
                      <a:endParaRPr lang="es-EC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Javier  Alberto Freire Alarcón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49.990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49.990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49.990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María</a:t>
                      </a:r>
                      <a:r>
                        <a:rPr lang="es-EC" sz="1400" baseline="0" dirty="0" smtClean="0">
                          <a:latin typeface="Arial" pitchFamily="34" charset="0"/>
                          <a:cs typeface="Arial" pitchFamily="34" charset="0"/>
                        </a:rPr>
                        <a:t> Verónica Lyon Vildósola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s-EC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50.000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50.000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50.000</a:t>
                      </a:r>
                      <a:endParaRPr lang="es-EC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>
            <a:hlinkClick r:id="rId2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29712" t="47060" r="49236" b="25339"/>
          <a:stretch>
            <a:fillRect/>
          </a:stretch>
        </p:blipFill>
        <p:spPr bwMode="auto">
          <a:xfrm>
            <a:off x="838200" y="3984523"/>
            <a:ext cx="1371600" cy="134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Objetivos de la compañía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895600" y="1752600"/>
            <a:ext cx="6096000" cy="35052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2500" dirty="0" smtClean="0">
                <a:latin typeface="Arial" pitchFamily="34" charset="0"/>
                <a:cs typeface="Arial" pitchFamily="34" charset="0"/>
              </a:rPr>
              <a:t>Importación, venta y distribución, de equipos, maquinaria, herramientas, materiales, implementos, insumos, materias primas, todo artículo relacionado a las aéreas del agua potable y alcantarillado.</a:t>
            </a:r>
          </a:p>
          <a:p>
            <a:pPr>
              <a:buClr>
                <a:srgbClr val="FFCC66"/>
              </a:buClr>
              <a:buNone/>
            </a:pPr>
            <a:endParaRPr lang="es-ES" sz="2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5137" y="1271587"/>
            <a:ext cx="2887663" cy="63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Objetivo Social: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239" t="36200" r="50934" b="36198"/>
          <a:stretch>
            <a:fillRect/>
          </a:stretch>
        </p:blipFill>
        <p:spPr bwMode="auto">
          <a:xfrm>
            <a:off x="304800" y="1676400"/>
            <a:ext cx="1524000" cy="177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9881" t="45702" r="49406" b="28506"/>
          <a:stretch>
            <a:fillRect/>
          </a:stretch>
        </p:blipFill>
        <p:spPr bwMode="auto">
          <a:xfrm>
            <a:off x="1552575" y="2819400"/>
            <a:ext cx="1386564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1902" t="44118" r="68420" b="41855"/>
          <a:stretch>
            <a:fillRect/>
          </a:stretch>
        </p:blipFill>
        <p:spPr bwMode="auto">
          <a:xfrm>
            <a:off x="1151435" y="5486400"/>
            <a:ext cx="98216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1222" t="38008" r="68591" b="47964"/>
          <a:stretch>
            <a:fillRect/>
          </a:stretch>
        </p:blipFill>
        <p:spPr bwMode="auto">
          <a:xfrm>
            <a:off x="2895600" y="4419600"/>
            <a:ext cx="990600" cy="102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hlinkClick r:id="rId7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8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9" cstate="print"/>
          <a:srcRect l="58574" t="40045" r="29372" b="26018"/>
          <a:stretch>
            <a:fillRect/>
          </a:stretch>
        </p:blipFill>
        <p:spPr bwMode="auto">
          <a:xfrm>
            <a:off x="4495800" y="4038600"/>
            <a:ext cx="134165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0" cstate="print"/>
          <a:srcRect l="15450" t="24661" r="55348" b="55203"/>
          <a:stretch>
            <a:fillRect/>
          </a:stretch>
        </p:blipFill>
        <p:spPr bwMode="auto">
          <a:xfrm>
            <a:off x="6173058" y="5562600"/>
            <a:ext cx="220894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1" cstate="print"/>
          <a:srcRect l="15790" t="24887" r="55518" b="55656"/>
          <a:stretch>
            <a:fillRect/>
          </a:stretch>
        </p:blipFill>
        <p:spPr bwMode="auto">
          <a:xfrm>
            <a:off x="6172200" y="4190999"/>
            <a:ext cx="2209800" cy="112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12" cstate="print"/>
          <a:srcRect l="21391" t="57919" r="68591" b="31674"/>
          <a:stretch>
            <a:fillRect/>
          </a:stretch>
        </p:blipFill>
        <p:spPr bwMode="auto">
          <a:xfrm>
            <a:off x="2590800" y="5638800"/>
            <a:ext cx="1295400" cy="101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6671" t="25206" r="5711" b="13991"/>
          <a:stretch>
            <a:fillRect/>
          </a:stretch>
        </p:blipFill>
        <p:spPr bwMode="auto">
          <a:xfrm>
            <a:off x="1425575" y="1285875"/>
            <a:ext cx="74898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6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Organigrama – Estructural y Funcional</a:t>
            </a:r>
            <a:endParaRPr lang="es-EC" sz="26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352800"/>
            <a:ext cx="8153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4267200"/>
            <a:ext cx="8153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2179677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>
                <a:latin typeface="Arial" pitchFamily="34" charset="0"/>
                <a:cs typeface="Arial" pitchFamily="34" charset="0"/>
              </a:rPr>
              <a:t>Nivel de Gobierno</a:t>
            </a:r>
            <a:endParaRPr lang="es-EC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551277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>
                <a:latin typeface="Arial" pitchFamily="34" charset="0"/>
                <a:cs typeface="Arial" pitchFamily="34" charset="0"/>
              </a:rPr>
              <a:t>Nivel Directivo</a:t>
            </a:r>
            <a:endParaRPr lang="es-EC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562475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>
                <a:latin typeface="Arial" pitchFamily="34" charset="0"/>
                <a:cs typeface="Arial" pitchFamily="34" charset="0"/>
              </a:rPr>
              <a:t>Nivel de Coordinación</a:t>
            </a:r>
            <a:endParaRPr lang="es-EC" sz="15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" y="5324475"/>
            <a:ext cx="8153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00" y="5761077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>
                <a:latin typeface="Arial" pitchFamily="34" charset="0"/>
                <a:cs typeface="Arial" pitchFamily="34" charset="0"/>
              </a:rPr>
              <a:t>Nivel Operativo</a:t>
            </a:r>
            <a:endParaRPr lang="es-EC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>
            <a:hlinkClick r:id="rId3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4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/>
          <a:srcRect l="30560" t="42081" r="49745" b="30544"/>
          <a:stretch>
            <a:fillRect/>
          </a:stretch>
        </p:blipFill>
        <p:spPr bwMode="auto">
          <a:xfrm>
            <a:off x="3390900" y="4791075"/>
            <a:ext cx="11049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Proveedores del Exterior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334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Las compras a proveedores del exterior en el año 2009, fue de US$ 552 mil.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74702" t="33937" r="6409" b="51064"/>
          <a:stretch>
            <a:fillRect/>
          </a:stretch>
        </p:blipFill>
        <p:spPr bwMode="auto">
          <a:xfrm>
            <a:off x="533400" y="1371599"/>
            <a:ext cx="1752600" cy="103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76231" t="28960" r="6451" b="53847"/>
          <a:stretch>
            <a:fillRect/>
          </a:stretch>
        </p:blipFill>
        <p:spPr bwMode="auto">
          <a:xfrm>
            <a:off x="2590799" y="1330325"/>
            <a:ext cx="1524001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7640" t="19229" r="74872" b="75114"/>
          <a:stretch>
            <a:fillRect/>
          </a:stretch>
        </p:blipFill>
        <p:spPr bwMode="auto">
          <a:xfrm>
            <a:off x="4419600" y="1676399"/>
            <a:ext cx="2057400" cy="57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 l="3226" t="26973" r="81154" b="69456"/>
          <a:stretch>
            <a:fillRect/>
          </a:stretch>
        </p:blipFill>
        <p:spPr bwMode="auto">
          <a:xfrm>
            <a:off x="6753225" y="1752600"/>
            <a:ext cx="1857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76200" y="2590800"/>
            <a:ext cx="23622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kumimoji="0" lang="es-E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Sucursal Brasil.</a:t>
            </a:r>
            <a:r>
              <a:rPr kumimoji="0" lang="es-ES" sz="13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E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Soluciones avanzadas de medición de agua. Calidad e innovación.</a:t>
            </a:r>
            <a:r>
              <a:rPr kumimoji="0" lang="es-ES" sz="13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Medidores de agua de alta precisión</a:t>
            </a:r>
            <a:endParaRPr kumimoji="0" lang="es-ES" sz="1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 l="31239" t="36200" r="50934" b="36198"/>
          <a:stretch>
            <a:fillRect/>
          </a:stretch>
        </p:blipFill>
        <p:spPr bwMode="auto">
          <a:xfrm>
            <a:off x="304800" y="4076700"/>
            <a:ext cx="10001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 l="29881" t="45702" r="49406" b="28506"/>
          <a:stretch>
            <a:fillRect/>
          </a:stretch>
        </p:blipFill>
        <p:spPr bwMode="auto">
          <a:xfrm>
            <a:off x="1295400" y="4152900"/>
            <a:ext cx="103822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/>
          <a:srcRect l="32428" t="34616" r="52122" b="35973"/>
          <a:stretch>
            <a:fillRect/>
          </a:stretch>
        </p:blipFill>
        <p:spPr bwMode="auto">
          <a:xfrm>
            <a:off x="381000" y="5562600"/>
            <a:ext cx="8080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/>
          <a:srcRect l="29202" t="36426" r="49066" b="37331"/>
          <a:stretch>
            <a:fillRect/>
          </a:stretch>
        </p:blipFill>
        <p:spPr bwMode="auto">
          <a:xfrm>
            <a:off x="1219200" y="5638800"/>
            <a:ext cx="1219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2209800" y="2590800"/>
            <a:ext cx="23622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kumimoji="0" lang="es-E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Sucursal</a:t>
            </a:r>
            <a:r>
              <a:rPr kumimoji="0" lang="es-ES" sz="13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España. Contadores, accesorios y repuestos para medición de agua.</a:t>
            </a:r>
            <a:endParaRPr kumimoji="0" lang="es-ES" sz="1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4343400" y="2590800"/>
            <a:ext cx="23622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300" dirty="0" smtClean="0">
                <a:latin typeface="Arial" pitchFamily="34" charset="0"/>
                <a:cs typeface="Arial" pitchFamily="34" charset="0"/>
              </a:rPr>
              <a:t>	Domiciliada en México. Tubería rígida y flexible y conexiones de cobre.</a:t>
            </a:r>
            <a:endParaRPr kumimoji="0" lang="es-ES" sz="1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6477000" y="2590800"/>
            <a:ext cx="23622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kumimoji="0" lang="es-E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Domiciliada en</a:t>
            </a:r>
            <a:r>
              <a:rPr kumimoji="0" lang="es-ES" sz="13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USA. Tubería de cobre, y válvulas</a:t>
            </a:r>
            <a:r>
              <a:rPr lang="es-ES" sz="13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es-ES" sz="1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609600" y="3886200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M 120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447800" y="3886200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M 170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533400" y="5334000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S 120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1219200" y="5334000"/>
            <a:ext cx="13716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Woltman H 4000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/>
          <a:srcRect l="29712" t="47060" r="49236" b="25339"/>
          <a:stretch>
            <a:fillRect/>
          </a:stretch>
        </p:blipFill>
        <p:spPr bwMode="auto">
          <a:xfrm>
            <a:off x="2667000" y="3867150"/>
            <a:ext cx="11811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2" cstate="print"/>
          <a:srcRect l="58574" t="40045" r="29372" b="26018"/>
          <a:stretch>
            <a:fillRect/>
          </a:stretch>
        </p:blipFill>
        <p:spPr bwMode="auto">
          <a:xfrm>
            <a:off x="2628899" y="5181600"/>
            <a:ext cx="800101" cy="145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Content Placeholder 1"/>
          <p:cNvSpPr txBox="1">
            <a:spLocks/>
          </p:cNvSpPr>
          <p:nvPr/>
        </p:nvSpPr>
        <p:spPr>
          <a:xfrm>
            <a:off x="3505200" y="3733800"/>
            <a:ext cx="1143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Válvulas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Content Placeholder 1"/>
          <p:cNvSpPr txBox="1">
            <a:spLocks/>
          </p:cNvSpPr>
          <p:nvPr/>
        </p:nvSpPr>
        <p:spPr>
          <a:xfrm>
            <a:off x="3581400" y="6248400"/>
            <a:ext cx="1143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Conos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3" cstate="print"/>
          <a:srcRect l="15450" t="24661" r="55348" b="55203"/>
          <a:stretch>
            <a:fillRect/>
          </a:stretch>
        </p:blipFill>
        <p:spPr bwMode="auto">
          <a:xfrm>
            <a:off x="4724400" y="5562600"/>
            <a:ext cx="1828800" cy="94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4" cstate="print"/>
          <a:srcRect l="15790" t="24887" r="55518" b="55656"/>
          <a:stretch>
            <a:fillRect/>
          </a:stretch>
        </p:blipFill>
        <p:spPr bwMode="auto">
          <a:xfrm>
            <a:off x="4758018" y="3962400"/>
            <a:ext cx="179518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Straight Connector 39"/>
          <p:cNvCxnSpPr/>
          <p:nvPr/>
        </p:nvCxnSpPr>
        <p:spPr>
          <a:xfrm>
            <a:off x="4572000" y="2819400"/>
            <a:ext cx="0" cy="396240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514600" y="2819400"/>
            <a:ext cx="0" cy="396240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705600" y="2819400"/>
            <a:ext cx="0" cy="396240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1"/>
          <p:cNvSpPr txBox="1">
            <a:spLocks/>
          </p:cNvSpPr>
          <p:nvPr/>
        </p:nvSpPr>
        <p:spPr>
          <a:xfrm>
            <a:off x="4648200" y="3581400"/>
            <a:ext cx="1905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Tubería Rígida en “M”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" name="Content Placeholder 1"/>
          <p:cNvSpPr txBox="1">
            <a:spLocks/>
          </p:cNvSpPr>
          <p:nvPr/>
        </p:nvSpPr>
        <p:spPr>
          <a:xfrm>
            <a:off x="4495800" y="5029200"/>
            <a:ext cx="2286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Tubería Flexible en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 “L” y “K”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5" cstate="print"/>
          <a:srcRect l="21902" t="44118" r="68420" b="41855"/>
          <a:stretch>
            <a:fillRect/>
          </a:stretch>
        </p:blipFill>
        <p:spPr bwMode="auto">
          <a:xfrm>
            <a:off x="6934200" y="3657600"/>
            <a:ext cx="7921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6" cstate="print"/>
          <a:srcRect l="21222" t="38008" r="68591" b="47964"/>
          <a:stretch>
            <a:fillRect/>
          </a:stretch>
        </p:blipFill>
        <p:spPr bwMode="auto">
          <a:xfrm>
            <a:off x="6934200" y="4930775"/>
            <a:ext cx="83343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17" cstate="print"/>
          <a:srcRect l="21391" t="57919" r="68591" b="31674"/>
          <a:stretch>
            <a:fillRect/>
          </a:stretch>
        </p:blipFill>
        <p:spPr bwMode="auto">
          <a:xfrm>
            <a:off x="6858000" y="6019800"/>
            <a:ext cx="8826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18" cstate="print"/>
          <a:srcRect l="21562" t="59503" r="68251" b="31900"/>
          <a:stretch>
            <a:fillRect/>
          </a:stretch>
        </p:blipFill>
        <p:spPr bwMode="auto">
          <a:xfrm>
            <a:off x="8077200" y="6096000"/>
            <a:ext cx="949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19" cstate="print"/>
          <a:srcRect l="21902" t="37331" r="68420" b="52715"/>
          <a:stretch>
            <a:fillRect/>
          </a:stretch>
        </p:blipFill>
        <p:spPr bwMode="auto">
          <a:xfrm>
            <a:off x="7924800" y="3733800"/>
            <a:ext cx="9794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5" name="Picture 25"/>
          <p:cNvPicPr>
            <a:picLocks noChangeAspect="1" noChangeArrowheads="1"/>
          </p:cNvPicPr>
          <p:nvPr/>
        </p:nvPicPr>
        <p:blipFill>
          <a:blip r:embed="rId20" cstate="print"/>
          <a:srcRect l="22072" t="38235" r="68761" b="48190"/>
          <a:stretch>
            <a:fillRect/>
          </a:stretch>
        </p:blipFill>
        <p:spPr bwMode="auto">
          <a:xfrm>
            <a:off x="8001000" y="4930775"/>
            <a:ext cx="7239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Content Placeholder 1"/>
          <p:cNvSpPr txBox="1">
            <a:spLocks/>
          </p:cNvSpPr>
          <p:nvPr/>
        </p:nvSpPr>
        <p:spPr>
          <a:xfrm>
            <a:off x="6858000" y="3429000"/>
            <a:ext cx="1905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Adaptadores de Cobre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4" name="Content Placeholder 1"/>
          <p:cNvSpPr txBox="1">
            <a:spLocks/>
          </p:cNvSpPr>
          <p:nvPr/>
        </p:nvSpPr>
        <p:spPr>
          <a:xfrm>
            <a:off x="6858000" y="4648200"/>
            <a:ext cx="1905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Codos de Cobre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Content Placeholder 1"/>
          <p:cNvSpPr txBox="1">
            <a:spLocks/>
          </p:cNvSpPr>
          <p:nvPr/>
        </p:nvSpPr>
        <p:spPr>
          <a:xfrm>
            <a:off x="6858000" y="5791200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S" sz="1200" b="1" noProof="0" dirty="0" smtClean="0">
                <a:latin typeface="Arial" pitchFamily="34" charset="0"/>
                <a:cs typeface="Arial" pitchFamily="34" charset="0"/>
              </a:rPr>
              <a:t>Tees y Tapones de cobre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7" name="Picture 2">
            <a:hlinkClick r:id="rId21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22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Proveedores Locales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4643" t="43375" r="24768" b="21852"/>
          <a:stretch>
            <a:fillRect/>
          </a:stretch>
        </p:blipFill>
        <p:spPr bwMode="auto">
          <a:xfrm>
            <a:off x="609600" y="1905000"/>
            <a:ext cx="8153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9906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El monto de compras locales de inventarios a proveedores locales fue de US$ 245 mil. Principalmente tubería PVC, tubería elaborada de plástico resistente a la corrosión. </a:t>
            </a:r>
          </a:p>
        </p:txBody>
      </p:sp>
      <p:pic>
        <p:nvPicPr>
          <p:cNvPr id="10" name="Picture 2">
            <a:hlinkClick r:id="rId3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4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Clientes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8147" t="32848" r="12412" b="20804"/>
          <a:stretch>
            <a:fillRect/>
          </a:stretch>
        </p:blipFill>
        <p:spPr bwMode="auto">
          <a:xfrm>
            <a:off x="831631" y="1752600"/>
            <a:ext cx="739796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9906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Las ventas en el año 2009, ascendieron al monto de US$  1.31 millones. Siendo sus principales clientes las empresas municipales de alcantarillado  y agua potable. </a:t>
            </a:r>
          </a:p>
        </p:txBody>
      </p:sp>
      <p:pic>
        <p:nvPicPr>
          <p:cNvPr id="10" name="Picture 2">
            <a:hlinkClick r:id="rId3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4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Sistema Contable-Financiero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http://ecorporativa.com/img/KohinorEsquemaConceptual.gif"/>
          <p:cNvPicPr/>
          <p:nvPr/>
        </p:nvPicPr>
        <p:blipFill>
          <a:blip r:embed="rId2" cstate="print"/>
          <a:srcRect l="2198" t="3175" r="5495" b="4762"/>
          <a:stretch>
            <a:fillRect/>
          </a:stretch>
        </p:blipFill>
        <p:spPr bwMode="auto">
          <a:xfrm>
            <a:off x="990600" y="1981200"/>
            <a:ext cx="7010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7924800" cy="10668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Sistema Integrado de Información – KOHINOR DBS (1990)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Integración de información financiera, administrativa, contable y de producción 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ES" sz="1500" dirty="0" smtClean="0">
                <a:latin typeface="Arial" pitchFamily="34" charset="0"/>
                <a:cs typeface="Arial" pitchFamily="34" charset="0"/>
              </a:rPr>
              <a:t>Módulos Interrelacionados.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endParaRPr lang="es-ES" sz="15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>
            <a:hlinkClick r:id="rId3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4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 fontScale="90000"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Estados Financieros – </a:t>
            </a:r>
            <a:r>
              <a:rPr lang="es-EC" sz="24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Estado de Situación Financiera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19200" y="152400"/>
            <a:ext cx="6553200" cy="6554787"/>
            <a:chOff x="1702" y="7949"/>
            <a:chExt cx="5573" cy="528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6593" t="31331" r="31963" b="15138"/>
            <a:stretch>
              <a:fillRect/>
            </a:stretch>
          </p:blipFill>
          <p:spPr bwMode="auto">
            <a:xfrm>
              <a:off x="1702" y="7949"/>
              <a:ext cx="5573" cy="2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6593" t="35925" r="31963" b="17261"/>
            <a:stretch>
              <a:fillRect/>
            </a:stretch>
          </p:blipFill>
          <p:spPr bwMode="auto">
            <a:xfrm>
              <a:off x="1702" y="10746"/>
              <a:ext cx="5573" cy="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>
            <a:hlinkClick r:id="rId4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Estados Financieros – </a:t>
            </a:r>
            <a:r>
              <a:rPr lang="es-EC" sz="24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Estado de Resultados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1060450"/>
            <a:ext cx="8229600" cy="5492750"/>
            <a:chOff x="1403" y="3666"/>
            <a:chExt cx="8826" cy="573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6506" t="31529" r="25430" b="16989"/>
            <a:stretch>
              <a:fillRect/>
            </a:stretch>
          </p:blipFill>
          <p:spPr bwMode="auto">
            <a:xfrm>
              <a:off x="1421" y="3666"/>
              <a:ext cx="8808" cy="3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6360" t="56644" r="25717" b="18965"/>
            <a:stretch>
              <a:fillRect/>
            </a:stretch>
          </p:blipFill>
          <p:spPr bwMode="auto">
            <a:xfrm>
              <a:off x="1403" y="7552"/>
              <a:ext cx="8790" cy="1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>
            <a:hlinkClick r:id="rId4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Indicadores y Análisis Financiero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1307747"/>
          <a:ext cx="8534399" cy="5169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928"/>
                <a:gridCol w="1820871"/>
                <a:gridCol w="2286000"/>
                <a:gridCol w="1295400"/>
                <a:gridCol w="1219200"/>
              </a:tblGrid>
              <a:tr h="621605">
                <a:tc>
                  <a:txBody>
                    <a:bodyPr/>
                    <a:lstStyle/>
                    <a:p>
                      <a:pPr algn="ctr"/>
                      <a:endParaRPr lang="es-AR" sz="1200" b="1" kern="1200" noProof="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b="1" kern="120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Grupo Indicadores</a:t>
                      </a:r>
                      <a:endParaRPr lang="es-AR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noProof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noProof="0" dirty="0" smtClean="0">
                          <a:latin typeface="Arial" pitchFamily="34" charset="0"/>
                          <a:cs typeface="Arial" pitchFamily="34" charset="0"/>
                        </a:rPr>
                        <a:t>Indicador</a:t>
                      </a:r>
                      <a:endParaRPr lang="es-AR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noProof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noProof="0" dirty="0" smtClean="0">
                          <a:latin typeface="Arial" pitchFamily="34" charset="0"/>
                          <a:cs typeface="Arial" pitchFamily="34" charset="0"/>
                        </a:rPr>
                        <a:t>Formula</a:t>
                      </a:r>
                      <a:endParaRPr lang="es-AR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b="1" kern="1200" noProof="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b="1" kern="120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2009</a:t>
                      </a:r>
                      <a:endParaRPr lang="es-AR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b="1" kern="1200" baseline="0" noProof="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b="1" kern="1200" baseline="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2008</a:t>
                      </a:r>
                      <a:endParaRPr lang="es-AR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680442">
                <a:tc rowSpan="2">
                  <a:txBody>
                    <a:bodyPr/>
                    <a:lstStyle/>
                    <a:p>
                      <a:pPr algn="ctr"/>
                      <a:endParaRPr lang="es-AR" sz="1200" b="0" kern="1200" noProof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b="1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Indicadores</a:t>
                      </a:r>
                      <a:r>
                        <a:rPr lang="es-AR" sz="1200" b="1" kern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 Liquidez</a:t>
                      </a:r>
                      <a:endParaRPr lang="es-AR" sz="1200" b="1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200" b="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Razón Corriente</a:t>
                      </a:r>
                      <a:endParaRPr lang="es-AR" sz="1200" b="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Activo Corriente / Pasivo Corriente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2.98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Tx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1.77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97878">
                <a:tc vMerge="1">
                  <a:txBody>
                    <a:bodyPr/>
                    <a:lstStyle/>
                    <a:p>
                      <a:endParaRPr lang="es-AR" sz="1200" b="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200" b="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Razón Acida</a:t>
                      </a:r>
                      <a:endParaRPr lang="es-AR" sz="1200" b="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Tx/>
                        <a:buNone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Activo Corriente – Invent. / Pasivo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Corriente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Tx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1.87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0.78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28205">
                <a:tc rowSpan="3">
                  <a:txBody>
                    <a:bodyPr/>
                    <a:lstStyle/>
                    <a:p>
                      <a:pPr algn="ctr"/>
                      <a:endParaRPr lang="es-AR" sz="1200" b="1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AR" sz="1200" b="1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AR" sz="1200" b="1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Indicadores de Actividad o Rotación</a:t>
                      </a:r>
                      <a:endParaRPr lang="es-AR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Periodo de Recuperación</a:t>
                      </a:r>
                      <a:r>
                        <a:rPr lang="es-AR" sz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 la Cartera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360 días / veces rotación de cartera</a:t>
                      </a:r>
                      <a:endParaRPr lang="es-AR" sz="10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88.91 días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79.92 días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59242">
                <a:tc vMerge="1">
                  <a:txBody>
                    <a:bodyPr/>
                    <a:lstStyle/>
                    <a:p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Periodo de rotación de inventarios (días)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360 días / veces rotación de inventarios</a:t>
                      </a:r>
                      <a:endParaRPr lang="es-AR" sz="10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163.77</a:t>
                      </a:r>
                      <a:r>
                        <a:rPr lang="es-AR" sz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días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174.31 días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97878">
                <a:tc vMerge="1">
                  <a:txBody>
                    <a:bodyPr/>
                    <a:lstStyle/>
                    <a:p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Periodo de pago a proveedores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360 días / veces rotación proveedores</a:t>
                      </a:r>
                      <a:endParaRPr lang="es-AR" sz="10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126.09 días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104.69 días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4760">
                <a:tc rowSpan="2">
                  <a:txBody>
                    <a:bodyPr/>
                    <a:lstStyle/>
                    <a:p>
                      <a:endParaRPr lang="es-AR" sz="1200" b="1" kern="1200" noProof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es-AR" sz="1200" b="1" kern="1200" noProof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es-AR" sz="1200" b="1" kern="1200" noProof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b="1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Indicadores</a:t>
                      </a:r>
                      <a:r>
                        <a:rPr lang="es-AR" sz="1200" b="1" kern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 Endeudamiento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200" b="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Razón de Endeudamiento</a:t>
                      </a:r>
                      <a:endParaRPr lang="es-AR" sz="1200" b="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Pasivo Total  / Activo Total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45.34%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Tx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61.48%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59242">
                <a:tc vMerge="1">
                  <a:txBody>
                    <a:bodyPr/>
                    <a:lstStyle/>
                    <a:p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Razón de Solvencia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Patrimonio</a:t>
                      </a:r>
                      <a:r>
                        <a:rPr lang="es-AR" sz="1000" kern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</a:t>
                      </a:r>
                      <a:r>
                        <a:rPr lang="es-AR" sz="10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eto / Activo Total</a:t>
                      </a:r>
                      <a:endParaRPr lang="es-AR" sz="10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54.66%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38.52%</a:t>
                      </a:r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>
            <a:hlinkClick r:id="rId2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Tema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28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3000" dirty="0" smtClean="0">
                <a:latin typeface="Arial" pitchFamily="34" charset="0"/>
                <a:cs typeface="Arial" pitchFamily="34" charset="0"/>
              </a:rPr>
              <a:t>	Desarrollo y Aplicación de una Auditoría Financiera a la Compañía Comercial Técnica Asociada “COTA S.A.” por el año terminado al 31 de diciembre de 2009</a:t>
            </a:r>
            <a:endParaRPr lang="es-EC" sz="3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Indicadores y Análisis Financiero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295402"/>
          <a:ext cx="8686800" cy="5257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7088"/>
                <a:gridCol w="1862912"/>
                <a:gridCol w="2438400"/>
                <a:gridCol w="1295400"/>
                <a:gridCol w="1143000"/>
              </a:tblGrid>
              <a:tr h="993533">
                <a:tc>
                  <a:txBody>
                    <a:bodyPr/>
                    <a:lstStyle/>
                    <a:p>
                      <a:pPr algn="ctr"/>
                      <a:endParaRPr lang="es-AR" sz="1600" b="1" kern="1200" noProof="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600" b="1" kern="120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Grupo Indicadores</a:t>
                      </a:r>
                      <a:endParaRPr lang="es-AR" sz="16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600" noProof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600" noProof="0" dirty="0" smtClean="0">
                          <a:latin typeface="Arial" pitchFamily="34" charset="0"/>
                          <a:cs typeface="Arial" pitchFamily="34" charset="0"/>
                        </a:rPr>
                        <a:t>Indicador</a:t>
                      </a:r>
                      <a:endParaRPr lang="es-AR" sz="16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600" noProof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600" noProof="0" dirty="0" smtClean="0">
                          <a:latin typeface="Arial" pitchFamily="34" charset="0"/>
                          <a:cs typeface="Arial" pitchFamily="34" charset="0"/>
                        </a:rPr>
                        <a:t>Formula</a:t>
                      </a:r>
                      <a:endParaRPr lang="es-AR" sz="16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600" b="1" kern="1200" noProof="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600" b="1" kern="120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2009</a:t>
                      </a:r>
                      <a:endParaRPr lang="es-AR" sz="16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600" b="1" kern="1200" baseline="0" noProof="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600" b="1" kern="1200" baseline="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2008</a:t>
                      </a:r>
                      <a:endParaRPr lang="es-AR" sz="16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731704">
                <a:tc rowSpan="5">
                  <a:txBody>
                    <a:bodyPr/>
                    <a:lstStyle/>
                    <a:p>
                      <a:endParaRPr lang="es-AR" sz="1600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AR" sz="1600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AR" sz="1600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AR" sz="1600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AR" sz="1600" noProof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6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Indicadores de Rentabilidad</a:t>
                      </a:r>
                      <a:endParaRPr lang="es-AR" sz="16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Margen Bruto de Utilidad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Utilidad Bruta / Ventas netas</a:t>
                      </a:r>
                      <a:endParaRPr lang="es-AR" sz="14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27.95%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30.60%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883140">
                <a:tc vMerge="1">
                  <a:txBody>
                    <a:bodyPr/>
                    <a:lstStyle/>
                    <a:p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Margen Neto de Utilidad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Utilidad Neta del Ejercicio / Ventas netas</a:t>
                      </a:r>
                      <a:endParaRPr lang="es-AR" sz="14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1.78%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4.33%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83140">
                <a:tc vMerge="1">
                  <a:txBody>
                    <a:bodyPr/>
                    <a:lstStyle/>
                    <a:p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Rentabilidad sobre activos (ROA)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Utilidad Neta</a:t>
                      </a:r>
                      <a:r>
                        <a:rPr lang="es-AR" sz="1400" kern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del Ejercicio / Activo Total</a:t>
                      </a:r>
                      <a:endParaRPr lang="es-AR" sz="14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2.58%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4.89%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883140">
                <a:tc vMerge="1">
                  <a:txBody>
                    <a:bodyPr/>
                    <a:lstStyle/>
                    <a:p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Rentabilidad sobre patrimonio (ROE)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Utilidad Neta</a:t>
                      </a:r>
                      <a:r>
                        <a:rPr lang="es-AR" sz="1400" kern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del Ejercicio / Patrimonio</a:t>
                      </a:r>
                      <a:endParaRPr lang="es-AR" sz="14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4.72%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12.69%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83140">
                <a:tc vMerge="1">
                  <a:txBody>
                    <a:bodyPr/>
                    <a:lstStyle/>
                    <a:p>
                      <a:endParaRPr lang="es-AR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Utilidad por acción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Utilidad neta del ejercicio / N° de acciones</a:t>
                      </a:r>
                      <a:endParaRPr lang="es-AR" sz="140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US$ 0.47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US$ 1.19</a:t>
                      </a:r>
                      <a:endParaRPr lang="es-AR" sz="16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>
            <a:hlinkClick r:id="rId2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Base Legal de la Compañía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1143000"/>
          <a:ext cx="8610600" cy="5486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355"/>
                <a:gridCol w="5686245"/>
              </a:tblGrid>
              <a:tr h="518558">
                <a:tc>
                  <a:txBody>
                    <a:bodyPr/>
                    <a:lstStyle/>
                    <a:p>
                      <a:pPr algn="ctr"/>
                      <a:r>
                        <a:rPr lang="es-AR" sz="1200" b="1" kern="120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Legislación y Normatividad Aplicable </a:t>
                      </a:r>
                      <a:endParaRPr lang="es-AR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b="1" kern="1200" baseline="0" noProof="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AR" sz="1200" b="1" kern="1200" baseline="0" noProof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Aplicabilidad</a:t>
                      </a:r>
                      <a:endParaRPr lang="es-AR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777434">
                <a:tc>
                  <a:txBody>
                    <a:bodyPr/>
                    <a:lstStyle/>
                    <a:p>
                      <a:r>
                        <a:rPr lang="es-AR" sz="1300" b="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Constitución Política</a:t>
                      </a:r>
                      <a:r>
                        <a:rPr lang="es-AR" sz="1300" b="0" kern="12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del Estado</a:t>
                      </a:r>
                      <a:endParaRPr lang="es-AR" sz="1300" b="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Consagra</a:t>
                      </a:r>
                      <a:r>
                        <a:rPr lang="en-US" sz="13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los derechos, obligaciones y libertades de personas naturales y jurídicas como es la libertad de asociación y de empresa.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163782">
                <a:tc>
                  <a:txBody>
                    <a:bodyPr/>
                    <a:lstStyle/>
                    <a:p>
                      <a:r>
                        <a:rPr lang="es-AR" sz="1300" b="0" kern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Ley de Compañías</a:t>
                      </a:r>
                      <a:endParaRPr lang="es-AR" sz="1300" b="0" kern="120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Al constituirse como sociedad anónima debe cumplir con la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parte pertinente que trata sobre ese tipo de compañías, Capital mínimo de US$ 800, Reserva Legal de 10%, Junta General de Accionistas, Representante Legal. Cumplir Resoluciones emitidas por la Superintendencia de  Compañías.  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48444">
                <a:tc>
                  <a:txBody>
                    <a:bodyPr/>
                    <a:lstStyle/>
                    <a:p>
                      <a:r>
                        <a:rPr lang="es-ES" sz="13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Ley Orgánica de Régimen Tributario Interno y su Reglamento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Obligaciones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tributarias para con el Servicio de Rentas Internas (SRI), impuesto a la renta, IVA, retenciones en la fuente a proveedores y empleados. Cumplir con Resoluciones emitidas por SRI. 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831273"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Ley de Seguridad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Social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Obligaciones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patronales como beneficios sociales, afiliación obligatoria al seguro social , Decimo 3ero, Decimo 4to, Fondos de Reserva (acumulado o mensual), etc.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8722"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Código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 Trabajo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Norma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la relación laboral de dependencia, obligaciones patronales. 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68188"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Normas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Ecuatorianas de Contabilidad (NEC)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3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Vigentes,</a:t>
                      </a:r>
                      <a:r>
                        <a:rPr lang="es-AR" sz="1300" baseline="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hasta la fecha de adaptación de las NIC y NIIF. Establece el tratamiento contable de transacciones realizadas por las compañías. </a:t>
                      </a:r>
                      <a:endParaRPr lang="es-AR" sz="13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>
            <a:hlinkClick r:id="rId2" action="ppaction://hlinkpres?slideindex=1&amp;slidetitle=Diapositiva 1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 fontScale="90000"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Evaluar el Control Interno a Nivel de Entidad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906" t="32667" r="24219" b="16667"/>
          <a:stretch>
            <a:fillRect/>
          </a:stretch>
        </p:blipFill>
        <p:spPr bwMode="auto">
          <a:xfrm>
            <a:off x="228600" y="1600200"/>
            <a:ext cx="868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Evaluar el Control Interno a Nivel de Entidad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5720" t="30688" r="35371" b="23810"/>
          <a:stretch>
            <a:fillRect/>
          </a:stretch>
        </p:blipFill>
        <p:spPr bwMode="auto">
          <a:xfrm>
            <a:off x="1143000" y="1113692"/>
            <a:ext cx="6248400" cy="53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5137" y="1195387"/>
            <a:ext cx="2887663" cy="862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Elementos del Control Interno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>
            <a:hlinkClick r:id="rId3" action="ppaction://hlinkpres?slideindex=2&amp;slidetitle=Diapositiva 2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98323" y="228600"/>
            <a:ext cx="181707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4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Evaluación Control Interno a nivel Entidad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304798" y="1143000"/>
          <a:ext cx="8610602" cy="5471070"/>
        </p:xfrm>
        <a:graphic>
          <a:graphicData uri="http://schemas.openxmlformats.org/drawingml/2006/table">
            <a:tbl>
              <a:tblPr/>
              <a:tblGrid>
                <a:gridCol w="825373"/>
                <a:gridCol w="5423029"/>
                <a:gridCol w="609600"/>
                <a:gridCol w="685800"/>
                <a:gridCol w="533400"/>
                <a:gridCol w="533400"/>
              </a:tblGrid>
              <a:tr h="3230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N°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Pregunta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Respuesta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Calif.</a:t>
                      </a:r>
                      <a:endParaRPr lang="en-US" sz="15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Pond.</a:t>
                      </a:r>
                      <a:endParaRPr lang="en-US" sz="15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53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793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AMBIENTE DE CONTROL</a:t>
                      </a:r>
                      <a:endParaRPr lang="en-US" sz="15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¿Existen</a:t>
                      </a:r>
                      <a:r>
                        <a:rPr lang="es-EC" sz="15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C" sz="1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por </a:t>
                      </a: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escrito </a:t>
                      </a:r>
                      <a:r>
                        <a:rPr lang="es-EC" sz="1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manual de </a:t>
                      </a: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funciones y responsabilidades de cada empleado del área contable</a:t>
                      </a:r>
                      <a:r>
                        <a:rPr lang="es-EC" sz="1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94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¿Existe un organigrama estructural que propicia el control por parte de las gerencias de cada departamento o división?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5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5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5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06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¿Se planifica anualmente las operaciones, plasmados en planes estratégicos, planes operativos y/o presupuestos?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7667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EVALUACIÓN DEL RIESGO</a:t>
                      </a:r>
                      <a:endParaRPr lang="en-US" sz="15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072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¿Existe una matriz de análisis de riesgos, se describe la naturaleza, impacto, probabilidad, controles y responsables de atenuación de los riesgos?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>
            <a:hlinkClick r:id="rId2" action="ppaction://hlinkpres?slideindex=2&amp;slidetitle=Diapositiva 2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7098323" y="228600"/>
            <a:ext cx="181707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4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Evaluación Control Interno a nivel Entidad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304798" y="1905000"/>
          <a:ext cx="8610602" cy="3962400"/>
        </p:xfrm>
        <a:graphic>
          <a:graphicData uri="http://schemas.openxmlformats.org/drawingml/2006/table">
            <a:tbl>
              <a:tblPr/>
              <a:tblGrid>
                <a:gridCol w="825373"/>
                <a:gridCol w="5423029"/>
                <a:gridCol w="609600"/>
                <a:gridCol w="685800"/>
                <a:gridCol w="533400"/>
                <a:gridCol w="533400"/>
              </a:tblGrid>
              <a:tr h="2930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N°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Pregunta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Respuesta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Calif.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Pond.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20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565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SISTEMAS DE INFORMACIÓN Y COMUNICACIÓN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165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¿Se reporta mensualmente los EEFF a la administración? ¿La Jefatura Financiera y la Contadora validan la información?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12743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SUPERVISIÓN Y MONITOREO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035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¿Existe una evaluación para validar los controles internos, y asegurar que respondan a recomendaciones internas y externas?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81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130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>
            <a:hlinkClick r:id="rId2" action="ppaction://hlinkpres?slideindex=2&amp;slidetitle=Diapositiva 2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7098323" y="228600"/>
            <a:ext cx="181707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Evaluación Riesgo Inherente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8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3906" t="31333" r="23438" b="16667"/>
          <a:stretch>
            <a:fillRect/>
          </a:stretch>
        </p:blipFill>
        <p:spPr bwMode="auto">
          <a:xfrm>
            <a:off x="7098323" y="228600"/>
            <a:ext cx="181707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13 Grupo"/>
          <p:cNvGrpSpPr/>
          <p:nvPr/>
        </p:nvGrpSpPr>
        <p:grpSpPr>
          <a:xfrm>
            <a:off x="1371600" y="990600"/>
            <a:ext cx="6096000" cy="5715000"/>
            <a:chOff x="1905000" y="1143000"/>
            <a:chExt cx="4648200" cy="3962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6563" t="52667" r="25781" b="11333"/>
            <a:stretch>
              <a:fillRect/>
            </a:stretch>
          </p:blipFill>
          <p:spPr bwMode="auto">
            <a:xfrm>
              <a:off x="1905000" y="1143000"/>
              <a:ext cx="46482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7344" t="52666" r="25781" b="14000"/>
            <a:stretch>
              <a:fillRect/>
            </a:stretch>
          </p:blipFill>
          <p:spPr bwMode="auto">
            <a:xfrm>
              <a:off x="1981200" y="3200400"/>
              <a:ext cx="4572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Determinar Materialidad Planeada y Error Tolerable</a:t>
            </a:r>
            <a:endParaRPr lang="es-EC" sz="25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906" t="31333" r="24219" b="16667"/>
          <a:stretch>
            <a:fillRect/>
          </a:stretch>
        </p:blipFill>
        <p:spPr bwMode="auto">
          <a:xfrm>
            <a:off x="228600" y="1752600"/>
            <a:ext cx="8686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/>
          <p:nvPr/>
        </p:nvGrpSpPr>
        <p:grpSpPr>
          <a:xfrm>
            <a:off x="1295400" y="990600"/>
            <a:ext cx="6324600" cy="5638800"/>
            <a:chOff x="1295400" y="990600"/>
            <a:chExt cx="6324600" cy="5334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5000" t="31333" r="22656" b="12667"/>
            <a:stretch>
              <a:fillRect/>
            </a:stretch>
          </p:blipFill>
          <p:spPr bwMode="auto">
            <a:xfrm>
              <a:off x="1295400" y="990600"/>
              <a:ext cx="6324600" cy="413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5000" t="30000" r="23438" b="29823"/>
            <a:stretch>
              <a:fillRect/>
            </a:stretch>
          </p:blipFill>
          <p:spPr bwMode="auto">
            <a:xfrm>
              <a:off x="1295400" y="3355428"/>
              <a:ext cx="6230203" cy="2969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Materialidad y Error Tolerable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hlinkClick r:id="rId4" action="ppaction://hlinkpres?slideindex=5&amp;slidetitle=Diapositiva 5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333" r="23438" b="15333"/>
          <a:stretch>
            <a:fillRect/>
          </a:stretch>
        </p:blipFill>
        <p:spPr bwMode="auto">
          <a:xfrm>
            <a:off x="6995160" y="228600"/>
            <a:ext cx="1844040" cy="7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EC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Identificar Clases Significativas de Transacciones, Saldos de Cuentas, Revelaciones y Aseveraciones Materiales</a:t>
            </a:r>
            <a:endParaRPr lang="es-EC" sz="2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906" t="32000" r="24219" b="17333"/>
          <a:stretch>
            <a:fillRect/>
          </a:stretch>
        </p:blipFill>
        <p:spPr bwMode="auto">
          <a:xfrm>
            <a:off x="228600" y="1828800"/>
            <a:ext cx="868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Presentación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90600" y="2438400"/>
            <a:ext cx="6096000" cy="4114800"/>
            <a:chOff x="1447800" y="1809750"/>
            <a:chExt cx="6019800" cy="4286250"/>
          </a:xfrm>
        </p:grpSpPr>
        <p:pic>
          <p:nvPicPr>
            <p:cNvPr id="8" name="Picture 2" descr="insigh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1809750"/>
              <a:ext cx="6019800" cy="428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3829050" y="4507468"/>
              <a:ext cx="1352550" cy="3847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5000"/>
                </a:spcBef>
              </a:pPr>
              <a:r>
                <a:rPr lang="en-GB" b="1" dirty="0" smtClean="0">
                  <a:latin typeface="Arial (Body)"/>
                </a:rPr>
                <a:t>COTA S.A.</a:t>
              </a:r>
              <a:endParaRPr lang="en-GB" b="1" dirty="0">
                <a:latin typeface="Arial (Body)"/>
              </a:endParaRP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705225" y="2844800"/>
              <a:ext cx="1528763" cy="8175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b="1" dirty="0" smtClean="0">
                  <a:latin typeface="Arial" charset="0"/>
                </a:rPr>
                <a:t>Aspecto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b="1" dirty="0" smtClean="0">
                  <a:latin typeface="Arial" charset="0"/>
                </a:rPr>
                <a:t>Financiero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057400" y="4343400"/>
              <a:ext cx="1425575" cy="769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 b="1" dirty="0" smtClean="0">
                  <a:latin typeface="Arial (Body)"/>
                </a:rPr>
                <a:t>Evaluación de control y riesgo</a:t>
              </a:r>
              <a:endParaRPr lang="en-GB" sz="1400" b="1" dirty="0">
                <a:latin typeface="Arial (Body)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5360670" y="4308389"/>
              <a:ext cx="1730692" cy="99386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 b="1" dirty="0" smtClean="0">
                  <a:latin typeface="Arial (Body)"/>
                </a:rPr>
                <a:t>Cumplimiento con normatividad, leyes y regulaciones</a:t>
              </a:r>
              <a:endParaRPr lang="en-GB" sz="1400" b="1" dirty="0">
                <a:latin typeface="Arial (Body)"/>
              </a:endParaRPr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2438" y="1066800"/>
            <a:ext cx="82343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0975" indent="-3175" algn="l">
              <a:spcBef>
                <a:spcPct val="20000"/>
              </a:spcBef>
              <a:buClr>
                <a:srgbClr val="FFD2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600" kern="0" dirty="0" smtClean="0">
                <a:latin typeface="Arial (Body)"/>
              </a:rPr>
              <a:t> Procesar, validar, verificar, evaluar y analizar la información de la compañía;</a:t>
            </a:r>
          </a:p>
          <a:p>
            <a:pPr marL="180975" indent="-3175">
              <a:spcBef>
                <a:spcPct val="20000"/>
              </a:spcBef>
              <a:buClr>
                <a:srgbClr val="FFD2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600" kern="0" dirty="0" smtClean="0">
                <a:latin typeface="Arial (Body)"/>
              </a:rPr>
              <a:t> Obtener entendimiento del naturaleza y giro del negocio;</a:t>
            </a:r>
          </a:p>
          <a:p>
            <a:pPr marL="180975" indent="-3175" algn="l">
              <a:spcBef>
                <a:spcPct val="20000"/>
              </a:spcBef>
              <a:buClr>
                <a:srgbClr val="FFD2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600" kern="0" dirty="0" smtClean="0">
                <a:latin typeface="Arial (Body)"/>
              </a:rPr>
              <a:t> Determinar asuntos relevantes en el desarrollo del examen; </a:t>
            </a:r>
          </a:p>
          <a:p>
            <a:pPr marL="180975" indent="-3175" algn="l">
              <a:spcBef>
                <a:spcPct val="20000"/>
              </a:spcBef>
              <a:buClr>
                <a:srgbClr val="FFD2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600" kern="0" dirty="0" smtClean="0">
                <a:latin typeface="Arial (Body)"/>
              </a:rPr>
              <a:t>Enfoque de esfuerzos en areas de mayor importancia; </a:t>
            </a:r>
          </a:p>
          <a:p>
            <a:pPr marL="180975" indent="-3175" algn="l">
              <a:spcBef>
                <a:spcPct val="20000"/>
              </a:spcBef>
              <a:buClr>
                <a:srgbClr val="FFD2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600" kern="0" dirty="0" smtClean="0">
                <a:latin typeface="Arial (Body)"/>
              </a:rPr>
              <a:t> Respaldo de dictamen profesional de auditoría.</a:t>
            </a:r>
          </a:p>
        </p:txBody>
      </p:sp>
      <p:sp>
        <p:nvSpPr>
          <p:cNvPr id="18" name="TextBox 39"/>
          <p:cNvSpPr txBox="1">
            <a:spLocks noChangeArrowheads="1"/>
          </p:cNvSpPr>
          <p:nvPr/>
        </p:nvSpPr>
        <p:spPr bwMode="auto">
          <a:xfrm>
            <a:off x="5105400" y="2926884"/>
            <a:ext cx="403860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Reportes Financieros Contables.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Estructura  y desempeño financiero.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Afirmaciones de las administración.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Determinación de riesgos.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Análisis y evaluación de cuentas contables significativas.</a:t>
            </a:r>
          </a:p>
          <a:p>
            <a:endParaRPr lang="en-US" sz="1300" dirty="0">
              <a:latin typeface="Arial (headings)"/>
            </a:endParaRPr>
          </a:p>
        </p:txBody>
      </p:sp>
      <p:sp>
        <p:nvSpPr>
          <p:cNvPr id="19" name="TextBox 39"/>
          <p:cNvSpPr txBox="1">
            <a:spLocks noChangeArrowheads="1"/>
          </p:cNvSpPr>
          <p:nvPr/>
        </p:nvSpPr>
        <p:spPr bwMode="auto">
          <a:xfrm>
            <a:off x="228600" y="3155484"/>
            <a:ext cx="303530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 (headings)"/>
              </a:rPr>
              <a:t> </a:t>
            </a:r>
            <a:r>
              <a:rPr lang="es-AR" sz="1300" dirty="0" smtClean="0">
                <a:latin typeface="Arial" pitchFamily="34" charset="0"/>
                <a:cs typeface="Arial" pitchFamily="34" charset="0"/>
              </a:rPr>
              <a:t>Flujos significativos de transacciones.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Estructura, diseño e implementación de control interno.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Procesamiento de información financiera.</a:t>
            </a:r>
          </a:p>
          <a:p>
            <a:pPr>
              <a:buFont typeface="Arial" pitchFamily="34" charset="0"/>
              <a:buChar char="•"/>
            </a:pPr>
            <a:endParaRPr lang="en-US" sz="1300" dirty="0">
              <a:latin typeface="Arial (headings)"/>
            </a:endParaRPr>
          </a:p>
        </p:txBody>
      </p:sp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6477000" y="5412938"/>
            <a:ext cx="2667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Cumplimiento con normatividad  interna y legislación vigente y aplicable al giro de negocio. </a:t>
            </a:r>
          </a:p>
          <a:p>
            <a:pPr>
              <a:buClr>
                <a:srgbClr val="FFCC66"/>
              </a:buClr>
              <a:buFont typeface="Wingdings" pitchFamily="2" charset="2"/>
              <a:buChar char="§"/>
            </a:pPr>
            <a:r>
              <a:rPr lang="es-AR" sz="1300" dirty="0" smtClean="0">
                <a:latin typeface="Arial" pitchFamily="34" charset="0"/>
                <a:cs typeface="Arial" pitchFamily="34" charset="0"/>
              </a:rPr>
              <a:t> Observación de las Normas Ecuatorianas de Contabilidad (NEC).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400" b="1" kern="0" dirty="0" smtClean="0">
                <a:solidFill>
                  <a:schemeClr val="bg1">
                    <a:lumMod val="50000"/>
                  </a:schemeClr>
                </a:solidFill>
                <a:latin typeface="Arial (headings)"/>
                <a:cs typeface="Arial" pitchFamily="34" charset="0"/>
              </a:rPr>
              <a:t>Identificar Saldos de Cuentas Significativos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10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hlinkClick r:id="rId2" action="ppaction://hlinkpres?slideindex=8&amp;slidetitle=Diapositiva 8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7086600" y="228600"/>
            <a:ext cx="183162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15 Grupo"/>
          <p:cNvGrpSpPr/>
          <p:nvPr/>
        </p:nvGrpSpPr>
        <p:grpSpPr>
          <a:xfrm>
            <a:off x="1295400" y="990600"/>
            <a:ext cx="6324600" cy="5791200"/>
            <a:chOff x="1828800" y="1066800"/>
            <a:chExt cx="5029200" cy="46482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5000" t="46000" r="23438" b="12667"/>
            <a:stretch>
              <a:fillRect/>
            </a:stretch>
          </p:blipFill>
          <p:spPr bwMode="auto">
            <a:xfrm>
              <a:off x="1828800" y="1066800"/>
              <a:ext cx="5029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5000" t="50000" r="23438" b="18000"/>
            <a:stretch>
              <a:fillRect/>
            </a:stretch>
          </p:blipFill>
          <p:spPr bwMode="auto">
            <a:xfrm>
              <a:off x="1828800" y="3429000"/>
              <a:ext cx="50292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25000" t="63333" r="23438" b="28667"/>
            <a:stretch>
              <a:fillRect/>
            </a:stretch>
          </p:blipFill>
          <p:spPr bwMode="auto">
            <a:xfrm>
              <a:off x="1828800" y="5257800"/>
              <a:ext cx="5029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16 Grupo"/>
          <p:cNvGrpSpPr/>
          <p:nvPr/>
        </p:nvGrpSpPr>
        <p:grpSpPr>
          <a:xfrm>
            <a:off x="1371600" y="990600"/>
            <a:ext cx="5943600" cy="5638800"/>
            <a:chOff x="1219200" y="1066800"/>
            <a:chExt cx="5029200" cy="56388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000" t="54000" r="23438" b="22000"/>
            <a:stretch>
              <a:fillRect/>
            </a:stretch>
          </p:blipFill>
          <p:spPr bwMode="auto">
            <a:xfrm>
              <a:off x="1219200" y="1447800"/>
              <a:ext cx="5029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5000" t="50000" r="23438" b="43333"/>
            <a:stretch>
              <a:fillRect/>
            </a:stretch>
          </p:blipFill>
          <p:spPr bwMode="auto">
            <a:xfrm>
              <a:off x="1219200" y="1066800"/>
              <a:ext cx="5029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5000" t="52667" r="23438" b="23333"/>
            <a:stretch>
              <a:fillRect/>
            </a:stretch>
          </p:blipFill>
          <p:spPr bwMode="auto">
            <a:xfrm>
              <a:off x="1219200" y="2819400"/>
              <a:ext cx="5029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25000" t="46000" r="23438" b="10000"/>
            <a:stretch>
              <a:fillRect/>
            </a:stretch>
          </p:blipFill>
          <p:spPr bwMode="auto">
            <a:xfrm>
              <a:off x="1219200" y="4191000"/>
              <a:ext cx="502920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100" b="1" kern="0" dirty="0" smtClean="0">
                <a:solidFill>
                  <a:schemeClr val="bg1">
                    <a:lumMod val="50000"/>
                  </a:schemeClr>
                </a:solidFill>
                <a:latin typeface="Arial (headings)"/>
                <a:cs typeface="Arial" pitchFamily="34" charset="0"/>
              </a:rPr>
              <a:t>Identificar Flujos de Transacciones Significativos</a:t>
            </a:r>
            <a:endParaRPr lang="es-EC" sz="21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hlinkClick r:id="rId6" action="ppaction://hlinkpres?slideindex=8&amp;slidetitle=Diapositiva 8"/>
          </p:cNvPr>
          <p:cNvPicPr>
            <a:picLocks noChangeAspect="1" noChangeArrowheads="1"/>
          </p:cNvPicPr>
          <p:nvPr/>
        </p:nvPicPr>
        <p:blipFill>
          <a:blip r:embed="rId7" cstate="print"/>
          <a:srcRect l="3906" t="31333" r="23438" b="16667"/>
          <a:stretch>
            <a:fillRect/>
          </a:stretch>
        </p:blipFill>
        <p:spPr bwMode="auto">
          <a:xfrm>
            <a:off x="7086600" y="228600"/>
            <a:ext cx="183162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Elipse"/>
          <p:cNvSpPr/>
          <p:nvPr/>
        </p:nvSpPr>
        <p:spPr>
          <a:xfrm>
            <a:off x="1219200" y="1295400"/>
            <a:ext cx="6248400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Elipse"/>
          <p:cNvSpPr/>
          <p:nvPr/>
        </p:nvSpPr>
        <p:spPr>
          <a:xfrm>
            <a:off x="1143000" y="2819400"/>
            <a:ext cx="6248400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 fontScale="90000"/>
          </a:bodyPr>
          <a:lstStyle/>
          <a:p>
            <a:pPr lvl="0" algn="l"/>
            <a:r>
              <a:rPr lang="es-AR" sz="28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Comprender Flujos Significativos de Transacciones</a:t>
            </a:r>
            <a:endParaRPr lang="es-EC" sz="25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906" t="32667" r="24219" b="16667"/>
          <a:stretch>
            <a:fillRect/>
          </a:stretch>
        </p:blipFill>
        <p:spPr bwMode="auto">
          <a:xfrm>
            <a:off x="228600" y="1600200"/>
            <a:ext cx="867075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Comprender Flujos Significativos de Transacciones</a:t>
            </a:r>
            <a:endParaRPr lang="es-EC" sz="2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hlinkClick r:id="rId2" action="ppaction://hlinkpres?slideindex=13&amp;slidetitle=Diapositiva 13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6934200" y="2286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539552" y="1628800"/>
            <a:ext cx="8443664" cy="4536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NIA 6 – Evaluación de Riesgo y Control Interno. 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C" sz="2000" dirty="0" smtClean="0">
                <a:latin typeface="Arial" pitchFamily="34" charset="0"/>
                <a:cs typeface="Arial" pitchFamily="34" charset="0"/>
              </a:rPr>
              <a:t>El auditor debería obtener una comprensión del sistema de contabilidad y control interno suficiente para identificar y entender: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2000" dirty="0" smtClean="0">
                <a:latin typeface="Arial" pitchFamily="34" charset="0"/>
                <a:cs typeface="Arial" pitchFamily="34" charset="0"/>
              </a:rPr>
              <a:t>Las principales clases de transacciones en las operaciones de la entidad;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2000" dirty="0" smtClean="0">
                <a:latin typeface="Arial" pitchFamily="34" charset="0"/>
                <a:cs typeface="Arial" pitchFamily="34" charset="0"/>
              </a:rPr>
              <a:t>Cómo se inician dichas transacciones;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2000" dirty="0" smtClean="0">
                <a:latin typeface="Arial" pitchFamily="34" charset="0"/>
                <a:cs typeface="Arial" pitchFamily="34" charset="0"/>
              </a:rPr>
              <a:t>Registros contables importantes,  documentos de respaldo y saldos de cuentas en los Estados Financieros.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Comprender Flujos Significativos de Transacciones</a:t>
            </a:r>
            <a:endParaRPr lang="es-EC" sz="2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27344" t="28667" r="25781" b="14000"/>
          <a:stretch>
            <a:fillRect/>
          </a:stretch>
        </p:blipFill>
        <p:spPr bwMode="auto">
          <a:xfrm>
            <a:off x="914400" y="1371600"/>
            <a:ext cx="7467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762000" y="3581400"/>
            <a:ext cx="7696200" cy="1143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Elipse"/>
          <p:cNvSpPr/>
          <p:nvPr/>
        </p:nvSpPr>
        <p:spPr>
          <a:xfrm>
            <a:off x="762000" y="5715000"/>
            <a:ext cx="7696200" cy="990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hlinkClick r:id="rId3" action="ppaction://hlinkpres?slideindex=13&amp;slidetitle=Diapositiva 13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6934200" y="2286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EC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Administración del Inventario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304798" y="1295400"/>
          <a:ext cx="8610602" cy="5288507"/>
        </p:xfrm>
        <a:graphic>
          <a:graphicData uri="http://schemas.openxmlformats.org/drawingml/2006/table">
            <a:tbl>
              <a:tblPr/>
              <a:tblGrid>
                <a:gridCol w="609602"/>
                <a:gridCol w="5638800"/>
                <a:gridCol w="609600"/>
                <a:gridCol w="685800"/>
                <a:gridCol w="533400"/>
                <a:gridCol w="533400"/>
              </a:tblGrid>
              <a:tr h="3261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N°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Pregunta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Respuesta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Calif.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Pond.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56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604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ADMINISTRACION DEL INVENTARIO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072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¿Los inventarios se identifican con codificación numérica</a:t>
                      </a:r>
                      <a:r>
                        <a:rPr lang="es-EC" sz="16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en las estanterías, facilitando la eficiente y eficaz ubicación?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74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¿Se realiza periódicamente tomas físicas de las existencias, conciliándolos con las cantidades en la contabilidad?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1154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ADQUISICIÓN DE INVENTARIOS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086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¿Se ha diseñado e implementado procedimientos de compras locales e importaciones, estableciendo funciones</a:t>
                      </a:r>
                      <a:r>
                        <a:rPr lang="es-EC" sz="16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y </a:t>
                      </a: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responsabilidades?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716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¿Se aprueban todas las órdenes de compra de inventarios antes de enviarlas al proveedor?</a:t>
                      </a:r>
                      <a:endParaRPr lang="en-US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>
            <a:hlinkClick r:id="rId2" action="ppaction://hlinkpres?slideindex=13&amp;slidetitle=Diapositiva 13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6934200" y="2286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Administración del Inventario</a:t>
            </a:r>
            <a:endParaRPr kumimoji="0" lang="es-EC" sz="24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304798" y="1371600"/>
          <a:ext cx="8610602" cy="5105400"/>
        </p:xfrm>
        <a:graphic>
          <a:graphicData uri="http://schemas.openxmlformats.org/drawingml/2006/table">
            <a:tbl>
              <a:tblPr/>
              <a:tblGrid>
                <a:gridCol w="825373"/>
                <a:gridCol w="5423029"/>
                <a:gridCol w="609600"/>
                <a:gridCol w="685800"/>
                <a:gridCol w="533400"/>
                <a:gridCol w="533400"/>
              </a:tblGrid>
              <a:tr h="31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N°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Pregunta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Respuesta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Calif.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Pond.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4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5676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RECEPCIÓN</a:t>
                      </a:r>
                      <a:r>
                        <a:rPr lang="es-EC" sz="16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Y ALMACENAMIENTO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¿Los inventarios recibidos se comparan o cotejan, en cantidad y precio, con las OC y facturas del proveedor? 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¿La persona que realiza el registro contable de las compras con toda la documentación soporte, es independiente de quien recibe la mercadería físicamente?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45676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VENTA Y EMBARQUE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7211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¿Las mercancías</a:t>
                      </a:r>
                      <a:r>
                        <a:rPr lang="es-EC" sz="16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embarcadas</a:t>
                      </a: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son comparadas con el detalle de la factura de venta y la nota de pedido?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¿Se concilia los inventarios enviados con las facturas para asegurar el registro completo y consistente?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48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C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105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130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2">
            <a:hlinkClick r:id="rId2" action="ppaction://hlinkpres?slideindex=13&amp;slidetitle=Diapositiva 13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6934200" y="2286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Evaluación del Riesgo Combinado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32667" r="24219" b="16667"/>
          <a:stretch>
            <a:fillRect/>
          </a:stretch>
        </p:blipFill>
        <p:spPr bwMode="auto">
          <a:xfrm>
            <a:off x="228600" y="1676400"/>
            <a:ext cx="867075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Inventarios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2 Grupo"/>
          <p:cNvGrpSpPr/>
          <p:nvPr/>
        </p:nvGrpSpPr>
        <p:grpSpPr>
          <a:xfrm>
            <a:off x="1295400" y="1066800"/>
            <a:ext cx="6400800" cy="5638800"/>
            <a:chOff x="1447800" y="1219200"/>
            <a:chExt cx="4648200" cy="4419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6563" t="30000" r="25781" b="11333"/>
            <a:stretch>
              <a:fillRect/>
            </a:stretch>
          </p:blipFill>
          <p:spPr bwMode="auto">
            <a:xfrm>
              <a:off x="1447800" y="1219200"/>
              <a:ext cx="46482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7344" t="51333" r="25781" b="28667"/>
            <a:stretch>
              <a:fillRect/>
            </a:stretch>
          </p:blipFill>
          <p:spPr bwMode="auto">
            <a:xfrm>
              <a:off x="1524000" y="4495800"/>
              <a:ext cx="4572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2">
            <a:hlinkClick r:id="rId4" action="ppaction://hlinkpres?slideindex=17&amp;slidetitle=Diapositiva 17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333" r="23438" b="15333"/>
          <a:stretch>
            <a:fillRect/>
          </a:stretch>
        </p:blipFill>
        <p:spPr bwMode="auto">
          <a:xfrm>
            <a:off x="7239000" y="228600"/>
            <a:ext cx="1632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Ingresos por Ventas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>
            <a:off x="1219200" y="1066800"/>
            <a:ext cx="6629400" cy="5562600"/>
            <a:chOff x="1295400" y="1219200"/>
            <a:chExt cx="4648200" cy="4495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6563" t="30000" r="25781" b="12667"/>
            <a:stretch>
              <a:fillRect/>
            </a:stretch>
          </p:blipFill>
          <p:spPr bwMode="auto">
            <a:xfrm>
              <a:off x="1295400" y="1219200"/>
              <a:ext cx="46482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6563" t="47333" r="25781" b="30000"/>
            <a:stretch>
              <a:fillRect/>
            </a:stretch>
          </p:blipFill>
          <p:spPr bwMode="auto">
            <a:xfrm>
              <a:off x="1295400" y="4419600"/>
              <a:ext cx="46482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>
            <a:hlinkClick r:id="rId4" action="ppaction://hlinkpres?slideindex=17&amp;slidetitle=Diapositiva 17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333" r="23438" b="15333"/>
          <a:stretch>
            <a:fillRect/>
          </a:stretch>
        </p:blipFill>
        <p:spPr bwMode="auto">
          <a:xfrm>
            <a:off x="7239000" y="228600"/>
            <a:ext cx="1632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 (headings)"/>
                <a:cs typeface="Arial" pitchFamily="34" charset="0"/>
              </a:rPr>
              <a:t>Auditoría Financiera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Elipse"/>
          <p:cNvSpPr/>
          <p:nvPr/>
        </p:nvSpPr>
        <p:spPr>
          <a:xfrm>
            <a:off x="685800" y="381000"/>
            <a:ext cx="7924800" cy="63246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3810000" y="2550840"/>
            <a:ext cx="1828800" cy="18687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Auditoría Financiera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24"/>
          <p:cNvSpPr>
            <a:spLocks noChangeArrowheads="1"/>
          </p:cNvSpPr>
          <p:nvPr/>
        </p:nvSpPr>
        <p:spPr bwMode="gray">
          <a:xfrm>
            <a:off x="3886200" y="533400"/>
            <a:ext cx="1676400" cy="16401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Examen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independiente,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objetivo,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sistemático y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profesional</a:t>
            </a:r>
            <a:endParaRPr lang="es-EC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gray">
          <a:xfrm>
            <a:off x="6096000" y="3124200"/>
            <a:ext cx="1775048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Sobre la base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de la evaluación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del control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interno </a:t>
            </a: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gray">
          <a:xfrm>
            <a:off x="2689448" y="4648200"/>
            <a:ext cx="1730152" cy="171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Reunir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evidencia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suficiente,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competente,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pertinente y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relevante 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gray">
          <a:xfrm>
            <a:off x="4746848" y="4800600"/>
            <a:ext cx="1806352" cy="171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Aplicación de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pruebas y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procedimientos de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auditoría y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juicio profesional</a:t>
            </a:r>
            <a:endParaRPr lang="es-EC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gray">
          <a:xfrm>
            <a:off x="5644480" y="1295400"/>
            <a:ext cx="1670720" cy="166801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buClr>
                <a:srgbClr val="FFCC66"/>
              </a:buClr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actividades </a:t>
            </a:r>
          </a:p>
          <a:p>
            <a:pPr algn="ctr">
              <a:buClr>
                <a:srgbClr val="FFCC66"/>
              </a:buClr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financieras </a:t>
            </a:r>
          </a:p>
          <a:p>
            <a:pPr algn="ctr">
              <a:buClr>
                <a:srgbClr val="FFCC66"/>
              </a:buClr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con posterioridad </a:t>
            </a:r>
          </a:p>
          <a:p>
            <a:pPr algn="ctr">
              <a:buClr>
                <a:srgbClr val="FFCC66"/>
              </a:buClr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a la ejecución</a:t>
            </a:r>
            <a:endParaRPr lang="es-ES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gray">
          <a:xfrm>
            <a:off x="1546448" y="2931840"/>
            <a:ext cx="1730152" cy="171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expresar una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opinión acerca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de aseveraciones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y revelaciones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presentadas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en los EEFF </a:t>
            </a: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gray">
          <a:xfrm>
            <a:off x="1981200" y="1179240"/>
            <a:ext cx="1676400" cy="16401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encuentran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razonablemente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libres de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distorsiones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significativas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  <p:bldP spid="22" grpId="0" build="allAtOnce" animBg="1"/>
      <p:bldP spid="23" grpId="0" build="allAtOnce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AR" sz="23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Diseño de Pruebas de Auditoría y Programas de Trabajo</a:t>
            </a:r>
            <a:endParaRPr lang="es-EC" sz="23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4687" t="32667" r="24219" b="16667"/>
          <a:stretch>
            <a:fillRect/>
          </a:stretch>
        </p:blipFill>
        <p:spPr bwMode="auto">
          <a:xfrm>
            <a:off x="228600" y="1828800"/>
            <a:ext cx="861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rmAutofit fontScale="90000"/>
          </a:bodyPr>
          <a:lstStyle/>
          <a:p>
            <a:pPr lvl="0" algn="l"/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Diseño de Pruebas de Auditoría y </a:t>
            </a:r>
            <a:b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Programas de Trabajo</a:t>
            </a:r>
            <a:endParaRPr lang="es-EC" sz="2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381000" y="1139364"/>
          <a:ext cx="8458201" cy="5490036"/>
        </p:xfrm>
        <a:graphic>
          <a:graphicData uri="http://schemas.openxmlformats.org/drawingml/2006/table">
            <a:tbl>
              <a:tblPr/>
              <a:tblGrid>
                <a:gridCol w="4871317"/>
                <a:gridCol w="1472986"/>
                <a:gridCol w="1354796"/>
                <a:gridCol w="759102"/>
              </a:tblGrid>
              <a:tr h="230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Saldos de Cuenta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Saldo al 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31-dic-2009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Saldo al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31-dic-2008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R/P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Efectivo y Equivalentes 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94,536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33,748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2" action="ppaction://hlinkfile"/>
                        </a:rPr>
                        <a:t>A-PT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Cuentas por Cobrar – neto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292,253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346,305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3" action="ppaction://hlinkfile"/>
                        </a:rPr>
                        <a:t>B-PT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Inventario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277,844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579,463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4" action="ppaction://hlinkfile"/>
                        </a:rPr>
                        <a:t>C-PT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Otras Cuentas por Cobrar y Gastos Anticipados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80,878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82,526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5" action="ppaction://hlinkfile"/>
                        </a:rPr>
                        <a:t>D-PT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Propiedad, Planta y Equipo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154,540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164,070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6" action="ppaction://hlinkfile"/>
                        </a:rPr>
                        <a:t>E-PT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1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Cuentas por Pagar Comerciales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84,898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473,252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7" action="ppaction://hlinkfile"/>
                        </a:rPr>
                        <a:t>AA-PT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41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Obligaciones Financieras y Préstamos por Pagar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103,272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81,454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8" action="ppaction://hlinkfile"/>
                        </a:rPr>
                        <a:t>BB-PT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1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Otras Cuentas por Pagar y Gastos Acumulados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62,086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35,637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9" action="ppaction://hlinkfile"/>
                        </a:rPr>
                        <a:t>CC-PT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419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Obligaciones Financieras y Préstamos por Pagar L/P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141,195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142,545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10" action="ppaction://hlinkfile"/>
                        </a:rPr>
                        <a:t>DD-PT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Capital Contable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493,603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470,405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11" action="ppaction://hlinkfile"/>
                        </a:rPr>
                        <a:t>P-PT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Ventas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3,596,365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3,787,302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12" action="ppaction://hlinkfile"/>
                        </a:rPr>
                        <a:t>W-PT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Costo de Ventas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2,591,311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2,628,352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13" action="ppaction://hlinkfile"/>
                        </a:rPr>
                        <a:t>X-PT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Gastos de Administración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230,714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196,775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none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  <a:hlinkClick r:id="rId14" action="ppaction://hlinkfile"/>
                        </a:rPr>
                        <a:t>Y-PT</a:t>
                      </a:r>
                      <a:endParaRPr lang="en-US" sz="1600" b="1" u="none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Gastos de Venta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655,745</a:t>
                      </a:r>
                      <a:endParaRPr lang="en-US" sz="16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667,299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042" marR="2504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>
            <a:hlinkClick r:id="rId15" action="ppaction://hlinkpres?slideindex=22&amp;slidetitle=Diapositiva 22"/>
          </p:cNvPr>
          <p:cNvPicPr>
            <a:picLocks noChangeAspect="1" noChangeArrowheads="1"/>
          </p:cNvPicPr>
          <p:nvPr/>
        </p:nvPicPr>
        <p:blipFill>
          <a:blip r:embed="rId16" cstate="print"/>
          <a:srcRect l="3906" t="31333" r="23438" b="16667"/>
          <a:stretch>
            <a:fillRect/>
          </a:stretch>
        </p:blipFill>
        <p:spPr bwMode="auto">
          <a:xfrm>
            <a:off x="7239000" y="228600"/>
            <a:ext cx="1618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AR" sz="22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Ejecución de Pruebas de Auditoría y Programas de Trabajo</a:t>
            </a:r>
            <a:endParaRPr lang="es-EC" sz="22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32667" r="24219" b="16667"/>
          <a:stretch>
            <a:fillRect/>
          </a:stretch>
        </p:blipFill>
        <p:spPr bwMode="auto">
          <a:xfrm>
            <a:off x="228600" y="1752600"/>
            <a:ext cx="8686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Ejecución del Trabajo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45983" t="37218" r="39631" b="36672"/>
          <a:stretch>
            <a:fillRect/>
          </a:stretch>
        </p:blipFill>
        <p:spPr bwMode="auto">
          <a:xfrm>
            <a:off x="2895600" y="2362200"/>
            <a:ext cx="31337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81000" y="1600200"/>
            <a:ext cx="83058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C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r>
              <a:rPr lang="es-EC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s-EC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	Estados Financieros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>
            <a:hlinkClick r:id="rId4" action="ppaction://hlinkpres?slideindex=24&amp;slidetitle=Fases de Auditoría"/>
          </p:cNvPr>
          <p:cNvPicPr>
            <a:picLocks noChangeAspect="1" noChangeArrowheads="1"/>
          </p:cNvPicPr>
          <p:nvPr/>
        </p:nvPicPr>
        <p:blipFill>
          <a:blip r:embed="rId5" cstate="print"/>
          <a:srcRect l="3906" t="31333" r="23438" b="16667"/>
          <a:stretch>
            <a:fillRect/>
          </a:stretch>
        </p:blipFill>
        <p:spPr bwMode="auto">
          <a:xfrm>
            <a:off x="7025898" y="228600"/>
            <a:ext cx="181330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906" t="31333" r="23438" b="15333"/>
          <a:stretch>
            <a:fillRect/>
          </a:stretch>
        </p:blipFill>
        <p:spPr bwMode="auto">
          <a:xfrm>
            <a:off x="152400" y="1676400"/>
            <a:ext cx="891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Conclusión y Reporte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Observaciones y Hallazgos de Auditoría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6563" t="28667" r="26562" b="11333"/>
          <a:stretch>
            <a:fillRect/>
          </a:stretch>
        </p:blipFill>
        <p:spPr bwMode="auto">
          <a:xfrm>
            <a:off x="889000" y="11430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Pergamino vertical"/>
          <p:cNvSpPr/>
          <p:nvPr/>
        </p:nvSpPr>
        <p:spPr>
          <a:xfrm>
            <a:off x="3124200" y="2286000"/>
            <a:ext cx="2743200" cy="2667000"/>
          </a:xfrm>
          <a:prstGeom prst="vertic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CORREGIDO E IMPLEMENTADO EN EL AÑO 2010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Observaciones y Hallazgos de Auditoría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5781" t="31333" r="25000" b="36667"/>
          <a:stretch>
            <a:fillRect/>
          </a:stretch>
        </p:blipFill>
        <p:spPr bwMode="auto">
          <a:xfrm>
            <a:off x="457200" y="1981200"/>
            <a:ext cx="82010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Pergamino vertical"/>
          <p:cNvSpPr/>
          <p:nvPr/>
        </p:nvSpPr>
        <p:spPr>
          <a:xfrm>
            <a:off x="3124200" y="2286000"/>
            <a:ext cx="2743200" cy="2667000"/>
          </a:xfrm>
          <a:prstGeom prst="vertic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CORREGIDO E IMPLEMENTADO EN EL AÑO 2010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Observaciones y Hallazgos de Auditoría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11 Grupo"/>
          <p:cNvGrpSpPr/>
          <p:nvPr/>
        </p:nvGrpSpPr>
        <p:grpSpPr>
          <a:xfrm>
            <a:off x="1143000" y="1143000"/>
            <a:ext cx="6781800" cy="5410200"/>
            <a:chOff x="838200" y="1143000"/>
            <a:chExt cx="5029200" cy="3886200"/>
          </a:xfrm>
        </p:grpSpPr>
        <p:pic>
          <p:nvPicPr>
            <p:cNvPr id="3074" name="Picture 2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4219" t="28667" r="24219" b="18000"/>
            <a:stretch>
              <a:fillRect/>
            </a:stretch>
          </p:blipFill>
          <p:spPr bwMode="auto">
            <a:xfrm>
              <a:off x="838200" y="1143000"/>
              <a:ext cx="50292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6563" t="59333" r="25781" b="26000"/>
            <a:stretch>
              <a:fillRect/>
            </a:stretch>
          </p:blipFill>
          <p:spPr bwMode="auto">
            <a:xfrm>
              <a:off x="990600" y="4191000"/>
              <a:ext cx="464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7 Pergamino vertical"/>
          <p:cNvSpPr/>
          <p:nvPr/>
        </p:nvSpPr>
        <p:spPr>
          <a:xfrm>
            <a:off x="3124200" y="2286000"/>
            <a:ext cx="2743200" cy="2667000"/>
          </a:xfrm>
          <a:prstGeom prst="vertic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CORREGIDO E IMPLEMENTADO EN EL AÑO 2010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6563" t="34000" r="25781" b="14000"/>
          <a:stretch>
            <a:fillRect/>
          </a:stretch>
        </p:blipFill>
        <p:spPr bwMode="auto">
          <a:xfrm>
            <a:off x="840154" y="1295400"/>
            <a:ext cx="738944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Observaciones y Hallazgos de Auditoría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Pergamino vertical"/>
          <p:cNvSpPr/>
          <p:nvPr/>
        </p:nvSpPr>
        <p:spPr>
          <a:xfrm>
            <a:off x="3124200" y="2286000"/>
            <a:ext cx="2743200" cy="2667000"/>
          </a:xfrm>
          <a:prstGeom prst="vertic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rgbClr val="FF0000"/>
                </a:solidFill>
              </a:rPr>
              <a:t>NO CORREGIDO NI IMPLEMENTADO EN EL AÑO 2010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2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Balance de Recomendaciones Implementadas</a:t>
            </a:r>
            <a:endParaRPr lang="es-EC" sz="22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hlinkClick r:id="rId2" action="ppaction://hlinkpres?slideindex=28&amp;slidetitle=Fases de Auditoría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5333"/>
          <a:stretch>
            <a:fillRect/>
          </a:stretch>
        </p:blipFill>
        <p:spPr bwMode="auto">
          <a:xfrm>
            <a:off x="6962274" y="228600"/>
            <a:ext cx="187692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1406" t="35333" r="12500" b="19333"/>
          <a:stretch>
            <a:fillRect/>
          </a:stretch>
        </p:blipFill>
        <p:spPr bwMode="auto">
          <a:xfrm>
            <a:off x="0" y="1066800"/>
            <a:ext cx="5181600" cy="298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4219" t="35334" r="29687" b="19333"/>
          <a:stretch>
            <a:fillRect/>
          </a:stretch>
        </p:blipFill>
        <p:spPr bwMode="auto">
          <a:xfrm>
            <a:off x="3733800" y="3988230"/>
            <a:ext cx="4979894" cy="286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19400" y="1219200"/>
            <a:ext cx="5791200" cy="1828800"/>
          </a:xfrm>
        </p:spPr>
        <p:txBody>
          <a:bodyPr>
            <a:normAutofit/>
          </a:bodyPr>
          <a:lstStyle/>
          <a:p>
            <a:pPr>
              <a:buClr>
                <a:srgbClr val="FFCC66"/>
              </a:buCl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	Asegurar que el procesamiento, obtención y presentación de información financiera es confiable, oportuna, integra. Opinión sustentada en un informes de auditoría y de observaciones y recomendaciones de mejora para las actividades financieras.</a:t>
            </a:r>
            <a:endParaRPr lang="es-EC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30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(headings)"/>
                <a:cs typeface="Arial" pitchFamily="34" charset="0"/>
              </a:rPr>
              <a:t>Objetivos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 (headings)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5137" y="1271587"/>
            <a:ext cx="2887663" cy="63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Objetivo General: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45983" t="37218" r="39631" b="36672"/>
          <a:stretch>
            <a:fillRect/>
          </a:stretch>
        </p:blipFill>
        <p:spPr bwMode="auto">
          <a:xfrm>
            <a:off x="838200" y="4114800"/>
            <a:ext cx="1676400" cy="185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41337" y="3352800"/>
            <a:ext cx="2887663" cy="63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Objetivos Específicos: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2819400" y="3276600"/>
            <a:ext cx="57912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Evaluar el diseño, implementación</a:t>
            </a:r>
            <a:r>
              <a:rPr kumimoji="0" lang="es-EC" sz="15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 eficacia operativa del control interno;</a:t>
            </a:r>
            <a:endParaRPr kumimoji="0" lang="es-EC" sz="1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15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Determinar riesgos inherentes, de control, riesgos de detección de errores materiales en afirmaciones;</a:t>
            </a:r>
          </a:p>
          <a:p>
            <a:pPr marL="342900" indent="-342900"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§"/>
            </a:pPr>
            <a:endParaRPr lang="es-EC" sz="15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§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Examinar los EEFF, sobre una base de pruebas y procedimientos selectivas y la evidencia soporte;</a:t>
            </a:r>
          </a:p>
          <a:p>
            <a:pPr marL="342900" indent="-342900"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§"/>
            </a:pPr>
            <a:endParaRPr lang="es-EC" sz="15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§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Asegurar la razonabilidad de los estados financieros y su conformidad con los PCGA, NEC;</a:t>
            </a:r>
          </a:p>
          <a:p>
            <a:pPr marL="342900" indent="-342900"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§"/>
            </a:pPr>
            <a:endParaRPr lang="es-EC" sz="15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§"/>
            </a:pPr>
            <a:r>
              <a:rPr lang="es-EC" sz="1500" dirty="0" smtClean="0">
                <a:latin typeface="Arial" pitchFamily="34" charset="0"/>
                <a:cs typeface="Arial" pitchFamily="34" charset="0"/>
              </a:rPr>
              <a:t>Comunicar e informar resultados a través de informes.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s-EC" sz="15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2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Recomendaciones Contables</a:t>
            </a:r>
            <a:endParaRPr lang="es-EC" sz="22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hlinkClick r:id="rId2" action="ppaction://hlinkpres?slideindex=28&amp;slidetitle=Fases de Auditoría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5333"/>
          <a:stretch>
            <a:fillRect/>
          </a:stretch>
        </p:blipFill>
        <p:spPr bwMode="auto">
          <a:xfrm>
            <a:off x="6962274" y="228600"/>
            <a:ext cx="187692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6563" t="30000" r="25781" b="12667"/>
          <a:stretch>
            <a:fillRect/>
          </a:stretch>
        </p:blipFill>
        <p:spPr bwMode="auto">
          <a:xfrm>
            <a:off x="838200" y="1219200"/>
            <a:ext cx="7467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Recomendaciones Administrativas y Control Interno</a:t>
            </a:r>
            <a:endParaRPr lang="es-EC" sz="2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hlinkClick r:id="rId2" action="ppaction://hlinkpres?slideindex=28&amp;slidetitle=Fases de Auditoría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5333"/>
          <a:stretch>
            <a:fillRect/>
          </a:stretch>
        </p:blipFill>
        <p:spPr bwMode="auto">
          <a:xfrm>
            <a:off x="6962274" y="228600"/>
            <a:ext cx="187692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9 Grupo"/>
          <p:cNvGrpSpPr/>
          <p:nvPr/>
        </p:nvGrpSpPr>
        <p:grpSpPr>
          <a:xfrm>
            <a:off x="838200" y="1295399"/>
            <a:ext cx="7239000" cy="2971801"/>
            <a:chOff x="533400" y="1295399"/>
            <a:chExt cx="8229600" cy="342900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5781" t="30000" r="25781" b="49227"/>
            <a:stretch>
              <a:fillRect/>
            </a:stretch>
          </p:blipFill>
          <p:spPr bwMode="auto">
            <a:xfrm>
              <a:off x="533400" y="1295399"/>
              <a:ext cx="8229600" cy="1905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5781" t="71546" r="25781" b="12667"/>
            <a:stretch>
              <a:fillRect/>
            </a:stretch>
          </p:blipFill>
          <p:spPr bwMode="auto">
            <a:xfrm>
              <a:off x="533400" y="3276600"/>
              <a:ext cx="82296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5781" t="36667" r="25000" b="30000"/>
          <a:stretch>
            <a:fillRect/>
          </a:stretch>
        </p:blipFill>
        <p:spPr bwMode="auto">
          <a:xfrm>
            <a:off x="914400" y="4267200"/>
            <a:ext cx="731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Recomendaciones Administrativas y Control Interno</a:t>
            </a:r>
            <a:endParaRPr lang="es-EC" sz="2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hlinkClick r:id="rId2" action="ppaction://hlinkpres?slideindex=28&amp;slidetitle=Fases de Auditoría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5333"/>
          <a:stretch>
            <a:fillRect/>
          </a:stretch>
        </p:blipFill>
        <p:spPr bwMode="auto">
          <a:xfrm>
            <a:off x="6962274" y="228600"/>
            <a:ext cx="187692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18 Grupo"/>
          <p:cNvGrpSpPr/>
          <p:nvPr/>
        </p:nvGrpSpPr>
        <p:grpSpPr>
          <a:xfrm>
            <a:off x="609600" y="1143000"/>
            <a:ext cx="7848600" cy="5638800"/>
            <a:chOff x="533400" y="1219200"/>
            <a:chExt cx="5943600" cy="4038600"/>
          </a:xfrm>
        </p:grpSpPr>
        <p:grpSp>
          <p:nvGrpSpPr>
            <p:cNvPr id="15" name="14 Grupo"/>
            <p:cNvGrpSpPr/>
            <p:nvPr/>
          </p:nvGrpSpPr>
          <p:grpSpPr>
            <a:xfrm>
              <a:off x="533400" y="1219200"/>
              <a:ext cx="5943600" cy="1371600"/>
              <a:chOff x="609600" y="1981200"/>
              <a:chExt cx="5943600" cy="1371600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781" t="47393" r="25000" b="38797"/>
              <a:stretch>
                <a:fillRect/>
              </a:stretch>
            </p:blipFill>
            <p:spPr bwMode="auto">
              <a:xfrm>
                <a:off x="609600" y="2362200"/>
                <a:ext cx="5943600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781" t="29333" r="25000" b="65355"/>
              <a:stretch>
                <a:fillRect/>
              </a:stretch>
            </p:blipFill>
            <p:spPr bwMode="auto">
              <a:xfrm>
                <a:off x="609600" y="1981200"/>
                <a:ext cx="59436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" name="17 Grupo"/>
            <p:cNvGrpSpPr/>
            <p:nvPr/>
          </p:nvGrpSpPr>
          <p:grpSpPr>
            <a:xfrm>
              <a:off x="685800" y="2667000"/>
              <a:ext cx="5791200" cy="2590800"/>
              <a:chOff x="2590800" y="2667000"/>
              <a:chExt cx="4648200" cy="2209800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6563" t="36667" r="25781" b="40666"/>
              <a:stretch>
                <a:fillRect/>
              </a:stretch>
            </p:blipFill>
            <p:spPr bwMode="auto">
              <a:xfrm>
                <a:off x="2590800" y="2667000"/>
                <a:ext cx="4648200" cy="129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6563" t="67333" r="25781" b="18000"/>
              <a:stretch>
                <a:fillRect/>
              </a:stretch>
            </p:blipFill>
            <p:spPr bwMode="auto">
              <a:xfrm>
                <a:off x="2590800" y="4038600"/>
                <a:ext cx="46482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rmAutofit fontScale="90000"/>
          </a:bodyPr>
          <a:lstStyle/>
          <a:p>
            <a:pPr lvl="0" algn="l"/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Dictamen e Informe de Auditoría sobres </a:t>
            </a:r>
            <a:b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s-AR" sz="2000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los Estados Financieros</a:t>
            </a:r>
            <a:endParaRPr lang="es-EC" sz="2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5 Grupo"/>
          <p:cNvGrpSpPr/>
          <p:nvPr/>
        </p:nvGrpSpPr>
        <p:grpSpPr>
          <a:xfrm>
            <a:off x="1295400" y="1066800"/>
            <a:ext cx="5562600" cy="5715000"/>
            <a:chOff x="1295400" y="1066800"/>
            <a:chExt cx="5562600" cy="571500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5000" t="30000" r="24219" b="53789"/>
            <a:stretch>
              <a:fillRect/>
            </a:stretch>
          </p:blipFill>
          <p:spPr bwMode="auto">
            <a:xfrm>
              <a:off x="1377287" y="4203700"/>
              <a:ext cx="5322627" cy="97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14 Grupo"/>
            <p:cNvGrpSpPr/>
            <p:nvPr/>
          </p:nvGrpSpPr>
          <p:grpSpPr>
            <a:xfrm>
              <a:off x="1295400" y="1066800"/>
              <a:ext cx="5562600" cy="5715000"/>
              <a:chOff x="1295400" y="1066800"/>
              <a:chExt cx="5562600" cy="5715000"/>
            </a:xfrm>
          </p:grpSpPr>
          <p:pic>
            <p:nvPicPr>
              <p:cNvPr id="12290" name="Picture 2">
                <a:hlinkClick r:id="rId3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4219" t="31333" r="23438" b="15333"/>
              <a:stretch>
                <a:fillRect/>
              </a:stretch>
            </p:blipFill>
            <p:spPr bwMode="auto">
              <a:xfrm>
                <a:off x="1295400" y="1066800"/>
                <a:ext cx="5486400" cy="3217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2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5000" t="39333" r="23438" b="27333"/>
              <a:stretch>
                <a:fillRect/>
              </a:stretch>
            </p:blipFill>
            <p:spPr bwMode="auto">
              <a:xfrm>
                <a:off x="1371600" y="5105400"/>
                <a:ext cx="5486400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3" name="Picture 2">
            <a:hlinkClick r:id="rId6" action="ppaction://hlinkpres?slideindex=27&amp;slidetitle=Ejecución del Trabajo"/>
          </p:cNvPr>
          <p:cNvPicPr>
            <a:picLocks noChangeAspect="1" noChangeArrowheads="1"/>
          </p:cNvPicPr>
          <p:nvPr/>
        </p:nvPicPr>
        <p:blipFill>
          <a:blip r:embed="rId7" cstate="print"/>
          <a:srcRect l="3906" t="31333" r="23438" b="15333"/>
          <a:stretch>
            <a:fillRect/>
          </a:stretch>
        </p:blipFill>
        <p:spPr bwMode="auto">
          <a:xfrm>
            <a:off x="6962274" y="228600"/>
            <a:ext cx="187692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>
            <a:spLocks/>
          </p:cNvSpPr>
          <p:nvPr/>
        </p:nvSpPr>
        <p:spPr bwMode="auto">
          <a:xfrm>
            <a:off x="0" y="2514600"/>
            <a:ext cx="6869113" cy="1263650"/>
          </a:xfrm>
          <a:custGeom>
            <a:avLst/>
            <a:gdLst>
              <a:gd name="T0" fmla="*/ 2147483647 w 4332"/>
              <a:gd name="T1" fmla="*/ 2147483647 h 796"/>
              <a:gd name="T2" fmla="*/ 0 w 4332"/>
              <a:gd name="T3" fmla="*/ 2147483647 h 796"/>
              <a:gd name="T4" fmla="*/ 2147483647 w 4332"/>
              <a:gd name="T5" fmla="*/ 2147483647 h 796"/>
              <a:gd name="T6" fmla="*/ 2147483647 w 4332"/>
              <a:gd name="T7" fmla="*/ 0 h 796"/>
              <a:gd name="T8" fmla="*/ 2147483647 w 4332"/>
              <a:gd name="T9" fmla="*/ 2147483647 h 7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32"/>
              <a:gd name="T16" fmla="*/ 0 h 796"/>
              <a:gd name="T17" fmla="*/ 4332 w 4332"/>
              <a:gd name="T18" fmla="*/ 796 h 7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32" h="796">
                <a:moveTo>
                  <a:pt x="1" y="4"/>
                </a:moveTo>
                <a:lnTo>
                  <a:pt x="0" y="796"/>
                </a:lnTo>
                <a:lnTo>
                  <a:pt x="4177" y="796"/>
                </a:lnTo>
                <a:lnTo>
                  <a:pt x="4332" y="0"/>
                </a:lnTo>
                <a:lnTo>
                  <a:pt x="1" y="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438400"/>
            <a:ext cx="69342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/>
        </p:nvCxnSpPr>
        <p:spPr>
          <a:xfrm>
            <a:off x="0" y="3962400"/>
            <a:ext cx="66294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8"/>
          <p:cNvSpPr>
            <a:spLocks noChangeArrowheads="1"/>
          </p:cNvSpPr>
          <p:nvPr/>
        </p:nvSpPr>
        <p:spPr bwMode="gray">
          <a:xfrm>
            <a:off x="628650" y="2646363"/>
            <a:ext cx="55816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defTabSz="995363">
              <a:lnSpc>
                <a:spcPct val="90000"/>
              </a:lnSpc>
            </a:pPr>
            <a:r>
              <a:rPr lang="es-EC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TEORIA</a:t>
            </a:r>
            <a:endParaRPr 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Comprender el Negocio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51520" y="1219200"/>
            <a:ext cx="8206680" cy="1417712"/>
          </a:xfrm>
        </p:spPr>
        <p:txBody>
          <a:bodyPr>
            <a:normAutofit/>
          </a:bodyPr>
          <a:lstStyle/>
          <a:p>
            <a:pPr>
              <a:buClr>
                <a:srgbClr val="FFCC66"/>
              </a:buClr>
              <a:buNone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NIA 30 – Conocimiento del Negocio: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Al efectuar una auditoría, se debe obtener un conocimiento del negocio para que sea posible identificar y comprender los eventos y transacciones que pueden afectar los Estados Financieros.</a:t>
            </a:r>
            <a:endParaRPr lang="es-EC" sz="17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24"/>
          <p:cNvSpPr>
            <a:spLocks noChangeArrowheads="1"/>
          </p:cNvSpPr>
          <p:nvPr/>
        </p:nvSpPr>
        <p:spPr bwMode="gray">
          <a:xfrm>
            <a:off x="6858000" y="3326904"/>
            <a:ext cx="1828800" cy="9144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600" dirty="0" smtClean="0">
                <a:latin typeface="Arial" pitchFamily="34" charset="0"/>
                <a:cs typeface="Arial" pitchFamily="34" charset="0"/>
              </a:rPr>
              <a:t>Riegos </a:t>
            </a:r>
          </a:p>
          <a:p>
            <a:pPr algn="ctr"/>
            <a:r>
              <a:rPr lang="es-EC" sz="1600" dirty="0" smtClean="0">
                <a:latin typeface="Arial" pitchFamily="34" charset="0"/>
                <a:cs typeface="Arial" pitchFamily="34" charset="0"/>
              </a:rPr>
              <a:t>de Control</a:t>
            </a: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019800" y="2564904"/>
            <a:ext cx="1524000" cy="6096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Evaluar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gray">
          <a:xfrm>
            <a:off x="4876800" y="3326904"/>
            <a:ext cx="1828800" cy="9144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600" dirty="0" smtClean="0">
                <a:latin typeface="Arial" pitchFamily="34" charset="0"/>
                <a:cs typeface="Arial" pitchFamily="34" charset="0"/>
              </a:rPr>
              <a:t>Riegos </a:t>
            </a:r>
          </a:p>
          <a:p>
            <a:pPr algn="ctr"/>
            <a:r>
              <a:rPr lang="es-EC" sz="1600" dirty="0" smtClean="0">
                <a:latin typeface="Arial" pitchFamily="34" charset="0"/>
                <a:cs typeface="Arial" pitchFamily="34" charset="0"/>
              </a:rPr>
              <a:t>Inherentes</a:t>
            </a:r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800600" y="5403304"/>
            <a:ext cx="3962400" cy="7620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Determinar la naturaleza, oportunidad y alcance de los procedimientos.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4805710" y="4293096"/>
            <a:ext cx="3942754" cy="990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865188" eaLnBrk="0" hangingPunct="0"/>
            <a:r>
              <a:rPr lang="es-EC" sz="1600" kern="0" dirty="0" smtClean="0">
                <a:latin typeface="Arial" pitchFamily="34" charset="0"/>
                <a:cs typeface="Arial" pitchFamily="34" charset="0"/>
              </a:rPr>
              <a:t>Identificar áreas críticas requerirán </a:t>
            </a:r>
          </a:p>
          <a:p>
            <a:pPr algn="ctr" defTabSz="865188" eaLnBrk="0" hangingPunct="0"/>
            <a:r>
              <a:rPr lang="es-EC" sz="1600" kern="0" dirty="0" smtClean="0">
                <a:latin typeface="Arial" pitchFamily="34" charset="0"/>
                <a:cs typeface="Arial" pitchFamily="34" charset="0"/>
              </a:rPr>
              <a:t>mayor énfasis en etapas posteriores 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304800" y="2276872"/>
            <a:ext cx="4419600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 comprensión del</a:t>
            </a:r>
            <a:r>
              <a:rPr kumimoji="0" lang="en-US" sz="17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negocio incluye: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Tx/>
              <a:buChar char="-"/>
              <a:tabLst/>
              <a:defRPr/>
            </a:pPr>
            <a:endParaRPr lang="en-US" sz="1700" i="1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Tx/>
              <a:buChar char="-"/>
              <a:tabLst/>
              <a:defRPr/>
            </a:pP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La Entidad</a:t>
            </a:r>
            <a:r>
              <a:rPr kumimoji="0" lang="en-US" sz="17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administración y propiedad, estructura de capital, objetivos, filosofía, entorno de control interno; naturaleza del negocio, productos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proveedores, clientes, mercados, desempeño financiero,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Tx/>
              <a:buChar char="-"/>
              <a:tabLst/>
              <a:defRPr/>
            </a:pPr>
            <a:endParaRPr kumimoji="0" lang="es-EC" sz="17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Tx/>
              <a:buChar char="-"/>
              <a:tabLst/>
              <a:defRPr/>
            </a:pPr>
            <a:r>
              <a:rPr kumimoji="0" lang="es-EC" sz="17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Factores Económicos Generales – </a:t>
            </a:r>
            <a:r>
              <a:rPr kumimoji="0" lang="es-EC" sz="17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inflación, tasas de interés, impuestos, etc.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Tx/>
              <a:buChar char="-"/>
              <a:tabLst/>
              <a:defRPr/>
            </a:pPr>
            <a:endParaRPr lang="es-EC" sz="1700" i="1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Tx/>
              <a:buChar char="-"/>
              <a:tabLst/>
              <a:defRPr/>
            </a:pPr>
            <a:r>
              <a:rPr lang="es-EC" sz="1700" i="1" dirty="0" smtClean="0">
                <a:latin typeface="Arial" pitchFamily="34" charset="0"/>
                <a:cs typeface="Arial" pitchFamily="34" charset="0"/>
              </a:rPr>
              <a:t>La Industria – </a:t>
            </a:r>
            <a:r>
              <a:rPr lang="es-EC" sz="1700" dirty="0" smtClean="0">
                <a:latin typeface="Arial" pitchFamily="34" charset="0"/>
                <a:cs typeface="Arial" pitchFamily="34" charset="0"/>
              </a:rPr>
              <a:t>mercado, competencia, actividad cíclica</a:t>
            </a:r>
            <a:endParaRPr kumimoji="0" lang="es-EC" sz="17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>
            <a:hlinkClick r:id="rId2" action="ppaction://hlinkpres?slideindex=13&amp;slidetitle=Comprender el Negocio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010400" y="152400"/>
            <a:ext cx="19278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defRPr/>
            </a:pPr>
            <a:r>
              <a:rPr lang="en-US" sz="23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Evaluar el Control</a:t>
            </a:r>
            <a:r>
              <a:rPr lang="es-EC" sz="23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Interno a nivel de Entidad</a:t>
            </a:r>
            <a:endParaRPr lang="en-US" sz="23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07504" y="1481336"/>
            <a:ext cx="8892480" cy="795536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None/>
            </a:pPr>
            <a:r>
              <a:rPr lang="es-ES" sz="1700" dirty="0" smtClean="0">
                <a:latin typeface="Arial" pitchFamily="34" charset="0"/>
                <a:cs typeface="Arial" pitchFamily="34" charset="0"/>
              </a:rPr>
              <a:t>	Verifica el compromiso y predisposición de la Administración con la puesta en práctica de normatividad interna : 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971800" y="2281064"/>
            <a:ext cx="1524000" cy="533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Manuales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gray">
          <a:xfrm>
            <a:off x="990600" y="2204864"/>
            <a:ext cx="1752600" cy="6858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Políticas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gray">
          <a:xfrm>
            <a:off x="4800600" y="2204864"/>
            <a:ext cx="1752600" cy="6858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Reglamentos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29400" y="2281064"/>
            <a:ext cx="1759024" cy="533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Procedimientos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914400" y="3298304"/>
            <a:ext cx="7391400" cy="1066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Establecer principios y directrices que normen y regulen las operaciones, transacciones, funciones y responsabilidades en toda la organización.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gray">
          <a:xfrm>
            <a:off x="1066800" y="4658072"/>
            <a:ext cx="6858000" cy="1219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s-EC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2209800" y="5115272"/>
            <a:ext cx="1524000" cy="533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Prevenir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3810000" y="4810472"/>
            <a:ext cx="1524000" cy="533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Detectar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5410200" y="5115272"/>
            <a:ext cx="1524000" cy="533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Corregir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1066800" y="5991944"/>
            <a:ext cx="6934200" cy="533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Aseveraciones Erróneas Significativas en los Estados Financieros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>
            <a:hlinkClick r:id="rId2" action="ppaction://hlinkpres?slideindex=26&amp;slidetitle=Evaluar el Control Interno a Nivel de Entidad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7092280" y="228600"/>
            <a:ext cx="184070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23 Conector recto de flecha"/>
          <p:cNvCxnSpPr>
            <a:stCxn id="11" idx="4"/>
          </p:cNvCxnSpPr>
          <p:nvPr/>
        </p:nvCxnSpPr>
        <p:spPr>
          <a:xfrm rot="16200000" flipH="1">
            <a:off x="1690142" y="3067422"/>
            <a:ext cx="394320" cy="40804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rot="5400000">
            <a:off x="3491882" y="3068960"/>
            <a:ext cx="432047" cy="1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rot="5400000">
            <a:off x="5508105" y="3068959"/>
            <a:ext cx="432047" cy="1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rot="5400000">
            <a:off x="7308304" y="3068960"/>
            <a:ext cx="432047" cy="1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"/>
          <p:cNvSpPr txBox="1">
            <a:spLocks/>
          </p:cNvSpPr>
          <p:nvPr/>
        </p:nvSpPr>
        <p:spPr>
          <a:xfrm>
            <a:off x="107504" y="1052736"/>
            <a:ext cx="5257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NIA 6 - Evaluación de Riesgo y Control Interno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Definición de Control </a:t>
            </a:r>
            <a:r>
              <a:rPr lang="es-EC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Interno</a:t>
            </a:r>
            <a:endParaRPr lang="en-US" sz="2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457200" y="1697360"/>
            <a:ext cx="8001000" cy="13716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None/>
            </a:pPr>
            <a:r>
              <a:rPr lang="es-ES" sz="17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“Sistema de control interno” son todas las políticas y procedimientos adaptados por la administración de una entidad para lograr el objetivo de asegurar la conducción ordenada y eficiente del negocio.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66328" y="1219200"/>
            <a:ext cx="5257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NIA 6 - Evaluación de Riesgo y Control Interno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14" name="13 Elipse"/>
          <p:cNvSpPr/>
          <p:nvPr/>
        </p:nvSpPr>
        <p:spPr>
          <a:xfrm>
            <a:off x="3711352" y="4002360"/>
            <a:ext cx="1828800" cy="16764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de Control Interno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gray">
          <a:xfrm>
            <a:off x="4244752" y="2630760"/>
            <a:ext cx="13716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Salvaguarda</a:t>
            </a:r>
          </a:p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de activos</a:t>
            </a:r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gray">
          <a:xfrm>
            <a:off x="5082952" y="5221560"/>
            <a:ext cx="1524000" cy="14478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Prevención y </a:t>
            </a:r>
          </a:p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detección de</a:t>
            </a:r>
          </a:p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fraude y error</a:t>
            </a:r>
          </a:p>
        </p:txBody>
      </p:sp>
      <p:sp>
        <p:nvSpPr>
          <p:cNvPr id="17" name="Oval 24"/>
          <p:cNvSpPr>
            <a:spLocks noChangeArrowheads="1"/>
          </p:cNvSpPr>
          <p:nvPr/>
        </p:nvSpPr>
        <p:spPr bwMode="gray">
          <a:xfrm>
            <a:off x="2339752" y="3316560"/>
            <a:ext cx="1600200" cy="15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Cumplimiento de</a:t>
            </a:r>
          </a:p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leyes y </a:t>
            </a:r>
          </a:p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regulaciones</a:t>
            </a: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gray">
          <a:xfrm>
            <a:off x="2492152" y="5069160"/>
            <a:ext cx="1600200" cy="15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Precisión e </a:t>
            </a:r>
          </a:p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integridad de </a:t>
            </a:r>
          </a:p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los registros </a:t>
            </a:r>
          </a:p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contables</a:t>
            </a:r>
            <a:endParaRPr lang="es-EC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gray">
          <a:xfrm>
            <a:off x="5492080" y="3573016"/>
            <a:ext cx="1600200" cy="15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Oportuna </a:t>
            </a:r>
          </a:p>
          <a:p>
            <a:pPr algn="ctr"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preparación de </a:t>
            </a:r>
          </a:p>
          <a:p>
            <a:pPr algn="ctr"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información </a:t>
            </a:r>
          </a:p>
          <a:p>
            <a:pPr algn="ctr"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financiera </a:t>
            </a:r>
          </a:p>
          <a:p>
            <a:pPr algn="ctr"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confiable.</a:t>
            </a:r>
            <a:endParaRPr lang="es-ES" sz="15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>
            <a:hlinkClick r:id="rId2" action="ppaction://hlinkpres?slideindex=26&amp;slidetitle=Evaluar el Control Interno a Nivel de Entidad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7092280" y="228600"/>
            <a:ext cx="184070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720" t="30688" r="35371" b="23810"/>
          <a:stretch>
            <a:fillRect/>
          </a:stretch>
        </p:blipFill>
        <p:spPr bwMode="auto">
          <a:xfrm>
            <a:off x="1143000" y="1113692"/>
            <a:ext cx="6248400" cy="53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§"/>
              <a:defRPr/>
            </a:pPr>
            <a:r>
              <a:rPr lang="es-EC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Elementos del Control Interno</a:t>
            </a:r>
            <a:endParaRPr lang="en-US" sz="2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hlinkClick r:id="rId3" action="ppaction://hlinkpres?slideindex=26&amp;slidetitle=Evaluar el Control Interno a Nivel de Entidad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92280" y="228600"/>
            <a:ext cx="184070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s-EC" sz="23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Materialidad, Error Tolerable y Límite Mínimo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179512" y="1124744"/>
            <a:ext cx="8668072" cy="107444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None/>
            </a:pPr>
            <a:r>
              <a:rPr lang="en-US" sz="17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NIC 1 Presentación de los Estados Financieros </a:t>
            </a:r>
          </a:p>
          <a:p>
            <a:pPr>
              <a:buClr>
                <a:srgbClr val="FFCC66"/>
              </a:buClr>
              <a:buNone/>
            </a:pPr>
            <a:r>
              <a:rPr lang="en-US" sz="1700" b="1" i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Clr>
                <a:srgbClr val="FFCC66"/>
              </a:buClr>
              <a:buNone/>
            </a:pPr>
            <a:r>
              <a:rPr lang="en-US" sz="1700" b="1" i="1" dirty="0" smtClean="0">
                <a:latin typeface="Arial" pitchFamily="34" charset="0"/>
                <a:cs typeface="Arial" pitchFamily="34" charset="0"/>
              </a:rPr>
              <a:t>	Materialidad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– Son l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es-ES" sz="1700" b="1" i="1" u="sng" dirty="0" smtClean="0">
                <a:latin typeface="Arial" pitchFamily="34" charset="0"/>
                <a:cs typeface="Arial" pitchFamily="34" charset="0"/>
              </a:rPr>
              <a:t>omisiones o inexactitudes</a:t>
            </a:r>
            <a:r>
              <a:rPr lang="es-ES" sz="17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en partidas con importancia relativa si pueden influir en las decisiones económicas tomadas por los usuarios sobre la base de los EEFF.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602857" y="3287811"/>
            <a:ext cx="3649663" cy="2157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Activos Corrientes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s-EC" sz="16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16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Ventas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16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16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Patrimonio de los Accionistas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16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6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Ingresos Antes de Impuestos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3886200" y="5695528"/>
            <a:ext cx="4800600" cy="6858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porcentaje utilizados varían de acuerdo al componente crítico. </a:t>
            </a:r>
            <a:endParaRPr lang="en-US" sz="1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>
            <a:hlinkClick r:id="rId3" action="ppaction://hlinkpres?slideindex=31&amp;slidetitle=Materialidad y Error Tolerable"/>
          </p:cNvPr>
          <p:cNvPicPr>
            <a:picLocks noChangeAspect="1" noChangeArrowheads="1"/>
          </p:cNvPicPr>
          <p:nvPr/>
        </p:nvPicPr>
        <p:blipFill>
          <a:blip r:embed="rId4" cstate="print"/>
          <a:srcRect l="3125" t="31333" r="23438" b="15333"/>
          <a:stretch>
            <a:fillRect/>
          </a:stretch>
        </p:blipFill>
        <p:spPr bwMode="auto">
          <a:xfrm>
            <a:off x="6995160" y="228600"/>
            <a:ext cx="1844040" cy="7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26 Grupo"/>
          <p:cNvGrpSpPr/>
          <p:nvPr/>
        </p:nvGrpSpPr>
        <p:grpSpPr>
          <a:xfrm>
            <a:off x="179512" y="2909664"/>
            <a:ext cx="5441776" cy="2967608"/>
            <a:chOff x="179512" y="2981672"/>
            <a:chExt cx="5441776" cy="2967608"/>
          </a:xfrm>
        </p:grpSpPr>
        <p:sp>
          <p:nvSpPr>
            <p:cNvPr id="13" name="12 Elipse"/>
            <p:cNvSpPr/>
            <p:nvPr/>
          </p:nvSpPr>
          <p:spPr>
            <a:xfrm>
              <a:off x="179512" y="3591272"/>
              <a:ext cx="1981200" cy="16764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Estimación de la Materialidad</a:t>
              </a:r>
              <a:endPara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24"/>
            <p:cNvSpPr>
              <a:spLocks noChangeArrowheads="1"/>
            </p:cNvSpPr>
            <p:nvPr/>
          </p:nvSpPr>
          <p:spPr bwMode="gray">
            <a:xfrm>
              <a:off x="2264296" y="4577680"/>
              <a:ext cx="1371600" cy="13716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sz="1500" dirty="0" smtClean="0">
                  <a:latin typeface="Arial" pitchFamily="34" charset="0"/>
                  <a:cs typeface="Arial" pitchFamily="34" charset="0"/>
                </a:rPr>
                <a:t>Factores </a:t>
              </a:r>
            </a:p>
            <a:p>
              <a:pPr algn="ctr"/>
              <a:r>
                <a:rPr lang="es-EC" sz="1500" dirty="0" smtClean="0">
                  <a:latin typeface="Arial" pitchFamily="34" charset="0"/>
                  <a:cs typeface="Arial" pitchFamily="34" charset="0"/>
                </a:rPr>
                <a:t>Cualitativos</a:t>
              </a:r>
            </a:p>
            <a:p>
              <a:pPr algn="ctr"/>
              <a:r>
                <a:rPr lang="es-EC" sz="1500" dirty="0" smtClean="0">
                  <a:latin typeface="Arial" pitchFamily="34" charset="0"/>
                  <a:cs typeface="Arial" pitchFamily="34" charset="0"/>
                </a:rPr>
                <a:t>y Cuantitativos</a:t>
              </a:r>
            </a:p>
          </p:txBody>
        </p:sp>
        <p:sp>
          <p:nvSpPr>
            <p:cNvPr id="15" name="Oval 24"/>
            <p:cNvSpPr>
              <a:spLocks noChangeArrowheads="1"/>
            </p:cNvSpPr>
            <p:nvPr/>
          </p:nvSpPr>
          <p:spPr bwMode="gray">
            <a:xfrm>
              <a:off x="2209800" y="2981672"/>
              <a:ext cx="1295400" cy="1295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sz="1500" dirty="0" smtClean="0">
                  <a:latin typeface="Arial" pitchFamily="34" charset="0"/>
                  <a:cs typeface="Arial" pitchFamily="34" charset="0"/>
                </a:rPr>
                <a:t>Juicio </a:t>
              </a:r>
            </a:p>
            <a:p>
              <a:pPr algn="ctr"/>
              <a:r>
                <a:rPr lang="es-EC" sz="1500" dirty="0" smtClean="0">
                  <a:latin typeface="Arial" pitchFamily="34" charset="0"/>
                  <a:cs typeface="Arial" pitchFamily="34" charset="0"/>
                </a:rPr>
                <a:t>Profesional</a:t>
              </a:r>
            </a:p>
          </p:txBody>
        </p:sp>
        <p:sp>
          <p:nvSpPr>
            <p:cNvPr id="16" name="15 Elipse"/>
            <p:cNvSpPr/>
            <p:nvPr/>
          </p:nvSpPr>
          <p:spPr>
            <a:xfrm>
              <a:off x="3563888" y="3717776"/>
              <a:ext cx="2057400" cy="12954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Determinar </a:t>
              </a:r>
            </a:p>
            <a:p>
              <a:pPr algn="ctr"/>
              <a:r>
                <a:rPr lang="es-EC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Componente</a:t>
              </a:r>
            </a:p>
            <a:p>
              <a:pPr algn="ctr"/>
              <a:r>
                <a:rPr lang="es-EC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crítico</a:t>
              </a:r>
              <a:endPara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20 Conector recto de flecha"/>
            <p:cNvCxnSpPr>
              <a:stCxn id="13" idx="7"/>
              <a:endCxn id="15" idx="2"/>
            </p:cNvCxnSpPr>
            <p:nvPr/>
          </p:nvCxnSpPr>
          <p:spPr>
            <a:xfrm rot="5400000" flipH="1" flipV="1">
              <a:off x="1936485" y="3563460"/>
              <a:ext cx="207403" cy="339228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>
              <a:stCxn id="13" idx="5"/>
              <a:endCxn id="14" idx="2"/>
            </p:cNvCxnSpPr>
            <p:nvPr/>
          </p:nvCxnSpPr>
          <p:spPr>
            <a:xfrm rot="16200000" flipH="1">
              <a:off x="1946779" y="4945962"/>
              <a:ext cx="241311" cy="393724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/>
            <p:nvPr/>
          </p:nvCxnSpPr>
          <p:spPr>
            <a:xfrm rot="16200000" flipH="1">
              <a:off x="3534402" y="3615538"/>
              <a:ext cx="241311" cy="393724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 de flecha"/>
            <p:cNvCxnSpPr/>
            <p:nvPr/>
          </p:nvCxnSpPr>
          <p:spPr>
            <a:xfrm rot="5400000" flipH="1" flipV="1">
              <a:off x="3650612" y="4803248"/>
              <a:ext cx="207403" cy="339228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2520950"/>
            <a:ext cx="6869113" cy="1263650"/>
          </a:xfrm>
          <a:custGeom>
            <a:avLst/>
            <a:gdLst>
              <a:gd name="T0" fmla="*/ 2147483647 w 4332"/>
              <a:gd name="T1" fmla="*/ 2147483647 h 796"/>
              <a:gd name="T2" fmla="*/ 0 w 4332"/>
              <a:gd name="T3" fmla="*/ 2147483647 h 796"/>
              <a:gd name="T4" fmla="*/ 2147483647 w 4332"/>
              <a:gd name="T5" fmla="*/ 2147483647 h 796"/>
              <a:gd name="T6" fmla="*/ 2147483647 w 4332"/>
              <a:gd name="T7" fmla="*/ 0 h 796"/>
              <a:gd name="T8" fmla="*/ 2147483647 w 4332"/>
              <a:gd name="T9" fmla="*/ 2147483647 h 7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32"/>
              <a:gd name="T16" fmla="*/ 0 h 796"/>
              <a:gd name="T17" fmla="*/ 4332 w 4332"/>
              <a:gd name="T18" fmla="*/ 796 h 7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32" h="796">
                <a:moveTo>
                  <a:pt x="1" y="4"/>
                </a:moveTo>
                <a:lnTo>
                  <a:pt x="0" y="796"/>
                </a:lnTo>
                <a:lnTo>
                  <a:pt x="4177" y="796"/>
                </a:lnTo>
                <a:lnTo>
                  <a:pt x="4332" y="0"/>
                </a:lnTo>
                <a:lnTo>
                  <a:pt x="1" y="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cxnSp>
        <p:nvCxnSpPr>
          <p:cNvPr id="5" name="Straight Connector 3"/>
          <p:cNvCxnSpPr/>
          <p:nvPr/>
        </p:nvCxnSpPr>
        <p:spPr>
          <a:xfrm>
            <a:off x="0" y="2438400"/>
            <a:ext cx="69342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/>
          <p:cNvCxnSpPr/>
          <p:nvPr/>
        </p:nvCxnSpPr>
        <p:spPr>
          <a:xfrm>
            <a:off x="0" y="3962400"/>
            <a:ext cx="66294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8"/>
          <p:cNvSpPr>
            <a:spLocks noChangeArrowheads="1"/>
          </p:cNvSpPr>
          <p:nvPr/>
        </p:nvSpPr>
        <p:spPr bwMode="gray">
          <a:xfrm>
            <a:off x="628650" y="2646363"/>
            <a:ext cx="55816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defTabSz="995363">
              <a:lnSpc>
                <a:spcPct val="9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TRABAJO</a:t>
            </a:r>
            <a:endParaRPr 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s-EC" sz="23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Materialidad, Error Tolerable y Límite Mínimo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125" t="32360" r="6442" b="13461"/>
          <a:stretch>
            <a:fillRect/>
          </a:stretch>
        </p:blipFill>
        <p:spPr bwMode="auto">
          <a:xfrm>
            <a:off x="-35496" y="1556792"/>
            <a:ext cx="91440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hlinkClick r:id="rId3" action="ppaction://hlinkpres?slideindex=31&amp;slidetitle=Materialidad y Error Tolerable"/>
          </p:cNvPr>
          <p:cNvPicPr>
            <a:picLocks noChangeAspect="1" noChangeArrowheads="1"/>
          </p:cNvPicPr>
          <p:nvPr/>
        </p:nvPicPr>
        <p:blipFill>
          <a:blip r:embed="rId4" cstate="print"/>
          <a:srcRect l="3125" t="31333" r="23438" b="15333"/>
          <a:stretch>
            <a:fillRect/>
          </a:stretch>
        </p:blipFill>
        <p:spPr bwMode="auto">
          <a:xfrm>
            <a:off x="6995160" y="228600"/>
            <a:ext cx="1844040" cy="7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defRPr/>
            </a:pPr>
            <a:r>
              <a:rPr lang="es-EC" sz="23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Materialidad, Error Tolerable y Límite Mínimo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152400" y="1244352"/>
            <a:ext cx="8524056" cy="1176536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None/>
            </a:pP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800" b="1" i="1" dirty="0" smtClean="0">
                <a:latin typeface="Arial" pitchFamily="34" charset="0"/>
                <a:cs typeface="Arial" pitchFamily="34" charset="0"/>
              </a:rPr>
              <a:t>Error Tolerable (ET)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 permite aplicar la Materialidad a </a:t>
            </a:r>
            <a:r>
              <a:rPr lang="es-ES" sz="1800" i="1" u="sng" dirty="0" smtClean="0">
                <a:latin typeface="Arial" pitchFamily="34" charset="0"/>
                <a:cs typeface="Arial" pitchFamily="34" charset="0"/>
              </a:rPr>
              <a:t>nivel de saldo de cuentas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. Se establece para que sea remota la probabilidad de que el total de las diferencias detectadas y no detectadas exceda la Materialidad.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136376" y="2420888"/>
            <a:ext cx="868409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Límite Nominal (LiN)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es el importe bajo el cual el monto de los errores o diferencias en pruebas sustantivas, no serán acumulados debido a que no tienen</a:t>
            </a:r>
            <a:r>
              <a:rPr kumimoji="0" lang="es-E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 efecto material en los</a:t>
            </a:r>
            <a:r>
              <a:rPr kumimoji="0" lang="es-E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estados financieros.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79512" y="350100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  <a:defRPr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	Se establece el importe del Límite Mínimo utilizando un porcentaje del 5% de la MP.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21 Grupo"/>
          <p:cNvGrpSpPr/>
          <p:nvPr/>
        </p:nvGrpSpPr>
        <p:grpSpPr>
          <a:xfrm>
            <a:off x="611560" y="4293096"/>
            <a:ext cx="8305800" cy="2362200"/>
            <a:chOff x="838200" y="4191000"/>
            <a:chExt cx="8305800" cy="2362200"/>
          </a:xfrm>
        </p:grpSpPr>
        <p:cxnSp>
          <p:nvCxnSpPr>
            <p:cNvPr id="23" name="22 Conector recto"/>
            <p:cNvCxnSpPr/>
            <p:nvPr/>
          </p:nvCxnSpPr>
          <p:spPr>
            <a:xfrm rot="5400000">
              <a:off x="-342900" y="5372100"/>
              <a:ext cx="236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>
              <a:off x="838200" y="6553200"/>
              <a:ext cx="480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Rectángulo"/>
            <p:cNvSpPr/>
            <p:nvPr/>
          </p:nvSpPr>
          <p:spPr>
            <a:xfrm>
              <a:off x="2362200" y="4648200"/>
              <a:ext cx="762000" cy="1905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3505200" y="5334000"/>
              <a:ext cx="762000" cy="1219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572000" y="5791200"/>
              <a:ext cx="762000" cy="76200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1219200" y="4267200"/>
              <a:ext cx="762000" cy="228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28 Conector recto de flecha"/>
            <p:cNvCxnSpPr/>
            <p:nvPr/>
          </p:nvCxnSpPr>
          <p:spPr>
            <a:xfrm>
              <a:off x="2133600" y="4343400"/>
              <a:ext cx="3886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 de flecha"/>
            <p:cNvCxnSpPr/>
            <p:nvPr/>
          </p:nvCxnSpPr>
          <p:spPr>
            <a:xfrm>
              <a:off x="3352800" y="4875212"/>
              <a:ext cx="2667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/>
            <p:nvPr/>
          </p:nvCxnSpPr>
          <p:spPr>
            <a:xfrm>
              <a:off x="4572000" y="5561012"/>
              <a:ext cx="1447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 de flecha"/>
            <p:cNvCxnSpPr/>
            <p:nvPr/>
          </p:nvCxnSpPr>
          <p:spPr>
            <a:xfrm>
              <a:off x="5562600" y="6170612"/>
              <a:ext cx="457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"/>
            <p:cNvSpPr txBox="1">
              <a:spLocks noChangeArrowheads="1"/>
            </p:cNvSpPr>
            <p:nvPr/>
          </p:nvSpPr>
          <p:spPr>
            <a:xfrm>
              <a:off x="6027737" y="4267200"/>
              <a:ext cx="3116263" cy="21574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s-EC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Componente</a:t>
              </a:r>
              <a:r>
                <a:rPr kumimoji="0" lang="es-EC" sz="15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Crítico</a:t>
              </a:r>
              <a:endPara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lang="es-EC" sz="1500" b="1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Materialidad de Planificación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lang="es-EC" sz="15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lang="es-EC" sz="1500" b="1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Error Tolerable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lang="es-EC" sz="15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lang="es-EC" sz="15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66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s-EC" sz="15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Límite Mínimo</a:t>
              </a:r>
            </a:p>
          </p:txBody>
        </p:sp>
      </p:grpSp>
      <p:pic>
        <p:nvPicPr>
          <p:cNvPr id="21" name="Picture 2">
            <a:hlinkClick r:id="rId2" action="ppaction://hlinkpres?slideindex=31&amp;slidetitle=Materialidad y Error Tolerable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6995160" y="228600"/>
            <a:ext cx="1844040" cy="7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33265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2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Identificar Clases Significativas de Transacciones, </a:t>
            </a:r>
          </a:p>
          <a:p>
            <a:pPr lvl="0">
              <a:spcBef>
                <a:spcPct val="0"/>
              </a:spcBef>
              <a:defRPr/>
            </a:pPr>
            <a:r>
              <a:rPr lang="es-EC" sz="2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Saldos de Cuentas</a:t>
            </a:r>
            <a:endParaRPr kumimoji="0" lang="es-EC" sz="2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79512" y="1412776"/>
            <a:ext cx="8568952" cy="2736304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None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Una c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lase significativa de transacción, son operaciones que inician, procesan, autorizan y registran dentro de los procesos de negocio y son susceptibles de </a:t>
            </a:r>
            <a:r>
              <a:rPr lang="es-ES" sz="2000" b="1" i="1" dirty="0" smtClean="0">
                <a:latin typeface="Arial" pitchFamily="34" charset="0"/>
                <a:cs typeface="Arial" pitchFamily="34" charset="0"/>
              </a:rPr>
              <a:t>riesgos inherentes y/o de control,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con efecto contable al afectar saldos de cuentas, a través de asientos en los mayores general con la creación de derechos u obligaciones que se reportan y plasman en los Estados Financieros.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5983" t="37218" r="39631" b="36672"/>
          <a:stretch>
            <a:fillRect/>
          </a:stretch>
        </p:blipFill>
        <p:spPr bwMode="auto">
          <a:xfrm>
            <a:off x="6012160" y="3717032"/>
            <a:ext cx="2304256" cy="255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hlinkClick r:id="rId3" action="ppaction://hlinkpres?slideindex=32&amp;slidetitle=Identificar Flujos de Transacciones Significativos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86600" y="228600"/>
            <a:ext cx="183162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25016" y="3645024"/>
            <a:ext cx="5559152" cy="2849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s-EC" sz="15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s-EC" sz="15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Entendimiento del Giro de Negocio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15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15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15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Revisión Preliminar del los Estados Financieros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s-EC" sz="15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15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15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Identificación de Cuentas Significantes,  Revelaciones y Aseveraciones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tabLst/>
              <a:defRPr/>
            </a:pPr>
            <a:endParaRPr kumimoji="0" lang="es-EC" sz="15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24 Conector recto"/>
          <p:cNvCxnSpPr/>
          <p:nvPr/>
        </p:nvCxnSpPr>
        <p:spPr>
          <a:xfrm rot="5400000">
            <a:off x="4038600" y="4191000"/>
            <a:ext cx="472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rot="5400000">
            <a:off x="-1219200" y="4267200"/>
            <a:ext cx="472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heurón"/>
          <p:cNvSpPr/>
          <p:nvPr/>
        </p:nvSpPr>
        <p:spPr>
          <a:xfrm>
            <a:off x="304800" y="2286000"/>
            <a:ext cx="1752600" cy="457200"/>
          </a:xfrm>
          <a:prstGeom prst="chevr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Inventarios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heurón"/>
          <p:cNvSpPr/>
          <p:nvPr/>
        </p:nvSpPr>
        <p:spPr>
          <a:xfrm>
            <a:off x="304800" y="3124200"/>
            <a:ext cx="1752600" cy="457200"/>
          </a:xfrm>
          <a:prstGeom prst="chevr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Personal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heurón"/>
          <p:cNvSpPr/>
          <p:nvPr/>
        </p:nvSpPr>
        <p:spPr>
          <a:xfrm>
            <a:off x="304800" y="3962400"/>
            <a:ext cx="1752600" cy="457200"/>
          </a:xfrm>
          <a:prstGeom prst="chevr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Activos Fijos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304800" y="4800600"/>
            <a:ext cx="1752600" cy="457200"/>
          </a:xfrm>
          <a:prstGeom prst="chevr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Dinero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heurón"/>
          <p:cNvSpPr/>
          <p:nvPr/>
        </p:nvSpPr>
        <p:spPr>
          <a:xfrm>
            <a:off x="304800" y="5638800"/>
            <a:ext cx="1752600" cy="457200"/>
          </a:xfrm>
          <a:prstGeom prst="chevr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Productos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24"/>
          <p:cNvSpPr>
            <a:spLocks noChangeArrowheads="1"/>
          </p:cNvSpPr>
          <p:nvPr/>
        </p:nvSpPr>
        <p:spPr bwMode="gray">
          <a:xfrm>
            <a:off x="76200" y="1295400"/>
            <a:ext cx="1905000" cy="7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Transacciones</a:t>
            </a: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gray">
          <a:xfrm>
            <a:off x="2057400" y="1295400"/>
            <a:ext cx="3124200" cy="7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Procesamiento y Registro </a:t>
            </a:r>
          </a:p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Dentro Flujos Significativos</a:t>
            </a:r>
          </a:p>
        </p:txBody>
      </p:sp>
      <p:sp>
        <p:nvSpPr>
          <p:cNvPr id="19" name="18 Proceso predefinido"/>
          <p:cNvSpPr/>
          <p:nvPr/>
        </p:nvSpPr>
        <p:spPr>
          <a:xfrm>
            <a:off x="2514600" y="2209800"/>
            <a:ext cx="2438400" cy="990600"/>
          </a:xfrm>
          <a:prstGeom prst="flowChartPredefinedProcess">
            <a:avLst/>
          </a:prstGeom>
          <a:solidFill>
            <a:srgbClr val="FFFF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Propiedad, Planta y Equipo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Proceso predefinido"/>
          <p:cNvSpPr/>
          <p:nvPr/>
        </p:nvSpPr>
        <p:spPr>
          <a:xfrm>
            <a:off x="3352800" y="3048000"/>
            <a:ext cx="2209800" cy="990600"/>
          </a:xfrm>
          <a:prstGeom prst="flowChartPredefinedProcess">
            <a:avLst/>
          </a:prstGeom>
          <a:solidFill>
            <a:srgbClr val="FFFF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Proceso de Compras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Proceso predefinido"/>
          <p:cNvSpPr/>
          <p:nvPr/>
        </p:nvSpPr>
        <p:spPr>
          <a:xfrm>
            <a:off x="2514600" y="3886200"/>
            <a:ext cx="2209800" cy="990600"/>
          </a:xfrm>
          <a:prstGeom prst="flowChartPredefinedProcess">
            <a:avLst/>
          </a:prstGeom>
          <a:solidFill>
            <a:srgbClr val="FFFF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Administración de Inventarios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Proceso predefinido"/>
          <p:cNvSpPr/>
          <p:nvPr/>
        </p:nvSpPr>
        <p:spPr>
          <a:xfrm>
            <a:off x="3352800" y="4648200"/>
            <a:ext cx="2209800" cy="990600"/>
          </a:xfrm>
          <a:prstGeom prst="flowChartPredefinedProcess">
            <a:avLst/>
          </a:prstGeom>
          <a:solidFill>
            <a:srgbClr val="FFFF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Proceso de Ventas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Proceso predefinido"/>
          <p:cNvSpPr/>
          <p:nvPr/>
        </p:nvSpPr>
        <p:spPr>
          <a:xfrm>
            <a:off x="2590800" y="5486400"/>
            <a:ext cx="2209800" cy="990600"/>
          </a:xfrm>
          <a:prstGeom prst="flowChartPredefinedProcess">
            <a:avLst/>
          </a:prstGeom>
          <a:solidFill>
            <a:srgbClr val="FFFF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Proceso de Tesorería</a:t>
            </a:r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gray">
          <a:xfrm>
            <a:off x="5181600" y="1295400"/>
            <a:ext cx="1905000" cy="7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Diarios Contables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6477000" y="2122706"/>
            <a:ext cx="6858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M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A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Y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O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R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E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S   </a:t>
            </a:r>
          </a:p>
          <a:p>
            <a:endParaRPr lang="es-EC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C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O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N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T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A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B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L 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E</a:t>
            </a:r>
          </a:p>
          <a:p>
            <a:r>
              <a:rPr lang="es-EC" sz="1700" dirty="0" smtClean="0">
                <a:latin typeface="Arial" pitchFamily="34" charset="0"/>
                <a:cs typeface="Arial" pitchFamily="34" charset="0"/>
              </a:rPr>
              <a:t>S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27 Conector recto de flecha"/>
          <p:cNvCxnSpPr>
            <a:stCxn id="19" idx="3"/>
          </p:cNvCxnSpPr>
          <p:nvPr/>
        </p:nvCxnSpPr>
        <p:spPr>
          <a:xfrm flipV="1">
            <a:off x="4953000" y="2514600"/>
            <a:ext cx="13716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4953000" y="2743200"/>
            <a:ext cx="1295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23" idx="3"/>
          </p:cNvCxnSpPr>
          <p:nvPr/>
        </p:nvCxnSpPr>
        <p:spPr>
          <a:xfrm flipV="1">
            <a:off x="4800600" y="5867400"/>
            <a:ext cx="1447800" cy="114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>
            <a:stCxn id="23" idx="3"/>
          </p:cNvCxnSpPr>
          <p:nvPr/>
        </p:nvCxnSpPr>
        <p:spPr>
          <a:xfrm>
            <a:off x="4800600" y="5981700"/>
            <a:ext cx="13716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4724400" y="3962400"/>
            <a:ext cx="16002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>
            <a:off x="4648200" y="4305300"/>
            <a:ext cx="16764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>
            <a:stCxn id="22" idx="3"/>
          </p:cNvCxnSpPr>
          <p:nvPr/>
        </p:nvCxnSpPr>
        <p:spPr>
          <a:xfrm flipV="1">
            <a:off x="5562600" y="4800600"/>
            <a:ext cx="6858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stCxn id="22" idx="3"/>
          </p:cNvCxnSpPr>
          <p:nvPr/>
        </p:nvCxnSpPr>
        <p:spPr>
          <a:xfrm>
            <a:off x="5562600" y="5143500"/>
            <a:ext cx="6096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5562600" y="3276600"/>
            <a:ext cx="6858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>
            <a:off x="5562600" y="3619500"/>
            <a:ext cx="7620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24"/>
          <p:cNvSpPr>
            <a:spLocks noChangeArrowheads="1"/>
          </p:cNvSpPr>
          <p:nvPr/>
        </p:nvSpPr>
        <p:spPr bwMode="gray">
          <a:xfrm>
            <a:off x="7162800" y="1295400"/>
            <a:ext cx="1905000" cy="7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500" dirty="0" smtClean="0">
                <a:latin typeface="Arial" pitchFamily="34" charset="0"/>
                <a:cs typeface="Arial" pitchFamily="34" charset="0"/>
              </a:rPr>
              <a:t>Proceso de Cierre</a:t>
            </a:r>
          </a:p>
        </p:txBody>
      </p:sp>
      <p:cxnSp>
        <p:nvCxnSpPr>
          <p:cNvPr id="52" name="51 Conector recto"/>
          <p:cNvCxnSpPr/>
          <p:nvPr/>
        </p:nvCxnSpPr>
        <p:spPr>
          <a:xfrm rot="5400000">
            <a:off x="5791199" y="4267200"/>
            <a:ext cx="472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Flecha a la derecha con bandas"/>
          <p:cNvSpPr/>
          <p:nvPr/>
        </p:nvSpPr>
        <p:spPr>
          <a:xfrm>
            <a:off x="7010400" y="3505200"/>
            <a:ext cx="914400" cy="76200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 cstate="print"/>
          <a:srcRect l="45983" t="37218" r="39631" b="36672"/>
          <a:stretch>
            <a:fillRect/>
          </a:stretch>
        </p:blipFill>
        <p:spPr bwMode="auto">
          <a:xfrm>
            <a:off x="8001000" y="3200400"/>
            <a:ext cx="106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Oval 24"/>
          <p:cNvSpPr>
            <a:spLocks noChangeArrowheads="1"/>
          </p:cNvSpPr>
          <p:nvPr/>
        </p:nvSpPr>
        <p:spPr bwMode="gray">
          <a:xfrm>
            <a:off x="7086600" y="4572000"/>
            <a:ext cx="1905000" cy="7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700" b="1" dirty="0" smtClean="0">
                <a:latin typeface="Arial" pitchFamily="34" charset="0"/>
                <a:cs typeface="Arial" pitchFamily="34" charset="0"/>
              </a:rPr>
              <a:t>Opinión del </a:t>
            </a:r>
          </a:p>
          <a:p>
            <a:pPr algn="ctr"/>
            <a:r>
              <a:rPr lang="es-EC" sz="1700" b="1" dirty="0" smtClean="0">
                <a:latin typeface="Arial" pitchFamily="34" charset="0"/>
                <a:cs typeface="Arial" pitchFamily="34" charset="0"/>
              </a:rPr>
              <a:t>Auditor</a:t>
            </a:r>
          </a:p>
        </p:txBody>
      </p:sp>
      <p:sp>
        <p:nvSpPr>
          <p:cNvPr id="56" name="55 Flecha arriba"/>
          <p:cNvSpPr/>
          <p:nvPr/>
        </p:nvSpPr>
        <p:spPr>
          <a:xfrm>
            <a:off x="6477000" y="5562600"/>
            <a:ext cx="2667000" cy="1066800"/>
          </a:xfrm>
          <a:prstGeom prst="up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Ajustes</a:t>
            </a:r>
          </a:p>
          <a:p>
            <a:pPr algn="ctr"/>
            <a:r>
              <a:rPr lang="es-EC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Valuaciones</a:t>
            </a:r>
          </a:p>
          <a:p>
            <a:pPr algn="ctr"/>
            <a:r>
              <a:rPr lang="es-EC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Estimaciones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533400" y="33265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2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Identificar Clases Significativas de Transacciones, </a:t>
            </a:r>
          </a:p>
          <a:p>
            <a:pPr lvl="0">
              <a:spcBef>
                <a:spcPct val="0"/>
              </a:spcBef>
              <a:defRPr/>
            </a:pPr>
            <a:r>
              <a:rPr lang="es-EC" sz="2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Saldos de Cuentas</a:t>
            </a:r>
            <a:endParaRPr kumimoji="0" lang="es-EC" sz="2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4" name="Picture 2">
            <a:hlinkClick r:id="rId3" action="ppaction://hlinkpres?slideindex=32&amp;slidetitle=Identificar Flujos de Transacciones Significativos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86600" y="228600"/>
            <a:ext cx="183162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563" t="31333" r="25781" b="12667"/>
          <a:stretch>
            <a:fillRect/>
          </a:stretch>
        </p:blipFill>
        <p:spPr bwMode="auto">
          <a:xfrm>
            <a:off x="533400" y="1295400"/>
            <a:ext cx="807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33400" y="33265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Identificar Clases Significativas de Transacciones, </a:t>
            </a:r>
          </a:p>
          <a:p>
            <a:pPr lvl="0">
              <a:spcBef>
                <a:spcPct val="0"/>
              </a:spcBef>
              <a:defRPr/>
            </a:pPr>
            <a:r>
              <a:rPr lang="es-EC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Saldos de Cuentas</a:t>
            </a:r>
            <a:endParaRPr lang="es-EC" sz="2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hlinkClick r:id="rId3" action="ppaction://hlinkpres?slideindex=32&amp;slidetitle=Identificar Flujos de Transacciones Significativos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86600" y="228600"/>
            <a:ext cx="183162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9912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Identificar Clases Significativas de Transacciones, </a:t>
            </a:r>
          </a:p>
          <a:p>
            <a:pPr lvl="0">
              <a:spcBef>
                <a:spcPct val="0"/>
              </a:spcBef>
              <a:defRPr/>
            </a:pPr>
            <a:r>
              <a:rPr lang="es-EC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Saldos de Cuentas</a:t>
            </a:r>
            <a:endParaRPr lang="es-EC" sz="24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838200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None/>
            </a:pPr>
            <a:r>
              <a:rPr lang="en-US" sz="19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900" dirty="0" smtClean="0">
                <a:latin typeface="Arial" pitchFamily="34" charset="0"/>
                <a:cs typeface="Arial" pitchFamily="34" charset="0"/>
              </a:rPr>
              <a:t>Las cuentas pueden ser materiales o inmateriales debido a que se toman en cuenta </a:t>
            </a:r>
            <a:r>
              <a:rPr lang="es-ES" sz="1900" b="1" i="1" dirty="0" smtClean="0">
                <a:latin typeface="Arial" pitchFamily="34" charset="0"/>
                <a:cs typeface="Arial" pitchFamily="34" charset="0"/>
              </a:rPr>
              <a:t>factores cualitativos y cuantitativos </a:t>
            </a:r>
            <a:r>
              <a:rPr lang="es-ES" sz="1900" dirty="0" smtClean="0">
                <a:latin typeface="Arial" pitchFamily="34" charset="0"/>
                <a:cs typeface="Arial" pitchFamily="34" charset="0"/>
              </a:rPr>
              <a:t>al identificarlas: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219200" y="2133600"/>
            <a:ext cx="2743200" cy="6096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S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Factores Cualitativos</a:t>
            </a:r>
            <a:endParaRPr lang="en-US" sz="1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257800" y="2133600"/>
            <a:ext cx="2743200" cy="6096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S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Factores Cualitativos</a:t>
            </a:r>
            <a:endParaRPr lang="en-US" sz="1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09600" y="2895600"/>
            <a:ext cx="3886200" cy="3733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</a:pPr>
            <a:r>
              <a:rPr lang="es-E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Naturaleza, tamaño y composición de los saldos de cuenta afectados por las clases de transacciones.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endParaRPr lang="es-ES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</a:pPr>
            <a:r>
              <a:rPr lang="es-E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Susceptibilidad a aseveraciones erróneas debido volumen y complejidad de las transacciones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endParaRPr lang="es-ES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</a:pPr>
            <a:r>
              <a:rPr lang="es-E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Sistemas y aplicaciones utilizados en el procesamiento de la información de las  transacciones relacionadas con saldo de cuenta</a:t>
            </a:r>
            <a:endParaRPr lang="en-US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724400" y="2895600"/>
            <a:ext cx="3886200" cy="3733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</a:pPr>
            <a:r>
              <a:rPr lang="es-E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Aquellos saldos de cuentas que individual o colectivamente pudieran tener un efecto importante sobre los Estados Financieros.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endParaRPr lang="es-ES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</a:pPr>
            <a:r>
              <a:rPr lang="es-E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Generalmente los saldos de cuentas con saldos mayores al Error Tolerable son consideradas significativas.</a:t>
            </a:r>
            <a:endParaRPr lang="en-US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>
            <a:hlinkClick r:id="rId2" action="ppaction://hlinkpres?slideindex=32&amp;slidetitle=Identificar Flujos de Transacciones Significativos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7086600" y="228600"/>
            <a:ext cx="183162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33265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Comprender los flujos significativos </a:t>
            </a:r>
          </a:p>
          <a:p>
            <a:pPr lvl="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transacciones</a:t>
            </a:r>
            <a:endParaRPr kumimoji="0" lang="es-EC" sz="25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5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539552" y="1628800"/>
            <a:ext cx="8443664" cy="4536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NIA 6 – Evaluación de Riesgo y Control Interno. 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C" sz="2000" dirty="0" smtClean="0">
                <a:latin typeface="Arial" pitchFamily="34" charset="0"/>
                <a:cs typeface="Arial" pitchFamily="34" charset="0"/>
              </a:rPr>
              <a:t>El auditor debe </a:t>
            </a:r>
            <a:r>
              <a:rPr lang="es-EC" sz="2000" b="1" u="sng" dirty="0" smtClean="0">
                <a:latin typeface="Arial" pitchFamily="34" charset="0"/>
                <a:cs typeface="Arial" pitchFamily="34" charset="0"/>
              </a:rPr>
              <a:t>obtener una comprensión </a:t>
            </a:r>
            <a:r>
              <a:rPr lang="es-EC" sz="2000" dirty="0" smtClean="0">
                <a:latin typeface="Arial" pitchFamily="34" charset="0"/>
                <a:cs typeface="Arial" pitchFamily="34" charset="0"/>
              </a:rPr>
              <a:t>del sistema de contabilidad y control interno suficiente para identificar y entender: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2000" dirty="0" smtClean="0">
                <a:latin typeface="Arial" pitchFamily="34" charset="0"/>
                <a:cs typeface="Arial" pitchFamily="34" charset="0"/>
              </a:rPr>
              <a:t>Las principales clases de transacciones en las operaciones de la entidad;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2000" dirty="0" smtClean="0">
                <a:latin typeface="Arial" pitchFamily="34" charset="0"/>
                <a:cs typeface="Arial" pitchFamily="34" charset="0"/>
              </a:rPr>
              <a:t>Cómo se inician dichas transacciones;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2000" dirty="0" smtClean="0">
                <a:latin typeface="Arial" pitchFamily="34" charset="0"/>
                <a:cs typeface="Arial" pitchFamily="34" charset="0"/>
              </a:rPr>
              <a:t>Registros contables importantes, documentos de respaldo y saldos de cuentas en los EEFF.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>
            <a:hlinkClick r:id="rId2" action="ppaction://hlinkpres?slideindex=35&amp;slidetitle=Comprender Flujos Significativos de Transacciones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6934200" y="2286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295400"/>
            <a:ext cx="830580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Entendimiento del Giro de Negocio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Revisión Preliminar del los Estados Financieros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Identificación de Cuentas Significantes,  Revelaciones y Aseveraciones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Comprender como las transacciones son procesadas y registradas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Evaluar si los controles establecidos son efectivos en las transacciones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dirty="0" smtClean="0">
                <a:latin typeface="Arial" pitchFamily="34" charset="0"/>
                <a:cs typeface="Arial" pitchFamily="34" charset="0"/>
              </a:rPr>
              <a:t>Como los registros contables son procesados en el mayor contable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33400" y="33265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Comprender los flujos significativos 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transacciones</a:t>
            </a:r>
            <a:endParaRPr lang="es-EC" sz="24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Flecha curvada hacia la derecha"/>
          <p:cNvSpPr/>
          <p:nvPr/>
        </p:nvSpPr>
        <p:spPr>
          <a:xfrm rot="21074536">
            <a:off x="102426" y="2834375"/>
            <a:ext cx="1066800" cy="3429000"/>
          </a:xfrm>
          <a:prstGeom prst="curvedRight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524000" y="5334000"/>
            <a:ext cx="3124200" cy="1219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C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Reducir el riesgo de auditoría a nivel aceptable con la aplicación de las pruebas sustantivas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62600" y="5334000"/>
            <a:ext cx="3124200" cy="1219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C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Emitir Opinión </a:t>
            </a:r>
          </a:p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C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Auditoría</a:t>
            </a:r>
            <a:endParaRPr lang="en-US" sz="1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heurón"/>
          <p:cNvSpPr/>
          <p:nvPr/>
        </p:nvSpPr>
        <p:spPr>
          <a:xfrm>
            <a:off x="4572000" y="5715000"/>
            <a:ext cx="1447800" cy="457200"/>
          </a:xfrm>
          <a:prstGeom prst="chevr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>
            <a:hlinkClick r:id="rId2" action="ppaction://hlinkpres?slideindex=35&amp;slidetitle=Comprender Flujos Significativos de Transacciones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6934200" y="2286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Estrategía y Evaluación del Riesgo</a:t>
            </a:r>
            <a:endParaRPr kumimoji="0" lang="es-EC" sz="25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5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1 Grupo"/>
          <p:cNvGrpSpPr/>
          <p:nvPr/>
        </p:nvGrpSpPr>
        <p:grpSpPr>
          <a:xfrm>
            <a:off x="1066800" y="1371600"/>
            <a:ext cx="7010400" cy="5257800"/>
            <a:chOff x="762000" y="1219200"/>
            <a:chExt cx="4572000" cy="36576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7344" t="28667" r="25781" b="14000"/>
            <a:stretch>
              <a:fillRect/>
            </a:stretch>
          </p:blipFill>
          <p:spPr bwMode="auto">
            <a:xfrm>
              <a:off x="762000" y="1219200"/>
              <a:ext cx="45720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7344" t="70000" r="25781" b="23333"/>
            <a:stretch>
              <a:fillRect/>
            </a:stretch>
          </p:blipFill>
          <p:spPr bwMode="auto">
            <a:xfrm>
              <a:off x="762000" y="4495800"/>
              <a:ext cx="4572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>
            <a:hlinkClick r:id="rId4" action="ppaction://hlinkpres?slideindex=35&amp;slidetitle=Comprender Flujos Significativos de Transacciones"/>
          </p:cNvPr>
          <p:cNvPicPr>
            <a:picLocks noChangeAspect="1" noChangeArrowheads="1"/>
          </p:cNvPicPr>
          <p:nvPr/>
        </p:nvPicPr>
        <p:blipFill>
          <a:blip r:embed="rId5" cstate="print"/>
          <a:srcRect l="3906" t="31333" r="23438" b="16667"/>
          <a:stretch>
            <a:fillRect/>
          </a:stretch>
        </p:blipFill>
        <p:spPr bwMode="auto">
          <a:xfrm>
            <a:off x="6934200" y="2286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371128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defRPr/>
            </a:pPr>
            <a:r>
              <a:rPr lang="es-EC" sz="3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Evaluación Combinada de Riesgo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601216" y="1431032"/>
            <a:ext cx="8363272" cy="629816"/>
          </a:xfrm>
        </p:spPr>
        <p:txBody>
          <a:bodyPr>
            <a:noAutofit/>
          </a:bodyPr>
          <a:lstStyle/>
          <a:p>
            <a:pPr>
              <a:buClr>
                <a:srgbClr val="FFCC66"/>
              </a:buClr>
              <a:buNone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NIA 6 – Evaluación del Riesgo y Control Interno </a:t>
            </a:r>
          </a:p>
          <a:p>
            <a:pPr>
              <a:buClr>
                <a:srgbClr val="FFCC66"/>
              </a:buClr>
              <a:buNone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Clr>
                <a:srgbClr val="FFCC66"/>
              </a:buClr>
              <a:buNone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	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95536" y="2129408"/>
            <a:ext cx="8280920" cy="1803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El auditor debe obtener una comprensión de los sistemas de contabilidad y de control interno para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diseñar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 planificar los procedimientos de auditoría que reduzcan el riesgo a un nivel aceptablemente bajo.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905000" y="4213448"/>
            <a:ext cx="7086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Significa el riesgo de que el auditor dé una opinión de auditoría inapropiada cuando los estados financieros están elaborados en forma errónea de una manera importante.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04801" y="4439195"/>
            <a:ext cx="1828800" cy="862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Riesgo de Auditoría</a:t>
            </a:r>
            <a:endParaRPr kumimoji="0" lang="es-EC" sz="20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>
            <a:hlinkClick r:id="rId2" action="ppaction://hlinkpres?slideindex=42&amp;slidetitle=Diseño de Pruebas de Auditoría y Programas de Trabajo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239000" y="228600"/>
            <a:ext cx="1632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Metodología de Trabajo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24"/>
          <p:cNvSpPr>
            <a:spLocks noChangeArrowheads="1"/>
          </p:cNvSpPr>
          <p:nvPr/>
        </p:nvSpPr>
        <p:spPr bwMode="gray">
          <a:xfrm>
            <a:off x="2057400" y="3657600"/>
            <a:ext cx="2057400" cy="14478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Normas Internacionales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de Auditoría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NIA</a:t>
            </a:r>
            <a:endParaRPr lang="es-EC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gray">
          <a:xfrm>
            <a:off x="609600" y="5029200"/>
            <a:ext cx="2057400" cy="14478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Normas Ecuatorianas 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de Auditoría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NEA</a:t>
            </a:r>
            <a:endParaRPr lang="es-EC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24"/>
          <p:cNvSpPr>
            <a:spLocks noChangeArrowheads="1"/>
          </p:cNvSpPr>
          <p:nvPr/>
        </p:nvSpPr>
        <p:spPr bwMode="gray">
          <a:xfrm>
            <a:off x="304800" y="2362200"/>
            <a:ext cx="2057400" cy="14478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Normas de Auditoría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Generalmente 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Aceptadas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NAGA</a:t>
            </a:r>
            <a:endParaRPr lang="es-EC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gray">
          <a:xfrm>
            <a:off x="6400800" y="2514600"/>
            <a:ext cx="2209800" cy="14478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Normas Internacionales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de Información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Financiera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NIIF</a:t>
            </a:r>
            <a:endParaRPr lang="es-EC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24"/>
          <p:cNvSpPr>
            <a:spLocks noChangeArrowheads="1"/>
          </p:cNvSpPr>
          <p:nvPr/>
        </p:nvSpPr>
        <p:spPr bwMode="gray">
          <a:xfrm>
            <a:off x="4495800" y="3733800"/>
            <a:ext cx="2209800" cy="14478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Normas Internacionales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de Contabilidad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NIC</a:t>
            </a:r>
            <a:endParaRPr lang="es-EC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gray">
          <a:xfrm>
            <a:off x="6324600" y="5029200"/>
            <a:ext cx="2209800" cy="14478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Normas Ecuatorianas 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de Contabilidad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NEC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1295400" y="1143000"/>
            <a:ext cx="2057400" cy="8382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International Accounting Standard Board </a:t>
            </a:r>
          </a:p>
          <a:p>
            <a:pPr algn="ctr"/>
            <a:r>
              <a:rPr lang="es-ES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IASB</a:t>
            </a:r>
            <a:endParaRPr 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505200" y="1143000"/>
            <a:ext cx="2057400" cy="8382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International Federation of Accounting Certificates </a:t>
            </a:r>
          </a:p>
          <a:p>
            <a:pPr algn="ctr"/>
            <a:r>
              <a:rPr lang="es-ES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IFAC</a:t>
            </a:r>
            <a:endParaRPr 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715000" y="1143000"/>
            <a:ext cx="2057400" cy="8382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International Auditing Practices Committee</a:t>
            </a:r>
          </a:p>
          <a:p>
            <a:pPr algn="ctr"/>
            <a:r>
              <a:rPr lang="es-ES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IAPC</a:t>
            </a:r>
            <a:endParaRPr 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3048000" y="2209800"/>
            <a:ext cx="28194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Mejorar, estandarizar prácticas contables y de auditoría Normatividad técnica, ética y de independencia</a:t>
            </a:r>
            <a:endParaRPr 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gray">
          <a:xfrm>
            <a:off x="3200400" y="5181600"/>
            <a:ext cx="2438400" cy="1447800"/>
          </a:xfrm>
          <a:prstGeom prst="ellipse">
            <a:avLst/>
          </a:prstGeom>
          <a:solidFill>
            <a:srgbClr val="C0C0C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Principios de Contabilidad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Generalmente Aceptados</a:t>
            </a: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>PCGA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Riesgo Inherente y Riesgo de Control</a:t>
            </a:r>
            <a:endParaRPr lang="es-EC" sz="2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/>
          <p:cNvSpPr txBox="1">
            <a:spLocks/>
          </p:cNvSpPr>
          <p:nvPr/>
        </p:nvSpPr>
        <p:spPr>
          <a:xfrm>
            <a:off x="76200" y="1219200"/>
            <a:ext cx="3657600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 Es la susceptibilidad a la que se exponen los saldos de cuentas o clases de transacciones a un error significativo, suponiendo que no existen controles internos relacionados. 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s-ES" sz="1500" i="1" dirty="0" smtClean="0">
                <a:latin typeface="Arial" pitchFamily="34" charset="0"/>
                <a:cs typeface="Arial" pitchFamily="34" charset="0"/>
              </a:rPr>
              <a:t>	- Nivel de Entidad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s-ES" sz="1500" i="1" dirty="0" smtClean="0">
                <a:latin typeface="Arial" pitchFamily="34" charset="0"/>
                <a:cs typeface="Arial" pitchFamily="34" charset="0"/>
              </a:rPr>
              <a:t>	- Nivel de saldos de cuentas y clases de transacciones significativas</a:t>
            </a:r>
            <a:r>
              <a:rPr lang="es-ES" sz="15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3276600" y="2819400"/>
            <a:ext cx="1828800" cy="17526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Riesgo de</a:t>
            </a: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Auditoría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gray">
          <a:xfrm>
            <a:off x="4114800" y="4724400"/>
            <a:ext cx="13716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dirty="0" smtClean="0">
                <a:latin typeface="Arial" pitchFamily="34" charset="0"/>
                <a:cs typeface="Arial" pitchFamily="34" charset="0"/>
              </a:rPr>
              <a:t>Riesgo de</a:t>
            </a:r>
          </a:p>
          <a:p>
            <a:pPr algn="ctr"/>
            <a:r>
              <a:rPr lang="es-EC" dirty="0" smtClean="0"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14" name="Oval 24"/>
          <p:cNvSpPr>
            <a:spLocks noChangeArrowheads="1"/>
          </p:cNvSpPr>
          <p:nvPr/>
        </p:nvSpPr>
        <p:spPr bwMode="gray">
          <a:xfrm>
            <a:off x="1752600" y="3810000"/>
            <a:ext cx="14478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s-EC" dirty="0" smtClean="0">
                <a:latin typeface="Arial" pitchFamily="34" charset="0"/>
                <a:cs typeface="Arial" pitchFamily="34" charset="0"/>
              </a:rPr>
              <a:t>Riesgo </a:t>
            </a:r>
          </a:p>
          <a:p>
            <a:pPr algn="ctr"/>
            <a:r>
              <a:rPr lang="es-EC" dirty="0" smtClean="0">
                <a:latin typeface="Arial" pitchFamily="34" charset="0"/>
                <a:cs typeface="Arial" pitchFamily="34" charset="0"/>
              </a:rPr>
              <a:t>Inherente</a:t>
            </a: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5257800" y="1295400"/>
            <a:ext cx="36576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Es la probabilidad a la que se exponen los saldos de cuentas o clases de transacciones a que un error significativo, </a:t>
            </a:r>
            <a:r>
              <a:rPr lang="en-US" sz="1500" i="1" u="sng" dirty="0" smtClean="0">
                <a:latin typeface="Arial" pitchFamily="34" charset="0"/>
                <a:cs typeface="Arial" pitchFamily="34" charset="0"/>
              </a:rPr>
              <a:t>no sea prevenida, detectada y corregida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oportunamente por el sistema de contabilidad y de control interno.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Evaluar el riesgo de control, al nivel de cada saldo de cuenta o clase de transacciones. 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Tx/>
              <a:buChar char="-"/>
            </a:pPr>
            <a:endParaRPr lang="es-EC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Tx/>
              <a:buChar char="-"/>
            </a:pPr>
            <a:r>
              <a:rPr lang="es-EC" sz="1500" b="1" u="sng" dirty="0" smtClean="0">
                <a:latin typeface="Arial" pitchFamily="34" charset="0"/>
                <a:cs typeface="Arial" pitchFamily="34" charset="0"/>
              </a:rPr>
              <a:t>Identificar controles relevantes implementados </a:t>
            </a:r>
            <a:r>
              <a:rPr lang="es-EC" sz="1500" dirty="0" smtClean="0">
                <a:latin typeface="Arial" pitchFamily="34" charset="0"/>
                <a:cs typeface="Arial" pitchFamily="34" charset="0"/>
              </a:rPr>
              <a:t>para prevenir, detectar, y corregir errores.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Tx/>
              <a:buChar char="-"/>
            </a:pPr>
            <a:endParaRPr lang="es-EC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Tx/>
              <a:buChar char="-"/>
            </a:pPr>
            <a:r>
              <a:rPr lang="en-US" sz="1500" b="1" u="sng" dirty="0" smtClean="0">
                <a:latin typeface="Arial" pitchFamily="34" charset="0"/>
                <a:cs typeface="Arial" pitchFamily="34" charset="0"/>
              </a:rPr>
              <a:t>Desempeñar pruebas de control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para soportar la efectividad de los sistemas de contabilidad y de control interno de la entidad. 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>
            <a:hlinkClick r:id="rId2" action="ppaction://hlinkpres?slideindex=42&amp;slidetitle=Diseño de Pruebas de Auditoría y Programas de Trabajo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239000" y="228600"/>
            <a:ext cx="1632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Riesgo Inherente y Riesgo de Control</a:t>
            </a:r>
            <a:endParaRPr lang="es-EC" sz="2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1 Grupo"/>
          <p:cNvGrpSpPr/>
          <p:nvPr/>
        </p:nvGrpSpPr>
        <p:grpSpPr>
          <a:xfrm>
            <a:off x="1600200" y="2490936"/>
            <a:ext cx="5638800" cy="3962400"/>
            <a:chOff x="1066800" y="1143000"/>
            <a:chExt cx="3962400" cy="28956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781" t="32667" r="33594" b="35333"/>
            <a:stretch>
              <a:fillRect/>
            </a:stretch>
          </p:blipFill>
          <p:spPr bwMode="auto">
            <a:xfrm>
              <a:off x="1066800" y="1143000"/>
              <a:ext cx="39624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3594" t="36667" r="31250" b="44666"/>
            <a:stretch>
              <a:fillRect/>
            </a:stretch>
          </p:blipFill>
          <p:spPr bwMode="auto">
            <a:xfrm>
              <a:off x="1447800" y="2971800"/>
              <a:ext cx="3429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Rectángulo redondeado"/>
          <p:cNvSpPr/>
          <p:nvPr/>
        </p:nvSpPr>
        <p:spPr>
          <a:xfrm>
            <a:off x="914400" y="1295400"/>
            <a:ext cx="7315200" cy="11430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Ambos riesgos se cuantifican mediante la calificación que otorga el auditor a los controles identificados o pruebas de control realizadas, sobre una ponderación de diez (10) puntos cada uno. </a:t>
            </a:r>
          </a:p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Considerando la evidencia de auditoría y documentación soporte obtenida.</a:t>
            </a:r>
            <a:endParaRPr lang="en-US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>
            <a:hlinkClick r:id="rId4" action="ppaction://hlinkpres?slideindex=42&amp;slidetitle=Diseño de Pruebas de Auditoría y Programas de Trabajo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333" r="23438" b="15333"/>
          <a:stretch>
            <a:fillRect/>
          </a:stretch>
        </p:blipFill>
        <p:spPr bwMode="auto">
          <a:xfrm>
            <a:off x="7239000" y="228600"/>
            <a:ext cx="1632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79512" y="1268760"/>
            <a:ext cx="8587680" cy="1474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Probabilidad de que los procedimientos sustantivos de auditoría, 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como resultado de la evaluación del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nivel combinado de riesgos inherente y de control,  no detecten una aseveración errónea en saldos de cuentas o clases de transacciones.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3400" y="29912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Riesgo de Detección</a:t>
            </a:r>
            <a:endParaRPr lang="es-EC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"/>
          <p:cNvSpPr txBox="1">
            <a:spLocks/>
          </p:cNvSpPr>
          <p:nvPr/>
        </p:nvSpPr>
        <p:spPr>
          <a:xfrm>
            <a:off x="2057400" y="2785864"/>
            <a:ext cx="67818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NIA 6 – Evaluación del Riesgo y Control Interno 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Hay una relación inversa entre riesgo de detección y el nivel combinado de riesgos inherente y de control: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" y="2838251"/>
            <a:ext cx="2057399" cy="862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Evaluación Combinada del Riesgo</a:t>
            </a:r>
            <a:endParaRPr kumimoji="0" lang="es-EC" sz="20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>
            <a:hlinkClick r:id="rId2" action="ppaction://hlinkpres?slideindex=42&amp;slidetitle=Diseño de Pruebas de Auditoría y Programas de Trabajo"/>
          </p:cNvPr>
          <p:cNvPicPr>
            <a:picLocks noChangeAspect="1" noChangeArrowheads="1"/>
          </p:cNvPicPr>
          <p:nvPr/>
        </p:nvPicPr>
        <p:blipFill>
          <a:blip r:embed="rId3" cstate="print"/>
          <a:srcRect l="3125" t="31333" r="23438" b="15333"/>
          <a:stretch>
            <a:fillRect/>
          </a:stretch>
        </p:blipFill>
        <p:spPr bwMode="auto">
          <a:xfrm>
            <a:off x="7239000" y="228600"/>
            <a:ext cx="1632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ontent Placeholder 1"/>
          <p:cNvSpPr txBox="1">
            <a:spLocks/>
          </p:cNvSpPr>
          <p:nvPr/>
        </p:nvSpPr>
        <p:spPr>
          <a:xfrm>
            <a:off x="2771800" y="6309320"/>
            <a:ext cx="84164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C" b="1" noProof="0" dirty="0" smtClean="0">
                <a:latin typeface="Arial" pitchFamily="34" charset="0"/>
                <a:cs typeface="Arial" pitchFamily="34" charset="0"/>
              </a:rPr>
              <a:t>Alto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Content Placeholder 1"/>
          <p:cNvSpPr txBox="1">
            <a:spLocks/>
          </p:cNvSpPr>
          <p:nvPr/>
        </p:nvSpPr>
        <p:spPr>
          <a:xfrm>
            <a:off x="4594448" y="4941168"/>
            <a:ext cx="379397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C" b="1" noProof="0" dirty="0" smtClean="0">
                <a:latin typeface="Arial" pitchFamily="34" charset="0"/>
                <a:cs typeface="Arial" pitchFamily="34" charset="0"/>
              </a:rPr>
              <a:t>	Reducir el Riesgo de Auditoria a un nivel aceptablemente bajo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2 Grupo"/>
          <p:cNvGrpSpPr/>
          <p:nvPr/>
        </p:nvGrpSpPr>
        <p:grpSpPr>
          <a:xfrm>
            <a:off x="1259632" y="3861048"/>
            <a:ext cx="4068452" cy="3024336"/>
            <a:chOff x="1259632" y="3861048"/>
            <a:chExt cx="4068452" cy="3024336"/>
          </a:xfrm>
        </p:grpSpPr>
        <p:sp>
          <p:nvSpPr>
            <p:cNvPr id="28" name="Oval 24"/>
            <p:cNvSpPr>
              <a:spLocks noChangeArrowheads="1"/>
            </p:cNvSpPr>
            <p:nvPr/>
          </p:nvSpPr>
          <p:spPr bwMode="gray">
            <a:xfrm>
              <a:off x="3779912" y="5517232"/>
              <a:ext cx="648072" cy="651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dirty="0" smtClean="0">
                  <a:latin typeface="Arial" pitchFamily="34" charset="0"/>
                  <a:cs typeface="Arial" pitchFamily="34" charset="0"/>
                </a:rPr>
                <a:t>RD</a:t>
              </a:r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gray">
            <a:xfrm>
              <a:off x="1259632" y="4437112"/>
              <a:ext cx="648072" cy="651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dirty="0" smtClean="0">
                  <a:latin typeface="Arial" pitchFamily="34" charset="0"/>
                  <a:cs typeface="Arial" pitchFamily="34" charset="0"/>
                </a:rPr>
                <a:t>RI</a:t>
              </a:r>
            </a:p>
          </p:txBody>
        </p:sp>
        <p:sp>
          <p:nvSpPr>
            <p:cNvPr id="18" name="Oval 24"/>
            <p:cNvSpPr>
              <a:spLocks noChangeArrowheads="1"/>
            </p:cNvSpPr>
            <p:nvPr/>
          </p:nvSpPr>
          <p:spPr bwMode="gray">
            <a:xfrm>
              <a:off x="2195736" y="4437112"/>
              <a:ext cx="648072" cy="651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dirty="0" smtClean="0">
                  <a:latin typeface="Arial" pitchFamily="34" charset="0"/>
                  <a:cs typeface="Arial" pitchFamily="34" charset="0"/>
                </a:rPr>
                <a:t>RC</a:t>
              </a:r>
            </a:p>
          </p:txBody>
        </p:sp>
        <p:sp>
          <p:nvSpPr>
            <p:cNvPr id="19" name="18 Flecha arriba"/>
            <p:cNvSpPr/>
            <p:nvPr/>
          </p:nvSpPr>
          <p:spPr>
            <a:xfrm>
              <a:off x="1691680" y="4221088"/>
              <a:ext cx="720080" cy="792088"/>
            </a:xfrm>
            <a:prstGeom prst="up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24"/>
            <p:cNvSpPr>
              <a:spLocks noChangeArrowheads="1"/>
            </p:cNvSpPr>
            <p:nvPr/>
          </p:nvSpPr>
          <p:spPr bwMode="gray">
            <a:xfrm>
              <a:off x="1259632" y="5517232"/>
              <a:ext cx="648072" cy="651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dirty="0" smtClean="0">
                  <a:latin typeface="Arial" pitchFamily="34" charset="0"/>
                  <a:cs typeface="Arial" pitchFamily="34" charset="0"/>
                </a:rPr>
                <a:t>RI</a:t>
              </a: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gray">
            <a:xfrm>
              <a:off x="2195736" y="5517232"/>
              <a:ext cx="648072" cy="651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dirty="0" smtClean="0">
                  <a:latin typeface="Arial" pitchFamily="34" charset="0"/>
                  <a:cs typeface="Arial" pitchFamily="34" charset="0"/>
                </a:rPr>
                <a:t>RC</a:t>
              </a:r>
            </a:p>
          </p:txBody>
        </p:sp>
        <p:sp>
          <p:nvSpPr>
            <p:cNvPr id="22" name="21 Flecha arriba"/>
            <p:cNvSpPr/>
            <p:nvPr/>
          </p:nvSpPr>
          <p:spPr>
            <a:xfrm rot="10800000">
              <a:off x="1691680" y="5589240"/>
              <a:ext cx="720080" cy="792088"/>
            </a:xfrm>
            <a:prstGeom prst="up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tent Placeholder 1"/>
            <p:cNvSpPr txBox="1">
              <a:spLocks/>
            </p:cNvSpPr>
            <p:nvPr/>
          </p:nvSpPr>
          <p:spPr>
            <a:xfrm>
              <a:off x="1642120" y="3861048"/>
              <a:ext cx="841648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rgbClr val="FFCC66"/>
                </a:buClr>
              </a:pPr>
              <a:r>
                <a:rPr lang="es-EC" b="1" noProof="0" dirty="0" smtClean="0">
                  <a:latin typeface="Arial" pitchFamily="34" charset="0"/>
                  <a:cs typeface="Arial" pitchFamily="34" charset="0"/>
                </a:rPr>
                <a:t>Alto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Content Placeholder 1"/>
            <p:cNvSpPr txBox="1">
              <a:spLocks/>
            </p:cNvSpPr>
            <p:nvPr/>
          </p:nvSpPr>
          <p:spPr>
            <a:xfrm>
              <a:off x="1642120" y="6381328"/>
              <a:ext cx="841648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rgbClr val="FFCC66"/>
                </a:buClr>
              </a:pPr>
              <a:r>
                <a:rPr lang="es-EC" b="1" noProof="0" dirty="0" smtClean="0">
                  <a:latin typeface="Arial" pitchFamily="34" charset="0"/>
                  <a:cs typeface="Arial" pitchFamily="34" charset="0"/>
                </a:rPr>
                <a:t>Bajo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gray">
            <a:xfrm>
              <a:off x="3779912" y="4433664"/>
              <a:ext cx="648072" cy="651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s-EC" dirty="0" smtClean="0">
                  <a:latin typeface="Arial" pitchFamily="34" charset="0"/>
                  <a:cs typeface="Arial" pitchFamily="34" charset="0"/>
                </a:rPr>
                <a:t>RD</a:t>
              </a:r>
            </a:p>
          </p:txBody>
        </p:sp>
        <p:sp>
          <p:nvSpPr>
            <p:cNvPr id="26" name="25 Flecha arriba"/>
            <p:cNvSpPr/>
            <p:nvPr/>
          </p:nvSpPr>
          <p:spPr>
            <a:xfrm>
              <a:off x="3275856" y="5589240"/>
              <a:ext cx="720080" cy="792088"/>
            </a:xfrm>
            <a:prstGeom prst="up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26 Flecha arriba"/>
            <p:cNvSpPr/>
            <p:nvPr/>
          </p:nvSpPr>
          <p:spPr>
            <a:xfrm rot="10800000">
              <a:off x="3275856" y="4365104"/>
              <a:ext cx="720080" cy="792088"/>
            </a:xfrm>
            <a:prstGeom prst="up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1"/>
            <p:cNvSpPr txBox="1">
              <a:spLocks/>
            </p:cNvSpPr>
            <p:nvPr/>
          </p:nvSpPr>
          <p:spPr>
            <a:xfrm>
              <a:off x="3203848" y="3861048"/>
              <a:ext cx="841648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rgbClr val="FFCC66"/>
                </a:buClr>
              </a:pPr>
              <a:r>
                <a:rPr lang="es-EC" b="1" noProof="0" dirty="0" smtClean="0">
                  <a:latin typeface="Arial" pitchFamily="34" charset="0"/>
                  <a:cs typeface="Arial" pitchFamily="34" charset="0"/>
                </a:rPr>
                <a:t>Bajo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31 Flecha arriba"/>
            <p:cNvSpPr/>
            <p:nvPr/>
          </p:nvSpPr>
          <p:spPr>
            <a:xfrm rot="5400000">
              <a:off x="4572000" y="4941168"/>
              <a:ext cx="720080" cy="792088"/>
            </a:xfrm>
            <a:prstGeom prst="up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Evaluación Combinada de Riesgo</a:t>
            </a:r>
            <a:endParaRPr lang="es-EC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780" t="38000" r="27344" b="32162"/>
          <a:stretch>
            <a:fillRect/>
          </a:stretch>
        </p:blipFill>
        <p:spPr bwMode="auto">
          <a:xfrm>
            <a:off x="762000" y="1066800"/>
            <a:ext cx="735495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1371600" y="4038600"/>
            <a:ext cx="7467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500" dirty="0" smtClean="0">
                <a:latin typeface="Arial" pitchFamily="34" charset="0"/>
                <a:cs typeface="Arial" pitchFamily="34" charset="0"/>
              </a:rPr>
              <a:t> Improbable que ocurran aseveraciones erróneas significativas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8600" y="4114800"/>
            <a:ext cx="2057399" cy="481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Mínimo</a:t>
            </a:r>
            <a:endParaRPr kumimoji="0" lang="es-EC" sz="15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371600" y="4471987"/>
            <a:ext cx="7467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500" dirty="0" smtClean="0">
                <a:latin typeface="Arial" pitchFamily="34" charset="0"/>
                <a:cs typeface="Arial" pitchFamily="34" charset="0"/>
              </a:rPr>
              <a:t>La evidencia no es suficiente para concluir que es improbable que ocurran aseveraciones erróneas significativas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28600" y="4548187"/>
            <a:ext cx="2057399" cy="481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Bajo</a:t>
            </a:r>
            <a:endParaRPr kumimoji="0" lang="es-EC" sz="15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1371600" y="5105400"/>
            <a:ext cx="7467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600" dirty="0" smtClean="0"/>
              <a:t>Se tiene evidencia que lleva a esperar pocas aseveraciones erróneas significativas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28600" y="5157787"/>
            <a:ext cx="2057399" cy="481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Moderado</a:t>
            </a:r>
            <a:endParaRPr kumimoji="0" lang="es-EC" sz="15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1371600" y="5562600"/>
            <a:ext cx="7696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600" dirty="0" smtClean="0"/>
              <a:t> Se tiene evidencia que lleva a esperar ocurrirán errores que puedan ser importantes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8600" y="5614987"/>
            <a:ext cx="2057399" cy="481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Alto</a:t>
            </a:r>
            <a:endParaRPr kumimoji="0" lang="es-EC" sz="15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1371600" y="6019800"/>
            <a:ext cx="7696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600" dirty="0" smtClean="0"/>
              <a:t>Se tiene evidencia que las afirmaciones de los saldos de cuentas se encuentran errados de manera significativa, por consiguiente el riesgo de detección y de auditoría son inaceptables.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228600" y="6072187"/>
            <a:ext cx="2057399" cy="481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Máximo</a:t>
            </a:r>
            <a:endParaRPr kumimoji="0" lang="es-EC" sz="1500" b="1" i="0" u="none" strike="noStrike" kern="120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>
            <a:hlinkClick r:id="rId3" action="ppaction://hlinkpres?slideindex=42&amp;slidetitle=Diseño de Pruebas de Auditoría y Programas de Trabajo"/>
          </p:cNvPr>
          <p:cNvPicPr>
            <a:picLocks noChangeAspect="1" noChangeArrowheads="1"/>
          </p:cNvPicPr>
          <p:nvPr/>
        </p:nvPicPr>
        <p:blipFill>
          <a:blip r:embed="rId4" cstate="print"/>
          <a:srcRect l="3125" t="31333" r="23438" b="15333"/>
          <a:stretch>
            <a:fillRect/>
          </a:stretch>
        </p:blipFill>
        <p:spPr bwMode="auto">
          <a:xfrm>
            <a:off x="7239000" y="228600"/>
            <a:ext cx="1632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33400" y="33265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defRPr/>
            </a:pPr>
            <a:r>
              <a:rPr lang="es-EC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Diseños de Pruebas de Auditoría y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defRPr/>
            </a:pPr>
            <a:r>
              <a:rPr lang="es-EC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Programas de Trabajo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/>
          <p:cNvSpPr txBox="1">
            <a:spLocks/>
          </p:cNvSpPr>
          <p:nvPr/>
        </p:nvSpPr>
        <p:spPr>
          <a:xfrm>
            <a:off x="160784" y="1340768"/>
            <a:ext cx="858768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Son actividades específicas diseñados por el auditor y llevados a cabo en la ejecución de la auditoría; la naturaleza, alcance, oportunidad y extensión dependerá de la evaluación combinada del riesgo inherente y riesgo de control, para adoptar o no una estrategia de confianza en controles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219200" y="2780928"/>
            <a:ext cx="2743200" cy="6096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S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Pruebas de Control</a:t>
            </a:r>
            <a:endParaRPr lang="en-US" sz="1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257800" y="2780928"/>
            <a:ext cx="2743200" cy="6096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buClr>
                <a:srgbClr val="FFCC66"/>
              </a:buClr>
            </a:pPr>
            <a:r>
              <a:rPr lang="es-ES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Pruebas Sustantivas</a:t>
            </a:r>
            <a:endParaRPr lang="en-US" sz="1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533400" y="3619128"/>
            <a:ext cx="3886200" cy="2895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 desarrollan para obtener evidencia de auditoría sobre la efectividad de: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diseño de los sistemas de contabilidad y de control interno,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Tx/>
              <a:buChar char="-"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operación de los controles a lo largo del período.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4724400" y="3619128"/>
            <a:ext cx="3886200" cy="2895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s-EC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Son realizadas para obtener evidencia de auditoría para detectar aseveraciones erróneas de importancia en los estados financieros, y son de dos tipos: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es-EC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EC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Pruebas de detalles;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Procedimientos analíticos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>
            <a:hlinkClick r:id="rId2" action="ppaction://hlinkpres?slideindex=47&amp;slidetitle=Diseño de Pruebas de Auditoría y Programas de Trabajo"/>
          </p:cNvPr>
          <p:cNvPicPr>
            <a:picLocks noChangeAspect="1" noChangeArrowheads="1"/>
          </p:cNvPicPr>
          <p:nvPr/>
        </p:nvPicPr>
        <p:blipFill>
          <a:blip r:embed="rId3" cstate="print"/>
          <a:srcRect l="3906" t="31333" r="23438" b="16667"/>
          <a:stretch>
            <a:fillRect/>
          </a:stretch>
        </p:blipFill>
        <p:spPr bwMode="auto">
          <a:xfrm>
            <a:off x="7239000" y="228600"/>
            <a:ext cx="1618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Ejecución del Trabajo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3400" y="1371600"/>
            <a:ext cx="83058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Ejecución de Pruebas</a:t>
            </a:r>
            <a:r>
              <a:rPr kumimoji="0" lang="es-EC" sz="20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 Auditoría y Programas de Trabajo</a:t>
            </a:r>
            <a:endParaRPr kumimoji="0" lang="es-EC" sz="2000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Técnicas de Auditoría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5781" t="31333" r="26563" b="15333"/>
          <a:stretch>
            <a:fillRect/>
          </a:stretch>
        </p:blipFill>
        <p:spPr bwMode="auto">
          <a:xfrm>
            <a:off x="1600200" y="2438401"/>
            <a:ext cx="6096000" cy="407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hlinkClick r:id="rId3" action="ppaction://hlinkpres?slideindex=49&amp;slidetitle=CONCLUSIÓN Y REPORTE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25898" y="228600"/>
            <a:ext cx="181330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algn="l"/>
            <a:r>
              <a:rPr lang="es-EC" sz="3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Evidencia de Auditoría</a:t>
            </a:r>
            <a:endParaRPr lang="es-EC" sz="30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"/>
          <p:cNvSpPr txBox="1">
            <a:spLocks/>
          </p:cNvSpPr>
          <p:nvPr/>
        </p:nvSpPr>
        <p:spPr>
          <a:xfrm>
            <a:off x="35496" y="1400944"/>
            <a:ext cx="8784976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Es la información obtenida por el auditor para llegar a las conclusiones sobre las que se basa la opinión de auditoría. Comprende documentos y registros contables subyacentes a los EEFF e información corroborativa de otras fuentes.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6563" t="32667" r="25000" b="16667"/>
          <a:stretch>
            <a:fillRect/>
          </a:stretch>
        </p:blipFill>
        <p:spPr bwMode="auto">
          <a:xfrm>
            <a:off x="1115616" y="2348880"/>
            <a:ext cx="6912768" cy="42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hlinkClick r:id="rId3" action="ppaction://hlinkpres?slideindex=49&amp;slidetitle=CONCLUSIÓN Y REPORTE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25898" y="228600"/>
            <a:ext cx="181330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file"/>
          </p:cNvPr>
          <p:cNvSpPr txBox="1">
            <a:spLocks noChangeArrowheads="1"/>
          </p:cNvSpPr>
          <p:nvPr/>
        </p:nvSpPr>
        <p:spPr>
          <a:xfrm>
            <a:off x="323528" y="3341712"/>
            <a:ext cx="2362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Cédulas Sumarias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Ejecución del Trabajo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"/>
          <p:cNvSpPr txBox="1">
            <a:spLocks/>
          </p:cNvSpPr>
          <p:nvPr/>
        </p:nvSpPr>
        <p:spPr>
          <a:xfrm>
            <a:off x="2057400" y="3265512"/>
            <a:ext cx="67818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Se preparan para conciliar cada saldo de cuenta de los Estados Financieros con el monto subyacente del balance de comprobación, mediante el resumen de las cuentas contables significativas y no significativas.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>
            <a:hlinkClick r:id="rId2" action="ppaction://hlinkfile"/>
          </p:cNvPr>
          <p:cNvSpPr txBox="1">
            <a:spLocks noChangeArrowheads="1"/>
          </p:cNvSpPr>
          <p:nvPr/>
        </p:nvSpPr>
        <p:spPr>
          <a:xfrm>
            <a:off x="228600" y="4865712"/>
            <a:ext cx="2362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Papeles de Trabajo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057400" y="4789512"/>
            <a:ext cx="67818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Conjunto de cédulas y documentos manuales y/o electrónicos elaborados por el auditor, donde se documenta y soporta la planificación y realización de la auditoría, los resultados de las pruebas que constituyen evidencia de auditoría para apoyar la opinión de auditoría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274440" y="1549152"/>
            <a:ext cx="8443664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	NIA 9 – Documentación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 El auditor deberá adoptar procedimientos apropiados para mantener la confidencialidad y salvaguarda de los papeles de trabajo, retención por un período suficiente de acuerdo con requisitos legales y profesionales de retención de registros.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>
            <a:hlinkClick r:id="rId3" action="ppaction://hlinkpres?slideindex=49&amp;slidetitle=CONCLUSIÓN Y REPORTE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6667"/>
          <a:stretch>
            <a:fillRect/>
          </a:stretch>
        </p:blipFill>
        <p:spPr bwMode="auto">
          <a:xfrm>
            <a:off x="7025898" y="228600"/>
            <a:ext cx="181330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Conclusión y Reporte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3400" y="1371600"/>
            <a:ext cx="83058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Dictamen e Informe de Auditoría sobre los Estados Financieros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endParaRPr lang="es-EC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6563" t="30000" r="25000" b="12667"/>
          <a:stretch>
            <a:fillRect/>
          </a:stretch>
        </p:blipFill>
        <p:spPr bwMode="auto">
          <a:xfrm>
            <a:off x="0" y="1828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7344" t="30000" r="25000" b="20667"/>
          <a:stretch>
            <a:fillRect/>
          </a:stretch>
        </p:blipFill>
        <p:spPr bwMode="auto">
          <a:xfrm>
            <a:off x="4648200" y="1981200"/>
            <a:ext cx="4495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hlinkClick r:id="rId4" action="ppaction://hlinkpres?slideindex=51&amp;slidetitle=CONCLUSIÓN Y REPORTE"/>
          </p:cNvPr>
          <p:cNvPicPr>
            <a:picLocks noChangeAspect="1" noChangeArrowheads="1"/>
          </p:cNvPicPr>
          <p:nvPr/>
        </p:nvPicPr>
        <p:blipFill>
          <a:blip r:embed="rId5" cstate="print"/>
          <a:srcRect l="3906" t="31333" r="23438" b="15333"/>
          <a:stretch>
            <a:fillRect/>
          </a:stretch>
        </p:blipFill>
        <p:spPr bwMode="auto">
          <a:xfrm>
            <a:off x="6962274" y="228600"/>
            <a:ext cx="187692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Conclusión y Reporte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>
            <a:hlinkClick r:id="rId2" action="ppaction://hlinkfile"/>
          </p:cNvPr>
          <p:cNvSpPr txBox="1">
            <a:spLocks noChangeArrowheads="1"/>
          </p:cNvSpPr>
          <p:nvPr/>
        </p:nvSpPr>
        <p:spPr>
          <a:xfrm>
            <a:off x="228600" y="1600200"/>
            <a:ext cx="23622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Informe de Control Interno o Carta a la Gerencia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182688" y="1524000"/>
            <a:ext cx="67818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En el que se plasman comentarios acerca de asuntos relevantes evidenciados durante el desarrollo de todas las fases de la auditoría, como deficiencias o distorsiones en el diseño y operación de la estructura de control interno. 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5800" y="2828836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Asuntos administrativos y operativos; dichos comentarios son planteados de tal forma que permitan mejorar la gestión operativa, administrativa y financiera de la organización.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>
            <a:hlinkClick r:id="rId2" action="ppaction://hlinkfile"/>
          </p:cNvPr>
          <p:cNvSpPr txBox="1">
            <a:spLocks noChangeArrowheads="1"/>
          </p:cNvSpPr>
          <p:nvPr/>
        </p:nvSpPr>
        <p:spPr>
          <a:xfrm>
            <a:off x="36984" y="4191000"/>
            <a:ext cx="25908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s-EC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Carta de Representación de la Administración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2057400" y="4114800"/>
            <a:ext cx="67818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 NIA 22- Representación de la Administración 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lvl="0" indent="-342900">
              <a:spcBef>
                <a:spcPct val="20000"/>
              </a:spcBef>
              <a:buClr>
                <a:srgbClr val="FFCC66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El auditor deberá obtener evidencia de que la administración </a:t>
            </a:r>
            <a:r>
              <a:rPr lang="en-US" sz="1600" b="1" u="sng" dirty="0" smtClean="0">
                <a:latin typeface="Arial" pitchFamily="34" charset="0"/>
                <a:cs typeface="Arial" pitchFamily="34" charset="0"/>
              </a:rPr>
              <a:t>reconoce su responsabilidad por la presentación razonable de los Estados Financieros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de acuerdo con el Marco de Referencia relevante para informes financieros, y que ha aprobado los Estados Financieros.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>
            <a:hlinkClick r:id="rId3" action="ppaction://hlinkpres?slideindex=52&amp;slidetitle=Diapositiva 52"/>
          </p:cNvPr>
          <p:cNvPicPr>
            <a:picLocks noChangeAspect="1" noChangeArrowheads="1"/>
          </p:cNvPicPr>
          <p:nvPr/>
        </p:nvPicPr>
        <p:blipFill>
          <a:blip r:embed="rId4" cstate="print"/>
          <a:srcRect l="3906" t="31333" r="23438" b="15333"/>
          <a:stretch>
            <a:fillRect/>
          </a:stretch>
        </p:blipFill>
        <p:spPr bwMode="auto">
          <a:xfrm>
            <a:off x="6962274" y="228600"/>
            <a:ext cx="187692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2438400"/>
            <a:ext cx="69342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/>
        </p:nvCxnSpPr>
        <p:spPr>
          <a:xfrm>
            <a:off x="0" y="3962400"/>
            <a:ext cx="66294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8"/>
          <p:cNvSpPr>
            <a:spLocks noChangeArrowheads="1"/>
          </p:cNvSpPr>
          <p:nvPr/>
        </p:nvSpPr>
        <p:spPr bwMode="gray">
          <a:xfrm>
            <a:off x="628650" y="2646363"/>
            <a:ext cx="55816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defTabSz="995363">
              <a:lnSpc>
                <a:spcPct val="9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TRABAJO</a:t>
            </a:r>
            <a:endParaRPr 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0" y="2514600"/>
            <a:ext cx="6869113" cy="1263650"/>
          </a:xfrm>
          <a:custGeom>
            <a:avLst/>
            <a:gdLst>
              <a:gd name="T0" fmla="*/ 2147483647 w 4332"/>
              <a:gd name="T1" fmla="*/ 2147483647 h 796"/>
              <a:gd name="T2" fmla="*/ 0 w 4332"/>
              <a:gd name="T3" fmla="*/ 2147483647 h 796"/>
              <a:gd name="T4" fmla="*/ 2147483647 w 4332"/>
              <a:gd name="T5" fmla="*/ 2147483647 h 796"/>
              <a:gd name="T6" fmla="*/ 2147483647 w 4332"/>
              <a:gd name="T7" fmla="*/ 0 h 796"/>
              <a:gd name="T8" fmla="*/ 2147483647 w 4332"/>
              <a:gd name="T9" fmla="*/ 2147483647 h 7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32"/>
              <a:gd name="T16" fmla="*/ 0 h 796"/>
              <a:gd name="T17" fmla="*/ 4332 w 4332"/>
              <a:gd name="T18" fmla="*/ 796 h 7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32" h="796">
                <a:moveTo>
                  <a:pt x="1" y="4"/>
                </a:moveTo>
                <a:lnTo>
                  <a:pt x="0" y="796"/>
                </a:lnTo>
                <a:lnTo>
                  <a:pt x="4177" y="796"/>
                </a:lnTo>
                <a:lnTo>
                  <a:pt x="4332" y="0"/>
                </a:lnTo>
                <a:lnTo>
                  <a:pt x="1" y="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gray">
          <a:xfrm>
            <a:off x="628650" y="2640013"/>
            <a:ext cx="55816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defTabSz="995363">
              <a:lnSpc>
                <a:spcPct val="9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CASO PRÁCTICO</a:t>
            </a:r>
            <a:endParaRPr 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pPr lvl="0" algn="l"/>
            <a:r>
              <a:rPr lang="es-EC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Comprender el Negocio</a:t>
            </a:r>
            <a:endParaRPr lang="es-EC" sz="2400" b="1" dirty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4"/>
          <p:cNvCxnSpPr/>
          <p:nvPr/>
        </p:nvCxnSpPr>
        <p:spPr>
          <a:xfrm>
            <a:off x="609600" y="304800"/>
            <a:ext cx="79248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/>
          <p:cNvCxnSpPr/>
          <p:nvPr/>
        </p:nvCxnSpPr>
        <p:spPr>
          <a:xfrm>
            <a:off x="609600" y="914400"/>
            <a:ext cx="7924800" cy="0"/>
          </a:xfrm>
          <a:prstGeom prst="line">
            <a:avLst/>
          </a:prstGeom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277" t="28175" r="5077" b="20970"/>
          <a:stretch>
            <a:fillRect/>
          </a:stretch>
        </p:blipFill>
        <p:spPr bwMode="auto">
          <a:xfrm>
            <a:off x="152400" y="1752600"/>
            <a:ext cx="8763000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906" t="32667" r="24219" b="16667"/>
          <a:stretch>
            <a:fillRect/>
          </a:stretch>
        </p:blipFill>
        <p:spPr bwMode="auto">
          <a:xfrm>
            <a:off x="152400" y="1828800"/>
            <a:ext cx="876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4130</TotalTime>
  <Words>2631</Words>
  <Application>Microsoft Office PowerPoint</Application>
  <PresentationFormat>Presentación en pantalla (4:3)</PresentationFormat>
  <Paragraphs>783</Paragraphs>
  <Slides>79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0" baseType="lpstr">
      <vt:lpstr>Office Theme</vt:lpstr>
      <vt:lpstr>ESCUELA POLITÉCNICA DEL  EJÉRCITO  DEPARTAMENTO DE CIENCIAS ECONÓMICAS, ADMINISTRATIVAS Y DE COMERCIO  INGENIERIA EN FINANZAS Y AUDITORÍA, CPA.  TESIS DE GRADO PREVIO A LA OBTENCIÓN DEL TITULO DE INGENIERO EN FINANZAS CONTADOR PÚBLICO AUDITOR.  AUTOR: LUIS ANDRÉS VELASCO VILLARRUEL     </vt:lpstr>
      <vt:lpstr>Tema</vt:lpstr>
      <vt:lpstr>Presentación</vt:lpstr>
      <vt:lpstr>Auditoría Financiera</vt:lpstr>
      <vt:lpstr>Objetivos</vt:lpstr>
      <vt:lpstr>Diapositiva 6</vt:lpstr>
      <vt:lpstr>Metodología de Trabajo</vt:lpstr>
      <vt:lpstr>Diapositiva 8</vt:lpstr>
      <vt:lpstr>Comprender el Negocio</vt:lpstr>
      <vt:lpstr>Comprender el Negocio</vt:lpstr>
      <vt:lpstr>Objetivos de la compañía</vt:lpstr>
      <vt:lpstr>Organigrama – Estructural y Funcional</vt:lpstr>
      <vt:lpstr>Proveedores del Exterior</vt:lpstr>
      <vt:lpstr>Proveedores Locales</vt:lpstr>
      <vt:lpstr>Clientes</vt:lpstr>
      <vt:lpstr>Sistema Contable-Financiero</vt:lpstr>
      <vt:lpstr>Estados Financieros – Estado de Situación Financiera</vt:lpstr>
      <vt:lpstr>Estados Financieros – Estado de Resultados</vt:lpstr>
      <vt:lpstr>Indicadores y Análisis Financiero</vt:lpstr>
      <vt:lpstr>Indicadores y Análisis Financiero</vt:lpstr>
      <vt:lpstr>Base Legal de la Compañía</vt:lpstr>
      <vt:lpstr>Evaluar el Control Interno a Nivel de Entidad</vt:lpstr>
      <vt:lpstr>Evaluar el Control Interno a Nivel de Entidad</vt:lpstr>
      <vt:lpstr>Evaluación Control Interno a nivel Entidad</vt:lpstr>
      <vt:lpstr>Evaluación Control Interno a nivel Entidad</vt:lpstr>
      <vt:lpstr>Evaluación Riesgo Inherente</vt:lpstr>
      <vt:lpstr>Determinar Materialidad Planeada y Error Tolerable</vt:lpstr>
      <vt:lpstr>Materialidad y Error Tolerable</vt:lpstr>
      <vt:lpstr>Identificar Clases Significativas de Transacciones, Saldos de Cuentas, Revelaciones y Aseveraciones Materiales</vt:lpstr>
      <vt:lpstr>Identificar Saldos de Cuentas Significativos</vt:lpstr>
      <vt:lpstr>Identificar Flujos de Transacciones Significativos</vt:lpstr>
      <vt:lpstr>Comprender Flujos Significativos de Transacciones</vt:lpstr>
      <vt:lpstr>Comprender Flujos Significativos de Transacciones</vt:lpstr>
      <vt:lpstr>Comprender Flujos Significativos de Transacciones</vt:lpstr>
      <vt:lpstr>Administración del Inventario</vt:lpstr>
      <vt:lpstr>Diapositiva 36</vt:lpstr>
      <vt:lpstr>Evaluación del Riesgo Combinado</vt:lpstr>
      <vt:lpstr>Inventarios</vt:lpstr>
      <vt:lpstr>Ingresos por Ventas</vt:lpstr>
      <vt:lpstr>Diseño de Pruebas de Auditoría y Programas de Trabajo</vt:lpstr>
      <vt:lpstr>Diseño de Pruebas de Auditoría y  Programas de Trabajo</vt:lpstr>
      <vt:lpstr>Ejecución de Pruebas de Auditoría y Programas de Trabajo</vt:lpstr>
      <vt:lpstr>Ejecución del Trabajo</vt:lpstr>
      <vt:lpstr>Conclusión y Reporte</vt:lpstr>
      <vt:lpstr>Observaciones y Hallazgos de Auditoría</vt:lpstr>
      <vt:lpstr>Observaciones y Hallazgos de Auditoría</vt:lpstr>
      <vt:lpstr>Observaciones y Hallazgos de Auditoría</vt:lpstr>
      <vt:lpstr>Observaciones y Hallazgos de Auditoría</vt:lpstr>
      <vt:lpstr>Balance de Recomendaciones Implementadas</vt:lpstr>
      <vt:lpstr>Recomendaciones Contables</vt:lpstr>
      <vt:lpstr>Recomendaciones Administrativas y Control Interno</vt:lpstr>
      <vt:lpstr>Recomendaciones Administrativas y Control Interno</vt:lpstr>
      <vt:lpstr>Dictamen e Informe de Auditoría sobres  los Estados Financieros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Ejecución del Trabajo</vt:lpstr>
      <vt:lpstr>Evidencia de Auditoría</vt:lpstr>
      <vt:lpstr>Ejecución del Trabajo</vt:lpstr>
      <vt:lpstr>Conclusión y Reporte</vt:lpstr>
      <vt:lpstr>Conclusión y Reporte</vt:lpstr>
    </vt:vector>
  </TitlesOfParts>
  <Company>Ernst &amp; Young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usuario</cp:lastModifiedBy>
  <cp:revision>521</cp:revision>
  <dcterms:created xsi:type="dcterms:W3CDTF">2010-12-07T15:02:49Z</dcterms:created>
  <dcterms:modified xsi:type="dcterms:W3CDTF">2011-03-25T18:51:12Z</dcterms:modified>
</cp:coreProperties>
</file>