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6"/>
  </p:notesMasterIdLst>
  <p:sldIdLst>
    <p:sldId id="256" r:id="rId2"/>
    <p:sldId id="270" r:id="rId3"/>
    <p:sldId id="291" r:id="rId4"/>
    <p:sldId id="292" r:id="rId5"/>
    <p:sldId id="317" r:id="rId6"/>
    <p:sldId id="293" r:id="rId7"/>
    <p:sldId id="272" r:id="rId8"/>
    <p:sldId id="313" r:id="rId9"/>
    <p:sldId id="297" r:id="rId10"/>
    <p:sldId id="298" r:id="rId11"/>
    <p:sldId id="299" r:id="rId12"/>
    <p:sldId id="300" r:id="rId13"/>
    <p:sldId id="301" r:id="rId14"/>
    <p:sldId id="276" r:id="rId15"/>
    <p:sldId id="277" r:id="rId16"/>
    <p:sldId id="326" r:id="rId17"/>
    <p:sldId id="312" r:id="rId18"/>
    <p:sldId id="284" r:id="rId19"/>
    <p:sldId id="282" r:id="rId20"/>
    <p:sldId id="281" r:id="rId21"/>
    <p:sldId id="303" r:id="rId22"/>
    <p:sldId id="304" r:id="rId23"/>
    <p:sldId id="314" r:id="rId24"/>
    <p:sldId id="315" r:id="rId25"/>
    <p:sldId id="316" r:id="rId26"/>
    <p:sldId id="318" r:id="rId27"/>
    <p:sldId id="319" r:id="rId28"/>
    <p:sldId id="320" r:id="rId29"/>
    <p:sldId id="321" r:id="rId30"/>
    <p:sldId id="322" r:id="rId31"/>
    <p:sldId id="324" r:id="rId32"/>
    <p:sldId id="325" r:id="rId33"/>
    <p:sldId id="323" r:id="rId34"/>
    <p:sldId id="327" r:id="rId35"/>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yKCce6n5YKhPI1llDm4tgqrDYA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443C"/>
    <a:srgbClr val="B33B9F"/>
    <a:srgbClr val="CED629"/>
    <a:srgbClr val="003F75"/>
    <a:srgbClr val="FDB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13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560DA-5BC9-4529-A63D-4D3906A3E76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C1D45FC1-C726-48E4-840F-10664A8338E2}">
      <dgm:prSet phldrT="[Texto]"/>
      <dgm:spPr/>
      <dgm:t>
        <a:bodyPr/>
        <a:lstStyle/>
        <a:p>
          <a:r>
            <a:rPr lang="es-EC" dirty="0" smtClean="0"/>
            <a:t>Objetivos</a:t>
          </a:r>
          <a:endParaRPr lang="es-EC" dirty="0"/>
        </a:p>
      </dgm:t>
    </dgm:pt>
    <dgm:pt modelId="{6C0323FF-0F70-4113-9B50-F34783B45517}" type="parTrans" cxnId="{C0ABD1B9-132A-4B37-8533-5FB1CB27EA6E}">
      <dgm:prSet/>
      <dgm:spPr/>
      <dgm:t>
        <a:bodyPr/>
        <a:lstStyle/>
        <a:p>
          <a:endParaRPr lang="es-EC"/>
        </a:p>
      </dgm:t>
    </dgm:pt>
    <dgm:pt modelId="{649084C5-8D5E-4446-A29F-F9B250377BD2}" type="sibTrans" cxnId="{C0ABD1B9-132A-4B37-8533-5FB1CB27EA6E}">
      <dgm:prSet/>
      <dgm:spPr/>
      <dgm:t>
        <a:bodyPr/>
        <a:lstStyle/>
        <a:p>
          <a:endParaRPr lang="es-EC"/>
        </a:p>
      </dgm:t>
    </dgm:pt>
    <dgm:pt modelId="{471E97FB-AC0A-4900-B639-0149A8D0F9D0}">
      <dgm:prSet phldrT="[Texto]"/>
      <dgm:spPr/>
      <dgm:t>
        <a:bodyPr/>
        <a:lstStyle/>
        <a:p>
          <a:r>
            <a:rPr lang="es-EC" dirty="0" smtClean="0"/>
            <a:t>Desarrollo</a:t>
          </a:r>
          <a:endParaRPr lang="es-EC" dirty="0"/>
        </a:p>
      </dgm:t>
    </dgm:pt>
    <dgm:pt modelId="{AC09AE98-04B8-43C0-B2B6-FD81B7B5F10B}" type="parTrans" cxnId="{0741139F-4434-4B96-904B-4D6E952572F6}">
      <dgm:prSet/>
      <dgm:spPr/>
      <dgm:t>
        <a:bodyPr/>
        <a:lstStyle/>
        <a:p>
          <a:endParaRPr lang="es-EC"/>
        </a:p>
      </dgm:t>
    </dgm:pt>
    <dgm:pt modelId="{1D522ED7-419D-4046-8764-5AFB893AFDC0}" type="sibTrans" cxnId="{0741139F-4434-4B96-904B-4D6E952572F6}">
      <dgm:prSet/>
      <dgm:spPr/>
      <dgm:t>
        <a:bodyPr/>
        <a:lstStyle/>
        <a:p>
          <a:endParaRPr lang="es-EC"/>
        </a:p>
      </dgm:t>
    </dgm:pt>
    <dgm:pt modelId="{66E1E81A-B2EC-46AD-81EB-18B0BE5B4ED5}">
      <dgm:prSet phldrT="[Texto]"/>
      <dgm:spPr/>
      <dgm:t>
        <a:bodyPr/>
        <a:lstStyle/>
        <a:p>
          <a:r>
            <a:rPr lang="es-EC" dirty="0" smtClean="0"/>
            <a:t>Resultados</a:t>
          </a:r>
          <a:endParaRPr lang="es-EC" dirty="0"/>
        </a:p>
      </dgm:t>
    </dgm:pt>
    <dgm:pt modelId="{4F0AC355-8F3E-4F36-8941-4CE6B02E9C5F}" type="parTrans" cxnId="{7F1E1661-DAB5-4823-95C9-B0DC62BBEE66}">
      <dgm:prSet/>
      <dgm:spPr/>
      <dgm:t>
        <a:bodyPr/>
        <a:lstStyle/>
        <a:p>
          <a:endParaRPr lang="es-EC"/>
        </a:p>
      </dgm:t>
    </dgm:pt>
    <dgm:pt modelId="{96083B54-51AA-4214-94A7-48B24AE20FB8}" type="sibTrans" cxnId="{7F1E1661-DAB5-4823-95C9-B0DC62BBEE66}">
      <dgm:prSet/>
      <dgm:spPr/>
      <dgm:t>
        <a:bodyPr/>
        <a:lstStyle/>
        <a:p>
          <a:endParaRPr lang="es-EC"/>
        </a:p>
      </dgm:t>
    </dgm:pt>
    <dgm:pt modelId="{766C8BB3-A16F-46C6-BA98-5F8E0B5399A1}">
      <dgm:prSet/>
      <dgm:spPr/>
      <dgm:t>
        <a:bodyPr/>
        <a:lstStyle/>
        <a:p>
          <a:r>
            <a:rPr lang="es-EC" dirty="0" smtClean="0"/>
            <a:t>Conclusiones y Trabajos Futuros</a:t>
          </a:r>
          <a:endParaRPr lang="es-EC" dirty="0"/>
        </a:p>
      </dgm:t>
    </dgm:pt>
    <dgm:pt modelId="{576E040B-26C0-49D6-9F54-6F99C44181F0}" type="parTrans" cxnId="{4B1530D7-9DB2-45B5-80A7-D36AE99F1297}">
      <dgm:prSet/>
      <dgm:spPr/>
      <dgm:t>
        <a:bodyPr/>
        <a:lstStyle/>
        <a:p>
          <a:endParaRPr lang="es-EC"/>
        </a:p>
      </dgm:t>
    </dgm:pt>
    <dgm:pt modelId="{E1F8F404-ADD9-495D-BED9-3334A4995E93}" type="sibTrans" cxnId="{4B1530D7-9DB2-45B5-80A7-D36AE99F1297}">
      <dgm:prSet/>
      <dgm:spPr/>
      <dgm:t>
        <a:bodyPr/>
        <a:lstStyle/>
        <a:p>
          <a:endParaRPr lang="es-EC"/>
        </a:p>
      </dgm:t>
    </dgm:pt>
    <dgm:pt modelId="{DB8EF7F8-A42B-4ECB-B80E-F403454FD375}">
      <dgm:prSet/>
      <dgm:spPr/>
      <dgm:t>
        <a:bodyPr/>
        <a:lstStyle/>
        <a:p>
          <a:r>
            <a:rPr lang="es-EC" dirty="0" smtClean="0"/>
            <a:t>Introducción</a:t>
          </a:r>
          <a:endParaRPr lang="es-EC" dirty="0"/>
        </a:p>
      </dgm:t>
    </dgm:pt>
    <dgm:pt modelId="{32FD7812-584E-4B96-A5B4-C49C7E9FEC1A}" type="parTrans" cxnId="{01B7C33D-06D9-4732-8235-9F9B27428AE5}">
      <dgm:prSet/>
      <dgm:spPr/>
      <dgm:t>
        <a:bodyPr/>
        <a:lstStyle/>
        <a:p>
          <a:endParaRPr lang="es-EC"/>
        </a:p>
      </dgm:t>
    </dgm:pt>
    <dgm:pt modelId="{16466113-71AA-481E-B0D7-C9B9F931151A}" type="sibTrans" cxnId="{01B7C33D-06D9-4732-8235-9F9B27428AE5}">
      <dgm:prSet/>
      <dgm:spPr/>
      <dgm:t>
        <a:bodyPr/>
        <a:lstStyle/>
        <a:p>
          <a:endParaRPr lang="es-EC"/>
        </a:p>
      </dgm:t>
    </dgm:pt>
    <dgm:pt modelId="{529DBA12-71D2-4E24-8A25-9A8145F9760D}" type="pres">
      <dgm:prSet presAssocID="{0AA560DA-5BC9-4529-A63D-4D3906A3E76E}" presName="Name0" presStyleCnt="0">
        <dgm:presLayoutVars>
          <dgm:chMax val="7"/>
          <dgm:chPref val="7"/>
          <dgm:dir/>
        </dgm:presLayoutVars>
      </dgm:prSet>
      <dgm:spPr/>
      <dgm:t>
        <a:bodyPr/>
        <a:lstStyle/>
        <a:p>
          <a:endParaRPr lang="es-EC"/>
        </a:p>
      </dgm:t>
    </dgm:pt>
    <dgm:pt modelId="{64DCA5FF-274D-4476-A5B1-D18CDF159E57}" type="pres">
      <dgm:prSet presAssocID="{0AA560DA-5BC9-4529-A63D-4D3906A3E76E}" presName="Name1" presStyleCnt="0"/>
      <dgm:spPr/>
    </dgm:pt>
    <dgm:pt modelId="{373DD14B-4BD3-46EC-8CFB-A47A9FA9FAD4}" type="pres">
      <dgm:prSet presAssocID="{0AA560DA-5BC9-4529-A63D-4D3906A3E76E}" presName="cycle" presStyleCnt="0"/>
      <dgm:spPr/>
    </dgm:pt>
    <dgm:pt modelId="{7FB60747-80F7-4598-82EE-6720E9EC33BD}" type="pres">
      <dgm:prSet presAssocID="{0AA560DA-5BC9-4529-A63D-4D3906A3E76E}" presName="srcNode" presStyleLbl="node1" presStyleIdx="0" presStyleCnt="5"/>
      <dgm:spPr/>
    </dgm:pt>
    <dgm:pt modelId="{D644EF8E-106D-4942-868A-A195F43A8D34}" type="pres">
      <dgm:prSet presAssocID="{0AA560DA-5BC9-4529-A63D-4D3906A3E76E}" presName="conn" presStyleLbl="parChTrans1D2" presStyleIdx="0" presStyleCnt="1"/>
      <dgm:spPr/>
      <dgm:t>
        <a:bodyPr/>
        <a:lstStyle/>
        <a:p>
          <a:endParaRPr lang="es-EC"/>
        </a:p>
      </dgm:t>
    </dgm:pt>
    <dgm:pt modelId="{2FC0DBDF-8840-4F9D-A29D-0C4BD43FF930}" type="pres">
      <dgm:prSet presAssocID="{0AA560DA-5BC9-4529-A63D-4D3906A3E76E}" presName="extraNode" presStyleLbl="node1" presStyleIdx="0" presStyleCnt="5"/>
      <dgm:spPr/>
    </dgm:pt>
    <dgm:pt modelId="{35B61054-B7A9-4BC6-9597-F03867617847}" type="pres">
      <dgm:prSet presAssocID="{0AA560DA-5BC9-4529-A63D-4D3906A3E76E}" presName="dstNode" presStyleLbl="node1" presStyleIdx="0" presStyleCnt="5"/>
      <dgm:spPr/>
    </dgm:pt>
    <dgm:pt modelId="{12C40B46-DA8E-4449-8BFB-68166C467DC7}" type="pres">
      <dgm:prSet presAssocID="{DB8EF7F8-A42B-4ECB-B80E-F403454FD375}" presName="text_1" presStyleLbl="node1" presStyleIdx="0" presStyleCnt="5">
        <dgm:presLayoutVars>
          <dgm:bulletEnabled val="1"/>
        </dgm:presLayoutVars>
      </dgm:prSet>
      <dgm:spPr/>
      <dgm:t>
        <a:bodyPr/>
        <a:lstStyle/>
        <a:p>
          <a:endParaRPr lang="es-EC"/>
        </a:p>
      </dgm:t>
    </dgm:pt>
    <dgm:pt modelId="{8396A5D1-A09D-4D0B-B2A5-BC7E501E4A5B}" type="pres">
      <dgm:prSet presAssocID="{DB8EF7F8-A42B-4ECB-B80E-F403454FD375}" presName="accent_1" presStyleCnt="0"/>
      <dgm:spPr/>
    </dgm:pt>
    <dgm:pt modelId="{86313F8D-4E0D-4209-8B6C-1E32D4B2F077}" type="pres">
      <dgm:prSet presAssocID="{DB8EF7F8-A42B-4ECB-B80E-F403454FD375}" presName="accentRepeatNode" presStyleLbl="solidFgAcc1" presStyleIdx="0" presStyleCnt="5"/>
      <dgm:spPr/>
    </dgm:pt>
    <dgm:pt modelId="{971DB2F0-AE61-4C2A-97C8-4E8EBA56C953}" type="pres">
      <dgm:prSet presAssocID="{C1D45FC1-C726-48E4-840F-10664A8338E2}" presName="text_2" presStyleLbl="node1" presStyleIdx="1" presStyleCnt="5">
        <dgm:presLayoutVars>
          <dgm:bulletEnabled val="1"/>
        </dgm:presLayoutVars>
      </dgm:prSet>
      <dgm:spPr/>
      <dgm:t>
        <a:bodyPr/>
        <a:lstStyle/>
        <a:p>
          <a:endParaRPr lang="es-EC"/>
        </a:p>
      </dgm:t>
    </dgm:pt>
    <dgm:pt modelId="{AB655C78-966C-424E-BABC-CC9ADC63EBDA}" type="pres">
      <dgm:prSet presAssocID="{C1D45FC1-C726-48E4-840F-10664A8338E2}" presName="accent_2" presStyleCnt="0"/>
      <dgm:spPr/>
    </dgm:pt>
    <dgm:pt modelId="{B4878620-03A2-4C32-B584-A9B89B321814}" type="pres">
      <dgm:prSet presAssocID="{C1D45FC1-C726-48E4-840F-10664A8338E2}" presName="accentRepeatNode" presStyleLbl="solidFgAcc1" presStyleIdx="1" presStyleCnt="5"/>
      <dgm:spPr/>
    </dgm:pt>
    <dgm:pt modelId="{5A69AF33-B854-46DE-A2D6-AB3130691FC4}" type="pres">
      <dgm:prSet presAssocID="{471E97FB-AC0A-4900-B639-0149A8D0F9D0}" presName="text_3" presStyleLbl="node1" presStyleIdx="2" presStyleCnt="5">
        <dgm:presLayoutVars>
          <dgm:bulletEnabled val="1"/>
        </dgm:presLayoutVars>
      </dgm:prSet>
      <dgm:spPr/>
      <dgm:t>
        <a:bodyPr/>
        <a:lstStyle/>
        <a:p>
          <a:endParaRPr lang="es-EC"/>
        </a:p>
      </dgm:t>
    </dgm:pt>
    <dgm:pt modelId="{4B52A7E7-E4DE-4B52-9226-56EB99304DA7}" type="pres">
      <dgm:prSet presAssocID="{471E97FB-AC0A-4900-B639-0149A8D0F9D0}" presName="accent_3" presStyleCnt="0"/>
      <dgm:spPr/>
    </dgm:pt>
    <dgm:pt modelId="{E3A52E8D-6648-40D4-9A5F-4D85A10E2371}" type="pres">
      <dgm:prSet presAssocID="{471E97FB-AC0A-4900-B639-0149A8D0F9D0}" presName="accentRepeatNode" presStyleLbl="solidFgAcc1" presStyleIdx="2" presStyleCnt="5"/>
      <dgm:spPr/>
    </dgm:pt>
    <dgm:pt modelId="{5E79F67B-3BA5-4C8D-AD07-3F26068B5CC8}" type="pres">
      <dgm:prSet presAssocID="{66E1E81A-B2EC-46AD-81EB-18B0BE5B4ED5}" presName="text_4" presStyleLbl="node1" presStyleIdx="3" presStyleCnt="5">
        <dgm:presLayoutVars>
          <dgm:bulletEnabled val="1"/>
        </dgm:presLayoutVars>
      </dgm:prSet>
      <dgm:spPr/>
      <dgm:t>
        <a:bodyPr/>
        <a:lstStyle/>
        <a:p>
          <a:endParaRPr lang="es-EC"/>
        </a:p>
      </dgm:t>
    </dgm:pt>
    <dgm:pt modelId="{D0569E90-2CB3-4DFE-8156-2B1A3721325E}" type="pres">
      <dgm:prSet presAssocID="{66E1E81A-B2EC-46AD-81EB-18B0BE5B4ED5}" presName="accent_4" presStyleCnt="0"/>
      <dgm:spPr/>
    </dgm:pt>
    <dgm:pt modelId="{B2D13014-2CC4-46BC-A042-E4D5BB7A92C1}" type="pres">
      <dgm:prSet presAssocID="{66E1E81A-B2EC-46AD-81EB-18B0BE5B4ED5}" presName="accentRepeatNode" presStyleLbl="solidFgAcc1" presStyleIdx="3" presStyleCnt="5"/>
      <dgm:spPr/>
    </dgm:pt>
    <dgm:pt modelId="{22DC5604-5AF3-4EA2-AA09-0FBDC5C4F730}" type="pres">
      <dgm:prSet presAssocID="{766C8BB3-A16F-46C6-BA98-5F8E0B5399A1}" presName="text_5" presStyleLbl="node1" presStyleIdx="4" presStyleCnt="5">
        <dgm:presLayoutVars>
          <dgm:bulletEnabled val="1"/>
        </dgm:presLayoutVars>
      </dgm:prSet>
      <dgm:spPr/>
      <dgm:t>
        <a:bodyPr/>
        <a:lstStyle/>
        <a:p>
          <a:endParaRPr lang="es-EC"/>
        </a:p>
      </dgm:t>
    </dgm:pt>
    <dgm:pt modelId="{07E6575F-2210-4F0F-A4CE-D39EB56FB975}" type="pres">
      <dgm:prSet presAssocID="{766C8BB3-A16F-46C6-BA98-5F8E0B5399A1}" presName="accent_5" presStyleCnt="0"/>
      <dgm:spPr/>
    </dgm:pt>
    <dgm:pt modelId="{DB15527E-485F-4C01-8D16-1DA33FD15AE6}" type="pres">
      <dgm:prSet presAssocID="{766C8BB3-A16F-46C6-BA98-5F8E0B5399A1}" presName="accentRepeatNode" presStyleLbl="solidFgAcc1" presStyleIdx="4" presStyleCnt="5"/>
      <dgm:spPr/>
    </dgm:pt>
  </dgm:ptLst>
  <dgm:cxnLst>
    <dgm:cxn modelId="{01B7C33D-06D9-4732-8235-9F9B27428AE5}" srcId="{0AA560DA-5BC9-4529-A63D-4D3906A3E76E}" destId="{DB8EF7F8-A42B-4ECB-B80E-F403454FD375}" srcOrd="0" destOrd="0" parTransId="{32FD7812-584E-4B96-A5B4-C49C7E9FEC1A}" sibTransId="{16466113-71AA-481E-B0D7-C9B9F931151A}"/>
    <dgm:cxn modelId="{BFFDE279-8E07-4AA8-80B5-8F0EB4690A30}" type="presOf" srcId="{C1D45FC1-C726-48E4-840F-10664A8338E2}" destId="{971DB2F0-AE61-4C2A-97C8-4E8EBA56C953}" srcOrd="0" destOrd="0" presId="urn:microsoft.com/office/officeart/2008/layout/VerticalCurvedList"/>
    <dgm:cxn modelId="{4BC0D96D-08DB-43C0-A276-ACBF5343244C}" type="presOf" srcId="{471E97FB-AC0A-4900-B639-0149A8D0F9D0}" destId="{5A69AF33-B854-46DE-A2D6-AB3130691FC4}" srcOrd="0" destOrd="0" presId="urn:microsoft.com/office/officeart/2008/layout/VerticalCurvedList"/>
    <dgm:cxn modelId="{7F1E1661-DAB5-4823-95C9-B0DC62BBEE66}" srcId="{0AA560DA-5BC9-4529-A63D-4D3906A3E76E}" destId="{66E1E81A-B2EC-46AD-81EB-18B0BE5B4ED5}" srcOrd="3" destOrd="0" parTransId="{4F0AC355-8F3E-4F36-8941-4CE6B02E9C5F}" sibTransId="{96083B54-51AA-4214-94A7-48B24AE20FB8}"/>
    <dgm:cxn modelId="{40283F18-05D4-4C2E-94AD-F2EFF2DBBF7D}" type="presOf" srcId="{0AA560DA-5BC9-4529-A63D-4D3906A3E76E}" destId="{529DBA12-71D2-4E24-8A25-9A8145F9760D}" srcOrd="0" destOrd="0" presId="urn:microsoft.com/office/officeart/2008/layout/VerticalCurvedList"/>
    <dgm:cxn modelId="{4A3B9E59-6809-4AEE-95FD-5F81E17B5F2B}" type="presOf" srcId="{66E1E81A-B2EC-46AD-81EB-18B0BE5B4ED5}" destId="{5E79F67B-3BA5-4C8D-AD07-3F26068B5CC8}" srcOrd="0" destOrd="0" presId="urn:microsoft.com/office/officeart/2008/layout/VerticalCurvedList"/>
    <dgm:cxn modelId="{8891D68D-4EA7-4FD6-9CAD-8BFA188FC8D7}" type="presOf" srcId="{766C8BB3-A16F-46C6-BA98-5F8E0B5399A1}" destId="{22DC5604-5AF3-4EA2-AA09-0FBDC5C4F730}" srcOrd="0" destOrd="0" presId="urn:microsoft.com/office/officeart/2008/layout/VerticalCurvedList"/>
    <dgm:cxn modelId="{0741139F-4434-4B96-904B-4D6E952572F6}" srcId="{0AA560DA-5BC9-4529-A63D-4D3906A3E76E}" destId="{471E97FB-AC0A-4900-B639-0149A8D0F9D0}" srcOrd="2" destOrd="0" parTransId="{AC09AE98-04B8-43C0-B2B6-FD81B7B5F10B}" sibTransId="{1D522ED7-419D-4046-8764-5AFB893AFDC0}"/>
    <dgm:cxn modelId="{64D3CF0D-55B1-4F4F-8EFC-0126CC3AFF8D}" type="presOf" srcId="{16466113-71AA-481E-B0D7-C9B9F931151A}" destId="{D644EF8E-106D-4942-868A-A195F43A8D34}" srcOrd="0" destOrd="0" presId="urn:microsoft.com/office/officeart/2008/layout/VerticalCurvedList"/>
    <dgm:cxn modelId="{6B6D831A-60A8-4ABA-8222-644CA0D95C4D}" type="presOf" srcId="{DB8EF7F8-A42B-4ECB-B80E-F403454FD375}" destId="{12C40B46-DA8E-4449-8BFB-68166C467DC7}" srcOrd="0" destOrd="0" presId="urn:microsoft.com/office/officeart/2008/layout/VerticalCurvedList"/>
    <dgm:cxn modelId="{C0ABD1B9-132A-4B37-8533-5FB1CB27EA6E}" srcId="{0AA560DA-5BC9-4529-A63D-4D3906A3E76E}" destId="{C1D45FC1-C726-48E4-840F-10664A8338E2}" srcOrd="1" destOrd="0" parTransId="{6C0323FF-0F70-4113-9B50-F34783B45517}" sibTransId="{649084C5-8D5E-4446-A29F-F9B250377BD2}"/>
    <dgm:cxn modelId="{4B1530D7-9DB2-45B5-80A7-D36AE99F1297}" srcId="{0AA560DA-5BC9-4529-A63D-4D3906A3E76E}" destId="{766C8BB3-A16F-46C6-BA98-5F8E0B5399A1}" srcOrd="4" destOrd="0" parTransId="{576E040B-26C0-49D6-9F54-6F99C44181F0}" sibTransId="{E1F8F404-ADD9-495D-BED9-3334A4995E93}"/>
    <dgm:cxn modelId="{1CC378B4-F13F-49E3-B7FC-BFE3FBD56297}" type="presParOf" srcId="{529DBA12-71D2-4E24-8A25-9A8145F9760D}" destId="{64DCA5FF-274D-4476-A5B1-D18CDF159E57}" srcOrd="0" destOrd="0" presId="urn:microsoft.com/office/officeart/2008/layout/VerticalCurvedList"/>
    <dgm:cxn modelId="{842C0DEE-6A61-4A7B-AF13-51B0F7F85F31}" type="presParOf" srcId="{64DCA5FF-274D-4476-A5B1-D18CDF159E57}" destId="{373DD14B-4BD3-46EC-8CFB-A47A9FA9FAD4}" srcOrd="0" destOrd="0" presId="urn:microsoft.com/office/officeart/2008/layout/VerticalCurvedList"/>
    <dgm:cxn modelId="{44A41825-841D-47E7-B611-17B401735374}" type="presParOf" srcId="{373DD14B-4BD3-46EC-8CFB-A47A9FA9FAD4}" destId="{7FB60747-80F7-4598-82EE-6720E9EC33BD}" srcOrd="0" destOrd="0" presId="urn:microsoft.com/office/officeart/2008/layout/VerticalCurvedList"/>
    <dgm:cxn modelId="{90AA97E6-BC3A-4753-9C91-7FE8DC3FD853}" type="presParOf" srcId="{373DD14B-4BD3-46EC-8CFB-A47A9FA9FAD4}" destId="{D644EF8E-106D-4942-868A-A195F43A8D34}" srcOrd="1" destOrd="0" presId="urn:microsoft.com/office/officeart/2008/layout/VerticalCurvedList"/>
    <dgm:cxn modelId="{1A916D54-4D71-4D1C-B6A2-002C679FF93F}" type="presParOf" srcId="{373DD14B-4BD3-46EC-8CFB-A47A9FA9FAD4}" destId="{2FC0DBDF-8840-4F9D-A29D-0C4BD43FF930}" srcOrd="2" destOrd="0" presId="urn:microsoft.com/office/officeart/2008/layout/VerticalCurvedList"/>
    <dgm:cxn modelId="{BF46EA2C-A59F-4B9A-9C8D-C108B0C5A2EA}" type="presParOf" srcId="{373DD14B-4BD3-46EC-8CFB-A47A9FA9FAD4}" destId="{35B61054-B7A9-4BC6-9597-F03867617847}" srcOrd="3" destOrd="0" presId="urn:microsoft.com/office/officeart/2008/layout/VerticalCurvedList"/>
    <dgm:cxn modelId="{D0CCBF7A-650E-46D0-B6BF-D90833E85818}" type="presParOf" srcId="{64DCA5FF-274D-4476-A5B1-D18CDF159E57}" destId="{12C40B46-DA8E-4449-8BFB-68166C467DC7}" srcOrd="1" destOrd="0" presId="urn:microsoft.com/office/officeart/2008/layout/VerticalCurvedList"/>
    <dgm:cxn modelId="{FF54C76D-BEDA-4225-BBDA-A60E66F7E237}" type="presParOf" srcId="{64DCA5FF-274D-4476-A5B1-D18CDF159E57}" destId="{8396A5D1-A09D-4D0B-B2A5-BC7E501E4A5B}" srcOrd="2" destOrd="0" presId="urn:microsoft.com/office/officeart/2008/layout/VerticalCurvedList"/>
    <dgm:cxn modelId="{53ED6C74-66AB-4A23-9BC9-54EFC2CA8540}" type="presParOf" srcId="{8396A5D1-A09D-4D0B-B2A5-BC7E501E4A5B}" destId="{86313F8D-4E0D-4209-8B6C-1E32D4B2F077}" srcOrd="0" destOrd="0" presId="urn:microsoft.com/office/officeart/2008/layout/VerticalCurvedList"/>
    <dgm:cxn modelId="{B9AA333F-2AEB-46E5-9263-03D94EB6581A}" type="presParOf" srcId="{64DCA5FF-274D-4476-A5B1-D18CDF159E57}" destId="{971DB2F0-AE61-4C2A-97C8-4E8EBA56C953}" srcOrd="3" destOrd="0" presId="urn:microsoft.com/office/officeart/2008/layout/VerticalCurvedList"/>
    <dgm:cxn modelId="{1355872F-088F-499F-A770-4D058D451E92}" type="presParOf" srcId="{64DCA5FF-274D-4476-A5B1-D18CDF159E57}" destId="{AB655C78-966C-424E-BABC-CC9ADC63EBDA}" srcOrd="4" destOrd="0" presId="urn:microsoft.com/office/officeart/2008/layout/VerticalCurvedList"/>
    <dgm:cxn modelId="{9EE354D9-87C7-4B89-9D6C-5F5EDB6FE050}" type="presParOf" srcId="{AB655C78-966C-424E-BABC-CC9ADC63EBDA}" destId="{B4878620-03A2-4C32-B584-A9B89B321814}" srcOrd="0" destOrd="0" presId="urn:microsoft.com/office/officeart/2008/layout/VerticalCurvedList"/>
    <dgm:cxn modelId="{06FEE3E4-51C4-436D-B127-D814F00E433B}" type="presParOf" srcId="{64DCA5FF-274D-4476-A5B1-D18CDF159E57}" destId="{5A69AF33-B854-46DE-A2D6-AB3130691FC4}" srcOrd="5" destOrd="0" presId="urn:microsoft.com/office/officeart/2008/layout/VerticalCurvedList"/>
    <dgm:cxn modelId="{D80CEA11-5E2A-4191-9E2E-792A000EFF8A}" type="presParOf" srcId="{64DCA5FF-274D-4476-A5B1-D18CDF159E57}" destId="{4B52A7E7-E4DE-4B52-9226-56EB99304DA7}" srcOrd="6" destOrd="0" presId="urn:microsoft.com/office/officeart/2008/layout/VerticalCurvedList"/>
    <dgm:cxn modelId="{FBC0832A-8577-4770-8EAE-4A4BA2891731}" type="presParOf" srcId="{4B52A7E7-E4DE-4B52-9226-56EB99304DA7}" destId="{E3A52E8D-6648-40D4-9A5F-4D85A10E2371}" srcOrd="0" destOrd="0" presId="urn:microsoft.com/office/officeart/2008/layout/VerticalCurvedList"/>
    <dgm:cxn modelId="{40B73459-B144-43BC-8B97-41F2F2D1D7BE}" type="presParOf" srcId="{64DCA5FF-274D-4476-A5B1-D18CDF159E57}" destId="{5E79F67B-3BA5-4C8D-AD07-3F26068B5CC8}" srcOrd="7" destOrd="0" presId="urn:microsoft.com/office/officeart/2008/layout/VerticalCurvedList"/>
    <dgm:cxn modelId="{8F5795C7-9BF3-4053-B5E1-F4C14AAA9585}" type="presParOf" srcId="{64DCA5FF-274D-4476-A5B1-D18CDF159E57}" destId="{D0569E90-2CB3-4DFE-8156-2B1A3721325E}" srcOrd="8" destOrd="0" presId="urn:microsoft.com/office/officeart/2008/layout/VerticalCurvedList"/>
    <dgm:cxn modelId="{6D90E0EA-A609-4AD6-8512-C0E663E4D19C}" type="presParOf" srcId="{D0569E90-2CB3-4DFE-8156-2B1A3721325E}" destId="{B2D13014-2CC4-46BC-A042-E4D5BB7A92C1}" srcOrd="0" destOrd="0" presId="urn:microsoft.com/office/officeart/2008/layout/VerticalCurvedList"/>
    <dgm:cxn modelId="{27918E61-8624-4334-9ACB-C6B57F054227}" type="presParOf" srcId="{64DCA5FF-274D-4476-A5B1-D18CDF159E57}" destId="{22DC5604-5AF3-4EA2-AA09-0FBDC5C4F730}" srcOrd="9" destOrd="0" presId="urn:microsoft.com/office/officeart/2008/layout/VerticalCurvedList"/>
    <dgm:cxn modelId="{4EADB1FC-4A09-4A54-8FE7-8B614B80C9D0}" type="presParOf" srcId="{64DCA5FF-274D-4476-A5B1-D18CDF159E57}" destId="{07E6575F-2210-4F0F-A4CE-D39EB56FB975}" srcOrd="10" destOrd="0" presId="urn:microsoft.com/office/officeart/2008/layout/VerticalCurvedList"/>
    <dgm:cxn modelId="{301C3366-E378-4E4E-B29D-189A06ED28E0}" type="presParOf" srcId="{07E6575F-2210-4F0F-A4CE-D39EB56FB975}" destId="{DB15527E-485F-4C01-8D16-1DA33FD15AE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C328C-FE0F-4780-B4EA-239DB735E7F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C"/>
        </a:p>
      </dgm:t>
    </dgm:pt>
    <dgm:pt modelId="{19F2E599-B188-433D-A7B0-CE06521B38E4}">
      <dgm:prSet phldrT="[Texto]" custT="1"/>
      <dgm:spPr>
        <a:solidFill>
          <a:srgbClr val="FFC000"/>
        </a:solidFill>
      </dgm:spPr>
      <dgm:t>
        <a:bodyPr/>
        <a:lstStyle/>
        <a:p>
          <a:r>
            <a:rPr lang="es-EC" sz="2000" dirty="0" smtClean="0"/>
            <a:t>D-ITG</a:t>
          </a:r>
          <a:endParaRPr lang="es-EC" sz="2000" dirty="0"/>
        </a:p>
      </dgm:t>
    </dgm:pt>
    <dgm:pt modelId="{E3518E41-4954-4BB1-801B-C5019B4D213E}" type="parTrans" cxnId="{10D92271-DD17-451A-8C43-ADCEAFB1C74B}">
      <dgm:prSet/>
      <dgm:spPr/>
      <dgm:t>
        <a:bodyPr/>
        <a:lstStyle/>
        <a:p>
          <a:endParaRPr lang="es-EC"/>
        </a:p>
      </dgm:t>
    </dgm:pt>
    <dgm:pt modelId="{F67FE94E-8510-4CBF-98B4-5D7F8CD951E8}" type="sibTrans" cxnId="{10D92271-DD17-451A-8C43-ADCEAFB1C74B}">
      <dgm:prSet/>
      <dgm:spPr/>
      <dgm:t>
        <a:bodyPr/>
        <a:lstStyle/>
        <a:p>
          <a:endParaRPr lang="es-EC"/>
        </a:p>
      </dgm:t>
    </dgm:pt>
    <dgm:pt modelId="{217DE512-02BE-48AB-AE64-66893445A9FF}">
      <dgm:prSet phldrT="[Texto]"/>
      <dgm:spPr/>
      <dgm:t>
        <a:bodyPr/>
        <a:lstStyle/>
        <a:p>
          <a:r>
            <a:rPr lang="es-EC" dirty="0" smtClean="0"/>
            <a:t>GUI</a:t>
          </a:r>
          <a:endParaRPr lang="es-EC" dirty="0"/>
        </a:p>
      </dgm:t>
    </dgm:pt>
    <dgm:pt modelId="{2B3F896A-D808-42A7-9C2E-BADA779A190D}" type="parTrans" cxnId="{A09C3265-8F1B-4BD1-B307-D73C4A014EA9}">
      <dgm:prSet/>
      <dgm:spPr/>
      <dgm:t>
        <a:bodyPr/>
        <a:lstStyle/>
        <a:p>
          <a:endParaRPr lang="es-EC"/>
        </a:p>
      </dgm:t>
    </dgm:pt>
    <dgm:pt modelId="{526122B0-B299-4B1C-A2DB-986F34914C88}" type="sibTrans" cxnId="{A09C3265-8F1B-4BD1-B307-D73C4A014EA9}">
      <dgm:prSet/>
      <dgm:spPr/>
      <dgm:t>
        <a:bodyPr/>
        <a:lstStyle/>
        <a:p>
          <a:endParaRPr lang="es-EC"/>
        </a:p>
      </dgm:t>
    </dgm:pt>
    <dgm:pt modelId="{2ACFC714-5CA8-431B-A6FB-E78F70692CC2}">
      <dgm:prSet phldrT="[Texto]"/>
      <dgm:spPr/>
      <dgm:t>
        <a:bodyPr/>
        <a:lstStyle/>
        <a:p>
          <a:r>
            <a:rPr lang="es-EC" dirty="0" smtClean="0"/>
            <a:t>Protocolos TCP-UDP</a:t>
          </a:r>
          <a:endParaRPr lang="es-EC" dirty="0"/>
        </a:p>
      </dgm:t>
    </dgm:pt>
    <dgm:pt modelId="{09DDB7F2-1836-401E-9C4D-E33B159C5A6C}" type="parTrans" cxnId="{0F54B6E6-295A-4A02-A734-566E5AD62A7A}">
      <dgm:prSet/>
      <dgm:spPr/>
      <dgm:t>
        <a:bodyPr/>
        <a:lstStyle/>
        <a:p>
          <a:endParaRPr lang="es-EC"/>
        </a:p>
      </dgm:t>
    </dgm:pt>
    <dgm:pt modelId="{A0719867-4491-4684-A2B1-9074D3223C24}" type="sibTrans" cxnId="{0F54B6E6-295A-4A02-A734-566E5AD62A7A}">
      <dgm:prSet/>
      <dgm:spPr/>
      <dgm:t>
        <a:bodyPr/>
        <a:lstStyle/>
        <a:p>
          <a:endParaRPr lang="es-EC"/>
        </a:p>
      </dgm:t>
    </dgm:pt>
    <dgm:pt modelId="{0DB9B2D0-BA3C-44EA-9C47-F1D9C7BD9C40}">
      <dgm:prSet phldrT="[Texto]"/>
      <dgm:spPr/>
      <dgm:t>
        <a:bodyPr/>
        <a:lstStyle/>
        <a:p>
          <a:r>
            <a:rPr lang="es-EC" dirty="0" smtClean="0"/>
            <a:t>Parámetros de QoS</a:t>
          </a:r>
          <a:endParaRPr lang="es-EC" dirty="0"/>
        </a:p>
      </dgm:t>
    </dgm:pt>
    <dgm:pt modelId="{F5F77511-91C5-4106-BE64-8630D6AC47D6}" type="parTrans" cxnId="{FAD12FE8-53F3-4F9C-939C-6A77C2B6A065}">
      <dgm:prSet/>
      <dgm:spPr/>
      <dgm:t>
        <a:bodyPr/>
        <a:lstStyle/>
        <a:p>
          <a:endParaRPr lang="es-EC"/>
        </a:p>
      </dgm:t>
    </dgm:pt>
    <dgm:pt modelId="{61C7CEE8-CD39-4229-9139-0CD19EA6B0A8}" type="sibTrans" cxnId="{FAD12FE8-53F3-4F9C-939C-6A77C2B6A065}">
      <dgm:prSet/>
      <dgm:spPr/>
      <dgm:t>
        <a:bodyPr/>
        <a:lstStyle/>
        <a:p>
          <a:endParaRPr lang="es-EC"/>
        </a:p>
      </dgm:t>
    </dgm:pt>
    <dgm:pt modelId="{EBC30263-4CF8-4FFC-BAA5-5F6EA5E25295}">
      <dgm:prSet/>
      <dgm:spPr/>
      <dgm:t>
        <a:bodyPr/>
        <a:lstStyle/>
        <a:p>
          <a:r>
            <a:rPr lang="es-EC" dirty="0" smtClean="0"/>
            <a:t>Ficheros</a:t>
          </a:r>
        </a:p>
        <a:p>
          <a:r>
            <a:rPr lang="es-EC" b="1" dirty="0" smtClean="0"/>
            <a:t>.log  </a:t>
          </a:r>
          <a:r>
            <a:rPr lang="es-EC" dirty="0" smtClean="0"/>
            <a:t>.dat .</a:t>
          </a:r>
          <a:r>
            <a:rPr lang="es-EC" dirty="0" err="1" smtClean="0"/>
            <a:t>txt</a:t>
          </a:r>
          <a:r>
            <a:rPr lang="es-EC" dirty="0" smtClean="0"/>
            <a:t> .</a:t>
          </a:r>
          <a:r>
            <a:rPr lang="es-EC" dirty="0" err="1" smtClean="0"/>
            <a:t>csv</a:t>
          </a:r>
          <a:endParaRPr lang="es-EC" dirty="0"/>
        </a:p>
      </dgm:t>
    </dgm:pt>
    <dgm:pt modelId="{8E0E1554-FB3B-4C31-99CE-703FE90A1FD6}" type="parTrans" cxnId="{EC8E7EC5-A7E2-43FA-BA10-115F0ECB1BEA}">
      <dgm:prSet/>
      <dgm:spPr/>
      <dgm:t>
        <a:bodyPr/>
        <a:lstStyle/>
        <a:p>
          <a:endParaRPr lang="es-EC"/>
        </a:p>
      </dgm:t>
    </dgm:pt>
    <dgm:pt modelId="{234DD686-CDB6-4DB5-A4F7-918F4DCAAC0D}" type="sibTrans" cxnId="{EC8E7EC5-A7E2-43FA-BA10-115F0ECB1BEA}">
      <dgm:prSet/>
      <dgm:spPr/>
      <dgm:t>
        <a:bodyPr/>
        <a:lstStyle/>
        <a:p>
          <a:endParaRPr lang="es-EC"/>
        </a:p>
      </dgm:t>
    </dgm:pt>
    <dgm:pt modelId="{41A51AE6-6C3B-43A8-991D-87AD6E6FD4AA}">
      <dgm:prSet phldrT="[Texto]"/>
      <dgm:spPr/>
      <dgm:t>
        <a:bodyPr/>
        <a:lstStyle/>
        <a:p>
          <a:endParaRPr lang="es-EC"/>
        </a:p>
      </dgm:t>
    </dgm:pt>
    <dgm:pt modelId="{20C42488-612C-40E4-9A7A-E1302C5B68D9}" type="parTrans" cxnId="{0E73623A-73D1-492A-8222-B5FC01D3401B}">
      <dgm:prSet/>
      <dgm:spPr/>
      <dgm:t>
        <a:bodyPr/>
        <a:lstStyle/>
        <a:p>
          <a:endParaRPr lang="es-EC"/>
        </a:p>
      </dgm:t>
    </dgm:pt>
    <dgm:pt modelId="{7F51C1D4-9D30-4C82-83A6-18FD3A6777F5}" type="sibTrans" cxnId="{0E73623A-73D1-492A-8222-B5FC01D3401B}">
      <dgm:prSet/>
      <dgm:spPr/>
      <dgm:t>
        <a:bodyPr/>
        <a:lstStyle/>
        <a:p>
          <a:endParaRPr lang="es-EC"/>
        </a:p>
      </dgm:t>
    </dgm:pt>
    <dgm:pt modelId="{EB8EBA00-0C6B-4915-90E1-82973E6A8A43}" type="pres">
      <dgm:prSet presAssocID="{4D2C328C-FE0F-4780-B4EA-239DB735E7F9}" presName="cycle" presStyleCnt="0">
        <dgm:presLayoutVars>
          <dgm:chMax val="1"/>
          <dgm:dir/>
          <dgm:animLvl val="ctr"/>
          <dgm:resizeHandles val="exact"/>
        </dgm:presLayoutVars>
      </dgm:prSet>
      <dgm:spPr/>
      <dgm:t>
        <a:bodyPr/>
        <a:lstStyle/>
        <a:p>
          <a:endParaRPr lang="es-EC"/>
        </a:p>
      </dgm:t>
    </dgm:pt>
    <dgm:pt modelId="{08EB5A21-1775-498E-B31D-EE9E22D6C274}" type="pres">
      <dgm:prSet presAssocID="{19F2E599-B188-433D-A7B0-CE06521B38E4}" presName="centerShape" presStyleLbl="node0" presStyleIdx="0" presStyleCnt="1"/>
      <dgm:spPr/>
      <dgm:t>
        <a:bodyPr/>
        <a:lstStyle/>
        <a:p>
          <a:endParaRPr lang="es-EC"/>
        </a:p>
      </dgm:t>
    </dgm:pt>
    <dgm:pt modelId="{2187F0A9-F8C5-48BB-9A28-65AF76DE7549}" type="pres">
      <dgm:prSet presAssocID="{2B3F896A-D808-42A7-9C2E-BADA779A190D}" presName="parTrans" presStyleLbl="bgSibTrans2D1" presStyleIdx="0" presStyleCnt="4"/>
      <dgm:spPr/>
      <dgm:t>
        <a:bodyPr/>
        <a:lstStyle/>
        <a:p>
          <a:endParaRPr lang="es-EC"/>
        </a:p>
      </dgm:t>
    </dgm:pt>
    <dgm:pt modelId="{21CF37B7-4E4A-4473-87CC-D7BBC6B41B8F}" type="pres">
      <dgm:prSet presAssocID="{217DE512-02BE-48AB-AE64-66893445A9FF}" presName="node" presStyleLbl="node1" presStyleIdx="0" presStyleCnt="4">
        <dgm:presLayoutVars>
          <dgm:bulletEnabled val="1"/>
        </dgm:presLayoutVars>
      </dgm:prSet>
      <dgm:spPr/>
      <dgm:t>
        <a:bodyPr/>
        <a:lstStyle/>
        <a:p>
          <a:endParaRPr lang="es-EC"/>
        </a:p>
      </dgm:t>
    </dgm:pt>
    <dgm:pt modelId="{71C893B3-6D2F-4621-A2AC-348C4FDC4C46}" type="pres">
      <dgm:prSet presAssocID="{09DDB7F2-1836-401E-9C4D-E33B159C5A6C}" presName="parTrans" presStyleLbl="bgSibTrans2D1" presStyleIdx="1" presStyleCnt="4"/>
      <dgm:spPr/>
      <dgm:t>
        <a:bodyPr/>
        <a:lstStyle/>
        <a:p>
          <a:endParaRPr lang="es-EC"/>
        </a:p>
      </dgm:t>
    </dgm:pt>
    <dgm:pt modelId="{06E6C93C-3C87-4705-94EE-ED0F5D48BD8B}" type="pres">
      <dgm:prSet presAssocID="{2ACFC714-5CA8-431B-A6FB-E78F70692CC2}" presName="node" presStyleLbl="node1" presStyleIdx="1" presStyleCnt="4">
        <dgm:presLayoutVars>
          <dgm:bulletEnabled val="1"/>
        </dgm:presLayoutVars>
      </dgm:prSet>
      <dgm:spPr/>
      <dgm:t>
        <a:bodyPr/>
        <a:lstStyle/>
        <a:p>
          <a:endParaRPr lang="es-EC"/>
        </a:p>
      </dgm:t>
    </dgm:pt>
    <dgm:pt modelId="{246ADBF9-6D03-4DD3-8022-BDA3BEA64528}" type="pres">
      <dgm:prSet presAssocID="{8E0E1554-FB3B-4C31-99CE-703FE90A1FD6}" presName="parTrans" presStyleLbl="bgSibTrans2D1" presStyleIdx="2" presStyleCnt="4"/>
      <dgm:spPr/>
      <dgm:t>
        <a:bodyPr/>
        <a:lstStyle/>
        <a:p>
          <a:endParaRPr lang="es-EC"/>
        </a:p>
      </dgm:t>
    </dgm:pt>
    <dgm:pt modelId="{C7F0B534-C177-4710-A175-5912557F3610}" type="pres">
      <dgm:prSet presAssocID="{EBC30263-4CF8-4FFC-BAA5-5F6EA5E25295}" presName="node" presStyleLbl="node1" presStyleIdx="2" presStyleCnt="4">
        <dgm:presLayoutVars>
          <dgm:bulletEnabled val="1"/>
        </dgm:presLayoutVars>
      </dgm:prSet>
      <dgm:spPr/>
      <dgm:t>
        <a:bodyPr/>
        <a:lstStyle/>
        <a:p>
          <a:endParaRPr lang="es-EC"/>
        </a:p>
      </dgm:t>
    </dgm:pt>
    <dgm:pt modelId="{BCFC8616-8A28-470D-A493-F29955E91BA2}" type="pres">
      <dgm:prSet presAssocID="{F5F77511-91C5-4106-BE64-8630D6AC47D6}" presName="parTrans" presStyleLbl="bgSibTrans2D1" presStyleIdx="3" presStyleCnt="4"/>
      <dgm:spPr/>
      <dgm:t>
        <a:bodyPr/>
        <a:lstStyle/>
        <a:p>
          <a:endParaRPr lang="es-EC"/>
        </a:p>
      </dgm:t>
    </dgm:pt>
    <dgm:pt modelId="{D3001548-2A3D-4A3D-B082-78FADABD6FE5}" type="pres">
      <dgm:prSet presAssocID="{0DB9B2D0-BA3C-44EA-9C47-F1D9C7BD9C40}" presName="node" presStyleLbl="node1" presStyleIdx="3" presStyleCnt="4">
        <dgm:presLayoutVars>
          <dgm:bulletEnabled val="1"/>
        </dgm:presLayoutVars>
      </dgm:prSet>
      <dgm:spPr/>
      <dgm:t>
        <a:bodyPr/>
        <a:lstStyle/>
        <a:p>
          <a:endParaRPr lang="es-EC"/>
        </a:p>
      </dgm:t>
    </dgm:pt>
  </dgm:ptLst>
  <dgm:cxnLst>
    <dgm:cxn modelId="{EC8E7EC5-A7E2-43FA-BA10-115F0ECB1BEA}" srcId="{19F2E599-B188-433D-A7B0-CE06521B38E4}" destId="{EBC30263-4CF8-4FFC-BAA5-5F6EA5E25295}" srcOrd="2" destOrd="0" parTransId="{8E0E1554-FB3B-4C31-99CE-703FE90A1FD6}" sibTransId="{234DD686-CDB6-4DB5-A4F7-918F4DCAAC0D}"/>
    <dgm:cxn modelId="{F1347D25-20FE-44AE-9A90-BD7486620C37}" type="presOf" srcId="{8E0E1554-FB3B-4C31-99CE-703FE90A1FD6}" destId="{246ADBF9-6D03-4DD3-8022-BDA3BEA64528}" srcOrd="0" destOrd="0" presId="urn:microsoft.com/office/officeart/2005/8/layout/radial4"/>
    <dgm:cxn modelId="{3E6C88D3-A2B5-4105-A1D5-383420048B61}" type="presOf" srcId="{0DB9B2D0-BA3C-44EA-9C47-F1D9C7BD9C40}" destId="{D3001548-2A3D-4A3D-B082-78FADABD6FE5}" srcOrd="0" destOrd="0" presId="urn:microsoft.com/office/officeart/2005/8/layout/radial4"/>
    <dgm:cxn modelId="{8479FC5C-A303-4F1A-8869-2216D5F4A182}" type="presOf" srcId="{4D2C328C-FE0F-4780-B4EA-239DB735E7F9}" destId="{EB8EBA00-0C6B-4915-90E1-82973E6A8A43}" srcOrd="0" destOrd="0" presId="urn:microsoft.com/office/officeart/2005/8/layout/radial4"/>
    <dgm:cxn modelId="{FAD12FE8-53F3-4F9C-939C-6A77C2B6A065}" srcId="{19F2E599-B188-433D-A7B0-CE06521B38E4}" destId="{0DB9B2D0-BA3C-44EA-9C47-F1D9C7BD9C40}" srcOrd="3" destOrd="0" parTransId="{F5F77511-91C5-4106-BE64-8630D6AC47D6}" sibTransId="{61C7CEE8-CD39-4229-9139-0CD19EA6B0A8}"/>
    <dgm:cxn modelId="{8C530C5A-7221-4BDC-90B7-873D461A8180}" type="presOf" srcId="{09DDB7F2-1836-401E-9C4D-E33B159C5A6C}" destId="{71C893B3-6D2F-4621-A2AC-348C4FDC4C46}" srcOrd="0" destOrd="0" presId="urn:microsoft.com/office/officeart/2005/8/layout/radial4"/>
    <dgm:cxn modelId="{62D88ED5-0AC1-4378-862C-5BF5BC8462F4}" type="presOf" srcId="{2ACFC714-5CA8-431B-A6FB-E78F70692CC2}" destId="{06E6C93C-3C87-4705-94EE-ED0F5D48BD8B}" srcOrd="0" destOrd="0" presId="urn:microsoft.com/office/officeart/2005/8/layout/radial4"/>
    <dgm:cxn modelId="{10D92271-DD17-451A-8C43-ADCEAFB1C74B}" srcId="{4D2C328C-FE0F-4780-B4EA-239DB735E7F9}" destId="{19F2E599-B188-433D-A7B0-CE06521B38E4}" srcOrd="0" destOrd="0" parTransId="{E3518E41-4954-4BB1-801B-C5019B4D213E}" sibTransId="{F67FE94E-8510-4CBF-98B4-5D7F8CD951E8}"/>
    <dgm:cxn modelId="{1141DDFD-F483-42C1-BCCD-26E74011575D}" type="presOf" srcId="{F5F77511-91C5-4106-BE64-8630D6AC47D6}" destId="{BCFC8616-8A28-470D-A493-F29955E91BA2}" srcOrd="0" destOrd="0" presId="urn:microsoft.com/office/officeart/2005/8/layout/radial4"/>
    <dgm:cxn modelId="{2621CD83-9FB2-4CF1-9F24-8837B024D063}" type="presOf" srcId="{EBC30263-4CF8-4FFC-BAA5-5F6EA5E25295}" destId="{C7F0B534-C177-4710-A175-5912557F3610}" srcOrd="0" destOrd="0" presId="urn:microsoft.com/office/officeart/2005/8/layout/radial4"/>
    <dgm:cxn modelId="{E669B178-335C-4AF9-8012-ED1637F45AF0}" type="presOf" srcId="{19F2E599-B188-433D-A7B0-CE06521B38E4}" destId="{08EB5A21-1775-498E-B31D-EE9E22D6C274}" srcOrd="0" destOrd="0" presId="urn:microsoft.com/office/officeart/2005/8/layout/radial4"/>
    <dgm:cxn modelId="{A09C3265-8F1B-4BD1-B307-D73C4A014EA9}" srcId="{19F2E599-B188-433D-A7B0-CE06521B38E4}" destId="{217DE512-02BE-48AB-AE64-66893445A9FF}" srcOrd="0" destOrd="0" parTransId="{2B3F896A-D808-42A7-9C2E-BADA779A190D}" sibTransId="{526122B0-B299-4B1C-A2DB-986F34914C88}"/>
    <dgm:cxn modelId="{7B649109-D896-441B-9566-84136B9FF4EF}" type="presOf" srcId="{217DE512-02BE-48AB-AE64-66893445A9FF}" destId="{21CF37B7-4E4A-4473-87CC-D7BBC6B41B8F}" srcOrd="0" destOrd="0" presId="urn:microsoft.com/office/officeart/2005/8/layout/radial4"/>
    <dgm:cxn modelId="{0E73623A-73D1-492A-8222-B5FC01D3401B}" srcId="{4D2C328C-FE0F-4780-B4EA-239DB735E7F9}" destId="{41A51AE6-6C3B-43A8-991D-87AD6E6FD4AA}" srcOrd="1" destOrd="0" parTransId="{20C42488-612C-40E4-9A7A-E1302C5B68D9}" sibTransId="{7F51C1D4-9D30-4C82-83A6-18FD3A6777F5}"/>
    <dgm:cxn modelId="{E4AAFE8E-7B1D-4328-80CA-4BA56725E664}" type="presOf" srcId="{2B3F896A-D808-42A7-9C2E-BADA779A190D}" destId="{2187F0A9-F8C5-48BB-9A28-65AF76DE7549}" srcOrd="0" destOrd="0" presId="urn:microsoft.com/office/officeart/2005/8/layout/radial4"/>
    <dgm:cxn modelId="{0F54B6E6-295A-4A02-A734-566E5AD62A7A}" srcId="{19F2E599-B188-433D-A7B0-CE06521B38E4}" destId="{2ACFC714-5CA8-431B-A6FB-E78F70692CC2}" srcOrd="1" destOrd="0" parTransId="{09DDB7F2-1836-401E-9C4D-E33B159C5A6C}" sibTransId="{A0719867-4491-4684-A2B1-9074D3223C24}"/>
    <dgm:cxn modelId="{6802C10E-DBF9-4BC6-8693-CA119AEEA414}" type="presParOf" srcId="{EB8EBA00-0C6B-4915-90E1-82973E6A8A43}" destId="{08EB5A21-1775-498E-B31D-EE9E22D6C274}" srcOrd="0" destOrd="0" presId="urn:microsoft.com/office/officeart/2005/8/layout/radial4"/>
    <dgm:cxn modelId="{E29D817D-5587-4244-8F48-F485BFEC47A4}" type="presParOf" srcId="{EB8EBA00-0C6B-4915-90E1-82973E6A8A43}" destId="{2187F0A9-F8C5-48BB-9A28-65AF76DE7549}" srcOrd="1" destOrd="0" presId="urn:microsoft.com/office/officeart/2005/8/layout/radial4"/>
    <dgm:cxn modelId="{C5CD56FD-5F21-4AE5-863D-E3BC0899BF06}" type="presParOf" srcId="{EB8EBA00-0C6B-4915-90E1-82973E6A8A43}" destId="{21CF37B7-4E4A-4473-87CC-D7BBC6B41B8F}" srcOrd="2" destOrd="0" presId="urn:microsoft.com/office/officeart/2005/8/layout/radial4"/>
    <dgm:cxn modelId="{98BCB2BE-A00E-48D2-9EBE-E3EEE67B3011}" type="presParOf" srcId="{EB8EBA00-0C6B-4915-90E1-82973E6A8A43}" destId="{71C893B3-6D2F-4621-A2AC-348C4FDC4C46}" srcOrd="3" destOrd="0" presId="urn:microsoft.com/office/officeart/2005/8/layout/radial4"/>
    <dgm:cxn modelId="{1070E613-9E88-416B-9114-8FDBCE10FC0B}" type="presParOf" srcId="{EB8EBA00-0C6B-4915-90E1-82973E6A8A43}" destId="{06E6C93C-3C87-4705-94EE-ED0F5D48BD8B}" srcOrd="4" destOrd="0" presId="urn:microsoft.com/office/officeart/2005/8/layout/radial4"/>
    <dgm:cxn modelId="{9646F14B-A0B8-48C2-88AF-FCF018309831}" type="presParOf" srcId="{EB8EBA00-0C6B-4915-90E1-82973E6A8A43}" destId="{246ADBF9-6D03-4DD3-8022-BDA3BEA64528}" srcOrd="5" destOrd="0" presId="urn:microsoft.com/office/officeart/2005/8/layout/radial4"/>
    <dgm:cxn modelId="{C623D99A-FD9C-429F-8487-B4BB538366A7}" type="presParOf" srcId="{EB8EBA00-0C6B-4915-90E1-82973E6A8A43}" destId="{C7F0B534-C177-4710-A175-5912557F3610}" srcOrd="6" destOrd="0" presId="urn:microsoft.com/office/officeart/2005/8/layout/radial4"/>
    <dgm:cxn modelId="{E5F613C9-3E6F-4660-BBD3-AF85B6AF5C74}" type="presParOf" srcId="{EB8EBA00-0C6B-4915-90E1-82973E6A8A43}" destId="{BCFC8616-8A28-470D-A493-F29955E91BA2}" srcOrd="7" destOrd="0" presId="urn:microsoft.com/office/officeart/2005/8/layout/radial4"/>
    <dgm:cxn modelId="{3F635331-A27A-456B-87B2-CF37B26418A7}" type="presParOf" srcId="{EB8EBA00-0C6B-4915-90E1-82973E6A8A43}" destId="{D3001548-2A3D-4A3D-B082-78FADABD6FE5}"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32754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430" name="Google Shape;430;p1: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411973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2</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947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7</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719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22</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629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23</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9638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24</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860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smtClean="0">
                <a:solidFill>
                  <a:schemeClr val="dk1"/>
                </a:solidFill>
                <a:latin typeface="Calibri"/>
                <a:ea typeface="Calibri"/>
                <a:cs typeface="Calibri"/>
                <a:sym typeface="Calibri"/>
              </a:rPr>
              <a:t>25</a:t>
            </a:fld>
            <a:endParaRPr lang="es-EC"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626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1: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429" name="Google Shape;429;p1: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34</a:t>
            </a:fld>
            <a:endParaRPr/>
          </a:p>
        </p:txBody>
      </p:sp>
      <p:sp>
        <p:nvSpPr>
          <p:cNvPr id="430" name="Google Shape;430;p1: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2903106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9"/>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29"/>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9"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9"/>
          <p:cNvSpPr txBox="1">
            <a:spLocks noGrp="1"/>
          </p:cNvSpPr>
          <p:nvPr>
            <p:ph type="dt" idx="10"/>
          </p:nvPr>
        </p:nvSpPr>
        <p:spPr>
          <a:xfrm>
            <a:off x="385192" y="5661248"/>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9"/>
          <p:cNvSpPr txBox="1">
            <a:spLocks noGrp="1"/>
          </p:cNvSpPr>
          <p:nvPr>
            <p:ph type="ftr" idx="11"/>
          </p:nvPr>
        </p:nvSpPr>
        <p:spPr>
          <a:xfrm>
            <a:off x="4388160" y="5662451"/>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9"/>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4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4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26"/>
        <p:cNvGrpSpPr/>
        <p:nvPr/>
      </p:nvGrpSpPr>
      <p:grpSpPr>
        <a:xfrm>
          <a:off x="0" y="0"/>
          <a:ext cx="0" cy="0"/>
          <a:chOff x="0" y="0"/>
          <a:chExt cx="0" cy="0"/>
        </a:xfrm>
      </p:grpSpPr>
      <p:sp>
        <p:nvSpPr>
          <p:cNvPr id="27" name="Google Shape;2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28" name="Google Shape;2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9" name="Google Shape;39;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4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8"/>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28"/>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28"/>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28"/>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8"/>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8"/>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28"/>
          <p:cNvPicPr preferRelativeResize="0"/>
          <p:nvPr/>
        </p:nvPicPr>
        <p:blipFill rotWithShape="1">
          <a:blip r:embed="rId12">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fif"/><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5" name="Google Shape;435;p1"/>
          <p:cNvSpPr txBox="1"/>
          <p:nvPr/>
        </p:nvSpPr>
        <p:spPr>
          <a:xfrm>
            <a:off x="872825" y="-293298"/>
            <a:ext cx="8124900" cy="570654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sz="4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C" b="1" dirty="0" smtClean="0"/>
              <a:t>DEPARTAMENTO DE ELÉCTRICA, ELECTRÓNICA Y TELECOMUNICACIONES</a:t>
            </a:r>
          </a:p>
          <a:p>
            <a:pPr marL="0" marR="0" lvl="0" indent="0" algn="ctr" rtl="0">
              <a:lnSpc>
                <a:spcPct val="100000"/>
              </a:lnSpc>
              <a:spcBef>
                <a:spcPts val="0"/>
              </a:spcBef>
              <a:spcAft>
                <a:spcPts val="0"/>
              </a:spcAft>
              <a:buClr>
                <a:schemeClr val="dk1"/>
              </a:buClr>
              <a:buSzPts val="1100"/>
              <a:buFont typeface="Arial"/>
              <a:buNone/>
            </a:pPr>
            <a:r>
              <a:rPr lang="es-EC" b="1" dirty="0" smtClean="0"/>
              <a:t>CARRERA DE INGENIERÍA EN ELECTRÓNICA Y TELECOMUNICACIONES</a:t>
            </a:r>
            <a:endParaRPr b="1" i="0" u="none" strike="noStrike" cap="none" dirty="0">
              <a:solidFill>
                <a:srgbClr val="000000"/>
              </a:solidFill>
              <a:sym typeface="Arial"/>
            </a:endParaRP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C" sz="2000" b="1" i="0" u="none" strike="noStrike" cap="none" dirty="0">
                <a:solidFill>
                  <a:srgbClr val="000000"/>
                </a:solidFill>
                <a:sym typeface="Arial"/>
              </a:rPr>
              <a:t>PROYECTO DE </a:t>
            </a:r>
            <a:r>
              <a:rPr lang="es-EC" sz="2000" b="1" dirty="0"/>
              <a:t>TITULACIÓN:</a:t>
            </a: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a:p>
            <a:pPr lvl="0" algn="ctr">
              <a:buClr>
                <a:schemeClr val="dk1"/>
              </a:buClr>
              <a:buSzPts val="1100"/>
            </a:pPr>
            <a:r>
              <a:rPr lang="es-EC" sz="2000" b="1" dirty="0"/>
              <a:t>Análisis del desempeño de la tecnología WiFi en concordancia con el estándar IEEE 802.11ac en escenarios interferidos y no interferidos para ambientes </a:t>
            </a:r>
            <a:r>
              <a:rPr lang="es-EC" sz="2000" b="1" dirty="0" smtClean="0"/>
              <a:t>interiores</a:t>
            </a:r>
          </a:p>
          <a:p>
            <a:pPr lvl="0" algn="ctr">
              <a:buClr>
                <a:schemeClr val="dk1"/>
              </a:buClr>
              <a:buSzPts val="1100"/>
            </a:pPr>
            <a:endParaRPr lang="es-EC" sz="2000" b="1" dirty="0"/>
          </a:p>
          <a:p>
            <a:pPr lvl="0" algn="ctr">
              <a:buClr>
                <a:schemeClr val="dk1"/>
              </a:buClr>
              <a:buSzPts val="1100"/>
            </a:pPr>
            <a:r>
              <a:rPr lang="es-EC" sz="1600" b="1" dirty="0" smtClean="0"/>
              <a:t>Autor: </a:t>
            </a:r>
            <a:r>
              <a:rPr lang="es-EC" sz="1600" dirty="0" smtClean="0"/>
              <a:t>Xavier Chango</a:t>
            </a:r>
          </a:p>
          <a:p>
            <a:pPr lvl="0" algn="ctr">
              <a:buClr>
                <a:schemeClr val="dk1"/>
              </a:buClr>
              <a:buSzPts val="1100"/>
            </a:pPr>
            <a:endParaRPr lang="es-EC" sz="2000" b="1" dirty="0" smtClean="0"/>
          </a:p>
          <a:p>
            <a:pPr lvl="0" algn="ctr">
              <a:buClr>
                <a:schemeClr val="dk1"/>
              </a:buClr>
              <a:buSzPts val="1100"/>
            </a:pPr>
            <a:r>
              <a:rPr lang="en-US" sz="1600" b="1" dirty="0" smtClean="0"/>
              <a:t>Director del Proyecto: </a:t>
            </a:r>
            <a:r>
              <a:rPr lang="en-US" sz="1600" dirty="0" err="1" smtClean="0"/>
              <a:t>Ing</a:t>
            </a:r>
            <a:r>
              <a:rPr lang="en-US" sz="1600" dirty="0" smtClean="0"/>
              <a:t>. Rom</a:t>
            </a:r>
            <a:r>
              <a:rPr lang="es-EC" sz="1600" dirty="0" err="1" smtClean="0"/>
              <a:t>án</a:t>
            </a:r>
            <a:r>
              <a:rPr lang="es-EC" sz="1600" dirty="0" smtClean="0"/>
              <a:t> </a:t>
            </a:r>
            <a:r>
              <a:rPr lang="es-EC" sz="1600" dirty="0" smtClean="0"/>
              <a:t>Lara PhD</a:t>
            </a:r>
            <a:endParaRPr lang="es-EC" sz="2400" b="1" i="0" u="none" strike="noStrike" cap="none" dirty="0">
              <a:solidFill>
                <a:srgbClr val="000000"/>
              </a:solidFill>
              <a:latin typeface="Arial"/>
              <a:ea typeface="Arial"/>
              <a:cs typeface="Arial"/>
              <a:sym typeface="Arial"/>
            </a:endParaRPr>
          </a:p>
          <a:p>
            <a:pPr lvl="0" algn="ctr">
              <a:buClr>
                <a:schemeClr val="dk1"/>
              </a:buClr>
              <a:buSzPts val="1100"/>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D7E9A36B-8901-475E-A83B-43D553268BEF}"/>
              </a:ext>
            </a:extLst>
          </p:cNvPr>
          <p:cNvSpPr>
            <a:spLocks noGrp="1"/>
          </p:cNvSpPr>
          <p:nvPr>
            <p:ph type="body" idx="1"/>
          </p:nvPr>
        </p:nvSpPr>
        <p:spPr>
          <a:xfrm>
            <a:off x="457200" y="941833"/>
            <a:ext cx="8229600" cy="5061864"/>
          </a:xfrm>
        </p:spPr>
        <p:txBody>
          <a:bodyPr/>
          <a:lstStyle/>
          <a:p>
            <a:pPr marL="76200" indent="0">
              <a:buNone/>
            </a:pPr>
            <a:r>
              <a:rPr lang="es-EC" b="1" dirty="0" smtClean="0">
                <a:solidFill>
                  <a:schemeClr val="tx1"/>
                </a:solidFill>
              </a:rPr>
              <a:t>Materiales</a:t>
            </a:r>
          </a:p>
          <a:p>
            <a:pPr marL="76200" indent="0">
              <a:buNone/>
            </a:pPr>
            <a:r>
              <a:rPr lang="es-EC" dirty="0" smtClean="0">
                <a:solidFill>
                  <a:schemeClr val="tx1"/>
                </a:solidFill>
              </a:rPr>
              <a:t>Características </a:t>
            </a:r>
            <a:r>
              <a:rPr lang="es-EC" dirty="0">
                <a:solidFill>
                  <a:schemeClr val="tx1"/>
                </a:solidFill>
              </a:rPr>
              <a:t>NIC </a:t>
            </a:r>
            <a:endParaRPr lang="es-ES" dirty="0">
              <a:solidFill>
                <a:schemeClr val="tx1"/>
              </a:solidFill>
            </a:endParaRPr>
          </a:p>
        </p:txBody>
      </p:sp>
      <p:sp>
        <p:nvSpPr>
          <p:cNvPr id="3" name="Título 2">
            <a:extLst>
              <a:ext uri="{FF2B5EF4-FFF2-40B4-BE49-F238E27FC236}">
                <a16:creationId xmlns:a16="http://schemas.microsoft.com/office/drawing/2014/main" xmlns="" id="{4309F636-25FF-47C7-B875-2C48DD6AFE13}"/>
              </a:ext>
            </a:extLst>
          </p:cNvPr>
          <p:cNvSpPr>
            <a:spLocks noGrp="1"/>
          </p:cNvSpPr>
          <p:nvPr>
            <p:ph type="title"/>
          </p:nvPr>
        </p:nvSpPr>
        <p:spPr>
          <a:xfrm>
            <a:off x="457200" y="274638"/>
            <a:ext cx="8229600" cy="767778"/>
          </a:xfrm>
        </p:spPr>
        <p:txBody>
          <a:bodyPr/>
          <a:lstStyle/>
          <a:p>
            <a:r>
              <a:rPr lang="es-EC" dirty="0">
                <a:solidFill>
                  <a:schemeClr val="tx1"/>
                </a:solidFill>
              </a:rPr>
              <a:t>Métodos y Materiales</a:t>
            </a:r>
            <a:endParaRPr lang="es-ES" dirty="0">
              <a:solidFill>
                <a:schemeClr val="tx1"/>
              </a:solidFill>
            </a:endParaRPr>
          </a:p>
        </p:txBody>
      </p:sp>
      <p:graphicFrame>
        <p:nvGraphicFramePr>
          <p:cNvPr id="4" name="Tabla 4">
            <a:extLst>
              <a:ext uri="{FF2B5EF4-FFF2-40B4-BE49-F238E27FC236}">
                <a16:creationId xmlns:a16="http://schemas.microsoft.com/office/drawing/2014/main" xmlns="" id="{D315053F-AD8F-47E9-A72C-94F4529CF52C}"/>
              </a:ext>
            </a:extLst>
          </p:cNvPr>
          <p:cNvGraphicFramePr>
            <a:graphicFrameLocks noGrp="1"/>
          </p:cNvGraphicFramePr>
          <p:nvPr>
            <p:extLst>
              <p:ext uri="{D42A27DB-BD31-4B8C-83A1-F6EECF244321}">
                <p14:modId xmlns:p14="http://schemas.microsoft.com/office/powerpoint/2010/main" val="2371845547"/>
              </p:ext>
            </p:extLst>
          </p:nvPr>
        </p:nvGraphicFramePr>
        <p:xfrm>
          <a:off x="1213757" y="2166073"/>
          <a:ext cx="6599463" cy="3465352"/>
        </p:xfrm>
        <a:graphic>
          <a:graphicData uri="http://schemas.openxmlformats.org/drawingml/2006/table">
            <a:tbl>
              <a:tblPr firstRow="1" bandRow="1">
                <a:tableStyleId>{5C22544A-7EE6-4342-B048-85BDC9FD1C3A}</a:tableStyleId>
              </a:tblPr>
              <a:tblGrid>
                <a:gridCol w="2199821">
                  <a:extLst>
                    <a:ext uri="{9D8B030D-6E8A-4147-A177-3AD203B41FA5}">
                      <a16:colId xmlns:a16="http://schemas.microsoft.com/office/drawing/2014/main" xmlns="" val="1216392190"/>
                    </a:ext>
                  </a:extLst>
                </a:gridCol>
                <a:gridCol w="2199821">
                  <a:extLst>
                    <a:ext uri="{9D8B030D-6E8A-4147-A177-3AD203B41FA5}">
                      <a16:colId xmlns:a16="http://schemas.microsoft.com/office/drawing/2014/main" xmlns="" val="3353875179"/>
                    </a:ext>
                  </a:extLst>
                </a:gridCol>
                <a:gridCol w="2199821">
                  <a:extLst>
                    <a:ext uri="{9D8B030D-6E8A-4147-A177-3AD203B41FA5}">
                      <a16:colId xmlns:a16="http://schemas.microsoft.com/office/drawing/2014/main" xmlns="" val="2511217505"/>
                    </a:ext>
                  </a:extLst>
                </a:gridCol>
              </a:tblGrid>
              <a:tr h="610343">
                <a:tc>
                  <a:txBody>
                    <a:bodyPr/>
                    <a:lstStyle/>
                    <a:p>
                      <a:r>
                        <a:rPr lang="es-ES" dirty="0" smtClean="0">
                          <a:solidFill>
                            <a:schemeClr val="tx1"/>
                          </a:solidFill>
                        </a:rPr>
                        <a:t>Parámetro</a:t>
                      </a:r>
                      <a:endParaRPr lang="es-ES" dirty="0">
                        <a:solidFill>
                          <a:schemeClr val="tx1"/>
                        </a:solidFill>
                      </a:endParaRPr>
                    </a:p>
                  </a:txBody>
                  <a:tcPr/>
                </a:tc>
                <a:tc>
                  <a:txBody>
                    <a:bodyPr/>
                    <a:lstStyle/>
                    <a:p>
                      <a:r>
                        <a:rPr lang="en-US" dirty="0">
                          <a:solidFill>
                            <a:schemeClr val="tx1"/>
                          </a:solidFill>
                        </a:rPr>
                        <a:t>Intel® Wireless-AC 7265 doble </a:t>
                      </a:r>
                      <a:r>
                        <a:rPr lang="en-US" dirty="0" err="1">
                          <a:solidFill>
                            <a:schemeClr val="tx1"/>
                          </a:solidFill>
                        </a:rPr>
                        <a:t>banda</a:t>
                      </a:r>
                      <a:endParaRPr lang="es-ES"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400" b="1" i="0" u="none" strike="noStrike" cap="none" dirty="0">
                          <a:solidFill>
                            <a:schemeClr val="dk1"/>
                          </a:solidFill>
                          <a:effectLst/>
                          <a:latin typeface="+mn-lt"/>
                          <a:ea typeface="+mn-ea"/>
                          <a:cs typeface="+mn-cs"/>
                          <a:sym typeface="Arial"/>
                        </a:rPr>
                        <a:t>Intel® Wireless-AC 9560</a:t>
                      </a:r>
                    </a:p>
                  </a:txBody>
                  <a:tcPr/>
                </a:tc>
                <a:extLst>
                  <a:ext uri="{0D108BD9-81ED-4DB2-BD59-A6C34878D82A}">
                    <a16:rowId xmlns:a16="http://schemas.microsoft.com/office/drawing/2014/main" xmlns="" val="3742245717"/>
                  </a:ext>
                </a:extLst>
              </a:tr>
              <a:tr h="436814">
                <a:tc>
                  <a:txBody>
                    <a:bodyPr/>
                    <a:lstStyle/>
                    <a:p>
                      <a:r>
                        <a:rPr lang="es-EC" dirty="0"/>
                        <a:t>Certificación </a:t>
                      </a:r>
                      <a:endParaRPr lang="es-ES" dirty="0"/>
                    </a:p>
                  </a:txBody>
                  <a:tcPr/>
                </a:tc>
                <a:tc>
                  <a:txBody>
                    <a:bodyPr/>
                    <a:lstStyle/>
                    <a:p>
                      <a:r>
                        <a:rPr lang="es-EC" dirty="0"/>
                        <a:t>802.11ac</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a:t>802.11ac</a:t>
                      </a:r>
                      <a:endParaRPr lang="es-ES" dirty="0"/>
                    </a:p>
                  </a:txBody>
                  <a:tcPr/>
                </a:tc>
                <a:extLst>
                  <a:ext uri="{0D108BD9-81ED-4DB2-BD59-A6C34878D82A}">
                    <a16:rowId xmlns:a16="http://schemas.microsoft.com/office/drawing/2014/main" xmlns="" val="1243452614"/>
                  </a:ext>
                </a:extLst>
              </a:tr>
              <a:tr h="145605">
                <a:tc>
                  <a:txBody>
                    <a:bodyPr/>
                    <a:lstStyle/>
                    <a:p>
                      <a:r>
                        <a:rPr lang="es-EC" dirty="0"/>
                        <a:t>Bandas</a:t>
                      </a:r>
                      <a:endParaRPr lang="es-ES" dirty="0"/>
                    </a:p>
                  </a:txBody>
                  <a:tcPr/>
                </a:tc>
                <a:tc>
                  <a:txBody>
                    <a:bodyPr/>
                    <a:lstStyle/>
                    <a:p>
                      <a:r>
                        <a:rPr lang="es-EC" dirty="0"/>
                        <a:t>2.4 GHz, 5GHz</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a:t>2.4 GHz, 5GHz</a:t>
                      </a:r>
                      <a:endParaRPr lang="es-ES" dirty="0"/>
                    </a:p>
                  </a:txBody>
                  <a:tcPr/>
                </a:tc>
                <a:extLst>
                  <a:ext uri="{0D108BD9-81ED-4DB2-BD59-A6C34878D82A}">
                    <a16:rowId xmlns:a16="http://schemas.microsoft.com/office/drawing/2014/main" xmlns="" val="1385862208"/>
                  </a:ext>
                </a:extLst>
              </a:tr>
              <a:tr h="15919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smtClean="0"/>
                        <a:t>Potencia</a:t>
                      </a:r>
                      <a:r>
                        <a:rPr lang="es-ES" baseline="0" dirty="0" smtClean="0"/>
                        <a:t> de </a:t>
                      </a:r>
                      <a:r>
                        <a:rPr lang="es-ES" baseline="0" dirty="0" err="1" smtClean="0"/>
                        <a:t>Tx</a:t>
                      </a:r>
                      <a:r>
                        <a:rPr lang="es-ES" baseline="0" dirty="0" smtClean="0"/>
                        <a:t> 5GHz (dBm)</a:t>
                      </a:r>
                      <a:endParaRPr lang="es-ES" dirty="0" smtClean="0"/>
                    </a:p>
                  </a:txBody>
                  <a:tcPr/>
                </a:tc>
                <a:tc>
                  <a:txBody>
                    <a:bodyPr/>
                    <a:lstStyle/>
                    <a:p>
                      <a:r>
                        <a:rPr lang="es-ES" dirty="0" smtClean="0"/>
                        <a:t>15.2</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smtClean="0"/>
                        <a:t>16.29</a:t>
                      </a:r>
                      <a:endParaRPr lang="es-ES" dirty="0"/>
                    </a:p>
                  </a:txBody>
                  <a:tcPr/>
                </a:tc>
              </a:tr>
              <a:tr h="145605">
                <a:tc>
                  <a:txBody>
                    <a:bodyPr/>
                    <a:lstStyle/>
                    <a:p>
                      <a:r>
                        <a:rPr lang="es-ES" dirty="0" smtClean="0"/>
                        <a:t>Ganancia Antena</a:t>
                      </a:r>
                    </a:p>
                    <a:p>
                      <a:r>
                        <a:rPr lang="es-ES" dirty="0" smtClean="0"/>
                        <a:t>(</a:t>
                      </a:r>
                      <a:r>
                        <a:rPr lang="es-ES" dirty="0" err="1" smtClean="0"/>
                        <a:t>dBi</a:t>
                      </a:r>
                      <a:r>
                        <a:rPr lang="es-ES" dirty="0" smtClean="0"/>
                        <a:t>)</a:t>
                      </a:r>
                    </a:p>
                  </a:txBody>
                  <a:tcPr/>
                </a:tc>
                <a:tc>
                  <a:txBody>
                    <a:bodyPr/>
                    <a:lstStyle/>
                    <a:p>
                      <a:r>
                        <a:rPr lang="es-ES" dirty="0" smtClean="0"/>
                        <a:t>6.6</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smtClean="0"/>
                        <a:t>2.92</a:t>
                      </a:r>
                      <a:endParaRPr lang="es-ES" dirty="0"/>
                    </a:p>
                  </a:txBody>
                  <a:tcPr/>
                </a:tc>
              </a:tr>
              <a:tr h="359025">
                <a:tc>
                  <a:txBody>
                    <a:bodyPr/>
                    <a:lstStyle/>
                    <a:p>
                      <a:r>
                        <a:rPr lang="es-ES" sz="1400" b="0" i="0" u="none" strike="noStrike" cap="none" dirty="0">
                          <a:solidFill>
                            <a:schemeClr val="dk1"/>
                          </a:solidFill>
                          <a:effectLst/>
                          <a:latin typeface="+mn-lt"/>
                          <a:ea typeface="+mn-ea"/>
                          <a:cs typeface="+mn-cs"/>
                          <a:sym typeface="Arial"/>
                        </a:rPr>
                        <a:t>TX/RX </a:t>
                      </a:r>
                      <a:r>
                        <a:rPr lang="es-ES" sz="1400" b="0" i="0" u="none" strike="noStrike" cap="none" dirty="0" err="1">
                          <a:solidFill>
                            <a:schemeClr val="dk1"/>
                          </a:solidFill>
                          <a:effectLst/>
                          <a:latin typeface="+mn-lt"/>
                          <a:ea typeface="+mn-ea"/>
                          <a:cs typeface="+mn-cs"/>
                          <a:sym typeface="Arial"/>
                        </a:rPr>
                        <a:t>Streams</a:t>
                      </a:r>
                      <a:endParaRPr lang="es-ES" dirty="0"/>
                    </a:p>
                  </a:txBody>
                  <a:tcPr/>
                </a:tc>
                <a:tc>
                  <a:txBody>
                    <a:bodyPr/>
                    <a:lstStyle/>
                    <a:p>
                      <a:r>
                        <a:rPr lang="es-EC" dirty="0"/>
                        <a:t>2x2</a:t>
                      </a:r>
                      <a:endParaRPr lang="es-ES" dirty="0"/>
                    </a:p>
                  </a:txBody>
                  <a:tcPr/>
                </a:tc>
                <a:tc>
                  <a:txBody>
                    <a:bodyPr/>
                    <a:lstStyle/>
                    <a:p>
                      <a:r>
                        <a:rPr lang="es-EC" dirty="0"/>
                        <a:t>2x2</a:t>
                      </a:r>
                      <a:endParaRPr lang="es-ES" dirty="0"/>
                    </a:p>
                  </a:txBody>
                  <a:tcPr/>
                </a:tc>
                <a:extLst>
                  <a:ext uri="{0D108BD9-81ED-4DB2-BD59-A6C34878D82A}">
                    <a16:rowId xmlns:a16="http://schemas.microsoft.com/office/drawing/2014/main" xmlns="" val="2308262047"/>
                  </a:ext>
                </a:extLst>
              </a:tr>
              <a:tr h="359025">
                <a:tc>
                  <a:txBody>
                    <a:bodyPr/>
                    <a:lstStyle/>
                    <a:p>
                      <a:r>
                        <a:rPr lang="es-EC" dirty="0"/>
                        <a:t>Velocidad Máxima</a:t>
                      </a:r>
                      <a:endParaRPr lang="es-ES" dirty="0"/>
                    </a:p>
                  </a:txBody>
                  <a:tcPr/>
                </a:tc>
                <a:tc>
                  <a:txBody>
                    <a:bodyPr/>
                    <a:lstStyle/>
                    <a:p>
                      <a:r>
                        <a:rPr lang="es-EC" dirty="0"/>
                        <a:t>867 Mbps</a:t>
                      </a:r>
                      <a:endParaRPr lang="es-ES" dirty="0"/>
                    </a:p>
                  </a:txBody>
                  <a:tcPr/>
                </a:tc>
                <a:tc>
                  <a:txBody>
                    <a:bodyPr/>
                    <a:lstStyle/>
                    <a:p>
                      <a:r>
                        <a:rPr lang="es-EC" dirty="0"/>
                        <a:t>433 Mbps</a:t>
                      </a:r>
                      <a:endParaRPr lang="es-ES" dirty="0"/>
                    </a:p>
                  </a:txBody>
                  <a:tcPr/>
                </a:tc>
                <a:extLst>
                  <a:ext uri="{0D108BD9-81ED-4DB2-BD59-A6C34878D82A}">
                    <a16:rowId xmlns:a16="http://schemas.microsoft.com/office/drawing/2014/main" xmlns="" val="2532558786"/>
                  </a:ext>
                </a:extLst>
              </a:tr>
              <a:tr h="359025">
                <a:tc>
                  <a:txBody>
                    <a:bodyPr/>
                    <a:lstStyle/>
                    <a:p>
                      <a:r>
                        <a:rPr lang="es-EC" dirty="0"/>
                        <a:t>MU-MIMO</a:t>
                      </a:r>
                      <a:endParaRPr lang="es-ES" dirty="0"/>
                    </a:p>
                  </a:txBody>
                  <a:tcPr/>
                </a:tc>
                <a:tc>
                  <a:txBody>
                    <a:bodyPr/>
                    <a:lstStyle/>
                    <a:p>
                      <a:r>
                        <a:rPr lang="es-EC" dirty="0"/>
                        <a:t>No</a:t>
                      </a:r>
                      <a:endParaRPr lang="es-ES" dirty="0"/>
                    </a:p>
                  </a:txBody>
                  <a:tcPr/>
                </a:tc>
                <a:tc>
                  <a:txBody>
                    <a:bodyPr/>
                    <a:lstStyle/>
                    <a:p>
                      <a:r>
                        <a:rPr lang="es-EC" dirty="0"/>
                        <a:t>Si</a:t>
                      </a:r>
                      <a:endParaRPr lang="es-ES" dirty="0"/>
                    </a:p>
                  </a:txBody>
                  <a:tcPr/>
                </a:tc>
                <a:extLst>
                  <a:ext uri="{0D108BD9-81ED-4DB2-BD59-A6C34878D82A}">
                    <a16:rowId xmlns:a16="http://schemas.microsoft.com/office/drawing/2014/main" xmlns="" val="3913122446"/>
                  </a:ext>
                </a:extLst>
              </a:tr>
            </a:tbl>
          </a:graphicData>
        </a:graphic>
      </p:graphicFrame>
      <p:sp>
        <p:nvSpPr>
          <p:cNvPr id="5" name="CuadroTexto 4">
            <a:extLst>
              <a:ext uri="{FF2B5EF4-FFF2-40B4-BE49-F238E27FC236}">
                <a16:creationId xmlns:a16="http://schemas.microsoft.com/office/drawing/2014/main" xmlns="" id="{B6A3FFA2-7AF9-4658-BD39-9425930875A6}"/>
              </a:ext>
            </a:extLst>
          </p:cNvPr>
          <p:cNvSpPr txBox="1"/>
          <p:nvPr/>
        </p:nvSpPr>
        <p:spPr>
          <a:xfrm>
            <a:off x="173148" y="6372808"/>
            <a:ext cx="383438" cy="307777"/>
          </a:xfrm>
          <a:prstGeom prst="rect">
            <a:avLst/>
          </a:prstGeom>
          <a:noFill/>
        </p:spPr>
        <p:txBody>
          <a:bodyPr wrap="none" rtlCol="0">
            <a:spAutoFit/>
          </a:bodyPr>
          <a:lstStyle/>
          <a:p>
            <a:r>
              <a:rPr lang="es-ES" dirty="0" smtClean="0"/>
              <a:t>10</a:t>
            </a:r>
            <a:endParaRPr lang="es-ES" dirty="0"/>
          </a:p>
        </p:txBody>
      </p:sp>
    </p:spTree>
    <p:extLst>
      <p:ext uri="{BB962C8B-B14F-4D97-AF65-F5344CB8AC3E}">
        <p14:creationId xmlns:p14="http://schemas.microsoft.com/office/powerpoint/2010/main" val="2571146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D7E9A36B-8901-475E-A83B-43D553268BEF}"/>
              </a:ext>
            </a:extLst>
          </p:cNvPr>
          <p:cNvSpPr>
            <a:spLocks noGrp="1"/>
          </p:cNvSpPr>
          <p:nvPr>
            <p:ph type="body" idx="1"/>
          </p:nvPr>
        </p:nvSpPr>
        <p:spPr>
          <a:xfrm>
            <a:off x="457200" y="539497"/>
            <a:ext cx="8229600" cy="5464200"/>
          </a:xfrm>
        </p:spPr>
        <p:txBody>
          <a:bodyPr/>
          <a:lstStyle/>
          <a:p>
            <a:pPr marL="76200" indent="0">
              <a:buNone/>
            </a:pPr>
            <a:r>
              <a:rPr lang="es-EC" b="1" dirty="0" smtClean="0">
                <a:solidFill>
                  <a:schemeClr val="tx1"/>
                </a:solidFill>
              </a:rPr>
              <a:t>Materiales</a:t>
            </a:r>
          </a:p>
          <a:p>
            <a:pPr marL="76200" indent="0">
              <a:buNone/>
            </a:pPr>
            <a:r>
              <a:rPr lang="es-EC" dirty="0" smtClean="0">
                <a:solidFill>
                  <a:schemeClr val="tx1"/>
                </a:solidFill>
              </a:rPr>
              <a:t>Características </a:t>
            </a:r>
            <a:r>
              <a:rPr lang="es-EC" dirty="0">
                <a:solidFill>
                  <a:schemeClr val="tx1"/>
                </a:solidFill>
              </a:rPr>
              <a:t>Routers </a:t>
            </a:r>
            <a:endParaRPr lang="es-ES" dirty="0">
              <a:solidFill>
                <a:schemeClr val="tx1"/>
              </a:solidFill>
            </a:endParaRPr>
          </a:p>
        </p:txBody>
      </p:sp>
      <p:sp>
        <p:nvSpPr>
          <p:cNvPr id="3" name="Título 2">
            <a:extLst>
              <a:ext uri="{FF2B5EF4-FFF2-40B4-BE49-F238E27FC236}">
                <a16:creationId xmlns:a16="http://schemas.microsoft.com/office/drawing/2014/main" xmlns="" id="{4309F636-25FF-47C7-B875-2C48DD6AFE13}"/>
              </a:ext>
            </a:extLst>
          </p:cNvPr>
          <p:cNvSpPr>
            <a:spLocks noGrp="1"/>
          </p:cNvSpPr>
          <p:nvPr>
            <p:ph type="title"/>
          </p:nvPr>
        </p:nvSpPr>
        <p:spPr>
          <a:xfrm>
            <a:off x="457200" y="274638"/>
            <a:ext cx="8229600" cy="447738"/>
          </a:xfrm>
        </p:spPr>
        <p:txBody>
          <a:bodyPr/>
          <a:lstStyle/>
          <a:p>
            <a:r>
              <a:rPr lang="es-EC" dirty="0" smtClean="0">
                <a:solidFill>
                  <a:schemeClr val="tx1"/>
                </a:solidFill>
              </a:rPr>
              <a:t>Desarrollo</a:t>
            </a:r>
            <a:endParaRPr lang="es-ES" dirty="0">
              <a:solidFill>
                <a:schemeClr val="tx1"/>
              </a:solidFill>
            </a:endParaRPr>
          </a:p>
        </p:txBody>
      </p:sp>
      <p:sp>
        <p:nvSpPr>
          <p:cNvPr id="5" name="CuadroTexto 4">
            <a:extLst>
              <a:ext uri="{FF2B5EF4-FFF2-40B4-BE49-F238E27FC236}">
                <a16:creationId xmlns:a16="http://schemas.microsoft.com/office/drawing/2014/main" xmlns="" id="{1C5AC14D-F8A7-4176-834C-9D80CC095FAC}"/>
              </a:ext>
            </a:extLst>
          </p:cNvPr>
          <p:cNvSpPr txBox="1"/>
          <p:nvPr/>
        </p:nvSpPr>
        <p:spPr>
          <a:xfrm>
            <a:off x="155355" y="6467699"/>
            <a:ext cx="383438" cy="307777"/>
          </a:xfrm>
          <a:prstGeom prst="rect">
            <a:avLst/>
          </a:prstGeom>
          <a:noFill/>
        </p:spPr>
        <p:txBody>
          <a:bodyPr wrap="none" rtlCol="0">
            <a:spAutoFit/>
          </a:bodyPr>
          <a:lstStyle/>
          <a:p>
            <a:r>
              <a:rPr lang="es-ES" dirty="0" smtClean="0"/>
              <a:t>11</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1017980382"/>
              </p:ext>
            </p:extLst>
          </p:nvPr>
        </p:nvGraphicFramePr>
        <p:xfrm>
          <a:off x="155356" y="1417638"/>
          <a:ext cx="6564933" cy="5120640"/>
        </p:xfrm>
        <a:graphic>
          <a:graphicData uri="http://schemas.openxmlformats.org/drawingml/2006/table">
            <a:tbl>
              <a:tblPr firstRow="1" bandRow="1">
                <a:tableStyleId>{5C22544A-7EE6-4342-B048-85BDC9FD1C3A}</a:tableStyleId>
              </a:tblPr>
              <a:tblGrid>
                <a:gridCol w="1778572"/>
                <a:gridCol w="2406928"/>
                <a:gridCol w="2379433"/>
              </a:tblGrid>
              <a:tr h="370840">
                <a:tc>
                  <a:txBody>
                    <a:bodyPr/>
                    <a:lstStyle/>
                    <a:p>
                      <a:r>
                        <a:rPr lang="es-ES" dirty="0" smtClean="0">
                          <a:solidFill>
                            <a:schemeClr val="tx1"/>
                          </a:solidFill>
                        </a:rPr>
                        <a:t>Parámetro</a:t>
                      </a:r>
                      <a:endParaRPr lang="es-ES" dirty="0">
                        <a:solidFill>
                          <a:schemeClr val="tx1"/>
                        </a:solidFill>
                      </a:endParaRPr>
                    </a:p>
                  </a:txBody>
                  <a:tcPr/>
                </a:tc>
                <a:tc>
                  <a:txBody>
                    <a:bodyPr/>
                    <a:lstStyle/>
                    <a:p>
                      <a:r>
                        <a:rPr lang="es-EC" dirty="0" smtClean="0">
                          <a:solidFill>
                            <a:schemeClr val="tx1"/>
                          </a:solidFill>
                        </a:rPr>
                        <a:t>AP</a:t>
                      </a:r>
                      <a:endParaRPr lang="es-ES" dirty="0">
                        <a:solidFill>
                          <a:schemeClr val="tx1"/>
                        </a:solidFill>
                      </a:endParaRPr>
                    </a:p>
                  </a:txBody>
                  <a:tcPr/>
                </a:tc>
                <a:tc>
                  <a:txBody>
                    <a:bodyPr/>
                    <a:lstStyle/>
                    <a:p>
                      <a:r>
                        <a:rPr lang="es-EC" dirty="0" smtClean="0">
                          <a:solidFill>
                            <a:schemeClr val="tx1"/>
                          </a:solidFill>
                        </a:rPr>
                        <a:t>R1 – R2</a:t>
                      </a:r>
                      <a:endParaRPr lang="es-ES" dirty="0">
                        <a:solidFill>
                          <a:schemeClr val="tx1"/>
                        </a:solidFill>
                      </a:endParaRPr>
                    </a:p>
                  </a:txBody>
                  <a:tcPr/>
                </a:tc>
              </a:tr>
              <a:tr h="370840">
                <a:tc>
                  <a:txBody>
                    <a:bodyPr/>
                    <a:lstStyle/>
                    <a:p>
                      <a:r>
                        <a:rPr lang="es-EC" dirty="0"/>
                        <a:t>Marca/ Modelo</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err="1"/>
                        <a:t>Tp</a:t>
                      </a:r>
                      <a:r>
                        <a:rPr lang="es-EC" dirty="0"/>
                        <a:t>-link/AC1200</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err="1"/>
                        <a:t>Tp</a:t>
                      </a:r>
                      <a:r>
                        <a:rPr lang="es-EC" dirty="0"/>
                        <a:t>-link/AC1350</a:t>
                      </a:r>
                      <a:endParaRPr lang="es-ES" dirty="0"/>
                    </a:p>
                  </a:txBody>
                  <a:tcPr/>
                </a:tc>
              </a:tr>
              <a:tr h="370840">
                <a:tc>
                  <a:txBody>
                    <a:bodyPr/>
                    <a:lstStyle/>
                    <a:p>
                      <a:r>
                        <a:rPr lang="es-EC" dirty="0" smtClean="0"/>
                        <a:t>Bandas (GHz)</a:t>
                      </a:r>
                      <a:endParaRPr lang="es-ES" dirty="0"/>
                    </a:p>
                  </a:txBody>
                  <a:tcPr/>
                </a:tc>
                <a:tc>
                  <a:txBody>
                    <a:bodyPr/>
                    <a:lstStyle/>
                    <a:p>
                      <a:r>
                        <a:rPr lang="es-EC" dirty="0" smtClean="0"/>
                        <a:t>2.4, 5</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smtClean="0"/>
                        <a:t>2.4, 5</a:t>
                      </a:r>
                      <a:endParaRPr lang="es-ES" dirty="0"/>
                    </a:p>
                  </a:txBody>
                  <a:tcPr/>
                </a:tc>
              </a:tr>
              <a:tr h="370840">
                <a:tc>
                  <a:txBody>
                    <a:bodyPr/>
                    <a:lstStyle/>
                    <a:p>
                      <a:r>
                        <a:rPr lang="es-EC" dirty="0" smtClean="0"/>
                        <a:t>Velocidad</a:t>
                      </a:r>
                      <a:r>
                        <a:rPr lang="es-EC" baseline="0" dirty="0" smtClean="0"/>
                        <a:t> (Mbps)</a:t>
                      </a:r>
                      <a:endParaRPr lang="es-ES" dirty="0"/>
                    </a:p>
                  </a:txBody>
                  <a:tcPr/>
                </a:tc>
                <a:tc>
                  <a:txBody>
                    <a:bodyPr/>
                    <a:lstStyle/>
                    <a:p>
                      <a:r>
                        <a:rPr lang="es-EC" dirty="0" smtClean="0"/>
                        <a:t>300 </a:t>
                      </a:r>
                      <a:r>
                        <a:rPr lang="es-EC" dirty="0"/>
                        <a:t>(2.4 GHz)</a:t>
                      </a:r>
                    </a:p>
                    <a:p>
                      <a:r>
                        <a:rPr lang="es-EC" dirty="0" smtClean="0"/>
                        <a:t>867 </a:t>
                      </a:r>
                      <a:r>
                        <a:rPr lang="es-EC" dirty="0"/>
                        <a:t>(5 GHz)</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1400" b="0" i="0" u="none" strike="noStrike" kern="0" cap="none" spc="0" normalizeH="0" baseline="0" noProof="0" dirty="0" smtClean="0">
                          <a:ln>
                            <a:noFill/>
                          </a:ln>
                          <a:solidFill>
                            <a:srgbClr val="000000"/>
                          </a:solidFill>
                          <a:effectLst/>
                          <a:uLnTx/>
                          <a:uFillTx/>
                          <a:latin typeface="Arial"/>
                          <a:ea typeface="+mn-ea"/>
                          <a:cs typeface="+mn-cs"/>
                          <a:sym typeface="Arial"/>
                        </a:rPr>
                        <a:t>450 </a:t>
                      </a:r>
                      <a:r>
                        <a:rPr kumimoji="0" lang="es-EC" sz="1400" b="0" i="0" u="none" strike="noStrike" kern="0" cap="none" spc="0" normalizeH="0" baseline="0" noProof="0" dirty="0">
                          <a:ln>
                            <a:noFill/>
                          </a:ln>
                          <a:solidFill>
                            <a:srgbClr val="000000"/>
                          </a:solidFill>
                          <a:effectLst/>
                          <a:uLnTx/>
                          <a:uFillTx/>
                          <a:latin typeface="Arial"/>
                          <a:ea typeface="+mn-ea"/>
                          <a:cs typeface="+mn-cs"/>
                          <a:sym typeface="Arial"/>
                        </a:rPr>
                        <a:t>(2.4 GHz)</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1400" b="0" i="0" u="none" strike="noStrike" kern="0" cap="none" spc="0" normalizeH="0" baseline="0" noProof="0" dirty="0" smtClean="0">
                          <a:ln>
                            <a:noFill/>
                          </a:ln>
                          <a:solidFill>
                            <a:srgbClr val="000000"/>
                          </a:solidFill>
                          <a:effectLst/>
                          <a:uLnTx/>
                          <a:uFillTx/>
                          <a:latin typeface="Arial"/>
                          <a:ea typeface="+mn-ea"/>
                          <a:cs typeface="+mn-cs"/>
                          <a:sym typeface="Arial"/>
                        </a:rPr>
                        <a:t>867 </a:t>
                      </a:r>
                      <a:r>
                        <a:rPr kumimoji="0" lang="es-EC" sz="1400" b="0" i="0" u="none" strike="noStrike" kern="0" cap="none" spc="0" normalizeH="0" baseline="0" noProof="0" dirty="0">
                          <a:ln>
                            <a:noFill/>
                          </a:ln>
                          <a:solidFill>
                            <a:srgbClr val="000000"/>
                          </a:solidFill>
                          <a:effectLst/>
                          <a:uLnTx/>
                          <a:uFillTx/>
                          <a:latin typeface="Arial"/>
                          <a:ea typeface="+mn-ea"/>
                          <a:cs typeface="+mn-cs"/>
                          <a:sym typeface="Arial"/>
                        </a:rPr>
                        <a:t>(5 GHz)</a:t>
                      </a:r>
                      <a:endParaRPr kumimoji="0" lang="es-ES" sz="1400" b="0" i="0" u="none" strike="noStrike" kern="0" cap="none" spc="0" normalizeH="0" baseline="0" noProof="0" dirty="0">
                        <a:ln>
                          <a:noFill/>
                        </a:ln>
                        <a:solidFill>
                          <a:srgbClr val="000000"/>
                        </a:solidFill>
                        <a:effectLst/>
                        <a:uLnTx/>
                        <a:uFillTx/>
                        <a:latin typeface="Arial"/>
                        <a:ea typeface="+mn-ea"/>
                        <a:cs typeface="+mn-cs"/>
                        <a:sym typeface="Arial"/>
                      </a:endParaRPr>
                    </a:p>
                  </a:txBody>
                  <a:tcPr/>
                </a:tc>
              </a:tr>
              <a:tr h="370840">
                <a:tc>
                  <a:txBody>
                    <a:bodyPr/>
                    <a:lstStyle/>
                    <a:p>
                      <a:r>
                        <a:rPr lang="es-EC" dirty="0"/>
                        <a:t>Puertos Ethernet</a:t>
                      </a:r>
                      <a:endParaRPr lang="es-ES" dirty="0"/>
                    </a:p>
                  </a:txBody>
                  <a:tcPr/>
                </a:tc>
                <a:tc>
                  <a:txBody>
                    <a:bodyPr/>
                    <a:lstStyle/>
                    <a:p>
                      <a:r>
                        <a:rPr lang="es-EC" dirty="0"/>
                        <a:t>Gigabit Ethernet</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err="1"/>
                        <a:t>Fast</a:t>
                      </a:r>
                      <a:r>
                        <a:rPr lang="es-EC" dirty="0"/>
                        <a:t> Ethernet</a:t>
                      </a:r>
                      <a:endParaRPr lang="es-ES" dirty="0"/>
                    </a:p>
                  </a:txBody>
                  <a:tcPr/>
                </a:tc>
              </a:tr>
              <a:tr h="370840">
                <a:tc>
                  <a:txBody>
                    <a:bodyPr/>
                    <a:lstStyle/>
                    <a:p>
                      <a:r>
                        <a:rPr lang="es-EC" dirty="0"/>
                        <a:t>Estándares</a:t>
                      </a:r>
                      <a:endParaRPr lang="es-ES" dirty="0"/>
                    </a:p>
                  </a:txBody>
                  <a:tcPr/>
                </a:tc>
                <a:tc>
                  <a:txBody>
                    <a:bodyPr/>
                    <a:lstStyle/>
                    <a:p>
                      <a:r>
                        <a:rPr lang="pt-BR" dirty="0"/>
                        <a:t>IEEE 802.11ac/n/a 5GHz</a:t>
                      </a:r>
                    </a:p>
                    <a:p>
                      <a:r>
                        <a:rPr lang="pt-BR" dirty="0"/>
                        <a:t>IEEE 802.11b/g/n 2.4GHz</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a:t>IEEE 802.11ac/n/a 5GHz</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BR" dirty="0"/>
                        <a:t>IEEE 802.11b/g/n 2.4GHz</a:t>
                      </a:r>
                      <a:endParaRPr lang="es-ES" dirty="0"/>
                    </a:p>
                  </a:txBody>
                  <a:tcPr/>
                </a:tc>
              </a:tr>
              <a:tr h="185420">
                <a:tc>
                  <a:txBody>
                    <a:bodyPr/>
                    <a:lstStyle/>
                    <a:p>
                      <a:r>
                        <a:rPr lang="es-EC" dirty="0"/>
                        <a:t>MU-MIMO</a:t>
                      </a:r>
                      <a:endParaRPr lang="es-ES" dirty="0"/>
                    </a:p>
                  </a:txBody>
                  <a:tcPr/>
                </a:tc>
                <a:tc>
                  <a:txBody>
                    <a:bodyPr/>
                    <a:lstStyle/>
                    <a:p>
                      <a:r>
                        <a:rPr lang="es-EC" dirty="0"/>
                        <a:t>Si</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a:t>Si</a:t>
                      </a:r>
                      <a:endParaRPr lang="es-ES" dirty="0"/>
                    </a:p>
                  </a:txBody>
                  <a:tcPr/>
                </a:tc>
              </a:tr>
              <a:tr h="259080">
                <a:tc>
                  <a:txBody>
                    <a:bodyPr/>
                    <a:lstStyle/>
                    <a:p>
                      <a:r>
                        <a:rPr lang="es-ES" dirty="0" smtClean="0"/>
                        <a:t>Potencia</a:t>
                      </a:r>
                      <a:r>
                        <a:rPr lang="es-ES" baseline="0" dirty="0" smtClean="0"/>
                        <a:t> de </a:t>
                      </a:r>
                      <a:r>
                        <a:rPr lang="es-ES" baseline="0" dirty="0" err="1" smtClean="0"/>
                        <a:t>Tx</a:t>
                      </a:r>
                      <a:r>
                        <a:rPr lang="es-ES" baseline="0" dirty="0" smtClean="0"/>
                        <a:t> 5GHz (</a:t>
                      </a:r>
                      <a:r>
                        <a:rPr lang="es-ES" baseline="0" dirty="0" err="1" smtClean="0"/>
                        <a:t>dBm</a:t>
                      </a:r>
                      <a:r>
                        <a:rPr lang="es-ES" baseline="0" dirty="0" smtClean="0"/>
                        <a:t>)</a:t>
                      </a:r>
                      <a:endParaRPr lang="es-ES" dirty="0"/>
                    </a:p>
                  </a:txBody>
                  <a:tcPr/>
                </a:tc>
                <a:tc>
                  <a:txBody>
                    <a:bodyPr/>
                    <a:lstStyle/>
                    <a:p>
                      <a:r>
                        <a:rPr lang="es-ES" dirty="0" smtClean="0"/>
                        <a:t>20.25</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smtClean="0"/>
                        <a:t>&lt;27</a:t>
                      </a:r>
                      <a:endParaRPr lang="es-ES" dirty="0"/>
                    </a:p>
                  </a:txBody>
                  <a:tcPr/>
                </a:tc>
              </a:tr>
              <a:tr h="259080">
                <a:tc>
                  <a:txBody>
                    <a:bodyPr/>
                    <a:lstStyle/>
                    <a:p>
                      <a:r>
                        <a:rPr lang="es-ES" dirty="0" smtClean="0"/>
                        <a:t>Ganancia Antena</a:t>
                      </a:r>
                    </a:p>
                    <a:p>
                      <a:r>
                        <a:rPr lang="es-ES" dirty="0" smtClean="0"/>
                        <a:t>(</a:t>
                      </a:r>
                      <a:r>
                        <a:rPr lang="es-ES" dirty="0" err="1" smtClean="0"/>
                        <a:t>dBi</a:t>
                      </a:r>
                      <a:r>
                        <a:rPr lang="es-ES" dirty="0" smtClean="0"/>
                        <a:t>)</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dirty="0" smtClean="0"/>
                        <a:t>2,98</a:t>
                      </a:r>
                    </a:p>
                  </a:txBody>
                  <a:tcPr/>
                </a:tc>
                <a:tc>
                  <a:txBody>
                    <a:bodyPr/>
                    <a:lstStyle/>
                    <a:p>
                      <a:r>
                        <a:rPr lang="es-ES" dirty="0" smtClean="0"/>
                        <a:t>2.47</a:t>
                      </a:r>
                    </a:p>
                  </a:txBody>
                  <a:tcPr/>
                </a:tc>
              </a:tr>
              <a:tr h="370840">
                <a:tc>
                  <a:txBody>
                    <a:bodyPr/>
                    <a:lstStyle/>
                    <a:p>
                      <a:r>
                        <a:rPr lang="es-EC" dirty="0"/>
                        <a:t>Anchos de Banda de </a:t>
                      </a:r>
                      <a:r>
                        <a:rPr lang="es-EC" dirty="0" smtClean="0"/>
                        <a:t>Canal (MHz)</a:t>
                      </a:r>
                      <a:endParaRPr lang="es-ES" dirty="0"/>
                    </a:p>
                  </a:txBody>
                  <a:tcPr/>
                </a:tc>
                <a:tc>
                  <a:txBody>
                    <a:bodyPr/>
                    <a:lstStyle/>
                    <a:p>
                      <a:r>
                        <a:rPr lang="es-EC" dirty="0"/>
                        <a:t>20, 40, </a:t>
                      </a:r>
                      <a:r>
                        <a:rPr lang="es-EC" dirty="0" smtClean="0"/>
                        <a:t>80</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a:t>20, 40, </a:t>
                      </a:r>
                      <a:r>
                        <a:rPr lang="es-EC" dirty="0" smtClean="0"/>
                        <a:t>80</a:t>
                      </a:r>
                      <a:endParaRPr lang="es-ES" dirty="0"/>
                    </a:p>
                  </a:txBody>
                  <a:tcPr/>
                </a:tc>
              </a:tr>
              <a:tr h="370840">
                <a:tc>
                  <a:txBody>
                    <a:bodyPr/>
                    <a:lstStyle/>
                    <a:p>
                      <a:r>
                        <a:rPr lang="es-EC" dirty="0"/>
                        <a:t>Canales </a:t>
                      </a:r>
                      <a:endParaRPr lang="es-ES" dirty="0"/>
                    </a:p>
                  </a:txBody>
                  <a:tcPr/>
                </a:tc>
                <a:tc>
                  <a:txBody>
                    <a:bodyPr/>
                    <a:lstStyle/>
                    <a:p>
                      <a:r>
                        <a:rPr lang="es-EC" dirty="0"/>
                        <a:t>36, 40, 44, 48</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a:t>36, 40, 44, 48, 149, 153</a:t>
                      </a:r>
                      <a:endParaRPr lang="es-ES" dirty="0"/>
                    </a:p>
                  </a:txBody>
                  <a:tcPr/>
                </a:tc>
              </a:tr>
              <a:tr h="370840">
                <a:tc>
                  <a:txBody>
                    <a:bodyPr/>
                    <a:lstStyle/>
                    <a:p>
                      <a:r>
                        <a:rPr lang="es-EC" dirty="0"/>
                        <a:t>Modos</a:t>
                      </a:r>
                      <a:endParaRPr lang="es-ES" dirty="0"/>
                    </a:p>
                  </a:txBody>
                  <a:tcPr/>
                </a:tc>
                <a:tc>
                  <a:txBody>
                    <a:bodyPr/>
                    <a:lstStyle/>
                    <a:p>
                      <a:r>
                        <a:rPr lang="es-EC" dirty="0" smtClean="0"/>
                        <a:t>Router,</a:t>
                      </a:r>
                      <a:r>
                        <a:rPr lang="es-EC" baseline="0" dirty="0" smtClean="0"/>
                        <a:t> AP</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1400" b="0" i="0" u="none" strike="noStrike" kern="0" cap="none" spc="0" normalizeH="0" baseline="0" noProof="0" dirty="0" smtClean="0">
                          <a:ln>
                            <a:noFill/>
                          </a:ln>
                          <a:solidFill>
                            <a:srgbClr val="000000"/>
                          </a:solidFill>
                          <a:effectLst/>
                          <a:uLnTx/>
                          <a:uFillTx/>
                          <a:latin typeface="Arial"/>
                          <a:ea typeface="+mn-ea"/>
                          <a:cs typeface="+mn-cs"/>
                          <a:sym typeface="Arial"/>
                        </a:rPr>
                        <a:t>Router, AP</a:t>
                      </a:r>
                      <a:endParaRPr kumimoji="0" lang="es-ES" sz="1400" b="0" i="0" u="none" strike="noStrike" kern="0" cap="none" spc="0" normalizeH="0" baseline="0" noProof="0" dirty="0">
                        <a:ln>
                          <a:noFill/>
                        </a:ln>
                        <a:solidFill>
                          <a:srgbClr val="000000"/>
                        </a:solidFill>
                        <a:effectLst/>
                        <a:uLnTx/>
                        <a:uFillTx/>
                        <a:latin typeface="Arial"/>
                        <a:ea typeface="+mn-ea"/>
                        <a:cs typeface="+mn-cs"/>
                        <a:sym typeface="Arial"/>
                      </a:endParaRPr>
                    </a:p>
                  </a:txBody>
                  <a:tcPr/>
                </a:tc>
              </a:tr>
            </a:tbl>
          </a:graphicData>
        </a:graphic>
      </p:graphicFrame>
      <p:pic>
        <p:nvPicPr>
          <p:cNvPr id="4" name="Imagen 3"/>
          <p:cNvPicPr>
            <a:picLocks noChangeAspect="1"/>
          </p:cNvPicPr>
          <p:nvPr/>
        </p:nvPicPr>
        <p:blipFill>
          <a:blip r:embed="rId2"/>
          <a:stretch>
            <a:fillRect/>
          </a:stretch>
        </p:blipFill>
        <p:spPr>
          <a:xfrm>
            <a:off x="6720290" y="1470197"/>
            <a:ext cx="2351089" cy="2002218"/>
          </a:xfrm>
          <a:prstGeom prst="rect">
            <a:avLst/>
          </a:prstGeom>
        </p:spPr>
      </p:pic>
      <p:pic>
        <p:nvPicPr>
          <p:cNvPr id="8" name="Imagen 7"/>
          <p:cNvPicPr>
            <a:picLocks noChangeAspect="1"/>
          </p:cNvPicPr>
          <p:nvPr/>
        </p:nvPicPr>
        <p:blipFill>
          <a:blip r:embed="rId3"/>
          <a:stretch>
            <a:fillRect/>
          </a:stretch>
        </p:blipFill>
        <p:spPr>
          <a:xfrm>
            <a:off x="6759538" y="3654070"/>
            <a:ext cx="2229106" cy="2072516"/>
          </a:xfrm>
          <a:prstGeom prst="rect">
            <a:avLst/>
          </a:prstGeom>
        </p:spPr>
      </p:pic>
      <p:sp>
        <p:nvSpPr>
          <p:cNvPr id="9" name="CuadroTexto 8"/>
          <p:cNvSpPr txBox="1"/>
          <p:nvPr/>
        </p:nvSpPr>
        <p:spPr>
          <a:xfrm>
            <a:off x="7683276" y="3405472"/>
            <a:ext cx="425116" cy="307777"/>
          </a:xfrm>
          <a:prstGeom prst="rect">
            <a:avLst/>
          </a:prstGeom>
          <a:noFill/>
        </p:spPr>
        <p:txBody>
          <a:bodyPr wrap="none" rtlCol="0">
            <a:spAutoFit/>
          </a:bodyPr>
          <a:lstStyle/>
          <a:p>
            <a:r>
              <a:rPr lang="es-EC" dirty="0" smtClean="0"/>
              <a:t>AP</a:t>
            </a:r>
            <a:endParaRPr lang="es-EC" dirty="0"/>
          </a:p>
        </p:txBody>
      </p:sp>
      <p:sp>
        <p:nvSpPr>
          <p:cNvPr id="10" name="CuadroTexto 9"/>
          <p:cNvSpPr txBox="1"/>
          <p:nvPr/>
        </p:nvSpPr>
        <p:spPr>
          <a:xfrm>
            <a:off x="7453142" y="5716607"/>
            <a:ext cx="841897" cy="307777"/>
          </a:xfrm>
          <a:prstGeom prst="rect">
            <a:avLst/>
          </a:prstGeom>
          <a:noFill/>
        </p:spPr>
        <p:txBody>
          <a:bodyPr wrap="none" rtlCol="0">
            <a:spAutoFit/>
          </a:bodyPr>
          <a:lstStyle/>
          <a:p>
            <a:r>
              <a:rPr lang="es-EC" dirty="0" smtClean="0"/>
              <a:t>R1 – R2</a:t>
            </a:r>
            <a:endParaRPr lang="es-EC" dirty="0"/>
          </a:p>
        </p:txBody>
      </p:sp>
    </p:spTree>
    <p:extLst>
      <p:ext uri="{BB962C8B-B14F-4D97-AF65-F5344CB8AC3E}">
        <p14:creationId xmlns:p14="http://schemas.microsoft.com/office/powerpoint/2010/main" val="489396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1051560"/>
            <a:ext cx="8229600" cy="5074603"/>
          </a:xfrm>
        </p:spPr>
        <p:txBody>
          <a:bodyPr/>
          <a:lstStyle/>
          <a:p>
            <a:pPr marL="76200" indent="0">
              <a:buNone/>
            </a:pPr>
            <a:r>
              <a:rPr lang="es-EC" b="1" dirty="0" smtClean="0">
                <a:solidFill>
                  <a:schemeClr val="tx1"/>
                </a:solidFill>
              </a:rPr>
              <a:t>Materiales</a:t>
            </a:r>
          </a:p>
          <a:p>
            <a:pPr marL="76200" indent="0">
              <a:buNone/>
            </a:pPr>
            <a:r>
              <a:rPr lang="es-EC" dirty="0" smtClean="0">
                <a:solidFill>
                  <a:schemeClr val="tx1"/>
                </a:solidFill>
              </a:rPr>
              <a:t>Software de Inyección de Tráfico</a:t>
            </a:r>
          </a:p>
          <a:p>
            <a:pPr marL="76200" indent="0">
              <a:buNone/>
            </a:pPr>
            <a:endParaRPr lang="es-EC" dirty="0">
              <a:solidFill>
                <a:schemeClr val="tx1"/>
              </a:solidFill>
            </a:endParaRPr>
          </a:p>
        </p:txBody>
      </p:sp>
      <p:sp>
        <p:nvSpPr>
          <p:cNvPr id="3" name="Título 2"/>
          <p:cNvSpPr>
            <a:spLocks noGrp="1"/>
          </p:cNvSpPr>
          <p:nvPr>
            <p:ph type="title"/>
          </p:nvPr>
        </p:nvSpPr>
        <p:spPr>
          <a:xfrm>
            <a:off x="457200" y="355600"/>
            <a:ext cx="8229600" cy="1143000"/>
          </a:xfrm>
        </p:spPr>
        <p:txBody>
          <a:bodyPr/>
          <a:lstStyle/>
          <a:p>
            <a:r>
              <a:rPr lang="es-EC" dirty="0" smtClean="0">
                <a:solidFill>
                  <a:schemeClr val="tx1"/>
                </a:solidFill>
              </a:rPr>
              <a:t>Desarrollo</a:t>
            </a:r>
            <a:endParaRPr lang="es-EC" dirty="0">
              <a:solidFill>
                <a:schemeClr val="tx1"/>
              </a:solidFill>
            </a:endParaRPr>
          </a:p>
        </p:txBody>
      </p:sp>
      <p:graphicFrame>
        <p:nvGraphicFramePr>
          <p:cNvPr id="5" name="Diagrama 4"/>
          <p:cNvGraphicFramePr/>
          <p:nvPr>
            <p:extLst>
              <p:ext uri="{D42A27DB-BD31-4B8C-83A1-F6EECF244321}">
                <p14:modId xmlns:p14="http://schemas.microsoft.com/office/powerpoint/2010/main" val="1923935632"/>
              </p:ext>
            </p:extLst>
          </p:nvPr>
        </p:nvGraphicFramePr>
        <p:xfrm>
          <a:off x="3810000" y="2402840"/>
          <a:ext cx="4986528" cy="3092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p:cNvPicPr>
            <a:picLocks noChangeAspect="1"/>
          </p:cNvPicPr>
          <p:nvPr/>
        </p:nvPicPr>
        <p:blipFill>
          <a:blip r:embed="rId7"/>
          <a:stretch>
            <a:fillRect/>
          </a:stretch>
        </p:blipFill>
        <p:spPr>
          <a:xfrm>
            <a:off x="1077373" y="2194560"/>
            <a:ext cx="2013299" cy="3602069"/>
          </a:xfrm>
          <a:prstGeom prst="rect">
            <a:avLst/>
          </a:prstGeom>
        </p:spPr>
      </p:pic>
      <p:sp>
        <p:nvSpPr>
          <p:cNvPr id="6" name="CuadroTexto 5">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12</a:t>
            </a:r>
            <a:endParaRPr lang="es-ES" dirty="0"/>
          </a:p>
        </p:txBody>
      </p:sp>
    </p:spTree>
    <p:extLst>
      <p:ext uri="{BB962C8B-B14F-4D97-AF65-F5344CB8AC3E}">
        <p14:creationId xmlns:p14="http://schemas.microsoft.com/office/powerpoint/2010/main" val="427603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F5430EB1-1E27-454F-B63C-CBFD0BF2F02A}"/>
              </a:ext>
            </a:extLst>
          </p:cNvPr>
          <p:cNvSpPr>
            <a:spLocks noGrp="1"/>
          </p:cNvSpPr>
          <p:nvPr>
            <p:ph type="body" idx="1"/>
          </p:nvPr>
        </p:nvSpPr>
        <p:spPr>
          <a:xfrm>
            <a:off x="457200" y="1119674"/>
            <a:ext cx="8229600" cy="5006490"/>
          </a:xfrm>
        </p:spPr>
        <p:txBody>
          <a:bodyPr/>
          <a:lstStyle/>
          <a:p>
            <a:pPr marL="76200" indent="0">
              <a:buNone/>
            </a:pPr>
            <a:r>
              <a:rPr lang="es-EC" b="1" dirty="0" smtClean="0">
                <a:solidFill>
                  <a:schemeClr val="tx1"/>
                </a:solidFill>
              </a:rPr>
              <a:t>Banda de Frecuencia</a:t>
            </a:r>
          </a:p>
          <a:p>
            <a:endParaRPr lang="es-EC" dirty="0">
              <a:solidFill>
                <a:schemeClr val="tx1"/>
              </a:solidFill>
            </a:endParaRPr>
          </a:p>
          <a:p>
            <a:endParaRPr lang="es-EC" dirty="0" smtClean="0">
              <a:solidFill>
                <a:schemeClr val="tx1"/>
              </a:solidFill>
            </a:endParaRPr>
          </a:p>
          <a:p>
            <a:endParaRPr lang="es-EC" dirty="0" smtClean="0">
              <a:solidFill>
                <a:schemeClr val="tx1"/>
              </a:solidFill>
            </a:endParaRPr>
          </a:p>
          <a:p>
            <a:endParaRPr lang="es-EC" dirty="0" smtClean="0">
              <a:solidFill>
                <a:schemeClr val="tx1"/>
              </a:solidFill>
            </a:endParaRPr>
          </a:p>
          <a:p>
            <a:pPr marL="76200" indent="0">
              <a:buNone/>
            </a:pPr>
            <a:r>
              <a:rPr lang="es-EC" b="1" dirty="0" smtClean="0">
                <a:solidFill>
                  <a:schemeClr val="tx1"/>
                </a:solidFill>
              </a:rPr>
              <a:t>Canales</a:t>
            </a:r>
            <a:endParaRPr lang="es-ES" b="1" dirty="0">
              <a:solidFill>
                <a:schemeClr val="tx1"/>
              </a:solidFill>
            </a:endParaRPr>
          </a:p>
        </p:txBody>
      </p:sp>
      <p:sp>
        <p:nvSpPr>
          <p:cNvPr id="3" name="Título 2">
            <a:extLst>
              <a:ext uri="{FF2B5EF4-FFF2-40B4-BE49-F238E27FC236}">
                <a16:creationId xmlns:a16="http://schemas.microsoft.com/office/drawing/2014/main" xmlns="" id="{B02EC601-94A2-4A17-971E-70167B1C7004}"/>
              </a:ext>
            </a:extLst>
          </p:cNvPr>
          <p:cNvSpPr>
            <a:spLocks noGrp="1"/>
          </p:cNvSpPr>
          <p:nvPr>
            <p:ph type="title"/>
          </p:nvPr>
        </p:nvSpPr>
        <p:spPr>
          <a:xfrm>
            <a:off x="457200" y="274638"/>
            <a:ext cx="8229600" cy="712914"/>
          </a:xfrm>
        </p:spPr>
        <p:txBody>
          <a:bodyPr/>
          <a:lstStyle/>
          <a:p>
            <a:r>
              <a:rPr lang="es-BO" dirty="0" smtClean="0">
                <a:solidFill>
                  <a:schemeClr val="tx1"/>
                </a:solidFill>
              </a:rPr>
              <a:t>Desarrollo</a:t>
            </a:r>
            <a:endParaRPr lang="es-ES" dirty="0">
              <a:solidFill>
                <a:schemeClr val="tx1"/>
              </a:solidFill>
            </a:endParaRPr>
          </a:p>
        </p:txBody>
      </p:sp>
      <p:pic>
        <p:nvPicPr>
          <p:cNvPr id="1026" name="Picture 2" descr="Qué banda wifi es mejor? ¿Que es A, B, G, N o 2,4 y 5 Ghz?"/>
          <p:cNvPicPr>
            <a:picLocks noChangeAspect="1" noChangeArrowheads="1"/>
          </p:cNvPicPr>
          <p:nvPr/>
        </p:nvPicPr>
        <p:blipFill rotWithShape="1">
          <a:blip r:embed="rId2">
            <a:extLst>
              <a:ext uri="{28A0092B-C50C-407E-A947-70E740481C1C}">
                <a14:useLocalDpi xmlns:a14="http://schemas.microsoft.com/office/drawing/2010/main" val="0"/>
              </a:ext>
            </a:extLst>
          </a:blip>
          <a:srcRect l="941" t="15681" b="5912"/>
          <a:stretch/>
        </p:blipFill>
        <p:spPr bwMode="auto">
          <a:xfrm>
            <a:off x="2043318" y="1572176"/>
            <a:ext cx="5057359" cy="187452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13</a:t>
            </a:r>
            <a:endParaRPr lang="es-ES" dirty="0"/>
          </a:p>
        </p:txBody>
      </p:sp>
      <p:pic>
        <p:nvPicPr>
          <p:cNvPr id="5" name="Imagen 4"/>
          <p:cNvPicPr>
            <a:picLocks noChangeAspect="1"/>
          </p:cNvPicPr>
          <p:nvPr/>
        </p:nvPicPr>
        <p:blipFill>
          <a:blip r:embed="rId3"/>
          <a:stretch>
            <a:fillRect/>
          </a:stretch>
        </p:blipFill>
        <p:spPr>
          <a:xfrm>
            <a:off x="914397" y="3757550"/>
            <a:ext cx="7315200" cy="1765495"/>
          </a:xfrm>
          <a:prstGeom prst="rect">
            <a:avLst/>
          </a:prstGeom>
        </p:spPr>
      </p:pic>
    </p:spTree>
    <p:extLst>
      <p:ext uri="{BB962C8B-B14F-4D97-AF65-F5344CB8AC3E}">
        <p14:creationId xmlns:p14="http://schemas.microsoft.com/office/powerpoint/2010/main" val="350826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768096"/>
            <a:ext cx="8229600" cy="5358068"/>
          </a:xfrm>
        </p:spPr>
        <p:txBody>
          <a:bodyPr/>
          <a:lstStyle/>
          <a:p>
            <a:pPr marL="76200" indent="0">
              <a:buNone/>
            </a:pPr>
            <a:r>
              <a:rPr lang="es-EC" b="1" dirty="0" smtClean="0">
                <a:solidFill>
                  <a:schemeClr val="tx1"/>
                </a:solidFill>
              </a:rPr>
              <a:t>Escenarios de Prueba</a:t>
            </a:r>
          </a:p>
          <a:p>
            <a:pPr marL="76200" indent="0">
              <a:buNone/>
            </a:pPr>
            <a:r>
              <a:rPr lang="es-EC" dirty="0" smtClean="0">
                <a:solidFill>
                  <a:schemeClr val="tx1"/>
                </a:solidFill>
              </a:rPr>
              <a:t>ESCENARIO 1 </a:t>
            </a:r>
            <a:r>
              <a:rPr lang="es-EC" dirty="0">
                <a:solidFill>
                  <a:schemeClr val="tx1"/>
                </a:solidFill>
              </a:rPr>
              <a:t>(IEEE 802.11 ac, WAVE 1)	</a:t>
            </a: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r>
              <a:rPr lang="es-EC" dirty="0">
                <a:solidFill>
                  <a:schemeClr val="tx1"/>
                </a:solidFill>
              </a:rPr>
              <a:t>     </a:t>
            </a:r>
          </a:p>
          <a:p>
            <a:pPr marL="76200" indent="0">
              <a:buNone/>
            </a:pPr>
            <a:r>
              <a:rPr lang="es-EC" dirty="0">
                <a:solidFill>
                  <a:schemeClr val="tx1"/>
                </a:solidFill>
              </a:rPr>
              <a:t>   </a:t>
            </a:r>
          </a:p>
        </p:txBody>
      </p:sp>
      <p:sp>
        <p:nvSpPr>
          <p:cNvPr id="3" name="Título 2"/>
          <p:cNvSpPr>
            <a:spLocks noGrp="1"/>
          </p:cNvSpPr>
          <p:nvPr>
            <p:ph type="title"/>
          </p:nvPr>
        </p:nvSpPr>
        <p:spPr>
          <a:xfrm>
            <a:off x="457200" y="274638"/>
            <a:ext cx="8229600" cy="641588"/>
          </a:xfrm>
        </p:spPr>
        <p:txBody>
          <a:bodyPr/>
          <a:lstStyle/>
          <a:p>
            <a:r>
              <a:rPr lang="es-EC" dirty="0" smtClean="0">
                <a:solidFill>
                  <a:schemeClr val="tx1"/>
                </a:solidFill>
              </a:rPr>
              <a:t>Desarrollo</a:t>
            </a:r>
            <a:r>
              <a:rPr lang="es-EC" dirty="0">
                <a:solidFill>
                  <a:schemeClr val="tx1"/>
                </a:solidFill>
              </a:rPr>
              <a:t/>
            </a:r>
            <a:br>
              <a:rPr lang="es-EC" dirty="0">
                <a:solidFill>
                  <a:schemeClr val="tx1"/>
                </a:solidFill>
              </a:rPr>
            </a:br>
            <a:endParaRPr lang="es-EC" dirty="0">
              <a:solidFill>
                <a:schemeClr val="tx1"/>
              </a:solidFill>
            </a:endParaRPr>
          </a:p>
        </p:txBody>
      </p:sp>
      <p:sp>
        <p:nvSpPr>
          <p:cNvPr id="7" name="CuadroTexto 6">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14</a:t>
            </a:r>
            <a:endParaRPr lang="es-ES" dirty="0"/>
          </a:p>
        </p:txBody>
      </p:sp>
      <p:pic>
        <p:nvPicPr>
          <p:cNvPr id="4" name="Imagen 3"/>
          <p:cNvPicPr>
            <a:picLocks noChangeAspect="1"/>
          </p:cNvPicPr>
          <p:nvPr/>
        </p:nvPicPr>
        <p:blipFill>
          <a:blip r:embed="rId2"/>
          <a:stretch>
            <a:fillRect/>
          </a:stretch>
        </p:blipFill>
        <p:spPr>
          <a:xfrm>
            <a:off x="1392960" y="3181604"/>
            <a:ext cx="6358075" cy="2045255"/>
          </a:xfrm>
          <a:prstGeom prst="rect">
            <a:avLst/>
          </a:prstGeom>
        </p:spPr>
      </p:pic>
      <p:pic>
        <p:nvPicPr>
          <p:cNvPr id="14" name="Imagen 13"/>
          <p:cNvPicPr>
            <a:picLocks noChangeAspect="1"/>
          </p:cNvPicPr>
          <p:nvPr/>
        </p:nvPicPr>
        <p:blipFill>
          <a:blip r:embed="rId3"/>
          <a:stretch>
            <a:fillRect/>
          </a:stretch>
        </p:blipFill>
        <p:spPr>
          <a:xfrm>
            <a:off x="990598" y="2138376"/>
            <a:ext cx="7162800" cy="3295650"/>
          </a:xfrm>
          <a:prstGeom prst="rect">
            <a:avLst/>
          </a:prstGeom>
        </p:spPr>
      </p:pic>
    </p:spTree>
    <p:extLst>
      <p:ext uri="{BB962C8B-B14F-4D97-AF65-F5344CB8AC3E}">
        <p14:creationId xmlns:p14="http://schemas.microsoft.com/office/powerpoint/2010/main" val="188512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768096"/>
            <a:ext cx="8229600" cy="5358068"/>
          </a:xfrm>
        </p:spPr>
        <p:txBody>
          <a:bodyPr/>
          <a:lstStyle/>
          <a:p>
            <a:pPr marL="76200" indent="0">
              <a:buNone/>
            </a:pPr>
            <a:r>
              <a:rPr lang="es-EC" b="1" dirty="0" smtClean="0">
                <a:solidFill>
                  <a:schemeClr val="tx1"/>
                </a:solidFill>
              </a:rPr>
              <a:t>Escenarios de Prueba</a:t>
            </a:r>
          </a:p>
          <a:p>
            <a:pPr marL="76200" indent="0">
              <a:buNone/>
            </a:pPr>
            <a:r>
              <a:rPr lang="es-EC" dirty="0" smtClean="0">
                <a:solidFill>
                  <a:schemeClr val="tx1"/>
                </a:solidFill>
              </a:rPr>
              <a:t>ESCENARIO </a:t>
            </a:r>
            <a:r>
              <a:rPr lang="es-EC" dirty="0">
                <a:solidFill>
                  <a:schemeClr val="tx1"/>
                </a:solidFill>
              </a:rPr>
              <a:t>2 (IEEE 802.11 ac, WAVE 2)	</a:t>
            </a: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p:txBody>
      </p:sp>
      <p:sp>
        <p:nvSpPr>
          <p:cNvPr id="3" name="Título 2"/>
          <p:cNvSpPr>
            <a:spLocks noGrp="1"/>
          </p:cNvSpPr>
          <p:nvPr>
            <p:ph type="title"/>
          </p:nvPr>
        </p:nvSpPr>
        <p:spPr>
          <a:xfrm>
            <a:off x="457200" y="274638"/>
            <a:ext cx="8229600" cy="639762"/>
          </a:xfrm>
        </p:spPr>
        <p:txBody>
          <a:bodyPr/>
          <a:lstStyle/>
          <a:p>
            <a:r>
              <a:rPr lang="es-EC" dirty="0" smtClean="0">
                <a:solidFill>
                  <a:schemeClr val="tx1"/>
                </a:solidFill>
              </a:rPr>
              <a:t>Desarrollo</a:t>
            </a:r>
            <a:r>
              <a:rPr lang="es-EC" dirty="0">
                <a:solidFill>
                  <a:schemeClr val="tx1"/>
                </a:solidFill>
              </a:rPr>
              <a:t/>
            </a:r>
            <a:br>
              <a:rPr lang="es-EC" dirty="0">
                <a:solidFill>
                  <a:schemeClr val="tx1"/>
                </a:solidFill>
              </a:rPr>
            </a:br>
            <a:endParaRPr lang="es-EC" dirty="0">
              <a:solidFill>
                <a:schemeClr val="tx1"/>
              </a:solidFill>
            </a:endParaRPr>
          </a:p>
        </p:txBody>
      </p:sp>
      <p:sp>
        <p:nvSpPr>
          <p:cNvPr id="7" name="CuadroTexto 6">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15</a:t>
            </a:r>
            <a:endParaRPr lang="es-ES" dirty="0"/>
          </a:p>
        </p:txBody>
      </p:sp>
      <p:pic>
        <p:nvPicPr>
          <p:cNvPr id="6" name="Imagen 5"/>
          <p:cNvPicPr>
            <a:picLocks noChangeAspect="1"/>
          </p:cNvPicPr>
          <p:nvPr/>
        </p:nvPicPr>
        <p:blipFill>
          <a:blip r:embed="rId2"/>
          <a:stretch>
            <a:fillRect/>
          </a:stretch>
        </p:blipFill>
        <p:spPr>
          <a:xfrm>
            <a:off x="1519775" y="2915145"/>
            <a:ext cx="6104449" cy="2102253"/>
          </a:xfrm>
          <a:prstGeom prst="rect">
            <a:avLst/>
          </a:prstGeom>
        </p:spPr>
      </p:pic>
      <p:pic>
        <p:nvPicPr>
          <p:cNvPr id="5" name="Imagen 4"/>
          <p:cNvPicPr>
            <a:picLocks noChangeAspect="1"/>
          </p:cNvPicPr>
          <p:nvPr/>
        </p:nvPicPr>
        <p:blipFill>
          <a:blip r:embed="rId3"/>
          <a:stretch>
            <a:fillRect/>
          </a:stretch>
        </p:blipFill>
        <p:spPr>
          <a:xfrm>
            <a:off x="1085849" y="2080897"/>
            <a:ext cx="6972300" cy="3114675"/>
          </a:xfrm>
          <a:prstGeom prst="rect">
            <a:avLst/>
          </a:prstGeom>
        </p:spPr>
      </p:pic>
    </p:spTree>
    <p:extLst>
      <p:ext uri="{BB962C8B-B14F-4D97-AF65-F5344CB8AC3E}">
        <p14:creationId xmlns:p14="http://schemas.microsoft.com/office/powerpoint/2010/main" val="250140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arcador de texto 1"/>
              <p:cNvSpPr>
                <a:spLocks noGrp="1"/>
              </p:cNvSpPr>
              <p:nvPr>
                <p:ph type="body" idx="1"/>
              </p:nvPr>
            </p:nvSpPr>
            <p:spPr>
              <a:xfrm>
                <a:off x="457200" y="699084"/>
                <a:ext cx="8229600" cy="5358068"/>
              </a:xfrm>
            </p:spPr>
            <p:txBody>
              <a:bodyPr/>
              <a:lstStyle/>
              <a:p>
                <a:pPr marL="76200" indent="0">
                  <a:buNone/>
                </a:pPr>
                <a:r>
                  <a:rPr lang="es-EC" dirty="0" smtClean="0">
                    <a:solidFill>
                      <a:schemeClr val="tx1"/>
                    </a:solidFill>
                  </a:rPr>
                  <a:t>Modelo de Propagación ITU-R:</a:t>
                </a:r>
              </a:p>
              <a:p>
                <a:pPr marL="76200" indent="0" algn="ctr">
                  <a:buNone/>
                </a:pPr>
                <a14:m>
                  <m:oMathPara xmlns:m="http://schemas.openxmlformats.org/officeDocument/2006/math">
                    <m:oMathParaPr>
                      <m:jc m:val="centerGroup"/>
                    </m:oMathParaPr>
                    <m:oMath xmlns:m="http://schemas.openxmlformats.org/officeDocument/2006/math">
                      <m:r>
                        <a:rPr lang="es-EC" sz="1600" b="0" i="1" smtClean="0">
                          <a:solidFill>
                            <a:schemeClr val="tx1"/>
                          </a:solidFill>
                          <a:latin typeface="Cambria Math" panose="02040503050406030204" pitchFamily="18" charset="0"/>
                        </a:rPr>
                        <m:t>𝐿</m:t>
                      </m:r>
                      <m:d>
                        <m:dPr>
                          <m:ctrlPr>
                            <a:rPr lang="es-EC" sz="1600" b="0" i="1" smtClean="0">
                              <a:solidFill>
                                <a:schemeClr val="tx1"/>
                              </a:solidFill>
                              <a:latin typeface="Cambria Math" panose="02040503050406030204" pitchFamily="18" charset="0"/>
                            </a:rPr>
                          </m:ctrlPr>
                        </m:dPr>
                        <m:e>
                          <m:r>
                            <a:rPr lang="es-EC" sz="1600" b="0" i="1" smtClean="0">
                              <a:solidFill>
                                <a:schemeClr val="tx1"/>
                              </a:solidFill>
                              <a:latin typeface="Cambria Math" panose="02040503050406030204" pitchFamily="18" charset="0"/>
                            </a:rPr>
                            <m:t>𝑑𝐵</m:t>
                          </m:r>
                        </m:e>
                      </m:d>
                      <m:r>
                        <a:rPr lang="en-US" sz="1600" b="0" i="1" smtClean="0">
                          <a:solidFill>
                            <a:schemeClr val="tx1"/>
                          </a:solidFill>
                          <a:latin typeface="Cambria Math" panose="02040503050406030204" pitchFamily="18" charset="0"/>
                        </a:rPr>
                        <m:t>=20</m:t>
                      </m:r>
                      <m:func>
                        <m:funcPr>
                          <m:ctrlPr>
                            <a:rPr lang="en-US" sz="1600" b="0" i="1" smtClean="0">
                              <a:solidFill>
                                <a:schemeClr val="tx1"/>
                              </a:solidFill>
                              <a:latin typeface="Cambria Math" panose="02040503050406030204" pitchFamily="18" charset="0"/>
                            </a:rPr>
                          </m:ctrlPr>
                        </m:funcPr>
                        <m:fName>
                          <m:sSub>
                            <m:sSubPr>
                              <m:ctrlPr>
                                <a:rPr lang="en-US" sz="1600" b="0" i="1" smtClean="0">
                                  <a:solidFill>
                                    <a:schemeClr val="tx1"/>
                                  </a:solidFill>
                                  <a:latin typeface="Cambria Math" panose="02040503050406030204" pitchFamily="18" charset="0"/>
                                </a:rPr>
                              </m:ctrlPr>
                            </m:sSubPr>
                            <m:e>
                              <m:r>
                                <m:rPr>
                                  <m:sty m:val="p"/>
                                </m:rPr>
                                <a:rPr lang="en-US" sz="1600" b="0" i="0" smtClean="0">
                                  <a:solidFill>
                                    <a:schemeClr val="tx1"/>
                                  </a:solidFill>
                                  <a:latin typeface="Cambria Math" panose="02040503050406030204" pitchFamily="18" charset="0"/>
                                </a:rPr>
                                <m:t>log</m:t>
                              </m:r>
                            </m:e>
                            <m:sub>
                              <m:r>
                                <a:rPr lang="en-US" sz="1600" b="0" i="1" smtClean="0">
                                  <a:solidFill>
                                    <a:schemeClr val="tx1"/>
                                  </a:solidFill>
                                  <a:latin typeface="Cambria Math" panose="02040503050406030204" pitchFamily="18" charset="0"/>
                                </a:rPr>
                                <m:t>10</m:t>
                              </m:r>
                            </m:sub>
                          </m:sSub>
                        </m:fName>
                        <m:e>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𝑓</m:t>
                              </m:r>
                            </m:e>
                          </m:d>
                        </m:e>
                      </m:func>
                      <m:r>
                        <a:rPr lang="en-US" sz="1600" b="0" i="1" smtClean="0">
                          <a:solidFill>
                            <a:schemeClr val="tx1"/>
                          </a:solidFill>
                          <a:latin typeface="Cambria Math" panose="02040503050406030204" pitchFamily="18" charset="0"/>
                        </a:rPr>
                        <m:t>−28+</m:t>
                      </m:r>
                      <m:r>
                        <a:rPr lang="en-US" sz="1600" b="0" i="1" smtClean="0">
                          <a:solidFill>
                            <a:schemeClr val="tx1"/>
                          </a:solidFill>
                          <a:latin typeface="Cambria Math" panose="02040503050406030204" pitchFamily="18" charset="0"/>
                        </a:rPr>
                        <m:t>𝑁</m:t>
                      </m:r>
                      <m:func>
                        <m:funcPr>
                          <m:ctrlPr>
                            <a:rPr lang="en-US" sz="1600" b="0" i="1" smtClean="0">
                              <a:solidFill>
                                <a:schemeClr val="tx1"/>
                              </a:solidFill>
                              <a:latin typeface="Cambria Math" panose="02040503050406030204" pitchFamily="18" charset="0"/>
                            </a:rPr>
                          </m:ctrlPr>
                        </m:funcPr>
                        <m:fName>
                          <m:sSub>
                            <m:sSubPr>
                              <m:ctrlPr>
                                <a:rPr lang="en-US" sz="1600" b="0" i="1" smtClean="0">
                                  <a:solidFill>
                                    <a:schemeClr val="tx1"/>
                                  </a:solidFill>
                                  <a:latin typeface="Cambria Math" panose="02040503050406030204" pitchFamily="18" charset="0"/>
                                </a:rPr>
                              </m:ctrlPr>
                            </m:sSubPr>
                            <m:e>
                              <m:r>
                                <m:rPr>
                                  <m:sty m:val="p"/>
                                </m:rPr>
                                <a:rPr lang="en-US" sz="1600" b="0" i="0" smtClean="0">
                                  <a:solidFill>
                                    <a:schemeClr val="tx1"/>
                                  </a:solidFill>
                                  <a:latin typeface="Cambria Math" panose="02040503050406030204" pitchFamily="18" charset="0"/>
                                </a:rPr>
                                <m:t>log</m:t>
                              </m:r>
                            </m:e>
                            <m:sub>
                              <m:r>
                                <a:rPr lang="en-US" sz="1600" b="0" i="1" smtClean="0">
                                  <a:solidFill>
                                    <a:schemeClr val="tx1"/>
                                  </a:solidFill>
                                  <a:latin typeface="Cambria Math" panose="02040503050406030204" pitchFamily="18" charset="0"/>
                                </a:rPr>
                                <m:t>10</m:t>
                              </m:r>
                            </m:sub>
                          </m:sSub>
                        </m:fName>
                        <m:e>
                          <m:d>
                            <m:dPr>
                              <m:ctrlPr>
                                <a:rPr lang="en-US" sz="1600" b="0" i="1" smtClean="0">
                                  <a:solidFill>
                                    <a:schemeClr val="tx1"/>
                                  </a:solidFill>
                                  <a:latin typeface="Cambria Math" panose="02040503050406030204" pitchFamily="18" charset="0"/>
                                </a:rPr>
                              </m:ctrlPr>
                            </m:dPr>
                            <m:e>
                              <m:f>
                                <m:fPr>
                                  <m:ctrlPr>
                                    <a:rPr lang="en-US" sz="1600" b="0" i="1" smtClean="0">
                                      <a:solidFill>
                                        <a:schemeClr val="tx1"/>
                                      </a:solidFill>
                                      <a:latin typeface="Cambria Math" panose="02040503050406030204" pitchFamily="18" charset="0"/>
                                    </a:rPr>
                                  </m:ctrlPr>
                                </m:fPr>
                                <m:num>
                                  <m:r>
                                    <a:rPr lang="en-US" sz="1600" b="0" i="1" smtClean="0">
                                      <a:solidFill>
                                        <a:schemeClr val="tx1"/>
                                      </a:solidFill>
                                      <a:latin typeface="Cambria Math" panose="02040503050406030204" pitchFamily="18" charset="0"/>
                                    </a:rPr>
                                    <m:t>𝑑</m:t>
                                  </m:r>
                                </m:num>
                                <m:den>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𝑑</m:t>
                                      </m:r>
                                    </m:e>
                                    <m:sub>
                                      <m:r>
                                        <a:rPr lang="en-US" sz="1600" b="0" i="1" smtClean="0">
                                          <a:solidFill>
                                            <a:schemeClr val="tx1"/>
                                          </a:solidFill>
                                          <a:latin typeface="Cambria Math" panose="02040503050406030204" pitchFamily="18" charset="0"/>
                                        </a:rPr>
                                        <m:t>0</m:t>
                                      </m:r>
                                    </m:sub>
                                  </m:sSub>
                                </m:den>
                              </m:f>
                            </m:e>
                          </m:d>
                          <m:r>
                            <a:rPr lang="en-US" sz="1600" b="0" i="1" smtClean="0">
                              <a:solidFill>
                                <a:schemeClr val="tx1"/>
                              </a:solidFill>
                              <a:latin typeface="Cambria Math" panose="02040503050406030204" pitchFamily="18" charset="0"/>
                            </a:rPr>
                            <m:t>+</m:t>
                          </m:r>
                          <m:sSub>
                            <m:sSubPr>
                              <m:ctrlPr>
                                <a:rPr lang="en-US" sz="1600" b="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𝐿</m:t>
                              </m:r>
                            </m:e>
                            <m:sub>
                              <m:r>
                                <a:rPr lang="en-US" sz="1600" b="0" i="1" smtClean="0">
                                  <a:solidFill>
                                    <a:schemeClr val="tx1"/>
                                  </a:solidFill>
                                  <a:latin typeface="Cambria Math" panose="02040503050406030204" pitchFamily="18" charset="0"/>
                                </a:rPr>
                                <m:t>𝑓</m:t>
                              </m:r>
                            </m:sub>
                          </m:sSub>
                          <m:d>
                            <m:dPr>
                              <m:ctrlPr>
                                <a:rPr lang="en-US" sz="1600" b="0" i="1" smtClean="0">
                                  <a:solidFill>
                                    <a:schemeClr val="tx1"/>
                                  </a:solidFill>
                                  <a:latin typeface="Cambria Math" panose="02040503050406030204" pitchFamily="18" charset="0"/>
                                </a:rPr>
                              </m:ctrlPr>
                            </m:dPr>
                            <m:e>
                              <m:r>
                                <a:rPr lang="en-US" sz="1600" b="0" i="1" smtClean="0">
                                  <a:solidFill>
                                    <a:schemeClr val="tx1"/>
                                  </a:solidFill>
                                  <a:latin typeface="Cambria Math" panose="02040503050406030204" pitchFamily="18" charset="0"/>
                                </a:rPr>
                                <m:t>𝑛</m:t>
                              </m:r>
                            </m:e>
                          </m:d>
                        </m:e>
                      </m:func>
                    </m:oMath>
                  </m:oMathPara>
                </a14:m>
                <a:endParaRPr lang="en-US" sz="1600" b="0" i="1" dirty="0" smtClean="0">
                  <a:solidFill>
                    <a:schemeClr val="tx1"/>
                  </a:solidFill>
                  <a:latin typeface="Cambria Math" panose="02040503050406030204" pitchFamily="18" charset="0"/>
                </a:endParaRPr>
              </a:p>
              <a:p>
                <a:pPr marL="76200" indent="0" algn="ctr">
                  <a:buNone/>
                </a:pPr>
                <a14:m>
                  <m:oMathPara xmlns:m="http://schemas.openxmlformats.org/officeDocument/2006/math">
                    <m:oMathParaPr>
                      <m:jc m:val="centerGroup"/>
                    </m:oMathParaPr>
                    <m:oMath xmlns:m="http://schemas.openxmlformats.org/officeDocument/2006/math">
                      <m:r>
                        <a:rPr lang="es-EC" sz="1600" i="1" smtClean="0">
                          <a:solidFill>
                            <a:srgbClr val="000000"/>
                          </a:solidFill>
                          <a:latin typeface="Cambria Math" panose="02040503050406030204" pitchFamily="18" charset="0"/>
                        </a:rPr>
                        <m:t>𝐿</m:t>
                      </m:r>
                      <m:d>
                        <m:dPr>
                          <m:ctrlPr>
                            <a:rPr lang="es-EC" sz="1600" i="1">
                              <a:solidFill>
                                <a:srgbClr val="000000"/>
                              </a:solidFill>
                              <a:latin typeface="Cambria Math" panose="02040503050406030204" pitchFamily="18" charset="0"/>
                            </a:rPr>
                          </m:ctrlPr>
                        </m:dPr>
                        <m:e>
                          <m:r>
                            <a:rPr lang="es-EC" sz="1600" i="1">
                              <a:solidFill>
                                <a:srgbClr val="000000"/>
                              </a:solidFill>
                              <a:latin typeface="Cambria Math" panose="02040503050406030204" pitchFamily="18" charset="0"/>
                            </a:rPr>
                            <m:t>𝑑𝐵</m:t>
                          </m:r>
                        </m:e>
                      </m:d>
                      <m:r>
                        <a:rPr lang="en-US" sz="1600" i="1">
                          <a:solidFill>
                            <a:srgbClr val="000000"/>
                          </a:solidFill>
                          <a:latin typeface="Cambria Math" panose="02040503050406030204" pitchFamily="18" charset="0"/>
                        </a:rPr>
                        <m:t>=20</m:t>
                      </m:r>
                      <m:func>
                        <m:funcPr>
                          <m:ctrlPr>
                            <a:rPr lang="en-US" sz="1600" i="1">
                              <a:solidFill>
                                <a:srgbClr val="000000"/>
                              </a:solidFill>
                              <a:latin typeface="Cambria Math" panose="02040503050406030204" pitchFamily="18" charset="0"/>
                            </a:rPr>
                          </m:ctrlPr>
                        </m:funcPr>
                        <m:fName>
                          <m:sSub>
                            <m:sSubPr>
                              <m:ctrlPr>
                                <a:rPr lang="en-US" sz="1600" i="1">
                                  <a:solidFill>
                                    <a:srgbClr val="000000"/>
                                  </a:solidFill>
                                  <a:latin typeface="Cambria Math" panose="02040503050406030204" pitchFamily="18" charset="0"/>
                                </a:rPr>
                              </m:ctrlPr>
                            </m:sSubPr>
                            <m:e>
                              <m:r>
                                <m:rPr>
                                  <m:sty m:val="p"/>
                                </m:rPr>
                                <a:rPr lang="en-US" sz="1600">
                                  <a:solidFill>
                                    <a:srgbClr val="000000"/>
                                  </a:solidFill>
                                  <a:latin typeface="Cambria Math" panose="02040503050406030204" pitchFamily="18" charset="0"/>
                                </a:rPr>
                                <m:t>log</m:t>
                              </m:r>
                            </m:e>
                            <m:sub>
                              <m:r>
                                <a:rPr lang="en-US" sz="1600" i="1">
                                  <a:solidFill>
                                    <a:srgbClr val="000000"/>
                                  </a:solidFill>
                                  <a:latin typeface="Cambria Math" panose="02040503050406030204" pitchFamily="18" charset="0"/>
                                </a:rPr>
                                <m:t>10</m:t>
                              </m:r>
                            </m:sub>
                          </m:sSub>
                        </m:fName>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5210</m:t>
                              </m:r>
                            </m:e>
                          </m:d>
                        </m:e>
                      </m:func>
                      <m:r>
                        <a:rPr lang="en-US" sz="1600" i="1">
                          <a:solidFill>
                            <a:srgbClr val="000000"/>
                          </a:solidFill>
                          <a:latin typeface="Cambria Math" panose="02040503050406030204" pitchFamily="18" charset="0"/>
                        </a:rPr>
                        <m:t>−28+30</m:t>
                      </m:r>
                      <m:func>
                        <m:funcPr>
                          <m:ctrlPr>
                            <a:rPr lang="en-US" sz="1600" i="1">
                              <a:solidFill>
                                <a:srgbClr val="000000"/>
                              </a:solidFill>
                              <a:latin typeface="Cambria Math" panose="02040503050406030204" pitchFamily="18" charset="0"/>
                            </a:rPr>
                          </m:ctrlPr>
                        </m:funcPr>
                        <m:fName>
                          <m:sSub>
                            <m:sSubPr>
                              <m:ctrlPr>
                                <a:rPr lang="en-US" sz="1600" i="1">
                                  <a:solidFill>
                                    <a:srgbClr val="000000"/>
                                  </a:solidFill>
                                  <a:latin typeface="Cambria Math" panose="02040503050406030204" pitchFamily="18" charset="0"/>
                                </a:rPr>
                              </m:ctrlPr>
                            </m:sSubPr>
                            <m:e>
                              <m:r>
                                <m:rPr>
                                  <m:sty m:val="p"/>
                                </m:rPr>
                                <a:rPr lang="en-US" sz="1600">
                                  <a:solidFill>
                                    <a:srgbClr val="000000"/>
                                  </a:solidFill>
                                  <a:latin typeface="Cambria Math" panose="02040503050406030204" pitchFamily="18" charset="0"/>
                                </a:rPr>
                                <m:t>log</m:t>
                              </m:r>
                            </m:e>
                            <m:sub>
                              <m:r>
                                <a:rPr lang="en-US" sz="1600" i="1">
                                  <a:solidFill>
                                    <a:srgbClr val="000000"/>
                                  </a:solidFill>
                                  <a:latin typeface="Cambria Math" panose="02040503050406030204" pitchFamily="18" charset="0"/>
                                </a:rPr>
                                <m:t>10</m:t>
                              </m:r>
                            </m:sub>
                          </m:sSub>
                        </m:fName>
                        <m:e>
                          <m:d>
                            <m:dPr>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1,5</m:t>
                                  </m:r>
                                </m:num>
                                <m:den>
                                  <m:r>
                                    <a:rPr lang="en-US" sz="1600" i="1">
                                      <a:solidFill>
                                        <a:srgbClr val="000000"/>
                                      </a:solidFill>
                                      <a:latin typeface="Cambria Math" panose="02040503050406030204" pitchFamily="18" charset="0"/>
                                    </a:rPr>
                                    <m:t>1</m:t>
                                  </m:r>
                                </m:den>
                              </m:f>
                            </m:e>
                          </m:d>
                          <m:r>
                            <a:rPr lang="en-US" sz="1600" i="1">
                              <a:solidFill>
                                <a:srgbClr val="000000"/>
                              </a:solidFill>
                              <a:latin typeface="Cambria Math" panose="02040503050406030204" pitchFamily="18" charset="0"/>
                            </a:rPr>
                            <m:t>+0</m:t>
                          </m:r>
                        </m:e>
                      </m:func>
                    </m:oMath>
                  </m:oMathPara>
                </a14:m>
                <a:endParaRPr lang="es-EC" sz="1600" dirty="0" smtClean="0">
                  <a:solidFill>
                    <a:schemeClr val="tx1"/>
                  </a:solidFill>
                </a:endParaRPr>
              </a:p>
              <a:p>
                <a:pPr marL="76200" indent="0">
                  <a:buNone/>
                </a:pPr>
                <a14:m>
                  <m:oMathPara xmlns:m="http://schemas.openxmlformats.org/officeDocument/2006/math">
                    <m:oMathParaPr>
                      <m:jc m:val="centerGroup"/>
                    </m:oMathParaPr>
                    <m:oMath xmlns:m="http://schemas.openxmlformats.org/officeDocument/2006/math">
                      <m:r>
                        <a:rPr lang="es-EC" sz="1600" i="1">
                          <a:solidFill>
                            <a:srgbClr val="000000"/>
                          </a:solidFill>
                          <a:latin typeface="Cambria Math" panose="02040503050406030204" pitchFamily="18" charset="0"/>
                        </a:rPr>
                        <m:t>𝐿</m:t>
                      </m:r>
                      <m:d>
                        <m:dPr>
                          <m:ctrlPr>
                            <a:rPr lang="es-EC" sz="1600" i="1">
                              <a:solidFill>
                                <a:srgbClr val="000000"/>
                              </a:solidFill>
                              <a:latin typeface="Cambria Math" panose="02040503050406030204" pitchFamily="18" charset="0"/>
                            </a:rPr>
                          </m:ctrlPr>
                        </m:dPr>
                        <m:e>
                          <m:r>
                            <a:rPr lang="es-EC" sz="1600" i="1">
                              <a:solidFill>
                                <a:srgbClr val="000000"/>
                              </a:solidFill>
                              <a:latin typeface="Cambria Math" panose="02040503050406030204" pitchFamily="18" charset="0"/>
                            </a:rPr>
                            <m:t>𝑑𝐵</m:t>
                          </m:r>
                        </m:e>
                      </m:d>
                      <m:r>
                        <a:rPr lang="en-US" sz="1600" i="1">
                          <a:solidFill>
                            <a:srgbClr val="000000"/>
                          </a:solidFill>
                          <a:latin typeface="Cambria Math" panose="02040503050406030204" pitchFamily="18" charset="0"/>
                        </a:rPr>
                        <m:t>=</m:t>
                      </m:r>
                      <m:r>
                        <a:rPr lang="en-US" sz="1600" b="0" i="1" smtClean="0">
                          <a:solidFill>
                            <a:srgbClr val="000000"/>
                          </a:solidFill>
                          <a:latin typeface="Cambria Math" panose="02040503050406030204" pitchFamily="18" charset="0"/>
                        </a:rPr>
                        <m:t>51,61</m:t>
                      </m:r>
                      <m:r>
                        <a:rPr lang="es-EC" sz="1600" b="0" i="1" smtClean="0">
                          <a:solidFill>
                            <a:srgbClr val="000000"/>
                          </a:solidFill>
                          <a:latin typeface="Cambria Math" panose="02040503050406030204" pitchFamily="18" charset="0"/>
                        </a:rPr>
                        <m:t> </m:t>
                      </m:r>
                      <m:r>
                        <a:rPr lang="es-EC" sz="1600" b="0" i="1" smtClean="0">
                          <a:solidFill>
                            <a:srgbClr val="000000"/>
                          </a:solidFill>
                          <a:latin typeface="Cambria Math" panose="02040503050406030204" pitchFamily="18" charset="0"/>
                        </a:rPr>
                        <m:t>𝑑𝐵</m:t>
                      </m:r>
                    </m:oMath>
                  </m:oMathPara>
                </a14:m>
                <a:endParaRPr lang="es-EC" sz="1600" dirty="0" smtClean="0">
                  <a:solidFill>
                    <a:schemeClr val="tx1"/>
                  </a:solidFill>
                </a:endParaRPr>
              </a:p>
              <a:p>
                <a:pPr marL="76200" indent="0">
                  <a:buNone/>
                </a:pPr>
                <a:r>
                  <a:rPr lang="en-US" dirty="0" err="1" smtClean="0">
                    <a:solidFill>
                      <a:schemeClr val="tx1"/>
                    </a:solidFill>
                  </a:rPr>
                  <a:t>Potencia</a:t>
                </a:r>
                <a:r>
                  <a:rPr lang="en-US" dirty="0" smtClean="0">
                    <a:solidFill>
                      <a:schemeClr val="tx1"/>
                    </a:solidFill>
                  </a:rPr>
                  <a:t> </a:t>
                </a:r>
                <a:r>
                  <a:rPr lang="en-US" dirty="0" err="1" smtClean="0">
                    <a:solidFill>
                      <a:schemeClr val="tx1"/>
                    </a:solidFill>
                  </a:rPr>
                  <a:t>Recibida</a:t>
                </a:r>
                <a:endParaRPr lang="en-US" dirty="0" smtClean="0">
                  <a:solidFill>
                    <a:schemeClr val="tx1"/>
                  </a:solidFill>
                </a:endParaRPr>
              </a:p>
              <a:p>
                <a:pPr marL="76200" indent="0">
                  <a:buNone/>
                </a:pPr>
                <a:endParaRPr lang="es-EC" dirty="0">
                  <a:solidFill>
                    <a:schemeClr val="tx1"/>
                  </a:solidFill>
                </a:endParaRPr>
              </a:p>
              <a:p>
                <a:pPr marL="76200" indent="0">
                  <a:buNone/>
                </a:pPr>
                <a14:m>
                  <m:oMathPara xmlns:m="http://schemas.openxmlformats.org/officeDocument/2006/math">
                    <m:oMathParaPr>
                      <m:jc m:val="centerGroup"/>
                    </m:oMathParaPr>
                    <m:oMath xmlns:m="http://schemas.openxmlformats.org/officeDocument/2006/math">
                      <m:sSub>
                        <m:sSubPr>
                          <m:ctrlPr>
                            <a:rPr lang="es-EC"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𝑅𝑥</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b="0" i="1" smtClean="0">
                              <a:solidFill>
                                <a:schemeClr val="tx1"/>
                              </a:solidFill>
                              <a:latin typeface="Cambria Math" panose="02040503050406030204" pitchFamily="18" charset="0"/>
                            </a:rPr>
                            <m:t>𝑇𝑥</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𝐺</m:t>
                          </m:r>
                        </m:e>
                        <m:sub>
                          <m:r>
                            <a:rPr lang="en-US" b="0" i="1" smtClean="0">
                              <a:solidFill>
                                <a:schemeClr val="tx1"/>
                              </a:solidFill>
                              <a:latin typeface="Cambria Math" panose="02040503050406030204" pitchFamily="18" charset="0"/>
                            </a:rPr>
                            <m:t>𝑇𝑥</m:t>
                          </m:r>
                        </m:sub>
                      </m:sSub>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𝐺</m:t>
                          </m:r>
                        </m:e>
                        <m:sub>
                          <m:r>
                            <a:rPr lang="en-US" b="0" i="1" smtClean="0">
                              <a:solidFill>
                                <a:schemeClr val="tx1"/>
                              </a:solidFill>
                              <a:latin typeface="Cambria Math" panose="02040503050406030204" pitchFamily="18" charset="0"/>
                            </a:rPr>
                            <m:t>𝑅𝑥</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𝐿</m:t>
                      </m:r>
                    </m:oMath>
                  </m:oMathPara>
                </a14:m>
                <a:endParaRPr lang="es-EC" dirty="0">
                  <a:solidFill>
                    <a:schemeClr val="tx1"/>
                  </a:solidFill>
                </a:endParaRPr>
              </a:p>
              <a:p>
                <a:pPr marL="76200" indent="0">
                  <a:buNone/>
                </a:pPr>
                <a:endParaRPr lang="en-US" dirty="0" smtClean="0">
                  <a:solidFill>
                    <a:schemeClr val="tx1"/>
                  </a:solidFill>
                </a:endParaRPr>
              </a:p>
              <a:p>
                <a:pPr marL="76200" indent="0">
                  <a:buNone/>
                </a:pPr>
                <a:r>
                  <a:rPr lang="en-US" sz="2000" dirty="0" err="1" smtClean="0">
                    <a:solidFill>
                      <a:schemeClr val="tx1"/>
                    </a:solidFill>
                  </a:rPr>
                  <a:t>Escenario</a:t>
                </a:r>
                <a:r>
                  <a:rPr lang="en-US" sz="2000" dirty="0" smtClean="0">
                    <a:solidFill>
                      <a:schemeClr val="tx1"/>
                    </a:solidFill>
                  </a:rPr>
                  <a:t> 1                                          </a:t>
                </a:r>
                <a:r>
                  <a:rPr lang="en-US" sz="2000" dirty="0" err="1" smtClean="0">
                    <a:solidFill>
                      <a:schemeClr val="tx1"/>
                    </a:solidFill>
                  </a:rPr>
                  <a:t>Escenario</a:t>
                </a:r>
                <a:r>
                  <a:rPr lang="en-US" sz="2000" dirty="0" smtClean="0">
                    <a:solidFill>
                      <a:schemeClr val="tx1"/>
                    </a:solidFill>
                  </a:rPr>
                  <a:t> 2</a:t>
                </a:r>
              </a:p>
              <a:p>
                <a:pPr marL="76200" indent="0">
                  <a:buNone/>
                </a:pPr>
                <a:r>
                  <a:rPr lang="en-US" sz="2000" dirty="0" err="1" smtClean="0">
                    <a:solidFill>
                      <a:schemeClr val="tx1"/>
                    </a:solidFill>
                  </a:rPr>
                  <a:t>Tx</a:t>
                </a:r>
                <a:r>
                  <a:rPr lang="en-US" sz="2000" dirty="0" smtClean="0">
                    <a:solidFill>
                      <a:schemeClr val="tx1"/>
                    </a:solidFill>
                  </a:rPr>
                  <a:t>-AP</a:t>
                </a:r>
                <a:r>
                  <a:rPr lang="en-US" dirty="0" smtClean="0">
                    <a:solidFill>
                      <a:schemeClr val="tx1"/>
                    </a:solidFill>
                  </a:rPr>
                  <a:t>                                           </a:t>
                </a:r>
                <a:r>
                  <a:rPr lang="en-US" sz="2000" dirty="0" err="1" smtClean="0">
                    <a:solidFill>
                      <a:schemeClr val="tx1"/>
                    </a:solidFill>
                  </a:rPr>
                  <a:t>Tx</a:t>
                </a:r>
                <a:r>
                  <a:rPr lang="en-US" sz="2000" dirty="0" smtClean="0">
                    <a:solidFill>
                      <a:schemeClr val="tx1"/>
                    </a:solidFill>
                  </a:rPr>
                  <a:t>-AP</a:t>
                </a:r>
              </a:p>
              <a:p>
                <a:pPr marL="76200" indent="0">
                  <a:buNone/>
                </a:pPr>
                <a14:m>
                  <m:oMath xmlns:m="http://schemas.openxmlformats.org/officeDocument/2006/math">
                    <m:sSub>
                      <m:sSubPr>
                        <m:ctrlPr>
                          <a:rPr lang="es-EC"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𝑅𝑥</m:t>
                        </m:r>
                      </m:sub>
                    </m:sSub>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−26,83 </m:t>
                    </m:r>
                    <m:r>
                      <a:rPr lang="en-US" sz="1600" b="0" i="1" smtClean="0">
                        <a:solidFill>
                          <a:schemeClr val="tx1"/>
                        </a:solidFill>
                        <a:latin typeface="Cambria Math" panose="02040503050406030204" pitchFamily="18" charset="0"/>
                      </a:rPr>
                      <m:t>𝑑𝐵𝑚</m:t>
                    </m:r>
                  </m:oMath>
                </a14:m>
                <a:r>
                  <a:rPr lang="es-EC" sz="1600" dirty="0" smtClean="0">
                    <a:solidFill>
                      <a:schemeClr val="tx1"/>
                    </a:solidFill>
                  </a:rPr>
                  <a:t>                                               </a:t>
                </a:r>
                <a14:m>
                  <m:oMath xmlns:m="http://schemas.openxmlformats.org/officeDocument/2006/math">
                    <m:sSub>
                      <m:sSubPr>
                        <m:ctrlPr>
                          <a:rPr lang="es-EC"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𝑅𝑥</m:t>
                        </m:r>
                      </m:sub>
                    </m:sSub>
                    <m:r>
                      <a:rPr lang="en-US" sz="1600" i="1">
                        <a:solidFill>
                          <a:schemeClr val="tx1"/>
                        </a:solidFill>
                        <a:latin typeface="Cambria Math" panose="02040503050406030204" pitchFamily="18" charset="0"/>
                      </a:rPr>
                      <m:t>=−2</m:t>
                    </m:r>
                    <m:r>
                      <a:rPr lang="en-US" sz="1600" b="0" i="1" smtClean="0">
                        <a:solidFill>
                          <a:schemeClr val="tx1"/>
                        </a:solidFill>
                        <a:latin typeface="Cambria Math" panose="02040503050406030204" pitchFamily="18" charset="0"/>
                      </a:rPr>
                      <m:t>9</m:t>
                    </m:r>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42</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𝑑𝐵𝑚</m:t>
                    </m:r>
                  </m:oMath>
                </a14:m>
                <a:endParaRPr lang="es-EC" sz="1600" dirty="0" smtClean="0">
                  <a:solidFill>
                    <a:schemeClr val="tx1"/>
                  </a:solidFill>
                </a:endParaRPr>
              </a:p>
              <a:p>
                <a:pPr marL="76200" indent="0">
                  <a:buNone/>
                </a:pPr>
                <a:endParaRPr lang="es-EC" sz="1600" dirty="0" smtClean="0">
                  <a:solidFill>
                    <a:schemeClr val="tx1"/>
                  </a:solidFill>
                </a:endParaRPr>
              </a:p>
              <a:p>
                <a:pPr marL="76200" indent="0">
                  <a:buNone/>
                </a:pPr>
                <a:r>
                  <a:rPr lang="en-US" sz="2000" dirty="0" smtClean="0">
                    <a:solidFill>
                      <a:schemeClr val="tx1"/>
                    </a:solidFill>
                  </a:rPr>
                  <a:t>AP-Rx</a:t>
                </a:r>
              </a:p>
              <a:p>
                <a:pPr marL="76200" indent="0">
                  <a:buNone/>
                </a:pPr>
                <a14:m>
                  <m:oMathPara xmlns:m="http://schemas.openxmlformats.org/officeDocument/2006/math">
                    <m:oMathParaPr>
                      <m:jc m:val="left"/>
                    </m:oMathParaPr>
                    <m:oMath xmlns:m="http://schemas.openxmlformats.org/officeDocument/2006/math">
                      <m:sSub>
                        <m:sSubPr>
                          <m:ctrlPr>
                            <a:rPr lang="es-EC"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𝑃</m:t>
                          </m:r>
                        </m:e>
                        <m:sub>
                          <m:r>
                            <a:rPr lang="en-US" sz="1600" i="1">
                              <a:solidFill>
                                <a:schemeClr val="tx1"/>
                              </a:solidFill>
                              <a:latin typeface="Cambria Math" panose="02040503050406030204" pitchFamily="18" charset="0"/>
                            </a:rPr>
                            <m:t>𝑅𝑥</m:t>
                          </m:r>
                        </m:sub>
                      </m:sSub>
                      <m:r>
                        <a:rPr lang="en-US" sz="1600" i="1">
                          <a:solidFill>
                            <a:schemeClr val="tx1"/>
                          </a:solidFill>
                          <a:latin typeface="Cambria Math" panose="02040503050406030204" pitchFamily="18" charset="0"/>
                        </a:rPr>
                        <m:t>=−2</m:t>
                      </m:r>
                      <m:r>
                        <a:rPr lang="en-US" sz="1600" b="0" i="1" smtClean="0">
                          <a:solidFill>
                            <a:schemeClr val="tx1"/>
                          </a:solidFill>
                          <a:latin typeface="Cambria Math" panose="02040503050406030204" pitchFamily="18" charset="0"/>
                        </a:rPr>
                        <m:t>5</m:t>
                      </m:r>
                      <m:r>
                        <a:rPr lang="en-US" sz="1600" i="1">
                          <a:solidFill>
                            <a:schemeClr val="tx1"/>
                          </a:solidFill>
                          <a:latin typeface="Cambria Math" panose="02040503050406030204" pitchFamily="18" charset="0"/>
                        </a:rPr>
                        <m:t>,</m:t>
                      </m:r>
                      <m:r>
                        <a:rPr lang="en-US" sz="1600" b="0" i="1" smtClean="0">
                          <a:solidFill>
                            <a:schemeClr val="tx1"/>
                          </a:solidFill>
                          <a:latin typeface="Cambria Math" panose="02040503050406030204" pitchFamily="18" charset="0"/>
                        </a:rPr>
                        <m:t>46</m:t>
                      </m:r>
                      <m:r>
                        <a:rPr lang="en-US" sz="1600" i="1">
                          <a:solidFill>
                            <a:schemeClr val="tx1"/>
                          </a:solidFill>
                          <a:latin typeface="Cambria Math" panose="02040503050406030204" pitchFamily="18" charset="0"/>
                        </a:rPr>
                        <m:t> </m:t>
                      </m:r>
                      <m:r>
                        <a:rPr lang="en-US" sz="1600" i="1">
                          <a:solidFill>
                            <a:schemeClr val="tx1"/>
                          </a:solidFill>
                          <a:latin typeface="Cambria Math" panose="02040503050406030204" pitchFamily="18" charset="0"/>
                        </a:rPr>
                        <m:t>𝑑𝐵𝑚</m:t>
                      </m:r>
                    </m:oMath>
                  </m:oMathPara>
                </a14:m>
                <a:endParaRPr lang="es-EC" sz="1600"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p:txBody>
          </p:sp>
        </mc:Choice>
        <mc:Fallback xmlns="">
          <p:sp>
            <p:nvSpPr>
              <p:cNvPr id="2" name="Marcador de texto 1"/>
              <p:cNvSpPr>
                <a:spLocks noGrp="1" noRot="1" noChangeAspect="1" noMove="1" noResize="1" noEditPoints="1" noAdjustHandles="1" noChangeArrowheads="1" noChangeShapeType="1" noTextEdit="1"/>
              </p:cNvSpPr>
              <p:nvPr>
                <p:ph type="body" idx="1"/>
              </p:nvPr>
            </p:nvSpPr>
            <p:spPr>
              <a:xfrm>
                <a:off x="457200" y="699084"/>
                <a:ext cx="8229600" cy="5358068"/>
              </a:xfrm>
              <a:blipFill rotWithShape="0">
                <a:blip r:embed="rId2"/>
                <a:stretch>
                  <a:fillRect l="-222" b="-3299"/>
                </a:stretch>
              </a:blipFill>
            </p:spPr>
            <p:txBody>
              <a:bodyPr/>
              <a:lstStyle/>
              <a:p>
                <a:r>
                  <a:rPr lang="es-EC">
                    <a:noFill/>
                  </a:rPr>
                  <a:t> </a:t>
                </a:r>
              </a:p>
            </p:txBody>
          </p:sp>
        </mc:Fallback>
      </mc:AlternateContent>
      <p:sp>
        <p:nvSpPr>
          <p:cNvPr id="3" name="Título 2"/>
          <p:cNvSpPr>
            <a:spLocks noGrp="1"/>
          </p:cNvSpPr>
          <p:nvPr>
            <p:ph type="title"/>
          </p:nvPr>
        </p:nvSpPr>
        <p:spPr>
          <a:xfrm>
            <a:off x="457200" y="274638"/>
            <a:ext cx="8229600" cy="639762"/>
          </a:xfrm>
        </p:spPr>
        <p:txBody>
          <a:bodyPr/>
          <a:lstStyle/>
          <a:p>
            <a:r>
              <a:rPr lang="es-EC" dirty="0" smtClean="0">
                <a:solidFill>
                  <a:schemeClr val="tx1"/>
                </a:solidFill>
              </a:rPr>
              <a:t>Desarrollo</a:t>
            </a:r>
            <a:r>
              <a:rPr lang="es-EC" dirty="0">
                <a:solidFill>
                  <a:schemeClr val="tx1"/>
                </a:solidFill>
              </a:rPr>
              <a:t/>
            </a:r>
            <a:br>
              <a:rPr lang="es-EC" dirty="0">
                <a:solidFill>
                  <a:schemeClr val="tx1"/>
                </a:solidFill>
              </a:rPr>
            </a:br>
            <a:endParaRPr lang="es-EC" dirty="0">
              <a:solidFill>
                <a:schemeClr val="tx1"/>
              </a:solidFill>
            </a:endParaRPr>
          </a:p>
        </p:txBody>
      </p:sp>
      <p:sp>
        <p:nvSpPr>
          <p:cNvPr id="7" name="CuadroTexto 6">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16</a:t>
            </a:r>
            <a:endParaRPr lang="es-ES" dirty="0"/>
          </a:p>
        </p:txBody>
      </p:sp>
    </p:spTree>
    <p:extLst>
      <p:ext uri="{BB962C8B-B14F-4D97-AF65-F5344CB8AC3E}">
        <p14:creationId xmlns:p14="http://schemas.microsoft.com/office/powerpoint/2010/main" val="2848535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671804"/>
            <a:ext cx="8229600" cy="5454360"/>
          </a:xfrm>
        </p:spPr>
        <p:txBody>
          <a:bodyPr/>
          <a:lstStyle/>
          <a:p>
            <a:pPr marL="76200" indent="0">
              <a:buNone/>
            </a:pPr>
            <a:r>
              <a:rPr lang="es-EC" dirty="0">
                <a:solidFill>
                  <a:schemeClr val="tx1"/>
                </a:solidFill>
              </a:rPr>
              <a:t>Análisis de Redes</a:t>
            </a:r>
          </a:p>
          <a:p>
            <a:pPr marL="76200" indent="0" algn="ctr">
              <a:buNone/>
            </a:pPr>
            <a:r>
              <a:rPr lang="es-EC" sz="1800" dirty="0" smtClean="0">
                <a:solidFill>
                  <a:schemeClr val="tx1"/>
                </a:solidFill>
              </a:rPr>
              <a:t>Redes (2,4 GHz)</a:t>
            </a:r>
            <a:endParaRPr lang="es-EC" sz="1800" dirty="0">
              <a:solidFill>
                <a:schemeClr val="tx1"/>
              </a:solidFill>
            </a:endParaRPr>
          </a:p>
          <a:p>
            <a:pPr marL="76200" indent="0">
              <a:buNone/>
            </a:pPr>
            <a:r>
              <a:rPr lang="es-EC" dirty="0">
                <a:solidFill>
                  <a:schemeClr val="tx1"/>
                </a:solidFill>
              </a:rPr>
              <a:t>                              </a:t>
            </a: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r>
              <a:rPr lang="es-EC" dirty="0">
                <a:solidFill>
                  <a:schemeClr val="tx1"/>
                </a:solidFill>
              </a:rPr>
              <a:t>     </a:t>
            </a:r>
          </a:p>
        </p:txBody>
      </p:sp>
      <p:sp>
        <p:nvSpPr>
          <p:cNvPr id="3" name="Título 2"/>
          <p:cNvSpPr>
            <a:spLocks noGrp="1"/>
          </p:cNvSpPr>
          <p:nvPr>
            <p:ph type="title"/>
          </p:nvPr>
        </p:nvSpPr>
        <p:spPr>
          <a:xfrm>
            <a:off x="233082" y="229815"/>
            <a:ext cx="8229600" cy="908872"/>
          </a:xfrm>
        </p:spPr>
        <p:txBody>
          <a:bodyPr/>
          <a:lstStyle/>
          <a:p>
            <a:r>
              <a:rPr lang="es-EC" dirty="0" smtClean="0">
                <a:solidFill>
                  <a:schemeClr val="tx1"/>
                </a:solidFill>
              </a:rPr>
              <a:t>Desarrollo</a:t>
            </a:r>
            <a:endParaRPr lang="es-EC" dirty="0">
              <a:solidFill>
                <a:schemeClr val="tx1"/>
              </a:solidFill>
            </a:endParaRPr>
          </a:p>
        </p:txBody>
      </p:sp>
      <p:sp>
        <p:nvSpPr>
          <p:cNvPr id="5" name="CuadroTexto 4">
            <a:extLst>
              <a:ext uri="{FF2B5EF4-FFF2-40B4-BE49-F238E27FC236}">
                <a16:creationId xmlns:a16="http://schemas.microsoft.com/office/drawing/2014/main" xmlns="" id="{3A03BFCA-0F4D-4D1F-AA2E-86EDA605A5A4}"/>
              </a:ext>
            </a:extLst>
          </p:cNvPr>
          <p:cNvSpPr txBox="1"/>
          <p:nvPr/>
        </p:nvSpPr>
        <p:spPr>
          <a:xfrm>
            <a:off x="173148" y="6372808"/>
            <a:ext cx="383438" cy="307777"/>
          </a:xfrm>
          <a:prstGeom prst="rect">
            <a:avLst/>
          </a:prstGeom>
          <a:noFill/>
        </p:spPr>
        <p:txBody>
          <a:bodyPr wrap="none" rtlCol="0">
            <a:spAutoFit/>
          </a:bodyPr>
          <a:lstStyle/>
          <a:p>
            <a:r>
              <a:rPr lang="es-ES" dirty="0" smtClean="0"/>
              <a:t>17</a:t>
            </a:r>
            <a:endParaRPr lang="es-ES"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82" y="1614742"/>
            <a:ext cx="7522236" cy="4035366"/>
          </a:xfrm>
          <a:prstGeom prst="rect">
            <a:avLst/>
          </a:prstGeom>
        </p:spPr>
      </p:pic>
    </p:spTree>
    <p:extLst>
      <p:ext uri="{BB962C8B-B14F-4D97-AF65-F5344CB8AC3E}">
        <p14:creationId xmlns:p14="http://schemas.microsoft.com/office/powerpoint/2010/main" val="903850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671804"/>
            <a:ext cx="8229600" cy="5454360"/>
          </a:xfrm>
        </p:spPr>
        <p:txBody>
          <a:bodyPr/>
          <a:lstStyle/>
          <a:p>
            <a:pPr marL="76200" indent="0">
              <a:buNone/>
            </a:pPr>
            <a:r>
              <a:rPr lang="es-EC" dirty="0">
                <a:solidFill>
                  <a:schemeClr val="tx1"/>
                </a:solidFill>
              </a:rPr>
              <a:t>Análisis de Redes</a:t>
            </a:r>
          </a:p>
          <a:p>
            <a:pPr marL="76200" indent="0" algn="ctr">
              <a:buNone/>
            </a:pPr>
            <a:r>
              <a:rPr lang="es-EC" sz="1800" dirty="0" smtClean="0">
                <a:solidFill>
                  <a:schemeClr val="tx1"/>
                </a:solidFill>
              </a:rPr>
              <a:t>Escenario No Interferido VS Escenario Interferido (5GHz) </a:t>
            </a:r>
            <a:endParaRPr lang="es-EC" sz="1800" dirty="0">
              <a:solidFill>
                <a:schemeClr val="tx1"/>
              </a:solidFill>
            </a:endParaRPr>
          </a:p>
          <a:p>
            <a:pPr marL="76200" indent="0">
              <a:buNone/>
            </a:pPr>
            <a:r>
              <a:rPr lang="es-EC" dirty="0">
                <a:solidFill>
                  <a:schemeClr val="tx1"/>
                </a:solidFill>
              </a:rPr>
              <a:t>                              </a:t>
            </a: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r>
              <a:rPr lang="es-EC" dirty="0">
                <a:solidFill>
                  <a:schemeClr val="tx1"/>
                </a:solidFill>
              </a:rPr>
              <a:t>     </a:t>
            </a:r>
          </a:p>
        </p:txBody>
      </p:sp>
      <p:sp>
        <p:nvSpPr>
          <p:cNvPr id="3" name="Título 2"/>
          <p:cNvSpPr>
            <a:spLocks noGrp="1"/>
          </p:cNvSpPr>
          <p:nvPr>
            <p:ph type="title"/>
          </p:nvPr>
        </p:nvSpPr>
        <p:spPr>
          <a:xfrm>
            <a:off x="233082" y="229815"/>
            <a:ext cx="8229600" cy="908872"/>
          </a:xfrm>
        </p:spPr>
        <p:txBody>
          <a:bodyPr/>
          <a:lstStyle/>
          <a:p>
            <a:r>
              <a:rPr lang="es-EC" dirty="0" smtClean="0">
                <a:solidFill>
                  <a:schemeClr val="tx1"/>
                </a:solidFill>
              </a:rPr>
              <a:t>Desarrollo</a:t>
            </a:r>
            <a:endParaRPr lang="es-EC" dirty="0">
              <a:solidFill>
                <a:schemeClr val="tx1"/>
              </a:solidFill>
            </a:endParaRPr>
          </a:p>
        </p:txBody>
      </p:sp>
      <p:sp>
        <p:nvSpPr>
          <p:cNvPr id="5" name="CuadroTexto 4">
            <a:extLst>
              <a:ext uri="{FF2B5EF4-FFF2-40B4-BE49-F238E27FC236}">
                <a16:creationId xmlns:a16="http://schemas.microsoft.com/office/drawing/2014/main" xmlns="" id="{3A03BFCA-0F4D-4D1F-AA2E-86EDA605A5A4}"/>
              </a:ext>
            </a:extLst>
          </p:cNvPr>
          <p:cNvSpPr txBox="1"/>
          <p:nvPr/>
        </p:nvSpPr>
        <p:spPr>
          <a:xfrm>
            <a:off x="173148" y="6372808"/>
            <a:ext cx="383438" cy="307777"/>
          </a:xfrm>
          <a:prstGeom prst="rect">
            <a:avLst/>
          </a:prstGeom>
          <a:noFill/>
        </p:spPr>
        <p:txBody>
          <a:bodyPr wrap="none" rtlCol="0">
            <a:spAutoFit/>
          </a:bodyPr>
          <a:lstStyle/>
          <a:p>
            <a:r>
              <a:rPr lang="es-ES" dirty="0" smtClean="0"/>
              <a:t>18</a:t>
            </a:r>
            <a:endParaRPr lang="es-ES"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82" y="1692819"/>
            <a:ext cx="7522234" cy="403536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82" y="1692819"/>
            <a:ext cx="7507656" cy="4035365"/>
          </a:xfrm>
          <a:prstGeom prst="rect">
            <a:avLst/>
          </a:prstGeom>
        </p:spPr>
      </p:pic>
    </p:spTree>
    <p:extLst>
      <p:ext uri="{BB962C8B-B14F-4D97-AF65-F5344CB8AC3E}">
        <p14:creationId xmlns:p14="http://schemas.microsoft.com/office/powerpoint/2010/main" val="39353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1054360"/>
            <a:ext cx="8229600" cy="5071804"/>
          </a:xfrm>
        </p:spPr>
        <p:txBody>
          <a:bodyPr/>
          <a:lstStyle/>
          <a:p>
            <a:pPr marL="76200" indent="0">
              <a:buNone/>
            </a:pPr>
            <a:r>
              <a:rPr lang="es-EC" dirty="0">
                <a:solidFill>
                  <a:schemeClr val="tx1"/>
                </a:solidFill>
              </a:rPr>
              <a:t>Parámetros de Configuración</a:t>
            </a: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r>
              <a:rPr lang="es-EC" dirty="0">
                <a:solidFill>
                  <a:schemeClr val="tx1"/>
                </a:solidFill>
              </a:rPr>
              <a:t>     </a:t>
            </a:r>
          </a:p>
        </p:txBody>
      </p:sp>
      <p:sp>
        <p:nvSpPr>
          <p:cNvPr id="3" name="Título 2"/>
          <p:cNvSpPr>
            <a:spLocks noGrp="1"/>
          </p:cNvSpPr>
          <p:nvPr>
            <p:ph type="title"/>
          </p:nvPr>
        </p:nvSpPr>
        <p:spPr>
          <a:xfrm>
            <a:off x="233082" y="229815"/>
            <a:ext cx="8229600" cy="1143000"/>
          </a:xfrm>
        </p:spPr>
        <p:txBody>
          <a:bodyPr/>
          <a:lstStyle/>
          <a:p>
            <a:r>
              <a:rPr lang="es-EC" dirty="0" smtClean="0">
                <a:solidFill>
                  <a:schemeClr val="tx1"/>
                </a:solidFill>
              </a:rPr>
              <a:t>Desarrollo</a:t>
            </a:r>
            <a:r>
              <a:rPr lang="es-EC" dirty="0">
                <a:solidFill>
                  <a:schemeClr val="tx1"/>
                </a:solidFill>
              </a:rPr>
              <a:t/>
            </a:r>
            <a:br>
              <a:rPr lang="es-EC" dirty="0">
                <a:solidFill>
                  <a:schemeClr val="tx1"/>
                </a:solidFill>
              </a:rPr>
            </a:br>
            <a:endParaRPr lang="es-EC" dirty="0">
              <a:solidFill>
                <a:schemeClr val="tx1"/>
              </a:solidFill>
            </a:endParaRPr>
          </a:p>
        </p:txBody>
      </p:sp>
      <p:graphicFrame>
        <p:nvGraphicFramePr>
          <p:cNvPr id="5" name="Tabla 4">
            <a:extLst>
              <a:ext uri="{FF2B5EF4-FFF2-40B4-BE49-F238E27FC236}">
                <a16:creationId xmlns:a16="http://schemas.microsoft.com/office/drawing/2014/main" xmlns="" id="{C40E6070-B480-4B97-84ED-A58652FE78F1}"/>
              </a:ext>
            </a:extLst>
          </p:cNvPr>
          <p:cNvGraphicFramePr>
            <a:graphicFrameLocks noGrp="1"/>
          </p:cNvGraphicFramePr>
          <p:nvPr>
            <p:extLst>
              <p:ext uri="{D42A27DB-BD31-4B8C-83A1-F6EECF244321}">
                <p14:modId xmlns:p14="http://schemas.microsoft.com/office/powerpoint/2010/main" val="2370636134"/>
              </p:ext>
            </p:extLst>
          </p:nvPr>
        </p:nvGraphicFramePr>
        <p:xfrm>
          <a:off x="5575756" y="2835089"/>
          <a:ext cx="3284286" cy="1828800"/>
        </p:xfrm>
        <a:graphic>
          <a:graphicData uri="http://schemas.openxmlformats.org/drawingml/2006/table">
            <a:tbl>
              <a:tblPr firstRow="1" bandRow="1">
                <a:tableStyleId>{5C22544A-7EE6-4342-B048-85BDC9FD1C3A}</a:tableStyleId>
              </a:tblPr>
              <a:tblGrid>
                <a:gridCol w="1747007">
                  <a:extLst>
                    <a:ext uri="{9D8B030D-6E8A-4147-A177-3AD203B41FA5}">
                      <a16:colId xmlns:a16="http://schemas.microsoft.com/office/drawing/2014/main" xmlns="" val="3485570561"/>
                    </a:ext>
                  </a:extLst>
                </a:gridCol>
                <a:gridCol w="1537279">
                  <a:extLst>
                    <a:ext uri="{9D8B030D-6E8A-4147-A177-3AD203B41FA5}">
                      <a16:colId xmlns:a16="http://schemas.microsoft.com/office/drawing/2014/main" xmlns="" val="712425555"/>
                    </a:ext>
                  </a:extLst>
                </a:gridCol>
              </a:tblGrid>
              <a:tr h="303924">
                <a:tc>
                  <a:txBody>
                    <a:bodyPr/>
                    <a:lstStyle/>
                    <a:p>
                      <a:pPr algn="ctr"/>
                      <a:r>
                        <a:rPr lang="es-EC" dirty="0">
                          <a:solidFill>
                            <a:schemeClr val="tx1"/>
                          </a:solidFill>
                        </a:rPr>
                        <a:t>Parámetro</a:t>
                      </a:r>
                      <a:endParaRPr lang="es-ES" dirty="0">
                        <a:solidFill>
                          <a:schemeClr val="tx1"/>
                        </a:solidFill>
                      </a:endParaRPr>
                    </a:p>
                  </a:txBody>
                  <a:tcPr/>
                </a:tc>
                <a:tc>
                  <a:txBody>
                    <a:bodyPr/>
                    <a:lstStyle/>
                    <a:p>
                      <a:pPr algn="ctr"/>
                      <a:r>
                        <a:rPr lang="es-EC" dirty="0">
                          <a:solidFill>
                            <a:schemeClr val="tx1"/>
                          </a:solidFill>
                        </a:rPr>
                        <a:t>Valor</a:t>
                      </a:r>
                      <a:endParaRPr lang="es-ES" dirty="0">
                        <a:solidFill>
                          <a:schemeClr val="tx1"/>
                        </a:solidFill>
                      </a:endParaRPr>
                    </a:p>
                  </a:txBody>
                  <a:tcPr/>
                </a:tc>
                <a:extLst>
                  <a:ext uri="{0D108BD9-81ED-4DB2-BD59-A6C34878D82A}">
                    <a16:rowId xmlns:a16="http://schemas.microsoft.com/office/drawing/2014/main" xmlns="" val="3279437705"/>
                  </a:ext>
                </a:extLst>
              </a:tr>
              <a:tr h="152400">
                <a:tc>
                  <a:txBody>
                    <a:bodyPr/>
                    <a:lstStyle/>
                    <a:p>
                      <a:pPr algn="ctr"/>
                      <a:r>
                        <a:rPr lang="es-EC" dirty="0"/>
                        <a:t>Banda</a:t>
                      </a:r>
                      <a:endParaRPr lang="es-ES" dirty="0"/>
                    </a:p>
                  </a:txBody>
                  <a:tcPr/>
                </a:tc>
                <a:tc>
                  <a:txBody>
                    <a:bodyPr/>
                    <a:lstStyle/>
                    <a:p>
                      <a:pPr algn="ctr"/>
                      <a:r>
                        <a:rPr lang="es-EC" dirty="0"/>
                        <a:t>5 GHz</a:t>
                      </a:r>
                      <a:endParaRPr lang="es-ES" dirty="0"/>
                    </a:p>
                  </a:txBody>
                  <a:tcPr/>
                </a:tc>
                <a:extLst>
                  <a:ext uri="{0D108BD9-81ED-4DB2-BD59-A6C34878D82A}">
                    <a16:rowId xmlns:a16="http://schemas.microsoft.com/office/drawing/2014/main" xmlns="" val="1491924618"/>
                  </a:ext>
                </a:extLst>
              </a:tr>
              <a:tr h="152400">
                <a:tc>
                  <a:txBody>
                    <a:bodyPr/>
                    <a:lstStyle/>
                    <a:p>
                      <a:pPr algn="ctr"/>
                      <a:r>
                        <a:rPr lang="es-EC" dirty="0"/>
                        <a:t>Modo</a:t>
                      </a:r>
                      <a:endParaRPr lang="es-ES" dirty="0"/>
                    </a:p>
                  </a:txBody>
                  <a:tcPr/>
                </a:tc>
                <a:tc>
                  <a:txBody>
                    <a:bodyPr/>
                    <a:lstStyle/>
                    <a:p>
                      <a:pPr algn="ctr"/>
                      <a:r>
                        <a:rPr lang="es-EC" dirty="0"/>
                        <a:t>802.11n/ac mixto</a:t>
                      </a:r>
                      <a:endParaRPr lang="es-ES" dirty="0"/>
                    </a:p>
                  </a:txBody>
                  <a:tcPr/>
                </a:tc>
                <a:extLst>
                  <a:ext uri="{0D108BD9-81ED-4DB2-BD59-A6C34878D82A}">
                    <a16:rowId xmlns:a16="http://schemas.microsoft.com/office/drawing/2014/main" xmlns="" val="4107585762"/>
                  </a:ext>
                </a:extLst>
              </a:tr>
              <a:tr h="303924">
                <a:tc>
                  <a:txBody>
                    <a:bodyPr/>
                    <a:lstStyle/>
                    <a:p>
                      <a:pPr algn="ctr"/>
                      <a:r>
                        <a:rPr lang="es-EC" dirty="0"/>
                        <a:t>Ancho del Canal</a:t>
                      </a:r>
                      <a:endParaRPr lang="es-ES" dirty="0"/>
                    </a:p>
                  </a:txBody>
                  <a:tcPr/>
                </a:tc>
                <a:tc>
                  <a:txBody>
                    <a:bodyPr/>
                    <a:lstStyle/>
                    <a:p>
                      <a:pPr algn="ctr"/>
                      <a:r>
                        <a:rPr lang="es-EC" dirty="0"/>
                        <a:t>80 MHz</a:t>
                      </a:r>
                      <a:endParaRPr lang="es-ES" dirty="0"/>
                    </a:p>
                  </a:txBody>
                  <a:tcPr/>
                </a:tc>
                <a:extLst>
                  <a:ext uri="{0D108BD9-81ED-4DB2-BD59-A6C34878D82A}">
                    <a16:rowId xmlns:a16="http://schemas.microsoft.com/office/drawing/2014/main" xmlns="" val="1663914193"/>
                  </a:ext>
                </a:extLst>
              </a:tr>
              <a:tr h="303924">
                <a:tc>
                  <a:txBody>
                    <a:bodyPr/>
                    <a:lstStyle/>
                    <a:p>
                      <a:pPr algn="ctr"/>
                      <a:r>
                        <a:rPr lang="es-EC" dirty="0"/>
                        <a:t>Canal</a:t>
                      </a:r>
                    </a:p>
                  </a:txBody>
                  <a:tcPr/>
                </a:tc>
                <a:tc>
                  <a:txBody>
                    <a:bodyPr/>
                    <a:lstStyle/>
                    <a:p>
                      <a:pPr algn="ctr"/>
                      <a:r>
                        <a:rPr lang="es-ES" dirty="0"/>
                        <a:t>44</a:t>
                      </a:r>
                    </a:p>
                  </a:txBody>
                  <a:tcPr/>
                </a:tc>
                <a:extLst>
                  <a:ext uri="{0D108BD9-81ED-4DB2-BD59-A6C34878D82A}">
                    <a16:rowId xmlns:a16="http://schemas.microsoft.com/office/drawing/2014/main" xmlns="" val="3924357976"/>
                  </a:ext>
                </a:extLst>
              </a:tr>
              <a:tr h="0">
                <a:tc>
                  <a:txBody>
                    <a:bodyPr/>
                    <a:lstStyle/>
                    <a:p>
                      <a:pPr algn="ctr"/>
                      <a:endParaRPr lang="es-ES" dirty="0"/>
                    </a:p>
                  </a:txBody>
                  <a:tcPr/>
                </a:tc>
                <a:tc>
                  <a:txBody>
                    <a:bodyPr/>
                    <a:lstStyle/>
                    <a:p>
                      <a:pPr algn="ctr"/>
                      <a:endParaRPr lang="es-ES" dirty="0"/>
                    </a:p>
                  </a:txBody>
                  <a:tcPr/>
                </a:tc>
                <a:extLst>
                  <a:ext uri="{0D108BD9-81ED-4DB2-BD59-A6C34878D82A}">
                    <a16:rowId xmlns:a16="http://schemas.microsoft.com/office/drawing/2014/main" xmlns="" val="466152726"/>
                  </a:ext>
                </a:extLst>
              </a:tr>
            </a:tbl>
          </a:graphicData>
        </a:graphic>
      </p:graphicFrame>
      <p:sp>
        <p:nvSpPr>
          <p:cNvPr id="6" name="CuadroTexto 5">
            <a:extLst>
              <a:ext uri="{FF2B5EF4-FFF2-40B4-BE49-F238E27FC236}">
                <a16:creationId xmlns:a16="http://schemas.microsoft.com/office/drawing/2014/main" xmlns="" id="{44836268-50F3-46F1-BDE9-B5E3F3822314}"/>
              </a:ext>
            </a:extLst>
          </p:cNvPr>
          <p:cNvSpPr txBox="1"/>
          <p:nvPr/>
        </p:nvSpPr>
        <p:spPr>
          <a:xfrm>
            <a:off x="173148" y="6372808"/>
            <a:ext cx="383438" cy="307777"/>
          </a:xfrm>
          <a:prstGeom prst="rect">
            <a:avLst/>
          </a:prstGeom>
          <a:noFill/>
        </p:spPr>
        <p:txBody>
          <a:bodyPr wrap="none" rtlCol="0">
            <a:spAutoFit/>
          </a:bodyPr>
          <a:lstStyle/>
          <a:p>
            <a:r>
              <a:rPr lang="es-ES" dirty="0" smtClean="0"/>
              <a:t>19</a:t>
            </a:r>
            <a:endParaRPr lang="es-ES" dirty="0"/>
          </a:p>
        </p:txBody>
      </p:sp>
      <p:pic>
        <p:nvPicPr>
          <p:cNvPr id="9" name="Imagen 8">
            <a:extLst>
              <a:ext uri="{FF2B5EF4-FFF2-40B4-BE49-F238E27FC236}">
                <a16:creationId xmlns:a16="http://schemas.microsoft.com/office/drawing/2014/main" xmlns="" id="{D71987C5-1C5C-4509-95B7-FC27A3608A5F}"/>
              </a:ext>
            </a:extLst>
          </p:cNvPr>
          <p:cNvPicPr>
            <a:picLocks noChangeAspect="1"/>
          </p:cNvPicPr>
          <p:nvPr/>
        </p:nvPicPr>
        <p:blipFill>
          <a:blip r:embed="rId2"/>
          <a:stretch>
            <a:fillRect/>
          </a:stretch>
        </p:blipFill>
        <p:spPr>
          <a:xfrm>
            <a:off x="135826" y="1861910"/>
            <a:ext cx="5215812" cy="3499476"/>
          </a:xfrm>
          <a:prstGeom prst="rect">
            <a:avLst/>
          </a:prstGeom>
        </p:spPr>
      </p:pic>
    </p:spTree>
    <p:extLst>
      <p:ext uri="{BB962C8B-B14F-4D97-AF65-F5344CB8AC3E}">
        <p14:creationId xmlns:p14="http://schemas.microsoft.com/office/powerpoint/2010/main" val="2979261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1133856"/>
            <a:ext cx="8229600" cy="4992307"/>
          </a:xfrm>
        </p:spPr>
        <p:txBody>
          <a:bodyPr/>
          <a:lstStyle/>
          <a:p>
            <a:endParaRPr lang="es-EC" dirty="0"/>
          </a:p>
        </p:txBody>
      </p:sp>
      <p:sp>
        <p:nvSpPr>
          <p:cNvPr id="3" name="Título 2"/>
          <p:cNvSpPr>
            <a:spLocks noGrp="1"/>
          </p:cNvSpPr>
          <p:nvPr>
            <p:ph type="title"/>
          </p:nvPr>
        </p:nvSpPr>
        <p:spPr>
          <a:xfrm>
            <a:off x="457200" y="263462"/>
            <a:ext cx="8229600" cy="1143000"/>
          </a:xfrm>
        </p:spPr>
        <p:txBody>
          <a:bodyPr/>
          <a:lstStyle/>
          <a:p>
            <a:r>
              <a:rPr lang="es-EC" dirty="0">
                <a:solidFill>
                  <a:schemeClr val="tx1"/>
                </a:solidFill>
              </a:rPr>
              <a:t>Agenda</a:t>
            </a:r>
          </a:p>
        </p:txBody>
      </p:sp>
      <p:graphicFrame>
        <p:nvGraphicFramePr>
          <p:cNvPr id="4" name="Diagrama 3"/>
          <p:cNvGraphicFramePr/>
          <p:nvPr>
            <p:extLst>
              <p:ext uri="{D42A27DB-BD31-4B8C-83A1-F6EECF244321}">
                <p14:modId xmlns:p14="http://schemas.microsoft.com/office/powerpoint/2010/main" val="2387215393"/>
              </p:ext>
            </p:extLst>
          </p:nvPr>
        </p:nvGraphicFramePr>
        <p:xfrm>
          <a:off x="1524000" y="1397000"/>
          <a:ext cx="6513576" cy="4308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xmlns="" id="{80BA5AF1-E3ED-40B6-8BAC-2A14911CB3A5}"/>
              </a:ext>
            </a:extLst>
          </p:cNvPr>
          <p:cNvSpPr txBox="1"/>
          <p:nvPr/>
        </p:nvSpPr>
        <p:spPr>
          <a:xfrm>
            <a:off x="173148" y="6372808"/>
            <a:ext cx="284052" cy="307777"/>
          </a:xfrm>
          <a:prstGeom prst="rect">
            <a:avLst/>
          </a:prstGeom>
          <a:noFill/>
        </p:spPr>
        <p:txBody>
          <a:bodyPr wrap="none" rtlCol="0">
            <a:spAutoFit/>
          </a:bodyPr>
          <a:lstStyle/>
          <a:p>
            <a:r>
              <a:rPr lang="es-ES" dirty="0"/>
              <a:t>2</a:t>
            </a:r>
          </a:p>
        </p:txBody>
      </p:sp>
    </p:spTree>
    <p:extLst>
      <p:ext uri="{BB962C8B-B14F-4D97-AF65-F5344CB8AC3E}">
        <p14:creationId xmlns:p14="http://schemas.microsoft.com/office/powerpoint/2010/main" val="1653579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1054360"/>
            <a:ext cx="8229600" cy="5071804"/>
          </a:xfrm>
        </p:spPr>
        <p:txBody>
          <a:bodyPr/>
          <a:lstStyle/>
          <a:p>
            <a:pPr marL="76200" indent="0">
              <a:buNone/>
            </a:pPr>
            <a:r>
              <a:rPr lang="es-EC" dirty="0">
                <a:solidFill>
                  <a:schemeClr val="tx1"/>
                </a:solidFill>
              </a:rPr>
              <a:t>Parámetros de Configuración</a:t>
            </a:r>
          </a:p>
          <a:p>
            <a:pPr marL="76200" indent="0">
              <a:buNone/>
            </a:pPr>
            <a:r>
              <a:rPr lang="es-EC" dirty="0">
                <a:solidFill>
                  <a:schemeClr val="tx1"/>
                </a:solidFill>
              </a:rPr>
              <a:t>                              </a:t>
            </a:r>
          </a:p>
          <a:p>
            <a:pPr marL="76200" indent="0">
              <a:buNone/>
            </a:pPr>
            <a:r>
              <a:rPr lang="es-EC" dirty="0">
                <a:solidFill>
                  <a:schemeClr val="tx1"/>
                </a:solidFill>
              </a:rPr>
              <a:t>Servidor NTP                                              D-ITG</a:t>
            </a:r>
          </a:p>
          <a:p>
            <a:pPr marL="76200" indent="0">
              <a:buNone/>
            </a:pPr>
            <a:endParaRPr lang="es-EC" dirty="0">
              <a:solidFill>
                <a:schemeClr val="tx1"/>
              </a:solidFill>
            </a:endParaRPr>
          </a:p>
          <a:p>
            <a:pPr marL="76200" indent="0">
              <a:buNone/>
            </a:pPr>
            <a:endParaRPr lang="es-EC" dirty="0">
              <a:solidFill>
                <a:schemeClr val="tx1"/>
              </a:solidFill>
            </a:endParaRPr>
          </a:p>
          <a:p>
            <a:pPr marL="76200" indent="0">
              <a:buNone/>
            </a:pPr>
            <a:r>
              <a:rPr lang="es-EC" dirty="0">
                <a:solidFill>
                  <a:schemeClr val="tx1"/>
                </a:solidFill>
              </a:rPr>
              <a:t>     </a:t>
            </a:r>
          </a:p>
        </p:txBody>
      </p:sp>
      <p:sp>
        <p:nvSpPr>
          <p:cNvPr id="3" name="Título 2"/>
          <p:cNvSpPr>
            <a:spLocks noGrp="1"/>
          </p:cNvSpPr>
          <p:nvPr>
            <p:ph type="title"/>
          </p:nvPr>
        </p:nvSpPr>
        <p:spPr>
          <a:xfrm>
            <a:off x="233082" y="229815"/>
            <a:ext cx="8229600" cy="1143000"/>
          </a:xfrm>
        </p:spPr>
        <p:txBody>
          <a:bodyPr/>
          <a:lstStyle/>
          <a:p>
            <a:r>
              <a:rPr lang="es-EC" dirty="0" smtClean="0">
                <a:solidFill>
                  <a:schemeClr val="tx1"/>
                </a:solidFill>
              </a:rPr>
              <a:t>Desarrollo</a:t>
            </a:r>
            <a:r>
              <a:rPr lang="es-EC" dirty="0">
                <a:solidFill>
                  <a:schemeClr val="tx1"/>
                </a:solidFill>
              </a:rPr>
              <a:t/>
            </a:r>
            <a:br>
              <a:rPr lang="es-EC" dirty="0">
                <a:solidFill>
                  <a:schemeClr val="tx1"/>
                </a:solidFill>
              </a:rPr>
            </a:br>
            <a:endParaRPr lang="es-EC" dirty="0">
              <a:solidFill>
                <a:schemeClr val="tx1"/>
              </a:solidFill>
            </a:endParaRPr>
          </a:p>
        </p:txBody>
      </p:sp>
      <p:graphicFrame>
        <p:nvGraphicFramePr>
          <p:cNvPr id="4" name="Tabla 4">
            <a:extLst>
              <a:ext uri="{FF2B5EF4-FFF2-40B4-BE49-F238E27FC236}">
                <a16:creationId xmlns:a16="http://schemas.microsoft.com/office/drawing/2014/main" xmlns="" id="{C82138BA-20C6-4839-977B-93261147857D}"/>
              </a:ext>
            </a:extLst>
          </p:cNvPr>
          <p:cNvGraphicFramePr>
            <a:graphicFrameLocks noGrp="1"/>
          </p:cNvGraphicFramePr>
          <p:nvPr>
            <p:extLst>
              <p:ext uri="{D42A27DB-BD31-4B8C-83A1-F6EECF244321}">
                <p14:modId xmlns:p14="http://schemas.microsoft.com/office/powerpoint/2010/main" val="3552274885"/>
              </p:ext>
            </p:extLst>
          </p:nvPr>
        </p:nvGraphicFramePr>
        <p:xfrm>
          <a:off x="5316067" y="2580389"/>
          <a:ext cx="3146615" cy="3169920"/>
        </p:xfrm>
        <a:graphic>
          <a:graphicData uri="http://schemas.openxmlformats.org/drawingml/2006/table">
            <a:tbl>
              <a:tblPr firstRow="1" bandRow="1">
                <a:tableStyleId>{5C22544A-7EE6-4342-B048-85BDC9FD1C3A}</a:tableStyleId>
              </a:tblPr>
              <a:tblGrid>
                <a:gridCol w="1642517">
                  <a:extLst>
                    <a:ext uri="{9D8B030D-6E8A-4147-A177-3AD203B41FA5}">
                      <a16:colId xmlns:a16="http://schemas.microsoft.com/office/drawing/2014/main" xmlns="" val="3485570561"/>
                    </a:ext>
                  </a:extLst>
                </a:gridCol>
                <a:gridCol w="1504098">
                  <a:extLst>
                    <a:ext uri="{9D8B030D-6E8A-4147-A177-3AD203B41FA5}">
                      <a16:colId xmlns:a16="http://schemas.microsoft.com/office/drawing/2014/main" xmlns="" val="712425555"/>
                    </a:ext>
                  </a:extLst>
                </a:gridCol>
              </a:tblGrid>
              <a:tr h="303924">
                <a:tc>
                  <a:txBody>
                    <a:bodyPr/>
                    <a:lstStyle/>
                    <a:p>
                      <a:pPr algn="ctr"/>
                      <a:r>
                        <a:rPr lang="es-EC" dirty="0" smtClean="0">
                          <a:solidFill>
                            <a:schemeClr val="tx1"/>
                          </a:solidFill>
                        </a:rPr>
                        <a:t>Parámetro</a:t>
                      </a:r>
                      <a:endParaRPr lang="es-ES" dirty="0">
                        <a:solidFill>
                          <a:schemeClr val="tx1"/>
                        </a:solidFill>
                      </a:endParaRPr>
                    </a:p>
                  </a:txBody>
                  <a:tcPr/>
                </a:tc>
                <a:tc>
                  <a:txBody>
                    <a:bodyPr/>
                    <a:lstStyle/>
                    <a:p>
                      <a:pPr algn="ctr"/>
                      <a:r>
                        <a:rPr lang="es-EC" dirty="0">
                          <a:solidFill>
                            <a:schemeClr val="tx1"/>
                          </a:solidFill>
                        </a:rPr>
                        <a:t>Valor</a:t>
                      </a:r>
                      <a:endParaRPr lang="es-ES" dirty="0">
                        <a:solidFill>
                          <a:schemeClr val="tx1"/>
                        </a:solidFill>
                      </a:endParaRPr>
                    </a:p>
                  </a:txBody>
                  <a:tcPr/>
                </a:tc>
                <a:extLst>
                  <a:ext uri="{0D108BD9-81ED-4DB2-BD59-A6C34878D82A}">
                    <a16:rowId xmlns:a16="http://schemas.microsoft.com/office/drawing/2014/main" xmlns="" val="3279437705"/>
                  </a:ext>
                </a:extLst>
              </a:tr>
              <a:tr h="152400">
                <a:tc>
                  <a:txBody>
                    <a:bodyPr/>
                    <a:lstStyle/>
                    <a:p>
                      <a:pPr algn="ctr"/>
                      <a:r>
                        <a:rPr lang="es-EC" dirty="0"/>
                        <a:t>Métrica</a:t>
                      </a:r>
                      <a:endParaRPr lang="es-ES" dirty="0"/>
                    </a:p>
                  </a:txBody>
                  <a:tcPr/>
                </a:tc>
                <a:tc>
                  <a:txBody>
                    <a:bodyPr/>
                    <a:lstStyle/>
                    <a:p>
                      <a:pPr algn="ctr"/>
                      <a:r>
                        <a:rPr lang="es-EC" dirty="0" err="1"/>
                        <a:t>One</a:t>
                      </a:r>
                      <a:r>
                        <a:rPr lang="es-EC" dirty="0"/>
                        <a:t> </a:t>
                      </a:r>
                      <a:r>
                        <a:rPr lang="es-EC" dirty="0" err="1"/>
                        <a:t>Way</a:t>
                      </a:r>
                      <a:r>
                        <a:rPr lang="es-EC" dirty="0"/>
                        <a:t> </a:t>
                      </a:r>
                      <a:r>
                        <a:rPr lang="es-EC" dirty="0" err="1"/>
                        <a:t>Delay</a:t>
                      </a:r>
                      <a:endParaRPr lang="es-ES" dirty="0"/>
                    </a:p>
                  </a:txBody>
                  <a:tcPr/>
                </a:tc>
                <a:extLst>
                  <a:ext uri="{0D108BD9-81ED-4DB2-BD59-A6C34878D82A}">
                    <a16:rowId xmlns:a16="http://schemas.microsoft.com/office/drawing/2014/main" xmlns="" val="1491924618"/>
                  </a:ext>
                </a:extLst>
              </a:tr>
              <a:tr h="152400">
                <a:tc>
                  <a:txBody>
                    <a:bodyPr/>
                    <a:lstStyle/>
                    <a:p>
                      <a:pPr algn="ctr"/>
                      <a:r>
                        <a:rPr lang="es-EC" dirty="0"/>
                        <a:t>Flujo</a:t>
                      </a:r>
                      <a:endParaRPr lang="es-ES" dirty="0"/>
                    </a:p>
                  </a:txBody>
                  <a:tcPr/>
                </a:tc>
                <a:tc>
                  <a:txBody>
                    <a:bodyPr/>
                    <a:lstStyle/>
                    <a:p>
                      <a:pPr algn="ctr"/>
                      <a:r>
                        <a:rPr lang="es-EC" dirty="0"/>
                        <a:t>Unidireccional</a:t>
                      </a:r>
                      <a:endParaRPr lang="es-ES" dirty="0"/>
                    </a:p>
                  </a:txBody>
                  <a:tcPr/>
                </a:tc>
                <a:extLst>
                  <a:ext uri="{0D108BD9-81ED-4DB2-BD59-A6C34878D82A}">
                    <a16:rowId xmlns:a16="http://schemas.microsoft.com/office/drawing/2014/main" xmlns="" val="4107585762"/>
                  </a:ext>
                </a:extLst>
              </a:tr>
              <a:tr h="303924">
                <a:tc>
                  <a:txBody>
                    <a:bodyPr/>
                    <a:lstStyle/>
                    <a:p>
                      <a:pPr algn="ctr"/>
                      <a:r>
                        <a:rPr lang="es-EC" dirty="0"/>
                        <a:t>Duración </a:t>
                      </a:r>
                      <a:endParaRPr lang="es-ES" dirty="0"/>
                    </a:p>
                  </a:txBody>
                  <a:tcPr/>
                </a:tc>
                <a:tc>
                  <a:txBody>
                    <a:bodyPr/>
                    <a:lstStyle/>
                    <a:p>
                      <a:pPr algn="ctr"/>
                      <a:r>
                        <a:rPr lang="es-EC" dirty="0"/>
                        <a:t>30 segundos</a:t>
                      </a:r>
                      <a:endParaRPr lang="es-ES" dirty="0"/>
                    </a:p>
                  </a:txBody>
                  <a:tcPr/>
                </a:tc>
                <a:extLst>
                  <a:ext uri="{0D108BD9-81ED-4DB2-BD59-A6C34878D82A}">
                    <a16:rowId xmlns:a16="http://schemas.microsoft.com/office/drawing/2014/main" xmlns="" val="1663914193"/>
                  </a:ext>
                </a:extLst>
              </a:tr>
              <a:tr h="303924">
                <a:tc>
                  <a:txBody>
                    <a:bodyPr/>
                    <a:lstStyle/>
                    <a:p>
                      <a:pPr algn="ctr"/>
                      <a:r>
                        <a:rPr lang="es-EC" dirty="0"/>
                        <a:t>Inicio del retardo</a:t>
                      </a:r>
                      <a:endParaRPr lang="es-ES" dirty="0"/>
                    </a:p>
                  </a:txBody>
                  <a:tcPr/>
                </a:tc>
                <a:tc>
                  <a:txBody>
                    <a:bodyPr/>
                    <a:lstStyle/>
                    <a:p>
                      <a:pPr algn="ctr"/>
                      <a:r>
                        <a:rPr lang="es-EC" dirty="0"/>
                        <a:t>0 segundos</a:t>
                      </a:r>
                      <a:endParaRPr lang="es-ES" dirty="0"/>
                    </a:p>
                  </a:txBody>
                  <a:tcPr/>
                </a:tc>
                <a:extLst>
                  <a:ext uri="{0D108BD9-81ED-4DB2-BD59-A6C34878D82A}">
                    <a16:rowId xmlns:a16="http://schemas.microsoft.com/office/drawing/2014/main" xmlns="" val="3924357976"/>
                  </a:ext>
                </a:extLst>
              </a:tr>
              <a:tr h="152400">
                <a:tc>
                  <a:txBody>
                    <a:bodyPr/>
                    <a:lstStyle/>
                    <a:p>
                      <a:pPr algn="ctr"/>
                      <a:r>
                        <a:rPr lang="es-EC" dirty="0"/>
                        <a:t>Protocolo</a:t>
                      </a:r>
                      <a:endParaRPr lang="es-ES" dirty="0"/>
                    </a:p>
                  </a:txBody>
                  <a:tcPr/>
                </a:tc>
                <a:tc>
                  <a:txBody>
                    <a:bodyPr/>
                    <a:lstStyle/>
                    <a:p>
                      <a:pPr algn="ctr"/>
                      <a:r>
                        <a:rPr lang="es-EC" dirty="0" smtClean="0"/>
                        <a:t>UDP/TCP</a:t>
                      </a:r>
                      <a:endParaRPr lang="es-ES" dirty="0"/>
                    </a:p>
                  </a:txBody>
                  <a:tcPr/>
                </a:tc>
                <a:extLst>
                  <a:ext uri="{0D108BD9-81ED-4DB2-BD59-A6C34878D82A}">
                    <a16:rowId xmlns:a16="http://schemas.microsoft.com/office/drawing/2014/main" xmlns="" val="466152726"/>
                  </a:ext>
                </a:extLst>
              </a:tr>
              <a:tr h="152400">
                <a:tc>
                  <a:txBody>
                    <a:bodyPr/>
                    <a:lstStyle/>
                    <a:p>
                      <a:pPr algn="ctr"/>
                      <a:r>
                        <a:rPr lang="es-EC" dirty="0"/>
                        <a:t>Host de destino </a:t>
                      </a:r>
                      <a:endParaRPr lang="es-ES" dirty="0"/>
                    </a:p>
                  </a:txBody>
                  <a:tcPr/>
                </a:tc>
                <a:tc>
                  <a:txBody>
                    <a:bodyPr/>
                    <a:lstStyle/>
                    <a:p>
                      <a:pPr algn="ctr"/>
                      <a:r>
                        <a:rPr lang="es-EC" dirty="0"/>
                        <a:t>IP Receptor</a:t>
                      </a:r>
                      <a:endParaRPr lang="es-ES" dirty="0"/>
                    </a:p>
                  </a:txBody>
                  <a:tcPr/>
                </a:tc>
                <a:extLst>
                  <a:ext uri="{0D108BD9-81ED-4DB2-BD59-A6C34878D82A}">
                    <a16:rowId xmlns:a16="http://schemas.microsoft.com/office/drawing/2014/main" xmlns="" val="3523207602"/>
                  </a:ext>
                </a:extLst>
              </a:tr>
              <a:tr h="518160">
                <a:tc>
                  <a:txBody>
                    <a:bodyPr/>
                    <a:lstStyle/>
                    <a:p>
                      <a:pPr algn="ctr"/>
                      <a:r>
                        <a:rPr lang="es-EC" dirty="0"/>
                        <a:t>Tamaño del Paquete</a:t>
                      </a:r>
                      <a:endParaRPr lang="es-ES" dirty="0"/>
                    </a:p>
                  </a:txBody>
                  <a:tcPr/>
                </a:tc>
                <a:tc>
                  <a:txBody>
                    <a:bodyPr/>
                    <a:lstStyle/>
                    <a:p>
                      <a:pPr algn="ctr"/>
                      <a:r>
                        <a:rPr lang="es-EC" dirty="0"/>
                        <a:t> </a:t>
                      </a:r>
                      <a:r>
                        <a:rPr lang="es-EC" dirty="0" smtClean="0"/>
                        <a:t>200</a:t>
                      </a:r>
                      <a:r>
                        <a:rPr lang="es-EC" baseline="0" dirty="0" smtClean="0"/>
                        <a:t>0 </a:t>
                      </a:r>
                      <a:r>
                        <a:rPr lang="es-EC" dirty="0" smtClean="0"/>
                        <a:t>bytes</a:t>
                      </a:r>
                      <a:endParaRPr lang="es-ES" dirty="0"/>
                    </a:p>
                  </a:txBody>
                  <a:tcPr/>
                </a:tc>
                <a:extLst>
                  <a:ext uri="{0D108BD9-81ED-4DB2-BD59-A6C34878D82A}">
                    <a16:rowId xmlns:a16="http://schemas.microsoft.com/office/drawing/2014/main" xmlns="" val="1346566128"/>
                  </a:ext>
                </a:extLst>
              </a:tr>
              <a:tr h="259080">
                <a:tc>
                  <a:txBody>
                    <a:bodyPr/>
                    <a:lstStyle/>
                    <a:p>
                      <a:pPr algn="ctr"/>
                      <a:r>
                        <a:rPr lang="es-ES" dirty="0" smtClean="0"/>
                        <a:t>Paquetes</a:t>
                      </a:r>
                      <a:r>
                        <a:rPr lang="es-ES" baseline="0" dirty="0" smtClean="0"/>
                        <a:t> por Segundo</a:t>
                      </a:r>
                      <a:endParaRPr lang="es-ES" dirty="0"/>
                    </a:p>
                  </a:txBody>
                  <a:tcPr/>
                </a:tc>
                <a:tc>
                  <a:txBody>
                    <a:bodyPr/>
                    <a:lstStyle/>
                    <a:p>
                      <a:pPr algn="ctr"/>
                      <a:r>
                        <a:rPr lang="es-ES" dirty="0" smtClean="0"/>
                        <a:t>40000</a:t>
                      </a:r>
                      <a:endParaRPr lang="es-ES" dirty="0"/>
                    </a:p>
                  </a:txBody>
                  <a:tcPr/>
                </a:tc>
                <a:extLst>
                  <a:ext uri="{0D108BD9-81ED-4DB2-BD59-A6C34878D82A}">
                    <a16:rowId xmlns:a16="http://schemas.microsoft.com/office/drawing/2014/main" xmlns="" val="1447914739"/>
                  </a:ext>
                </a:extLst>
              </a:tr>
            </a:tbl>
          </a:graphicData>
        </a:graphic>
      </p:graphicFrame>
      <p:sp>
        <p:nvSpPr>
          <p:cNvPr id="5" name="CuadroTexto 4">
            <a:extLst>
              <a:ext uri="{FF2B5EF4-FFF2-40B4-BE49-F238E27FC236}">
                <a16:creationId xmlns:a16="http://schemas.microsoft.com/office/drawing/2014/main" xmlns="" id="{3A03BFCA-0F4D-4D1F-AA2E-86EDA605A5A4}"/>
              </a:ext>
            </a:extLst>
          </p:cNvPr>
          <p:cNvSpPr txBox="1"/>
          <p:nvPr/>
        </p:nvSpPr>
        <p:spPr>
          <a:xfrm>
            <a:off x="173148" y="6372808"/>
            <a:ext cx="383438" cy="307777"/>
          </a:xfrm>
          <a:prstGeom prst="rect">
            <a:avLst/>
          </a:prstGeom>
          <a:noFill/>
        </p:spPr>
        <p:txBody>
          <a:bodyPr wrap="none" rtlCol="0">
            <a:spAutoFit/>
          </a:bodyPr>
          <a:lstStyle/>
          <a:p>
            <a:r>
              <a:rPr lang="es-ES" dirty="0" smtClean="0"/>
              <a:t>20</a:t>
            </a:r>
            <a:endParaRPr lang="es-ES" dirty="0"/>
          </a:p>
        </p:txBody>
      </p:sp>
      <p:pic>
        <p:nvPicPr>
          <p:cNvPr id="7" name="Imagen 6">
            <a:extLst>
              <a:ext uri="{FF2B5EF4-FFF2-40B4-BE49-F238E27FC236}">
                <a16:creationId xmlns:a16="http://schemas.microsoft.com/office/drawing/2014/main" xmlns="" id="{47F7D370-6990-4E9D-B2EA-26D3497A212A}"/>
              </a:ext>
            </a:extLst>
          </p:cNvPr>
          <p:cNvPicPr>
            <a:picLocks noChangeAspect="1"/>
          </p:cNvPicPr>
          <p:nvPr/>
        </p:nvPicPr>
        <p:blipFill>
          <a:blip r:embed="rId2"/>
          <a:stretch>
            <a:fillRect/>
          </a:stretch>
        </p:blipFill>
        <p:spPr>
          <a:xfrm>
            <a:off x="233082" y="3181118"/>
            <a:ext cx="4560638" cy="1655574"/>
          </a:xfrm>
          <a:prstGeom prst="rect">
            <a:avLst/>
          </a:prstGeom>
        </p:spPr>
      </p:pic>
    </p:spTree>
    <p:extLst>
      <p:ext uri="{BB962C8B-B14F-4D97-AF65-F5344CB8AC3E}">
        <p14:creationId xmlns:p14="http://schemas.microsoft.com/office/powerpoint/2010/main" val="2731599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Marcador de texto 1"/>
              <p:cNvSpPr>
                <a:spLocks noGrp="1"/>
              </p:cNvSpPr>
              <p:nvPr>
                <p:ph type="body" idx="1"/>
              </p:nvPr>
            </p:nvSpPr>
            <p:spPr>
              <a:xfrm>
                <a:off x="556587" y="1069674"/>
                <a:ext cx="4006788" cy="5056489"/>
              </a:xfrm>
            </p:spPr>
            <p:txBody>
              <a:bodyPr/>
              <a:lstStyle/>
              <a:p>
                <a:pPr marL="76200" indent="0">
                  <a:buNone/>
                </a:pPr>
                <a:r>
                  <a:rPr lang="es-EC" b="1" dirty="0" smtClean="0">
                    <a:solidFill>
                      <a:schemeClr val="tx1"/>
                    </a:solidFill>
                  </a:rPr>
                  <a:t>Medida de la Eficiencia</a:t>
                </a:r>
              </a:p>
              <a:p>
                <a:pPr marL="76200" indent="0">
                  <a:buNone/>
                </a:pPr>
                <a:endParaRPr lang="es-US" i="1" dirty="0" smtClean="0">
                  <a:solidFill>
                    <a:schemeClr val="tx1"/>
                  </a:solidFill>
                  <a:latin typeface="+mj-lt"/>
                </a:endParaRPr>
              </a:p>
              <a:p>
                <a:r>
                  <a:rPr lang="es-US" i="1" dirty="0" err="1" smtClean="0">
                    <a:solidFill>
                      <a:schemeClr val="tx1"/>
                    </a:solidFill>
                    <a:latin typeface="+mj-lt"/>
                  </a:rPr>
                  <a:t>Throughput</a:t>
                </a:r>
                <a:r>
                  <a:rPr lang="es-US" i="1" dirty="0" smtClean="0">
                    <a:solidFill>
                      <a:schemeClr val="tx1"/>
                    </a:solidFill>
                    <a:latin typeface="+mj-lt"/>
                  </a:rPr>
                  <a:t> Normalizado</a:t>
                </a:r>
              </a:p>
              <a:p>
                <a:endParaRPr lang="es-US" i="1" dirty="0" smtClean="0">
                  <a:solidFill>
                    <a:schemeClr val="tx1"/>
                  </a:solidFill>
                  <a:latin typeface="+mj-lt"/>
                </a:endParaRPr>
              </a:p>
              <a:p>
                <a:r>
                  <a:rPr lang="es-US" dirty="0" smtClean="0">
                    <a:solidFill>
                      <a:schemeClr val="tx1"/>
                    </a:solidFill>
                  </a:rPr>
                  <a:t>           </a:t>
                </a:r>
                <a14:m>
                  <m:oMath xmlns:m="http://schemas.openxmlformats.org/officeDocument/2006/math">
                    <m:sSub>
                      <m:sSubPr>
                        <m:ctrlPr>
                          <a:rPr lang="es-US" i="1">
                            <a:solidFill>
                              <a:schemeClr val="tx1"/>
                            </a:solidFill>
                            <a:latin typeface="Cambria Math" panose="02040503050406030204" pitchFamily="18" charset="0"/>
                          </a:rPr>
                        </m:ctrlPr>
                      </m:sSubPr>
                      <m:e>
                        <m:r>
                          <a:rPr lang="es-US" i="1">
                            <a:solidFill>
                              <a:schemeClr val="tx1"/>
                            </a:solidFill>
                            <a:latin typeface="Cambria Math" panose="02040503050406030204" pitchFamily="18" charset="0"/>
                            <a:ea typeface="Cambria Math" panose="02040503050406030204" pitchFamily="18" charset="0"/>
                          </a:rPr>
                          <m:t>𝜂</m:t>
                        </m:r>
                      </m:e>
                      <m:sub>
                        <m:r>
                          <a:rPr lang="es-US" i="1">
                            <a:solidFill>
                              <a:schemeClr val="tx1"/>
                            </a:solidFill>
                            <a:latin typeface="Cambria Math" panose="02040503050406030204" pitchFamily="18" charset="0"/>
                          </a:rPr>
                          <m:t>𝑁</m:t>
                        </m:r>
                      </m:sub>
                    </m:sSub>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ea typeface="Cambria Math" panose="02040503050406030204" pitchFamily="18" charset="0"/>
                          </a:rPr>
                          <m:t>𝜂</m:t>
                        </m:r>
                      </m:num>
                      <m:den>
                        <m:r>
                          <a:rPr lang="en-US" i="1">
                            <a:solidFill>
                              <a:schemeClr val="tx1"/>
                            </a:solidFill>
                            <a:latin typeface="Cambria Math" panose="02040503050406030204" pitchFamily="18" charset="0"/>
                          </a:rPr>
                          <m:t>𝑅𝐵𝑅</m:t>
                        </m:r>
                      </m:den>
                    </m:f>
                  </m:oMath>
                </a14:m>
                <a:endParaRPr lang="es-US" i="1" dirty="0" smtClean="0">
                  <a:solidFill>
                    <a:schemeClr val="tx1"/>
                  </a:solidFill>
                  <a:latin typeface="+mj-lt"/>
                </a:endParaRPr>
              </a:p>
              <a:p>
                <a:endParaRPr lang="es-US" i="1" dirty="0" smtClean="0">
                  <a:solidFill>
                    <a:schemeClr val="tx1"/>
                  </a:solidFill>
                  <a:latin typeface="+mj-lt"/>
                </a:endParaRPr>
              </a:p>
              <a:p>
                <a14:m>
                  <m:oMath xmlns:m="http://schemas.openxmlformats.org/officeDocument/2006/math">
                    <m:r>
                      <a:rPr lang="en-US" sz="1800" i="1" smtClean="0">
                        <a:solidFill>
                          <a:schemeClr val="tx1"/>
                        </a:solidFill>
                        <a:latin typeface="Cambria Math" panose="02040503050406030204" pitchFamily="18" charset="0"/>
                        <a:ea typeface="Cambria Math" panose="02040503050406030204" pitchFamily="18" charset="0"/>
                      </a:rPr>
                      <m:t>𝜂</m:t>
                    </m:r>
                    <m:r>
                      <a:rPr lang="es-US" sz="1800" b="0" i="1" smtClean="0">
                        <a:solidFill>
                          <a:schemeClr val="tx1"/>
                        </a:solidFill>
                        <a:latin typeface="Cambria Math" panose="02040503050406030204" pitchFamily="18" charset="0"/>
                        <a:ea typeface="Cambria Math" panose="02040503050406030204" pitchFamily="18" charset="0"/>
                      </a:rPr>
                      <m:t>: </m:t>
                    </m:r>
                    <m:r>
                      <a:rPr lang="es-US" sz="1800" b="0" i="1" smtClean="0">
                        <a:solidFill>
                          <a:schemeClr val="tx1"/>
                        </a:solidFill>
                        <a:latin typeface="Cambria Math" panose="02040503050406030204" pitchFamily="18" charset="0"/>
                        <a:ea typeface="Cambria Math" panose="02040503050406030204" pitchFamily="18" charset="0"/>
                      </a:rPr>
                      <m:t>𝑇h𝑟𝑜𝑢𝑔h𝑝𝑢𝑡</m:t>
                    </m:r>
                  </m:oMath>
                </a14:m>
                <a:endParaRPr lang="es-US" sz="1800" i="1" dirty="0" smtClean="0">
                  <a:solidFill>
                    <a:schemeClr val="tx1"/>
                  </a:solidFill>
                  <a:latin typeface="+mn-lt"/>
                </a:endParaRPr>
              </a:p>
              <a:p>
                <a14:m>
                  <m:oMath xmlns:m="http://schemas.openxmlformats.org/officeDocument/2006/math">
                    <m:r>
                      <a:rPr lang="en-US" sz="1800" i="1">
                        <a:solidFill>
                          <a:schemeClr val="tx1"/>
                        </a:solidFill>
                        <a:latin typeface="Cambria Math" panose="02040503050406030204" pitchFamily="18" charset="0"/>
                      </a:rPr>
                      <m:t>𝑅𝐵𝑅</m:t>
                    </m:r>
                    <m:r>
                      <a:rPr lang="es-US" sz="1800" b="0" i="1" smtClean="0">
                        <a:solidFill>
                          <a:schemeClr val="tx1"/>
                        </a:solidFill>
                        <a:latin typeface="Cambria Math" panose="02040503050406030204" pitchFamily="18" charset="0"/>
                      </a:rPr>
                      <m:t>: </m:t>
                    </m:r>
                    <m:r>
                      <a:rPr lang="es-US" sz="1800" b="0" i="1" dirty="0" smtClean="0">
                        <a:solidFill>
                          <a:schemeClr val="tx1"/>
                        </a:solidFill>
                        <a:latin typeface="Cambria Math" panose="02040503050406030204" pitchFamily="18" charset="0"/>
                      </a:rPr>
                      <m:t>𝑅𝑎𝑤</m:t>
                    </m:r>
                    <m:r>
                      <a:rPr lang="es-US" sz="1800" b="0" i="1" dirty="0" smtClean="0">
                        <a:solidFill>
                          <a:schemeClr val="tx1"/>
                        </a:solidFill>
                        <a:latin typeface="Cambria Math" panose="02040503050406030204" pitchFamily="18" charset="0"/>
                      </a:rPr>
                      <m:t> </m:t>
                    </m:r>
                    <m:r>
                      <a:rPr lang="es-US" sz="1800" b="0" i="1" dirty="0" smtClean="0">
                        <a:solidFill>
                          <a:schemeClr val="tx1"/>
                        </a:solidFill>
                        <a:latin typeface="Cambria Math" panose="02040503050406030204" pitchFamily="18" charset="0"/>
                      </a:rPr>
                      <m:t>𝐵𝑖𝑡</m:t>
                    </m:r>
                    <m:r>
                      <a:rPr lang="es-US" sz="1800" b="0" i="1" dirty="0" smtClean="0">
                        <a:solidFill>
                          <a:schemeClr val="tx1"/>
                        </a:solidFill>
                        <a:latin typeface="Cambria Math" panose="02040503050406030204" pitchFamily="18" charset="0"/>
                      </a:rPr>
                      <m:t> </m:t>
                    </m:r>
                    <m:r>
                      <a:rPr lang="es-US" sz="1800" b="0" i="1" dirty="0" smtClean="0">
                        <a:solidFill>
                          <a:schemeClr val="tx1"/>
                        </a:solidFill>
                        <a:latin typeface="Cambria Math" panose="02040503050406030204" pitchFamily="18" charset="0"/>
                      </a:rPr>
                      <m:t>𝑅𝑎𝑡𝑒</m:t>
                    </m:r>
                  </m:oMath>
                </a14:m>
                <a:endParaRPr lang="es-EC" sz="1800" b="0" i="1" dirty="0" smtClean="0">
                  <a:solidFill>
                    <a:schemeClr val="tx1"/>
                  </a:solidFill>
                  <a:latin typeface="Cambria Math" panose="02040503050406030204" pitchFamily="18" charset="0"/>
                </a:endParaRPr>
              </a:p>
              <a:p>
                <a:endParaRPr lang="es-EC" sz="2000" b="0" i="1" dirty="0" smtClean="0">
                  <a:solidFill>
                    <a:schemeClr val="tx1"/>
                  </a:solidFill>
                  <a:latin typeface="Cambria Math" panose="02040503050406030204" pitchFamily="18" charset="0"/>
                </a:endParaRPr>
              </a:p>
              <a:p>
                <a14:m>
                  <m:oMath xmlns:m="http://schemas.openxmlformats.org/officeDocument/2006/math">
                    <m:sSub>
                      <m:sSubPr>
                        <m:ctrlPr>
                          <a:rPr lang="es-US" i="1" smtClean="0">
                            <a:solidFill>
                              <a:schemeClr val="tx1"/>
                            </a:solidFill>
                            <a:latin typeface="Cambria Math" panose="02040503050406030204" pitchFamily="18" charset="0"/>
                          </a:rPr>
                        </m:ctrlPr>
                      </m:sSubPr>
                      <m:e>
                        <m:r>
                          <a:rPr lang="es-EC" b="0" i="1" smtClean="0">
                            <a:solidFill>
                              <a:schemeClr val="tx1"/>
                            </a:solidFill>
                            <a:latin typeface="Cambria Math" panose="02040503050406030204" pitchFamily="18" charset="0"/>
                          </a:rPr>
                          <m:t>    </m:t>
                        </m:r>
                        <m:r>
                          <a:rPr lang="es-US" i="1">
                            <a:solidFill>
                              <a:schemeClr val="tx1"/>
                            </a:solidFill>
                            <a:latin typeface="Cambria Math" panose="02040503050406030204" pitchFamily="18" charset="0"/>
                            <a:ea typeface="Cambria Math" panose="02040503050406030204" pitchFamily="18" charset="0"/>
                          </a:rPr>
                          <m:t>𝜂</m:t>
                        </m:r>
                      </m:e>
                      <m:sub>
                        <m:r>
                          <a:rPr lang="es-US" i="1">
                            <a:solidFill>
                              <a:schemeClr val="tx1"/>
                            </a:solidFill>
                            <a:latin typeface="Cambria Math" panose="02040503050406030204" pitchFamily="18" charset="0"/>
                          </a:rPr>
                          <m:t>𝑁</m:t>
                        </m:r>
                      </m:sub>
                    </m:sSub>
                    <m:d>
                      <m:dPr>
                        <m:ctrlPr>
                          <a:rPr lang="es-US" b="0" i="1" smtClean="0">
                            <a:solidFill>
                              <a:schemeClr val="tx1"/>
                            </a:solidFill>
                            <a:latin typeface="Cambria Math" panose="02040503050406030204" pitchFamily="18" charset="0"/>
                          </a:rPr>
                        </m:ctrlPr>
                      </m:dPr>
                      <m:e>
                        <m:r>
                          <a:rPr lang="es-US" b="0" i="1" smtClean="0">
                            <a:solidFill>
                              <a:schemeClr val="tx1"/>
                            </a:solidFill>
                            <a:latin typeface="Cambria Math" panose="02040503050406030204" pitchFamily="18" charset="0"/>
                          </a:rPr>
                          <m:t>%</m:t>
                        </m:r>
                      </m:e>
                    </m:d>
                    <m:r>
                      <a:rPr lang="en-US" i="1">
                        <a:solidFill>
                          <a:schemeClr val="tx1"/>
                        </a:solidFill>
                        <a:latin typeface="Cambria Math" panose="02040503050406030204" pitchFamily="18" charset="0"/>
                      </a:rPr>
                      <m:t>=</m:t>
                    </m:r>
                    <m:sSub>
                      <m:sSubPr>
                        <m:ctrlPr>
                          <a:rPr lang="es-US" i="1">
                            <a:solidFill>
                              <a:schemeClr val="tx1"/>
                            </a:solidFill>
                            <a:latin typeface="Cambria Math" panose="02040503050406030204" pitchFamily="18" charset="0"/>
                          </a:rPr>
                        </m:ctrlPr>
                      </m:sSubPr>
                      <m:e>
                        <m:r>
                          <a:rPr lang="es-US" i="1">
                            <a:solidFill>
                              <a:schemeClr val="tx1"/>
                            </a:solidFill>
                            <a:latin typeface="Cambria Math" panose="02040503050406030204" pitchFamily="18" charset="0"/>
                            <a:ea typeface="Cambria Math" panose="02040503050406030204" pitchFamily="18" charset="0"/>
                          </a:rPr>
                          <m:t>𝜂</m:t>
                        </m:r>
                      </m:e>
                      <m:sub>
                        <m:r>
                          <a:rPr lang="es-US" i="1">
                            <a:solidFill>
                              <a:schemeClr val="tx1"/>
                            </a:solidFill>
                            <a:latin typeface="Cambria Math" panose="02040503050406030204" pitchFamily="18" charset="0"/>
                          </a:rPr>
                          <m:t>𝑁</m:t>
                        </m:r>
                      </m:sub>
                    </m:sSub>
                    <m:r>
                      <a:rPr lang="es-US" i="1">
                        <a:solidFill>
                          <a:schemeClr val="tx1"/>
                        </a:solidFill>
                        <a:latin typeface="Cambria Math" panose="02040503050406030204" pitchFamily="18" charset="0"/>
                        <a:ea typeface="Cambria Math" panose="02040503050406030204" pitchFamily="18" charset="0"/>
                      </a:rPr>
                      <m:t>×</m:t>
                    </m:r>
                    <m:r>
                      <a:rPr lang="es-US" b="0" i="1" smtClean="0">
                        <a:solidFill>
                          <a:schemeClr val="tx1"/>
                        </a:solidFill>
                        <a:latin typeface="Cambria Math" panose="02040503050406030204" pitchFamily="18" charset="0"/>
                        <a:ea typeface="Cambria Math" panose="02040503050406030204" pitchFamily="18" charset="0"/>
                      </a:rPr>
                      <m:t>100</m:t>
                    </m:r>
                  </m:oMath>
                </a14:m>
                <a:endParaRPr lang="en-US" dirty="0">
                  <a:solidFill>
                    <a:schemeClr val="tx1"/>
                  </a:solidFill>
                </a:endParaRPr>
              </a:p>
            </p:txBody>
          </p:sp>
        </mc:Choice>
        <mc:Fallback xmlns="">
          <p:sp>
            <p:nvSpPr>
              <p:cNvPr id="2" name="Marcador de texto 1"/>
              <p:cNvSpPr>
                <a:spLocks noGrp="1" noRot="1" noChangeAspect="1" noMove="1" noResize="1" noEditPoints="1" noAdjustHandles="1" noChangeArrowheads="1" noChangeShapeType="1" noTextEdit="1"/>
              </p:cNvSpPr>
              <p:nvPr>
                <p:ph type="body" idx="1"/>
              </p:nvPr>
            </p:nvSpPr>
            <p:spPr>
              <a:xfrm>
                <a:off x="556587" y="1069674"/>
                <a:ext cx="4006788" cy="5056489"/>
              </a:xfrm>
              <a:blipFill rotWithShape="0">
                <a:blip r:embed="rId2"/>
                <a:stretch>
                  <a:fillRect l="-304" r="-1824"/>
                </a:stretch>
              </a:blipFill>
            </p:spPr>
            <p:txBody>
              <a:bodyPr/>
              <a:lstStyle/>
              <a:p>
                <a:r>
                  <a:rPr lang="es-EC">
                    <a:noFill/>
                  </a:rPr>
                  <a:t> </a:t>
                </a:r>
              </a:p>
            </p:txBody>
          </p:sp>
        </mc:Fallback>
      </mc:AlternateContent>
      <p:sp>
        <p:nvSpPr>
          <p:cNvPr id="3" name="Título 2"/>
          <p:cNvSpPr>
            <a:spLocks noGrp="1"/>
          </p:cNvSpPr>
          <p:nvPr>
            <p:ph type="title"/>
          </p:nvPr>
        </p:nvSpPr>
        <p:spPr/>
        <p:txBody>
          <a:bodyPr/>
          <a:lstStyle/>
          <a:p>
            <a:r>
              <a:rPr lang="es-EC" dirty="0" smtClean="0">
                <a:solidFill>
                  <a:schemeClr val="tx1"/>
                </a:solidFill>
              </a:rPr>
              <a:t>Desarrollo</a:t>
            </a:r>
            <a:endParaRPr lang="es-EC" dirty="0">
              <a:solidFill>
                <a:schemeClr val="tx1"/>
              </a:solidFill>
            </a:endParaRPr>
          </a:p>
        </p:txBody>
      </p:sp>
      <p:sp>
        <p:nvSpPr>
          <p:cNvPr id="4" name="CuadroTexto 3">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21</a:t>
            </a:r>
            <a:endParaRPr lang="es-ES" dirty="0"/>
          </a:p>
        </p:txBody>
      </p:sp>
      <mc:AlternateContent xmlns:mc="http://schemas.openxmlformats.org/markup-compatibility/2006" xmlns:a14="http://schemas.microsoft.com/office/drawing/2010/main">
        <mc:Choice Requires="a14">
          <p:sp>
            <p:nvSpPr>
              <p:cNvPr id="7" name="Marcador de texto 1"/>
              <p:cNvSpPr txBox="1">
                <a:spLocks/>
              </p:cNvSpPr>
              <p:nvPr/>
            </p:nvSpPr>
            <p:spPr>
              <a:xfrm>
                <a:off x="4621693" y="1069674"/>
                <a:ext cx="4006788" cy="505648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pPr marL="76200" indent="0">
                  <a:buFont typeface="Arial"/>
                  <a:buNone/>
                </a:pPr>
                <a:r>
                  <a:rPr lang="es-EC" b="1" dirty="0" smtClean="0">
                    <a:solidFill>
                      <a:schemeClr val="tx1"/>
                    </a:solidFill>
                  </a:rPr>
                  <a:t>Cálculo del número de muestras</a:t>
                </a:r>
                <a:endParaRPr lang="es-US" i="1" dirty="0" smtClean="0">
                  <a:solidFill>
                    <a:schemeClr val="tx1"/>
                  </a:solidFill>
                  <a:latin typeface="+mj-lt"/>
                </a:endParaRPr>
              </a:p>
              <a:p>
                <a:r>
                  <a:rPr lang="es-US" i="1" dirty="0" smtClean="0">
                    <a:solidFill>
                      <a:schemeClr val="tx1"/>
                    </a:solidFill>
                    <a:latin typeface="+mj-lt"/>
                  </a:rPr>
                  <a:t>Tamaño de muestra</a:t>
                </a:r>
              </a:p>
              <a:p>
                <a:pPr algn="ctr"/>
                <a:r>
                  <a:rPr lang="en-US" dirty="0" smtClean="0">
                    <a:solidFill>
                      <a:schemeClr val="tx1"/>
                    </a:solidFill>
                  </a:rPr>
                  <a:t>n</a:t>
                </a:r>
                <a14:m>
                  <m:oMath xmlns:m="http://schemas.openxmlformats.org/officeDocument/2006/math">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Sup>
                          <m:sSubSupPr>
                            <m:ctrlPr>
                              <a:rPr lang="en-US" i="1" smtClean="0">
                                <a:solidFill>
                                  <a:schemeClr val="tx1"/>
                                </a:solidFill>
                                <a:latin typeface="Cambria Math" panose="02040503050406030204" pitchFamily="18" charset="0"/>
                              </a:rPr>
                            </m:ctrlPr>
                          </m:sSubSupPr>
                          <m:e>
                            <m:r>
                              <a:rPr lang="es-EC" b="0" i="1" smtClean="0">
                                <a:solidFill>
                                  <a:schemeClr val="tx1"/>
                                </a:solidFill>
                                <a:latin typeface="Cambria Math" panose="02040503050406030204" pitchFamily="18" charset="0"/>
                              </a:rPr>
                              <m:t>𝑍</m:t>
                            </m:r>
                          </m:e>
                          <m:sub>
                            <m:r>
                              <a:rPr lang="en-US" i="1" smtClean="0">
                                <a:solidFill>
                                  <a:schemeClr val="tx1"/>
                                </a:solidFill>
                                <a:latin typeface="Cambria Math" panose="02040503050406030204" pitchFamily="18" charset="0"/>
                                <a:ea typeface="Cambria Math" panose="02040503050406030204" pitchFamily="18" charset="0"/>
                              </a:rPr>
                              <m:t>∝</m:t>
                            </m:r>
                          </m:sub>
                          <m:sup>
                            <m:r>
                              <a:rPr lang="es-EC" b="0" i="1" smtClean="0">
                                <a:solidFill>
                                  <a:schemeClr val="tx1"/>
                                </a:solidFill>
                                <a:latin typeface="Cambria Math" panose="02040503050406030204" pitchFamily="18" charset="0"/>
                              </a:rPr>
                              <m:t>2</m:t>
                            </m:r>
                          </m:sup>
                        </m:sSubSup>
                        <m:r>
                          <a:rPr lang="es-EC" b="0" i="1" smtClean="0">
                            <a:solidFill>
                              <a:schemeClr val="tx1"/>
                            </a:solidFill>
                            <a:latin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m:t>
                        </m:r>
                        <m:r>
                          <a:rPr lang="es-EC" b="0" i="1" smtClean="0">
                            <a:solidFill>
                              <a:schemeClr val="tx1"/>
                            </a:solidFill>
                            <a:latin typeface="Cambria Math" panose="02040503050406030204" pitchFamily="18" charset="0"/>
                            <a:ea typeface="Cambria Math" panose="02040503050406030204" pitchFamily="18" charset="0"/>
                          </a:rPr>
                          <m:t> </m:t>
                        </m:r>
                        <m:r>
                          <a:rPr lang="es-EC" b="0" i="1" smtClean="0">
                            <a:solidFill>
                              <a:schemeClr val="tx1"/>
                            </a:solidFill>
                            <a:latin typeface="Cambria Math" panose="02040503050406030204" pitchFamily="18" charset="0"/>
                            <a:ea typeface="Cambria Math" panose="02040503050406030204" pitchFamily="18" charset="0"/>
                          </a:rPr>
                          <m:t>𝑝</m:t>
                        </m:r>
                        <m:r>
                          <a:rPr lang="es-EC" b="0" i="1" smtClean="0">
                            <a:solidFill>
                              <a:schemeClr val="tx1"/>
                            </a:solidFill>
                            <a:latin typeface="Cambria Math" panose="02040503050406030204" pitchFamily="18" charset="0"/>
                            <a:ea typeface="Cambria Math" panose="02040503050406030204" pitchFamily="18" charset="0"/>
                          </a:rPr>
                          <m:t> × </m:t>
                        </m:r>
                        <m:r>
                          <a:rPr lang="es-EC" b="0" i="1" smtClean="0">
                            <a:solidFill>
                              <a:schemeClr val="tx1"/>
                            </a:solidFill>
                            <a:latin typeface="Cambria Math" panose="02040503050406030204" pitchFamily="18" charset="0"/>
                            <a:ea typeface="Cambria Math" panose="02040503050406030204" pitchFamily="18" charset="0"/>
                          </a:rPr>
                          <m:t>𝑞</m:t>
                        </m:r>
                      </m:num>
                      <m:den>
                        <m:sSup>
                          <m:sSupPr>
                            <m:ctrlPr>
                              <a:rPr lang="en-US" i="1" smtClean="0">
                                <a:solidFill>
                                  <a:schemeClr val="tx1"/>
                                </a:solidFill>
                                <a:latin typeface="Cambria Math" panose="02040503050406030204" pitchFamily="18" charset="0"/>
                                <a:ea typeface="Cambria Math" panose="02040503050406030204" pitchFamily="18" charset="0"/>
                              </a:rPr>
                            </m:ctrlPr>
                          </m:sSupPr>
                          <m:e>
                            <m:r>
                              <a:rPr lang="es-EC" b="0" i="1" smtClean="0">
                                <a:solidFill>
                                  <a:schemeClr val="tx1"/>
                                </a:solidFill>
                                <a:latin typeface="Cambria Math" panose="02040503050406030204" pitchFamily="18" charset="0"/>
                                <a:ea typeface="Cambria Math" panose="02040503050406030204" pitchFamily="18" charset="0"/>
                              </a:rPr>
                              <m:t>𝑒</m:t>
                            </m:r>
                          </m:e>
                          <m:sup>
                            <m:r>
                              <a:rPr lang="es-EC" b="0" i="1" smtClean="0">
                                <a:solidFill>
                                  <a:schemeClr val="tx1"/>
                                </a:solidFill>
                                <a:latin typeface="Cambria Math" panose="02040503050406030204" pitchFamily="18" charset="0"/>
                                <a:ea typeface="Cambria Math" panose="02040503050406030204" pitchFamily="18" charset="0"/>
                              </a:rPr>
                              <m:t>2</m:t>
                            </m:r>
                          </m:sup>
                        </m:sSup>
                      </m:den>
                    </m:f>
                  </m:oMath>
                </a14:m>
                <a:endParaRPr lang="es-US" i="1" dirty="0" smtClean="0">
                  <a:solidFill>
                    <a:schemeClr val="tx1"/>
                  </a:solidFill>
                  <a:latin typeface="+mj-lt"/>
                </a:endParaRPr>
              </a:p>
              <a:p>
                <a14:m>
                  <m:oMath xmlns:m="http://schemas.openxmlformats.org/officeDocument/2006/math">
                    <m:r>
                      <a:rPr lang="es-EC" sz="1800" b="0" i="1" smtClean="0">
                        <a:solidFill>
                          <a:schemeClr val="tx1"/>
                        </a:solidFill>
                        <a:latin typeface="Cambria Math" panose="02040503050406030204" pitchFamily="18" charset="0"/>
                      </a:rPr>
                      <m:t>𝑍</m:t>
                    </m:r>
                    <m:r>
                      <a:rPr lang="es-EC" sz="1800" b="0" i="1" smtClean="0">
                        <a:solidFill>
                          <a:schemeClr val="tx1"/>
                        </a:solidFill>
                        <a:latin typeface="Cambria Math" panose="02040503050406030204" pitchFamily="18" charset="0"/>
                      </a:rPr>
                      <m:t>:</m:t>
                    </m:r>
                    <m:r>
                      <a:rPr lang="es-EC" sz="1800" b="0" i="1" smtClean="0">
                        <a:solidFill>
                          <a:schemeClr val="tx1"/>
                        </a:solidFill>
                        <a:latin typeface="Cambria Math" panose="02040503050406030204" pitchFamily="18" charset="0"/>
                      </a:rPr>
                      <m:t>𝑃𝑎𝑟</m:t>
                    </m:r>
                    <m:r>
                      <a:rPr lang="es-EC" sz="1800" b="0" i="1" smtClean="0">
                        <a:solidFill>
                          <a:schemeClr val="tx1"/>
                        </a:solidFill>
                        <a:latin typeface="Cambria Math" panose="02040503050406030204" pitchFamily="18" charset="0"/>
                      </a:rPr>
                      <m:t>á</m:t>
                    </m:r>
                    <m:r>
                      <a:rPr lang="es-EC" sz="1800" b="0" i="1" smtClean="0">
                        <a:solidFill>
                          <a:schemeClr val="tx1"/>
                        </a:solidFill>
                        <a:latin typeface="Cambria Math" panose="02040503050406030204" pitchFamily="18" charset="0"/>
                      </a:rPr>
                      <m:t>𝑚𝑒𝑡𝑟𝑜</m:t>
                    </m:r>
                    <m:r>
                      <a:rPr lang="es-EC" sz="1800" b="0" i="1" smtClean="0">
                        <a:solidFill>
                          <a:schemeClr val="tx1"/>
                        </a:solidFill>
                        <a:latin typeface="Cambria Math" panose="02040503050406030204" pitchFamily="18" charset="0"/>
                      </a:rPr>
                      <m:t> </m:t>
                    </m:r>
                    <m:r>
                      <a:rPr lang="es-EC" sz="1800" b="0" i="1" smtClean="0">
                        <a:solidFill>
                          <a:schemeClr val="tx1"/>
                        </a:solidFill>
                        <a:latin typeface="Cambria Math" panose="02040503050406030204" pitchFamily="18" charset="0"/>
                      </a:rPr>
                      <m:t>𝑒𝑠𝑡𝑎𝑑</m:t>
                    </m:r>
                    <m:r>
                      <a:rPr lang="es-EC" sz="1800" b="0" i="1" smtClean="0">
                        <a:solidFill>
                          <a:schemeClr val="tx1"/>
                        </a:solidFill>
                        <a:latin typeface="Cambria Math" panose="02040503050406030204" pitchFamily="18" charset="0"/>
                      </a:rPr>
                      <m:t>í</m:t>
                    </m:r>
                    <m:r>
                      <a:rPr lang="es-EC" sz="1800" b="0" i="1" smtClean="0">
                        <a:solidFill>
                          <a:schemeClr val="tx1"/>
                        </a:solidFill>
                        <a:latin typeface="Cambria Math" panose="02040503050406030204" pitchFamily="18" charset="0"/>
                      </a:rPr>
                      <m:t>𝑠𝑡𝑖𝑐𝑜</m:t>
                    </m:r>
                  </m:oMath>
                </a14:m>
                <a:endParaRPr lang="es-EC" sz="1800" b="0" i="1" dirty="0" smtClean="0">
                  <a:solidFill>
                    <a:schemeClr val="tx1"/>
                  </a:solidFill>
                  <a:latin typeface="Cambria Math" panose="02040503050406030204" pitchFamily="18" charset="0"/>
                </a:endParaRPr>
              </a:p>
              <a:p>
                <a14:m>
                  <m:oMath xmlns:m="http://schemas.openxmlformats.org/officeDocument/2006/math">
                    <m:r>
                      <a:rPr lang="es-EC" sz="1800" i="1">
                        <a:solidFill>
                          <a:schemeClr val="tx1"/>
                        </a:solidFill>
                        <a:latin typeface="Cambria Math" panose="02040503050406030204" pitchFamily="18" charset="0"/>
                        <a:ea typeface="Cambria Math" panose="02040503050406030204" pitchFamily="18" charset="0"/>
                      </a:rPr>
                      <m:t>𝑝</m:t>
                    </m:r>
                    <m:r>
                      <a:rPr lang="es-EC" sz="1800" b="0" i="1" smtClean="0">
                        <a:solidFill>
                          <a:schemeClr val="tx1"/>
                        </a:solidFill>
                        <a:latin typeface="Cambria Math" panose="02040503050406030204" pitchFamily="18" charset="0"/>
                        <a:ea typeface="Cambria Math" panose="02040503050406030204" pitchFamily="18" charset="0"/>
                      </a:rPr>
                      <m:t>:</m:t>
                    </m:r>
                    <m:r>
                      <a:rPr lang="es-EC" sz="1800" b="0" i="1" smtClean="0">
                        <a:solidFill>
                          <a:schemeClr val="tx1"/>
                        </a:solidFill>
                        <a:latin typeface="Cambria Math" panose="02040503050406030204" pitchFamily="18" charset="0"/>
                        <a:ea typeface="Cambria Math" panose="02040503050406030204" pitchFamily="18" charset="0"/>
                      </a:rPr>
                      <m:t>𝑝𝑟𝑜𝑏𝑎𝑏𝑖𝑙𝑖𝑑𝑎𝑑</m:t>
                    </m:r>
                    <m:r>
                      <a:rPr lang="es-EC" sz="1800" b="0" i="1" smtClean="0">
                        <a:solidFill>
                          <a:schemeClr val="tx1"/>
                        </a:solidFill>
                        <a:latin typeface="Cambria Math" panose="02040503050406030204" pitchFamily="18" charset="0"/>
                        <a:ea typeface="Cambria Math" panose="02040503050406030204" pitchFamily="18" charset="0"/>
                      </a:rPr>
                      <m:t> </m:t>
                    </m:r>
                    <m:r>
                      <a:rPr lang="es-EC" sz="1800" b="0" i="1" smtClean="0">
                        <a:solidFill>
                          <a:schemeClr val="tx1"/>
                        </a:solidFill>
                        <a:latin typeface="Cambria Math" panose="02040503050406030204" pitchFamily="18" charset="0"/>
                        <a:ea typeface="Cambria Math" panose="02040503050406030204" pitchFamily="18" charset="0"/>
                      </a:rPr>
                      <m:t>𝑑𝑒</m:t>
                    </m:r>
                    <m:r>
                      <a:rPr lang="es-EC" sz="1800" b="0" i="1" smtClean="0">
                        <a:solidFill>
                          <a:schemeClr val="tx1"/>
                        </a:solidFill>
                        <a:latin typeface="Cambria Math" panose="02040503050406030204" pitchFamily="18" charset="0"/>
                        <a:ea typeface="Cambria Math" panose="02040503050406030204" pitchFamily="18" charset="0"/>
                      </a:rPr>
                      <m:t> </m:t>
                    </m:r>
                    <m:r>
                      <a:rPr lang="es-EC" sz="1800" b="0" i="1" smtClean="0">
                        <a:solidFill>
                          <a:schemeClr val="tx1"/>
                        </a:solidFill>
                        <a:latin typeface="Cambria Math" panose="02040503050406030204" pitchFamily="18" charset="0"/>
                        <a:ea typeface="Cambria Math" panose="02040503050406030204" pitchFamily="18" charset="0"/>
                      </a:rPr>
                      <m:t>𝑞𝑢𝑒</m:t>
                    </m:r>
                    <m:r>
                      <a:rPr lang="es-EC" sz="1800" b="0" i="1" smtClean="0">
                        <a:solidFill>
                          <a:schemeClr val="tx1"/>
                        </a:solidFill>
                        <a:latin typeface="Cambria Math" panose="02040503050406030204" pitchFamily="18" charset="0"/>
                        <a:ea typeface="Cambria Math" panose="02040503050406030204" pitchFamily="18" charset="0"/>
                      </a:rPr>
                      <m:t> </m:t>
                    </m:r>
                    <m:r>
                      <a:rPr lang="es-EC" sz="1800" b="0" i="1" smtClean="0">
                        <a:solidFill>
                          <a:schemeClr val="tx1"/>
                        </a:solidFill>
                        <a:latin typeface="Cambria Math" panose="02040503050406030204" pitchFamily="18" charset="0"/>
                        <a:ea typeface="Cambria Math" panose="02040503050406030204" pitchFamily="18" charset="0"/>
                      </a:rPr>
                      <m:t>𝑜𝑐𝑢𝑟𝑟𝑎</m:t>
                    </m:r>
                    <m:r>
                      <a:rPr lang="es-EC" sz="1800" b="0" i="1" smtClean="0">
                        <a:solidFill>
                          <a:schemeClr val="tx1"/>
                        </a:solidFill>
                        <a:latin typeface="Cambria Math" panose="02040503050406030204" pitchFamily="18" charset="0"/>
                        <a:ea typeface="Cambria Math" panose="02040503050406030204" pitchFamily="18" charset="0"/>
                      </a:rPr>
                      <m:t> </m:t>
                    </m:r>
                  </m:oMath>
                </a14:m>
                <a:endParaRPr lang="es-EC" sz="1800" b="0" i="1" dirty="0" smtClean="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r>
                      <a:rPr lang="es-EC" sz="1800" b="0" i="1" smtClean="0">
                        <a:solidFill>
                          <a:schemeClr val="tx1"/>
                        </a:solidFill>
                        <a:latin typeface="Cambria Math" panose="02040503050406030204" pitchFamily="18" charset="0"/>
                        <a:ea typeface="Cambria Math" panose="02040503050406030204" pitchFamily="18" charset="0"/>
                      </a:rPr>
                      <m:t>𝑒𝑙</m:t>
                    </m:r>
                    <m:r>
                      <a:rPr lang="es-EC" sz="1800" b="0" i="1" smtClean="0">
                        <a:solidFill>
                          <a:schemeClr val="tx1"/>
                        </a:solidFill>
                        <a:latin typeface="Cambria Math" panose="02040503050406030204" pitchFamily="18" charset="0"/>
                        <a:ea typeface="Cambria Math" panose="02040503050406030204" pitchFamily="18" charset="0"/>
                      </a:rPr>
                      <m:t> </m:t>
                    </m:r>
                    <m:r>
                      <a:rPr lang="es-EC" sz="1800" b="0" i="1" smtClean="0">
                        <a:solidFill>
                          <a:schemeClr val="tx1"/>
                        </a:solidFill>
                        <a:latin typeface="Cambria Math" panose="02040503050406030204" pitchFamily="18" charset="0"/>
                        <a:ea typeface="Cambria Math" panose="02040503050406030204" pitchFamily="18" charset="0"/>
                      </a:rPr>
                      <m:t>𝑒𝑣𝑒𝑛𝑡𝑜</m:t>
                    </m:r>
                  </m:oMath>
                </a14:m>
                <a:endParaRPr lang="es-EC" sz="1800" b="0" i="1" dirty="0" smtClean="0">
                  <a:solidFill>
                    <a:schemeClr val="tx1"/>
                  </a:solidFill>
                  <a:latin typeface="Cambria Math" panose="02040503050406030204" pitchFamily="18" charset="0"/>
                </a:endParaRPr>
              </a:p>
              <a:p>
                <a14:m>
                  <m:oMath xmlns:m="http://schemas.openxmlformats.org/officeDocument/2006/math">
                    <m:r>
                      <a:rPr lang="es-EC" sz="1800" b="0" i="1" smtClean="0">
                        <a:solidFill>
                          <a:schemeClr val="tx1"/>
                        </a:solidFill>
                        <a:latin typeface="Cambria Math" panose="02040503050406030204" pitchFamily="18" charset="0"/>
                        <a:ea typeface="Cambria Math" panose="02040503050406030204" pitchFamily="18" charset="0"/>
                      </a:rPr>
                      <m:t>𝑞</m:t>
                    </m:r>
                    <m:r>
                      <a:rPr lang="es-EC" sz="1800" i="1" smtClean="0">
                        <a:solidFill>
                          <a:schemeClr val="tx1"/>
                        </a:solidFill>
                        <a:latin typeface="Cambria Math" panose="02040503050406030204" pitchFamily="18" charset="0"/>
                        <a:ea typeface="Cambria Math" panose="02040503050406030204" pitchFamily="18" charset="0"/>
                      </a:rPr>
                      <m:t>:</m:t>
                    </m:r>
                    <m:r>
                      <a:rPr lang="es-EC" sz="1800" i="1" smtClean="0">
                        <a:solidFill>
                          <a:schemeClr val="tx1"/>
                        </a:solidFill>
                        <a:latin typeface="Cambria Math" panose="02040503050406030204" pitchFamily="18" charset="0"/>
                        <a:ea typeface="Cambria Math" panose="02040503050406030204" pitchFamily="18" charset="0"/>
                      </a:rPr>
                      <m:t>𝑝𝑟𝑜𝑏𝑎𝑏𝑖𝑙𝑖𝑑𝑎𝑑</m:t>
                    </m:r>
                    <m:r>
                      <a:rPr lang="es-EC" sz="1800" i="1" smtClean="0">
                        <a:solidFill>
                          <a:schemeClr val="tx1"/>
                        </a:solidFill>
                        <a:latin typeface="Cambria Math" panose="02040503050406030204" pitchFamily="18" charset="0"/>
                        <a:ea typeface="Cambria Math" panose="02040503050406030204" pitchFamily="18" charset="0"/>
                      </a:rPr>
                      <m:t> </m:t>
                    </m:r>
                    <m:r>
                      <a:rPr lang="es-EC" sz="1800" i="1" smtClean="0">
                        <a:solidFill>
                          <a:schemeClr val="tx1"/>
                        </a:solidFill>
                        <a:latin typeface="Cambria Math" panose="02040503050406030204" pitchFamily="18" charset="0"/>
                        <a:ea typeface="Cambria Math" panose="02040503050406030204" pitchFamily="18" charset="0"/>
                      </a:rPr>
                      <m:t>𝑑𝑒</m:t>
                    </m:r>
                    <m:r>
                      <a:rPr lang="es-EC" sz="1800" i="1" smtClean="0">
                        <a:solidFill>
                          <a:schemeClr val="tx1"/>
                        </a:solidFill>
                        <a:latin typeface="Cambria Math" panose="02040503050406030204" pitchFamily="18" charset="0"/>
                        <a:ea typeface="Cambria Math" panose="02040503050406030204" pitchFamily="18" charset="0"/>
                      </a:rPr>
                      <m:t> </m:t>
                    </m:r>
                    <m:r>
                      <a:rPr lang="es-EC" sz="1800" i="1" smtClean="0">
                        <a:solidFill>
                          <a:schemeClr val="tx1"/>
                        </a:solidFill>
                        <a:latin typeface="Cambria Math" panose="02040503050406030204" pitchFamily="18" charset="0"/>
                        <a:ea typeface="Cambria Math" panose="02040503050406030204" pitchFamily="18" charset="0"/>
                      </a:rPr>
                      <m:t>𝑞𝑢𝑒</m:t>
                    </m:r>
                    <m:r>
                      <a:rPr lang="es-EC" sz="1800" b="0" i="1" smtClean="0">
                        <a:solidFill>
                          <a:schemeClr val="tx1"/>
                        </a:solidFill>
                        <a:latin typeface="Cambria Math" panose="02040503050406030204" pitchFamily="18" charset="0"/>
                        <a:ea typeface="Cambria Math" panose="02040503050406030204" pitchFamily="18" charset="0"/>
                      </a:rPr>
                      <m:t> </m:t>
                    </m:r>
                    <m:r>
                      <a:rPr lang="es-EC" sz="1800" b="0" i="1" smtClean="0">
                        <a:solidFill>
                          <a:schemeClr val="tx1"/>
                        </a:solidFill>
                        <a:latin typeface="Cambria Math" panose="02040503050406030204" pitchFamily="18" charset="0"/>
                        <a:ea typeface="Cambria Math" panose="02040503050406030204" pitchFamily="18" charset="0"/>
                      </a:rPr>
                      <m:t>𝑛𝑜</m:t>
                    </m:r>
                    <m:r>
                      <a:rPr lang="es-EC" sz="1800" i="1">
                        <a:solidFill>
                          <a:schemeClr val="tx1"/>
                        </a:solidFill>
                        <a:latin typeface="Cambria Math" panose="02040503050406030204" pitchFamily="18" charset="0"/>
                        <a:ea typeface="Cambria Math" panose="02040503050406030204" pitchFamily="18" charset="0"/>
                      </a:rPr>
                      <m:t> </m:t>
                    </m:r>
                  </m:oMath>
                </a14:m>
                <a:endParaRPr lang="es-EC" sz="1800" i="1" dirty="0" smtClean="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r>
                      <a:rPr lang="es-EC" sz="1800" i="1" smtClean="0">
                        <a:solidFill>
                          <a:schemeClr val="tx1"/>
                        </a:solidFill>
                        <a:latin typeface="Cambria Math" panose="02040503050406030204" pitchFamily="18" charset="0"/>
                        <a:ea typeface="Cambria Math" panose="02040503050406030204" pitchFamily="18" charset="0"/>
                      </a:rPr>
                      <m:t>𝑜𝑐𝑢𝑟𝑟𝑎</m:t>
                    </m:r>
                    <m:r>
                      <a:rPr lang="es-EC" sz="1800" i="1" smtClean="0">
                        <a:solidFill>
                          <a:schemeClr val="tx1"/>
                        </a:solidFill>
                        <a:latin typeface="Cambria Math" panose="02040503050406030204" pitchFamily="18" charset="0"/>
                        <a:ea typeface="Cambria Math" panose="02040503050406030204" pitchFamily="18" charset="0"/>
                      </a:rPr>
                      <m:t> </m:t>
                    </m:r>
                    <m:r>
                      <a:rPr lang="es-EC" sz="1800" i="1">
                        <a:solidFill>
                          <a:schemeClr val="tx1"/>
                        </a:solidFill>
                        <a:latin typeface="Cambria Math" panose="02040503050406030204" pitchFamily="18" charset="0"/>
                        <a:ea typeface="Cambria Math" panose="02040503050406030204" pitchFamily="18" charset="0"/>
                      </a:rPr>
                      <m:t>𝑒𝑙</m:t>
                    </m:r>
                    <m:r>
                      <a:rPr lang="es-EC" sz="1800" i="1">
                        <a:solidFill>
                          <a:schemeClr val="tx1"/>
                        </a:solidFill>
                        <a:latin typeface="Cambria Math" panose="02040503050406030204" pitchFamily="18" charset="0"/>
                        <a:ea typeface="Cambria Math" panose="02040503050406030204" pitchFamily="18" charset="0"/>
                      </a:rPr>
                      <m:t> </m:t>
                    </m:r>
                    <m:r>
                      <a:rPr lang="es-EC" sz="1800" i="1">
                        <a:solidFill>
                          <a:schemeClr val="tx1"/>
                        </a:solidFill>
                        <a:latin typeface="Cambria Math" panose="02040503050406030204" pitchFamily="18" charset="0"/>
                        <a:ea typeface="Cambria Math" panose="02040503050406030204" pitchFamily="18" charset="0"/>
                      </a:rPr>
                      <m:t>𝑒𝑣𝑒𝑛𝑡𝑜</m:t>
                    </m:r>
                  </m:oMath>
                </a14:m>
                <a:endParaRPr lang="es-EC" sz="1800" i="1" dirty="0">
                  <a:solidFill>
                    <a:schemeClr val="tx1"/>
                  </a:solidFill>
                  <a:latin typeface="Cambria Math" panose="02040503050406030204" pitchFamily="18" charset="0"/>
                </a:endParaRPr>
              </a:p>
              <a:p>
                <a14:m>
                  <m:oMath xmlns:m="http://schemas.openxmlformats.org/officeDocument/2006/math">
                    <m:r>
                      <a:rPr lang="es-EC" sz="1800" i="1">
                        <a:solidFill>
                          <a:schemeClr val="tx1"/>
                        </a:solidFill>
                        <a:latin typeface="Cambria Math" panose="02040503050406030204" pitchFamily="18" charset="0"/>
                        <a:ea typeface="Cambria Math" panose="02040503050406030204" pitchFamily="18" charset="0"/>
                      </a:rPr>
                      <m:t>𝑒</m:t>
                    </m:r>
                    <m:r>
                      <a:rPr lang="es-EC" sz="1800" b="0" i="1" smtClean="0">
                        <a:solidFill>
                          <a:schemeClr val="tx1"/>
                        </a:solidFill>
                        <a:latin typeface="Cambria Math" panose="02040503050406030204" pitchFamily="18" charset="0"/>
                        <a:ea typeface="Cambria Math" panose="02040503050406030204" pitchFamily="18" charset="0"/>
                      </a:rPr>
                      <m:t>:</m:t>
                    </m:r>
                    <m:r>
                      <a:rPr lang="es-EC" sz="1800" b="0" i="1" smtClean="0">
                        <a:solidFill>
                          <a:schemeClr val="tx1"/>
                        </a:solidFill>
                        <a:latin typeface="Cambria Math" panose="02040503050406030204" pitchFamily="18" charset="0"/>
                        <a:ea typeface="Cambria Math" panose="02040503050406030204" pitchFamily="18" charset="0"/>
                      </a:rPr>
                      <m:t>𝐸𝑟𝑟𝑜𝑟</m:t>
                    </m:r>
                    <m:r>
                      <a:rPr lang="es-EC" sz="1800" b="0" i="1" smtClean="0">
                        <a:solidFill>
                          <a:schemeClr val="tx1"/>
                        </a:solidFill>
                        <a:latin typeface="Cambria Math" panose="02040503050406030204" pitchFamily="18" charset="0"/>
                        <a:ea typeface="Cambria Math" panose="02040503050406030204" pitchFamily="18" charset="0"/>
                      </a:rPr>
                      <m:t> </m:t>
                    </m:r>
                    <m:r>
                      <a:rPr lang="es-EC" sz="1800" b="0" i="1" smtClean="0">
                        <a:solidFill>
                          <a:schemeClr val="tx1"/>
                        </a:solidFill>
                        <a:latin typeface="Cambria Math" panose="02040503050406030204" pitchFamily="18" charset="0"/>
                        <a:ea typeface="Cambria Math" panose="02040503050406030204" pitchFamily="18" charset="0"/>
                      </a:rPr>
                      <m:t>𝑑𝑒</m:t>
                    </m:r>
                    <m:r>
                      <a:rPr lang="es-EC" sz="1800" b="0" i="1" smtClean="0">
                        <a:solidFill>
                          <a:schemeClr val="tx1"/>
                        </a:solidFill>
                        <a:latin typeface="Cambria Math" panose="02040503050406030204" pitchFamily="18" charset="0"/>
                        <a:ea typeface="Cambria Math" panose="02040503050406030204" pitchFamily="18" charset="0"/>
                      </a:rPr>
                      <m:t> </m:t>
                    </m:r>
                    <m:r>
                      <a:rPr lang="es-EC" sz="1800" b="0" i="1" smtClean="0">
                        <a:solidFill>
                          <a:schemeClr val="tx1"/>
                        </a:solidFill>
                        <a:latin typeface="Cambria Math" panose="02040503050406030204" pitchFamily="18" charset="0"/>
                        <a:ea typeface="Cambria Math" panose="02040503050406030204" pitchFamily="18" charset="0"/>
                      </a:rPr>
                      <m:t>𝑒𝑠𝑡𝑖𝑚𝑎𝑐𝑖</m:t>
                    </m:r>
                    <m:r>
                      <a:rPr lang="es-EC" sz="1800" b="0" i="1" smtClean="0">
                        <a:solidFill>
                          <a:schemeClr val="tx1"/>
                        </a:solidFill>
                        <a:latin typeface="Cambria Math" panose="02040503050406030204" pitchFamily="18" charset="0"/>
                        <a:ea typeface="Cambria Math" panose="02040503050406030204" pitchFamily="18" charset="0"/>
                      </a:rPr>
                      <m:t>ó</m:t>
                    </m:r>
                    <m:r>
                      <a:rPr lang="es-EC" sz="1800" b="0" i="1" smtClean="0">
                        <a:solidFill>
                          <a:schemeClr val="tx1"/>
                        </a:solidFill>
                        <a:latin typeface="Cambria Math" panose="02040503050406030204" pitchFamily="18" charset="0"/>
                        <a:ea typeface="Cambria Math" panose="02040503050406030204" pitchFamily="18" charset="0"/>
                      </a:rPr>
                      <m:t>𝑛</m:t>
                    </m:r>
                    <m:r>
                      <a:rPr lang="es-EC" sz="1800" b="0" i="1" smtClean="0">
                        <a:solidFill>
                          <a:schemeClr val="tx1"/>
                        </a:solidFill>
                        <a:latin typeface="Cambria Math" panose="02040503050406030204" pitchFamily="18" charset="0"/>
                        <a:ea typeface="Cambria Math" panose="02040503050406030204" pitchFamily="18" charset="0"/>
                      </a:rPr>
                      <m:t> </m:t>
                    </m:r>
                    <m:r>
                      <a:rPr lang="es-EC" sz="1800" b="0" i="1" smtClean="0">
                        <a:solidFill>
                          <a:schemeClr val="tx1"/>
                        </a:solidFill>
                        <a:latin typeface="Cambria Math" panose="02040503050406030204" pitchFamily="18" charset="0"/>
                        <a:ea typeface="Cambria Math" panose="02040503050406030204" pitchFamily="18" charset="0"/>
                      </a:rPr>
                      <m:t>𝑚</m:t>
                    </m:r>
                    <m:r>
                      <a:rPr lang="es-EC" sz="1800" b="0" i="1" smtClean="0">
                        <a:solidFill>
                          <a:schemeClr val="tx1"/>
                        </a:solidFill>
                        <a:latin typeface="Cambria Math" panose="02040503050406030204" pitchFamily="18" charset="0"/>
                        <a:ea typeface="Cambria Math" panose="02040503050406030204" pitchFamily="18" charset="0"/>
                      </a:rPr>
                      <m:t>á</m:t>
                    </m:r>
                    <m:r>
                      <a:rPr lang="es-EC" sz="1800" b="0" i="1" smtClean="0">
                        <a:solidFill>
                          <a:schemeClr val="tx1"/>
                        </a:solidFill>
                        <a:latin typeface="Cambria Math" panose="02040503050406030204" pitchFamily="18" charset="0"/>
                        <a:ea typeface="Cambria Math" panose="02040503050406030204" pitchFamily="18" charset="0"/>
                      </a:rPr>
                      <m:t>𝑥𝑖𝑚𝑜</m:t>
                    </m:r>
                  </m:oMath>
                </a14:m>
                <a:endParaRPr lang="es-EC" sz="1800" b="0" i="1" dirty="0" smtClean="0">
                  <a:solidFill>
                    <a:schemeClr val="tx1"/>
                  </a:solidFill>
                  <a:latin typeface="Cambria Math" panose="02040503050406030204" pitchFamily="18" charset="0"/>
                </a:endParaRPr>
              </a:p>
              <a:p>
                <a:pPr algn="ctr"/>
                <a:r>
                  <a:rPr lang="en-US" sz="2000" dirty="0">
                    <a:solidFill>
                      <a:schemeClr val="tx1"/>
                    </a:solidFill>
                  </a:rPr>
                  <a:t>n</a:t>
                </a:r>
                <a14:m>
                  <m:oMath xmlns:m="http://schemas.openxmlformats.org/officeDocument/2006/math">
                    <m:r>
                      <a:rPr lang="en-US" sz="2000" i="1">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sSup>
                          <m:sSupPr>
                            <m:ctrlPr>
                              <a:rPr lang="en-US" sz="2000" i="1" smtClean="0">
                                <a:solidFill>
                                  <a:schemeClr val="tx1"/>
                                </a:solidFill>
                                <a:latin typeface="Cambria Math" panose="02040503050406030204" pitchFamily="18" charset="0"/>
                              </a:rPr>
                            </m:ctrlPr>
                          </m:sSupPr>
                          <m:e>
                            <m:r>
                              <a:rPr lang="es-EC" sz="2000" b="0" i="1" smtClean="0">
                                <a:solidFill>
                                  <a:schemeClr val="tx1"/>
                                </a:solidFill>
                                <a:latin typeface="Cambria Math" panose="02040503050406030204" pitchFamily="18" charset="0"/>
                              </a:rPr>
                              <m:t>1,96</m:t>
                            </m:r>
                          </m:e>
                          <m:sup>
                            <m:r>
                              <a:rPr lang="es-EC" sz="2000" b="0" i="1" smtClean="0">
                                <a:solidFill>
                                  <a:schemeClr val="tx1"/>
                                </a:solidFill>
                                <a:latin typeface="Cambria Math" panose="02040503050406030204" pitchFamily="18" charset="0"/>
                              </a:rPr>
                              <m:t>2</m:t>
                            </m:r>
                          </m:sup>
                        </m:sSup>
                        <m:r>
                          <a:rPr lang="es-EC" sz="2000" i="1">
                            <a:solidFill>
                              <a:schemeClr val="tx1"/>
                            </a:solidFill>
                            <a:latin typeface="Cambria Math" panose="02040503050406030204" pitchFamily="18" charset="0"/>
                          </a:rPr>
                          <m:t> </m:t>
                        </m:r>
                        <m:r>
                          <a:rPr lang="en-US" sz="2000" i="1">
                            <a:solidFill>
                              <a:schemeClr val="tx1"/>
                            </a:solidFill>
                            <a:latin typeface="Cambria Math" panose="02040503050406030204" pitchFamily="18" charset="0"/>
                            <a:ea typeface="Cambria Math" panose="02040503050406030204" pitchFamily="18" charset="0"/>
                          </a:rPr>
                          <m:t>×</m:t>
                        </m:r>
                        <m:r>
                          <a:rPr lang="es-EC" sz="2000" b="0" i="1" smtClean="0">
                            <a:solidFill>
                              <a:schemeClr val="tx1"/>
                            </a:solidFill>
                            <a:latin typeface="Cambria Math" panose="02040503050406030204" pitchFamily="18" charset="0"/>
                            <a:ea typeface="Cambria Math" panose="02040503050406030204" pitchFamily="18" charset="0"/>
                          </a:rPr>
                          <m:t>0,5</m:t>
                        </m:r>
                        <m:r>
                          <a:rPr lang="es-EC" sz="2000" i="1">
                            <a:solidFill>
                              <a:schemeClr val="tx1"/>
                            </a:solidFill>
                            <a:latin typeface="Cambria Math" panose="02040503050406030204" pitchFamily="18" charset="0"/>
                            <a:ea typeface="Cambria Math" panose="02040503050406030204" pitchFamily="18" charset="0"/>
                          </a:rPr>
                          <m:t> ×</m:t>
                        </m:r>
                        <m:r>
                          <a:rPr lang="es-EC" sz="2000" b="0" i="1" smtClean="0">
                            <a:solidFill>
                              <a:schemeClr val="tx1"/>
                            </a:solidFill>
                            <a:latin typeface="Cambria Math" panose="02040503050406030204" pitchFamily="18" charset="0"/>
                            <a:ea typeface="Cambria Math" panose="02040503050406030204" pitchFamily="18" charset="0"/>
                          </a:rPr>
                          <m:t>0,5</m:t>
                        </m:r>
                      </m:num>
                      <m:den>
                        <m:sSup>
                          <m:sSupPr>
                            <m:ctrlPr>
                              <a:rPr lang="en-US" sz="2000" i="1">
                                <a:solidFill>
                                  <a:schemeClr val="tx1"/>
                                </a:solidFill>
                                <a:latin typeface="Cambria Math" panose="02040503050406030204" pitchFamily="18" charset="0"/>
                                <a:ea typeface="Cambria Math" panose="02040503050406030204" pitchFamily="18" charset="0"/>
                              </a:rPr>
                            </m:ctrlPr>
                          </m:sSupPr>
                          <m:e>
                            <m:r>
                              <a:rPr lang="es-EC" sz="2000" b="0" i="1" smtClean="0">
                                <a:solidFill>
                                  <a:schemeClr val="tx1"/>
                                </a:solidFill>
                                <a:latin typeface="Cambria Math" panose="02040503050406030204" pitchFamily="18" charset="0"/>
                                <a:ea typeface="Cambria Math" panose="02040503050406030204" pitchFamily="18" charset="0"/>
                              </a:rPr>
                              <m:t>0,04</m:t>
                            </m:r>
                          </m:e>
                          <m:sup>
                            <m:r>
                              <a:rPr lang="es-EC" sz="2000" i="1">
                                <a:solidFill>
                                  <a:schemeClr val="tx1"/>
                                </a:solidFill>
                                <a:latin typeface="Cambria Math" panose="02040503050406030204" pitchFamily="18" charset="0"/>
                                <a:ea typeface="Cambria Math" panose="02040503050406030204" pitchFamily="18" charset="0"/>
                              </a:rPr>
                              <m:t>2</m:t>
                            </m:r>
                          </m:sup>
                        </m:sSup>
                      </m:den>
                    </m:f>
                  </m:oMath>
                </a14:m>
                <a:endParaRPr lang="en-US" sz="2000" i="1" dirty="0" smtClean="0">
                  <a:solidFill>
                    <a:schemeClr val="tx1"/>
                  </a:solidFill>
                  <a:latin typeface="Cambria Math" panose="02040503050406030204" pitchFamily="18" charset="0"/>
                  <a:ea typeface="Cambria Math" panose="02040503050406030204" pitchFamily="18" charset="0"/>
                </a:endParaRPr>
              </a:p>
              <a:p>
                <a:pPr algn="ctr"/>
                <a:r>
                  <a:rPr lang="en-US" sz="2000" dirty="0">
                    <a:solidFill>
                      <a:schemeClr val="tx1"/>
                    </a:solidFill>
                  </a:rPr>
                  <a:t>n</a:t>
                </a:r>
                <a14:m>
                  <m:oMath xmlns:m="http://schemas.openxmlformats.org/officeDocument/2006/math">
                    <m:r>
                      <a:rPr lang="en-US" sz="2000" i="1">
                        <a:solidFill>
                          <a:schemeClr val="tx1"/>
                        </a:solidFill>
                        <a:latin typeface="Cambria Math" panose="02040503050406030204" pitchFamily="18" charset="0"/>
                      </a:rPr>
                      <m:t>=</m:t>
                    </m:r>
                  </m:oMath>
                </a14:m>
                <a:r>
                  <a:rPr lang="en-US" sz="2000" i="1" dirty="0" smtClean="0">
                    <a:solidFill>
                      <a:schemeClr val="tx1"/>
                    </a:solidFill>
                    <a:latin typeface="Cambria Math" panose="02040503050406030204" pitchFamily="18" charset="0"/>
                    <a:ea typeface="Cambria Math" panose="02040503050406030204" pitchFamily="18" charset="0"/>
                  </a:rPr>
                  <a:t>600,25 ≈ 600</a:t>
                </a:r>
                <a:endParaRPr lang="en-US" sz="2000" i="1" dirty="0">
                  <a:solidFill>
                    <a:schemeClr val="tx1"/>
                  </a:solidFill>
                  <a:latin typeface="Cambria Math" panose="02040503050406030204" pitchFamily="18" charset="0"/>
                  <a:ea typeface="Cambria Math" panose="02040503050406030204" pitchFamily="18" charset="0"/>
                </a:endParaRPr>
              </a:p>
            </p:txBody>
          </p:sp>
        </mc:Choice>
        <mc:Fallback xmlns="">
          <p:sp>
            <p:nvSpPr>
              <p:cNvPr id="7" name="Marcador de texto 1"/>
              <p:cNvSpPr txBox="1">
                <a:spLocks noRot="1" noChangeAspect="1" noMove="1" noResize="1" noEditPoints="1" noAdjustHandles="1" noChangeArrowheads="1" noChangeShapeType="1" noTextEdit="1"/>
              </p:cNvSpPr>
              <p:nvPr/>
            </p:nvSpPr>
            <p:spPr>
              <a:xfrm>
                <a:off x="4621693" y="1069674"/>
                <a:ext cx="4006788" cy="5056489"/>
              </a:xfrm>
              <a:prstGeom prst="rect">
                <a:avLst/>
              </a:prstGeom>
              <a:blipFill rotWithShape="0">
                <a:blip r:embed="rId3"/>
                <a:stretch>
                  <a:fillRect l="-304"/>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4216158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469B0BED-C0D4-4E5D-9B3E-8521C6DEAD1E}"/>
              </a:ext>
            </a:extLst>
          </p:cNvPr>
          <p:cNvSpPr>
            <a:spLocks noGrp="1"/>
          </p:cNvSpPr>
          <p:nvPr>
            <p:ph type="body" idx="1"/>
          </p:nvPr>
        </p:nvSpPr>
        <p:spPr>
          <a:xfrm>
            <a:off x="457200" y="1119674"/>
            <a:ext cx="8229600" cy="5006490"/>
          </a:xfrm>
        </p:spPr>
        <p:txBody>
          <a:bodyPr/>
          <a:lstStyle/>
          <a:p>
            <a:pPr marL="76200" indent="0">
              <a:buNone/>
            </a:pPr>
            <a:r>
              <a:rPr lang="es-EC" dirty="0">
                <a:solidFill>
                  <a:schemeClr val="tx1"/>
                </a:solidFill>
              </a:rPr>
              <a:t>Escenario 1 </a:t>
            </a:r>
          </a:p>
          <a:p>
            <a:pPr marL="76200" indent="0">
              <a:buNone/>
            </a:pPr>
            <a:endParaRPr lang="es-ES" dirty="0">
              <a:solidFill>
                <a:schemeClr val="tx1"/>
              </a:solidFill>
            </a:endParaRPr>
          </a:p>
        </p:txBody>
      </p:sp>
      <p:sp>
        <p:nvSpPr>
          <p:cNvPr id="3" name="Título 2">
            <a:extLst>
              <a:ext uri="{FF2B5EF4-FFF2-40B4-BE49-F238E27FC236}">
                <a16:creationId xmlns="" xmlns:a16="http://schemas.microsoft.com/office/drawing/2014/main" id="{96BD6A4D-AD9D-47E7-97D7-131B7A3A868D}"/>
              </a:ext>
            </a:extLst>
          </p:cNvPr>
          <p:cNvSpPr>
            <a:spLocks noGrp="1"/>
          </p:cNvSpPr>
          <p:nvPr>
            <p:ph type="title"/>
          </p:nvPr>
        </p:nvSpPr>
        <p:spPr/>
        <p:txBody>
          <a:bodyPr/>
          <a:lstStyle/>
          <a:p>
            <a:r>
              <a:rPr lang="es-EC" dirty="0">
                <a:solidFill>
                  <a:schemeClr val="tx1"/>
                </a:solidFill>
              </a:rPr>
              <a:t>Resultados</a:t>
            </a:r>
            <a:endParaRPr lang="es-ES" dirty="0">
              <a:solidFill>
                <a:schemeClr val="tx1"/>
              </a:solidFill>
            </a:endParaRPr>
          </a:p>
        </p:txBody>
      </p:sp>
      <p:sp>
        <p:nvSpPr>
          <p:cNvPr id="4" name="CuadroTexto 3">
            <a:extLst>
              <a:ext uri="{FF2B5EF4-FFF2-40B4-BE49-F238E27FC236}">
                <a16:creationId xmlns="" xmlns:a16="http://schemas.microsoft.com/office/drawing/2014/main" id="{097EA752-2521-4CDB-A092-7886807C0687}"/>
              </a:ext>
            </a:extLst>
          </p:cNvPr>
          <p:cNvSpPr txBox="1"/>
          <p:nvPr/>
        </p:nvSpPr>
        <p:spPr>
          <a:xfrm>
            <a:off x="457200" y="1755342"/>
            <a:ext cx="1324947" cy="3108543"/>
          </a:xfrm>
          <a:prstGeom prst="rect">
            <a:avLst/>
          </a:prstGeom>
          <a:noFill/>
        </p:spPr>
        <p:txBody>
          <a:bodyPr wrap="square" rtlCol="0">
            <a:spAutoFit/>
          </a:bodyPr>
          <a:lstStyle/>
          <a:p>
            <a:r>
              <a:rPr lang="en-US" dirty="0"/>
              <a:t>N</a:t>
            </a:r>
            <a:r>
              <a:rPr lang="es-EC" dirty="0"/>
              <a:t>ú</a:t>
            </a:r>
            <a:r>
              <a:rPr lang="es-ES" dirty="0"/>
              <a:t>mero de Flujos: 1</a:t>
            </a:r>
          </a:p>
          <a:p>
            <a:endParaRPr lang="es-ES" dirty="0"/>
          </a:p>
          <a:p>
            <a:endParaRPr lang="es-ES" dirty="0"/>
          </a:p>
          <a:p>
            <a:r>
              <a:rPr lang="es-ES" dirty="0"/>
              <a:t>Protocolo de Transporte: UDP</a:t>
            </a:r>
          </a:p>
          <a:p>
            <a:endParaRPr lang="es-ES" dirty="0"/>
          </a:p>
          <a:p>
            <a:r>
              <a:rPr lang="es-ES" dirty="0" smtClean="0"/>
              <a:t>Tasa de </a:t>
            </a:r>
            <a:r>
              <a:rPr lang="es-ES" dirty="0" err="1" smtClean="0"/>
              <a:t>Tx</a:t>
            </a:r>
            <a:r>
              <a:rPr lang="es-ES" dirty="0" smtClean="0"/>
              <a:t> Inyectada: 640 </a:t>
            </a:r>
            <a:r>
              <a:rPr lang="es-ES" dirty="0"/>
              <a:t>M</a:t>
            </a:r>
            <a:r>
              <a:rPr lang="es-ES" dirty="0" smtClean="0"/>
              <a:t>bps</a:t>
            </a:r>
          </a:p>
          <a:p>
            <a:endParaRPr lang="es-ES" dirty="0"/>
          </a:p>
          <a:p>
            <a:r>
              <a:rPr lang="es-ES" dirty="0" smtClean="0"/>
              <a:t>Tasa Teórica: 433,3 </a:t>
            </a:r>
            <a:r>
              <a:rPr lang="es-ES" dirty="0"/>
              <a:t>M</a:t>
            </a:r>
            <a:r>
              <a:rPr lang="es-ES" dirty="0" smtClean="0"/>
              <a:t>bps</a:t>
            </a:r>
            <a:endParaRPr lang="es-ES"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 xmlns:a16="http://schemas.microsoft.com/office/drawing/2014/main" id="{43AE7E44-0EC8-43BE-B473-78A94C8A5303}"/>
                  </a:ext>
                </a:extLst>
              </p:cNvPr>
              <p:cNvSpPr txBox="1"/>
              <p:nvPr/>
            </p:nvSpPr>
            <p:spPr>
              <a:xfrm>
                <a:off x="2882978" y="4744613"/>
                <a:ext cx="1509324" cy="1081963"/>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n-US" b="0" i="1" smtClean="0">
                              <a:latin typeface="Cambria Math" panose="02040503050406030204" pitchFamily="18" charset="0"/>
                            </a:rPr>
                            <m:t>𝐷𝑒𝑙𝑎𝑦</m:t>
                          </m:r>
                        </m:e>
                      </m:acc>
                      <m:r>
                        <a:rPr lang="en-US" b="0" i="1" smtClean="0">
                          <a:latin typeface="Cambria Math" panose="02040503050406030204" pitchFamily="18" charset="0"/>
                        </a:rPr>
                        <m:t>=</m:t>
                      </m:r>
                      <m:r>
                        <a:rPr lang="es-EC" b="0" i="1" smtClean="0">
                          <a:latin typeface="Cambria Math" panose="02040503050406030204" pitchFamily="18" charset="0"/>
                        </a:rPr>
                        <m:t>7,08</m:t>
                      </m:r>
                      <m:r>
                        <a:rPr lang="es-BO" b="0" i="1" smtClean="0">
                          <a:latin typeface="Cambria Math" panose="02040503050406030204" pitchFamily="18" charset="0"/>
                        </a:rPr>
                        <m:t> </m:t>
                      </m:r>
                      <m:r>
                        <a:rPr lang="es-BO" b="0" i="1" smtClean="0">
                          <a:latin typeface="Cambria Math" panose="02040503050406030204" pitchFamily="18" charset="0"/>
                        </a:rPr>
                        <m:t>𝑚𝑠</m:t>
                      </m:r>
                    </m:oMath>
                  </m:oMathPara>
                </a14:m>
                <a:endParaRPr lang="en-US" b="0" dirty="0"/>
              </a:p>
              <a:p>
                <a:pPr algn="ctr"/>
                <a14:m>
                  <m:oMath xmlns:m="http://schemas.openxmlformats.org/officeDocument/2006/math">
                    <m:acc>
                      <m:accPr>
                        <m:chr m:val="̅"/>
                        <m:ctrlPr>
                          <a:rPr lang="es-ES" i="1" smtClean="0">
                            <a:latin typeface="Cambria Math" panose="02040503050406030204" pitchFamily="18" charset="0"/>
                          </a:rPr>
                        </m:ctrlPr>
                      </m:accPr>
                      <m:e>
                        <m:r>
                          <a:rPr lang="en-US" b="0" i="1" smtClean="0">
                            <a:latin typeface="Cambria Math" panose="02040503050406030204" pitchFamily="18" charset="0"/>
                          </a:rPr>
                          <m:t>𝐽𝑖𝑡𝑡𝑒𝑟</m:t>
                        </m:r>
                      </m:e>
                    </m:acc>
                    <m:r>
                      <a:rPr lang="en-US" b="0" i="1" smtClean="0">
                        <a:latin typeface="Cambria Math" panose="02040503050406030204" pitchFamily="18" charset="0"/>
                      </a:rPr>
                      <m:t>=</m:t>
                    </m:r>
                    <m:r>
                      <a:rPr lang="es-BO" b="0" i="1" smtClean="0">
                        <a:latin typeface="Cambria Math" panose="02040503050406030204" pitchFamily="18" charset="0"/>
                      </a:rPr>
                      <m:t>15</m:t>
                    </m:r>
                    <m:r>
                      <a:rPr lang="es-EC" b="0" i="1" smtClean="0">
                        <a:latin typeface="Cambria Math" panose="02040503050406030204" pitchFamily="18" charset="0"/>
                      </a:rPr>
                      <m:t>0,8</m:t>
                    </m:r>
                    <m:r>
                      <a:rPr lang="es-BO" b="0" i="1" smtClean="0">
                        <a:latin typeface="Cambria Math" panose="02040503050406030204" pitchFamily="18" charset="0"/>
                      </a:rPr>
                      <m:t>0 </m:t>
                    </m:r>
                    <m:r>
                      <a:rPr lang="es-BO" b="0" i="1" smtClean="0">
                        <a:latin typeface="Cambria Math" panose="02040503050406030204" pitchFamily="18" charset="0"/>
                      </a:rPr>
                      <m:t>𝑢𝑠</m:t>
                    </m:r>
                  </m:oMath>
                </a14:m>
                <a:r>
                  <a:rPr lang="es-ES" dirty="0"/>
                  <a:t> </a:t>
                </a:r>
              </a:p>
              <a:p>
                <a:pPr algn="ctr"/>
                <a14:m>
                  <m:oMathPara xmlns:m="http://schemas.openxmlformats.org/officeDocument/2006/math">
                    <m:oMathParaPr>
                      <m:jc m:val="centerGroup"/>
                    </m:oMathParaPr>
                    <m:oMath xmlns:m="http://schemas.openxmlformats.org/officeDocument/2006/math">
                      <m:acc>
                        <m:accPr>
                          <m:chr m:val="̅"/>
                          <m:ctrlPr>
                            <a:rPr lang="es-ES" i="1">
                              <a:latin typeface="Cambria Math" panose="02040503050406030204" pitchFamily="18" charset="0"/>
                            </a:rPr>
                          </m:ctrlPr>
                        </m:accPr>
                        <m:e>
                          <m:r>
                            <a:rPr lang="es-ES" i="1" smtClean="0">
                              <a:latin typeface="Cambria Math" panose="02040503050406030204" pitchFamily="18" charset="0"/>
                              <a:ea typeface="Cambria Math" panose="02040503050406030204" pitchFamily="18" charset="0"/>
                            </a:rPr>
                            <m:t>𝜂</m:t>
                          </m:r>
                        </m:e>
                      </m:acc>
                      <m:r>
                        <a:rPr lang="en-US" i="1">
                          <a:latin typeface="Cambria Math" panose="02040503050406030204" pitchFamily="18" charset="0"/>
                        </a:rPr>
                        <m:t>=</m:t>
                      </m:r>
                      <m:r>
                        <a:rPr lang="es-ES" b="0" i="1" smtClean="0">
                          <a:latin typeface="Cambria Math" panose="02040503050406030204" pitchFamily="18" charset="0"/>
                        </a:rPr>
                        <m:t>17</m:t>
                      </m:r>
                      <m:r>
                        <a:rPr lang="es-EC" b="0" i="1" smtClean="0">
                          <a:latin typeface="Cambria Math" panose="02040503050406030204" pitchFamily="18" charset="0"/>
                        </a:rPr>
                        <m:t>8,59</m:t>
                      </m:r>
                      <m:r>
                        <a:rPr lang="en-US" i="1">
                          <a:latin typeface="Cambria Math" panose="02040503050406030204" pitchFamily="18" charset="0"/>
                        </a:rPr>
                        <m:t> </m:t>
                      </m:r>
                      <m:r>
                        <a:rPr lang="es-BO" b="0" i="1" smtClean="0">
                          <a:latin typeface="Cambria Math" panose="02040503050406030204" pitchFamily="18" charset="0"/>
                        </a:rPr>
                        <m:t>𝑀</m:t>
                      </m:r>
                      <m:r>
                        <a:rPr lang="en-US" i="1">
                          <a:latin typeface="Cambria Math" panose="02040503050406030204" pitchFamily="18" charset="0"/>
                        </a:rPr>
                        <m:t>𝑏𝑝𝑠</m:t>
                      </m:r>
                    </m:oMath>
                  </m:oMathPara>
                </a14:m>
                <a:endParaRPr lang="es-BO"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s-ES" i="1">
                              <a:latin typeface="Cambria Math" panose="02040503050406030204" pitchFamily="18" charset="0"/>
                            </a:rPr>
                            <m:t>𝑁</m:t>
                          </m:r>
                        </m:sub>
                      </m:sSub>
                      <m:r>
                        <a:rPr lang="es-ES" i="1">
                          <a:latin typeface="Cambria Math" panose="02040503050406030204" pitchFamily="18" charset="0"/>
                        </a:rPr>
                        <m:t>% </m:t>
                      </m:r>
                      <m:r>
                        <a:rPr lang="en-US" i="1">
                          <a:latin typeface="Cambria Math" panose="02040503050406030204" pitchFamily="18" charset="0"/>
                        </a:rPr>
                        <m:t>=</m:t>
                      </m:r>
                      <m:r>
                        <a:rPr lang="es-EC" b="0" i="1" smtClean="0">
                          <a:latin typeface="Cambria Math" panose="02040503050406030204" pitchFamily="18" charset="0"/>
                        </a:rPr>
                        <m:t>41,21</m:t>
                      </m:r>
                      <m:r>
                        <a:rPr lang="es-ES" i="1">
                          <a:latin typeface="Cambria Math" panose="02040503050406030204" pitchFamily="18" charset="0"/>
                        </a:rPr>
                        <m:t> %</m:t>
                      </m:r>
                    </m:oMath>
                  </m:oMathPara>
                </a14:m>
                <a:endParaRPr lang="es-ES" dirty="0"/>
              </a:p>
              <a:p>
                <a:pPr algn="ctr"/>
                <a:endParaRPr lang="es-ES" dirty="0"/>
              </a:p>
            </p:txBody>
          </p:sp>
        </mc:Choice>
        <mc:Fallback xmlns="">
          <p:sp>
            <p:nvSpPr>
              <p:cNvPr id="8" name="CuadroTexto 7">
                <a:extLst>
                  <a:ext uri="{FF2B5EF4-FFF2-40B4-BE49-F238E27FC236}">
                    <a16:creationId xmlns:a16="http://schemas.microsoft.com/office/drawing/2014/main" xmlns="" xmlns:a14="http://schemas.microsoft.com/office/drawing/2010/main" id="{43AE7E44-0EC8-43BE-B473-78A94C8A5303}"/>
                  </a:ext>
                </a:extLst>
              </p:cNvPr>
              <p:cNvSpPr txBox="1">
                <a:spLocks noRot="1" noChangeAspect="1" noMove="1" noResize="1" noEditPoints="1" noAdjustHandles="1" noChangeArrowheads="1" noChangeShapeType="1" noTextEdit="1"/>
              </p:cNvSpPr>
              <p:nvPr/>
            </p:nvSpPr>
            <p:spPr>
              <a:xfrm>
                <a:off x="2882978" y="4744613"/>
                <a:ext cx="1509324" cy="1081963"/>
              </a:xfrm>
              <a:prstGeom prst="rect">
                <a:avLst/>
              </a:prstGeom>
              <a:blipFill rotWithShape="0">
                <a:blip r:embed="rId3"/>
                <a:stretch>
                  <a:fillRect l="-4435"/>
                </a:stretch>
              </a:blipFill>
            </p:spPr>
            <p:txBody>
              <a:bodyPr/>
              <a:lstStyle/>
              <a:p>
                <a:r>
                  <a:rPr lang="es-EC">
                    <a:noFill/>
                  </a:rPr>
                  <a:t> </a:t>
                </a:r>
              </a:p>
            </p:txBody>
          </p:sp>
        </mc:Fallback>
      </mc:AlternateContent>
      <p:sp>
        <p:nvSpPr>
          <p:cNvPr id="10" name="CuadroTexto 9">
            <a:extLst>
              <a:ext uri="{FF2B5EF4-FFF2-40B4-BE49-F238E27FC236}">
                <a16:creationId xmlns:mc="http://schemas.openxmlformats.org/markup-compatibility/2006" xmlns:a14="http://schemas.microsoft.com/office/drawing/2010/main" xmlns="" xmlns:a16="http://schemas.microsoft.com/office/drawing/2014/main" id="{4BE9C9C8-04D6-4451-9D22-977D0ED34689}"/>
              </a:ext>
            </a:extLst>
          </p:cNvPr>
          <p:cNvSpPr txBox="1"/>
          <p:nvPr/>
        </p:nvSpPr>
        <p:spPr>
          <a:xfrm>
            <a:off x="4637314" y="5003908"/>
            <a:ext cx="2659340" cy="307777"/>
          </a:xfrm>
          <a:prstGeom prst="rect">
            <a:avLst/>
          </a:prstGeom>
          <a:noFill/>
        </p:spPr>
        <p:txBody>
          <a:bodyPr wrap="square">
            <a:spAutoFit/>
          </a:bodyPr>
          <a:lstStyle/>
          <a:p>
            <a:r>
              <a:rPr lang="en-US" dirty="0"/>
              <a:t>                  </a:t>
            </a:r>
            <a:endParaRPr lang="es-ES" dirty="0"/>
          </a:p>
        </p:txBody>
      </p:sp>
      <p:sp>
        <p:nvSpPr>
          <p:cNvPr id="9" name="CuadroTexto 8">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22</a:t>
            </a:r>
            <a:endParaRPr lang="es-ES" dirty="0"/>
          </a:p>
        </p:txBody>
      </p:sp>
      <mc:AlternateContent xmlns:mc="http://schemas.openxmlformats.org/markup-compatibility/2006" xmlns:a14="http://schemas.microsoft.com/office/drawing/2010/main">
        <mc:Choice Requires="a14">
          <p:sp>
            <p:nvSpPr>
              <p:cNvPr id="11" name="CuadroTexto 10">
                <a:extLst>
                  <a:ext uri="{FF2B5EF4-FFF2-40B4-BE49-F238E27FC236}">
                    <a16:creationId xmlns="" xmlns:a16="http://schemas.microsoft.com/office/drawing/2014/main" id="{43AE7E44-0EC8-43BE-B473-78A94C8A5303}"/>
                  </a:ext>
                </a:extLst>
              </p:cNvPr>
              <p:cNvSpPr txBox="1"/>
              <p:nvPr/>
            </p:nvSpPr>
            <p:spPr>
              <a:xfrm>
                <a:off x="6061614" y="4744613"/>
                <a:ext cx="1506374" cy="1081963"/>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n-US" b="0" i="1" smtClean="0">
                              <a:latin typeface="Cambria Math" panose="02040503050406030204" pitchFamily="18" charset="0"/>
                            </a:rPr>
                            <m:t>𝐷𝑒𝑙𝑎𝑦</m:t>
                          </m:r>
                        </m:e>
                      </m:acc>
                      <m:r>
                        <a:rPr lang="en-US" b="0" i="1" smtClean="0">
                          <a:latin typeface="Cambria Math" panose="02040503050406030204" pitchFamily="18" charset="0"/>
                        </a:rPr>
                        <m:t>=</m:t>
                      </m:r>
                      <m:r>
                        <a:rPr lang="es-EC" b="0" i="1" smtClean="0">
                          <a:latin typeface="Cambria Math" panose="02040503050406030204" pitchFamily="18" charset="0"/>
                        </a:rPr>
                        <m:t>30,77</m:t>
                      </m:r>
                      <m:r>
                        <a:rPr lang="en-US" b="0" i="1" smtClean="0">
                          <a:latin typeface="Cambria Math" panose="02040503050406030204" pitchFamily="18" charset="0"/>
                        </a:rPr>
                        <m:t> </m:t>
                      </m:r>
                      <m:r>
                        <a:rPr lang="es-BO" b="0" i="1" smtClean="0">
                          <a:latin typeface="Cambria Math" panose="02040503050406030204" pitchFamily="18" charset="0"/>
                        </a:rPr>
                        <m:t>𝑚</m:t>
                      </m:r>
                      <m:r>
                        <a:rPr lang="en-US" b="0" i="1" smtClean="0">
                          <a:latin typeface="Cambria Math" panose="02040503050406030204" pitchFamily="18" charset="0"/>
                        </a:rPr>
                        <m:t>𝑠</m:t>
                      </m:r>
                    </m:oMath>
                  </m:oMathPara>
                </a14:m>
                <a:endParaRPr lang="en-US" b="0" dirty="0"/>
              </a:p>
              <a:p>
                <a:pPr algn="ctr"/>
                <a14:m>
                  <m:oMath xmlns:m="http://schemas.openxmlformats.org/officeDocument/2006/math">
                    <m:acc>
                      <m:accPr>
                        <m:chr m:val="̅"/>
                        <m:ctrlPr>
                          <a:rPr lang="es-ES" i="1" smtClean="0">
                            <a:latin typeface="Cambria Math" panose="02040503050406030204" pitchFamily="18" charset="0"/>
                          </a:rPr>
                        </m:ctrlPr>
                      </m:accPr>
                      <m:e>
                        <m:r>
                          <a:rPr lang="en-US" b="0" i="1" smtClean="0">
                            <a:latin typeface="Cambria Math" panose="02040503050406030204" pitchFamily="18" charset="0"/>
                          </a:rPr>
                          <m:t>𝐽𝑖𝑡𝑡𝑒𝑟</m:t>
                        </m:r>
                      </m:e>
                    </m:acc>
                    <m:r>
                      <a:rPr lang="en-US" b="0" i="1" smtClean="0">
                        <a:latin typeface="Cambria Math" panose="02040503050406030204" pitchFamily="18" charset="0"/>
                      </a:rPr>
                      <m:t>=</m:t>
                    </m:r>
                    <m:r>
                      <a:rPr lang="es-EC" b="0" i="1" smtClean="0">
                        <a:latin typeface="Cambria Math" panose="02040503050406030204" pitchFamily="18" charset="0"/>
                      </a:rPr>
                      <m:t>149,20 </m:t>
                    </m:r>
                    <m:r>
                      <a:rPr lang="es-BO" b="0" i="1" smtClean="0">
                        <a:latin typeface="Cambria Math" panose="02040503050406030204" pitchFamily="18" charset="0"/>
                      </a:rPr>
                      <m:t>𝑢</m:t>
                    </m:r>
                    <m:r>
                      <a:rPr lang="en-US" b="0" i="1" smtClean="0">
                        <a:latin typeface="Cambria Math" panose="02040503050406030204" pitchFamily="18" charset="0"/>
                      </a:rPr>
                      <m:t>𝑠</m:t>
                    </m:r>
                  </m:oMath>
                </a14:m>
                <a:r>
                  <a:rPr lang="es-ES" dirty="0"/>
                  <a:t> </a:t>
                </a:r>
              </a:p>
              <a:p>
                <a:pPr algn="ctr"/>
                <a14:m>
                  <m:oMathPara xmlns:m="http://schemas.openxmlformats.org/officeDocument/2006/math">
                    <m:oMathParaPr>
                      <m:jc m:val="centerGroup"/>
                    </m:oMathParaPr>
                    <m:oMath xmlns:m="http://schemas.openxmlformats.org/officeDocument/2006/math">
                      <m:acc>
                        <m:accPr>
                          <m:chr m:val="̅"/>
                          <m:ctrlPr>
                            <a:rPr lang="es-ES" i="1">
                              <a:latin typeface="Cambria Math" panose="02040503050406030204" pitchFamily="18" charset="0"/>
                            </a:rPr>
                          </m:ctrlPr>
                        </m:accPr>
                        <m:e>
                          <m:r>
                            <a:rPr lang="es-ES" i="1" smtClean="0">
                              <a:latin typeface="Cambria Math" panose="02040503050406030204" pitchFamily="18" charset="0"/>
                              <a:ea typeface="Cambria Math" panose="02040503050406030204" pitchFamily="18" charset="0"/>
                            </a:rPr>
                            <m:t>𝜂</m:t>
                          </m:r>
                        </m:e>
                      </m:acc>
                      <m:r>
                        <a:rPr lang="en-US" i="1">
                          <a:latin typeface="Cambria Math" panose="02040503050406030204" pitchFamily="18" charset="0"/>
                        </a:rPr>
                        <m:t>=</m:t>
                      </m:r>
                      <m:r>
                        <a:rPr lang="es-ES" b="0" i="1" smtClean="0">
                          <a:latin typeface="Cambria Math" panose="02040503050406030204" pitchFamily="18" charset="0"/>
                        </a:rPr>
                        <m:t>17</m:t>
                      </m:r>
                      <m:r>
                        <a:rPr lang="es-EC" b="0" i="1" smtClean="0">
                          <a:latin typeface="Cambria Math" panose="02040503050406030204" pitchFamily="18" charset="0"/>
                        </a:rPr>
                        <m:t>3,45</m:t>
                      </m:r>
                      <m:r>
                        <a:rPr lang="es-ES" b="0" i="1" smtClean="0">
                          <a:latin typeface="Cambria Math" panose="02040503050406030204" pitchFamily="18" charset="0"/>
                        </a:rPr>
                        <m:t> </m:t>
                      </m:r>
                      <m:r>
                        <a:rPr lang="es-BO" b="0" i="1" smtClean="0">
                          <a:latin typeface="Cambria Math" panose="02040503050406030204" pitchFamily="18" charset="0"/>
                        </a:rPr>
                        <m:t>𝑀</m:t>
                      </m:r>
                      <m:r>
                        <a:rPr lang="en-US" i="1">
                          <a:latin typeface="Cambria Math" panose="02040503050406030204" pitchFamily="18" charset="0"/>
                        </a:rPr>
                        <m:t>𝑏𝑝𝑠</m:t>
                      </m:r>
                    </m:oMath>
                  </m:oMathPara>
                </a14:m>
                <a:endParaRPr lang="es-ES" dirty="0"/>
              </a:p>
              <a:p>
                <a:pPr algn="ctr"/>
                <a:r>
                  <a:rPr lang="es-E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s-ES" i="1">
                            <a:latin typeface="Cambria Math" panose="02040503050406030204" pitchFamily="18" charset="0"/>
                          </a:rPr>
                          <m:t>𝑁</m:t>
                        </m:r>
                      </m:sub>
                    </m:sSub>
                    <m:r>
                      <a:rPr lang="es-ES" i="1">
                        <a:latin typeface="Cambria Math" panose="02040503050406030204" pitchFamily="18" charset="0"/>
                      </a:rPr>
                      <m:t>% </m:t>
                    </m:r>
                    <m:r>
                      <a:rPr lang="en-US" i="1">
                        <a:latin typeface="Cambria Math" panose="02040503050406030204" pitchFamily="18" charset="0"/>
                      </a:rPr>
                      <m:t>=</m:t>
                    </m:r>
                    <m:r>
                      <a:rPr lang="es-EC" b="0" i="1" smtClean="0">
                        <a:latin typeface="Cambria Math" panose="02040503050406030204" pitchFamily="18" charset="0"/>
                      </a:rPr>
                      <m:t>40,03 </m:t>
                    </m:r>
                    <m:r>
                      <a:rPr lang="es-ES" i="1">
                        <a:latin typeface="Cambria Math" panose="02040503050406030204" pitchFamily="18" charset="0"/>
                      </a:rPr>
                      <m:t>%</m:t>
                    </m:r>
                  </m:oMath>
                </a14:m>
                <a:endParaRPr lang="es-ES" dirty="0"/>
              </a:p>
              <a:p>
                <a:pPr algn="ctr"/>
                <a:endParaRPr lang="es-ES" dirty="0"/>
              </a:p>
            </p:txBody>
          </p:sp>
        </mc:Choice>
        <mc:Fallback xmlns="">
          <p:sp>
            <p:nvSpPr>
              <p:cNvPr id="11" name="CuadroTexto 10">
                <a:extLst>
                  <a:ext uri="{FF2B5EF4-FFF2-40B4-BE49-F238E27FC236}">
                    <a16:creationId xmlns:a16="http://schemas.microsoft.com/office/drawing/2014/main" xmlns="" xmlns:a14="http://schemas.microsoft.com/office/drawing/2010/main" id="{43AE7E44-0EC8-43BE-B473-78A94C8A5303}"/>
                  </a:ext>
                </a:extLst>
              </p:cNvPr>
              <p:cNvSpPr txBox="1">
                <a:spLocks noRot="1" noChangeAspect="1" noMove="1" noResize="1" noEditPoints="1" noAdjustHandles="1" noChangeArrowheads="1" noChangeShapeType="1" noTextEdit="1"/>
              </p:cNvSpPr>
              <p:nvPr/>
            </p:nvSpPr>
            <p:spPr>
              <a:xfrm>
                <a:off x="6061614" y="4744613"/>
                <a:ext cx="1506374" cy="1081963"/>
              </a:xfrm>
              <a:prstGeom prst="rect">
                <a:avLst/>
              </a:prstGeom>
              <a:blipFill rotWithShape="0">
                <a:blip r:embed="rId4"/>
                <a:stretch>
                  <a:fillRect l="-4453"/>
                </a:stretch>
              </a:blipFill>
            </p:spPr>
            <p:txBody>
              <a:bodyPr/>
              <a:lstStyle/>
              <a:p>
                <a:r>
                  <a:rPr lang="es-EC">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315554073"/>
              </p:ext>
            </p:extLst>
          </p:nvPr>
        </p:nvGraphicFramePr>
        <p:xfrm>
          <a:off x="1965864" y="1823745"/>
          <a:ext cx="6299200" cy="2621280"/>
        </p:xfrm>
        <a:graphic>
          <a:graphicData uri="http://schemas.openxmlformats.org/drawingml/2006/table">
            <a:tbl>
              <a:tblPr>
                <a:tableStyleId>{5C22544A-7EE6-4342-B048-85BDC9FD1C3A}</a:tableStyleId>
              </a:tblPr>
              <a:tblGrid>
                <a:gridCol w="787400"/>
                <a:gridCol w="787400"/>
                <a:gridCol w="787400"/>
                <a:gridCol w="787400"/>
                <a:gridCol w="787400"/>
                <a:gridCol w="787400"/>
                <a:gridCol w="787400"/>
                <a:gridCol w="787400"/>
              </a:tblGrid>
              <a:tr h="182880">
                <a:tc gridSpan="4">
                  <a:txBody>
                    <a:bodyPr/>
                    <a:lstStyle/>
                    <a:p>
                      <a:pPr algn="ctr" fontAlgn="b"/>
                      <a:r>
                        <a:rPr lang="en-US" sz="1100" b="1" u="none" strike="noStrike" dirty="0">
                          <a:effectLst/>
                        </a:rPr>
                        <a:t>NO INTERFERIDO</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b"/>
                      <a:r>
                        <a:rPr lang="en-US" sz="1100" b="1" u="none" strike="noStrike" dirty="0">
                          <a:effectLst/>
                        </a:rPr>
                        <a:t>INTERFERIDO</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s-EC"/>
                    </a:p>
                  </a:txBody>
                  <a:tcPr/>
                </a:tc>
                <a:tc hMerge="1">
                  <a:txBody>
                    <a:bodyPr/>
                    <a:lstStyle/>
                    <a:p>
                      <a:endParaRPr lang="es-EC"/>
                    </a:p>
                  </a:txBody>
                  <a:tcPr/>
                </a:tc>
                <a:tc hMerge="1">
                  <a:txBody>
                    <a:bodyPr/>
                    <a:lstStyle/>
                    <a:p>
                      <a:endParaRPr lang="es-EC"/>
                    </a:p>
                  </a:txBody>
                  <a:tcPr/>
                </a:tc>
              </a:tr>
              <a:tr h="533400">
                <a:tc>
                  <a:txBody>
                    <a:bodyPr/>
                    <a:lstStyle/>
                    <a:p>
                      <a:pPr algn="l" rtl="0" fontAlgn="t"/>
                      <a:r>
                        <a:rPr lang="en-US" sz="1100" u="none" strike="noStrike">
                          <a:effectLst/>
                        </a:rPr>
                        <a:t>Paquetes Perdidos [%]</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100" u="none" strike="noStrike">
                          <a:effectLst/>
                        </a:rPr>
                        <a:t>Delay [ms]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100" u="none" strike="noStrike">
                          <a:effectLst/>
                        </a:rPr>
                        <a:t>Jitter [us]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100" u="none" strike="noStrike">
                          <a:effectLst/>
                        </a:rPr>
                        <a:t>Throughput [Mbps]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100" u="none" strike="noStrike">
                          <a:effectLst/>
                        </a:rPr>
                        <a:t>Paquetes Perdidos [%]</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100" u="none" strike="noStrike">
                          <a:effectLst/>
                        </a:rPr>
                        <a:t>Delay [ms]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100" u="none" strike="noStrike">
                          <a:effectLst/>
                        </a:rPr>
                        <a:t>Jitter [us]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t"/>
                      <a:r>
                        <a:rPr lang="en-US" sz="1100" u="none" strike="noStrike">
                          <a:effectLst/>
                        </a:rPr>
                        <a:t>Throughput [Mbps]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0,16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9,21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145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180,81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31,52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150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169,75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0,45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1,59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145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180,75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9,25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147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171,99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0,06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11,04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146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179,46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0,02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2,33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150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173,55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0,02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3,42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139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181,26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1,28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34,79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144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175,06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0,05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145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180,42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0,02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21,6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138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179,94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0,28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5,11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154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172,81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0,05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7,44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147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177,29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0,01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4,01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153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173,45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0,11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50,89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155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171,63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0,11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2,51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156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170,2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0,17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50,07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160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166,34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0,72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19,02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161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185,13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0,01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50,12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152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172,98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r" rtl="0" fontAlgn="b"/>
                      <a:r>
                        <a:rPr lang="en-US" sz="1100" u="none" strike="noStrike">
                          <a:effectLst/>
                        </a:rPr>
                        <a:t>0,68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13,04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164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181,64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0,05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49,73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a:effectLst/>
                        </a:rPr>
                        <a:t>149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b"/>
                      <a:r>
                        <a:rPr lang="en-US" sz="1100" u="none" strike="noStrike" dirty="0">
                          <a:effectLst/>
                        </a:rPr>
                        <a:t>176,02</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3910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469B0BED-C0D4-4E5D-9B3E-8521C6DEAD1E}"/>
              </a:ext>
            </a:extLst>
          </p:cNvPr>
          <p:cNvSpPr>
            <a:spLocks noGrp="1"/>
          </p:cNvSpPr>
          <p:nvPr>
            <p:ph type="body" idx="1"/>
          </p:nvPr>
        </p:nvSpPr>
        <p:spPr>
          <a:xfrm>
            <a:off x="457200" y="1119674"/>
            <a:ext cx="8229600" cy="5006490"/>
          </a:xfrm>
        </p:spPr>
        <p:txBody>
          <a:bodyPr/>
          <a:lstStyle/>
          <a:p>
            <a:pPr marL="76200" indent="0">
              <a:buNone/>
            </a:pPr>
            <a:r>
              <a:rPr lang="es-EC" dirty="0">
                <a:solidFill>
                  <a:schemeClr val="tx1"/>
                </a:solidFill>
              </a:rPr>
              <a:t>Escenario 1 </a:t>
            </a:r>
          </a:p>
          <a:p>
            <a:pPr marL="76200" indent="0">
              <a:buNone/>
            </a:pPr>
            <a:endParaRPr lang="es-ES" dirty="0">
              <a:solidFill>
                <a:schemeClr val="tx1"/>
              </a:solidFill>
            </a:endParaRPr>
          </a:p>
        </p:txBody>
      </p:sp>
      <p:sp>
        <p:nvSpPr>
          <p:cNvPr id="3" name="Título 2">
            <a:extLst>
              <a:ext uri="{FF2B5EF4-FFF2-40B4-BE49-F238E27FC236}">
                <a16:creationId xmlns="" xmlns:a16="http://schemas.microsoft.com/office/drawing/2014/main" id="{96BD6A4D-AD9D-47E7-97D7-131B7A3A868D}"/>
              </a:ext>
            </a:extLst>
          </p:cNvPr>
          <p:cNvSpPr>
            <a:spLocks noGrp="1"/>
          </p:cNvSpPr>
          <p:nvPr>
            <p:ph type="title"/>
          </p:nvPr>
        </p:nvSpPr>
        <p:spPr/>
        <p:txBody>
          <a:bodyPr/>
          <a:lstStyle/>
          <a:p>
            <a:r>
              <a:rPr lang="es-EC" dirty="0">
                <a:solidFill>
                  <a:schemeClr val="tx1"/>
                </a:solidFill>
              </a:rPr>
              <a:t>Resultados</a:t>
            </a:r>
            <a:endParaRPr lang="es-ES" dirty="0">
              <a:solidFill>
                <a:schemeClr val="tx1"/>
              </a:solidFill>
            </a:endParaRPr>
          </a:p>
        </p:txBody>
      </p:sp>
      <p:sp>
        <p:nvSpPr>
          <p:cNvPr id="4" name="CuadroTexto 3">
            <a:extLst>
              <a:ext uri="{FF2B5EF4-FFF2-40B4-BE49-F238E27FC236}">
                <a16:creationId xmlns="" xmlns:a16="http://schemas.microsoft.com/office/drawing/2014/main" id="{097EA752-2521-4CDB-A092-7886807C0687}"/>
              </a:ext>
            </a:extLst>
          </p:cNvPr>
          <p:cNvSpPr txBox="1"/>
          <p:nvPr/>
        </p:nvSpPr>
        <p:spPr>
          <a:xfrm>
            <a:off x="457200" y="1755342"/>
            <a:ext cx="1324947" cy="3108543"/>
          </a:xfrm>
          <a:prstGeom prst="rect">
            <a:avLst/>
          </a:prstGeom>
          <a:noFill/>
        </p:spPr>
        <p:txBody>
          <a:bodyPr wrap="square" rtlCol="0">
            <a:spAutoFit/>
          </a:bodyPr>
          <a:lstStyle/>
          <a:p>
            <a:r>
              <a:rPr lang="en-US" dirty="0"/>
              <a:t>N</a:t>
            </a:r>
            <a:r>
              <a:rPr lang="es-EC" dirty="0"/>
              <a:t>ú</a:t>
            </a:r>
            <a:r>
              <a:rPr lang="es-ES" dirty="0"/>
              <a:t>mero de Flujos: 1</a:t>
            </a:r>
          </a:p>
          <a:p>
            <a:endParaRPr lang="es-ES" dirty="0"/>
          </a:p>
          <a:p>
            <a:endParaRPr lang="es-ES" dirty="0"/>
          </a:p>
          <a:p>
            <a:r>
              <a:rPr lang="es-ES" dirty="0"/>
              <a:t>Protocolo de Transporte: </a:t>
            </a:r>
            <a:r>
              <a:rPr lang="es-ES" dirty="0" smtClean="0"/>
              <a:t>TCP</a:t>
            </a:r>
            <a:endParaRPr lang="es-ES" dirty="0"/>
          </a:p>
          <a:p>
            <a:endParaRPr lang="es-ES" dirty="0"/>
          </a:p>
          <a:p>
            <a:r>
              <a:rPr lang="es-ES" dirty="0"/>
              <a:t>Tasa de </a:t>
            </a:r>
            <a:r>
              <a:rPr lang="es-ES" dirty="0" err="1"/>
              <a:t>Tx</a:t>
            </a:r>
            <a:r>
              <a:rPr lang="es-ES" dirty="0"/>
              <a:t> Inyectada : </a:t>
            </a:r>
            <a:r>
              <a:rPr lang="es-ES" dirty="0" smtClean="0"/>
              <a:t>640 </a:t>
            </a:r>
            <a:r>
              <a:rPr lang="es-ES" dirty="0"/>
              <a:t>M</a:t>
            </a:r>
            <a:r>
              <a:rPr lang="es-ES" dirty="0" smtClean="0"/>
              <a:t>bps</a:t>
            </a:r>
          </a:p>
          <a:p>
            <a:endParaRPr lang="es-ES" dirty="0"/>
          </a:p>
          <a:p>
            <a:r>
              <a:rPr lang="es-ES" dirty="0" smtClean="0"/>
              <a:t>Tasa Teórica: 433,3 </a:t>
            </a:r>
            <a:r>
              <a:rPr lang="es-ES" dirty="0"/>
              <a:t>M</a:t>
            </a:r>
            <a:r>
              <a:rPr lang="es-ES" dirty="0" smtClean="0"/>
              <a:t>bps</a:t>
            </a:r>
            <a:endParaRPr lang="es-ES"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 xmlns:a16="http://schemas.microsoft.com/office/drawing/2014/main" id="{43AE7E44-0EC8-43BE-B473-78A94C8A5303}"/>
                  </a:ext>
                </a:extLst>
              </p:cNvPr>
              <p:cNvSpPr txBox="1"/>
              <p:nvPr/>
            </p:nvSpPr>
            <p:spPr>
              <a:xfrm>
                <a:off x="2852618" y="4744613"/>
                <a:ext cx="1570045" cy="1297406"/>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n-US" i="1">
                              <a:latin typeface="Cambria Math" panose="02040503050406030204" pitchFamily="18" charset="0"/>
                            </a:rPr>
                            <m:t>𝐷𝑒𝑙𝑎𝑦</m:t>
                          </m:r>
                        </m:e>
                      </m:acc>
                      <m:r>
                        <a:rPr lang="en-US" i="1">
                          <a:latin typeface="Cambria Math" panose="02040503050406030204" pitchFamily="18" charset="0"/>
                        </a:rPr>
                        <m:t>=</m:t>
                      </m:r>
                      <m:r>
                        <a:rPr lang="es-BO" i="1">
                          <a:latin typeface="Cambria Math" panose="02040503050406030204" pitchFamily="18" charset="0"/>
                        </a:rPr>
                        <m:t>143,18</m:t>
                      </m:r>
                      <m:r>
                        <a:rPr lang="en-US" i="1">
                          <a:latin typeface="Cambria Math" panose="02040503050406030204" pitchFamily="18" charset="0"/>
                        </a:rPr>
                        <m:t> </m:t>
                      </m:r>
                      <m:r>
                        <a:rPr lang="es-BO" i="1">
                          <a:latin typeface="Cambria Math" panose="02040503050406030204" pitchFamily="18" charset="0"/>
                        </a:rPr>
                        <m:t>𝑚</m:t>
                      </m:r>
                      <m:r>
                        <a:rPr lang="en-US" i="1">
                          <a:latin typeface="Cambria Math" panose="02040503050406030204" pitchFamily="18" charset="0"/>
                        </a:rPr>
                        <m:t>𝑠</m:t>
                      </m:r>
                    </m:oMath>
                  </m:oMathPara>
                </a14:m>
                <a:endParaRPr lang="en-US" dirty="0"/>
              </a:p>
              <a:p>
                <a:pPr algn="ctr"/>
                <a14:m>
                  <m:oMath xmlns:m="http://schemas.openxmlformats.org/officeDocument/2006/math">
                    <m:acc>
                      <m:accPr>
                        <m:chr m:val="̅"/>
                        <m:ctrlPr>
                          <a:rPr lang="es-ES" i="1">
                            <a:latin typeface="Cambria Math" panose="02040503050406030204" pitchFamily="18" charset="0"/>
                          </a:rPr>
                        </m:ctrlPr>
                      </m:accPr>
                      <m:e>
                        <m:r>
                          <a:rPr lang="en-US" i="1">
                            <a:latin typeface="Cambria Math" panose="02040503050406030204" pitchFamily="18" charset="0"/>
                          </a:rPr>
                          <m:t>𝐽𝑖𝑡𝑡𝑒𝑟</m:t>
                        </m:r>
                      </m:e>
                    </m:acc>
                    <m:r>
                      <a:rPr lang="en-US" i="1">
                        <a:latin typeface="Cambria Math" panose="02040503050406030204" pitchFamily="18" charset="0"/>
                      </a:rPr>
                      <m:t>=</m:t>
                    </m:r>
                    <m:r>
                      <a:rPr lang="es-BO" i="1">
                        <a:latin typeface="Cambria Math" panose="02040503050406030204" pitchFamily="18" charset="0"/>
                      </a:rPr>
                      <m:t>168,70</m:t>
                    </m:r>
                    <m:r>
                      <a:rPr lang="en-US" i="1">
                        <a:latin typeface="Cambria Math" panose="02040503050406030204" pitchFamily="18" charset="0"/>
                      </a:rPr>
                      <m:t> </m:t>
                    </m:r>
                    <m:r>
                      <a:rPr lang="es-BO" i="1">
                        <a:latin typeface="Cambria Math" panose="02040503050406030204" pitchFamily="18" charset="0"/>
                      </a:rPr>
                      <m:t>𝑢</m:t>
                    </m:r>
                    <m:r>
                      <a:rPr lang="en-US" i="1">
                        <a:latin typeface="Cambria Math" panose="02040503050406030204" pitchFamily="18" charset="0"/>
                      </a:rPr>
                      <m:t>𝑠</m:t>
                    </m:r>
                  </m:oMath>
                </a14:m>
                <a:r>
                  <a:rPr lang="es-ES" dirty="0"/>
                  <a:t> </a:t>
                </a:r>
              </a:p>
              <a:p>
                <a:pPr algn="ctr"/>
                <a14:m>
                  <m:oMathPara xmlns:m="http://schemas.openxmlformats.org/officeDocument/2006/math">
                    <m:oMathParaPr>
                      <m:jc m:val="centerGroup"/>
                    </m:oMathParaPr>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ea typeface="Cambria Math" panose="02040503050406030204" pitchFamily="18" charset="0"/>
                            </a:rPr>
                            <m:t>𝜂</m:t>
                          </m:r>
                        </m:e>
                      </m:acc>
                      <m:r>
                        <a:rPr lang="en-US" i="1">
                          <a:latin typeface="Cambria Math" panose="02040503050406030204" pitchFamily="18" charset="0"/>
                        </a:rPr>
                        <m:t>=</m:t>
                      </m:r>
                      <m:r>
                        <a:rPr lang="es-ES" i="1">
                          <a:latin typeface="Cambria Math" panose="02040503050406030204" pitchFamily="18" charset="0"/>
                        </a:rPr>
                        <m:t>181</m:t>
                      </m:r>
                      <m:r>
                        <a:rPr lang="es-BO" i="1">
                          <a:latin typeface="Cambria Math" panose="02040503050406030204" pitchFamily="18" charset="0"/>
                        </a:rPr>
                        <m:t>,09</m:t>
                      </m:r>
                      <m:r>
                        <a:rPr lang="en-US" i="1">
                          <a:latin typeface="Cambria Math" panose="02040503050406030204" pitchFamily="18" charset="0"/>
                        </a:rPr>
                        <m:t> </m:t>
                      </m:r>
                      <m:r>
                        <a:rPr lang="es-BO" i="1">
                          <a:latin typeface="Cambria Math" panose="02040503050406030204" pitchFamily="18" charset="0"/>
                        </a:rPr>
                        <m:t>𝑀</m:t>
                      </m:r>
                      <m:r>
                        <a:rPr lang="en-US" i="1">
                          <a:latin typeface="Cambria Math" panose="02040503050406030204" pitchFamily="18" charset="0"/>
                        </a:rPr>
                        <m:t>𝑏𝑝𝑠</m:t>
                      </m:r>
                    </m:oMath>
                  </m:oMathPara>
                </a14:m>
                <a:endParaRPr lang="es-BO"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s-ES" i="1">
                              <a:latin typeface="Cambria Math" panose="02040503050406030204" pitchFamily="18" charset="0"/>
                            </a:rPr>
                            <m:t>𝑁</m:t>
                          </m:r>
                        </m:sub>
                      </m:sSub>
                      <m:r>
                        <a:rPr lang="es-ES" i="1">
                          <a:latin typeface="Cambria Math" panose="02040503050406030204" pitchFamily="18" charset="0"/>
                        </a:rPr>
                        <m:t>% </m:t>
                      </m:r>
                      <m:r>
                        <a:rPr lang="en-US" i="1">
                          <a:latin typeface="Cambria Math" panose="02040503050406030204" pitchFamily="18" charset="0"/>
                        </a:rPr>
                        <m:t>=</m:t>
                      </m:r>
                      <m:r>
                        <a:rPr lang="es-ES" i="1">
                          <a:latin typeface="Cambria Math" panose="02040503050406030204" pitchFamily="18" charset="0"/>
                        </a:rPr>
                        <m:t>41,</m:t>
                      </m:r>
                      <m:r>
                        <a:rPr lang="es-EC" b="0" i="1" smtClean="0">
                          <a:latin typeface="Cambria Math" panose="02040503050406030204" pitchFamily="18" charset="0"/>
                        </a:rPr>
                        <m:t>79 </m:t>
                      </m:r>
                      <m:r>
                        <a:rPr lang="es-ES" i="1" smtClean="0">
                          <a:latin typeface="Cambria Math" panose="02040503050406030204" pitchFamily="18" charset="0"/>
                        </a:rPr>
                        <m:t>%</m:t>
                      </m:r>
                    </m:oMath>
                  </m:oMathPara>
                </a14:m>
                <a:endParaRPr lang="es-ES" dirty="0"/>
              </a:p>
              <a:p>
                <a:pPr algn="ctr"/>
                <a:endParaRPr lang="es-ES" dirty="0" smtClean="0"/>
              </a:p>
              <a:p>
                <a:pPr algn="ctr"/>
                <a:endParaRPr lang="es-ES" dirty="0"/>
              </a:p>
            </p:txBody>
          </p:sp>
        </mc:Choice>
        <mc:Fallback xmlns="">
          <p:sp>
            <p:nvSpPr>
              <p:cNvPr id="8" name="CuadroTexto 7">
                <a:extLst>
                  <a:ext uri="{FF2B5EF4-FFF2-40B4-BE49-F238E27FC236}">
                    <a16:creationId xmlns:a16="http://schemas.microsoft.com/office/drawing/2014/main" xmlns="" xmlns:a14="http://schemas.microsoft.com/office/drawing/2010/main" id="{43AE7E44-0EC8-43BE-B473-78A94C8A5303}"/>
                  </a:ext>
                </a:extLst>
              </p:cNvPr>
              <p:cNvSpPr txBox="1">
                <a:spLocks noRot="1" noChangeAspect="1" noMove="1" noResize="1" noEditPoints="1" noAdjustHandles="1" noChangeArrowheads="1" noChangeShapeType="1" noTextEdit="1"/>
              </p:cNvSpPr>
              <p:nvPr/>
            </p:nvSpPr>
            <p:spPr>
              <a:xfrm>
                <a:off x="2852618" y="4744613"/>
                <a:ext cx="1570045" cy="1297406"/>
              </a:xfrm>
              <a:prstGeom prst="rect">
                <a:avLst/>
              </a:prstGeom>
              <a:blipFill rotWithShape="0">
                <a:blip r:embed="rId3"/>
                <a:stretch>
                  <a:fillRect l="-3488"/>
                </a:stretch>
              </a:blipFill>
            </p:spPr>
            <p:txBody>
              <a:bodyPr/>
              <a:lstStyle/>
              <a:p>
                <a:r>
                  <a:rPr lang="es-EC">
                    <a:noFill/>
                  </a:rPr>
                  <a:t> </a:t>
                </a:r>
              </a:p>
            </p:txBody>
          </p:sp>
        </mc:Fallback>
      </mc:AlternateContent>
      <p:sp>
        <p:nvSpPr>
          <p:cNvPr id="10" name="CuadroTexto 9">
            <a:extLst>
              <a:ext uri="{FF2B5EF4-FFF2-40B4-BE49-F238E27FC236}">
                <a16:creationId xmlns:mc="http://schemas.openxmlformats.org/markup-compatibility/2006" xmlns:a14="http://schemas.microsoft.com/office/drawing/2010/main" xmlns="" xmlns:a16="http://schemas.microsoft.com/office/drawing/2014/main" id="{4BE9C9C8-04D6-4451-9D22-977D0ED34689}"/>
              </a:ext>
            </a:extLst>
          </p:cNvPr>
          <p:cNvSpPr txBox="1"/>
          <p:nvPr/>
        </p:nvSpPr>
        <p:spPr>
          <a:xfrm>
            <a:off x="4637314" y="5003908"/>
            <a:ext cx="2659340" cy="307777"/>
          </a:xfrm>
          <a:prstGeom prst="rect">
            <a:avLst/>
          </a:prstGeom>
          <a:noFill/>
        </p:spPr>
        <p:txBody>
          <a:bodyPr wrap="square">
            <a:spAutoFit/>
          </a:bodyPr>
          <a:lstStyle/>
          <a:p>
            <a:r>
              <a:rPr lang="en-US" dirty="0"/>
              <a:t>                  </a:t>
            </a:r>
            <a:endParaRPr lang="es-ES" dirty="0"/>
          </a:p>
        </p:txBody>
      </p:sp>
      <p:sp>
        <p:nvSpPr>
          <p:cNvPr id="9" name="CuadroTexto 8">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23</a:t>
            </a:r>
            <a:endParaRPr lang="es-ES" dirty="0"/>
          </a:p>
        </p:txBody>
      </p:sp>
      <mc:AlternateContent xmlns:mc="http://schemas.openxmlformats.org/markup-compatibility/2006" xmlns:a14="http://schemas.microsoft.com/office/drawing/2010/main">
        <mc:Choice Requires="a14">
          <p:sp>
            <p:nvSpPr>
              <p:cNvPr id="11" name="CuadroTexto 10">
                <a:extLst>
                  <a:ext uri="{FF2B5EF4-FFF2-40B4-BE49-F238E27FC236}">
                    <a16:creationId xmlns="" xmlns:a16="http://schemas.microsoft.com/office/drawing/2014/main" id="{43AE7E44-0EC8-43BE-B473-78A94C8A5303}"/>
                  </a:ext>
                </a:extLst>
              </p:cNvPr>
              <p:cNvSpPr txBox="1"/>
              <p:nvPr/>
            </p:nvSpPr>
            <p:spPr>
              <a:xfrm>
                <a:off x="6029778" y="4744613"/>
                <a:ext cx="1570045" cy="1297406"/>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n-US" i="1">
                              <a:latin typeface="Cambria Math" panose="02040503050406030204" pitchFamily="18" charset="0"/>
                            </a:rPr>
                            <m:t>𝐷𝑒𝑙𝑎𝑦</m:t>
                          </m:r>
                        </m:e>
                      </m:acc>
                      <m:r>
                        <a:rPr lang="en-US" i="1">
                          <a:latin typeface="Cambria Math" panose="02040503050406030204" pitchFamily="18" charset="0"/>
                        </a:rPr>
                        <m:t>=</m:t>
                      </m:r>
                      <m:r>
                        <a:rPr lang="es-BO" i="1">
                          <a:latin typeface="Cambria Math" panose="02040503050406030204" pitchFamily="18" charset="0"/>
                        </a:rPr>
                        <m:t>146,25 </m:t>
                      </m:r>
                      <m:r>
                        <a:rPr lang="es-BO" i="1">
                          <a:latin typeface="Cambria Math" panose="02040503050406030204" pitchFamily="18" charset="0"/>
                        </a:rPr>
                        <m:t>𝑚𝑠</m:t>
                      </m:r>
                    </m:oMath>
                  </m:oMathPara>
                </a14:m>
                <a:endParaRPr lang="en-US" dirty="0"/>
              </a:p>
              <a:p>
                <a:pPr algn="ctr"/>
                <a14:m>
                  <m:oMath xmlns:m="http://schemas.openxmlformats.org/officeDocument/2006/math">
                    <m:acc>
                      <m:accPr>
                        <m:chr m:val="̅"/>
                        <m:ctrlPr>
                          <a:rPr lang="es-ES" i="1">
                            <a:latin typeface="Cambria Math" panose="02040503050406030204" pitchFamily="18" charset="0"/>
                          </a:rPr>
                        </m:ctrlPr>
                      </m:accPr>
                      <m:e>
                        <m:r>
                          <a:rPr lang="en-US" i="1">
                            <a:latin typeface="Cambria Math" panose="02040503050406030204" pitchFamily="18" charset="0"/>
                          </a:rPr>
                          <m:t>𝐽𝑖𝑡𝑡𝑒𝑟</m:t>
                        </m:r>
                      </m:e>
                    </m:acc>
                    <m:r>
                      <a:rPr lang="en-US" i="1">
                        <a:latin typeface="Cambria Math" panose="02040503050406030204" pitchFamily="18" charset="0"/>
                      </a:rPr>
                      <m:t>=</m:t>
                    </m:r>
                    <m:r>
                      <a:rPr lang="es-BO" i="1">
                        <a:latin typeface="Cambria Math" panose="02040503050406030204" pitchFamily="18" charset="0"/>
                      </a:rPr>
                      <m:t>179,90</m:t>
                    </m:r>
                    <m:r>
                      <a:rPr lang="en-US" i="1">
                        <a:latin typeface="Cambria Math" panose="02040503050406030204" pitchFamily="18" charset="0"/>
                      </a:rPr>
                      <m:t> </m:t>
                    </m:r>
                    <m:r>
                      <a:rPr lang="es-BO" i="1">
                        <a:latin typeface="Cambria Math" panose="02040503050406030204" pitchFamily="18" charset="0"/>
                      </a:rPr>
                      <m:t>𝑢</m:t>
                    </m:r>
                    <m:r>
                      <a:rPr lang="en-US" i="1">
                        <a:latin typeface="Cambria Math" panose="02040503050406030204" pitchFamily="18" charset="0"/>
                      </a:rPr>
                      <m:t>𝑠</m:t>
                    </m:r>
                  </m:oMath>
                </a14:m>
                <a:r>
                  <a:rPr lang="es-ES" dirty="0"/>
                  <a:t> </a:t>
                </a:r>
              </a:p>
              <a:p>
                <a:pPr algn="ctr"/>
                <a14:m>
                  <m:oMathPara xmlns:m="http://schemas.openxmlformats.org/officeDocument/2006/math">
                    <m:oMathParaPr>
                      <m:jc m:val="centerGroup"/>
                    </m:oMathParaPr>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ea typeface="Cambria Math" panose="02040503050406030204" pitchFamily="18" charset="0"/>
                            </a:rPr>
                            <m:t>𝜂</m:t>
                          </m:r>
                        </m:e>
                      </m:acc>
                      <m:r>
                        <a:rPr lang="en-US" i="1">
                          <a:latin typeface="Cambria Math" panose="02040503050406030204" pitchFamily="18" charset="0"/>
                        </a:rPr>
                        <m:t>=</m:t>
                      </m:r>
                      <m:r>
                        <a:rPr lang="es-ES" i="1">
                          <a:latin typeface="Cambria Math" panose="02040503050406030204" pitchFamily="18" charset="0"/>
                        </a:rPr>
                        <m:t>170</m:t>
                      </m:r>
                      <m:r>
                        <a:rPr lang="es-BO" i="1">
                          <a:latin typeface="Cambria Math" panose="02040503050406030204" pitchFamily="18" charset="0"/>
                        </a:rPr>
                        <m:t>,30</m:t>
                      </m:r>
                      <m:r>
                        <a:rPr lang="en-US" i="1">
                          <a:latin typeface="Cambria Math" panose="02040503050406030204" pitchFamily="18" charset="0"/>
                        </a:rPr>
                        <m:t> </m:t>
                      </m:r>
                      <m:r>
                        <a:rPr lang="es-BO" i="1">
                          <a:latin typeface="Cambria Math" panose="02040503050406030204" pitchFamily="18" charset="0"/>
                        </a:rPr>
                        <m:t>𝑀</m:t>
                      </m:r>
                      <m:r>
                        <a:rPr lang="en-US" i="1">
                          <a:latin typeface="Cambria Math" panose="02040503050406030204" pitchFamily="18" charset="0"/>
                        </a:rPr>
                        <m:t>𝑏𝑝𝑠</m:t>
                      </m:r>
                    </m:oMath>
                  </m:oMathPara>
                </a14:m>
                <a:endParaRPr lang="es-BO"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s-ES" i="1">
                              <a:latin typeface="Cambria Math" panose="02040503050406030204" pitchFamily="18" charset="0"/>
                            </a:rPr>
                            <m:t>𝑁</m:t>
                          </m:r>
                        </m:sub>
                      </m:sSub>
                      <m:r>
                        <a:rPr lang="es-ES" i="1">
                          <a:latin typeface="Cambria Math" panose="02040503050406030204" pitchFamily="18" charset="0"/>
                        </a:rPr>
                        <m:t>% </m:t>
                      </m:r>
                      <m:r>
                        <a:rPr lang="en-US" i="1">
                          <a:latin typeface="Cambria Math" panose="02040503050406030204" pitchFamily="18" charset="0"/>
                        </a:rPr>
                        <m:t>=</m:t>
                      </m:r>
                      <m:r>
                        <a:rPr lang="es-ES" i="1">
                          <a:latin typeface="Cambria Math" panose="02040503050406030204" pitchFamily="18" charset="0"/>
                        </a:rPr>
                        <m:t>39,3</m:t>
                      </m:r>
                      <m:r>
                        <a:rPr lang="es-EC" b="0" i="1" smtClean="0">
                          <a:latin typeface="Cambria Math" panose="02040503050406030204" pitchFamily="18" charset="0"/>
                        </a:rPr>
                        <m:t>0</m:t>
                      </m:r>
                      <m:r>
                        <a:rPr lang="es-ES" i="1">
                          <a:latin typeface="Cambria Math" panose="02040503050406030204" pitchFamily="18" charset="0"/>
                        </a:rPr>
                        <m:t> %</m:t>
                      </m:r>
                    </m:oMath>
                  </m:oMathPara>
                </a14:m>
                <a:endParaRPr lang="es-ES" dirty="0"/>
              </a:p>
              <a:p>
                <a:pPr algn="ctr"/>
                <a:endParaRPr lang="es-ES" dirty="0"/>
              </a:p>
              <a:p>
                <a:pPr algn="ctr"/>
                <a:endParaRPr lang="es-ES" dirty="0"/>
              </a:p>
            </p:txBody>
          </p:sp>
        </mc:Choice>
        <mc:Fallback xmlns="">
          <p:sp>
            <p:nvSpPr>
              <p:cNvPr id="11" name="CuadroTexto 10">
                <a:extLst>
                  <a:ext uri="{FF2B5EF4-FFF2-40B4-BE49-F238E27FC236}">
                    <a16:creationId xmlns:a16="http://schemas.microsoft.com/office/drawing/2014/main" xmlns="" xmlns:a14="http://schemas.microsoft.com/office/drawing/2010/main" id="{43AE7E44-0EC8-43BE-B473-78A94C8A5303}"/>
                  </a:ext>
                </a:extLst>
              </p:cNvPr>
              <p:cNvSpPr txBox="1">
                <a:spLocks noRot="1" noChangeAspect="1" noMove="1" noResize="1" noEditPoints="1" noAdjustHandles="1" noChangeArrowheads="1" noChangeShapeType="1" noTextEdit="1"/>
              </p:cNvSpPr>
              <p:nvPr/>
            </p:nvSpPr>
            <p:spPr>
              <a:xfrm>
                <a:off x="6029778" y="4744613"/>
                <a:ext cx="1570045" cy="1297406"/>
              </a:xfrm>
              <a:prstGeom prst="rect">
                <a:avLst/>
              </a:prstGeom>
              <a:blipFill rotWithShape="0">
                <a:blip r:embed="rId4"/>
                <a:stretch>
                  <a:fillRect l="-3101" r="-388"/>
                </a:stretch>
              </a:blipFill>
            </p:spPr>
            <p:txBody>
              <a:bodyPr/>
              <a:lstStyle/>
              <a:p>
                <a:r>
                  <a:rPr lang="es-EC">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2960128042"/>
              </p:ext>
            </p:extLst>
          </p:nvPr>
        </p:nvGraphicFramePr>
        <p:xfrm>
          <a:off x="1905475" y="1755342"/>
          <a:ext cx="6565664" cy="2893101"/>
        </p:xfrm>
        <a:graphic>
          <a:graphicData uri="http://schemas.openxmlformats.org/drawingml/2006/table">
            <a:tbl>
              <a:tblPr>
                <a:tableStyleId>{5C22544A-7EE6-4342-B048-85BDC9FD1C3A}</a:tableStyleId>
              </a:tblPr>
              <a:tblGrid>
                <a:gridCol w="820708"/>
                <a:gridCol w="820708"/>
                <a:gridCol w="820708"/>
                <a:gridCol w="820708"/>
                <a:gridCol w="820708"/>
                <a:gridCol w="820708"/>
                <a:gridCol w="820708"/>
                <a:gridCol w="820708"/>
              </a:tblGrid>
              <a:tr h="209645">
                <a:tc gridSpan="4">
                  <a:txBody>
                    <a:bodyPr/>
                    <a:lstStyle/>
                    <a:p>
                      <a:pPr algn="ctr" fontAlgn="b"/>
                      <a:r>
                        <a:rPr lang="en-US" sz="1100" b="1" u="none" strike="noStrike" dirty="0" smtClean="0">
                          <a:effectLst/>
                        </a:rPr>
                        <a:t>NO </a:t>
                      </a:r>
                      <a:r>
                        <a:rPr lang="en-US" sz="1100" b="1" u="none" strike="noStrike" dirty="0">
                          <a:effectLst/>
                        </a:rPr>
                        <a:t>INTERFERIDO</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b"/>
                      <a:r>
                        <a:rPr lang="en-US" sz="1100" b="1" u="none" strike="noStrike" dirty="0">
                          <a:effectLst/>
                        </a:rPr>
                        <a:t>INTERFERIDO</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87006">
                <a:tc>
                  <a:txBody>
                    <a:bodyPr/>
                    <a:lstStyle/>
                    <a:p>
                      <a:pPr algn="l" rtl="0" fontAlgn="t"/>
                      <a:r>
                        <a:rPr lang="en-US" sz="1100" u="none" strike="noStrike" dirty="0" err="1">
                          <a:effectLst/>
                        </a:rPr>
                        <a:t>Paquetes</a:t>
                      </a:r>
                      <a:r>
                        <a:rPr lang="en-US" sz="1100" u="none" strike="noStrike" dirty="0">
                          <a:effectLst/>
                        </a:rPr>
                        <a:t> </a:t>
                      </a:r>
                      <a:r>
                        <a:rPr lang="en-US" sz="1100" u="none" strike="noStrike" dirty="0" err="1">
                          <a:effectLst/>
                        </a:rPr>
                        <a:t>Perdidos</a:t>
                      </a:r>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dirty="0">
                          <a:effectLst/>
                        </a:rPr>
                        <a:t>Delay [</a:t>
                      </a:r>
                      <a:r>
                        <a:rPr lang="en-US" sz="1100" u="none" strike="noStrike" dirty="0" err="1">
                          <a:effectLst/>
                        </a:rPr>
                        <a:t>ms</a:t>
                      </a:r>
                      <a:r>
                        <a:rPr lang="en-US" sz="1100" u="none" strike="noStrike" dirty="0">
                          <a:effectLst/>
                        </a:rPr>
                        <a:t>]</a:t>
                      </a:r>
                      <a:endParaRPr lang="en-US" sz="1100" b="0" i="0" u="none" strike="noStrike"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Jitter [us]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Throughput [Mbps]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Paquetes Perdidos [%]</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Delay [ms]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Jitter [us]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Throughput [Mbps]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135,61</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173</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177,25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142,78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174,61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143,61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168</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181,87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159,08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155,73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132,62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173</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176,67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139,75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175,72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143,59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168</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182</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177,3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144,81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167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182,33</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154,89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189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161,94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144,05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165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184,48</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143,04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173,59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145,95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168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181,56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145,73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171,09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150,8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178,41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142,67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173,4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147,54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169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181,12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145,74</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172,99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645">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143,22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165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185,16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148,77</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184</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166,59</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89920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469B0BED-C0D4-4E5D-9B3E-8521C6DEAD1E}"/>
              </a:ext>
            </a:extLst>
          </p:cNvPr>
          <p:cNvSpPr>
            <a:spLocks noGrp="1"/>
          </p:cNvSpPr>
          <p:nvPr>
            <p:ph type="body" idx="1"/>
          </p:nvPr>
        </p:nvSpPr>
        <p:spPr>
          <a:xfrm>
            <a:off x="457200" y="1119674"/>
            <a:ext cx="8229600" cy="5006490"/>
          </a:xfrm>
        </p:spPr>
        <p:txBody>
          <a:bodyPr/>
          <a:lstStyle/>
          <a:p>
            <a:pPr marL="76200" indent="0">
              <a:buNone/>
            </a:pPr>
            <a:r>
              <a:rPr lang="es-EC" dirty="0">
                <a:solidFill>
                  <a:schemeClr val="tx1"/>
                </a:solidFill>
              </a:rPr>
              <a:t>Escenario </a:t>
            </a:r>
            <a:r>
              <a:rPr lang="es-EC" dirty="0" smtClean="0">
                <a:solidFill>
                  <a:schemeClr val="tx1"/>
                </a:solidFill>
              </a:rPr>
              <a:t>2 </a:t>
            </a:r>
            <a:endParaRPr lang="es-EC" dirty="0">
              <a:solidFill>
                <a:schemeClr val="tx1"/>
              </a:solidFill>
            </a:endParaRPr>
          </a:p>
          <a:p>
            <a:pPr marL="76200" indent="0">
              <a:buNone/>
            </a:pPr>
            <a:endParaRPr lang="es-ES" dirty="0">
              <a:solidFill>
                <a:schemeClr val="tx1"/>
              </a:solidFill>
            </a:endParaRPr>
          </a:p>
        </p:txBody>
      </p:sp>
      <p:sp>
        <p:nvSpPr>
          <p:cNvPr id="3" name="Título 2">
            <a:extLst>
              <a:ext uri="{FF2B5EF4-FFF2-40B4-BE49-F238E27FC236}">
                <a16:creationId xmlns="" xmlns:a16="http://schemas.microsoft.com/office/drawing/2014/main" id="{96BD6A4D-AD9D-47E7-97D7-131B7A3A868D}"/>
              </a:ext>
            </a:extLst>
          </p:cNvPr>
          <p:cNvSpPr>
            <a:spLocks noGrp="1"/>
          </p:cNvSpPr>
          <p:nvPr>
            <p:ph type="title"/>
          </p:nvPr>
        </p:nvSpPr>
        <p:spPr/>
        <p:txBody>
          <a:bodyPr/>
          <a:lstStyle/>
          <a:p>
            <a:r>
              <a:rPr lang="es-EC" dirty="0">
                <a:solidFill>
                  <a:schemeClr val="tx1"/>
                </a:solidFill>
              </a:rPr>
              <a:t>Resultados</a:t>
            </a:r>
            <a:endParaRPr lang="es-ES" dirty="0">
              <a:solidFill>
                <a:schemeClr val="tx1"/>
              </a:solidFill>
            </a:endParaRPr>
          </a:p>
        </p:txBody>
      </p:sp>
      <p:sp>
        <p:nvSpPr>
          <p:cNvPr id="4" name="CuadroTexto 3">
            <a:extLst>
              <a:ext uri="{FF2B5EF4-FFF2-40B4-BE49-F238E27FC236}">
                <a16:creationId xmlns="" xmlns:a16="http://schemas.microsoft.com/office/drawing/2014/main" id="{097EA752-2521-4CDB-A092-7886807C0687}"/>
              </a:ext>
            </a:extLst>
          </p:cNvPr>
          <p:cNvSpPr txBox="1"/>
          <p:nvPr/>
        </p:nvSpPr>
        <p:spPr>
          <a:xfrm>
            <a:off x="457200" y="1755342"/>
            <a:ext cx="1324947" cy="3108543"/>
          </a:xfrm>
          <a:prstGeom prst="rect">
            <a:avLst/>
          </a:prstGeom>
          <a:noFill/>
        </p:spPr>
        <p:txBody>
          <a:bodyPr wrap="square" rtlCol="0">
            <a:spAutoFit/>
          </a:bodyPr>
          <a:lstStyle/>
          <a:p>
            <a:r>
              <a:rPr lang="en-US" dirty="0"/>
              <a:t>N</a:t>
            </a:r>
            <a:r>
              <a:rPr lang="es-EC" dirty="0"/>
              <a:t>ú</a:t>
            </a:r>
            <a:r>
              <a:rPr lang="es-ES" dirty="0"/>
              <a:t>mero de Flujos: </a:t>
            </a:r>
            <a:r>
              <a:rPr lang="es-ES" dirty="0" smtClean="0"/>
              <a:t>2</a:t>
            </a:r>
            <a:endParaRPr lang="es-ES" dirty="0"/>
          </a:p>
          <a:p>
            <a:endParaRPr lang="es-ES" dirty="0"/>
          </a:p>
          <a:p>
            <a:endParaRPr lang="es-ES" dirty="0"/>
          </a:p>
          <a:p>
            <a:r>
              <a:rPr lang="es-ES" dirty="0"/>
              <a:t>Protocolo de Transporte: </a:t>
            </a:r>
            <a:r>
              <a:rPr lang="es-ES" dirty="0" smtClean="0"/>
              <a:t>UDP</a:t>
            </a:r>
            <a:endParaRPr lang="es-ES" dirty="0"/>
          </a:p>
          <a:p>
            <a:endParaRPr lang="es-ES" dirty="0"/>
          </a:p>
          <a:p>
            <a:r>
              <a:rPr lang="es-ES" dirty="0"/>
              <a:t>Tasa de </a:t>
            </a:r>
            <a:r>
              <a:rPr lang="es-ES" dirty="0" err="1"/>
              <a:t>Tx</a:t>
            </a:r>
            <a:r>
              <a:rPr lang="es-ES" dirty="0"/>
              <a:t> Inyectada : </a:t>
            </a:r>
            <a:r>
              <a:rPr lang="es-ES" dirty="0" smtClean="0"/>
              <a:t>1280 </a:t>
            </a:r>
            <a:r>
              <a:rPr lang="es-ES" dirty="0"/>
              <a:t>M</a:t>
            </a:r>
            <a:r>
              <a:rPr lang="es-ES" dirty="0" smtClean="0"/>
              <a:t>bps</a:t>
            </a:r>
          </a:p>
          <a:p>
            <a:endParaRPr lang="es-ES" dirty="0"/>
          </a:p>
          <a:p>
            <a:r>
              <a:rPr lang="es-ES" dirty="0" smtClean="0"/>
              <a:t>Tasa Teórica: 866,7 </a:t>
            </a:r>
            <a:r>
              <a:rPr lang="es-ES" dirty="0"/>
              <a:t>M</a:t>
            </a:r>
            <a:r>
              <a:rPr lang="es-ES" dirty="0" smtClean="0"/>
              <a:t>bps</a:t>
            </a:r>
            <a:endParaRPr lang="es-ES"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 xmlns:a16="http://schemas.microsoft.com/office/drawing/2014/main" id="{43AE7E44-0EC8-43BE-B473-78A94C8A5303}"/>
                  </a:ext>
                </a:extLst>
              </p:cNvPr>
              <p:cNvSpPr txBox="1"/>
              <p:nvPr/>
            </p:nvSpPr>
            <p:spPr>
              <a:xfrm>
                <a:off x="2877755" y="4744613"/>
                <a:ext cx="1519775" cy="1297406"/>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n-US" i="1">
                              <a:latin typeface="Cambria Math" panose="02040503050406030204" pitchFamily="18" charset="0"/>
                            </a:rPr>
                            <m:t>𝐷𝑒𝑙𝑎𝑦</m:t>
                          </m:r>
                        </m:e>
                      </m:acc>
                      <m:r>
                        <a:rPr lang="en-US" i="1">
                          <a:latin typeface="Cambria Math" panose="02040503050406030204" pitchFamily="18" charset="0"/>
                        </a:rPr>
                        <m:t>=</m:t>
                      </m:r>
                      <m:r>
                        <a:rPr lang="es-EC" b="0" i="1" smtClean="0">
                          <a:latin typeface="Cambria Math" panose="02040503050406030204" pitchFamily="18" charset="0"/>
                        </a:rPr>
                        <m:t>15,86</m:t>
                      </m:r>
                      <m:r>
                        <a:rPr lang="en-US" i="1">
                          <a:latin typeface="Cambria Math" panose="02040503050406030204" pitchFamily="18" charset="0"/>
                        </a:rPr>
                        <m:t> </m:t>
                      </m:r>
                      <m:r>
                        <a:rPr lang="es-BO" i="1">
                          <a:latin typeface="Cambria Math" panose="02040503050406030204" pitchFamily="18" charset="0"/>
                        </a:rPr>
                        <m:t>𝑚</m:t>
                      </m:r>
                      <m:r>
                        <a:rPr lang="en-US" i="1">
                          <a:latin typeface="Cambria Math" panose="02040503050406030204" pitchFamily="18" charset="0"/>
                        </a:rPr>
                        <m:t>𝑠</m:t>
                      </m:r>
                    </m:oMath>
                  </m:oMathPara>
                </a14:m>
                <a:endParaRPr lang="en-US" dirty="0"/>
              </a:p>
              <a:p>
                <a:pPr algn="ctr"/>
                <a14:m>
                  <m:oMath xmlns:m="http://schemas.openxmlformats.org/officeDocument/2006/math">
                    <m:acc>
                      <m:accPr>
                        <m:chr m:val="̅"/>
                        <m:ctrlPr>
                          <a:rPr lang="es-ES" i="1">
                            <a:latin typeface="Cambria Math" panose="02040503050406030204" pitchFamily="18" charset="0"/>
                          </a:rPr>
                        </m:ctrlPr>
                      </m:accPr>
                      <m:e>
                        <m:r>
                          <a:rPr lang="en-US" i="1">
                            <a:latin typeface="Cambria Math" panose="02040503050406030204" pitchFamily="18" charset="0"/>
                          </a:rPr>
                          <m:t>𝐽𝑖𝑡𝑡𝑒𝑟</m:t>
                        </m:r>
                      </m:e>
                    </m:acc>
                    <m:r>
                      <a:rPr lang="en-US" i="1">
                        <a:latin typeface="Cambria Math" panose="02040503050406030204" pitchFamily="18" charset="0"/>
                      </a:rPr>
                      <m:t>=</m:t>
                    </m:r>
                    <m:r>
                      <a:rPr lang="es-EC" b="0" i="1" smtClean="0">
                        <a:latin typeface="Cambria Math" panose="02040503050406030204" pitchFamily="18" charset="0"/>
                      </a:rPr>
                      <m:t>181,30</m:t>
                    </m:r>
                    <m:r>
                      <a:rPr lang="en-US" i="1">
                        <a:latin typeface="Cambria Math" panose="02040503050406030204" pitchFamily="18" charset="0"/>
                      </a:rPr>
                      <m:t> </m:t>
                    </m:r>
                    <m:r>
                      <a:rPr lang="es-BO" i="1">
                        <a:latin typeface="Cambria Math" panose="02040503050406030204" pitchFamily="18" charset="0"/>
                      </a:rPr>
                      <m:t>𝑢</m:t>
                    </m:r>
                    <m:r>
                      <a:rPr lang="en-US" i="1">
                        <a:latin typeface="Cambria Math" panose="02040503050406030204" pitchFamily="18" charset="0"/>
                      </a:rPr>
                      <m:t>𝑠</m:t>
                    </m:r>
                  </m:oMath>
                </a14:m>
                <a:r>
                  <a:rPr lang="es-ES" dirty="0"/>
                  <a:t> </a:t>
                </a:r>
              </a:p>
              <a:p>
                <a:pPr algn="ctr"/>
                <a14:m>
                  <m:oMathPara xmlns:m="http://schemas.openxmlformats.org/officeDocument/2006/math">
                    <m:oMathParaPr>
                      <m:jc m:val="centerGroup"/>
                    </m:oMathParaPr>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ea typeface="Cambria Math" panose="02040503050406030204" pitchFamily="18" charset="0"/>
                            </a:rPr>
                            <m:t>𝜂</m:t>
                          </m:r>
                        </m:e>
                      </m:acc>
                      <m:r>
                        <a:rPr lang="en-US" i="1">
                          <a:latin typeface="Cambria Math" panose="02040503050406030204" pitchFamily="18" charset="0"/>
                        </a:rPr>
                        <m:t>=</m:t>
                      </m:r>
                      <m:r>
                        <a:rPr lang="es-ES" i="1">
                          <a:latin typeface="Cambria Math" panose="02040503050406030204" pitchFamily="18" charset="0"/>
                        </a:rPr>
                        <m:t>3</m:t>
                      </m:r>
                      <m:r>
                        <a:rPr lang="es-EC" b="0" i="1" smtClean="0">
                          <a:latin typeface="Cambria Math" panose="02040503050406030204" pitchFamily="18" charset="0"/>
                        </a:rPr>
                        <m:t>12</m:t>
                      </m:r>
                      <m:r>
                        <a:rPr lang="es-BO" i="1">
                          <a:latin typeface="Cambria Math" panose="02040503050406030204" pitchFamily="18" charset="0"/>
                        </a:rPr>
                        <m:t>,</m:t>
                      </m:r>
                      <m:r>
                        <a:rPr lang="es-EC" b="0" i="1" smtClean="0">
                          <a:latin typeface="Cambria Math" panose="02040503050406030204" pitchFamily="18" charset="0"/>
                        </a:rPr>
                        <m:t>5</m:t>
                      </m:r>
                      <m:r>
                        <a:rPr lang="es-BO" i="1">
                          <a:latin typeface="Cambria Math" panose="02040503050406030204" pitchFamily="18" charset="0"/>
                        </a:rPr>
                        <m:t>2</m:t>
                      </m:r>
                      <m:r>
                        <a:rPr lang="en-US" i="1">
                          <a:latin typeface="Cambria Math" panose="02040503050406030204" pitchFamily="18" charset="0"/>
                        </a:rPr>
                        <m:t> </m:t>
                      </m:r>
                      <m:r>
                        <a:rPr lang="es-BO" i="1">
                          <a:latin typeface="Cambria Math" panose="02040503050406030204" pitchFamily="18" charset="0"/>
                        </a:rPr>
                        <m:t>𝑀</m:t>
                      </m:r>
                      <m:r>
                        <a:rPr lang="en-US" i="1">
                          <a:latin typeface="Cambria Math" panose="02040503050406030204" pitchFamily="18" charset="0"/>
                        </a:rPr>
                        <m:t>𝑏𝑝𝑠</m:t>
                      </m:r>
                    </m:oMath>
                  </m:oMathPara>
                </a14:m>
                <a:endParaRPr lang="es-ES" dirty="0"/>
              </a:p>
              <a:p>
                <a:pPr/>
                <a14:m>
                  <m:oMathPara xmlns:m="http://schemas.openxmlformats.org/officeDocument/2006/math">
                    <m:oMathParaPr>
                      <m:jc m:val="center"/>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s-ES" i="1">
                              <a:latin typeface="Cambria Math" panose="02040503050406030204" pitchFamily="18" charset="0"/>
                            </a:rPr>
                            <m:t>𝑁</m:t>
                          </m:r>
                        </m:sub>
                      </m:sSub>
                      <m:r>
                        <a:rPr lang="es-ES" i="1">
                          <a:latin typeface="Cambria Math" panose="02040503050406030204" pitchFamily="18" charset="0"/>
                        </a:rPr>
                        <m:t>% </m:t>
                      </m:r>
                      <m:r>
                        <a:rPr lang="en-US" i="1">
                          <a:latin typeface="Cambria Math" panose="02040503050406030204" pitchFamily="18" charset="0"/>
                        </a:rPr>
                        <m:t>=</m:t>
                      </m:r>
                      <m:r>
                        <a:rPr lang="es-EC" b="0" i="1" smtClean="0">
                          <a:latin typeface="Cambria Math" panose="02040503050406030204" pitchFamily="18" charset="0"/>
                        </a:rPr>
                        <m:t>36,05 </m:t>
                      </m:r>
                      <m:r>
                        <a:rPr lang="es-ES" i="1">
                          <a:latin typeface="Cambria Math" panose="02040503050406030204" pitchFamily="18" charset="0"/>
                        </a:rPr>
                        <m:t>%</m:t>
                      </m:r>
                    </m:oMath>
                  </m:oMathPara>
                </a14:m>
                <a:endParaRPr lang="es-ES" dirty="0"/>
              </a:p>
              <a:p>
                <a:pPr algn="ctr"/>
                <a:endParaRPr lang="es-ES" dirty="0" smtClean="0"/>
              </a:p>
              <a:p>
                <a:pPr algn="ctr"/>
                <a:endParaRPr lang="es-ES" dirty="0"/>
              </a:p>
            </p:txBody>
          </p:sp>
        </mc:Choice>
        <mc:Fallback xmlns="">
          <p:sp>
            <p:nvSpPr>
              <p:cNvPr id="8" name="CuadroTexto 7">
                <a:extLst>
                  <a:ext uri="{FF2B5EF4-FFF2-40B4-BE49-F238E27FC236}">
                    <a16:creationId xmlns:a16="http://schemas.microsoft.com/office/drawing/2014/main" xmlns="" xmlns:a14="http://schemas.microsoft.com/office/drawing/2010/main" id="{43AE7E44-0EC8-43BE-B473-78A94C8A5303}"/>
                  </a:ext>
                </a:extLst>
              </p:cNvPr>
              <p:cNvSpPr txBox="1">
                <a:spLocks noRot="1" noChangeAspect="1" noMove="1" noResize="1" noEditPoints="1" noAdjustHandles="1" noChangeArrowheads="1" noChangeShapeType="1" noTextEdit="1"/>
              </p:cNvSpPr>
              <p:nvPr/>
            </p:nvSpPr>
            <p:spPr>
              <a:xfrm>
                <a:off x="2877755" y="4744613"/>
                <a:ext cx="1519775" cy="1297406"/>
              </a:xfrm>
              <a:prstGeom prst="rect">
                <a:avLst/>
              </a:prstGeom>
              <a:blipFill rotWithShape="0">
                <a:blip r:embed="rId3"/>
                <a:stretch>
                  <a:fillRect l="-4016"/>
                </a:stretch>
              </a:blipFill>
            </p:spPr>
            <p:txBody>
              <a:bodyPr/>
              <a:lstStyle/>
              <a:p>
                <a:r>
                  <a:rPr lang="es-EC">
                    <a:noFill/>
                  </a:rPr>
                  <a:t> </a:t>
                </a:r>
              </a:p>
            </p:txBody>
          </p:sp>
        </mc:Fallback>
      </mc:AlternateContent>
      <p:sp>
        <p:nvSpPr>
          <p:cNvPr id="10" name="CuadroTexto 9">
            <a:extLst>
              <a:ext uri="{FF2B5EF4-FFF2-40B4-BE49-F238E27FC236}">
                <a16:creationId xmlns:mc="http://schemas.openxmlformats.org/markup-compatibility/2006" xmlns:a14="http://schemas.microsoft.com/office/drawing/2010/main" xmlns="" xmlns:a16="http://schemas.microsoft.com/office/drawing/2014/main" id="{4BE9C9C8-04D6-4451-9D22-977D0ED34689}"/>
              </a:ext>
            </a:extLst>
          </p:cNvPr>
          <p:cNvSpPr txBox="1"/>
          <p:nvPr/>
        </p:nvSpPr>
        <p:spPr>
          <a:xfrm>
            <a:off x="4637314" y="5003908"/>
            <a:ext cx="2659340" cy="307777"/>
          </a:xfrm>
          <a:prstGeom prst="rect">
            <a:avLst/>
          </a:prstGeom>
          <a:noFill/>
        </p:spPr>
        <p:txBody>
          <a:bodyPr wrap="square">
            <a:spAutoFit/>
          </a:bodyPr>
          <a:lstStyle/>
          <a:p>
            <a:r>
              <a:rPr lang="en-US" dirty="0"/>
              <a:t>                  </a:t>
            </a:r>
            <a:endParaRPr lang="es-ES" dirty="0"/>
          </a:p>
        </p:txBody>
      </p:sp>
      <p:sp>
        <p:nvSpPr>
          <p:cNvPr id="9" name="CuadroTexto 8">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24</a:t>
            </a:r>
            <a:endParaRPr lang="es-ES" dirty="0"/>
          </a:p>
        </p:txBody>
      </p:sp>
      <mc:AlternateContent xmlns:mc="http://schemas.openxmlformats.org/markup-compatibility/2006" xmlns:a14="http://schemas.microsoft.com/office/drawing/2010/main">
        <mc:Choice Requires="a14">
          <p:sp>
            <p:nvSpPr>
              <p:cNvPr id="11" name="CuadroTexto 10">
                <a:extLst>
                  <a:ext uri="{FF2B5EF4-FFF2-40B4-BE49-F238E27FC236}">
                    <a16:creationId xmlns="" xmlns:a16="http://schemas.microsoft.com/office/drawing/2014/main" id="{43AE7E44-0EC8-43BE-B473-78A94C8A5303}"/>
                  </a:ext>
                </a:extLst>
              </p:cNvPr>
              <p:cNvSpPr txBox="1"/>
              <p:nvPr/>
            </p:nvSpPr>
            <p:spPr>
              <a:xfrm>
                <a:off x="6061614" y="4744613"/>
                <a:ext cx="1506374" cy="1297406"/>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n-US" i="1">
                              <a:latin typeface="Cambria Math" panose="02040503050406030204" pitchFamily="18" charset="0"/>
                            </a:rPr>
                            <m:t>𝐷𝑒𝑙𝑎𝑦</m:t>
                          </m:r>
                        </m:e>
                      </m:acc>
                      <m:r>
                        <a:rPr lang="en-US" i="1">
                          <a:latin typeface="Cambria Math" panose="02040503050406030204" pitchFamily="18" charset="0"/>
                        </a:rPr>
                        <m:t>=</m:t>
                      </m:r>
                      <m:r>
                        <a:rPr lang="es-BO" i="1">
                          <a:latin typeface="Cambria Math" panose="02040503050406030204" pitchFamily="18" charset="0"/>
                        </a:rPr>
                        <m:t>4</m:t>
                      </m:r>
                      <m:r>
                        <a:rPr lang="es-EC" b="0" i="1" smtClean="0">
                          <a:latin typeface="Cambria Math" panose="02040503050406030204" pitchFamily="18" charset="0"/>
                        </a:rPr>
                        <m:t>4,98</m:t>
                      </m:r>
                      <m:r>
                        <a:rPr lang="en-US" i="1">
                          <a:latin typeface="Cambria Math" panose="02040503050406030204" pitchFamily="18" charset="0"/>
                        </a:rPr>
                        <m:t> </m:t>
                      </m:r>
                      <m:r>
                        <a:rPr lang="es-BO" i="1">
                          <a:latin typeface="Cambria Math" panose="02040503050406030204" pitchFamily="18" charset="0"/>
                        </a:rPr>
                        <m:t>𝑚</m:t>
                      </m:r>
                      <m:r>
                        <a:rPr lang="en-US" i="1">
                          <a:latin typeface="Cambria Math" panose="02040503050406030204" pitchFamily="18" charset="0"/>
                        </a:rPr>
                        <m:t>𝑠</m:t>
                      </m:r>
                    </m:oMath>
                  </m:oMathPara>
                </a14:m>
                <a:endParaRPr lang="en-US" dirty="0"/>
              </a:p>
              <a:p>
                <a:pPr algn="ctr"/>
                <a14:m>
                  <m:oMath xmlns:m="http://schemas.openxmlformats.org/officeDocument/2006/math">
                    <m:acc>
                      <m:accPr>
                        <m:chr m:val="̅"/>
                        <m:ctrlPr>
                          <a:rPr lang="es-ES" i="1">
                            <a:latin typeface="Cambria Math" panose="02040503050406030204" pitchFamily="18" charset="0"/>
                          </a:rPr>
                        </m:ctrlPr>
                      </m:accPr>
                      <m:e>
                        <m:r>
                          <a:rPr lang="en-US" i="1">
                            <a:latin typeface="Cambria Math" panose="02040503050406030204" pitchFamily="18" charset="0"/>
                          </a:rPr>
                          <m:t>𝐽𝑖𝑡𝑡𝑒𝑟</m:t>
                        </m:r>
                      </m:e>
                    </m:acc>
                    <m:r>
                      <a:rPr lang="en-US" i="1">
                        <a:latin typeface="Cambria Math" panose="02040503050406030204" pitchFamily="18" charset="0"/>
                      </a:rPr>
                      <m:t>=</m:t>
                    </m:r>
                    <m:r>
                      <a:rPr lang="es-EC" b="0" i="1" smtClean="0">
                        <a:latin typeface="Cambria Math" panose="02040503050406030204" pitchFamily="18" charset="0"/>
                      </a:rPr>
                      <m:t>181</m:t>
                    </m:r>
                    <m:r>
                      <a:rPr lang="es-BO" i="1">
                        <a:latin typeface="Cambria Math" panose="02040503050406030204" pitchFamily="18" charset="0"/>
                      </a:rPr>
                      <m:t>,80 </m:t>
                    </m:r>
                    <m:r>
                      <a:rPr lang="es-BO" i="1">
                        <a:latin typeface="Cambria Math" panose="02040503050406030204" pitchFamily="18" charset="0"/>
                      </a:rPr>
                      <m:t>𝑢𝑠</m:t>
                    </m:r>
                  </m:oMath>
                </a14:m>
                <a:r>
                  <a:rPr lang="es-ES" dirty="0"/>
                  <a:t> </a:t>
                </a:r>
              </a:p>
              <a:p>
                <a:pPr algn="ctr"/>
                <a14:m>
                  <m:oMathPara xmlns:m="http://schemas.openxmlformats.org/officeDocument/2006/math">
                    <m:oMathParaPr>
                      <m:jc m:val="centerGroup"/>
                    </m:oMathParaPr>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ea typeface="Cambria Math" panose="02040503050406030204" pitchFamily="18" charset="0"/>
                            </a:rPr>
                            <m:t>𝜂</m:t>
                          </m:r>
                        </m:e>
                      </m:acc>
                      <m:r>
                        <a:rPr lang="en-US" i="1">
                          <a:latin typeface="Cambria Math" panose="02040503050406030204" pitchFamily="18" charset="0"/>
                        </a:rPr>
                        <m:t>=</m:t>
                      </m:r>
                      <m:r>
                        <a:rPr lang="es-ES" i="1">
                          <a:latin typeface="Cambria Math" panose="02040503050406030204" pitchFamily="18" charset="0"/>
                        </a:rPr>
                        <m:t>3</m:t>
                      </m:r>
                      <m:r>
                        <a:rPr lang="es-EC" b="0" i="1" smtClean="0">
                          <a:latin typeface="Cambria Math" panose="02040503050406030204" pitchFamily="18" charset="0"/>
                        </a:rPr>
                        <m:t>08,85</m:t>
                      </m:r>
                      <m:r>
                        <a:rPr lang="en-US" i="1">
                          <a:latin typeface="Cambria Math" panose="02040503050406030204" pitchFamily="18" charset="0"/>
                        </a:rPr>
                        <m:t> </m:t>
                      </m:r>
                      <m:r>
                        <a:rPr lang="es-BO" i="1">
                          <a:latin typeface="Cambria Math" panose="02040503050406030204" pitchFamily="18" charset="0"/>
                        </a:rPr>
                        <m:t>𝑀</m:t>
                      </m:r>
                      <m:r>
                        <a:rPr lang="en-US" i="1">
                          <a:latin typeface="Cambria Math" panose="02040503050406030204" pitchFamily="18" charset="0"/>
                        </a:rPr>
                        <m:t>𝑏𝑝𝑠</m:t>
                      </m:r>
                    </m:oMath>
                  </m:oMathPara>
                </a14:m>
                <a:endParaRPr lang="es-ES" dirty="0"/>
              </a:p>
              <a:p>
                <a:pPr algn="ctr"/>
                <a:r>
                  <a:rPr lang="es-E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s-ES" i="1">
                            <a:latin typeface="Cambria Math" panose="02040503050406030204" pitchFamily="18" charset="0"/>
                          </a:rPr>
                          <m:t>𝑁</m:t>
                        </m:r>
                      </m:sub>
                    </m:sSub>
                    <m:r>
                      <a:rPr lang="es-ES" i="1">
                        <a:latin typeface="Cambria Math" panose="02040503050406030204" pitchFamily="18" charset="0"/>
                      </a:rPr>
                      <m:t>% </m:t>
                    </m:r>
                    <m:r>
                      <a:rPr lang="en-US" i="1">
                        <a:latin typeface="Cambria Math" panose="02040503050406030204" pitchFamily="18" charset="0"/>
                      </a:rPr>
                      <m:t>=</m:t>
                    </m:r>
                    <m:r>
                      <a:rPr lang="es-EC" b="0" i="1" smtClean="0">
                        <a:latin typeface="Cambria Math" panose="02040503050406030204" pitchFamily="18" charset="0"/>
                      </a:rPr>
                      <m:t>35,63 </m:t>
                    </m:r>
                    <m:r>
                      <a:rPr lang="es-ES" i="1">
                        <a:latin typeface="Cambria Math" panose="02040503050406030204" pitchFamily="18" charset="0"/>
                      </a:rPr>
                      <m:t>%</m:t>
                    </m:r>
                  </m:oMath>
                </a14:m>
                <a:endParaRPr lang="es-ES" dirty="0"/>
              </a:p>
              <a:p>
                <a:pPr algn="ctr"/>
                <a:endParaRPr lang="es-ES" dirty="0"/>
              </a:p>
              <a:p>
                <a:pPr algn="ctr"/>
                <a:endParaRPr lang="es-ES" dirty="0"/>
              </a:p>
            </p:txBody>
          </p:sp>
        </mc:Choice>
        <mc:Fallback xmlns="">
          <p:sp>
            <p:nvSpPr>
              <p:cNvPr id="11" name="CuadroTexto 10">
                <a:extLst>
                  <a:ext uri="{FF2B5EF4-FFF2-40B4-BE49-F238E27FC236}">
                    <a16:creationId xmlns:a16="http://schemas.microsoft.com/office/drawing/2014/main" xmlns="" xmlns:a14="http://schemas.microsoft.com/office/drawing/2010/main" id="{43AE7E44-0EC8-43BE-B473-78A94C8A5303}"/>
                  </a:ext>
                </a:extLst>
              </p:cNvPr>
              <p:cNvSpPr txBox="1">
                <a:spLocks noRot="1" noChangeAspect="1" noMove="1" noResize="1" noEditPoints="1" noAdjustHandles="1" noChangeArrowheads="1" noChangeShapeType="1" noTextEdit="1"/>
              </p:cNvSpPr>
              <p:nvPr/>
            </p:nvSpPr>
            <p:spPr>
              <a:xfrm>
                <a:off x="6061614" y="4744613"/>
                <a:ext cx="1506374" cy="1297406"/>
              </a:xfrm>
              <a:prstGeom prst="rect">
                <a:avLst/>
              </a:prstGeom>
              <a:blipFill rotWithShape="0">
                <a:blip r:embed="rId4"/>
                <a:stretch>
                  <a:fillRect l="-4453"/>
                </a:stretch>
              </a:blipFill>
            </p:spPr>
            <p:txBody>
              <a:bodyPr/>
              <a:lstStyle/>
              <a:p>
                <a:r>
                  <a:rPr lang="es-EC">
                    <a:noFill/>
                  </a:rPr>
                  <a:t> </a:t>
                </a:r>
              </a:p>
            </p:txBody>
          </p:sp>
        </mc:Fallback>
      </mc:AlternateContent>
      <p:graphicFrame>
        <p:nvGraphicFramePr>
          <p:cNvPr id="7" name="Tabla 6"/>
          <p:cNvGraphicFramePr>
            <a:graphicFrameLocks noGrp="1"/>
          </p:cNvGraphicFramePr>
          <p:nvPr>
            <p:extLst>
              <p:ext uri="{D42A27DB-BD31-4B8C-83A1-F6EECF244321}">
                <p14:modId xmlns:p14="http://schemas.microsoft.com/office/powerpoint/2010/main" val="3298987658"/>
              </p:ext>
            </p:extLst>
          </p:nvPr>
        </p:nvGraphicFramePr>
        <p:xfrm>
          <a:off x="1782147" y="1755342"/>
          <a:ext cx="6299200" cy="2628900"/>
        </p:xfrm>
        <a:graphic>
          <a:graphicData uri="http://schemas.openxmlformats.org/drawingml/2006/table">
            <a:tbl>
              <a:tblPr>
                <a:tableStyleId>{5C22544A-7EE6-4342-B048-85BDC9FD1C3A}</a:tableStyleId>
              </a:tblPr>
              <a:tblGrid>
                <a:gridCol w="787400"/>
                <a:gridCol w="787400"/>
                <a:gridCol w="787400"/>
                <a:gridCol w="787400"/>
                <a:gridCol w="787400"/>
                <a:gridCol w="787400"/>
                <a:gridCol w="787400"/>
                <a:gridCol w="787400"/>
              </a:tblGrid>
              <a:tr h="190500">
                <a:tc gridSpan="4">
                  <a:txBody>
                    <a:bodyPr/>
                    <a:lstStyle/>
                    <a:p>
                      <a:pPr algn="ctr" fontAlgn="b"/>
                      <a:r>
                        <a:rPr lang="en-US" sz="1100" b="1" u="none" strike="noStrike" dirty="0">
                          <a:effectLst/>
                        </a:rPr>
                        <a:t>NO INTERFERIDO</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b"/>
                      <a:r>
                        <a:rPr lang="en-US" sz="1100" b="1" u="none" strike="noStrike" dirty="0">
                          <a:effectLst/>
                        </a:rPr>
                        <a:t>INTERFERIDO</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33400">
                <a:tc>
                  <a:txBody>
                    <a:bodyPr/>
                    <a:lstStyle/>
                    <a:p>
                      <a:pPr algn="l" rtl="0" fontAlgn="t"/>
                      <a:r>
                        <a:rPr lang="en-US" sz="1100" u="none" strike="noStrike">
                          <a:effectLst/>
                        </a:rPr>
                        <a:t>Paquetes Perdidos [%]</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Delay [ms]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Jitter [us]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Throughput [Mbps]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Paquetes Perdidos [%]</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Delay [ms]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Jitter [us]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Throughput [Mbps]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0,01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20,49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309,86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39,23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161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312,14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19,51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210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307,93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45,6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312,62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20,77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210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308,51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49,7</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305,79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10,19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317,64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45,2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210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308,88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13,9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319,44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45,6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19,85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316,74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45,98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312,39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2,16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149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315,84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0,03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44,78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312,37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5,48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311,88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46,77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313,35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22,91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212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304,38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39,99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153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283,5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0500">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23,31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312,95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47,2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314,48</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8294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469B0BED-C0D4-4E5D-9B3E-8521C6DEAD1E}"/>
              </a:ext>
            </a:extLst>
          </p:cNvPr>
          <p:cNvSpPr>
            <a:spLocks noGrp="1"/>
          </p:cNvSpPr>
          <p:nvPr>
            <p:ph type="body" idx="1"/>
          </p:nvPr>
        </p:nvSpPr>
        <p:spPr>
          <a:xfrm>
            <a:off x="457200" y="1119674"/>
            <a:ext cx="8229600" cy="5006490"/>
          </a:xfrm>
        </p:spPr>
        <p:txBody>
          <a:bodyPr/>
          <a:lstStyle/>
          <a:p>
            <a:pPr marL="76200" indent="0">
              <a:buNone/>
            </a:pPr>
            <a:r>
              <a:rPr lang="es-EC" dirty="0">
                <a:solidFill>
                  <a:schemeClr val="tx1"/>
                </a:solidFill>
              </a:rPr>
              <a:t>Escenario </a:t>
            </a:r>
            <a:r>
              <a:rPr lang="es-EC" dirty="0" smtClean="0">
                <a:solidFill>
                  <a:schemeClr val="tx1"/>
                </a:solidFill>
              </a:rPr>
              <a:t>2 </a:t>
            </a:r>
            <a:endParaRPr lang="es-EC" dirty="0">
              <a:solidFill>
                <a:schemeClr val="tx1"/>
              </a:solidFill>
            </a:endParaRPr>
          </a:p>
          <a:p>
            <a:pPr marL="76200" indent="0">
              <a:buNone/>
            </a:pPr>
            <a:endParaRPr lang="es-ES" dirty="0">
              <a:solidFill>
                <a:schemeClr val="tx1"/>
              </a:solidFill>
            </a:endParaRPr>
          </a:p>
        </p:txBody>
      </p:sp>
      <p:sp>
        <p:nvSpPr>
          <p:cNvPr id="3" name="Título 2">
            <a:extLst>
              <a:ext uri="{FF2B5EF4-FFF2-40B4-BE49-F238E27FC236}">
                <a16:creationId xmlns="" xmlns:a16="http://schemas.microsoft.com/office/drawing/2014/main" id="{96BD6A4D-AD9D-47E7-97D7-131B7A3A868D}"/>
              </a:ext>
            </a:extLst>
          </p:cNvPr>
          <p:cNvSpPr>
            <a:spLocks noGrp="1"/>
          </p:cNvSpPr>
          <p:nvPr>
            <p:ph type="title"/>
          </p:nvPr>
        </p:nvSpPr>
        <p:spPr/>
        <p:txBody>
          <a:bodyPr/>
          <a:lstStyle/>
          <a:p>
            <a:r>
              <a:rPr lang="es-EC" dirty="0">
                <a:solidFill>
                  <a:schemeClr val="tx1"/>
                </a:solidFill>
              </a:rPr>
              <a:t>Resultados</a:t>
            </a:r>
            <a:endParaRPr lang="es-ES" dirty="0">
              <a:solidFill>
                <a:schemeClr val="tx1"/>
              </a:solidFill>
            </a:endParaRPr>
          </a:p>
        </p:txBody>
      </p:sp>
      <p:sp>
        <p:nvSpPr>
          <p:cNvPr id="4" name="CuadroTexto 3">
            <a:extLst>
              <a:ext uri="{FF2B5EF4-FFF2-40B4-BE49-F238E27FC236}">
                <a16:creationId xmlns="" xmlns:a16="http://schemas.microsoft.com/office/drawing/2014/main" id="{097EA752-2521-4CDB-A092-7886807C0687}"/>
              </a:ext>
            </a:extLst>
          </p:cNvPr>
          <p:cNvSpPr txBox="1"/>
          <p:nvPr/>
        </p:nvSpPr>
        <p:spPr>
          <a:xfrm>
            <a:off x="457200" y="1755342"/>
            <a:ext cx="1324947" cy="3108543"/>
          </a:xfrm>
          <a:prstGeom prst="rect">
            <a:avLst/>
          </a:prstGeom>
          <a:noFill/>
        </p:spPr>
        <p:txBody>
          <a:bodyPr wrap="square" rtlCol="0">
            <a:spAutoFit/>
          </a:bodyPr>
          <a:lstStyle/>
          <a:p>
            <a:r>
              <a:rPr lang="en-US" dirty="0"/>
              <a:t>N</a:t>
            </a:r>
            <a:r>
              <a:rPr lang="es-EC" dirty="0"/>
              <a:t>ú</a:t>
            </a:r>
            <a:r>
              <a:rPr lang="es-ES" dirty="0"/>
              <a:t>mero de Flujos: </a:t>
            </a:r>
            <a:r>
              <a:rPr lang="es-ES" dirty="0" smtClean="0"/>
              <a:t>2</a:t>
            </a:r>
            <a:endParaRPr lang="es-ES" dirty="0"/>
          </a:p>
          <a:p>
            <a:endParaRPr lang="es-ES" dirty="0"/>
          </a:p>
          <a:p>
            <a:endParaRPr lang="es-ES" dirty="0"/>
          </a:p>
          <a:p>
            <a:r>
              <a:rPr lang="es-ES" dirty="0"/>
              <a:t>Protocolo de Transporte: </a:t>
            </a:r>
            <a:r>
              <a:rPr lang="es-ES" dirty="0" smtClean="0"/>
              <a:t>TCP</a:t>
            </a:r>
            <a:endParaRPr lang="es-ES" dirty="0"/>
          </a:p>
          <a:p>
            <a:endParaRPr lang="es-ES" dirty="0"/>
          </a:p>
          <a:p>
            <a:r>
              <a:rPr lang="es-ES" dirty="0"/>
              <a:t>Tasa de </a:t>
            </a:r>
            <a:r>
              <a:rPr lang="es-ES" dirty="0" err="1"/>
              <a:t>Tx</a:t>
            </a:r>
            <a:r>
              <a:rPr lang="es-ES" dirty="0"/>
              <a:t> Inyectada : </a:t>
            </a:r>
            <a:r>
              <a:rPr lang="es-ES" dirty="0" smtClean="0"/>
              <a:t>1280 </a:t>
            </a:r>
            <a:r>
              <a:rPr lang="es-ES" dirty="0"/>
              <a:t>M</a:t>
            </a:r>
            <a:r>
              <a:rPr lang="es-ES" dirty="0" smtClean="0"/>
              <a:t>bps</a:t>
            </a:r>
          </a:p>
          <a:p>
            <a:endParaRPr lang="es-ES" dirty="0"/>
          </a:p>
          <a:p>
            <a:r>
              <a:rPr lang="es-ES" dirty="0" smtClean="0"/>
              <a:t>Tasa Teórica: 866,7 </a:t>
            </a:r>
            <a:r>
              <a:rPr lang="es-ES" dirty="0"/>
              <a:t>M</a:t>
            </a:r>
            <a:r>
              <a:rPr lang="es-ES" dirty="0" smtClean="0"/>
              <a:t>bps</a:t>
            </a:r>
            <a:endParaRPr lang="es-ES"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 xmlns:a16="http://schemas.microsoft.com/office/drawing/2014/main" id="{43AE7E44-0EC8-43BE-B473-78A94C8A5303}"/>
                  </a:ext>
                </a:extLst>
              </p:cNvPr>
              <p:cNvSpPr txBox="1"/>
              <p:nvPr/>
            </p:nvSpPr>
            <p:spPr>
              <a:xfrm>
                <a:off x="2852618" y="4744613"/>
                <a:ext cx="1570045" cy="1512850"/>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n-US" i="1">
                              <a:latin typeface="Cambria Math" panose="02040503050406030204" pitchFamily="18" charset="0"/>
                            </a:rPr>
                            <m:t>𝐷𝑒𝑙𝑎𝑦</m:t>
                          </m:r>
                        </m:e>
                      </m:acc>
                      <m:r>
                        <a:rPr lang="en-US" i="1">
                          <a:latin typeface="Cambria Math" panose="02040503050406030204" pitchFamily="18" charset="0"/>
                        </a:rPr>
                        <m:t>=</m:t>
                      </m:r>
                      <m:r>
                        <a:rPr lang="es-BO" i="1">
                          <a:latin typeface="Cambria Math" panose="02040503050406030204" pitchFamily="18" charset="0"/>
                        </a:rPr>
                        <m:t>194,54</m:t>
                      </m:r>
                      <m:r>
                        <a:rPr lang="en-US" i="1">
                          <a:latin typeface="Cambria Math" panose="02040503050406030204" pitchFamily="18" charset="0"/>
                        </a:rPr>
                        <m:t> </m:t>
                      </m:r>
                      <m:r>
                        <a:rPr lang="es-BO" i="1">
                          <a:latin typeface="Cambria Math" panose="02040503050406030204" pitchFamily="18" charset="0"/>
                        </a:rPr>
                        <m:t>𝑚</m:t>
                      </m:r>
                      <m:r>
                        <a:rPr lang="en-US" i="1">
                          <a:latin typeface="Cambria Math" panose="02040503050406030204" pitchFamily="18" charset="0"/>
                        </a:rPr>
                        <m:t>𝑠</m:t>
                      </m:r>
                    </m:oMath>
                  </m:oMathPara>
                </a14:m>
                <a:endParaRPr lang="en-US" dirty="0"/>
              </a:p>
              <a:p>
                <a:pPr algn="ctr"/>
                <a14:m>
                  <m:oMath xmlns:m="http://schemas.openxmlformats.org/officeDocument/2006/math">
                    <m:acc>
                      <m:accPr>
                        <m:chr m:val="̅"/>
                        <m:ctrlPr>
                          <a:rPr lang="es-ES" i="1">
                            <a:latin typeface="Cambria Math" panose="02040503050406030204" pitchFamily="18" charset="0"/>
                          </a:rPr>
                        </m:ctrlPr>
                      </m:accPr>
                      <m:e>
                        <m:r>
                          <a:rPr lang="en-US" i="1">
                            <a:latin typeface="Cambria Math" panose="02040503050406030204" pitchFamily="18" charset="0"/>
                          </a:rPr>
                          <m:t>𝐽𝑖𝑡𝑡𝑒𝑟</m:t>
                        </m:r>
                      </m:e>
                    </m:acc>
                    <m:r>
                      <a:rPr lang="en-US" i="1">
                        <a:latin typeface="Cambria Math" panose="02040503050406030204" pitchFamily="18" charset="0"/>
                      </a:rPr>
                      <m:t>=</m:t>
                    </m:r>
                    <m:r>
                      <a:rPr lang="es-BO" i="1">
                        <a:latin typeface="Cambria Math" panose="02040503050406030204" pitchFamily="18" charset="0"/>
                      </a:rPr>
                      <m:t>586,70</m:t>
                    </m:r>
                    <m:r>
                      <a:rPr lang="en-US" i="1">
                        <a:latin typeface="Cambria Math" panose="02040503050406030204" pitchFamily="18" charset="0"/>
                      </a:rPr>
                      <m:t> </m:t>
                    </m:r>
                    <m:r>
                      <a:rPr lang="es-BO" i="1">
                        <a:latin typeface="Cambria Math" panose="02040503050406030204" pitchFamily="18" charset="0"/>
                      </a:rPr>
                      <m:t>𝑢</m:t>
                    </m:r>
                    <m:r>
                      <a:rPr lang="en-US" i="1">
                        <a:latin typeface="Cambria Math" panose="02040503050406030204" pitchFamily="18" charset="0"/>
                      </a:rPr>
                      <m:t>𝑠</m:t>
                    </m:r>
                  </m:oMath>
                </a14:m>
                <a:r>
                  <a:rPr lang="es-ES" dirty="0"/>
                  <a:t> </a:t>
                </a:r>
              </a:p>
              <a:p>
                <a:pPr algn="ctr"/>
                <a14:m>
                  <m:oMathPara xmlns:m="http://schemas.openxmlformats.org/officeDocument/2006/math">
                    <m:oMathParaPr>
                      <m:jc m:val="centerGroup"/>
                    </m:oMathParaPr>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ea typeface="Cambria Math" panose="02040503050406030204" pitchFamily="18" charset="0"/>
                            </a:rPr>
                            <m:t>𝜂</m:t>
                          </m:r>
                        </m:e>
                      </m:acc>
                      <m:r>
                        <a:rPr lang="en-US" i="1">
                          <a:latin typeface="Cambria Math" panose="02040503050406030204" pitchFamily="18" charset="0"/>
                        </a:rPr>
                        <m:t>=</m:t>
                      </m:r>
                      <m:r>
                        <a:rPr lang="es-ES" i="1">
                          <a:latin typeface="Cambria Math" panose="02040503050406030204" pitchFamily="18" charset="0"/>
                        </a:rPr>
                        <m:t>28</m:t>
                      </m:r>
                      <m:r>
                        <a:rPr lang="es-BO" i="1">
                          <a:latin typeface="Cambria Math" panose="02040503050406030204" pitchFamily="18" charset="0"/>
                        </a:rPr>
                        <m:t>1,32</m:t>
                      </m:r>
                      <m:r>
                        <a:rPr lang="en-US" i="1">
                          <a:latin typeface="Cambria Math" panose="02040503050406030204" pitchFamily="18" charset="0"/>
                        </a:rPr>
                        <m:t> </m:t>
                      </m:r>
                      <m:r>
                        <a:rPr lang="es-BO" i="1">
                          <a:latin typeface="Cambria Math" panose="02040503050406030204" pitchFamily="18" charset="0"/>
                        </a:rPr>
                        <m:t>𝑀</m:t>
                      </m:r>
                      <m:r>
                        <a:rPr lang="en-US" i="1">
                          <a:latin typeface="Cambria Math" panose="02040503050406030204" pitchFamily="18" charset="0"/>
                        </a:rPr>
                        <m:t>𝑏𝑝𝑠</m:t>
                      </m:r>
                    </m:oMath>
                  </m:oMathPara>
                </a14:m>
                <a:endParaRPr lang="es-BO"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s-ES" i="1">
                              <a:latin typeface="Cambria Math" panose="02040503050406030204" pitchFamily="18" charset="0"/>
                            </a:rPr>
                            <m:t>𝑁</m:t>
                          </m:r>
                        </m:sub>
                      </m:sSub>
                      <m:r>
                        <a:rPr lang="es-ES" i="1">
                          <a:latin typeface="Cambria Math" panose="02040503050406030204" pitchFamily="18" charset="0"/>
                        </a:rPr>
                        <m:t>% </m:t>
                      </m:r>
                      <m:r>
                        <a:rPr lang="en-US" i="1">
                          <a:latin typeface="Cambria Math" panose="02040503050406030204" pitchFamily="18" charset="0"/>
                        </a:rPr>
                        <m:t>=</m:t>
                      </m:r>
                      <m:r>
                        <a:rPr lang="es-ES" i="1">
                          <a:latin typeface="Cambria Math" panose="02040503050406030204" pitchFamily="18" charset="0"/>
                        </a:rPr>
                        <m:t>32,</m:t>
                      </m:r>
                      <m:r>
                        <a:rPr lang="es-EC" b="0" i="1" smtClean="0">
                          <a:latin typeface="Cambria Math" panose="02040503050406030204" pitchFamily="18" charset="0"/>
                        </a:rPr>
                        <m:t>45</m:t>
                      </m:r>
                      <m:r>
                        <a:rPr lang="es-ES" i="1">
                          <a:latin typeface="Cambria Math" panose="02040503050406030204" pitchFamily="18" charset="0"/>
                        </a:rPr>
                        <m:t> %</m:t>
                      </m:r>
                    </m:oMath>
                  </m:oMathPara>
                </a14:m>
                <a:endParaRPr lang="es-ES" dirty="0"/>
              </a:p>
              <a:p>
                <a:pPr algn="ctr"/>
                <a:endParaRPr lang="es-ES" dirty="0"/>
              </a:p>
              <a:p>
                <a:pPr algn="ctr"/>
                <a:endParaRPr lang="es-ES" dirty="0" smtClean="0"/>
              </a:p>
              <a:p>
                <a:pPr algn="ctr"/>
                <a:endParaRPr lang="es-ES" dirty="0"/>
              </a:p>
            </p:txBody>
          </p:sp>
        </mc:Choice>
        <mc:Fallback xmlns="">
          <p:sp>
            <p:nvSpPr>
              <p:cNvPr id="8" name="CuadroTexto 7">
                <a:extLst>
                  <a:ext uri="{FF2B5EF4-FFF2-40B4-BE49-F238E27FC236}">
                    <a16:creationId xmlns:a16="http://schemas.microsoft.com/office/drawing/2014/main" xmlns="" xmlns:a14="http://schemas.microsoft.com/office/drawing/2010/main" id="{43AE7E44-0EC8-43BE-B473-78A94C8A5303}"/>
                  </a:ext>
                </a:extLst>
              </p:cNvPr>
              <p:cNvSpPr txBox="1">
                <a:spLocks noRot="1" noChangeAspect="1" noMove="1" noResize="1" noEditPoints="1" noAdjustHandles="1" noChangeArrowheads="1" noChangeShapeType="1" noTextEdit="1"/>
              </p:cNvSpPr>
              <p:nvPr/>
            </p:nvSpPr>
            <p:spPr>
              <a:xfrm>
                <a:off x="2852618" y="4744613"/>
                <a:ext cx="1570045" cy="1512850"/>
              </a:xfrm>
              <a:prstGeom prst="rect">
                <a:avLst/>
              </a:prstGeom>
              <a:blipFill rotWithShape="0">
                <a:blip r:embed="rId3"/>
                <a:stretch>
                  <a:fillRect l="-3488"/>
                </a:stretch>
              </a:blipFill>
            </p:spPr>
            <p:txBody>
              <a:bodyPr/>
              <a:lstStyle/>
              <a:p>
                <a:r>
                  <a:rPr lang="es-EC">
                    <a:noFill/>
                  </a:rPr>
                  <a:t> </a:t>
                </a:r>
              </a:p>
            </p:txBody>
          </p:sp>
        </mc:Fallback>
      </mc:AlternateContent>
      <p:sp>
        <p:nvSpPr>
          <p:cNvPr id="10" name="CuadroTexto 9">
            <a:extLst>
              <a:ext uri="{FF2B5EF4-FFF2-40B4-BE49-F238E27FC236}">
                <a16:creationId xmlns:mc="http://schemas.openxmlformats.org/markup-compatibility/2006" xmlns:a14="http://schemas.microsoft.com/office/drawing/2010/main" xmlns="" xmlns:a16="http://schemas.microsoft.com/office/drawing/2014/main" id="{4BE9C9C8-04D6-4451-9D22-977D0ED34689}"/>
              </a:ext>
            </a:extLst>
          </p:cNvPr>
          <p:cNvSpPr txBox="1"/>
          <p:nvPr/>
        </p:nvSpPr>
        <p:spPr>
          <a:xfrm>
            <a:off x="4637314" y="5003908"/>
            <a:ext cx="2659340" cy="307777"/>
          </a:xfrm>
          <a:prstGeom prst="rect">
            <a:avLst/>
          </a:prstGeom>
          <a:noFill/>
        </p:spPr>
        <p:txBody>
          <a:bodyPr wrap="square">
            <a:spAutoFit/>
          </a:bodyPr>
          <a:lstStyle/>
          <a:p>
            <a:r>
              <a:rPr lang="en-US" dirty="0"/>
              <a:t>                  </a:t>
            </a:r>
            <a:endParaRPr lang="es-ES" dirty="0"/>
          </a:p>
        </p:txBody>
      </p:sp>
      <p:sp>
        <p:nvSpPr>
          <p:cNvPr id="9" name="CuadroTexto 8">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25</a:t>
            </a:r>
            <a:endParaRPr lang="es-ES" dirty="0"/>
          </a:p>
        </p:txBody>
      </p:sp>
      <mc:AlternateContent xmlns:mc="http://schemas.openxmlformats.org/markup-compatibility/2006" xmlns:a14="http://schemas.microsoft.com/office/drawing/2010/main">
        <mc:Choice Requires="a14">
          <p:sp>
            <p:nvSpPr>
              <p:cNvPr id="11" name="CuadroTexto 10">
                <a:extLst>
                  <a:ext uri="{FF2B5EF4-FFF2-40B4-BE49-F238E27FC236}">
                    <a16:creationId xmlns="" xmlns:a16="http://schemas.microsoft.com/office/drawing/2014/main" id="{43AE7E44-0EC8-43BE-B473-78A94C8A5303}"/>
                  </a:ext>
                </a:extLst>
              </p:cNvPr>
              <p:cNvSpPr txBox="1"/>
              <p:nvPr/>
            </p:nvSpPr>
            <p:spPr>
              <a:xfrm>
                <a:off x="6029777" y="4744613"/>
                <a:ext cx="1570045" cy="1512850"/>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i="1" smtClean="0">
                              <a:latin typeface="Cambria Math" panose="02040503050406030204" pitchFamily="18" charset="0"/>
                            </a:rPr>
                          </m:ctrlPr>
                        </m:accPr>
                        <m:e>
                          <m:r>
                            <a:rPr lang="en-US" i="1">
                              <a:latin typeface="Cambria Math" panose="02040503050406030204" pitchFamily="18" charset="0"/>
                            </a:rPr>
                            <m:t>𝐷𝑒𝑙𝑎𝑦</m:t>
                          </m:r>
                        </m:e>
                      </m:acc>
                      <m:r>
                        <a:rPr lang="en-US" i="1">
                          <a:latin typeface="Cambria Math" panose="02040503050406030204" pitchFamily="18" charset="0"/>
                        </a:rPr>
                        <m:t>=</m:t>
                      </m:r>
                      <m:r>
                        <a:rPr lang="es-BO" i="1">
                          <a:latin typeface="Cambria Math" panose="02040503050406030204" pitchFamily="18" charset="0"/>
                        </a:rPr>
                        <m:t>203,45</m:t>
                      </m:r>
                      <m:r>
                        <a:rPr lang="en-US" i="1">
                          <a:latin typeface="Cambria Math" panose="02040503050406030204" pitchFamily="18" charset="0"/>
                        </a:rPr>
                        <m:t> </m:t>
                      </m:r>
                      <m:r>
                        <a:rPr lang="es-BO" i="1">
                          <a:latin typeface="Cambria Math" panose="02040503050406030204" pitchFamily="18" charset="0"/>
                        </a:rPr>
                        <m:t>𝑚</m:t>
                      </m:r>
                      <m:r>
                        <a:rPr lang="en-US" i="1">
                          <a:latin typeface="Cambria Math" panose="02040503050406030204" pitchFamily="18" charset="0"/>
                        </a:rPr>
                        <m:t>𝑠</m:t>
                      </m:r>
                    </m:oMath>
                  </m:oMathPara>
                </a14:m>
                <a:endParaRPr lang="en-US" dirty="0"/>
              </a:p>
              <a:p>
                <a:pPr algn="ctr"/>
                <a14:m>
                  <m:oMath xmlns:m="http://schemas.openxmlformats.org/officeDocument/2006/math">
                    <m:acc>
                      <m:accPr>
                        <m:chr m:val="̅"/>
                        <m:ctrlPr>
                          <a:rPr lang="es-ES" i="1">
                            <a:latin typeface="Cambria Math" panose="02040503050406030204" pitchFamily="18" charset="0"/>
                          </a:rPr>
                        </m:ctrlPr>
                      </m:accPr>
                      <m:e>
                        <m:r>
                          <a:rPr lang="en-US" i="1">
                            <a:latin typeface="Cambria Math" panose="02040503050406030204" pitchFamily="18" charset="0"/>
                          </a:rPr>
                          <m:t>𝐽𝑖𝑡𝑡𝑒𝑟</m:t>
                        </m:r>
                      </m:e>
                    </m:acc>
                    <m:r>
                      <a:rPr lang="en-US" i="1">
                        <a:latin typeface="Cambria Math" panose="02040503050406030204" pitchFamily="18" charset="0"/>
                      </a:rPr>
                      <m:t>=</m:t>
                    </m:r>
                    <m:r>
                      <a:rPr lang="es-BO" i="1">
                        <a:latin typeface="Cambria Math" panose="02040503050406030204" pitchFamily="18" charset="0"/>
                      </a:rPr>
                      <m:t>599,10</m:t>
                    </m:r>
                    <m:r>
                      <a:rPr lang="en-US" i="1">
                        <a:latin typeface="Cambria Math" panose="02040503050406030204" pitchFamily="18" charset="0"/>
                      </a:rPr>
                      <m:t> </m:t>
                    </m:r>
                    <m:r>
                      <a:rPr lang="es-EC" b="0" i="1" smtClean="0">
                        <a:latin typeface="Cambria Math" panose="02040503050406030204" pitchFamily="18" charset="0"/>
                      </a:rPr>
                      <m:t>𝑢</m:t>
                    </m:r>
                    <m:r>
                      <a:rPr lang="en-US" i="1">
                        <a:latin typeface="Cambria Math" panose="02040503050406030204" pitchFamily="18" charset="0"/>
                      </a:rPr>
                      <m:t>𝑠</m:t>
                    </m:r>
                  </m:oMath>
                </a14:m>
                <a:r>
                  <a:rPr lang="es-ES" dirty="0"/>
                  <a:t> </a:t>
                </a:r>
              </a:p>
              <a:p>
                <a:pPr algn="ctr"/>
                <a14:m>
                  <m:oMathPara xmlns:m="http://schemas.openxmlformats.org/officeDocument/2006/math">
                    <m:oMathParaPr>
                      <m:jc m:val="centerGroup"/>
                    </m:oMathParaPr>
                    <m:oMath xmlns:m="http://schemas.openxmlformats.org/officeDocument/2006/math">
                      <m:acc>
                        <m:accPr>
                          <m:chr m:val="̅"/>
                          <m:ctrlPr>
                            <a:rPr lang="es-ES" i="1">
                              <a:latin typeface="Cambria Math" panose="02040503050406030204" pitchFamily="18" charset="0"/>
                            </a:rPr>
                          </m:ctrlPr>
                        </m:accPr>
                        <m:e>
                          <m:r>
                            <a:rPr lang="es-ES" i="1">
                              <a:latin typeface="Cambria Math" panose="02040503050406030204" pitchFamily="18" charset="0"/>
                              <a:ea typeface="Cambria Math" panose="02040503050406030204" pitchFamily="18" charset="0"/>
                            </a:rPr>
                            <m:t>𝜂</m:t>
                          </m:r>
                        </m:e>
                      </m:acc>
                      <m:r>
                        <a:rPr lang="en-US" i="1">
                          <a:latin typeface="Cambria Math" panose="02040503050406030204" pitchFamily="18" charset="0"/>
                        </a:rPr>
                        <m:t>=</m:t>
                      </m:r>
                      <m:r>
                        <a:rPr lang="es-ES" i="1">
                          <a:latin typeface="Cambria Math" panose="02040503050406030204" pitchFamily="18" charset="0"/>
                        </a:rPr>
                        <m:t>278</m:t>
                      </m:r>
                      <m:r>
                        <a:rPr lang="es-BO" i="1">
                          <a:latin typeface="Cambria Math" panose="02040503050406030204" pitchFamily="18" charset="0"/>
                        </a:rPr>
                        <m:t>,58</m:t>
                      </m:r>
                      <m:r>
                        <a:rPr lang="en-US" i="1">
                          <a:latin typeface="Cambria Math" panose="02040503050406030204" pitchFamily="18" charset="0"/>
                        </a:rPr>
                        <m:t> </m:t>
                      </m:r>
                      <m:r>
                        <a:rPr lang="es-BO" i="1">
                          <a:latin typeface="Cambria Math" panose="02040503050406030204" pitchFamily="18" charset="0"/>
                        </a:rPr>
                        <m:t>𝑀</m:t>
                      </m:r>
                      <m:r>
                        <a:rPr lang="en-US" i="1">
                          <a:latin typeface="Cambria Math" panose="02040503050406030204" pitchFamily="18" charset="0"/>
                        </a:rPr>
                        <m:t>𝑏𝑝𝑠</m:t>
                      </m:r>
                    </m:oMath>
                  </m:oMathPara>
                </a14:m>
                <a:endParaRPr lang="es-BO" dirty="0" smtClean="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s-ES" i="1">
                              <a:latin typeface="Cambria Math" panose="02040503050406030204" pitchFamily="18" charset="0"/>
                            </a:rPr>
                            <m:t>𝑁</m:t>
                          </m:r>
                        </m:sub>
                      </m:sSub>
                      <m:r>
                        <a:rPr lang="es-ES" i="1">
                          <a:latin typeface="Cambria Math" panose="02040503050406030204" pitchFamily="18" charset="0"/>
                        </a:rPr>
                        <m:t>% </m:t>
                      </m:r>
                      <m:r>
                        <a:rPr lang="en-US" i="1">
                          <a:latin typeface="Cambria Math" panose="02040503050406030204" pitchFamily="18" charset="0"/>
                        </a:rPr>
                        <m:t>=</m:t>
                      </m:r>
                      <m:r>
                        <a:rPr lang="es-ES" i="1">
                          <a:latin typeface="Cambria Math" panose="02040503050406030204" pitchFamily="18" charset="0"/>
                        </a:rPr>
                        <m:t>32,1</m:t>
                      </m:r>
                      <m:r>
                        <a:rPr lang="es-EC" b="0" i="1" smtClean="0">
                          <a:latin typeface="Cambria Math" panose="02040503050406030204" pitchFamily="18" charset="0"/>
                        </a:rPr>
                        <m:t>4</m:t>
                      </m:r>
                      <m:r>
                        <a:rPr lang="es-ES" i="1">
                          <a:latin typeface="Cambria Math" panose="02040503050406030204" pitchFamily="18" charset="0"/>
                        </a:rPr>
                        <m:t> %</m:t>
                      </m:r>
                    </m:oMath>
                  </m:oMathPara>
                </a14:m>
                <a:endParaRPr lang="es-ES" dirty="0"/>
              </a:p>
              <a:p>
                <a:pPr algn="ctr"/>
                <a:endParaRPr lang="es-ES" dirty="0"/>
              </a:p>
              <a:p>
                <a:pPr algn="ctr"/>
                <a:endParaRPr lang="es-ES" dirty="0"/>
              </a:p>
              <a:p>
                <a:pPr algn="ctr"/>
                <a:endParaRPr lang="es-ES" dirty="0"/>
              </a:p>
            </p:txBody>
          </p:sp>
        </mc:Choice>
        <mc:Fallback xmlns="">
          <p:sp>
            <p:nvSpPr>
              <p:cNvPr id="11" name="CuadroTexto 10">
                <a:extLst>
                  <a:ext uri="{FF2B5EF4-FFF2-40B4-BE49-F238E27FC236}">
                    <a16:creationId xmlns:a16="http://schemas.microsoft.com/office/drawing/2014/main" xmlns="" xmlns:a14="http://schemas.microsoft.com/office/drawing/2010/main" id="{43AE7E44-0EC8-43BE-B473-78A94C8A5303}"/>
                  </a:ext>
                </a:extLst>
              </p:cNvPr>
              <p:cNvSpPr txBox="1">
                <a:spLocks noRot="1" noChangeAspect="1" noMove="1" noResize="1" noEditPoints="1" noAdjustHandles="1" noChangeArrowheads="1" noChangeShapeType="1" noTextEdit="1"/>
              </p:cNvSpPr>
              <p:nvPr/>
            </p:nvSpPr>
            <p:spPr>
              <a:xfrm>
                <a:off x="6029777" y="4744613"/>
                <a:ext cx="1570045" cy="1512850"/>
              </a:xfrm>
              <a:prstGeom prst="rect">
                <a:avLst/>
              </a:prstGeom>
              <a:blipFill rotWithShape="0">
                <a:blip r:embed="rId4"/>
                <a:stretch>
                  <a:fillRect l="-3101" r="-388"/>
                </a:stretch>
              </a:blipFill>
            </p:spPr>
            <p:txBody>
              <a:bodyPr/>
              <a:lstStyle/>
              <a:p>
                <a:r>
                  <a:rPr lang="es-EC">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1203222809"/>
              </p:ext>
            </p:extLst>
          </p:nvPr>
        </p:nvGraphicFramePr>
        <p:xfrm>
          <a:off x="1782147" y="1775571"/>
          <a:ext cx="6671744" cy="2872870"/>
        </p:xfrm>
        <a:graphic>
          <a:graphicData uri="http://schemas.openxmlformats.org/drawingml/2006/table">
            <a:tbl>
              <a:tblPr>
                <a:tableStyleId>{5C22544A-7EE6-4342-B048-85BDC9FD1C3A}</a:tableStyleId>
              </a:tblPr>
              <a:tblGrid>
                <a:gridCol w="833968"/>
                <a:gridCol w="833968"/>
                <a:gridCol w="833968"/>
                <a:gridCol w="833968"/>
                <a:gridCol w="833968"/>
                <a:gridCol w="833968"/>
                <a:gridCol w="833968"/>
                <a:gridCol w="833968"/>
              </a:tblGrid>
              <a:tr h="208179">
                <a:tc gridSpan="4">
                  <a:txBody>
                    <a:bodyPr/>
                    <a:lstStyle/>
                    <a:p>
                      <a:pPr algn="ctr" fontAlgn="b"/>
                      <a:r>
                        <a:rPr lang="en-US" sz="1100" b="1" u="none" strike="noStrike" dirty="0" smtClean="0">
                          <a:effectLst/>
                        </a:rPr>
                        <a:t>NO </a:t>
                      </a:r>
                      <a:r>
                        <a:rPr lang="en-US" sz="1100" b="1" u="none" strike="noStrike" dirty="0">
                          <a:effectLst/>
                        </a:rPr>
                        <a:t>INTERFERIDO</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b"/>
                      <a:r>
                        <a:rPr lang="en-US" sz="1100" b="1" u="none" strike="noStrike" dirty="0">
                          <a:effectLst/>
                        </a:rPr>
                        <a:t>INTERFERIDO</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82901">
                <a:tc>
                  <a:txBody>
                    <a:bodyPr/>
                    <a:lstStyle/>
                    <a:p>
                      <a:pPr algn="l" rtl="0" fontAlgn="t"/>
                      <a:r>
                        <a:rPr lang="en-US" sz="1100" u="none" strike="noStrike" dirty="0" err="1">
                          <a:effectLst/>
                        </a:rPr>
                        <a:t>Paquetes</a:t>
                      </a:r>
                      <a:r>
                        <a:rPr lang="en-US" sz="1100" u="none" strike="noStrike" dirty="0">
                          <a:effectLst/>
                        </a:rPr>
                        <a:t> </a:t>
                      </a:r>
                      <a:r>
                        <a:rPr lang="en-US" sz="1100" u="none" strike="noStrike" dirty="0" err="1">
                          <a:effectLst/>
                        </a:rPr>
                        <a:t>Perdidos</a:t>
                      </a:r>
                      <a:r>
                        <a:rPr lang="en-US" sz="1100" u="none" strike="noStrike" dirty="0">
                          <a:effectLst/>
                        </a:rPr>
                        <a:t> [%]</a:t>
                      </a:r>
                      <a:endParaRPr lang="en-US" sz="1100" b="0" i="0" u="none" strike="noStrike"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dirty="0">
                          <a:effectLst/>
                        </a:rPr>
                        <a:t>Delay [</a:t>
                      </a:r>
                      <a:r>
                        <a:rPr lang="en-US" sz="1100" u="none" strike="noStrike" dirty="0" err="1">
                          <a:effectLst/>
                        </a:rPr>
                        <a:t>ms</a:t>
                      </a:r>
                      <a:r>
                        <a:rPr lang="en-US" sz="1100" u="none" strike="noStrike" dirty="0">
                          <a:effectLst/>
                        </a:rPr>
                        <a:t>]</a:t>
                      </a:r>
                      <a:endParaRPr lang="en-US" sz="1100" b="0" i="0" u="none" strike="noStrike"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Jitter [us]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Throughput [Mbps]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Paquetes Perdidos [%]</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Delay [ms]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Jitter [us]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t"/>
                      <a:r>
                        <a:rPr lang="en-US" sz="1100" u="none" strike="noStrike">
                          <a:effectLst/>
                        </a:rPr>
                        <a:t>Throughput [Mbps]</a:t>
                      </a:r>
                      <a:endParaRPr lang="en-US" sz="1100" b="0" i="0" u="none" strike="noStrike">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192,44</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525</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smtClean="0">
                          <a:effectLst/>
                        </a:rPr>
                        <a:t>279,36</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201,9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645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279,29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191,17</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651</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283,73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201,98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689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279,16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197,04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622</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282,17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202,1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602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277,31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195,91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634</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279,12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204,23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560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280,13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194,88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578</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282,45</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193,22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571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273,79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192,86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506</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286,06</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206,25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527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280,5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195,77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561</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284,94</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202,48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492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281,93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191,68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589</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278,61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209,4</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617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277,65</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196,22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598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277,37</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206,8</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766</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277,89</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179">
                <a:tc>
                  <a:txBody>
                    <a:bodyPr/>
                    <a:lstStyle/>
                    <a:p>
                      <a:pPr algn="r" rtl="0"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197,43</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612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279,41</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0</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206,14</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a:effectLst/>
                        </a:rPr>
                        <a:t>522</a:t>
                      </a:r>
                      <a:endParaRPr lang="en-US" sz="1100" b="0" i="0" u="none" strike="noStrike">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100" u="none" strike="noStrike" dirty="0">
                          <a:effectLst/>
                        </a:rPr>
                        <a:t>278,19</a:t>
                      </a:r>
                      <a:endParaRPr lang="en-US" sz="1100" b="0" i="0" u="none" strike="noStrike" dirty="0">
                        <a:solidFill>
                          <a:srgbClr val="000000"/>
                        </a:solidFill>
                        <a:effectLst/>
                        <a:latin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80810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4415" y="3330987"/>
            <a:ext cx="2921698" cy="219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n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014" y="3336760"/>
            <a:ext cx="2914000" cy="218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n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722" y="875246"/>
            <a:ext cx="2909514" cy="218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Imagen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106" y="869473"/>
            <a:ext cx="2924908" cy="219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457200" y="957532"/>
            <a:ext cx="8229600" cy="5168631"/>
          </a:xfrm>
        </p:spPr>
        <p:txBody>
          <a:bodyPr/>
          <a:lstStyle/>
          <a:p>
            <a:pPr marL="76200" indent="0">
              <a:buNone/>
            </a:pPr>
            <a:r>
              <a:rPr lang="es-EC" dirty="0" smtClean="0">
                <a:solidFill>
                  <a:schemeClr val="tx1"/>
                </a:solidFill>
              </a:rPr>
              <a:t>Escenario 1</a:t>
            </a:r>
          </a:p>
          <a:p>
            <a:pPr marL="76200" indent="0">
              <a:buNone/>
            </a:pPr>
            <a:r>
              <a:rPr lang="es-ES" dirty="0" smtClean="0">
                <a:solidFill>
                  <a:schemeClr val="tx1"/>
                </a:solidFill>
              </a:rPr>
              <a:t>Protocolo: </a:t>
            </a:r>
            <a:r>
              <a:rPr lang="es-ES" dirty="0">
                <a:solidFill>
                  <a:schemeClr val="tx1"/>
                </a:solidFill>
              </a:rPr>
              <a:t>UDP</a:t>
            </a:r>
          </a:p>
          <a:p>
            <a:pPr marL="76200" indent="0">
              <a:buNone/>
            </a:pPr>
            <a:endParaRPr lang="es-EC" dirty="0">
              <a:solidFill>
                <a:schemeClr val="tx1"/>
              </a:solidFill>
            </a:endParaRPr>
          </a:p>
        </p:txBody>
      </p:sp>
      <p:sp>
        <p:nvSpPr>
          <p:cNvPr id="3" name="Título 2"/>
          <p:cNvSpPr>
            <a:spLocks noGrp="1"/>
          </p:cNvSpPr>
          <p:nvPr>
            <p:ph type="title"/>
          </p:nvPr>
        </p:nvSpPr>
        <p:spPr>
          <a:xfrm>
            <a:off x="457200" y="274638"/>
            <a:ext cx="8229600" cy="795037"/>
          </a:xfrm>
        </p:spPr>
        <p:txBody>
          <a:bodyPr/>
          <a:lstStyle/>
          <a:p>
            <a:r>
              <a:rPr lang="es-EC" dirty="0" smtClean="0">
                <a:solidFill>
                  <a:schemeClr val="tx1"/>
                </a:solidFill>
              </a:rPr>
              <a:t>Resultados</a:t>
            </a:r>
            <a:endParaRPr lang="es-EC" dirty="0">
              <a:solidFill>
                <a:schemeClr val="tx1"/>
              </a:solidFill>
            </a:endParaRPr>
          </a:p>
        </p:txBody>
      </p:sp>
      <p:pic>
        <p:nvPicPr>
          <p:cNvPr id="4" name="Imagen 3"/>
          <p:cNvPicPr>
            <a:picLocks noChangeAspect="1"/>
          </p:cNvPicPr>
          <p:nvPr/>
        </p:nvPicPr>
        <p:blipFill>
          <a:blip r:embed="rId6"/>
          <a:stretch>
            <a:fillRect/>
          </a:stretch>
        </p:blipFill>
        <p:spPr>
          <a:xfrm>
            <a:off x="456050" y="2313299"/>
            <a:ext cx="2815858" cy="929430"/>
          </a:xfrm>
          <a:prstGeom prst="rect">
            <a:avLst/>
          </a:prstGeom>
        </p:spPr>
      </p:pic>
      <p:pic>
        <p:nvPicPr>
          <p:cNvPr id="5" name="Imagen 4"/>
          <p:cNvPicPr>
            <a:picLocks noChangeAspect="1"/>
          </p:cNvPicPr>
          <p:nvPr/>
        </p:nvPicPr>
        <p:blipFill>
          <a:blip r:embed="rId7"/>
          <a:stretch>
            <a:fillRect/>
          </a:stretch>
        </p:blipFill>
        <p:spPr>
          <a:xfrm>
            <a:off x="456050" y="3578296"/>
            <a:ext cx="2693672" cy="1312882"/>
          </a:xfrm>
          <a:prstGeom prst="rect">
            <a:avLst/>
          </a:prstGeom>
        </p:spPr>
      </p:pic>
      <p:sp>
        <p:nvSpPr>
          <p:cNvPr id="11" name="CuadroTexto 10">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26</a:t>
            </a:r>
            <a:endParaRPr lang="es-ES" dirty="0"/>
          </a:p>
        </p:txBody>
      </p:sp>
      <p:sp>
        <p:nvSpPr>
          <p:cNvPr id="9" name="CuadroTexto 8"/>
          <p:cNvSpPr txBox="1"/>
          <p:nvPr/>
        </p:nvSpPr>
        <p:spPr>
          <a:xfrm>
            <a:off x="4116215" y="2894670"/>
            <a:ext cx="1860565" cy="600164"/>
          </a:xfrm>
          <a:prstGeom prst="rect">
            <a:avLst/>
          </a:prstGeom>
          <a:noFill/>
        </p:spPr>
        <p:txBody>
          <a:bodyPr wrap="square" rtlCol="0">
            <a:spAutoFit/>
          </a:bodyPr>
          <a:lstStyle/>
          <a:p>
            <a:r>
              <a:rPr lang="es-EC" sz="1100" dirty="0" smtClean="0"/>
              <a:t>Me</a:t>
            </a:r>
            <a:r>
              <a:rPr lang="en-US" sz="1100" dirty="0" smtClean="0"/>
              <a:t>=0,42	</a:t>
            </a:r>
            <a:r>
              <a:rPr lang="es-EC" sz="1100" dirty="0" smtClean="0"/>
              <a:t>Me</a:t>
            </a:r>
            <a:r>
              <a:rPr lang="en-US" sz="1100" dirty="0"/>
              <a:t>=0,41</a:t>
            </a:r>
          </a:p>
          <a:p>
            <a:r>
              <a:rPr lang="en-US" sz="1100" dirty="0" smtClean="0"/>
              <a:t>Out:2,67%	Out:4,83%</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r>
              <a:rPr lang="en-US" sz="1100" dirty="0" smtClean="0"/>
              <a:t>-)</a:t>
            </a:r>
            <a:endParaRPr lang="es-EC" sz="1100" dirty="0"/>
          </a:p>
        </p:txBody>
      </p:sp>
      <p:sp>
        <p:nvSpPr>
          <p:cNvPr id="13" name="CuadroTexto 12"/>
          <p:cNvSpPr txBox="1"/>
          <p:nvPr/>
        </p:nvSpPr>
        <p:spPr>
          <a:xfrm>
            <a:off x="6628952" y="2894670"/>
            <a:ext cx="1928452" cy="600164"/>
          </a:xfrm>
          <a:prstGeom prst="rect">
            <a:avLst/>
          </a:prstGeom>
          <a:noFill/>
        </p:spPr>
        <p:txBody>
          <a:bodyPr wrap="square" rtlCol="0">
            <a:spAutoFit/>
          </a:bodyPr>
          <a:lstStyle/>
          <a:p>
            <a:r>
              <a:rPr lang="es-EC" sz="1100" dirty="0" smtClean="0"/>
              <a:t>Me</a:t>
            </a:r>
            <a:r>
              <a:rPr lang="en-US" sz="1100" dirty="0" smtClean="0"/>
              <a:t>=4,51ms	</a:t>
            </a:r>
            <a:r>
              <a:rPr lang="es-EC" sz="1100" dirty="0" smtClean="0"/>
              <a:t>Me</a:t>
            </a:r>
            <a:r>
              <a:rPr lang="en-US" sz="1100" dirty="0" smtClean="0"/>
              <a:t>=30,24ms</a:t>
            </a:r>
            <a:endParaRPr lang="en-US" sz="1100" dirty="0"/>
          </a:p>
          <a:p>
            <a:r>
              <a:rPr lang="en-US" sz="1100" dirty="0" smtClean="0"/>
              <a:t>Out:3%	Out:0,67%</a:t>
            </a:r>
          </a:p>
          <a:p>
            <a:r>
              <a:rPr lang="en-US" sz="1100" dirty="0" smtClean="0"/>
              <a:t>Sim</a:t>
            </a:r>
            <a:r>
              <a:rPr lang="en-US" sz="1100" dirty="0" smtClean="0">
                <a:sym typeface="Wingdings" panose="05000000000000000000" pitchFamily="2" charset="2"/>
              </a:rPr>
              <a:t>:(</a:t>
            </a:r>
            <a:r>
              <a:rPr lang="en-US" sz="1100" dirty="0"/>
              <a:t>+</a:t>
            </a:r>
            <a:r>
              <a:rPr lang="en-US" sz="1100" dirty="0" smtClean="0"/>
              <a:t>) 	Sim</a:t>
            </a:r>
            <a:r>
              <a:rPr lang="en-US" sz="1100" dirty="0" smtClean="0">
                <a:sym typeface="Wingdings" panose="05000000000000000000" pitchFamily="2" charset="2"/>
              </a:rPr>
              <a:t>:(</a:t>
            </a:r>
            <a:r>
              <a:rPr lang="en-US" sz="1100" dirty="0"/>
              <a:t>-</a:t>
            </a:r>
            <a:r>
              <a:rPr lang="en-US" sz="1100" dirty="0" smtClean="0"/>
              <a:t>)</a:t>
            </a:r>
            <a:endParaRPr lang="es-EC" sz="1100" dirty="0"/>
          </a:p>
        </p:txBody>
      </p:sp>
      <p:sp>
        <p:nvSpPr>
          <p:cNvPr id="14" name="CuadroTexto 13"/>
          <p:cNvSpPr txBox="1"/>
          <p:nvPr/>
        </p:nvSpPr>
        <p:spPr>
          <a:xfrm>
            <a:off x="4116215" y="5427960"/>
            <a:ext cx="1860565" cy="600164"/>
          </a:xfrm>
          <a:prstGeom prst="rect">
            <a:avLst/>
          </a:prstGeom>
          <a:noFill/>
        </p:spPr>
        <p:txBody>
          <a:bodyPr wrap="square" rtlCol="0">
            <a:spAutoFit/>
          </a:bodyPr>
          <a:lstStyle/>
          <a:p>
            <a:r>
              <a:rPr lang="es-EC" sz="1100" dirty="0" smtClean="0"/>
              <a:t>Me</a:t>
            </a:r>
            <a:r>
              <a:rPr lang="en-US" sz="1100" dirty="0" smtClean="0"/>
              <a:t>=149us	</a:t>
            </a:r>
            <a:r>
              <a:rPr lang="es-EC" sz="1100" dirty="0" smtClean="0"/>
              <a:t>Me</a:t>
            </a:r>
            <a:r>
              <a:rPr lang="en-US" sz="1100" dirty="0" smtClean="0"/>
              <a:t>=146us</a:t>
            </a:r>
            <a:endParaRPr lang="en-US" sz="1100" dirty="0"/>
          </a:p>
          <a:p>
            <a:r>
              <a:rPr lang="en-US" sz="1100" dirty="0" smtClean="0"/>
              <a:t>Out:1,83%	Out:4,17%</a:t>
            </a:r>
          </a:p>
          <a:p>
            <a:r>
              <a:rPr lang="en-US" sz="1100" dirty="0" smtClean="0"/>
              <a:t>Sim</a:t>
            </a:r>
            <a:r>
              <a:rPr lang="en-US" sz="1100" dirty="0" smtClean="0">
                <a:sym typeface="Wingdings" panose="05000000000000000000" pitchFamily="2" charset="2"/>
              </a:rPr>
              <a:t>:(</a:t>
            </a:r>
            <a:r>
              <a:rPr lang="en-US" sz="1100" dirty="0"/>
              <a:t>+</a:t>
            </a:r>
            <a:r>
              <a:rPr lang="en-US" sz="1100" dirty="0" smtClean="0"/>
              <a:t>) 	Sim</a:t>
            </a:r>
            <a:r>
              <a:rPr lang="en-US" sz="1100" dirty="0" smtClean="0">
                <a:sym typeface="Wingdings" panose="05000000000000000000" pitchFamily="2" charset="2"/>
              </a:rPr>
              <a:t>:(</a:t>
            </a:r>
            <a:r>
              <a:rPr lang="en-US" sz="1100" dirty="0"/>
              <a:t>+</a:t>
            </a:r>
            <a:r>
              <a:rPr lang="en-US" sz="1100" dirty="0" smtClean="0"/>
              <a:t>)</a:t>
            </a:r>
            <a:endParaRPr lang="es-EC" sz="1100" dirty="0"/>
          </a:p>
        </p:txBody>
      </p:sp>
      <p:sp>
        <p:nvSpPr>
          <p:cNvPr id="15" name="CuadroTexto 14"/>
          <p:cNvSpPr txBox="1"/>
          <p:nvPr/>
        </p:nvSpPr>
        <p:spPr>
          <a:xfrm>
            <a:off x="6628951" y="5427960"/>
            <a:ext cx="1860565" cy="600164"/>
          </a:xfrm>
          <a:prstGeom prst="rect">
            <a:avLst/>
          </a:prstGeom>
          <a:noFill/>
        </p:spPr>
        <p:txBody>
          <a:bodyPr wrap="square" rtlCol="0">
            <a:spAutoFit/>
          </a:bodyPr>
          <a:lstStyle/>
          <a:p>
            <a:r>
              <a:rPr lang="es-EC" sz="1100" dirty="0" smtClean="0"/>
              <a:t>Me</a:t>
            </a:r>
            <a:r>
              <a:rPr lang="en-US" sz="1100" dirty="0" smtClean="0"/>
              <a:t>=0%	</a:t>
            </a:r>
            <a:r>
              <a:rPr lang="es-EC" sz="1100" dirty="0" smtClean="0"/>
              <a:t>Me</a:t>
            </a:r>
            <a:r>
              <a:rPr lang="en-US" sz="1100" dirty="0" smtClean="0"/>
              <a:t>=0%</a:t>
            </a:r>
            <a:endParaRPr lang="en-US" sz="1100" dirty="0"/>
          </a:p>
          <a:p>
            <a:r>
              <a:rPr lang="en-US" sz="1100" dirty="0" smtClean="0"/>
              <a:t>Out:18,17%	Out:7,67%</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endParaRPr lang="es-EC" sz="1100" dirty="0"/>
          </a:p>
        </p:txBody>
      </p:sp>
    </p:spTree>
    <p:extLst>
      <p:ext uri="{BB962C8B-B14F-4D97-AF65-F5344CB8AC3E}">
        <p14:creationId xmlns:p14="http://schemas.microsoft.com/office/powerpoint/2010/main" val="1250467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957532"/>
            <a:ext cx="8229600" cy="5168631"/>
          </a:xfrm>
        </p:spPr>
        <p:txBody>
          <a:bodyPr/>
          <a:lstStyle/>
          <a:p>
            <a:pPr marL="76200" indent="0">
              <a:buNone/>
            </a:pPr>
            <a:r>
              <a:rPr lang="es-EC" dirty="0" smtClean="0">
                <a:solidFill>
                  <a:schemeClr val="tx1"/>
                </a:solidFill>
              </a:rPr>
              <a:t>Escenario 1</a:t>
            </a:r>
          </a:p>
          <a:p>
            <a:pPr marL="76200" indent="0">
              <a:buNone/>
            </a:pPr>
            <a:r>
              <a:rPr lang="es-ES" dirty="0" smtClean="0">
                <a:solidFill>
                  <a:schemeClr val="tx1"/>
                </a:solidFill>
              </a:rPr>
              <a:t>Protocolo: TCP</a:t>
            </a:r>
            <a:endParaRPr lang="es-ES" dirty="0">
              <a:solidFill>
                <a:schemeClr val="tx1"/>
              </a:solidFill>
            </a:endParaRPr>
          </a:p>
          <a:p>
            <a:pPr marL="76200" indent="0">
              <a:buNone/>
            </a:pPr>
            <a:endParaRPr lang="es-EC" dirty="0">
              <a:solidFill>
                <a:schemeClr val="tx1"/>
              </a:solidFill>
            </a:endParaRPr>
          </a:p>
        </p:txBody>
      </p:sp>
      <p:sp>
        <p:nvSpPr>
          <p:cNvPr id="3" name="Título 2"/>
          <p:cNvSpPr>
            <a:spLocks noGrp="1"/>
          </p:cNvSpPr>
          <p:nvPr>
            <p:ph type="title"/>
          </p:nvPr>
        </p:nvSpPr>
        <p:spPr>
          <a:xfrm>
            <a:off x="457200" y="274638"/>
            <a:ext cx="8229600" cy="795037"/>
          </a:xfrm>
        </p:spPr>
        <p:txBody>
          <a:bodyPr/>
          <a:lstStyle/>
          <a:p>
            <a:r>
              <a:rPr lang="es-EC" dirty="0" smtClean="0">
                <a:solidFill>
                  <a:schemeClr val="tx1"/>
                </a:solidFill>
              </a:rPr>
              <a:t>Resultados</a:t>
            </a:r>
            <a:endParaRPr lang="es-EC" dirty="0">
              <a:solidFill>
                <a:schemeClr val="tx1"/>
              </a:solidFill>
            </a:endParaRPr>
          </a:p>
        </p:txBody>
      </p:sp>
      <p:pic>
        <p:nvPicPr>
          <p:cNvPr id="4" name="Imagen 3"/>
          <p:cNvPicPr>
            <a:picLocks noChangeAspect="1"/>
          </p:cNvPicPr>
          <p:nvPr/>
        </p:nvPicPr>
        <p:blipFill>
          <a:blip r:embed="rId2"/>
          <a:stretch>
            <a:fillRect/>
          </a:stretch>
        </p:blipFill>
        <p:spPr>
          <a:xfrm>
            <a:off x="456050" y="2313299"/>
            <a:ext cx="2815858" cy="929430"/>
          </a:xfrm>
          <a:prstGeom prst="rect">
            <a:avLst/>
          </a:prstGeom>
        </p:spPr>
      </p:pic>
      <p:pic>
        <p:nvPicPr>
          <p:cNvPr id="5" name="Imagen 4"/>
          <p:cNvPicPr>
            <a:picLocks noChangeAspect="1"/>
          </p:cNvPicPr>
          <p:nvPr/>
        </p:nvPicPr>
        <p:blipFill>
          <a:blip r:embed="rId3"/>
          <a:stretch>
            <a:fillRect/>
          </a:stretch>
        </p:blipFill>
        <p:spPr>
          <a:xfrm>
            <a:off x="456050" y="3578296"/>
            <a:ext cx="2693672" cy="1312882"/>
          </a:xfrm>
          <a:prstGeom prst="rect">
            <a:avLst/>
          </a:prstGeom>
        </p:spPr>
      </p:pic>
      <p:sp>
        <p:nvSpPr>
          <p:cNvPr id="14" name="CuadroTexto 13">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27</a:t>
            </a:r>
            <a:endParaRPr lang="es-ES" dirty="0"/>
          </a:p>
        </p:txBody>
      </p:sp>
      <p:pic>
        <p:nvPicPr>
          <p:cNvPr id="6"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769" y="734157"/>
            <a:ext cx="2974784" cy="22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6882" y="739408"/>
            <a:ext cx="3017699" cy="22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798" y="3326692"/>
            <a:ext cx="3042725" cy="228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3883" y="3342579"/>
            <a:ext cx="3013495" cy="226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78192" y="2866294"/>
            <a:ext cx="1860565" cy="600164"/>
          </a:xfrm>
          <a:prstGeom prst="rect">
            <a:avLst/>
          </a:prstGeom>
          <a:noFill/>
        </p:spPr>
        <p:txBody>
          <a:bodyPr wrap="square" rtlCol="0">
            <a:spAutoFit/>
          </a:bodyPr>
          <a:lstStyle/>
          <a:p>
            <a:r>
              <a:rPr lang="es-EC" sz="1100" dirty="0" smtClean="0"/>
              <a:t>Me</a:t>
            </a:r>
            <a:r>
              <a:rPr lang="en-US" sz="1100" dirty="0" smtClean="0"/>
              <a:t>=0,42	</a:t>
            </a:r>
            <a:r>
              <a:rPr lang="es-EC" sz="1100" dirty="0" smtClean="0"/>
              <a:t>Me</a:t>
            </a:r>
            <a:r>
              <a:rPr lang="en-US" sz="1100" dirty="0" smtClean="0"/>
              <a:t>=0,40</a:t>
            </a:r>
            <a:endParaRPr lang="en-US" sz="1100" dirty="0"/>
          </a:p>
          <a:p>
            <a:r>
              <a:rPr lang="en-US" sz="1100" dirty="0" smtClean="0"/>
              <a:t>Out:3%	Out:7,83%</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r>
              <a:rPr lang="en-US" sz="1100" dirty="0" smtClean="0"/>
              <a:t>-)</a:t>
            </a:r>
            <a:endParaRPr lang="es-EC" sz="1100" dirty="0"/>
          </a:p>
        </p:txBody>
      </p:sp>
      <p:sp>
        <p:nvSpPr>
          <p:cNvPr id="12" name="CuadroTexto 11"/>
          <p:cNvSpPr txBox="1"/>
          <p:nvPr/>
        </p:nvSpPr>
        <p:spPr>
          <a:xfrm>
            <a:off x="6401649" y="2872549"/>
            <a:ext cx="2132082" cy="600164"/>
          </a:xfrm>
          <a:prstGeom prst="rect">
            <a:avLst/>
          </a:prstGeom>
          <a:noFill/>
        </p:spPr>
        <p:txBody>
          <a:bodyPr wrap="square" rtlCol="0">
            <a:spAutoFit/>
          </a:bodyPr>
          <a:lstStyle/>
          <a:p>
            <a:r>
              <a:rPr lang="es-EC" sz="1100" dirty="0" smtClean="0"/>
              <a:t>Me</a:t>
            </a:r>
            <a:r>
              <a:rPr lang="en-US" sz="1100" dirty="0" smtClean="0"/>
              <a:t>=145,16ms	</a:t>
            </a:r>
            <a:r>
              <a:rPr lang="es-EC" sz="1100" dirty="0" smtClean="0"/>
              <a:t>Me</a:t>
            </a:r>
            <a:r>
              <a:rPr lang="en-US" sz="1100" dirty="0" smtClean="0"/>
              <a:t>=143,78ms</a:t>
            </a:r>
          </a:p>
          <a:p>
            <a:r>
              <a:rPr lang="en-US" sz="1100" dirty="0" smtClean="0"/>
              <a:t>Out:7,83%	Out:9,5%</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r>
              <a:rPr lang="en-US" sz="1100" dirty="0"/>
              <a:t>+</a:t>
            </a:r>
            <a:r>
              <a:rPr lang="en-US" sz="1100" dirty="0" smtClean="0"/>
              <a:t>)</a:t>
            </a:r>
            <a:endParaRPr lang="es-EC" sz="1100" dirty="0"/>
          </a:p>
        </p:txBody>
      </p:sp>
      <p:sp>
        <p:nvSpPr>
          <p:cNvPr id="13" name="CuadroTexto 12"/>
          <p:cNvSpPr txBox="1"/>
          <p:nvPr/>
        </p:nvSpPr>
        <p:spPr>
          <a:xfrm>
            <a:off x="3990989" y="5475912"/>
            <a:ext cx="1860565" cy="600164"/>
          </a:xfrm>
          <a:prstGeom prst="rect">
            <a:avLst/>
          </a:prstGeom>
          <a:noFill/>
        </p:spPr>
        <p:txBody>
          <a:bodyPr wrap="square" rtlCol="0">
            <a:spAutoFit/>
          </a:bodyPr>
          <a:lstStyle/>
          <a:p>
            <a:r>
              <a:rPr lang="es-EC" sz="1100" dirty="0" smtClean="0"/>
              <a:t>Me</a:t>
            </a:r>
            <a:r>
              <a:rPr lang="en-US" sz="1100" dirty="0" smtClean="0"/>
              <a:t>=168us	</a:t>
            </a:r>
            <a:r>
              <a:rPr lang="es-EC" sz="1100" dirty="0" smtClean="0"/>
              <a:t>Me</a:t>
            </a:r>
            <a:r>
              <a:rPr lang="en-US" sz="1100" dirty="0" smtClean="0"/>
              <a:t>=176us</a:t>
            </a:r>
            <a:endParaRPr lang="en-US" sz="1100" dirty="0"/>
          </a:p>
          <a:p>
            <a:r>
              <a:rPr lang="en-US" sz="1100" dirty="0" smtClean="0"/>
              <a:t>Out:2,5%	Out:8,33%</a:t>
            </a:r>
          </a:p>
          <a:p>
            <a:r>
              <a:rPr lang="en-US" sz="1100" dirty="0" smtClean="0"/>
              <a:t>Sim</a:t>
            </a:r>
            <a:r>
              <a:rPr lang="en-US" sz="1100" dirty="0" smtClean="0">
                <a:sym typeface="Wingdings" panose="05000000000000000000" pitchFamily="2" charset="2"/>
              </a:rPr>
              <a:t>:(</a:t>
            </a:r>
            <a:r>
              <a:rPr lang="en-US" sz="1100" dirty="0"/>
              <a:t>+</a:t>
            </a:r>
            <a:r>
              <a:rPr lang="en-US" sz="1100" dirty="0" smtClean="0"/>
              <a:t>) 	Sim</a:t>
            </a:r>
            <a:r>
              <a:rPr lang="en-US" sz="1100" dirty="0" smtClean="0">
                <a:sym typeface="Wingdings" panose="05000000000000000000" pitchFamily="2" charset="2"/>
              </a:rPr>
              <a:t>:(</a:t>
            </a:r>
            <a:r>
              <a:rPr lang="en-US" sz="1100" dirty="0"/>
              <a:t>+</a:t>
            </a:r>
            <a:r>
              <a:rPr lang="en-US" sz="1100" dirty="0" smtClean="0"/>
              <a:t>)</a:t>
            </a:r>
            <a:endParaRPr lang="es-EC" sz="1100" dirty="0"/>
          </a:p>
        </p:txBody>
      </p:sp>
      <p:sp>
        <p:nvSpPr>
          <p:cNvPr id="15" name="CuadroTexto 14"/>
          <p:cNvSpPr txBox="1"/>
          <p:nvPr/>
        </p:nvSpPr>
        <p:spPr>
          <a:xfrm>
            <a:off x="6604774" y="5467684"/>
            <a:ext cx="1860565" cy="600164"/>
          </a:xfrm>
          <a:prstGeom prst="rect">
            <a:avLst/>
          </a:prstGeom>
          <a:noFill/>
        </p:spPr>
        <p:txBody>
          <a:bodyPr wrap="square" rtlCol="0">
            <a:spAutoFit/>
          </a:bodyPr>
          <a:lstStyle/>
          <a:p>
            <a:r>
              <a:rPr lang="es-EC" sz="1100" dirty="0" smtClean="0"/>
              <a:t>Me</a:t>
            </a:r>
            <a:r>
              <a:rPr lang="en-US" sz="1100" dirty="0" smtClean="0"/>
              <a:t>=0%	</a:t>
            </a:r>
            <a:r>
              <a:rPr lang="es-EC" sz="1100" dirty="0" smtClean="0"/>
              <a:t>Me</a:t>
            </a:r>
            <a:r>
              <a:rPr lang="en-US" sz="1100" dirty="0" smtClean="0"/>
              <a:t>=0%</a:t>
            </a:r>
            <a:endParaRPr lang="en-US" sz="1100" dirty="0"/>
          </a:p>
          <a:p>
            <a:r>
              <a:rPr lang="en-US" sz="1100" dirty="0" smtClean="0"/>
              <a:t>Out:0%	Out:0%</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endParaRPr lang="es-EC" sz="1100" dirty="0"/>
          </a:p>
        </p:txBody>
      </p:sp>
    </p:spTree>
    <p:extLst>
      <p:ext uri="{BB962C8B-B14F-4D97-AF65-F5344CB8AC3E}">
        <p14:creationId xmlns:p14="http://schemas.microsoft.com/office/powerpoint/2010/main" val="2905257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405" y="3366936"/>
            <a:ext cx="2916484" cy="218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035" y="3366936"/>
            <a:ext cx="2948050" cy="221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3416" y="775444"/>
            <a:ext cx="2962473" cy="222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8035" y="792979"/>
            <a:ext cx="2939093" cy="22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texto 1"/>
          <p:cNvSpPr>
            <a:spLocks noGrp="1"/>
          </p:cNvSpPr>
          <p:nvPr>
            <p:ph type="body" idx="1"/>
          </p:nvPr>
        </p:nvSpPr>
        <p:spPr>
          <a:xfrm>
            <a:off x="457200" y="957532"/>
            <a:ext cx="8229600" cy="5168631"/>
          </a:xfrm>
        </p:spPr>
        <p:txBody>
          <a:bodyPr/>
          <a:lstStyle/>
          <a:p>
            <a:pPr marL="76200" indent="0">
              <a:buNone/>
            </a:pPr>
            <a:r>
              <a:rPr lang="es-EC" dirty="0" smtClean="0">
                <a:solidFill>
                  <a:schemeClr val="tx1"/>
                </a:solidFill>
              </a:rPr>
              <a:t>Escenario 2</a:t>
            </a:r>
          </a:p>
          <a:p>
            <a:pPr marL="76200" indent="0">
              <a:buNone/>
            </a:pPr>
            <a:r>
              <a:rPr lang="es-ES" dirty="0" smtClean="0">
                <a:solidFill>
                  <a:schemeClr val="tx1"/>
                </a:solidFill>
              </a:rPr>
              <a:t>Protocolo: </a:t>
            </a:r>
            <a:r>
              <a:rPr lang="es-ES" dirty="0">
                <a:solidFill>
                  <a:schemeClr val="tx1"/>
                </a:solidFill>
              </a:rPr>
              <a:t>UDP</a:t>
            </a:r>
          </a:p>
          <a:p>
            <a:pPr marL="76200" indent="0">
              <a:buNone/>
            </a:pPr>
            <a:endParaRPr lang="es-EC" dirty="0">
              <a:solidFill>
                <a:schemeClr val="tx1"/>
              </a:solidFill>
            </a:endParaRPr>
          </a:p>
        </p:txBody>
      </p:sp>
      <p:sp>
        <p:nvSpPr>
          <p:cNvPr id="3" name="Título 2"/>
          <p:cNvSpPr>
            <a:spLocks noGrp="1"/>
          </p:cNvSpPr>
          <p:nvPr>
            <p:ph type="title"/>
          </p:nvPr>
        </p:nvSpPr>
        <p:spPr>
          <a:xfrm>
            <a:off x="457200" y="274638"/>
            <a:ext cx="8229600" cy="795037"/>
          </a:xfrm>
        </p:spPr>
        <p:txBody>
          <a:bodyPr/>
          <a:lstStyle/>
          <a:p>
            <a:r>
              <a:rPr lang="es-EC" dirty="0" smtClean="0">
                <a:solidFill>
                  <a:schemeClr val="tx1"/>
                </a:solidFill>
              </a:rPr>
              <a:t>Resultados</a:t>
            </a:r>
            <a:endParaRPr lang="es-EC" dirty="0">
              <a:solidFill>
                <a:schemeClr val="tx1"/>
              </a:solidFill>
            </a:endParaRPr>
          </a:p>
        </p:txBody>
      </p:sp>
      <p:pic>
        <p:nvPicPr>
          <p:cNvPr id="6" name="Imagen 5"/>
          <p:cNvPicPr>
            <a:picLocks noChangeAspect="1"/>
          </p:cNvPicPr>
          <p:nvPr/>
        </p:nvPicPr>
        <p:blipFill>
          <a:blip r:embed="rId6"/>
          <a:stretch>
            <a:fillRect/>
          </a:stretch>
        </p:blipFill>
        <p:spPr>
          <a:xfrm>
            <a:off x="381706" y="2245187"/>
            <a:ext cx="2845163" cy="988018"/>
          </a:xfrm>
          <a:prstGeom prst="rect">
            <a:avLst/>
          </a:prstGeom>
        </p:spPr>
      </p:pic>
      <p:pic>
        <p:nvPicPr>
          <p:cNvPr id="7" name="Imagen 6"/>
          <p:cNvPicPr>
            <a:picLocks noChangeAspect="1"/>
          </p:cNvPicPr>
          <p:nvPr/>
        </p:nvPicPr>
        <p:blipFill>
          <a:blip r:embed="rId7"/>
          <a:stretch>
            <a:fillRect/>
          </a:stretch>
        </p:blipFill>
        <p:spPr>
          <a:xfrm>
            <a:off x="374664" y="3541847"/>
            <a:ext cx="2852205" cy="1335687"/>
          </a:xfrm>
          <a:prstGeom prst="rect">
            <a:avLst/>
          </a:prstGeom>
        </p:spPr>
      </p:pic>
      <p:sp>
        <p:nvSpPr>
          <p:cNvPr id="16" name="CuadroTexto 15">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28</a:t>
            </a:r>
            <a:endParaRPr lang="es-ES" dirty="0"/>
          </a:p>
        </p:txBody>
      </p:sp>
      <p:sp>
        <p:nvSpPr>
          <p:cNvPr id="11" name="CuadroTexto 10"/>
          <p:cNvSpPr txBox="1"/>
          <p:nvPr/>
        </p:nvSpPr>
        <p:spPr>
          <a:xfrm>
            <a:off x="3978192" y="2866294"/>
            <a:ext cx="1860565" cy="600164"/>
          </a:xfrm>
          <a:prstGeom prst="rect">
            <a:avLst/>
          </a:prstGeom>
          <a:noFill/>
        </p:spPr>
        <p:txBody>
          <a:bodyPr wrap="square" rtlCol="0">
            <a:spAutoFit/>
          </a:bodyPr>
          <a:lstStyle/>
          <a:p>
            <a:r>
              <a:rPr lang="es-EC" sz="1100" dirty="0" smtClean="0"/>
              <a:t>Me</a:t>
            </a:r>
            <a:r>
              <a:rPr lang="en-US" sz="1100" dirty="0" smtClean="0"/>
              <a:t>=0,36	</a:t>
            </a:r>
            <a:r>
              <a:rPr lang="es-EC" sz="1100" dirty="0" smtClean="0"/>
              <a:t>Me</a:t>
            </a:r>
            <a:r>
              <a:rPr lang="en-US" sz="1100" dirty="0" smtClean="0"/>
              <a:t>=0,35</a:t>
            </a:r>
            <a:endParaRPr lang="en-US" sz="1100" dirty="0"/>
          </a:p>
          <a:p>
            <a:r>
              <a:rPr lang="en-US" sz="1100" dirty="0" smtClean="0"/>
              <a:t>Out:2,83%	Out:5,5%</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r>
              <a:rPr lang="en-US" sz="1100" dirty="0" smtClean="0"/>
              <a:t>-)</a:t>
            </a:r>
            <a:endParaRPr lang="es-EC" sz="1100" dirty="0"/>
          </a:p>
        </p:txBody>
      </p:sp>
      <p:sp>
        <p:nvSpPr>
          <p:cNvPr id="12" name="CuadroTexto 11"/>
          <p:cNvSpPr txBox="1"/>
          <p:nvPr/>
        </p:nvSpPr>
        <p:spPr>
          <a:xfrm>
            <a:off x="6502842" y="2897943"/>
            <a:ext cx="1951045" cy="600164"/>
          </a:xfrm>
          <a:prstGeom prst="rect">
            <a:avLst/>
          </a:prstGeom>
          <a:noFill/>
        </p:spPr>
        <p:txBody>
          <a:bodyPr wrap="square" rtlCol="0">
            <a:spAutoFit/>
          </a:bodyPr>
          <a:lstStyle/>
          <a:p>
            <a:r>
              <a:rPr lang="es-EC" sz="1100" dirty="0" smtClean="0"/>
              <a:t>Me</a:t>
            </a:r>
            <a:r>
              <a:rPr lang="en-US" sz="1100" dirty="0" smtClean="0"/>
              <a:t>=19,72ms	</a:t>
            </a:r>
            <a:r>
              <a:rPr lang="es-EC" sz="1100" dirty="0" smtClean="0"/>
              <a:t>Me</a:t>
            </a:r>
            <a:r>
              <a:rPr lang="en-US" sz="1100" dirty="0" smtClean="0"/>
              <a:t>=45,78ms</a:t>
            </a:r>
            <a:endParaRPr lang="en-US" sz="1100" dirty="0"/>
          </a:p>
          <a:p>
            <a:r>
              <a:rPr lang="en-US" sz="1100" dirty="0" smtClean="0"/>
              <a:t>Out:0%	Out:21,67%</a:t>
            </a:r>
          </a:p>
          <a:p>
            <a:r>
              <a:rPr lang="en-US" sz="1100" dirty="0" smtClean="0"/>
              <a:t>Sim</a:t>
            </a:r>
            <a:r>
              <a:rPr lang="en-US" sz="1100" dirty="0" smtClean="0">
                <a:sym typeface="Wingdings" panose="05000000000000000000" pitchFamily="2" charset="2"/>
              </a:rPr>
              <a:t>:(</a:t>
            </a:r>
            <a:r>
              <a:rPr lang="en-US" sz="1100" dirty="0"/>
              <a:t>-</a:t>
            </a:r>
            <a:r>
              <a:rPr lang="en-US" sz="1100" dirty="0" smtClean="0"/>
              <a:t>) 	Sim</a:t>
            </a:r>
            <a:r>
              <a:rPr lang="en-US" sz="1100" dirty="0" smtClean="0">
                <a:sym typeface="Wingdings" panose="05000000000000000000" pitchFamily="2" charset="2"/>
              </a:rPr>
              <a:t>:(</a:t>
            </a:r>
            <a:r>
              <a:rPr lang="en-US" sz="1100" dirty="0" smtClean="0"/>
              <a:t>-)</a:t>
            </a:r>
            <a:endParaRPr lang="es-EC" sz="1100" dirty="0"/>
          </a:p>
        </p:txBody>
      </p:sp>
      <p:sp>
        <p:nvSpPr>
          <p:cNvPr id="13" name="CuadroTexto 12"/>
          <p:cNvSpPr txBox="1"/>
          <p:nvPr/>
        </p:nvSpPr>
        <p:spPr>
          <a:xfrm>
            <a:off x="3933794" y="5400603"/>
            <a:ext cx="1983927" cy="600164"/>
          </a:xfrm>
          <a:prstGeom prst="rect">
            <a:avLst/>
          </a:prstGeom>
          <a:noFill/>
        </p:spPr>
        <p:txBody>
          <a:bodyPr wrap="square" rtlCol="0">
            <a:spAutoFit/>
          </a:bodyPr>
          <a:lstStyle/>
          <a:p>
            <a:r>
              <a:rPr lang="es-EC" sz="1100" dirty="0" smtClean="0"/>
              <a:t>Me</a:t>
            </a:r>
            <a:r>
              <a:rPr lang="en-US" sz="1100" dirty="0" smtClean="0"/>
              <a:t>=169,75us	</a:t>
            </a:r>
            <a:r>
              <a:rPr lang="es-EC" sz="1100" dirty="0" smtClean="0"/>
              <a:t>Me</a:t>
            </a:r>
            <a:r>
              <a:rPr lang="en-US" sz="1100" dirty="0" smtClean="0"/>
              <a:t>=176,75us</a:t>
            </a:r>
            <a:endParaRPr lang="en-US" sz="1100" dirty="0"/>
          </a:p>
          <a:p>
            <a:r>
              <a:rPr lang="en-US" sz="1100" dirty="0" smtClean="0"/>
              <a:t>Out:0%	Out:0%</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r>
              <a:rPr lang="en-US" sz="1100" dirty="0" smtClean="0"/>
              <a:t>)</a:t>
            </a:r>
            <a:endParaRPr lang="es-EC" sz="1100" dirty="0"/>
          </a:p>
        </p:txBody>
      </p:sp>
      <p:sp>
        <p:nvSpPr>
          <p:cNvPr id="14" name="CuadroTexto 13"/>
          <p:cNvSpPr txBox="1"/>
          <p:nvPr/>
        </p:nvSpPr>
        <p:spPr>
          <a:xfrm>
            <a:off x="6489423" y="5400603"/>
            <a:ext cx="1860565" cy="600164"/>
          </a:xfrm>
          <a:prstGeom prst="rect">
            <a:avLst/>
          </a:prstGeom>
          <a:noFill/>
        </p:spPr>
        <p:txBody>
          <a:bodyPr wrap="square" rtlCol="0">
            <a:spAutoFit/>
          </a:bodyPr>
          <a:lstStyle/>
          <a:p>
            <a:r>
              <a:rPr lang="es-EC" sz="1100" dirty="0" smtClean="0"/>
              <a:t>Me</a:t>
            </a:r>
            <a:r>
              <a:rPr lang="en-US" sz="1100" dirty="0" smtClean="0"/>
              <a:t>=0	</a:t>
            </a:r>
            <a:r>
              <a:rPr lang="es-EC" sz="1100" dirty="0" smtClean="0"/>
              <a:t>Me</a:t>
            </a:r>
            <a:r>
              <a:rPr lang="en-US" sz="1100" dirty="0" smtClean="0"/>
              <a:t>=0 Out:11,17%	Out:10,17%</a:t>
            </a:r>
          </a:p>
          <a:p>
            <a:r>
              <a:rPr lang="en-US" sz="1100" dirty="0" smtClean="0"/>
              <a:t>Sim</a:t>
            </a:r>
            <a:r>
              <a:rPr lang="en-US" sz="1100" dirty="0" smtClean="0">
                <a:sym typeface="Wingdings" panose="05000000000000000000" pitchFamily="2" charset="2"/>
              </a:rPr>
              <a:t>: </a:t>
            </a:r>
            <a:r>
              <a:rPr lang="en-US" sz="1100" dirty="0" smtClean="0"/>
              <a:t>	Sim:</a:t>
            </a:r>
            <a:endParaRPr lang="es-EC" sz="1100" dirty="0"/>
          </a:p>
        </p:txBody>
      </p:sp>
    </p:spTree>
    <p:extLst>
      <p:ext uri="{BB962C8B-B14F-4D97-AF65-F5344CB8AC3E}">
        <p14:creationId xmlns:p14="http://schemas.microsoft.com/office/powerpoint/2010/main" val="3925801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63683" y="957531"/>
            <a:ext cx="8229600" cy="5168631"/>
          </a:xfrm>
        </p:spPr>
        <p:txBody>
          <a:bodyPr/>
          <a:lstStyle/>
          <a:p>
            <a:pPr marL="76200" indent="0">
              <a:buNone/>
            </a:pPr>
            <a:r>
              <a:rPr lang="es-EC" dirty="0" smtClean="0">
                <a:solidFill>
                  <a:schemeClr val="tx1"/>
                </a:solidFill>
              </a:rPr>
              <a:t>Escenario 2</a:t>
            </a:r>
          </a:p>
          <a:p>
            <a:pPr marL="76200" indent="0">
              <a:buNone/>
            </a:pPr>
            <a:r>
              <a:rPr lang="es-ES" dirty="0" smtClean="0">
                <a:solidFill>
                  <a:schemeClr val="tx1"/>
                </a:solidFill>
              </a:rPr>
              <a:t>Protocolo: TCP</a:t>
            </a:r>
            <a:endParaRPr lang="es-ES" dirty="0">
              <a:solidFill>
                <a:schemeClr val="tx1"/>
              </a:solidFill>
            </a:endParaRPr>
          </a:p>
          <a:p>
            <a:pPr marL="76200" indent="0">
              <a:buNone/>
            </a:pPr>
            <a:endParaRPr lang="es-EC" dirty="0">
              <a:solidFill>
                <a:schemeClr val="tx1"/>
              </a:solidFill>
            </a:endParaRPr>
          </a:p>
        </p:txBody>
      </p:sp>
      <p:sp>
        <p:nvSpPr>
          <p:cNvPr id="3" name="Título 2"/>
          <p:cNvSpPr>
            <a:spLocks noGrp="1"/>
          </p:cNvSpPr>
          <p:nvPr>
            <p:ph type="title"/>
          </p:nvPr>
        </p:nvSpPr>
        <p:spPr>
          <a:xfrm>
            <a:off x="457200" y="274638"/>
            <a:ext cx="8229600" cy="795037"/>
          </a:xfrm>
        </p:spPr>
        <p:txBody>
          <a:bodyPr/>
          <a:lstStyle/>
          <a:p>
            <a:r>
              <a:rPr lang="es-EC" dirty="0" smtClean="0">
                <a:solidFill>
                  <a:schemeClr val="tx1"/>
                </a:solidFill>
              </a:rPr>
              <a:t>Resultados</a:t>
            </a:r>
            <a:endParaRPr lang="es-EC" dirty="0">
              <a:solidFill>
                <a:schemeClr val="tx1"/>
              </a:solidFill>
            </a:endParaRPr>
          </a:p>
        </p:txBody>
      </p:sp>
      <p:pic>
        <p:nvPicPr>
          <p:cNvPr id="6" name="Imagen 5"/>
          <p:cNvPicPr>
            <a:picLocks noChangeAspect="1"/>
          </p:cNvPicPr>
          <p:nvPr/>
        </p:nvPicPr>
        <p:blipFill>
          <a:blip r:embed="rId2"/>
          <a:stretch>
            <a:fillRect/>
          </a:stretch>
        </p:blipFill>
        <p:spPr>
          <a:xfrm>
            <a:off x="381706" y="2245187"/>
            <a:ext cx="2845163" cy="988018"/>
          </a:xfrm>
          <a:prstGeom prst="rect">
            <a:avLst/>
          </a:prstGeom>
        </p:spPr>
      </p:pic>
      <p:pic>
        <p:nvPicPr>
          <p:cNvPr id="7" name="Imagen 6"/>
          <p:cNvPicPr>
            <a:picLocks noChangeAspect="1"/>
          </p:cNvPicPr>
          <p:nvPr/>
        </p:nvPicPr>
        <p:blipFill>
          <a:blip r:embed="rId3"/>
          <a:stretch>
            <a:fillRect/>
          </a:stretch>
        </p:blipFill>
        <p:spPr>
          <a:xfrm>
            <a:off x="374664" y="3541847"/>
            <a:ext cx="2852205" cy="1335687"/>
          </a:xfrm>
          <a:prstGeom prst="rect">
            <a:avLst/>
          </a:prstGeom>
        </p:spPr>
      </p:pic>
      <p:sp>
        <p:nvSpPr>
          <p:cNvPr id="14" name="CuadroTexto 13">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29</a:t>
            </a:r>
            <a:endParaRPr lang="es-ES" dirty="0"/>
          </a:p>
        </p:txBody>
      </p:sp>
      <p:pic>
        <p:nvPicPr>
          <p:cNvPr id="4"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928" y="787018"/>
            <a:ext cx="2843905" cy="213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945" y="787017"/>
            <a:ext cx="2825148" cy="211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0928" y="3251156"/>
            <a:ext cx="2876460" cy="215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1945" y="3251156"/>
            <a:ext cx="2876460" cy="215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p:cNvSpPr txBox="1"/>
          <p:nvPr/>
        </p:nvSpPr>
        <p:spPr>
          <a:xfrm>
            <a:off x="3924025" y="2781255"/>
            <a:ext cx="1860565" cy="600164"/>
          </a:xfrm>
          <a:prstGeom prst="rect">
            <a:avLst/>
          </a:prstGeom>
          <a:noFill/>
        </p:spPr>
        <p:txBody>
          <a:bodyPr wrap="square" rtlCol="0">
            <a:spAutoFit/>
          </a:bodyPr>
          <a:lstStyle/>
          <a:p>
            <a:r>
              <a:rPr lang="es-EC" sz="1100" dirty="0" smtClean="0"/>
              <a:t>Me</a:t>
            </a:r>
            <a:r>
              <a:rPr lang="en-US" sz="1100" dirty="0" smtClean="0"/>
              <a:t>=0,33	</a:t>
            </a:r>
            <a:r>
              <a:rPr lang="es-EC" sz="1100" dirty="0" smtClean="0"/>
              <a:t>Me</a:t>
            </a:r>
            <a:r>
              <a:rPr lang="en-US" sz="1100" dirty="0" smtClean="0"/>
              <a:t>=0,32</a:t>
            </a:r>
            <a:endParaRPr lang="en-US" sz="1100" dirty="0"/>
          </a:p>
          <a:p>
            <a:r>
              <a:rPr lang="en-US" sz="1100" dirty="0" smtClean="0"/>
              <a:t>Out:2,66%	Out:2,33%</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r>
              <a:rPr lang="en-US" sz="1100" dirty="0" smtClean="0"/>
              <a:t>-)</a:t>
            </a:r>
            <a:endParaRPr lang="es-EC" sz="1100" dirty="0"/>
          </a:p>
        </p:txBody>
      </p:sp>
      <p:sp>
        <p:nvSpPr>
          <p:cNvPr id="12" name="CuadroTexto 11"/>
          <p:cNvSpPr txBox="1"/>
          <p:nvPr/>
        </p:nvSpPr>
        <p:spPr>
          <a:xfrm>
            <a:off x="6574236" y="2781255"/>
            <a:ext cx="2061371" cy="600164"/>
          </a:xfrm>
          <a:prstGeom prst="rect">
            <a:avLst/>
          </a:prstGeom>
          <a:noFill/>
        </p:spPr>
        <p:txBody>
          <a:bodyPr wrap="square" rtlCol="0">
            <a:spAutoFit/>
          </a:bodyPr>
          <a:lstStyle/>
          <a:p>
            <a:r>
              <a:rPr lang="es-EC" sz="1100" dirty="0" smtClean="0"/>
              <a:t>Me</a:t>
            </a:r>
            <a:r>
              <a:rPr lang="en-US" sz="1100" dirty="0" smtClean="0"/>
              <a:t>=209,74ms	</a:t>
            </a:r>
            <a:r>
              <a:rPr lang="es-EC" sz="1100" dirty="0" smtClean="0"/>
              <a:t>Me</a:t>
            </a:r>
            <a:r>
              <a:rPr lang="en-US" sz="1100" dirty="0" smtClean="0"/>
              <a:t>=219,31ms</a:t>
            </a:r>
            <a:endParaRPr lang="en-US" sz="1100" dirty="0"/>
          </a:p>
          <a:p>
            <a:r>
              <a:rPr lang="en-US" sz="1100" dirty="0" smtClean="0"/>
              <a:t>Out:4,66%	Out:3,16%</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r>
              <a:rPr lang="en-US" sz="1100" dirty="0" smtClean="0"/>
              <a:t>-)</a:t>
            </a:r>
            <a:endParaRPr lang="es-EC" sz="1100" dirty="0"/>
          </a:p>
        </p:txBody>
      </p:sp>
      <p:sp>
        <p:nvSpPr>
          <p:cNvPr id="13" name="CuadroTexto 12"/>
          <p:cNvSpPr txBox="1"/>
          <p:nvPr/>
        </p:nvSpPr>
        <p:spPr>
          <a:xfrm>
            <a:off x="3924024" y="5278932"/>
            <a:ext cx="2019575" cy="600164"/>
          </a:xfrm>
          <a:prstGeom prst="rect">
            <a:avLst/>
          </a:prstGeom>
          <a:noFill/>
        </p:spPr>
        <p:txBody>
          <a:bodyPr wrap="square" rtlCol="0">
            <a:spAutoFit/>
          </a:bodyPr>
          <a:lstStyle/>
          <a:p>
            <a:r>
              <a:rPr lang="es-EC" sz="1100" dirty="0" smtClean="0"/>
              <a:t>Me</a:t>
            </a:r>
            <a:r>
              <a:rPr lang="en-US" sz="1100" dirty="0" smtClean="0"/>
              <a:t>=191,5us	</a:t>
            </a:r>
            <a:r>
              <a:rPr lang="es-EC" sz="1100" dirty="0" smtClean="0"/>
              <a:t>Me</a:t>
            </a:r>
            <a:r>
              <a:rPr lang="en-US" sz="1100" dirty="0" smtClean="0"/>
              <a:t>=192,75us</a:t>
            </a:r>
            <a:endParaRPr lang="en-US" sz="1100" dirty="0"/>
          </a:p>
          <a:p>
            <a:r>
              <a:rPr lang="en-US" sz="1100" dirty="0" smtClean="0"/>
              <a:t>Out:5,5%	Out:5,17%</a:t>
            </a:r>
          </a:p>
          <a:p>
            <a:r>
              <a:rPr lang="en-US" sz="1100" dirty="0" smtClean="0"/>
              <a:t>Sim</a:t>
            </a:r>
            <a:r>
              <a:rPr lang="en-US" sz="1100" dirty="0" smtClean="0">
                <a:sym typeface="Wingdings" panose="05000000000000000000" pitchFamily="2" charset="2"/>
              </a:rPr>
              <a:t>:(</a:t>
            </a:r>
            <a:r>
              <a:rPr lang="en-US" sz="1100" dirty="0"/>
              <a:t>+</a:t>
            </a:r>
            <a:r>
              <a:rPr lang="en-US" sz="1100" dirty="0" smtClean="0"/>
              <a:t>) 	Sim</a:t>
            </a:r>
            <a:r>
              <a:rPr lang="en-US" sz="1100" dirty="0" smtClean="0">
                <a:sym typeface="Wingdings" panose="05000000000000000000" pitchFamily="2" charset="2"/>
              </a:rPr>
              <a:t>:(</a:t>
            </a:r>
            <a:r>
              <a:rPr lang="en-US" sz="1100" dirty="0"/>
              <a:t>+</a:t>
            </a:r>
            <a:r>
              <a:rPr lang="en-US" sz="1100" dirty="0" smtClean="0"/>
              <a:t>)</a:t>
            </a:r>
            <a:endParaRPr lang="es-EC" sz="1100" dirty="0"/>
          </a:p>
        </p:txBody>
      </p:sp>
      <p:sp>
        <p:nvSpPr>
          <p:cNvPr id="15" name="CuadroTexto 14"/>
          <p:cNvSpPr txBox="1"/>
          <p:nvPr/>
        </p:nvSpPr>
        <p:spPr>
          <a:xfrm>
            <a:off x="6599892" y="5278932"/>
            <a:ext cx="1860565" cy="600164"/>
          </a:xfrm>
          <a:prstGeom prst="rect">
            <a:avLst/>
          </a:prstGeom>
          <a:noFill/>
        </p:spPr>
        <p:txBody>
          <a:bodyPr wrap="square" rtlCol="0">
            <a:spAutoFit/>
          </a:bodyPr>
          <a:lstStyle/>
          <a:p>
            <a:r>
              <a:rPr lang="es-EC" sz="1100" dirty="0" smtClean="0"/>
              <a:t>Me</a:t>
            </a:r>
            <a:r>
              <a:rPr lang="en-US" sz="1100" dirty="0" smtClean="0"/>
              <a:t>=0%	</a:t>
            </a:r>
            <a:r>
              <a:rPr lang="es-EC" sz="1100" dirty="0" smtClean="0"/>
              <a:t>Me</a:t>
            </a:r>
            <a:r>
              <a:rPr lang="en-US" sz="1100" dirty="0" smtClean="0"/>
              <a:t>=0%</a:t>
            </a:r>
            <a:endParaRPr lang="en-US" sz="1100" dirty="0"/>
          </a:p>
          <a:p>
            <a:r>
              <a:rPr lang="en-US" sz="1100" dirty="0" smtClean="0"/>
              <a:t>Out:0%	Out:0%</a:t>
            </a:r>
          </a:p>
          <a:p>
            <a:r>
              <a:rPr lang="en-US" sz="1100" dirty="0" smtClean="0"/>
              <a:t>Sim</a:t>
            </a:r>
            <a:r>
              <a:rPr lang="en-US" sz="1100" dirty="0" smtClean="0">
                <a:sym typeface="Wingdings" panose="05000000000000000000" pitchFamily="2" charset="2"/>
              </a:rPr>
              <a:t>:</a:t>
            </a:r>
            <a:r>
              <a:rPr lang="en-US" sz="1100" dirty="0" smtClean="0"/>
              <a:t>	Sim</a:t>
            </a:r>
            <a:r>
              <a:rPr lang="en-US" sz="1100" dirty="0" smtClean="0">
                <a:sym typeface="Wingdings" panose="05000000000000000000" pitchFamily="2" charset="2"/>
              </a:rPr>
              <a:t>:</a:t>
            </a:r>
            <a:endParaRPr lang="es-EC" sz="1100" dirty="0"/>
          </a:p>
        </p:txBody>
      </p:sp>
    </p:spTree>
    <p:extLst>
      <p:ext uri="{BB962C8B-B14F-4D97-AF65-F5344CB8AC3E}">
        <p14:creationId xmlns:p14="http://schemas.microsoft.com/office/powerpoint/2010/main" val="3777388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905256"/>
            <a:ext cx="8229600" cy="5220907"/>
          </a:xfrm>
        </p:spPr>
        <p:txBody>
          <a:bodyPr/>
          <a:lstStyle/>
          <a:p>
            <a:endParaRPr lang="es-EC" dirty="0"/>
          </a:p>
        </p:txBody>
      </p:sp>
      <p:sp>
        <p:nvSpPr>
          <p:cNvPr id="3" name="Título 2"/>
          <p:cNvSpPr>
            <a:spLocks noGrp="1"/>
          </p:cNvSpPr>
          <p:nvPr>
            <p:ph type="title"/>
          </p:nvPr>
        </p:nvSpPr>
        <p:spPr/>
        <p:txBody>
          <a:bodyPr/>
          <a:lstStyle/>
          <a:p>
            <a:r>
              <a:rPr lang="es-EC" dirty="0" smtClean="0">
                <a:solidFill>
                  <a:schemeClr val="tx1"/>
                </a:solidFill>
              </a:rPr>
              <a:t>Importancia</a:t>
            </a:r>
            <a:endParaRPr lang="es-EC" dirty="0">
              <a:solidFill>
                <a:schemeClr val="tx1"/>
              </a:solidFill>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975" r="2289"/>
          <a:stretch/>
        </p:blipFill>
        <p:spPr>
          <a:xfrm>
            <a:off x="685800" y="1000961"/>
            <a:ext cx="3785616" cy="2164461"/>
          </a:xfrm>
          <a:prstGeom prst="rect">
            <a:avLst/>
          </a:prstGeo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5391" r="5264" b="12532"/>
          <a:stretch/>
        </p:blipFill>
        <p:spPr>
          <a:xfrm>
            <a:off x="685800" y="3515709"/>
            <a:ext cx="3785616" cy="2156460"/>
          </a:xfrm>
          <a:prstGeom prst="rect">
            <a:avLst/>
          </a:prstGeom>
        </p:spPr>
      </p:pic>
      <p:sp>
        <p:nvSpPr>
          <p:cNvPr id="7" name="CuadroTexto 6"/>
          <p:cNvSpPr txBox="1"/>
          <p:nvPr/>
        </p:nvSpPr>
        <p:spPr>
          <a:xfrm>
            <a:off x="1377797" y="3215662"/>
            <a:ext cx="2401619" cy="307777"/>
          </a:xfrm>
          <a:prstGeom prst="rect">
            <a:avLst/>
          </a:prstGeom>
          <a:noFill/>
        </p:spPr>
        <p:txBody>
          <a:bodyPr wrap="none" rtlCol="0">
            <a:spAutoFit/>
          </a:bodyPr>
          <a:lstStyle/>
          <a:p>
            <a:r>
              <a:rPr lang="es-EC" dirty="0" smtClean="0"/>
              <a:t>Intercambio de Información </a:t>
            </a:r>
            <a:endParaRPr lang="es-EC" dirty="0"/>
          </a:p>
        </p:txBody>
      </p:sp>
      <p:sp>
        <p:nvSpPr>
          <p:cNvPr id="8" name="CuadroTexto 7"/>
          <p:cNvSpPr txBox="1"/>
          <p:nvPr/>
        </p:nvSpPr>
        <p:spPr>
          <a:xfrm>
            <a:off x="1377797" y="5710075"/>
            <a:ext cx="2701381" cy="307777"/>
          </a:xfrm>
          <a:prstGeom prst="rect">
            <a:avLst/>
          </a:prstGeom>
          <a:noFill/>
        </p:spPr>
        <p:txBody>
          <a:bodyPr wrap="none" rtlCol="0">
            <a:spAutoFit/>
          </a:bodyPr>
          <a:lstStyle/>
          <a:p>
            <a:r>
              <a:rPr lang="es-EC" dirty="0" smtClean="0"/>
              <a:t>Nuevas modalidades de trabajo</a:t>
            </a:r>
            <a:endParaRPr lang="es-EC" dirty="0"/>
          </a:p>
        </p:txBody>
      </p:sp>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t="11130" b="3569"/>
          <a:stretch/>
        </p:blipFill>
        <p:spPr>
          <a:xfrm>
            <a:off x="4701564" y="3515709"/>
            <a:ext cx="3782518" cy="2152079"/>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t="9291" b="5423"/>
          <a:stretch/>
        </p:blipFill>
        <p:spPr>
          <a:xfrm>
            <a:off x="4686300" y="1007279"/>
            <a:ext cx="3785616" cy="2151824"/>
          </a:xfrm>
          <a:prstGeom prst="rect">
            <a:avLst/>
          </a:prstGeom>
        </p:spPr>
      </p:pic>
      <p:sp>
        <p:nvSpPr>
          <p:cNvPr id="11" name="CuadroTexto 10"/>
          <p:cNvSpPr txBox="1"/>
          <p:nvPr/>
        </p:nvSpPr>
        <p:spPr>
          <a:xfrm>
            <a:off x="5531361" y="3218522"/>
            <a:ext cx="2334293" cy="307777"/>
          </a:xfrm>
          <a:prstGeom prst="rect">
            <a:avLst/>
          </a:prstGeom>
          <a:noFill/>
        </p:spPr>
        <p:txBody>
          <a:bodyPr wrap="none" rtlCol="0">
            <a:spAutoFit/>
          </a:bodyPr>
          <a:lstStyle/>
          <a:p>
            <a:r>
              <a:rPr lang="es-EC" dirty="0" smtClean="0"/>
              <a:t>Pandemia y Confinamiento</a:t>
            </a:r>
            <a:endParaRPr lang="es-EC" dirty="0"/>
          </a:p>
        </p:txBody>
      </p:sp>
      <p:sp>
        <p:nvSpPr>
          <p:cNvPr id="12" name="CuadroTexto 11"/>
          <p:cNvSpPr txBox="1"/>
          <p:nvPr/>
        </p:nvSpPr>
        <p:spPr>
          <a:xfrm>
            <a:off x="5709408" y="5710075"/>
            <a:ext cx="1766830" cy="307777"/>
          </a:xfrm>
          <a:prstGeom prst="rect">
            <a:avLst/>
          </a:prstGeom>
          <a:noFill/>
        </p:spPr>
        <p:txBody>
          <a:bodyPr wrap="none" rtlCol="0">
            <a:spAutoFit/>
          </a:bodyPr>
          <a:lstStyle/>
          <a:p>
            <a:r>
              <a:rPr lang="es-EC" dirty="0" smtClean="0"/>
              <a:t>Redes Inalámbricas</a:t>
            </a:r>
            <a:endParaRPr lang="es-EC" dirty="0"/>
          </a:p>
        </p:txBody>
      </p:sp>
      <p:sp>
        <p:nvSpPr>
          <p:cNvPr id="13" name="CuadroTexto 12">
            <a:extLst>
              <a:ext uri="{FF2B5EF4-FFF2-40B4-BE49-F238E27FC236}">
                <a16:creationId xmlns:a16="http://schemas.microsoft.com/office/drawing/2014/main" xmlns="" id="{80BA5AF1-E3ED-40B6-8BAC-2A14911CB3A5}"/>
              </a:ext>
            </a:extLst>
          </p:cNvPr>
          <p:cNvSpPr txBox="1"/>
          <p:nvPr/>
        </p:nvSpPr>
        <p:spPr>
          <a:xfrm>
            <a:off x="173148" y="6372808"/>
            <a:ext cx="284052" cy="307777"/>
          </a:xfrm>
          <a:prstGeom prst="rect">
            <a:avLst/>
          </a:prstGeom>
          <a:noFill/>
        </p:spPr>
        <p:txBody>
          <a:bodyPr wrap="none" rtlCol="0">
            <a:spAutoFit/>
          </a:bodyPr>
          <a:lstStyle/>
          <a:p>
            <a:r>
              <a:rPr lang="es-ES" dirty="0"/>
              <a:t>3</a:t>
            </a:r>
          </a:p>
        </p:txBody>
      </p:sp>
    </p:spTree>
    <p:extLst>
      <p:ext uri="{BB962C8B-B14F-4D97-AF65-F5344CB8AC3E}">
        <p14:creationId xmlns:p14="http://schemas.microsoft.com/office/powerpoint/2010/main" val="525349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Conclusiones</a:t>
            </a:r>
            <a:endParaRPr lang="es-EC" dirty="0">
              <a:solidFill>
                <a:schemeClr val="tx1"/>
              </a:solidFill>
            </a:endParaRPr>
          </a:p>
        </p:txBody>
      </p:sp>
      <p:sp>
        <p:nvSpPr>
          <p:cNvPr id="5" name="CuadroTexto 4"/>
          <p:cNvSpPr txBox="1"/>
          <p:nvPr/>
        </p:nvSpPr>
        <p:spPr>
          <a:xfrm>
            <a:off x="185778" y="846138"/>
            <a:ext cx="8772444" cy="50783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200" dirty="0">
                <a:solidFill>
                  <a:schemeClr val="tx1"/>
                </a:solidFill>
              </a:rPr>
              <a:t>E</a:t>
            </a:r>
            <a:r>
              <a:rPr lang="es-EC" sz="1200" dirty="0" smtClean="0">
                <a:solidFill>
                  <a:schemeClr val="tx1"/>
                </a:solidFill>
              </a:rPr>
              <a:t>l estudio del estado </a:t>
            </a:r>
            <a:r>
              <a:rPr lang="es-EC" sz="1200" dirty="0">
                <a:solidFill>
                  <a:schemeClr val="tx1"/>
                </a:solidFill>
              </a:rPr>
              <a:t>del arte </a:t>
            </a:r>
            <a:r>
              <a:rPr lang="es-EC" sz="1200" dirty="0" smtClean="0">
                <a:solidFill>
                  <a:schemeClr val="tx1"/>
                </a:solidFill>
              </a:rPr>
              <a:t>permitió recopilar </a:t>
            </a:r>
            <a:r>
              <a:rPr lang="es-EC" sz="1200" dirty="0">
                <a:solidFill>
                  <a:schemeClr val="tx1"/>
                </a:solidFill>
              </a:rPr>
              <a:t>información acerca de los estudios teórico, en simulación y </a:t>
            </a:r>
            <a:r>
              <a:rPr lang="es-EC" sz="1200" i="1" dirty="0" err="1">
                <a:solidFill>
                  <a:schemeClr val="tx1"/>
                </a:solidFill>
              </a:rPr>
              <a:t>testbed</a:t>
            </a:r>
            <a:r>
              <a:rPr lang="es-EC" sz="1200" dirty="0">
                <a:solidFill>
                  <a:schemeClr val="tx1"/>
                </a:solidFill>
              </a:rPr>
              <a:t> referentes a </a:t>
            </a:r>
            <a:r>
              <a:rPr lang="es-EC" sz="1200" dirty="0" smtClean="0">
                <a:solidFill>
                  <a:schemeClr val="tx1"/>
                </a:solidFill>
              </a:rPr>
              <a:t>los </a:t>
            </a:r>
            <a:r>
              <a:rPr lang="es-EC" sz="1200" dirty="0">
                <a:solidFill>
                  <a:schemeClr val="tx1"/>
                </a:solidFill>
              </a:rPr>
              <a:t>estándares IEEE </a:t>
            </a:r>
            <a:r>
              <a:rPr lang="es-EC" sz="1200" dirty="0" smtClean="0">
                <a:solidFill>
                  <a:schemeClr val="tx1"/>
                </a:solidFill>
              </a:rPr>
              <a:t>802.11 e identificar a </a:t>
            </a:r>
            <a:r>
              <a:rPr lang="es-EC" sz="1200" dirty="0">
                <a:solidFill>
                  <a:schemeClr val="tx1"/>
                </a:solidFill>
              </a:rPr>
              <a:t>D-ITG como la herramienta más idónea para las inyecciones de tráfico. Además, </a:t>
            </a:r>
            <a:r>
              <a:rPr lang="es-EC" sz="1200" dirty="0" smtClean="0">
                <a:solidFill>
                  <a:schemeClr val="tx1"/>
                </a:solidFill>
              </a:rPr>
              <a:t>se </a:t>
            </a:r>
            <a:r>
              <a:rPr lang="es-EC" sz="1200" dirty="0">
                <a:solidFill>
                  <a:schemeClr val="tx1"/>
                </a:solidFill>
              </a:rPr>
              <a:t>estableció un valor máximo del 5% de los paquetes perdidos para la transmisión de </a:t>
            </a:r>
            <a:r>
              <a:rPr lang="es-EC" sz="1200" dirty="0" smtClean="0">
                <a:solidFill>
                  <a:schemeClr val="tx1"/>
                </a:solidFill>
              </a:rPr>
              <a:t>datos.</a:t>
            </a:r>
          </a:p>
          <a:p>
            <a:pPr marL="285750" indent="-285750">
              <a:lnSpc>
                <a:spcPct val="150000"/>
              </a:lnSpc>
              <a:buFont typeface="Arial" panose="020B0604020202020204" pitchFamily="34" charset="0"/>
              <a:buChar char="•"/>
            </a:pPr>
            <a:r>
              <a:rPr lang="es-EC" sz="1200" dirty="0">
                <a:solidFill>
                  <a:schemeClr val="tx1"/>
                </a:solidFill>
              </a:rPr>
              <a:t>Se implementó una red </a:t>
            </a:r>
            <a:r>
              <a:rPr lang="es-EC" sz="1200" dirty="0" smtClean="0">
                <a:solidFill>
                  <a:schemeClr val="tx1"/>
                </a:solidFill>
              </a:rPr>
              <a:t>WLAN </a:t>
            </a:r>
            <a:r>
              <a:rPr lang="es-EC" sz="1200" dirty="0">
                <a:solidFill>
                  <a:schemeClr val="tx1"/>
                </a:solidFill>
              </a:rPr>
              <a:t>donde se utilizó un único router como AP, mientras que con los dos routers extra se generó la interferencia de tipo </a:t>
            </a:r>
            <a:r>
              <a:rPr lang="es-EC" sz="1200" dirty="0" err="1">
                <a:solidFill>
                  <a:schemeClr val="tx1"/>
                </a:solidFill>
              </a:rPr>
              <a:t>co</a:t>
            </a:r>
            <a:r>
              <a:rPr lang="es-EC" sz="1200" dirty="0">
                <a:solidFill>
                  <a:schemeClr val="tx1"/>
                </a:solidFill>
              </a:rPr>
              <a:t>-canal requerida para comparar los entornos interferidos respecto a los escenarios no interferidos, además el cálculo del radioenlace permitió determinar a través del modelo de pérdidas de </a:t>
            </a:r>
            <a:r>
              <a:rPr lang="es-EC" sz="1200" dirty="0" smtClean="0">
                <a:solidFill>
                  <a:schemeClr val="tx1"/>
                </a:solidFill>
              </a:rPr>
              <a:t>propagación un </a:t>
            </a:r>
            <a:r>
              <a:rPr lang="es-EC" sz="1200" dirty="0">
                <a:solidFill>
                  <a:schemeClr val="tx1"/>
                </a:solidFill>
              </a:rPr>
              <a:t>total de </a:t>
            </a:r>
            <a:r>
              <a:rPr lang="es-EC" sz="1200" dirty="0" smtClean="0">
                <a:solidFill>
                  <a:schemeClr val="tx1"/>
                </a:solidFill>
              </a:rPr>
              <a:t>51.61 </a:t>
            </a:r>
            <a:r>
              <a:rPr lang="es-EC" sz="1200" dirty="0">
                <a:solidFill>
                  <a:schemeClr val="tx1"/>
                </a:solidFill>
              </a:rPr>
              <a:t>dB de pérdidas para una distancia de 1.5 metros, </a:t>
            </a:r>
            <a:r>
              <a:rPr lang="es-EC" sz="1200" dirty="0" smtClean="0">
                <a:solidFill>
                  <a:schemeClr val="tx1"/>
                </a:solidFill>
              </a:rPr>
              <a:t>con lo que se </a:t>
            </a:r>
            <a:r>
              <a:rPr lang="es-EC" sz="1200" dirty="0">
                <a:solidFill>
                  <a:schemeClr val="tx1"/>
                </a:solidFill>
              </a:rPr>
              <a:t>calcularon potencias de recepción por debajo de los -</a:t>
            </a:r>
            <a:r>
              <a:rPr lang="es-EC" sz="1200" dirty="0" smtClean="0">
                <a:solidFill>
                  <a:schemeClr val="tx1"/>
                </a:solidFill>
              </a:rPr>
              <a:t>30 </a:t>
            </a:r>
            <a:r>
              <a:rPr lang="es-EC" sz="1200" dirty="0">
                <a:solidFill>
                  <a:schemeClr val="tx1"/>
                </a:solidFill>
              </a:rPr>
              <a:t>dBm, dichas potencias definen el uso de un RBR de 433.3 Mbps para Wave 1 y 866.7 Mbps para Wave 2 de acuerdo a su relación con los índices de MCS</a:t>
            </a:r>
            <a:r>
              <a:rPr lang="es-EC" sz="1200" dirty="0" smtClean="0">
                <a:solidFill>
                  <a:schemeClr val="tx1"/>
                </a:solidFill>
              </a:rPr>
              <a:t>.</a:t>
            </a:r>
          </a:p>
          <a:p>
            <a:pPr marL="285750" indent="-285750">
              <a:lnSpc>
                <a:spcPct val="150000"/>
              </a:lnSpc>
              <a:buFont typeface="Arial" panose="020B0604020202020204" pitchFamily="34" charset="0"/>
              <a:buChar char="•"/>
            </a:pPr>
            <a:r>
              <a:rPr lang="es-EC" sz="1200" dirty="0" smtClean="0">
                <a:solidFill>
                  <a:schemeClr val="tx1"/>
                </a:solidFill>
              </a:rPr>
              <a:t>Debido a </a:t>
            </a:r>
            <a:r>
              <a:rPr lang="es-EC" sz="1200" dirty="0">
                <a:solidFill>
                  <a:schemeClr val="tx1"/>
                </a:solidFill>
              </a:rPr>
              <a:t>la limitación en las características técnicas respecto a la compatibilidad con la tecnología MU-MIMO en una de las suscriptoras, se ofrecieron dos soluciones diferentes de implementación de red: en el caso de Wave 1 se trabaja por completo con una red inalámbrica dado que para este escenario no se requiere hacer uso de la tecnología MU-MIMO al transmitir un único flujo espacial, por otro lado en el escenario propuesto </a:t>
            </a:r>
            <a:r>
              <a:rPr lang="es-EC" sz="1200" dirty="0" smtClean="0">
                <a:solidFill>
                  <a:schemeClr val="tx1"/>
                </a:solidFill>
              </a:rPr>
              <a:t>para </a:t>
            </a:r>
            <a:r>
              <a:rPr lang="es-EC" sz="1200" dirty="0">
                <a:solidFill>
                  <a:schemeClr val="tx1"/>
                </a:solidFill>
              </a:rPr>
              <a:t>Wave 2 se utiliza el medio cableado en un segmento de la red entre la suscriptora que no dispone de la tecnología MU-MIMO y el AP, mientras que el segmento restante comprende una transmisión inalámbrica, en este segmento se aprovecha la capacidad de la tecnología MU-MIMO de enviar varios flujos espaciales de manera simultánea por lo que se transmitieron dos flujos, el máximo permitido por el AP.</a:t>
            </a:r>
            <a:endParaRPr lang="es-EC" sz="1200" dirty="0" smtClean="0">
              <a:solidFill>
                <a:schemeClr val="tx1"/>
              </a:solidFill>
            </a:endParaRPr>
          </a:p>
          <a:p>
            <a:pPr marL="285750" indent="-285750">
              <a:lnSpc>
                <a:spcPct val="150000"/>
              </a:lnSpc>
              <a:buFont typeface="Arial" panose="020B0604020202020204" pitchFamily="34" charset="0"/>
              <a:buChar char="•"/>
            </a:pPr>
            <a:endParaRPr lang="es-EC" sz="1200" dirty="0">
              <a:solidFill>
                <a:schemeClr val="tx1"/>
              </a:solidFill>
            </a:endParaRPr>
          </a:p>
        </p:txBody>
      </p:sp>
      <p:sp>
        <p:nvSpPr>
          <p:cNvPr id="6" name="CuadroTexto 5">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30</a:t>
            </a:r>
            <a:endParaRPr lang="es-ES" dirty="0"/>
          </a:p>
        </p:txBody>
      </p:sp>
    </p:spTree>
    <p:extLst>
      <p:ext uri="{BB962C8B-B14F-4D97-AF65-F5344CB8AC3E}">
        <p14:creationId xmlns:p14="http://schemas.microsoft.com/office/powerpoint/2010/main" val="329603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Conclusiones</a:t>
            </a:r>
            <a:endParaRPr lang="es-EC" dirty="0">
              <a:solidFill>
                <a:schemeClr val="tx1"/>
              </a:solidFill>
            </a:endParaRPr>
          </a:p>
        </p:txBody>
      </p:sp>
      <p:sp>
        <p:nvSpPr>
          <p:cNvPr id="5" name="CuadroTexto 4"/>
          <p:cNvSpPr txBox="1"/>
          <p:nvPr/>
        </p:nvSpPr>
        <p:spPr>
          <a:xfrm>
            <a:off x="185778" y="935176"/>
            <a:ext cx="8772444" cy="48013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200" dirty="0">
                <a:solidFill>
                  <a:schemeClr val="tx1"/>
                </a:solidFill>
              </a:rPr>
              <a:t>S</a:t>
            </a:r>
            <a:r>
              <a:rPr lang="es-EC" sz="1200" dirty="0" smtClean="0">
                <a:solidFill>
                  <a:schemeClr val="tx1"/>
                </a:solidFill>
              </a:rPr>
              <a:t>e </a:t>
            </a:r>
            <a:r>
              <a:rPr lang="es-EC" sz="1200" dirty="0">
                <a:solidFill>
                  <a:schemeClr val="tx1"/>
                </a:solidFill>
              </a:rPr>
              <a:t>identificó la capacidad máxima del canal para las dos fases Wave del estándar IEEE </a:t>
            </a:r>
            <a:r>
              <a:rPr lang="es-EC" sz="1200" dirty="0" smtClean="0">
                <a:solidFill>
                  <a:schemeClr val="tx1"/>
                </a:solidFill>
              </a:rPr>
              <a:t>802.11ac de </a:t>
            </a:r>
            <a:r>
              <a:rPr lang="es-EC" sz="1200" dirty="0">
                <a:solidFill>
                  <a:schemeClr val="tx1"/>
                </a:solidFill>
              </a:rPr>
              <a:t>modo que no se supere el porcentaje de paquetes perdidos del 5%. Se definió así para las inyecciones de tráfico una cantidad de 40000 paquetes por segundo con un tamaño de 2000 bytes, es decir 640 Mbps al transmitir un flujo y 1280 Mbps con dos flujos. Además el tamaño de las muestras recolectadas ofrece un nivel de confianza del 95% y un error de estimación del </a:t>
            </a:r>
            <a:r>
              <a:rPr lang="es-EC" sz="1200" dirty="0" smtClean="0">
                <a:solidFill>
                  <a:schemeClr val="tx1"/>
                </a:solidFill>
              </a:rPr>
              <a:t>4%.</a:t>
            </a:r>
          </a:p>
          <a:p>
            <a:pPr marL="285750" indent="-285750">
              <a:lnSpc>
                <a:spcPct val="150000"/>
              </a:lnSpc>
              <a:buFont typeface="Arial" panose="020B0604020202020204" pitchFamily="34" charset="0"/>
              <a:buChar char="•"/>
            </a:pPr>
            <a:r>
              <a:rPr lang="es-EC" sz="1200" dirty="0" smtClean="0">
                <a:solidFill>
                  <a:schemeClr val="tx1"/>
                </a:solidFill>
              </a:rPr>
              <a:t>Con </a:t>
            </a:r>
            <a:r>
              <a:rPr lang="es-EC" sz="1200" dirty="0">
                <a:solidFill>
                  <a:schemeClr val="tx1"/>
                </a:solidFill>
              </a:rPr>
              <a:t>el uso de la herramienta </a:t>
            </a:r>
            <a:r>
              <a:rPr lang="es-EC" sz="1200" i="1" dirty="0" err="1">
                <a:solidFill>
                  <a:schemeClr val="tx1"/>
                </a:solidFill>
              </a:rPr>
              <a:t>boxplot</a:t>
            </a:r>
            <a:r>
              <a:rPr lang="es-EC" sz="1200" dirty="0">
                <a:solidFill>
                  <a:schemeClr val="tx1"/>
                </a:solidFill>
              </a:rPr>
              <a:t> se establecieron </a:t>
            </a:r>
            <a:r>
              <a:rPr lang="es-EC" sz="1200" dirty="0" smtClean="0">
                <a:solidFill>
                  <a:schemeClr val="tx1"/>
                </a:solidFill>
              </a:rPr>
              <a:t>los </a:t>
            </a:r>
            <a:r>
              <a:rPr lang="es-EC" sz="1200" dirty="0">
                <a:solidFill>
                  <a:schemeClr val="tx1"/>
                </a:solidFill>
              </a:rPr>
              <a:t>aspectos más relevantes del conjunto de datos </a:t>
            </a:r>
            <a:r>
              <a:rPr lang="es-EC" sz="1200" dirty="0" smtClean="0">
                <a:solidFill>
                  <a:schemeClr val="tx1"/>
                </a:solidFill>
              </a:rPr>
              <a:t>recolectado, </a:t>
            </a:r>
            <a:r>
              <a:rPr lang="es-EC" sz="1200" dirty="0">
                <a:solidFill>
                  <a:schemeClr val="tx1"/>
                </a:solidFill>
              </a:rPr>
              <a:t>esto permitió observar que en general el protocolo UDP ofrece mejores prestaciones respecto al protocolo TCP, la métrica que mejor permite notar esto es el retardo ya que el valor más bajo de delay con el uso del protocolo UDP se tiene en el escenario 1 en un entorno no interferido con un valor de 4.52 ms y el valor más alto corresponde al escenario 2 en un entorno interferido igual a </a:t>
            </a:r>
            <a:r>
              <a:rPr lang="es-EC" sz="1200" dirty="0" smtClean="0">
                <a:solidFill>
                  <a:schemeClr val="tx1"/>
                </a:solidFill>
              </a:rPr>
              <a:t>45.78 ms, </a:t>
            </a:r>
            <a:r>
              <a:rPr lang="es-EC" sz="1200" dirty="0">
                <a:solidFill>
                  <a:schemeClr val="tx1"/>
                </a:solidFill>
              </a:rPr>
              <a:t>mientras que con el protocolo TCP el valor de delay más bajo es 143.78 ms para el escenario 1 interferido y el valor más alto de esta métrica correspondiente al escenario 2 interferido es de 219.31 ms, esto evidencia que el protocolo TCP se ve afectado por las retransmisiones que se realizan, aunque en contraste los paquetes no se pierden en las transmisiones como si ocurre con el protocolo </a:t>
            </a:r>
            <a:r>
              <a:rPr lang="es-EC" sz="1200" dirty="0" smtClean="0">
                <a:solidFill>
                  <a:schemeClr val="tx1"/>
                </a:solidFill>
              </a:rPr>
              <a:t>UDP.</a:t>
            </a:r>
          </a:p>
          <a:p>
            <a:pPr marL="285750" indent="-285750">
              <a:lnSpc>
                <a:spcPct val="150000"/>
              </a:lnSpc>
              <a:buFont typeface="Arial" panose="020B0604020202020204" pitchFamily="34" charset="0"/>
              <a:buChar char="•"/>
            </a:pPr>
            <a:r>
              <a:rPr lang="es-EC" sz="1200" dirty="0">
                <a:solidFill>
                  <a:schemeClr val="tx1"/>
                </a:solidFill>
              </a:rPr>
              <a:t>A través del cálculo de los valores medios de las muestras obtenidas para cada métrica y escenario se determinó al delay como el principal parámetro que permite identificar la degradación del servicio entre los entornos no interferidos e interferidos, esto es más notorio principalmente en los escenarios donde se trabaja con el protocolo UDP, ya que para el escenario 1 se tiene una reducción del 76.99% de delay en el entorno no interferido respecto al interferido, mientras que para el escenario 2 se calcula una reducción del 64.73</a:t>
            </a:r>
            <a:r>
              <a:rPr lang="es-EC" sz="1200" dirty="0" smtClean="0">
                <a:solidFill>
                  <a:schemeClr val="tx1"/>
                </a:solidFill>
              </a:rPr>
              <a:t>%.</a:t>
            </a:r>
            <a:endParaRPr lang="es-EC" sz="1200" dirty="0">
              <a:solidFill>
                <a:schemeClr val="tx1"/>
              </a:solidFill>
            </a:endParaRPr>
          </a:p>
        </p:txBody>
      </p:sp>
      <p:sp>
        <p:nvSpPr>
          <p:cNvPr id="6" name="CuadroTexto 5">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31</a:t>
            </a:r>
            <a:endParaRPr lang="es-ES" dirty="0"/>
          </a:p>
        </p:txBody>
      </p:sp>
    </p:spTree>
    <p:extLst>
      <p:ext uri="{BB962C8B-B14F-4D97-AF65-F5344CB8AC3E}">
        <p14:creationId xmlns:p14="http://schemas.microsoft.com/office/powerpoint/2010/main" val="3867670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Conclusiones</a:t>
            </a:r>
            <a:endParaRPr lang="es-EC" dirty="0">
              <a:solidFill>
                <a:schemeClr val="tx1"/>
              </a:solidFill>
            </a:endParaRPr>
          </a:p>
        </p:txBody>
      </p:sp>
      <p:sp>
        <p:nvSpPr>
          <p:cNvPr id="5" name="CuadroTexto 4"/>
          <p:cNvSpPr txBox="1"/>
          <p:nvPr/>
        </p:nvSpPr>
        <p:spPr>
          <a:xfrm>
            <a:off x="185778" y="846138"/>
            <a:ext cx="8772444" cy="31051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200" dirty="0" smtClean="0">
                <a:solidFill>
                  <a:schemeClr val="tx1"/>
                </a:solidFill>
              </a:rPr>
              <a:t>Dado </a:t>
            </a:r>
            <a:r>
              <a:rPr lang="es-EC" sz="1200" dirty="0">
                <a:solidFill>
                  <a:schemeClr val="tx1"/>
                </a:solidFill>
              </a:rPr>
              <a:t>que se define al throughput normalizado como la principal medida de la eficiencia, los resultados obtenidos permiten identificar que la fase Wave 1 del estándar IEEE 802.11ac ofrece un mejor desempeño en cada uno de los escenarios propuestos en comparación con los escenarios de la fase Wave 2, se tiene así que el escenario en el cual se identifica el mejor rendimiento para Wave 1 es el escenario 1 no interferido con el uso del protocolo TCP en el que se determina un throughput normalizado igual a 0.4208 de mediana y de 0.4179 de media, mientras que para Wave 2 el escenario con mejor desempeño es el escenario 2 no interferido con el uso del protocolo UDP donde se obtienen valores de throughput de 0.3624 de mediana y 0.3605 de media, esto indica una reducción en el desempeño del 5.84% y 5.74% para la fase Wave 2 respecto a Wave 1 de acuerdo a los valores de mediana y media, además se identificó una reducción en la eficiencia de los entornos interferidos respecto a los no interferidos del 1.18% para UDP y 1.89% para TCP para Wave 1, mientras que para Wave 2 se tiene una reducción del 0.42% con UDP y 0.31% para TCP lo cual indica que MU-MIMO es más efectivo frente a las interferencias.</a:t>
            </a:r>
          </a:p>
        </p:txBody>
      </p:sp>
      <p:sp>
        <p:nvSpPr>
          <p:cNvPr id="6" name="CuadroTexto 5">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32</a:t>
            </a:r>
            <a:endParaRPr lang="es-ES" dirty="0"/>
          </a:p>
        </p:txBody>
      </p:sp>
    </p:spTree>
    <p:extLst>
      <p:ext uri="{BB962C8B-B14F-4D97-AF65-F5344CB8AC3E}">
        <p14:creationId xmlns:p14="http://schemas.microsoft.com/office/powerpoint/2010/main" val="1982894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Trabajos Futuros</a:t>
            </a:r>
            <a:endParaRPr lang="es-EC" dirty="0">
              <a:solidFill>
                <a:schemeClr val="tx1"/>
              </a:solidFill>
            </a:endParaRPr>
          </a:p>
        </p:txBody>
      </p:sp>
      <p:sp>
        <p:nvSpPr>
          <p:cNvPr id="5" name="CuadroTexto 4"/>
          <p:cNvSpPr txBox="1"/>
          <p:nvPr/>
        </p:nvSpPr>
        <p:spPr>
          <a:xfrm>
            <a:off x="455613" y="846138"/>
            <a:ext cx="8231187" cy="489986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dirty="0">
                <a:solidFill>
                  <a:schemeClr val="tx1"/>
                </a:solidFill>
              </a:rPr>
              <a:t>El grupo de investigación plantea realizar un análisis similar al del presente estudio en ambientes exteriores donde se pueda identificar como se ve afectado el rendimiento de la tecnología WiFi en concordancia con el estándar IEEE 802.11ac en estos entornos y determinar cuál es la distancia máxima alcanzada para establecer un enlace entre el AP y las suscriptoras, donde se mantengan parámetros de QoS acorde a lo esperado.</a:t>
            </a:r>
          </a:p>
          <a:p>
            <a:pPr marL="285750" indent="-285750">
              <a:lnSpc>
                <a:spcPct val="150000"/>
              </a:lnSpc>
              <a:buFont typeface="Arial" panose="020B0604020202020204" pitchFamily="34" charset="0"/>
              <a:buChar char="•"/>
            </a:pPr>
            <a:r>
              <a:rPr lang="es-EC" dirty="0">
                <a:solidFill>
                  <a:schemeClr val="tx1"/>
                </a:solidFill>
              </a:rPr>
              <a:t>Se propone un estudio comparativo del estándar IEEE 802.11ac donde se evalúen diferentes tipos de datos a nivel de capa de aplicación en las inyecciones de tráfico a través de D-ITG como puede ser VoIP o IPTV.</a:t>
            </a:r>
          </a:p>
          <a:p>
            <a:pPr marL="285750" indent="-285750">
              <a:lnSpc>
                <a:spcPct val="150000"/>
              </a:lnSpc>
              <a:buFont typeface="Arial" panose="020B0604020202020204" pitchFamily="34" charset="0"/>
              <a:buChar char="•"/>
            </a:pPr>
            <a:r>
              <a:rPr lang="es-EC" dirty="0">
                <a:solidFill>
                  <a:schemeClr val="tx1"/>
                </a:solidFill>
              </a:rPr>
              <a:t>El grupo de trabajo se interesa en realizar un estudio comparativo entre el estándar IEEE 802.11ac y el estándar IEEE 802.11ax en diferentes entornos para determinar a través de las métricas de desempeño asociadas a la QoS cuál de los dos estándares inalámbricos ofrece un mejor rendimiento.</a:t>
            </a:r>
          </a:p>
          <a:p>
            <a:pPr marL="285750" indent="-285750">
              <a:lnSpc>
                <a:spcPct val="150000"/>
              </a:lnSpc>
              <a:buFont typeface="Arial" panose="020B0604020202020204" pitchFamily="34" charset="0"/>
              <a:buChar char="•"/>
            </a:pPr>
            <a:r>
              <a:rPr lang="es-EC" dirty="0">
                <a:solidFill>
                  <a:schemeClr val="tx1"/>
                </a:solidFill>
              </a:rPr>
              <a:t>Se propone la evaluación del rendimiento del estándar IEEE 802.11ac al transmitir un mayor número de flujos espaciales de manera simultánea y determinar si la tecnología MU-MIMO permite llegar a las cuotas de eficiencia descritas en la teoría y en estudios similares.</a:t>
            </a:r>
          </a:p>
        </p:txBody>
      </p:sp>
      <p:sp>
        <p:nvSpPr>
          <p:cNvPr id="6" name="CuadroTexto 5">
            <a:extLst>
              <a:ext uri="{FF2B5EF4-FFF2-40B4-BE49-F238E27FC236}">
                <a16:creationId xmlns:a16="http://schemas.microsoft.com/office/drawing/2014/main" xmlns="" id="{80BA5AF1-E3ED-40B6-8BAC-2A14911CB3A5}"/>
              </a:ext>
            </a:extLst>
          </p:cNvPr>
          <p:cNvSpPr txBox="1"/>
          <p:nvPr/>
        </p:nvSpPr>
        <p:spPr>
          <a:xfrm>
            <a:off x="173148" y="6372808"/>
            <a:ext cx="383438" cy="307777"/>
          </a:xfrm>
          <a:prstGeom prst="rect">
            <a:avLst/>
          </a:prstGeom>
          <a:noFill/>
        </p:spPr>
        <p:txBody>
          <a:bodyPr wrap="none" rtlCol="0">
            <a:spAutoFit/>
          </a:bodyPr>
          <a:lstStyle/>
          <a:p>
            <a:r>
              <a:rPr lang="es-ES" dirty="0" smtClean="0"/>
              <a:t>33</a:t>
            </a:r>
            <a:endParaRPr lang="es-ES" dirty="0"/>
          </a:p>
        </p:txBody>
      </p:sp>
    </p:spTree>
    <p:extLst>
      <p:ext uri="{BB962C8B-B14F-4D97-AF65-F5344CB8AC3E}">
        <p14:creationId xmlns:p14="http://schemas.microsoft.com/office/powerpoint/2010/main" val="3521017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5" name="Google Shape;435;p1"/>
          <p:cNvSpPr txBox="1"/>
          <p:nvPr/>
        </p:nvSpPr>
        <p:spPr>
          <a:xfrm>
            <a:off x="872825" y="-293298"/>
            <a:ext cx="8124900" cy="570654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sz="4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30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C" b="1" dirty="0" smtClean="0"/>
              <a:t>DEPARTAMENTO DE ELÉCTRICA, ELECTRÓNICA Y TELECOMUNICACIONES</a:t>
            </a:r>
          </a:p>
          <a:p>
            <a:pPr marL="0" marR="0" lvl="0" indent="0" algn="ctr" rtl="0">
              <a:lnSpc>
                <a:spcPct val="100000"/>
              </a:lnSpc>
              <a:spcBef>
                <a:spcPts val="0"/>
              </a:spcBef>
              <a:spcAft>
                <a:spcPts val="0"/>
              </a:spcAft>
              <a:buClr>
                <a:schemeClr val="dk1"/>
              </a:buClr>
              <a:buSzPts val="1100"/>
              <a:buFont typeface="Arial"/>
              <a:buNone/>
            </a:pPr>
            <a:r>
              <a:rPr lang="es-EC" b="1" dirty="0" smtClean="0"/>
              <a:t>CARRERA DE INGENIERÍA EN ELECTRÓNICA Y TELECOMUNICACIONES</a:t>
            </a:r>
            <a:endParaRPr b="1" i="0" u="none" strike="noStrike" cap="none" dirty="0">
              <a:solidFill>
                <a:srgbClr val="000000"/>
              </a:solidFill>
              <a:sym typeface="Arial"/>
            </a:endParaRP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es-EC" sz="2000" b="1" i="0" u="none" strike="noStrike" cap="none" dirty="0">
                <a:solidFill>
                  <a:srgbClr val="000000"/>
                </a:solidFill>
                <a:sym typeface="Arial"/>
              </a:rPr>
              <a:t>PROYECTO DE </a:t>
            </a:r>
            <a:r>
              <a:rPr lang="es-EC" sz="2000" b="1" dirty="0"/>
              <a:t>TITULACIÓN:</a:t>
            </a: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a:p>
            <a:pPr lvl="0" algn="ctr">
              <a:buClr>
                <a:schemeClr val="dk1"/>
              </a:buClr>
              <a:buSzPts val="1100"/>
            </a:pPr>
            <a:r>
              <a:rPr lang="es-EC" sz="2000" b="1" dirty="0"/>
              <a:t>Análisis del desempeño de la tecnología WiFi en concordancia con el estándar IEEE 802.11ac en escenarios interferidos y no interferidos para ambientes </a:t>
            </a:r>
            <a:r>
              <a:rPr lang="es-EC" sz="2000" b="1" dirty="0" smtClean="0"/>
              <a:t>interiores</a:t>
            </a:r>
          </a:p>
          <a:p>
            <a:pPr lvl="0" algn="ctr">
              <a:buClr>
                <a:schemeClr val="dk1"/>
              </a:buClr>
              <a:buSzPts val="1100"/>
            </a:pPr>
            <a:endParaRPr lang="es-EC" sz="2000" b="1" dirty="0"/>
          </a:p>
          <a:p>
            <a:pPr lvl="0" algn="ctr">
              <a:buClr>
                <a:schemeClr val="dk1"/>
              </a:buClr>
              <a:buSzPts val="1100"/>
            </a:pPr>
            <a:r>
              <a:rPr lang="es-EC" sz="1600" b="1" dirty="0" smtClean="0"/>
              <a:t>Autor: </a:t>
            </a:r>
            <a:r>
              <a:rPr lang="es-EC" sz="1600" dirty="0" smtClean="0"/>
              <a:t>Xavier Chango</a:t>
            </a:r>
          </a:p>
          <a:p>
            <a:pPr lvl="0" algn="ctr">
              <a:buClr>
                <a:schemeClr val="dk1"/>
              </a:buClr>
              <a:buSzPts val="1100"/>
            </a:pPr>
            <a:endParaRPr lang="es-EC" sz="2000" b="1" dirty="0" smtClean="0"/>
          </a:p>
          <a:p>
            <a:pPr lvl="0" algn="ctr">
              <a:buClr>
                <a:schemeClr val="dk1"/>
              </a:buClr>
              <a:buSzPts val="1100"/>
            </a:pPr>
            <a:r>
              <a:rPr lang="en-US" sz="1600" b="1" dirty="0" smtClean="0"/>
              <a:t>Director del Proyecto: </a:t>
            </a:r>
            <a:r>
              <a:rPr lang="en-US" sz="1600" dirty="0" err="1" smtClean="0"/>
              <a:t>Ing</a:t>
            </a:r>
            <a:r>
              <a:rPr lang="en-US" sz="1600" dirty="0" smtClean="0"/>
              <a:t>. Rom</a:t>
            </a:r>
            <a:r>
              <a:rPr lang="es-EC" sz="1600" dirty="0" err="1" smtClean="0"/>
              <a:t>án</a:t>
            </a:r>
            <a:r>
              <a:rPr lang="es-EC" sz="1600" dirty="0" smtClean="0"/>
              <a:t> </a:t>
            </a:r>
            <a:r>
              <a:rPr lang="es-EC" sz="1600" dirty="0" smtClean="0"/>
              <a:t>Lara PhD</a:t>
            </a:r>
            <a:endParaRPr lang="es-EC" sz="2400" b="1" i="0" u="none" strike="noStrike" cap="none" dirty="0">
              <a:solidFill>
                <a:srgbClr val="000000"/>
              </a:solidFill>
              <a:latin typeface="Arial"/>
              <a:ea typeface="Arial"/>
              <a:cs typeface="Arial"/>
              <a:sym typeface="Arial"/>
            </a:endParaRPr>
          </a:p>
          <a:p>
            <a:pPr lvl="0" algn="ctr">
              <a:buClr>
                <a:schemeClr val="dk1"/>
              </a:buClr>
              <a:buSzPts val="1100"/>
            </a:pP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endParaRPr sz="24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83082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1042416"/>
            <a:ext cx="8302752" cy="5083747"/>
          </a:xfrm>
        </p:spPr>
        <p:txBody>
          <a:bodyPr/>
          <a:lstStyle/>
          <a:p>
            <a:endParaRPr lang="es-EC" dirty="0"/>
          </a:p>
        </p:txBody>
      </p:sp>
      <p:sp>
        <p:nvSpPr>
          <p:cNvPr id="3" name="Título 2"/>
          <p:cNvSpPr>
            <a:spLocks noGrp="1"/>
          </p:cNvSpPr>
          <p:nvPr>
            <p:ph type="title"/>
          </p:nvPr>
        </p:nvSpPr>
        <p:spPr/>
        <p:txBody>
          <a:bodyPr/>
          <a:lstStyle/>
          <a:p>
            <a:r>
              <a:rPr lang="es-EC" dirty="0" smtClean="0">
                <a:solidFill>
                  <a:schemeClr val="tx1"/>
                </a:solidFill>
              </a:rPr>
              <a:t>Motivación</a:t>
            </a:r>
            <a:endParaRPr lang="es-EC" dirty="0">
              <a:solidFill>
                <a:schemeClr val="tx1"/>
              </a:solidFill>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12" y="1131371"/>
            <a:ext cx="3400514" cy="2640529"/>
          </a:xfrm>
          <a:prstGeom prst="rect">
            <a:avLst/>
          </a:prstGeom>
        </p:spPr>
      </p:pic>
      <p:pic>
        <p:nvPicPr>
          <p:cNvPr id="11" name="Imagen 10"/>
          <p:cNvPicPr>
            <a:picLocks noChangeAspect="1"/>
          </p:cNvPicPr>
          <p:nvPr/>
        </p:nvPicPr>
        <p:blipFill rotWithShape="1">
          <a:blip r:embed="rId3">
            <a:extLst>
              <a:ext uri="{28A0092B-C50C-407E-A947-70E740481C1C}">
                <a14:useLocalDpi xmlns:a14="http://schemas.microsoft.com/office/drawing/2010/main" val="0"/>
              </a:ext>
            </a:extLst>
          </a:blip>
          <a:srcRect l="5922" r="5922"/>
          <a:stretch/>
        </p:blipFill>
        <p:spPr>
          <a:xfrm>
            <a:off x="3218688" y="3358218"/>
            <a:ext cx="2706624" cy="2635748"/>
          </a:xfrm>
          <a:prstGeom prst="rect">
            <a:avLst/>
          </a:prstGeom>
        </p:spPr>
      </p:pic>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r="8780"/>
          <a:stretch/>
        </p:blipFill>
        <p:spPr>
          <a:xfrm>
            <a:off x="4869707" y="1499339"/>
            <a:ext cx="3789661" cy="1726682"/>
          </a:xfrm>
          <a:prstGeom prst="rect">
            <a:avLst/>
          </a:prstGeom>
        </p:spPr>
      </p:pic>
      <p:sp>
        <p:nvSpPr>
          <p:cNvPr id="13" name="CuadroTexto 12"/>
          <p:cNvSpPr txBox="1"/>
          <p:nvPr/>
        </p:nvSpPr>
        <p:spPr>
          <a:xfrm>
            <a:off x="1004815" y="3750208"/>
            <a:ext cx="2502608" cy="307777"/>
          </a:xfrm>
          <a:prstGeom prst="rect">
            <a:avLst/>
          </a:prstGeom>
          <a:noFill/>
        </p:spPr>
        <p:txBody>
          <a:bodyPr wrap="none" rtlCol="0">
            <a:spAutoFit/>
          </a:bodyPr>
          <a:lstStyle/>
          <a:p>
            <a:r>
              <a:rPr lang="es-EC" dirty="0" smtClean="0"/>
              <a:t>Tipos de Redes Inalámbricas</a:t>
            </a:r>
            <a:endParaRPr lang="es-EC" dirty="0"/>
          </a:p>
        </p:txBody>
      </p:sp>
      <p:sp>
        <p:nvSpPr>
          <p:cNvPr id="14" name="CuadroTexto 13"/>
          <p:cNvSpPr txBox="1"/>
          <p:nvPr/>
        </p:nvSpPr>
        <p:spPr>
          <a:xfrm>
            <a:off x="3371190" y="5884484"/>
            <a:ext cx="2464136" cy="307777"/>
          </a:xfrm>
          <a:prstGeom prst="rect">
            <a:avLst/>
          </a:prstGeom>
          <a:noFill/>
        </p:spPr>
        <p:txBody>
          <a:bodyPr wrap="none" rtlCol="0">
            <a:spAutoFit/>
          </a:bodyPr>
          <a:lstStyle/>
          <a:p>
            <a:r>
              <a:rPr lang="es-EC" dirty="0" smtClean="0"/>
              <a:t>Métricas asociadas a la QoS</a:t>
            </a:r>
            <a:endParaRPr lang="es-EC" dirty="0"/>
          </a:p>
        </p:txBody>
      </p:sp>
      <p:sp>
        <p:nvSpPr>
          <p:cNvPr id="15" name="CuadroTexto 14"/>
          <p:cNvSpPr txBox="1"/>
          <p:nvPr/>
        </p:nvSpPr>
        <p:spPr>
          <a:xfrm>
            <a:off x="6074284" y="3153833"/>
            <a:ext cx="1380506" cy="307777"/>
          </a:xfrm>
          <a:prstGeom prst="rect">
            <a:avLst/>
          </a:prstGeom>
          <a:noFill/>
        </p:spPr>
        <p:txBody>
          <a:bodyPr wrap="none" rtlCol="0">
            <a:spAutoFit/>
          </a:bodyPr>
          <a:lstStyle/>
          <a:p>
            <a:r>
              <a:rPr lang="es-EC" dirty="0" smtClean="0"/>
              <a:t>IEEE 802.11ac</a:t>
            </a:r>
            <a:endParaRPr lang="es-EC" dirty="0"/>
          </a:p>
        </p:txBody>
      </p:sp>
      <p:sp>
        <p:nvSpPr>
          <p:cNvPr id="10" name="CuadroTexto 9">
            <a:extLst>
              <a:ext uri="{FF2B5EF4-FFF2-40B4-BE49-F238E27FC236}">
                <a16:creationId xmlns:a16="http://schemas.microsoft.com/office/drawing/2014/main" xmlns="" id="{80BA5AF1-E3ED-40B6-8BAC-2A14911CB3A5}"/>
              </a:ext>
            </a:extLst>
          </p:cNvPr>
          <p:cNvSpPr txBox="1"/>
          <p:nvPr/>
        </p:nvSpPr>
        <p:spPr>
          <a:xfrm>
            <a:off x="173148" y="6372808"/>
            <a:ext cx="284052" cy="307777"/>
          </a:xfrm>
          <a:prstGeom prst="rect">
            <a:avLst/>
          </a:prstGeom>
          <a:noFill/>
        </p:spPr>
        <p:txBody>
          <a:bodyPr wrap="none" rtlCol="0">
            <a:spAutoFit/>
          </a:bodyPr>
          <a:lstStyle/>
          <a:p>
            <a:r>
              <a:rPr lang="es-ES" dirty="0"/>
              <a:t>4</a:t>
            </a:r>
          </a:p>
        </p:txBody>
      </p:sp>
    </p:spTree>
    <p:extLst>
      <p:ext uri="{BB962C8B-B14F-4D97-AF65-F5344CB8AC3E}">
        <p14:creationId xmlns:p14="http://schemas.microsoft.com/office/powerpoint/2010/main" val="70484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adroTexto 29"/>
          <p:cNvSpPr txBox="1"/>
          <p:nvPr/>
        </p:nvSpPr>
        <p:spPr>
          <a:xfrm>
            <a:off x="2011570" y="4714113"/>
            <a:ext cx="913350" cy="738664"/>
          </a:xfrm>
          <a:prstGeom prst="rect">
            <a:avLst/>
          </a:prstGeom>
          <a:noFill/>
        </p:spPr>
        <p:txBody>
          <a:bodyPr wrap="square" rtlCol="0">
            <a:spAutoFit/>
          </a:bodyPr>
          <a:lstStyle/>
          <a:p>
            <a:r>
              <a:rPr lang="es-EC" dirty="0" smtClean="0"/>
              <a:t>2.4 GHz</a:t>
            </a:r>
          </a:p>
          <a:p>
            <a:r>
              <a:rPr lang="es-EC" dirty="0" smtClean="0"/>
              <a:t>OFDM</a:t>
            </a:r>
          </a:p>
          <a:p>
            <a:endParaRPr lang="es-EC" dirty="0"/>
          </a:p>
        </p:txBody>
      </p:sp>
      <p:sp>
        <p:nvSpPr>
          <p:cNvPr id="29" name="CuadroTexto 28"/>
          <p:cNvSpPr txBox="1"/>
          <p:nvPr/>
        </p:nvSpPr>
        <p:spPr>
          <a:xfrm>
            <a:off x="1334551" y="4714113"/>
            <a:ext cx="913350" cy="738664"/>
          </a:xfrm>
          <a:prstGeom prst="rect">
            <a:avLst/>
          </a:prstGeom>
          <a:noFill/>
        </p:spPr>
        <p:txBody>
          <a:bodyPr wrap="square" rtlCol="0">
            <a:spAutoFit/>
          </a:bodyPr>
          <a:lstStyle/>
          <a:p>
            <a:r>
              <a:rPr lang="es-EC" dirty="0" smtClean="0"/>
              <a:t>2.4 GHz</a:t>
            </a:r>
          </a:p>
          <a:p>
            <a:r>
              <a:rPr lang="es-EC" dirty="0" smtClean="0"/>
              <a:t>DSSS</a:t>
            </a:r>
          </a:p>
          <a:p>
            <a:endParaRPr lang="es-EC" dirty="0"/>
          </a:p>
        </p:txBody>
      </p:sp>
      <p:sp>
        <p:nvSpPr>
          <p:cNvPr id="28" name="CuadroTexto 27"/>
          <p:cNvSpPr txBox="1"/>
          <p:nvPr/>
        </p:nvSpPr>
        <p:spPr>
          <a:xfrm>
            <a:off x="777710" y="4704683"/>
            <a:ext cx="913350" cy="738664"/>
          </a:xfrm>
          <a:prstGeom prst="rect">
            <a:avLst/>
          </a:prstGeom>
          <a:noFill/>
        </p:spPr>
        <p:txBody>
          <a:bodyPr wrap="square" rtlCol="0">
            <a:spAutoFit/>
          </a:bodyPr>
          <a:lstStyle/>
          <a:p>
            <a:r>
              <a:rPr lang="es-EC" dirty="0"/>
              <a:t>5</a:t>
            </a:r>
            <a:r>
              <a:rPr lang="es-EC" dirty="0" smtClean="0"/>
              <a:t> GHz</a:t>
            </a:r>
          </a:p>
          <a:p>
            <a:r>
              <a:rPr lang="es-EC" dirty="0" smtClean="0"/>
              <a:t>OFDM</a:t>
            </a:r>
          </a:p>
          <a:p>
            <a:endParaRPr lang="es-EC" dirty="0"/>
          </a:p>
        </p:txBody>
      </p:sp>
      <p:sp>
        <p:nvSpPr>
          <p:cNvPr id="33" name="CuadroTexto 32"/>
          <p:cNvSpPr txBox="1"/>
          <p:nvPr/>
        </p:nvSpPr>
        <p:spPr>
          <a:xfrm>
            <a:off x="3689422" y="4693158"/>
            <a:ext cx="1179329" cy="1384995"/>
          </a:xfrm>
          <a:prstGeom prst="rect">
            <a:avLst/>
          </a:prstGeom>
          <a:noFill/>
        </p:spPr>
        <p:txBody>
          <a:bodyPr wrap="square" rtlCol="0">
            <a:spAutoFit/>
          </a:bodyPr>
          <a:lstStyle/>
          <a:p>
            <a:r>
              <a:rPr lang="es-EC" dirty="0" smtClean="0"/>
              <a:t>5 GHz</a:t>
            </a:r>
          </a:p>
          <a:p>
            <a:r>
              <a:rPr lang="es-EC" dirty="0" smtClean="0"/>
              <a:t>OFDM</a:t>
            </a:r>
          </a:p>
          <a:p>
            <a:r>
              <a:rPr lang="es-EC" dirty="0" smtClean="0"/>
              <a:t>256 QAM</a:t>
            </a:r>
          </a:p>
          <a:p>
            <a:r>
              <a:rPr lang="es-EC" dirty="0"/>
              <a:t>80 </a:t>
            </a:r>
            <a:r>
              <a:rPr lang="es-EC" dirty="0" smtClean="0"/>
              <a:t>MHz</a:t>
            </a:r>
          </a:p>
          <a:p>
            <a:r>
              <a:rPr lang="es-EC" dirty="0" smtClean="0"/>
              <a:t>MIMO</a:t>
            </a:r>
          </a:p>
          <a:p>
            <a:r>
              <a:rPr lang="es-EC" dirty="0" err="1" smtClean="0"/>
              <a:t>Streams</a:t>
            </a:r>
            <a:r>
              <a:rPr lang="es-EC" dirty="0" smtClean="0"/>
              <a:t> 3</a:t>
            </a:r>
          </a:p>
        </p:txBody>
      </p:sp>
      <p:sp>
        <p:nvSpPr>
          <p:cNvPr id="31" name="CuadroTexto 30"/>
          <p:cNvSpPr txBox="1"/>
          <p:nvPr/>
        </p:nvSpPr>
        <p:spPr>
          <a:xfrm>
            <a:off x="2708073" y="4699843"/>
            <a:ext cx="1179329" cy="1384995"/>
          </a:xfrm>
          <a:prstGeom prst="rect">
            <a:avLst/>
          </a:prstGeom>
          <a:noFill/>
        </p:spPr>
        <p:txBody>
          <a:bodyPr wrap="square" rtlCol="0">
            <a:spAutoFit/>
          </a:bodyPr>
          <a:lstStyle/>
          <a:p>
            <a:r>
              <a:rPr lang="es-EC" dirty="0" smtClean="0"/>
              <a:t>2.4 y 5 GHz</a:t>
            </a:r>
          </a:p>
          <a:p>
            <a:r>
              <a:rPr lang="es-EC" dirty="0" smtClean="0"/>
              <a:t>OFDM</a:t>
            </a:r>
          </a:p>
          <a:p>
            <a:r>
              <a:rPr lang="es-EC" dirty="0" smtClean="0"/>
              <a:t>64 QAM</a:t>
            </a:r>
          </a:p>
          <a:p>
            <a:r>
              <a:rPr lang="es-EC" dirty="0"/>
              <a:t>40 </a:t>
            </a:r>
            <a:r>
              <a:rPr lang="es-EC" dirty="0" smtClean="0"/>
              <a:t>MHz</a:t>
            </a:r>
          </a:p>
          <a:p>
            <a:r>
              <a:rPr lang="es-EC" dirty="0" smtClean="0"/>
              <a:t>MIMO</a:t>
            </a:r>
          </a:p>
          <a:p>
            <a:endParaRPr lang="es-EC" dirty="0"/>
          </a:p>
        </p:txBody>
      </p:sp>
      <p:sp>
        <p:nvSpPr>
          <p:cNvPr id="39" name="Rectángulo 38"/>
          <p:cNvSpPr/>
          <p:nvPr/>
        </p:nvSpPr>
        <p:spPr>
          <a:xfrm>
            <a:off x="3653482" y="4746029"/>
            <a:ext cx="1006887" cy="1266582"/>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8" name="Rectángulo 37"/>
          <p:cNvSpPr/>
          <p:nvPr/>
        </p:nvSpPr>
        <p:spPr>
          <a:xfrm>
            <a:off x="2750411" y="4756756"/>
            <a:ext cx="1006887" cy="106607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7" name="Rectángulo 36"/>
          <p:cNvSpPr/>
          <p:nvPr/>
        </p:nvSpPr>
        <p:spPr>
          <a:xfrm>
            <a:off x="2031506" y="4811263"/>
            <a:ext cx="744444" cy="88523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6" name="Rectángulo 35"/>
          <p:cNvSpPr/>
          <p:nvPr/>
        </p:nvSpPr>
        <p:spPr>
          <a:xfrm>
            <a:off x="1435947" y="4798150"/>
            <a:ext cx="647323" cy="88523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5" name="Rectángulo 34"/>
          <p:cNvSpPr/>
          <p:nvPr/>
        </p:nvSpPr>
        <p:spPr>
          <a:xfrm>
            <a:off x="806502" y="4768691"/>
            <a:ext cx="582211" cy="88523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C"/>
          </a:p>
        </p:txBody>
      </p:sp>
      <p:sp>
        <p:nvSpPr>
          <p:cNvPr id="34" name="CuadroTexto 33"/>
          <p:cNvSpPr txBox="1"/>
          <p:nvPr/>
        </p:nvSpPr>
        <p:spPr>
          <a:xfrm>
            <a:off x="4599265" y="4704683"/>
            <a:ext cx="1179329" cy="1600438"/>
          </a:xfrm>
          <a:prstGeom prst="rect">
            <a:avLst/>
          </a:prstGeom>
          <a:noFill/>
        </p:spPr>
        <p:txBody>
          <a:bodyPr wrap="square" rtlCol="0">
            <a:spAutoFit/>
          </a:bodyPr>
          <a:lstStyle/>
          <a:p>
            <a:r>
              <a:rPr lang="es-EC" dirty="0" smtClean="0"/>
              <a:t>5 GHz</a:t>
            </a:r>
          </a:p>
          <a:p>
            <a:r>
              <a:rPr lang="es-EC" dirty="0" smtClean="0"/>
              <a:t>OFDM</a:t>
            </a:r>
          </a:p>
          <a:p>
            <a:r>
              <a:rPr lang="es-EC" dirty="0" smtClean="0"/>
              <a:t>256 QAM</a:t>
            </a:r>
          </a:p>
          <a:p>
            <a:r>
              <a:rPr lang="es-EC" dirty="0"/>
              <a:t>160 </a:t>
            </a:r>
            <a:r>
              <a:rPr lang="es-EC" dirty="0" smtClean="0"/>
              <a:t>MHz</a:t>
            </a:r>
          </a:p>
          <a:p>
            <a:r>
              <a:rPr lang="es-EC" dirty="0" smtClean="0"/>
              <a:t>MU-MIMO</a:t>
            </a:r>
          </a:p>
          <a:p>
            <a:r>
              <a:rPr lang="es-EC" dirty="0" err="1" smtClean="0"/>
              <a:t>Streams</a:t>
            </a:r>
            <a:r>
              <a:rPr lang="es-EC" dirty="0" smtClean="0"/>
              <a:t> 8</a:t>
            </a:r>
          </a:p>
          <a:p>
            <a:endParaRPr lang="es-EC" dirty="0"/>
          </a:p>
        </p:txBody>
      </p:sp>
      <p:sp>
        <p:nvSpPr>
          <p:cNvPr id="2" name="Marcador de texto 1"/>
          <p:cNvSpPr>
            <a:spLocks noGrp="1"/>
          </p:cNvSpPr>
          <p:nvPr>
            <p:ph type="body" idx="1"/>
          </p:nvPr>
        </p:nvSpPr>
        <p:spPr>
          <a:xfrm>
            <a:off x="457200" y="974786"/>
            <a:ext cx="8229600" cy="5151378"/>
          </a:xfrm>
        </p:spPr>
        <p:txBody>
          <a:bodyPr/>
          <a:lstStyle/>
          <a:p>
            <a:pPr marL="76200" indent="0">
              <a:buNone/>
            </a:pPr>
            <a:r>
              <a:rPr lang="es-EC" sz="1600" dirty="0" smtClean="0">
                <a:solidFill>
                  <a:schemeClr val="tx1"/>
                </a:solidFill>
              </a:rPr>
              <a:t>Operan en las bandas de frecuencia no licenciadas Industrial, Científica y Médica (ISM, del inglés </a:t>
            </a:r>
            <a:r>
              <a:rPr lang="es-EC" sz="1600" i="1" dirty="0" smtClean="0">
                <a:solidFill>
                  <a:schemeClr val="tx1"/>
                </a:solidFill>
              </a:rPr>
              <a:t>Industrial, </a:t>
            </a:r>
            <a:r>
              <a:rPr lang="es-EC" sz="1600" i="1" dirty="0" err="1" smtClean="0">
                <a:solidFill>
                  <a:schemeClr val="tx1"/>
                </a:solidFill>
              </a:rPr>
              <a:t>Scientific</a:t>
            </a:r>
            <a:r>
              <a:rPr lang="es-EC" sz="1600" i="1" dirty="0" smtClean="0">
                <a:solidFill>
                  <a:schemeClr val="tx1"/>
                </a:solidFill>
              </a:rPr>
              <a:t> and Medical</a:t>
            </a:r>
            <a:r>
              <a:rPr lang="es-EC" sz="1600" dirty="0" smtClean="0">
                <a:solidFill>
                  <a:schemeClr val="tx1"/>
                </a:solidFill>
              </a:rPr>
              <a:t>)</a:t>
            </a:r>
          </a:p>
          <a:p>
            <a:pPr marL="76200" indent="0">
              <a:buNone/>
            </a:pPr>
            <a:r>
              <a:rPr lang="es-EC" sz="1600" dirty="0" smtClean="0">
                <a:solidFill>
                  <a:schemeClr val="tx1"/>
                </a:solidFill>
              </a:rPr>
              <a:t>Se pretende garantizar interoperabilidad</a:t>
            </a:r>
            <a:endParaRPr lang="es-EC" sz="1600" dirty="0">
              <a:solidFill>
                <a:schemeClr val="tx1"/>
              </a:solidFill>
            </a:endParaRPr>
          </a:p>
        </p:txBody>
      </p:sp>
      <p:sp>
        <p:nvSpPr>
          <p:cNvPr id="3" name="Título 2"/>
          <p:cNvSpPr>
            <a:spLocks noGrp="1"/>
          </p:cNvSpPr>
          <p:nvPr>
            <p:ph type="title"/>
          </p:nvPr>
        </p:nvSpPr>
        <p:spPr/>
        <p:txBody>
          <a:bodyPr/>
          <a:lstStyle/>
          <a:p>
            <a:r>
              <a:rPr lang="es-EC" dirty="0" smtClean="0">
                <a:solidFill>
                  <a:schemeClr val="tx1"/>
                </a:solidFill>
              </a:rPr>
              <a:t>Evolución Estándar IEEE 802.11</a:t>
            </a:r>
            <a:endParaRPr lang="es-EC" dirty="0">
              <a:solidFill>
                <a:schemeClr val="tx1"/>
              </a:solidFill>
            </a:endParaRPr>
          </a:p>
        </p:txBody>
      </p:sp>
      <p:sp>
        <p:nvSpPr>
          <p:cNvPr id="4" name="Flecha derecha 3"/>
          <p:cNvSpPr/>
          <p:nvPr/>
        </p:nvSpPr>
        <p:spPr>
          <a:xfrm>
            <a:off x="6446653" y="2966050"/>
            <a:ext cx="1973376" cy="475200"/>
          </a:xfrm>
          <a:prstGeom prst="rightArrow">
            <a:avLst/>
          </a:prstGeom>
          <a:solidFill>
            <a:srgbClr val="D74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Flecha derecha 4"/>
          <p:cNvSpPr/>
          <p:nvPr/>
        </p:nvSpPr>
        <p:spPr>
          <a:xfrm flipH="1">
            <a:off x="904402" y="2969793"/>
            <a:ext cx="1035171" cy="474453"/>
          </a:xfrm>
          <a:prstGeom prst="rightArrow">
            <a:avLst/>
          </a:prstGeom>
          <a:solidFill>
            <a:srgbClr val="FD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1934221" y="3088858"/>
            <a:ext cx="878456" cy="241200"/>
          </a:xfrm>
          <a:prstGeom prst="rect">
            <a:avLst/>
          </a:prstGeom>
          <a:solidFill>
            <a:srgbClr val="003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p:cNvSpPr/>
          <p:nvPr/>
        </p:nvSpPr>
        <p:spPr>
          <a:xfrm>
            <a:off x="2821160" y="3087305"/>
            <a:ext cx="2151030" cy="239428"/>
          </a:xfrm>
          <a:prstGeom prst="rect">
            <a:avLst/>
          </a:prstGeom>
          <a:solidFill>
            <a:srgbClr val="CED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4978724" y="3087305"/>
            <a:ext cx="1467929" cy="239428"/>
          </a:xfrm>
          <a:prstGeom prst="rect">
            <a:avLst/>
          </a:prstGeom>
          <a:solidFill>
            <a:srgbClr val="B33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40563" r="8780"/>
          <a:stretch/>
        </p:blipFill>
        <p:spPr>
          <a:xfrm>
            <a:off x="5764266" y="4869635"/>
            <a:ext cx="3004849" cy="813749"/>
          </a:xfrm>
          <a:prstGeom prst="rect">
            <a:avLst/>
          </a:prstGeom>
        </p:spPr>
      </p:pic>
      <p:sp>
        <p:nvSpPr>
          <p:cNvPr id="10" name="Rectángulo 9"/>
          <p:cNvSpPr/>
          <p:nvPr/>
        </p:nvSpPr>
        <p:spPr>
          <a:xfrm>
            <a:off x="1492298" y="2510989"/>
            <a:ext cx="94891" cy="767751"/>
          </a:xfrm>
          <a:prstGeom prst="rect">
            <a:avLst/>
          </a:prstGeom>
          <a:solidFill>
            <a:srgbClr val="FDB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2333800" y="3189109"/>
            <a:ext cx="94891" cy="767751"/>
          </a:xfrm>
          <a:prstGeom prst="rect">
            <a:avLst/>
          </a:prstGeom>
          <a:solidFill>
            <a:srgbClr val="003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3858158" y="2441755"/>
            <a:ext cx="94891" cy="767751"/>
          </a:xfrm>
          <a:prstGeom prst="rect">
            <a:avLst/>
          </a:prstGeom>
          <a:solidFill>
            <a:srgbClr val="CED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5572299" y="3189109"/>
            <a:ext cx="94891" cy="767751"/>
          </a:xfrm>
          <a:prstGeom prst="rect">
            <a:avLst/>
          </a:prstGeom>
          <a:solidFill>
            <a:srgbClr val="B33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6764514" y="2433932"/>
            <a:ext cx="94891" cy="767751"/>
          </a:xfrm>
          <a:prstGeom prst="rect">
            <a:avLst/>
          </a:prstGeom>
          <a:solidFill>
            <a:srgbClr val="D74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CuadroTexto 14"/>
          <p:cNvSpPr txBox="1"/>
          <p:nvPr/>
        </p:nvSpPr>
        <p:spPr>
          <a:xfrm>
            <a:off x="1510478" y="2599495"/>
            <a:ext cx="582211" cy="307777"/>
          </a:xfrm>
          <a:prstGeom prst="rect">
            <a:avLst/>
          </a:prstGeom>
          <a:noFill/>
        </p:spPr>
        <p:txBody>
          <a:bodyPr wrap="none" rtlCol="0">
            <a:spAutoFit/>
          </a:bodyPr>
          <a:lstStyle/>
          <a:p>
            <a:r>
              <a:rPr lang="es-EC" dirty="0" smtClean="0"/>
              <a:t>1999</a:t>
            </a:r>
            <a:endParaRPr lang="es-EC" dirty="0"/>
          </a:p>
        </p:txBody>
      </p:sp>
      <p:sp>
        <p:nvSpPr>
          <p:cNvPr id="16" name="CuadroTexto 15"/>
          <p:cNvSpPr txBox="1"/>
          <p:nvPr/>
        </p:nvSpPr>
        <p:spPr>
          <a:xfrm>
            <a:off x="3951747" y="2579176"/>
            <a:ext cx="582211" cy="307777"/>
          </a:xfrm>
          <a:prstGeom prst="rect">
            <a:avLst/>
          </a:prstGeom>
          <a:noFill/>
        </p:spPr>
        <p:txBody>
          <a:bodyPr wrap="none" rtlCol="0">
            <a:spAutoFit/>
          </a:bodyPr>
          <a:lstStyle/>
          <a:p>
            <a:r>
              <a:rPr lang="es-EC" dirty="0" smtClean="0"/>
              <a:t>2003</a:t>
            </a:r>
            <a:endParaRPr lang="es-EC" dirty="0"/>
          </a:p>
        </p:txBody>
      </p:sp>
      <p:sp>
        <p:nvSpPr>
          <p:cNvPr id="17" name="CuadroTexto 16"/>
          <p:cNvSpPr txBox="1"/>
          <p:nvPr/>
        </p:nvSpPr>
        <p:spPr>
          <a:xfrm>
            <a:off x="5665612" y="3456868"/>
            <a:ext cx="582211" cy="307777"/>
          </a:xfrm>
          <a:prstGeom prst="rect">
            <a:avLst/>
          </a:prstGeom>
          <a:noFill/>
        </p:spPr>
        <p:txBody>
          <a:bodyPr wrap="none" rtlCol="0">
            <a:spAutoFit/>
          </a:bodyPr>
          <a:lstStyle/>
          <a:p>
            <a:r>
              <a:rPr lang="es-EC" dirty="0" smtClean="0"/>
              <a:t>2009</a:t>
            </a:r>
            <a:endParaRPr lang="es-EC" dirty="0"/>
          </a:p>
        </p:txBody>
      </p:sp>
      <p:sp>
        <p:nvSpPr>
          <p:cNvPr id="18" name="CuadroTexto 17"/>
          <p:cNvSpPr txBox="1"/>
          <p:nvPr/>
        </p:nvSpPr>
        <p:spPr>
          <a:xfrm>
            <a:off x="6826317" y="2587087"/>
            <a:ext cx="582211" cy="307777"/>
          </a:xfrm>
          <a:prstGeom prst="rect">
            <a:avLst/>
          </a:prstGeom>
          <a:noFill/>
        </p:spPr>
        <p:txBody>
          <a:bodyPr wrap="none" rtlCol="0">
            <a:spAutoFit/>
          </a:bodyPr>
          <a:lstStyle/>
          <a:p>
            <a:r>
              <a:rPr lang="es-EC" dirty="0" smtClean="0"/>
              <a:t>2014</a:t>
            </a:r>
            <a:endParaRPr lang="es-EC" dirty="0"/>
          </a:p>
        </p:txBody>
      </p:sp>
      <p:sp>
        <p:nvSpPr>
          <p:cNvPr id="19" name="Rectángulo 18"/>
          <p:cNvSpPr/>
          <p:nvPr/>
        </p:nvSpPr>
        <p:spPr>
          <a:xfrm>
            <a:off x="7519281" y="3299487"/>
            <a:ext cx="94891" cy="767751"/>
          </a:xfrm>
          <a:prstGeom prst="rect">
            <a:avLst/>
          </a:prstGeom>
          <a:solidFill>
            <a:srgbClr val="D74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CuadroTexto 19"/>
          <p:cNvSpPr txBox="1"/>
          <p:nvPr/>
        </p:nvSpPr>
        <p:spPr>
          <a:xfrm>
            <a:off x="7562443" y="3426144"/>
            <a:ext cx="582211" cy="307777"/>
          </a:xfrm>
          <a:prstGeom prst="rect">
            <a:avLst/>
          </a:prstGeom>
          <a:noFill/>
        </p:spPr>
        <p:txBody>
          <a:bodyPr wrap="none" rtlCol="0">
            <a:spAutoFit/>
          </a:bodyPr>
          <a:lstStyle/>
          <a:p>
            <a:r>
              <a:rPr lang="es-EC" dirty="0" smtClean="0"/>
              <a:t>2015</a:t>
            </a:r>
            <a:endParaRPr lang="es-EC" dirty="0"/>
          </a:p>
        </p:txBody>
      </p:sp>
      <p:sp>
        <p:nvSpPr>
          <p:cNvPr id="22" name="CuadroTexto 21"/>
          <p:cNvSpPr txBox="1"/>
          <p:nvPr/>
        </p:nvSpPr>
        <p:spPr>
          <a:xfrm>
            <a:off x="961481" y="1991230"/>
            <a:ext cx="1311216" cy="523220"/>
          </a:xfrm>
          <a:prstGeom prst="rect">
            <a:avLst/>
          </a:prstGeom>
          <a:noFill/>
        </p:spPr>
        <p:txBody>
          <a:bodyPr wrap="square" rtlCol="0">
            <a:spAutoFit/>
          </a:bodyPr>
          <a:lstStyle/>
          <a:p>
            <a:r>
              <a:rPr lang="es-EC" b="1" dirty="0" smtClean="0"/>
              <a:t>IEEE 802.11a (54 Mbps) </a:t>
            </a:r>
            <a:endParaRPr lang="es-EC" b="1" dirty="0"/>
          </a:p>
        </p:txBody>
      </p:sp>
      <p:sp>
        <p:nvSpPr>
          <p:cNvPr id="23" name="CuadroTexto 22"/>
          <p:cNvSpPr txBox="1"/>
          <p:nvPr/>
        </p:nvSpPr>
        <p:spPr>
          <a:xfrm>
            <a:off x="1725637" y="3997446"/>
            <a:ext cx="1311216" cy="523220"/>
          </a:xfrm>
          <a:prstGeom prst="rect">
            <a:avLst/>
          </a:prstGeom>
          <a:noFill/>
        </p:spPr>
        <p:txBody>
          <a:bodyPr wrap="square" rtlCol="0">
            <a:spAutoFit/>
          </a:bodyPr>
          <a:lstStyle/>
          <a:p>
            <a:r>
              <a:rPr lang="es-EC" b="1" dirty="0" smtClean="0"/>
              <a:t>IEEE 802.11b (11 Mbps)  </a:t>
            </a:r>
            <a:endParaRPr lang="es-EC" b="1" dirty="0"/>
          </a:p>
        </p:txBody>
      </p:sp>
      <p:sp>
        <p:nvSpPr>
          <p:cNvPr id="24" name="CuadroTexto 23"/>
          <p:cNvSpPr txBox="1"/>
          <p:nvPr/>
        </p:nvSpPr>
        <p:spPr>
          <a:xfrm>
            <a:off x="3382994" y="1946206"/>
            <a:ext cx="1311216" cy="523220"/>
          </a:xfrm>
          <a:prstGeom prst="rect">
            <a:avLst/>
          </a:prstGeom>
          <a:noFill/>
        </p:spPr>
        <p:txBody>
          <a:bodyPr wrap="square" rtlCol="0">
            <a:spAutoFit/>
          </a:bodyPr>
          <a:lstStyle/>
          <a:p>
            <a:r>
              <a:rPr lang="es-EC" b="1" dirty="0" smtClean="0"/>
              <a:t>IEEE 802.11g (54 Mbps)  </a:t>
            </a:r>
            <a:endParaRPr lang="es-EC" b="1" dirty="0"/>
          </a:p>
        </p:txBody>
      </p:sp>
      <p:sp>
        <p:nvSpPr>
          <p:cNvPr id="25" name="CuadroTexto 24"/>
          <p:cNvSpPr txBox="1"/>
          <p:nvPr/>
        </p:nvSpPr>
        <p:spPr>
          <a:xfrm>
            <a:off x="4964136" y="3950690"/>
            <a:ext cx="1311216" cy="523220"/>
          </a:xfrm>
          <a:prstGeom prst="rect">
            <a:avLst/>
          </a:prstGeom>
          <a:noFill/>
        </p:spPr>
        <p:txBody>
          <a:bodyPr wrap="square" rtlCol="0">
            <a:spAutoFit/>
          </a:bodyPr>
          <a:lstStyle/>
          <a:p>
            <a:r>
              <a:rPr lang="es-EC" b="1" dirty="0" smtClean="0"/>
              <a:t>IEEE 802.11n (600 Mbps)  </a:t>
            </a:r>
            <a:endParaRPr lang="es-EC" b="1" dirty="0"/>
          </a:p>
        </p:txBody>
      </p:sp>
      <p:sp>
        <p:nvSpPr>
          <p:cNvPr id="26" name="CuadroTexto 25"/>
          <p:cNvSpPr txBox="1"/>
          <p:nvPr/>
        </p:nvSpPr>
        <p:spPr>
          <a:xfrm>
            <a:off x="6120578" y="1920889"/>
            <a:ext cx="1910614" cy="523220"/>
          </a:xfrm>
          <a:prstGeom prst="rect">
            <a:avLst/>
          </a:prstGeom>
          <a:noFill/>
        </p:spPr>
        <p:txBody>
          <a:bodyPr wrap="square" rtlCol="0">
            <a:spAutoFit/>
          </a:bodyPr>
          <a:lstStyle/>
          <a:p>
            <a:r>
              <a:rPr lang="es-EC" b="1" dirty="0" smtClean="0"/>
              <a:t>IEEE 802.11ac Wave 1 (433,3 </a:t>
            </a:r>
            <a:r>
              <a:rPr lang="es-EC" b="1" dirty="0"/>
              <a:t>M</a:t>
            </a:r>
            <a:r>
              <a:rPr lang="es-EC" b="1" dirty="0" smtClean="0"/>
              <a:t>bps)  </a:t>
            </a:r>
            <a:endParaRPr lang="es-EC" b="1" dirty="0"/>
          </a:p>
        </p:txBody>
      </p:sp>
      <p:sp>
        <p:nvSpPr>
          <p:cNvPr id="27" name="CuadroTexto 26"/>
          <p:cNvSpPr txBox="1"/>
          <p:nvPr/>
        </p:nvSpPr>
        <p:spPr>
          <a:xfrm>
            <a:off x="6849725" y="4001532"/>
            <a:ext cx="1961071" cy="523220"/>
          </a:xfrm>
          <a:prstGeom prst="rect">
            <a:avLst/>
          </a:prstGeom>
          <a:noFill/>
        </p:spPr>
        <p:txBody>
          <a:bodyPr wrap="square" rtlCol="0">
            <a:spAutoFit/>
          </a:bodyPr>
          <a:lstStyle/>
          <a:p>
            <a:r>
              <a:rPr lang="es-EC" b="1" dirty="0" smtClean="0"/>
              <a:t>IEEE 802.11ac Wave 2 (866,7 </a:t>
            </a:r>
            <a:r>
              <a:rPr lang="es-EC" b="1" dirty="0"/>
              <a:t>M</a:t>
            </a:r>
            <a:r>
              <a:rPr lang="es-EC" b="1" dirty="0" smtClean="0"/>
              <a:t>bps)  </a:t>
            </a:r>
            <a:endParaRPr lang="es-EC" b="1" dirty="0"/>
          </a:p>
        </p:txBody>
      </p:sp>
      <p:sp>
        <p:nvSpPr>
          <p:cNvPr id="41" name="CuadroTexto 40">
            <a:extLst>
              <a:ext uri="{FF2B5EF4-FFF2-40B4-BE49-F238E27FC236}">
                <a16:creationId xmlns:a16="http://schemas.microsoft.com/office/drawing/2014/main" xmlns="" id="{80BA5AF1-E3ED-40B6-8BAC-2A14911CB3A5}"/>
              </a:ext>
            </a:extLst>
          </p:cNvPr>
          <p:cNvSpPr txBox="1"/>
          <p:nvPr/>
        </p:nvSpPr>
        <p:spPr>
          <a:xfrm>
            <a:off x="173148" y="6372808"/>
            <a:ext cx="284052" cy="307777"/>
          </a:xfrm>
          <a:prstGeom prst="rect">
            <a:avLst/>
          </a:prstGeom>
          <a:noFill/>
        </p:spPr>
        <p:txBody>
          <a:bodyPr wrap="none" rtlCol="0">
            <a:spAutoFit/>
          </a:bodyPr>
          <a:lstStyle/>
          <a:p>
            <a:r>
              <a:rPr lang="es-ES" dirty="0"/>
              <a:t>5</a:t>
            </a:r>
          </a:p>
        </p:txBody>
      </p:sp>
      <p:sp>
        <p:nvSpPr>
          <p:cNvPr id="42" name="CuadroTexto 41"/>
          <p:cNvSpPr txBox="1"/>
          <p:nvPr/>
        </p:nvSpPr>
        <p:spPr>
          <a:xfrm>
            <a:off x="2416967" y="3464123"/>
            <a:ext cx="582211" cy="307777"/>
          </a:xfrm>
          <a:prstGeom prst="rect">
            <a:avLst/>
          </a:prstGeom>
          <a:noFill/>
        </p:spPr>
        <p:txBody>
          <a:bodyPr wrap="none" rtlCol="0">
            <a:spAutoFit/>
          </a:bodyPr>
          <a:lstStyle/>
          <a:p>
            <a:r>
              <a:rPr lang="es-EC" dirty="0" smtClean="0"/>
              <a:t>1999</a:t>
            </a:r>
            <a:endParaRPr lang="es-EC" dirty="0"/>
          </a:p>
        </p:txBody>
      </p:sp>
    </p:spTree>
    <p:extLst>
      <p:ext uri="{BB962C8B-B14F-4D97-AF65-F5344CB8AC3E}">
        <p14:creationId xmlns:p14="http://schemas.microsoft.com/office/powerpoint/2010/main" val="246344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P spid="28" grpId="0"/>
      <p:bldP spid="33" grpId="0"/>
      <p:bldP spid="31" grpId="0"/>
      <p:bldP spid="39" grpId="0" animBg="1"/>
      <p:bldP spid="38" grpId="0" animBg="1"/>
      <p:bldP spid="37" grpId="0" animBg="1"/>
      <p:bldP spid="36" grpId="0" animBg="1"/>
      <p:bldP spid="35" grpId="0" animBg="1"/>
      <p:bldP spid="34" grpId="0"/>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p:bldP spid="16" grpId="0"/>
      <p:bldP spid="17" grpId="0"/>
      <p:bldP spid="18" grpId="0"/>
      <p:bldP spid="19" grpId="0" animBg="1"/>
      <p:bldP spid="20" grpId="0"/>
      <p:bldP spid="22" grpId="0"/>
      <p:bldP spid="23" grpId="0"/>
      <p:bldP spid="24" grpId="0"/>
      <p:bldP spid="25" grpId="0"/>
      <p:bldP spid="26" grpId="0"/>
      <p:bldP spid="27"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Trabajos Relacionados</a:t>
            </a:r>
            <a:endParaRPr lang="es-EC" dirty="0">
              <a:solidFill>
                <a:schemeClr val="tx1"/>
              </a:solidFill>
            </a:endParaRPr>
          </a:p>
        </p:txBody>
      </p:sp>
      <p:sp>
        <p:nvSpPr>
          <p:cNvPr id="4" name="CuadroTexto 3">
            <a:extLst>
              <a:ext uri="{FF2B5EF4-FFF2-40B4-BE49-F238E27FC236}">
                <a16:creationId xmlns:a16="http://schemas.microsoft.com/office/drawing/2014/main" xmlns="" id="{80BA5AF1-E3ED-40B6-8BAC-2A14911CB3A5}"/>
              </a:ext>
            </a:extLst>
          </p:cNvPr>
          <p:cNvSpPr txBox="1"/>
          <p:nvPr/>
        </p:nvSpPr>
        <p:spPr>
          <a:xfrm>
            <a:off x="173148" y="6372808"/>
            <a:ext cx="284052" cy="307777"/>
          </a:xfrm>
          <a:prstGeom prst="rect">
            <a:avLst/>
          </a:prstGeom>
          <a:noFill/>
        </p:spPr>
        <p:txBody>
          <a:bodyPr wrap="none" rtlCol="0">
            <a:spAutoFit/>
          </a:bodyPr>
          <a:lstStyle/>
          <a:p>
            <a:r>
              <a:rPr lang="es-ES" dirty="0"/>
              <a:t>6</a:t>
            </a:r>
          </a:p>
        </p:txBody>
      </p:sp>
      <p:pic>
        <p:nvPicPr>
          <p:cNvPr id="8" name="Imagen 7"/>
          <p:cNvPicPr>
            <a:picLocks noChangeAspect="1"/>
          </p:cNvPicPr>
          <p:nvPr/>
        </p:nvPicPr>
        <p:blipFill>
          <a:blip r:embed="rId2"/>
          <a:stretch>
            <a:fillRect/>
          </a:stretch>
        </p:blipFill>
        <p:spPr>
          <a:xfrm>
            <a:off x="536994" y="939738"/>
            <a:ext cx="2389239" cy="2622969"/>
          </a:xfrm>
          <a:prstGeom prst="rect">
            <a:avLst/>
          </a:prstGeom>
        </p:spPr>
      </p:pic>
      <p:sp>
        <p:nvSpPr>
          <p:cNvPr id="10" name="Rectángulo 9"/>
          <p:cNvSpPr/>
          <p:nvPr/>
        </p:nvSpPr>
        <p:spPr>
          <a:xfrm>
            <a:off x="3006027" y="1235559"/>
            <a:ext cx="1775163" cy="2031325"/>
          </a:xfrm>
          <a:prstGeom prst="rect">
            <a:avLst/>
          </a:prstGeom>
        </p:spPr>
        <p:txBody>
          <a:bodyPr wrap="square">
            <a:spAutoFit/>
          </a:bodyPr>
          <a:lstStyle/>
          <a:p>
            <a:r>
              <a:rPr lang="en-US" dirty="0">
                <a:latin typeface="TimesNewRomanPSMT"/>
              </a:rPr>
              <a:t>Performance Evaluation of Wireless Network</a:t>
            </a:r>
          </a:p>
          <a:p>
            <a:r>
              <a:rPr lang="en-US" dirty="0">
                <a:latin typeface="TimesNewRomanPSMT"/>
              </a:rPr>
              <a:t>in conformance with IEEE 802.11n in Co-</a:t>
            </a:r>
          </a:p>
          <a:p>
            <a:r>
              <a:rPr lang="es-EC" dirty="0" err="1">
                <a:latin typeface="TimesNewRomanPSMT"/>
              </a:rPr>
              <a:t>Channel</a:t>
            </a:r>
            <a:r>
              <a:rPr lang="es-EC" dirty="0">
                <a:latin typeface="TimesNewRomanPSMT"/>
              </a:rPr>
              <a:t> </a:t>
            </a:r>
            <a:r>
              <a:rPr lang="es-EC" dirty="0" err="1">
                <a:latin typeface="TimesNewRomanPSMT"/>
              </a:rPr>
              <a:t>Interference</a:t>
            </a:r>
            <a:r>
              <a:rPr lang="es-EC" dirty="0">
                <a:latin typeface="TimesNewRomanPSMT"/>
              </a:rPr>
              <a:t> </a:t>
            </a:r>
            <a:r>
              <a:rPr lang="es-EC" dirty="0" err="1">
                <a:latin typeface="TimesNewRomanPSMT"/>
              </a:rPr>
              <a:t>Scenarios</a:t>
            </a:r>
            <a:endParaRPr lang="es-EC" dirty="0"/>
          </a:p>
        </p:txBody>
      </p:sp>
      <p:sp>
        <p:nvSpPr>
          <p:cNvPr id="12" name="Rectángulo 11"/>
          <p:cNvSpPr/>
          <p:nvPr/>
        </p:nvSpPr>
        <p:spPr>
          <a:xfrm>
            <a:off x="7280695" y="1445499"/>
            <a:ext cx="1630392" cy="1600438"/>
          </a:xfrm>
          <a:prstGeom prst="rect">
            <a:avLst/>
          </a:prstGeom>
        </p:spPr>
        <p:txBody>
          <a:bodyPr wrap="square">
            <a:spAutoFit/>
          </a:bodyPr>
          <a:lstStyle/>
          <a:p>
            <a:r>
              <a:rPr lang="es-EC" dirty="0">
                <a:latin typeface="TimesNewRomanPSMT"/>
              </a:rPr>
              <a:t>E</a:t>
            </a:r>
            <a:r>
              <a:rPr lang="es-EC" dirty="0" smtClean="0">
                <a:latin typeface="TimesNewRomanPSMT"/>
              </a:rPr>
              <a:t>valuación de Desempeño del estándar IEEE 802.11n, en un</a:t>
            </a:r>
          </a:p>
          <a:p>
            <a:r>
              <a:rPr lang="es-EC" dirty="0" smtClean="0">
                <a:latin typeface="TimesNewRomanPSMT"/>
              </a:rPr>
              <a:t>ambiente de laboratorio. Caso de estudio ESPE</a:t>
            </a:r>
            <a:endParaRPr lang="es-EC" dirty="0"/>
          </a:p>
        </p:txBody>
      </p:sp>
      <p:pic>
        <p:nvPicPr>
          <p:cNvPr id="13" name="Imagen 12"/>
          <p:cNvPicPr>
            <a:picLocks noChangeAspect="1"/>
          </p:cNvPicPr>
          <p:nvPr/>
        </p:nvPicPr>
        <p:blipFill>
          <a:blip r:embed="rId3"/>
          <a:stretch>
            <a:fillRect/>
          </a:stretch>
        </p:blipFill>
        <p:spPr>
          <a:xfrm>
            <a:off x="4781190" y="1549494"/>
            <a:ext cx="2412520" cy="1392448"/>
          </a:xfrm>
          <a:prstGeom prst="rect">
            <a:avLst/>
          </a:prstGeom>
        </p:spPr>
      </p:pic>
      <p:sp>
        <p:nvSpPr>
          <p:cNvPr id="15" name="Rectángulo 14"/>
          <p:cNvSpPr/>
          <p:nvPr/>
        </p:nvSpPr>
        <p:spPr>
          <a:xfrm>
            <a:off x="2926233" y="3803356"/>
            <a:ext cx="1775163" cy="1600438"/>
          </a:xfrm>
          <a:prstGeom prst="rect">
            <a:avLst/>
          </a:prstGeom>
        </p:spPr>
        <p:txBody>
          <a:bodyPr wrap="square">
            <a:spAutoFit/>
          </a:bodyPr>
          <a:lstStyle/>
          <a:p>
            <a:r>
              <a:rPr lang="en-US" dirty="0" err="1" smtClean="0">
                <a:latin typeface="TimesNewRomanPSMT"/>
              </a:rPr>
              <a:t>Análisis</a:t>
            </a:r>
            <a:r>
              <a:rPr lang="en-US" dirty="0" smtClean="0">
                <a:latin typeface="TimesNewRomanPSMT"/>
              </a:rPr>
              <a:t> del </a:t>
            </a:r>
            <a:r>
              <a:rPr lang="en-US" dirty="0" err="1" smtClean="0">
                <a:latin typeface="TimesNewRomanPSMT"/>
              </a:rPr>
              <a:t>Desempeño</a:t>
            </a:r>
            <a:r>
              <a:rPr lang="en-US" dirty="0" smtClean="0">
                <a:latin typeface="TimesNewRomanPSMT"/>
              </a:rPr>
              <a:t> de </a:t>
            </a:r>
            <a:r>
              <a:rPr lang="en-US" dirty="0" err="1" smtClean="0">
                <a:latin typeface="TimesNewRomanPSMT"/>
              </a:rPr>
              <a:t>una</a:t>
            </a:r>
            <a:r>
              <a:rPr lang="en-US" dirty="0" smtClean="0">
                <a:latin typeface="TimesNewRomanPSMT"/>
              </a:rPr>
              <a:t> Red con </a:t>
            </a:r>
            <a:r>
              <a:rPr lang="en-US" dirty="0" err="1" smtClean="0">
                <a:latin typeface="TimesNewRomanPSMT"/>
              </a:rPr>
              <a:t>Tecnología</a:t>
            </a:r>
            <a:r>
              <a:rPr lang="en-US" dirty="0" smtClean="0">
                <a:latin typeface="TimesNewRomanPSMT"/>
              </a:rPr>
              <a:t> WI-FI para </a:t>
            </a:r>
            <a:r>
              <a:rPr lang="en-US" dirty="0" err="1" smtClean="0">
                <a:latin typeface="TimesNewRomanPSMT"/>
              </a:rPr>
              <a:t>largas</a:t>
            </a:r>
            <a:r>
              <a:rPr lang="en-US" dirty="0" smtClean="0">
                <a:latin typeface="TimesNewRomanPSMT"/>
              </a:rPr>
              <a:t> </a:t>
            </a:r>
            <a:r>
              <a:rPr lang="en-US" dirty="0" err="1" smtClean="0">
                <a:latin typeface="TimesNewRomanPSMT"/>
              </a:rPr>
              <a:t>distancias</a:t>
            </a:r>
            <a:r>
              <a:rPr lang="en-US" dirty="0" smtClean="0">
                <a:latin typeface="TimesNewRomanPSMT"/>
              </a:rPr>
              <a:t> </a:t>
            </a:r>
            <a:r>
              <a:rPr lang="en-US" dirty="0" err="1" smtClean="0">
                <a:latin typeface="TimesNewRomanPSMT"/>
              </a:rPr>
              <a:t>en</a:t>
            </a:r>
            <a:r>
              <a:rPr lang="en-US" dirty="0" smtClean="0">
                <a:latin typeface="TimesNewRomanPSMT"/>
              </a:rPr>
              <a:t> la region Costa del Ecuador</a:t>
            </a:r>
            <a:endParaRPr lang="es-EC" dirty="0"/>
          </a:p>
        </p:txBody>
      </p:sp>
      <p:pic>
        <p:nvPicPr>
          <p:cNvPr id="16" name="Imagen 15"/>
          <p:cNvPicPr>
            <a:picLocks noChangeAspect="1"/>
          </p:cNvPicPr>
          <p:nvPr/>
        </p:nvPicPr>
        <p:blipFill>
          <a:blip r:embed="rId4"/>
          <a:stretch>
            <a:fillRect/>
          </a:stretch>
        </p:blipFill>
        <p:spPr>
          <a:xfrm>
            <a:off x="1180961" y="4738398"/>
            <a:ext cx="1622624" cy="1087158"/>
          </a:xfrm>
          <a:prstGeom prst="rect">
            <a:avLst/>
          </a:prstGeom>
        </p:spPr>
      </p:pic>
      <p:pic>
        <p:nvPicPr>
          <p:cNvPr id="17" name="Imagen 16"/>
          <p:cNvPicPr>
            <a:picLocks noChangeAspect="1"/>
          </p:cNvPicPr>
          <p:nvPr/>
        </p:nvPicPr>
        <p:blipFill>
          <a:blip r:embed="rId5"/>
          <a:stretch>
            <a:fillRect/>
          </a:stretch>
        </p:blipFill>
        <p:spPr>
          <a:xfrm>
            <a:off x="646123" y="3696122"/>
            <a:ext cx="1622624" cy="1063370"/>
          </a:xfrm>
          <a:prstGeom prst="rect">
            <a:avLst/>
          </a:prstGeom>
        </p:spPr>
      </p:pic>
      <p:pic>
        <p:nvPicPr>
          <p:cNvPr id="18" name="Imagen 17"/>
          <p:cNvPicPr>
            <a:picLocks noChangeAspect="1"/>
          </p:cNvPicPr>
          <p:nvPr/>
        </p:nvPicPr>
        <p:blipFill>
          <a:blip r:embed="rId6"/>
          <a:stretch>
            <a:fillRect/>
          </a:stretch>
        </p:blipFill>
        <p:spPr>
          <a:xfrm>
            <a:off x="4781190" y="3803356"/>
            <a:ext cx="2398773" cy="1667290"/>
          </a:xfrm>
          <a:prstGeom prst="rect">
            <a:avLst/>
          </a:prstGeom>
        </p:spPr>
      </p:pic>
      <p:sp>
        <p:nvSpPr>
          <p:cNvPr id="19" name="Rectángulo 18"/>
          <p:cNvSpPr/>
          <p:nvPr/>
        </p:nvSpPr>
        <p:spPr>
          <a:xfrm>
            <a:off x="7259757" y="3729060"/>
            <a:ext cx="1717377" cy="1815882"/>
          </a:xfrm>
          <a:prstGeom prst="rect">
            <a:avLst/>
          </a:prstGeom>
        </p:spPr>
        <p:txBody>
          <a:bodyPr wrap="square">
            <a:spAutoFit/>
          </a:bodyPr>
          <a:lstStyle/>
          <a:p>
            <a:r>
              <a:rPr lang="en-US" dirty="0">
                <a:latin typeface="NimbusRomNo9L-Regu"/>
              </a:rPr>
              <a:t>Performance Evaluation of WiFi Technology in</a:t>
            </a:r>
          </a:p>
          <a:p>
            <a:r>
              <a:rPr lang="en-US" dirty="0">
                <a:latin typeface="NimbusRomNo9L-Regu"/>
              </a:rPr>
              <a:t>Conformance with IEEE 802.11b/n/ac and WDS for</a:t>
            </a:r>
          </a:p>
          <a:p>
            <a:r>
              <a:rPr lang="es-EC" dirty="0" err="1">
                <a:latin typeface="NimbusRomNo9L-Regu"/>
              </a:rPr>
              <a:t>Indoor</a:t>
            </a:r>
            <a:r>
              <a:rPr lang="es-EC" dirty="0">
                <a:latin typeface="NimbusRomNo9L-Regu"/>
              </a:rPr>
              <a:t> </a:t>
            </a:r>
            <a:r>
              <a:rPr lang="es-EC" dirty="0" err="1">
                <a:latin typeface="NimbusRomNo9L-Regu"/>
              </a:rPr>
              <a:t>Environments</a:t>
            </a:r>
            <a:endParaRPr lang="es-EC" dirty="0"/>
          </a:p>
        </p:txBody>
      </p:sp>
    </p:spTree>
    <p:extLst>
      <p:ext uri="{BB962C8B-B14F-4D97-AF65-F5344CB8AC3E}">
        <p14:creationId xmlns:p14="http://schemas.microsoft.com/office/powerpoint/2010/main" val="2231521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C" dirty="0" smtClean="0">
                <a:solidFill>
                  <a:schemeClr val="tx1"/>
                </a:solidFill>
              </a:rPr>
              <a:t>Objetivos</a:t>
            </a:r>
            <a:endParaRPr lang="es-EC" dirty="0">
              <a:solidFill>
                <a:schemeClr val="tx1"/>
              </a:solidFill>
            </a:endParaRPr>
          </a:p>
        </p:txBody>
      </p:sp>
      <p:sp>
        <p:nvSpPr>
          <p:cNvPr id="6" name="Marcador de texto 5"/>
          <p:cNvSpPr>
            <a:spLocks noGrp="1"/>
          </p:cNvSpPr>
          <p:nvPr>
            <p:ph type="body" idx="1"/>
          </p:nvPr>
        </p:nvSpPr>
        <p:spPr>
          <a:xfrm>
            <a:off x="315174" y="1922121"/>
            <a:ext cx="4040188" cy="639762"/>
          </a:xfrm>
        </p:spPr>
        <p:txBody>
          <a:bodyPr/>
          <a:lstStyle/>
          <a:p>
            <a:r>
              <a:rPr lang="es-EC" dirty="0" smtClean="0">
                <a:solidFill>
                  <a:schemeClr val="tx1"/>
                </a:solidFill>
              </a:rPr>
              <a:t>Objetivo General</a:t>
            </a:r>
            <a:endParaRPr lang="es-EC" dirty="0">
              <a:solidFill>
                <a:schemeClr val="tx1"/>
              </a:solidFill>
            </a:endParaRPr>
          </a:p>
        </p:txBody>
      </p:sp>
      <p:sp>
        <p:nvSpPr>
          <p:cNvPr id="7" name="Marcador de texto 6"/>
          <p:cNvSpPr>
            <a:spLocks noGrp="1"/>
          </p:cNvSpPr>
          <p:nvPr>
            <p:ph type="body" idx="2"/>
          </p:nvPr>
        </p:nvSpPr>
        <p:spPr>
          <a:xfrm>
            <a:off x="457200" y="2739259"/>
            <a:ext cx="3282350" cy="1341730"/>
          </a:xfrm>
        </p:spPr>
        <p:txBody>
          <a:bodyPr/>
          <a:lstStyle/>
          <a:p>
            <a:pPr marL="76200" indent="0">
              <a:lnSpc>
                <a:spcPct val="150000"/>
              </a:lnSpc>
              <a:buNone/>
            </a:pPr>
            <a:r>
              <a:rPr lang="es-EC" sz="1300" dirty="0">
                <a:solidFill>
                  <a:schemeClr val="tx1"/>
                </a:solidFill>
              </a:rPr>
              <a:t>Analizar el desempeño de la tecnología WiFi en concordancia con el estándar IEEE 802.11ac en escenarios interferidos y no interferidos para ambientes interiores.</a:t>
            </a:r>
          </a:p>
        </p:txBody>
      </p:sp>
      <p:sp>
        <p:nvSpPr>
          <p:cNvPr id="8" name="Marcador de texto 7"/>
          <p:cNvSpPr>
            <a:spLocks noGrp="1"/>
          </p:cNvSpPr>
          <p:nvPr>
            <p:ph type="body" idx="3"/>
          </p:nvPr>
        </p:nvSpPr>
        <p:spPr>
          <a:xfrm>
            <a:off x="4366972" y="895351"/>
            <a:ext cx="4041775" cy="639762"/>
          </a:xfrm>
        </p:spPr>
        <p:txBody>
          <a:bodyPr/>
          <a:lstStyle/>
          <a:p>
            <a:r>
              <a:rPr lang="es-EC" dirty="0" smtClean="0">
                <a:solidFill>
                  <a:schemeClr val="tx1"/>
                </a:solidFill>
              </a:rPr>
              <a:t>Objetivos Específicos</a:t>
            </a:r>
            <a:endParaRPr lang="es-EC" dirty="0">
              <a:solidFill>
                <a:schemeClr val="tx1"/>
              </a:solidFill>
            </a:endParaRPr>
          </a:p>
        </p:txBody>
      </p:sp>
      <p:sp>
        <p:nvSpPr>
          <p:cNvPr id="10" name="CuadroTexto 9"/>
          <p:cNvSpPr txBox="1"/>
          <p:nvPr/>
        </p:nvSpPr>
        <p:spPr>
          <a:xfrm>
            <a:off x="3739550" y="1759400"/>
            <a:ext cx="5296618" cy="397031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EC" sz="1200" dirty="0">
                <a:solidFill>
                  <a:schemeClr val="tx1"/>
                </a:solidFill>
              </a:rPr>
              <a:t>Realizar un estudio del estado del arte referente al análisis del desempeño de redes WLAN en concordancia con el estándar IEEE 802.11.</a:t>
            </a:r>
          </a:p>
          <a:p>
            <a:pPr marL="285750" indent="-285750">
              <a:lnSpc>
                <a:spcPct val="150000"/>
              </a:lnSpc>
              <a:buFont typeface="Arial" panose="020B0604020202020204" pitchFamily="34" charset="0"/>
              <a:buChar char="•"/>
            </a:pPr>
            <a:r>
              <a:rPr lang="es-EC" sz="1200" dirty="0">
                <a:solidFill>
                  <a:schemeClr val="tx1"/>
                </a:solidFill>
              </a:rPr>
              <a:t>Implementar una red de área local inalámbrica (WLAN) en concordancia con el estándar IEEE 802.11ac compuesta por tres AP (Access Point) y dos PC portátiles como estaciones suscriptoras.</a:t>
            </a:r>
          </a:p>
          <a:p>
            <a:pPr marL="285750" indent="-285750">
              <a:lnSpc>
                <a:spcPct val="150000"/>
              </a:lnSpc>
              <a:buFont typeface="Arial" panose="020B0604020202020204" pitchFamily="34" charset="0"/>
              <a:buChar char="•"/>
            </a:pPr>
            <a:r>
              <a:rPr lang="es-EC" sz="1200" dirty="0">
                <a:solidFill>
                  <a:schemeClr val="tx1"/>
                </a:solidFill>
              </a:rPr>
              <a:t>Implementar un enlace entre un AP (Access Point) y dos estaciones suscriptoras para el análisis del estándar IEEE 802.11ac en su versión WAVE 1 y un enlace entre un AP y una estación suscriptora para la versión WAVE 2 del mismo estándar</a:t>
            </a:r>
            <a:r>
              <a:rPr lang="es-EC" sz="1200" dirty="0" smtClean="0">
                <a:solidFill>
                  <a:schemeClr val="tx1"/>
                </a:solidFill>
              </a:rPr>
              <a:t>.</a:t>
            </a:r>
          </a:p>
          <a:p>
            <a:pPr marL="285750" indent="-285750">
              <a:lnSpc>
                <a:spcPct val="150000"/>
              </a:lnSpc>
              <a:buFont typeface="Arial" panose="020B0604020202020204" pitchFamily="34" charset="0"/>
              <a:buChar char="•"/>
            </a:pPr>
            <a:r>
              <a:rPr lang="es-EC" sz="1200" dirty="0">
                <a:solidFill>
                  <a:schemeClr val="tx1"/>
                </a:solidFill>
              </a:rPr>
              <a:t>Evaluar el desempeño de las redes en los escenarios propuestos mediante la técnica de inyección de tráfico.</a:t>
            </a:r>
          </a:p>
          <a:p>
            <a:pPr marL="285750" indent="-285750">
              <a:lnSpc>
                <a:spcPct val="150000"/>
              </a:lnSpc>
              <a:buFont typeface="Arial" panose="020B0604020202020204" pitchFamily="34" charset="0"/>
              <a:buChar char="•"/>
            </a:pPr>
            <a:r>
              <a:rPr lang="es-EC" sz="1200" dirty="0">
                <a:solidFill>
                  <a:schemeClr val="tx1"/>
                </a:solidFill>
              </a:rPr>
              <a:t>Analizar los resultados obtenidos de las métricas de desempeño en función del jitter, throughput, delay y paquetes perdidos</a:t>
            </a:r>
            <a:r>
              <a:rPr lang="es-EC" sz="1200" dirty="0" smtClean="0">
                <a:solidFill>
                  <a:schemeClr val="tx1"/>
                </a:solidFill>
              </a:rPr>
              <a:t>.</a:t>
            </a:r>
            <a:endParaRPr lang="es-EC" sz="1200" dirty="0">
              <a:solidFill>
                <a:schemeClr val="tx1"/>
              </a:solidFill>
            </a:endParaRPr>
          </a:p>
        </p:txBody>
      </p:sp>
      <p:sp>
        <p:nvSpPr>
          <p:cNvPr id="11" name="CuadroTexto 10">
            <a:extLst>
              <a:ext uri="{FF2B5EF4-FFF2-40B4-BE49-F238E27FC236}">
                <a16:creationId xmlns:a16="http://schemas.microsoft.com/office/drawing/2014/main" xmlns="" id="{80BA5AF1-E3ED-40B6-8BAC-2A14911CB3A5}"/>
              </a:ext>
            </a:extLst>
          </p:cNvPr>
          <p:cNvSpPr txBox="1"/>
          <p:nvPr/>
        </p:nvSpPr>
        <p:spPr>
          <a:xfrm>
            <a:off x="173148" y="6372808"/>
            <a:ext cx="284052" cy="307777"/>
          </a:xfrm>
          <a:prstGeom prst="rect">
            <a:avLst/>
          </a:prstGeom>
          <a:noFill/>
        </p:spPr>
        <p:txBody>
          <a:bodyPr wrap="none" rtlCol="0">
            <a:spAutoFit/>
          </a:bodyPr>
          <a:lstStyle/>
          <a:p>
            <a:r>
              <a:rPr lang="es-ES" dirty="0"/>
              <a:t>7</a:t>
            </a:r>
          </a:p>
        </p:txBody>
      </p:sp>
    </p:spTree>
    <p:extLst>
      <p:ext uri="{BB962C8B-B14F-4D97-AF65-F5344CB8AC3E}">
        <p14:creationId xmlns:p14="http://schemas.microsoft.com/office/powerpoint/2010/main" val="282945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457200" y="750498"/>
            <a:ext cx="8229600" cy="5375666"/>
          </a:xfrm>
        </p:spPr>
        <p:txBody>
          <a:bodyPr/>
          <a:lstStyle/>
          <a:p>
            <a:pPr marL="76200" indent="0">
              <a:buNone/>
            </a:pPr>
            <a:r>
              <a:rPr lang="es-EC" b="1" dirty="0" smtClean="0">
                <a:solidFill>
                  <a:schemeClr val="tx1"/>
                </a:solidFill>
              </a:rPr>
              <a:t>Materiales</a:t>
            </a:r>
          </a:p>
          <a:p>
            <a:pPr marL="76200" indent="0">
              <a:buNone/>
            </a:pPr>
            <a:endParaRPr lang="es-EC" sz="1600" dirty="0" smtClean="0">
              <a:solidFill>
                <a:schemeClr val="tx1"/>
              </a:solidFill>
            </a:endParaRPr>
          </a:p>
          <a:p>
            <a:pPr marL="76200" indent="0">
              <a:buNone/>
            </a:pPr>
            <a:endParaRPr lang="es-EC" sz="1600" dirty="0">
              <a:solidFill>
                <a:schemeClr val="tx1"/>
              </a:solidFill>
            </a:endParaRPr>
          </a:p>
          <a:p>
            <a:pPr marL="76200" indent="0">
              <a:buNone/>
            </a:pPr>
            <a:endParaRPr lang="es-EC" sz="1600" dirty="0" smtClean="0">
              <a:solidFill>
                <a:schemeClr val="tx1"/>
              </a:solidFill>
            </a:endParaRPr>
          </a:p>
          <a:p>
            <a:pPr marL="76200" indent="0">
              <a:buNone/>
            </a:pPr>
            <a:endParaRPr lang="es-EC" sz="1600" dirty="0">
              <a:solidFill>
                <a:schemeClr val="tx1"/>
              </a:solidFill>
            </a:endParaRPr>
          </a:p>
          <a:p>
            <a:pPr marL="76200" indent="0">
              <a:buNone/>
            </a:pPr>
            <a:endParaRPr lang="es-EC" sz="1600" dirty="0" smtClean="0">
              <a:solidFill>
                <a:schemeClr val="tx1"/>
              </a:solidFill>
            </a:endParaRPr>
          </a:p>
          <a:p>
            <a:pPr marL="76200" indent="0">
              <a:buNone/>
            </a:pPr>
            <a:endParaRPr lang="es-EC" sz="1600" dirty="0">
              <a:solidFill>
                <a:schemeClr val="tx1"/>
              </a:solidFill>
            </a:endParaRPr>
          </a:p>
        </p:txBody>
      </p:sp>
      <p:sp>
        <p:nvSpPr>
          <p:cNvPr id="3" name="Título 2"/>
          <p:cNvSpPr>
            <a:spLocks noGrp="1"/>
          </p:cNvSpPr>
          <p:nvPr>
            <p:ph type="title"/>
          </p:nvPr>
        </p:nvSpPr>
        <p:spPr>
          <a:xfrm>
            <a:off x="457200" y="274638"/>
            <a:ext cx="8229600" cy="722058"/>
          </a:xfrm>
        </p:spPr>
        <p:txBody>
          <a:bodyPr/>
          <a:lstStyle/>
          <a:p>
            <a:r>
              <a:rPr lang="es-EC" dirty="0" smtClean="0">
                <a:solidFill>
                  <a:schemeClr val="tx1"/>
                </a:solidFill>
              </a:rPr>
              <a:t>Desarrollo</a:t>
            </a:r>
            <a:endParaRPr lang="es-EC" dirty="0">
              <a:solidFill>
                <a:schemeClr val="tx1"/>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353" y="3809349"/>
            <a:ext cx="2536166" cy="1426593"/>
          </a:xfrm>
          <a:prstGeom prst="rect">
            <a:avLst/>
          </a:prstGeom>
        </p:spPr>
      </p:pic>
      <p:pic>
        <p:nvPicPr>
          <p:cNvPr id="6" name="Imagen 5"/>
          <p:cNvPicPr>
            <a:picLocks noChangeAspect="1"/>
          </p:cNvPicPr>
          <p:nvPr/>
        </p:nvPicPr>
        <p:blipFill>
          <a:blip r:embed="rId3"/>
          <a:stretch>
            <a:fillRect/>
          </a:stretch>
        </p:blipFill>
        <p:spPr>
          <a:xfrm>
            <a:off x="1639702" y="3599675"/>
            <a:ext cx="2720225" cy="2013908"/>
          </a:xfrm>
          <a:prstGeom prst="rect">
            <a:avLst/>
          </a:prstGeom>
        </p:spPr>
      </p:pic>
      <p:sp>
        <p:nvSpPr>
          <p:cNvPr id="9" name="CuadroTexto 8"/>
          <p:cNvSpPr txBox="1"/>
          <p:nvPr/>
        </p:nvSpPr>
        <p:spPr>
          <a:xfrm>
            <a:off x="1098931" y="3221873"/>
            <a:ext cx="1231427" cy="307777"/>
          </a:xfrm>
          <a:prstGeom prst="rect">
            <a:avLst/>
          </a:prstGeom>
          <a:noFill/>
        </p:spPr>
        <p:txBody>
          <a:bodyPr wrap="none" rtlCol="0">
            <a:spAutoFit/>
          </a:bodyPr>
          <a:lstStyle/>
          <a:p>
            <a:r>
              <a:rPr lang="es-EC" dirty="0" smtClean="0"/>
              <a:t>PC Portátiles</a:t>
            </a:r>
            <a:endParaRPr lang="es-EC" dirty="0"/>
          </a:p>
        </p:txBody>
      </p:sp>
      <p:sp>
        <p:nvSpPr>
          <p:cNvPr id="10" name="CuadroTexto 9"/>
          <p:cNvSpPr txBox="1"/>
          <p:nvPr/>
        </p:nvSpPr>
        <p:spPr>
          <a:xfrm>
            <a:off x="3558565" y="3228875"/>
            <a:ext cx="1875835" cy="307777"/>
          </a:xfrm>
          <a:prstGeom prst="rect">
            <a:avLst/>
          </a:prstGeom>
          <a:noFill/>
        </p:spPr>
        <p:txBody>
          <a:bodyPr wrap="none" rtlCol="0">
            <a:spAutoFit/>
          </a:bodyPr>
          <a:lstStyle/>
          <a:p>
            <a:r>
              <a:rPr lang="es-EC" dirty="0" smtClean="0"/>
              <a:t>Routers Inalámbricos</a:t>
            </a:r>
            <a:endParaRPr lang="es-EC" dirty="0"/>
          </a:p>
        </p:txBody>
      </p:sp>
      <p:sp>
        <p:nvSpPr>
          <p:cNvPr id="11" name="CuadroTexto 10"/>
          <p:cNvSpPr txBox="1"/>
          <p:nvPr/>
        </p:nvSpPr>
        <p:spPr>
          <a:xfrm>
            <a:off x="6582615" y="3227890"/>
            <a:ext cx="1378904" cy="307777"/>
          </a:xfrm>
          <a:prstGeom prst="rect">
            <a:avLst/>
          </a:prstGeom>
          <a:noFill/>
        </p:spPr>
        <p:txBody>
          <a:bodyPr wrap="none" rtlCol="0">
            <a:spAutoFit/>
          </a:bodyPr>
          <a:lstStyle/>
          <a:p>
            <a:r>
              <a:rPr lang="es-EC" dirty="0" smtClean="0"/>
              <a:t>Cable Ethernet</a:t>
            </a:r>
            <a:endParaRPr lang="es-EC" dirty="0"/>
          </a:p>
        </p:txBody>
      </p:sp>
      <p:sp>
        <p:nvSpPr>
          <p:cNvPr id="12" name="CuadroTexto 11"/>
          <p:cNvSpPr txBox="1"/>
          <p:nvPr/>
        </p:nvSpPr>
        <p:spPr>
          <a:xfrm>
            <a:off x="1568778" y="5613582"/>
            <a:ext cx="2791149" cy="307777"/>
          </a:xfrm>
          <a:prstGeom prst="rect">
            <a:avLst/>
          </a:prstGeom>
          <a:noFill/>
        </p:spPr>
        <p:txBody>
          <a:bodyPr wrap="none" rtlCol="0">
            <a:spAutoFit/>
          </a:bodyPr>
          <a:lstStyle/>
          <a:p>
            <a:r>
              <a:rPr lang="es-EC" dirty="0" smtClean="0"/>
              <a:t>Software de Inyección de Tráfico</a:t>
            </a:r>
            <a:endParaRPr lang="es-EC" dirty="0"/>
          </a:p>
        </p:txBody>
      </p:sp>
      <p:sp>
        <p:nvSpPr>
          <p:cNvPr id="14" name="CuadroTexto 13"/>
          <p:cNvSpPr txBox="1"/>
          <p:nvPr/>
        </p:nvSpPr>
        <p:spPr>
          <a:xfrm>
            <a:off x="5542429" y="5613581"/>
            <a:ext cx="2303836" cy="307777"/>
          </a:xfrm>
          <a:prstGeom prst="rect">
            <a:avLst/>
          </a:prstGeom>
          <a:noFill/>
        </p:spPr>
        <p:txBody>
          <a:bodyPr wrap="none" rtlCol="0">
            <a:spAutoFit/>
          </a:bodyPr>
          <a:lstStyle/>
          <a:p>
            <a:r>
              <a:rPr lang="es-EC" dirty="0" smtClean="0"/>
              <a:t>Software de Programación</a:t>
            </a:r>
            <a:endParaRPr lang="es-EC" dirty="0"/>
          </a:p>
        </p:txBody>
      </p:sp>
      <p:pic>
        <p:nvPicPr>
          <p:cNvPr id="1026" name="Picture 2" descr="Amazon.com: Cable Ethernet Cat 6 (a un precio de Cat5e pero mayor ancho de  banda) plano de red de Internet, cable de red Cat6 Ethernet corto – cable  LAN negro para computadora +"/>
          <p:cNvPicPr>
            <a:picLocks noChangeAspect="1" noChangeArrowheads="1"/>
          </p:cNvPicPr>
          <p:nvPr/>
        </p:nvPicPr>
        <p:blipFill rotWithShape="1">
          <a:blip r:embed="rId4">
            <a:extLst>
              <a:ext uri="{28A0092B-C50C-407E-A947-70E740481C1C}">
                <a14:useLocalDpi xmlns:a14="http://schemas.microsoft.com/office/drawing/2010/main" val="0"/>
              </a:ext>
            </a:extLst>
          </a:blip>
          <a:srcRect t="6515" b="5473"/>
          <a:stretch/>
        </p:blipFill>
        <p:spPr bwMode="auto">
          <a:xfrm>
            <a:off x="6249748" y="1463176"/>
            <a:ext cx="2044637" cy="1764714"/>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xmlns="" id="{80BA5AF1-E3ED-40B6-8BAC-2A14911CB3A5}"/>
              </a:ext>
            </a:extLst>
          </p:cNvPr>
          <p:cNvSpPr txBox="1"/>
          <p:nvPr/>
        </p:nvSpPr>
        <p:spPr>
          <a:xfrm>
            <a:off x="173148" y="6372808"/>
            <a:ext cx="284052" cy="307777"/>
          </a:xfrm>
          <a:prstGeom prst="rect">
            <a:avLst/>
          </a:prstGeom>
          <a:noFill/>
        </p:spPr>
        <p:txBody>
          <a:bodyPr wrap="none" rtlCol="0">
            <a:spAutoFit/>
          </a:bodyPr>
          <a:lstStyle/>
          <a:p>
            <a:r>
              <a:rPr lang="es-ES" dirty="0"/>
              <a:t>8</a:t>
            </a:r>
          </a:p>
        </p:txBody>
      </p:sp>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2331" t="6593" r="1697"/>
          <a:stretch/>
        </p:blipFill>
        <p:spPr>
          <a:xfrm>
            <a:off x="3257806" y="1463176"/>
            <a:ext cx="2628388" cy="1764714"/>
          </a:xfrm>
          <a:prstGeom prst="rect">
            <a:avLst/>
          </a:prstGeom>
        </p:spPr>
      </p:pic>
      <p:pic>
        <p:nvPicPr>
          <p:cNvPr id="16" name="Imagen 15"/>
          <p:cNvPicPr>
            <a:picLocks noChangeAspect="1"/>
          </p:cNvPicPr>
          <p:nvPr/>
        </p:nvPicPr>
        <p:blipFill rotWithShape="1">
          <a:blip r:embed="rId6"/>
          <a:srcRect l="3053" r="2061"/>
          <a:stretch/>
        </p:blipFill>
        <p:spPr>
          <a:xfrm>
            <a:off x="269719" y="1789079"/>
            <a:ext cx="2889849" cy="1429785"/>
          </a:xfrm>
          <a:prstGeom prst="rect">
            <a:avLst/>
          </a:prstGeom>
        </p:spPr>
      </p:pic>
    </p:spTree>
    <p:extLst>
      <p:ext uri="{BB962C8B-B14F-4D97-AF65-F5344CB8AC3E}">
        <p14:creationId xmlns:p14="http://schemas.microsoft.com/office/powerpoint/2010/main" val="1429204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D7E9A36B-8901-475E-A83B-43D553268BEF}"/>
              </a:ext>
            </a:extLst>
          </p:cNvPr>
          <p:cNvSpPr>
            <a:spLocks noGrp="1"/>
          </p:cNvSpPr>
          <p:nvPr>
            <p:ph type="body" idx="1"/>
          </p:nvPr>
        </p:nvSpPr>
        <p:spPr>
          <a:xfrm>
            <a:off x="457200" y="1042417"/>
            <a:ext cx="8229600" cy="4961280"/>
          </a:xfrm>
        </p:spPr>
        <p:txBody>
          <a:bodyPr/>
          <a:lstStyle/>
          <a:p>
            <a:pPr marL="76200" indent="0">
              <a:buNone/>
            </a:pPr>
            <a:r>
              <a:rPr lang="es-EC" b="1" dirty="0" smtClean="0">
                <a:solidFill>
                  <a:schemeClr val="tx1"/>
                </a:solidFill>
              </a:rPr>
              <a:t>Materiales</a:t>
            </a:r>
          </a:p>
          <a:p>
            <a:pPr marL="76200" indent="0">
              <a:buNone/>
            </a:pPr>
            <a:r>
              <a:rPr lang="es-EC" dirty="0" smtClean="0">
                <a:solidFill>
                  <a:schemeClr val="tx1"/>
                </a:solidFill>
              </a:rPr>
              <a:t>Características </a:t>
            </a:r>
            <a:r>
              <a:rPr lang="es-EC" dirty="0">
                <a:solidFill>
                  <a:schemeClr val="tx1"/>
                </a:solidFill>
              </a:rPr>
              <a:t>PC Portátiles</a:t>
            </a:r>
            <a:endParaRPr lang="es-ES" dirty="0">
              <a:solidFill>
                <a:schemeClr val="tx1"/>
              </a:solidFill>
            </a:endParaRPr>
          </a:p>
        </p:txBody>
      </p:sp>
      <p:sp>
        <p:nvSpPr>
          <p:cNvPr id="3" name="Título 2">
            <a:extLst>
              <a:ext uri="{FF2B5EF4-FFF2-40B4-BE49-F238E27FC236}">
                <a16:creationId xmlns:a16="http://schemas.microsoft.com/office/drawing/2014/main" xmlns="" id="{4309F636-25FF-47C7-B875-2C48DD6AFE13}"/>
              </a:ext>
            </a:extLst>
          </p:cNvPr>
          <p:cNvSpPr>
            <a:spLocks noGrp="1"/>
          </p:cNvSpPr>
          <p:nvPr>
            <p:ph type="title"/>
          </p:nvPr>
        </p:nvSpPr>
        <p:spPr>
          <a:xfrm>
            <a:off x="457200" y="274638"/>
            <a:ext cx="8229600" cy="767779"/>
          </a:xfrm>
        </p:spPr>
        <p:txBody>
          <a:bodyPr/>
          <a:lstStyle/>
          <a:p>
            <a:r>
              <a:rPr lang="es-EC" dirty="0" smtClean="0">
                <a:solidFill>
                  <a:schemeClr val="tx1"/>
                </a:solidFill>
              </a:rPr>
              <a:t>Desarrollo</a:t>
            </a:r>
            <a:endParaRPr lang="es-ES" dirty="0">
              <a:solidFill>
                <a:schemeClr val="tx1"/>
              </a:solidFill>
            </a:endParaRPr>
          </a:p>
        </p:txBody>
      </p:sp>
      <p:graphicFrame>
        <p:nvGraphicFramePr>
          <p:cNvPr id="6" name="Tabla 6">
            <a:extLst>
              <a:ext uri="{FF2B5EF4-FFF2-40B4-BE49-F238E27FC236}">
                <a16:creationId xmlns:a16="http://schemas.microsoft.com/office/drawing/2014/main" xmlns="" id="{35F72038-C93F-499A-98B0-1D6FE21A838C}"/>
              </a:ext>
            </a:extLst>
          </p:cNvPr>
          <p:cNvGraphicFramePr>
            <a:graphicFrameLocks noGrp="1"/>
          </p:cNvGraphicFramePr>
          <p:nvPr>
            <p:extLst>
              <p:ext uri="{D42A27DB-BD31-4B8C-83A1-F6EECF244321}">
                <p14:modId xmlns:p14="http://schemas.microsoft.com/office/powerpoint/2010/main" val="3078568235"/>
              </p:ext>
            </p:extLst>
          </p:nvPr>
        </p:nvGraphicFramePr>
        <p:xfrm>
          <a:off x="955221" y="2000250"/>
          <a:ext cx="7233558" cy="3559631"/>
        </p:xfrm>
        <a:graphic>
          <a:graphicData uri="http://schemas.openxmlformats.org/drawingml/2006/table">
            <a:tbl>
              <a:tblPr firstRow="1" bandRow="1">
                <a:tableStyleId>{5C22544A-7EE6-4342-B048-85BDC9FD1C3A}</a:tableStyleId>
              </a:tblPr>
              <a:tblGrid>
                <a:gridCol w="2411186">
                  <a:extLst>
                    <a:ext uri="{9D8B030D-6E8A-4147-A177-3AD203B41FA5}">
                      <a16:colId xmlns:a16="http://schemas.microsoft.com/office/drawing/2014/main" xmlns="" val="3015312154"/>
                    </a:ext>
                  </a:extLst>
                </a:gridCol>
                <a:gridCol w="2411186">
                  <a:extLst>
                    <a:ext uri="{9D8B030D-6E8A-4147-A177-3AD203B41FA5}">
                      <a16:colId xmlns:a16="http://schemas.microsoft.com/office/drawing/2014/main" xmlns="" val="4285011235"/>
                    </a:ext>
                  </a:extLst>
                </a:gridCol>
                <a:gridCol w="2411186">
                  <a:extLst>
                    <a:ext uri="{9D8B030D-6E8A-4147-A177-3AD203B41FA5}">
                      <a16:colId xmlns:a16="http://schemas.microsoft.com/office/drawing/2014/main" xmlns="" val="1458191481"/>
                    </a:ext>
                  </a:extLst>
                </a:gridCol>
              </a:tblGrid>
              <a:tr h="493080">
                <a:tc>
                  <a:txBody>
                    <a:bodyPr/>
                    <a:lstStyle/>
                    <a:p>
                      <a:r>
                        <a:rPr lang="es-ES" dirty="0" smtClean="0">
                          <a:solidFill>
                            <a:schemeClr val="tx1"/>
                          </a:solidFill>
                        </a:rPr>
                        <a:t>Parámetro</a:t>
                      </a:r>
                      <a:endParaRPr lang="es-ES" dirty="0">
                        <a:solidFill>
                          <a:schemeClr val="tx1"/>
                        </a:solidFill>
                      </a:endParaRPr>
                    </a:p>
                  </a:txBody>
                  <a:tcPr/>
                </a:tc>
                <a:tc>
                  <a:txBody>
                    <a:bodyPr/>
                    <a:lstStyle/>
                    <a:p>
                      <a:r>
                        <a:rPr lang="es-EC" dirty="0">
                          <a:solidFill>
                            <a:schemeClr val="tx1"/>
                          </a:solidFill>
                        </a:rPr>
                        <a:t>PC </a:t>
                      </a:r>
                      <a:r>
                        <a:rPr lang="es-EC" dirty="0" smtClean="0">
                          <a:solidFill>
                            <a:schemeClr val="tx1"/>
                          </a:solidFill>
                        </a:rPr>
                        <a:t>1</a:t>
                      </a:r>
                      <a:endParaRPr lang="es-ES" dirty="0">
                        <a:solidFill>
                          <a:schemeClr val="tx1"/>
                        </a:solidFill>
                      </a:endParaRPr>
                    </a:p>
                  </a:txBody>
                  <a:tcPr/>
                </a:tc>
                <a:tc>
                  <a:txBody>
                    <a:bodyPr/>
                    <a:lstStyle/>
                    <a:p>
                      <a:r>
                        <a:rPr lang="es-EC" dirty="0">
                          <a:solidFill>
                            <a:schemeClr val="tx1"/>
                          </a:solidFill>
                        </a:rPr>
                        <a:t>PC </a:t>
                      </a:r>
                      <a:r>
                        <a:rPr lang="es-EC" dirty="0" smtClean="0">
                          <a:solidFill>
                            <a:schemeClr val="tx1"/>
                          </a:solidFill>
                        </a:rPr>
                        <a:t>2</a:t>
                      </a:r>
                      <a:endParaRPr lang="es-ES" dirty="0">
                        <a:solidFill>
                          <a:schemeClr val="tx1"/>
                        </a:solidFill>
                      </a:endParaRPr>
                    </a:p>
                  </a:txBody>
                  <a:tcPr/>
                </a:tc>
                <a:extLst>
                  <a:ext uri="{0D108BD9-81ED-4DB2-BD59-A6C34878D82A}">
                    <a16:rowId xmlns:a16="http://schemas.microsoft.com/office/drawing/2014/main" xmlns="" val="1969732340"/>
                  </a:ext>
                </a:extLst>
              </a:tr>
              <a:tr h="493080">
                <a:tc>
                  <a:txBody>
                    <a:bodyPr/>
                    <a:lstStyle/>
                    <a:p>
                      <a:r>
                        <a:rPr lang="es-EC" dirty="0"/>
                        <a:t>Marca</a:t>
                      </a:r>
                      <a:endParaRPr lang="es-ES" dirty="0"/>
                    </a:p>
                  </a:txBody>
                  <a:tcPr/>
                </a:tc>
                <a:tc>
                  <a:txBody>
                    <a:bodyPr/>
                    <a:lstStyle/>
                    <a:p>
                      <a:r>
                        <a:rPr lang="es-EC" dirty="0"/>
                        <a:t>Asus</a:t>
                      </a:r>
                      <a:endParaRPr lang="es-ES" dirty="0"/>
                    </a:p>
                  </a:txBody>
                  <a:tcPr/>
                </a:tc>
                <a:tc>
                  <a:txBody>
                    <a:bodyPr/>
                    <a:lstStyle/>
                    <a:p>
                      <a:r>
                        <a:rPr lang="es-EC" dirty="0"/>
                        <a:t>Lenovo</a:t>
                      </a:r>
                      <a:endParaRPr lang="es-ES" dirty="0"/>
                    </a:p>
                  </a:txBody>
                  <a:tcPr/>
                </a:tc>
                <a:extLst>
                  <a:ext uri="{0D108BD9-81ED-4DB2-BD59-A6C34878D82A}">
                    <a16:rowId xmlns:a16="http://schemas.microsoft.com/office/drawing/2014/main" xmlns="" val="3944593108"/>
                  </a:ext>
                </a:extLst>
              </a:tr>
              <a:tr h="493080">
                <a:tc>
                  <a:txBody>
                    <a:bodyPr/>
                    <a:lstStyle/>
                    <a:p>
                      <a:r>
                        <a:rPr lang="es-EC" dirty="0"/>
                        <a:t>Modelo</a:t>
                      </a:r>
                      <a:endParaRPr lang="es-ES" dirty="0"/>
                    </a:p>
                  </a:txBody>
                  <a:tcPr/>
                </a:tc>
                <a:tc>
                  <a:txBody>
                    <a:bodyPr/>
                    <a:lstStyle/>
                    <a:p>
                      <a:r>
                        <a:rPr lang="es-EC" dirty="0" err="1"/>
                        <a:t>RoG</a:t>
                      </a:r>
                      <a:r>
                        <a:rPr lang="es-EC" dirty="0"/>
                        <a:t> G501VW</a:t>
                      </a:r>
                      <a:endParaRPr lang="es-ES" dirty="0"/>
                    </a:p>
                  </a:txBody>
                  <a:tcPr/>
                </a:tc>
                <a:tc>
                  <a:txBody>
                    <a:bodyPr/>
                    <a:lstStyle/>
                    <a:p>
                      <a:r>
                        <a:rPr lang="es-EC" dirty="0" err="1"/>
                        <a:t>IdeaPad</a:t>
                      </a:r>
                      <a:r>
                        <a:rPr lang="es-EC" dirty="0"/>
                        <a:t> S340</a:t>
                      </a:r>
                      <a:endParaRPr lang="es-ES" dirty="0"/>
                    </a:p>
                  </a:txBody>
                  <a:tcPr/>
                </a:tc>
                <a:extLst>
                  <a:ext uri="{0D108BD9-81ED-4DB2-BD59-A6C34878D82A}">
                    <a16:rowId xmlns:a16="http://schemas.microsoft.com/office/drawing/2014/main" xmlns="" val="22494023"/>
                  </a:ext>
                </a:extLst>
              </a:tr>
              <a:tr h="493080">
                <a:tc>
                  <a:txBody>
                    <a:bodyPr/>
                    <a:lstStyle/>
                    <a:p>
                      <a:r>
                        <a:rPr lang="es-EC" dirty="0"/>
                        <a:t>Procesador</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a:t>Core i7 2,6 GHz</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a:t>Core i7 1,8GHz</a:t>
                      </a:r>
                      <a:endParaRPr lang="es-ES" dirty="0"/>
                    </a:p>
                  </a:txBody>
                  <a:tcPr/>
                </a:tc>
                <a:extLst>
                  <a:ext uri="{0D108BD9-81ED-4DB2-BD59-A6C34878D82A}">
                    <a16:rowId xmlns:a16="http://schemas.microsoft.com/office/drawing/2014/main" xmlns="" val="4066677204"/>
                  </a:ext>
                </a:extLst>
              </a:tr>
              <a:tr h="493080">
                <a:tc>
                  <a:txBody>
                    <a:bodyPr/>
                    <a:lstStyle/>
                    <a:p>
                      <a:r>
                        <a:rPr lang="es-EC" dirty="0"/>
                        <a:t>RAM</a:t>
                      </a:r>
                      <a:endParaRPr lang="es-ES" dirty="0"/>
                    </a:p>
                  </a:txBody>
                  <a:tcPr/>
                </a:tc>
                <a:tc>
                  <a:txBody>
                    <a:bodyPr/>
                    <a:lstStyle/>
                    <a:p>
                      <a:r>
                        <a:rPr lang="es-EC" dirty="0"/>
                        <a:t>8 GB</a:t>
                      </a:r>
                      <a:endParaRPr lang="es-ES" dirty="0"/>
                    </a:p>
                  </a:txBody>
                  <a:tcPr/>
                </a:tc>
                <a:tc>
                  <a:txBody>
                    <a:bodyPr/>
                    <a:lstStyle/>
                    <a:p>
                      <a:r>
                        <a:rPr lang="es-EC" dirty="0"/>
                        <a:t>8 GB</a:t>
                      </a:r>
                      <a:endParaRPr lang="es-ES" dirty="0"/>
                    </a:p>
                  </a:txBody>
                  <a:tcPr/>
                </a:tc>
                <a:extLst>
                  <a:ext uri="{0D108BD9-81ED-4DB2-BD59-A6C34878D82A}">
                    <a16:rowId xmlns:a16="http://schemas.microsoft.com/office/drawing/2014/main" xmlns="" val="3615962642"/>
                  </a:ext>
                </a:extLst>
              </a:tr>
              <a:tr h="405271">
                <a:tc>
                  <a:txBody>
                    <a:bodyPr/>
                    <a:lstStyle/>
                    <a:p>
                      <a:r>
                        <a:rPr lang="es-EC" dirty="0"/>
                        <a:t>Sistema Operativo</a:t>
                      </a:r>
                      <a:endParaRPr lang="es-ES" dirty="0"/>
                    </a:p>
                  </a:txBody>
                  <a:tcPr/>
                </a:tc>
                <a:tc>
                  <a:txBody>
                    <a:bodyPr/>
                    <a:lstStyle/>
                    <a:p>
                      <a:r>
                        <a:rPr lang="es-EC" dirty="0"/>
                        <a:t>Ubuntu 18.04.4/64bits</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C" dirty="0"/>
                        <a:t>Ubuntu 18.04.4/64bits</a:t>
                      </a:r>
                      <a:endParaRPr lang="es-ES" dirty="0"/>
                    </a:p>
                  </a:txBody>
                  <a:tcPr/>
                </a:tc>
                <a:extLst>
                  <a:ext uri="{0D108BD9-81ED-4DB2-BD59-A6C34878D82A}">
                    <a16:rowId xmlns:a16="http://schemas.microsoft.com/office/drawing/2014/main" xmlns="" val="244811868"/>
                  </a:ext>
                </a:extLst>
              </a:tr>
              <a:tr h="688960">
                <a:tc>
                  <a:txBody>
                    <a:bodyPr/>
                    <a:lstStyle/>
                    <a:p>
                      <a:r>
                        <a:rPr lang="es-EC" dirty="0"/>
                        <a:t>NIC</a:t>
                      </a:r>
                      <a:endParaRPr lang="es-ES" dirty="0"/>
                    </a:p>
                  </a:txBody>
                  <a:tcPr/>
                </a:tc>
                <a:tc>
                  <a:txBody>
                    <a:bodyPr/>
                    <a:lstStyle/>
                    <a:p>
                      <a:r>
                        <a:rPr lang="en-US" dirty="0"/>
                        <a:t>Intel® Wireless-AC 7265 doble </a:t>
                      </a:r>
                      <a:r>
                        <a:rPr lang="en-US" dirty="0" err="1"/>
                        <a:t>banda</a:t>
                      </a:r>
                      <a:endParaRPr lang="es-E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400" b="0" i="0" u="none" strike="noStrike" cap="none" dirty="0">
                          <a:solidFill>
                            <a:schemeClr val="dk1"/>
                          </a:solidFill>
                          <a:effectLst/>
                          <a:latin typeface="+mn-lt"/>
                          <a:ea typeface="+mn-ea"/>
                          <a:cs typeface="+mn-cs"/>
                          <a:sym typeface="Arial"/>
                        </a:rPr>
                        <a:t>Intel® Wireless-AC 9560</a:t>
                      </a:r>
                    </a:p>
                  </a:txBody>
                  <a:tcPr/>
                </a:tc>
                <a:extLst>
                  <a:ext uri="{0D108BD9-81ED-4DB2-BD59-A6C34878D82A}">
                    <a16:rowId xmlns:a16="http://schemas.microsoft.com/office/drawing/2014/main" xmlns="" val="2343663490"/>
                  </a:ext>
                </a:extLst>
              </a:tr>
            </a:tbl>
          </a:graphicData>
        </a:graphic>
      </p:graphicFrame>
      <p:sp>
        <p:nvSpPr>
          <p:cNvPr id="5" name="CuadroTexto 4">
            <a:extLst>
              <a:ext uri="{FF2B5EF4-FFF2-40B4-BE49-F238E27FC236}">
                <a16:creationId xmlns:a16="http://schemas.microsoft.com/office/drawing/2014/main" xmlns="" id="{FE69A533-EC88-41B8-80A8-C7A4A2EB6A1C}"/>
              </a:ext>
            </a:extLst>
          </p:cNvPr>
          <p:cNvSpPr txBox="1"/>
          <p:nvPr/>
        </p:nvSpPr>
        <p:spPr>
          <a:xfrm>
            <a:off x="173148" y="6372808"/>
            <a:ext cx="284052" cy="307777"/>
          </a:xfrm>
          <a:prstGeom prst="rect">
            <a:avLst/>
          </a:prstGeom>
          <a:noFill/>
        </p:spPr>
        <p:txBody>
          <a:bodyPr wrap="none" rtlCol="0">
            <a:spAutoFit/>
          </a:bodyPr>
          <a:lstStyle/>
          <a:p>
            <a:r>
              <a:rPr lang="es-ES" dirty="0"/>
              <a:t>9</a:t>
            </a:r>
          </a:p>
        </p:txBody>
      </p:sp>
    </p:spTree>
    <p:extLst>
      <p:ext uri="{BB962C8B-B14F-4D97-AF65-F5344CB8AC3E}">
        <p14:creationId xmlns:p14="http://schemas.microsoft.com/office/powerpoint/2010/main" val="392756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16857</TotalTime>
  <Words>2715</Words>
  <Application>Microsoft Office PowerPoint</Application>
  <PresentationFormat>Presentación en pantalla (4:3)</PresentationFormat>
  <Paragraphs>890</Paragraphs>
  <Slides>34</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Calibri</vt:lpstr>
      <vt:lpstr>Cambria Math</vt:lpstr>
      <vt:lpstr>NimbusRomNo9L-Regu</vt:lpstr>
      <vt:lpstr>TimesNewRomanPSMT</vt:lpstr>
      <vt:lpstr>Wingdings</vt:lpstr>
      <vt:lpstr>Diseño predeterminado</vt:lpstr>
      <vt:lpstr>Presentación de PowerPoint</vt:lpstr>
      <vt:lpstr>Agenda</vt:lpstr>
      <vt:lpstr>Importancia</vt:lpstr>
      <vt:lpstr>Motivación</vt:lpstr>
      <vt:lpstr>Evolución Estándar IEEE 802.11</vt:lpstr>
      <vt:lpstr>Trabajos Relacionados</vt:lpstr>
      <vt:lpstr>Objetivos</vt:lpstr>
      <vt:lpstr>Desarrollo</vt:lpstr>
      <vt:lpstr>Desarrollo</vt:lpstr>
      <vt:lpstr>Métodos y Materiales</vt:lpstr>
      <vt:lpstr>Desarrollo</vt:lpstr>
      <vt:lpstr>Desarrollo</vt:lpstr>
      <vt:lpstr>Desarrollo</vt:lpstr>
      <vt:lpstr>Desarrollo </vt:lpstr>
      <vt:lpstr>Desarrollo </vt:lpstr>
      <vt:lpstr>Desarrollo </vt:lpstr>
      <vt:lpstr>Desarrollo</vt:lpstr>
      <vt:lpstr>Desarrollo</vt:lpstr>
      <vt:lpstr>Desarrollo </vt:lpstr>
      <vt:lpstr>Desarrollo </vt:lpstr>
      <vt:lpstr>Desarrollo</vt:lpstr>
      <vt:lpstr>Resultados</vt:lpstr>
      <vt:lpstr>Resultados</vt:lpstr>
      <vt:lpstr>Resultados</vt:lpstr>
      <vt:lpstr>Resultados</vt:lpstr>
      <vt:lpstr>Resultados</vt:lpstr>
      <vt:lpstr>Resultados</vt:lpstr>
      <vt:lpstr>Resultados</vt:lpstr>
      <vt:lpstr>Resultados</vt:lpstr>
      <vt:lpstr>Conclusiones</vt:lpstr>
      <vt:lpstr>Conclusiones</vt:lpstr>
      <vt:lpstr>Conclusiones</vt:lpstr>
      <vt:lpstr>Trabajos Futuros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Xavier Chango</dc:creator>
  <cp:lastModifiedBy>luis xavier</cp:lastModifiedBy>
  <cp:revision>185</cp:revision>
  <dcterms:modified xsi:type="dcterms:W3CDTF">2022-01-31T17:43:32Z</dcterms:modified>
</cp:coreProperties>
</file>