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handoutMasterIdLst>
    <p:handoutMasterId r:id="rId58"/>
  </p:handoutMasterIdLst>
  <p:sldIdLst>
    <p:sldId id="257" r:id="rId2"/>
    <p:sldId id="258" r:id="rId3"/>
    <p:sldId id="276" r:id="rId4"/>
    <p:sldId id="259" r:id="rId5"/>
    <p:sldId id="260" r:id="rId6"/>
    <p:sldId id="263" r:id="rId7"/>
    <p:sldId id="317" r:id="rId8"/>
    <p:sldId id="364" r:id="rId9"/>
    <p:sldId id="277" r:id="rId10"/>
    <p:sldId id="265" r:id="rId11"/>
    <p:sldId id="318" r:id="rId12"/>
    <p:sldId id="319" r:id="rId13"/>
    <p:sldId id="320" r:id="rId14"/>
    <p:sldId id="321" r:id="rId15"/>
    <p:sldId id="363" r:id="rId16"/>
    <p:sldId id="322" r:id="rId17"/>
    <p:sldId id="362" r:id="rId18"/>
    <p:sldId id="278" r:id="rId19"/>
    <p:sldId id="306" r:id="rId20"/>
    <p:sldId id="286" r:id="rId21"/>
    <p:sldId id="288" r:id="rId22"/>
    <p:sldId id="349" r:id="rId23"/>
    <p:sldId id="325" r:id="rId24"/>
    <p:sldId id="365" r:id="rId25"/>
    <p:sldId id="366" r:id="rId26"/>
    <p:sldId id="367" r:id="rId27"/>
    <p:sldId id="368" r:id="rId28"/>
    <p:sldId id="372" r:id="rId29"/>
    <p:sldId id="371" r:id="rId30"/>
    <p:sldId id="373" r:id="rId31"/>
    <p:sldId id="374" r:id="rId32"/>
    <p:sldId id="369" r:id="rId33"/>
    <p:sldId id="370" r:id="rId34"/>
    <p:sldId id="326" r:id="rId35"/>
    <p:sldId id="350" r:id="rId36"/>
    <p:sldId id="355" r:id="rId37"/>
    <p:sldId id="351" r:id="rId38"/>
    <p:sldId id="352" r:id="rId39"/>
    <p:sldId id="353" r:id="rId40"/>
    <p:sldId id="354" r:id="rId41"/>
    <p:sldId id="356" r:id="rId42"/>
    <p:sldId id="279" r:id="rId43"/>
    <p:sldId id="361" r:id="rId44"/>
    <p:sldId id="293" r:id="rId45"/>
    <p:sldId id="357" r:id="rId46"/>
    <p:sldId id="358" r:id="rId47"/>
    <p:sldId id="359" r:id="rId48"/>
    <p:sldId id="346" r:id="rId49"/>
    <p:sldId id="360" r:id="rId50"/>
    <p:sldId id="280" r:id="rId51"/>
    <p:sldId id="282" r:id="rId52"/>
    <p:sldId id="316" r:id="rId53"/>
    <p:sldId id="348" r:id="rId54"/>
    <p:sldId id="375" r:id="rId55"/>
    <p:sldId id="281"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initials="D" lastIdx="1" clrIdx="0">
    <p:extLst>
      <p:ext uri="{19B8F6BF-5375-455C-9EA6-DF929625EA0E}">
        <p15:presenceInfo xmlns:p15="http://schemas.microsoft.com/office/powerpoint/2012/main" userId="094affd49ba4b3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C28AC-B11B-4A08-B343-EE0314286E4F}" type="datetimeFigureOut">
              <a:rPr lang="es-ES" smtClean="0"/>
              <a:t>10/12/2021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F51C1-4D66-4693-8879-0DC491C47577}" type="slidenum">
              <a:rPr lang="es-ES" smtClean="0"/>
              <a:t>‹Nº›</a:t>
            </a:fld>
            <a:endParaRPr lang="es-ES"/>
          </a:p>
        </p:txBody>
      </p:sp>
    </p:spTree>
    <p:extLst>
      <p:ext uri="{BB962C8B-B14F-4D97-AF65-F5344CB8AC3E}">
        <p14:creationId xmlns:p14="http://schemas.microsoft.com/office/powerpoint/2010/main" val="88013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6D4B8-FBF9-4A2F-9E4F-D422B7F85E6B}" type="datetimeFigureOut">
              <a:rPr lang="es-ES" smtClean="0"/>
              <a:t>10/12/2021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368AB-33FB-4791-BA1D-FDFDD3067B94}" type="slidenum">
              <a:rPr lang="es-ES" smtClean="0"/>
              <a:t>‹Nº›</a:t>
            </a:fld>
            <a:endParaRPr lang="es-ES"/>
          </a:p>
        </p:txBody>
      </p:sp>
    </p:spTree>
    <p:extLst>
      <p:ext uri="{BB962C8B-B14F-4D97-AF65-F5344CB8AC3E}">
        <p14:creationId xmlns:p14="http://schemas.microsoft.com/office/powerpoint/2010/main" val="3288786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Tree>
    <p:extLst>
      <p:ext uri="{BB962C8B-B14F-4D97-AF65-F5344CB8AC3E}">
        <p14:creationId xmlns:p14="http://schemas.microsoft.com/office/powerpoint/2010/main" val="192656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36</a:t>
            </a:fld>
            <a:endParaRPr lang="es-ES"/>
          </a:p>
        </p:txBody>
      </p:sp>
    </p:spTree>
    <p:extLst>
      <p:ext uri="{BB962C8B-B14F-4D97-AF65-F5344CB8AC3E}">
        <p14:creationId xmlns:p14="http://schemas.microsoft.com/office/powerpoint/2010/main" val="385910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37</a:t>
            </a:fld>
            <a:endParaRPr lang="es-ES"/>
          </a:p>
        </p:txBody>
      </p:sp>
    </p:spTree>
    <p:extLst>
      <p:ext uri="{BB962C8B-B14F-4D97-AF65-F5344CB8AC3E}">
        <p14:creationId xmlns:p14="http://schemas.microsoft.com/office/powerpoint/2010/main" val="157029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38</a:t>
            </a:fld>
            <a:endParaRPr lang="es-ES"/>
          </a:p>
        </p:txBody>
      </p:sp>
    </p:spTree>
    <p:extLst>
      <p:ext uri="{BB962C8B-B14F-4D97-AF65-F5344CB8AC3E}">
        <p14:creationId xmlns:p14="http://schemas.microsoft.com/office/powerpoint/2010/main" val="308661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39</a:t>
            </a:fld>
            <a:endParaRPr lang="es-ES"/>
          </a:p>
        </p:txBody>
      </p:sp>
    </p:spTree>
    <p:extLst>
      <p:ext uri="{BB962C8B-B14F-4D97-AF65-F5344CB8AC3E}">
        <p14:creationId xmlns:p14="http://schemas.microsoft.com/office/powerpoint/2010/main" val="37302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40</a:t>
            </a:fld>
            <a:endParaRPr lang="es-ES"/>
          </a:p>
        </p:txBody>
      </p:sp>
    </p:spTree>
    <p:extLst>
      <p:ext uri="{BB962C8B-B14F-4D97-AF65-F5344CB8AC3E}">
        <p14:creationId xmlns:p14="http://schemas.microsoft.com/office/powerpoint/2010/main" val="105297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41</a:t>
            </a:fld>
            <a:endParaRPr lang="es-ES"/>
          </a:p>
        </p:txBody>
      </p:sp>
    </p:spTree>
    <p:extLst>
      <p:ext uri="{BB962C8B-B14F-4D97-AF65-F5344CB8AC3E}">
        <p14:creationId xmlns:p14="http://schemas.microsoft.com/office/powerpoint/2010/main" val="253633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42</a:t>
            </a:fld>
            <a:endParaRPr lang="es-ES"/>
          </a:p>
        </p:txBody>
      </p:sp>
    </p:spTree>
    <p:extLst>
      <p:ext uri="{BB962C8B-B14F-4D97-AF65-F5344CB8AC3E}">
        <p14:creationId xmlns:p14="http://schemas.microsoft.com/office/powerpoint/2010/main" val="19476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50</a:t>
            </a:fld>
            <a:endParaRPr lang="es-ES"/>
          </a:p>
        </p:txBody>
      </p:sp>
    </p:spTree>
    <p:extLst>
      <p:ext uri="{BB962C8B-B14F-4D97-AF65-F5344CB8AC3E}">
        <p14:creationId xmlns:p14="http://schemas.microsoft.com/office/powerpoint/2010/main" val="413873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55</a:t>
            </a:fld>
            <a:endParaRPr lang="es-ES"/>
          </a:p>
        </p:txBody>
      </p:sp>
    </p:spTree>
    <p:extLst>
      <p:ext uri="{BB962C8B-B14F-4D97-AF65-F5344CB8AC3E}">
        <p14:creationId xmlns:p14="http://schemas.microsoft.com/office/powerpoint/2010/main" val="224830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2</a:t>
            </a:fld>
            <a:endParaRPr lang="es-ES"/>
          </a:p>
        </p:txBody>
      </p:sp>
    </p:spTree>
    <p:extLst>
      <p:ext uri="{BB962C8B-B14F-4D97-AF65-F5344CB8AC3E}">
        <p14:creationId xmlns:p14="http://schemas.microsoft.com/office/powerpoint/2010/main" val="289574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3</a:t>
            </a:fld>
            <a:endParaRPr lang="es-ES"/>
          </a:p>
        </p:txBody>
      </p:sp>
    </p:spTree>
    <p:extLst>
      <p:ext uri="{BB962C8B-B14F-4D97-AF65-F5344CB8AC3E}">
        <p14:creationId xmlns:p14="http://schemas.microsoft.com/office/powerpoint/2010/main" val="21600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9</a:t>
            </a:fld>
            <a:endParaRPr lang="es-ES"/>
          </a:p>
        </p:txBody>
      </p:sp>
    </p:spTree>
    <p:extLst>
      <p:ext uri="{BB962C8B-B14F-4D97-AF65-F5344CB8AC3E}">
        <p14:creationId xmlns:p14="http://schemas.microsoft.com/office/powerpoint/2010/main" val="183965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A9368AB-33FB-4791-BA1D-FDFDD3067B94}" type="slidenum">
              <a:rPr lang="es-ES" smtClean="0"/>
              <a:t>18</a:t>
            </a:fld>
            <a:endParaRPr lang="es-ES"/>
          </a:p>
        </p:txBody>
      </p:sp>
    </p:spTree>
    <p:extLst>
      <p:ext uri="{BB962C8B-B14F-4D97-AF65-F5344CB8AC3E}">
        <p14:creationId xmlns:p14="http://schemas.microsoft.com/office/powerpoint/2010/main" val="161869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23</a:t>
            </a:fld>
            <a:endParaRPr lang="es-ES"/>
          </a:p>
        </p:txBody>
      </p:sp>
    </p:spTree>
    <p:extLst>
      <p:ext uri="{BB962C8B-B14F-4D97-AF65-F5344CB8AC3E}">
        <p14:creationId xmlns:p14="http://schemas.microsoft.com/office/powerpoint/2010/main" val="39853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27</a:t>
            </a:fld>
            <a:endParaRPr lang="es-ES"/>
          </a:p>
        </p:txBody>
      </p:sp>
    </p:spTree>
    <p:extLst>
      <p:ext uri="{BB962C8B-B14F-4D97-AF65-F5344CB8AC3E}">
        <p14:creationId xmlns:p14="http://schemas.microsoft.com/office/powerpoint/2010/main" val="110265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34</a:t>
            </a:fld>
            <a:endParaRPr lang="es-ES"/>
          </a:p>
        </p:txBody>
      </p:sp>
    </p:spTree>
    <p:extLst>
      <p:ext uri="{BB962C8B-B14F-4D97-AF65-F5344CB8AC3E}">
        <p14:creationId xmlns:p14="http://schemas.microsoft.com/office/powerpoint/2010/main" val="86855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fjfjfjfjfjjfjfjf</a:t>
            </a:r>
            <a:endParaRPr lang="es-EC" dirty="0"/>
          </a:p>
        </p:txBody>
      </p:sp>
      <p:sp>
        <p:nvSpPr>
          <p:cNvPr id="4" name="Marcador de número de diapositiva 3"/>
          <p:cNvSpPr>
            <a:spLocks noGrp="1"/>
          </p:cNvSpPr>
          <p:nvPr>
            <p:ph type="sldNum" sz="quarter" idx="5"/>
          </p:nvPr>
        </p:nvSpPr>
        <p:spPr/>
        <p:txBody>
          <a:bodyPr/>
          <a:lstStyle/>
          <a:p>
            <a:fld id="{4A9368AB-33FB-4791-BA1D-FDFDD3067B94}" type="slidenum">
              <a:rPr lang="es-ES" smtClean="0"/>
              <a:t>35</a:t>
            </a:fld>
            <a:endParaRPr lang="es-ES"/>
          </a:p>
        </p:txBody>
      </p:sp>
    </p:spTree>
    <p:extLst>
      <p:ext uri="{BB962C8B-B14F-4D97-AF65-F5344CB8AC3E}">
        <p14:creationId xmlns:p14="http://schemas.microsoft.com/office/powerpoint/2010/main" val="243667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28"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fld id="{AB2C5BEE-AFBF-40F3-9D97-84A5CD9DDBA3}" type="datetimeFigureOut">
              <a:rPr lang="es-ES" smtClean="0"/>
              <a:t>10/12/2021</a:t>
            </a:fld>
            <a:endParaRPr lang="es-ES"/>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S"/>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fld id="{FDA89494-E5DE-4DED-AF4B-9FC87BC6AC61}" type="slidenum">
              <a:rPr lang="es-ES" smtClean="0"/>
              <a:t>‹Nº›</a:t>
            </a:fld>
            <a:endParaRPr lang="es-ES"/>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4587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8682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00412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2C5BEE-AFBF-40F3-9D97-84A5CD9DDBA3}" type="datetimeFigureOut">
              <a:rPr lang="es-ES" smtClean="0"/>
              <a:t>10/12/2021</a:t>
            </a:fld>
            <a:endParaRPr lang="es-ES"/>
          </a:p>
        </p:txBody>
      </p:sp>
      <p:sp>
        <p:nvSpPr>
          <p:cNvPr id="3" name="2 Marcador de número de diapositiva"/>
          <p:cNvSpPr>
            <a:spLocks noGrp="1"/>
          </p:cNvSpPr>
          <p:nvPr>
            <p:ph type="sldNum" sz="quarter" idx="11"/>
          </p:nvPr>
        </p:nvSpPr>
        <p:spPr/>
        <p:txBody>
          <a:bodyPr/>
          <a:lstStyle/>
          <a:p>
            <a:fld id="{FDA89494-E5DE-4DED-AF4B-9FC87BC6AC61}" type="slidenum">
              <a:rPr lang="es-ES" smtClean="0"/>
              <a:t>‹Nº›</a:t>
            </a:fld>
            <a:endParaRPr lang="es-ES"/>
          </a:p>
        </p:txBody>
      </p:sp>
      <p:sp>
        <p:nvSpPr>
          <p:cNvPr id="4" name="3 Marcador de pie de página"/>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70952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cxnSp>
        <p:nvCxnSpPr>
          <p:cNvPr id="3" name="직선 연결선 2"/>
          <p:cNvCxnSpPr/>
          <p:nvPr/>
        </p:nvCxnSpPr>
        <p:spPr>
          <a:xfrm>
            <a:off x="695739" y="476671"/>
            <a:ext cx="10800523"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1" name="슬라이드 번호 개체 틀 5"/>
          <p:cNvSpPr>
            <a:spLocks noGrp="1"/>
          </p:cNvSpPr>
          <p:nvPr>
            <p:ph type="sldNum" sz="quarter" idx="4"/>
          </p:nvPr>
        </p:nvSpPr>
        <p:spPr>
          <a:xfrm>
            <a:off x="5777723" y="6525345"/>
            <a:ext cx="636555"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DA89494-E5DE-4DED-AF4B-9FC87BC6AC61}" type="slidenum">
              <a:rPr lang="es-ES" smtClean="0"/>
              <a:t>‹Nº›</a:t>
            </a:fld>
            <a:endParaRPr lang="es-ES"/>
          </a:p>
        </p:txBody>
      </p:sp>
      <p:sp>
        <p:nvSpPr>
          <p:cNvPr id="13" name="제목 3"/>
          <p:cNvSpPr>
            <a:spLocks noGrp="1"/>
          </p:cNvSpPr>
          <p:nvPr>
            <p:ph type="title"/>
          </p:nvPr>
        </p:nvSpPr>
        <p:spPr>
          <a:xfrm>
            <a:off x="609600" y="274638"/>
            <a:ext cx="2702091" cy="418058"/>
          </a:xfrm>
          <a:prstGeom prst="rect">
            <a:avLst/>
          </a:prstGeom>
          <a:solidFill>
            <a:schemeClr val="bg1"/>
          </a:solidFill>
        </p:spPr>
        <p:txBody>
          <a:bodyPr/>
          <a:lstStyle>
            <a:lvl1pPr algn="l">
              <a:defRPr sz="2000" b="0">
                <a:solidFill>
                  <a:schemeClr val="tx2">
                    <a:lumMod val="60000"/>
                    <a:lumOff val="40000"/>
                  </a:schemeClr>
                </a:solidFill>
                <a:latin typeface="Tahoma" pitchFamily="34" charset="0"/>
                <a:cs typeface="Tahoma" pitchFamily="34" charset="0"/>
              </a:defRPr>
            </a:lvl1pPr>
          </a:lstStyle>
          <a:p>
            <a:r>
              <a:rPr lang="es-ES" altLang="ko-KR"/>
              <a:t>Haga clic para modificar el estilo de título del patrón</a:t>
            </a:r>
            <a:endParaRPr lang="ko-KR" altLang="en-US" dirty="0"/>
          </a:p>
        </p:txBody>
      </p:sp>
    </p:spTree>
    <p:extLst>
      <p:ext uri="{BB962C8B-B14F-4D97-AF65-F5344CB8AC3E}">
        <p14:creationId xmlns:p14="http://schemas.microsoft.com/office/powerpoint/2010/main" val="3324240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52"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52918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05287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73642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07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2941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96970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2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0945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7852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fld id="{AB2C5BEE-AFBF-40F3-9D97-84A5CD9DDBA3}" type="datetimeFigureOut">
              <a:rPr lang="es-ES" smtClean="0"/>
              <a:t>10/12/2021</a:t>
            </a:fld>
            <a:endParaRPr lang="es-ES"/>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S"/>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fld id="{FDA89494-E5DE-4DED-AF4B-9FC87BC6AC61}" type="slidenum">
              <a:rPr lang="es-ES" smtClean="0"/>
              <a:t>‹Nº›</a:t>
            </a:fld>
            <a:endParaRPr lang="es-ES"/>
          </a:p>
        </p:txBody>
      </p:sp>
      <p:pic>
        <p:nvPicPr>
          <p:cNvPr id="11" name="10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7457174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2961419" y="2562291"/>
            <a:ext cx="7427960" cy="1075556"/>
          </a:xfrm>
          <a:prstGeom prst="rect">
            <a:avLst/>
          </a:prstGeom>
          <a:noFill/>
        </p:spPr>
        <p:txBody>
          <a:bodyPr wrap="square" lIns="91440" tIns="45720" rIns="91440" bIns="45720" anchor="t"/>
          <a:lstStyle/>
          <a:p>
            <a:pPr algn="ctr"/>
            <a:r>
              <a:rPr lang="es-ES" b="1" dirty="0">
                <a:latin typeface="Arial" panose="020B0604020202020204" pitchFamily="34" charset="0"/>
                <a:cs typeface="Arial" panose="020B0604020202020204" pitchFamily="34" charset="0"/>
              </a:rPr>
              <a:t>DESARROLLO DE UN ALGORITMO DETECTOR DE ENGAÑOS MEDIANTE LA UTILIZACIÓN DEL MÉTODO DEEP LEARNING DE INTELIGENCIA ARTIFICIAL</a:t>
            </a:r>
            <a:endParaRPr lang="es-EC" b="1" dirty="0">
              <a:latin typeface="Arial" panose="020B0604020202020204" pitchFamily="34" charset="0"/>
              <a:cs typeface="Arial" panose="020B0604020202020204" pitchFamily="34" charset="0"/>
            </a:endParaRPr>
          </a:p>
        </p:txBody>
      </p:sp>
      <p:sp>
        <p:nvSpPr>
          <p:cNvPr id="9" name="Rect 7"/>
          <p:cNvSpPr>
            <a:spLocks noGrp="1" noChangeArrowheads="1"/>
          </p:cNvSpPr>
          <p:nvPr/>
        </p:nvSpPr>
        <p:spPr>
          <a:xfrm>
            <a:off x="3997426" y="4051352"/>
            <a:ext cx="5355946" cy="339837"/>
          </a:xfrm>
          <a:prstGeom prst="rect">
            <a:avLst/>
          </a:prstGeom>
          <a:ln w="0" cap="flat" cmpd="sng">
            <a:noFill/>
            <a:prstDash/>
            <a:miter lim="800000"/>
          </a:ln>
        </p:spPr>
        <p:txBody>
          <a:bodyPr wrap="square" lIns="89535" tIns="46355" rIns="89535" bIns="46355" anchor="t">
            <a:spAutoFit/>
          </a:bodyPr>
          <a:lstStyle/>
          <a:p>
            <a:pPr algn="ctr">
              <a:spcAft>
                <a:spcPts val="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AUTOR: 	CHANGO SALAS JORGE ALEJANDRO</a:t>
            </a:r>
          </a:p>
        </p:txBody>
      </p:sp>
      <p:sp>
        <p:nvSpPr>
          <p:cNvPr id="10" name="TextBox 5"/>
          <p:cNvSpPr txBox="1"/>
          <p:nvPr/>
        </p:nvSpPr>
        <p:spPr>
          <a:xfrm>
            <a:off x="7680176" y="5301209"/>
            <a:ext cx="3150096" cy="327397"/>
          </a:xfrm>
          <a:prstGeom prst="rect">
            <a:avLst/>
          </a:prstGeom>
          <a:noFill/>
        </p:spPr>
        <p:txBody>
          <a:bodyPr wrap="square" lIns="91440" tIns="45720" rIns="91440" bIns="45720" anchor="t">
            <a:spAutoFit/>
          </a:bodyPr>
          <a:lstStyle/>
          <a:p>
            <a:pPr algn="ctr">
              <a:lnSpc>
                <a:spcPct val="102000"/>
              </a:lnSpc>
            </a:pPr>
            <a:r>
              <a:rPr lang="en-US" altLang="ko-KR" sz="1600" dirty="0">
                <a:latin typeface="Arial" panose="020B0604020202020204" pitchFamily="34" charset="0"/>
                <a:cs typeface="Arial" panose="020B0604020202020204" pitchFamily="34" charset="0"/>
              </a:rPr>
              <a:t>NOVIEMBRE 2021</a:t>
            </a:r>
            <a:endParaRPr lang="ko-KR" altLang="en-US"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AC7958A-D1B5-49D5-B348-A4E567106087}"/>
              </a:ext>
            </a:extLst>
          </p:cNvPr>
          <p:cNvSpPr/>
          <p:nvPr/>
        </p:nvSpPr>
        <p:spPr>
          <a:xfrm>
            <a:off x="1687132" y="1133123"/>
            <a:ext cx="10504868" cy="1015663"/>
          </a:xfrm>
          <a:prstGeom prst="rect">
            <a:avLst/>
          </a:prstGeom>
        </p:spPr>
        <p:txBody>
          <a:bodyPr wrap="square">
            <a:spAutoFit/>
          </a:bodyPr>
          <a:lstStyle/>
          <a:p>
            <a:pPr algn="ctr">
              <a:lnSpc>
                <a:spcPct val="150000"/>
              </a:lnSpc>
            </a:pPr>
            <a:r>
              <a:rPr lang="es-ES" sz="2000" dirty="0">
                <a:latin typeface="Arial" panose="020B0604020202020204" pitchFamily="34" charset="0"/>
                <a:cs typeface="Arial" panose="020B0604020202020204" pitchFamily="34" charset="0"/>
              </a:rPr>
              <a:t>DEPARTAMENTO DE ELÉCTRICA, ELECTRÓNICA Y TELECOMUNICACIONES  </a:t>
            </a:r>
            <a:endParaRPr lang="es-EC" sz="2000" dirty="0">
              <a:latin typeface="Arial" panose="020B0604020202020204" pitchFamily="34" charset="0"/>
              <a:cs typeface="Arial" panose="020B0604020202020204" pitchFamily="34" charset="0"/>
            </a:endParaRPr>
          </a:p>
          <a:p>
            <a:pPr algn="ctr">
              <a:lnSpc>
                <a:spcPct val="150000"/>
              </a:lnSpc>
            </a:pPr>
            <a:r>
              <a:rPr lang="es-ES" sz="2000" dirty="0">
                <a:latin typeface="Arial" panose="020B0604020202020204" pitchFamily="34" charset="0"/>
                <a:cs typeface="Arial" panose="020B0604020202020204" pitchFamily="34" charset="0"/>
              </a:rPr>
              <a:t>CARRERA DE INGENIERÍA EN ELECTRÓNICA Y TELECOMUNICACIONES</a:t>
            </a:r>
          </a:p>
        </p:txBody>
      </p:sp>
      <p:sp>
        <p:nvSpPr>
          <p:cNvPr id="11" name="Rectángulo 10"/>
          <p:cNvSpPr/>
          <p:nvPr/>
        </p:nvSpPr>
        <p:spPr>
          <a:xfrm>
            <a:off x="3620619" y="4676922"/>
            <a:ext cx="6109561" cy="338554"/>
          </a:xfrm>
          <a:prstGeom prst="rect">
            <a:avLst/>
          </a:prstGeom>
        </p:spPr>
        <p:txBody>
          <a:bodyPr wrap="square">
            <a:spAutoFit/>
          </a:bodyPr>
          <a:lstStyle/>
          <a:p>
            <a:pPr algn="ctr">
              <a:spcAft>
                <a:spcPts val="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DIRECTOR: ING. LARCO BRAVO JULIO CÉSAR</a:t>
            </a:r>
          </a:p>
        </p:txBody>
      </p:sp>
    </p:spTree>
    <p:extLst>
      <p:ext uri="{BB962C8B-B14F-4D97-AF65-F5344CB8AC3E}">
        <p14:creationId xmlns:p14="http://schemas.microsoft.com/office/powerpoint/2010/main" val="329616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116993" y="1951737"/>
            <a:ext cx="5562600" cy="3599283"/>
          </a:xfrm>
        </p:spPr>
        <p:txBody>
          <a:bodyPr>
            <a:normAutofit fontScale="85000" lnSpcReduction="20000"/>
          </a:bodyPr>
          <a:lstStyle/>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La voz es una herramienta de comunicación entre personas, es el medio más básico para expresar y comunicar conocimientos, ideas y sentimientos. Se genera por la vibración del aire en la caja torácica a través de las cuerdas vocales ubicadas en la laringe, esto es un fenómeno fisiológico con propiedades acústicas. </a:t>
            </a:r>
          </a:p>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La voz tiene diferentes propiedades acústicas como: timbre, volumen, tono, duración, velocidad y ritmo. Estas cualidades se las relaciona directamente con la postura del cuerpo, tono muscular y la gestión óptima de las emociones.</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1703512" y="980729"/>
            <a:ext cx="192071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La voz</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1026" name="Picture 2">
            <a:extLst>
              <a:ext uri="{FF2B5EF4-FFF2-40B4-BE49-F238E27FC236}">
                <a16:creationId xmlns:a16="http://schemas.microsoft.com/office/drawing/2014/main" id="{EFBAD1CC-0A13-4AB8-AD21-FC3423915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114895" y="1951737"/>
            <a:ext cx="4452481" cy="295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15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5318760" y="1808274"/>
            <a:ext cx="5562600" cy="3599283"/>
          </a:xfrm>
        </p:spPr>
        <p:txBody>
          <a:bodyPr>
            <a:normAutofit fontScale="85000" lnSpcReduction="10000"/>
          </a:bodyPr>
          <a:lstStyle/>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Los cambios de sonido provocados en la voz por las emociones no se ocultan fácilmente.</a:t>
            </a:r>
          </a:p>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Las detecciones más comunes del engaño dentro de lo vocal o la voz cuando una persona está mintiendo o está sometida a un grado de estrés son por lo general, el tono de voz, y en su defecto, cuando la presión es demasiado grande, las cuerdas vocales dejan de funcionar eficazmente. Esto conduce a cambios en la calidad de la voz, especialmente en términos de tono, y volumen, conocido como “estrés en la voz”</a:t>
            </a:r>
          </a:p>
        </p:txBody>
      </p:sp>
      <p:sp>
        <p:nvSpPr>
          <p:cNvPr id="6" name="Rectángulo 5"/>
          <p:cNvSpPr/>
          <p:nvPr/>
        </p:nvSpPr>
        <p:spPr>
          <a:xfrm>
            <a:off x="1070463" y="980729"/>
            <a:ext cx="4219425"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Engaños en la voz</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2050" name="Picture 2">
            <a:extLst>
              <a:ext uri="{FF2B5EF4-FFF2-40B4-BE49-F238E27FC236}">
                <a16:creationId xmlns:a16="http://schemas.microsoft.com/office/drawing/2014/main" id="{820213EB-CB4D-4D8F-B9FD-DB72DA30C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87"/>
          <a:stretch/>
        </p:blipFill>
        <p:spPr bwMode="auto">
          <a:xfrm>
            <a:off x="430056" y="2219076"/>
            <a:ext cx="4888704" cy="241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9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732692" y="1879911"/>
            <a:ext cx="5836920" cy="3599283"/>
          </a:xfrm>
        </p:spPr>
        <p:txBody>
          <a:bodyPr>
            <a:noAutofit/>
          </a:bodyPr>
          <a:lstStyle/>
          <a:p>
            <a:pPr indent="0" algn="just">
              <a:spcBef>
                <a:spcPts val="0"/>
              </a:spcBef>
              <a:spcAft>
                <a:spcPts val="0"/>
              </a:spcAft>
              <a:buNone/>
            </a:pPr>
            <a:r>
              <a:rPr lang="es-ES" sz="1800" dirty="0">
                <a:solidFill>
                  <a:schemeClr val="tx1"/>
                </a:solidFill>
                <a:effectLst/>
                <a:latin typeface="+mj-lt"/>
                <a:ea typeface="Calibri" panose="020F0502020204030204" pitchFamily="34" charset="0"/>
                <a:cs typeface="Times New Roman" panose="02020603050405020304" pitchFamily="18" charset="0"/>
              </a:rPr>
              <a:t>El aprendizaje profundo es una nueva tecnología en el aprendizaje automático basada en la arquitectura de redes neuronales y es un tipo de Machine Learning. Está relacionado con algoritmos inspirados en la estructura y función del cerebro. Una red neuronal artificial se construye como un cerebro humano y los nodos de neuronas están conectados como una red. </a:t>
            </a:r>
          </a:p>
          <a:p>
            <a:pPr indent="0" algn="just">
              <a:spcBef>
                <a:spcPts val="0"/>
              </a:spcBef>
              <a:spcAft>
                <a:spcPts val="0"/>
              </a:spcAft>
              <a:buNone/>
            </a:pPr>
            <a:r>
              <a:rPr lang="es-ES" sz="1800" dirty="0">
                <a:solidFill>
                  <a:schemeClr val="tx1"/>
                </a:solidFill>
                <a:effectLst/>
                <a:latin typeface="+mj-lt"/>
                <a:ea typeface="Calibri" panose="020F0502020204030204" pitchFamily="34" charset="0"/>
                <a:cs typeface="Times New Roman" panose="02020603050405020304" pitchFamily="18" charset="0"/>
              </a:rPr>
              <a:t>Utiliza una gran cantidad de datos etiquetados y una arquitectura de red neuronal con varias capas para entrenar el modelo desde imágenes, texto o </a:t>
            </a:r>
            <a:r>
              <a:rPr lang="es-ES" sz="1800" dirty="0" err="1">
                <a:solidFill>
                  <a:schemeClr val="tx1"/>
                </a:solidFill>
                <a:effectLst/>
                <a:latin typeface="+mj-lt"/>
                <a:ea typeface="Calibri" panose="020F0502020204030204" pitchFamily="34" charset="0"/>
                <a:cs typeface="Times New Roman" panose="02020603050405020304" pitchFamily="18" charset="0"/>
              </a:rPr>
              <a:t>sonido.Deep</a:t>
            </a:r>
            <a:r>
              <a:rPr lang="es-ES" sz="1800" dirty="0">
                <a:solidFill>
                  <a:schemeClr val="tx1"/>
                </a:solidFill>
                <a:effectLst/>
                <a:latin typeface="+mj-lt"/>
                <a:ea typeface="Calibri" panose="020F0502020204030204" pitchFamily="34" charset="0"/>
                <a:cs typeface="Times New Roman" panose="02020603050405020304" pitchFamily="18" charset="0"/>
              </a:rPr>
              <a:t> Learning es muy utilizado para la realización de sistemas predictivos.</a:t>
            </a:r>
            <a:endParaRPr lang="es-EC" sz="1800" dirty="0">
              <a:solidFill>
                <a:schemeClr val="tx1"/>
              </a:solidFill>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1703512" y="980729"/>
            <a:ext cx="349166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Deep Learning</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3074" name="Picture 2">
            <a:extLst>
              <a:ext uri="{FF2B5EF4-FFF2-40B4-BE49-F238E27FC236}">
                <a16:creationId xmlns:a16="http://schemas.microsoft.com/office/drawing/2014/main" id="{668ECD06-624D-44C1-AC79-41486E935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25545" y="1974868"/>
            <a:ext cx="4533763" cy="327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4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647411" y="1565795"/>
            <a:ext cx="11085043" cy="3419731"/>
          </a:xfrm>
        </p:spPr>
        <p:txBody>
          <a:bodyPr>
            <a:noAutofit/>
          </a:bodyPr>
          <a:lstStyle/>
          <a:p>
            <a:pPr marL="171450" lvl="1" indent="0" algn="just">
              <a:buNone/>
            </a:pPr>
            <a:r>
              <a:rPr lang="es-EC" sz="2200" kern="1200" dirty="0">
                <a:solidFill>
                  <a:schemeClr val="tx1"/>
                </a:solidFill>
                <a:latin typeface="Arial" panose="020B0604020202020204" pitchFamily="34" charset="0"/>
                <a:ea typeface="+mn-ea"/>
                <a:cs typeface="Arial" panose="020B0604020202020204" pitchFamily="34" charset="0"/>
              </a:rPr>
              <a:t>La red neuronal convolucional es un tipo de red neuronal artificial que simula o imita al ojo humano, identificando y permitiendo el y reconocimiento y visualización de imágenes en 2D. La red neuronal es un procesador de imágenes muy fuerte que mediante el aprendizaje profundo extrae características descriptivas mediante el reconocimiento de imágenes y el procesamiento de las mismas por capas convolucionales.</a:t>
            </a:r>
          </a:p>
        </p:txBody>
      </p:sp>
      <p:sp>
        <p:nvSpPr>
          <p:cNvPr id="6" name="Rectángulo 5"/>
          <p:cNvSpPr/>
          <p:nvPr/>
        </p:nvSpPr>
        <p:spPr>
          <a:xfrm>
            <a:off x="859898" y="865668"/>
            <a:ext cx="888736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Redes Neuronales Convolucionales (CNN)</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4" name="Imagen 3">
            <a:extLst>
              <a:ext uri="{FF2B5EF4-FFF2-40B4-BE49-F238E27FC236}">
                <a16:creationId xmlns:a16="http://schemas.microsoft.com/office/drawing/2014/main" id="{4D27D7BD-BA9E-40F8-9D60-4B038EB46F3F}"/>
              </a:ext>
            </a:extLst>
          </p:cNvPr>
          <p:cNvPicPr>
            <a:picLocks noChangeAspect="1"/>
          </p:cNvPicPr>
          <p:nvPr/>
        </p:nvPicPr>
        <p:blipFill rotWithShape="1">
          <a:blip r:embed="rId2">
            <a:extLst>
              <a:ext uri="{28A0092B-C50C-407E-A947-70E740481C1C}">
                <a14:useLocalDpi xmlns:a14="http://schemas.microsoft.com/office/drawing/2010/main" val="0"/>
              </a:ext>
            </a:extLst>
          </a:blip>
          <a:srcRect t="10087"/>
          <a:stretch/>
        </p:blipFill>
        <p:spPr>
          <a:xfrm>
            <a:off x="3087858" y="3530989"/>
            <a:ext cx="7336302" cy="2288637"/>
          </a:xfrm>
          <a:prstGeom prst="rect">
            <a:avLst/>
          </a:prstGeom>
        </p:spPr>
      </p:pic>
    </p:spTree>
    <p:extLst>
      <p:ext uri="{BB962C8B-B14F-4D97-AF65-F5344CB8AC3E}">
        <p14:creationId xmlns:p14="http://schemas.microsoft.com/office/powerpoint/2010/main" val="80067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726765" y="1541924"/>
            <a:ext cx="10349785" cy="3774151"/>
          </a:xfrm>
        </p:spPr>
        <p:txBody>
          <a:bodyPr>
            <a:noAutofit/>
          </a:bodyPr>
          <a:lstStyle/>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La capa convolucional es una capa que contiene un conjunto de filtros (conjunto de </a:t>
            </a:r>
            <a:r>
              <a:rPr lang="es-EC" kern="1200" dirty="0" err="1">
                <a:solidFill>
                  <a:schemeClr val="tx1"/>
                </a:solidFill>
                <a:latin typeface="Arial" panose="020B0604020202020204" pitchFamily="34" charset="0"/>
                <a:ea typeface="+mn-ea"/>
                <a:cs typeface="Arial" panose="020B0604020202020204" pitchFamily="34" charset="0"/>
              </a:rPr>
              <a:t>kernels</a:t>
            </a:r>
            <a:r>
              <a:rPr lang="es-EC" kern="1200" dirty="0">
                <a:solidFill>
                  <a:schemeClr val="tx1"/>
                </a:solidFill>
                <a:latin typeface="Arial" panose="020B0604020202020204" pitchFamily="34" charset="0"/>
                <a:ea typeface="+mn-ea"/>
                <a:cs typeface="Arial" panose="020B0604020202020204" pitchFamily="34" charset="0"/>
              </a:rPr>
              <a:t>), las cuales tienen características que necesitan ser aprendidas y cuyos bloques son los principales para poder construir una red neuronal convolucional. </a:t>
            </a:r>
          </a:p>
          <a:p>
            <a:pPr marL="171450" lvl="1" indent="0" algn="just">
              <a:buNone/>
            </a:pPr>
            <a:r>
              <a:rPr lang="es-EC" kern="1200" dirty="0">
                <a:solidFill>
                  <a:schemeClr val="tx1"/>
                </a:solidFill>
                <a:latin typeface="Arial" panose="020B0604020202020204" pitchFamily="34" charset="0"/>
                <a:ea typeface="+mn-ea"/>
                <a:cs typeface="Arial" panose="020B0604020202020204" pitchFamily="34" charset="0"/>
              </a:rPr>
              <a:t>Una vez extraído las características de la capa anterior, realiza un mapeo de su apariencia, y los lleva a un mapa de características posterior.</a:t>
            </a:r>
          </a:p>
          <a:p>
            <a:pPr marL="514350" lvl="1" indent="-342900" algn="just">
              <a:buFont typeface="Wingdings" panose="05000000000000000000" pitchFamily="2" charset="2"/>
              <a:buChar char="ü"/>
            </a:pPr>
            <a:r>
              <a:rPr lang="es-EC" kern="1200" dirty="0">
                <a:solidFill>
                  <a:schemeClr val="tx1"/>
                </a:solidFill>
                <a:latin typeface="Arial" panose="020B0604020202020204" pitchFamily="34" charset="0"/>
                <a:ea typeface="+mn-ea"/>
                <a:cs typeface="Arial" panose="020B0604020202020204" pitchFamily="34" charset="0"/>
              </a:rPr>
              <a:t>C: Convolution2dLayer</a:t>
            </a:r>
          </a:p>
          <a:p>
            <a:pPr marL="514350" lvl="1" indent="-342900" algn="just">
              <a:buFont typeface="Wingdings" panose="05000000000000000000" pitchFamily="2" charset="2"/>
              <a:buChar char="ü"/>
            </a:pPr>
            <a:r>
              <a:rPr lang="es-EC" kern="1200" dirty="0">
                <a:solidFill>
                  <a:schemeClr val="tx1"/>
                </a:solidFill>
                <a:latin typeface="Arial" panose="020B0604020202020204" pitchFamily="34" charset="0"/>
                <a:ea typeface="+mn-ea"/>
                <a:cs typeface="Arial" panose="020B0604020202020204" pitchFamily="34" charset="0"/>
              </a:rPr>
              <a:t>R: </a:t>
            </a:r>
            <a:r>
              <a:rPr lang="es-EC" kern="1200" dirty="0" err="1">
                <a:solidFill>
                  <a:schemeClr val="tx1"/>
                </a:solidFill>
                <a:latin typeface="Arial" panose="020B0604020202020204" pitchFamily="34" charset="0"/>
                <a:ea typeface="+mn-ea"/>
                <a:cs typeface="Arial" panose="020B0604020202020204" pitchFamily="34" charset="0"/>
              </a:rPr>
              <a:t>ReLULayer</a:t>
            </a:r>
            <a:r>
              <a:rPr lang="es-EC" kern="1200" dirty="0">
                <a:solidFill>
                  <a:schemeClr val="tx1"/>
                </a:solidFill>
                <a:latin typeface="Arial" panose="020B0604020202020204" pitchFamily="34" charset="0"/>
                <a:ea typeface="+mn-ea"/>
                <a:cs typeface="Arial" panose="020B0604020202020204" pitchFamily="34" charset="0"/>
              </a:rPr>
              <a:t>, </a:t>
            </a:r>
          </a:p>
          <a:p>
            <a:pPr marL="514350" lvl="1" indent="-342900" algn="just">
              <a:buFont typeface="Wingdings" panose="05000000000000000000" pitchFamily="2" charset="2"/>
              <a:buChar char="ü"/>
            </a:pPr>
            <a:r>
              <a:rPr lang="es-EC" kern="1200" dirty="0">
                <a:solidFill>
                  <a:schemeClr val="tx1"/>
                </a:solidFill>
                <a:latin typeface="Arial" panose="020B0604020202020204" pitchFamily="34" charset="0"/>
                <a:ea typeface="+mn-ea"/>
                <a:cs typeface="Arial" panose="020B0604020202020204" pitchFamily="34" charset="0"/>
              </a:rPr>
              <a:t>P: MaxPooling2dLayer</a:t>
            </a:r>
          </a:p>
          <a:p>
            <a:pPr marL="514350" lvl="1" indent="-342900" algn="just">
              <a:buFont typeface="Wingdings" panose="05000000000000000000" pitchFamily="2" charset="2"/>
              <a:buChar char="ü"/>
            </a:pPr>
            <a:r>
              <a:rPr lang="es-EC" kern="1200" dirty="0">
                <a:solidFill>
                  <a:schemeClr val="tx1"/>
                </a:solidFill>
                <a:latin typeface="Arial" panose="020B0604020202020204" pitchFamily="34" charset="0"/>
                <a:ea typeface="+mn-ea"/>
                <a:cs typeface="Arial" panose="020B0604020202020204" pitchFamily="34" charset="0"/>
              </a:rPr>
              <a:t>B: </a:t>
            </a:r>
            <a:r>
              <a:rPr lang="es-EC" kern="1200" dirty="0" err="1">
                <a:solidFill>
                  <a:schemeClr val="tx1"/>
                </a:solidFill>
                <a:latin typeface="Arial" panose="020B0604020202020204" pitchFamily="34" charset="0"/>
                <a:ea typeface="+mn-ea"/>
                <a:cs typeface="Arial" panose="020B0604020202020204" pitchFamily="34" charset="0"/>
              </a:rPr>
              <a:t>BatchNormalizationLayer</a:t>
            </a:r>
            <a:endParaRPr lang="es-EC" kern="1200" dirty="0">
              <a:solidFill>
                <a:schemeClr val="tx1"/>
              </a:solidFill>
              <a:latin typeface="Arial" panose="020B0604020202020204" pitchFamily="34" charset="0"/>
              <a:ea typeface="+mn-ea"/>
              <a:cs typeface="Arial" panose="020B0604020202020204" pitchFamily="34" charset="0"/>
            </a:endParaRPr>
          </a:p>
          <a:p>
            <a:pPr marL="514350" lvl="1" indent="-342900" algn="just">
              <a:buFont typeface="Wingdings" panose="05000000000000000000" pitchFamily="2" charset="2"/>
              <a:buChar char="ü"/>
            </a:pPr>
            <a:r>
              <a:rPr lang="es-EC" kern="1200" dirty="0">
                <a:solidFill>
                  <a:schemeClr val="tx1"/>
                </a:solidFill>
                <a:latin typeface="Arial" panose="020B0604020202020204" pitchFamily="34" charset="0"/>
                <a:ea typeface="+mn-ea"/>
                <a:cs typeface="Arial" panose="020B0604020202020204" pitchFamily="34" charset="0"/>
              </a:rPr>
              <a:t>F: </a:t>
            </a:r>
            <a:r>
              <a:rPr lang="es-EC" kern="1200" dirty="0" err="1">
                <a:solidFill>
                  <a:schemeClr val="tx1"/>
                </a:solidFill>
                <a:latin typeface="Arial" panose="020B0604020202020204" pitchFamily="34" charset="0"/>
                <a:ea typeface="+mn-ea"/>
                <a:cs typeface="Arial" panose="020B0604020202020204" pitchFamily="34" charset="0"/>
              </a:rPr>
              <a:t>FullyConnectedLayer</a:t>
            </a:r>
            <a:endParaRPr lang="es-EC" kern="1200" dirty="0">
              <a:solidFill>
                <a:schemeClr val="tx1"/>
              </a:solidFill>
              <a:latin typeface="Arial" panose="020B0604020202020204" pitchFamily="34" charset="0"/>
              <a:ea typeface="+mn-ea"/>
              <a:cs typeface="Arial" panose="020B0604020202020204" pitchFamily="34" charset="0"/>
            </a:endParaRPr>
          </a:p>
          <a:p>
            <a:pPr marL="171450" lvl="1" indent="0" algn="just">
              <a:buNone/>
            </a:pP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624624" y="789922"/>
            <a:ext cx="4514377"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Capa convolucional</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4" name="Imagen 3">
            <a:extLst>
              <a:ext uri="{FF2B5EF4-FFF2-40B4-BE49-F238E27FC236}">
                <a16:creationId xmlns:a16="http://schemas.microsoft.com/office/drawing/2014/main" id="{D8364391-7596-428B-B9DB-371FE5E7F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311" y="4180877"/>
            <a:ext cx="4986737" cy="1645869"/>
          </a:xfrm>
          <a:prstGeom prst="rect">
            <a:avLst/>
          </a:prstGeom>
        </p:spPr>
      </p:pic>
    </p:spTree>
    <p:extLst>
      <p:ext uri="{BB962C8B-B14F-4D97-AF65-F5344CB8AC3E}">
        <p14:creationId xmlns:p14="http://schemas.microsoft.com/office/powerpoint/2010/main" val="424097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9A6E34E-49ED-48D3-A3AD-4B3110D32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02" y="2736460"/>
            <a:ext cx="7505700" cy="3467100"/>
          </a:xfrm>
          <a:prstGeom prst="rect">
            <a:avLst/>
          </a:prstGeom>
        </p:spPr>
      </p:pic>
      <p:sp>
        <p:nvSpPr>
          <p:cNvPr id="6" name="Marcador de contenido 2">
            <a:extLst>
              <a:ext uri="{FF2B5EF4-FFF2-40B4-BE49-F238E27FC236}">
                <a16:creationId xmlns:a16="http://schemas.microsoft.com/office/drawing/2014/main" id="{C99D8161-6897-47F1-B5F0-75045AEAC4F9}"/>
              </a:ext>
            </a:extLst>
          </p:cNvPr>
          <p:cNvSpPr>
            <a:spLocks noGrp="1"/>
          </p:cNvSpPr>
          <p:nvPr>
            <p:ph idx="1"/>
          </p:nvPr>
        </p:nvSpPr>
        <p:spPr>
          <a:xfrm>
            <a:off x="7125364" y="1565504"/>
            <a:ext cx="4649295" cy="4201602"/>
          </a:xfrm>
        </p:spPr>
        <p:txBody>
          <a:bodyPr>
            <a:noAutofit/>
          </a:bodyPr>
          <a:lstStyle/>
          <a:p>
            <a:pPr marL="171450" lvl="1" indent="0" algn="just">
              <a:buNone/>
            </a:pPr>
            <a:r>
              <a:rPr lang="es-ES" sz="2200" kern="1200" dirty="0">
                <a:solidFill>
                  <a:schemeClr val="tx1"/>
                </a:solidFill>
                <a:latin typeface="Arial" panose="020B0604020202020204" pitchFamily="34" charset="0"/>
                <a:ea typeface="+mn-ea"/>
                <a:cs typeface="Arial" panose="020B0604020202020204" pitchFamily="34" charset="0"/>
              </a:rPr>
              <a:t>La capa </a:t>
            </a:r>
            <a:r>
              <a:rPr lang="es-ES" sz="2200" kern="1200" dirty="0" err="1">
                <a:solidFill>
                  <a:schemeClr val="tx1"/>
                </a:solidFill>
                <a:latin typeface="Arial" panose="020B0604020202020204" pitchFamily="34" charset="0"/>
                <a:ea typeface="+mn-ea"/>
                <a:cs typeface="Arial" panose="020B0604020202020204" pitchFamily="34" charset="0"/>
              </a:rPr>
              <a:t>ReLU</a:t>
            </a:r>
            <a:r>
              <a:rPr lang="es-ES" sz="2200" kern="1200" dirty="0">
                <a:solidFill>
                  <a:schemeClr val="tx1"/>
                </a:solidFill>
                <a:latin typeface="Arial" panose="020B0604020202020204" pitchFamily="34" charset="0"/>
                <a:ea typeface="+mn-ea"/>
                <a:cs typeface="Arial" panose="020B0604020202020204" pitchFamily="34" charset="0"/>
              </a:rPr>
              <a:t>, </a:t>
            </a:r>
            <a:r>
              <a:rPr lang="es-EC" sz="2200" kern="1200" dirty="0" err="1">
                <a:solidFill>
                  <a:schemeClr val="tx1"/>
                </a:solidFill>
                <a:latin typeface="Arial" panose="020B0604020202020204" pitchFamily="34" charset="0"/>
                <a:ea typeface="+mn-ea"/>
                <a:cs typeface="Arial" panose="020B0604020202020204" pitchFamily="34" charset="0"/>
              </a:rPr>
              <a:t>Rectifier</a:t>
            </a:r>
            <a:r>
              <a:rPr lang="es-EC" sz="2200" kern="1200" dirty="0">
                <a:solidFill>
                  <a:schemeClr val="tx1"/>
                </a:solidFill>
                <a:latin typeface="Arial" panose="020B0604020202020204" pitchFamily="34" charset="0"/>
                <a:ea typeface="+mn-ea"/>
                <a:cs typeface="Arial" panose="020B0604020202020204" pitchFamily="34" charset="0"/>
              </a:rPr>
              <a:t> Linear Unit</a:t>
            </a:r>
            <a:r>
              <a:rPr lang="es-ES" sz="2200" kern="1200" dirty="0">
                <a:solidFill>
                  <a:schemeClr val="tx1"/>
                </a:solidFill>
                <a:latin typeface="Arial" panose="020B0604020202020204" pitchFamily="34" charset="0"/>
                <a:ea typeface="+mn-ea"/>
                <a:cs typeface="Arial" panose="020B0604020202020204" pitchFamily="34" charset="0"/>
              </a:rPr>
              <a:t> (función de activación) realiza una operación de umbral en cada elemento de la entrada, y cualquier valor menor que cero se establece en cero.</a:t>
            </a:r>
          </a:p>
          <a:p>
            <a:pPr marL="171450" lvl="1" indent="0" algn="just">
              <a:buNone/>
            </a:pPr>
            <a:endParaRPr lang="es-ES" sz="2200" kern="1200" dirty="0">
              <a:solidFill>
                <a:schemeClr val="tx1"/>
              </a:solidFill>
              <a:latin typeface="Arial" panose="020B0604020202020204" pitchFamily="34" charset="0"/>
              <a:ea typeface="+mn-ea"/>
              <a:cs typeface="Arial" panose="020B0604020202020204" pitchFamily="34" charset="0"/>
            </a:endParaRPr>
          </a:p>
          <a:p>
            <a:pPr marL="171450" lvl="1" indent="0" algn="ctr">
              <a:buNone/>
            </a:pPr>
            <a:r>
              <a:rPr lang="es-EC" sz="2200" kern="1200" dirty="0">
                <a:solidFill>
                  <a:schemeClr val="tx1"/>
                </a:solidFill>
                <a:latin typeface="Arial" panose="020B0604020202020204" pitchFamily="34" charset="0"/>
                <a:ea typeface="+mn-ea"/>
                <a:cs typeface="Arial" panose="020B0604020202020204" pitchFamily="34" charset="0"/>
              </a:rPr>
              <a:t>f(x)=max(0,x).</a:t>
            </a:r>
          </a:p>
        </p:txBody>
      </p:sp>
      <p:sp>
        <p:nvSpPr>
          <p:cNvPr id="8" name="Rectángulo 7">
            <a:extLst>
              <a:ext uri="{FF2B5EF4-FFF2-40B4-BE49-F238E27FC236}">
                <a16:creationId xmlns:a16="http://schemas.microsoft.com/office/drawing/2014/main" id="{4EAD7DF8-5BCF-48AC-B230-52BE99EE7726}"/>
              </a:ext>
            </a:extLst>
          </p:cNvPr>
          <p:cNvSpPr/>
          <p:nvPr/>
        </p:nvSpPr>
        <p:spPr>
          <a:xfrm>
            <a:off x="965915" y="980729"/>
            <a:ext cx="2924198" cy="584775"/>
          </a:xfrm>
          <a:prstGeom prst="rect">
            <a:avLst/>
          </a:prstGeom>
        </p:spPr>
        <p:txBody>
          <a:bodyPr wrap="none">
            <a:spAutoFit/>
          </a:bodyPr>
          <a:lstStyle/>
          <a:p>
            <a:pPr lvl="1"/>
            <a:r>
              <a:rPr lang="es-EC" sz="3200" b="1" dirty="0" err="1">
                <a:latin typeface="Arial" panose="020B0604020202020204" pitchFamily="34" charset="0"/>
                <a:cs typeface="Arial" panose="020B0604020202020204" pitchFamily="34" charset="0"/>
              </a:rPr>
              <a:t>ReLU</a:t>
            </a:r>
            <a:r>
              <a:rPr lang="es-EC" sz="3200" b="1" dirty="0">
                <a:latin typeface="Arial" panose="020B0604020202020204" pitchFamily="34" charset="0"/>
                <a:cs typeface="Arial" panose="020B0604020202020204" pitchFamily="34" charset="0"/>
              </a:rPr>
              <a:t> Layer</a:t>
            </a:r>
          </a:p>
        </p:txBody>
      </p:sp>
    </p:spTree>
    <p:extLst>
      <p:ext uri="{BB962C8B-B14F-4D97-AF65-F5344CB8AC3E}">
        <p14:creationId xmlns:p14="http://schemas.microsoft.com/office/powerpoint/2010/main" val="76561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6096000" y="1328199"/>
            <a:ext cx="5776176" cy="4201602"/>
          </a:xfrm>
        </p:spPr>
        <p:txBody>
          <a:bodyPr>
            <a:noAutofit/>
          </a:bodyPr>
          <a:lstStyle/>
          <a:p>
            <a:pPr marL="171450" lvl="1" indent="0" algn="just">
              <a:buNone/>
            </a:pPr>
            <a:r>
              <a:rPr lang="es-ES" sz="2200" kern="1200" dirty="0">
                <a:solidFill>
                  <a:schemeClr val="tx1"/>
                </a:solidFill>
                <a:latin typeface="Arial" panose="020B0604020202020204" pitchFamily="34" charset="0"/>
                <a:ea typeface="+mn-ea"/>
                <a:cs typeface="Arial" panose="020B0604020202020204" pitchFamily="34" charset="0"/>
              </a:rPr>
              <a:t>La capa de agrupamiento generalmente se inserta entre capas convolucionales sucesivas para reducir gradualmente el tamaño del espacio (alto y ancho) representado por los datos en la red. La idea básica es dividir cada mapa de características para mosaicos del mismo tamaño, la capa de agrupación funciona de forma independiente en cada segmento de la entrada, tomando las submuestras de la capa convolucional y alimentándolas a la siguiente capa quedándose con los valores más altos.</a:t>
            </a:r>
            <a:endParaRPr lang="es-EC" sz="2200"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965915" y="980729"/>
            <a:ext cx="417454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Capa Max </a:t>
            </a:r>
            <a:r>
              <a:rPr lang="es-EC" sz="3200" b="1" dirty="0" err="1">
                <a:latin typeface="Arial" panose="020B0604020202020204" pitchFamily="34" charset="0"/>
                <a:cs typeface="Arial" panose="020B0604020202020204" pitchFamily="34" charset="0"/>
              </a:rPr>
              <a:t>Pooling</a:t>
            </a:r>
            <a:endParaRPr lang="es-EC" sz="3200" b="1" dirty="0">
              <a:latin typeface="Arial" panose="020B0604020202020204" pitchFamily="34" charset="0"/>
              <a:cs typeface="Arial" panose="020B0604020202020204" pitchFamily="34" charset="0"/>
            </a:endParaRP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8</a:t>
            </a:r>
            <a:endParaRPr lang="es-ES" dirty="0"/>
          </a:p>
        </p:txBody>
      </p:sp>
      <p:pic>
        <p:nvPicPr>
          <p:cNvPr id="4" name="Imagen 3">
            <a:extLst>
              <a:ext uri="{FF2B5EF4-FFF2-40B4-BE49-F238E27FC236}">
                <a16:creationId xmlns:a16="http://schemas.microsoft.com/office/drawing/2014/main" id="{18DD47FE-88B0-413D-B25F-77C4FD7F8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24" y="1462246"/>
            <a:ext cx="5132728" cy="3860640"/>
          </a:xfrm>
          <a:prstGeom prst="rect">
            <a:avLst/>
          </a:prstGeom>
        </p:spPr>
      </p:pic>
    </p:spTree>
    <p:extLst>
      <p:ext uri="{BB962C8B-B14F-4D97-AF65-F5344CB8AC3E}">
        <p14:creationId xmlns:p14="http://schemas.microsoft.com/office/powerpoint/2010/main" val="21918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BFE1850-5461-4A8B-9ABF-A44943337F1B}"/>
              </a:ext>
            </a:extLst>
          </p:cNvPr>
          <p:cNvPicPr>
            <a:picLocks noChangeAspect="1"/>
          </p:cNvPicPr>
          <p:nvPr/>
        </p:nvPicPr>
        <p:blipFill rotWithShape="1">
          <a:blip r:embed="rId2"/>
          <a:srcRect b="6650"/>
          <a:stretch/>
        </p:blipFill>
        <p:spPr>
          <a:xfrm>
            <a:off x="1604962" y="747713"/>
            <a:ext cx="8982075" cy="5005974"/>
          </a:xfrm>
          <a:prstGeom prst="rect">
            <a:avLst/>
          </a:prstGeom>
        </p:spPr>
      </p:pic>
    </p:spTree>
    <p:extLst>
      <p:ext uri="{BB962C8B-B14F-4D97-AF65-F5344CB8AC3E}">
        <p14:creationId xmlns:p14="http://schemas.microsoft.com/office/powerpoint/2010/main" val="231019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042774" y="2871253"/>
            <a:ext cx="4237250" cy="646331"/>
          </a:xfrm>
          <a:prstGeom prst="rect">
            <a:avLst/>
          </a:prstGeom>
        </p:spPr>
        <p:txBody>
          <a:bodyPr wrap="none">
            <a:spAutoFit/>
          </a:bodyPr>
          <a:lstStyle/>
          <a:p>
            <a:pPr lvl="1"/>
            <a:r>
              <a:rPr lang="es-EC" sz="3600" b="1" dirty="0">
                <a:latin typeface="+mj-lt"/>
                <a:cs typeface="Calibri" panose="020F0502020204030204" pitchFamily="34" charset="0"/>
              </a:rPr>
              <a:t>METODOLOGÍA </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21</a:t>
            </a:r>
            <a:endParaRPr lang="es-ES" dirty="0"/>
          </a:p>
        </p:txBody>
      </p:sp>
    </p:spTree>
    <p:extLst>
      <p:ext uri="{BB962C8B-B14F-4D97-AF65-F5344CB8AC3E}">
        <p14:creationId xmlns:p14="http://schemas.microsoft.com/office/powerpoint/2010/main" val="219182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1008188"/>
            <a:ext cx="5715795"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DIAGRAMA DE BLOQUES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22</a:t>
            </a:r>
            <a:endParaRPr lang="es-ES" dirty="0"/>
          </a:p>
        </p:txBody>
      </p:sp>
      <p:pic>
        <p:nvPicPr>
          <p:cNvPr id="8" name="Imagen 7">
            <a:extLst>
              <a:ext uri="{FF2B5EF4-FFF2-40B4-BE49-F238E27FC236}">
                <a16:creationId xmlns:a16="http://schemas.microsoft.com/office/drawing/2014/main" id="{90079528-B032-4DD0-8F80-E51D3EA0A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160" y="2803524"/>
            <a:ext cx="11183679" cy="1677035"/>
          </a:xfrm>
          <a:prstGeom prst="rect">
            <a:avLst/>
          </a:prstGeom>
        </p:spPr>
      </p:pic>
    </p:spTree>
    <p:extLst>
      <p:ext uri="{BB962C8B-B14F-4D97-AF65-F5344CB8AC3E}">
        <p14:creationId xmlns:p14="http://schemas.microsoft.com/office/powerpoint/2010/main" val="45579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514350" lvl="1" indent="-342900">
              <a:buFont typeface="Wingdings" panose="05000000000000000000" pitchFamily="2" charset="2"/>
              <a:buChar char="q"/>
            </a:pPr>
            <a:r>
              <a:rPr lang="es-EC" kern="1200" dirty="0">
                <a:solidFill>
                  <a:schemeClr val="tx1"/>
                </a:solidFill>
                <a:latin typeface="Arial" panose="020B0604020202020204" pitchFamily="34" charset="0"/>
                <a:cs typeface="Arial" panose="020B0604020202020204" pitchFamily="34" charset="0"/>
              </a:rPr>
              <a:t>Introducción.</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cs typeface="Arial" panose="020B0604020202020204" pitchFamily="34" charset="0"/>
              </a:rPr>
              <a:t>Fundamentación Teórica.</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ea typeface="+mn-ea"/>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Metodología.</a:t>
            </a:r>
          </a:p>
          <a:p>
            <a:pPr marL="171450" lvl="1" indent="0">
              <a:buNone/>
            </a:pPr>
            <a:r>
              <a:rPr lang="es-EC" kern="1200" dirty="0">
                <a:solidFill>
                  <a:schemeClr val="tx1"/>
                </a:solidFill>
                <a:latin typeface="Arial" panose="020B0604020202020204" pitchFamily="34" charset="0"/>
                <a:ea typeface="+mn-ea"/>
                <a:cs typeface="Arial" panose="020B0604020202020204" pitchFamily="34" charset="0"/>
              </a:rPr>
              <a:t> </a:t>
            </a: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Análisis de Resultados.</a:t>
            </a:r>
          </a:p>
          <a:p>
            <a:pPr marL="514350" lvl="1" indent="-342900">
              <a:buFont typeface="Wingdings" panose="05000000000000000000" pitchFamily="2" charset="2"/>
              <a:buChar char="q"/>
            </a:pPr>
            <a:endParaRPr lang="es-EC" kern="1200" dirty="0">
              <a:solidFill>
                <a:schemeClr val="tx1"/>
              </a:solidFill>
              <a:latin typeface="Arial" panose="020B0604020202020204" pitchFamily="34" charset="0"/>
              <a:ea typeface="+mn-ea"/>
              <a:cs typeface="Arial" panose="020B0604020202020204" pitchFamily="34" charset="0"/>
            </a:endParaRPr>
          </a:p>
          <a:p>
            <a:pPr marL="514350" lvl="1" indent="-342900">
              <a:buFont typeface="Wingdings" panose="05000000000000000000" pitchFamily="2" charset="2"/>
              <a:buChar char="q"/>
            </a:pPr>
            <a:r>
              <a:rPr lang="es-EC" kern="1200" dirty="0">
                <a:solidFill>
                  <a:schemeClr val="tx1"/>
                </a:solidFill>
                <a:latin typeface="Arial" panose="020B0604020202020204" pitchFamily="34" charset="0"/>
                <a:ea typeface="+mn-ea"/>
                <a:cs typeface="Arial" panose="020B0604020202020204" pitchFamily="34" charset="0"/>
              </a:rPr>
              <a:t>Conclusiones y Recomendaciones.</a:t>
            </a:r>
          </a:p>
        </p:txBody>
      </p:sp>
      <p:sp>
        <p:nvSpPr>
          <p:cNvPr id="6" name="Rectángulo 5"/>
          <p:cNvSpPr/>
          <p:nvPr/>
        </p:nvSpPr>
        <p:spPr>
          <a:xfrm>
            <a:off x="4223400" y="836713"/>
            <a:ext cx="3416320" cy="646331"/>
          </a:xfrm>
          <a:prstGeom prst="rect">
            <a:avLst/>
          </a:prstGeom>
        </p:spPr>
        <p:txBody>
          <a:bodyPr wrap="none">
            <a:spAutoFit/>
          </a:bodyPr>
          <a:lstStyle/>
          <a:p>
            <a:pPr lvl="1"/>
            <a:r>
              <a:rPr lang="es-EC" sz="3600" b="1" dirty="0">
                <a:latin typeface="+mj-lt"/>
                <a:cs typeface="Calibri" panose="020F0502020204030204" pitchFamily="34" charset="0"/>
              </a:rPr>
              <a:t>CONTENIDO</a:t>
            </a:r>
          </a:p>
        </p:txBody>
      </p:sp>
      <p:sp>
        <p:nvSpPr>
          <p:cNvPr id="2" name="CuadroTexto 1"/>
          <p:cNvSpPr txBox="1"/>
          <p:nvPr/>
        </p:nvSpPr>
        <p:spPr>
          <a:xfrm>
            <a:off x="283334" y="6337417"/>
            <a:ext cx="682581" cy="400110"/>
          </a:xfrm>
          <a:prstGeom prst="rect">
            <a:avLst/>
          </a:prstGeom>
          <a:noFill/>
        </p:spPr>
        <p:txBody>
          <a:bodyPr wrap="square" rtlCol="0">
            <a:spAutoFit/>
          </a:bodyPr>
          <a:lstStyle/>
          <a:p>
            <a:r>
              <a:rPr lang="es-EC" sz="2000" dirty="0"/>
              <a:t>1</a:t>
            </a:r>
            <a:endParaRPr lang="es-ES" dirty="0"/>
          </a:p>
        </p:txBody>
      </p:sp>
    </p:spTree>
    <p:extLst>
      <p:ext uri="{BB962C8B-B14F-4D97-AF65-F5344CB8AC3E}">
        <p14:creationId xmlns:p14="http://schemas.microsoft.com/office/powerpoint/2010/main" val="123869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83186"/>
            <a:ext cx="3984360"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BASE DE DATOS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23</a:t>
            </a:r>
            <a:endParaRPr lang="es-ES" dirty="0"/>
          </a:p>
        </p:txBody>
      </p:sp>
      <p:sp>
        <p:nvSpPr>
          <p:cNvPr id="9" name="CuadroTexto 8">
            <a:extLst>
              <a:ext uri="{FF2B5EF4-FFF2-40B4-BE49-F238E27FC236}">
                <a16:creationId xmlns:a16="http://schemas.microsoft.com/office/drawing/2014/main" id="{B1DE119A-6BC7-48BA-ACFF-253ABBE3DF20}"/>
              </a:ext>
            </a:extLst>
          </p:cNvPr>
          <p:cNvSpPr txBox="1"/>
          <p:nvPr/>
        </p:nvSpPr>
        <p:spPr>
          <a:xfrm>
            <a:off x="965915" y="1510001"/>
            <a:ext cx="10881360" cy="3477875"/>
          </a:xfrm>
          <a:prstGeom prst="rect">
            <a:avLst/>
          </a:prstGeom>
          <a:noFill/>
        </p:spPr>
        <p:txBody>
          <a:bodyPr wrap="square">
            <a:spAutoFit/>
          </a:bodyPr>
          <a:lstStyle/>
          <a:p>
            <a:r>
              <a:rPr lang="es-ES" sz="2000" dirty="0"/>
              <a:t>La base de datos para los experimentos consta de un total de 192 participantes: </a:t>
            </a:r>
          </a:p>
          <a:p>
            <a:endParaRPr lang="es-ES" sz="2000" dirty="0"/>
          </a:p>
          <a:p>
            <a:r>
              <a:rPr lang="es-ES" sz="2000" dirty="0"/>
              <a:t>•	Verdad Hombre: 48 audios grabados por hombres. </a:t>
            </a:r>
          </a:p>
          <a:p>
            <a:endParaRPr lang="es-ES" sz="2000" dirty="0"/>
          </a:p>
          <a:p>
            <a:r>
              <a:rPr lang="es-ES" sz="2000" dirty="0"/>
              <a:t>•	Verdad Mujer: 48 audios grabados por mujeres. </a:t>
            </a:r>
          </a:p>
          <a:p>
            <a:endParaRPr lang="es-ES" sz="2000" dirty="0"/>
          </a:p>
          <a:p>
            <a:r>
              <a:rPr lang="es-ES" sz="2000" dirty="0"/>
              <a:t>•	Engaño Hombre: 48 audios grabados por hombres. </a:t>
            </a:r>
          </a:p>
          <a:p>
            <a:endParaRPr lang="es-ES" sz="2000" dirty="0"/>
          </a:p>
          <a:p>
            <a:r>
              <a:rPr lang="es-ES" sz="2000" dirty="0"/>
              <a:t>•	Engaño Mujer: 48 audios grabados por mujeres. </a:t>
            </a:r>
          </a:p>
          <a:p>
            <a:endParaRPr lang="es-ES" sz="2000" dirty="0"/>
          </a:p>
          <a:p>
            <a:r>
              <a:rPr lang="es-ES" sz="2000" dirty="0"/>
              <a:t>De esta manera se obtienen los 96 audios grabados por hombres y 96 por mujeres.</a:t>
            </a:r>
          </a:p>
        </p:txBody>
      </p:sp>
      <p:sp>
        <p:nvSpPr>
          <p:cNvPr id="17" name="CuadroTexto 16">
            <a:extLst>
              <a:ext uri="{FF2B5EF4-FFF2-40B4-BE49-F238E27FC236}">
                <a16:creationId xmlns:a16="http://schemas.microsoft.com/office/drawing/2014/main" id="{72E8CD12-13B6-4B2C-B118-E250B3B93B83}"/>
              </a:ext>
            </a:extLst>
          </p:cNvPr>
          <p:cNvSpPr txBox="1"/>
          <p:nvPr/>
        </p:nvSpPr>
        <p:spPr>
          <a:xfrm>
            <a:off x="940983" y="5170756"/>
            <a:ext cx="8681085" cy="707886"/>
          </a:xfrm>
          <a:prstGeom prst="rect">
            <a:avLst/>
          </a:prstGeom>
          <a:noFill/>
        </p:spPr>
        <p:txBody>
          <a:bodyPr wrap="square">
            <a:spAutoFit/>
          </a:bodyPr>
          <a:lstStyle/>
          <a:p>
            <a:r>
              <a:rPr lang="en-US" sz="2000" dirty="0"/>
              <a:t>The Ryerson Audio-Visual Database of Emotional Speech and Song (RAVDESS)</a:t>
            </a:r>
            <a:endParaRPr lang="es-EC" sz="2000" dirty="0"/>
          </a:p>
        </p:txBody>
      </p:sp>
    </p:spTree>
    <p:extLst>
      <p:ext uri="{BB962C8B-B14F-4D97-AF65-F5344CB8AC3E}">
        <p14:creationId xmlns:p14="http://schemas.microsoft.com/office/powerpoint/2010/main" val="25137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584642"/>
            <a:ext cx="661302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PROCESAMIENTO DEL AUDIO</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CuadroTexto 11">
            <a:extLst>
              <a:ext uri="{FF2B5EF4-FFF2-40B4-BE49-F238E27FC236}">
                <a16:creationId xmlns:a16="http://schemas.microsoft.com/office/drawing/2014/main" id="{0013A9C1-C745-413F-96C2-5FDA65EF8AC8}"/>
              </a:ext>
            </a:extLst>
          </p:cNvPr>
          <p:cNvSpPr txBox="1"/>
          <p:nvPr/>
        </p:nvSpPr>
        <p:spPr>
          <a:xfrm>
            <a:off x="965915" y="1169417"/>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ESPECTROGRAMA HOMBRE</a:t>
            </a:r>
            <a:endParaRPr lang="es-ES" sz="2400" dirty="0"/>
          </a:p>
        </p:txBody>
      </p:sp>
      <p:pic>
        <p:nvPicPr>
          <p:cNvPr id="7" name="Imagen 6">
            <a:extLst>
              <a:ext uri="{FF2B5EF4-FFF2-40B4-BE49-F238E27FC236}">
                <a16:creationId xmlns:a16="http://schemas.microsoft.com/office/drawing/2014/main" id="{FA04C608-49AC-4A63-A885-A8933FD7AA47}"/>
              </a:ext>
            </a:extLst>
          </p:cNvPr>
          <p:cNvPicPr>
            <a:picLocks noChangeAspect="1"/>
          </p:cNvPicPr>
          <p:nvPr/>
        </p:nvPicPr>
        <p:blipFill rotWithShape="1">
          <a:blip r:embed="rId2">
            <a:extLst>
              <a:ext uri="{28A0092B-C50C-407E-A947-70E740481C1C}">
                <a14:useLocalDpi xmlns:a14="http://schemas.microsoft.com/office/drawing/2010/main" val="0"/>
              </a:ext>
            </a:extLst>
          </a:blip>
          <a:srcRect b="49599"/>
          <a:stretch/>
        </p:blipFill>
        <p:spPr bwMode="auto">
          <a:xfrm>
            <a:off x="1625218" y="1754192"/>
            <a:ext cx="5039551" cy="4253875"/>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C2DB3F9E-AE03-496F-87F5-946DBA075776}"/>
              </a:ext>
            </a:extLst>
          </p:cNvPr>
          <p:cNvPicPr>
            <a:picLocks noChangeAspect="1"/>
          </p:cNvPicPr>
          <p:nvPr/>
        </p:nvPicPr>
        <p:blipFill rotWithShape="1">
          <a:blip r:embed="rId2">
            <a:extLst>
              <a:ext uri="{28A0092B-C50C-407E-A947-70E740481C1C}">
                <a14:useLocalDpi xmlns:a14="http://schemas.microsoft.com/office/drawing/2010/main" val="0"/>
              </a:ext>
            </a:extLst>
          </a:blip>
          <a:srcRect t="50883"/>
          <a:stretch/>
        </p:blipFill>
        <p:spPr bwMode="auto">
          <a:xfrm>
            <a:off x="6664769" y="1544144"/>
            <a:ext cx="5039551" cy="4144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02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584642"/>
            <a:ext cx="661302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PROCESAMIENTO DEL AUDIO</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CuadroTexto 11">
            <a:extLst>
              <a:ext uri="{FF2B5EF4-FFF2-40B4-BE49-F238E27FC236}">
                <a16:creationId xmlns:a16="http://schemas.microsoft.com/office/drawing/2014/main" id="{0013A9C1-C745-413F-96C2-5FDA65EF8AC8}"/>
              </a:ext>
            </a:extLst>
          </p:cNvPr>
          <p:cNvSpPr txBox="1"/>
          <p:nvPr/>
        </p:nvSpPr>
        <p:spPr>
          <a:xfrm>
            <a:off x="965915" y="1169417"/>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ESPECTROGRAMA </a:t>
            </a:r>
            <a:r>
              <a:rPr lang="es-EC" sz="2400" b="1" dirty="0">
                <a:solidFill>
                  <a:srgbClr val="000000"/>
                </a:solidFill>
                <a:latin typeface="Arial" panose="020B0604020202020204" pitchFamily="34" charset="0"/>
                <a:cs typeface="Arial" panose="020B0604020202020204" pitchFamily="34" charset="0"/>
              </a:rPr>
              <a:t>MUJER</a:t>
            </a:r>
            <a:endParaRPr lang="es-ES" sz="2400" dirty="0"/>
          </a:p>
        </p:txBody>
      </p:sp>
      <p:pic>
        <p:nvPicPr>
          <p:cNvPr id="7" name="Imagen 6">
            <a:extLst>
              <a:ext uri="{FF2B5EF4-FFF2-40B4-BE49-F238E27FC236}">
                <a16:creationId xmlns:a16="http://schemas.microsoft.com/office/drawing/2014/main" id="{65AE7AAC-54A5-4669-8062-C4736468DB8F}"/>
              </a:ext>
            </a:extLst>
          </p:cNvPr>
          <p:cNvPicPr>
            <a:picLocks noChangeAspect="1"/>
          </p:cNvPicPr>
          <p:nvPr/>
        </p:nvPicPr>
        <p:blipFill rotWithShape="1">
          <a:blip r:embed="rId2">
            <a:extLst>
              <a:ext uri="{28A0092B-C50C-407E-A947-70E740481C1C}">
                <a14:useLocalDpi xmlns:a14="http://schemas.microsoft.com/office/drawing/2010/main" val="0"/>
              </a:ext>
            </a:extLst>
          </a:blip>
          <a:srcRect b="50245"/>
          <a:stretch/>
        </p:blipFill>
        <p:spPr bwMode="auto">
          <a:xfrm>
            <a:off x="1857004" y="1631082"/>
            <a:ext cx="5007242" cy="413835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6E291817-9AE9-43B0-83B1-ECD8A2E7B42C}"/>
              </a:ext>
            </a:extLst>
          </p:cNvPr>
          <p:cNvPicPr>
            <a:picLocks noChangeAspect="1"/>
          </p:cNvPicPr>
          <p:nvPr/>
        </p:nvPicPr>
        <p:blipFill rotWithShape="1">
          <a:blip r:embed="rId2">
            <a:extLst>
              <a:ext uri="{28A0092B-C50C-407E-A947-70E740481C1C}">
                <a14:useLocalDpi xmlns:a14="http://schemas.microsoft.com/office/drawing/2010/main" val="0"/>
              </a:ext>
            </a:extLst>
          </a:blip>
          <a:srcRect t="51061"/>
          <a:stretch/>
        </p:blipFill>
        <p:spPr bwMode="auto">
          <a:xfrm>
            <a:off x="6777939" y="1631082"/>
            <a:ext cx="4989662" cy="4057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880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569335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ARQUITECTURA DE RED </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CuadroTexto 16">
            <a:extLst>
              <a:ext uri="{FF2B5EF4-FFF2-40B4-BE49-F238E27FC236}">
                <a16:creationId xmlns:a16="http://schemas.microsoft.com/office/drawing/2014/main" id="{B3C29A83-77F0-46BD-BB6D-DC2330163E77}"/>
              </a:ext>
            </a:extLst>
          </p:cNvPr>
          <p:cNvSpPr txBox="1"/>
          <p:nvPr/>
        </p:nvSpPr>
        <p:spPr>
          <a:xfrm>
            <a:off x="800100" y="1358104"/>
            <a:ext cx="10995660" cy="5262979"/>
          </a:xfrm>
          <a:prstGeom prst="rect">
            <a:avLst/>
          </a:prstGeom>
          <a:noFill/>
        </p:spPr>
        <p:txBody>
          <a:bodyPr wrap="square">
            <a:spAutoFit/>
          </a:bodyPr>
          <a:lstStyle/>
          <a:p>
            <a:pPr algn="just"/>
            <a:r>
              <a:rPr lang="es-ES" sz="2400" dirty="0"/>
              <a:t>La arquitectura del presente trabajo, propone obtener resultados de 2 “modelos” aplicando diferentes cantidades de capas convolucionales, ambos modelos fueron utilizados para la realización de los experimentos, utilizando un orden de capas convolucionales tales como:</a:t>
            </a:r>
          </a:p>
          <a:p>
            <a:endParaRPr lang="es-ES" sz="2400" dirty="0"/>
          </a:p>
          <a:p>
            <a:pPr marL="1257300" lvl="2" indent="-342900">
              <a:buFont typeface="Wingdings" panose="05000000000000000000" pitchFamily="2" charset="2"/>
              <a:buChar char="v"/>
            </a:pPr>
            <a:r>
              <a:rPr lang="es-ES" sz="2400" dirty="0"/>
              <a:t>10 capas: CR-CR-CRPB-CR-CR-CRPB-CR-CR-CRPB-CRPF</a:t>
            </a:r>
          </a:p>
          <a:p>
            <a:pPr marL="1257300" lvl="2" indent="-342900">
              <a:buFont typeface="Wingdings" panose="05000000000000000000" pitchFamily="2" charset="2"/>
              <a:buChar char="v"/>
            </a:pPr>
            <a:r>
              <a:rPr lang="es-ES" sz="2400" dirty="0"/>
              <a:t>5 capas: CR-CR-CRPB-CR-CR- CRPF.</a:t>
            </a:r>
          </a:p>
          <a:p>
            <a:endParaRPr lang="es-EC" sz="2400" dirty="0"/>
          </a:p>
          <a:p>
            <a:pPr marL="342900" indent="-342900">
              <a:buFont typeface="Arial" panose="020B0604020202020204" pitchFamily="34" charset="0"/>
              <a:buChar char="•"/>
            </a:pPr>
            <a:r>
              <a:rPr lang="es-EC" sz="2400" dirty="0"/>
              <a:t>C: Convolution2dLayer</a:t>
            </a:r>
          </a:p>
          <a:p>
            <a:pPr marL="342900" indent="-342900">
              <a:buFont typeface="Arial" panose="020B0604020202020204" pitchFamily="34" charset="0"/>
              <a:buChar char="•"/>
            </a:pPr>
            <a:r>
              <a:rPr lang="es-EC" sz="2400" dirty="0"/>
              <a:t>B: </a:t>
            </a:r>
            <a:r>
              <a:rPr lang="es-EC" sz="2400" dirty="0" err="1"/>
              <a:t>BatchNormalizationLayer</a:t>
            </a:r>
            <a:endParaRPr lang="es-EC" sz="2400" dirty="0"/>
          </a:p>
          <a:p>
            <a:pPr marL="342900" indent="-342900">
              <a:buFont typeface="Arial" panose="020B0604020202020204" pitchFamily="34" charset="0"/>
              <a:buChar char="•"/>
            </a:pPr>
            <a:r>
              <a:rPr lang="es-EC" sz="2400" dirty="0"/>
              <a:t>P: MaxPooling2dLayer</a:t>
            </a:r>
          </a:p>
          <a:p>
            <a:pPr marL="342900" indent="-342900">
              <a:buFont typeface="Arial" panose="020B0604020202020204" pitchFamily="34" charset="0"/>
              <a:buChar char="•"/>
            </a:pPr>
            <a:r>
              <a:rPr lang="es-EC" sz="2400" dirty="0"/>
              <a:t>R: </a:t>
            </a:r>
            <a:r>
              <a:rPr lang="es-EC" sz="2400" dirty="0" err="1"/>
              <a:t>ReLULayer</a:t>
            </a:r>
            <a:r>
              <a:rPr lang="es-EC" sz="2400" dirty="0"/>
              <a:t>, </a:t>
            </a:r>
          </a:p>
          <a:p>
            <a:pPr marL="342900" indent="-342900">
              <a:buFont typeface="Arial" panose="020B0604020202020204" pitchFamily="34" charset="0"/>
              <a:buChar char="•"/>
            </a:pPr>
            <a:r>
              <a:rPr lang="es-EC" sz="2400" dirty="0"/>
              <a:t>F: </a:t>
            </a:r>
            <a:r>
              <a:rPr lang="es-EC" sz="2400" dirty="0" err="1"/>
              <a:t>FullyConnectedLayer</a:t>
            </a:r>
            <a:endParaRPr lang="es-EC" sz="2400" dirty="0"/>
          </a:p>
          <a:p>
            <a:endParaRPr lang="es-EC" sz="2400" dirty="0"/>
          </a:p>
        </p:txBody>
      </p:sp>
    </p:spTree>
    <p:extLst>
      <p:ext uri="{BB962C8B-B14F-4D97-AF65-F5344CB8AC3E}">
        <p14:creationId xmlns:p14="http://schemas.microsoft.com/office/powerpoint/2010/main" val="162465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6CAE472-C8A9-439A-9943-0A5C568F4DD3}"/>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76702" y="2387950"/>
            <a:ext cx="11838595" cy="2082099"/>
          </a:xfrm>
          <a:prstGeom prst="rect">
            <a:avLst/>
          </a:prstGeom>
          <a:noFill/>
          <a:ln>
            <a:noFill/>
          </a:ln>
        </p:spPr>
      </p:pic>
      <p:sp>
        <p:nvSpPr>
          <p:cNvPr id="5" name="Rectángulo 4">
            <a:extLst>
              <a:ext uri="{FF2B5EF4-FFF2-40B4-BE49-F238E27FC236}">
                <a16:creationId xmlns:a16="http://schemas.microsoft.com/office/drawing/2014/main" id="{4009126D-FB77-4B1B-999E-802B394F0E65}"/>
              </a:ext>
            </a:extLst>
          </p:cNvPr>
          <p:cNvSpPr/>
          <p:nvPr/>
        </p:nvSpPr>
        <p:spPr>
          <a:xfrm>
            <a:off x="312594" y="748910"/>
            <a:ext cx="8845435"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ARQUITECTURA DEL MODELO: 5 CAPAS</a:t>
            </a:r>
          </a:p>
        </p:txBody>
      </p:sp>
      <p:sp>
        <p:nvSpPr>
          <p:cNvPr id="7" name="CuadroTexto 6">
            <a:extLst>
              <a:ext uri="{FF2B5EF4-FFF2-40B4-BE49-F238E27FC236}">
                <a16:creationId xmlns:a16="http://schemas.microsoft.com/office/drawing/2014/main" id="{E8133091-D7A3-4804-8B81-12A5F14808EF}"/>
              </a:ext>
            </a:extLst>
          </p:cNvPr>
          <p:cNvSpPr txBox="1"/>
          <p:nvPr/>
        </p:nvSpPr>
        <p:spPr>
          <a:xfrm>
            <a:off x="4602480" y="5524314"/>
            <a:ext cx="6096000" cy="369332"/>
          </a:xfrm>
          <a:prstGeom prst="rect">
            <a:avLst/>
          </a:prstGeom>
          <a:noFill/>
        </p:spPr>
        <p:txBody>
          <a:bodyPr wrap="square">
            <a:spAutoFit/>
          </a:bodyPr>
          <a:lstStyle/>
          <a:p>
            <a:r>
              <a:rPr lang="es-ES" sz="1800" dirty="0"/>
              <a:t>CR-CR-CRPB-CR-CR- CRPF</a:t>
            </a:r>
            <a:endParaRPr lang="es-EC" dirty="0"/>
          </a:p>
        </p:txBody>
      </p:sp>
    </p:spTree>
    <p:extLst>
      <p:ext uri="{BB962C8B-B14F-4D97-AF65-F5344CB8AC3E}">
        <p14:creationId xmlns:p14="http://schemas.microsoft.com/office/powerpoint/2010/main" val="4211229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9BE60E-AF90-4BC5-B4A3-271E9BE3A378}"/>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2606040"/>
            <a:ext cx="12205464" cy="1325879"/>
          </a:xfrm>
          <a:prstGeom prst="rect">
            <a:avLst/>
          </a:prstGeom>
          <a:noFill/>
          <a:ln>
            <a:noFill/>
          </a:ln>
        </p:spPr>
      </p:pic>
      <p:sp>
        <p:nvSpPr>
          <p:cNvPr id="5" name="Rectángulo 4">
            <a:extLst>
              <a:ext uri="{FF2B5EF4-FFF2-40B4-BE49-F238E27FC236}">
                <a16:creationId xmlns:a16="http://schemas.microsoft.com/office/drawing/2014/main" id="{FD268FD2-EA82-4C00-97A4-FDE691F90786}"/>
              </a:ext>
            </a:extLst>
          </p:cNvPr>
          <p:cNvSpPr/>
          <p:nvPr/>
        </p:nvSpPr>
        <p:spPr>
          <a:xfrm>
            <a:off x="312594" y="748910"/>
            <a:ext cx="8981690"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ARQUITECTURA DEL MODELO: 10 CAPAS</a:t>
            </a:r>
          </a:p>
        </p:txBody>
      </p:sp>
    </p:spTree>
    <p:extLst>
      <p:ext uri="{BB962C8B-B14F-4D97-AF65-F5344CB8AC3E}">
        <p14:creationId xmlns:p14="http://schemas.microsoft.com/office/powerpoint/2010/main" val="316185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5406484-7885-4ED1-B2A0-4BE10A8C56CF}"/>
              </a:ext>
            </a:extLst>
          </p:cNvPr>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pic>
        <p:nvPicPr>
          <p:cNvPr id="6" name="Imagen 5">
            <a:extLst>
              <a:ext uri="{FF2B5EF4-FFF2-40B4-BE49-F238E27FC236}">
                <a16:creationId xmlns:a16="http://schemas.microsoft.com/office/drawing/2014/main" id="{D7AEF22C-B940-4198-94EB-0A39E2D102BD}"/>
              </a:ext>
            </a:extLst>
          </p:cNvPr>
          <p:cNvPicPr>
            <a:picLocks noChangeAspect="1"/>
          </p:cNvPicPr>
          <p:nvPr/>
        </p:nvPicPr>
        <p:blipFill rotWithShape="1">
          <a:blip r:embed="rId2">
            <a:extLst>
              <a:ext uri="{28A0092B-C50C-407E-A947-70E740481C1C}">
                <a14:useLocalDpi xmlns:a14="http://schemas.microsoft.com/office/drawing/2010/main" val="0"/>
              </a:ext>
            </a:extLst>
          </a:blip>
          <a:srcRect r="25071"/>
          <a:stretch/>
        </p:blipFill>
        <p:spPr bwMode="auto">
          <a:xfrm>
            <a:off x="640080" y="1473189"/>
            <a:ext cx="6962457" cy="4635901"/>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91B5715A-0023-4F4A-BB59-B7B57574D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259" t="65171"/>
          <a:stretch/>
        </p:blipFill>
        <p:spPr bwMode="auto">
          <a:xfrm>
            <a:off x="7932420" y="2087014"/>
            <a:ext cx="3360420" cy="2683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807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340E47A-0CC5-48B9-B078-E5255EDC03A6}"/>
              </a:ext>
            </a:extLst>
          </p:cNvPr>
          <p:cNvGrpSpPr/>
          <p:nvPr/>
        </p:nvGrpSpPr>
        <p:grpSpPr>
          <a:xfrm>
            <a:off x="-378788" y="1540510"/>
            <a:ext cx="7099628" cy="3776980"/>
            <a:chOff x="-534718" y="0"/>
            <a:chExt cx="5956845" cy="2733095"/>
          </a:xfrm>
        </p:grpSpPr>
        <p:pic>
          <p:nvPicPr>
            <p:cNvPr id="5" name="Imagen 4">
              <a:extLst>
                <a:ext uri="{FF2B5EF4-FFF2-40B4-BE49-F238E27FC236}">
                  <a16:creationId xmlns:a16="http://schemas.microsoft.com/office/drawing/2014/main" id="{C3342104-0DD7-419D-B0FF-1BCAF0A33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6" name="Grupo 5">
              <a:extLst>
                <a:ext uri="{FF2B5EF4-FFF2-40B4-BE49-F238E27FC236}">
                  <a16:creationId xmlns:a16="http://schemas.microsoft.com/office/drawing/2014/main" id="{31ED3C67-903F-4AB1-874F-6A2388B334CB}"/>
                </a:ext>
              </a:extLst>
            </p:cNvPr>
            <p:cNvGrpSpPr/>
            <p:nvPr/>
          </p:nvGrpSpPr>
          <p:grpSpPr>
            <a:xfrm>
              <a:off x="-534718" y="0"/>
              <a:ext cx="5522090" cy="2096486"/>
              <a:chOff x="-534739" y="0"/>
              <a:chExt cx="5522304" cy="2096830"/>
            </a:xfrm>
          </p:grpSpPr>
          <p:sp>
            <p:nvSpPr>
              <p:cNvPr id="7" name="Rectángulo 6">
                <a:extLst>
                  <a:ext uri="{FF2B5EF4-FFF2-40B4-BE49-F238E27FC236}">
                    <a16:creationId xmlns:a16="http://schemas.microsoft.com/office/drawing/2014/main" id="{82B6C767-A871-4C48-A7C4-DD6105974DC3}"/>
                  </a:ext>
                </a:extLst>
              </p:cNvPr>
              <p:cNvSpPr/>
              <p:nvPr/>
            </p:nvSpPr>
            <p:spPr>
              <a:xfrm>
                <a:off x="3825503" y="0"/>
                <a:ext cx="797442" cy="178627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8" name="Rectángulo 7">
                <a:extLst>
                  <a:ext uri="{FF2B5EF4-FFF2-40B4-BE49-F238E27FC236}">
                    <a16:creationId xmlns:a16="http://schemas.microsoft.com/office/drawing/2014/main" id="{0D96748D-E902-4FB4-BC86-851F39E8C0CA}"/>
                  </a:ext>
                </a:extLst>
              </p:cNvPr>
              <p:cNvSpPr/>
              <p:nvPr/>
            </p:nvSpPr>
            <p:spPr>
              <a:xfrm>
                <a:off x="614473" y="1711842"/>
                <a:ext cx="3223880"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Cuadro de texto 65">
                <a:extLst>
                  <a:ext uri="{FF2B5EF4-FFF2-40B4-BE49-F238E27FC236}">
                    <a16:creationId xmlns:a16="http://schemas.microsoft.com/office/drawing/2014/main" id="{53B6AAA7-E3B1-4336-ABCF-22FBAFFF6C04}"/>
                  </a:ext>
                </a:extLst>
              </p:cNvPr>
              <p:cNvSpPr txBox="1"/>
              <p:nvPr/>
            </p:nvSpPr>
            <p:spPr>
              <a:xfrm>
                <a:off x="-534739" y="1799118"/>
                <a:ext cx="1257805"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Precisión</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66">
                <a:extLst>
                  <a:ext uri="{FF2B5EF4-FFF2-40B4-BE49-F238E27FC236}">
                    <a16:creationId xmlns:a16="http://schemas.microsoft.com/office/drawing/2014/main" id="{D56FC6EA-96B1-4C71-A32C-A5E23F58CE33}"/>
                  </a:ext>
                </a:extLst>
              </p:cNvPr>
              <p:cNvSpPr txBox="1"/>
              <p:nvPr/>
            </p:nvSpPr>
            <p:spPr>
              <a:xfrm>
                <a:off x="3610113" y="1755480"/>
                <a:ext cx="1377452"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Sensibilidad</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ángulo 10">
            <a:extLst>
              <a:ext uri="{FF2B5EF4-FFF2-40B4-BE49-F238E27FC236}">
                <a16:creationId xmlns:a16="http://schemas.microsoft.com/office/drawing/2014/main" id="{59789220-B3FF-4AC5-A85F-207C2C035A4D}"/>
              </a:ext>
            </a:extLst>
          </p:cNvPr>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pic>
        <p:nvPicPr>
          <p:cNvPr id="16" name="Imagen 15">
            <a:extLst>
              <a:ext uri="{FF2B5EF4-FFF2-40B4-BE49-F238E27FC236}">
                <a16:creationId xmlns:a16="http://schemas.microsoft.com/office/drawing/2014/main" id="{F4146EE5-ED93-4F0D-98F2-217B4D378455}"/>
              </a:ext>
            </a:extLst>
          </p:cNvPr>
          <p:cNvPicPr>
            <a:picLocks noChangeAspect="1"/>
          </p:cNvPicPr>
          <p:nvPr/>
        </p:nvPicPr>
        <p:blipFill rotWithShape="1">
          <a:blip r:embed="rId4">
            <a:extLst>
              <a:ext uri="{28A0092B-C50C-407E-A947-70E740481C1C}">
                <a14:useLocalDpi xmlns:a14="http://schemas.microsoft.com/office/drawing/2010/main" val="0"/>
              </a:ext>
            </a:extLst>
          </a:blip>
          <a:srcRect r="16641"/>
          <a:stretch/>
        </p:blipFill>
        <p:spPr>
          <a:xfrm>
            <a:off x="7631713" y="1333685"/>
            <a:ext cx="4198723" cy="2443790"/>
          </a:xfrm>
          <a:prstGeom prst="rect">
            <a:avLst/>
          </a:prstGeom>
        </p:spPr>
      </p:pic>
      <p:sp>
        <p:nvSpPr>
          <p:cNvPr id="17" name="Rectángulo 16">
            <a:extLst>
              <a:ext uri="{FF2B5EF4-FFF2-40B4-BE49-F238E27FC236}">
                <a16:creationId xmlns:a16="http://schemas.microsoft.com/office/drawing/2014/main" id="{6D45B739-60E6-4D25-B1F6-484F0DCEF9C2}"/>
              </a:ext>
            </a:extLst>
          </p:cNvPr>
          <p:cNvSpPr/>
          <p:nvPr/>
        </p:nvSpPr>
        <p:spPr>
          <a:xfrm>
            <a:off x="1765298" y="5341887"/>
            <a:ext cx="3052439" cy="400110"/>
          </a:xfrm>
          <a:prstGeom prst="rect">
            <a:avLst/>
          </a:prstGeom>
        </p:spPr>
        <p:txBody>
          <a:bodyPr wrap="none">
            <a:spAutoFit/>
          </a:bodyPr>
          <a:lstStyle/>
          <a:p>
            <a:pPr lvl="1"/>
            <a:r>
              <a:rPr lang="es-EC" sz="2000" b="1" dirty="0">
                <a:latin typeface="Arial" panose="020B0604020202020204" pitchFamily="34" charset="0"/>
                <a:cs typeface="Arial" panose="020B0604020202020204" pitchFamily="34" charset="0"/>
              </a:rPr>
              <a:t>Matriz de confusión</a:t>
            </a:r>
          </a:p>
        </p:txBody>
      </p:sp>
      <p:sp>
        <p:nvSpPr>
          <p:cNvPr id="19" name="CuadroTexto 18">
            <a:extLst>
              <a:ext uri="{FF2B5EF4-FFF2-40B4-BE49-F238E27FC236}">
                <a16:creationId xmlns:a16="http://schemas.microsoft.com/office/drawing/2014/main" id="{2017A1BF-29E3-4E8C-8A24-42C818B70802}"/>
              </a:ext>
            </a:extLst>
          </p:cNvPr>
          <p:cNvSpPr txBox="1"/>
          <p:nvPr/>
        </p:nvSpPr>
        <p:spPr>
          <a:xfrm>
            <a:off x="6901101" y="3790876"/>
            <a:ext cx="5109596" cy="225799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s-419" sz="1100" b="1" dirty="0">
                <a:effectLst/>
                <a:latin typeface="Calibri" panose="020F0502020204030204" pitchFamily="34" charset="0"/>
                <a:ea typeface="Calibri" panose="020F0502020204030204" pitchFamily="34" charset="0"/>
                <a:cs typeface="Times New Roman" panose="02020603050405020304" pitchFamily="18" charset="0"/>
              </a:rPr>
              <a:t>Verdaderos Positivos:</a:t>
            </a:r>
            <a:r>
              <a:rPr lang="es-419" sz="1100" dirty="0">
                <a:effectLst/>
                <a:latin typeface="Calibri" panose="020F0502020204030204" pitchFamily="34" charset="0"/>
                <a:ea typeface="Calibri" panose="020F0502020204030204" pitchFamily="34" charset="0"/>
                <a:cs typeface="Times New Roman" panose="02020603050405020304" pitchFamily="18" charset="0"/>
              </a:rPr>
              <a:t> Un audio es ingresado como verdad y el algoritmo lo clasifica como verdad. (Dependiendo en cada clase, siendo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Verdad_hombre</a:t>
            </a:r>
            <a:r>
              <a:rPr lang="es-419" sz="1100" dirty="0">
                <a:effectLst/>
                <a:latin typeface="Calibri" panose="020F0502020204030204" pitchFamily="34" charset="0"/>
                <a:ea typeface="Calibri" panose="020F0502020204030204" pitchFamily="34" charset="0"/>
                <a:cs typeface="Times New Roman" panose="02020603050405020304" pitchFamily="18" charset="0"/>
              </a:rPr>
              <a:t> 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Verdad_mujer</a:t>
            </a:r>
            <a:r>
              <a:rPr lang="es-419" sz="1100" dirty="0">
                <a:effectLst/>
                <a:latin typeface="Calibri" panose="020F0502020204030204" pitchFamily="34"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419" sz="1100" b="1" dirty="0">
                <a:effectLst/>
                <a:latin typeface="Calibri" panose="020F0502020204030204" pitchFamily="34" charset="0"/>
                <a:ea typeface="Calibri" panose="020F0502020204030204" pitchFamily="34" charset="0"/>
                <a:cs typeface="Times New Roman" panose="02020603050405020304" pitchFamily="18" charset="0"/>
              </a:rPr>
              <a:t>Falsos Positivos: </a:t>
            </a:r>
            <a:r>
              <a:rPr lang="es-419" sz="1100" dirty="0">
                <a:effectLst/>
                <a:latin typeface="Calibri" panose="020F0502020204030204" pitchFamily="34" charset="0"/>
                <a:ea typeface="Calibri" panose="020F0502020204030204" pitchFamily="34" charset="0"/>
                <a:cs typeface="Times New Roman" panose="02020603050405020304" pitchFamily="18" charset="0"/>
              </a:rPr>
              <a:t>Un audio es ingresado como engaño y el algoritmo lo clasifica como verdad. (Dependiendo en cada clase, siendo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Verdad_hombre</a:t>
            </a:r>
            <a:r>
              <a:rPr lang="es-419" sz="1100" dirty="0">
                <a:effectLst/>
                <a:latin typeface="Calibri" panose="020F0502020204030204" pitchFamily="34" charset="0"/>
                <a:ea typeface="Calibri" panose="020F0502020204030204" pitchFamily="34" charset="0"/>
                <a:cs typeface="Times New Roman" panose="02020603050405020304" pitchFamily="18" charset="0"/>
              </a:rPr>
              <a:t> 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Verdad_mujer</a:t>
            </a:r>
            <a:r>
              <a:rPr lang="es-419" sz="11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419" sz="1100" b="1" dirty="0">
                <a:effectLst/>
                <a:latin typeface="Calibri" panose="020F0502020204030204" pitchFamily="34" charset="0"/>
                <a:ea typeface="Calibri" panose="020F0502020204030204" pitchFamily="34" charset="0"/>
                <a:cs typeface="Times New Roman" panose="02020603050405020304" pitchFamily="18" charset="0"/>
              </a:rPr>
              <a:t>Verdaderos Negativos: </a:t>
            </a:r>
            <a:r>
              <a:rPr lang="es-419" sz="1100" dirty="0">
                <a:effectLst/>
                <a:latin typeface="Calibri" panose="020F0502020204030204" pitchFamily="34" charset="0"/>
                <a:ea typeface="Calibri" panose="020F0502020204030204" pitchFamily="34" charset="0"/>
                <a:cs typeface="Times New Roman" panose="02020603050405020304" pitchFamily="18" charset="0"/>
              </a:rPr>
              <a:t>Un audio es ingresado como engaño y el algoritmo lo clasifica como engaño. (Dependiendo en cada clase, siendo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Engaño_hombre</a:t>
            </a:r>
            <a:r>
              <a:rPr lang="es-419" sz="1100" dirty="0">
                <a:effectLst/>
                <a:latin typeface="Calibri" panose="020F0502020204030204" pitchFamily="34" charset="0"/>
                <a:ea typeface="Calibri" panose="020F0502020204030204" pitchFamily="34" charset="0"/>
                <a:cs typeface="Times New Roman" panose="02020603050405020304" pitchFamily="18" charset="0"/>
              </a:rPr>
              <a:t> 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Engaño_mujer</a:t>
            </a:r>
            <a:r>
              <a:rPr lang="es-419" sz="1100" dirty="0">
                <a:effectLst/>
                <a:latin typeface="Calibri" panose="020F0502020204030204" pitchFamily="34"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419" sz="1100" b="1" dirty="0">
                <a:effectLst/>
                <a:latin typeface="Calibri" panose="020F0502020204030204" pitchFamily="34" charset="0"/>
                <a:ea typeface="Calibri" panose="020F0502020204030204" pitchFamily="34" charset="0"/>
                <a:cs typeface="Times New Roman" panose="02020603050405020304" pitchFamily="18" charset="0"/>
              </a:rPr>
              <a:t>Falsos Negativos:</a:t>
            </a:r>
            <a:r>
              <a:rPr lang="es-419" sz="1100" dirty="0">
                <a:effectLst/>
                <a:latin typeface="Calibri" panose="020F0502020204030204" pitchFamily="34" charset="0"/>
                <a:ea typeface="Calibri" panose="020F0502020204030204" pitchFamily="34" charset="0"/>
                <a:cs typeface="Times New Roman" panose="02020603050405020304" pitchFamily="18" charset="0"/>
              </a:rPr>
              <a:t>  Un audio es ingresado como verdad y el algoritmo lo clasifica como engaño. (Dependiendo en cada clase, siendo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Engaño_hombre</a:t>
            </a:r>
            <a:r>
              <a:rPr lang="es-419" sz="1100" dirty="0">
                <a:effectLst/>
                <a:latin typeface="Calibri" panose="020F0502020204030204" pitchFamily="34" charset="0"/>
                <a:ea typeface="Calibri" panose="020F0502020204030204" pitchFamily="34" charset="0"/>
                <a:cs typeface="Times New Roman" panose="02020603050405020304" pitchFamily="18" charset="0"/>
              </a:rPr>
              <a:t> o </a:t>
            </a:r>
            <a:r>
              <a:rPr lang="es-419" sz="1100" dirty="0" err="1">
                <a:effectLst/>
                <a:latin typeface="Calibri" panose="020F0502020204030204" pitchFamily="34" charset="0"/>
                <a:ea typeface="Calibri" panose="020F0502020204030204" pitchFamily="34" charset="0"/>
                <a:cs typeface="Times New Roman" panose="02020603050405020304" pitchFamily="18" charset="0"/>
              </a:rPr>
              <a:t>Engaño_mujer</a:t>
            </a:r>
            <a:r>
              <a:rPr lang="es-419" sz="1100" dirty="0">
                <a:effectLst/>
                <a:latin typeface="Calibri" panose="020F0502020204030204" pitchFamily="34"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901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A06FC4-DD4F-4276-BECE-E71A17F8C271}"/>
              </a:ext>
            </a:extLst>
          </p:cNvPr>
          <p:cNvPicPr>
            <a:picLocks noChangeAspect="1"/>
          </p:cNvPicPr>
          <p:nvPr/>
        </p:nvPicPr>
        <p:blipFill rotWithShape="1">
          <a:blip r:embed="rId2">
            <a:extLst>
              <a:ext uri="{28A0092B-C50C-407E-A947-70E740481C1C}">
                <a14:useLocalDpi xmlns:a14="http://schemas.microsoft.com/office/drawing/2010/main" val="0"/>
              </a:ext>
            </a:extLst>
          </a:blip>
          <a:srcRect l="1051" r="36618"/>
          <a:stretch/>
        </p:blipFill>
        <p:spPr>
          <a:xfrm>
            <a:off x="6690360" y="1771858"/>
            <a:ext cx="5486400" cy="1764183"/>
          </a:xfrm>
          <a:prstGeom prst="rect">
            <a:avLst/>
          </a:prstGeom>
        </p:spPr>
      </p:pic>
      <p:grpSp>
        <p:nvGrpSpPr>
          <p:cNvPr id="5" name="Grupo 4">
            <a:extLst>
              <a:ext uri="{FF2B5EF4-FFF2-40B4-BE49-F238E27FC236}">
                <a16:creationId xmlns:a16="http://schemas.microsoft.com/office/drawing/2014/main" id="{20416DF5-018D-4E8E-9F56-09AD6A4C6535}"/>
              </a:ext>
            </a:extLst>
          </p:cNvPr>
          <p:cNvGrpSpPr/>
          <p:nvPr/>
        </p:nvGrpSpPr>
        <p:grpSpPr>
          <a:xfrm>
            <a:off x="0" y="1753870"/>
            <a:ext cx="6705600" cy="3854450"/>
            <a:chOff x="-534718" y="0"/>
            <a:chExt cx="5956845" cy="2733095"/>
          </a:xfrm>
        </p:grpSpPr>
        <p:pic>
          <p:nvPicPr>
            <p:cNvPr id="6" name="Imagen 5">
              <a:extLst>
                <a:ext uri="{FF2B5EF4-FFF2-40B4-BE49-F238E27FC236}">
                  <a16:creationId xmlns:a16="http://schemas.microsoft.com/office/drawing/2014/main" id="{A26508A4-F24A-44AF-B640-1816D5BBD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7" name="Grupo 6">
              <a:extLst>
                <a:ext uri="{FF2B5EF4-FFF2-40B4-BE49-F238E27FC236}">
                  <a16:creationId xmlns:a16="http://schemas.microsoft.com/office/drawing/2014/main" id="{E5D8D53B-954A-414C-A7EA-99160DD84937}"/>
                </a:ext>
              </a:extLst>
            </p:cNvPr>
            <p:cNvGrpSpPr/>
            <p:nvPr/>
          </p:nvGrpSpPr>
          <p:grpSpPr>
            <a:xfrm>
              <a:off x="-534718" y="0"/>
              <a:ext cx="5645464" cy="2096486"/>
              <a:chOff x="-534739" y="0"/>
              <a:chExt cx="5645682" cy="2096830"/>
            </a:xfrm>
          </p:grpSpPr>
          <p:sp>
            <p:nvSpPr>
              <p:cNvPr id="8" name="Rectángulo 7">
                <a:extLst>
                  <a:ext uri="{FF2B5EF4-FFF2-40B4-BE49-F238E27FC236}">
                    <a16:creationId xmlns:a16="http://schemas.microsoft.com/office/drawing/2014/main" id="{1F2C9F14-E956-4BE4-8158-2932EAA3D713}"/>
                  </a:ext>
                </a:extLst>
              </p:cNvPr>
              <p:cNvSpPr/>
              <p:nvPr/>
            </p:nvSpPr>
            <p:spPr>
              <a:xfrm>
                <a:off x="3825503" y="0"/>
                <a:ext cx="797442" cy="178627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Rectángulo 8">
                <a:extLst>
                  <a:ext uri="{FF2B5EF4-FFF2-40B4-BE49-F238E27FC236}">
                    <a16:creationId xmlns:a16="http://schemas.microsoft.com/office/drawing/2014/main" id="{26E34622-D495-4B29-A1BE-050B629A8CF8}"/>
                  </a:ext>
                </a:extLst>
              </p:cNvPr>
              <p:cNvSpPr/>
              <p:nvPr/>
            </p:nvSpPr>
            <p:spPr>
              <a:xfrm>
                <a:off x="614473" y="1711842"/>
                <a:ext cx="3223880"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0" name="Cuadro de texto 65">
                <a:extLst>
                  <a:ext uri="{FF2B5EF4-FFF2-40B4-BE49-F238E27FC236}">
                    <a16:creationId xmlns:a16="http://schemas.microsoft.com/office/drawing/2014/main" id="{2DC2D04C-7A9D-4398-9460-10B8AA799E4E}"/>
                  </a:ext>
                </a:extLst>
              </p:cNvPr>
              <p:cNvSpPr txBox="1"/>
              <p:nvPr/>
            </p:nvSpPr>
            <p:spPr>
              <a:xfrm>
                <a:off x="-534739" y="1799118"/>
                <a:ext cx="1257805"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Precisión</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66">
                <a:extLst>
                  <a:ext uri="{FF2B5EF4-FFF2-40B4-BE49-F238E27FC236}">
                    <a16:creationId xmlns:a16="http://schemas.microsoft.com/office/drawing/2014/main" id="{B2DE7180-B86D-459A-8AC4-4ACD434287DB}"/>
                  </a:ext>
                </a:extLst>
              </p:cNvPr>
              <p:cNvSpPr txBox="1"/>
              <p:nvPr/>
            </p:nvSpPr>
            <p:spPr>
              <a:xfrm>
                <a:off x="3610113" y="1755480"/>
                <a:ext cx="150083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Sensibilidad</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2" name="Rectángulo 11">
            <a:extLst>
              <a:ext uri="{FF2B5EF4-FFF2-40B4-BE49-F238E27FC236}">
                <a16:creationId xmlns:a16="http://schemas.microsoft.com/office/drawing/2014/main" id="{A5B22A34-A614-4570-8B13-D24B67EB80F3}"/>
              </a:ext>
            </a:extLst>
          </p:cNvPr>
          <p:cNvSpPr/>
          <p:nvPr/>
        </p:nvSpPr>
        <p:spPr>
          <a:xfrm>
            <a:off x="312594" y="748910"/>
            <a:ext cx="7543860"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Obtención de Verdaderos Positivos</a:t>
            </a:r>
          </a:p>
        </p:txBody>
      </p:sp>
      <p:pic>
        <p:nvPicPr>
          <p:cNvPr id="13" name="Imagen 12">
            <a:extLst>
              <a:ext uri="{FF2B5EF4-FFF2-40B4-BE49-F238E27FC236}">
                <a16:creationId xmlns:a16="http://schemas.microsoft.com/office/drawing/2014/main" id="{5547576D-F7EF-4959-B7B5-2FD7FD4249DB}"/>
              </a:ext>
            </a:extLst>
          </p:cNvPr>
          <p:cNvPicPr>
            <a:picLocks noChangeAspect="1"/>
          </p:cNvPicPr>
          <p:nvPr/>
        </p:nvPicPr>
        <p:blipFill rotWithShape="1">
          <a:blip r:embed="rId2">
            <a:extLst>
              <a:ext uri="{28A0092B-C50C-407E-A947-70E740481C1C}">
                <a14:useLocalDpi xmlns:a14="http://schemas.microsoft.com/office/drawing/2010/main" val="0"/>
              </a:ext>
            </a:extLst>
          </a:blip>
          <a:srcRect l="76874"/>
          <a:stretch/>
        </p:blipFill>
        <p:spPr>
          <a:xfrm>
            <a:off x="8709335" y="3429000"/>
            <a:ext cx="2035590" cy="1764183"/>
          </a:xfrm>
          <a:prstGeom prst="rect">
            <a:avLst/>
          </a:prstGeom>
        </p:spPr>
      </p:pic>
    </p:spTree>
    <p:extLst>
      <p:ext uri="{BB962C8B-B14F-4D97-AF65-F5344CB8AC3E}">
        <p14:creationId xmlns:p14="http://schemas.microsoft.com/office/powerpoint/2010/main" val="18072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E9189B1-A4E4-4734-BDFD-EC6BCFB80DC6}"/>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41810"/>
          <a:stretch/>
        </p:blipFill>
        <p:spPr>
          <a:xfrm>
            <a:off x="6536575" y="1242245"/>
            <a:ext cx="4329545" cy="1421127"/>
          </a:xfrm>
          <a:prstGeom prst="rect">
            <a:avLst/>
          </a:prstGeom>
        </p:spPr>
      </p:pic>
      <p:pic>
        <p:nvPicPr>
          <p:cNvPr id="9" name="Imagen 8">
            <a:extLst>
              <a:ext uri="{FF2B5EF4-FFF2-40B4-BE49-F238E27FC236}">
                <a16:creationId xmlns:a16="http://schemas.microsoft.com/office/drawing/2014/main" id="{589F5741-CF24-451C-828E-38202395F65B}"/>
              </a:ext>
            </a:extLst>
          </p:cNvPr>
          <p:cNvPicPr>
            <a:picLocks noChangeAspect="1"/>
          </p:cNvPicPr>
          <p:nvPr/>
        </p:nvPicPr>
        <p:blipFill rotWithShape="1">
          <a:blip r:embed="rId3">
            <a:extLst>
              <a:ext uri="{28A0092B-C50C-407E-A947-70E740481C1C}">
                <a14:useLocalDpi xmlns:a14="http://schemas.microsoft.com/office/drawing/2010/main" val="0"/>
              </a:ext>
            </a:extLst>
          </a:blip>
          <a:srcRect l="1588" r="41651"/>
          <a:stretch/>
        </p:blipFill>
        <p:spPr>
          <a:xfrm>
            <a:off x="6704215" y="2851126"/>
            <a:ext cx="4329545" cy="1464631"/>
          </a:xfrm>
          <a:prstGeom prst="rect">
            <a:avLst/>
          </a:prstGeom>
        </p:spPr>
      </p:pic>
      <p:pic>
        <p:nvPicPr>
          <p:cNvPr id="11" name="Imagen 10">
            <a:extLst>
              <a:ext uri="{FF2B5EF4-FFF2-40B4-BE49-F238E27FC236}">
                <a16:creationId xmlns:a16="http://schemas.microsoft.com/office/drawing/2014/main" id="{458E9E8C-983B-4F18-95D6-9F17BBAE26D3}"/>
              </a:ext>
            </a:extLst>
          </p:cNvPr>
          <p:cNvPicPr>
            <a:picLocks noChangeAspect="1"/>
          </p:cNvPicPr>
          <p:nvPr/>
        </p:nvPicPr>
        <p:blipFill rotWithShape="1">
          <a:blip r:embed="rId4">
            <a:extLst>
              <a:ext uri="{28A0092B-C50C-407E-A947-70E740481C1C}">
                <a14:useLocalDpi xmlns:a14="http://schemas.microsoft.com/office/drawing/2010/main" val="0"/>
              </a:ext>
            </a:extLst>
          </a:blip>
          <a:srcRect l="2245" t="-4717" r="41739" b="4717"/>
          <a:stretch/>
        </p:blipFill>
        <p:spPr>
          <a:xfrm>
            <a:off x="6536575" y="4300517"/>
            <a:ext cx="4329545" cy="1537138"/>
          </a:xfrm>
          <a:prstGeom prst="rect">
            <a:avLst/>
          </a:prstGeom>
        </p:spPr>
      </p:pic>
      <p:grpSp>
        <p:nvGrpSpPr>
          <p:cNvPr id="12" name="Grupo 11">
            <a:extLst>
              <a:ext uri="{FF2B5EF4-FFF2-40B4-BE49-F238E27FC236}">
                <a16:creationId xmlns:a16="http://schemas.microsoft.com/office/drawing/2014/main" id="{416EDE83-1809-455A-9A51-E1AB0B70B4FE}"/>
              </a:ext>
            </a:extLst>
          </p:cNvPr>
          <p:cNvGrpSpPr/>
          <p:nvPr/>
        </p:nvGrpSpPr>
        <p:grpSpPr>
          <a:xfrm>
            <a:off x="-411480" y="1527321"/>
            <a:ext cx="6705600" cy="3854450"/>
            <a:chOff x="-534718" y="0"/>
            <a:chExt cx="5956845" cy="2733095"/>
          </a:xfrm>
        </p:grpSpPr>
        <p:pic>
          <p:nvPicPr>
            <p:cNvPr id="13" name="Imagen 12">
              <a:extLst>
                <a:ext uri="{FF2B5EF4-FFF2-40B4-BE49-F238E27FC236}">
                  <a16:creationId xmlns:a16="http://schemas.microsoft.com/office/drawing/2014/main" id="{4B5B77BD-1785-4297-91DE-3EFF7092E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14" name="Grupo 13">
              <a:extLst>
                <a:ext uri="{FF2B5EF4-FFF2-40B4-BE49-F238E27FC236}">
                  <a16:creationId xmlns:a16="http://schemas.microsoft.com/office/drawing/2014/main" id="{46091F76-238D-46A3-9A1E-EAE3091F40A9}"/>
                </a:ext>
              </a:extLst>
            </p:cNvPr>
            <p:cNvGrpSpPr/>
            <p:nvPr/>
          </p:nvGrpSpPr>
          <p:grpSpPr>
            <a:xfrm>
              <a:off x="-534718" y="0"/>
              <a:ext cx="5645464" cy="2096486"/>
              <a:chOff x="-534739" y="0"/>
              <a:chExt cx="5645682" cy="2096830"/>
            </a:xfrm>
          </p:grpSpPr>
          <p:sp>
            <p:nvSpPr>
              <p:cNvPr id="15" name="Rectángulo 14">
                <a:extLst>
                  <a:ext uri="{FF2B5EF4-FFF2-40B4-BE49-F238E27FC236}">
                    <a16:creationId xmlns:a16="http://schemas.microsoft.com/office/drawing/2014/main" id="{2E69B3B1-385F-4D94-82B0-B30EAA169156}"/>
                  </a:ext>
                </a:extLst>
              </p:cNvPr>
              <p:cNvSpPr/>
              <p:nvPr/>
            </p:nvSpPr>
            <p:spPr>
              <a:xfrm>
                <a:off x="3825503" y="0"/>
                <a:ext cx="797442" cy="178627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Rectángulo 15">
                <a:extLst>
                  <a:ext uri="{FF2B5EF4-FFF2-40B4-BE49-F238E27FC236}">
                    <a16:creationId xmlns:a16="http://schemas.microsoft.com/office/drawing/2014/main" id="{0CF36367-7FCD-496C-AA90-57810E90531E}"/>
                  </a:ext>
                </a:extLst>
              </p:cNvPr>
              <p:cNvSpPr/>
              <p:nvPr/>
            </p:nvSpPr>
            <p:spPr>
              <a:xfrm>
                <a:off x="614473" y="1711842"/>
                <a:ext cx="3223880"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7" name="Cuadro de texto 65">
                <a:extLst>
                  <a:ext uri="{FF2B5EF4-FFF2-40B4-BE49-F238E27FC236}">
                    <a16:creationId xmlns:a16="http://schemas.microsoft.com/office/drawing/2014/main" id="{01CDD20B-75E9-4561-90E1-54DC9D9EBB98}"/>
                  </a:ext>
                </a:extLst>
              </p:cNvPr>
              <p:cNvSpPr txBox="1"/>
              <p:nvPr/>
            </p:nvSpPr>
            <p:spPr>
              <a:xfrm>
                <a:off x="-534739" y="1799118"/>
                <a:ext cx="1257805"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Precisión</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 de texto 66">
                <a:extLst>
                  <a:ext uri="{FF2B5EF4-FFF2-40B4-BE49-F238E27FC236}">
                    <a16:creationId xmlns:a16="http://schemas.microsoft.com/office/drawing/2014/main" id="{7ABC7EC7-F8B0-4C78-97C1-88564BE301F4}"/>
                  </a:ext>
                </a:extLst>
              </p:cNvPr>
              <p:cNvSpPr txBox="1"/>
              <p:nvPr/>
            </p:nvSpPr>
            <p:spPr>
              <a:xfrm>
                <a:off x="3610113" y="1755480"/>
                <a:ext cx="150083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Sensibilidad</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9" name="Rectángulo 18">
            <a:extLst>
              <a:ext uri="{FF2B5EF4-FFF2-40B4-BE49-F238E27FC236}">
                <a16:creationId xmlns:a16="http://schemas.microsoft.com/office/drawing/2014/main" id="{30006C03-727A-4545-B066-BD284BC2E26D}"/>
              </a:ext>
            </a:extLst>
          </p:cNvPr>
          <p:cNvSpPr/>
          <p:nvPr/>
        </p:nvSpPr>
        <p:spPr>
          <a:xfrm>
            <a:off x="312594" y="748910"/>
            <a:ext cx="7680116"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Obtención de Verdaderos Negativos</a:t>
            </a:r>
          </a:p>
        </p:txBody>
      </p:sp>
      <p:pic>
        <p:nvPicPr>
          <p:cNvPr id="20" name="Imagen 19">
            <a:extLst>
              <a:ext uri="{FF2B5EF4-FFF2-40B4-BE49-F238E27FC236}">
                <a16:creationId xmlns:a16="http://schemas.microsoft.com/office/drawing/2014/main" id="{171F08D7-BEE2-4B14-BEED-343A71631D37}"/>
              </a:ext>
            </a:extLst>
          </p:cNvPr>
          <p:cNvPicPr>
            <a:picLocks noChangeAspect="1"/>
          </p:cNvPicPr>
          <p:nvPr/>
        </p:nvPicPr>
        <p:blipFill rotWithShape="1">
          <a:blip r:embed="rId2">
            <a:extLst>
              <a:ext uri="{28A0092B-C50C-407E-A947-70E740481C1C}">
                <a14:useLocalDpi xmlns:a14="http://schemas.microsoft.com/office/drawing/2010/main" val="0"/>
              </a:ext>
            </a:extLst>
          </a:blip>
          <a:srcRect l="60998" t="40640" b="40495"/>
          <a:stretch/>
        </p:blipFill>
        <p:spPr>
          <a:xfrm>
            <a:off x="7620000" y="2602411"/>
            <a:ext cx="2963658" cy="268099"/>
          </a:xfrm>
          <a:prstGeom prst="rect">
            <a:avLst/>
          </a:prstGeom>
        </p:spPr>
      </p:pic>
      <p:pic>
        <p:nvPicPr>
          <p:cNvPr id="21" name="Imagen 20">
            <a:extLst>
              <a:ext uri="{FF2B5EF4-FFF2-40B4-BE49-F238E27FC236}">
                <a16:creationId xmlns:a16="http://schemas.microsoft.com/office/drawing/2014/main" id="{6170799F-C534-495C-B834-B300911ADBED}"/>
              </a:ext>
            </a:extLst>
          </p:cNvPr>
          <p:cNvPicPr>
            <a:picLocks noChangeAspect="1"/>
          </p:cNvPicPr>
          <p:nvPr/>
        </p:nvPicPr>
        <p:blipFill rotWithShape="1">
          <a:blip r:embed="rId3">
            <a:extLst>
              <a:ext uri="{28A0092B-C50C-407E-A947-70E740481C1C}">
                <a14:useLocalDpi xmlns:a14="http://schemas.microsoft.com/office/drawing/2010/main" val="0"/>
              </a:ext>
            </a:extLst>
          </a:blip>
          <a:srcRect l="62944" t="38415" b="43268"/>
          <a:stretch/>
        </p:blipFill>
        <p:spPr>
          <a:xfrm>
            <a:off x="7749539" y="4186777"/>
            <a:ext cx="2826499" cy="268274"/>
          </a:xfrm>
          <a:prstGeom prst="rect">
            <a:avLst/>
          </a:prstGeom>
        </p:spPr>
      </p:pic>
      <p:pic>
        <p:nvPicPr>
          <p:cNvPr id="22" name="Imagen 21">
            <a:extLst>
              <a:ext uri="{FF2B5EF4-FFF2-40B4-BE49-F238E27FC236}">
                <a16:creationId xmlns:a16="http://schemas.microsoft.com/office/drawing/2014/main" id="{4BA8C53E-7484-4F36-99D4-18CED4B1401E}"/>
              </a:ext>
            </a:extLst>
          </p:cNvPr>
          <p:cNvPicPr>
            <a:picLocks noChangeAspect="1"/>
          </p:cNvPicPr>
          <p:nvPr/>
        </p:nvPicPr>
        <p:blipFill rotWithShape="1">
          <a:blip r:embed="rId4">
            <a:extLst>
              <a:ext uri="{28A0092B-C50C-407E-A947-70E740481C1C}">
                <a14:useLocalDpi xmlns:a14="http://schemas.microsoft.com/office/drawing/2010/main" val="0"/>
              </a:ext>
            </a:extLst>
          </a:blip>
          <a:srcRect l="64373" t="39714" r="635" b="39465"/>
          <a:stretch/>
        </p:blipFill>
        <p:spPr>
          <a:xfrm>
            <a:off x="6267710" y="5878808"/>
            <a:ext cx="2704579" cy="320041"/>
          </a:xfrm>
          <a:prstGeom prst="rect">
            <a:avLst/>
          </a:prstGeom>
        </p:spPr>
      </p:pic>
    </p:spTree>
    <p:extLst>
      <p:ext uri="{BB962C8B-B14F-4D97-AF65-F5344CB8AC3E}">
        <p14:creationId xmlns:p14="http://schemas.microsoft.com/office/powerpoint/2010/main" val="25210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83320" y="2916973"/>
            <a:ext cx="4237057" cy="646331"/>
          </a:xfrm>
          <a:prstGeom prst="rect">
            <a:avLst/>
          </a:prstGeom>
        </p:spPr>
        <p:txBody>
          <a:bodyPr wrap="none">
            <a:spAutoFit/>
          </a:bodyPr>
          <a:lstStyle/>
          <a:p>
            <a:pPr lvl="1"/>
            <a:r>
              <a:rPr lang="es-EC" sz="3600" b="1" dirty="0">
                <a:latin typeface="+mj-lt"/>
                <a:cs typeface="Calibri" panose="020F0502020204030204" pitchFamily="34" charset="0"/>
              </a:rPr>
              <a:t>INTRODUCCIÓN</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2</a:t>
            </a:r>
            <a:endParaRPr lang="es-ES" dirty="0"/>
          </a:p>
        </p:txBody>
      </p:sp>
    </p:spTree>
    <p:extLst>
      <p:ext uri="{BB962C8B-B14F-4D97-AF65-F5344CB8AC3E}">
        <p14:creationId xmlns:p14="http://schemas.microsoft.com/office/powerpoint/2010/main" val="413321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F0F5685-F561-4D66-B92D-0273FAD2F076}"/>
              </a:ext>
            </a:extLst>
          </p:cNvPr>
          <p:cNvSpPr/>
          <p:nvPr/>
        </p:nvSpPr>
        <p:spPr>
          <a:xfrm>
            <a:off x="312594" y="748910"/>
            <a:ext cx="6607899"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Obtención de Falsos Positivos</a:t>
            </a:r>
          </a:p>
        </p:txBody>
      </p:sp>
      <p:grpSp>
        <p:nvGrpSpPr>
          <p:cNvPr id="5" name="Grupo 4">
            <a:extLst>
              <a:ext uri="{FF2B5EF4-FFF2-40B4-BE49-F238E27FC236}">
                <a16:creationId xmlns:a16="http://schemas.microsoft.com/office/drawing/2014/main" id="{B80A59FB-858B-4409-B0F3-7C8A6D75F1F8}"/>
              </a:ext>
            </a:extLst>
          </p:cNvPr>
          <p:cNvGrpSpPr/>
          <p:nvPr/>
        </p:nvGrpSpPr>
        <p:grpSpPr>
          <a:xfrm>
            <a:off x="0" y="1753870"/>
            <a:ext cx="6705600" cy="3854450"/>
            <a:chOff x="-534718" y="0"/>
            <a:chExt cx="5956845" cy="2733095"/>
          </a:xfrm>
        </p:grpSpPr>
        <p:pic>
          <p:nvPicPr>
            <p:cNvPr id="6" name="Imagen 5">
              <a:extLst>
                <a:ext uri="{FF2B5EF4-FFF2-40B4-BE49-F238E27FC236}">
                  <a16:creationId xmlns:a16="http://schemas.microsoft.com/office/drawing/2014/main" id="{AB93698A-2D3E-4456-B301-D21B2F117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7" name="Grupo 6">
              <a:extLst>
                <a:ext uri="{FF2B5EF4-FFF2-40B4-BE49-F238E27FC236}">
                  <a16:creationId xmlns:a16="http://schemas.microsoft.com/office/drawing/2014/main" id="{9355E3E3-6892-4730-B043-270EF15FC12C}"/>
                </a:ext>
              </a:extLst>
            </p:cNvPr>
            <p:cNvGrpSpPr/>
            <p:nvPr/>
          </p:nvGrpSpPr>
          <p:grpSpPr>
            <a:xfrm>
              <a:off x="-534718" y="0"/>
              <a:ext cx="5645464" cy="2096486"/>
              <a:chOff x="-534739" y="0"/>
              <a:chExt cx="5645682" cy="2096830"/>
            </a:xfrm>
          </p:grpSpPr>
          <p:sp>
            <p:nvSpPr>
              <p:cNvPr id="8" name="Rectángulo 7">
                <a:extLst>
                  <a:ext uri="{FF2B5EF4-FFF2-40B4-BE49-F238E27FC236}">
                    <a16:creationId xmlns:a16="http://schemas.microsoft.com/office/drawing/2014/main" id="{5889A99D-EBCB-4873-8061-2C48053CC73F}"/>
                  </a:ext>
                </a:extLst>
              </p:cNvPr>
              <p:cNvSpPr/>
              <p:nvPr/>
            </p:nvSpPr>
            <p:spPr>
              <a:xfrm>
                <a:off x="3825503" y="0"/>
                <a:ext cx="797442" cy="178627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Rectángulo 8">
                <a:extLst>
                  <a:ext uri="{FF2B5EF4-FFF2-40B4-BE49-F238E27FC236}">
                    <a16:creationId xmlns:a16="http://schemas.microsoft.com/office/drawing/2014/main" id="{FDBF1451-5579-4983-BAD1-51F2DE512E92}"/>
                  </a:ext>
                </a:extLst>
              </p:cNvPr>
              <p:cNvSpPr/>
              <p:nvPr/>
            </p:nvSpPr>
            <p:spPr>
              <a:xfrm>
                <a:off x="614473" y="1711842"/>
                <a:ext cx="3223880"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0" name="Cuadro de texto 65">
                <a:extLst>
                  <a:ext uri="{FF2B5EF4-FFF2-40B4-BE49-F238E27FC236}">
                    <a16:creationId xmlns:a16="http://schemas.microsoft.com/office/drawing/2014/main" id="{C70D2862-88AD-44FB-ABAB-11041B67F7E0}"/>
                  </a:ext>
                </a:extLst>
              </p:cNvPr>
              <p:cNvSpPr txBox="1"/>
              <p:nvPr/>
            </p:nvSpPr>
            <p:spPr>
              <a:xfrm>
                <a:off x="-534739" y="1799118"/>
                <a:ext cx="1257805"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Precisión</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66">
                <a:extLst>
                  <a:ext uri="{FF2B5EF4-FFF2-40B4-BE49-F238E27FC236}">
                    <a16:creationId xmlns:a16="http://schemas.microsoft.com/office/drawing/2014/main" id="{610DDAD5-72A1-458B-837D-BAC5373D8183}"/>
                  </a:ext>
                </a:extLst>
              </p:cNvPr>
              <p:cNvSpPr txBox="1"/>
              <p:nvPr/>
            </p:nvSpPr>
            <p:spPr>
              <a:xfrm>
                <a:off x="3610113" y="1755480"/>
                <a:ext cx="150083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Sensibilidad</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3" name="Imagen 12">
            <a:extLst>
              <a:ext uri="{FF2B5EF4-FFF2-40B4-BE49-F238E27FC236}">
                <a16:creationId xmlns:a16="http://schemas.microsoft.com/office/drawing/2014/main" id="{35550FA1-E4C4-4543-AE31-725BB7249F3F}"/>
              </a:ext>
            </a:extLst>
          </p:cNvPr>
          <p:cNvPicPr>
            <a:picLocks noChangeAspect="1"/>
          </p:cNvPicPr>
          <p:nvPr/>
        </p:nvPicPr>
        <p:blipFill rotWithShape="1">
          <a:blip r:embed="rId3">
            <a:extLst>
              <a:ext uri="{28A0092B-C50C-407E-A947-70E740481C1C}">
                <a14:useLocalDpi xmlns:a14="http://schemas.microsoft.com/office/drawing/2010/main" val="0"/>
              </a:ext>
            </a:extLst>
          </a:blip>
          <a:srcRect r="38582"/>
          <a:stretch/>
        </p:blipFill>
        <p:spPr>
          <a:xfrm>
            <a:off x="6705600" y="1659539"/>
            <a:ext cx="5273040" cy="1790112"/>
          </a:xfrm>
          <a:prstGeom prst="rect">
            <a:avLst/>
          </a:prstGeom>
        </p:spPr>
      </p:pic>
      <p:pic>
        <p:nvPicPr>
          <p:cNvPr id="14" name="Imagen 13">
            <a:extLst>
              <a:ext uri="{FF2B5EF4-FFF2-40B4-BE49-F238E27FC236}">
                <a16:creationId xmlns:a16="http://schemas.microsoft.com/office/drawing/2014/main" id="{B6BC6BD8-6B43-4072-AB78-A8FBD6A72D2A}"/>
              </a:ext>
            </a:extLst>
          </p:cNvPr>
          <p:cNvPicPr>
            <a:picLocks noChangeAspect="1"/>
          </p:cNvPicPr>
          <p:nvPr/>
        </p:nvPicPr>
        <p:blipFill rotWithShape="1">
          <a:blip r:embed="rId3">
            <a:extLst>
              <a:ext uri="{28A0092B-C50C-407E-A947-70E740481C1C}">
                <a14:useLocalDpi xmlns:a14="http://schemas.microsoft.com/office/drawing/2010/main" val="0"/>
              </a:ext>
            </a:extLst>
          </a:blip>
          <a:srcRect l="72955" t="33293" b="8513"/>
          <a:stretch/>
        </p:blipFill>
        <p:spPr>
          <a:xfrm>
            <a:off x="8259296" y="3607254"/>
            <a:ext cx="2321946" cy="1041732"/>
          </a:xfrm>
          <a:prstGeom prst="rect">
            <a:avLst/>
          </a:prstGeom>
        </p:spPr>
      </p:pic>
    </p:spTree>
    <p:extLst>
      <p:ext uri="{BB962C8B-B14F-4D97-AF65-F5344CB8AC3E}">
        <p14:creationId xmlns:p14="http://schemas.microsoft.com/office/powerpoint/2010/main" val="227542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F0F5685-F561-4D66-B92D-0273FAD2F076}"/>
              </a:ext>
            </a:extLst>
          </p:cNvPr>
          <p:cNvSpPr/>
          <p:nvPr/>
        </p:nvSpPr>
        <p:spPr>
          <a:xfrm>
            <a:off x="312594" y="748910"/>
            <a:ext cx="674415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Obtención de Falsos Negativos</a:t>
            </a:r>
          </a:p>
        </p:txBody>
      </p:sp>
      <p:grpSp>
        <p:nvGrpSpPr>
          <p:cNvPr id="5" name="Grupo 4">
            <a:extLst>
              <a:ext uri="{FF2B5EF4-FFF2-40B4-BE49-F238E27FC236}">
                <a16:creationId xmlns:a16="http://schemas.microsoft.com/office/drawing/2014/main" id="{B80A59FB-858B-4409-B0F3-7C8A6D75F1F8}"/>
              </a:ext>
            </a:extLst>
          </p:cNvPr>
          <p:cNvGrpSpPr/>
          <p:nvPr/>
        </p:nvGrpSpPr>
        <p:grpSpPr>
          <a:xfrm>
            <a:off x="0" y="1753870"/>
            <a:ext cx="6705600" cy="3854450"/>
            <a:chOff x="-534718" y="0"/>
            <a:chExt cx="5956845" cy="2733095"/>
          </a:xfrm>
        </p:grpSpPr>
        <p:pic>
          <p:nvPicPr>
            <p:cNvPr id="6" name="Imagen 5">
              <a:extLst>
                <a:ext uri="{FF2B5EF4-FFF2-40B4-BE49-F238E27FC236}">
                  <a16:creationId xmlns:a16="http://schemas.microsoft.com/office/drawing/2014/main" id="{AB93698A-2D3E-4456-B301-D21B2F117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7" name="Grupo 6">
              <a:extLst>
                <a:ext uri="{FF2B5EF4-FFF2-40B4-BE49-F238E27FC236}">
                  <a16:creationId xmlns:a16="http://schemas.microsoft.com/office/drawing/2014/main" id="{9355E3E3-6892-4730-B043-270EF15FC12C}"/>
                </a:ext>
              </a:extLst>
            </p:cNvPr>
            <p:cNvGrpSpPr/>
            <p:nvPr/>
          </p:nvGrpSpPr>
          <p:grpSpPr>
            <a:xfrm>
              <a:off x="-534718" y="0"/>
              <a:ext cx="5645464" cy="2096486"/>
              <a:chOff x="-534739" y="0"/>
              <a:chExt cx="5645682" cy="2096830"/>
            </a:xfrm>
          </p:grpSpPr>
          <p:sp>
            <p:nvSpPr>
              <p:cNvPr id="8" name="Rectángulo 7">
                <a:extLst>
                  <a:ext uri="{FF2B5EF4-FFF2-40B4-BE49-F238E27FC236}">
                    <a16:creationId xmlns:a16="http://schemas.microsoft.com/office/drawing/2014/main" id="{5889A99D-EBCB-4873-8061-2C48053CC73F}"/>
                  </a:ext>
                </a:extLst>
              </p:cNvPr>
              <p:cNvSpPr/>
              <p:nvPr/>
            </p:nvSpPr>
            <p:spPr>
              <a:xfrm>
                <a:off x="3825503" y="0"/>
                <a:ext cx="797442" cy="178627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Rectángulo 8">
                <a:extLst>
                  <a:ext uri="{FF2B5EF4-FFF2-40B4-BE49-F238E27FC236}">
                    <a16:creationId xmlns:a16="http://schemas.microsoft.com/office/drawing/2014/main" id="{FDBF1451-5579-4983-BAD1-51F2DE512E92}"/>
                  </a:ext>
                </a:extLst>
              </p:cNvPr>
              <p:cNvSpPr/>
              <p:nvPr/>
            </p:nvSpPr>
            <p:spPr>
              <a:xfrm>
                <a:off x="614473" y="1711842"/>
                <a:ext cx="3223880"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0" name="Cuadro de texto 65">
                <a:extLst>
                  <a:ext uri="{FF2B5EF4-FFF2-40B4-BE49-F238E27FC236}">
                    <a16:creationId xmlns:a16="http://schemas.microsoft.com/office/drawing/2014/main" id="{C70D2862-88AD-44FB-ABAB-11041B67F7E0}"/>
                  </a:ext>
                </a:extLst>
              </p:cNvPr>
              <p:cNvSpPr txBox="1"/>
              <p:nvPr/>
            </p:nvSpPr>
            <p:spPr>
              <a:xfrm>
                <a:off x="-534739" y="1799118"/>
                <a:ext cx="1257805"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Precisión</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66">
                <a:extLst>
                  <a:ext uri="{FF2B5EF4-FFF2-40B4-BE49-F238E27FC236}">
                    <a16:creationId xmlns:a16="http://schemas.microsoft.com/office/drawing/2014/main" id="{610DDAD5-72A1-458B-837D-BAC5373D8183}"/>
                  </a:ext>
                </a:extLst>
              </p:cNvPr>
              <p:cNvSpPr txBox="1"/>
              <p:nvPr/>
            </p:nvSpPr>
            <p:spPr>
              <a:xfrm>
                <a:off x="3610113" y="1755480"/>
                <a:ext cx="150083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500" dirty="0">
                    <a:effectLst/>
                    <a:latin typeface="Calibri" panose="020F0502020204030204" pitchFamily="34" charset="0"/>
                    <a:ea typeface="Calibri" panose="020F0502020204030204" pitchFamily="34" charset="0"/>
                    <a:cs typeface="Times New Roman" panose="02020603050405020304" pitchFamily="18" charset="0"/>
                  </a:rPr>
                  <a:t>Sensibilidad</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3" name="Imagen 2">
            <a:extLst>
              <a:ext uri="{FF2B5EF4-FFF2-40B4-BE49-F238E27FC236}">
                <a16:creationId xmlns:a16="http://schemas.microsoft.com/office/drawing/2014/main" id="{0FDFAC92-FE33-4FB2-9459-33B44DD2E5CE}"/>
              </a:ext>
            </a:extLst>
          </p:cNvPr>
          <p:cNvPicPr>
            <a:picLocks noChangeAspect="1"/>
          </p:cNvPicPr>
          <p:nvPr/>
        </p:nvPicPr>
        <p:blipFill rotWithShape="1">
          <a:blip r:embed="rId3">
            <a:extLst>
              <a:ext uri="{28A0092B-C50C-407E-A947-70E740481C1C}">
                <a14:useLocalDpi xmlns:a14="http://schemas.microsoft.com/office/drawing/2010/main" val="0"/>
              </a:ext>
            </a:extLst>
          </a:blip>
          <a:srcRect r="37313"/>
          <a:stretch/>
        </p:blipFill>
        <p:spPr>
          <a:xfrm>
            <a:off x="6705601" y="1572507"/>
            <a:ext cx="5486400" cy="1856493"/>
          </a:xfrm>
          <a:prstGeom prst="rect">
            <a:avLst/>
          </a:prstGeom>
        </p:spPr>
      </p:pic>
      <p:pic>
        <p:nvPicPr>
          <p:cNvPr id="15" name="Imagen 14">
            <a:extLst>
              <a:ext uri="{FF2B5EF4-FFF2-40B4-BE49-F238E27FC236}">
                <a16:creationId xmlns:a16="http://schemas.microsoft.com/office/drawing/2014/main" id="{04DF8061-9369-4AE6-AA9F-61C83AFF806D}"/>
              </a:ext>
            </a:extLst>
          </p:cNvPr>
          <p:cNvPicPr>
            <a:picLocks noChangeAspect="1"/>
          </p:cNvPicPr>
          <p:nvPr/>
        </p:nvPicPr>
        <p:blipFill rotWithShape="1">
          <a:blip r:embed="rId3">
            <a:extLst>
              <a:ext uri="{28A0092B-C50C-407E-A947-70E740481C1C}">
                <a14:useLocalDpi xmlns:a14="http://schemas.microsoft.com/office/drawing/2010/main" val="0"/>
              </a:ext>
            </a:extLst>
          </a:blip>
          <a:srcRect l="73135" t="35148" b="8209"/>
          <a:stretch/>
        </p:blipFill>
        <p:spPr>
          <a:xfrm>
            <a:off x="8294635" y="3597426"/>
            <a:ext cx="2351235" cy="1051560"/>
          </a:xfrm>
          <a:prstGeom prst="rect">
            <a:avLst/>
          </a:prstGeom>
        </p:spPr>
      </p:pic>
    </p:spTree>
    <p:extLst>
      <p:ext uri="{BB962C8B-B14F-4D97-AF65-F5344CB8AC3E}">
        <p14:creationId xmlns:p14="http://schemas.microsoft.com/office/powerpoint/2010/main" val="616165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B1B1E1C-B885-45EE-89E1-7A884F2A2203}"/>
              </a:ext>
            </a:extLst>
          </p:cNvPr>
          <p:cNvGrpSpPr/>
          <p:nvPr/>
        </p:nvGrpSpPr>
        <p:grpSpPr>
          <a:xfrm>
            <a:off x="-243840" y="1629092"/>
            <a:ext cx="7787640" cy="3948748"/>
            <a:chOff x="0" y="0"/>
            <a:chExt cx="5572125" cy="2789555"/>
          </a:xfrm>
        </p:grpSpPr>
        <p:grpSp>
          <p:nvGrpSpPr>
            <p:cNvPr id="5" name="Grupo 4">
              <a:extLst>
                <a:ext uri="{FF2B5EF4-FFF2-40B4-BE49-F238E27FC236}">
                  <a16:creationId xmlns:a16="http://schemas.microsoft.com/office/drawing/2014/main" id="{0E4835A1-793B-43A3-A1F3-F6409FB1FCF0}"/>
                </a:ext>
              </a:extLst>
            </p:cNvPr>
            <p:cNvGrpSpPr/>
            <p:nvPr/>
          </p:nvGrpSpPr>
          <p:grpSpPr>
            <a:xfrm>
              <a:off x="0" y="0"/>
              <a:ext cx="5572125" cy="2789555"/>
              <a:chOff x="-151089" y="-56548"/>
              <a:chExt cx="5573216" cy="2789643"/>
            </a:xfrm>
          </p:grpSpPr>
          <p:pic>
            <p:nvPicPr>
              <p:cNvPr id="8" name="Imagen 7">
                <a:extLst>
                  <a:ext uri="{FF2B5EF4-FFF2-40B4-BE49-F238E27FC236}">
                    <a16:creationId xmlns:a16="http://schemas.microsoft.com/office/drawing/2014/main" id="{2FFA5D4A-F46F-46BA-9AF3-0EDADCE23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9" name="Grupo 8">
                <a:extLst>
                  <a:ext uri="{FF2B5EF4-FFF2-40B4-BE49-F238E27FC236}">
                    <a16:creationId xmlns:a16="http://schemas.microsoft.com/office/drawing/2014/main" id="{B0D2F358-D6F9-4CE4-B1E2-8C00803CC28E}"/>
                  </a:ext>
                </a:extLst>
              </p:cNvPr>
              <p:cNvGrpSpPr/>
              <p:nvPr/>
            </p:nvGrpSpPr>
            <p:grpSpPr>
              <a:xfrm>
                <a:off x="-151089" y="-56548"/>
                <a:ext cx="5558469" cy="2200869"/>
                <a:chOff x="-151094" y="-56557"/>
                <a:chExt cx="5558685" cy="2201232"/>
              </a:xfrm>
            </p:grpSpPr>
            <p:sp>
              <p:nvSpPr>
                <p:cNvPr id="10" name="Rectángulo 9">
                  <a:extLst>
                    <a:ext uri="{FF2B5EF4-FFF2-40B4-BE49-F238E27FC236}">
                      <a16:creationId xmlns:a16="http://schemas.microsoft.com/office/drawing/2014/main" id="{179C094E-0683-4E37-B03C-1CA3A82165B8}"/>
                    </a:ext>
                  </a:extLst>
                </p:cNvPr>
                <p:cNvSpPr/>
                <p:nvPr/>
              </p:nvSpPr>
              <p:spPr>
                <a:xfrm>
                  <a:off x="3809597" y="179766"/>
                  <a:ext cx="797442" cy="357764"/>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Rectángulo 10">
                  <a:extLst>
                    <a:ext uri="{FF2B5EF4-FFF2-40B4-BE49-F238E27FC236}">
                      <a16:creationId xmlns:a16="http://schemas.microsoft.com/office/drawing/2014/main" id="{D4E3E9C5-5AF1-48B4-AC27-76D8B2CD875F}"/>
                    </a:ext>
                  </a:extLst>
                </p:cNvPr>
                <p:cNvSpPr/>
                <p:nvPr/>
              </p:nvSpPr>
              <p:spPr>
                <a:xfrm>
                  <a:off x="717854" y="1711842"/>
                  <a:ext cx="665854"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Cuadro de texto 73">
                  <a:extLst>
                    <a:ext uri="{FF2B5EF4-FFF2-40B4-BE49-F238E27FC236}">
                      <a16:creationId xmlns:a16="http://schemas.microsoft.com/office/drawing/2014/main" id="{797E832E-31FE-426F-8A28-89D0A40FFBDB}"/>
                    </a:ext>
                  </a:extLst>
                </p:cNvPr>
                <p:cNvSpPr txBox="1"/>
                <p:nvPr/>
              </p:nvSpPr>
              <p:spPr>
                <a:xfrm>
                  <a:off x="-151094" y="1846963"/>
                  <a:ext cx="1049709"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000">
                      <a:effectLst/>
                      <a:latin typeface="Calibri" panose="020F0502020204030204" pitchFamily="34" charset="0"/>
                      <a:ea typeface="Calibri" panose="020F0502020204030204" pitchFamily="34" charset="0"/>
                      <a:cs typeface="Times New Roman" panose="02020603050405020304" pitchFamily="18" charset="0"/>
                    </a:rPr>
                    <a:t>Precisión (P%)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75">
                  <a:extLst>
                    <a:ext uri="{FF2B5EF4-FFF2-40B4-BE49-F238E27FC236}">
                      <a16:creationId xmlns:a16="http://schemas.microsoft.com/office/drawing/2014/main" id="{72DC9841-396F-4410-976D-96C87FD924CC}"/>
                    </a:ext>
                  </a:extLst>
                </p:cNvPr>
                <p:cNvSpPr txBox="1"/>
                <p:nvPr/>
              </p:nvSpPr>
              <p:spPr>
                <a:xfrm>
                  <a:off x="4079551" y="-56557"/>
                  <a:ext cx="132804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000">
                      <a:effectLst/>
                      <a:latin typeface="Calibri" panose="020F0502020204030204" pitchFamily="34" charset="0"/>
                      <a:ea typeface="Calibri" panose="020F0502020204030204" pitchFamily="34" charset="0"/>
                      <a:cs typeface="Times New Roman" panose="02020603050405020304" pitchFamily="18" charset="0"/>
                    </a:rPr>
                    <a:t>Sensibilidad (R%)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6" name="Elipse 5">
              <a:extLst>
                <a:ext uri="{FF2B5EF4-FFF2-40B4-BE49-F238E27FC236}">
                  <a16:creationId xmlns:a16="http://schemas.microsoft.com/office/drawing/2014/main" id="{74FCD995-DF1B-44B5-A406-C007D1416D0B}"/>
                </a:ext>
              </a:extLst>
            </p:cNvPr>
            <p:cNvSpPr/>
            <p:nvPr/>
          </p:nvSpPr>
          <p:spPr>
            <a:xfrm>
              <a:off x="822131" y="2499857"/>
              <a:ext cx="744275" cy="206568"/>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 name="Elipse 6">
              <a:extLst>
                <a:ext uri="{FF2B5EF4-FFF2-40B4-BE49-F238E27FC236}">
                  <a16:creationId xmlns:a16="http://schemas.microsoft.com/office/drawing/2014/main" id="{1113CE5F-5F67-42AE-A56B-76DA17C1085F}"/>
                </a:ext>
              </a:extLst>
            </p:cNvPr>
            <p:cNvSpPr/>
            <p:nvPr/>
          </p:nvSpPr>
          <p:spPr>
            <a:xfrm>
              <a:off x="313248" y="297346"/>
              <a:ext cx="593200" cy="206568"/>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3817C52F-BDD7-42B6-B5FD-F938A869AE88}"/>
                  </a:ext>
                </a:extLst>
              </p:cNvPr>
              <p:cNvSpPr txBox="1"/>
              <p:nvPr/>
            </p:nvSpPr>
            <p:spPr>
              <a:xfrm>
                <a:off x="7696333" y="1080452"/>
                <a:ext cx="4222309" cy="11723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𝑷</m:t>
                      </m:r>
                      <m:sSub>
                        <m:sSubPr>
                          <m:ctrlPr>
                            <a:rPr lang="es-EC" b="1" i="1">
                              <a:solidFill>
                                <a:srgbClr val="836967"/>
                              </a:solidFill>
                              <a:latin typeface="Cambria Math" panose="02040503050406030204" pitchFamily="18" charset="0"/>
                            </a:rPr>
                          </m:ctrlPr>
                        </m:sSubPr>
                        <m:e>
                          <m:d>
                            <m:dPr>
                              <m:ctrlPr>
                                <a:rPr lang="es-EC" b="1" i="1">
                                  <a:solidFill>
                                    <a:srgbClr val="836967"/>
                                  </a:solidFill>
                                  <a:latin typeface="Cambria Math" panose="02040503050406030204" pitchFamily="18" charset="0"/>
                                </a:rPr>
                              </m:ctrlPr>
                            </m:dPr>
                            <m:e>
                              <m:r>
                                <a:rPr lang="es-EC" b="0" i="0">
                                  <a:latin typeface="Cambria Math" panose="02040503050406030204" pitchFamily="18" charset="0"/>
                                </a:rPr>
                                <m:t>%</m:t>
                              </m:r>
                            </m:e>
                          </m:d>
                        </m:e>
                        <m:sub>
                          <m:r>
                            <a:rPr lang="es-EC" b="1" i="1">
                              <a:latin typeface="Cambria Math" panose="02040503050406030204" pitchFamily="18" charset="0"/>
                            </a:rPr>
                            <m:t>𝑽𝒆𝒓𝒅𝒂𝒅𝒎𝒖𝒋𝒆𝒓</m:t>
                          </m:r>
                        </m:sub>
                      </m:sSub>
                      <m:r>
                        <a:rPr lang="es-EC" b="0" i="0">
                          <a:latin typeface="Cambria Math" panose="02040503050406030204" pitchFamily="18" charset="0"/>
                        </a:rPr>
                        <m:t>  =</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23</m:t>
                          </m:r>
                        </m:num>
                        <m:den>
                          <m:r>
                            <a:rPr lang="es-EC" b="0" i="0">
                              <a:latin typeface="Cambria Math" panose="02040503050406030204" pitchFamily="18" charset="0"/>
                            </a:rPr>
                            <m:t>23+</m:t>
                          </m:r>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6+1</m:t>
                              </m:r>
                            </m:e>
                          </m:d>
                        </m:den>
                      </m:f>
                      <m:r>
                        <a:rPr lang="es-EC" b="0" i="0">
                          <a:latin typeface="Cambria Math" panose="02040503050406030204" pitchFamily="18" charset="0"/>
                        </a:rPr>
                        <m:t>×100</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23</m:t>
                          </m:r>
                        </m:num>
                        <m:den>
                          <m:r>
                            <a:rPr lang="es-EC" b="0" i="0">
                              <a:latin typeface="Cambria Math" panose="02040503050406030204" pitchFamily="18" charset="0"/>
                            </a:rPr>
                            <m:t>30</m:t>
                          </m:r>
                        </m:den>
                      </m:f>
                      <m:r>
                        <a:rPr lang="es-EC" b="0" i="0">
                          <a:latin typeface="Cambria Math" panose="02040503050406030204" pitchFamily="18" charset="0"/>
                        </a:rPr>
                        <m:t> </m:t>
                      </m:r>
                      <m:r>
                        <a:rPr lang="es-EC" b="1" i="0">
                          <a:latin typeface="Cambria Math" panose="02040503050406030204" pitchFamily="18" charset="0"/>
                        </a:rPr>
                        <m:t>𝐱</m:t>
                      </m:r>
                      <m:r>
                        <a:rPr lang="es-EC" b="0" i="0">
                          <a:latin typeface="Cambria Math" panose="02040503050406030204" pitchFamily="18" charset="0"/>
                        </a:rPr>
                        <m:t> 100=76,7%</m:t>
                      </m:r>
                    </m:oMath>
                  </m:oMathPara>
                </a14:m>
                <a:endParaRPr lang="es-EC" dirty="0"/>
              </a:p>
            </p:txBody>
          </p:sp>
        </mc:Choice>
        <mc:Fallback>
          <p:sp>
            <p:nvSpPr>
              <p:cNvPr id="15" name="CuadroTexto 14">
                <a:extLst>
                  <a:ext uri="{FF2B5EF4-FFF2-40B4-BE49-F238E27FC236}">
                    <a16:creationId xmlns:a16="http://schemas.microsoft.com/office/drawing/2014/main" id="{3817C52F-BDD7-42B6-B5FD-F938A869AE88}"/>
                  </a:ext>
                </a:extLst>
              </p:cNvPr>
              <p:cNvSpPr txBox="1">
                <a:spLocks noRot="1" noChangeAspect="1" noMove="1" noResize="1" noEditPoints="1" noAdjustHandles="1" noChangeArrowheads="1" noChangeShapeType="1" noTextEdit="1"/>
              </p:cNvSpPr>
              <p:nvPr/>
            </p:nvSpPr>
            <p:spPr>
              <a:xfrm>
                <a:off x="7696333" y="1080452"/>
                <a:ext cx="4222309" cy="1172372"/>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47B9887A-CE5D-4C24-9988-126EC7C26BC1}"/>
                  </a:ext>
                </a:extLst>
              </p:cNvPr>
              <p:cNvSpPr txBox="1"/>
              <p:nvPr/>
            </p:nvSpPr>
            <p:spPr>
              <a:xfrm>
                <a:off x="6582280" y="2266783"/>
                <a:ext cx="6217920" cy="11723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smtClean="0">
                          <a:latin typeface="Cambria Math" panose="02040503050406030204" pitchFamily="18" charset="0"/>
                        </a:rPr>
                        <m:t>𝐑</m:t>
                      </m:r>
                      <m:sSub>
                        <m:sSubPr>
                          <m:ctrlPr>
                            <a:rPr lang="es-EC" b="1" i="1">
                              <a:solidFill>
                                <a:srgbClr val="836967"/>
                              </a:solidFill>
                              <a:latin typeface="Cambria Math" panose="02040503050406030204" pitchFamily="18" charset="0"/>
                            </a:rPr>
                          </m:ctrlPr>
                        </m:sSubPr>
                        <m:e>
                          <m:d>
                            <m:dPr>
                              <m:ctrlPr>
                                <a:rPr lang="es-EC" b="1" i="1">
                                  <a:solidFill>
                                    <a:srgbClr val="836967"/>
                                  </a:solidFill>
                                  <a:latin typeface="Cambria Math" panose="02040503050406030204" pitchFamily="18" charset="0"/>
                                </a:rPr>
                              </m:ctrlPr>
                            </m:dPr>
                            <m:e>
                              <m:r>
                                <a:rPr lang="es-EC" b="0" i="0">
                                  <a:latin typeface="Cambria Math" panose="02040503050406030204" pitchFamily="18" charset="0"/>
                                </a:rPr>
                                <m:t>%</m:t>
                              </m:r>
                            </m:e>
                          </m:d>
                        </m:e>
                        <m:sub>
                          <m:r>
                            <a:rPr lang="es-EC" b="1" i="0">
                              <a:latin typeface="Cambria Math" panose="02040503050406030204" pitchFamily="18" charset="0"/>
                            </a:rPr>
                            <m:t>𝐕𝐞𝐫𝐝𝐚𝐝𝐦𝐮𝐣𝐞𝐫</m:t>
                          </m:r>
                        </m:sub>
                      </m:sSub>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23</m:t>
                          </m:r>
                        </m:num>
                        <m:den>
                          <m:r>
                            <a:rPr lang="es-EC" b="0" i="0">
                              <a:latin typeface="Cambria Math" panose="02040503050406030204" pitchFamily="18" charset="0"/>
                            </a:rPr>
                            <m:t>23+</m:t>
                          </m:r>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9+0</m:t>
                              </m:r>
                            </m:e>
                          </m:d>
                        </m:den>
                      </m:f>
                      <m:r>
                        <a:rPr lang="es-EC" b="0" i="0">
                          <a:latin typeface="Cambria Math" panose="02040503050406030204" pitchFamily="18" charset="0"/>
                        </a:rPr>
                        <m:t>×100</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23</m:t>
                          </m:r>
                        </m:num>
                        <m:den>
                          <m:r>
                            <a:rPr lang="es-EC" b="0" i="0">
                              <a:latin typeface="Cambria Math" panose="02040503050406030204" pitchFamily="18" charset="0"/>
                            </a:rPr>
                            <m:t>32</m:t>
                          </m:r>
                        </m:den>
                      </m:f>
                      <m:r>
                        <a:rPr lang="es-EC" b="0" i="0">
                          <a:latin typeface="Cambria Math" panose="02040503050406030204" pitchFamily="18" charset="0"/>
                        </a:rPr>
                        <m:t> </m:t>
                      </m:r>
                      <m:r>
                        <a:rPr lang="es-EC" b="1" i="0">
                          <a:latin typeface="Cambria Math" panose="02040503050406030204" pitchFamily="18" charset="0"/>
                        </a:rPr>
                        <m:t>𝐱</m:t>
                      </m:r>
                      <m:r>
                        <a:rPr lang="es-EC" b="0" i="0">
                          <a:latin typeface="Cambria Math" panose="02040503050406030204" pitchFamily="18" charset="0"/>
                        </a:rPr>
                        <m:t> 100= 71,9%</m:t>
                      </m:r>
                    </m:oMath>
                  </m:oMathPara>
                </a14:m>
                <a:endParaRPr lang="es-EC" dirty="0"/>
              </a:p>
            </p:txBody>
          </p:sp>
        </mc:Choice>
        <mc:Fallback>
          <p:sp>
            <p:nvSpPr>
              <p:cNvPr id="17" name="CuadroTexto 16">
                <a:extLst>
                  <a:ext uri="{FF2B5EF4-FFF2-40B4-BE49-F238E27FC236}">
                    <a16:creationId xmlns:a16="http://schemas.microsoft.com/office/drawing/2014/main" id="{47B9887A-CE5D-4C24-9988-126EC7C26BC1}"/>
                  </a:ext>
                </a:extLst>
              </p:cNvPr>
              <p:cNvSpPr txBox="1">
                <a:spLocks noRot="1" noChangeAspect="1" noMove="1" noResize="1" noEditPoints="1" noAdjustHandles="1" noChangeArrowheads="1" noChangeShapeType="1" noTextEdit="1"/>
              </p:cNvSpPr>
              <p:nvPr/>
            </p:nvSpPr>
            <p:spPr>
              <a:xfrm>
                <a:off x="6582280" y="2266783"/>
                <a:ext cx="6217920" cy="1172372"/>
              </a:xfrm>
              <a:prstGeom prst="rect">
                <a:avLst/>
              </a:prstGeom>
              <a:blipFill>
                <a:blip r:embed="rId4"/>
                <a:stretch>
                  <a:fillRect/>
                </a:stretch>
              </a:blipFill>
            </p:spPr>
            <p:txBody>
              <a:bodyPr/>
              <a:lstStyle/>
              <a:p>
                <a:r>
                  <a:rPr lang="es-EC">
                    <a:noFill/>
                  </a:rPr>
                  <a:t> </a:t>
                </a:r>
              </a:p>
            </p:txBody>
          </p:sp>
        </mc:Fallback>
      </mc:AlternateContent>
      <p:sp>
        <p:nvSpPr>
          <p:cNvPr id="18" name="Rectángulo 17">
            <a:extLst>
              <a:ext uri="{FF2B5EF4-FFF2-40B4-BE49-F238E27FC236}">
                <a16:creationId xmlns:a16="http://schemas.microsoft.com/office/drawing/2014/main" id="{DB8C7540-3813-4D37-855B-0DDDBE3F9E19}"/>
              </a:ext>
            </a:extLst>
          </p:cNvPr>
          <p:cNvSpPr/>
          <p:nvPr/>
        </p:nvSpPr>
        <p:spPr>
          <a:xfrm>
            <a:off x="312594" y="748910"/>
            <a:ext cx="563327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Obtención de Parámetros</a:t>
            </a:r>
          </a:p>
        </p:txBody>
      </p:sp>
    </p:spTree>
    <p:extLst>
      <p:ext uri="{BB962C8B-B14F-4D97-AF65-F5344CB8AC3E}">
        <p14:creationId xmlns:p14="http://schemas.microsoft.com/office/powerpoint/2010/main" val="181936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C8AF470-7C3E-4741-9C4B-43F3FB1A9AF8}"/>
              </a:ext>
            </a:extLst>
          </p:cNvPr>
          <p:cNvGrpSpPr/>
          <p:nvPr/>
        </p:nvGrpSpPr>
        <p:grpSpPr>
          <a:xfrm>
            <a:off x="0" y="968851"/>
            <a:ext cx="7650480" cy="4920298"/>
            <a:chOff x="254406" y="69301"/>
            <a:chExt cx="5317719" cy="2720254"/>
          </a:xfrm>
        </p:grpSpPr>
        <p:grpSp>
          <p:nvGrpSpPr>
            <p:cNvPr id="5" name="Grupo 4">
              <a:extLst>
                <a:ext uri="{FF2B5EF4-FFF2-40B4-BE49-F238E27FC236}">
                  <a16:creationId xmlns:a16="http://schemas.microsoft.com/office/drawing/2014/main" id="{E5FB6B0B-1B73-49A6-9A33-0F649B524585}"/>
                </a:ext>
              </a:extLst>
            </p:cNvPr>
            <p:cNvGrpSpPr/>
            <p:nvPr/>
          </p:nvGrpSpPr>
          <p:grpSpPr>
            <a:xfrm>
              <a:off x="254406" y="69301"/>
              <a:ext cx="5317719" cy="2720254"/>
              <a:chOff x="103367" y="12755"/>
              <a:chExt cx="5318760" cy="2720340"/>
            </a:xfrm>
          </p:grpSpPr>
          <p:pic>
            <p:nvPicPr>
              <p:cNvPr id="8" name="Imagen 7">
                <a:extLst>
                  <a:ext uri="{FF2B5EF4-FFF2-40B4-BE49-F238E27FC236}">
                    <a16:creationId xmlns:a16="http://schemas.microsoft.com/office/drawing/2014/main" id="{0C0990EE-0BE7-4D7E-9FD2-B21A109E0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367" y="12755"/>
                <a:ext cx="5318760" cy="2720340"/>
              </a:xfrm>
              <a:prstGeom prst="rect">
                <a:avLst/>
              </a:prstGeom>
              <a:noFill/>
              <a:ln>
                <a:noFill/>
              </a:ln>
            </p:spPr>
          </p:pic>
          <p:grpSp>
            <p:nvGrpSpPr>
              <p:cNvPr id="9" name="Grupo 8">
                <a:extLst>
                  <a:ext uri="{FF2B5EF4-FFF2-40B4-BE49-F238E27FC236}">
                    <a16:creationId xmlns:a16="http://schemas.microsoft.com/office/drawing/2014/main" id="{5D97EB62-F41A-4C93-B972-91EB6275D85F}"/>
                  </a:ext>
                </a:extLst>
              </p:cNvPr>
              <p:cNvGrpSpPr/>
              <p:nvPr/>
            </p:nvGrpSpPr>
            <p:grpSpPr>
              <a:xfrm>
                <a:off x="688933" y="274591"/>
                <a:ext cx="3917927" cy="1813817"/>
                <a:chOff x="688960" y="274636"/>
                <a:chExt cx="3918079" cy="1814116"/>
              </a:xfrm>
            </p:grpSpPr>
            <p:sp>
              <p:nvSpPr>
                <p:cNvPr id="10" name="Rectángulo 9">
                  <a:extLst>
                    <a:ext uri="{FF2B5EF4-FFF2-40B4-BE49-F238E27FC236}">
                      <a16:creationId xmlns:a16="http://schemas.microsoft.com/office/drawing/2014/main" id="{BDA318BB-0317-47A5-9FFA-8F69925175DF}"/>
                    </a:ext>
                  </a:extLst>
                </p:cNvPr>
                <p:cNvSpPr/>
                <p:nvPr/>
              </p:nvSpPr>
              <p:spPr>
                <a:xfrm>
                  <a:off x="3809597" y="519038"/>
                  <a:ext cx="797442" cy="357764"/>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Rectángulo 10">
                  <a:extLst>
                    <a:ext uri="{FF2B5EF4-FFF2-40B4-BE49-F238E27FC236}">
                      <a16:creationId xmlns:a16="http://schemas.microsoft.com/office/drawing/2014/main" id="{2EA063EE-F149-4F48-9F20-EE7AEC315A44}"/>
                    </a:ext>
                  </a:extLst>
                </p:cNvPr>
                <p:cNvSpPr/>
                <p:nvPr/>
              </p:nvSpPr>
              <p:spPr>
                <a:xfrm>
                  <a:off x="1482179" y="1703764"/>
                  <a:ext cx="665854" cy="38498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Cuadro de texto 87">
                  <a:extLst>
                    <a:ext uri="{FF2B5EF4-FFF2-40B4-BE49-F238E27FC236}">
                      <a16:creationId xmlns:a16="http://schemas.microsoft.com/office/drawing/2014/main" id="{68E66ED4-D3F2-4564-BB11-51E53408165D}"/>
                    </a:ext>
                  </a:extLst>
                </p:cNvPr>
                <p:cNvSpPr txBox="1"/>
                <p:nvPr/>
              </p:nvSpPr>
              <p:spPr>
                <a:xfrm>
                  <a:off x="688960" y="1451146"/>
                  <a:ext cx="1049709"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000">
                      <a:effectLst/>
                      <a:latin typeface="Calibri" panose="020F0502020204030204" pitchFamily="34" charset="0"/>
                      <a:ea typeface="Calibri" panose="020F0502020204030204" pitchFamily="34" charset="0"/>
                      <a:cs typeface="Times New Roman" panose="02020603050405020304" pitchFamily="18" charset="0"/>
                    </a:rPr>
                    <a:t>Precisión (P%)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88">
                  <a:extLst>
                    <a:ext uri="{FF2B5EF4-FFF2-40B4-BE49-F238E27FC236}">
                      <a16:creationId xmlns:a16="http://schemas.microsoft.com/office/drawing/2014/main" id="{36EC3F59-8218-4809-A3D9-D17B391726B3}"/>
                    </a:ext>
                  </a:extLst>
                </p:cNvPr>
                <p:cNvSpPr txBox="1"/>
                <p:nvPr/>
              </p:nvSpPr>
              <p:spPr>
                <a:xfrm>
                  <a:off x="2851780" y="274636"/>
                  <a:ext cx="1328040" cy="297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7200">
                    <a:lnSpc>
                      <a:spcPct val="200000"/>
                    </a:lnSpc>
                    <a:spcAft>
                      <a:spcPts val="800"/>
                    </a:spcAft>
                  </a:pPr>
                  <a:r>
                    <a:rPr lang="es-ES" sz="1000">
                      <a:effectLst/>
                      <a:latin typeface="Calibri" panose="020F0502020204030204" pitchFamily="34" charset="0"/>
                      <a:ea typeface="Calibri" panose="020F0502020204030204" pitchFamily="34" charset="0"/>
                      <a:cs typeface="Times New Roman" panose="02020603050405020304" pitchFamily="18" charset="0"/>
                    </a:rPr>
                    <a:t>Sensibilidad (R%)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6" name="Elipse 5">
              <a:extLst>
                <a:ext uri="{FF2B5EF4-FFF2-40B4-BE49-F238E27FC236}">
                  <a16:creationId xmlns:a16="http://schemas.microsoft.com/office/drawing/2014/main" id="{F4F91A52-257F-4F8C-80B8-0675F994D519}"/>
                </a:ext>
              </a:extLst>
            </p:cNvPr>
            <p:cNvSpPr/>
            <p:nvPr/>
          </p:nvSpPr>
          <p:spPr>
            <a:xfrm>
              <a:off x="1566407" y="2499857"/>
              <a:ext cx="744275" cy="206567"/>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 name="Elipse 6">
              <a:extLst>
                <a:ext uri="{FF2B5EF4-FFF2-40B4-BE49-F238E27FC236}">
                  <a16:creationId xmlns:a16="http://schemas.microsoft.com/office/drawing/2014/main" id="{AA7F2B1F-2212-45D8-A2AC-EBADF3F7989C}"/>
                </a:ext>
              </a:extLst>
            </p:cNvPr>
            <p:cNvSpPr/>
            <p:nvPr/>
          </p:nvSpPr>
          <p:spPr>
            <a:xfrm>
              <a:off x="289021" y="668856"/>
              <a:ext cx="593200" cy="206567"/>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4D081257-E096-475F-BFAF-D6622244D067}"/>
                  </a:ext>
                </a:extLst>
              </p:cNvPr>
              <p:cNvSpPr txBox="1"/>
              <p:nvPr/>
            </p:nvSpPr>
            <p:spPr>
              <a:xfrm>
                <a:off x="6816274" y="968851"/>
                <a:ext cx="6096000" cy="11723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𝑷</m:t>
                      </m:r>
                      <m:sSub>
                        <m:sSubPr>
                          <m:ctrlPr>
                            <a:rPr lang="es-EC" b="1" i="1">
                              <a:solidFill>
                                <a:srgbClr val="836967"/>
                              </a:solidFill>
                              <a:latin typeface="Cambria Math" panose="02040503050406030204" pitchFamily="18" charset="0"/>
                            </a:rPr>
                          </m:ctrlPr>
                        </m:sSubPr>
                        <m:e>
                          <m:d>
                            <m:dPr>
                              <m:ctrlPr>
                                <a:rPr lang="es-EC" b="1" i="1">
                                  <a:solidFill>
                                    <a:srgbClr val="836967"/>
                                  </a:solidFill>
                                  <a:latin typeface="Cambria Math" panose="02040503050406030204" pitchFamily="18" charset="0"/>
                                </a:rPr>
                              </m:ctrlPr>
                            </m:dPr>
                            <m:e>
                              <m:r>
                                <a:rPr lang="es-EC" b="0" i="0">
                                  <a:latin typeface="Cambria Math" panose="02040503050406030204" pitchFamily="18" charset="0"/>
                                </a:rPr>
                                <m:t>%</m:t>
                              </m:r>
                            </m:e>
                          </m:d>
                        </m:e>
                        <m:sub>
                          <m:r>
                            <a:rPr lang="es-EC" b="1" i="1">
                              <a:latin typeface="Cambria Math" panose="02040503050406030204" pitchFamily="18" charset="0"/>
                            </a:rPr>
                            <m:t>𝑬𝒏𝒈𝒂</m:t>
                          </m:r>
                          <m:r>
                            <a:rPr lang="es-EC" b="0" i="0">
                              <a:latin typeface="Cambria Math" panose="02040503050406030204" pitchFamily="18" charset="0"/>
                            </a:rPr>
                            <m:t>ñ</m:t>
                          </m:r>
                          <m:r>
                            <a:rPr lang="es-EC" b="1" i="1">
                              <a:latin typeface="Cambria Math" panose="02040503050406030204" pitchFamily="18" charset="0"/>
                            </a:rPr>
                            <m:t>𝒐𝒎𝒖𝒋𝒆𝒓</m:t>
                          </m:r>
                        </m:sub>
                      </m:sSub>
                      <m:r>
                        <a:rPr lang="es-EC" b="0" i="0">
                          <a:latin typeface="Cambria Math" panose="02040503050406030204" pitchFamily="18" charset="0"/>
                        </a:rPr>
                        <m:t>  =</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8</m:t>
                          </m:r>
                        </m:num>
                        <m:den>
                          <m:r>
                            <a:rPr lang="es-EC" b="0" i="0">
                              <a:latin typeface="Cambria Math" panose="02040503050406030204" pitchFamily="18" charset="0"/>
                            </a:rPr>
                            <m:t>8+</m:t>
                          </m:r>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0+0</m:t>
                              </m:r>
                            </m:e>
                          </m:d>
                        </m:den>
                      </m:f>
                      <m:r>
                        <a:rPr lang="es-EC" b="0" i="0">
                          <a:latin typeface="Cambria Math" panose="02040503050406030204" pitchFamily="18" charset="0"/>
                        </a:rPr>
                        <m:t>×100</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8</m:t>
                          </m:r>
                        </m:num>
                        <m:den>
                          <m:r>
                            <a:rPr lang="es-EC" b="0" i="0">
                              <a:latin typeface="Cambria Math" panose="02040503050406030204" pitchFamily="18" charset="0"/>
                            </a:rPr>
                            <m:t>8</m:t>
                          </m:r>
                        </m:den>
                      </m:f>
                      <m:r>
                        <a:rPr lang="es-EC" b="0" i="0">
                          <a:latin typeface="Cambria Math" panose="02040503050406030204" pitchFamily="18" charset="0"/>
                        </a:rPr>
                        <m:t> </m:t>
                      </m:r>
                      <m:r>
                        <a:rPr lang="es-EC" b="1" i="0">
                          <a:latin typeface="Cambria Math" panose="02040503050406030204" pitchFamily="18" charset="0"/>
                        </a:rPr>
                        <m:t>𝐱</m:t>
                      </m:r>
                      <m:r>
                        <a:rPr lang="es-EC" b="0" i="0">
                          <a:latin typeface="Cambria Math" panose="02040503050406030204" pitchFamily="18" charset="0"/>
                        </a:rPr>
                        <m:t> 100=100%</m:t>
                      </m:r>
                    </m:oMath>
                  </m:oMathPara>
                </a14:m>
                <a:endParaRPr lang="es-EC" dirty="0"/>
              </a:p>
            </p:txBody>
          </p:sp>
        </mc:Choice>
        <mc:Fallback>
          <p:sp>
            <p:nvSpPr>
              <p:cNvPr id="15" name="CuadroTexto 14">
                <a:extLst>
                  <a:ext uri="{FF2B5EF4-FFF2-40B4-BE49-F238E27FC236}">
                    <a16:creationId xmlns:a16="http://schemas.microsoft.com/office/drawing/2014/main" id="{4D081257-E096-475F-BFAF-D6622244D067}"/>
                  </a:ext>
                </a:extLst>
              </p:cNvPr>
              <p:cNvSpPr txBox="1">
                <a:spLocks noRot="1" noChangeAspect="1" noMove="1" noResize="1" noEditPoints="1" noAdjustHandles="1" noChangeArrowheads="1" noChangeShapeType="1" noTextEdit="1"/>
              </p:cNvSpPr>
              <p:nvPr/>
            </p:nvSpPr>
            <p:spPr>
              <a:xfrm>
                <a:off x="6816274" y="968851"/>
                <a:ext cx="6096000" cy="1172372"/>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45E88E94-479B-4ED2-A43F-E77A4A1DEC5F}"/>
                  </a:ext>
                </a:extLst>
              </p:cNvPr>
              <p:cNvSpPr txBox="1"/>
              <p:nvPr/>
            </p:nvSpPr>
            <p:spPr>
              <a:xfrm>
                <a:off x="6660683" y="2128112"/>
                <a:ext cx="6454140" cy="11723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smtClean="0">
                          <a:latin typeface="Cambria Math" panose="02040503050406030204" pitchFamily="18" charset="0"/>
                        </a:rPr>
                        <m:t>𝐑</m:t>
                      </m:r>
                      <m:sSub>
                        <m:sSubPr>
                          <m:ctrlPr>
                            <a:rPr lang="es-EC" b="1" i="1">
                              <a:solidFill>
                                <a:srgbClr val="836967"/>
                              </a:solidFill>
                              <a:latin typeface="Cambria Math" panose="02040503050406030204" pitchFamily="18" charset="0"/>
                            </a:rPr>
                          </m:ctrlPr>
                        </m:sSubPr>
                        <m:e>
                          <m:d>
                            <m:dPr>
                              <m:ctrlPr>
                                <a:rPr lang="es-EC" b="1" i="1">
                                  <a:solidFill>
                                    <a:srgbClr val="836967"/>
                                  </a:solidFill>
                                  <a:latin typeface="Cambria Math" panose="02040503050406030204" pitchFamily="18" charset="0"/>
                                </a:rPr>
                              </m:ctrlPr>
                            </m:dPr>
                            <m:e>
                              <m:r>
                                <a:rPr lang="es-EC" b="0" i="0">
                                  <a:latin typeface="Cambria Math" panose="02040503050406030204" pitchFamily="18" charset="0"/>
                                </a:rPr>
                                <m:t>%</m:t>
                              </m:r>
                            </m:e>
                          </m:d>
                        </m:e>
                        <m:sub>
                          <m:r>
                            <a:rPr lang="es-EC" b="1" i="0">
                              <a:latin typeface="Cambria Math" panose="02040503050406030204" pitchFamily="18" charset="0"/>
                            </a:rPr>
                            <m:t>𝐄𝐧𝐠𝐚</m:t>
                          </m:r>
                          <m:r>
                            <a:rPr lang="es-EC" b="0" i="0">
                              <a:latin typeface="Cambria Math" panose="02040503050406030204" pitchFamily="18" charset="0"/>
                            </a:rPr>
                            <m:t>ñ</m:t>
                          </m:r>
                          <m:r>
                            <a:rPr lang="es-EC" b="1" i="0">
                              <a:latin typeface="Cambria Math" panose="02040503050406030204" pitchFamily="18" charset="0"/>
                            </a:rPr>
                            <m:t>𝐨𝐦𝐮𝐣𝐞𝐫</m:t>
                          </m:r>
                        </m:sub>
                      </m:sSub>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8</m:t>
                          </m:r>
                        </m:num>
                        <m:den>
                          <m:r>
                            <a:rPr lang="es-EC" b="0" i="0">
                              <a:latin typeface="Cambria Math" panose="02040503050406030204" pitchFamily="18" charset="0"/>
                            </a:rPr>
                            <m:t>8+</m:t>
                          </m:r>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18+6</m:t>
                              </m:r>
                            </m:e>
                          </m:d>
                        </m:den>
                      </m:f>
                      <m:r>
                        <a:rPr lang="es-EC" b="0" i="0">
                          <a:latin typeface="Cambria Math" panose="02040503050406030204" pitchFamily="18" charset="0"/>
                        </a:rPr>
                        <m:t>×100</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0" i="0">
                              <a:latin typeface="Cambria Math" panose="02040503050406030204" pitchFamily="18" charset="0"/>
                            </a:rPr>
                            <m:t>8</m:t>
                          </m:r>
                        </m:num>
                        <m:den>
                          <m:r>
                            <a:rPr lang="es-EC" b="0" i="0">
                              <a:latin typeface="Cambria Math" panose="02040503050406030204" pitchFamily="18" charset="0"/>
                            </a:rPr>
                            <m:t>32</m:t>
                          </m:r>
                        </m:den>
                      </m:f>
                      <m:r>
                        <a:rPr lang="es-EC" b="0" i="0">
                          <a:latin typeface="Cambria Math" panose="02040503050406030204" pitchFamily="18" charset="0"/>
                        </a:rPr>
                        <m:t> </m:t>
                      </m:r>
                      <m:r>
                        <a:rPr lang="es-EC" b="1" i="0">
                          <a:latin typeface="Cambria Math" panose="02040503050406030204" pitchFamily="18" charset="0"/>
                        </a:rPr>
                        <m:t>𝐱</m:t>
                      </m:r>
                      <m:r>
                        <a:rPr lang="es-EC" b="0" i="0">
                          <a:latin typeface="Cambria Math" panose="02040503050406030204" pitchFamily="18" charset="0"/>
                        </a:rPr>
                        <m:t> 100= 25%</m:t>
                      </m:r>
                    </m:oMath>
                  </m:oMathPara>
                </a14:m>
                <a:endParaRPr lang="es-EC" dirty="0"/>
              </a:p>
            </p:txBody>
          </p:sp>
        </mc:Choice>
        <mc:Fallback>
          <p:sp>
            <p:nvSpPr>
              <p:cNvPr id="17" name="CuadroTexto 16">
                <a:extLst>
                  <a:ext uri="{FF2B5EF4-FFF2-40B4-BE49-F238E27FC236}">
                    <a16:creationId xmlns:a16="http://schemas.microsoft.com/office/drawing/2014/main" id="{45E88E94-479B-4ED2-A43F-E77A4A1DEC5F}"/>
                  </a:ext>
                </a:extLst>
              </p:cNvPr>
              <p:cNvSpPr txBox="1">
                <a:spLocks noRot="1" noChangeAspect="1" noMove="1" noResize="1" noEditPoints="1" noAdjustHandles="1" noChangeArrowheads="1" noChangeShapeType="1" noTextEdit="1"/>
              </p:cNvSpPr>
              <p:nvPr/>
            </p:nvSpPr>
            <p:spPr>
              <a:xfrm>
                <a:off x="6660683" y="2128112"/>
                <a:ext cx="6454140" cy="1172372"/>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2658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556434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1 HOMBRE</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07297" y="2041612"/>
            <a:ext cx="5738936"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41611"/>
            <a:ext cx="5606298" cy="3727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11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2 HOMBRE</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61808" y="2041612"/>
            <a:ext cx="5629913"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41612"/>
            <a:ext cx="5606298" cy="3660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318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3 HOMBRE</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61678" y="2041612"/>
            <a:ext cx="5630173"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166432"/>
            <a:ext cx="5606298" cy="3535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8784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4 HOMBRE</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505848" y="2041612"/>
            <a:ext cx="5541834"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30699"/>
            <a:ext cx="5606298" cy="3738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7554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1 MUJER</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522166" y="2041612"/>
            <a:ext cx="5509198"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41612"/>
            <a:ext cx="5606298" cy="3727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3233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2 MUJER</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67883" y="2041612"/>
            <a:ext cx="5617763"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41612"/>
            <a:ext cx="5606298" cy="3660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814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703512" y="1565504"/>
            <a:ext cx="9160412" cy="4525963"/>
          </a:xfrm>
        </p:spPr>
        <p:txBody>
          <a:bodyPr>
            <a:normAutofit/>
          </a:bodyPr>
          <a:lstStyle/>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En el presente proyecto investigativo se realizó el análisis del estrés en la voz a través de la extracción de características de la misma, utilizando para dicho propósito Matlab®. La investigación fue aplicada a una base de datos de 94 señales de audio grabadas entre actores hombres y mujeres que se presenta de manera pública, RAVDESS, mediante las cuales se implementa el reconocimiento automático de verdades y engaños a través del algoritmo de entrenamiento de red neuronal convolucional de Deep Learning, mostrando así, que las características de voz otorgan información necesaria para evaluar o clasificar un engaño de una verdad.</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1703512" y="980729"/>
            <a:ext cx="2763898"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RESUMEN</a:t>
            </a: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3</a:t>
            </a:r>
            <a:endParaRPr lang="es-ES" dirty="0"/>
          </a:p>
        </p:txBody>
      </p:sp>
    </p:spTree>
    <p:extLst>
      <p:ext uri="{BB962C8B-B14F-4D97-AF65-F5344CB8AC3E}">
        <p14:creationId xmlns:p14="http://schemas.microsoft.com/office/powerpoint/2010/main" val="287001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3 MUJER</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64703" y="2041612"/>
            <a:ext cx="5624123"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41612"/>
            <a:ext cx="5606298" cy="3727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30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2594" y="748910"/>
            <a:ext cx="790793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Entrenamiento y Validación de la Red</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24</a:t>
            </a:r>
            <a:endParaRPr lang="es-ES" dirty="0"/>
          </a:p>
        </p:txBody>
      </p:sp>
      <p:sp>
        <p:nvSpPr>
          <p:cNvPr id="3" name="Rectangle 4">
            <a:extLst>
              <a:ext uri="{FF2B5EF4-FFF2-40B4-BE49-F238E27FC236}">
                <a16:creationId xmlns:a16="http://schemas.microsoft.com/office/drawing/2014/main" id="{2BFBEE38-56DD-4E8C-BAE7-11E36616BE3D}"/>
              </a:ext>
            </a:extLst>
          </p:cNvPr>
          <p:cNvSpPr>
            <a:spLocks noChangeArrowheads="1"/>
          </p:cNvSpPr>
          <p:nvPr/>
        </p:nvSpPr>
        <p:spPr bwMode="auto">
          <a:xfrm>
            <a:off x="139147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CE951B9E-10C8-4205-A87B-B8B73BDA43D1}"/>
              </a:ext>
            </a:extLst>
          </p:cNvPr>
          <p:cNvSpPr>
            <a:spLocks noChangeArrowheads="1"/>
          </p:cNvSpPr>
          <p:nvPr/>
        </p:nvSpPr>
        <p:spPr bwMode="auto">
          <a:xfrm>
            <a:off x="407297" y="104087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CuadroTexto 6">
            <a:extLst>
              <a:ext uri="{FF2B5EF4-FFF2-40B4-BE49-F238E27FC236}">
                <a16:creationId xmlns:a16="http://schemas.microsoft.com/office/drawing/2014/main" id="{06870CB8-5AB6-4CD4-A676-E3F82754064B}"/>
              </a:ext>
            </a:extLst>
          </p:cNvPr>
          <p:cNvSpPr txBox="1"/>
          <p:nvPr/>
        </p:nvSpPr>
        <p:spPr>
          <a:xfrm>
            <a:off x="965915" y="1569034"/>
            <a:ext cx="6789420" cy="461665"/>
          </a:xfrm>
          <a:prstGeom prst="rect">
            <a:avLst/>
          </a:prstGeom>
          <a:noFill/>
        </p:spPr>
        <p:txBody>
          <a:bodyPr wrap="square">
            <a:spAutoFit/>
          </a:bodyPr>
          <a:lstStyle/>
          <a:p>
            <a:pPr marL="457200" lvl="1" indent="0" fontAlgn="auto">
              <a:spcBef>
                <a:spcPts val="0"/>
              </a:spcBef>
              <a:spcAft>
                <a:spcPts val="0"/>
              </a:spcAft>
              <a:buNone/>
            </a:pPr>
            <a:r>
              <a:rPr lang="es-EC" sz="2400" b="1" dirty="0">
                <a:solidFill>
                  <a:srgbClr val="000000"/>
                </a:solidFill>
                <a:latin typeface="Arial" panose="020B0604020202020204" pitchFamily="34" charset="0"/>
                <a:cs typeface="Arial" panose="020B0604020202020204" pitchFamily="34" charset="0"/>
              </a:rPr>
              <a:t>EXPERIMENTO 4 MUJER</a:t>
            </a:r>
            <a:endParaRPr lang="es-ES" sz="2400" dirty="0"/>
          </a:p>
        </p:txBody>
      </p:sp>
      <p:pic>
        <p:nvPicPr>
          <p:cNvPr id="10" name="Imagen 9">
            <a:extLst>
              <a:ext uri="{FF2B5EF4-FFF2-40B4-BE49-F238E27FC236}">
                <a16:creationId xmlns:a16="http://schemas.microsoft.com/office/drawing/2014/main" id="{5FD2643B-A66F-4ABD-BE71-255AE7BFD4A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39656" y="2041612"/>
            <a:ext cx="5674218" cy="3727916"/>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998B42B-82A6-40F1-9BD1-F3CF1E45A702}"/>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178405" y="2041612"/>
            <a:ext cx="5606298" cy="37279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5833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28163" y="2848393"/>
            <a:ext cx="6938566" cy="646331"/>
          </a:xfrm>
          <a:prstGeom prst="rect">
            <a:avLst/>
          </a:prstGeom>
        </p:spPr>
        <p:txBody>
          <a:bodyPr wrap="none">
            <a:spAutoFit/>
          </a:bodyPr>
          <a:lstStyle/>
          <a:p>
            <a:pPr lvl="1"/>
            <a:r>
              <a:rPr lang="es-EC" sz="3600" b="1" dirty="0">
                <a:latin typeface="+mj-lt"/>
                <a:cs typeface="Calibri" panose="020F0502020204030204" pitchFamily="34" charset="0"/>
              </a:rPr>
              <a:t>ANÁLISIS DE RESULTADOS </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37</a:t>
            </a:r>
            <a:endParaRPr lang="es-ES" dirty="0"/>
          </a:p>
        </p:txBody>
      </p:sp>
    </p:spTree>
    <p:extLst>
      <p:ext uri="{BB962C8B-B14F-4D97-AF65-F5344CB8AC3E}">
        <p14:creationId xmlns:p14="http://schemas.microsoft.com/office/powerpoint/2010/main" val="2805115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9E79805-618F-482F-8696-713168E88CEB}"/>
              </a:ext>
            </a:extLst>
          </p:cNvPr>
          <p:cNvSpPr/>
          <p:nvPr/>
        </p:nvSpPr>
        <p:spPr>
          <a:xfrm>
            <a:off x="512083" y="714881"/>
            <a:ext cx="2903359" cy="584775"/>
          </a:xfrm>
          <a:prstGeom prst="rect">
            <a:avLst/>
          </a:prstGeom>
        </p:spPr>
        <p:txBody>
          <a:bodyPr wrap="none">
            <a:spAutoFit/>
          </a:bodyPr>
          <a:lstStyle/>
          <a:p>
            <a:pPr lvl="1"/>
            <a:r>
              <a:rPr lang="es-ES" sz="3200" b="1" dirty="0">
                <a:latin typeface="Arial" panose="020B0604020202020204" pitchFamily="34" charset="0"/>
                <a:cs typeface="Arial" panose="020B0604020202020204" pitchFamily="34" charset="0"/>
              </a:rPr>
              <a:t>P</a:t>
            </a:r>
            <a:r>
              <a:rPr lang="es-EC" sz="3200" b="1" dirty="0">
                <a:latin typeface="Arial" panose="020B0604020202020204" pitchFamily="34" charset="0"/>
                <a:cs typeface="Arial" panose="020B0604020202020204" pitchFamily="34" charset="0"/>
              </a:rPr>
              <a:t>arámetros</a:t>
            </a:r>
          </a:p>
        </p:txBody>
      </p:sp>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3A2F4696-0316-40FE-BE3D-DAD9685EA884}"/>
                  </a:ext>
                </a:extLst>
              </p:cNvPr>
              <p:cNvSpPr txBox="1"/>
              <p:nvPr/>
            </p:nvSpPr>
            <p:spPr>
              <a:xfrm>
                <a:off x="536204" y="1973672"/>
                <a:ext cx="5130085" cy="2639056"/>
              </a:xfrm>
              <a:prstGeom prst="rect">
                <a:avLst/>
              </a:prstGeom>
              <a:noFill/>
            </p:spPr>
            <p:txBody>
              <a:bodyPr wrap="square">
                <a:spAutoFit/>
              </a:bodyPr>
              <a:lstStyle/>
              <a:p>
                <a:pPr marL="285750" indent="-285750">
                  <a:buFont typeface="Arial" panose="020B0604020202020204" pitchFamily="34" charset="0"/>
                  <a:buChar char="•"/>
                </a:pPr>
                <a:r>
                  <a:rPr lang="es-419" sz="1800" dirty="0">
                    <a:effectLst/>
                    <a:ea typeface="Calibri" panose="020F0502020204030204" pitchFamily="34" charset="0"/>
                    <a:cs typeface="Times New Roman" panose="02020603050405020304" pitchFamily="18" charset="0"/>
                  </a:rPr>
                  <a:t>Exactitud (A)</a:t>
                </a:r>
              </a:p>
              <a:p>
                <a:endParaRPr lang="en-US" sz="1800" i="1" dirty="0">
                  <a:effectLst/>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e>
                      </m:d>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𝑉𝑃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𝑉𝑁</m:t>
                          </m:r>
                        </m:num>
                        <m:den>
                          <m:r>
                            <a:rPr lang="es-E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𝑉𝑃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𝑉𝑁</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𝐹𝑃</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𝐹𝑁</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S" sz="1800" dirty="0">
                  <a:effectLst/>
                  <a:ea typeface="Times New Roman" panose="02020603050405020304" pitchFamily="18" charset="0"/>
                  <a:cs typeface="Times New Roman" panose="02020603050405020304" pitchFamily="18" charset="0"/>
                </a:endParaRPr>
              </a:p>
              <a:p>
                <a:endParaRPr lang="es-ES" sz="1800" dirty="0">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1800" dirty="0">
                    <a:effectLst/>
                    <a:ea typeface="Times New Roman" panose="02020603050405020304" pitchFamily="18" charset="0"/>
                    <a:cs typeface="Times New Roman" panose="02020603050405020304" pitchFamily="18" charset="0"/>
                  </a:rPr>
                  <a:t>Precisión (P)</a:t>
                </a:r>
              </a:p>
              <a:p>
                <a:endParaRPr lang="es-EC" sz="2000" dirty="0"/>
              </a:p>
              <a:p>
                <a:pPr/>
                <a14:m>
                  <m:oMathPara xmlns:m="http://schemas.openxmlformats.org/officeDocument/2006/math">
                    <m:oMathParaPr>
                      <m:jc m:val="centerGroup"/>
                    </m:oMathParaPr>
                    <m:oMath xmlns:m="http://schemas.openxmlformats.org/officeDocument/2006/math">
                      <m:r>
                        <a:rPr lang="es-419" sz="1800" i="1"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es-419"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2000" i="1">
                              <a:effectLst/>
                              <a:latin typeface="Cambria Math" panose="02040503050406030204" pitchFamily="18" charset="0"/>
                              <a:ea typeface="Times New Roman" panose="02020603050405020304" pitchFamily="18" charset="0"/>
                            </a:rPr>
                          </m:ctrlPr>
                        </m:fPr>
                        <m:num>
                          <m:r>
                            <a:rPr lang="es-ES" sz="2000" b="0" i="1" smtClean="0">
                              <a:effectLst/>
                              <a:latin typeface="Cambria Math" panose="02040503050406030204" pitchFamily="18" charset="0"/>
                              <a:ea typeface="Times New Roman" panose="02020603050405020304" pitchFamily="18" charset="0"/>
                            </a:rPr>
                            <m:t>𝑉𝑃</m:t>
                          </m:r>
                        </m:num>
                        <m:den>
                          <m:r>
                            <a:rPr lang="es-ES" sz="2000" b="0" i="1" smtClean="0">
                              <a:effectLst/>
                              <a:latin typeface="Cambria Math" panose="02040503050406030204" pitchFamily="18" charset="0"/>
                              <a:ea typeface="Times New Roman" panose="02020603050405020304" pitchFamily="18" charset="0"/>
                            </a:rPr>
                            <m:t>𝑉𝑃</m:t>
                          </m:r>
                          <m:r>
                            <a:rPr lang="es-419"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2000" b="0" i="1" smtClean="0">
                              <a:effectLst/>
                              <a:latin typeface="Cambria Math" panose="02040503050406030204" pitchFamily="18" charset="0"/>
                              <a:ea typeface="Times New Roman" panose="02020603050405020304" pitchFamily="18" charset="0"/>
                            </a:rPr>
                            <m:t>𝐹𝑃</m:t>
                          </m:r>
                        </m:den>
                      </m:f>
                      <m:r>
                        <a:rPr lang="es-419" sz="18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C" sz="2000" dirty="0"/>
              </a:p>
            </p:txBody>
          </p:sp>
        </mc:Choice>
        <mc:Fallback>
          <p:sp>
            <p:nvSpPr>
              <p:cNvPr id="10" name="CuadroTexto 9">
                <a:extLst>
                  <a:ext uri="{FF2B5EF4-FFF2-40B4-BE49-F238E27FC236}">
                    <a16:creationId xmlns:a16="http://schemas.microsoft.com/office/drawing/2014/main" id="{3A2F4696-0316-40FE-BE3D-DAD9685EA884}"/>
                  </a:ext>
                </a:extLst>
              </p:cNvPr>
              <p:cNvSpPr txBox="1">
                <a:spLocks noRot="1" noChangeAspect="1" noMove="1" noResize="1" noEditPoints="1" noAdjustHandles="1" noChangeArrowheads="1" noChangeShapeType="1" noTextEdit="1"/>
              </p:cNvSpPr>
              <p:nvPr/>
            </p:nvSpPr>
            <p:spPr>
              <a:xfrm>
                <a:off x="536204" y="1973672"/>
                <a:ext cx="5130085" cy="2639056"/>
              </a:xfrm>
              <a:prstGeom prst="rect">
                <a:avLst/>
              </a:prstGeom>
              <a:blipFill>
                <a:blip r:embed="rId2"/>
                <a:stretch>
                  <a:fillRect l="-831" t="-138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321A50B8-8767-4A33-B639-641B9E5D723D}"/>
                  </a:ext>
                </a:extLst>
              </p:cNvPr>
              <p:cNvSpPr txBox="1"/>
              <p:nvPr/>
            </p:nvSpPr>
            <p:spPr>
              <a:xfrm>
                <a:off x="5666289" y="1714038"/>
                <a:ext cx="6098344" cy="2759730"/>
              </a:xfrm>
              <a:prstGeom prst="rect">
                <a:avLst/>
              </a:prstGeom>
              <a:noFill/>
            </p:spPr>
            <p:txBody>
              <a:bodyPr wrap="square">
                <a:spAutoFit/>
              </a:bodyPr>
              <a:lstStyle/>
              <a:p>
                <a:endParaRPr lang="es-EC" sz="1800" dirty="0"/>
              </a:p>
              <a:p>
                <a:pPr marL="342900" indent="-342900">
                  <a:buFont typeface="Arial" panose="020B0604020202020204" pitchFamily="34" charset="0"/>
                  <a:buChar char="•"/>
                </a:pPr>
                <a:r>
                  <a:rPr lang="es-EC" sz="1800" dirty="0"/>
                  <a:t>Sensibilidad (R)</a:t>
                </a:r>
              </a:p>
              <a:p>
                <a:endParaRPr lang="es-EC" sz="1800" dirty="0"/>
              </a:p>
              <a:p>
                <a:pPr/>
                <a14:m>
                  <m:oMathPara xmlns:m="http://schemas.openxmlformats.org/officeDocument/2006/math">
                    <m:oMathParaPr>
                      <m:jc m:val="centerGroup"/>
                    </m:oMathParaPr>
                    <m:oMath xmlns:m="http://schemas.openxmlformats.org/officeDocument/2006/math">
                      <m:r>
                        <a:rPr lang="es-419" sz="1600" i="1" smtClean="0">
                          <a:effectLst/>
                          <a:latin typeface="Cambria Math" panose="02040503050406030204" pitchFamily="18" charset="0"/>
                          <a:ea typeface="Times New Roman" panose="02020603050405020304" pitchFamily="18" charset="0"/>
                          <a:cs typeface="Times New Roman" panose="02020603050405020304" pitchFamily="18" charset="0"/>
                        </a:rPr>
                        <m:t>𝑅</m:t>
                      </m:r>
                      <m:d>
                        <m:dPr>
                          <m:ctrlPr>
                            <a:rPr lang="es-419"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419" sz="1600" i="1" smtClean="0">
                              <a:effectLst/>
                              <a:latin typeface="Cambria Math" panose="02040503050406030204" pitchFamily="18" charset="0"/>
                              <a:ea typeface="Times New Roman" panose="02020603050405020304" pitchFamily="18" charset="0"/>
                              <a:cs typeface="Times New Roman" panose="02020603050405020304" pitchFamily="18" charset="0"/>
                            </a:rPr>
                            <m:t>%</m:t>
                          </m:r>
                        </m:e>
                      </m:d>
                      <m:r>
                        <a:rPr lang="es-419" sz="16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800" i="1">
                              <a:effectLst/>
                              <a:latin typeface="Cambria Math" panose="02040503050406030204" pitchFamily="18" charset="0"/>
                              <a:ea typeface="Times New Roman" panose="02020603050405020304" pitchFamily="18" charset="0"/>
                            </a:rPr>
                          </m:ctrlPr>
                        </m:fPr>
                        <m:num>
                          <m:r>
                            <a:rPr lang="es-ES" sz="1800" b="0" i="1" smtClean="0">
                              <a:effectLst/>
                              <a:latin typeface="Cambria Math" panose="02040503050406030204" pitchFamily="18" charset="0"/>
                              <a:ea typeface="Times New Roman" panose="02020603050405020304" pitchFamily="18" charset="0"/>
                            </a:rPr>
                            <m:t>𝑉𝑃</m:t>
                          </m:r>
                        </m:num>
                        <m:den>
                          <m:r>
                            <a:rPr lang="es-ES" sz="1800" b="0" i="1" smtClean="0">
                              <a:effectLst/>
                              <a:latin typeface="Cambria Math" panose="02040503050406030204" pitchFamily="18" charset="0"/>
                              <a:ea typeface="Times New Roman" panose="02020603050405020304" pitchFamily="18" charset="0"/>
                            </a:rPr>
                            <m:t>𝑉𝑃</m:t>
                          </m:r>
                          <m:r>
                            <a:rPr lang="es-419"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i="1" smtClean="0">
                              <a:effectLst/>
                              <a:latin typeface="Cambria Math" panose="02040503050406030204" pitchFamily="18" charset="0"/>
                              <a:ea typeface="Times New Roman" panose="02020603050405020304" pitchFamily="18" charset="0"/>
                            </a:rPr>
                            <m:t>𝐹𝑁</m:t>
                          </m:r>
                        </m:den>
                      </m:f>
                      <m:r>
                        <a:rPr lang="es-419" sz="16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S" sz="1600" dirty="0">
                  <a:effectLst/>
                  <a:ea typeface="Times New Roman" panose="02020603050405020304" pitchFamily="18" charset="0"/>
                  <a:cs typeface="Times New Roman" panose="02020603050405020304" pitchFamily="18" charset="0"/>
                </a:endParaRPr>
              </a:p>
              <a:p>
                <a:endParaRPr lang="es-EC" sz="1800" dirty="0"/>
              </a:p>
              <a:p>
                <a:pPr marL="342900" indent="-342900">
                  <a:buFont typeface="Arial" panose="020B0604020202020204" pitchFamily="34" charset="0"/>
                  <a:buChar char="•"/>
                </a:pPr>
                <a:r>
                  <a:rPr lang="es-EC" sz="1800" dirty="0"/>
                  <a:t>Especificidad (S)</a:t>
                </a:r>
              </a:p>
              <a:p>
                <a:endParaRPr lang="es-EC" sz="1800" dirty="0"/>
              </a:p>
              <a:p>
                <a:pPr/>
                <a14:m>
                  <m:oMathPara xmlns:m="http://schemas.openxmlformats.org/officeDocument/2006/math">
                    <m:oMathParaPr>
                      <m:jc m:val="centerGroup"/>
                    </m:oMathParaPr>
                    <m:oMath xmlns:m="http://schemas.openxmlformats.org/officeDocument/2006/math">
                      <m:r>
                        <a:rPr lang="es-419" sz="1600" i="1" smtClean="0">
                          <a:effectLst/>
                          <a:latin typeface="Cambria Math" panose="02040503050406030204" pitchFamily="18" charset="0"/>
                          <a:ea typeface="Times New Roman" panose="02020603050405020304" pitchFamily="18" charset="0"/>
                          <a:cs typeface="Times New Roman" panose="02020603050405020304" pitchFamily="18" charset="0"/>
                        </a:rPr>
                        <m:t>𝑆</m:t>
                      </m:r>
                      <m:r>
                        <a:rPr lang="es-419" sz="16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800" i="1">
                              <a:effectLst/>
                              <a:latin typeface="Cambria Math" panose="02040503050406030204" pitchFamily="18" charset="0"/>
                              <a:ea typeface="Times New Roman" panose="02020603050405020304" pitchFamily="18" charset="0"/>
                            </a:rPr>
                          </m:ctrlPr>
                        </m:fPr>
                        <m:num>
                          <m:r>
                            <a:rPr lang="es-ES" sz="1800" b="0" i="1" smtClean="0">
                              <a:effectLst/>
                              <a:latin typeface="Cambria Math" panose="02040503050406030204" pitchFamily="18" charset="0"/>
                              <a:ea typeface="Times New Roman" panose="02020603050405020304" pitchFamily="18" charset="0"/>
                            </a:rPr>
                            <m:t>𝑉𝑁</m:t>
                          </m:r>
                        </m:num>
                        <m:den>
                          <m:r>
                            <a:rPr lang="es-ES" sz="1800" b="0" i="1" smtClean="0">
                              <a:effectLst/>
                              <a:latin typeface="Cambria Math" panose="02040503050406030204" pitchFamily="18" charset="0"/>
                              <a:ea typeface="Times New Roman" panose="02020603050405020304" pitchFamily="18" charset="0"/>
                            </a:rPr>
                            <m:t>𝑉𝑁</m:t>
                          </m:r>
                          <m:r>
                            <a:rPr lang="es-419"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i="1" smtClean="0">
                              <a:effectLst/>
                              <a:latin typeface="Cambria Math" panose="02040503050406030204" pitchFamily="18" charset="0"/>
                              <a:ea typeface="Times New Roman" panose="02020603050405020304" pitchFamily="18" charset="0"/>
                            </a:rPr>
                            <m:t>𝐹𝑃</m:t>
                          </m:r>
                        </m:den>
                      </m:f>
                      <m:r>
                        <a:rPr lang="es-419" sz="16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EC" sz="1800" dirty="0"/>
              </a:p>
            </p:txBody>
          </p:sp>
        </mc:Choice>
        <mc:Fallback>
          <p:sp>
            <p:nvSpPr>
              <p:cNvPr id="17" name="CuadroTexto 16">
                <a:extLst>
                  <a:ext uri="{FF2B5EF4-FFF2-40B4-BE49-F238E27FC236}">
                    <a16:creationId xmlns:a16="http://schemas.microsoft.com/office/drawing/2014/main" id="{321A50B8-8767-4A33-B639-641B9E5D723D}"/>
                  </a:ext>
                </a:extLst>
              </p:cNvPr>
              <p:cNvSpPr txBox="1">
                <a:spLocks noRot="1" noChangeAspect="1" noMove="1" noResize="1" noEditPoints="1" noAdjustHandles="1" noChangeArrowheads="1" noChangeShapeType="1" noTextEdit="1"/>
              </p:cNvSpPr>
              <p:nvPr/>
            </p:nvSpPr>
            <p:spPr>
              <a:xfrm>
                <a:off x="5666289" y="1714038"/>
                <a:ext cx="6098344" cy="2759730"/>
              </a:xfrm>
              <a:prstGeom prst="rect">
                <a:avLst/>
              </a:prstGeom>
              <a:blipFill>
                <a:blip r:embed="rId3"/>
                <a:stretch>
                  <a:fillRect l="-700"/>
                </a:stretch>
              </a:blipFill>
            </p:spPr>
            <p:txBody>
              <a:bodyPr/>
              <a:lstStyle/>
              <a:p>
                <a:r>
                  <a:rPr lang="es-EC">
                    <a:noFill/>
                  </a:rPr>
                  <a:t> </a:t>
                </a:r>
              </a:p>
            </p:txBody>
          </p:sp>
        </mc:Fallback>
      </mc:AlternateContent>
      <p:sp>
        <p:nvSpPr>
          <p:cNvPr id="21" name="CuadroTexto 20">
            <a:extLst>
              <a:ext uri="{FF2B5EF4-FFF2-40B4-BE49-F238E27FC236}">
                <a16:creationId xmlns:a16="http://schemas.microsoft.com/office/drawing/2014/main" id="{36D237E5-98BC-4B3F-8F8B-0E769E8AA72A}"/>
              </a:ext>
            </a:extLst>
          </p:cNvPr>
          <p:cNvSpPr txBox="1"/>
          <p:nvPr/>
        </p:nvSpPr>
        <p:spPr>
          <a:xfrm>
            <a:off x="703352" y="1344706"/>
            <a:ext cx="11644719" cy="369332"/>
          </a:xfrm>
          <a:prstGeom prst="rect">
            <a:avLst/>
          </a:prstGeom>
          <a:noFill/>
        </p:spPr>
        <p:txBody>
          <a:bodyPr wrap="square">
            <a:spAutoFit/>
          </a:bodyPr>
          <a:lstStyle/>
          <a:p>
            <a:r>
              <a:rPr lang="es-EC" dirty="0"/>
              <a:t>Los resultados a evaluar se miden en base a los siguientes parámetros: </a:t>
            </a:r>
          </a:p>
        </p:txBody>
      </p:sp>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51B9202E-7DAB-43EA-B39D-35A19D8B7F22}"/>
                  </a:ext>
                </a:extLst>
              </p:cNvPr>
              <p:cNvSpPr txBox="1"/>
              <p:nvPr/>
            </p:nvSpPr>
            <p:spPr>
              <a:xfrm>
                <a:off x="4199206" y="4719334"/>
                <a:ext cx="3186332" cy="1477328"/>
              </a:xfrm>
              <a:prstGeom prst="rect">
                <a:avLst/>
              </a:prstGeom>
              <a:noFill/>
            </p:spPr>
            <p:txBody>
              <a:bodyPr wrap="square">
                <a:spAutoFit/>
              </a:bodyPr>
              <a:lstStyle/>
              <a:p>
                <a:pPr lvl="0"/>
                <a:r>
                  <a:rPr lang="es-419" sz="1800" dirty="0">
                    <a:effectLst/>
                    <a:latin typeface="Calibri" panose="020F0502020204030204" pitchFamily="34" charset="0"/>
                    <a:ea typeface="Calibri" panose="020F0502020204030204" pitchFamily="34" charset="0"/>
                    <a:cs typeface="Times New Roman" panose="02020603050405020304" pitchFamily="18" charset="0"/>
                  </a:rPr>
                  <a:t>Donde:</a:t>
                </a:r>
              </a:p>
              <a:p>
                <a:pPr marL="342900" lvl="0" indent="-342900">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Verdaderos positivos </a:t>
                </a:r>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(VP)</a:t>
                </a:r>
                <a:endParaRPr lang="es-419"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Falsos positivos (</a:t>
                </a:r>
                <a14:m>
                  <m:oMath xmlns:m="http://schemas.openxmlformats.org/officeDocument/2006/math">
                    <m:r>
                      <a:rPr lang="es-ES" sz="1800" b="0" i="1" smtClean="0">
                        <a:effectLst/>
                        <a:latin typeface="Cambria Math" panose="02040503050406030204" pitchFamily="18" charset="0"/>
                        <a:ea typeface="Calibri" panose="020F0502020204030204" pitchFamily="34" charset="0"/>
                        <a:cs typeface="Times New Roman" panose="02020603050405020304" pitchFamily="18" charset="0"/>
                      </a:rPr>
                      <m:t>𝐹𝑃</m:t>
                    </m:r>
                  </m:oMath>
                </a14:m>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419"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Verdaderos negativos (</a:t>
                </a:r>
                <a14:m>
                  <m:oMath xmlns:m="http://schemas.openxmlformats.org/officeDocument/2006/math">
                    <m:r>
                      <a:rPr lang="es-ES" sz="1800" b="0" i="1" smtClean="0">
                        <a:effectLst/>
                        <a:latin typeface="Cambria Math" panose="02040503050406030204" pitchFamily="18" charset="0"/>
                        <a:ea typeface="Calibri" panose="020F0502020204030204" pitchFamily="34" charset="0"/>
                        <a:cs typeface="Times New Roman" panose="02020603050405020304" pitchFamily="18" charset="0"/>
                      </a:rPr>
                      <m:t>𝑉𝑁</m:t>
                    </m:r>
                  </m:oMath>
                </a14:m>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419"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Times New Roman" panose="02020603050405020304" pitchFamily="18" charset="0"/>
                  </a:rPr>
                  <a:t>Falsos negativos (</a:t>
                </a:r>
                <a14:m>
                  <m:oMath xmlns:m="http://schemas.openxmlformats.org/officeDocument/2006/math">
                    <m:r>
                      <a:rPr lang="es-ES" sz="1800" b="0" i="1" smtClean="0">
                        <a:effectLst/>
                        <a:latin typeface="Cambria Math" panose="02040503050406030204" pitchFamily="18" charset="0"/>
                        <a:ea typeface="Calibri" panose="020F0502020204030204" pitchFamily="34" charset="0"/>
                        <a:cs typeface="Times New Roman" panose="02020603050405020304" pitchFamily="18" charset="0"/>
                      </a:rPr>
                      <m:t>𝐹𝑁</m:t>
                    </m:r>
                  </m:oMath>
                </a14:m>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s-419" sz="1800" dirty="0">
                    <a:effectLst/>
                    <a:latin typeface="Calibri" panose="020F0502020204030204" pitchFamily="34" charset="0"/>
                    <a:ea typeface="Calibri" panose="020F0502020204030204" pitchFamily="34" charset="0"/>
                    <a:cs typeface="Times New Roman" panose="02020603050405020304" pitchFamily="18" charset="0"/>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3" name="CuadroTexto 22">
                <a:extLst>
                  <a:ext uri="{FF2B5EF4-FFF2-40B4-BE49-F238E27FC236}">
                    <a16:creationId xmlns:a16="http://schemas.microsoft.com/office/drawing/2014/main" id="{51B9202E-7DAB-43EA-B39D-35A19D8B7F22}"/>
                  </a:ext>
                </a:extLst>
              </p:cNvPr>
              <p:cNvSpPr txBox="1">
                <a:spLocks noRot="1" noChangeAspect="1" noMove="1" noResize="1" noEditPoints="1" noAdjustHandles="1" noChangeArrowheads="1" noChangeShapeType="1" noTextEdit="1"/>
              </p:cNvSpPr>
              <p:nvPr/>
            </p:nvSpPr>
            <p:spPr>
              <a:xfrm>
                <a:off x="4199206" y="4719334"/>
                <a:ext cx="3186332" cy="1477328"/>
              </a:xfrm>
              <a:prstGeom prst="rect">
                <a:avLst/>
              </a:prstGeom>
              <a:blipFill>
                <a:blip r:embed="rId4"/>
                <a:stretch>
                  <a:fillRect l="-1721" t="-2058" b="-5350"/>
                </a:stretch>
              </a:blipFill>
            </p:spPr>
            <p:txBody>
              <a:bodyPr/>
              <a:lstStyle/>
              <a:p>
                <a:r>
                  <a:rPr lang="es-EC">
                    <a:noFill/>
                  </a:rPr>
                  <a:t> </a:t>
                </a:r>
              </a:p>
            </p:txBody>
          </p:sp>
        </mc:Fallback>
      </mc:AlternateContent>
    </p:spTree>
    <p:extLst>
      <p:ext uri="{BB962C8B-B14F-4D97-AF65-F5344CB8AC3E}">
        <p14:creationId xmlns:p14="http://schemas.microsoft.com/office/powerpoint/2010/main" val="122288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9796272"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engaños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536205" y="1395208"/>
            <a:ext cx="5130085" cy="2554545"/>
          </a:xfrm>
          <a:prstGeom prst="rect">
            <a:avLst/>
          </a:prstGeom>
          <a:noFill/>
        </p:spPr>
        <p:txBody>
          <a:bodyPr wrap="square">
            <a:spAutoFit/>
          </a:bodyPr>
          <a:lstStyle/>
          <a:p>
            <a:pPr algn="just"/>
            <a:r>
              <a:rPr lang="es-EC" sz="2000" dirty="0"/>
              <a:t>El </a:t>
            </a:r>
            <a:r>
              <a:rPr lang="es-ES" sz="2000" dirty="0"/>
              <a:t>experimento 1 realiza la medición del desempeño del sistema con la utilización de 10 capas convolucionales y un optimizador de Adam de tamaño 32. Los resultados que otorga la red neuronal muestran los siguientes valores:</a:t>
            </a:r>
          </a:p>
          <a:p>
            <a:r>
              <a:rPr lang="es-ES" sz="2000" dirty="0"/>
              <a:t>•	Error de entrenamiento: 3.7457 %</a:t>
            </a:r>
          </a:p>
          <a:p>
            <a:r>
              <a:rPr lang="es-ES" sz="2000" dirty="0"/>
              <a:t>•	Error de validación: 5.0273 % </a:t>
            </a:r>
            <a:endParaRPr lang="es-EC" sz="2000" dirty="0"/>
          </a:p>
        </p:txBody>
      </p:sp>
      <p:pic>
        <p:nvPicPr>
          <p:cNvPr id="3" name="Imagen 2">
            <a:extLst>
              <a:ext uri="{FF2B5EF4-FFF2-40B4-BE49-F238E27FC236}">
                <a16:creationId xmlns:a16="http://schemas.microsoft.com/office/drawing/2014/main" id="{3D0F3270-A602-466D-8268-FD3EB2A22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94" y="4257530"/>
            <a:ext cx="5806206" cy="1678035"/>
          </a:xfrm>
          <a:prstGeom prst="rect">
            <a:avLst/>
          </a:prstGeom>
        </p:spPr>
      </p:pic>
      <p:sp>
        <p:nvSpPr>
          <p:cNvPr id="8" name="CuadroTexto 7">
            <a:extLst>
              <a:ext uri="{FF2B5EF4-FFF2-40B4-BE49-F238E27FC236}">
                <a16:creationId xmlns:a16="http://schemas.microsoft.com/office/drawing/2014/main" id="{B80C43FF-0469-4728-B34E-C9F58F92FFE8}"/>
              </a:ext>
            </a:extLst>
          </p:cNvPr>
          <p:cNvSpPr txBox="1"/>
          <p:nvPr/>
        </p:nvSpPr>
        <p:spPr>
          <a:xfrm>
            <a:off x="6301614" y="1395208"/>
            <a:ext cx="5130085" cy="2862322"/>
          </a:xfrm>
          <a:prstGeom prst="rect">
            <a:avLst/>
          </a:prstGeom>
          <a:noFill/>
        </p:spPr>
        <p:txBody>
          <a:bodyPr wrap="square">
            <a:spAutoFit/>
          </a:bodyPr>
          <a:lstStyle/>
          <a:p>
            <a:pPr algn="just"/>
            <a:r>
              <a:rPr lang="es-ES" sz="2000" dirty="0"/>
              <a:t>El experimento 2 realiza la medición del desempeño del sistema con la utilización de 10 capas convolucionales y un optimizador de Adam de tamaño 128. Los resultados que otorga la red neuronal muestran los siguientes valores:</a:t>
            </a:r>
          </a:p>
          <a:p>
            <a:r>
              <a:rPr lang="es-ES" sz="2000" dirty="0"/>
              <a:t>•	Error de entrenamiento: 1.45 %</a:t>
            </a:r>
          </a:p>
          <a:p>
            <a:r>
              <a:rPr lang="es-ES" sz="2000" dirty="0"/>
              <a:t>•	Error de validación: 2.0329 %</a:t>
            </a:r>
          </a:p>
          <a:p>
            <a:endParaRPr lang="es-EC" sz="2000" dirty="0"/>
          </a:p>
        </p:txBody>
      </p:sp>
      <p:pic>
        <p:nvPicPr>
          <p:cNvPr id="7" name="Imagen 6">
            <a:extLst>
              <a:ext uri="{FF2B5EF4-FFF2-40B4-BE49-F238E27FC236}">
                <a16:creationId xmlns:a16="http://schemas.microsoft.com/office/drawing/2014/main" id="{B76F1682-CC1A-4C6F-A5B9-1C6F25129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614" y="4396555"/>
            <a:ext cx="5325218" cy="1514686"/>
          </a:xfrm>
          <a:prstGeom prst="rect">
            <a:avLst/>
          </a:prstGeom>
        </p:spPr>
      </p:pic>
    </p:spTree>
    <p:extLst>
      <p:ext uri="{BB962C8B-B14F-4D97-AF65-F5344CB8AC3E}">
        <p14:creationId xmlns:p14="http://schemas.microsoft.com/office/powerpoint/2010/main" val="327271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9796272"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engaños (Hombres)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536205" y="1395208"/>
            <a:ext cx="5130085" cy="2554545"/>
          </a:xfrm>
          <a:prstGeom prst="rect">
            <a:avLst/>
          </a:prstGeom>
          <a:noFill/>
        </p:spPr>
        <p:txBody>
          <a:bodyPr wrap="square">
            <a:spAutoFit/>
          </a:bodyPr>
          <a:lstStyle/>
          <a:p>
            <a:pPr algn="just"/>
            <a:r>
              <a:rPr lang="es-ES" sz="2000" dirty="0"/>
              <a:t>El experimento 3 realiza la medición del desempeño del sistema con la utilización de 5 capas convolucionales y un optimizador de Adam de tamaño 32. Los resultados que otorga la red neuronal muestran los siguientes valores:</a:t>
            </a:r>
          </a:p>
          <a:p>
            <a:pPr algn="just"/>
            <a:r>
              <a:rPr lang="es-ES" sz="2000" dirty="0"/>
              <a:t>•	Error de entrenamiento: 1.75714 %</a:t>
            </a:r>
          </a:p>
          <a:p>
            <a:r>
              <a:rPr lang="es-ES" sz="2000" dirty="0"/>
              <a:t>•	Error de validación: 2.8 % </a:t>
            </a:r>
            <a:endParaRPr lang="es-EC" sz="2000" dirty="0"/>
          </a:p>
        </p:txBody>
      </p:sp>
      <p:pic>
        <p:nvPicPr>
          <p:cNvPr id="3" name="Imagen 2">
            <a:extLst>
              <a:ext uri="{FF2B5EF4-FFF2-40B4-BE49-F238E27FC236}">
                <a16:creationId xmlns:a16="http://schemas.microsoft.com/office/drawing/2014/main" id="{3D0F3270-A602-466D-8268-FD3EB2A227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794" y="4291596"/>
            <a:ext cx="5806206" cy="1609902"/>
          </a:xfrm>
          <a:prstGeom prst="rect">
            <a:avLst/>
          </a:prstGeom>
        </p:spPr>
      </p:pic>
      <p:sp>
        <p:nvSpPr>
          <p:cNvPr id="8" name="CuadroTexto 7">
            <a:extLst>
              <a:ext uri="{FF2B5EF4-FFF2-40B4-BE49-F238E27FC236}">
                <a16:creationId xmlns:a16="http://schemas.microsoft.com/office/drawing/2014/main" id="{B80C43FF-0469-4728-B34E-C9F58F92FFE8}"/>
              </a:ext>
            </a:extLst>
          </p:cNvPr>
          <p:cNvSpPr txBox="1"/>
          <p:nvPr/>
        </p:nvSpPr>
        <p:spPr>
          <a:xfrm>
            <a:off x="6301614" y="1395208"/>
            <a:ext cx="5130085" cy="2554545"/>
          </a:xfrm>
          <a:prstGeom prst="rect">
            <a:avLst/>
          </a:prstGeom>
          <a:noFill/>
        </p:spPr>
        <p:txBody>
          <a:bodyPr wrap="square">
            <a:spAutoFit/>
          </a:bodyPr>
          <a:lstStyle/>
          <a:p>
            <a:pPr algn="just"/>
            <a:r>
              <a:rPr lang="es-ES" sz="2000" dirty="0"/>
              <a:t>El experimento 4 realiza la medición del desempeño del sistema con la utilización de 5 capas convolucionales y un optimizador de Adam de tamaño 128. Los resultados que otorga la red neuronal muestran los siguientes valores:</a:t>
            </a:r>
          </a:p>
          <a:p>
            <a:r>
              <a:rPr lang="es-ES" sz="2000" dirty="0"/>
              <a:t>•	Error de entrenamiento: 1.56754 %</a:t>
            </a:r>
          </a:p>
          <a:p>
            <a:r>
              <a:rPr lang="es-ES" sz="2000" dirty="0"/>
              <a:t>•	Error de validación: 3.1952 % </a:t>
            </a:r>
            <a:endParaRPr lang="es-EC" sz="2000" dirty="0"/>
          </a:p>
        </p:txBody>
      </p:sp>
      <p:pic>
        <p:nvPicPr>
          <p:cNvPr id="7" name="Imagen 6">
            <a:extLst>
              <a:ext uri="{FF2B5EF4-FFF2-40B4-BE49-F238E27FC236}">
                <a16:creationId xmlns:a16="http://schemas.microsoft.com/office/drawing/2014/main" id="{B76F1682-CC1A-4C6F-A5B9-1C6F251292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1614" y="4401421"/>
            <a:ext cx="5325218" cy="1504953"/>
          </a:xfrm>
          <a:prstGeom prst="rect">
            <a:avLst/>
          </a:prstGeom>
        </p:spPr>
      </p:pic>
    </p:spTree>
    <p:extLst>
      <p:ext uri="{BB962C8B-B14F-4D97-AF65-F5344CB8AC3E}">
        <p14:creationId xmlns:p14="http://schemas.microsoft.com/office/powerpoint/2010/main" val="46407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956704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engaños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536205" y="1395208"/>
            <a:ext cx="5130085" cy="2554545"/>
          </a:xfrm>
          <a:prstGeom prst="rect">
            <a:avLst/>
          </a:prstGeom>
          <a:noFill/>
        </p:spPr>
        <p:txBody>
          <a:bodyPr wrap="square">
            <a:spAutoFit/>
          </a:bodyPr>
          <a:lstStyle/>
          <a:p>
            <a:pPr algn="just"/>
            <a:r>
              <a:rPr lang="es-ES" sz="2000" dirty="0"/>
              <a:t>El experimento 1 realiza la medición del desempeño del sistema con la utilización de 10 capas convolucionales y un optimizador de Adam de tamaño 32. Los resultados que otorga la red neuronal muestran los siguientes valores:</a:t>
            </a:r>
          </a:p>
          <a:p>
            <a:r>
              <a:rPr lang="es-ES" sz="2000" dirty="0"/>
              <a:t>•	Error de entrenamiento: 1.4623 %</a:t>
            </a:r>
          </a:p>
          <a:p>
            <a:r>
              <a:rPr lang="es-ES" sz="2000" dirty="0"/>
              <a:t>•	Error de validación: 1.9428 % </a:t>
            </a:r>
            <a:endParaRPr lang="es-EC" sz="2000" dirty="0"/>
          </a:p>
        </p:txBody>
      </p:sp>
      <p:pic>
        <p:nvPicPr>
          <p:cNvPr id="3" name="Imagen 2">
            <a:extLst>
              <a:ext uri="{FF2B5EF4-FFF2-40B4-BE49-F238E27FC236}">
                <a16:creationId xmlns:a16="http://schemas.microsoft.com/office/drawing/2014/main" id="{3D0F3270-A602-466D-8268-FD3EB2A227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794" y="4284607"/>
            <a:ext cx="5806206" cy="1623881"/>
          </a:xfrm>
          <a:prstGeom prst="rect">
            <a:avLst/>
          </a:prstGeom>
        </p:spPr>
      </p:pic>
      <p:sp>
        <p:nvSpPr>
          <p:cNvPr id="8" name="CuadroTexto 7">
            <a:extLst>
              <a:ext uri="{FF2B5EF4-FFF2-40B4-BE49-F238E27FC236}">
                <a16:creationId xmlns:a16="http://schemas.microsoft.com/office/drawing/2014/main" id="{B80C43FF-0469-4728-B34E-C9F58F92FFE8}"/>
              </a:ext>
            </a:extLst>
          </p:cNvPr>
          <p:cNvSpPr txBox="1"/>
          <p:nvPr/>
        </p:nvSpPr>
        <p:spPr>
          <a:xfrm>
            <a:off x="6301614" y="1395208"/>
            <a:ext cx="5130085" cy="2554545"/>
          </a:xfrm>
          <a:prstGeom prst="rect">
            <a:avLst/>
          </a:prstGeom>
          <a:noFill/>
        </p:spPr>
        <p:txBody>
          <a:bodyPr wrap="square">
            <a:spAutoFit/>
          </a:bodyPr>
          <a:lstStyle/>
          <a:p>
            <a:pPr algn="just"/>
            <a:r>
              <a:rPr lang="es-ES" sz="2000" dirty="0"/>
              <a:t>El experimento 2 realiza la medición del desempeño del sistema con la utilización de 10 capas convolucionales y un optimizador de Adam de tamaño 128. Los resultados que otorga la red neuronal muestran los siguientes valores:</a:t>
            </a:r>
          </a:p>
          <a:p>
            <a:r>
              <a:rPr lang="es-ES" sz="2000" dirty="0"/>
              <a:t>•	Error de entrenamiento: 0.9142 %</a:t>
            </a:r>
          </a:p>
          <a:p>
            <a:r>
              <a:rPr lang="es-ES" sz="2000" dirty="0"/>
              <a:t>•	Error de validación: 1.8333 % </a:t>
            </a:r>
            <a:endParaRPr lang="es-EC" sz="2000" dirty="0"/>
          </a:p>
        </p:txBody>
      </p:sp>
      <p:pic>
        <p:nvPicPr>
          <p:cNvPr id="7" name="Imagen 6">
            <a:extLst>
              <a:ext uri="{FF2B5EF4-FFF2-40B4-BE49-F238E27FC236}">
                <a16:creationId xmlns:a16="http://schemas.microsoft.com/office/drawing/2014/main" id="{B76F1682-CC1A-4C6F-A5B9-1C6F251292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1614" y="4405803"/>
            <a:ext cx="5325218" cy="1496190"/>
          </a:xfrm>
          <a:prstGeom prst="rect">
            <a:avLst/>
          </a:prstGeom>
        </p:spPr>
      </p:pic>
    </p:spTree>
    <p:extLst>
      <p:ext uri="{BB962C8B-B14F-4D97-AF65-F5344CB8AC3E}">
        <p14:creationId xmlns:p14="http://schemas.microsoft.com/office/powerpoint/2010/main" val="1777478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956704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engaños (Mujeres)</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sp>
        <p:nvSpPr>
          <p:cNvPr id="11" name="CuadroTexto 10">
            <a:extLst>
              <a:ext uri="{FF2B5EF4-FFF2-40B4-BE49-F238E27FC236}">
                <a16:creationId xmlns:a16="http://schemas.microsoft.com/office/drawing/2014/main" id="{BBB96BD0-CD12-4031-B3DD-B57BAB92D15C}"/>
              </a:ext>
            </a:extLst>
          </p:cNvPr>
          <p:cNvSpPr txBox="1"/>
          <p:nvPr/>
        </p:nvSpPr>
        <p:spPr>
          <a:xfrm>
            <a:off x="536205" y="1395208"/>
            <a:ext cx="5130085" cy="2554545"/>
          </a:xfrm>
          <a:prstGeom prst="rect">
            <a:avLst/>
          </a:prstGeom>
          <a:noFill/>
        </p:spPr>
        <p:txBody>
          <a:bodyPr wrap="square">
            <a:spAutoFit/>
          </a:bodyPr>
          <a:lstStyle/>
          <a:p>
            <a:pPr algn="just"/>
            <a:r>
              <a:rPr lang="es-ES" sz="2000" dirty="0"/>
              <a:t>El experimento 3 realiza la medición del desempeño del sistema con la utilización de 5 capas convolucionales y un optimizador de Adam de tamaño 32. Los resultados que otorga la red neuronal muestran los siguientes valores:</a:t>
            </a:r>
          </a:p>
          <a:p>
            <a:r>
              <a:rPr lang="es-ES" sz="2000" dirty="0"/>
              <a:t>•	Error de entrenamiento: 0.68571 %</a:t>
            </a:r>
          </a:p>
          <a:p>
            <a:r>
              <a:rPr lang="es-ES" sz="2000" dirty="0"/>
              <a:t>•	Error de validación: 2.6857 % </a:t>
            </a:r>
            <a:endParaRPr lang="es-EC" sz="2000" dirty="0"/>
          </a:p>
        </p:txBody>
      </p:sp>
      <p:pic>
        <p:nvPicPr>
          <p:cNvPr id="3" name="Imagen 2">
            <a:extLst>
              <a:ext uri="{FF2B5EF4-FFF2-40B4-BE49-F238E27FC236}">
                <a16:creationId xmlns:a16="http://schemas.microsoft.com/office/drawing/2014/main" id="{3D0F3270-A602-466D-8268-FD3EB2A227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7928" y="4291596"/>
            <a:ext cx="5729938" cy="1609902"/>
          </a:xfrm>
          <a:prstGeom prst="rect">
            <a:avLst/>
          </a:prstGeom>
        </p:spPr>
      </p:pic>
      <p:sp>
        <p:nvSpPr>
          <p:cNvPr id="8" name="CuadroTexto 7">
            <a:extLst>
              <a:ext uri="{FF2B5EF4-FFF2-40B4-BE49-F238E27FC236}">
                <a16:creationId xmlns:a16="http://schemas.microsoft.com/office/drawing/2014/main" id="{B80C43FF-0469-4728-B34E-C9F58F92FFE8}"/>
              </a:ext>
            </a:extLst>
          </p:cNvPr>
          <p:cNvSpPr txBox="1"/>
          <p:nvPr/>
        </p:nvSpPr>
        <p:spPr>
          <a:xfrm>
            <a:off x="6301614" y="1395208"/>
            <a:ext cx="5130085" cy="2554545"/>
          </a:xfrm>
          <a:prstGeom prst="rect">
            <a:avLst/>
          </a:prstGeom>
          <a:noFill/>
        </p:spPr>
        <p:txBody>
          <a:bodyPr wrap="square">
            <a:spAutoFit/>
          </a:bodyPr>
          <a:lstStyle/>
          <a:p>
            <a:pPr algn="just"/>
            <a:r>
              <a:rPr lang="es-ES" sz="2000" dirty="0"/>
              <a:t>El experimento 4 realiza la medición del desempeño del sistema con la utilización de 5 capas convolucionales y un optimizador de Adam de tamaño 128. Los resultados que otorga la red neuronal muestran los siguientes valores:</a:t>
            </a:r>
          </a:p>
          <a:p>
            <a:r>
              <a:rPr lang="es-ES" sz="2000" dirty="0"/>
              <a:t>•	Error de entrenamiento: 0.6841 %</a:t>
            </a:r>
          </a:p>
          <a:p>
            <a:r>
              <a:rPr lang="es-ES" sz="2000" dirty="0"/>
              <a:t>•	Error de validación: 2.5146 %</a:t>
            </a:r>
          </a:p>
        </p:txBody>
      </p:sp>
      <p:pic>
        <p:nvPicPr>
          <p:cNvPr id="7" name="Imagen 6">
            <a:extLst>
              <a:ext uri="{FF2B5EF4-FFF2-40B4-BE49-F238E27FC236}">
                <a16:creationId xmlns:a16="http://schemas.microsoft.com/office/drawing/2014/main" id="{B76F1682-CC1A-4C6F-A5B9-1C6F251292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1614" y="4420322"/>
            <a:ext cx="5325218" cy="1467151"/>
          </a:xfrm>
          <a:prstGeom prst="rect">
            <a:avLst/>
          </a:prstGeom>
        </p:spPr>
      </p:pic>
    </p:spTree>
    <p:extLst>
      <p:ext uri="{BB962C8B-B14F-4D97-AF65-F5344CB8AC3E}">
        <p14:creationId xmlns:p14="http://schemas.microsoft.com/office/powerpoint/2010/main" val="3031288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87990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engaños (Hombres-Total)</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pic>
        <p:nvPicPr>
          <p:cNvPr id="8" name="Imagen 7">
            <a:extLst>
              <a:ext uri="{FF2B5EF4-FFF2-40B4-BE49-F238E27FC236}">
                <a16:creationId xmlns:a16="http://schemas.microsoft.com/office/drawing/2014/main" id="{052FCE78-DC2F-472D-9049-9C62854C5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488" y="1856935"/>
            <a:ext cx="5949165" cy="3804228"/>
          </a:xfrm>
          <a:prstGeom prst="rect">
            <a:avLst/>
          </a:prstGeom>
        </p:spPr>
      </p:pic>
      <p:sp>
        <p:nvSpPr>
          <p:cNvPr id="12" name="CuadroTexto 11">
            <a:extLst>
              <a:ext uri="{FF2B5EF4-FFF2-40B4-BE49-F238E27FC236}">
                <a16:creationId xmlns:a16="http://schemas.microsoft.com/office/drawing/2014/main" id="{08F6B5A5-DEB6-461A-A3DC-F7E3BC46BE4A}"/>
              </a:ext>
            </a:extLst>
          </p:cNvPr>
          <p:cNvSpPr txBox="1"/>
          <p:nvPr/>
        </p:nvSpPr>
        <p:spPr>
          <a:xfrm>
            <a:off x="283334" y="3337191"/>
            <a:ext cx="5241603" cy="2708434"/>
          </a:xfrm>
          <a:prstGeom prst="rect">
            <a:avLst/>
          </a:prstGeom>
          <a:noFill/>
        </p:spPr>
        <p:txBody>
          <a:bodyPr wrap="square">
            <a:spAutoFit/>
          </a:bodyPr>
          <a:lstStyle/>
          <a:p>
            <a:pPr algn="just"/>
            <a:r>
              <a:rPr lang="es-419" sz="1700" dirty="0">
                <a:effectLst/>
                <a:latin typeface="Calibri" panose="020F0502020204030204" pitchFamily="34" charset="0"/>
                <a:ea typeface="Calibri" panose="020F0502020204030204" pitchFamily="34" charset="0"/>
                <a:cs typeface="Times New Roman" panose="02020603050405020304" pitchFamily="18" charset="0"/>
              </a:rPr>
              <a:t>Se denota, que el experimento 2 (10 capas, Adam 128), obtuvo los mejores resultados en porcentajes de Exactitud, Precisión, Sensibilidad y Especificidad respecto al resto de experimentos que utilizan menor cantidad de capas y un optimizador más bajo; de manera análoga, se observa que el error de entrenamiento es el más bajo en el experimento 2, al igual que el error de validación, si nos fijamos con respecto al experimento 1 (en el cual el número de capas es menor, y el optimizador de Adam es de 32), dichos errores disminuyeron.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17D5E43C-32F3-414C-BB4D-4E0FFE575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4" y="1832213"/>
            <a:ext cx="5315692" cy="1371791"/>
          </a:xfrm>
          <a:prstGeom prst="rect">
            <a:avLst/>
          </a:prstGeom>
        </p:spPr>
      </p:pic>
    </p:spTree>
    <p:extLst>
      <p:ext uri="{BB962C8B-B14F-4D97-AF65-F5344CB8AC3E}">
        <p14:creationId xmlns:p14="http://schemas.microsoft.com/office/powerpoint/2010/main" val="333371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2083" y="714881"/>
            <a:ext cx="1065067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Resultados clasificador de engaños (Mujeres-Total)</a:t>
            </a:r>
          </a:p>
        </p:txBody>
      </p:sp>
      <p:sp>
        <p:nvSpPr>
          <p:cNvPr id="5" name="CuadroTexto 4"/>
          <p:cNvSpPr txBox="1"/>
          <p:nvPr/>
        </p:nvSpPr>
        <p:spPr>
          <a:xfrm>
            <a:off x="283334" y="6337417"/>
            <a:ext cx="682581" cy="400110"/>
          </a:xfrm>
          <a:prstGeom prst="rect">
            <a:avLst/>
          </a:prstGeom>
          <a:noFill/>
        </p:spPr>
        <p:txBody>
          <a:bodyPr wrap="square" rtlCol="0">
            <a:spAutoFit/>
          </a:bodyPr>
          <a:lstStyle/>
          <a:p>
            <a:r>
              <a:rPr lang="es-EC" sz="2000" dirty="0"/>
              <a:t>38</a:t>
            </a:r>
            <a:endParaRPr lang="es-ES" dirty="0"/>
          </a:p>
        </p:txBody>
      </p:sp>
      <p:pic>
        <p:nvPicPr>
          <p:cNvPr id="8" name="Imagen 7">
            <a:extLst>
              <a:ext uri="{FF2B5EF4-FFF2-40B4-BE49-F238E27FC236}">
                <a16:creationId xmlns:a16="http://schemas.microsoft.com/office/drawing/2014/main" id="{052FCE78-DC2F-472D-9049-9C62854C58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31689" y="1856935"/>
            <a:ext cx="5848762" cy="3804228"/>
          </a:xfrm>
          <a:prstGeom prst="rect">
            <a:avLst/>
          </a:prstGeom>
        </p:spPr>
      </p:pic>
      <p:sp>
        <p:nvSpPr>
          <p:cNvPr id="12" name="CuadroTexto 11">
            <a:extLst>
              <a:ext uri="{FF2B5EF4-FFF2-40B4-BE49-F238E27FC236}">
                <a16:creationId xmlns:a16="http://schemas.microsoft.com/office/drawing/2014/main" id="{08F6B5A5-DEB6-461A-A3DC-F7E3BC46BE4A}"/>
              </a:ext>
            </a:extLst>
          </p:cNvPr>
          <p:cNvSpPr txBox="1"/>
          <p:nvPr/>
        </p:nvSpPr>
        <p:spPr>
          <a:xfrm>
            <a:off x="361347" y="3479034"/>
            <a:ext cx="5570342" cy="2446824"/>
          </a:xfrm>
          <a:prstGeom prst="rect">
            <a:avLst/>
          </a:prstGeom>
          <a:noFill/>
        </p:spPr>
        <p:txBody>
          <a:bodyPr wrap="square">
            <a:spAutoFit/>
          </a:bodyPr>
          <a:lstStyle/>
          <a:p>
            <a:pPr algn="just"/>
            <a:r>
              <a:rPr lang="es-419" sz="1700" dirty="0">
                <a:effectLst/>
                <a:latin typeface="Calibri" panose="020F0502020204030204" pitchFamily="34" charset="0"/>
                <a:ea typeface="Calibri" panose="020F0502020204030204" pitchFamily="34" charset="0"/>
                <a:cs typeface="Times New Roman" panose="02020603050405020304" pitchFamily="18" charset="0"/>
              </a:rPr>
              <a:t>Se denota, que el experimento 2 (10 capas, Adam 128), obtuvo los mejores resultados en porcentajes de Exactitud, Precisión, Sensibilidad y Especificidad; de manera análoga, se observa que el error de entrenamiento no es el más bajo en el experimento 2, sin embargo, observando el error de validación tendríamos el conjunto de ambos errores más bajos; si nos fijamos con respecto al experimento 1 (en el cual el número de capas es menor, y el optimizador de Adam es de 32), dichos errores disminuyeron. </a:t>
            </a:r>
            <a:endParaRPr lang="es-EC" sz="1700" dirty="0"/>
          </a:p>
        </p:txBody>
      </p:sp>
      <p:pic>
        <p:nvPicPr>
          <p:cNvPr id="3" name="Imagen 2">
            <a:extLst>
              <a:ext uri="{FF2B5EF4-FFF2-40B4-BE49-F238E27FC236}">
                <a16:creationId xmlns:a16="http://schemas.microsoft.com/office/drawing/2014/main" id="{285B3F96-5780-4C60-BD55-D96BD1869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5" y="1904234"/>
            <a:ext cx="5431666" cy="1310470"/>
          </a:xfrm>
          <a:prstGeom prst="rect">
            <a:avLst/>
          </a:prstGeom>
        </p:spPr>
      </p:pic>
    </p:spTree>
    <p:extLst>
      <p:ext uri="{BB962C8B-B14F-4D97-AF65-F5344CB8AC3E}">
        <p14:creationId xmlns:p14="http://schemas.microsoft.com/office/powerpoint/2010/main" val="24516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A8F3E5-8C82-4213-867F-B0A3C26F6CC5}"/>
              </a:ext>
            </a:extLst>
          </p:cNvPr>
          <p:cNvSpPr>
            <a:spLocks noGrp="1"/>
          </p:cNvSpPr>
          <p:nvPr>
            <p:ph idx="1"/>
          </p:nvPr>
        </p:nvSpPr>
        <p:spPr>
          <a:xfrm>
            <a:off x="1981200" y="1772817"/>
            <a:ext cx="8229600" cy="4525963"/>
          </a:xfrm>
        </p:spPr>
        <p:txBody>
          <a:bodyPr>
            <a:normAutofit/>
          </a:bodyPr>
          <a:lstStyle/>
          <a:p>
            <a:pPr marL="171450" lvl="1" indent="0" algn="just">
              <a:buNone/>
            </a:pPr>
            <a:r>
              <a:rPr lang="es-ES" kern="1200" dirty="0">
                <a:solidFill>
                  <a:schemeClr val="tx1"/>
                </a:solidFill>
                <a:latin typeface="Arial" panose="020B0604020202020204" pitchFamily="34" charset="0"/>
                <a:ea typeface="+mn-ea"/>
                <a:cs typeface="Arial" panose="020B0604020202020204" pitchFamily="34" charset="0"/>
              </a:rPr>
              <a:t>En la actualidad son numerosos los estudios e investigaciones que buscan encontrar la metodología adecuada para determinar el engaño en las personas. Siendo el campo forense el que ha enfatizado más la efectividad de este procedimiento. </a:t>
            </a:r>
          </a:p>
          <a:p>
            <a:pPr marL="171450" lvl="1" indent="0" algn="just">
              <a:buNone/>
            </a:pPr>
            <a:r>
              <a:rPr lang="es-419" kern="1200" dirty="0">
                <a:solidFill>
                  <a:schemeClr val="tx1"/>
                </a:solidFill>
                <a:latin typeface="Arial" panose="020B0604020202020204" pitchFamily="34" charset="0"/>
                <a:ea typeface="+mn-ea"/>
                <a:cs typeface="Arial" panose="020B0604020202020204" pitchFamily="34" charset="0"/>
              </a:rPr>
              <a:t>Este trabajo de investigación permite reconocer engaños o verdades mediante la voz, el cual busca dar apoyo a entidades que requieran conocer la veracidad de una persona con una grabación de voz.</a:t>
            </a:r>
            <a:endParaRPr lang="es-EC" kern="1200" dirty="0">
              <a:solidFill>
                <a:schemeClr val="tx1"/>
              </a:solidFill>
              <a:latin typeface="Arial" panose="020B0604020202020204" pitchFamily="34" charset="0"/>
              <a:ea typeface="+mn-ea"/>
              <a:cs typeface="Arial" panose="020B0604020202020204" pitchFamily="34" charset="0"/>
            </a:endParaRPr>
          </a:p>
        </p:txBody>
      </p:sp>
      <p:sp>
        <p:nvSpPr>
          <p:cNvPr id="6" name="Rectángulo 5"/>
          <p:cNvSpPr/>
          <p:nvPr/>
        </p:nvSpPr>
        <p:spPr>
          <a:xfrm>
            <a:off x="1703512" y="980729"/>
            <a:ext cx="3791423"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JUSTIFICACIÓN</a:t>
            </a: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4</a:t>
            </a:r>
            <a:endParaRPr lang="es-ES" dirty="0"/>
          </a:p>
        </p:txBody>
      </p:sp>
    </p:spTree>
    <p:extLst>
      <p:ext uri="{BB962C8B-B14F-4D97-AF65-F5344CB8AC3E}">
        <p14:creationId xmlns:p14="http://schemas.microsoft.com/office/powerpoint/2010/main" val="3967925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388760" y="2962693"/>
            <a:ext cx="9709068" cy="646331"/>
          </a:xfrm>
          <a:prstGeom prst="rect">
            <a:avLst/>
          </a:prstGeom>
        </p:spPr>
        <p:txBody>
          <a:bodyPr wrap="none">
            <a:spAutoFit/>
          </a:bodyPr>
          <a:lstStyle/>
          <a:p>
            <a:pPr lvl="1"/>
            <a:r>
              <a:rPr lang="es-EC" sz="3600" b="1" dirty="0">
                <a:latin typeface="+mj-lt"/>
                <a:cs typeface="Calibri" panose="020F0502020204030204" pitchFamily="34" charset="0"/>
              </a:rPr>
              <a:t>CONCLUSIONES Y RECOMENDACIONES</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49</a:t>
            </a:r>
            <a:endParaRPr lang="es-ES" dirty="0"/>
          </a:p>
        </p:txBody>
      </p:sp>
    </p:spTree>
    <p:extLst>
      <p:ext uri="{BB962C8B-B14F-4D97-AF65-F5344CB8AC3E}">
        <p14:creationId xmlns:p14="http://schemas.microsoft.com/office/powerpoint/2010/main" val="2354816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4" y="548473"/>
            <a:ext cx="8819594"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CONCLUSIONES  Y RECOMENDACIONES</a:t>
            </a: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50</a:t>
            </a:r>
            <a:endParaRPr lang="es-ES" dirty="0"/>
          </a:p>
        </p:txBody>
      </p:sp>
      <p:sp>
        <p:nvSpPr>
          <p:cNvPr id="8" name="CuadroTexto 7">
            <a:extLst>
              <a:ext uri="{FF2B5EF4-FFF2-40B4-BE49-F238E27FC236}">
                <a16:creationId xmlns:a16="http://schemas.microsoft.com/office/drawing/2014/main" id="{575A5C5A-1A49-469D-B035-415772E5D957}"/>
              </a:ext>
            </a:extLst>
          </p:cNvPr>
          <p:cNvSpPr txBox="1"/>
          <p:nvPr/>
        </p:nvSpPr>
        <p:spPr>
          <a:xfrm>
            <a:off x="373158" y="1428670"/>
            <a:ext cx="11535508" cy="4154984"/>
          </a:xfrm>
          <a:prstGeom prst="rect">
            <a:avLst/>
          </a:prstGeom>
          <a:noFill/>
        </p:spPr>
        <p:txBody>
          <a:bodyPr wrap="square">
            <a:spAutoFit/>
          </a:bodyPr>
          <a:lstStyle/>
          <a:p>
            <a:pPr marL="342900" indent="-342900" algn="just">
              <a:buFont typeface="Arial" panose="020B0604020202020204" pitchFamily="34" charset="0"/>
              <a:buChar char="•"/>
            </a:pPr>
            <a:r>
              <a:rPr lang="es-ES" sz="2400" dirty="0"/>
              <a:t>La utilización de Redes Neuronales Convolucionales para la predicción de verdades y engaños a partir de señales de voz en hombres y mujeres, es un método válido y confiable de aprendizaje en Deep Learning. </a:t>
            </a:r>
          </a:p>
          <a:p>
            <a:pPr marL="342900" indent="-342900" algn="just">
              <a:buFont typeface="Arial" panose="020B0604020202020204" pitchFamily="34" charset="0"/>
              <a:buChar char="•"/>
            </a:pPr>
            <a:endParaRPr lang="es-ES" sz="2400" dirty="0"/>
          </a:p>
          <a:p>
            <a:pPr marL="342900" indent="-342900" algn="just">
              <a:buFont typeface="Arial" panose="020B0604020202020204" pitchFamily="34" charset="0"/>
              <a:buChar char="•"/>
            </a:pPr>
            <a:r>
              <a:rPr lang="es-ES" sz="2400" dirty="0"/>
              <a:t>Se evitó realizar el entrenamiento uniendo señales de voz de hombres con las de mujeres, debido a que la CNN puede entrenarse, y aprender de manera errónea confundiendo la predicción de hombres con la de mujeres. </a:t>
            </a:r>
          </a:p>
          <a:p>
            <a:pPr marL="342900" indent="-342900" algn="just">
              <a:buFont typeface="Arial" panose="020B0604020202020204" pitchFamily="34" charset="0"/>
              <a:buChar char="•"/>
            </a:pPr>
            <a:endParaRPr lang="es-ES" sz="2400" dirty="0"/>
          </a:p>
          <a:p>
            <a:pPr marL="342900" indent="-342900" algn="just">
              <a:buFont typeface="Arial" panose="020B0604020202020204" pitchFamily="34" charset="0"/>
              <a:buChar char="•"/>
            </a:pPr>
            <a:r>
              <a:rPr lang="es-ES" sz="2400" dirty="0"/>
              <a:t>El mejor método para la detección de engaños y verdades en hombres y en mujeres, fue el de utilización de una CNN con optimizador de Adam de 128 y 10 capas convolucionales en la red. </a:t>
            </a:r>
          </a:p>
        </p:txBody>
      </p:sp>
    </p:spTree>
    <p:extLst>
      <p:ext uri="{BB962C8B-B14F-4D97-AF65-F5344CB8AC3E}">
        <p14:creationId xmlns:p14="http://schemas.microsoft.com/office/powerpoint/2010/main" val="2132734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24624" y="703101"/>
            <a:ext cx="8819594" cy="1077218"/>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CONCLUSIONES  Y RECOMENDACIONES</a:t>
            </a:r>
          </a:p>
          <a:p>
            <a:pPr lvl="1"/>
            <a:endParaRPr lang="es-EC" sz="3200" b="1" dirty="0">
              <a:latin typeface="Arial" panose="020B0604020202020204" pitchFamily="34" charset="0"/>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51</a:t>
            </a:r>
            <a:endParaRPr lang="es-ES" dirty="0"/>
          </a:p>
        </p:txBody>
      </p:sp>
      <p:sp>
        <p:nvSpPr>
          <p:cNvPr id="12" name="CuadroTexto 11">
            <a:extLst>
              <a:ext uri="{FF2B5EF4-FFF2-40B4-BE49-F238E27FC236}">
                <a16:creationId xmlns:a16="http://schemas.microsoft.com/office/drawing/2014/main" id="{32D337FA-E1E8-4B9A-AE63-AE19993FB9FB}"/>
              </a:ext>
            </a:extLst>
          </p:cNvPr>
          <p:cNvSpPr txBox="1"/>
          <p:nvPr/>
        </p:nvSpPr>
        <p:spPr>
          <a:xfrm>
            <a:off x="624624" y="1444428"/>
            <a:ext cx="11281626" cy="4154984"/>
          </a:xfrm>
          <a:prstGeom prst="rect">
            <a:avLst/>
          </a:prstGeom>
          <a:noFill/>
        </p:spPr>
        <p:txBody>
          <a:bodyPr wrap="square">
            <a:spAutoFit/>
          </a:bodyPr>
          <a:lstStyle/>
          <a:p>
            <a:pPr marL="342900" indent="-342900" algn="just">
              <a:buFont typeface="Arial" panose="020B0604020202020204" pitchFamily="34" charset="0"/>
              <a:buChar char="•"/>
            </a:pPr>
            <a:r>
              <a:rPr lang="es-ES" sz="2400" dirty="0"/>
              <a:t>El experimento 2, en ambos casos, presenta mejores resultados con relación al resto de experimentos tanto de hombres como de mujeres gracias a la variación de los valores del optimizador de Adam entre 32 y 128, concluyendo que el que entregó los mejores resultados tanto en hombres y mujeres es 128, ayudando a ver reflejado dichos resultados en los valores de exactitud, precisión, sensibilidad y especificidad llegando muy cercanamente a un 100%. </a:t>
            </a:r>
          </a:p>
          <a:p>
            <a:pPr algn="just"/>
            <a:r>
              <a:rPr lang="es-ES" sz="2400" dirty="0"/>
              <a:t> </a:t>
            </a:r>
          </a:p>
          <a:p>
            <a:pPr marL="342900" indent="-342900" algn="just">
              <a:buFont typeface="Arial" panose="020B0604020202020204" pitchFamily="34" charset="0"/>
              <a:buChar char="•"/>
            </a:pPr>
            <a:r>
              <a:rPr lang="es-ES" sz="2400" dirty="0"/>
              <a:t>Las variaciones de capas convolucionales y el optimizador de Adam ayudaron a obtener valores muy bajos de error de entrenamiento como de validación concluyendo que el modelo utilizado aprendió de manera correcta gracias al aumento de capas convolucionales.</a:t>
            </a:r>
          </a:p>
        </p:txBody>
      </p:sp>
    </p:spTree>
    <p:extLst>
      <p:ext uri="{BB962C8B-B14F-4D97-AF65-F5344CB8AC3E}">
        <p14:creationId xmlns:p14="http://schemas.microsoft.com/office/powerpoint/2010/main" val="3898498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24624" y="735038"/>
            <a:ext cx="8819594" cy="1077218"/>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CONCLUSIONES  Y RECOMENDACIONES</a:t>
            </a:r>
          </a:p>
          <a:p>
            <a:pPr lvl="1"/>
            <a:endParaRPr lang="es-EC" sz="3200" b="1" dirty="0">
              <a:latin typeface="Arial" panose="020B0604020202020204" pitchFamily="34" charset="0"/>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51</a:t>
            </a:r>
            <a:endParaRPr lang="es-ES" dirty="0"/>
          </a:p>
        </p:txBody>
      </p:sp>
      <p:sp>
        <p:nvSpPr>
          <p:cNvPr id="8" name="CuadroTexto 7">
            <a:extLst>
              <a:ext uri="{FF2B5EF4-FFF2-40B4-BE49-F238E27FC236}">
                <a16:creationId xmlns:a16="http://schemas.microsoft.com/office/drawing/2014/main" id="{AB5CE9C7-3AD2-4C33-8C9B-1BA8B6F6CFDF}"/>
              </a:ext>
            </a:extLst>
          </p:cNvPr>
          <p:cNvSpPr txBox="1"/>
          <p:nvPr/>
        </p:nvSpPr>
        <p:spPr>
          <a:xfrm>
            <a:off x="624624" y="1653671"/>
            <a:ext cx="10986867" cy="2677656"/>
          </a:xfrm>
          <a:prstGeom prst="rect">
            <a:avLst/>
          </a:prstGeom>
          <a:noFill/>
        </p:spPr>
        <p:txBody>
          <a:bodyPr wrap="square">
            <a:spAutoFit/>
          </a:bodyPr>
          <a:lstStyle/>
          <a:p>
            <a:pPr marL="342900" indent="-342900" algn="just">
              <a:buFont typeface="Arial" panose="020B0604020202020204" pitchFamily="34" charset="0"/>
              <a:buChar char="•"/>
            </a:pPr>
            <a:r>
              <a:rPr lang="es-ES" sz="2400" dirty="0"/>
              <a:t>Antes de iniciar con los entrenamientos es recomendable revisar las características de cada archivo de audio, tales como, duración en segundos, tamaño del archivo, formato y frecuencia. </a:t>
            </a:r>
          </a:p>
          <a:p>
            <a:endParaRPr lang="es-ES" sz="2400" dirty="0"/>
          </a:p>
          <a:p>
            <a:pPr marL="342900" indent="-342900" algn="just">
              <a:buFont typeface="Arial" panose="020B0604020202020204" pitchFamily="34" charset="0"/>
              <a:buChar char="•"/>
            </a:pPr>
            <a:r>
              <a:rPr lang="es-ES" sz="2400" dirty="0"/>
              <a:t>Es recomendable aumentar la cantidad de audios dentro de la base de datos, a fin de tener mayor número de señales a ser reconocidas para obtener CNN mejor entrenadas. </a:t>
            </a:r>
          </a:p>
        </p:txBody>
      </p:sp>
    </p:spTree>
    <p:extLst>
      <p:ext uri="{BB962C8B-B14F-4D97-AF65-F5344CB8AC3E}">
        <p14:creationId xmlns:p14="http://schemas.microsoft.com/office/powerpoint/2010/main" val="3054580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24624" y="735038"/>
            <a:ext cx="5000087" cy="1077218"/>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TRABAJOS FUTUROS</a:t>
            </a:r>
          </a:p>
          <a:p>
            <a:pPr lvl="1"/>
            <a:endParaRPr lang="es-EC" sz="3200" b="1" dirty="0">
              <a:latin typeface="Arial" panose="020B0604020202020204" pitchFamily="34" charset="0"/>
              <a:cs typeface="Arial" panose="020B0604020202020204" pitchFamily="34" charset="0"/>
            </a:endParaRPr>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51</a:t>
            </a:r>
            <a:endParaRPr lang="es-ES" dirty="0"/>
          </a:p>
        </p:txBody>
      </p:sp>
      <p:sp>
        <p:nvSpPr>
          <p:cNvPr id="8" name="CuadroTexto 7">
            <a:extLst>
              <a:ext uri="{FF2B5EF4-FFF2-40B4-BE49-F238E27FC236}">
                <a16:creationId xmlns:a16="http://schemas.microsoft.com/office/drawing/2014/main" id="{AB5CE9C7-3AD2-4C33-8C9B-1BA8B6F6CFDF}"/>
              </a:ext>
            </a:extLst>
          </p:cNvPr>
          <p:cNvSpPr txBox="1"/>
          <p:nvPr/>
        </p:nvSpPr>
        <p:spPr>
          <a:xfrm>
            <a:off x="515047" y="1413981"/>
            <a:ext cx="11161906" cy="4708981"/>
          </a:xfrm>
          <a:prstGeom prst="rect">
            <a:avLst/>
          </a:prstGeom>
          <a:noFill/>
        </p:spPr>
        <p:txBody>
          <a:bodyPr wrap="square">
            <a:spAutoFit/>
          </a:bodyPr>
          <a:lstStyle/>
          <a:p>
            <a:pPr marL="285750" indent="-285750" algn="just">
              <a:buFont typeface="Arial" panose="020B0604020202020204" pitchFamily="34" charset="0"/>
              <a:buChar char="•"/>
            </a:pPr>
            <a:r>
              <a:rPr lang="es-419" sz="2000" dirty="0">
                <a:latin typeface="+mj-lt"/>
                <a:ea typeface="Calibri" panose="020F0502020204030204" pitchFamily="34" charset="0"/>
                <a:cs typeface="Times New Roman" panose="02020603050405020304" pitchFamily="18" charset="0"/>
              </a:rPr>
              <a:t>S</a:t>
            </a:r>
            <a:r>
              <a:rPr lang="es-419" sz="2000" dirty="0">
                <a:effectLst/>
                <a:latin typeface="+mj-lt"/>
                <a:ea typeface="Calibri" panose="020F0502020204030204" pitchFamily="34" charset="0"/>
                <a:cs typeface="Times New Roman" panose="02020603050405020304" pitchFamily="18" charset="0"/>
              </a:rPr>
              <a:t>e propone probar entrenamientos de CNN con mayor cantidad de capas convolucionales para observar mejoras en la predicción de las verdades y engaños. </a:t>
            </a:r>
          </a:p>
          <a:p>
            <a:pPr marL="285750" indent="-285750" algn="just">
              <a:buFont typeface="Arial" panose="020B0604020202020204" pitchFamily="34" charset="0"/>
              <a:buChar char="•"/>
            </a:pPr>
            <a:r>
              <a:rPr lang="es-419" sz="2000" dirty="0">
                <a:effectLst/>
                <a:latin typeface="+mj-lt"/>
                <a:ea typeface="Calibri" panose="020F0502020204030204" pitchFamily="34" charset="0"/>
                <a:cs typeface="Times New Roman" panose="02020603050405020304" pitchFamily="18" charset="0"/>
              </a:rPr>
              <a:t>Teniendo en cuenta que Matlab es un software matemático con un lenguaje de programación propio, para este mismo estudio se puede utilizar el lenguaje de programación Python, que resulta actualmente más versátil dado a su facilidad de programación general con un compendio de bibliotecas de cálculo científico similares a Matlab, y más actualizados.</a:t>
            </a:r>
          </a:p>
          <a:p>
            <a:pPr marL="285750" indent="-285750" algn="just">
              <a:buFont typeface="Arial" panose="020B0604020202020204" pitchFamily="34" charset="0"/>
              <a:buChar char="•"/>
            </a:pPr>
            <a:r>
              <a:rPr lang="es-419" sz="2000" dirty="0">
                <a:effectLst/>
                <a:latin typeface="+mj-lt"/>
                <a:ea typeface="Calibri" panose="020F0502020204030204" pitchFamily="34" charset="0"/>
                <a:cs typeface="Times New Roman" panose="02020603050405020304" pitchFamily="18" charset="0"/>
              </a:rPr>
              <a:t>Realizar un algoritmo de detección de verdades y engaños mediante la utilización de </a:t>
            </a:r>
            <a:r>
              <a:rPr lang="es-419" sz="2000" dirty="0" err="1">
                <a:effectLst/>
                <a:latin typeface="+mj-lt"/>
                <a:ea typeface="Calibri" panose="020F0502020204030204" pitchFamily="34" charset="0"/>
                <a:cs typeface="Times New Roman" panose="02020603050405020304" pitchFamily="18" charset="0"/>
              </a:rPr>
              <a:t>Recurrent</a:t>
            </a:r>
            <a:r>
              <a:rPr lang="es-419" sz="2000" dirty="0">
                <a:effectLst/>
                <a:latin typeface="+mj-lt"/>
                <a:ea typeface="Calibri" panose="020F0502020204030204" pitchFamily="34" charset="0"/>
                <a:cs typeface="Times New Roman" panose="02020603050405020304" pitchFamily="18" charset="0"/>
              </a:rPr>
              <a:t> Neural Networks (RNN) o Deep Neural Networks (DNN) y comparar cuál de las diferentes redes otorga mejores resultados en comparación con CNN. </a:t>
            </a:r>
          </a:p>
          <a:p>
            <a:pPr marL="285750" indent="-285750" algn="just">
              <a:buFont typeface="Arial" panose="020B0604020202020204" pitchFamily="34" charset="0"/>
              <a:buChar char="•"/>
            </a:pPr>
            <a:r>
              <a:rPr lang="es-419" sz="2000" dirty="0">
                <a:effectLst/>
                <a:latin typeface="+mj-lt"/>
                <a:ea typeface="Calibri" panose="020F0502020204030204" pitchFamily="34" charset="0"/>
                <a:cs typeface="Times New Roman" panose="02020603050405020304" pitchFamily="18" charset="0"/>
              </a:rPr>
              <a:t>Probar la base de datos con la utilización del </a:t>
            </a:r>
            <a:r>
              <a:rPr lang="es-419" sz="2000" dirty="0" err="1">
                <a:effectLst/>
                <a:latin typeface="+mj-lt"/>
                <a:ea typeface="Calibri" panose="020F0502020204030204" pitchFamily="34" charset="0"/>
                <a:cs typeface="Times New Roman" panose="02020603050405020304" pitchFamily="18" charset="0"/>
              </a:rPr>
              <a:t>framework</a:t>
            </a:r>
            <a:r>
              <a:rPr lang="es-419" sz="2000" dirty="0">
                <a:effectLst/>
                <a:latin typeface="+mj-lt"/>
                <a:ea typeface="Calibri" panose="020F0502020204030204" pitchFamily="34" charset="0"/>
                <a:cs typeface="Times New Roman" panose="02020603050405020304" pitchFamily="18" charset="0"/>
              </a:rPr>
              <a:t> </a:t>
            </a:r>
            <a:r>
              <a:rPr lang="es-419" sz="2000" dirty="0" err="1">
                <a:effectLst/>
                <a:latin typeface="+mj-lt"/>
                <a:ea typeface="Calibri" panose="020F0502020204030204" pitchFamily="34" charset="0"/>
                <a:cs typeface="Times New Roman" panose="02020603050405020304" pitchFamily="18" charset="0"/>
              </a:rPr>
              <a:t>Tensorflow</a:t>
            </a:r>
            <a:r>
              <a:rPr lang="es-419" sz="2000" dirty="0">
                <a:effectLst/>
                <a:latin typeface="+mj-lt"/>
                <a:ea typeface="Calibri" panose="020F0502020204030204" pitchFamily="34" charset="0"/>
                <a:cs typeface="Times New Roman" panose="02020603050405020304" pitchFamily="18" charset="0"/>
              </a:rPr>
              <a:t> para Deep Learning, y obtener resultados a fin de comparar el más eficiente. </a:t>
            </a:r>
          </a:p>
          <a:p>
            <a:pPr marL="285750" indent="-285750" algn="just">
              <a:buFont typeface="Arial" panose="020B0604020202020204" pitchFamily="34" charset="0"/>
              <a:buChar char="•"/>
            </a:pPr>
            <a:r>
              <a:rPr lang="es-419" sz="2000" dirty="0">
                <a:effectLst/>
                <a:latin typeface="+mj-lt"/>
                <a:ea typeface="Calibri" panose="020F0502020204030204" pitchFamily="34" charset="0"/>
                <a:cs typeface="Times New Roman" panose="02020603050405020304" pitchFamily="18" charset="0"/>
              </a:rPr>
              <a:t>Generar un aplicativo móvil, a fin de que se pueda utilizar el método de detección en tiempo real de la voz ingresada a través del micrófono de un teléfono móvil y una interfaz gráfica amigable con el usuario. </a:t>
            </a:r>
            <a:endParaRPr lang="es-EC" sz="2000" dirty="0">
              <a:effectLst/>
              <a:latin typeface="+mj-lt"/>
              <a:ea typeface="Calibri" panose="020F0502020204030204" pitchFamily="34" charset="0"/>
              <a:cs typeface="Times New Roman" panose="02020603050405020304" pitchFamily="18" charset="0"/>
            </a:endParaRPr>
          </a:p>
          <a:p>
            <a:pPr marL="342900" algn="just">
              <a:buFont typeface="Arial" panose="020B0604020202020204" pitchFamily="34" charset="0"/>
              <a:buChar char="•"/>
            </a:pPr>
            <a:endParaRPr lang="es-ES" sz="2000" dirty="0">
              <a:latin typeface="+mj-lt"/>
            </a:endParaRPr>
          </a:p>
        </p:txBody>
      </p:sp>
    </p:spTree>
    <p:extLst>
      <p:ext uri="{BB962C8B-B14F-4D97-AF65-F5344CB8AC3E}">
        <p14:creationId xmlns:p14="http://schemas.microsoft.com/office/powerpoint/2010/main" val="2039502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834780" y="2939833"/>
            <a:ext cx="4929555" cy="646331"/>
          </a:xfrm>
          <a:prstGeom prst="rect">
            <a:avLst/>
          </a:prstGeom>
        </p:spPr>
        <p:txBody>
          <a:bodyPr wrap="none">
            <a:spAutoFit/>
          </a:bodyPr>
          <a:lstStyle/>
          <a:p>
            <a:pPr lvl="1"/>
            <a:r>
              <a:rPr lang="es-EC" sz="3600" b="1" dirty="0">
                <a:latin typeface="+mj-lt"/>
                <a:cs typeface="Calibri" panose="020F0502020204030204" pitchFamily="34" charset="0"/>
              </a:rPr>
              <a:t>MUCHAS GRACIAS</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53</a:t>
            </a:r>
            <a:endParaRPr lang="es-ES" dirty="0"/>
          </a:p>
        </p:txBody>
      </p:sp>
    </p:spTree>
    <p:extLst>
      <p:ext uri="{BB962C8B-B14F-4D97-AF65-F5344CB8AC3E}">
        <p14:creationId xmlns:p14="http://schemas.microsoft.com/office/powerpoint/2010/main" val="383720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03512" y="980729"/>
            <a:ext cx="2994731" cy="584775"/>
          </a:xfrm>
          <a:prstGeom prst="rect">
            <a:avLst/>
          </a:prstGeom>
        </p:spPr>
        <p:txBody>
          <a:bodyPr wrap="none">
            <a:spAutoFit/>
          </a:bodyPr>
          <a:lstStyle/>
          <a:p>
            <a:pPr lvl="1"/>
            <a:r>
              <a:rPr lang="es-EC" sz="3200" b="1" dirty="0">
                <a:latin typeface="Arial" panose="020B0604020202020204" pitchFamily="34" charset="0"/>
                <a:cs typeface="Arial" panose="020B0604020202020204" pitchFamily="34" charset="0"/>
              </a:rPr>
              <a:t>OBJETIVOS</a:t>
            </a:r>
          </a:p>
        </p:txBody>
      </p:sp>
      <p:sp>
        <p:nvSpPr>
          <p:cNvPr id="2" name="Marcador de contenido 1"/>
          <p:cNvSpPr>
            <a:spLocks noGrp="1"/>
          </p:cNvSpPr>
          <p:nvPr>
            <p:ph idx="1"/>
          </p:nvPr>
        </p:nvSpPr>
        <p:spPr>
          <a:xfrm>
            <a:off x="1703512" y="1600201"/>
            <a:ext cx="9282167" cy="4525963"/>
          </a:xfrm>
        </p:spPr>
        <p:txBody>
          <a:bodyPr/>
          <a:lstStyle/>
          <a:p>
            <a:pPr marL="457200" lvl="1" indent="0" fontAlgn="auto">
              <a:spcBef>
                <a:spcPts val="0"/>
              </a:spcBef>
              <a:spcAft>
                <a:spcPts val="0"/>
              </a:spcAft>
              <a:buNone/>
            </a:pPr>
            <a:r>
              <a:rPr lang="es-EC" b="1" kern="1200" dirty="0">
                <a:solidFill>
                  <a:srgbClr val="000000"/>
                </a:solidFill>
                <a:latin typeface="Arial" panose="020B0604020202020204" pitchFamily="34" charset="0"/>
                <a:ea typeface="+mn-ea"/>
                <a:cs typeface="Arial" panose="020B0604020202020204" pitchFamily="34" charset="0"/>
              </a:rPr>
              <a:t>OBJETIVO GENERAL</a:t>
            </a:r>
          </a:p>
          <a:p>
            <a:pPr marL="457200" lvl="1" indent="0" fontAlgn="auto">
              <a:spcBef>
                <a:spcPts val="0"/>
              </a:spcBef>
              <a:spcAft>
                <a:spcPts val="0"/>
              </a:spcAft>
              <a:buNone/>
            </a:pPr>
            <a:endParaRPr lang="es-EC" b="1" kern="1200" dirty="0">
              <a:solidFill>
                <a:srgbClr val="000000"/>
              </a:solidFill>
              <a:latin typeface="Arial" panose="020B0604020202020204" pitchFamily="34" charset="0"/>
              <a:ea typeface="+mn-ea"/>
              <a:cs typeface="Arial" panose="020B0604020202020204" pitchFamily="34" charset="0"/>
            </a:endParaRPr>
          </a:p>
          <a:p>
            <a:pPr marL="457200" lvl="1" indent="0" algn="just" fontAlgn="auto">
              <a:spcBef>
                <a:spcPts val="0"/>
              </a:spcBef>
              <a:spcAft>
                <a:spcPts val="0"/>
              </a:spcAft>
              <a:buNone/>
            </a:pPr>
            <a:r>
              <a:rPr lang="es-ES" kern="1200" dirty="0">
                <a:solidFill>
                  <a:schemeClr val="tx1"/>
                </a:solidFill>
                <a:latin typeface="Arial" panose="020B0604020202020204" pitchFamily="34" charset="0"/>
                <a:cs typeface="Arial" panose="020B0604020202020204" pitchFamily="34" charset="0"/>
              </a:rPr>
              <a:t>Implementar un algoritmo detector de mentiras/engaños mediante la utilización de Redes Neuronales Convolucionales como parte de Deep Learning. </a:t>
            </a:r>
            <a:endParaRPr lang="es-ES" dirty="0"/>
          </a:p>
        </p:txBody>
      </p:sp>
      <p:sp>
        <p:nvSpPr>
          <p:cNvPr id="4" name="CuadroTexto 3"/>
          <p:cNvSpPr txBox="1"/>
          <p:nvPr/>
        </p:nvSpPr>
        <p:spPr>
          <a:xfrm>
            <a:off x="283334" y="6337417"/>
            <a:ext cx="682581" cy="400110"/>
          </a:xfrm>
          <a:prstGeom prst="rect">
            <a:avLst/>
          </a:prstGeom>
          <a:noFill/>
        </p:spPr>
        <p:txBody>
          <a:bodyPr wrap="square" rtlCol="0">
            <a:spAutoFit/>
          </a:bodyPr>
          <a:lstStyle/>
          <a:p>
            <a:r>
              <a:rPr lang="es-EC" sz="2000" dirty="0"/>
              <a:t>5</a:t>
            </a:r>
            <a:endParaRPr lang="es-ES" sz="2000" dirty="0"/>
          </a:p>
        </p:txBody>
      </p:sp>
    </p:spTree>
    <p:extLst>
      <p:ext uri="{BB962C8B-B14F-4D97-AF65-F5344CB8AC3E}">
        <p14:creationId xmlns:p14="http://schemas.microsoft.com/office/powerpoint/2010/main" val="405520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1D0720-D9A0-4F7A-BEF0-54C1EED16FF8}"/>
              </a:ext>
            </a:extLst>
          </p:cNvPr>
          <p:cNvSpPr txBox="1"/>
          <p:nvPr/>
        </p:nvSpPr>
        <p:spPr>
          <a:xfrm>
            <a:off x="675861" y="1404730"/>
            <a:ext cx="10575234" cy="3671005"/>
          </a:xfrm>
          <a:prstGeom prst="rect">
            <a:avLst/>
          </a:prstGeom>
          <a:noFill/>
        </p:spPr>
        <p:txBody>
          <a:bodyPr wrap="square">
            <a:spAutoFit/>
          </a:bodyPr>
          <a:lstStyle/>
          <a:p>
            <a:pPr marL="800100" lvl="1" indent="-342900" algn="just">
              <a:lnSpc>
                <a:spcPct val="200000"/>
              </a:lnSpc>
              <a:buFont typeface="Arial" panose="020B0604020202020204" pitchFamily="34" charset="0"/>
              <a:buChar char="•"/>
            </a:pPr>
            <a:r>
              <a:rPr lang="es-ES" sz="2400" dirty="0">
                <a:latin typeface="Arial" panose="020B0604020202020204" pitchFamily="34" charset="0"/>
                <a:cs typeface="Arial" panose="020B0604020202020204" pitchFamily="34" charset="0"/>
              </a:rPr>
              <a:t>Realizar un estudio previo de la utilización de las Redes Neuronales Convolucionales. </a:t>
            </a:r>
          </a:p>
          <a:p>
            <a:pPr marL="800100" lvl="1" indent="-342900" algn="just">
              <a:lnSpc>
                <a:spcPct val="200000"/>
              </a:lnSpc>
              <a:buFont typeface="Arial" panose="020B0604020202020204" pitchFamily="34" charset="0"/>
              <a:buChar char="•"/>
            </a:pPr>
            <a:r>
              <a:rPr lang="es-ES" sz="2400" dirty="0">
                <a:latin typeface="Arial" panose="020B0604020202020204" pitchFamily="34" charset="0"/>
                <a:cs typeface="Arial" panose="020B0604020202020204" pitchFamily="34" charset="0"/>
              </a:rPr>
              <a:t>Obtener una base de datos clasificada y etiquetada de verdades y mentiras e identificar las principales características de la señal de voz, mediante el estado del arte para la detección del engaño. </a:t>
            </a:r>
          </a:p>
        </p:txBody>
      </p:sp>
      <p:sp>
        <p:nvSpPr>
          <p:cNvPr id="7" name="CuadroTexto 6">
            <a:extLst>
              <a:ext uri="{FF2B5EF4-FFF2-40B4-BE49-F238E27FC236}">
                <a16:creationId xmlns:a16="http://schemas.microsoft.com/office/drawing/2014/main" id="{E34F2EEF-707F-43B3-AED6-DBDBD414D1EB}"/>
              </a:ext>
            </a:extLst>
          </p:cNvPr>
          <p:cNvSpPr txBox="1"/>
          <p:nvPr/>
        </p:nvSpPr>
        <p:spPr>
          <a:xfrm>
            <a:off x="1046922" y="943065"/>
            <a:ext cx="609600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OBJETIVOS ESPECÍFICOS</a:t>
            </a:r>
          </a:p>
        </p:txBody>
      </p:sp>
    </p:spTree>
    <p:extLst>
      <p:ext uri="{BB962C8B-B14F-4D97-AF65-F5344CB8AC3E}">
        <p14:creationId xmlns:p14="http://schemas.microsoft.com/office/powerpoint/2010/main" val="309367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1D0720-D9A0-4F7A-BEF0-54C1EED16FF8}"/>
              </a:ext>
            </a:extLst>
          </p:cNvPr>
          <p:cNvSpPr txBox="1"/>
          <p:nvPr/>
        </p:nvSpPr>
        <p:spPr>
          <a:xfrm>
            <a:off x="675861" y="1404730"/>
            <a:ext cx="10575234" cy="4305730"/>
          </a:xfrm>
          <a:prstGeom prst="rect">
            <a:avLst/>
          </a:prstGeom>
          <a:noFill/>
        </p:spPr>
        <p:txBody>
          <a:bodyPr wrap="square">
            <a:spAutoFit/>
          </a:bodyPr>
          <a:lstStyle/>
          <a:p>
            <a:pPr marL="800100" lvl="1" indent="-342900" algn="just">
              <a:lnSpc>
                <a:spcPct val="200000"/>
              </a:lnSpc>
              <a:buFont typeface="Arial" panose="020B0604020202020204" pitchFamily="34" charset="0"/>
              <a:buChar char="•"/>
            </a:pPr>
            <a:r>
              <a:rPr lang="es-ES" sz="2000" dirty="0">
                <a:latin typeface="Arial" panose="020B0604020202020204" pitchFamily="34" charset="0"/>
                <a:cs typeface="Arial" panose="020B0604020202020204" pitchFamily="34" charset="0"/>
              </a:rPr>
              <a:t>Detectar o identificar características extralingüísticas (edad, sexo, entonación, micro temblores) de la voz y entrenar un sistema que use Redes Neuronales Convolucionales a través de la técnica de clasificación y prueba supervisada. </a:t>
            </a:r>
          </a:p>
          <a:p>
            <a:pPr marL="800100" lvl="1" indent="-342900" algn="just">
              <a:lnSpc>
                <a:spcPct val="200000"/>
              </a:lnSpc>
              <a:buFont typeface="Arial" panose="020B0604020202020204" pitchFamily="34" charset="0"/>
              <a:buChar char="•"/>
            </a:pPr>
            <a:r>
              <a:rPr lang="es-ES" sz="2000" dirty="0">
                <a:latin typeface="Arial" panose="020B0604020202020204" pitchFamily="34" charset="0"/>
                <a:cs typeface="Arial" panose="020B0604020202020204" pitchFamily="34" charset="0"/>
              </a:rPr>
              <a:t>Realizar técnicas de selección de características que otorguen los mejores resultados en la detección de engaños.  </a:t>
            </a:r>
          </a:p>
          <a:p>
            <a:pPr marL="800100" lvl="1" indent="-342900" algn="just">
              <a:lnSpc>
                <a:spcPct val="200000"/>
              </a:lnSpc>
              <a:buFont typeface="Arial" panose="020B0604020202020204" pitchFamily="34" charset="0"/>
              <a:buChar char="•"/>
            </a:pPr>
            <a:r>
              <a:rPr lang="es-ES" sz="2000" dirty="0">
                <a:latin typeface="Arial" panose="020B0604020202020204" pitchFamily="34" charset="0"/>
                <a:cs typeface="Arial" panose="020B0604020202020204" pitchFamily="34" charset="0"/>
              </a:rPr>
              <a:t>Probar y evaluar el algoritmo aplicado bajo los parámetros de exactitud, precisión, sensibilidad y especificidad. </a:t>
            </a:r>
          </a:p>
        </p:txBody>
      </p:sp>
      <p:sp>
        <p:nvSpPr>
          <p:cNvPr id="7" name="CuadroTexto 6">
            <a:extLst>
              <a:ext uri="{FF2B5EF4-FFF2-40B4-BE49-F238E27FC236}">
                <a16:creationId xmlns:a16="http://schemas.microsoft.com/office/drawing/2014/main" id="{E34F2EEF-707F-43B3-AED6-DBDBD414D1EB}"/>
              </a:ext>
            </a:extLst>
          </p:cNvPr>
          <p:cNvSpPr txBox="1"/>
          <p:nvPr/>
        </p:nvSpPr>
        <p:spPr>
          <a:xfrm>
            <a:off x="1046922" y="943065"/>
            <a:ext cx="6096000" cy="461665"/>
          </a:xfrm>
          <a:prstGeom prst="rect">
            <a:avLst/>
          </a:prstGeom>
          <a:noFill/>
        </p:spPr>
        <p:txBody>
          <a:bodyPr wrap="square">
            <a:spAutoFit/>
          </a:bodyPr>
          <a:lstStyle/>
          <a:p>
            <a:pPr marL="457200" lvl="1" indent="0" fontAlgn="auto">
              <a:spcBef>
                <a:spcPts val="0"/>
              </a:spcBef>
              <a:spcAft>
                <a:spcPts val="0"/>
              </a:spcAft>
              <a:buNone/>
            </a:pPr>
            <a:r>
              <a:rPr lang="es-EC" sz="2400" b="1" kern="1200" dirty="0">
                <a:solidFill>
                  <a:srgbClr val="000000"/>
                </a:solidFill>
                <a:latin typeface="Arial" panose="020B0604020202020204" pitchFamily="34" charset="0"/>
                <a:ea typeface="+mn-ea"/>
                <a:cs typeface="Arial" panose="020B0604020202020204" pitchFamily="34" charset="0"/>
              </a:rPr>
              <a:t>OBJETIVOS ESPECÍFICOS</a:t>
            </a:r>
          </a:p>
        </p:txBody>
      </p:sp>
    </p:spTree>
    <p:extLst>
      <p:ext uri="{BB962C8B-B14F-4D97-AF65-F5344CB8AC3E}">
        <p14:creationId xmlns:p14="http://schemas.microsoft.com/office/powerpoint/2010/main" val="30310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623200" y="2894113"/>
            <a:ext cx="7340407" cy="646331"/>
          </a:xfrm>
          <a:prstGeom prst="rect">
            <a:avLst/>
          </a:prstGeom>
        </p:spPr>
        <p:txBody>
          <a:bodyPr wrap="none">
            <a:spAutoFit/>
          </a:bodyPr>
          <a:lstStyle/>
          <a:p>
            <a:pPr lvl="1"/>
            <a:r>
              <a:rPr lang="es-EC" sz="3600" b="1" dirty="0">
                <a:latin typeface="+mj-lt"/>
                <a:cs typeface="Calibri" panose="020F0502020204030204" pitchFamily="34" charset="0"/>
              </a:rPr>
              <a:t>FUNDAMENTACIÓN TEÓRICA </a:t>
            </a:r>
          </a:p>
        </p:txBody>
      </p:sp>
      <p:sp>
        <p:nvSpPr>
          <p:cNvPr id="3" name="CuadroTexto 2"/>
          <p:cNvSpPr txBox="1"/>
          <p:nvPr/>
        </p:nvSpPr>
        <p:spPr>
          <a:xfrm>
            <a:off x="283334" y="6337417"/>
            <a:ext cx="682581" cy="400110"/>
          </a:xfrm>
          <a:prstGeom prst="rect">
            <a:avLst/>
          </a:prstGeom>
          <a:noFill/>
        </p:spPr>
        <p:txBody>
          <a:bodyPr wrap="square" rtlCol="0">
            <a:spAutoFit/>
          </a:bodyPr>
          <a:lstStyle/>
          <a:p>
            <a:r>
              <a:rPr lang="es-EC" sz="2000" dirty="0"/>
              <a:t>7</a:t>
            </a:r>
            <a:endParaRPr lang="es-ES" dirty="0"/>
          </a:p>
        </p:txBody>
      </p:sp>
    </p:spTree>
    <p:extLst>
      <p:ext uri="{BB962C8B-B14F-4D97-AF65-F5344CB8AC3E}">
        <p14:creationId xmlns:p14="http://schemas.microsoft.com/office/powerpoint/2010/main" val="4250219033"/>
      </p:ext>
    </p:extLst>
  </p:cSld>
  <p:clrMapOvr>
    <a:masterClrMapping/>
  </p:clrMapOvr>
</p:sld>
</file>

<file path=ppt/theme/theme1.xml><?xml version="1.0" encoding="utf-8"?>
<a:theme xmlns:a="http://schemas.openxmlformats.org/drawingml/2006/main" name="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B319809F-32AD-41BB-91C2-92823EF8FA03}" vid="{0DAA4094-7F38-4E4C-92F2-F709496ADBC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13657</TotalTime>
  <Words>2802</Words>
  <Application>Microsoft Office PowerPoint</Application>
  <PresentationFormat>Panorámica</PresentationFormat>
  <Paragraphs>285</Paragraphs>
  <Slides>55</Slides>
  <Notes>18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63" baseType="lpstr">
      <vt:lpstr>Arial</vt:lpstr>
      <vt:lpstr>Calibri</vt:lpstr>
      <vt:lpstr>Cambria Math</vt:lpstr>
      <vt:lpstr>Symbol</vt:lpstr>
      <vt:lpstr>Tahoma</vt:lpstr>
      <vt:lpstr>Wingdings</vt:lpstr>
      <vt:lpstr>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Ariel Villacís</dc:creator>
  <cp:lastModifiedBy>J Alejandro</cp:lastModifiedBy>
  <cp:revision>144</cp:revision>
  <dcterms:created xsi:type="dcterms:W3CDTF">2020-12-26T17:54:11Z</dcterms:created>
  <dcterms:modified xsi:type="dcterms:W3CDTF">2021-12-10T16:56:08Z</dcterms:modified>
</cp:coreProperties>
</file>