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 bookmarkIdSeed="37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50"/>
  </p:notesMasterIdLst>
  <p:handoutMasterIdLst>
    <p:handoutMasterId r:id="rId51"/>
  </p:handoutMasterIdLst>
  <p:sldIdLst>
    <p:sldId id="257" r:id="rId5"/>
    <p:sldId id="683" r:id="rId6"/>
    <p:sldId id="692" r:id="rId7"/>
    <p:sldId id="615" r:id="rId8"/>
    <p:sldId id="706" r:id="rId9"/>
    <p:sldId id="708" r:id="rId10"/>
    <p:sldId id="693" r:id="rId11"/>
    <p:sldId id="610" r:id="rId12"/>
    <p:sldId id="694" r:id="rId13"/>
    <p:sldId id="611" r:id="rId14"/>
    <p:sldId id="709" r:id="rId15"/>
    <p:sldId id="701" r:id="rId16"/>
    <p:sldId id="710" r:id="rId17"/>
    <p:sldId id="695" r:id="rId18"/>
    <p:sldId id="711" r:id="rId19"/>
    <p:sldId id="665" r:id="rId20"/>
    <p:sldId id="702" r:id="rId21"/>
    <p:sldId id="696" r:id="rId22"/>
    <p:sldId id="625" r:id="rId23"/>
    <p:sldId id="697" r:id="rId24"/>
    <p:sldId id="690" r:id="rId25"/>
    <p:sldId id="716" r:id="rId26"/>
    <p:sldId id="717" r:id="rId27"/>
    <p:sldId id="718" r:id="rId28"/>
    <p:sldId id="719" r:id="rId29"/>
    <p:sldId id="698" r:id="rId30"/>
    <p:sldId id="720" r:id="rId31"/>
    <p:sldId id="700" r:id="rId32"/>
    <p:sldId id="721" r:id="rId33"/>
    <p:sldId id="722" r:id="rId34"/>
    <p:sldId id="723" r:id="rId35"/>
    <p:sldId id="726" r:id="rId36"/>
    <p:sldId id="727" r:id="rId37"/>
    <p:sldId id="704" r:id="rId38"/>
    <p:sldId id="729" r:id="rId39"/>
    <p:sldId id="732" r:id="rId40"/>
    <p:sldId id="733" r:id="rId41"/>
    <p:sldId id="735" r:id="rId42"/>
    <p:sldId id="737" r:id="rId43"/>
    <p:sldId id="699" r:id="rId44"/>
    <p:sldId id="623" r:id="rId45"/>
    <p:sldId id="670" r:id="rId46"/>
    <p:sldId id="620" r:id="rId47"/>
    <p:sldId id="739" r:id="rId48"/>
    <p:sldId id="486" r:id="rId49"/>
  </p:sldIdLst>
  <p:sldSz cx="9145588" cy="6858000"/>
  <p:notesSz cx="7023100" cy="93091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0EC"/>
    <a:srgbClr val="4F81BD"/>
    <a:srgbClr val="CACF8B"/>
    <a:srgbClr val="85192B"/>
    <a:srgbClr val="FF8001"/>
    <a:srgbClr val="E3DE00"/>
    <a:srgbClr val="FFC000"/>
    <a:srgbClr val="DA0000"/>
    <a:srgbClr val="0065B0"/>
    <a:srgbClr val="FF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95211" autoAdjust="0"/>
  </p:normalViewPr>
  <p:slideViewPr>
    <p:cSldViewPr snapToGrid="0" snapToObjects="1">
      <p:cViewPr varScale="1">
        <p:scale>
          <a:sx n="83" d="100"/>
          <a:sy n="83" d="100"/>
        </p:scale>
        <p:origin x="1332" y="67"/>
      </p:cViewPr>
      <p:guideLst>
        <p:guide orient="horz" pos="2137"/>
        <p:guide pos="384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7" Type="http://schemas.openxmlformats.org/officeDocument/2006/relationships/image" Target="../media/image39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6" Type="http://schemas.openxmlformats.org/officeDocument/2006/relationships/image" Target="../media/image38.wmf"/><Relationship Id="rId5" Type="http://schemas.openxmlformats.org/officeDocument/2006/relationships/image" Target="../media/image37.wmf"/><Relationship Id="rId4" Type="http://schemas.openxmlformats.org/officeDocument/2006/relationships/image" Target="../media/image3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446E709-050A-4757-A549-061EB6FE9D82}" type="datetimeFigureOut">
              <a:rPr lang="es-EC" smtClean="0"/>
              <a:t>8/2/2022</a:t>
            </a:fld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A513903-48AD-45DD-9AAF-AB586DD20DE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5829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AC7167-0497-8041-937F-C3859271DE9D}" type="datetimeFigureOut">
              <a:rPr lang="es-ES" smtClean="0"/>
              <a:pPr/>
              <a:t>08/02/2022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1B021B9-4CC3-5D41-B870-6324076FD17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10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4731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472574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8231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9964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629256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481061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59779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54955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4529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49136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7708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C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465133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726898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193842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66826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050954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564025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209380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38933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94293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56630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6050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C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990752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19050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10116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63965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94983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46032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64608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C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37187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8293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8928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646279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58762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535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919" y="2130427"/>
            <a:ext cx="77737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838" y="3886200"/>
            <a:ext cx="640191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57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16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74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84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526" y="260352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" y="115888"/>
            <a:ext cx="3313688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0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526" y="260352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" y="115888"/>
            <a:ext cx="3313688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24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22749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111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83680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39337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18698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98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012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88275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993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556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1056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5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996" y="1709744"/>
            <a:ext cx="78880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996" y="4589469"/>
            <a:ext cx="78880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68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365129"/>
            <a:ext cx="78880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956" y="1681163"/>
            <a:ext cx="3888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956" y="2505075"/>
            <a:ext cx="388806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04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0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456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22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8066" y="987431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95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8066" y="987431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7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4813" y="365125"/>
            <a:ext cx="197201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762" y="365125"/>
            <a:ext cx="5801732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1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10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526" y="260357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" y="115888"/>
            <a:ext cx="33136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14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011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712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996" y="1709740"/>
            <a:ext cx="788807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996" y="4589465"/>
            <a:ext cx="78880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0567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9090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088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365127"/>
            <a:ext cx="78880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4294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875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08597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4946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61426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9078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760" y="365125"/>
            <a:ext cx="5801732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685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4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02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63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27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57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79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743" y="6356352"/>
            <a:ext cx="289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4338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5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2"/>
            <a:ext cx="9145588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7"/>
            <a:ext cx="7886482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6" y="6296025"/>
            <a:ext cx="66607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6" y="6245225"/>
            <a:ext cx="666071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3757" y="5949950"/>
            <a:ext cx="23054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4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759" y="365129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759" y="6356356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9476" y="6356356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9072" y="6356356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759" y="365127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759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9476" y="6356352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9072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9"/>
            <a:ext cx="9145588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3" y="6308734"/>
            <a:ext cx="7886482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9" y="6296025"/>
            <a:ext cx="66607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9" y="6245225"/>
            <a:ext cx="66607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3757" y="5949950"/>
            <a:ext cx="23054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08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6.wmf"/><Relationship Id="rId5" Type="http://schemas.openxmlformats.org/officeDocument/2006/relationships/image" Target="../media/image17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7.png"/><Relationship Id="rId9" Type="http://schemas.openxmlformats.org/officeDocument/2006/relationships/image" Target="../media/image1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20.wmf"/><Relationship Id="rId5" Type="http://schemas.openxmlformats.org/officeDocument/2006/relationships/image" Target="../media/image21.png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7.png"/><Relationship Id="rId9" Type="http://schemas.openxmlformats.org/officeDocument/2006/relationships/image" Target="../media/image1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24.wmf"/><Relationship Id="rId5" Type="http://schemas.openxmlformats.org/officeDocument/2006/relationships/image" Target="../media/image25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7.png"/><Relationship Id="rId9" Type="http://schemas.openxmlformats.org/officeDocument/2006/relationships/image" Target="../media/image23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9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36.w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8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35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7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42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3.wmf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emf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217713" y="0"/>
            <a:ext cx="342295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893380" y="2714620"/>
            <a:ext cx="61090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tabLst>
                <a:tab pos="185738" algn="l"/>
              </a:tabLst>
            </a:pPr>
            <a:endParaRPr lang="es-E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893404" y="2714622"/>
            <a:ext cx="59482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s-EC" sz="36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endParaRPr lang="es-ES" sz="36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E245B1C1-36A4-4621-9848-DC04456C7160}"/>
              </a:ext>
            </a:extLst>
          </p:cNvPr>
          <p:cNvSpPr txBox="1"/>
          <p:nvPr/>
        </p:nvSpPr>
        <p:spPr>
          <a:xfrm>
            <a:off x="1016076" y="691896"/>
            <a:ext cx="774804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1300" b="1" kern="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DEPARTAMENTO DE ELÉCTRICA, ELECTÓNICA Y TELECOMUNICACIONES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CARRERA DE INGENIERÍA EN ELECTRÓNICA, AUTOMATIZACIÓN Y CONTROL</a:t>
            </a:r>
            <a:r>
              <a:rPr kumimoji="0" lang="es-EC" sz="13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  <a:endParaRPr kumimoji="0" lang="es-EC" sz="1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3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TRABAJO DE TITULACIÓN PREVIO A LA OBTENCIÓN DEL TÍTULO DE INGENIERO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  <a:r>
              <a:rPr lang="es-ES" sz="13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EN 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ELECTRÓNICA, AUTOMATIZACIÓN Y CONTROL</a:t>
            </a:r>
            <a:endParaRPr kumimoji="0" lang="es-EC" sz="1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defTabSz="914400"/>
            <a:r>
              <a:rPr kumimoji="0" lang="es-EC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TEMA:</a:t>
            </a: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</a:p>
          <a:p>
            <a:pPr algn="ctr" defTabSz="914400"/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“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DISEÑO Y SIMULACIÓN DE UN SISTEMA DE GENERACIÓN Y ALMACENAMIENTO HÍBRIDO PARA EL ABASTECIMIENTO DE ENERGÍA A UNA COMUNIDAD AISLADA DEL ECUADOR</a:t>
            </a:r>
            <a:r>
              <a:rPr lang="es-EC" sz="1600" b="1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lvl="0" algn="ctr" defTabSz="914400"/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Elaborado por: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Jonathan Daniel Acosta Carua</a:t>
            </a: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Director 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del Proyecto: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C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Diego Arcos Avilés PhD.</a:t>
            </a:r>
            <a:endParaRPr lang="es-ES" sz="13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Sangolquí, 2022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sp>
        <p:nvSpPr>
          <p:cNvPr id="2" name="AutoShape 2" descr="Resultado de imagen para automatizacion y control esp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sp>
        <p:nvSpPr>
          <p:cNvPr id="3" name="AutoShape 4" descr="Resultado de imagen para automatizacion y control esp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C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677" y="160338"/>
            <a:ext cx="1144266" cy="109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54504"/>
            <a:ext cx="4370309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Sistema de Generación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2032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Generador a diésel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B6D5A34-8927-4075-AEE6-75AA7076F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84" y="2293732"/>
            <a:ext cx="8750220" cy="1697500"/>
          </a:xfrm>
          <a:prstGeom prst="rect">
            <a:avLst/>
          </a:prstGeom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29BF5CC4-75E9-4BF3-8B00-13F9C6BE87C3}"/>
              </a:ext>
            </a:extLst>
          </p:cNvPr>
          <p:cNvCxnSpPr>
            <a:cxnSpLocks/>
          </p:cNvCxnSpPr>
          <p:nvPr/>
        </p:nvCxnSpPr>
        <p:spPr>
          <a:xfrm flipH="1" flipV="1">
            <a:off x="2298358" y="1797909"/>
            <a:ext cx="1538415" cy="766118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D627DAB4-E0C6-4123-995C-E30CC6683C1A}"/>
              </a:ext>
            </a:extLst>
          </p:cNvPr>
          <p:cNvCxnSpPr>
            <a:cxnSpLocks/>
          </p:cNvCxnSpPr>
          <p:nvPr/>
        </p:nvCxnSpPr>
        <p:spPr>
          <a:xfrm flipH="1" flipV="1">
            <a:off x="5245443" y="1738665"/>
            <a:ext cx="512806" cy="825362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358C880A-BE40-43A7-B63B-526C27680FE8}"/>
              </a:ext>
            </a:extLst>
          </p:cNvPr>
          <p:cNvCxnSpPr>
            <a:cxnSpLocks/>
          </p:cNvCxnSpPr>
          <p:nvPr/>
        </p:nvCxnSpPr>
        <p:spPr>
          <a:xfrm flipH="1" flipV="1">
            <a:off x="7203989" y="1673343"/>
            <a:ext cx="265670" cy="890684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BC6F5E6B-EB73-48E4-85EA-711467B9A1F6}"/>
              </a:ext>
            </a:extLst>
          </p:cNvPr>
          <p:cNvSpPr/>
          <p:nvPr/>
        </p:nvSpPr>
        <p:spPr>
          <a:xfrm>
            <a:off x="1643449" y="1428576"/>
            <a:ext cx="11553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+mj-lt"/>
                <a:cs typeface="Times New Roman" panose="02020603050405020304" pitchFamily="18" charset="0"/>
              </a:rPr>
              <a:t>Actuador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2F32758E-1D14-451B-9027-D465395E3CFA}"/>
              </a:ext>
            </a:extLst>
          </p:cNvPr>
          <p:cNvSpPr/>
          <p:nvPr/>
        </p:nvSpPr>
        <p:spPr>
          <a:xfrm>
            <a:off x="4519880" y="1142911"/>
            <a:ext cx="1451125" cy="5703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+mj-lt"/>
                <a:cs typeface="Times New Roman" panose="02020603050405020304" pitchFamily="18" charset="0"/>
              </a:rPr>
              <a:t>Sistema de combustión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F599B3E-A6E2-4598-B5D6-D8C5A6FE125E}"/>
              </a:ext>
            </a:extLst>
          </p:cNvPr>
          <p:cNvSpPr/>
          <p:nvPr/>
        </p:nvSpPr>
        <p:spPr>
          <a:xfrm>
            <a:off x="6478426" y="1090290"/>
            <a:ext cx="1451125" cy="5703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>
                <a:latin typeface="+mj-lt"/>
                <a:cs typeface="Times New Roman" panose="02020603050405020304" pitchFamily="18" charset="0"/>
              </a:rPr>
              <a:t>Volante de inercia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4CD503B2-FAA3-49F3-8382-51A68CA76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258455"/>
            <a:ext cx="914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24" name="Objeto 23">
            <a:extLst>
              <a:ext uri="{FF2B5EF4-FFF2-40B4-BE49-F238E27FC236}">
                <a16:creationId xmlns:a16="http://schemas.microsoft.com/office/drawing/2014/main" id="{6CB21824-83AB-42C8-8EDA-5E71B5BC38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059141"/>
              </p:ext>
            </p:extLst>
          </p:nvPr>
        </p:nvGraphicFramePr>
        <p:xfrm>
          <a:off x="843233" y="4372049"/>
          <a:ext cx="2910249" cy="919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6" imgW="1447800" imgH="457200" progId="Equation.DSMT4">
                  <p:embed/>
                </p:oleObj>
              </mc:Choice>
              <mc:Fallback>
                <p:oleObj name="Equation" r:id="rId6" imgW="14478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233" y="4372049"/>
                        <a:ext cx="2910249" cy="9190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CuadroTexto 24">
            <a:extLst>
              <a:ext uri="{FF2B5EF4-FFF2-40B4-BE49-F238E27FC236}">
                <a16:creationId xmlns:a16="http://schemas.microsoft.com/office/drawing/2014/main" id="{F3A145C8-EBB8-4665-A0CD-A0D88B3868D7}"/>
              </a:ext>
            </a:extLst>
          </p:cNvPr>
          <p:cNvSpPr txBox="1"/>
          <p:nvPr/>
        </p:nvSpPr>
        <p:spPr>
          <a:xfrm>
            <a:off x="3898557" y="4650524"/>
            <a:ext cx="3913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latin typeface="+mj-lt"/>
                <a:cs typeface="Times New Roman" panose="02020603050405020304" pitchFamily="18" charset="0"/>
              </a:rPr>
              <a:t>Función de transferencia en lazo cerrado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E1AB8048-7626-41C9-BAAB-1138D426EF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653" y="3785422"/>
            <a:ext cx="36391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s-EC" altLang="es-EC" sz="1200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Diagrama de bloques Generador a diésel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46C3F40-D131-49D9-A0D8-FF95EFF9BF4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4790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54504"/>
            <a:ext cx="4370309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Sistema de Generación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20088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Panel Fotovoltaico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3AD49101-92DB-49FA-ABA7-C7A59DE479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1083923"/>
            <a:ext cx="4165859" cy="174353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72E213B-4E32-49A0-B1F7-F23A992EA4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752" y="2083970"/>
            <a:ext cx="91455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FCB792B-AD2A-44FB-B06B-E310ABC45E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419002"/>
              </p:ext>
            </p:extLst>
          </p:nvPr>
        </p:nvGraphicFramePr>
        <p:xfrm>
          <a:off x="4394662" y="1944718"/>
          <a:ext cx="4632393" cy="75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" name="Equation" r:id="rId6" imgW="3289300" imgH="533400" progId="Equation.DSMT4">
                  <p:embed/>
                </p:oleObj>
              </mc:Choice>
              <mc:Fallback>
                <p:oleObj name="Equation" r:id="rId6" imgW="3289300" imgH="533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662" y="1944718"/>
                        <a:ext cx="4632393" cy="7522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FB64A632-C6E4-4992-8CCE-DD1DFE1F423E}"/>
              </a:ext>
            </a:extLst>
          </p:cNvPr>
          <p:cNvSpPr txBox="1"/>
          <p:nvPr/>
        </p:nvSpPr>
        <p:spPr>
          <a:xfrm>
            <a:off x="4284392" y="1454162"/>
            <a:ext cx="46313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latin typeface="+mj-lt"/>
                <a:cs typeface="Times New Roman" panose="02020603050405020304" pitchFamily="18" charset="0"/>
              </a:rPr>
              <a:t>Ecuación característica de una celda fotovoltaica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5BFDED9-7C01-4A50-B984-FBC572732073}"/>
              </a:ext>
            </a:extLst>
          </p:cNvPr>
          <p:cNvSpPr txBox="1"/>
          <p:nvPr/>
        </p:nvSpPr>
        <p:spPr>
          <a:xfrm>
            <a:off x="348699" y="3365547"/>
            <a:ext cx="7298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>
                <a:latin typeface="+mj-lt"/>
                <a:cs typeface="Times New Roman" panose="02020603050405020304" pitchFamily="18" charset="0"/>
              </a:rPr>
              <a:t>Tomando en cuenta únicamente la potencia generada por el panel fotovoltaico</a:t>
            </a:r>
          </a:p>
        </p:txBody>
      </p:sp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81C72D23-65BD-4138-83F6-797DF005FA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0864671"/>
              </p:ext>
            </p:extLst>
          </p:nvPr>
        </p:nvGraphicFramePr>
        <p:xfrm>
          <a:off x="815546" y="3874922"/>
          <a:ext cx="4203335" cy="79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0" name="Equation" r:id="rId8" imgW="2298700" imgH="431800" progId="Equation.DSMT4">
                  <p:embed/>
                </p:oleObj>
              </mc:Choice>
              <mc:Fallback>
                <p:oleObj name="Equation" r:id="rId8" imgW="2298700" imgH="431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546" y="3874922"/>
                        <a:ext cx="4203335" cy="7959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440BA36C-6BF8-4E6E-AEB5-27AA10448E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822094"/>
              </p:ext>
            </p:extLst>
          </p:nvPr>
        </p:nvGraphicFramePr>
        <p:xfrm>
          <a:off x="3521675" y="5144737"/>
          <a:ext cx="4616670" cy="73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1" name="Equation" r:id="rId10" imgW="2476500" imgH="393700" progId="Equation.DSMT4">
                  <p:embed/>
                </p:oleObj>
              </mc:Choice>
              <mc:Fallback>
                <p:oleObj name="Equation" r:id="rId10" imgW="2476500" imgH="3937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21675" y="5144737"/>
                        <a:ext cx="4616670" cy="739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522CC40A-497B-4C46-83DE-3C1CA2AE86C4}"/>
              </a:ext>
            </a:extLst>
          </p:cNvPr>
          <p:cNvCxnSpPr>
            <a:cxnSpLocks/>
          </p:cNvCxnSpPr>
          <p:nvPr/>
        </p:nvCxnSpPr>
        <p:spPr>
          <a:xfrm flipH="1">
            <a:off x="3713205" y="4479325"/>
            <a:ext cx="203888" cy="759940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3">
            <a:extLst>
              <a:ext uri="{FF2B5EF4-FFF2-40B4-BE49-F238E27FC236}">
                <a16:creationId xmlns:a16="http://schemas.microsoft.com/office/drawing/2014/main" id="{62600FAB-CA1D-4057-A97E-577F40839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777" y="2906444"/>
            <a:ext cx="345158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Circuito equivalente panel fotovoltaico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DE1E7B7-A088-4AF2-BC70-7004C264CC49}"/>
              </a:ext>
            </a:extLst>
          </p:cNvPr>
          <p:cNvSpPr txBox="1"/>
          <p:nvPr/>
        </p:nvSpPr>
        <p:spPr>
          <a:xfrm>
            <a:off x="294078" y="6364041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733780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54504"/>
            <a:ext cx="4370309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Sistema de Almacenamiento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A252DE-1D24-465F-9DBA-436B7D73EA5F}"/>
              </a:ext>
            </a:extLst>
          </p:cNvPr>
          <p:cNvSpPr txBox="1"/>
          <p:nvPr/>
        </p:nvSpPr>
        <p:spPr>
          <a:xfrm>
            <a:off x="118533" y="642936"/>
            <a:ext cx="2339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Almacenador Térmico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AF6BE3-FF5E-4EBE-AF99-E8CD9F8EA6A8}"/>
              </a:ext>
            </a:extLst>
          </p:cNvPr>
          <p:cNvSpPr txBox="1"/>
          <p:nvPr/>
        </p:nvSpPr>
        <p:spPr>
          <a:xfrm>
            <a:off x="211208" y="1132886"/>
            <a:ext cx="8477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+mj-lt"/>
                <a:cs typeface="Times New Roman" panose="02020603050405020304" pitchFamily="18" charset="0"/>
              </a:rPr>
              <a:t>Almacenamiento de energía térmica por medio de calor sensible usando un tanque de agua y un calentador eléctrico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D97EB71-B1F8-4CE1-A53A-AE6AD59EC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558" y="2119638"/>
            <a:ext cx="4157122" cy="3311157"/>
          </a:xfrm>
          <a:prstGeom prst="rect">
            <a:avLst/>
          </a:prstGeom>
        </p:spPr>
      </p:pic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2D5EF4C6-D3CD-4FC6-91B2-67E49D6128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14674"/>
              </p:ext>
            </p:extLst>
          </p:nvPr>
        </p:nvGraphicFramePr>
        <p:xfrm>
          <a:off x="4743450" y="2484438"/>
          <a:ext cx="388143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2" name="Equation" r:id="rId6" imgW="2349360" imgH="228600" progId="Equation.DSMT4">
                  <p:embed/>
                </p:oleObj>
              </mc:Choice>
              <mc:Fallback>
                <p:oleObj name="Equation" r:id="rId6" imgW="234936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2484438"/>
                        <a:ext cx="3881438" cy="377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3EEC1AFC-F10E-46C4-842B-67370AF372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5014413"/>
              </p:ext>
            </p:extLst>
          </p:nvPr>
        </p:nvGraphicFramePr>
        <p:xfrm>
          <a:off x="4696325" y="3360748"/>
          <a:ext cx="4231198" cy="73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" name="Equation" r:id="rId8" imgW="2489200" imgH="431800" progId="Equation.DSMT4">
                  <p:embed/>
                </p:oleObj>
              </mc:Choice>
              <mc:Fallback>
                <p:oleObj name="Equation" r:id="rId8" imgW="24892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6325" y="3360748"/>
                        <a:ext cx="4231198" cy="739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0D1DDB6-2D05-4727-AC07-8B8376335F06}"/>
              </a:ext>
            </a:extLst>
          </p:cNvPr>
          <p:cNvCxnSpPr>
            <a:cxnSpLocks/>
          </p:cNvCxnSpPr>
          <p:nvPr/>
        </p:nvCxnSpPr>
        <p:spPr>
          <a:xfrm flipH="1">
            <a:off x="5066335" y="2862326"/>
            <a:ext cx="1767016" cy="614562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4FCE2F20-9F81-42CF-A29A-1E99CC8A42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215811"/>
              </p:ext>
            </p:extLst>
          </p:nvPr>
        </p:nvGraphicFramePr>
        <p:xfrm>
          <a:off x="2631988" y="4905974"/>
          <a:ext cx="6451075" cy="739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4" name="Equation" r:id="rId10" imgW="3848040" imgH="444240" progId="Equation.DSMT4">
                  <p:embed/>
                </p:oleObj>
              </mc:Choice>
              <mc:Fallback>
                <p:oleObj name="Equation" r:id="rId10" imgW="3848040" imgH="4442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31988" y="4905974"/>
                        <a:ext cx="6451075" cy="7398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CuadroTexto 20">
            <a:extLst>
              <a:ext uri="{FF2B5EF4-FFF2-40B4-BE49-F238E27FC236}">
                <a16:creationId xmlns:a16="http://schemas.microsoft.com/office/drawing/2014/main" id="{FACECDF8-8CEA-4BFC-B74B-B8852F72574F}"/>
              </a:ext>
            </a:extLst>
          </p:cNvPr>
          <p:cNvSpPr txBox="1"/>
          <p:nvPr/>
        </p:nvSpPr>
        <p:spPr>
          <a:xfrm>
            <a:off x="4628399" y="2021379"/>
            <a:ext cx="2940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+mj-lt"/>
                <a:cs typeface="Times New Roman" panose="02020603050405020304" pitchFamily="18" charset="0"/>
              </a:rPr>
              <a:t>Potencia almacenada en el tanque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0453B7F-7136-4220-98BF-76B0A5E7444A}"/>
              </a:ext>
            </a:extLst>
          </p:cNvPr>
          <p:cNvSpPr txBox="1"/>
          <p:nvPr/>
        </p:nvSpPr>
        <p:spPr>
          <a:xfrm>
            <a:off x="3364370" y="4567420"/>
            <a:ext cx="2857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+mj-lt"/>
                <a:cs typeface="Times New Roman" panose="02020603050405020304" pitchFamily="18" charset="0"/>
              </a:rPr>
              <a:t>Temperatura al interior del tanque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7314BB62-C2C3-4BAE-8CAB-F9D64A12A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558" y="5472715"/>
            <a:ext cx="21218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Esquema almacenador térmico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2D42199-58AC-4864-8762-0231D33E4BAA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4044586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54504"/>
            <a:ext cx="4370309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Sistema de Almacenamiento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3A252DE-1D24-465F-9DBA-436B7D73EA5F}"/>
              </a:ext>
            </a:extLst>
          </p:cNvPr>
          <p:cNvSpPr txBox="1"/>
          <p:nvPr/>
        </p:nvSpPr>
        <p:spPr>
          <a:xfrm>
            <a:off x="118533" y="642936"/>
            <a:ext cx="2408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Almacenador Eléctrico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1AF6BE3-FF5E-4EBE-AF99-E8CD9F8EA6A8}"/>
              </a:ext>
            </a:extLst>
          </p:cNvPr>
          <p:cNvSpPr txBox="1"/>
          <p:nvPr/>
        </p:nvSpPr>
        <p:spPr>
          <a:xfrm>
            <a:off x="211208" y="1132886"/>
            <a:ext cx="84771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+mj-lt"/>
                <a:cs typeface="Times New Roman" panose="02020603050405020304" pitchFamily="18" charset="0"/>
              </a:rPr>
              <a:t>Acumuladores electroquímicos reversibles – Baterías de Ion Litio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5C256709-B86E-4D3F-A624-D4BABE70B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008"/>
          <a:stretch/>
        </p:blipFill>
        <p:spPr>
          <a:xfrm>
            <a:off x="127432" y="1553294"/>
            <a:ext cx="4322326" cy="2526790"/>
          </a:xfrm>
          <a:prstGeom prst="rect">
            <a:avLst/>
          </a:prstGeom>
        </p:spPr>
      </p:pic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E562EB7A-DFEC-4EE4-9655-D45883DC752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197040"/>
              </p:ext>
            </p:extLst>
          </p:nvPr>
        </p:nvGraphicFramePr>
        <p:xfrm>
          <a:off x="333633" y="4716687"/>
          <a:ext cx="3681956" cy="369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3" name="Equation" r:id="rId6" imgW="2057400" imgH="203200" progId="Equation.DSMT4">
                  <p:embed/>
                </p:oleObj>
              </mc:Choice>
              <mc:Fallback>
                <p:oleObj name="Equation" r:id="rId6" imgW="2057400" imgH="203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33" y="4716687"/>
                        <a:ext cx="3681956" cy="36933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AF276EB-ED09-488C-AA56-FF8261BB7C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515224"/>
              </p:ext>
            </p:extLst>
          </p:nvPr>
        </p:nvGraphicFramePr>
        <p:xfrm>
          <a:off x="333633" y="5530349"/>
          <a:ext cx="3384668" cy="690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4" name="Equation" r:id="rId8" imgW="2133600" imgH="431800" progId="Equation.DSMT4">
                  <p:embed/>
                </p:oleObj>
              </mc:Choice>
              <mc:Fallback>
                <p:oleObj name="Equation" r:id="rId8" imgW="2133600" imgH="4318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633" y="5530349"/>
                        <a:ext cx="3384668" cy="6900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DF8B4792-BAFA-42EF-8A6C-88355A67AA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1581170"/>
              </p:ext>
            </p:extLst>
          </p:nvPr>
        </p:nvGraphicFramePr>
        <p:xfrm>
          <a:off x="4596356" y="4714786"/>
          <a:ext cx="2563972" cy="792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95" name="Equation" r:id="rId10" imgW="1548728" imgH="482391" progId="Equation.DSMT4">
                  <p:embed/>
                </p:oleObj>
              </mc:Choice>
              <mc:Fallback>
                <p:oleObj name="Equation" r:id="rId10" imgW="1548728" imgH="482391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6356" y="4714786"/>
                        <a:ext cx="2563972" cy="792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3EC268FC-7DC1-445D-8C98-82D29A2262F6}"/>
              </a:ext>
            </a:extLst>
          </p:cNvPr>
          <p:cNvSpPr txBox="1"/>
          <p:nvPr/>
        </p:nvSpPr>
        <p:spPr>
          <a:xfrm>
            <a:off x="501242" y="4347559"/>
            <a:ext cx="2642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+mj-lt"/>
                <a:cs typeface="Times New Roman" panose="02020603050405020304" pitchFamily="18" charset="0"/>
              </a:rPr>
              <a:t>Estado de Carga de la Batería 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1A3F3EE6-D80A-44FE-AEC0-4B5F534B95BA}"/>
              </a:ext>
            </a:extLst>
          </p:cNvPr>
          <p:cNvCxnSpPr>
            <a:cxnSpLocks/>
          </p:cNvCxnSpPr>
          <p:nvPr/>
        </p:nvCxnSpPr>
        <p:spPr>
          <a:xfrm flipH="1">
            <a:off x="914400" y="5023022"/>
            <a:ext cx="2326183" cy="570130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a 24">
            <a:extLst>
              <a:ext uri="{FF2B5EF4-FFF2-40B4-BE49-F238E27FC236}">
                <a16:creationId xmlns:a16="http://schemas.microsoft.com/office/drawing/2014/main" id="{B2A1FFFE-C574-462E-B293-320A73F00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500188"/>
              </p:ext>
            </p:extLst>
          </p:nvPr>
        </p:nvGraphicFramePr>
        <p:xfrm>
          <a:off x="4572794" y="1527259"/>
          <a:ext cx="4457676" cy="2833141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073720">
                  <a:extLst>
                    <a:ext uri="{9D8B030D-6E8A-4147-A177-3AD203B41FA5}">
                      <a16:colId xmlns:a16="http://schemas.microsoft.com/office/drawing/2014/main" val="4141680590"/>
                    </a:ext>
                  </a:extLst>
                </a:gridCol>
                <a:gridCol w="1383956">
                  <a:extLst>
                    <a:ext uri="{9D8B030D-6E8A-4147-A177-3AD203B41FA5}">
                      <a16:colId xmlns:a16="http://schemas.microsoft.com/office/drawing/2014/main" val="3393850335"/>
                    </a:ext>
                  </a:extLst>
                </a:gridCol>
              </a:tblGrid>
              <a:tr h="200508"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Características</a:t>
                      </a:r>
                      <a:endParaRPr lang="es-ES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ctr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Ion Litio</a:t>
                      </a:r>
                      <a:endParaRPr lang="es-ES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1531105273"/>
                  </a:ext>
                </a:extLst>
              </a:tr>
              <a:tr h="305631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Densidad de energía [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Wh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/L]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250 – 360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593032855"/>
                  </a:ext>
                </a:extLst>
              </a:tr>
              <a:tr h="305631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Energía especifica [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Wh</a:t>
                      </a: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/kg]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110 – 175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937410838"/>
                  </a:ext>
                </a:extLst>
              </a:tr>
              <a:tr h="394332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Profundidad de descarga (DOD)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80%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3004542030"/>
                  </a:ext>
                </a:extLst>
              </a:tr>
              <a:tr h="305631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Rango de temperatura de carga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-20ºC – 55ºC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576989168"/>
                  </a:ext>
                </a:extLst>
              </a:tr>
              <a:tr h="200508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Eficiencia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97%</a:t>
                      </a:r>
                      <a:endParaRPr lang="es-ES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2223442246"/>
                  </a:ext>
                </a:extLst>
              </a:tr>
              <a:tr h="471098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Periodo de tiempo de reemplazo (años)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 – 7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1537958775"/>
                  </a:ext>
                </a:extLst>
              </a:tr>
              <a:tr h="336814"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Costos de mantenimiento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tc>
                  <a:txBody>
                    <a:bodyPr/>
                    <a:lstStyle/>
                    <a:p>
                      <a:pPr indent="457200" algn="l">
                        <a:lnSpc>
                          <a:spcPct val="200000"/>
                        </a:lnSpc>
                        <a:spcAft>
                          <a:spcPts val="80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Ninguno</a:t>
                      </a:r>
                      <a:endParaRPr lang="es-ES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735" marR="54735" marT="0" marB="0" anchor="ctr"/>
                </a:tc>
                <a:extLst>
                  <a:ext uri="{0D108BD9-81ED-4DB2-BD59-A6C34878D82A}">
                    <a16:rowId xmlns:a16="http://schemas.microsoft.com/office/drawing/2014/main" val="3232999066"/>
                  </a:ext>
                </a:extLst>
              </a:tr>
            </a:tbl>
          </a:graphicData>
        </a:graphic>
      </p:graphicFrame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719CB01-09C8-4FB5-BFA3-9D36D9CFAB31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2261286" y="5111060"/>
            <a:ext cx="2335070" cy="614054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0870547-3B2B-43C3-9E83-630D01D5E374}"/>
              </a:ext>
            </a:extLst>
          </p:cNvPr>
          <p:cNvSpPr txBox="1"/>
          <p:nvPr/>
        </p:nvSpPr>
        <p:spPr>
          <a:xfrm>
            <a:off x="5168236" y="5507334"/>
            <a:ext cx="1996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latin typeface="+mj-lt"/>
                <a:cs typeface="Times New Roman" panose="02020603050405020304" pitchFamily="18" charset="0"/>
              </a:rPr>
              <a:t>Eficiencia de la batería</a:t>
            </a:r>
          </a:p>
        </p:txBody>
      </p:sp>
      <p:sp>
        <p:nvSpPr>
          <p:cNvPr id="32" name="Rectangle 3">
            <a:extLst>
              <a:ext uri="{FF2B5EF4-FFF2-40B4-BE49-F238E27FC236}">
                <a16:creationId xmlns:a16="http://schemas.microsoft.com/office/drawing/2014/main" id="{FB98F2A3-B662-4371-898B-8A21F25CC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032" y="3853176"/>
            <a:ext cx="205697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Esquema Batería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94379CD-5735-4D63-B777-7F941B376C9F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136520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A2BC546-FFA5-4501-8983-7EF7BF4FFF7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827683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14" y="124203"/>
            <a:ext cx="8003660" cy="468018"/>
          </a:xfrm>
        </p:spPr>
        <p:txBody>
          <a:bodyPr/>
          <a:lstStyle/>
          <a:p>
            <a:r>
              <a:rPr lang="es-ES" sz="20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Perfil de consumo de potencia para una comunidad aislada</a:t>
            </a:r>
            <a:endParaRPr lang="es-EC" sz="20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85182C-1E0F-4A87-A7F5-70152347BF5F}"/>
              </a:ext>
            </a:extLst>
          </p:cNvPr>
          <p:cNvSpPr txBox="1"/>
          <p:nvPr/>
        </p:nvSpPr>
        <p:spPr>
          <a:xfrm>
            <a:off x="118533" y="642936"/>
            <a:ext cx="22942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Ubicación Geográfica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002D51-14A1-4EA6-B01D-5227CE87E0ED}"/>
              </a:ext>
            </a:extLst>
          </p:cNvPr>
          <p:cNvSpPr txBox="1"/>
          <p:nvPr/>
        </p:nvSpPr>
        <p:spPr>
          <a:xfrm>
            <a:off x="211208" y="983619"/>
            <a:ext cx="8477101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Provincia de Santa Elena cobertura servicio eléctrico de 88.37%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Parroquia Río Verde (</a:t>
            </a:r>
            <a:r>
              <a:rPr lang="es-EC" sz="1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Latitud: -2.3108, Longitud: -80.7038</a:t>
            </a:r>
            <a:r>
              <a:rPr lang="es-ES" sz="1600" dirty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Dificultad de abastecimiento del servicio eléctrico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Radiación solar de 12 horas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15D5712-25E9-42B5-9FDA-F44959B8AC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412"/>
          <a:stretch/>
        </p:blipFill>
        <p:spPr bwMode="auto">
          <a:xfrm>
            <a:off x="416115" y="2777534"/>
            <a:ext cx="4033643" cy="3096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296B18-A51D-401A-81A2-D910BCC042C3}"/>
              </a:ext>
            </a:extLst>
          </p:cNvPr>
          <p:cNvSpPr txBox="1"/>
          <p:nvPr/>
        </p:nvSpPr>
        <p:spPr>
          <a:xfrm>
            <a:off x="4806778" y="2799400"/>
            <a:ext cx="4145953" cy="2632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308 693 habitantes (50.8% hombres, 49.2% mujeres)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Estado civil casados (40.3%)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Habitantes con vivienda tipo casa o villa (77%)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Promedio de 3.81 personas por vivienda en Río Verde 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FA9ADF43-7D60-4F07-A0E0-2EECA9448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233" y="5874381"/>
            <a:ext cx="2957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Ubicación parroquia Río Verde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BE41670-F1D0-4E67-B2FB-DED785774ECE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4502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614" y="124203"/>
            <a:ext cx="8003660" cy="468018"/>
          </a:xfrm>
        </p:spPr>
        <p:txBody>
          <a:bodyPr/>
          <a:lstStyle/>
          <a:p>
            <a:r>
              <a:rPr lang="es-ES" sz="20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Perfil de consumo de potencia para una comunidad aislada</a:t>
            </a:r>
            <a:endParaRPr lang="es-EC" sz="20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85182C-1E0F-4A87-A7F5-70152347BF5F}"/>
              </a:ext>
            </a:extLst>
          </p:cNvPr>
          <p:cNvSpPr txBox="1"/>
          <p:nvPr/>
        </p:nvSpPr>
        <p:spPr>
          <a:xfrm>
            <a:off x="118533" y="642936"/>
            <a:ext cx="2544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Simulación de consumo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0002D51-14A1-4EA6-B01D-5227CE87E0ED}"/>
              </a:ext>
            </a:extLst>
          </p:cNvPr>
          <p:cNvSpPr txBox="1"/>
          <p:nvPr/>
        </p:nvSpPr>
        <p:spPr>
          <a:xfrm>
            <a:off x="211208" y="983619"/>
            <a:ext cx="8477101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Consumo semanal para una vivienda de una pareja con un hijo, ambos con un trabajo de lunes a viernes de 7:00 am a 18:00 pm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415F03-2440-48A1-AEA1-41190D436298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16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31A74417-AA18-425F-A842-E3365F24A8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110" y="5884308"/>
            <a:ext cx="338426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8.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Consumo semanal para una semana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6F0A1D1-E558-4C29-8BAF-9FDF407C0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836" y="1554028"/>
            <a:ext cx="5844808" cy="4340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282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461" y="54504"/>
            <a:ext cx="6275850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Datos meteorológicos de la zona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82A64FA-6260-4782-B8BC-74796B92EBC9}"/>
              </a:ext>
            </a:extLst>
          </p:cNvPr>
          <p:cNvSpPr txBox="1"/>
          <p:nvPr/>
        </p:nvSpPr>
        <p:spPr>
          <a:xfrm>
            <a:off x="211208" y="857820"/>
            <a:ext cx="8477101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Datos obtenidos de la plataforma </a:t>
            </a:r>
            <a:r>
              <a:rPr lang="es-ES" sz="1600" dirty="0" err="1">
                <a:latin typeface="+mj-lt"/>
                <a:cs typeface="Times New Roman" panose="02020603050405020304" pitchFamily="18" charset="0"/>
              </a:rPr>
              <a:t>Solcast</a:t>
            </a:r>
            <a:endParaRPr lang="es-ES" sz="1600" dirty="0">
              <a:latin typeface="+mj-lt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Irradiancia Horizontal Global (GHI)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cs typeface="Times New Roman" panose="02020603050405020304" pitchFamily="18" charset="0"/>
              </a:rPr>
              <a:t>Temperatura del aire medida a 2 metros sobre el nivel del suelo 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2453165A-4E56-4761-8DCF-CD64A745E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4428" y="5423505"/>
            <a:ext cx="2716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9. </a:t>
            </a:r>
            <a:r>
              <a:rPr lang="es-EC" altLang="es-EC" sz="1200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Irradiación solar Río Verde año 2020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C0D4A22-5695-426F-A330-A3729AD843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799" y="1936693"/>
            <a:ext cx="4980262" cy="34242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1409837-1CB7-4F78-A4F6-5753DE78D2A2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17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AA0DB75-9635-41F5-A3A4-3D25D8AFFF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603" y="1936694"/>
            <a:ext cx="5256651" cy="342427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D391210B-11D0-4011-88D6-96551D37B4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4225" y="5420297"/>
            <a:ext cx="2716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Temperatura ambiente Río Verde año 2020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011436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AD65BCC-69A1-4C27-B2FB-790430CF5206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112751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44" y="54504"/>
            <a:ext cx="5013766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Diseño del algoritmo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34D3E29-41B4-4D8E-8164-FC7223C3687A}"/>
              </a:ext>
            </a:extLst>
          </p:cNvPr>
          <p:cNvSpPr txBox="1"/>
          <p:nvPr/>
        </p:nvSpPr>
        <p:spPr>
          <a:xfrm>
            <a:off x="211208" y="555822"/>
            <a:ext cx="4224409" cy="3165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500" dirty="0">
                <a:latin typeface="+mj-lt"/>
                <a:cs typeface="Times New Roman" panose="02020603050405020304" pitchFamily="18" charset="0"/>
              </a:rPr>
              <a:t>Reducción de consumo de combustible y emisiones de CO2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500" dirty="0">
                <a:latin typeface="+mj-lt"/>
                <a:cs typeface="Times New Roman" panose="02020603050405020304" pitchFamily="18" charset="0"/>
              </a:rPr>
              <a:t>Conseguir reducir el peso y tamaño de un generador para abastecer una misma capacidad de potencia.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500" dirty="0">
                <a:latin typeface="+mj-lt"/>
                <a:cs typeface="Times New Roman" panose="02020603050405020304" pitchFamily="18" charset="0"/>
              </a:rPr>
              <a:t>Consumo Especifico de Combustible (BSFC) 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[g/kWh]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Establece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una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referencia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de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velocidad</a:t>
            </a:r>
            <a:r>
              <a:rPr lang="en-US" sz="15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sz="1500" dirty="0">
                <a:latin typeface="+mj-lt"/>
                <a:cs typeface="Times New Roman" panose="02020603050405020304" pitchFamily="18" charset="0"/>
              </a:rPr>
              <a:t>para el motor a diésel acoplado al generador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865783C-9236-4198-8053-1BB9CD42E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794" y="6471834"/>
            <a:ext cx="3605921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Diagrama de flu</a:t>
            </a:r>
            <a:r>
              <a:rPr lang="es-EC" altLang="es-EC" sz="1200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jo del algoritmo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195C1FF-4899-4501-B1A4-FA88524D1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794" y="631741"/>
            <a:ext cx="3605921" cy="592280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1A6686E-A761-487D-8C22-899824BC0699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19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7196EF-482A-400E-AC9D-0CF9F847E56A}"/>
              </a:ext>
            </a:extLst>
          </p:cNvPr>
          <p:cNvSpPr txBox="1"/>
          <p:nvPr/>
        </p:nvSpPr>
        <p:spPr>
          <a:xfrm>
            <a:off x="211208" y="3853148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Consumo de combustible</a:t>
            </a:r>
          </a:p>
        </p:txBody>
      </p:sp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EB9A646F-ADA0-47B8-99A1-7D5666AF3F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208277"/>
              </p:ext>
            </p:extLst>
          </p:nvPr>
        </p:nvGraphicFramePr>
        <p:xfrm>
          <a:off x="252865" y="4372650"/>
          <a:ext cx="3165795" cy="662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4" name="Equation" r:id="rId6" imgW="2082600" imgH="431640" progId="Equation.DSMT4">
                  <p:embed/>
                </p:oleObj>
              </mc:Choice>
              <mc:Fallback>
                <p:oleObj name="Equation" r:id="rId6" imgW="2082600" imgH="431640" progId="Equation.DSMT4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197728BC-331A-4C25-926D-1FF14C9055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65" y="4372650"/>
                        <a:ext cx="3165795" cy="66215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99F0EB91-886C-4F9E-9BB1-A2B3CDCA4618}"/>
              </a:ext>
            </a:extLst>
          </p:cNvPr>
          <p:cNvSpPr txBox="1"/>
          <p:nvPr/>
        </p:nvSpPr>
        <p:spPr>
          <a:xfrm>
            <a:off x="211208" y="5166331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Emisiones de CO2</a:t>
            </a:r>
          </a:p>
        </p:txBody>
      </p:sp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98EBA8DA-272A-4094-A4E9-642BD20214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2134214"/>
              </p:ext>
            </p:extLst>
          </p:nvPr>
        </p:nvGraphicFramePr>
        <p:xfrm>
          <a:off x="252867" y="5678817"/>
          <a:ext cx="2761438" cy="40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5" name="Equation" r:id="rId8" imgW="1663700" imgH="241300" progId="Equation.DSMT4">
                  <p:embed/>
                </p:oleObj>
              </mc:Choice>
              <mc:Fallback>
                <p:oleObj name="Equation" r:id="rId8" imgW="1663700" imgH="241300" progId="Equation.DSMT4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4D57C880-38D9-4ED5-B0C2-DC8ADF13B1A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867" y="5678817"/>
                        <a:ext cx="2761438" cy="4065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323E8E6-ECDD-484D-B573-6A0494519555}"/>
                  </a:ext>
                </a:extLst>
              </p:cNvPr>
              <p:cNvSpPr txBox="1"/>
              <p:nvPr/>
            </p:nvSpPr>
            <p:spPr>
              <a:xfrm>
                <a:off x="3614602" y="4415701"/>
                <a:ext cx="2179203" cy="5760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S" sz="1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S" sz="16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s-ES" sz="16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s-ES" sz="16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s-ES" sz="16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S" sz="16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6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es-ES" sz="1600" i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s-E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ES" sz="1600" i="1">
                              <a:latin typeface="Cambria Math" panose="02040503050406030204" pitchFamily="18" charset="0"/>
                            </a:rPr>
                            <m:t>𝑔𝑎𝑙</m:t>
                          </m:r>
                        </m:e>
                      </m:d>
                    </m:oMath>
                  </m:oMathPara>
                </a14:m>
                <a:endParaRPr lang="es-ES" sz="1600" dirty="0"/>
              </a:p>
            </p:txBody>
          </p:sp>
        </mc:Choice>
        <mc:Fallback xmlns=""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F323E8E6-ECDD-484D-B573-6A0494519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602" y="4415701"/>
                <a:ext cx="2179203" cy="57605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25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/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3DEABB-8530-41E6-80C5-52D569D6D478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4722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CEF3A04-5E81-4D5D-93AB-94B61E34DB91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82859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158" y="54504"/>
            <a:ext cx="6455152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basada en Control Heurístico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202E5E1-43A1-4049-864A-58623F7FC940}"/>
              </a:ext>
            </a:extLst>
          </p:cNvPr>
          <p:cNvSpPr txBox="1"/>
          <p:nvPr/>
        </p:nvSpPr>
        <p:spPr>
          <a:xfrm>
            <a:off x="229744" y="704034"/>
            <a:ext cx="2465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Almacenador Eléctrico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672F9D-2805-4633-8E31-5B8415A9A9E5}"/>
              </a:ext>
            </a:extLst>
          </p:cNvPr>
          <p:cNvSpPr txBox="1"/>
          <p:nvPr/>
        </p:nvSpPr>
        <p:spPr>
          <a:xfrm>
            <a:off x="211208" y="1131900"/>
            <a:ext cx="86733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Generar un perfil de potencia para el generador a diésel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Mantener el SOC de la batería dentro de niveles seguros e incrementar el tiempo de vida</a:t>
            </a:r>
          </a:p>
        </p:txBody>
      </p:sp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7AD5EA67-831C-450E-9201-87BA27A0BC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5405063"/>
              </p:ext>
            </p:extLst>
          </p:nvPr>
        </p:nvGraphicFramePr>
        <p:xfrm>
          <a:off x="625228" y="2672226"/>
          <a:ext cx="1968381" cy="397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7" name="Equation" r:id="rId5" imgW="1130300" imgH="228600" progId="Equation.DSMT4">
                  <p:embed/>
                </p:oleObj>
              </mc:Choice>
              <mc:Fallback>
                <p:oleObj name="Equation" r:id="rId5" imgW="113030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28" y="2672226"/>
                        <a:ext cx="1968381" cy="39754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E730A2DD-111E-4CE9-8D50-E51179602D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624912"/>
              </p:ext>
            </p:extLst>
          </p:nvPr>
        </p:nvGraphicFramePr>
        <p:xfrm>
          <a:off x="1027405" y="3325914"/>
          <a:ext cx="1333757" cy="451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8" name="Equation" r:id="rId7" imgW="672808" imgH="228501" progId="Equation.DSMT4">
                  <p:embed/>
                </p:oleObj>
              </mc:Choice>
              <mc:Fallback>
                <p:oleObj name="Equation" r:id="rId7" imgW="672808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7405" y="3325914"/>
                        <a:ext cx="1333757" cy="451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27CB7CD2-2974-44AC-A5D7-828BBB9BD6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4575892"/>
              </p:ext>
            </p:extLst>
          </p:nvPr>
        </p:nvGraphicFramePr>
        <p:xfrm>
          <a:off x="625228" y="3914859"/>
          <a:ext cx="2011619" cy="4519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99" name="Equation" r:id="rId9" imgW="1016000" imgH="228600" progId="Equation.DSMT4">
                  <p:embed/>
                </p:oleObj>
              </mc:Choice>
              <mc:Fallback>
                <p:oleObj name="Equation" r:id="rId9" imgW="10160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228" y="3914859"/>
                        <a:ext cx="2011619" cy="4519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4C9AB844-8808-486B-96F7-F0475442B1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042593"/>
              </p:ext>
            </p:extLst>
          </p:nvPr>
        </p:nvGraphicFramePr>
        <p:xfrm>
          <a:off x="4213002" y="2323897"/>
          <a:ext cx="3659168" cy="484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0" name="Equation" r:id="rId11" imgW="1726920" imgH="228600" progId="Equation.DSMT4">
                  <p:embed/>
                </p:oleObj>
              </mc:Choice>
              <mc:Fallback>
                <p:oleObj name="Equation" r:id="rId11" imgW="172692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002" y="2323897"/>
                        <a:ext cx="3659168" cy="4847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uadroTexto 18">
            <a:extLst>
              <a:ext uri="{FF2B5EF4-FFF2-40B4-BE49-F238E27FC236}">
                <a16:creationId xmlns:a16="http://schemas.microsoft.com/office/drawing/2014/main" id="{D8930244-92E3-435E-AFEC-35CBE87563B1}"/>
              </a:ext>
            </a:extLst>
          </p:cNvPr>
          <p:cNvSpPr txBox="1"/>
          <p:nvPr/>
        </p:nvSpPr>
        <p:spPr>
          <a:xfrm>
            <a:off x="4022123" y="3156637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+mj-lt"/>
                <a:cs typeface="Times New Roman" panose="02020603050405020304" pitchFamily="18" charset="0"/>
              </a:rPr>
              <a:t>Base de reglas</a:t>
            </a:r>
          </a:p>
        </p:txBody>
      </p: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E680B121-77E9-4B80-BD5A-2BB80EF7C4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4625086"/>
              </p:ext>
            </p:extLst>
          </p:nvPr>
        </p:nvGraphicFramePr>
        <p:xfrm>
          <a:off x="4022123" y="3600108"/>
          <a:ext cx="3725939" cy="73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1" name="Equation" r:id="rId13" imgW="2438400" imgH="482600" progId="Equation.DSMT4">
                  <p:embed/>
                </p:oleObj>
              </mc:Choice>
              <mc:Fallback>
                <p:oleObj name="Equation" r:id="rId13" imgW="2438400" imgH="4826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2123" y="3600108"/>
                        <a:ext cx="3725939" cy="739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AE339AA5-8021-4E11-9383-05CCB056FD7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375762"/>
              </p:ext>
            </p:extLst>
          </p:nvPr>
        </p:nvGraphicFramePr>
        <p:xfrm>
          <a:off x="4022123" y="4568584"/>
          <a:ext cx="4383654" cy="681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2" name="Equation" r:id="rId15" imgW="3111500" imgH="482600" progId="Equation.DSMT4">
                  <p:embed/>
                </p:oleObj>
              </mc:Choice>
              <mc:Fallback>
                <p:oleObj name="Equation" r:id="rId15" imgW="3111500" imgH="482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2123" y="4568584"/>
                        <a:ext cx="4383654" cy="6818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to 22">
            <a:extLst>
              <a:ext uri="{FF2B5EF4-FFF2-40B4-BE49-F238E27FC236}">
                <a16:creationId xmlns:a16="http://schemas.microsoft.com/office/drawing/2014/main" id="{4FEEC49C-BDB8-4CF4-B1E5-F2BBBD3197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3047722"/>
              </p:ext>
            </p:extLst>
          </p:nvPr>
        </p:nvGraphicFramePr>
        <p:xfrm>
          <a:off x="4022123" y="5479011"/>
          <a:ext cx="1887122" cy="357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03" name="Equation" r:id="rId17" imgW="1206500" imgH="228600" progId="Equation.DSMT4">
                  <p:embed/>
                </p:oleObj>
              </mc:Choice>
              <mc:Fallback>
                <p:oleObj name="Equation" r:id="rId17" imgW="1206500" imgH="2286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2123" y="5479011"/>
                        <a:ext cx="1887122" cy="3570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uadroTexto 13">
            <a:extLst>
              <a:ext uri="{FF2B5EF4-FFF2-40B4-BE49-F238E27FC236}">
                <a16:creationId xmlns:a16="http://schemas.microsoft.com/office/drawing/2014/main" id="{C84802E6-E169-4825-AD8C-1D4256C1B1BC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1678553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3158" y="54504"/>
            <a:ext cx="6455152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basada en Control Heurístico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202E5E1-43A1-4049-864A-58623F7FC940}"/>
              </a:ext>
            </a:extLst>
          </p:cNvPr>
          <p:cNvSpPr txBox="1"/>
          <p:nvPr/>
        </p:nvSpPr>
        <p:spPr>
          <a:xfrm>
            <a:off x="229744" y="704034"/>
            <a:ext cx="2396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Almacenador Térmico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A672F9D-2805-4633-8E31-5B8415A9A9E5}"/>
              </a:ext>
            </a:extLst>
          </p:cNvPr>
          <p:cNvSpPr txBox="1"/>
          <p:nvPr/>
        </p:nvSpPr>
        <p:spPr>
          <a:xfrm>
            <a:off x="211208" y="1131900"/>
            <a:ext cx="867330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Las potencias involucradas en la carga/descarga del almacenador esta directamente relacionada con la temperatura en el interior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Desconectar la potencia cuando la temperatura alcance el valor máximo y volver a conectar cuando alcance el valor mínimo establecido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639D1764-E005-4E8F-92EC-7543904E99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805453"/>
              </p:ext>
            </p:extLst>
          </p:nvPr>
        </p:nvGraphicFramePr>
        <p:xfrm>
          <a:off x="2224088" y="3144838"/>
          <a:ext cx="4270375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8" name="Equation" r:id="rId5" imgW="2793960" imgH="482400" progId="Equation.DSMT4">
                  <p:embed/>
                </p:oleObj>
              </mc:Choice>
              <mc:Fallback>
                <p:oleObj name="Equation" r:id="rId5" imgW="2793960" imgH="482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4088" y="3144838"/>
                        <a:ext cx="4270375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8C5FC27B-FE5C-4E47-9C9E-B61CCA4707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480849"/>
              </p:ext>
            </p:extLst>
          </p:nvPr>
        </p:nvGraphicFramePr>
        <p:xfrm>
          <a:off x="2717800" y="4127500"/>
          <a:ext cx="3279775" cy="388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9" name="Equation" r:id="rId7" imgW="1930320" imgH="228600" progId="Equation.DSMT4">
                  <p:embed/>
                </p:oleObj>
              </mc:Choice>
              <mc:Fallback>
                <p:oleObj name="Equation" r:id="rId7" imgW="1930320" imgH="2286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7800" y="4127500"/>
                        <a:ext cx="3279775" cy="3889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994DE63D-C884-422F-8C4E-696C8BEA60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5939823"/>
              </p:ext>
            </p:extLst>
          </p:nvPr>
        </p:nvGraphicFramePr>
        <p:xfrm>
          <a:off x="3849688" y="4708525"/>
          <a:ext cx="100488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20" name="Equation" r:id="rId9" imgW="533160" imgH="228600" progId="Equation.DSMT4">
                  <p:embed/>
                </p:oleObj>
              </mc:Choice>
              <mc:Fallback>
                <p:oleObj name="Equation" r:id="rId9" imgW="53316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9688" y="4708525"/>
                        <a:ext cx="1004887" cy="43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7234F941-0BA8-49F7-A4A7-D40CC3394758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755873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76" y="54504"/>
            <a:ext cx="8026634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basada en Control por Lógica Difusa (FLC)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877B6C-C2B7-401F-8E91-D6A4D4D9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14" y="2450019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6A9B3-0372-464F-B3EA-3F5081539F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99" y="1637235"/>
            <a:ext cx="7402679" cy="4025356"/>
          </a:xfrm>
          <a:prstGeom prst="rect">
            <a:avLst/>
          </a:prstGeom>
        </p:spPr>
      </p:pic>
      <p:cxnSp>
        <p:nvCxnSpPr>
          <p:cNvPr id="12" name="Conector recto de flecha 11">
            <a:extLst>
              <a:ext uri="{FF2B5EF4-FFF2-40B4-BE49-F238E27FC236}">
                <a16:creationId xmlns:a16="http://schemas.microsoft.com/office/drawing/2014/main" id="{26A27B91-092C-48C0-98D3-F9239376A1E8}"/>
              </a:ext>
            </a:extLst>
          </p:cNvPr>
          <p:cNvCxnSpPr>
            <a:cxnSpLocks/>
          </p:cNvCxnSpPr>
          <p:nvPr/>
        </p:nvCxnSpPr>
        <p:spPr>
          <a:xfrm>
            <a:off x="5663415" y="2659899"/>
            <a:ext cx="2298357" cy="735227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13319D0-A0D7-4A50-92F1-40CC386B3493}"/>
              </a:ext>
            </a:extLst>
          </p:cNvPr>
          <p:cNvSpPr/>
          <p:nvPr/>
        </p:nvSpPr>
        <p:spPr>
          <a:xfrm>
            <a:off x="7765730" y="3444528"/>
            <a:ext cx="1013254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+mj-lt"/>
                <a:cs typeface="Times New Roman" panose="02020603050405020304" pitchFamily="18" charset="0"/>
              </a:rPr>
              <a:t>Salida FLC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E986BC7A-8EA3-4CE5-85AC-29EDBFED92CD}"/>
              </a:ext>
            </a:extLst>
          </p:cNvPr>
          <p:cNvCxnSpPr>
            <a:cxnSpLocks/>
          </p:cNvCxnSpPr>
          <p:nvPr/>
        </p:nvCxnSpPr>
        <p:spPr>
          <a:xfrm flipV="1">
            <a:off x="7668804" y="1745656"/>
            <a:ext cx="0" cy="732298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8EE690B2-BE2B-4E24-8825-051284D2EE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4604246"/>
              </p:ext>
            </p:extLst>
          </p:nvPr>
        </p:nvGraphicFramePr>
        <p:xfrm>
          <a:off x="5954329" y="1442545"/>
          <a:ext cx="2965858" cy="3031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31" name="Equation" r:id="rId6" imgW="2234880" imgH="228600" progId="Equation.DSMT4">
                  <p:embed/>
                </p:oleObj>
              </mc:Choice>
              <mc:Fallback>
                <p:oleObj name="Equation" r:id="rId6" imgW="223488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4329" y="1442545"/>
                        <a:ext cx="2965858" cy="303111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5940EC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Elipse 18">
            <a:extLst>
              <a:ext uri="{FF2B5EF4-FFF2-40B4-BE49-F238E27FC236}">
                <a16:creationId xmlns:a16="http://schemas.microsoft.com/office/drawing/2014/main" id="{C7B8ACFC-C2DF-4C9B-B5E8-5578AC77A0BB}"/>
              </a:ext>
            </a:extLst>
          </p:cNvPr>
          <p:cNvSpPr/>
          <p:nvPr/>
        </p:nvSpPr>
        <p:spPr>
          <a:xfrm>
            <a:off x="2778114" y="3324210"/>
            <a:ext cx="729046" cy="457200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3DBE9845-AD96-4E32-835E-0BCEAAC8CD6D}"/>
              </a:ext>
            </a:extLst>
          </p:cNvPr>
          <p:cNvSpPr/>
          <p:nvPr/>
        </p:nvSpPr>
        <p:spPr>
          <a:xfrm>
            <a:off x="3142637" y="2258736"/>
            <a:ext cx="729046" cy="457200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23" name="Conector recto de flecha 22">
            <a:extLst>
              <a:ext uri="{FF2B5EF4-FFF2-40B4-BE49-F238E27FC236}">
                <a16:creationId xmlns:a16="http://schemas.microsoft.com/office/drawing/2014/main" id="{A52C46E0-A48C-4AAA-A59A-AF133BAAC7B2}"/>
              </a:ext>
            </a:extLst>
          </p:cNvPr>
          <p:cNvCxnSpPr>
            <a:cxnSpLocks/>
            <a:stCxn id="22" idx="3"/>
          </p:cNvCxnSpPr>
          <p:nvPr/>
        </p:nvCxnSpPr>
        <p:spPr>
          <a:xfrm flipH="1">
            <a:off x="2549512" y="2648981"/>
            <a:ext cx="699891" cy="385002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ángulo 25">
            <a:extLst>
              <a:ext uri="{FF2B5EF4-FFF2-40B4-BE49-F238E27FC236}">
                <a16:creationId xmlns:a16="http://schemas.microsoft.com/office/drawing/2014/main" id="{6226C901-56A8-4877-A5AA-A9907CA663FB}"/>
              </a:ext>
            </a:extLst>
          </p:cNvPr>
          <p:cNvSpPr/>
          <p:nvPr/>
        </p:nvSpPr>
        <p:spPr>
          <a:xfrm>
            <a:off x="1536258" y="3092533"/>
            <a:ext cx="1013254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+mj-lt"/>
                <a:cs typeface="Times New Roman" panose="02020603050405020304" pitchFamily="18" charset="0"/>
              </a:rPr>
              <a:t>Entrada 1 FLC</a:t>
            </a:r>
          </a:p>
        </p:txBody>
      </p: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9F1A50B7-3246-4942-9500-8F8E652AD428}"/>
              </a:ext>
            </a:extLst>
          </p:cNvPr>
          <p:cNvCxnSpPr>
            <a:cxnSpLocks/>
            <a:stCxn id="19" idx="3"/>
          </p:cNvCxnSpPr>
          <p:nvPr/>
        </p:nvCxnSpPr>
        <p:spPr>
          <a:xfrm flipH="1">
            <a:off x="2549512" y="3714455"/>
            <a:ext cx="335368" cy="187273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724438E3-A463-48FC-9555-14CB0A2DA676}"/>
              </a:ext>
            </a:extLst>
          </p:cNvPr>
          <p:cNvSpPr/>
          <p:nvPr/>
        </p:nvSpPr>
        <p:spPr>
          <a:xfrm>
            <a:off x="1536258" y="3764100"/>
            <a:ext cx="1013254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+mj-lt"/>
                <a:cs typeface="Times New Roman" panose="02020603050405020304" pitchFamily="18" charset="0"/>
              </a:rPr>
              <a:t>Entrada 2 FLC</a:t>
            </a:r>
          </a:p>
        </p:txBody>
      </p: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E1908B62-D1A7-49B0-AB87-9AF9D336928E}"/>
              </a:ext>
            </a:extLst>
          </p:cNvPr>
          <p:cNvCxnSpPr>
            <a:cxnSpLocks/>
          </p:cNvCxnSpPr>
          <p:nvPr/>
        </p:nvCxnSpPr>
        <p:spPr>
          <a:xfrm flipH="1" flipV="1">
            <a:off x="1647469" y="1745656"/>
            <a:ext cx="166816" cy="577153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>
            <a:extLst>
              <a:ext uri="{FF2B5EF4-FFF2-40B4-BE49-F238E27FC236}">
                <a16:creationId xmlns:a16="http://schemas.microsoft.com/office/drawing/2014/main" id="{04BF6CED-9442-4F0C-99B9-8776BDBE1144}"/>
              </a:ext>
            </a:extLst>
          </p:cNvPr>
          <p:cNvSpPr/>
          <p:nvPr/>
        </p:nvSpPr>
        <p:spPr>
          <a:xfrm>
            <a:off x="689799" y="1256826"/>
            <a:ext cx="1495168" cy="4888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+mj-lt"/>
                <a:cs typeface="Times New Roman" panose="02020603050405020304" pitchFamily="18" charset="0"/>
              </a:rPr>
              <a:t>Filtro </a:t>
            </a:r>
            <a:r>
              <a:rPr lang="es-ES" sz="1200" dirty="0" err="1">
                <a:latin typeface="+mj-lt"/>
                <a:cs typeface="Times New Roman" panose="02020603050405020304" pitchFamily="18" charset="0"/>
              </a:rPr>
              <a:t>Moving</a:t>
            </a:r>
            <a:r>
              <a:rPr lang="es-ES" sz="1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s-ES" sz="1200" dirty="0" err="1">
                <a:latin typeface="+mj-lt"/>
                <a:cs typeface="Times New Roman" panose="02020603050405020304" pitchFamily="18" charset="0"/>
              </a:rPr>
              <a:t>Average</a:t>
            </a:r>
            <a:endParaRPr lang="es-ES" sz="12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36" name="Conector recto de flecha 35">
            <a:extLst>
              <a:ext uri="{FF2B5EF4-FFF2-40B4-BE49-F238E27FC236}">
                <a16:creationId xmlns:a16="http://schemas.microsoft.com/office/drawing/2014/main" id="{2E685DC5-9C46-4141-8F80-D63AAC48B205}"/>
              </a:ext>
            </a:extLst>
          </p:cNvPr>
          <p:cNvCxnSpPr>
            <a:cxnSpLocks/>
          </p:cNvCxnSpPr>
          <p:nvPr/>
        </p:nvCxnSpPr>
        <p:spPr>
          <a:xfrm flipV="1">
            <a:off x="2982865" y="1553058"/>
            <a:ext cx="545895" cy="854637"/>
          </a:xfrm>
          <a:prstGeom prst="straightConnector1">
            <a:avLst/>
          </a:prstGeom>
          <a:ln w="19050">
            <a:solidFill>
              <a:srgbClr val="5940E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ángulo 38">
            <a:extLst>
              <a:ext uri="{FF2B5EF4-FFF2-40B4-BE49-F238E27FC236}">
                <a16:creationId xmlns:a16="http://schemas.microsoft.com/office/drawing/2014/main" id="{64067F09-807E-4B0D-99B9-BAFCABB8B352}"/>
              </a:ext>
            </a:extLst>
          </p:cNvPr>
          <p:cNvSpPr/>
          <p:nvPr/>
        </p:nvSpPr>
        <p:spPr>
          <a:xfrm>
            <a:off x="3142637" y="1087181"/>
            <a:ext cx="1013254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200" dirty="0">
                <a:latin typeface="+mj-lt"/>
                <a:cs typeface="Times New Roman" panose="02020603050405020304" pitchFamily="18" charset="0"/>
              </a:rPr>
              <a:t>Filtro Digital</a:t>
            </a:r>
          </a:p>
        </p:txBody>
      </p:sp>
      <p:sp>
        <p:nvSpPr>
          <p:cNvPr id="40" name="Rectangle 3">
            <a:extLst>
              <a:ext uri="{FF2B5EF4-FFF2-40B4-BE49-F238E27FC236}">
                <a16:creationId xmlns:a16="http://schemas.microsoft.com/office/drawing/2014/main" id="{B38B4CE5-F93A-4E30-BDD1-D94AFB85F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6538" y="5612374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12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Diagrama de bloques estrategia basada en FLC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EFC7DA2-2368-4E1D-AA4D-7770A42127D1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586079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44023962-47DC-44AC-8AB4-523A1EBDC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170" y="3727805"/>
            <a:ext cx="4240020" cy="2338025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76" y="54504"/>
            <a:ext cx="8026634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basada en Control por Lógica Difusa (FLC)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A877B6C-C2B7-401F-8E91-D6A4D4D95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14" y="2450019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D3C3393-FA99-4FA4-B95A-8E62F7EA16FD}"/>
              </a:ext>
            </a:extLst>
          </p:cNvPr>
          <p:cNvSpPr txBox="1"/>
          <p:nvPr/>
        </p:nvSpPr>
        <p:spPr>
          <a:xfrm>
            <a:off x="229744" y="704034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Funciones de membresía</a:t>
            </a:r>
            <a:endParaRPr lang="es-EC" b="1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70FEE8A6-7895-490E-A2CB-A228016855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92" y="3474484"/>
            <a:ext cx="3636792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1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1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13</a:t>
            </a:r>
            <a:r>
              <a:rPr kumimoji="0" lang="es-EC" altLang="es-EC" sz="11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1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FM derivada de la potencia promedio</a:t>
            </a:r>
          </a:p>
        </p:txBody>
      </p:sp>
      <p:sp>
        <p:nvSpPr>
          <p:cNvPr id="30" name="Rectangle 3">
            <a:extLst>
              <a:ext uri="{FF2B5EF4-FFF2-40B4-BE49-F238E27FC236}">
                <a16:creationId xmlns:a16="http://schemas.microsoft.com/office/drawing/2014/main" id="{A135F725-188F-402A-93CC-38265C6446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86782" y="3539860"/>
            <a:ext cx="3636792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1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1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</a:t>
            </a:r>
            <a:r>
              <a:rPr kumimoji="0" lang="es-EC" altLang="es-EC" sz="11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1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FM SOC de la batería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FD3221DE-6D33-42B4-91A8-A75A609A0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784" y="5992165"/>
            <a:ext cx="3636792" cy="2616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1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1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15</a:t>
            </a:r>
            <a:r>
              <a:rPr kumimoji="0" lang="es-EC" altLang="es-EC" sz="11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1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FM potencia del controlador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F8CEA02-2BEA-42F6-9EAA-FDB047E84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27" y="1127565"/>
            <a:ext cx="3768321" cy="23567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3304052-628A-4F4B-8CEC-A59F84E5B0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4238" y="665125"/>
            <a:ext cx="3832478" cy="293399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2AE1AEC1-2137-4C68-957C-B432DAA7885C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913639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76" y="54504"/>
            <a:ext cx="8026634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basada en Control por Lógica Difusa (FLC)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D3C3393-FA99-4FA4-B95A-8E62F7EA16FD}"/>
              </a:ext>
            </a:extLst>
          </p:cNvPr>
          <p:cNvSpPr txBox="1"/>
          <p:nvPr/>
        </p:nvSpPr>
        <p:spPr>
          <a:xfrm>
            <a:off x="229744" y="759173"/>
            <a:ext cx="163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Base de reglas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E5E248B-CBB4-487A-9267-84E33289EE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7893" y="5125337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Base de reglas para el control difuso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F6851DA-17E7-4ED2-996A-5400969594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7" y="1455664"/>
            <a:ext cx="8376640" cy="355138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D28D49-A524-4776-B2CB-0C2B7EA5EA07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469845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22749A2-4219-43B6-96DC-C4691B560666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052990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Simulación en Matlab/</a:t>
            </a:r>
            <a:r>
              <a:rPr lang="es-ES" sz="2400" i="0" dirty="0" err="1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Simulink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EDC340-2083-47B6-A2F8-662B536D6260}"/>
              </a:ext>
            </a:extLst>
          </p:cNvPr>
          <p:cNvSpPr txBox="1"/>
          <p:nvPr/>
        </p:nvSpPr>
        <p:spPr>
          <a:xfrm>
            <a:off x="229744" y="759173"/>
            <a:ext cx="23278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Parámetros generales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72D7B1-91E3-495B-A6F2-64B0D0C6FADA}"/>
              </a:ext>
            </a:extLst>
          </p:cNvPr>
          <p:cNvSpPr txBox="1"/>
          <p:nvPr/>
        </p:nvSpPr>
        <p:spPr>
          <a:xfrm>
            <a:off x="211208" y="1131900"/>
            <a:ext cx="867330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Bloques de simulación ejecutados en MATLAB</a:t>
            </a:r>
            <a:r>
              <a:rPr lang="es-EC" sz="1600" baseline="30000" dirty="0"/>
              <a:t>®</a:t>
            </a:r>
            <a:r>
              <a:rPr lang="es-ES" sz="1600" dirty="0">
                <a:latin typeface="+mj-lt"/>
                <a:cs typeface="Times New Roman" panose="02020603050405020304" pitchFamily="18" charset="0"/>
              </a:rPr>
              <a:t> R2017a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Procesador Intel Core i7-8550U CPU 1.80 GHz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Tiempo de simulación establecido para ejecutar 8 784 datos correspondientes a las muestras por hora en el año 2020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7D1510-400D-4015-AC0B-D2BAB08DE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36" y="2843130"/>
            <a:ext cx="3999235" cy="271792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63427CE-3C5A-4F9A-BE3C-621C5D43D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4800" y="3265285"/>
            <a:ext cx="4419708" cy="1576558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3D04C3C4-978F-443D-B3A0-8E366E937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562" y="5561057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Parámetros modelo matemático generador diésel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AADFC931-051B-4196-9A9E-1524FA406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447" y="4934176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Ganancias controlador PID Tipo C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3A080AE-7B7F-49A1-B6DB-B8EAEC455E90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67002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Configuración Sistema de Generación Híbrido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EDC340-2083-47B6-A2F8-662B536D6260}"/>
              </a:ext>
            </a:extLst>
          </p:cNvPr>
          <p:cNvSpPr txBox="1"/>
          <p:nvPr/>
        </p:nvSpPr>
        <p:spPr>
          <a:xfrm>
            <a:off x="229744" y="759173"/>
            <a:ext cx="4485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1: Sistema solo con Generador Diésel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760C25F0-E0A4-4049-AD12-399C3530B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914" y="1864809"/>
            <a:ext cx="5099512" cy="370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82E7B2C-528B-412C-A6DA-11E3A5EEC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58" y="1841587"/>
            <a:ext cx="5058949" cy="376098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85E9729F-8414-483A-B00C-3CC2E161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58" y="5547189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19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 Generada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C26CACC-59AC-460A-A658-A3051EB7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211" y="5570410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20.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Velocidad del motor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AB0640F-8CB7-4285-B2CF-4FCC789DA5DE}"/>
              </a:ext>
            </a:extLst>
          </p:cNvPr>
          <p:cNvSpPr txBox="1"/>
          <p:nvPr/>
        </p:nvSpPr>
        <p:spPr>
          <a:xfrm>
            <a:off x="211208" y="1131900"/>
            <a:ext cx="86733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Motor a diésel Kubota modelo RT 140 DI-ES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Potencia nominal de salida: 9.2 kW/2 400 rpm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684CF93-897F-46F1-BD0F-881D9F30ABEB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4050434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Configuración Sistema de Generación Híbrido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EDC340-2083-47B6-A2F8-662B536D6260}"/>
              </a:ext>
            </a:extLst>
          </p:cNvPr>
          <p:cNvSpPr txBox="1"/>
          <p:nvPr/>
        </p:nvSpPr>
        <p:spPr>
          <a:xfrm>
            <a:off x="229744" y="759173"/>
            <a:ext cx="4485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1: Sistema solo con Generador Diésel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5E9729F-8414-483A-B00C-3CC2E161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58" y="5270190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21.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Consumo de combustible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0C26CACC-59AC-460A-A658-A3051EB79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4211" y="5293411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22.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 desperdiciada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FA30602-00F2-4E8D-A372-C20CCA6565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99" y="1523951"/>
            <a:ext cx="4999337" cy="3695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F117C87-CA64-44FC-A86E-83D5817A85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846" y="1523952"/>
            <a:ext cx="5169347" cy="369593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7883825-EDB6-47F3-9FEB-58B6516EE27B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78532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83225C2B-CE0D-4822-826A-FE0F37EA927F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466703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1A85ADB-B9DF-43C6-AFA1-57C4C4462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330" y="1249027"/>
            <a:ext cx="6464813" cy="4379475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Configuración Sistema de Generación Híbrido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4EDC340-2083-47B6-A2F8-662B536D6260}"/>
              </a:ext>
            </a:extLst>
          </p:cNvPr>
          <p:cNvSpPr txBox="1"/>
          <p:nvPr/>
        </p:nvSpPr>
        <p:spPr>
          <a:xfrm>
            <a:off x="229744" y="759173"/>
            <a:ext cx="589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2: Sistema de Generación y Almacenamiento Híbrido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5E9729F-8414-483A-B00C-3CC2E161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281" y="5548969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23.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Arquitectura sistema de generación y almacenamiento híbrido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4025F5-016B-4605-B6B9-FE116F95E5E7}"/>
              </a:ext>
            </a:extLst>
          </p:cNvPr>
          <p:cNvSpPr txBox="1"/>
          <p:nvPr/>
        </p:nvSpPr>
        <p:spPr>
          <a:xfrm>
            <a:off x="298673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24977382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Configuración Sistema de Generación Híbrido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AB0640F-8CB7-4285-B2CF-4FCC789DA5DE}"/>
              </a:ext>
            </a:extLst>
          </p:cNvPr>
          <p:cNvSpPr txBox="1"/>
          <p:nvPr/>
        </p:nvSpPr>
        <p:spPr>
          <a:xfrm>
            <a:off x="211208" y="1131900"/>
            <a:ext cx="86733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Motor a diésel Kubota modelo OC95-E2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Potencia nominal de salida: 6.3 kW/3 600 rpm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52A372-9C98-4EB7-ACE4-E8A8CFEBA3EA}"/>
              </a:ext>
            </a:extLst>
          </p:cNvPr>
          <p:cNvSpPr txBox="1"/>
          <p:nvPr/>
        </p:nvSpPr>
        <p:spPr>
          <a:xfrm>
            <a:off x="229744" y="759173"/>
            <a:ext cx="589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2: Sistema de Generación y Almacenamiento Híbrido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E2539BC-7D22-4E4E-820C-0EFB02A3C456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31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7A6372E0-A0B1-40F4-93C5-D70E722DB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080" y="5606375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24.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 y SOC almacenador eléctrico</a:t>
            </a:r>
          </a:p>
        </p:txBody>
      </p:sp>
      <p:sp>
        <p:nvSpPr>
          <p:cNvPr id="25" name="Rectangle 3">
            <a:extLst>
              <a:ext uri="{FF2B5EF4-FFF2-40B4-BE49-F238E27FC236}">
                <a16:creationId xmlns:a16="http://schemas.microsoft.com/office/drawing/2014/main" id="{1961A676-31D1-4BFF-B3F4-F169FB6CE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681" y="5559183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 y temperatura interior almacenador térmico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14978996-9DD2-4B34-9782-8EB86B712F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87" y="1690835"/>
            <a:ext cx="5314901" cy="3832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5328AB3-774F-45F5-A020-40E91C90EC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08" y="1690834"/>
            <a:ext cx="5156837" cy="38320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0354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CDE059FF-E129-4A5F-A224-61CE5D2A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041" y="928450"/>
            <a:ext cx="7041506" cy="4788308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Configuración Sistema de Generación Híbrido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5E9729F-8414-483A-B00C-3CC2E161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339" y="5624425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26.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Comparación potencia residual antes y después del uso del sistema de almacenamiento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883825-EDB6-47F3-9FEB-58B6516EE27B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32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EE8118-9556-4D03-A3F3-440C437978F1}"/>
              </a:ext>
            </a:extLst>
          </p:cNvPr>
          <p:cNvSpPr txBox="1"/>
          <p:nvPr/>
        </p:nvSpPr>
        <p:spPr>
          <a:xfrm>
            <a:off x="229744" y="759173"/>
            <a:ext cx="5891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2: Sistema de Generación y Almacenamiento Híbrido</a:t>
            </a:r>
          </a:p>
        </p:txBody>
      </p:sp>
    </p:spTree>
    <p:extLst>
      <p:ext uri="{BB962C8B-B14F-4D97-AF65-F5344CB8AC3E}">
        <p14:creationId xmlns:p14="http://schemas.microsoft.com/office/powerpoint/2010/main" val="2853176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Configuración Sistema de Generación Híbrido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883825-EDB6-47F3-9FEB-58B6516EE27B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33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EE8118-9556-4D03-A3F3-440C437978F1}"/>
              </a:ext>
            </a:extLst>
          </p:cNvPr>
          <p:cNvSpPr txBox="1"/>
          <p:nvPr/>
        </p:nvSpPr>
        <p:spPr>
          <a:xfrm>
            <a:off x="229744" y="759173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Análisis de resultados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641425-ECC4-42B8-A15C-2301701C5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22" y="1097727"/>
            <a:ext cx="7137614" cy="4717585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8CC66ED4-8E8A-4C51-A9AA-805DB0557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339" y="5807872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27.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Resultados de los dos casos de estudio</a:t>
            </a:r>
          </a:p>
        </p:txBody>
      </p:sp>
    </p:spTree>
    <p:extLst>
      <p:ext uri="{BB962C8B-B14F-4D97-AF65-F5344CB8AC3E}">
        <p14:creationId xmlns:p14="http://schemas.microsoft.com/office/powerpoint/2010/main" val="47837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de Gestión de Energía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51B277-5167-4E8D-B941-40EB917A470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34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EE4F9C-CF60-46CE-AFB9-68CE2E9836A8}"/>
              </a:ext>
            </a:extLst>
          </p:cNvPr>
          <p:cNvSpPr txBox="1"/>
          <p:nvPr/>
        </p:nvSpPr>
        <p:spPr>
          <a:xfrm>
            <a:off x="229744" y="759173"/>
            <a:ext cx="4883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1: Estrategia basada en Control Heurístico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5BBFBB4-B4C1-4A7E-94F5-82FDA819D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603"/>
            <a:ext cx="4572794" cy="3561475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FF30FA6D-80FF-44BB-A3C5-9BFC2C37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78" y="5155937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28.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Comportamiento del sistema bajo condiciones de irradiación solar alta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BDEEB40-792C-4E39-A075-5C85639EC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679" y="5201078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29.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Comportamiento del sistema bajo condiciones de irradiación solar </a:t>
            </a:r>
            <a:r>
              <a:rPr lang="es-EC" altLang="es-EC" sz="1200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baja</a:t>
            </a:r>
            <a:endParaRPr kumimoji="0" lang="es-EC" altLang="es-EC" sz="1200" u="none" strike="noStrike" cap="none" normalizeH="0" baseline="0" dirty="0" bmk="_Toc6181024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8037DC7-94DE-4B20-A266-D3EC8CC3B6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794" y="1639603"/>
            <a:ext cx="4626346" cy="36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228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009305EB-DB73-4CD1-9443-44F203B17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570" y="1790298"/>
            <a:ext cx="5231562" cy="3760582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AB0640F-8CB7-4285-B2CF-4FCC789DA5DE}"/>
              </a:ext>
            </a:extLst>
          </p:cNvPr>
          <p:cNvSpPr txBox="1"/>
          <p:nvPr/>
        </p:nvSpPr>
        <p:spPr>
          <a:xfrm>
            <a:off x="211208" y="1131900"/>
            <a:ext cx="8673300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Motor a diésel Kubota modelo OC60-E2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s-ES" sz="1600" dirty="0">
                <a:latin typeface="+mj-lt"/>
                <a:cs typeface="Times New Roman" panose="02020603050405020304" pitchFamily="18" charset="0"/>
              </a:rPr>
              <a:t>Potencia nominal de salida: 4.5 kW/3 600 rpm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52A372-9C98-4EB7-ACE4-E8A8CFEBA3EA}"/>
              </a:ext>
            </a:extLst>
          </p:cNvPr>
          <p:cNvSpPr txBox="1"/>
          <p:nvPr/>
        </p:nvSpPr>
        <p:spPr>
          <a:xfrm>
            <a:off x="229744" y="759173"/>
            <a:ext cx="6125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2: Estrategia basada en Lógica de Control Difuso (FLC)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E2539BC-7D22-4E4E-820C-0EFB02A3C456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35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F7DF86C3-28FA-4920-99E0-808CA3932630}"/>
              </a:ext>
            </a:extLst>
          </p:cNvPr>
          <p:cNvSpPr txBox="1">
            <a:spLocks/>
          </p:cNvSpPr>
          <p:nvPr/>
        </p:nvSpPr>
        <p:spPr>
          <a:xfrm>
            <a:off x="1360113" y="54504"/>
            <a:ext cx="7328197" cy="468018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2400" i="0" kern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de Gestión de Energía</a:t>
            </a:r>
            <a:endParaRPr lang="es-EC" sz="2400" i="0" kern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9BB4671-FD37-40DF-988C-3681E307E3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789" y="1790299"/>
            <a:ext cx="5082973" cy="37605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C46553A5-862A-47E1-823B-A4717E4B53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56" y="5664071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 y SOC almacenador eléctrico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15F9F77E-2A5F-4CA1-9344-48FD7BE9E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679" y="5571739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Potencia y temperatura interior almacenador térmico</a:t>
            </a:r>
          </a:p>
        </p:txBody>
      </p:sp>
    </p:spTree>
    <p:extLst>
      <p:ext uri="{BB962C8B-B14F-4D97-AF65-F5344CB8AC3E}">
        <p14:creationId xmlns:p14="http://schemas.microsoft.com/office/powerpoint/2010/main" val="31716320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EAB802D6-F019-48E2-8A43-BF0A5BA8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404" y="992041"/>
            <a:ext cx="6503412" cy="4581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de Gestión de Energía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51B277-5167-4E8D-B941-40EB917A470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36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3E75C04-ACD4-4ECF-A29A-8071B268CEF9}"/>
              </a:ext>
            </a:extLst>
          </p:cNvPr>
          <p:cNvSpPr txBox="1"/>
          <p:nvPr/>
        </p:nvSpPr>
        <p:spPr>
          <a:xfrm>
            <a:off x="229744" y="759173"/>
            <a:ext cx="6125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2: Estrategia basada en Lógica de Control Difuso (FLC)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BBA2AFBF-C1B3-4424-BE3C-FD7F12622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339" y="5624425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Comparación potencia residual antes y después del uso del sistema de almacenamiento</a:t>
            </a:r>
          </a:p>
        </p:txBody>
      </p:sp>
    </p:spTree>
    <p:extLst>
      <p:ext uri="{BB962C8B-B14F-4D97-AF65-F5344CB8AC3E}">
        <p14:creationId xmlns:p14="http://schemas.microsoft.com/office/powerpoint/2010/main" val="21803018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801B72FC-29A4-4E20-B22A-D7F4EB217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975" y="1562296"/>
            <a:ext cx="4602916" cy="375408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3DDEBFD-9FCC-4B8B-B7FF-9C95D0E4A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695" y="1541615"/>
            <a:ext cx="4732824" cy="3743960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5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de Gestión de Energía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51B277-5167-4E8D-B941-40EB917A470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37</a:t>
            </a: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FF30FA6D-80FF-44BB-A3C5-9BFC2C371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078" y="5155937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33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Comportamiento del sistema bajo condiciones de irradiación solar alta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BBDEEB40-792C-4E39-A075-5C85639EC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679" y="5201078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34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Comportamiento del sistema bajo condiciones de irradiación solar </a:t>
            </a:r>
            <a:r>
              <a:rPr lang="es-EC" altLang="es-EC" sz="1200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baja</a:t>
            </a:r>
            <a:endParaRPr kumimoji="0" lang="es-EC" altLang="es-EC" sz="1200" u="none" strike="noStrike" cap="none" normalizeH="0" baseline="0" dirty="0" bmk="_Toc6181024">
              <a:ln>
                <a:noFill/>
              </a:ln>
              <a:solidFill>
                <a:schemeClr val="tx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515A525-4A9C-44F4-BF64-A1271CE190A0}"/>
              </a:ext>
            </a:extLst>
          </p:cNvPr>
          <p:cNvSpPr txBox="1"/>
          <p:nvPr/>
        </p:nvSpPr>
        <p:spPr>
          <a:xfrm>
            <a:off x="229744" y="759173"/>
            <a:ext cx="6125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Caso 2: Estrategia basada en Lógica de Control Difuso (FLC)</a:t>
            </a:r>
          </a:p>
        </p:txBody>
      </p:sp>
    </p:spTree>
    <p:extLst>
      <p:ext uri="{BB962C8B-B14F-4D97-AF65-F5344CB8AC3E}">
        <p14:creationId xmlns:p14="http://schemas.microsoft.com/office/powerpoint/2010/main" val="18695185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de Gestión de Energía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51B277-5167-4E8D-B941-40EB917A470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38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EE4F9C-CF60-46CE-AFB9-68CE2E9836A8}"/>
              </a:ext>
            </a:extLst>
          </p:cNvPr>
          <p:cNvSpPr txBox="1"/>
          <p:nvPr/>
        </p:nvSpPr>
        <p:spPr>
          <a:xfrm>
            <a:off x="229744" y="759173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Análisis de resultados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2F46C48-BF9F-40A5-9221-1B43020E9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224" y="1146292"/>
            <a:ext cx="7080855" cy="4642544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6EB6AD64-B57B-4C50-80BB-B3477D234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4339" y="5807872"/>
            <a:ext cx="4236909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Resultados de los dos casos de estudio</a:t>
            </a:r>
          </a:p>
        </p:txBody>
      </p:sp>
    </p:spTree>
    <p:extLst>
      <p:ext uri="{BB962C8B-B14F-4D97-AF65-F5344CB8AC3E}">
        <p14:creationId xmlns:p14="http://schemas.microsoft.com/office/powerpoint/2010/main" val="42766295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113" y="54504"/>
            <a:ext cx="7328197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Estrategia de Gestión de Energía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451B277-5167-4E8D-B941-40EB917A470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39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BEE4F9C-CF60-46CE-AFB9-68CE2E9836A8}"/>
              </a:ext>
            </a:extLst>
          </p:cNvPr>
          <p:cNvSpPr txBox="1"/>
          <p:nvPr/>
        </p:nvSpPr>
        <p:spPr>
          <a:xfrm>
            <a:off x="229744" y="759173"/>
            <a:ext cx="2363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Análisis de resultados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D6A5571F-CDA7-4722-B01F-A364F46E5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2637" y="5645705"/>
            <a:ext cx="4236909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36. </a:t>
            </a:r>
            <a:r>
              <a:rPr kumimoji="0" lang="es-EC" altLang="es-EC" sz="120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Evolución del sistema con EMS basado en ambas estrategias de control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89B1964-D38F-4C7A-81FB-ED9F83B4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8"/>
          <a:stretch/>
        </p:blipFill>
        <p:spPr bwMode="auto">
          <a:xfrm>
            <a:off x="698904" y="1145820"/>
            <a:ext cx="7813809" cy="45753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8235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59" y="54504"/>
            <a:ext cx="2940650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Antecedentes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017761-E94B-4F42-95C5-CB08CFDAE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91" y="642936"/>
            <a:ext cx="868830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6D8134-A261-435B-BB6F-1FC9F435BC3C}"/>
              </a:ext>
            </a:extLst>
          </p:cNvPr>
          <p:cNvSpPr txBox="1"/>
          <p:nvPr/>
        </p:nvSpPr>
        <p:spPr>
          <a:xfrm>
            <a:off x="209788" y="630206"/>
            <a:ext cx="8779564" cy="4563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500" dirty="0">
                <a:latin typeface="+mj-lt"/>
                <a:cs typeface="Times New Roman" panose="02020603050405020304" pitchFamily="18" charset="0"/>
              </a:rPr>
              <a:t>Durante mucho tiempo las principales fuentes de energía a nivel mundial han sido el petróleo, el gas natural y el carbón.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500" dirty="0">
                <a:latin typeface="+mj-lt"/>
                <a:cs typeface="Times New Roman" panose="02020603050405020304" pitchFamily="18" charset="0"/>
              </a:rPr>
              <a:t>Para el año 2015 constituían el 65.24% de la producción de electricidad en el mundo.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500" dirty="0">
                <a:latin typeface="+mj-lt"/>
                <a:cs typeface="Times New Roman" panose="02020603050405020304" pitchFamily="18" charset="0"/>
              </a:rPr>
              <a:t>Nuevas alternativas utilizan fuentes naturales como el sol, viento, tierra y plantas para la generación de energía.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500" dirty="0">
                <a:latin typeface="+mj-lt"/>
                <a:cs typeface="Times New Roman" panose="02020603050405020304" pitchFamily="18" charset="0"/>
              </a:rPr>
              <a:t>La ciencia y la ingeniería han jugado un papel fundamental en el desarrollo de estas tecnologías de modo que sean mas eficientes y accesibles.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500" dirty="0">
                <a:latin typeface="+mj-lt"/>
                <a:cs typeface="Times New Roman" panose="02020603050405020304" pitchFamily="18" charset="0"/>
              </a:rPr>
              <a:t>Para el año 2019 se registró que el 9.916% de la población mundial no cuenta con acceso a la electricidad.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500" dirty="0">
                <a:latin typeface="+mj-lt"/>
                <a:cs typeface="Times New Roman" panose="02020603050405020304" pitchFamily="18" charset="0"/>
              </a:rPr>
              <a:t>La principal fuente de generación en regiones aisladas son los generadores basados en combustibles fósiles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9FBB99A-8D04-46FD-AF13-4CB1E504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3" y="1942549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6146" name="Picture 2" descr="ENERGÍA RENOVABLE | Tipos, características y ejemplos">
            <a:extLst>
              <a:ext uri="{FF2B5EF4-FFF2-40B4-BE49-F238E27FC236}">
                <a16:creationId xmlns:a16="http://schemas.microsoft.com/office/drawing/2014/main" id="{79F7F135-C123-4C1A-8650-6AE800957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967" y="4857002"/>
            <a:ext cx="3903935" cy="169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34AA91E-9CBF-4946-BF67-2D9E2922AFEA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08302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28EB9A7-C7FA-4C40-A28C-C80A73044A2F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14248442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4504"/>
            <a:ext cx="5335510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Conclusiones y Recomendaciones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/>
              <a:t>Conclusiones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D36527A7-1220-4CF4-84D2-718CF780CBF8}"/>
              </a:ext>
            </a:extLst>
          </p:cNvPr>
          <p:cNvSpPr/>
          <p:nvPr/>
        </p:nvSpPr>
        <p:spPr>
          <a:xfrm>
            <a:off x="118533" y="1247660"/>
            <a:ext cx="8795718" cy="4561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Mediante el uso de la simulación y modelamiento matemático de máquinas se consigue la elaboración de un sistema de generación y almacenamiento híbrido. El algoritmo de velocidad óptima consigue una reducción significativa del consumo BSFC dado que permite adaptar la generación al consumo. </a:t>
            </a:r>
          </a:p>
          <a:p>
            <a:pPr marL="285750" lvl="0" indent="-285750" algn="l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partir del sistema propuesto se consigue una reducción de la energía desperdiciada en un valor de 87.84% para la estrategia basada en control heurístico y de 94.27% para la estrategia basada en FLC. </a:t>
            </a:r>
            <a:endParaRPr lang="es-ES" sz="14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lvl="0" indent="-285750" algn="l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Se consigue disminuir el valor máximo de potencia requerida por el generador a diésel: 5 kW para el control heurístico y 4.12 kW para FLC, en comparación a 6.96 kW del primer caso de estudio.</a:t>
            </a:r>
            <a:endParaRPr lang="es-ES" sz="1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La utilización de la estrategia basada en FLC en conjunto con un bloque de derivación del valor promedio de P</a:t>
            </a:r>
            <a:r>
              <a:rPr lang="es-EC" sz="14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LG</a:t>
            </a:r>
            <a:r>
              <a:rPr lang="es-EC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permite que el sistema cuente con una predicción local de las necesidades de potencia del sistema con la cual se adapta la generación y permite suavizar el perfil de potencia del generador.</a:t>
            </a: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ES" sz="1400" dirty="0">
                <a:latin typeface="+mj-lt"/>
                <a:ea typeface="Calibri" panose="020F0502020204030204" pitchFamily="34" charset="0"/>
              </a:rPr>
              <a:t>A pesar de que se consigue una reducción del tamaño del generador en cada caso, lo que implica un ahorro económico y de espacio, debido al comportamiento propio del motor a diésel esto hace que se produzca un incremento en consumo de combustible y emisiones de CO2.</a:t>
            </a:r>
            <a:endParaRPr lang="es-EC" sz="14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1C6687A-1508-4F6B-BC97-7FA677BBECBE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1562697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54504"/>
            <a:ext cx="5335510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Conclusiones y Recomendaciones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7F6F27-1886-4C82-B396-E95239E5ADF6}"/>
              </a:ext>
            </a:extLst>
          </p:cNvPr>
          <p:cNvSpPr txBox="1"/>
          <p:nvPr/>
        </p:nvSpPr>
        <p:spPr>
          <a:xfrm>
            <a:off x="124880" y="62837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/>
              <a:t>Recomendaciones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EB2A1D8-7A2F-48D3-B6A0-0FA9975825E1}"/>
              </a:ext>
            </a:extLst>
          </p:cNvPr>
          <p:cNvSpPr/>
          <p:nvPr/>
        </p:nvSpPr>
        <p:spPr>
          <a:xfrm>
            <a:off x="192857" y="954800"/>
            <a:ext cx="8563430" cy="4637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la elaboración de los perfiles de consumo de una comunidad aislada se requiere de un estudio previo de la situación social, económica y geográfica de la localidad, además de datos de consumo reales de varios dispositivos utilizados dentro de una vivienda.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la generación de datos de consumo y la adquisición de datos meteorológicos de una determinada zona, se deben utilizar tiempos de muestreo en el rango de una hora o inferiores, para asegurar una actualización constante de las condiciones climáticas y de consumo.</a:t>
            </a:r>
          </a:p>
          <a:p>
            <a:pPr marL="285750" indent="-28575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C" sz="15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Para el caso de las estrategias de control a utilizarse dentro del EMS se recomienda incorporar técnicas de predicción para variables como irradiación solar, temperatura y consumo de potencia, cuya principal ventaja consiste en la reducción de retrasos en los datos para la realización de cálculos y toma de decisiones. </a:t>
            </a:r>
            <a:endParaRPr lang="es-EC" sz="15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D1F774C-0D3F-45BB-B0C0-D97869219C4A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41490198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44" y="54504"/>
            <a:ext cx="5013766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Reconocimientos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7E79EE5-DAAF-49F3-8F76-CC6404993E76}"/>
              </a:ext>
            </a:extLst>
          </p:cNvPr>
          <p:cNvSpPr/>
          <p:nvPr/>
        </p:nvSpPr>
        <p:spPr>
          <a:xfrm>
            <a:off x="389301" y="1198004"/>
            <a:ext cx="8563430" cy="24781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s-EC" sz="1600" dirty="0">
                <a:effectLst/>
                <a:latin typeface="+mj-lt"/>
                <a:ea typeface="Calibri" panose="020F0502020204030204" pitchFamily="34" charset="0"/>
              </a:rPr>
              <a:t>Este trabajo es parte del proyecto 2020-EXT-007 “MIRA-ESTE: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Microgrids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for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Isolated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 Rural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Areas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: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Environmental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, Social,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Technological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 and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Economic</a:t>
            </a:r>
            <a:r>
              <a:rPr lang="es-EC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sz="1600" dirty="0" err="1">
                <a:latin typeface="+mj-lt"/>
                <a:ea typeface="Calibri" panose="020F0502020204030204" pitchFamily="34" charset="0"/>
              </a:rPr>
              <a:t>aspects</a:t>
            </a:r>
            <a:r>
              <a:rPr lang="es-EC" sz="1600" dirty="0">
                <a:effectLst/>
                <a:latin typeface="+mj-lt"/>
                <a:ea typeface="Calibri" panose="020F0502020204030204" pitchFamily="34" charset="0"/>
              </a:rPr>
              <a:t>” desarrollado en conjunto con la Universidad KU </a:t>
            </a:r>
            <a:r>
              <a:rPr lang="es-EC" sz="1600" dirty="0" err="1">
                <a:effectLst/>
                <a:latin typeface="+mj-lt"/>
                <a:ea typeface="Calibri" panose="020F0502020204030204" pitchFamily="34" charset="0"/>
              </a:rPr>
              <a:t>Leuven</a:t>
            </a:r>
            <a:r>
              <a:rPr lang="es-EC" sz="1600" dirty="0">
                <a:effectLst/>
                <a:latin typeface="+mj-lt"/>
                <a:ea typeface="Calibri" panose="020F0502020204030204" pitchFamily="34" charset="0"/>
              </a:rPr>
              <a:t> (Bélgica) con el financiamiento del Consejo Interuniversitario Flamenco (VLIR-UOS) y la Agencia de Cooperación Belga para el Desarrollo (DGD) con el proyecto EC2020SIN322A101.</a:t>
            </a:r>
            <a:endParaRPr lang="es-ES" sz="1600" dirty="0"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78272C-158C-4D0E-8AA1-CF9F3BAAD4A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43</a:t>
            </a:r>
          </a:p>
        </p:txBody>
      </p:sp>
      <p:pic>
        <p:nvPicPr>
          <p:cNvPr id="9" name="21 Imagen">
            <a:extLst>
              <a:ext uri="{FF2B5EF4-FFF2-40B4-BE49-F238E27FC236}">
                <a16:creationId xmlns:a16="http://schemas.microsoft.com/office/drawing/2014/main" id="{AD6B1F6F-ED8C-40F2-B0B9-2C96FA5F6C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09" y="4501199"/>
            <a:ext cx="3032157" cy="965992"/>
          </a:xfrm>
          <a:prstGeom prst="rect">
            <a:avLst/>
          </a:prstGeom>
        </p:spPr>
      </p:pic>
      <p:pic>
        <p:nvPicPr>
          <p:cNvPr id="10" name="22 Imagen">
            <a:extLst>
              <a:ext uri="{FF2B5EF4-FFF2-40B4-BE49-F238E27FC236}">
                <a16:creationId xmlns:a16="http://schemas.microsoft.com/office/drawing/2014/main" id="{800C650F-DF1F-477B-B8D8-5BE8362944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009" y="4501198"/>
            <a:ext cx="3146499" cy="9659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25 Imagen">
            <a:extLst>
              <a:ext uri="{FF2B5EF4-FFF2-40B4-BE49-F238E27FC236}">
                <a16:creationId xmlns:a16="http://schemas.microsoft.com/office/drawing/2014/main" id="{7C9B57BB-69A8-48FD-A138-7F9283FAFD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" y="4524118"/>
            <a:ext cx="2612839" cy="92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2330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44" y="54504"/>
            <a:ext cx="5013766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Contribuciones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DBD99A3-EF3B-4075-9E7A-9E3647838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7E79EE5-DAAF-49F3-8F76-CC6404993E76}"/>
              </a:ext>
            </a:extLst>
          </p:cNvPr>
          <p:cNvSpPr/>
          <p:nvPr/>
        </p:nvSpPr>
        <p:spPr>
          <a:xfrm>
            <a:off x="1099751" y="1484353"/>
            <a:ext cx="7852980" cy="4252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600" b="1" dirty="0">
                <a:latin typeface="+mj-lt"/>
                <a:ea typeface="Calibri" panose="020F0502020204030204" pitchFamily="34" charset="0"/>
              </a:rPr>
              <a:t>Título: 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A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hybrid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generation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system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modeling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for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residential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use in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isolated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áreas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of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Ecuador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+mj-lt"/>
                <a:ea typeface="Calibri" panose="020F0502020204030204" pitchFamily="34" charset="0"/>
              </a:rPr>
              <a:t>Autores: 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Acosta, J., </a:t>
            </a:r>
            <a:r>
              <a:rPr lang="es-ES" sz="1600" dirty="0" err="1">
                <a:effectLst/>
                <a:latin typeface="+mj-lt"/>
                <a:ea typeface="Calibri" panose="020F0502020204030204" pitchFamily="34" charset="0"/>
              </a:rPr>
              <a:t>Rodriguez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, M., </a:t>
            </a:r>
            <a:r>
              <a:rPr lang="es-ES" sz="1600" dirty="0" err="1">
                <a:effectLst/>
                <a:latin typeface="+mj-lt"/>
                <a:ea typeface="Calibri" panose="020F0502020204030204" pitchFamily="34" charset="0"/>
              </a:rPr>
              <a:t>Alvarez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, C., Arcos-</a:t>
            </a:r>
            <a:r>
              <a:rPr lang="es-ES" sz="1600" dirty="0" err="1">
                <a:effectLst/>
                <a:latin typeface="+mj-lt"/>
                <a:ea typeface="Calibri" panose="020F0502020204030204" pitchFamily="34" charset="0"/>
              </a:rPr>
              <a:t>Aviles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, D., Herrera, M., Ayala, P., Llanos, J., </a:t>
            </a:r>
            <a:r>
              <a:rPr lang="es-ES" sz="1600" dirty="0" err="1">
                <a:effectLst/>
                <a:latin typeface="+mj-lt"/>
                <a:ea typeface="Calibri" panose="020F0502020204030204" pitchFamily="34" charset="0"/>
              </a:rPr>
              <a:t>Martinez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, W.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600" b="1" dirty="0">
                <a:latin typeface="+mj-lt"/>
                <a:ea typeface="Calibri" panose="020F0502020204030204" pitchFamily="34" charset="0"/>
              </a:rPr>
              <a:t>Estado: 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Publicado en la 47th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Conference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of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the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IEEE Industrial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Electronics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Society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(IEEE IECON 2021)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es-ES" sz="1600" dirty="0">
              <a:effectLst/>
              <a:latin typeface="+mj-lt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600" b="1" dirty="0">
                <a:latin typeface="+mj-lt"/>
                <a:ea typeface="Calibri" panose="020F0502020204030204" pitchFamily="34" charset="0"/>
              </a:rPr>
              <a:t>Título: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Design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and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simulation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of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a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hybrid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generation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and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storage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system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to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supply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energy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to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an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isolated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S" sz="1600" dirty="0" err="1">
                <a:latin typeface="+mj-lt"/>
                <a:ea typeface="Calibri" panose="020F0502020204030204" pitchFamily="34" charset="0"/>
              </a:rPr>
              <a:t>community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 in Ecuador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S" sz="1600" b="1" dirty="0">
                <a:effectLst/>
                <a:latin typeface="+mj-lt"/>
                <a:ea typeface="Calibri" panose="020F0502020204030204" pitchFamily="34" charset="0"/>
              </a:rPr>
              <a:t>Estado: 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En </a:t>
            </a:r>
            <a:r>
              <a:rPr lang="es-ES" sz="1600" dirty="0">
                <a:latin typeface="+mj-lt"/>
                <a:ea typeface="Calibri" panose="020F0502020204030204" pitchFamily="34" charset="0"/>
              </a:rPr>
              <a:t>R</a:t>
            </a:r>
            <a:r>
              <a:rPr lang="es-ES" sz="1600" dirty="0">
                <a:effectLst/>
                <a:latin typeface="+mj-lt"/>
                <a:ea typeface="Calibri" panose="020F0502020204030204" pitchFamily="34" charset="0"/>
              </a:rPr>
              <a:t>edacción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678272C-158C-4D0E-8AA1-CF9F3BAAD4A5}"/>
              </a:ext>
            </a:extLst>
          </p:cNvPr>
          <p:cNvSpPr txBox="1"/>
          <p:nvPr/>
        </p:nvSpPr>
        <p:spPr>
          <a:xfrm>
            <a:off x="294078" y="6364041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44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D4562F84-9EA8-486B-B134-2EF17CEDBAD4}"/>
              </a:ext>
            </a:extLst>
          </p:cNvPr>
          <p:cNvSpPr/>
          <p:nvPr/>
        </p:nvSpPr>
        <p:spPr>
          <a:xfrm>
            <a:off x="463378" y="1649627"/>
            <a:ext cx="432000" cy="43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1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F138F0A-2FA8-40BD-AD27-D7E18895E91E}"/>
              </a:ext>
            </a:extLst>
          </p:cNvPr>
          <p:cNvSpPr/>
          <p:nvPr/>
        </p:nvSpPr>
        <p:spPr>
          <a:xfrm>
            <a:off x="463378" y="4623974"/>
            <a:ext cx="432000" cy="4320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2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97DEDA-87B3-449D-AB9D-3202F48918F5}"/>
              </a:ext>
            </a:extLst>
          </p:cNvPr>
          <p:cNvSpPr txBox="1"/>
          <p:nvPr/>
        </p:nvSpPr>
        <p:spPr>
          <a:xfrm>
            <a:off x="390551" y="75135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/>
              <a:t>Artículos</a:t>
            </a:r>
          </a:p>
        </p:txBody>
      </p:sp>
    </p:spTree>
    <p:extLst>
      <p:ext uri="{BB962C8B-B14F-4D97-AF65-F5344CB8AC3E}">
        <p14:creationId xmlns:p14="http://schemas.microsoft.com/office/powerpoint/2010/main" val="9119023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BC241CEF-83DB-47FE-8583-8A41AEEC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7B1CCF-D927-4BF1-B8A7-A78B25A9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9" y="2290219"/>
            <a:ext cx="8231029" cy="1828798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s-ES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GRACIAS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s-ES" sz="44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POR SU ATENCIÓN</a:t>
            </a:r>
            <a:endParaRPr lang="es-EC" sz="44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2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59" y="54504"/>
            <a:ext cx="2940650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Antecedentes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017761-E94B-4F42-95C5-CB08CFDAE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91" y="642936"/>
            <a:ext cx="868830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6D8134-A261-435B-BB6F-1FC9F435BC3C}"/>
              </a:ext>
            </a:extLst>
          </p:cNvPr>
          <p:cNvSpPr txBox="1"/>
          <p:nvPr/>
        </p:nvSpPr>
        <p:spPr>
          <a:xfrm>
            <a:off x="247491" y="859642"/>
            <a:ext cx="8779564" cy="218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Los sistemas de generación híbrido resultan ser mas competitivos por lo cual se busca la optimización de su configuración.</a:t>
            </a:r>
          </a:p>
          <a:p>
            <a:pPr marL="742950" lvl="1" indent="-285750" algn="just">
              <a:lnSpc>
                <a:spcPct val="175000"/>
              </a:lnSpc>
              <a:buFont typeface="Wingdings" panose="05000000000000000000" pitchFamily="2" charset="2"/>
              <a:buChar char="q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Generadores: fotovoltaicos, eólicos, a diésel, etc.</a:t>
            </a:r>
          </a:p>
          <a:p>
            <a:pPr marL="742950" lvl="1" indent="-285750" algn="just">
              <a:lnSpc>
                <a:spcPct val="175000"/>
              </a:lnSpc>
              <a:buFont typeface="Wingdings" panose="05000000000000000000" pitchFamily="2" charset="2"/>
              <a:buChar char="q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Almacenadores: eléctricos, térmicos, etc.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Varios estudios nacionales e internacionales se han realizado sobre este tipo de sistemas.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9FBB99A-8D04-46FD-AF13-4CB1E504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3" y="1942549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1C81A0D-10C9-4FD8-A348-95222808B1C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24205" y="3074204"/>
            <a:ext cx="950334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E45E40-3A46-4D37-9E7B-C5DC56F1A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46" y="3482655"/>
            <a:ext cx="4352162" cy="2274993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:a16="http://schemas.microsoft.com/office/drawing/2014/main" id="{0CF9B5E0-352C-438B-8650-BC153ADF9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1820" y="5768051"/>
            <a:ext cx="301076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Sistema de Generación Híbrido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7477546-288F-4982-9CC4-EF7C2C721DF4}"/>
              </a:ext>
            </a:extLst>
          </p:cNvPr>
          <p:cNvSpPr/>
          <p:nvPr/>
        </p:nvSpPr>
        <p:spPr>
          <a:xfrm>
            <a:off x="3201239" y="5956775"/>
            <a:ext cx="350407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Fuente: (R. Palma-</a:t>
            </a:r>
            <a:r>
              <a:rPr lang="es-EC" altLang="es-EC" sz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Behnke</a:t>
            </a:r>
            <a:r>
              <a:rPr lang="es-EC" alt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, et al., 2011). </a:t>
            </a:r>
            <a:endParaRPr lang="es-EC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B261C5F-C35D-4ABD-B645-AF9C1534F977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87567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722826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59" y="54504"/>
            <a:ext cx="2940650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Antecedentes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53017761-E94B-4F42-95C5-CB08CFDAE0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491" y="642936"/>
            <a:ext cx="868830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A6D8134-A261-435B-BB6F-1FC9F435BC3C}"/>
              </a:ext>
            </a:extLst>
          </p:cNvPr>
          <p:cNvSpPr txBox="1"/>
          <p:nvPr/>
        </p:nvSpPr>
        <p:spPr>
          <a:xfrm>
            <a:off x="247491" y="678388"/>
            <a:ext cx="8779564" cy="218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En Ecuador para el año 2018 la cobertura anual del servicio eléctrico fue de 97.05%</a:t>
            </a:r>
          </a:p>
          <a:p>
            <a:pPr marL="285750" indent="-285750" algn="just">
              <a:lnSpc>
                <a:spcPct val="175000"/>
              </a:lnSpc>
              <a:buFont typeface="Wingdings" panose="05000000000000000000" pitchFamily="2" charset="2"/>
              <a:buChar char="§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Las provincias con los porcentajes de cobertura más bajos fueron:</a:t>
            </a:r>
          </a:p>
          <a:p>
            <a:pPr marL="742950" lvl="1" indent="-285750" algn="just">
              <a:lnSpc>
                <a:spcPct val="175000"/>
              </a:lnSpc>
              <a:buFont typeface="Wingdings" panose="05000000000000000000" pitchFamily="2" charset="2"/>
              <a:buChar char="q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Esmeraldas (87.83%)</a:t>
            </a:r>
          </a:p>
          <a:p>
            <a:pPr marL="742950" lvl="1" indent="-285750" algn="just">
              <a:lnSpc>
                <a:spcPct val="175000"/>
              </a:lnSpc>
              <a:buFont typeface="Wingdings" panose="05000000000000000000" pitchFamily="2" charset="2"/>
              <a:buChar char="q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Santa Elena (88.37%)</a:t>
            </a:r>
          </a:p>
          <a:p>
            <a:pPr marL="742950" lvl="1" indent="-285750" algn="just">
              <a:lnSpc>
                <a:spcPct val="175000"/>
              </a:lnSpc>
              <a:buFont typeface="Wingdings" panose="05000000000000000000" pitchFamily="2" charset="2"/>
              <a:buChar char="q"/>
            </a:pPr>
            <a:r>
              <a:rPr lang="es-EC" sz="1600" dirty="0">
                <a:latin typeface="+mj-lt"/>
                <a:cs typeface="Times New Roman" panose="02020603050405020304" pitchFamily="18" charset="0"/>
              </a:rPr>
              <a:t>Morona Santiago (86.16%)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C9FBB99A-8D04-46FD-AF13-4CB1E504F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533" y="1942549"/>
            <a:ext cx="9145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95707A-BB0C-49E3-ABB9-3AA691AB1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91" y="3210121"/>
            <a:ext cx="5356655" cy="294532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47F19421-643C-45DE-A35C-679761395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0605" y="4313096"/>
            <a:ext cx="35990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kumimoji="0" lang="es-EC" altLang="es-EC" sz="1200" b="1" i="1" u="none" strike="noStrike" cap="none" normalizeH="0" baseline="0" dirty="0" bmk="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igura </a:t>
            </a:r>
            <a:r>
              <a:rPr lang="es-EC" altLang="es-EC" sz="1200" b="1" i="1" dirty="0" bmk="_Toc6181024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s-EC" altLang="es-EC" sz="1200" b="1" i="1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s-EC" altLang="es-EC" sz="1200" b="0" i="0" u="none" strike="noStrike" cap="none" normalizeH="0" baseline="0" dirty="0" bmk="_Toc6181024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Cobertura de Servicio Eléctrico Ecuador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0B4EA57-E745-4D34-8779-8F5F1C9CD33A}"/>
              </a:ext>
            </a:extLst>
          </p:cNvPr>
          <p:cNvSpPr/>
          <p:nvPr/>
        </p:nvSpPr>
        <p:spPr>
          <a:xfrm>
            <a:off x="6370487" y="4544281"/>
            <a:ext cx="20568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s-EC" sz="1200" dirty="0">
                <a:ea typeface="Calibri" panose="020F0502020204030204" pitchFamily="34" charset="0"/>
                <a:cs typeface="Times New Roman" panose="02020603050405020304" pitchFamily="18" charset="0"/>
              </a:rPr>
              <a:t>Fuente: (ARCONEL, 2018). </a:t>
            </a:r>
            <a:endParaRPr lang="es-EC" sz="12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472DE4-FDA1-4D28-97C9-0B2B0DBE40CF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17061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FB02AA1-B1DA-4B88-8D2E-33343D3F4425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7130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0" y="54504"/>
            <a:ext cx="4370309" cy="468018"/>
          </a:xfrm>
        </p:spPr>
        <p:txBody>
          <a:bodyPr/>
          <a:lstStyle/>
          <a:p>
            <a:r>
              <a:rPr lang="es-ES" sz="2400" i="0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  <a:t>Objetivos</a:t>
            </a:r>
            <a:endParaRPr lang="es-EC" sz="2400" i="0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Objetivo General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06962F-FDD9-4579-A8B6-2E5E1B56ACB4}"/>
              </a:ext>
            </a:extLst>
          </p:cNvPr>
          <p:cNvSpPr txBox="1"/>
          <p:nvPr/>
        </p:nvSpPr>
        <p:spPr>
          <a:xfrm>
            <a:off x="192857" y="1012268"/>
            <a:ext cx="8834198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s-EC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Realizar el diseño y simulación de una estrategia de gestión de energía para un sistema de generación y almacenamiento híbrido mediante el empleo de un modelo matemático, perfil de consumo de potencia y datos meteorológicos reales para el abastecimiento de potencia dentro de una comunidad aislada del Ecuador que será implementado a través de Matlab/</a:t>
            </a:r>
            <a:r>
              <a:rPr lang="es-EC" sz="14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Simulink</a:t>
            </a:r>
            <a:r>
              <a:rPr lang="es-EC" sz="14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1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1C2E475-0830-42BE-8A05-7554C91AF9A1}"/>
              </a:ext>
            </a:extLst>
          </p:cNvPr>
          <p:cNvSpPr txBox="1"/>
          <p:nvPr/>
        </p:nvSpPr>
        <p:spPr>
          <a:xfrm>
            <a:off x="203379" y="2610943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i="1" dirty="0">
                <a:latin typeface="+mj-lt"/>
                <a:cs typeface="Times New Roman" panose="02020603050405020304" pitchFamily="18" charset="0"/>
              </a:rPr>
              <a:t>Objetivo Específicos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36F58C-4C46-4ADA-8676-CBE25FC8BF81}"/>
              </a:ext>
            </a:extLst>
          </p:cNvPr>
          <p:cNvSpPr txBox="1"/>
          <p:nvPr/>
        </p:nvSpPr>
        <p:spPr>
          <a:xfrm>
            <a:off x="155695" y="3022495"/>
            <a:ext cx="883419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effectLst/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Realizar el modelamiento del sistema de generación y almacenamiento hibrido mediante el uso de modelos matemáticos del generador a diésel, panel fotovoltaico, y almacenadores térmico y eléctrico que permitan obtener una aproximación a su comportamiento real.</a:t>
            </a:r>
            <a:endParaRPr lang="es-ES" sz="1200" dirty="0">
              <a:effectLst/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effectLst/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Diseñar algoritmos para la determinación de la velocidad de giro óptima del generador a diésel que permitan obtener la mayor cantidad de potencia generada adaptada a las condiciones del escenario propuesto.</a:t>
            </a:r>
            <a:endParaRPr lang="es-ES" sz="1200" dirty="0">
              <a:effectLst/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effectLst/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Diseñar estrategias de gestión de energía basadas en control heurístico y control basado en lógica difusa (FLC) para determinar su desempeño en el control de la tasa de carga/descarga del almacenador eléctrico que forma parte del sistema de almacenamiento.</a:t>
            </a:r>
            <a:endParaRPr lang="es-ES" sz="1200" dirty="0">
              <a:effectLst/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  <a:p>
            <a:pPr marL="342900" lvl="0" indent="-342900" algn="just"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es-EC" sz="1200" dirty="0">
                <a:effectLst/>
                <a:latin typeface="+mj-lt"/>
                <a:ea typeface="Calibri" panose="020F0502020204030204" pitchFamily="34" charset="0"/>
                <a:cs typeface="Symbol" panose="05050102010706020507" pitchFamily="18" charset="2"/>
              </a:rPr>
              <a:t>Comprobar el funcionamiento de las simulaciones con las diferentes configuraciones, escenarios y estrategias de gestión de energía diseñadas mediante el uso de datos de consumo de potencia y meteorológicos propuestos para comparar el desempeño general obtenido.</a:t>
            </a:r>
            <a:endParaRPr lang="es-ES" sz="1200" dirty="0">
              <a:effectLst/>
              <a:latin typeface="+mj-lt"/>
              <a:ea typeface="Calibri" panose="020F0502020204030204" pitchFamily="34" charset="0"/>
              <a:cs typeface="Symbol" panose="05050102010706020507" pitchFamily="18" charset="2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D022CE4-EF40-4CE1-B5A2-8FE3239451EE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2944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65CA9EF-0612-4CD2-B86E-2F369A012B33}"/>
              </a:ext>
            </a:extLst>
          </p:cNvPr>
          <p:cNvSpPr txBox="1"/>
          <p:nvPr/>
        </p:nvSpPr>
        <p:spPr>
          <a:xfrm>
            <a:off x="118533" y="273604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>
                <a:latin typeface="+mj-lt"/>
                <a:cs typeface="Times New Roman" panose="02020603050405020304" pitchFamily="18" charset="0"/>
              </a:rPr>
              <a:t>ÍNDICE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03A871E5-6E23-4536-8ED7-E8EF1FBE7F13}"/>
              </a:ext>
            </a:extLst>
          </p:cNvPr>
          <p:cNvGrpSpPr/>
          <p:nvPr/>
        </p:nvGrpSpPr>
        <p:grpSpPr>
          <a:xfrm>
            <a:off x="977054" y="790068"/>
            <a:ext cx="7256369" cy="419305"/>
            <a:chOff x="323660" y="209744"/>
            <a:chExt cx="7256369" cy="419305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7455E71E-4F55-4718-998B-2659AEAFD23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F04BF3E-B6DC-4280-92EC-819AF0F12B57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Antecedentes</a:t>
              </a:r>
            </a:p>
          </p:txBody>
        </p:sp>
      </p:grpSp>
      <p:sp>
        <p:nvSpPr>
          <p:cNvPr id="8" name="Elipse 7">
            <a:extLst>
              <a:ext uri="{FF2B5EF4-FFF2-40B4-BE49-F238E27FC236}">
                <a16:creationId xmlns:a16="http://schemas.microsoft.com/office/drawing/2014/main" id="{D2F769CD-8FD5-4598-B725-678AF72EAAC7}"/>
              </a:ext>
            </a:extLst>
          </p:cNvPr>
          <p:cNvSpPr/>
          <p:nvPr/>
        </p:nvSpPr>
        <p:spPr>
          <a:xfrm>
            <a:off x="601998" y="737656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ECC3EDB9-C166-459E-AF98-2698FAE1C7CA}"/>
              </a:ext>
            </a:extLst>
          </p:cNvPr>
          <p:cNvGrpSpPr/>
          <p:nvPr/>
        </p:nvGrpSpPr>
        <p:grpSpPr>
          <a:xfrm>
            <a:off x="977054" y="1466795"/>
            <a:ext cx="7256369" cy="419305"/>
            <a:chOff x="323660" y="209744"/>
            <a:chExt cx="7256369" cy="419305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7CD1705-4B8E-4F93-810D-A11C3E838800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9F99BFEB-011C-46BA-9288-2CEA1D108164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Objetivos</a:t>
              </a:r>
            </a:p>
          </p:txBody>
        </p:sp>
      </p:grpSp>
      <p:sp>
        <p:nvSpPr>
          <p:cNvPr id="12" name="Elipse 11">
            <a:extLst>
              <a:ext uri="{FF2B5EF4-FFF2-40B4-BE49-F238E27FC236}">
                <a16:creationId xmlns:a16="http://schemas.microsoft.com/office/drawing/2014/main" id="{2CD92594-B24E-47A1-A6B7-5750068FBC9F}"/>
              </a:ext>
            </a:extLst>
          </p:cNvPr>
          <p:cNvSpPr/>
          <p:nvPr/>
        </p:nvSpPr>
        <p:spPr>
          <a:xfrm>
            <a:off x="601998" y="1414383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E832DFE-250F-4798-A02F-5A23C966D126}"/>
              </a:ext>
            </a:extLst>
          </p:cNvPr>
          <p:cNvGrpSpPr/>
          <p:nvPr/>
        </p:nvGrpSpPr>
        <p:grpSpPr>
          <a:xfrm>
            <a:off x="977054" y="2143522"/>
            <a:ext cx="7256369" cy="419305"/>
            <a:chOff x="323660" y="209744"/>
            <a:chExt cx="7256369" cy="419305"/>
          </a:xfrm>
          <a:solidFill>
            <a:srgbClr val="00B050"/>
          </a:solidFill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6703C95-F8E9-4347-9972-10242D024F1B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48A34BD-2358-4982-A8D2-F85A1A91063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grpFill/>
            <a:ln w="19050">
              <a:solidFill>
                <a:schemeClr val="tx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Modelos matemáticos de elementos utilizados</a:t>
              </a:r>
            </a:p>
          </p:txBody>
        </p:sp>
      </p:grpSp>
      <p:sp>
        <p:nvSpPr>
          <p:cNvPr id="16" name="Elipse 15">
            <a:extLst>
              <a:ext uri="{FF2B5EF4-FFF2-40B4-BE49-F238E27FC236}">
                <a16:creationId xmlns:a16="http://schemas.microsoft.com/office/drawing/2014/main" id="{AE90B337-8EC8-49FE-8840-529FE3A54A86}"/>
              </a:ext>
            </a:extLst>
          </p:cNvPr>
          <p:cNvSpPr/>
          <p:nvPr/>
        </p:nvSpPr>
        <p:spPr>
          <a:xfrm>
            <a:off x="601998" y="2091110"/>
            <a:ext cx="524131" cy="524131"/>
          </a:xfrm>
          <a:prstGeom prst="ellipse">
            <a:avLst/>
          </a:prstGeom>
          <a:solidFill>
            <a:srgbClr val="00B050"/>
          </a:solidFill>
          <a:ln w="19050">
            <a:solidFill>
              <a:schemeClr val="tx1"/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8594EE2F-6C0D-4C89-8ABD-C13DAF2511A8}"/>
              </a:ext>
            </a:extLst>
          </p:cNvPr>
          <p:cNvGrpSpPr/>
          <p:nvPr/>
        </p:nvGrpSpPr>
        <p:grpSpPr>
          <a:xfrm>
            <a:off x="977054" y="3413459"/>
            <a:ext cx="7256369" cy="419305"/>
            <a:chOff x="323660" y="209744"/>
            <a:chExt cx="7256369" cy="419305"/>
          </a:xfrm>
        </p:grpSpPr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938BD22C-4781-46C8-B042-E873E4F5F03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77B2CD85-2605-4EC0-9CCA-4CDE9651C635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Algori</a:t>
              </a: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tmo para la determinación de la velocidad óptima de giro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Elipse 19">
            <a:extLst>
              <a:ext uri="{FF2B5EF4-FFF2-40B4-BE49-F238E27FC236}">
                <a16:creationId xmlns:a16="http://schemas.microsoft.com/office/drawing/2014/main" id="{ED6F90E3-3B37-479C-92F9-6504E8CFC68D}"/>
              </a:ext>
            </a:extLst>
          </p:cNvPr>
          <p:cNvSpPr/>
          <p:nvPr/>
        </p:nvSpPr>
        <p:spPr>
          <a:xfrm>
            <a:off x="601998" y="3361047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ED58A57-D90F-447E-9B91-784E15FB9F3B}"/>
              </a:ext>
            </a:extLst>
          </p:cNvPr>
          <p:cNvGrpSpPr/>
          <p:nvPr/>
        </p:nvGrpSpPr>
        <p:grpSpPr>
          <a:xfrm>
            <a:off x="977054" y="4088520"/>
            <a:ext cx="7256369" cy="419305"/>
            <a:chOff x="323660" y="209744"/>
            <a:chExt cx="7256369" cy="419305"/>
          </a:xfrm>
        </p:grpSpPr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B079496C-74B0-460C-BA2F-B6C03E5D54DF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7DD5412-F4F3-43B4-B383-D92AE5FA1B18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Diseño de estrategias para el Sistema de Gestión de Energía (EMS)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Elipse 23">
            <a:extLst>
              <a:ext uri="{FF2B5EF4-FFF2-40B4-BE49-F238E27FC236}">
                <a16:creationId xmlns:a16="http://schemas.microsoft.com/office/drawing/2014/main" id="{C2E50173-7D1A-4AC7-AED9-5F972A8C1322}"/>
              </a:ext>
            </a:extLst>
          </p:cNvPr>
          <p:cNvSpPr/>
          <p:nvPr/>
        </p:nvSpPr>
        <p:spPr>
          <a:xfrm>
            <a:off x="601998" y="4036108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EEC058AA-4289-49C4-A9DF-5B85503D60AF}"/>
              </a:ext>
            </a:extLst>
          </p:cNvPr>
          <p:cNvGrpSpPr/>
          <p:nvPr/>
        </p:nvGrpSpPr>
        <p:grpSpPr>
          <a:xfrm>
            <a:off x="977054" y="4763581"/>
            <a:ext cx="7256369" cy="419305"/>
            <a:chOff x="323660" y="209744"/>
            <a:chExt cx="7256369" cy="419305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41E68807-FDD8-4321-9851-189790145B07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6EC8957-80E3-4BA2-BE3C-28E7DEA846ED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Resultados</a:t>
              </a:r>
            </a:p>
          </p:txBody>
        </p: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D892BCFC-62A6-41D9-9674-2F7A2D65FF70}"/>
              </a:ext>
            </a:extLst>
          </p:cNvPr>
          <p:cNvSpPr/>
          <p:nvPr/>
        </p:nvSpPr>
        <p:spPr>
          <a:xfrm>
            <a:off x="601998" y="4711169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9" name="Grupo 28">
            <a:extLst>
              <a:ext uri="{FF2B5EF4-FFF2-40B4-BE49-F238E27FC236}">
                <a16:creationId xmlns:a16="http://schemas.microsoft.com/office/drawing/2014/main" id="{CC7B2F6F-865C-4058-B9D1-5921DE828118}"/>
              </a:ext>
            </a:extLst>
          </p:cNvPr>
          <p:cNvGrpSpPr/>
          <p:nvPr/>
        </p:nvGrpSpPr>
        <p:grpSpPr>
          <a:xfrm>
            <a:off x="977054" y="5438642"/>
            <a:ext cx="7256369" cy="419305"/>
            <a:chOff x="323660" y="209744"/>
            <a:chExt cx="7256369" cy="419305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9B60D342-F6E5-42DC-9D78-8B1F97D7DFE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0C81A5CC-2291-4E35-A9B4-4B189A0A909E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b="0" kern="1200" cap="none" spc="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Conclusiones y Recomendaciones</a:t>
              </a:r>
            </a:p>
          </p:txBody>
        </p:sp>
      </p:grpSp>
      <p:sp>
        <p:nvSpPr>
          <p:cNvPr id="32" name="Elipse 31">
            <a:extLst>
              <a:ext uri="{FF2B5EF4-FFF2-40B4-BE49-F238E27FC236}">
                <a16:creationId xmlns:a16="http://schemas.microsoft.com/office/drawing/2014/main" id="{EF744FEF-5BDD-40AA-8239-0753D4F62EC6}"/>
              </a:ext>
            </a:extLst>
          </p:cNvPr>
          <p:cNvSpPr/>
          <p:nvPr/>
        </p:nvSpPr>
        <p:spPr>
          <a:xfrm>
            <a:off x="601998" y="5386230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33" name="Grupo 32">
            <a:extLst>
              <a:ext uri="{FF2B5EF4-FFF2-40B4-BE49-F238E27FC236}">
                <a16:creationId xmlns:a16="http://schemas.microsoft.com/office/drawing/2014/main" id="{0E7F3DB1-D4A2-4E8E-B440-5604A68F3B1C}"/>
              </a:ext>
            </a:extLst>
          </p:cNvPr>
          <p:cNvGrpSpPr/>
          <p:nvPr/>
        </p:nvGrpSpPr>
        <p:grpSpPr>
          <a:xfrm>
            <a:off x="977054" y="2783436"/>
            <a:ext cx="7256369" cy="419305"/>
            <a:chOff x="323660" y="209744"/>
            <a:chExt cx="7256369" cy="419305"/>
          </a:xfrm>
        </p:grpSpPr>
        <p:sp>
          <p:nvSpPr>
            <p:cNvPr id="34" name="Rectángulo 33">
              <a:extLst>
                <a:ext uri="{FF2B5EF4-FFF2-40B4-BE49-F238E27FC236}">
                  <a16:creationId xmlns:a16="http://schemas.microsoft.com/office/drawing/2014/main" id="{982A8078-AFCF-4D8A-A189-EBE20B0615B9}"/>
                </a:ext>
              </a:extLst>
            </p:cNvPr>
            <p:cNvSpPr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2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ABBBB7AF-FB9F-4244-8148-A1B7E7438F0B}"/>
                </a:ext>
              </a:extLst>
            </p:cNvPr>
            <p:cNvSpPr txBox="1"/>
            <p:nvPr/>
          </p:nvSpPr>
          <p:spPr>
            <a:xfrm>
              <a:off x="323660" y="209744"/>
              <a:ext cx="7256369" cy="419305"/>
            </a:xfrm>
            <a:prstGeom prst="rect">
              <a:avLst/>
            </a:prstGeom>
            <a:ln w="19050">
              <a:solidFill>
                <a:schemeClr val="bg2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32823" tIns="35560" rIns="35560" bIns="35560" numCol="1" spcCol="1270" anchor="ctr" anchorCtr="0">
              <a:noAutofit/>
            </a:bodyPr>
            <a:lstStyle/>
            <a:p>
              <a:pPr marL="0" lvl="0" indent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C" sz="1400" dirty="0">
                  <a:ln w="0"/>
                  <a:solidFill>
                    <a:schemeClr val="bg2">
                      <a:lumMod val="40000"/>
                      <a:lumOff val="6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cs typeface="Times New Roman" panose="02020603050405020304" pitchFamily="18" charset="0"/>
                </a:rPr>
                <a:t>Perfil de consumo de potencia y datos meteorológicos de la zona</a:t>
              </a:r>
              <a:endParaRPr lang="es-EC" sz="1400" b="0" kern="1200" cap="none" spc="0" dirty="0">
                <a:ln w="0"/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Times New Roman" panose="02020603050405020304" pitchFamily="18" charset="0"/>
              </a:endParaRPr>
            </a:p>
          </p:txBody>
        </p:sp>
      </p:grpSp>
      <p:sp>
        <p:nvSpPr>
          <p:cNvPr id="36" name="Elipse 35">
            <a:extLst>
              <a:ext uri="{FF2B5EF4-FFF2-40B4-BE49-F238E27FC236}">
                <a16:creationId xmlns:a16="http://schemas.microsoft.com/office/drawing/2014/main" id="{F68E40D9-1652-41ED-8FC4-8A041285DCCF}"/>
              </a:ext>
            </a:extLst>
          </p:cNvPr>
          <p:cNvSpPr/>
          <p:nvPr/>
        </p:nvSpPr>
        <p:spPr>
          <a:xfrm>
            <a:off x="601998" y="2731024"/>
            <a:ext cx="524131" cy="524131"/>
          </a:xfrm>
          <a:prstGeom prst="ellips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E0970E87-C1F5-412E-B125-FA65611BC771}"/>
              </a:ext>
            </a:extLst>
          </p:cNvPr>
          <p:cNvSpPr txBox="1"/>
          <p:nvPr/>
        </p:nvSpPr>
        <p:spPr>
          <a:xfrm>
            <a:off x="294078" y="636404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0769782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pe}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pe}" id="{7F31CE40-40C9-4D11-93DD-CCA3A5642D58}" vid="{814B2196-759D-498A-852F-BA38CD4EBCA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24225</TotalTime>
  <Words>2647</Words>
  <Application>Microsoft Office PowerPoint</Application>
  <PresentationFormat>Personalizado</PresentationFormat>
  <Paragraphs>387</Paragraphs>
  <Slides>45</Slides>
  <Notes>35</Notes>
  <HiddenSlides>0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45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Symbol</vt:lpstr>
      <vt:lpstr>Times New Roman</vt:lpstr>
      <vt:lpstr>Trebuchet MS</vt:lpstr>
      <vt:lpstr>Wingdings</vt:lpstr>
      <vt:lpstr>1_Tema de Office</vt:lpstr>
      <vt:lpstr>TemaESPE</vt:lpstr>
      <vt:lpstr>espe}</vt:lpstr>
      <vt:lpstr>Tema de Office</vt:lpstr>
      <vt:lpstr>CorelDRAW</vt:lpstr>
      <vt:lpstr>Equation</vt:lpstr>
      <vt:lpstr>Presentación de PowerPoint</vt:lpstr>
      <vt:lpstr>Presentación de PowerPoint</vt:lpstr>
      <vt:lpstr>Presentación de PowerPoint</vt:lpstr>
      <vt:lpstr>Antecedentes</vt:lpstr>
      <vt:lpstr>Antecedentes</vt:lpstr>
      <vt:lpstr>Antecedentes</vt:lpstr>
      <vt:lpstr>Presentación de PowerPoint</vt:lpstr>
      <vt:lpstr>Objetivos</vt:lpstr>
      <vt:lpstr>Presentación de PowerPoint</vt:lpstr>
      <vt:lpstr>Sistema de Generación</vt:lpstr>
      <vt:lpstr>Sistema de Generación</vt:lpstr>
      <vt:lpstr>Sistema de Almacenamiento</vt:lpstr>
      <vt:lpstr>Sistema de Almacenamiento</vt:lpstr>
      <vt:lpstr>Presentación de PowerPoint</vt:lpstr>
      <vt:lpstr>Perfil de consumo de potencia para una comunidad aislada</vt:lpstr>
      <vt:lpstr>Perfil de consumo de potencia para una comunidad aislada</vt:lpstr>
      <vt:lpstr>Datos meteorológicos de la zona</vt:lpstr>
      <vt:lpstr>Presentación de PowerPoint</vt:lpstr>
      <vt:lpstr>Diseño del algoritmo</vt:lpstr>
      <vt:lpstr>Presentación de PowerPoint</vt:lpstr>
      <vt:lpstr>Estrategia basada en Control Heurístico</vt:lpstr>
      <vt:lpstr>Estrategia basada en Control Heurístico</vt:lpstr>
      <vt:lpstr>Estrategia basada en Control por Lógica Difusa (FLC)</vt:lpstr>
      <vt:lpstr>Estrategia basada en Control por Lógica Difusa (FLC)</vt:lpstr>
      <vt:lpstr>Estrategia basada en Control por Lógica Difusa (FLC)</vt:lpstr>
      <vt:lpstr>Presentación de PowerPoint</vt:lpstr>
      <vt:lpstr>Simulación en Matlab/Simulink</vt:lpstr>
      <vt:lpstr>Configuración Sistema de Generación Híbrido</vt:lpstr>
      <vt:lpstr>Configuración Sistema de Generación Híbrido</vt:lpstr>
      <vt:lpstr>Configuración Sistema de Generación Híbrido</vt:lpstr>
      <vt:lpstr>Configuración Sistema de Generación Híbrido</vt:lpstr>
      <vt:lpstr>Configuración Sistema de Generación Híbrido</vt:lpstr>
      <vt:lpstr>Configuración Sistema de Generación Híbrido</vt:lpstr>
      <vt:lpstr>Estrategia de Gestión de Energía</vt:lpstr>
      <vt:lpstr>Presentación de PowerPoint</vt:lpstr>
      <vt:lpstr>Estrategia de Gestión de Energía</vt:lpstr>
      <vt:lpstr>Estrategia de Gestión de Energía</vt:lpstr>
      <vt:lpstr>Estrategia de Gestión de Energía</vt:lpstr>
      <vt:lpstr>Estrategia de Gestión de Energía</vt:lpstr>
      <vt:lpstr>Presentación de PowerPoint</vt:lpstr>
      <vt:lpstr>Conclusiones y Recomendaciones</vt:lpstr>
      <vt:lpstr>Conclusiones y Recomendaciones</vt:lpstr>
      <vt:lpstr>Reconocimientos</vt:lpstr>
      <vt:lpstr>Contribuciones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Acosta</dc:creator>
  <cp:lastModifiedBy>jonathan acosta</cp:lastModifiedBy>
  <cp:revision>1017</cp:revision>
  <cp:lastPrinted>2017-09-14T21:27:46Z</cp:lastPrinted>
  <dcterms:created xsi:type="dcterms:W3CDTF">2015-11-03T05:21:31Z</dcterms:created>
  <dcterms:modified xsi:type="dcterms:W3CDTF">2022-02-08T15:49:48Z</dcterms:modified>
</cp:coreProperties>
</file>