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7099300" cy="10234613"/>
  <p:embeddedFontLst>
    <p:embeddedFont>
      <p:font typeface="Average" panose="020B0604020202020204" charset="0"/>
      <p:regular r:id="rId20"/>
    </p:embeddedFont>
    <p:embeddedFont>
      <p:font typeface="Calibri" panose="020F0502020204030204" pitchFamily="34" charset="0"/>
      <p:regular r:id="rId21"/>
      <p:bold r:id="rId22"/>
      <p:italic r:id="rId23"/>
      <p:boldItalic r:id="rId24"/>
    </p:embeddedFont>
    <p:embeddedFont>
      <p:font typeface="Lato" panose="020F0502020204030203" pitchFamily="34" charset="0"/>
      <p:regular r:id="rId25"/>
      <p:bold r:id="rId26"/>
      <p:italic r:id="rId27"/>
      <p:boldItalic r:id="rId28"/>
    </p:embeddedFont>
    <p:embeddedFont>
      <p:font typeface="Montserrat" panose="00000500000000000000" pitchFamily="2"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
      <p:font typeface="Open Sans ExtraBold" panose="020B0906030804020204" pitchFamily="34" charset="0"/>
      <p:bold r:id="rId37"/>
      <p:boldItalic r:id="rId38"/>
    </p:embeddedFont>
    <p:embeddedFont>
      <p:font typeface="Roboto" panose="02000000000000000000" pitchFamily="2" charset="0"/>
      <p:regular r:id="rId39"/>
      <p:bold r:id="rId40"/>
      <p:italic r:id="rId41"/>
      <p:boldItalic r:id="rId42"/>
    </p:embeddedFont>
    <p:embeddedFont>
      <p:font typeface="Roboto Light" panose="02000000000000000000" pitchFamily="2" charset="0"/>
      <p:regular r:id="rId43"/>
      <p:bold r:id="rId44"/>
      <p:italic r:id="rId45"/>
      <p:boldItalic r:id="rId46"/>
    </p:embeddedFont>
    <p:embeddedFont>
      <p:font typeface="Roboto Medium" panose="02000000000000000000" pitchFamily="2" charset="0"/>
      <p:regular r:id="rId47"/>
      <p:bold r:id="rId48"/>
      <p:italic r:id="rId49"/>
      <p:boldItalic r:id="rId50"/>
    </p:embeddedFont>
    <p:embeddedFont>
      <p:font typeface="Roboto Thin" panose="02000000000000000000" pitchFamily="2"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570"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font" Target="fonts/font28.fntdata"/><Relationship Id="rId50" Type="http://schemas.openxmlformats.org/officeDocument/2006/relationships/font" Target="fonts/font31.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font" Target="fonts/font2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font" Target="fonts/font22.fntdata"/><Relationship Id="rId54" Type="http://schemas.openxmlformats.org/officeDocument/2006/relationships/font" Target="fonts/font3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font" Target="fonts/font26.fntdata"/><Relationship Id="rId53" Type="http://schemas.openxmlformats.org/officeDocument/2006/relationships/font" Target="fonts/font34.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49" Type="http://schemas.openxmlformats.org/officeDocument/2006/relationships/font" Target="fonts/font30.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font" Target="fonts/font25.fntdata"/><Relationship Id="rId52" Type="http://schemas.openxmlformats.org/officeDocument/2006/relationships/font" Target="fonts/font3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 Id="rId48" Type="http://schemas.openxmlformats.org/officeDocument/2006/relationships/font" Target="fonts/font29.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32.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6363" cy="511731"/>
          </a:xfrm>
          <a:prstGeom prst="rect">
            <a:avLst/>
          </a:prstGeom>
          <a:noFill/>
          <a:ln>
            <a:noFill/>
          </a:ln>
        </p:spPr>
        <p:txBody>
          <a:bodyPr spcFirstLastPara="1" wrap="square" lIns="99875" tIns="49925" rIns="99875" bIns="499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1293" y="0"/>
            <a:ext cx="3076363" cy="511731"/>
          </a:xfrm>
          <a:prstGeom prst="rect">
            <a:avLst/>
          </a:prstGeom>
          <a:noFill/>
          <a:ln>
            <a:noFill/>
          </a:ln>
        </p:spPr>
        <p:txBody>
          <a:bodyPr spcFirstLastPara="1" wrap="square" lIns="99875" tIns="49925" rIns="99875" bIns="49925" anchor="t"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930" y="4861443"/>
            <a:ext cx="5679440" cy="4605576"/>
          </a:xfrm>
          <a:prstGeom prst="rect">
            <a:avLst/>
          </a:prstGeom>
          <a:noFill/>
          <a:ln>
            <a:noFill/>
          </a:ln>
        </p:spPr>
        <p:txBody>
          <a:bodyPr spcFirstLastPara="1" wrap="square" lIns="99875" tIns="49925" rIns="99875" bIns="499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6"/>
            <a:ext cx="3076363" cy="511731"/>
          </a:xfrm>
          <a:prstGeom prst="rect">
            <a:avLst/>
          </a:prstGeom>
          <a:noFill/>
          <a:ln>
            <a:noFill/>
          </a:ln>
        </p:spPr>
        <p:txBody>
          <a:bodyPr spcFirstLastPara="1" wrap="square" lIns="99875" tIns="49925" rIns="99875" bIns="49925"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1293" y="9721106"/>
            <a:ext cx="3076363" cy="511731"/>
          </a:xfrm>
          <a:prstGeom prst="rect">
            <a:avLst/>
          </a:prstGeom>
          <a:noFill/>
          <a:ln>
            <a:noFill/>
          </a:ln>
        </p:spPr>
        <p:txBody>
          <a:bodyPr spcFirstLastPara="1" wrap="square" lIns="99875" tIns="49925" rIns="99875" bIns="499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EC" sz="1400" b="0" i="0" u="none" strike="noStrike" cap="none">
                <a:solidFill>
                  <a:schemeClr val="dk1"/>
                </a:solidFill>
                <a:latin typeface="Calibri"/>
                <a:ea typeface="Calibri"/>
                <a:cs typeface="Calibri"/>
                <a:sym typeface="Calibri"/>
              </a:rPr>
              <a:t>‹Nº›</a:t>
            </a:fld>
            <a:endParaRPr sz="14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507dffd565_0_0: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g507dffd565_0_0: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66" name="Google Shape;66;g507dffd565_0_0: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SzPts val="1400"/>
              <a:buNone/>
            </a:pPr>
            <a:fld id="{00000000-1234-1234-1234-123412341234}" type="slidenum">
              <a:rPr lang="es-EC"/>
              <a:t>1</a:t>
            </a:fld>
            <a:endParaRPr/>
          </a:p>
        </p:txBody>
      </p:sp>
      <p:sp>
        <p:nvSpPr>
          <p:cNvPr id="67" name="Google Shape;67;g507dffd565_0_0:notes"/>
          <p:cNvSpPr txBox="1">
            <a:spLocks noGrp="1"/>
          </p:cNvSpPr>
          <p:nvPr>
            <p:ph type="ftr" idx="11"/>
          </p:nvPr>
        </p:nvSpPr>
        <p:spPr>
          <a:xfrm>
            <a:off x="0" y="9721106"/>
            <a:ext cx="3076500" cy="511800"/>
          </a:xfrm>
          <a:prstGeom prst="rect">
            <a:avLst/>
          </a:prstGeom>
          <a:noFill/>
          <a:ln>
            <a:noFill/>
          </a:ln>
        </p:spPr>
        <p:txBody>
          <a:bodyPr spcFirstLastPara="1" wrap="square" lIns="99875" tIns="49925" rIns="99875" bIns="49925" anchor="b" anchorCtr="0">
            <a:noAutofit/>
          </a:bodyPr>
          <a:lstStyle/>
          <a:p>
            <a:pPr marL="0" lvl="0" indent="0" algn="l" rtl="0">
              <a:lnSpc>
                <a:spcPct val="100000"/>
              </a:lnSpc>
              <a:spcBef>
                <a:spcPts val="0"/>
              </a:spcBef>
              <a:spcAft>
                <a:spcPts val="0"/>
              </a:spcAft>
              <a:buSzPts val="1400"/>
              <a:buNone/>
            </a:pPr>
            <a:r>
              <a:rPr lang="es-EC"/>
              <a:t>CÓDIGO: SGC.DI.269       VERSIÓN: 1.0        DICIEMBRE 13 2011</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0df0fc5a8b_0_1558:notes"/>
          <p:cNvSpPr>
            <a:spLocks noGrp="1" noRot="1" noChangeAspect="1"/>
          </p:cNvSpPr>
          <p:nvPr>
            <p:ph type="sldImg" idx="2"/>
          </p:nvPr>
        </p:nvSpPr>
        <p:spPr>
          <a:xfrm>
            <a:off x="990600" y="768350"/>
            <a:ext cx="5118000" cy="3838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0df0fc5a8b_0_1558:notes"/>
          <p:cNvSpPr txBox="1">
            <a:spLocks noGrp="1"/>
          </p:cNvSpPr>
          <p:nvPr>
            <p:ph type="body" idx="1"/>
          </p:nvPr>
        </p:nvSpPr>
        <p:spPr>
          <a:xfrm>
            <a:off x="709930" y="4861443"/>
            <a:ext cx="5679300" cy="4605600"/>
          </a:xfrm>
          <a:prstGeom prst="rect">
            <a:avLst/>
          </a:prstGeom>
        </p:spPr>
        <p:txBody>
          <a:bodyPr spcFirstLastPara="1" wrap="square" lIns="99875" tIns="49925" rIns="99875" bIns="49925" anchor="t" anchorCtr="0">
            <a:noAutofit/>
          </a:bodyPr>
          <a:lstStyle/>
          <a:p>
            <a:pPr marL="0" lvl="0" indent="0" algn="l" rtl="0">
              <a:spcBef>
                <a:spcPts val="0"/>
              </a:spcBef>
              <a:spcAft>
                <a:spcPts val="0"/>
              </a:spcAft>
              <a:buNone/>
            </a:pPr>
            <a:endParaRPr/>
          </a:p>
        </p:txBody>
      </p:sp>
      <p:sp>
        <p:nvSpPr>
          <p:cNvPr id="340" name="Google Shape;340;g10df0fc5a8b_0_1558:notes"/>
          <p:cNvSpPr txBox="1">
            <a:spLocks noGrp="1"/>
          </p:cNvSpPr>
          <p:nvPr>
            <p:ph type="sldNum" idx="12"/>
          </p:nvPr>
        </p:nvSpPr>
        <p:spPr>
          <a:xfrm>
            <a:off x="4021293" y="9721106"/>
            <a:ext cx="3076500" cy="511800"/>
          </a:xfrm>
          <a:prstGeom prst="rect">
            <a:avLst/>
          </a:prstGeom>
        </p:spPr>
        <p:txBody>
          <a:bodyPr spcFirstLastPara="1" wrap="square" lIns="99875" tIns="49925" rIns="99875" bIns="49925" anchor="b"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s-EC"/>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11938df5ca_0_1778:notes"/>
          <p:cNvSpPr>
            <a:spLocks noGrp="1" noRot="1" noChangeAspect="1"/>
          </p:cNvSpPr>
          <p:nvPr>
            <p:ph type="sldImg" idx="2"/>
          </p:nvPr>
        </p:nvSpPr>
        <p:spPr>
          <a:xfrm>
            <a:off x="990600" y="768350"/>
            <a:ext cx="5118000" cy="3838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111938df5ca_0_1778:notes"/>
          <p:cNvSpPr txBox="1">
            <a:spLocks noGrp="1"/>
          </p:cNvSpPr>
          <p:nvPr>
            <p:ph type="body" idx="1"/>
          </p:nvPr>
        </p:nvSpPr>
        <p:spPr>
          <a:xfrm>
            <a:off x="709930" y="4861443"/>
            <a:ext cx="5679300" cy="4605600"/>
          </a:xfrm>
          <a:prstGeom prst="rect">
            <a:avLst/>
          </a:prstGeom>
        </p:spPr>
        <p:txBody>
          <a:bodyPr spcFirstLastPara="1" wrap="square" lIns="99875" tIns="49925" rIns="99875" bIns="49925" anchor="t" anchorCtr="0">
            <a:noAutofit/>
          </a:bodyPr>
          <a:lstStyle/>
          <a:p>
            <a:pPr marL="0" lvl="0" indent="0" algn="l" rtl="0">
              <a:spcBef>
                <a:spcPts val="0"/>
              </a:spcBef>
              <a:spcAft>
                <a:spcPts val="0"/>
              </a:spcAft>
              <a:buNone/>
            </a:pPr>
            <a:endParaRPr/>
          </a:p>
        </p:txBody>
      </p:sp>
      <p:sp>
        <p:nvSpPr>
          <p:cNvPr id="355" name="Google Shape;355;g111938df5ca_0_1778:notes"/>
          <p:cNvSpPr txBox="1">
            <a:spLocks noGrp="1"/>
          </p:cNvSpPr>
          <p:nvPr>
            <p:ph type="sldNum" idx="12"/>
          </p:nvPr>
        </p:nvSpPr>
        <p:spPr>
          <a:xfrm>
            <a:off x="4021293" y="9721106"/>
            <a:ext cx="3076500" cy="511800"/>
          </a:xfrm>
          <a:prstGeom prst="rect">
            <a:avLst/>
          </a:prstGeom>
        </p:spPr>
        <p:txBody>
          <a:bodyPr spcFirstLastPara="1" wrap="square" lIns="99875" tIns="49925" rIns="99875" bIns="49925" anchor="b"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s-EC"/>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10df0fc5a8b_0_1570:notes"/>
          <p:cNvSpPr>
            <a:spLocks noGrp="1" noRot="1" noChangeAspect="1"/>
          </p:cNvSpPr>
          <p:nvPr>
            <p:ph type="sldImg" idx="2"/>
          </p:nvPr>
        </p:nvSpPr>
        <p:spPr>
          <a:xfrm>
            <a:off x="990600" y="768350"/>
            <a:ext cx="5118000" cy="3838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10df0fc5a8b_0_1570:notes"/>
          <p:cNvSpPr txBox="1">
            <a:spLocks noGrp="1"/>
          </p:cNvSpPr>
          <p:nvPr>
            <p:ph type="body" idx="1"/>
          </p:nvPr>
        </p:nvSpPr>
        <p:spPr>
          <a:xfrm>
            <a:off x="709930" y="4861443"/>
            <a:ext cx="5679300" cy="4605600"/>
          </a:xfrm>
          <a:prstGeom prst="rect">
            <a:avLst/>
          </a:prstGeom>
        </p:spPr>
        <p:txBody>
          <a:bodyPr spcFirstLastPara="1" wrap="square" lIns="99875" tIns="49925" rIns="99875" bIns="49925" anchor="t" anchorCtr="0">
            <a:noAutofit/>
          </a:bodyPr>
          <a:lstStyle/>
          <a:p>
            <a:pPr marL="0" lvl="0" indent="0" algn="l" rtl="0">
              <a:spcBef>
                <a:spcPts val="0"/>
              </a:spcBef>
              <a:spcAft>
                <a:spcPts val="0"/>
              </a:spcAft>
              <a:buNone/>
            </a:pPr>
            <a:endParaRPr/>
          </a:p>
        </p:txBody>
      </p:sp>
      <p:sp>
        <p:nvSpPr>
          <p:cNvPr id="419" name="Google Shape;419;g10df0fc5a8b_0_1570:notes"/>
          <p:cNvSpPr txBox="1">
            <a:spLocks noGrp="1"/>
          </p:cNvSpPr>
          <p:nvPr>
            <p:ph type="sldNum" idx="12"/>
          </p:nvPr>
        </p:nvSpPr>
        <p:spPr>
          <a:xfrm>
            <a:off x="4021293" y="9721106"/>
            <a:ext cx="3076500" cy="511800"/>
          </a:xfrm>
          <a:prstGeom prst="rect">
            <a:avLst/>
          </a:prstGeom>
        </p:spPr>
        <p:txBody>
          <a:bodyPr spcFirstLastPara="1" wrap="square" lIns="99875" tIns="49925" rIns="99875" bIns="49925" anchor="b"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s-EC"/>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111938df5ca_0_2328:notes"/>
          <p:cNvSpPr>
            <a:spLocks noGrp="1" noRot="1" noChangeAspect="1"/>
          </p:cNvSpPr>
          <p:nvPr>
            <p:ph type="sldImg" idx="2"/>
          </p:nvPr>
        </p:nvSpPr>
        <p:spPr>
          <a:xfrm>
            <a:off x="990600" y="768350"/>
            <a:ext cx="5118000" cy="3838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111938df5ca_0_2328:notes"/>
          <p:cNvSpPr txBox="1">
            <a:spLocks noGrp="1"/>
          </p:cNvSpPr>
          <p:nvPr>
            <p:ph type="body" idx="1"/>
          </p:nvPr>
        </p:nvSpPr>
        <p:spPr>
          <a:xfrm>
            <a:off x="709930" y="4861443"/>
            <a:ext cx="5679300" cy="4605600"/>
          </a:xfrm>
          <a:prstGeom prst="rect">
            <a:avLst/>
          </a:prstGeom>
        </p:spPr>
        <p:txBody>
          <a:bodyPr spcFirstLastPara="1" wrap="square" lIns="99875" tIns="49925" rIns="99875" bIns="49925" anchor="t" anchorCtr="0">
            <a:noAutofit/>
          </a:bodyPr>
          <a:lstStyle/>
          <a:p>
            <a:pPr marL="0" lvl="0" indent="0" algn="l" rtl="0">
              <a:spcBef>
                <a:spcPts val="0"/>
              </a:spcBef>
              <a:spcAft>
                <a:spcPts val="0"/>
              </a:spcAft>
              <a:buNone/>
            </a:pPr>
            <a:endParaRPr/>
          </a:p>
        </p:txBody>
      </p:sp>
      <p:sp>
        <p:nvSpPr>
          <p:cNvPr id="454" name="Google Shape;454;g111938df5ca_0_2328:notes"/>
          <p:cNvSpPr txBox="1">
            <a:spLocks noGrp="1"/>
          </p:cNvSpPr>
          <p:nvPr>
            <p:ph type="sldNum" idx="12"/>
          </p:nvPr>
        </p:nvSpPr>
        <p:spPr>
          <a:xfrm>
            <a:off x="4021293" y="9721106"/>
            <a:ext cx="3076500" cy="511800"/>
          </a:xfrm>
          <a:prstGeom prst="rect">
            <a:avLst/>
          </a:prstGeom>
        </p:spPr>
        <p:txBody>
          <a:bodyPr spcFirstLastPara="1" wrap="square" lIns="99875" tIns="49925" rIns="99875" bIns="49925" anchor="b"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s-EC"/>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111938df5ca_0_2335:notes"/>
          <p:cNvSpPr>
            <a:spLocks noGrp="1" noRot="1" noChangeAspect="1"/>
          </p:cNvSpPr>
          <p:nvPr>
            <p:ph type="sldImg" idx="2"/>
          </p:nvPr>
        </p:nvSpPr>
        <p:spPr>
          <a:xfrm>
            <a:off x="990600" y="768350"/>
            <a:ext cx="5118000" cy="3838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111938df5ca_0_2335:notes"/>
          <p:cNvSpPr txBox="1">
            <a:spLocks noGrp="1"/>
          </p:cNvSpPr>
          <p:nvPr>
            <p:ph type="body" idx="1"/>
          </p:nvPr>
        </p:nvSpPr>
        <p:spPr>
          <a:xfrm>
            <a:off x="709930" y="4861443"/>
            <a:ext cx="5679300" cy="4605600"/>
          </a:xfrm>
          <a:prstGeom prst="rect">
            <a:avLst/>
          </a:prstGeom>
        </p:spPr>
        <p:txBody>
          <a:bodyPr spcFirstLastPara="1" wrap="square" lIns="99875" tIns="49925" rIns="99875" bIns="49925" anchor="t" anchorCtr="0">
            <a:noAutofit/>
          </a:bodyPr>
          <a:lstStyle/>
          <a:p>
            <a:pPr marL="0" lvl="0" indent="0" algn="l" rtl="0">
              <a:spcBef>
                <a:spcPts val="0"/>
              </a:spcBef>
              <a:spcAft>
                <a:spcPts val="0"/>
              </a:spcAft>
              <a:buNone/>
            </a:pPr>
            <a:endParaRPr/>
          </a:p>
        </p:txBody>
      </p:sp>
      <p:sp>
        <p:nvSpPr>
          <p:cNvPr id="498" name="Google Shape;498;g111938df5ca_0_2335:notes"/>
          <p:cNvSpPr txBox="1">
            <a:spLocks noGrp="1"/>
          </p:cNvSpPr>
          <p:nvPr>
            <p:ph type="sldNum" idx="12"/>
          </p:nvPr>
        </p:nvSpPr>
        <p:spPr>
          <a:xfrm>
            <a:off x="4021293" y="9721106"/>
            <a:ext cx="3076500" cy="511800"/>
          </a:xfrm>
          <a:prstGeom prst="rect">
            <a:avLst/>
          </a:prstGeom>
        </p:spPr>
        <p:txBody>
          <a:bodyPr spcFirstLastPara="1" wrap="square" lIns="99875" tIns="49925" rIns="99875" bIns="49925" anchor="b"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s-EC"/>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10df0fc5a8b_0_1576:notes"/>
          <p:cNvSpPr>
            <a:spLocks noGrp="1" noRot="1" noChangeAspect="1"/>
          </p:cNvSpPr>
          <p:nvPr>
            <p:ph type="sldImg" idx="2"/>
          </p:nvPr>
        </p:nvSpPr>
        <p:spPr>
          <a:xfrm>
            <a:off x="990600" y="768350"/>
            <a:ext cx="5118000" cy="3838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10df0fc5a8b_0_1576:notes"/>
          <p:cNvSpPr txBox="1">
            <a:spLocks noGrp="1"/>
          </p:cNvSpPr>
          <p:nvPr>
            <p:ph type="body" idx="1"/>
          </p:nvPr>
        </p:nvSpPr>
        <p:spPr>
          <a:xfrm>
            <a:off x="709930" y="4861443"/>
            <a:ext cx="5679300" cy="4605600"/>
          </a:xfrm>
          <a:prstGeom prst="rect">
            <a:avLst/>
          </a:prstGeom>
        </p:spPr>
        <p:txBody>
          <a:bodyPr spcFirstLastPara="1" wrap="square" lIns="99875" tIns="49925" rIns="99875" bIns="49925" anchor="t" anchorCtr="0">
            <a:noAutofit/>
          </a:bodyPr>
          <a:lstStyle/>
          <a:p>
            <a:pPr marL="0" lvl="0" indent="0" algn="l" rtl="0">
              <a:spcBef>
                <a:spcPts val="0"/>
              </a:spcBef>
              <a:spcAft>
                <a:spcPts val="0"/>
              </a:spcAft>
              <a:buNone/>
            </a:pPr>
            <a:endParaRPr/>
          </a:p>
        </p:txBody>
      </p:sp>
      <p:sp>
        <p:nvSpPr>
          <p:cNvPr id="530" name="Google Shape;530;g10df0fc5a8b_0_1576:notes"/>
          <p:cNvSpPr txBox="1">
            <a:spLocks noGrp="1"/>
          </p:cNvSpPr>
          <p:nvPr>
            <p:ph type="sldNum" idx="12"/>
          </p:nvPr>
        </p:nvSpPr>
        <p:spPr>
          <a:xfrm>
            <a:off x="4021293" y="9721106"/>
            <a:ext cx="3076500" cy="511800"/>
          </a:xfrm>
          <a:prstGeom prst="rect">
            <a:avLst/>
          </a:prstGeom>
        </p:spPr>
        <p:txBody>
          <a:bodyPr spcFirstLastPara="1" wrap="square" lIns="99875" tIns="49925" rIns="99875" bIns="49925" anchor="b"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s-EC"/>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1124b4794da_0_2:notes"/>
          <p:cNvSpPr>
            <a:spLocks noGrp="1" noRot="1" noChangeAspect="1"/>
          </p:cNvSpPr>
          <p:nvPr>
            <p:ph type="sldImg" idx="2"/>
          </p:nvPr>
        </p:nvSpPr>
        <p:spPr>
          <a:xfrm>
            <a:off x="990600" y="768350"/>
            <a:ext cx="5118000" cy="3838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1124b4794da_0_2:notes"/>
          <p:cNvSpPr txBox="1">
            <a:spLocks noGrp="1"/>
          </p:cNvSpPr>
          <p:nvPr>
            <p:ph type="body" idx="1"/>
          </p:nvPr>
        </p:nvSpPr>
        <p:spPr>
          <a:xfrm>
            <a:off x="709930" y="4861443"/>
            <a:ext cx="5679300" cy="4605600"/>
          </a:xfrm>
          <a:prstGeom prst="rect">
            <a:avLst/>
          </a:prstGeom>
        </p:spPr>
        <p:txBody>
          <a:bodyPr spcFirstLastPara="1" wrap="square" lIns="99875" tIns="49925" rIns="99875" bIns="49925" anchor="t" anchorCtr="0">
            <a:noAutofit/>
          </a:bodyPr>
          <a:lstStyle/>
          <a:p>
            <a:pPr marL="0" lvl="0" indent="0" algn="l" rtl="0">
              <a:spcBef>
                <a:spcPts val="0"/>
              </a:spcBef>
              <a:spcAft>
                <a:spcPts val="0"/>
              </a:spcAft>
              <a:buNone/>
            </a:pPr>
            <a:endParaRPr/>
          </a:p>
        </p:txBody>
      </p:sp>
      <p:sp>
        <p:nvSpPr>
          <p:cNvPr id="539" name="Google Shape;539;g1124b4794da_0_2:notes"/>
          <p:cNvSpPr txBox="1">
            <a:spLocks noGrp="1"/>
          </p:cNvSpPr>
          <p:nvPr>
            <p:ph type="sldNum" idx="12"/>
          </p:nvPr>
        </p:nvSpPr>
        <p:spPr>
          <a:xfrm>
            <a:off x="4021293" y="9721106"/>
            <a:ext cx="3076500" cy="511800"/>
          </a:xfrm>
          <a:prstGeom prst="rect">
            <a:avLst/>
          </a:prstGeom>
        </p:spPr>
        <p:txBody>
          <a:bodyPr spcFirstLastPara="1" wrap="square" lIns="99875" tIns="49925" rIns="99875" bIns="49925" anchor="b"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s-EC"/>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1124b4794da_0_17:notes"/>
          <p:cNvSpPr>
            <a:spLocks noGrp="1" noRot="1" noChangeAspect="1"/>
          </p:cNvSpPr>
          <p:nvPr>
            <p:ph type="sldImg" idx="2"/>
          </p:nvPr>
        </p:nvSpPr>
        <p:spPr>
          <a:xfrm>
            <a:off x="990600" y="768350"/>
            <a:ext cx="5118000" cy="3838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1124b4794da_0_17:notes"/>
          <p:cNvSpPr txBox="1">
            <a:spLocks noGrp="1"/>
          </p:cNvSpPr>
          <p:nvPr>
            <p:ph type="body" idx="1"/>
          </p:nvPr>
        </p:nvSpPr>
        <p:spPr>
          <a:xfrm>
            <a:off x="709930" y="4861443"/>
            <a:ext cx="5679300" cy="4605600"/>
          </a:xfrm>
          <a:prstGeom prst="rect">
            <a:avLst/>
          </a:prstGeom>
        </p:spPr>
        <p:txBody>
          <a:bodyPr spcFirstLastPara="1" wrap="square" lIns="99875" tIns="49925" rIns="99875" bIns="49925" anchor="t" anchorCtr="0">
            <a:noAutofit/>
          </a:bodyPr>
          <a:lstStyle/>
          <a:p>
            <a:pPr marL="0" lvl="0" indent="0" algn="l" rtl="0">
              <a:spcBef>
                <a:spcPts val="0"/>
              </a:spcBef>
              <a:spcAft>
                <a:spcPts val="0"/>
              </a:spcAft>
              <a:buNone/>
            </a:pPr>
            <a:endParaRPr/>
          </a:p>
        </p:txBody>
      </p:sp>
      <p:sp>
        <p:nvSpPr>
          <p:cNvPr id="560" name="Google Shape;560;g1124b4794da_0_17:notes"/>
          <p:cNvSpPr txBox="1">
            <a:spLocks noGrp="1"/>
          </p:cNvSpPr>
          <p:nvPr>
            <p:ph type="sldNum" idx="12"/>
          </p:nvPr>
        </p:nvSpPr>
        <p:spPr>
          <a:xfrm>
            <a:off x="4021293" y="9721106"/>
            <a:ext cx="3076500" cy="511800"/>
          </a:xfrm>
          <a:prstGeom prst="rect">
            <a:avLst/>
          </a:prstGeom>
        </p:spPr>
        <p:txBody>
          <a:bodyPr spcFirstLastPara="1" wrap="square" lIns="99875" tIns="49925" rIns="99875" bIns="49925" anchor="b"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s-EC"/>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0df0fc5a8b_0_1588:notes"/>
          <p:cNvSpPr>
            <a:spLocks noGrp="1" noRot="1" noChangeAspect="1"/>
          </p:cNvSpPr>
          <p:nvPr>
            <p:ph type="sldImg" idx="2"/>
          </p:nvPr>
        </p:nvSpPr>
        <p:spPr>
          <a:xfrm>
            <a:off x="990600" y="768350"/>
            <a:ext cx="5118000" cy="383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g10df0fc5a8b_0_1588: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77" name="Google Shape;77;g10df0fc5a8b_0_1588: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SzPts val="1400"/>
              <a:buNone/>
            </a:pPr>
            <a:fld id="{00000000-1234-1234-1234-123412341234}" type="slidenum">
              <a:rPr lang="es-EC"/>
              <a:t>2</a:t>
            </a:fld>
            <a:endParaRPr/>
          </a:p>
        </p:txBody>
      </p:sp>
      <p:sp>
        <p:nvSpPr>
          <p:cNvPr id="78" name="Google Shape;78;g10df0fc5a8b_0_1588:notes"/>
          <p:cNvSpPr txBox="1">
            <a:spLocks noGrp="1"/>
          </p:cNvSpPr>
          <p:nvPr>
            <p:ph type="ftr" idx="11"/>
          </p:nvPr>
        </p:nvSpPr>
        <p:spPr>
          <a:xfrm>
            <a:off x="0" y="9721106"/>
            <a:ext cx="3076500" cy="511800"/>
          </a:xfrm>
          <a:prstGeom prst="rect">
            <a:avLst/>
          </a:prstGeom>
          <a:noFill/>
          <a:ln>
            <a:noFill/>
          </a:ln>
        </p:spPr>
        <p:txBody>
          <a:bodyPr spcFirstLastPara="1" wrap="square" lIns="99875" tIns="49925" rIns="99875" bIns="49925" anchor="b" anchorCtr="0">
            <a:noAutofit/>
          </a:bodyPr>
          <a:lstStyle/>
          <a:p>
            <a:pPr marL="0" lvl="0" indent="0" algn="l" rtl="0">
              <a:lnSpc>
                <a:spcPct val="100000"/>
              </a:lnSpc>
              <a:spcBef>
                <a:spcPts val="0"/>
              </a:spcBef>
              <a:spcAft>
                <a:spcPts val="0"/>
              </a:spcAft>
              <a:buSzPts val="1400"/>
              <a:buNone/>
            </a:pPr>
            <a:r>
              <a:rPr lang="es-EC"/>
              <a:t>CÓDIGO: SGC.DI.269       VERSIÓN: 1.0        DICIEMBRE 13 2011</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0df0fc5a8b_0_1615:notes"/>
          <p:cNvSpPr>
            <a:spLocks noGrp="1" noRot="1" noChangeAspect="1"/>
          </p:cNvSpPr>
          <p:nvPr>
            <p:ph type="sldImg" idx="2"/>
          </p:nvPr>
        </p:nvSpPr>
        <p:spPr>
          <a:xfrm>
            <a:off x="990600" y="768350"/>
            <a:ext cx="5118000" cy="383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g10df0fc5a8b_0_1615: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90" name="Google Shape;90;g10df0fc5a8b_0_1615: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SzPts val="1400"/>
              <a:buNone/>
            </a:pPr>
            <a:fld id="{00000000-1234-1234-1234-123412341234}" type="slidenum">
              <a:rPr lang="es-EC"/>
              <a:t>3</a:t>
            </a:fld>
            <a:endParaRPr/>
          </a:p>
        </p:txBody>
      </p:sp>
      <p:sp>
        <p:nvSpPr>
          <p:cNvPr id="91" name="Google Shape;91;g10df0fc5a8b_0_1615:notes"/>
          <p:cNvSpPr txBox="1">
            <a:spLocks noGrp="1"/>
          </p:cNvSpPr>
          <p:nvPr>
            <p:ph type="ftr" idx="11"/>
          </p:nvPr>
        </p:nvSpPr>
        <p:spPr>
          <a:xfrm>
            <a:off x="0" y="9721106"/>
            <a:ext cx="3076500" cy="511800"/>
          </a:xfrm>
          <a:prstGeom prst="rect">
            <a:avLst/>
          </a:prstGeom>
          <a:noFill/>
          <a:ln>
            <a:noFill/>
          </a:ln>
        </p:spPr>
        <p:txBody>
          <a:bodyPr spcFirstLastPara="1" wrap="square" lIns="99875" tIns="49925" rIns="99875" bIns="49925" anchor="b" anchorCtr="0">
            <a:noAutofit/>
          </a:bodyPr>
          <a:lstStyle/>
          <a:p>
            <a:pPr marL="0" lvl="0" indent="0" algn="l" rtl="0">
              <a:lnSpc>
                <a:spcPct val="100000"/>
              </a:lnSpc>
              <a:spcBef>
                <a:spcPts val="0"/>
              </a:spcBef>
              <a:spcAft>
                <a:spcPts val="0"/>
              </a:spcAft>
              <a:buSzPts val="1400"/>
              <a:buNone/>
            </a:pPr>
            <a:r>
              <a:rPr lang="es-EC"/>
              <a:t>CÓDIGO: SGC.DI.269       VERSIÓN: 1.0        DICIEMBRE 13 2011</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4f2d707433_3_0:notes"/>
          <p:cNvSpPr>
            <a:spLocks noGrp="1" noRot="1" noChangeAspect="1"/>
          </p:cNvSpPr>
          <p:nvPr>
            <p:ph type="sldImg" idx="2"/>
          </p:nvPr>
        </p:nvSpPr>
        <p:spPr>
          <a:xfrm>
            <a:off x="990600" y="768350"/>
            <a:ext cx="5118000" cy="3838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4f2d707433_3_0:notes"/>
          <p:cNvSpPr txBox="1">
            <a:spLocks noGrp="1"/>
          </p:cNvSpPr>
          <p:nvPr>
            <p:ph type="body" idx="1"/>
          </p:nvPr>
        </p:nvSpPr>
        <p:spPr>
          <a:xfrm>
            <a:off x="709930" y="4861443"/>
            <a:ext cx="5679300" cy="4605600"/>
          </a:xfrm>
          <a:prstGeom prst="rect">
            <a:avLst/>
          </a:prstGeom>
        </p:spPr>
        <p:txBody>
          <a:bodyPr spcFirstLastPara="1" wrap="square" lIns="99875" tIns="49925" rIns="99875" bIns="49925" anchor="t" anchorCtr="0">
            <a:noAutofit/>
          </a:bodyPr>
          <a:lstStyle/>
          <a:p>
            <a:pPr marL="0" lvl="0" indent="0" algn="l" rtl="0">
              <a:spcBef>
                <a:spcPts val="0"/>
              </a:spcBef>
              <a:spcAft>
                <a:spcPts val="0"/>
              </a:spcAft>
              <a:buNone/>
            </a:pPr>
            <a:endParaRPr/>
          </a:p>
        </p:txBody>
      </p:sp>
      <p:sp>
        <p:nvSpPr>
          <p:cNvPr id="99" name="Google Shape;99;g4f2d707433_3_0:notes"/>
          <p:cNvSpPr txBox="1">
            <a:spLocks noGrp="1"/>
          </p:cNvSpPr>
          <p:nvPr>
            <p:ph type="sldNum" idx="12"/>
          </p:nvPr>
        </p:nvSpPr>
        <p:spPr>
          <a:xfrm>
            <a:off x="4021293" y="9721106"/>
            <a:ext cx="3076500" cy="511800"/>
          </a:xfrm>
          <a:prstGeom prst="rect">
            <a:avLst/>
          </a:prstGeom>
        </p:spPr>
        <p:txBody>
          <a:bodyPr spcFirstLastPara="1" wrap="square" lIns="99875" tIns="49925" rIns="99875" bIns="49925" anchor="b"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s-EC"/>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adce30f7a_0_5:notes"/>
          <p:cNvSpPr>
            <a:spLocks noGrp="1" noRot="1" noChangeAspect="1"/>
          </p:cNvSpPr>
          <p:nvPr>
            <p:ph type="sldImg" idx="2"/>
          </p:nvPr>
        </p:nvSpPr>
        <p:spPr>
          <a:xfrm>
            <a:off x="990600" y="768350"/>
            <a:ext cx="5118000" cy="3838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8adce30f7a_0_5:notes"/>
          <p:cNvSpPr txBox="1">
            <a:spLocks noGrp="1"/>
          </p:cNvSpPr>
          <p:nvPr>
            <p:ph type="body" idx="1"/>
          </p:nvPr>
        </p:nvSpPr>
        <p:spPr>
          <a:xfrm>
            <a:off x="709930" y="4861443"/>
            <a:ext cx="5679300" cy="4605600"/>
          </a:xfrm>
          <a:prstGeom prst="rect">
            <a:avLst/>
          </a:prstGeom>
        </p:spPr>
        <p:txBody>
          <a:bodyPr spcFirstLastPara="1" wrap="square" lIns="99875" tIns="49925" rIns="99875" bIns="49925" anchor="t" anchorCtr="0">
            <a:noAutofit/>
          </a:bodyPr>
          <a:lstStyle/>
          <a:p>
            <a:pPr marL="0" lvl="0" indent="0" algn="l" rtl="0">
              <a:spcBef>
                <a:spcPts val="0"/>
              </a:spcBef>
              <a:spcAft>
                <a:spcPts val="0"/>
              </a:spcAft>
              <a:buNone/>
            </a:pPr>
            <a:endParaRPr/>
          </a:p>
        </p:txBody>
      </p:sp>
      <p:sp>
        <p:nvSpPr>
          <p:cNvPr id="107" name="Google Shape;107;g8adce30f7a_0_5:notes"/>
          <p:cNvSpPr txBox="1">
            <a:spLocks noGrp="1"/>
          </p:cNvSpPr>
          <p:nvPr>
            <p:ph type="sldNum" idx="12"/>
          </p:nvPr>
        </p:nvSpPr>
        <p:spPr>
          <a:xfrm>
            <a:off x="4021293" y="9721106"/>
            <a:ext cx="3076500" cy="511800"/>
          </a:xfrm>
          <a:prstGeom prst="rect">
            <a:avLst/>
          </a:prstGeom>
        </p:spPr>
        <p:txBody>
          <a:bodyPr spcFirstLastPara="1" wrap="square" lIns="99875" tIns="49925" rIns="99875" bIns="49925" anchor="b"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s-EC"/>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0df0fc5a8b_0_1534:notes"/>
          <p:cNvSpPr>
            <a:spLocks noGrp="1" noRot="1" noChangeAspect="1"/>
          </p:cNvSpPr>
          <p:nvPr>
            <p:ph type="sldImg" idx="2"/>
          </p:nvPr>
        </p:nvSpPr>
        <p:spPr>
          <a:xfrm>
            <a:off x="990600" y="768350"/>
            <a:ext cx="5118000" cy="3838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0df0fc5a8b_0_1534:notes"/>
          <p:cNvSpPr txBox="1">
            <a:spLocks noGrp="1"/>
          </p:cNvSpPr>
          <p:nvPr>
            <p:ph type="body" idx="1"/>
          </p:nvPr>
        </p:nvSpPr>
        <p:spPr>
          <a:xfrm>
            <a:off x="709930" y="4861443"/>
            <a:ext cx="5679300" cy="4605600"/>
          </a:xfrm>
          <a:prstGeom prst="rect">
            <a:avLst/>
          </a:prstGeom>
        </p:spPr>
        <p:txBody>
          <a:bodyPr spcFirstLastPara="1" wrap="square" lIns="99875" tIns="49925" rIns="99875" bIns="49925" anchor="t" anchorCtr="0">
            <a:noAutofit/>
          </a:bodyPr>
          <a:lstStyle/>
          <a:p>
            <a:pPr marL="0" lvl="0" indent="0" algn="l" rtl="0">
              <a:spcBef>
                <a:spcPts val="0"/>
              </a:spcBef>
              <a:spcAft>
                <a:spcPts val="0"/>
              </a:spcAft>
              <a:buNone/>
            </a:pPr>
            <a:endParaRPr/>
          </a:p>
        </p:txBody>
      </p:sp>
      <p:sp>
        <p:nvSpPr>
          <p:cNvPr id="128" name="Google Shape;128;g10df0fc5a8b_0_1534:notes"/>
          <p:cNvSpPr txBox="1">
            <a:spLocks noGrp="1"/>
          </p:cNvSpPr>
          <p:nvPr>
            <p:ph type="sldNum" idx="12"/>
          </p:nvPr>
        </p:nvSpPr>
        <p:spPr>
          <a:xfrm>
            <a:off x="4021293" y="9721106"/>
            <a:ext cx="3076500" cy="511800"/>
          </a:xfrm>
          <a:prstGeom prst="rect">
            <a:avLst/>
          </a:prstGeom>
        </p:spPr>
        <p:txBody>
          <a:bodyPr spcFirstLastPara="1" wrap="square" lIns="99875" tIns="49925" rIns="99875" bIns="49925" anchor="b"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s-EC"/>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0df0fc5a8b_0_1540:notes"/>
          <p:cNvSpPr>
            <a:spLocks noGrp="1" noRot="1" noChangeAspect="1"/>
          </p:cNvSpPr>
          <p:nvPr>
            <p:ph type="sldImg" idx="2"/>
          </p:nvPr>
        </p:nvSpPr>
        <p:spPr>
          <a:xfrm>
            <a:off x="990600" y="768350"/>
            <a:ext cx="5118000" cy="3838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0df0fc5a8b_0_1540:notes"/>
          <p:cNvSpPr txBox="1">
            <a:spLocks noGrp="1"/>
          </p:cNvSpPr>
          <p:nvPr>
            <p:ph type="body" idx="1"/>
          </p:nvPr>
        </p:nvSpPr>
        <p:spPr>
          <a:xfrm>
            <a:off x="709930" y="4861443"/>
            <a:ext cx="5679300" cy="4605600"/>
          </a:xfrm>
          <a:prstGeom prst="rect">
            <a:avLst/>
          </a:prstGeom>
        </p:spPr>
        <p:txBody>
          <a:bodyPr spcFirstLastPara="1" wrap="square" lIns="99875" tIns="49925" rIns="99875" bIns="49925" anchor="t" anchorCtr="0">
            <a:noAutofit/>
          </a:bodyPr>
          <a:lstStyle/>
          <a:p>
            <a:pPr marL="0" lvl="0" indent="0" algn="l" rtl="0">
              <a:spcBef>
                <a:spcPts val="0"/>
              </a:spcBef>
              <a:spcAft>
                <a:spcPts val="0"/>
              </a:spcAft>
              <a:buNone/>
            </a:pPr>
            <a:endParaRPr/>
          </a:p>
        </p:txBody>
      </p:sp>
      <p:sp>
        <p:nvSpPr>
          <p:cNvPr id="199" name="Google Shape;199;g10df0fc5a8b_0_1540:notes"/>
          <p:cNvSpPr txBox="1">
            <a:spLocks noGrp="1"/>
          </p:cNvSpPr>
          <p:nvPr>
            <p:ph type="sldNum" idx="12"/>
          </p:nvPr>
        </p:nvSpPr>
        <p:spPr>
          <a:xfrm>
            <a:off x="4021293" y="9721106"/>
            <a:ext cx="3076500" cy="511800"/>
          </a:xfrm>
          <a:prstGeom prst="rect">
            <a:avLst/>
          </a:prstGeom>
        </p:spPr>
        <p:txBody>
          <a:bodyPr spcFirstLastPara="1" wrap="square" lIns="99875" tIns="49925" rIns="99875" bIns="49925" anchor="b"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s-EC"/>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0df0fc5a8b_0_1546:notes"/>
          <p:cNvSpPr>
            <a:spLocks noGrp="1" noRot="1" noChangeAspect="1"/>
          </p:cNvSpPr>
          <p:nvPr>
            <p:ph type="sldImg" idx="2"/>
          </p:nvPr>
        </p:nvSpPr>
        <p:spPr>
          <a:xfrm>
            <a:off x="990600" y="768350"/>
            <a:ext cx="5118000" cy="3838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0df0fc5a8b_0_1546:notes"/>
          <p:cNvSpPr txBox="1">
            <a:spLocks noGrp="1"/>
          </p:cNvSpPr>
          <p:nvPr>
            <p:ph type="body" idx="1"/>
          </p:nvPr>
        </p:nvSpPr>
        <p:spPr>
          <a:xfrm>
            <a:off x="709930" y="4861443"/>
            <a:ext cx="5679300" cy="4605600"/>
          </a:xfrm>
          <a:prstGeom prst="rect">
            <a:avLst/>
          </a:prstGeom>
        </p:spPr>
        <p:txBody>
          <a:bodyPr spcFirstLastPara="1" wrap="square" lIns="99875" tIns="49925" rIns="99875" bIns="49925" anchor="t" anchorCtr="0">
            <a:noAutofit/>
          </a:bodyPr>
          <a:lstStyle/>
          <a:p>
            <a:pPr marL="0" lvl="0" indent="0" algn="l" rtl="0">
              <a:spcBef>
                <a:spcPts val="0"/>
              </a:spcBef>
              <a:spcAft>
                <a:spcPts val="0"/>
              </a:spcAft>
              <a:buNone/>
            </a:pPr>
            <a:endParaRPr/>
          </a:p>
        </p:txBody>
      </p:sp>
      <p:sp>
        <p:nvSpPr>
          <p:cNvPr id="245" name="Google Shape;245;g10df0fc5a8b_0_1546:notes"/>
          <p:cNvSpPr txBox="1">
            <a:spLocks noGrp="1"/>
          </p:cNvSpPr>
          <p:nvPr>
            <p:ph type="sldNum" idx="12"/>
          </p:nvPr>
        </p:nvSpPr>
        <p:spPr>
          <a:xfrm>
            <a:off x="4021293" y="9721106"/>
            <a:ext cx="3076500" cy="511800"/>
          </a:xfrm>
          <a:prstGeom prst="rect">
            <a:avLst/>
          </a:prstGeom>
        </p:spPr>
        <p:txBody>
          <a:bodyPr spcFirstLastPara="1" wrap="square" lIns="99875" tIns="49925" rIns="99875" bIns="49925" anchor="b"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s-EC"/>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0df0fc5a8b_0_1552:notes"/>
          <p:cNvSpPr>
            <a:spLocks noGrp="1" noRot="1" noChangeAspect="1"/>
          </p:cNvSpPr>
          <p:nvPr>
            <p:ph type="sldImg" idx="2"/>
          </p:nvPr>
        </p:nvSpPr>
        <p:spPr>
          <a:xfrm>
            <a:off x="990600" y="768350"/>
            <a:ext cx="5118000" cy="3838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10df0fc5a8b_0_1552:notes"/>
          <p:cNvSpPr txBox="1">
            <a:spLocks noGrp="1"/>
          </p:cNvSpPr>
          <p:nvPr>
            <p:ph type="body" idx="1"/>
          </p:nvPr>
        </p:nvSpPr>
        <p:spPr>
          <a:xfrm>
            <a:off x="709930" y="4861443"/>
            <a:ext cx="5679300" cy="4605600"/>
          </a:xfrm>
          <a:prstGeom prst="rect">
            <a:avLst/>
          </a:prstGeom>
        </p:spPr>
        <p:txBody>
          <a:bodyPr spcFirstLastPara="1" wrap="square" lIns="99875" tIns="49925" rIns="99875" bIns="49925" anchor="t" anchorCtr="0">
            <a:noAutofit/>
          </a:bodyPr>
          <a:lstStyle/>
          <a:p>
            <a:pPr marL="0" lvl="0" indent="0" algn="l" rtl="0">
              <a:spcBef>
                <a:spcPts val="0"/>
              </a:spcBef>
              <a:spcAft>
                <a:spcPts val="0"/>
              </a:spcAft>
              <a:buNone/>
            </a:pPr>
            <a:endParaRPr/>
          </a:p>
        </p:txBody>
      </p:sp>
      <p:sp>
        <p:nvSpPr>
          <p:cNvPr id="278" name="Google Shape;278;g10df0fc5a8b_0_1552:notes"/>
          <p:cNvSpPr txBox="1">
            <a:spLocks noGrp="1"/>
          </p:cNvSpPr>
          <p:nvPr>
            <p:ph type="sldNum" idx="12"/>
          </p:nvPr>
        </p:nvSpPr>
        <p:spPr>
          <a:xfrm>
            <a:off x="4021293" y="9721106"/>
            <a:ext cx="3076500" cy="511800"/>
          </a:xfrm>
          <a:prstGeom prst="rect">
            <a:avLst/>
          </a:prstGeom>
        </p:spPr>
        <p:txBody>
          <a:bodyPr spcFirstLastPara="1" wrap="square" lIns="99875" tIns="49925" rIns="99875" bIns="49925" anchor="b"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s-EC"/>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de título">
  <p:cSld name="Diapositiva de título">
    <p:spTree>
      <p:nvGrpSpPr>
        <p:cNvPr id="1" name="Shape 18"/>
        <p:cNvGrpSpPr/>
        <p:nvPr/>
      </p:nvGrpSpPr>
      <p:grpSpPr>
        <a:xfrm>
          <a:off x="0" y="0"/>
          <a:ext cx="0" cy="0"/>
          <a:chOff x="0" y="0"/>
          <a:chExt cx="0" cy="0"/>
        </a:xfrm>
      </p:grpSpPr>
      <p:pic>
        <p:nvPicPr>
          <p:cNvPr id="19" name="Google Shape;19;p2"/>
          <p:cNvPicPr preferRelativeResize="0"/>
          <p:nvPr/>
        </p:nvPicPr>
        <p:blipFill rotWithShape="1">
          <a:blip r:embed="rId2">
            <a:alphaModFix/>
          </a:blip>
          <a:srcRect r="2676"/>
          <a:stretch/>
        </p:blipFill>
        <p:spPr>
          <a:xfrm>
            <a:off x="-19050" y="749300"/>
            <a:ext cx="9163050" cy="5360988"/>
          </a:xfrm>
          <a:prstGeom prst="rect">
            <a:avLst/>
          </a:prstGeom>
          <a:noFill/>
          <a:ln>
            <a:noFill/>
          </a:ln>
        </p:spPr>
      </p:pic>
      <p:sp>
        <p:nvSpPr>
          <p:cNvPr id="20" name="Google Shape;20;p2"/>
          <p:cNvSpPr/>
          <p:nvPr/>
        </p:nvSpPr>
        <p:spPr>
          <a:xfrm>
            <a:off x="3071813" y="2286000"/>
            <a:ext cx="2895600" cy="476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21" name="Google Shape;21;p2" descr="pie de pagina espe.jpg"/>
          <p:cNvPicPr preferRelativeResize="0"/>
          <p:nvPr/>
        </p:nvPicPr>
        <p:blipFill rotWithShape="1">
          <a:blip r:embed="rId3">
            <a:alphaModFix/>
          </a:blip>
          <a:srcRect/>
          <a:stretch/>
        </p:blipFill>
        <p:spPr>
          <a:xfrm>
            <a:off x="0" y="5864225"/>
            <a:ext cx="9144000" cy="1065213"/>
          </a:xfrm>
          <a:prstGeom prst="rect">
            <a:avLst/>
          </a:prstGeom>
          <a:noFill/>
          <a:ln w="9525" cap="flat" cmpd="sng">
            <a:solidFill>
              <a:schemeClr val="dk1"/>
            </a:solidFill>
            <a:prstDash val="solid"/>
            <a:miter lim="800000"/>
            <a:headEnd type="none" w="sm" len="sm"/>
            <a:tailEnd type="none" w="sm" len="sm"/>
          </a:ln>
        </p:spPr>
      </p:pic>
      <p:sp>
        <p:nvSpPr>
          <p:cNvPr id="22" name="Google Shape;22;p2"/>
          <p:cNvSpPr txBox="1">
            <a:spLocks noGrp="1"/>
          </p:cNvSpPr>
          <p:nvPr>
            <p:ph type="dt" idx="10"/>
          </p:nvPr>
        </p:nvSpPr>
        <p:spPr>
          <a:xfrm>
            <a:off x="385192" y="5661248"/>
            <a:ext cx="2026500" cy="2160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5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 name="Google Shape;23;p2"/>
          <p:cNvSpPr txBox="1">
            <a:spLocks noGrp="1"/>
          </p:cNvSpPr>
          <p:nvPr>
            <p:ph type="ftr" idx="11"/>
          </p:nvPr>
        </p:nvSpPr>
        <p:spPr>
          <a:xfrm>
            <a:off x="4388160" y="5662451"/>
            <a:ext cx="1447800" cy="2136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5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 name="Google Shape;24;p2"/>
          <p:cNvSpPr txBox="1">
            <a:spLocks noGrp="1"/>
          </p:cNvSpPr>
          <p:nvPr>
            <p:ph type="sldNum" idx="12"/>
          </p:nvPr>
        </p:nvSpPr>
        <p:spPr>
          <a:xfrm>
            <a:off x="7812360" y="5662451"/>
            <a:ext cx="874500" cy="2136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r>
              <a:rPr lang="es-EC"/>
              <a:t>VERSIÓN: </a:t>
            </a:r>
            <a:r>
              <a:rPr lang="es-EC" b="0"/>
              <a:t>1.1</a:t>
            </a:r>
            <a:endParaRPr b="0"/>
          </a:p>
        </p:txBody>
      </p:sp>
      <p:pic>
        <p:nvPicPr>
          <p:cNvPr id="25" name="Google Shape;25;p2"/>
          <p:cNvPicPr preferRelativeResize="0"/>
          <p:nvPr/>
        </p:nvPicPr>
        <p:blipFill rotWithShape="1">
          <a:blip r:embed="rId4">
            <a:alphaModFix/>
          </a:blip>
          <a:srcRect/>
          <a:stretch/>
        </p:blipFill>
        <p:spPr>
          <a:xfrm>
            <a:off x="343102" y="222164"/>
            <a:ext cx="2232000" cy="5764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55" name="Google Shape;55;p1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lnSpc>
                <a:spcPct val="100000"/>
              </a:lnSpc>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R="0" lvl="3"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R="0" lvl="4"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R="0" lvl="5"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6pPr>
            <a:lvl7pPr marR="0" lvl="6"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7pPr>
            <a:lvl8pPr marR="0" lvl="7"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8pPr>
            <a:lvl9pPr marR="0" lvl="8"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9pPr>
          </a:lstStyle>
          <a:p>
            <a:endParaRPr/>
          </a:p>
        </p:txBody>
      </p:sp>
      <p:sp>
        <p:nvSpPr>
          <p:cNvPr id="56" name="Google Shape;56;p11"/>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lnSpc>
                <a:spcPct val="100000"/>
              </a:lnSpc>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59" name="Google Shape;59;p12"/>
          <p:cNvSpPr txBox="1">
            <a:spLocks noGrp="1"/>
          </p:cNvSpPr>
          <p:nvPr>
            <p:ph type="body" idx="1"/>
          </p:nvPr>
        </p:nvSpPr>
        <p:spPr>
          <a:xfrm rot="5400000">
            <a:off x="2308949" y="-251550"/>
            <a:ext cx="4526100" cy="82296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rot="5400000">
            <a:off x="4732349" y="2171688"/>
            <a:ext cx="5851500" cy="20574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62" name="Google Shape;62;p13"/>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En blanco" type="blank">
  <p:cSld name="BLANK">
    <p:spTree>
      <p:nvGrpSpPr>
        <p:cNvPr id="1" name="Shape 26"/>
        <p:cNvGrpSpPr/>
        <p:nvPr/>
      </p:nvGrpSpPr>
      <p:grpSpPr>
        <a:xfrm>
          <a:off x="0" y="0"/>
          <a:ext cx="0" cy="0"/>
          <a:chOff x="0" y="0"/>
          <a:chExt cx="0" cy="0"/>
        </a:xfrm>
      </p:grpSpPr>
      <p:sp>
        <p:nvSpPr>
          <p:cNvPr id="27" name="Google Shape;27;p3"/>
          <p:cNvSpPr txBox="1">
            <a:spLocks noGrp="1"/>
          </p:cNvSpPr>
          <p:nvPr>
            <p:ph type="dt" idx="10"/>
          </p:nvPr>
        </p:nvSpPr>
        <p:spPr>
          <a:xfrm>
            <a:off x="385192" y="6656871"/>
            <a:ext cx="2026500" cy="2160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r>
              <a:rPr lang="es-EC"/>
              <a:t>VERSIÓN: 1.0</a:t>
            </a:r>
            <a:endParaRPr/>
          </a:p>
        </p:txBody>
      </p:sp>
      <p:sp>
        <p:nvSpPr>
          <p:cNvPr id="29" name="Google Shape;29;p3"/>
          <p:cNvSpPr txBox="1">
            <a:spLocks noGrp="1"/>
          </p:cNvSpPr>
          <p:nvPr>
            <p:ph type="ftr" idx="11"/>
          </p:nvPr>
        </p:nvSpPr>
        <p:spPr>
          <a:xfrm>
            <a:off x="4388160" y="6658074"/>
            <a:ext cx="1447800" cy="2136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p:cSld name="Título y objetos">
    <p:spTree>
      <p:nvGrpSpPr>
        <p:cNvPr id="1" name="Shape 30"/>
        <p:cNvGrpSpPr/>
        <p:nvPr/>
      </p:nvGrpSpPr>
      <p:grpSpPr>
        <a:xfrm>
          <a:off x="0" y="0"/>
          <a:ext cx="0" cy="0"/>
          <a:chOff x="0" y="0"/>
          <a:chExt cx="0" cy="0"/>
        </a:xfrm>
      </p:grpSpPr>
      <p:sp>
        <p:nvSpPr>
          <p:cNvPr id="31" name="Google Shape;31;p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endParaRPr/>
          </a:p>
        </p:txBody>
      </p:sp>
      <p:sp>
        <p:nvSpPr>
          <p:cNvPr id="32" name="Google Shape;3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0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35" name="Google Shape;35;p5"/>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lnSpc>
                <a:spcPct val="100000"/>
              </a:lnSpc>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38" name="Google Shape;38;p6"/>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39" name="Google Shape;39;p6"/>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42" name="Google Shape;42;p7"/>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43" name="Google Shape;43;p7"/>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44" name="Google Shape;44;p7"/>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45" name="Google Shape;45;p7"/>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 blanco">
  <p:cSld name="En blanco">
    <p:spTree>
      <p:nvGrpSpPr>
        <p:cNvPr id="1" name="Shape 48"/>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457200" y="273050"/>
            <a:ext cx="3008400" cy="11619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51" name="Google Shape;51;p10"/>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52" name="Google Shape;52;p10"/>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lnSpc>
                <a:spcPct val="100000"/>
              </a:lnSpc>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0"/>
            <a:ext cx="9144000" cy="620700"/>
          </a:xfrm>
          <a:prstGeom prst="rect">
            <a:avLst/>
          </a:prstGeom>
          <a:gradFill>
            <a:gsLst>
              <a:gs pos="0">
                <a:schemeClr val="lt1"/>
              </a:gs>
              <a:gs pos="100000">
                <a:srgbClr val="9EB786"/>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 name="Google Shape;11;p1"/>
          <p:cNvSpPr/>
          <p:nvPr/>
        </p:nvSpPr>
        <p:spPr>
          <a:xfrm rot="10800000">
            <a:off x="-87" y="6308700"/>
            <a:ext cx="7885200" cy="549300"/>
          </a:xfrm>
          <a:prstGeom prst="rect">
            <a:avLst/>
          </a:prstGeom>
          <a:gradFill>
            <a:gsLst>
              <a:gs pos="0">
                <a:schemeClr val="lt1"/>
              </a:gs>
              <a:gs pos="100000">
                <a:srgbClr val="9EB786"/>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Arial"/>
              <a:ea typeface="Arial"/>
              <a:cs typeface="Arial"/>
              <a:sym typeface="Arial"/>
            </a:endParaRPr>
          </a:p>
        </p:txBody>
      </p:sp>
      <p:cxnSp>
        <p:nvCxnSpPr>
          <p:cNvPr id="12" name="Google Shape;12;p1"/>
          <p:cNvCxnSpPr/>
          <p:nvPr/>
        </p:nvCxnSpPr>
        <p:spPr>
          <a:xfrm>
            <a:off x="25400" y="6235700"/>
            <a:ext cx="6659700" cy="0"/>
          </a:xfrm>
          <a:prstGeom prst="straightConnector1">
            <a:avLst/>
          </a:prstGeom>
          <a:noFill/>
          <a:ln w="38100" cap="flat" cmpd="sng">
            <a:solidFill>
              <a:srgbClr val="FF0000"/>
            </a:solidFill>
            <a:prstDash val="solid"/>
            <a:round/>
            <a:headEnd type="none" w="sm" len="sm"/>
            <a:tailEnd type="none" w="sm" len="sm"/>
          </a:ln>
        </p:spPr>
      </p:cxnSp>
      <p:cxnSp>
        <p:nvCxnSpPr>
          <p:cNvPr id="13" name="Google Shape;13;p1"/>
          <p:cNvCxnSpPr/>
          <p:nvPr/>
        </p:nvCxnSpPr>
        <p:spPr>
          <a:xfrm>
            <a:off x="25400" y="6283325"/>
            <a:ext cx="6659700" cy="0"/>
          </a:xfrm>
          <a:prstGeom prst="straightConnector1">
            <a:avLst/>
          </a:prstGeom>
          <a:noFill/>
          <a:ln w="38100" cap="flat" cmpd="sng">
            <a:solidFill>
              <a:srgbClr val="006600"/>
            </a:solidFill>
            <a:prstDash val="solid"/>
            <a:round/>
            <a:headEnd type="none" w="sm" len="sm"/>
            <a:tailEnd type="none" w="sm" len="sm"/>
          </a:ln>
        </p:spPr>
      </p:cxnSp>
      <p:sp>
        <p:nvSpPr>
          <p:cNvPr id="14" name="Google Shape;14;p1"/>
          <p:cNvSpPr txBox="1">
            <a:spLocks noGrp="1"/>
          </p:cNvSpPr>
          <p:nvPr>
            <p:ph type="dt" idx="10"/>
          </p:nvPr>
        </p:nvSpPr>
        <p:spPr>
          <a:xfrm>
            <a:off x="385192" y="6656871"/>
            <a:ext cx="2026500" cy="216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ftr" idx="11"/>
          </p:nvPr>
        </p:nvSpPr>
        <p:spPr>
          <a:xfrm>
            <a:off x="4388160" y="6658074"/>
            <a:ext cx="1447800" cy="2136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 name="Google Shape;16;p1"/>
          <p:cNvSpPr txBox="1">
            <a:spLocks noGrp="1"/>
          </p:cNvSpPr>
          <p:nvPr>
            <p:ph type="sldNum" idx="12"/>
          </p:nvPr>
        </p:nvSpPr>
        <p:spPr>
          <a:xfrm>
            <a:off x="7812360" y="6658074"/>
            <a:ext cx="874500" cy="2136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r>
              <a:rPr lang="es-EC"/>
              <a:t>VERSIÓN: </a:t>
            </a:r>
            <a:r>
              <a:rPr lang="es-EC" b="0"/>
              <a:t>1.1</a:t>
            </a:r>
            <a:endParaRPr b="0"/>
          </a:p>
        </p:txBody>
      </p:sp>
      <p:pic>
        <p:nvPicPr>
          <p:cNvPr id="17" name="Google Shape;17;p1"/>
          <p:cNvPicPr preferRelativeResize="0"/>
          <p:nvPr/>
        </p:nvPicPr>
        <p:blipFill rotWithShape="1">
          <a:blip r:embed="rId14">
            <a:alphaModFix/>
          </a:blip>
          <a:srcRect/>
          <a:stretch/>
        </p:blipFill>
        <p:spPr>
          <a:xfrm>
            <a:off x="6700214" y="5981170"/>
            <a:ext cx="2232000" cy="57644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dt" idx="10"/>
          </p:nvPr>
        </p:nvSpPr>
        <p:spPr>
          <a:xfrm>
            <a:off x="385192" y="5661248"/>
            <a:ext cx="2026500" cy="216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s-EC" b="1"/>
              <a:t>FECHA ÚLTIMA REVISIÓN: 13/12/11</a:t>
            </a:r>
            <a:endParaRPr/>
          </a:p>
        </p:txBody>
      </p:sp>
      <p:sp>
        <p:nvSpPr>
          <p:cNvPr id="70" name="Google Shape;70;p14"/>
          <p:cNvSpPr txBox="1">
            <a:spLocks noGrp="1"/>
          </p:cNvSpPr>
          <p:nvPr>
            <p:ph type="sldNum" idx="12"/>
          </p:nvPr>
        </p:nvSpPr>
        <p:spPr>
          <a:xfrm>
            <a:off x="7812360" y="5662451"/>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00"/>
              <a:buNone/>
            </a:pPr>
            <a:r>
              <a:rPr lang="es-EC" b="1"/>
              <a:t>VERSIÓN: </a:t>
            </a:r>
            <a:r>
              <a:rPr lang="es-EC"/>
              <a:t>1.0</a:t>
            </a:r>
            <a:endParaRPr/>
          </a:p>
        </p:txBody>
      </p:sp>
      <p:sp>
        <p:nvSpPr>
          <p:cNvPr id="71" name="Google Shape;71;p14"/>
          <p:cNvSpPr txBox="1">
            <a:spLocks noGrp="1"/>
          </p:cNvSpPr>
          <p:nvPr>
            <p:ph type="ftr" idx="11"/>
          </p:nvPr>
        </p:nvSpPr>
        <p:spPr>
          <a:xfrm>
            <a:off x="4388160" y="5662451"/>
            <a:ext cx="14478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s-EC" b="1"/>
              <a:t>CÓDIGO: </a:t>
            </a:r>
            <a:r>
              <a:rPr lang="es-EC"/>
              <a:t>GDI.3.1.004</a:t>
            </a:r>
            <a:endParaRPr/>
          </a:p>
        </p:txBody>
      </p:sp>
      <p:sp>
        <p:nvSpPr>
          <p:cNvPr id="72" name="Google Shape;72;p14"/>
          <p:cNvSpPr txBox="1"/>
          <p:nvPr/>
        </p:nvSpPr>
        <p:spPr>
          <a:xfrm>
            <a:off x="47475" y="1001650"/>
            <a:ext cx="9144000" cy="5136761"/>
          </a:xfrm>
          <a:prstGeom prst="rect">
            <a:avLst/>
          </a:prstGeom>
          <a:noFill/>
          <a:ln>
            <a:noFill/>
          </a:ln>
        </p:spPr>
        <p:txBody>
          <a:bodyPr spcFirstLastPara="1" wrap="square" lIns="91425" tIns="91425" rIns="91425" bIns="91425" anchor="t" anchorCtr="0">
            <a:spAutoFit/>
          </a:bodyPr>
          <a:lstStyle/>
          <a:p>
            <a:pPr marL="0" lvl="0" indent="0" algn="ctr" rtl="0">
              <a:lnSpc>
                <a:spcPct val="200000"/>
              </a:lnSpc>
              <a:spcBef>
                <a:spcPts val="1200"/>
              </a:spcBef>
              <a:spcAft>
                <a:spcPts val="0"/>
              </a:spcAft>
              <a:buNone/>
            </a:pPr>
            <a:r>
              <a:rPr lang="es-EC" sz="1900" b="1" dirty="0">
                <a:solidFill>
                  <a:schemeClr val="dk1"/>
                </a:solidFill>
              </a:rPr>
              <a:t>        LA SEGURIDAD TURÍSTICA COMO ESTRATEGIA OPERATIVA DEL TURISMO DE AVENTURA: CASO CANTÓN BAÑOS DE AGUA SANTA</a:t>
            </a:r>
            <a:endParaRPr sz="1900" b="1" dirty="0">
              <a:solidFill>
                <a:schemeClr val="dk1"/>
              </a:solidFill>
            </a:endParaRPr>
          </a:p>
          <a:p>
            <a:pPr marL="0" lvl="0" indent="0" algn="ctr" rtl="0">
              <a:lnSpc>
                <a:spcPct val="200000"/>
              </a:lnSpc>
              <a:spcBef>
                <a:spcPts val="1200"/>
              </a:spcBef>
              <a:spcAft>
                <a:spcPts val="0"/>
              </a:spcAft>
              <a:buNone/>
            </a:pPr>
            <a:r>
              <a:rPr lang="es-EC" sz="1200" dirty="0">
                <a:solidFill>
                  <a:schemeClr val="dk1"/>
                </a:solidFill>
              </a:rPr>
              <a:t>Fiallos Silva, Christopher Iván y Usiña Montalvo, Joyce Indira</a:t>
            </a:r>
            <a:endParaRPr sz="1200" dirty="0">
              <a:solidFill>
                <a:schemeClr val="dk1"/>
              </a:solidFill>
            </a:endParaRPr>
          </a:p>
          <a:p>
            <a:pPr marL="0" lvl="0" indent="0" algn="ctr" rtl="0">
              <a:lnSpc>
                <a:spcPct val="115000"/>
              </a:lnSpc>
              <a:spcBef>
                <a:spcPts val="1200"/>
              </a:spcBef>
              <a:spcAft>
                <a:spcPts val="0"/>
              </a:spcAft>
              <a:buNone/>
            </a:pPr>
            <a:r>
              <a:rPr lang="es-EC" sz="1200" dirty="0">
                <a:solidFill>
                  <a:schemeClr val="dk1"/>
                </a:solidFill>
              </a:rPr>
              <a:t> Departamento de Ciencias Económicas, Administrativas y del Comercio</a:t>
            </a:r>
            <a:endParaRPr sz="1200" dirty="0">
              <a:solidFill>
                <a:schemeClr val="dk1"/>
              </a:solidFill>
            </a:endParaRPr>
          </a:p>
          <a:p>
            <a:pPr marL="0" lvl="0" indent="0" algn="ctr" rtl="0">
              <a:lnSpc>
                <a:spcPct val="200000"/>
              </a:lnSpc>
              <a:spcBef>
                <a:spcPts val="1200"/>
              </a:spcBef>
              <a:spcAft>
                <a:spcPts val="0"/>
              </a:spcAft>
              <a:buNone/>
            </a:pPr>
            <a:r>
              <a:rPr lang="es-EC" sz="1200" dirty="0">
                <a:solidFill>
                  <a:schemeClr val="dk1"/>
                </a:solidFill>
              </a:rPr>
              <a:t>Carrera de Administración Turística y Hotelera</a:t>
            </a:r>
            <a:endParaRPr sz="1200" dirty="0">
              <a:solidFill>
                <a:schemeClr val="dk1"/>
              </a:solidFill>
            </a:endParaRPr>
          </a:p>
          <a:p>
            <a:pPr marL="0" lvl="0" indent="0" algn="ctr" rtl="0">
              <a:lnSpc>
                <a:spcPct val="200000"/>
              </a:lnSpc>
              <a:spcBef>
                <a:spcPts val="1200"/>
              </a:spcBef>
              <a:spcAft>
                <a:spcPts val="0"/>
              </a:spcAft>
              <a:buNone/>
            </a:pPr>
            <a:r>
              <a:rPr lang="es-EC" sz="1200" dirty="0">
                <a:solidFill>
                  <a:schemeClr val="dk1"/>
                </a:solidFill>
              </a:rPr>
              <a:t> </a:t>
            </a:r>
            <a:endParaRPr sz="1200" dirty="0">
              <a:solidFill>
                <a:schemeClr val="dk1"/>
              </a:solidFill>
            </a:endParaRPr>
          </a:p>
          <a:p>
            <a:pPr marL="0" lvl="0" indent="0" algn="ctr" rtl="0">
              <a:lnSpc>
                <a:spcPct val="200000"/>
              </a:lnSpc>
              <a:spcBef>
                <a:spcPts val="1200"/>
              </a:spcBef>
              <a:spcAft>
                <a:spcPts val="0"/>
              </a:spcAft>
              <a:buNone/>
            </a:pPr>
            <a:r>
              <a:rPr lang="es-EC" sz="1200" dirty="0">
                <a:solidFill>
                  <a:schemeClr val="dk1"/>
                </a:solidFill>
              </a:rPr>
              <a:t>                      Trabajo de titulación, previo a la obtención del título de Licenciado en Administración Turística y Hotelera</a:t>
            </a:r>
            <a:endParaRPr sz="1200" dirty="0">
              <a:solidFill>
                <a:schemeClr val="dk1"/>
              </a:solidFill>
            </a:endParaRPr>
          </a:p>
          <a:p>
            <a:pPr marL="0" lvl="0" indent="0" algn="ctr" rtl="0">
              <a:lnSpc>
                <a:spcPct val="200000"/>
              </a:lnSpc>
              <a:spcBef>
                <a:spcPts val="1200"/>
              </a:spcBef>
              <a:spcAft>
                <a:spcPts val="0"/>
              </a:spcAft>
              <a:buNone/>
            </a:pPr>
            <a:r>
              <a:rPr lang="es-EC" sz="1200" dirty="0">
                <a:solidFill>
                  <a:schemeClr val="dk1"/>
                </a:solidFill>
              </a:rPr>
              <a:t>Msc. Chiriboga Barba, Danny Fernando PhD.</a:t>
            </a:r>
            <a:endParaRPr sz="1200" dirty="0">
              <a:solidFill>
                <a:schemeClr val="dk1"/>
              </a:solidFill>
            </a:endParaRPr>
          </a:p>
          <a:p>
            <a:pPr marL="0" lvl="0" indent="0" algn="ctr" rtl="0">
              <a:lnSpc>
                <a:spcPct val="200000"/>
              </a:lnSpc>
              <a:spcBef>
                <a:spcPts val="1200"/>
              </a:spcBef>
              <a:spcAft>
                <a:spcPts val="1200"/>
              </a:spcAft>
              <a:buNone/>
            </a:pPr>
            <a:r>
              <a:rPr lang="es-EC" sz="1100" dirty="0">
                <a:solidFill>
                  <a:schemeClr val="dk1"/>
                </a:solidFill>
              </a:rPr>
              <a:t>2022</a:t>
            </a:r>
            <a:endParaRPr sz="1100" dirty="0">
              <a:solidFill>
                <a:schemeClr val="dk1"/>
              </a:solidFill>
            </a:endParaRPr>
          </a:p>
        </p:txBody>
      </p:sp>
      <p:sp>
        <p:nvSpPr>
          <p:cNvPr id="73" name="Google Shape;73;p14"/>
          <p:cNvSpPr/>
          <p:nvPr/>
        </p:nvSpPr>
        <p:spPr>
          <a:xfrm flipH="1">
            <a:off x="8176025" y="140625"/>
            <a:ext cx="874500" cy="2308800"/>
          </a:xfrm>
          <a:prstGeom prst="halfFrame">
            <a:avLst>
              <a:gd name="adj1" fmla="val 33333"/>
              <a:gd name="adj2" fmla="val 33333"/>
            </a:avLst>
          </a:prstGeom>
          <a:solidFill>
            <a:srgbClr val="38761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6AA84F"/>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3"/>
          <p:cNvSpPr txBox="1">
            <a:spLocks noGrp="1"/>
          </p:cNvSpPr>
          <p:nvPr>
            <p:ph type="sldNum" idx="12"/>
          </p:nvPr>
        </p:nvSpPr>
        <p:spPr>
          <a:xfrm>
            <a:off x="7812360" y="6658074"/>
            <a:ext cx="874500" cy="213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500"/>
              <a:buFont typeface="Arial"/>
              <a:buNone/>
            </a:pPr>
            <a:r>
              <a:rPr lang="es-EC"/>
              <a:t>VERSIÓN: 1.0</a:t>
            </a:r>
            <a:endParaRPr/>
          </a:p>
        </p:txBody>
      </p:sp>
      <p:sp>
        <p:nvSpPr>
          <p:cNvPr id="343" name="Google Shape;343;p23"/>
          <p:cNvSpPr txBox="1"/>
          <p:nvPr/>
        </p:nvSpPr>
        <p:spPr>
          <a:xfrm>
            <a:off x="427325" y="636000"/>
            <a:ext cx="3211200" cy="52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C" sz="2200">
                <a:latin typeface="Open Sans ExtraBold"/>
                <a:ea typeface="Open Sans ExtraBold"/>
                <a:cs typeface="Open Sans ExtraBold"/>
                <a:sym typeface="Open Sans ExtraBold"/>
              </a:rPr>
              <a:t>Población y muestra</a:t>
            </a:r>
            <a:endParaRPr sz="2200">
              <a:latin typeface="Open Sans ExtraBold"/>
              <a:ea typeface="Open Sans ExtraBold"/>
              <a:cs typeface="Open Sans ExtraBold"/>
              <a:sym typeface="Open Sans ExtraBold"/>
            </a:endParaRPr>
          </a:p>
        </p:txBody>
      </p:sp>
      <p:sp>
        <p:nvSpPr>
          <p:cNvPr id="344" name="Google Shape;344;p23"/>
          <p:cNvSpPr txBox="1"/>
          <p:nvPr/>
        </p:nvSpPr>
        <p:spPr>
          <a:xfrm>
            <a:off x="314325" y="1219200"/>
            <a:ext cx="3000000" cy="923400"/>
          </a:xfrm>
          <a:prstGeom prst="rect">
            <a:avLst/>
          </a:prstGeom>
          <a:noFill/>
          <a:ln>
            <a:noFill/>
          </a:ln>
        </p:spPr>
        <p:txBody>
          <a:bodyPr spcFirstLastPara="1" wrap="square" lIns="91425" tIns="91425" rIns="91425" bIns="91425" anchor="t" anchorCtr="0">
            <a:spAutoFit/>
          </a:bodyPr>
          <a:lstStyle/>
          <a:p>
            <a:pPr marL="457200" lvl="0" indent="-304800" algn="l" rtl="0">
              <a:spcBef>
                <a:spcPts val="0"/>
              </a:spcBef>
              <a:spcAft>
                <a:spcPts val="0"/>
              </a:spcAft>
              <a:buSzPts val="1200"/>
              <a:buFont typeface="Open Sans"/>
              <a:buAutoNum type="arabicPeriod"/>
            </a:pPr>
            <a:r>
              <a:rPr lang="es-EC" sz="1200">
                <a:latin typeface="Open Sans"/>
                <a:ea typeface="Open Sans"/>
                <a:cs typeface="Open Sans"/>
                <a:sym typeface="Open Sans"/>
              </a:rPr>
              <a:t>Turistas que llegaron a Baños de Agua Santa en el año 2019. Para el año mencionado fue de 499.078  turistas.</a:t>
            </a:r>
            <a:endParaRPr sz="1200">
              <a:latin typeface="Open Sans"/>
              <a:ea typeface="Open Sans"/>
              <a:cs typeface="Open Sans"/>
              <a:sym typeface="Open Sans"/>
            </a:endParaRPr>
          </a:p>
        </p:txBody>
      </p:sp>
      <p:pic>
        <p:nvPicPr>
          <p:cNvPr id="345" name="Google Shape;345;p23"/>
          <p:cNvPicPr preferRelativeResize="0"/>
          <p:nvPr/>
        </p:nvPicPr>
        <p:blipFill rotWithShape="1">
          <a:blip r:embed="rId3">
            <a:alphaModFix/>
          </a:blip>
          <a:srcRect l="34697" r="34590"/>
          <a:stretch/>
        </p:blipFill>
        <p:spPr>
          <a:xfrm>
            <a:off x="590550" y="2619613"/>
            <a:ext cx="2268625" cy="636413"/>
          </a:xfrm>
          <a:prstGeom prst="rect">
            <a:avLst/>
          </a:prstGeom>
          <a:noFill/>
          <a:ln>
            <a:noFill/>
          </a:ln>
        </p:spPr>
      </p:pic>
      <p:pic>
        <p:nvPicPr>
          <p:cNvPr id="346" name="Google Shape;346;p23"/>
          <p:cNvPicPr preferRelativeResize="0"/>
          <p:nvPr/>
        </p:nvPicPr>
        <p:blipFill rotWithShape="1">
          <a:blip r:embed="rId4">
            <a:alphaModFix/>
          </a:blip>
          <a:srcRect l="22197" r="22197"/>
          <a:stretch/>
        </p:blipFill>
        <p:spPr>
          <a:xfrm>
            <a:off x="590550" y="3351275"/>
            <a:ext cx="2899150" cy="449200"/>
          </a:xfrm>
          <a:prstGeom prst="rect">
            <a:avLst/>
          </a:prstGeom>
          <a:noFill/>
          <a:ln>
            <a:noFill/>
          </a:ln>
        </p:spPr>
      </p:pic>
      <p:pic>
        <p:nvPicPr>
          <p:cNvPr id="347" name="Google Shape;347;p23"/>
          <p:cNvPicPr preferRelativeResize="0"/>
          <p:nvPr/>
        </p:nvPicPr>
        <p:blipFill rotWithShape="1">
          <a:blip r:embed="rId5">
            <a:alphaModFix/>
          </a:blip>
          <a:srcRect l="35772" r="24030"/>
          <a:stretch/>
        </p:blipFill>
        <p:spPr>
          <a:xfrm>
            <a:off x="590550" y="3895725"/>
            <a:ext cx="2379127" cy="449200"/>
          </a:xfrm>
          <a:prstGeom prst="rect">
            <a:avLst/>
          </a:prstGeom>
          <a:noFill/>
          <a:ln>
            <a:noFill/>
          </a:ln>
        </p:spPr>
      </p:pic>
      <p:sp>
        <p:nvSpPr>
          <p:cNvPr id="348" name="Google Shape;348;p23"/>
          <p:cNvSpPr txBox="1"/>
          <p:nvPr/>
        </p:nvSpPr>
        <p:spPr>
          <a:xfrm>
            <a:off x="532925" y="4511113"/>
            <a:ext cx="30000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C" sz="1200">
                <a:latin typeface="Open Sans"/>
                <a:ea typeface="Open Sans"/>
                <a:cs typeface="Open Sans"/>
                <a:sym typeface="Open Sans"/>
              </a:rPr>
              <a:t>2. Número de establecimientos que operan las actividades de canopy, puente tibetano y salto del puente en el cantón Baños de Agua Santa</a:t>
            </a:r>
            <a:endParaRPr sz="1200">
              <a:latin typeface="Open Sans"/>
              <a:ea typeface="Open Sans"/>
              <a:cs typeface="Open Sans"/>
              <a:sym typeface="Open Sans"/>
            </a:endParaRPr>
          </a:p>
        </p:txBody>
      </p:sp>
      <p:sp>
        <p:nvSpPr>
          <p:cNvPr id="349" name="Google Shape;349;p23"/>
          <p:cNvSpPr txBox="1"/>
          <p:nvPr/>
        </p:nvSpPr>
        <p:spPr>
          <a:xfrm>
            <a:off x="695325" y="5505450"/>
            <a:ext cx="24384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C" sz="1200">
                <a:latin typeface="Open Sans"/>
                <a:ea typeface="Open Sans"/>
                <a:cs typeface="Open Sans"/>
                <a:sym typeface="Open Sans"/>
              </a:rPr>
              <a:t>Se obtuvo un total de 18 establecimientos operando </a:t>
            </a:r>
            <a:endParaRPr sz="1200">
              <a:latin typeface="Open Sans"/>
              <a:ea typeface="Open Sans"/>
              <a:cs typeface="Open Sans"/>
              <a:sym typeface="Open Sans"/>
            </a:endParaRPr>
          </a:p>
        </p:txBody>
      </p:sp>
      <p:sp>
        <p:nvSpPr>
          <p:cNvPr id="350" name="Google Shape;350;p23"/>
          <p:cNvSpPr txBox="1"/>
          <p:nvPr/>
        </p:nvSpPr>
        <p:spPr>
          <a:xfrm>
            <a:off x="5094575" y="569325"/>
            <a:ext cx="3211200" cy="52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C" sz="2200">
                <a:latin typeface="Open Sans ExtraBold"/>
                <a:ea typeface="Open Sans ExtraBold"/>
                <a:cs typeface="Open Sans ExtraBold"/>
                <a:sym typeface="Open Sans ExtraBold"/>
              </a:rPr>
              <a:t>Expertos</a:t>
            </a:r>
            <a:endParaRPr sz="2200">
              <a:latin typeface="Open Sans ExtraBold"/>
              <a:ea typeface="Open Sans ExtraBold"/>
              <a:cs typeface="Open Sans ExtraBold"/>
              <a:sym typeface="Open Sans ExtraBold"/>
            </a:endParaRPr>
          </a:p>
        </p:txBody>
      </p:sp>
      <p:sp>
        <p:nvSpPr>
          <p:cNvPr id="351" name="Google Shape;351;p23"/>
          <p:cNvSpPr txBox="1"/>
          <p:nvPr/>
        </p:nvSpPr>
        <p:spPr>
          <a:xfrm>
            <a:off x="4705350" y="1419225"/>
            <a:ext cx="3895800" cy="26781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1200"/>
              </a:spcBef>
              <a:spcAft>
                <a:spcPts val="0"/>
              </a:spcAft>
              <a:buNone/>
            </a:pPr>
            <a:r>
              <a:rPr lang="es-EC" sz="1200">
                <a:latin typeface="Open Sans"/>
                <a:ea typeface="Open Sans"/>
                <a:cs typeface="Open Sans"/>
                <a:sym typeface="Open Sans"/>
              </a:rPr>
              <a:t>A= Instructor de rescate vertical en infraestructura de cables. </a:t>
            </a:r>
            <a:endParaRPr sz="1200">
              <a:latin typeface="Open Sans"/>
              <a:ea typeface="Open Sans"/>
              <a:cs typeface="Open Sans"/>
              <a:sym typeface="Open Sans"/>
            </a:endParaRPr>
          </a:p>
          <a:p>
            <a:pPr marL="0" lvl="0" indent="0" algn="l" rtl="0">
              <a:lnSpc>
                <a:spcPct val="200000"/>
              </a:lnSpc>
              <a:spcBef>
                <a:spcPts val="1200"/>
              </a:spcBef>
              <a:spcAft>
                <a:spcPts val="0"/>
              </a:spcAft>
              <a:buNone/>
            </a:pPr>
            <a:r>
              <a:rPr lang="es-EC" sz="1200">
                <a:latin typeface="Open Sans"/>
                <a:ea typeface="Open Sans"/>
                <a:cs typeface="Open Sans"/>
                <a:sym typeface="Open Sans"/>
              </a:rPr>
              <a:t>B= Ingeniero en Gestión de Riesgos.  </a:t>
            </a:r>
            <a:endParaRPr sz="1200">
              <a:latin typeface="Open Sans"/>
              <a:ea typeface="Open Sans"/>
              <a:cs typeface="Open Sans"/>
              <a:sym typeface="Open Sans"/>
            </a:endParaRPr>
          </a:p>
          <a:p>
            <a:pPr marL="0" lvl="0" indent="0" algn="l" rtl="0">
              <a:lnSpc>
                <a:spcPct val="200000"/>
              </a:lnSpc>
              <a:spcBef>
                <a:spcPts val="1200"/>
              </a:spcBef>
              <a:spcAft>
                <a:spcPts val="0"/>
              </a:spcAft>
              <a:buNone/>
            </a:pPr>
            <a:r>
              <a:rPr lang="es-EC" sz="1200">
                <a:latin typeface="Open Sans"/>
                <a:ea typeface="Open Sans"/>
                <a:cs typeface="Open Sans"/>
                <a:sym typeface="Open Sans"/>
              </a:rPr>
              <a:t>C= Técnico en Rescate y seguridad ocupacional </a:t>
            </a:r>
            <a:endParaRPr sz="1200">
              <a:latin typeface="Open Sans"/>
              <a:ea typeface="Open Sans"/>
              <a:cs typeface="Open Sans"/>
              <a:sym typeface="Open Sans"/>
            </a:endParaRPr>
          </a:p>
          <a:p>
            <a:pPr marL="0" lvl="0" indent="0" algn="l" rtl="0">
              <a:lnSpc>
                <a:spcPct val="200000"/>
              </a:lnSpc>
              <a:spcBef>
                <a:spcPts val="1200"/>
              </a:spcBef>
              <a:spcAft>
                <a:spcPts val="0"/>
              </a:spcAft>
              <a:buNone/>
            </a:pPr>
            <a:r>
              <a:rPr lang="es-EC" sz="1200">
                <a:latin typeface="Open Sans"/>
                <a:ea typeface="Open Sans"/>
                <a:cs typeface="Open Sans"/>
                <a:sym typeface="Open Sans"/>
              </a:rPr>
              <a:t>D= Ingeniero en turismo e inspector de equipos de protección personal. </a:t>
            </a:r>
            <a:endParaRPr sz="1200">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4"/>
          <p:cNvSpPr txBox="1">
            <a:spLocks noGrp="1"/>
          </p:cNvSpPr>
          <p:nvPr>
            <p:ph type="sldNum" idx="12"/>
          </p:nvPr>
        </p:nvSpPr>
        <p:spPr>
          <a:xfrm>
            <a:off x="7812360" y="6658074"/>
            <a:ext cx="874500" cy="213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500"/>
              <a:buFont typeface="Arial"/>
              <a:buNone/>
            </a:pPr>
            <a:r>
              <a:rPr lang="es-EC"/>
              <a:t>VERSIÓN: 1.0</a:t>
            </a:r>
            <a:endParaRPr/>
          </a:p>
        </p:txBody>
      </p:sp>
      <p:sp>
        <p:nvSpPr>
          <p:cNvPr id="358" name="Google Shape;358;p24"/>
          <p:cNvSpPr txBox="1"/>
          <p:nvPr/>
        </p:nvSpPr>
        <p:spPr>
          <a:xfrm>
            <a:off x="427325" y="636000"/>
            <a:ext cx="6764400" cy="52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EC" sz="2200">
                <a:solidFill>
                  <a:schemeClr val="dk1"/>
                </a:solidFill>
                <a:latin typeface="Open Sans ExtraBold"/>
                <a:ea typeface="Open Sans ExtraBold"/>
                <a:cs typeface="Open Sans ExtraBold"/>
                <a:sym typeface="Open Sans ExtraBold"/>
              </a:rPr>
              <a:t>Diagnóstico situacional</a:t>
            </a:r>
            <a:endParaRPr sz="2200">
              <a:latin typeface="Open Sans ExtraBold"/>
              <a:ea typeface="Open Sans ExtraBold"/>
              <a:cs typeface="Open Sans ExtraBold"/>
              <a:sym typeface="Open Sans ExtraBold"/>
            </a:endParaRPr>
          </a:p>
        </p:txBody>
      </p:sp>
      <p:sp>
        <p:nvSpPr>
          <p:cNvPr id="359" name="Google Shape;359;p24"/>
          <p:cNvSpPr txBox="1"/>
          <p:nvPr/>
        </p:nvSpPr>
        <p:spPr>
          <a:xfrm>
            <a:off x="427325" y="1159200"/>
            <a:ext cx="2477700" cy="52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C" sz="1600">
                <a:latin typeface="Open Sans ExtraBold"/>
                <a:ea typeface="Open Sans ExtraBold"/>
                <a:cs typeface="Open Sans ExtraBold"/>
                <a:sym typeface="Open Sans ExtraBold"/>
              </a:rPr>
              <a:t>Macroambiente</a:t>
            </a:r>
            <a:endParaRPr sz="1600">
              <a:latin typeface="Open Sans ExtraBold"/>
              <a:ea typeface="Open Sans ExtraBold"/>
              <a:cs typeface="Open Sans ExtraBold"/>
              <a:sym typeface="Open Sans ExtraBold"/>
            </a:endParaRPr>
          </a:p>
        </p:txBody>
      </p:sp>
      <p:sp>
        <p:nvSpPr>
          <p:cNvPr id="360" name="Google Shape;360;p24"/>
          <p:cNvSpPr txBox="1"/>
          <p:nvPr/>
        </p:nvSpPr>
        <p:spPr>
          <a:xfrm>
            <a:off x="5382275" y="1159200"/>
            <a:ext cx="2477700" cy="52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C" sz="1600">
                <a:latin typeface="Open Sans ExtraBold"/>
                <a:ea typeface="Open Sans ExtraBold"/>
                <a:cs typeface="Open Sans ExtraBold"/>
                <a:sym typeface="Open Sans ExtraBold"/>
              </a:rPr>
              <a:t>Microambiente</a:t>
            </a:r>
            <a:endParaRPr sz="1600">
              <a:latin typeface="Open Sans ExtraBold"/>
              <a:ea typeface="Open Sans ExtraBold"/>
              <a:cs typeface="Open Sans ExtraBold"/>
              <a:sym typeface="Open Sans ExtraBold"/>
            </a:endParaRPr>
          </a:p>
        </p:txBody>
      </p:sp>
      <p:grpSp>
        <p:nvGrpSpPr>
          <p:cNvPr id="361" name="Google Shape;361;p24"/>
          <p:cNvGrpSpPr/>
          <p:nvPr/>
        </p:nvGrpSpPr>
        <p:grpSpPr>
          <a:xfrm>
            <a:off x="72150" y="1606211"/>
            <a:ext cx="4170500" cy="861172"/>
            <a:chOff x="3486150" y="909418"/>
            <a:chExt cx="4170500" cy="765282"/>
          </a:xfrm>
        </p:grpSpPr>
        <p:sp>
          <p:nvSpPr>
            <p:cNvPr id="362" name="Google Shape;362;p24"/>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100" b="1">
                <a:solidFill>
                  <a:srgbClr val="840D35"/>
                </a:solidFill>
                <a:latin typeface="Roboto"/>
                <a:ea typeface="Roboto"/>
                <a:cs typeface="Roboto"/>
                <a:sym typeface="Roboto"/>
              </a:endParaRPr>
            </a:p>
          </p:txBody>
        </p:sp>
        <p:sp>
          <p:nvSpPr>
            <p:cNvPr id="363" name="Google Shape;363;p24"/>
            <p:cNvSpPr txBox="1"/>
            <p:nvPr/>
          </p:nvSpPr>
          <p:spPr>
            <a:xfrm>
              <a:off x="4928450" y="1154904"/>
              <a:ext cx="2728200" cy="36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s-EC" sz="700">
                  <a:solidFill>
                    <a:srgbClr val="840D35"/>
                  </a:solidFill>
                  <a:latin typeface="Roboto"/>
                  <a:ea typeface="Roboto"/>
                  <a:cs typeface="Roboto"/>
                  <a:sym typeface="Roboto"/>
                </a:rPr>
                <a:t>Centro del Ecuador, limita con las provincias de Cotopaxi por el norte, Chimborazo y Morona Santiago por el sur, Napo y Pastaza por el este y Bolívar por el oeste. Comprende nueve cantones.</a:t>
              </a:r>
              <a:endParaRPr sz="700">
                <a:solidFill>
                  <a:srgbClr val="840D35"/>
                </a:solidFill>
                <a:latin typeface="Roboto"/>
                <a:ea typeface="Roboto"/>
                <a:cs typeface="Roboto"/>
                <a:sym typeface="Roboto"/>
              </a:endParaRPr>
            </a:p>
          </p:txBody>
        </p:sp>
        <p:sp>
          <p:nvSpPr>
            <p:cNvPr id="364" name="Google Shape;364;p24"/>
            <p:cNvSpPr txBox="1"/>
            <p:nvPr/>
          </p:nvSpPr>
          <p:spPr>
            <a:xfrm>
              <a:off x="3486150" y="929403"/>
              <a:ext cx="874500" cy="3081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s-EC" sz="900">
                  <a:solidFill>
                    <a:srgbClr val="840D35"/>
                  </a:solidFill>
                  <a:latin typeface="Roboto"/>
                  <a:ea typeface="Roboto"/>
                  <a:cs typeface="Roboto"/>
                  <a:sym typeface="Roboto"/>
                </a:rPr>
                <a:t>Tungurahua</a:t>
              </a:r>
              <a:endParaRPr sz="900">
                <a:solidFill>
                  <a:srgbClr val="840D35"/>
                </a:solidFill>
                <a:latin typeface="Roboto"/>
                <a:ea typeface="Roboto"/>
                <a:cs typeface="Roboto"/>
                <a:sym typeface="Roboto"/>
              </a:endParaRPr>
            </a:p>
          </p:txBody>
        </p:sp>
        <p:sp>
          <p:nvSpPr>
            <p:cNvPr id="365" name="Google Shape;365;p24"/>
            <p:cNvSpPr/>
            <p:nvPr/>
          </p:nvSpPr>
          <p:spPr>
            <a:xfrm>
              <a:off x="4517125" y="1086100"/>
              <a:ext cx="133500" cy="588600"/>
            </a:xfrm>
            <a:prstGeom prst="rect">
              <a:avLst/>
            </a:prstGeom>
            <a:solidFill>
              <a:srgbClr val="840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6" name="Google Shape;366;p24"/>
            <p:cNvCxnSpPr/>
            <p:nvPr/>
          </p:nvCxnSpPr>
          <p:spPr>
            <a:xfrm rot="10800000">
              <a:off x="4318975" y="1083450"/>
              <a:ext cx="529800" cy="0"/>
            </a:xfrm>
            <a:prstGeom prst="straightConnector1">
              <a:avLst/>
            </a:prstGeom>
            <a:noFill/>
            <a:ln w="9525" cap="flat" cmpd="sng">
              <a:solidFill>
                <a:srgbClr val="840D35"/>
              </a:solidFill>
              <a:prstDash val="solid"/>
              <a:round/>
              <a:headEnd type="none" w="sm" len="sm"/>
              <a:tailEnd type="none" w="sm" len="sm"/>
            </a:ln>
          </p:spPr>
        </p:cxnSp>
      </p:grpSp>
      <p:grpSp>
        <p:nvGrpSpPr>
          <p:cNvPr id="367" name="Google Shape;367;p24"/>
          <p:cNvGrpSpPr/>
          <p:nvPr/>
        </p:nvGrpSpPr>
        <p:grpSpPr>
          <a:xfrm>
            <a:off x="148350" y="2350287"/>
            <a:ext cx="4094300" cy="861172"/>
            <a:chOff x="3562350" y="909418"/>
            <a:chExt cx="4094300" cy="765282"/>
          </a:xfrm>
        </p:grpSpPr>
        <p:sp>
          <p:nvSpPr>
            <p:cNvPr id="368" name="Google Shape;368;p24"/>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100" b="1">
                <a:solidFill>
                  <a:srgbClr val="840D35"/>
                </a:solidFill>
                <a:latin typeface="Roboto"/>
                <a:ea typeface="Roboto"/>
                <a:cs typeface="Roboto"/>
                <a:sym typeface="Roboto"/>
              </a:endParaRPr>
            </a:p>
          </p:txBody>
        </p:sp>
        <p:sp>
          <p:nvSpPr>
            <p:cNvPr id="369" name="Google Shape;369;p24"/>
            <p:cNvSpPr txBox="1"/>
            <p:nvPr/>
          </p:nvSpPr>
          <p:spPr>
            <a:xfrm>
              <a:off x="4928450" y="1154904"/>
              <a:ext cx="2728200" cy="36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s-EC" sz="700">
                  <a:solidFill>
                    <a:srgbClr val="840D35"/>
                  </a:solidFill>
                  <a:latin typeface="Roboto"/>
                  <a:ea typeface="Roboto"/>
                  <a:cs typeface="Roboto"/>
                  <a:sym typeface="Roboto"/>
                </a:rPr>
                <a:t>Suelos encañonados, quebradas, montañas, valles, etc. </a:t>
              </a:r>
              <a:br>
                <a:rPr lang="es-EC" sz="700">
                  <a:solidFill>
                    <a:srgbClr val="840D35"/>
                  </a:solidFill>
                  <a:latin typeface="Roboto"/>
                  <a:ea typeface="Roboto"/>
                  <a:cs typeface="Roboto"/>
                  <a:sym typeface="Roboto"/>
                </a:rPr>
              </a:br>
              <a:r>
                <a:rPr lang="es-EC" sz="700">
                  <a:solidFill>
                    <a:srgbClr val="840D35"/>
                  </a:solidFill>
                  <a:latin typeface="Roboto"/>
                  <a:ea typeface="Roboto"/>
                  <a:cs typeface="Roboto"/>
                  <a:sym typeface="Roboto"/>
                </a:rPr>
                <a:t>Posee 504.583 habitantes de los cuales 244.783 son hombres y 259.800 son mujeres. Para el 2020 su población sería de 590.600 habitantes</a:t>
              </a:r>
              <a:endParaRPr sz="700">
                <a:solidFill>
                  <a:srgbClr val="840D35"/>
                </a:solidFill>
                <a:latin typeface="Roboto"/>
                <a:ea typeface="Roboto"/>
                <a:cs typeface="Roboto"/>
                <a:sym typeface="Roboto"/>
              </a:endParaRPr>
            </a:p>
          </p:txBody>
        </p:sp>
        <p:sp>
          <p:nvSpPr>
            <p:cNvPr id="370" name="Google Shape;370;p24"/>
            <p:cNvSpPr txBox="1"/>
            <p:nvPr/>
          </p:nvSpPr>
          <p:spPr>
            <a:xfrm>
              <a:off x="3562350" y="934025"/>
              <a:ext cx="758400" cy="3081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endParaRPr sz="900">
                <a:solidFill>
                  <a:srgbClr val="840D35"/>
                </a:solidFill>
                <a:latin typeface="Roboto"/>
                <a:ea typeface="Roboto"/>
                <a:cs typeface="Roboto"/>
                <a:sym typeface="Roboto"/>
              </a:endParaRPr>
            </a:p>
          </p:txBody>
        </p:sp>
        <p:sp>
          <p:nvSpPr>
            <p:cNvPr id="371" name="Google Shape;371;p24"/>
            <p:cNvSpPr/>
            <p:nvPr/>
          </p:nvSpPr>
          <p:spPr>
            <a:xfrm>
              <a:off x="4517125" y="1086100"/>
              <a:ext cx="133500" cy="588600"/>
            </a:xfrm>
            <a:prstGeom prst="rect">
              <a:avLst/>
            </a:prstGeom>
            <a:solidFill>
              <a:srgbClr val="840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2" name="Google Shape;372;p24"/>
            <p:cNvCxnSpPr/>
            <p:nvPr/>
          </p:nvCxnSpPr>
          <p:spPr>
            <a:xfrm rot="10800000">
              <a:off x="4318975" y="1083450"/>
              <a:ext cx="529800" cy="0"/>
            </a:xfrm>
            <a:prstGeom prst="straightConnector1">
              <a:avLst/>
            </a:prstGeom>
            <a:noFill/>
            <a:ln w="9525" cap="flat" cmpd="sng">
              <a:solidFill>
                <a:srgbClr val="840D35"/>
              </a:solidFill>
              <a:prstDash val="solid"/>
              <a:round/>
              <a:headEnd type="none" w="sm" len="sm"/>
              <a:tailEnd type="none" w="sm" len="sm"/>
            </a:ln>
          </p:spPr>
        </p:cxnSp>
      </p:grpSp>
      <p:grpSp>
        <p:nvGrpSpPr>
          <p:cNvPr id="373" name="Google Shape;373;p24"/>
          <p:cNvGrpSpPr/>
          <p:nvPr/>
        </p:nvGrpSpPr>
        <p:grpSpPr>
          <a:xfrm>
            <a:off x="148350" y="3170562"/>
            <a:ext cx="4094300" cy="861172"/>
            <a:chOff x="3562350" y="909418"/>
            <a:chExt cx="4094300" cy="765282"/>
          </a:xfrm>
        </p:grpSpPr>
        <p:sp>
          <p:nvSpPr>
            <p:cNvPr id="374" name="Google Shape;374;p24"/>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100" b="1">
                <a:solidFill>
                  <a:srgbClr val="858585"/>
                </a:solidFill>
                <a:latin typeface="Roboto"/>
                <a:ea typeface="Roboto"/>
                <a:cs typeface="Roboto"/>
                <a:sym typeface="Roboto"/>
              </a:endParaRPr>
            </a:p>
          </p:txBody>
        </p:sp>
        <p:sp>
          <p:nvSpPr>
            <p:cNvPr id="375" name="Google Shape;375;p24"/>
            <p:cNvSpPr txBox="1"/>
            <p:nvPr/>
          </p:nvSpPr>
          <p:spPr>
            <a:xfrm>
              <a:off x="4928450" y="1154904"/>
              <a:ext cx="2728200" cy="36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s-EC" sz="700">
                  <a:solidFill>
                    <a:srgbClr val="858585"/>
                  </a:solidFill>
                  <a:latin typeface="Roboto"/>
                  <a:ea typeface="Roboto"/>
                  <a:cs typeface="Roboto"/>
                  <a:sym typeface="Roboto"/>
                </a:rPr>
                <a:t>La mayor parte de su población se dedica a la agricultura, ganadería, silvicultura y pesca con el 27, 61%, industrias manufactureras con el 19,04% y actividades dedicadas al comercio al por mayor y menor con un 16, 88% </a:t>
              </a:r>
              <a:endParaRPr sz="700">
                <a:solidFill>
                  <a:srgbClr val="858585"/>
                </a:solidFill>
                <a:latin typeface="Roboto"/>
                <a:ea typeface="Roboto"/>
                <a:cs typeface="Roboto"/>
                <a:sym typeface="Roboto"/>
              </a:endParaRPr>
            </a:p>
          </p:txBody>
        </p:sp>
        <p:sp>
          <p:nvSpPr>
            <p:cNvPr id="376" name="Google Shape;376;p24"/>
            <p:cNvSpPr txBox="1"/>
            <p:nvPr/>
          </p:nvSpPr>
          <p:spPr>
            <a:xfrm>
              <a:off x="3562350" y="934025"/>
              <a:ext cx="758400" cy="3081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endParaRPr sz="900">
                <a:solidFill>
                  <a:srgbClr val="858585"/>
                </a:solidFill>
                <a:latin typeface="Roboto"/>
                <a:ea typeface="Roboto"/>
                <a:cs typeface="Roboto"/>
                <a:sym typeface="Roboto"/>
              </a:endParaRPr>
            </a:p>
          </p:txBody>
        </p:sp>
        <p:sp>
          <p:nvSpPr>
            <p:cNvPr id="377" name="Google Shape;377;p24"/>
            <p:cNvSpPr/>
            <p:nvPr/>
          </p:nvSpPr>
          <p:spPr>
            <a:xfrm>
              <a:off x="4517125" y="1086100"/>
              <a:ext cx="133500" cy="588600"/>
            </a:xfrm>
            <a:prstGeom prst="rect">
              <a:avLst/>
            </a:prstGeom>
            <a:solidFill>
              <a:srgbClr val="C2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8" name="Google Shape;378;p24"/>
            <p:cNvCxnSpPr/>
            <p:nvPr/>
          </p:nvCxnSpPr>
          <p:spPr>
            <a:xfrm rot="10800000">
              <a:off x="4318975" y="1083450"/>
              <a:ext cx="529800" cy="0"/>
            </a:xfrm>
            <a:prstGeom prst="straightConnector1">
              <a:avLst/>
            </a:prstGeom>
            <a:noFill/>
            <a:ln w="9525" cap="flat" cmpd="sng">
              <a:solidFill>
                <a:srgbClr val="C2C2C2"/>
              </a:solidFill>
              <a:prstDash val="solid"/>
              <a:round/>
              <a:headEnd type="none" w="sm" len="sm"/>
              <a:tailEnd type="none" w="sm" len="sm"/>
            </a:ln>
          </p:spPr>
        </p:cxnSp>
      </p:grpSp>
      <p:grpSp>
        <p:nvGrpSpPr>
          <p:cNvPr id="379" name="Google Shape;379;p24"/>
          <p:cNvGrpSpPr/>
          <p:nvPr/>
        </p:nvGrpSpPr>
        <p:grpSpPr>
          <a:xfrm>
            <a:off x="148350" y="3990838"/>
            <a:ext cx="4094300" cy="861172"/>
            <a:chOff x="3562350" y="909418"/>
            <a:chExt cx="4094300" cy="765282"/>
          </a:xfrm>
        </p:grpSpPr>
        <p:sp>
          <p:nvSpPr>
            <p:cNvPr id="380" name="Google Shape;380;p24"/>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100" b="1">
                <a:solidFill>
                  <a:srgbClr val="858585"/>
                </a:solidFill>
                <a:latin typeface="Roboto"/>
                <a:ea typeface="Roboto"/>
                <a:cs typeface="Roboto"/>
                <a:sym typeface="Roboto"/>
              </a:endParaRPr>
            </a:p>
          </p:txBody>
        </p:sp>
        <p:sp>
          <p:nvSpPr>
            <p:cNvPr id="381" name="Google Shape;381;p24"/>
            <p:cNvSpPr txBox="1"/>
            <p:nvPr/>
          </p:nvSpPr>
          <p:spPr>
            <a:xfrm>
              <a:off x="4928450" y="1154904"/>
              <a:ext cx="2728200" cy="36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s-EC" sz="700">
                  <a:solidFill>
                    <a:srgbClr val="858585"/>
                  </a:solidFill>
                  <a:latin typeface="Roboto"/>
                  <a:ea typeface="Roboto"/>
                  <a:cs typeface="Roboto"/>
                  <a:sym typeface="Roboto"/>
                </a:rPr>
                <a:t>Está representada por el Gobierno Provincial quien vela por el cumplimiento de objetivos</a:t>
              </a:r>
              <a:endParaRPr sz="700">
                <a:solidFill>
                  <a:srgbClr val="858585"/>
                </a:solidFill>
                <a:latin typeface="Roboto"/>
                <a:ea typeface="Roboto"/>
                <a:cs typeface="Roboto"/>
                <a:sym typeface="Roboto"/>
              </a:endParaRPr>
            </a:p>
          </p:txBody>
        </p:sp>
        <p:sp>
          <p:nvSpPr>
            <p:cNvPr id="382" name="Google Shape;382;p24"/>
            <p:cNvSpPr txBox="1"/>
            <p:nvPr/>
          </p:nvSpPr>
          <p:spPr>
            <a:xfrm>
              <a:off x="3562350" y="934025"/>
              <a:ext cx="758400" cy="3081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endParaRPr sz="900">
                <a:solidFill>
                  <a:srgbClr val="858585"/>
                </a:solidFill>
                <a:latin typeface="Roboto"/>
                <a:ea typeface="Roboto"/>
                <a:cs typeface="Roboto"/>
                <a:sym typeface="Roboto"/>
              </a:endParaRPr>
            </a:p>
          </p:txBody>
        </p:sp>
        <p:sp>
          <p:nvSpPr>
            <p:cNvPr id="383" name="Google Shape;383;p24"/>
            <p:cNvSpPr/>
            <p:nvPr/>
          </p:nvSpPr>
          <p:spPr>
            <a:xfrm>
              <a:off x="4517125" y="1086100"/>
              <a:ext cx="133500" cy="588600"/>
            </a:xfrm>
            <a:prstGeom prst="rect">
              <a:avLst/>
            </a:prstGeom>
            <a:solidFill>
              <a:srgbClr val="C2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4" name="Google Shape;384;p24"/>
            <p:cNvCxnSpPr/>
            <p:nvPr/>
          </p:nvCxnSpPr>
          <p:spPr>
            <a:xfrm rot="10800000">
              <a:off x="4318975" y="1083450"/>
              <a:ext cx="529800" cy="0"/>
            </a:xfrm>
            <a:prstGeom prst="straightConnector1">
              <a:avLst/>
            </a:prstGeom>
            <a:noFill/>
            <a:ln w="9525" cap="flat" cmpd="sng">
              <a:solidFill>
                <a:srgbClr val="C2C2C2"/>
              </a:solidFill>
              <a:prstDash val="solid"/>
              <a:round/>
              <a:headEnd type="none" w="sm" len="sm"/>
              <a:tailEnd type="none" w="sm" len="sm"/>
            </a:ln>
          </p:spPr>
        </p:cxnSp>
      </p:grpSp>
      <p:cxnSp>
        <p:nvCxnSpPr>
          <p:cNvPr id="385" name="Google Shape;385;p24"/>
          <p:cNvCxnSpPr/>
          <p:nvPr/>
        </p:nvCxnSpPr>
        <p:spPr>
          <a:xfrm rot="10800000">
            <a:off x="904975" y="4473551"/>
            <a:ext cx="529800" cy="0"/>
          </a:xfrm>
          <a:prstGeom prst="straightConnector1">
            <a:avLst/>
          </a:prstGeom>
          <a:noFill/>
          <a:ln w="9525" cap="flat" cmpd="sng">
            <a:solidFill>
              <a:srgbClr val="C2C2C2"/>
            </a:solidFill>
            <a:prstDash val="solid"/>
            <a:round/>
            <a:headEnd type="none" w="sm" len="sm"/>
            <a:tailEnd type="none" w="sm" len="sm"/>
          </a:ln>
        </p:spPr>
      </p:cxnSp>
      <p:grpSp>
        <p:nvGrpSpPr>
          <p:cNvPr id="386" name="Google Shape;386;p24"/>
          <p:cNvGrpSpPr/>
          <p:nvPr/>
        </p:nvGrpSpPr>
        <p:grpSpPr>
          <a:xfrm>
            <a:off x="4644150" y="1606211"/>
            <a:ext cx="4094300" cy="861172"/>
            <a:chOff x="3562350" y="909418"/>
            <a:chExt cx="4094300" cy="765282"/>
          </a:xfrm>
        </p:grpSpPr>
        <p:sp>
          <p:nvSpPr>
            <p:cNvPr id="387" name="Google Shape;387;p24"/>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100" b="1">
                <a:solidFill>
                  <a:srgbClr val="840D35"/>
                </a:solidFill>
                <a:latin typeface="Roboto"/>
                <a:ea typeface="Roboto"/>
                <a:cs typeface="Roboto"/>
                <a:sym typeface="Roboto"/>
              </a:endParaRPr>
            </a:p>
          </p:txBody>
        </p:sp>
        <p:sp>
          <p:nvSpPr>
            <p:cNvPr id="388" name="Google Shape;388;p24"/>
            <p:cNvSpPr txBox="1"/>
            <p:nvPr/>
          </p:nvSpPr>
          <p:spPr>
            <a:xfrm>
              <a:off x="4928450" y="1154904"/>
              <a:ext cx="2728200" cy="36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s-EC" sz="700">
                  <a:solidFill>
                    <a:srgbClr val="840D35"/>
                  </a:solidFill>
                  <a:latin typeface="Roboto"/>
                  <a:ea typeface="Roboto"/>
                  <a:cs typeface="Roboto"/>
                  <a:sym typeface="Roboto"/>
                </a:rPr>
                <a:t>Ubicada en la provincia de Tungurahua, con dos áreas protegidas importantes como Parque Nacional Llanganates y Parque Nacional Sangay.</a:t>
              </a:r>
              <a:endParaRPr sz="700">
                <a:solidFill>
                  <a:srgbClr val="840D35"/>
                </a:solidFill>
                <a:latin typeface="Roboto"/>
                <a:ea typeface="Roboto"/>
                <a:cs typeface="Roboto"/>
                <a:sym typeface="Roboto"/>
              </a:endParaRPr>
            </a:p>
          </p:txBody>
        </p:sp>
        <p:sp>
          <p:nvSpPr>
            <p:cNvPr id="389" name="Google Shape;389;p24"/>
            <p:cNvSpPr txBox="1"/>
            <p:nvPr/>
          </p:nvSpPr>
          <p:spPr>
            <a:xfrm>
              <a:off x="3562350" y="934025"/>
              <a:ext cx="758400" cy="3081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s-EC" sz="900">
                  <a:solidFill>
                    <a:srgbClr val="840D35"/>
                  </a:solidFill>
                  <a:latin typeface="Roboto"/>
                  <a:ea typeface="Roboto"/>
                  <a:cs typeface="Roboto"/>
                  <a:sym typeface="Roboto"/>
                </a:rPr>
                <a:t>Baños de </a:t>
              </a:r>
              <a:br>
                <a:rPr lang="es-EC" sz="900">
                  <a:solidFill>
                    <a:srgbClr val="840D35"/>
                  </a:solidFill>
                  <a:latin typeface="Roboto"/>
                  <a:ea typeface="Roboto"/>
                  <a:cs typeface="Roboto"/>
                  <a:sym typeface="Roboto"/>
                </a:rPr>
              </a:br>
              <a:r>
                <a:rPr lang="es-EC" sz="900">
                  <a:solidFill>
                    <a:srgbClr val="840D35"/>
                  </a:solidFill>
                  <a:latin typeface="Roboto"/>
                  <a:ea typeface="Roboto"/>
                  <a:cs typeface="Roboto"/>
                  <a:sym typeface="Roboto"/>
                </a:rPr>
                <a:t>Agua Santa</a:t>
              </a:r>
              <a:endParaRPr sz="900">
                <a:solidFill>
                  <a:srgbClr val="840D35"/>
                </a:solidFill>
                <a:latin typeface="Roboto"/>
                <a:ea typeface="Roboto"/>
                <a:cs typeface="Roboto"/>
                <a:sym typeface="Roboto"/>
              </a:endParaRPr>
            </a:p>
          </p:txBody>
        </p:sp>
        <p:sp>
          <p:nvSpPr>
            <p:cNvPr id="390" name="Google Shape;390;p24"/>
            <p:cNvSpPr/>
            <p:nvPr/>
          </p:nvSpPr>
          <p:spPr>
            <a:xfrm>
              <a:off x="4517125" y="1086100"/>
              <a:ext cx="133500" cy="588600"/>
            </a:xfrm>
            <a:prstGeom prst="rect">
              <a:avLst/>
            </a:prstGeom>
            <a:solidFill>
              <a:srgbClr val="840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1" name="Google Shape;391;p24"/>
            <p:cNvCxnSpPr/>
            <p:nvPr/>
          </p:nvCxnSpPr>
          <p:spPr>
            <a:xfrm rot="10800000">
              <a:off x="4318975" y="1083450"/>
              <a:ext cx="529800" cy="0"/>
            </a:xfrm>
            <a:prstGeom prst="straightConnector1">
              <a:avLst/>
            </a:prstGeom>
            <a:noFill/>
            <a:ln w="9525" cap="flat" cmpd="sng">
              <a:solidFill>
                <a:srgbClr val="840D35"/>
              </a:solidFill>
              <a:prstDash val="solid"/>
              <a:round/>
              <a:headEnd type="none" w="sm" len="sm"/>
              <a:tailEnd type="none" w="sm" len="sm"/>
            </a:ln>
          </p:spPr>
        </p:cxnSp>
      </p:grpSp>
      <p:grpSp>
        <p:nvGrpSpPr>
          <p:cNvPr id="392" name="Google Shape;392;p24"/>
          <p:cNvGrpSpPr/>
          <p:nvPr/>
        </p:nvGrpSpPr>
        <p:grpSpPr>
          <a:xfrm>
            <a:off x="4644150" y="2350287"/>
            <a:ext cx="4094300" cy="861172"/>
            <a:chOff x="3562350" y="909418"/>
            <a:chExt cx="4094300" cy="765282"/>
          </a:xfrm>
        </p:grpSpPr>
        <p:sp>
          <p:nvSpPr>
            <p:cNvPr id="393" name="Google Shape;393;p24"/>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100" b="1">
                <a:solidFill>
                  <a:srgbClr val="840D35"/>
                </a:solidFill>
                <a:latin typeface="Roboto"/>
                <a:ea typeface="Roboto"/>
                <a:cs typeface="Roboto"/>
                <a:sym typeface="Roboto"/>
              </a:endParaRPr>
            </a:p>
          </p:txBody>
        </p:sp>
        <p:sp>
          <p:nvSpPr>
            <p:cNvPr id="394" name="Google Shape;394;p24"/>
            <p:cNvSpPr txBox="1"/>
            <p:nvPr/>
          </p:nvSpPr>
          <p:spPr>
            <a:xfrm>
              <a:off x="4928450" y="1154904"/>
              <a:ext cx="2728200" cy="36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s-EC" sz="700">
                  <a:solidFill>
                    <a:srgbClr val="840D35"/>
                  </a:solidFill>
                  <a:latin typeface="Roboto"/>
                  <a:ea typeface="Roboto"/>
                  <a:cs typeface="Roboto"/>
                  <a:sym typeface="Roboto"/>
                </a:rPr>
                <a:t>Su clima es templado-húmedo, oscila desde los 14° a 20°. </a:t>
              </a:r>
              <a:br>
                <a:rPr lang="es-EC" sz="700">
                  <a:solidFill>
                    <a:srgbClr val="840D35"/>
                  </a:solidFill>
                  <a:latin typeface="Roboto"/>
                  <a:ea typeface="Roboto"/>
                  <a:cs typeface="Roboto"/>
                  <a:sym typeface="Roboto"/>
                </a:rPr>
              </a:br>
              <a:r>
                <a:rPr lang="es-EC" sz="700">
                  <a:solidFill>
                    <a:srgbClr val="840D35"/>
                  </a:solidFill>
                  <a:latin typeface="Roboto"/>
                  <a:ea typeface="Roboto"/>
                  <a:cs typeface="Roboto"/>
                  <a:sym typeface="Roboto"/>
                </a:rPr>
                <a:t>Posee una fauna y flora exuberante con 278 especies y más de 230 especies respectivamente.</a:t>
              </a:r>
              <a:endParaRPr sz="700">
                <a:solidFill>
                  <a:srgbClr val="840D35"/>
                </a:solidFill>
                <a:latin typeface="Roboto"/>
                <a:ea typeface="Roboto"/>
                <a:cs typeface="Roboto"/>
                <a:sym typeface="Roboto"/>
              </a:endParaRPr>
            </a:p>
          </p:txBody>
        </p:sp>
        <p:sp>
          <p:nvSpPr>
            <p:cNvPr id="395" name="Google Shape;395;p24"/>
            <p:cNvSpPr txBox="1"/>
            <p:nvPr/>
          </p:nvSpPr>
          <p:spPr>
            <a:xfrm>
              <a:off x="3562350" y="934025"/>
              <a:ext cx="758400" cy="3081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s-EC" sz="900">
                  <a:solidFill>
                    <a:srgbClr val="840D35"/>
                  </a:solidFill>
                  <a:latin typeface="Roboto"/>
                  <a:ea typeface="Roboto"/>
                  <a:cs typeface="Roboto"/>
                  <a:sym typeface="Roboto"/>
                </a:rPr>
                <a:t>20XX</a:t>
              </a:r>
              <a:endParaRPr sz="900">
                <a:solidFill>
                  <a:srgbClr val="840D35"/>
                </a:solidFill>
                <a:latin typeface="Roboto"/>
                <a:ea typeface="Roboto"/>
                <a:cs typeface="Roboto"/>
                <a:sym typeface="Roboto"/>
              </a:endParaRPr>
            </a:p>
          </p:txBody>
        </p:sp>
        <p:sp>
          <p:nvSpPr>
            <p:cNvPr id="396" name="Google Shape;396;p24"/>
            <p:cNvSpPr/>
            <p:nvPr/>
          </p:nvSpPr>
          <p:spPr>
            <a:xfrm>
              <a:off x="4517125" y="1086100"/>
              <a:ext cx="133500" cy="588600"/>
            </a:xfrm>
            <a:prstGeom prst="rect">
              <a:avLst/>
            </a:prstGeom>
            <a:solidFill>
              <a:srgbClr val="840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7" name="Google Shape;397;p24"/>
            <p:cNvCxnSpPr/>
            <p:nvPr/>
          </p:nvCxnSpPr>
          <p:spPr>
            <a:xfrm rot="10800000">
              <a:off x="4318975" y="1083450"/>
              <a:ext cx="529800" cy="0"/>
            </a:xfrm>
            <a:prstGeom prst="straightConnector1">
              <a:avLst/>
            </a:prstGeom>
            <a:noFill/>
            <a:ln w="9525" cap="flat" cmpd="sng">
              <a:solidFill>
                <a:srgbClr val="840D35"/>
              </a:solidFill>
              <a:prstDash val="solid"/>
              <a:round/>
              <a:headEnd type="none" w="sm" len="sm"/>
              <a:tailEnd type="none" w="sm" len="sm"/>
            </a:ln>
          </p:spPr>
        </p:cxnSp>
      </p:grpSp>
      <p:grpSp>
        <p:nvGrpSpPr>
          <p:cNvPr id="398" name="Google Shape;398;p24"/>
          <p:cNvGrpSpPr/>
          <p:nvPr/>
        </p:nvGrpSpPr>
        <p:grpSpPr>
          <a:xfrm>
            <a:off x="4644150" y="3094362"/>
            <a:ext cx="4094300" cy="861172"/>
            <a:chOff x="3562350" y="909418"/>
            <a:chExt cx="4094300" cy="765282"/>
          </a:xfrm>
        </p:grpSpPr>
        <p:sp>
          <p:nvSpPr>
            <p:cNvPr id="399" name="Google Shape;399;p24"/>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100" b="1">
                <a:solidFill>
                  <a:srgbClr val="858585"/>
                </a:solidFill>
                <a:latin typeface="Roboto"/>
                <a:ea typeface="Roboto"/>
                <a:cs typeface="Roboto"/>
                <a:sym typeface="Roboto"/>
              </a:endParaRPr>
            </a:p>
          </p:txBody>
        </p:sp>
        <p:sp>
          <p:nvSpPr>
            <p:cNvPr id="400" name="Google Shape;400;p24"/>
            <p:cNvSpPr txBox="1"/>
            <p:nvPr/>
          </p:nvSpPr>
          <p:spPr>
            <a:xfrm>
              <a:off x="4928450" y="1154904"/>
              <a:ext cx="2728200" cy="36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s-EC" sz="700">
                  <a:solidFill>
                    <a:srgbClr val="858585"/>
                  </a:solidFill>
                  <a:latin typeface="Roboto"/>
                  <a:ea typeface="Roboto"/>
                  <a:cs typeface="Roboto"/>
                  <a:sym typeface="Roboto"/>
                </a:rPr>
                <a:t>La población total del cantón es de 16,112 habitantes, con una tasa de crecimiento anual de 0.4%.</a:t>
              </a:r>
              <a:endParaRPr sz="700">
                <a:solidFill>
                  <a:srgbClr val="858585"/>
                </a:solidFill>
                <a:latin typeface="Roboto"/>
                <a:ea typeface="Roboto"/>
                <a:cs typeface="Roboto"/>
                <a:sym typeface="Roboto"/>
              </a:endParaRPr>
            </a:p>
          </p:txBody>
        </p:sp>
        <p:sp>
          <p:nvSpPr>
            <p:cNvPr id="401" name="Google Shape;401;p24"/>
            <p:cNvSpPr txBox="1"/>
            <p:nvPr/>
          </p:nvSpPr>
          <p:spPr>
            <a:xfrm>
              <a:off x="3562350" y="934025"/>
              <a:ext cx="758400" cy="3081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s-EC" sz="900">
                  <a:solidFill>
                    <a:srgbClr val="858585"/>
                  </a:solidFill>
                  <a:latin typeface="Roboto"/>
                  <a:ea typeface="Roboto"/>
                  <a:cs typeface="Roboto"/>
                  <a:sym typeface="Roboto"/>
                </a:rPr>
                <a:t>20XX</a:t>
              </a:r>
              <a:endParaRPr sz="900">
                <a:solidFill>
                  <a:srgbClr val="858585"/>
                </a:solidFill>
                <a:latin typeface="Roboto"/>
                <a:ea typeface="Roboto"/>
                <a:cs typeface="Roboto"/>
                <a:sym typeface="Roboto"/>
              </a:endParaRPr>
            </a:p>
          </p:txBody>
        </p:sp>
        <p:sp>
          <p:nvSpPr>
            <p:cNvPr id="402" name="Google Shape;402;p24"/>
            <p:cNvSpPr/>
            <p:nvPr/>
          </p:nvSpPr>
          <p:spPr>
            <a:xfrm>
              <a:off x="4517125" y="1086100"/>
              <a:ext cx="133500" cy="588600"/>
            </a:xfrm>
            <a:prstGeom prst="rect">
              <a:avLst/>
            </a:prstGeom>
            <a:solidFill>
              <a:srgbClr val="C2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3" name="Google Shape;403;p24"/>
            <p:cNvCxnSpPr/>
            <p:nvPr/>
          </p:nvCxnSpPr>
          <p:spPr>
            <a:xfrm rot="10800000">
              <a:off x="4318975" y="1083450"/>
              <a:ext cx="529800" cy="0"/>
            </a:xfrm>
            <a:prstGeom prst="straightConnector1">
              <a:avLst/>
            </a:prstGeom>
            <a:noFill/>
            <a:ln w="9525" cap="flat" cmpd="sng">
              <a:solidFill>
                <a:srgbClr val="C2C2C2"/>
              </a:solidFill>
              <a:prstDash val="solid"/>
              <a:round/>
              <a:headEnd type="none" w="sm" len="sm"/>
              <a:tailEnd type="none" w="sm" len="sm"/>
            </a:ln>
          </p:spPr>
        </p:cxnSp>
      </p:grpSp>
      <p:grpSp>
        <p:nvGrpSpPr>
          <p:cNvPr id="404" name="Google Shape;404;p24"/>
          <p:cNvGrpSpPr/>
          <p:nvPr/>
        </p:nvGrpSpPr>
        <p:grpSpPr>
          <a:xfrm>
            <a:off x="4644150" y="3838438"/>
            <a:ext cx="4094300" cy="861172"/>
            <a:chOff x="3562350" y="909418"/>
            <a:chExt cx="4094300" cy="765282"/>
          </a:xfrm>
        </p:grpSpPr>
        <p:sp>
          <p:nvSpPr>
            <p:cNvPr id="405" name="Google Shape;405;p24"/>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100" b="1">
                <a:solidFill>
                  <a:srgbClr val="858585"/>
                </a:solidFill>
                <a:latin typeface="Roboto"/>
                <a:ea typeface="Roboto"/>
                <a:cs typeface="Roboto"/>
                <a:sym typeface="Roboto"/>
              </a:endParaRPr>
            </a:p>
          </p:txBody>
        </p:sp>
        <p:sp>
          <p:nvSpPr>
            <p:cNvPr id="406" name="Google Shape;406;p24"/>
            <p:cNvSpPr txBox="1"/>
            <p:nvPr/>
          </p:nvSpPr>
          <p:spPr>
            <a:xfrm>
              <a:off x="4928450" y="1154895"/>
              <a:ext cx="2728200" cy="465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s-EC" sz="700">
                  <a:solidFill>
                    <a:srgbClr val="858585"/>
                  </a:solidFill>
                  <a:latin typeface="Roboto"/>
                  <a:ea typeface="Roboto"/>
                  <a:cs typeface="Roboto"/>
                  <a:sym typeface="Roboto"/>
                </a:rPr>
                <a:t>PEA supera el 60% de la población siendo 9.830 habitantes y cada parroquia se dedica a diferentes actividades económicas, en su mayoría 4 de 6 cantones se dedican al turismo.</a:t>
              </a:r>
              <a:endParaRPr sz="700">
                <a:solidFill>
                  <a:srgbClr val="858585"/>
                </a:solidFill>
                <a:latin typeface="Roboto"/>
                <a:ea typeface="Roboto"/>
                <a:cs typeface="Roboto"/>
                <a:sym typeface="Roboto"/>
              </a:endParaRPr>
            </a:p>
          </p:txBody>
        </p:sp>
        <p:sp>
          <p:nvSpPr>
            <p:cNvPr id="407" name="Google Shape;407;p24"/>
            <p:cNvSpPr txBox="1"/>
            <p:nvPr/>
          </p:nvSpPr>
          <p:spPr>
            <a:xfrm>
              <a:off x="3562350" y="934025"/>
              <a:ext cx="758400" cy="3081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s-EC" sz="900">
                  <a:solidFill>
                    <a:srgbClr val="858585"/>
                  </a:solidFill>
                  <a:latin typeface="Roboto"/>
                  <a:ea typeface="Roboto"/>
                  <a:cs typeface="Roboto"/>
                  <a:sym typeface="Roboto"/>
                </a:rPr>
                <a:t>20XX</a:t>
              </a:r>
              <a:endParaRPr sz="900">
                <a:solidFill>
                  <a:srgbClr val="858585"/>
                </a:solidFill>
                <a:latin typeface="Roboto"/>
                <a:ea typeface="Roboto"/>
                <a:cs typeface="Roboto"/>
                <a:sym typeface="Roboto"/>
              </a:endParaRPr>
            </a:p>
          </p:txBody>
        </p:sp>
        <p:sp>
          <p:nvSpPr>
            <p:cNvPr id="408" name="Google Shape;408;p24"/>
            <p:cNvSpPr/>
            <p:nvPr/>
          </p:nvSpPr>
          <p:spPr>
            <a:xfrm>
              <a:off x="4517125" y="1086100"/>
              <a:ext cx="133500" cy="588600"/>
            </a:xfrm>
            <a:prstGeom prst="rect">
              <a:avLst/>
            </a:prstGeom>
            <a:solidFill>
              <a:srgbClr val="C2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9" name="Google Shape;409;p24"/>
            <p:cNvCxnSpPr/>
            <p:nvPr/>
          </p:nvCxnSpPr>
          <p:spPr>
            <a:xfrm rot="10800000">
              <a:off x="4318975" y="1083450"/>
              <a:ext cx="529800" cy="0"/>
            </a:xfrm>
            <a:prstGeom prst="straightConnector1">
              <a:avLst/>
            </a:prstGeom>
            <a:noFill/>
            <a:ln w="9525" cap="flat" cmpd="sng">
              <a:solidFill>
                <a:srgbClr val="C2C2C2"/>
              </a:solidFill>
              <a:prstDash val="solid"/>
              <a:round/>
              <a:headEnd type="none" w="sm" len="sm"/>
              <a:tailEnd type="none" w="sm" len="sm"/>
            </a:ln>
          </p:spPr>
        </p:cxnSp>
      </p:grpSp>
      <p:grpSp>
        <p:nvGrpSpPr>
          <p:cNvPr id="410" name="Google Shape;410;p24"/>
          <p:cNvGrpSpPr/>
          <p:nvPr/>
        </p:nvGrpSpPr>
        <p:grpSpPr>
          <a:xfrm>
            <a:off x="4644150" y="4582513"/>
            <a:ext cx="4094300" cy="861172"/>
            <a:chOff x="3562350" y="909418"/>
            <a:chExt cx="4094300" cy="765282"/>
          </a:xfrm>
        </p:grpSpPr>
        <p:sp>
          <p:nvSpPr>
            <p:cNvPr id="411" name="Google Shape;411;p24"/>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100" b="1">
                <a:solidFill>
                  <a:srgbClr val="858585"/>
                </a:solidFill>
                <a:latin typeface="Roboto"/>
                <a:ea typeface="Roboto"/>
                <a:cs typeface="Roboto"/>
                <a:sym typeface="Roboto"/>
              </a:endParaRPr>
            </a:p>
          </p:txBody>
        </p:sp>
        <p:sp>
          <p:nvSpPr>
            <p:cNvPr id="412" name="Google Shape;412;p24"/>
            <p:cNvSpPr txBox="1"/>
            <p:nvPr/>
          </p:nvSpPr>
          <p:spPr>
            <a:xfrm>
              <a:off x="4928450" y="1154904"/>
              <a:ext cx="2728200" cy="36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s-EC" sz="700">
                  <a:solidFill>
                    <a:srgbClr val="858585"/>
                  </a:solidFill>
                  <a:latin typeface="Roboto"/>
                  <a:ea typeface="Roboto"/>
                  <a:cs typeface="Roboto"/>
                  <a:sym typeface="Roboto"/>
                </a:rPr>
                <a:t>El 91,9% posee educación básica, el 75,7% bachillerato y el 27,7% posee educación superior.  / Posee un sistema de salud</a:t>
              </a:r>
              <a:endParaRPr sz="700">
                <a:solidFill>
                  <a:srgbClr val="858585"/>
                </a:solidFill>
                <a:latin typeface="Roboto"/>
                <a:ea typeface="Roboto"/>
                <a:cs typeface="Roboto"/>
                <a:sym typeface="Roboto"/>
              </a:endParaRPr>
            </a:p>
          </p:txBody>
        </p:sp>
        <p:sp>
          <p:nvSpPr>
            <p:cNvPr id="413" name="Google Shape;413;p24"/>
            <p:cNvSpPr txBox="1"/>
            <p:nvPr/>
          </p:nvSpPr>
          <p:spPr>
            <a:xfrm>
              <a:off x="3562350" y="934025"/>
              <a:ext cx="758400" cy="3081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s-EC" sz="900">
                  <a:solidFill>
                    <a:srgbClr val="858585"/>
                  </a:solidFill>
                  <a:latin typeface="Roboto"/>
                  <a:ea typeface="Roboto"/>
                  <a:cs typeface="Roboto"/>
                  <a:sym typeface="Roboto"/>
                </a:rPr>
                <a:t>20XX</a:t>
              </a:r>
              <a:endParaRPr sz="900">
                <a:solidFill>
                  <a:srgbClr val="858585"/>
                </a:solidFill>
                <a:latin typeface="Roboto"/>
                <a:ea typeface="Roboto"/>
                <a:cs typeface="Roboto"/>
                <a:sym typeface="Roboto"/>
              </a:endParaRPr>
            </a:p>
          </p:txBody>
        </p:sp>
        <p:sp>
          <p:nvSpPr>
            <p:cNvPr id="414" name="Google Shape;414;p24"/>
            <p:cNvSpPr/>
            <p:nvPr/>
          </p:nvSpPr>
          <p:spPr>
            <a:xfrm>
              <a:off x="4517125" y="1086100"/>
              <a:ext cx="133500" cy="588600"/>
            </a:xfrm>
            <a:prstGeom prst="rect">
              <a:avLst/>
            </a:prstGeom>
            <a:solidFill>
              <a:srgbClr val="C2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5" name="Google Shape;415;p24"/>
            <p:cNvCxnSpPr/>
            <p:nvPr/>
          </p:nvCxnSpPr>
          <p:spPr>
            <a:xfrm rot="10800000">
              <a:off x="4318975" y="1083450"/>
              <a:ext cx="529800" cy="0"/>
            </a:xfrm>
            <a:prstGeom prst="straightConnector1">
              <a:avLst/>
            </a:prstGeom>
            <a:noFill/>
            <a:ln w="9525" cap="flat" cmpd="sng">
              <a:solidFill>
                <a:srgbClr val="C2C2C2"/>
              </a:solidFill>
              <a:prstDash val="solid"/>
              <a:round/>
              <a:headEnd type="none" w="sm" len="sm"/>
              <a:tailEnd type="none" w="sm" len="sm"/>
            </a:ln>
          </p:spPr>
        </p:cxn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25"/>
          <p:cNvSpPr txBox="1">
            <a:spLocks noGrp="1"/>
          </p:cNvSpPr>
          <p:nvPr>
            <p:ph type="sldNum" idx="12"/>
          </p:nvPr>
        </p:nvSpPr>
        <p:spPr>
          <a:xfrm>
            <a:off x="7812360" y="6658074"/>
            <a:ext cx="874500" cy="213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500"/>
              <a:buFont typeface="Arial"/>
              <a:buNone/>
            </a:pPr>
            <a:r>
              <a:rPr lang="es-EC"/>
              <a:t>VERSIÓN: 1.0</a:t>
            </a:r>
            <a:endParaRPr/>
          </a:p>
        </p:txBody>
      </p:sp>
      <p:sp>
        <p:nvSpPr>
          <p:cNvPr id="422" name="Google Shape;422;p25"/>
          <p:cNvSpPr txBox="1"/>
          <p:nvPr/>
        </p:nvSpPr>
        <p:spPr>
          <a:xfrm>
            <a:off x="427325" y="636000"/>
            <a:ext cx="4743600" cy="52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C" sz="2200">
                <a:latin typeface="Open Sans ExtraBold"/>
                <a:ea typeface="Open Sans ExtraBold"/>
                <a:cs typeface="Open Sans ExtraBold"/>
                <a:sym typeface="Open Sans ExtraBold"/>
              </a:rPr>
              <a:t>Resultados</a:t>
            </a:r>
            <a:endParaRPr sz="2200">
              <a:latin typeface="Open Sans ExtraBold"/>
              <a:ea typeface="Open Sans ExtraBold"/>
              <a:cs typeface="Open Sans ExtraBold"/>
              <a:sym typeface="Open Sans ExtraBold"/>
            </a:endParaRPr>
          </a:p>
        </p:txBody>
      </p:sp>
      <p:sp>
        <p:nvSpPr>
          <p:cNvPr id="423" name="Google Shape;423;p25"/>
          <p:cNvSpPr txBox="1"/>
          <p:nvPr/>
        </p:nvSpPr>
        <p:spPr>
          <a:xfrm>
            <a:off x="427325" y="1159200"/>
            <a:ext cx="8316600" cy="52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C" sz="1600">
                <a:latin typeface="Open Sans ExtraBold"/>
                <a:ea typeface="Open Sans ExtraBold"/>
                <a:cs typeface="Open Sans ExtraBold"/>
                <a:sym typeface="Open Sans ExtraBold"/>
              </a:rPr>
              <a:t>Percepción de la seguridad en los turistas que practican actividades como canopy, puente tibetano o salto del puente</a:t>
            </a:r>
            <a:endParaRPr sz="1600">
              <a:latin typeface="Open Sans ExtraBold"/>
              <a:ea typeface="Open Sans ExtraBold"/>
              <a:cs typeface="Open Sans ExtraBold"/>
              <a:sym typeface="Open Sans ExtraBold"/>
            </a:endParaRPr>
          </a:p>
        </p:txBody>
      </p:sp>
      <p:grpSp>
        <p:nvGrpSpPr>
          <p:cNvPr id="424" name="Google Shape;424;p25"/>
          <p:cNvGrpSpPr/>
          <p:nvPr/>
        </p:nvGrpSpPr>
        <p:grpSpPr>
          <a:xfrm>
            <a:off x="1302275" y="4306120"/>
            <a:ext cx="6566700" cy="866755"/>
            <a:chOff x="1431325" y="2473842"/>
            <a:chExt cx="6566700" cy="670500"/>
          </a:xfrm>
        </p:grpSpPr>
        <p:sp>
          <p:nvSpPr>
            <p:cNvPr id="425" name="Google Shape;425;p25"/>
            <p:cNvSpPr/>
            <p:nvPr/>
          </p:nvSpPr>
          <p:spPr>
            <a:xfrm rot="-5400000">
              <a:off x="4644475" y="-209208"/>
              <a:ext cx="670500" cy="6036600"/>
            </a:xfrm>
            <a:prstGeom prst="roundRect">
              <a:avLst>
                <a:gd name="adj" fmla="val 50000"/>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5"/>
            <p:cNvSpPr txBox="1"/>
            <p:nvPr/>
          </p:nvSpPr>
          <p:spPr>
            <a:xfrm>
              <a:off x="5350131" y="2473842"/>
              <a:ext cx="2337900" cy="6570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No se fijo en los permisos  </a:t>
              </a:r>
              <a:endParaRPr sz="800">
                <a:solidFill>
                  <a:srgbClr val="FFFFFF"/>
                </a:solidFill>
                <a:latin typeface="Roboto"/>
                <a:ea typeface="Roboto"/>
                <a:cs typeface="Roboto"/>
                <a:sym typeface="Roboto"/>
              </a:endParaRPr>
            </a:p>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Volvería a repetir la actividad por adrenalina y nuevas experiencias</a:t>
              </a:r>
              <a:endParaRPr sz="800">
                <a:solidFill>
                  <a:srgbClr val="FFFFFF"/>
                </a:solidFill>
                <a:latin typeface="Roboto"/>
                <a:ea typeface="Roboto"/>
                <a:cs typeface="Roboto"/>
                <a:sym typeface="Roboto"/>
              </a:endParaRPr>
            </a:p>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No volvería a repetir la actividad por temas de inseguridad</a:t>
              </a:r>
              <a:endParaRPr sz="800">
                <a:solidFill>
                  <a:srgbClr val="FFFFFF"/>
                </a:solidFill>
                <a:latin typeface="Roboto"/>
                <a:ea typeface="Roboto"/>
                <a:cs typeface="Roboto"/>
                <a:sym typeface="Roboto"/>
              </a:endParaRPr>
            </a:p>
          </p:txBody>
        </p:sp>
        <p:sp>
          <p:nvSpPr>
            <p:cNvPr id="427" name="Google Shape;427;p25"/>
            <p:cNvSpPr txBox="1"/>
            <p:nvPr/>
          </p:nvSpPr>
          <p:spPr>
            <a:xfrm>
              <a:off x="2744681" y="2473842"/>
              <a:ext cx="2337900" cy="6570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El personal se muestra confiado</a:t>
              </a:r>
              <a:endParaRPr sz="800">
                <a:solidFill>
                  <a:srgbClr val="FFFFFF"/>
                </a:solidFill>
                <a:latin typeface="Roboto"/>
                <a:ea typeface="Roboto"/>
                <a:cs typeface="Roboto"/>
                <a:sym typeface="Roboto"/>
              </a:endParaRPr>
            </a:p>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Establecimiento con instalaciones seguras</a:t>
              </a:r>
              <a:endParaRPr sz="800">
                <a:solidFill>
                  <a:srgbClr val="FFFFFF"/>
                </a:solidFill>
                <a:latin typeface="Roboto"/>
                <a:ea typeface="Roboto"/>
                <a:cs typeface="Roboto"/>
                <a:sym typeface="Roboto"/>
              </a:endParaRPr>
            </a:p>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La actividad es riesgosa en un 40,8% y es segura en un  55,8%</a:t>
              </a:r>
              <a:endParaRPr sz="800">
                <a:solidFill>
                  <a:srgbClr val="FFFFFF"/>
                </a:solidFill>
                <a:latin typeface="Roboto"/>
                <a:ea typeface="Roboto"/>
                <a:cs typeface="Roboto"/>
                <a:sym typeface="Roboto"/>
              </a:endParaRPr>
            </a:p>
          </p:txBody>
        </p:sp>
        <p:sp>
          <p:nvSpPr>
            <p:cNvPr id="428" name="Google Shape;428;p25"/>
            <p:cNvSpPr/>
            <p:nvPr/>
          </p:nvSpPr>
          <p:spPr>
            <a:xfrm rot="-5400000">
              <a:off x="1751875" y="2153292"/>
              <a:ext cx="670500" cy="1311600"/>
            </a:xfrm>
            <a:prstGeom prst="roundRect">
              <a:avLst>
                <a:gd name="adj" fmla="val 50000"/>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5"/>
            <p:cNvSpPr/>
            <p:nvPr/>
          </p:nvSpPr>
          <p:spPr>
            <a:xfrm>
              <a:off x="1499580" y="2547844"/>
              <a:ext cx="522300" cy="522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5"/>
            <p:cNvSpPr/>
            <p:nvPr/>
          </p:nvSpPr>
          <p:spPr>
            <a:xfrm>
              <a:off x="1545080" y="2593344"/>
              <a:ext cx="431400" cy="431400"/>
            </a:xfrm>
            <a:prstGeom prst="pie">
              <a:avLst>
                <a:gd name="adj1" fmla="val 16226349"/>
                <a:gd name="adj2" fmla="val 10795968"/>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5"/>
            <p:cNvSpPr/>
            <p:nvPr/>
          </p:nvSpPr>
          <p:spPr>
            <a:xfrm>
              <a:off x="2025174" y="2616792"/>
              <a:ext cx="608400" cy="39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C" sz="1800">
                  <a:solidFill>
                    <a:srgbClr val="FFFFFF"/>
                  </a:solidFill>
                  <a:latin typeface="Roboto Light"/>
                  <a:ea typeface="Roboto Light"/>
                  <a:cs typeface="Roboto Light"/>
                  <a:sym typeface="Roboto Light"/>
                </a:rPr>
                <a:t>%</a:t>
              </a:r>
              <a:endParaRPr sz="1800">
                <a:solidFill>
                  <a:srgbClr val="FFFFFF"/>
                </a:solidFill>
                <a:latin typeface="Roboto Light"/>
                <a:ea typeface="Roboto Light"/>
                <a:cs typeface="Roboto Light"/>
                <a:sym typeface="Roboto Light"/>
              </a:endParaRPr>
            </a:p>
          </p:txBody>
        </p:sp>
        <p:cxnSp>
          <p:nvCxnSpPr>
            <p:cNvPr id="432" name="Google Shape;432;p25"/>
            <p:cNvCxnSpPr/>
            <p:nvPr/>
          </p:nvCxnSpPr>
          <p:spPr>
            <a:xfrm>
              <a:off x="5209891" y="2585784"/>
              <a:ext cx="0" cy="444600"/>
            </a:xfrm>
            <a:prstGeom prst="straightConnector1">
              <a:avLst/>
            </a:prstGeom>
            <a:noFill/>
            <a:ln w="9525" cap="flat" cmpd="sng">
              <a:solidFill>
                <a:srgbClr val="FFFFFF"/>
              </a:solidFill>
              <a:prstDash val="dot"/>
              <a:round/>
              <a:headEnd type="none" w="sm" len="sm"/>
              <a:tailEnd type="none" w="sm" len="sm"/>
            </a:ln>
          </p:spPr>
        </p:cxnSp>
      </p:grpSp>
      <p:grpSp>
        <p:nvGrpSpPr>
          <p:cNvPr id="433" name="Google Shape;433;p25"/>
          <p:cNvGrpSpPr/>
          <p:nvPr/>
        </p:nvGrpSpPr>
        <p:grpSpPr>
          <a:xfrm>
            <a:off x="1288650" y="3428927"/>
            <a:ext cx="6566700" cy="866755"/>
            <a:chOff x="1431325" y="2473842"/>
            <a:chExt cx="6566700" cy="670500"/>
          </a:xfrm>
        </p:grpSpPr>
        <p:sp>
          <p:nvSpPr>
            <p:cNvPr id="434" name="Google Shape;434;p25"/>
            <p:cNvSpPr/>
            <p:nvPr/>
          </p:nvSpPr>
          <p:spPr>
            <a:xfrm rot="-5400000">
              <a:off x="4644475" y="-209208"/>
              <a:ext cx="670500" cy="6036600"/>
            </a:xfrm>
            <a:prstGeom prst="roundRect">
              <a:avLst>
                <a:gd name="adj" fmla="val 50000"/>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5"/>
            <p:cNvSpPr txBox="1"/>
            <p:nvPr/>
          </p:nvSpPr>
          <p:spPr>
            <a:xfrm>
              <a:off x="5350131" y="2473842"/>
              <a:ext cx="2337900" cy="6570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La información recibida es satisfactoria </a:t>
              </a:r>
              <a:endParaRPr sz="800">
                <a:solidFill>
                  <a:srgbClr val="FFFFFF"/>
                </a:solidFill>
                <a:latin typeface="Roboto"/>
                <a:ea typeface="Roboto"/>
                <a:cs typeface="Roboto"/>
                <a:sym typeface="Roboto"/>
              </a:endParaRPr>
            </a:p>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El equipo casi siempre es seguro</a:t>
              </a:r>
              <a:endParaRPr sz="800">
                <a:solidFill>
                  <a:srgbClr val="FFFFFF"/>
                </a:solidFill>
                <a:latin typeface="Roboto"/>
                <a:ea typeface="Roboto"/>
                <a:cs typeface="Roboto"/>
                <a:sym typeface="Roboto"/>
              </a:endParaRPr>
            </a:p>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Tuvo una experiencia satisfactoria</a:t>
              </a:r>
              <a:endParaRPr sz="800">
                <a:solidFill>
                  <a:srgbClr val="FFFFFF"/>
                </a:solidFill>
                <a:latin typeface="Roboto"/>
                <a:ea typeface="Roboto"/>
                <a:cs typeface="Roboto"/>
                <a:sym typeface="Roboto"/>
              </a:endParaRPr>
            </a:p>
          </p:txBody>
        </p:sp>
        <p:sp>
          <p:nvSpPr>
            <p:cNvPr id="436" name="Google Shape;436;p25"/>
            <p:cNvSpPr txBox="1"/>
            <p:nvPr/>
          </p:nvSpPr>
          <p:spPr>
            <a:xfrm>
              <a:off x="2744681" y="2473842"/>
              <a:ext cx="2337900" cy="6570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Recibe charlas o recomendaciones</a:t>
              </a:r>
              <a:endParaRPr sz="800">
                <a:solidFill>
                  <a:srgbClr val="FFFFFF"/>
                </a:solidFill>
                <a:latin typeface="Roboto"/>
                <a:ea typeface="Roboto"/>
                <a:cs typeface="Roboto"/>
                <a:sym typeface="Roboto"/>
              </a:endParaRPr>
            </a:p>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Aspectos principales: Seguridad, equipo de protección y personal capacitado.</a:t>
              </a:r>
              <a:endParaRPr sz="800">
                <a:solidFill>
                  <a:srgbClr val="FFFFFF"/>
                </a:solidFill>
                <a:latin typeface="Roboto"/>
                <a:ea typeface="Roboto"/>
                <a:cs typeface="Roboto"/>
                <a:sym typeface="Roboto"/>
              </a:endParaRPr>
            </a:p>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El equipo previene accidentes e incidentes</a:t>
              </a:r>
              <a:endParaRPr sz="800">
                <a:solidFill>
                  <a:srgbClr val="FFFFFF"/>
                </a:solidFill>
                <a:latin typeface="Roboto"/>
                <a:ea typeface="Roboto"/>
                <a:cs typeface="Roboto"/>
                <a:sym typeface="Roboto"/>
              </a:endParaRPr>
            </a:p>
          </p:txBody>
        </p:sp>
        <p:sp>
          <p:nvSpPr>
            <p:cNvPr id="437" name="Google Shape;437;p25"/>
            <p:cNvSpPr/>
            <p:nvPr/>
          </p:nvSpPr>
          <p:spPr>
            <a:xfrm rot="-5400000">
              <a:off x="1751875" y="2153292"/>
              <a:ext cx="670500" cy="1311600"/>
            </a:xfrm>
            <a:prstGeom prst="roundRect">
              <a:avLst>
                <a:gd name="adj" fmla="val 50000"/>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5"/>
            <p:cNvSpPr/>
            <p:nvPr/>
          </p:nvSpPr>
          <p:spPr>
            <a:xfrm>
              <a:off x="1499580" y="2547844"/>
              <a:ext cx="522300" cy="522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5"/>
            <p:cNvSpPr/>
            <p:nvPr/>
          </p:nvSpPr>
          <p:spPr>
            <a:xfrm>
              <a:off x="1545080" y="2593344"/>
              <a:ext cx="431400" cy="431400"/>
            </a:xfrm>
            <a:prstGeom prst="pie">
              <a:avLst>
                <a:gd name="adj1" fmla="val 16226349"/>
                <a:gd name="adj2" fmla="val 10795968"/>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5"/>
            <p:cNvSpPr/>
            <p:nvPr/>
          </p:nvSpPr>
          <p:spPr>
            <a:xfrm>
              <a:off x="2025174" y="2616792"/>
              <a:ext cx="608400" cy="39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C" sz="1800">
                  <a:solidFill>
                    <a:srgbClr val="FFFFFF"/>
                  </a:solidFill>
                  <a:latin typeface="Roboto Light"/>
                  <a:ea typeface="Roboto Light"/>
                  <a:cs typeface="Roboto Light"/>
                  <a:sym typeface="Roboto Light"/>
                </a:rPr>
                <a:t>%</a:t>
              </a:r>
              <a:endParaRPr sz="1800">
                <a:solidFill>
                  <a:srgbClr val="FFFFFF"/>
                </a:solidFill>
                <a:latin typeface="Roboto Light"/>
                <a:ea typeface="Roboto Light"/>
                <a:cs typeface="Roboto Light"/>
                <a:sym typeface="Roboto Light"/>
              </a:endParaRPr>
            </a:p>
          </p:txBody>
        </p:sp>
        <p:cxnSp>
          <p:nvCxnSpPr>
            <p:cNvPr id="441" name="Google Shape;441;p25"/>
            <p:cNvCxnSpPr/>
            <p:nvPr/>
          </p:nvCxnSpPr>
          <p:spPr>
            <a:xfrm>
              <a:off x="5209891" y="2585784"/>
              <a:ext cx="0" cy="444600"/>
            </a:xfrm>
            <a:prstGeom prst="straightConnector1">
              <a:avLst/>
            </a:prstGeom>
            <a:noFill/>
            <a:ln w="9525" cap="flat" cmpd="sng">
              <a:solidFill>
                <a:srgbClr val="FFFFFF"/>
              </a:solidFill>
              <a:prstDash val="dot"/>
              <a:round/>
              <a:headEnd type="none" w="sm" len="sm"/>
              <a:tailEnd type="none" w="sm" len="sm"/>
            </a:ln>
          </p:spPr>
        </p:cxnSp>
      </p:grpSp>
      <p:grpSp>
        <p:nvGrpSpPr>
          <p:cNvPr id="442" name="Google Shape;442;p25"/>
          <p:cNvGrpSpPr/>
          <p:nvPr/>
        </p:nvGrpSpPr>
        <p:grpSpPr>
          <a:xfrm>
            <a:off x="1288650" y="2392088"/>
            <a:ext cx="6566700" cy="1026401"/>
            <a:chOff x="1431325" y="2473842"/>
            <a:chExt cx="6566700" cy="670500"/>
          </a:xfrm>
        </p:grpSpPr>
        <p:sp>
          <p:nvSpPr>
            <p:cNvPr id="443" name="Google Shape;443;p25"/>
            <p:cNvSpPr/>
            <p:nvPr/>
          </p:nvSpPr>
          <p:spPr>
            <a:xfrm rot="-5400000">
              <a:off x="4644475" y="-209208"/>
              <a:ext cx="670500" cy="6036600"/>
            </a:xfrm>
            <a:prstGeom prst="roundRect">
              <a:avLst>
                <a:gd name="adj" fmla="val 50000"/>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5"/>
            <p:cNvSpPr txBox="1"/>
            <p:nvPr/>
          </p:nvSpPr>
          <p:spPr>
            <a:xfrm>
              <a:off x="5350131" y="2473842"/>
              <a:ext cx="2337900" cy="6570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Baños como destino de aventura</a:t>
              </a:r>
              <a:endParaRPr sz="800">
                <a:solidFill>
                  <a:srgbClr val="FFFFFF"/>
                </a:solidFill>
                <a:latin typeface="Roboto"/>
                <a:ea typeface="Roboto"/>
                <a:cs typeface="Roboto"/>
                <a:sym typeface="Roboto"/>
              </a:endParaRPr>
            </a:p>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Conoce canopy, salto del puente y columpio</a:t>
              </a:r>
              <a:endParaRPr sz="800">
                <a:solidFill>
                  <a:srgbClr val="FFFFFF"/>
                </a:solidFill>
                <a:latin typeface="Roboto"/>
                <a:ea typeface="Roboto"/>
                <a:cs typeface="Roboto"/>
                <a:sym typeface="Roboto"/>
              </a:endParaRPr>
            </a:p>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Práctica las actividades estudiadas ocasionalmente</a:t>
              </a:r>
              <a:endParaRPr sz="800">
                <a:solidFill>
                  <a:srgbClr val="FFFFFF"/>
                </a:solidFill>
                <a:latin typeface="Roboto"/>
                <a:ea typeface="Roboto"/>
                <a:cs typeface="Roboto"/>
                <a:sym typeface="Roboto"/>
              </a:endParaRPr>
            </a:p>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Se informa acerca de la seguridad</a:t>
              </a:r>
              <a:endParaRPr sz="800">
                <a:solidFill>
                  <a:srgbClr val="FFFFFF"/>
                </a:solidFill>
                <a:latin typeface="Roboto"/>
                <a:ea typeface="Roboto"/>
                <a:cs typeface="Roboto"/>
                <a:sym typeface="Roboto"/>
              </a:endParaRPr>
            </a:p>
          </p:txBody>
        </p:sp>
        <p:sp>
          <p:nvSpPr>
            <p:cNvPr id="445" name="Google Shape;445;p25"/>
            <p:cNvSpPr txBox="1"/>
            <p:nvPr/>
          </p:nvSpPr>
          <p:spPr>
            <a:xfrm>
              <a:off x="2744681" y="2473842"/>
              <a:ext cx="2337900" cy="6570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Masculino </a:t>
              </a:r>
              <a:endParaRPr sz="800">
                <a:solidFill>
                  <a:srgbClr val="FFFFFF"/>
                </a:solidFill>
                <a:latin typeface="Roboto"/>
                <a:ea typeface="Roboto"/>
                <a:cs typeface="Roboto"/>
                <a:sym typeface="Roboto"/>
              </a:endParaRPr>
            </a:p>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36 a 64 años</a:t>
              </a:r>
              <a:endParaRPr sz="800">
                <a:solidFill>
                  <a:srgbClr val="FFFFFF"/>
                </a:solidFill>
                <a:latin typeface="Roboto"/>
                <a:ea typeface="Roboto"/>
                <a:cs typeface="Roboto"/>
                <a:sym typeface="Roboto"/>
              </a:endParaRPr>
            </a:p>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Formación de pregrado</a:t>
              </a:r>
              <a:endParaRPr sz="800">
                <a:solidFill>
                  <a:srgbClr val="FFFFFF"/>
                </a:solidFill>
                <a:latin typeface="Roboto"/>
                <a:ea typeface="Roboto"/>
                <a:cs typeface="Roboto"/>
                <a:sym typeface="Roboto"/>
              </a:endParaRPr>
            </a:p>
          </p:txBody>
        </p:sp>
        <p:sp>
          <p:nvSpPr>
            <p:cNvPr id="446" name="Google Shape;446;p25"/>
            <p:cNvSpPr/>
            <p:nvPr/>
          </p:nvSpPr>
          <p:spPr>
            <a:xfrm rot="-5400000">
              <a:off x="1751875" y="2153292"/>
              <a:ext cx="670500" cy="1311600"/>
            </a:xfrm>
            <a:prstGeom prst="roundRect">
              <a:avLst>
                <a:gd name="adj" fmla="val 50000"/>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5"/>
            <p:cNvSpPr/>
            <p:nvPr/>
          </p:nvSpPr>
          <p:spPr>
            <a:xfrm>
              <a:off x="1499580" y="2547844"/>
              <a:ext cx="522300" cy="522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5"/>
            <p:cNvSpPr/>
            <p:nvPr/>
          </p:nvSpPr>
          <p:spPr>
            <a:xfrm>
              <a:off x="1545080" y="2593344"/>
              <a:ext cx="431400" cy="431400"/>
            </a:xfrm>
            <a:prstGeom prst="pie">
              <a:avLst>
                <a:gd name="adj1" fmla="val 16226349"/>
                <a:gd name="adj2" fmla="val 10795968"/>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5"/>
            <p:cNvSpPr/>
            <p:nvPr/>
          </p:nvSpPr>
          <p:spPr>
            <a:xfrm>
              <a:off x="2025174" y="2616792"/>
              <a:ext cx="608400" cy="39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C" sz="1800">
                  <a:solidFill>
                    <a:srgbClr val="FFFFFF"/>
                  </a:solidFill>
                  <a:latin typeface="Roboto Light"/>
                  <a:ea typeface="Roboto Light"/>
                  <a:cs typeface="Roboto Light"/>
                  <a:sym typeface="Roboto Light"/>
                </a:rPr>
                <a:t>%</a:t>
              </a:r>
              <a:endParaRPr sz="1800">
                <a:solidFill>
                  <a:srgbClr val="FFFFFF"/>
                </a:solidFill>
                <a:latin typeface="Roboto Light"/>
                <a:ea typeface="Roboto Light"/>
                <a:cs typeface="Roboto Light"/>
                <a:sym typeface="Roboto Light"/>
              </a:endParaRPr>
            </a:p>
          </p:txBody>
        </p:sp>
        <p:cxnSp>
          <p:nvCxnSpPr>
            <p:cNvPr id="450" name="Google Shape;450;p25"/>
            <p:cNvCxnSpPr/>
            <p:nvPr/>
          </p:nvCxnSpPr>
          <p:spPr>
            <a:xfrm>
              <a:off x="5209891" y="2585784"/>
              <a:ext cx="0" cy="444600"/>
            </a:xfrm>
            <a:prstGeom prst="straightConnector1">
              <a:avLst/>
            </a:prstGeom>
            <a:noFill/>
            <a:ln w="9525" cap="flat" cmpd="sng">
              <a:solidFill>
                <a:srgbClr val="FFFFFF"/>
              </a:solidFill>
              <a:prstDash val="dot"/>
              <a:round/>
              <a:headEnd type="none" w="sm" len="sm"/>
              <a:tailEnd type="none" w="sm" len="sm"/>
            </a:ln>
          </p:spPr>
        </p:cxn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26"/>
          <p:cNvSpPr txBox="1">
            <a:spLocks noGrp="1"/>
          </p:cNvSpPr>
          <p:nvPr>
            <p:ph type="sldNum" idx="12"/>
          </p:nvPr>
        </p:nvSpPr>
        <p:spPr>
          <a:xfrm>
            <a:off x="7812360" y="6658074"/>
            <a:ext cx="874500" cy="213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500"/>
              <a:buFont typeface="Arial"/>
              <a:buNone/>
            </a:pPr>
            <a:r>
              <a:rPr lang="es-EC"/>
              <a:t>VERSIÓN: 1.0</a:t>
            </a:r>
            <a:endParaRPr/>
          </a:p>
        </p:txBody>
      </p:sp>
      <p:sp>
        <p:nvSpPr>
          <p:cNvPr id="457" name="Google Shape;457;p26"/>
          <p:cNvSpPr txBox="1"/>
          <p:nvPr/>
        </p:nvSpPr>
        <p:spPr>
          <a:xfrm>
            <a:off x="427325" y="636000"/>
            <a:ext cx="4743600" cy="52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C" sz="2200">
                <a:latin typeface="Open Sans ExtraBold"/>
                <a:ea typeface="Open Sans ExtraBold"/>
                <a:cs typeface="Open Sans ExtraBold"/>
                <a:sym typeface="Open Sans ExtraBold"/>
              </a:rPr>
              <a:t>Resultados</a:t>
            </a:r>
            <a:endParaRPr sz="2200">
              <a:latin typeface="Open Sans ExtraBold"/>
              <a:ea typeface="Open Sans ExtraBold"/>
              <a:cs typeface="Open Sans ExtraBold"/>
              <a:sym typeface="Open Sans ExtraBold"/>
            </a:endParaRPr>
          </a:p>
        </p:txBody>
      </p:sp>
      <p:sp>
        <p:nvSpPr>
          <p:cNvPr id="458" name="Google Shape;458;p26"/>
          <p:cNvSpPr txBox="1"/>
          <p:nvPr/>
        </p:nvSpPr>
        <p:spPr>
          <a:xfrm>
            <a:off x="427325" y="1159200"/>
            <a:ext cx="8316600" cy="52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C" sz="1600">
                <a:latin typeface="Open Sans ExtraBold"/>
                <a:ea typeface="Open Sans ExtraBold"/>
                <a:cs typeface="Open Sans ExtraBold"/>
                <a:sym typeface="Open Sans ExtraBold"/>
              </a:rPr>
              <a:t>Manejo de las actividades estudiadas, que los establecimientos ofertan</a:t>
            </a:r>
            <a:endParaRPr sz="1600">
              <a:latin typeface="Open Sans ExtraBold"/>
              <a:ea typeface="Open Sans ExtraBold"/>
              <a:cs typeface="Open Sans ExtraBold"/>
              <a:sym typeface="Open Sans ExtraBold"/>
            </a:endParaRPr>
          </a:p>
        </p:txBody>
      </p:sp>
      <p:grpSp>
        <p:nvGrpSpPr>
          <p:cNvPr id="459" name="Google Shape;459;p26"/>
          <p:cNvGrpSpPr/>
          <p:nvPr/>
        </p:nvGrpSpPr>
        <p:grpSpPr>
          <a:xfrm>
            <a:off x="1288650" y="3687293"/>
            <a:ext cx="6566700" cy="1033173"/>
            <a:chOff x="1431325" y="2473842"/>
            <a:chExt cx="6566700" cy="670500"/>
          </a:xfrm>
        </p:grpSpPr>
        <p:sp>
          <p:nvSpPr>
            <p:cNvPr id="460" name="Google Shape;460;p26"/>
            <p:cNvSpPr/>
            <p:nvPr/>
          </p:nvSpPr>
          <p:spPr>
            <a:xfrm rot="-5400000">
              <a:off x="4644475" y="-209208"/>
              <a:ext cx="670500" cy="6036600"/>
            </a:xfrm>
            <a:prstGeom prst="roundRect">
              <a:avLst>
                <a:gd name="adj" fmla="val 50000"/>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6"/>
            <p:cNvSpPr txBox="1"/>
            <p:nvPr/>
          </p:nvSpPr>
          <p:spPr>
            <a:xfrm>
              <a:off x="5350131" y="2473842"/>
              <a:ext cx="2337900" cy="6570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El área operativa es considerada riesgosa y/o controlada</a:t>
              </a:r>
              <a:endParaRPr sz="800">
                <a:solidFill>
                  <a:srgbClr val="FFFFFF"/>
                </a:solidFill>
                <a:latin typeface="Roboto"/>
                <a:ea typeface="Roboto"/>
                <a:cs typeface="Roboto"/>
                <a:sym typeface="Roboto"/>
              </a:endParaRPr>
            </a:p>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No hay problemas con clientes en la actividad</a:t>
              </a:r>
              <a:endParaRPr sz="800">
                <a:solidFill>
                  <a:srgbClr val="FFFFFF"/>
                </a:solidFill>
                <a:latin typeface="Roboto"/>
                <a:ea typeface="Roboto"/>
                <a:cs typeface="Roboto"/>
                <a:sym typeface="Roboto"/>
              </a:endParaRPr>
            </a:p>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Sabía cómo solucionar los problemas </a:t>
              </a:r>
              <a:endParaRPr sz="800">
                <a:solidFill>
                  <a:srgbClr val="FFFFFF"/>
                </a:solidFill>
                <a:latin typeface="Roboto"/>
                <a:ea typeface="Roboto"/>
                <a:cs typeface="Roboto"/>
                <a:sym typeface="Roboto"/>
              </a:endParaRPr>
            </a:p>
          </p:txBody>
        </p:sp>
        <p:sp>
          <p:nvSpPr>
            <p:cNvPr id="462" name="Google Shape;462;p26"/>
            <p:cNvSpPr txBox="1"/>
            <p:nvPr/>
          </p:nvSpPr>
          <p:spPr>
            <a:xfrm>
              <a:off x="2744681" y="2473842"/>
              <a:ext cx="2337900" cy="6570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No cuenta con descargo de responsabilidad</a:t>
              </a:r>
              <a:endParaRPr sz="800">
                <a:solidFill>
                  <a:srgbClr val="FFFFFF"/>
                </a:solidFill>
                <a:latin typeface="Roboto"/>
                <a:ea typeface="Roboto"/>
                <a:cs typeface="Roboto"/>
                <a:sym typeface="Roboto"/>
              </a:endParaRPr>
            </a:p>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Su área más problemática es la de marketing</a:t>
              </a:r>
              <a:endParaRPr sz="800">
                <a:solidFill>
                  <a:srgbClr val="FFFFFF"/>
                </a:solidFill>
                <a:latin typeface="Roboto"/>
                <a:ea typeface="Roboto"/>
                <a:cs typeface="Roboto"/>
                <a:sym typeface="Roboto"/>
              </a:endParaRPr>
            </a:p>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No es fácil encontrar personal capacitado </a:t>
              </a:r>
              <a:endParaRPr sz="800">
                <a:solidFill>
                  <a:srgbClr val="FFFFFF"/>
                </a:solidFill>
                <a:latin typeface="Roboto"/>
                <a:ea typeface="Roboto"/>
                <a:cs typeface="Roboto"/>
                <a:sym typeface="Roboto"/>
              </a:endParaRPr>
            </a:p>
          </p:txBody>
        </p:sp>
        <p:sp>
          <p:nvSpPr>
            <p:cNvPr id="463" name="Google Shape;463;p26"/>
            <p:cNvSpPr/>
            <p:nvPr/>
          </p:nvSpPr>
          <p:spPr>
            <a:xfrm rot="-5400000">
              <a:off x="1751875" y="2153292"/>
              <a:ext cx="670500" cy="1311600"/>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6"/>
            <p:cNvSpPr/>
            <p:nvPr/>
          </p:nvSpPr>
          <p:spPr>
            <a:xfrm>
              <a:off x="1499580" y="2547844"/>
              <a:ext cx="522300" cy="522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6"/>
            <p:cNvSpPr/>
            <p:nvPr/>
          </p:nvSpPr>
          <p:spPr>
            <a:xfrm>
              <a:off x="1545080" y="2593344"/>
              <a:ext cx="431400" cy="431400"/>
            </a:xfrm>
            <a:prstGeom prst="pie">
              <a:avLst>
                <a:gd name="adj1" fmla="val 16226349"/>
                <a:gd name="adj2" fmla="val 10795968"/>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6"/>
            <p:cNvSpPr/>
            <p:nvPr/>
          </p:nvSpPr>
          <p:spPr>
            <a:xfrm>
              <a:off x="2025174" y="2616792"/>
              <a:ext cx="608400" cy="39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C" sz="1800">
                  <a:solidFill>
                    <a:srgbClr val="FFFFFF"/>
                  </a:solidFill>
                  <a:latin typeface="Roboto Light"/>
                  <a:ea typeface="Roboto Light"/>
                  <a:cs typeface="Roboto Light"/>
                  <a:sym typeface="Roboto Light"/>
                </a:rPr>
                <a:t>%</a:t>
              </a:r>
              <a:endParaRPr sz="1800">
                <a:solidFill>
                  <a:srgbClr val="FFFFFF"/>
                </a:solidFill>
                <a:latin typeface="Roboto Light"/>
                <a:ea typeface="Roboto Light"/>
                <a:cs typeface="Roboto Light"/>
                <a:sym typeface="Roboto Light"/>
              </a:endParaRPr>
            </a:p>
          </p:txBody>
        </p:sp>
        <p:cxnSp>
          <p:nvCxnSpPr>
            <p:cNvPr id="467" name="Google Shape;467;p26"/>
            <p:cNvCxnSpPr/>
            <p:nvPr/>
          </p:nvCxnSpPr>
          <p:spPr>
            <a:xfrm>
              <a:off x="5209891" y="2585784"/>
              <a:ext cx="0" cy="444600"/>
            </a:xfrm>
            <a:prstGeom prst="straightConnector1">
              <a:avLst/>
            </a:prstGeom>
            <a:noFill/>
            <a:ln w="9525" cap="flat" cmpd="sng">
              <a:solidFill>
                <a:srgbClr val="FFFFFF"/>
              </a:solidFill>
              <a:prstDash val="dot"/>
              <a:round/>
              <a:headEnd type="none" w="sm" len="sm"/>
              <a:tailEnd type="none" w="sm" len="sm"/>
            </a:ln>
          </p:spPr>
        </p:cxnSp>
      </p:grpSp>
      <p:grpSp>
        <p:nvGrpSpPr>
          <p:cNvPr id="468" name="Google Shape;468;p26"/>
          <p:cNvGrpSpPr/>
          <p:nvPr/>
        </p:nvGrpSpPr>
        <p:grpSpPr>
          <a:xfrm>
            <a:off x="1288650" y="2819342"/>
            <a:ext cx="6566700" cy="857234"/>
            <a:chOff x="1431325" y="2473842"/>
            <a:chExt cx="6566700" cy="670500"/>
          </a:xfrm>
        </p:grpSpPr>
        <p:sp>
          <p:nvSpPr>
            <p:cNvPr id="469" name="Google Shape;469;p26"/>
            <p:cNvSpPr/>
            <p:nvPr/>
          </p:nvSpPr>
          <p:spPr>
            <a:xfrm rot="-5400000">
              <a:off x="4644475" y="-209208"/>
              <a:ext cx="670500" cy="6036600"/>
            </a:xfrm>
            <a:prstGeom prst="roundRect">
              <a:avLst>
                <a:gd name="adj" fmla="val 50000"/>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6"/>
            <p:cNvSpPr txBox="1"/>
            <p:nvPr/>
          </p:nvSpPr>
          <p:spPr>
            <a:xfrm>
              <a:off x="5350131" y="2473842"/>
              <a:ext cx="2337900" cy="6570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Conocimiento avalado por una institución</a:t>
              </a:r>
              <a:endParaRPr sz="800">
                <a:solidFill>
                  <a:srgbClr val="FFFFFF"/>
                </a:solidFill>
                <a:latin typeface="Roboto"/>
                <a:ea typeface="Roboto"/>
                <a:cs typeface="Roboto"/>
                <a:sym typeface="Roboto"/>
              </a:endParaRPr>
            </a:p>
            <a:p>
              <a:pPr marL="457200" lvl="0" indent="-279400" algn="l" rtl="0">
                <a:lnSpc>
                  <a:spcPct val="115000"/>
                </a:lnSpc>
                <a:spcBef>
                  <a:spcPts val="0"/>
                </a:spcBef>
                <a:spcAft>
                  <a:spcPts val="0"/>
                </a:spcAft>
                <a:buClr>
                  <a:srgbClr val="FFFFFF"/>
                </a:buClr>
                <a:buSzPts val="800"/>
                <a:buFont typeface="Roboto"/>
                <a:buChar char="●"/>
              </a:pPr>
              <a:r>
                <a:rPr lang="es-EC" sz="800">
                  <a:solidFill>
                    <a:schemeClr val="lt1"/>
                  </a:solidFill>
                  <a:latin typeface="Roboto"/>
                  <a:ea typeface="Roboto"/>
                  <a:cs typeface="Roboto"/>
                  <a:sym typeface="Roboto"/>
                </a:rPr>
                <a:t>55,6 % Adquirió experiencia mientras trabajaba </a:t>
              </a:r>
              <a:endParaRPr sz="800">
                <a:solidFill>
                  <a:srgbClr val="FFFFFF"/>
                </a:solidFill>
                <a:latin typeface="Roboto"/>
                <a:ea typeface="Roboto"/>
                <a:cs typeface="Roboto"/>
                <a:sym typeface="Roboto"/>
              </a:endParaRPr>
            </a:p>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Se capacita una vez al año</a:t>
              </a:r>
              <a:endParaRPr sz="800">
                <a:solidFill>
                  <a:srgbClr val="FFFFFF"/>
                </a:solidFill>
                <a:latin typeface="Roboto"/>
                <a:ea typeface="Roboto"/>
                <a:cs typeface="Roboto"/>
                <a:sym typeface="Roboto"/>
              </a:endParaRPr>
            </a:p>
          </p:txBody>
        </p:sp>
        <p:sp>
          <p:nvSpPr>
            <p:cNvPr id="471" name="Google Shape;471;p26"/>
            <p:cNvSpPr txBox="1"/>
            <p:nvPr/>
          </p:nvSpPr>
          <p:spPr>
            <a:xfrm>
              <a:off x="2744675" y="2473842"/>
              <a:ext cx="2903400" cy="6570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5 a 10 años trabajando en turismo de aventura</a:t>
              </a:r>
              <a:endParaRPr sz="800">
                <a:solidFill>
                  <a:srgbClr val="FFFFFF"/>
                </a:solidFill>
                <a:latin typeface="Roboto"/>
                <a:ea typeface="Roboto"/>
                <a:cs typeface="Roboto"/>
                <a:sym typeface="Roboto"/>
              </a:endParaRPr>
            </a:p>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Reglamento 38,9% (leído su versión anterior) 27,8% leyó su versión actual</a:t>
              </a:r>
              <a:endParaRPr sz="800">
                <a:solidFill>
                  <a:srgbClr val="FFFFFF"/>
                </a:solidFill>
                <a:latin typeface="Roboto"/>
                <a:ea typeface="Roboto"/>
                <a:cs typeface="Roboto"/>
                <a:sym typeface="Roboto"/>
              </a:endParaRPr>
            </a:p>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55,6% Contó con asesoría  al inicio de la actividad </a:t>
              </a:r>
              <a:endParaRPr sz="800">
                <a:solidFill>
                  <a:srgbClr val="FFFFFF"/>
                </a:solidFill>
                <a:latin typeface="Roboto"/>
                <a:ea typeface="Roboto"/>
                <a:cs typeface="Roboto"/>
                <a:sym typeface="Roboto"/>
              </a:endParaRPr>
            </a:p>
          </p:txBody>
        </p:sp>
        <p:sp>
          <p:nvSpPr>
            <p:cNvPr id="472" name="Google Shape;472;p26"/>
            <p:cNvSpPr/>
            <p:nvPr/>
          </p:nvSpPr>
          <p:spPr>
            <a:xfrm rot="-5400000">
              <a:off x="1751875" y="2153292"/>
              <a:ext cx="670500" cy="1311600"/>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6"/>
            <p:cNvSpPr/>
            <p:nvPr/>
          </p:nvSpPr>
          <p:spPr>
            <a:xfrm>
              <a:off x="1499580" y="2547844"/>
              <a:ext cx="522300" cy="522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6"/>
            <p:cNvSpPr/>
            <p:nvPr/>
          </p:nvSpPr>
          <p:spPr>
            <a:xfrm>
              <a:off x="1545080" y="2593344"/>
              <a:ext cx="431400" cy="431400"/>
            </a:xfrm>
            <a:prstGeom prst="pie">
              <a:avLst>
                <a:gd name="adj1" fmla="val 16226349"/>
                <a:gd name="adj2" fmla="val 10795968"/>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6"/>
            <p:cNvSpPr/>
            <p:nvPr/>
          </p:nvSpPr>
          <p:spPr>
            <a:xfrm>
              <a:off x="2025174" y="2616792"/>
              <a:ext cx="608400" cy="39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C" sz="1800">
                  <a:solidFill>
                    <a:srgbClr val="FFFFFF"/>
                  </a:solidFill>
                  <a:latin typeface="Roboto Light"/>
                  <a:ea typeface="Roboto Light"/>
                  <a:cs typeface="Roboto Light"/>
                  <a:sym typeface="Roboto Light"/>
                </a:rPr>
                <a:t>%</a:t>
              </a:r>
              <a:endParaRPr sz="1800">
                <a:solidFill>
                  <a:srgbClr val="FFFFFF"/>
                </a:solidFill>
                <a:latin typeface="Roboto Light"/>
                <a:ea typeface="Roboto Light"/>
                <a:cs typeface="Roboto Light"/>
                <a:sym typeface="Roboto Light"/>
              </a:endParaRPr>
            </a:p>
          </p:txBody>
        </p:sp>
        <p:cxnSp>
          <p:nvCxnSpPr>
            <p:cNvPr id="476" name="Google Shape;476;p26"/>
            <p:cNvCxnSpPr/>
            <p:nvPr/>
          </p:nvCxnSpPr>
          <p:spPr>
            <a:xfrm>
              <a:off x="5209891" y="2585784"/>
              <a:ext cx="0" cy="444600"/>
            </a:xfrm>
            <a:prstGeom prst="straightConnector1">
              <a:avLst/>
            </a:prstGeom>
            <a:noFill/>
            <a:ln w="9525" cap="flat" cmpd="sng">
              <a:solidFill>
                <a:srgbClr val="FFFFFF"/>
              </a:solidFill>
              <a:prstDash val="dot"/>
              <a:round/>
              <a:headEnd type="none" w="sm" len="sm"/>
              <a:tailEnd type="none" w="sm" len="sm"/>
            </a:ln>
          </p:spPr>
        </p:cxnSp>
      </p:grpSp>
      <p:grpSp>
        <p:nvGrpSpPr>
          <p:cNvPr id="477" name="Google Shape;477;p26"/>
          <p:cNvGrpSpPr/>
          <p:nvPr/>
        </p:nvGrpSpPr>
        <p:grpSpPr>
          <a:xfrm>
            <a:off x="1288650" y="1951434"/>
            <a:ext cx="6566700" cy="857234"/>
            <a:chOff x="1431325" y="2473842"/>
            <a:chExt cx="6566700" cy="670500"/>
          </a:xfrm>
        </p:grpSpPr>
        <p:sp>
          <p:nvSpPr>
            <p:cNvPr id="478" name="Google Shape;478;p26"/>
            <p:cNvSpPr/>
            <p:nvPr/>
          </p:nvSpPr>
          <p:spPr>
            <a:xfrm rot="-5400000">
              <a:off x="4644475" y="-209208"/>
              <a:ext cx="670500" cy="6036600"/>
            </a:xfrm>
            <a:prstGeom prst="roundRect">
              <a:avLst>
                <a:gd name="adj" fmla="val 50000"/>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6"/>
            <p:cNvSpPr txBox="1"/>
            <p:nvPr/>
          </p:nvSpPr>
          <p:spPr>
            <a:xfrm>
              <a:off x="5350131" y="2473842"/>
              <a:ext cx="2337900" cy="6570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Ofertante de salto del puente 44%, Canopy 20% y puente tibetano 20% </a:t>
              </a:r>
              <a:endParaRPr sz="800">
                <a:solidFill>
                  <a:srgbClr val="FFFFFF"/>
                </a:solidFill>
                <a:latin typeface="Roboto"/>
                <a:ea typeface="Roboto"/>
                <a:cs typeface="Roboto"/>
                <a:sym typeface="Roboto"/>
              </a:endParaRPr>
            </a:p>
            <a:p>
              <a:pPr marL="457200" lvl="0" indent="0" algn="l" rtl="0">
                <a:lnSpc>
                  <a:spcPct val="115000"/>
                </a:lnSpc>
                <a:spcBef>
                  <a:spcPts val="0"/>
                </a:spcBef>
                <a:spcAft>
                  <a:spcPts val="0"/>
                </a:spcAft>
                <a:buNone/>
              </a:pPr>
              <a:endParaRPr sz="800">
                <a:solidFill>
                  <a:srgbClr val="FFFFFF"/>
                </a:solidFill>
                <a:latin typeface="Roboto"/>
                <a:ea typeface="Roboto"/>
                <a:cs typeface="Roboto"/>
                <a:sym typeface="Roboto"/>
              </a:endParaRPr>
            </a:p>
          </p:txBody>
        </p:sp>
        <p:sp>
          <p:nvSpPr>
            <p:cNvPr id="480" name="Google Shape;480;p26"/>
            <p:cNvSpPr txBox="1"/>
            <p:nvPr/>
          </p:nvSpPr>
          <p:spPr>
            <a:xfrm>
              <a:off x="2744681" y="2473842"/>
              <a:ext cx="2337900" cy="6570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36 a 50 años</a:t>
              </a:r>
              <a:endParaRPr sz="800">
                <a:solidFill>
                  <a:srgbClr val="FFFFFF"/>
                </a:solidFill>
                <a:latin typeface="Roboto"/>
                <a:ea typeface="Roboto"/>
                <a:cs typeface="Roboto"/>
                <a:sym typeface="Roboto"/>
              </a:endParaRPr>
            </a:p>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Grado de educación secundaria</a:t>
              </a:r>
              <a:endParaRPr sz="800">
                <a:solidFill>
                  <a:srgbClr val="FFFFFF"/>
                </a:solidFill>
                <a:latin typeface="Roboto"/>
                <a:ea typeface="Roboto"/>
                <a:cs typeface="Roboto"/>
                <a:sym typeface="Roboto"/>
              </a:endParaRPr>
            </a:p>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Gerente propietario</a:t>
              </a:r>
              <a:endParaRPr sz="800">
                <a:solidFill>
                  <a:srgbClr val="FFFFFF"/>
                </a:solidFill>
                <a:latin typeface="Roboto"/>
                <a:ea typeface="Roboto"/>
                <a:cs typeface="Roboto"/>
                <a:sym typeface="Roboto"/>
              </a:endParaRPr>
            </a:p>
          </p:txBody>
        </p:sp>
        <p:sp>
          <p:nvSpPr>
            <p:cNvPr id="481" name="Google Shape;481;p26"/>
            <p:cNvSpPr/>
            <p:nvPr/>
          </p:nvSpPr>
          <p:spPr>
            <a:xfrm rot="-5400000">
              <a:off x="1751875" y="2153292"/>
              <a:ext cx="670500" cy="1311600"/>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6"/>
            <p:cNvSpPr/>
            <p:nvPr/>
          </p:nvSpPr>
          <p:spPr>
            <a:xfrm>
              <a:off x="1499580" y="2547844"/>
              <a:ext cx="522300" cy="522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6"/>
            <p:cNvSpPr/>
            <p:nvPr/>
          </p:nvSpPr>
          <p:spPr>
            <a:xfrm>
              <a:off x="1545080" y="2593344"/>
              <a:ext cx="431400" cy="431400"/>
            </a:xfrm>
            <a:prstGeom prst="pie">
              <a:avLst>
                <a:gd name="adj1" fmla="val 16226349"/>
                <a:gd name="adj2" fmla="val 10795968"/>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6"/>
            <p:cNvSpPr/>
            <p:nvPr/>
          </p:nvSpPr>
          <p:spPr>
            <a:xfrm>
              <a:off x="2025174" y="2616792"/>
              <a:ext cx="608400" cy="39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C" sz="1800">
                  <a:solidFill>
                    <a:srgbClr val="FFFFFF"/>
                  </a:solidFill>
                  <a:latin typeface="Roboto Light"/>
                  <a:ea typeface="Roboto Light"/>
                  <a:cs typeface="Roboto Light"/>
                  <a:sym typeface="Roboto Light"/>
                </a:rPr>
                <a:t>%</a:t>
              </a:r>
              <a:endParaRPr sz="1800">
                <a:solidFill>
                  <a:srgbClr val="FFFFFF"/>
                </a:solidFill>
                <a:latin typeface="Roboto Light"/>
                <a:ea typeface="Roboto Light"/>
                <a:cs typeface="Roboto Light"/>
                <a:sym typeface="Roboto Light"/>
              </a:endParaRPr>
            </a:p>
          </p:txBody>
        </p:sp>
        <p:cxnSp>
          <p:nvCxnSpPr>
            <p:cNvPr id="485" name="Google Shape;485;p26"/>
            <p:cNvCxnSpPr/>
            <p:nvPr/>
          </p:nvCxnSpPr>
          <p:spPr>
            <a:xfrm>
              <a:off x="5209891" y="2585784"/>
              <a:ext cx="0" cy="444600"/>
            </a:xfrm>
            <a:prstGeom prst="straightConnector1">
              <a:avLst/>
            </a:prstGeom>
            <a:noFill/>
            <a:ln w="9525" cap="flat" cmpd="sng">
              <a:solidFill>
                <a:srgbClr val="FFFFFF"/>
              </a:solidFill>
              <a:prstDash val="dot"/>
              <a:round/>
              <a:headEnd type="none" w="sm" len="sm"/>
              <a:tailEnd type="none" w="sm" len="sm"/>
            </a:ln>
          </p:spPr>
        </p:cxnSp>
      </p:grpSp>
      <p:grpSp>
        <p:nvGrpSpPr>
          <p:cNvPr id="486" name="Google Shape;486;p26"/>
          <p:cNvGrpSpPr/>
          <p:nvPr/>
        </p:nvGrpSpPr>
        <p:grpSpPr>
          <a:xfrm>
            <a:off x="1288650" y="4677893"/>
            <a:ext cx="6566700" cy="1033173"/>
            <a:chOff x="1431325" y="2473842"/>
            <a:chExt cx="6566700" cy="670500"/>
          </a:xfrm>
        </p:grpSpPr>
        <p:sp>
          <p:nvSpPr>
            <p:cNvPr id="487" name="Google Shape;487;p26"/>
            <p:cNvSpPr/>
            <p:nvPr/>
          </p:nvSpPr>
          <p:spPr>
            <a:xfrm rot="-5400000">
              <a:off x="4644475" y="-209208"/>
              <a:ext cx="670500" cy="6036600"/>
            </a:xfrm>
            <a:prstGeom prst="roundRect">
              <a:avLst>
                <a:gd name="adj" fmla="val 50000"/>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6"/>
            <p:cNvSpPr txBox="1"/>
            <p:nvPr/>
          </p:nvSpPr>
          <p:spPr>
            <a:xfrm>
              <a:off x="5350131" y="2473842"/>
              <a:ext cx="2337900" cy="6570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Cuenta con póliza de seguro</a:t>
              </a:r>
              <a:endParaRPr sz="800">
                <a:solidFill>
                  <a:srgbClr val="FFFFFF"/>
                </a:solidFill>
                <a:latin typeface="Roboto"/>
                <a:ea typeface="Roboto"/>
                <a:cs typeface="Roboto"/>
                <a:sym typeface="Roboto"/>
              </a:endParaRPr>
            </a:p>
          </p:txBody>
        </p:sp>
        <p:sp>
          <p:nvSpPr>
            <p:cNvPr id="489" name="Google Shape;489;p26"/>
            <p:cNvSpPr txBox="1"/>
            <p:nvPr/>
          </p:nvSpPr>
          <p:spPr>
            <a:xfrm>
              <a:off x="2744681" y="2473842"/>
              <a:ext cx="2337900" cy="6570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Adquiere equipos certificados, revisa su vida útil y desecha los equipos fuera de su vida útil</a:t>
              </a:r>
              <a:endParaRPr sz="800">
                <a:solidFill>
                  <a:srgbClr val="FFFFFF"/>
                </a:solidFill>
                <a:latin typeface="Roboto"/>
                <a:ea typeface="Roboto"/>
                <a:cs typeface="Roboto"/>
                <a:sym typeface="Roboto"/>
              </a:endParaRPr>
            </a:p>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El marco legal tiene falencias o vacios</a:t>
              </a:r>
              <a:endParaRPr sz="800">
                <a:solidFill>
                  <a:srgbClr val="FFFFFF"/>
                </a:solidFill>
                <a:latin typeface="Roboto"/>
                <a:ea typeface="Roboto"/>
                <a:cs typeface="Roboto"/>
                <a:sym typeface="Roboto"/>
              </a:endParaRPr>
            </a:p>
          </p:txBody>
        </p:sp>
        <p:sp>
          <p:nvSpPr>
            <p:cNvPr id="490" name="Google Shape;490;p26"/>
            <p:cNvSpPr/>
            <p:nvPr/>
          </p:nvSpPr>
          <p:spPr>
            <a:xfrm rot="-5400000">
              <a:off x="1751875" y="2153292"/>
              <a:ext cx="670500" cy="1311600"/>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6"/>
            <p:cNvSpPr/>
            <p:nvPr/>
          </p:nvSpPr>
          <p:spPr>
            <a:xfrm>
              <a:off x="1499580" y="2547844"/>
              <a:ext cx="522300" cy="522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6"/>
            <p:cNvSpPr/>
            <p:nvPr/>
          </p:nvSpPr>
          <p:spPr>
            <a:xfrm>
              <a:off x="1545080" y="2593344"/>
              <a:ext cx="431400" cy="431400"/>
            </a:xfrm>
            <a:prstGeom prst="pie">
              <a:avLst>
                <a:gd name="adj1" fmla="val 16226349"/>
                <a:gd name="adj2" fmla="val 10795968"/>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6"/>
            <p:cNvSpPr/>
            <p:nvPr/>
          </p:nvSpPr>
          <p:spPr>
            <a:xfrm>
              <a:off x="2025174" y="2616792"/>
              <a:ext cx="608400" cy="39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C" sz="1800">
                  <a:solidFill>
                    <a:srgbClr val="FFFFFF"/>
                  </a:solidFill>
                  <a:latin typeface="Roboto Light"/>
                  <a:ea typeface="Roboto Light"/>
                  <a:cs typeface="Roboto Light"/>
                  <a:sym typeface="Roboto Light"/>
                </a:rPr>
                <a:t>%</a:t>
              </a:r>
              <a:endParaRPr sz="1800">
                <a:solidFill>
                  <a:srgbClr val="FFFFFF"/>
                </a:solidFill>
                <a:latin typeface="Roboto Light"/>
                <a:ea typeface="Roboto Light"/>
                <a:cs typeface="Roboto Light"/>
                <a:sym typeface="Roboto Light"/>
              </a:endParaRPr>
            </a:p>
          </p:txBody>
        </p:sp>
        <p:cxnSp>
          <p:nvCxnSpPr>
            <p:cNvPr id="494" name="Google Shape;494;p26"/>
            <p:cNvCxnSpPr/>
            <p:nvPr/>
          </p:nvCxnSpPr>
          <p:spPr>
            <a:xfrm>
              <a:off x="5209891" y="2585784"/>
              <a:ext cx="0" cy="444600"/>
            </a:xfrm>
            <a:prstGeom prst="straightConnector1">
              <a:avLst/>
            </a:prstGeom>
            <a:noFill/>
            <a:ln w="9525" cap="flat" cmpd="sng">
              <a:solidFill>
                <a:srgbClr val="FFFFFF"/>
              </a:solidFill>
              <a:prstDash val="dot"/>
              <a:round/>
              <a:headEnd type="none" w="sm" len="sm"/>
              <a:tailEnd type="none" w="sm" len="sm"/>
            </a:ln>
          </p:spPr>
        </p:cxn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27"/>
          <p:cNvSpPr txBox="1">
            <a:spLocks noGrp="1"/>
          </p:cNvSpPr>
          <p:nvPr>
            <p:ph type="sldNum" idx="12"/>
          </p:nvPr>
        </p:nvSpPr>
        <p:spPr>
          <a:xfrm>
            <a:off x="7812360" y="6658074"/>
            <a:ext cx="874500" cy="213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500"/>
              <a:buFont typeface="Arial"/>
              <a:buNone/>
            </a:pPr>
            <a:r>
              <a:rPr lang="es-EC"/>
              <a:t>VERSIÓN: 1.0</a:t>
            </a:r>
            <a:endParaRPr/>
          </a:p>
        </p:txBody>
      </p:sp>
      <p:sp>
        <p:nvSpPr>
          <p:cNvPr id="501" name="Google Shape;501;p27"/>
          <p:cNvSpPr txBox="1"/>
          <p:nvPr/>
        </p:nvSpPr>
        <p:spPr>
          <a:xfrm>
            <a:off x="427325" y="636000"/>
            <a:ext cx="4743600" cy="52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C" sz="2200">
                <a:latin typeface="Open Sans ExtraBold"/>
                <a:ea typeface="Open Sans ExtraBold"/>
                <a:cs typeface="Open Sans ExtraBold"/>
                <a:sym typeface="Open Sans ExtraBold"/>
              </a:rPr>
              <a:t>Resultados</a:t>
            </a:r>
            <a:endParaRPr sz="2200">
              <a:latin typeface="Open Sans ExtraBold"/>
              <a:ea typeface="Open Sans ExtraBold"/>
              <a:cs typeface="Open Sans ExtraBold"/>
              <a:sym typeface="Open Sans ExtraBold"/>
            </a:endParaRPr>
          </a:p>
        </p:txBody>
      </p:sp>
      <p:sp>
        <p:nvSpPr>
          <p:cNvPr id="502" name="Google Shape;502;p27"/>
          <p:cNvSpPr txBox="1"/>
          <p:nvPr/>
        </p:nvSpPr>
        <p:spPr>
          <a:xfrm>
            <a:off x="427325" y="1159200"/>
            <a:ext cx="8316600" cy="52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C" sz="1600">
                <a:latin typeface="Open Sans ExtraBold"/>
                <a:ea typeface="Open Sans ExtraBold"/>
                <a:cs typeface="Open Sans ExtraBold"/>
                <a:sym typeface="Open Sans ExtraBold"/>
              </a:rPr>
              <a:t>Expertos</a:t>
            </a:r>
            <a:endParaRPr sz="1600">
              <a:latin typeface="Open Sans ExtraBold"/>
              <a:ea typeface="Open Sans ExtraBold"/>
              <a:cs typeface="Open Sans ExtraBold"/>
              <a:sym typeface="Open Sans ExtraBold"/>
            </a:endParaRPr>
          </a:p>
        </p:txBody>
      </p:sp>
      <p:grpSp>
        <p:nvGrpSpPr>
          <p:cNvPr id="503" name="Google Shape;503;p27"/>
          <p:cNvGrpSpPr/>
          <p:nvPr/>
        </p:nvGrpSpPr>
        <p:grpSpPr>
          <a:xfrm>
            <a:off x="1288650" y="4110375"/>
            <a:ext cx="6566700" cy="1004677"/>
            <a:chOff x="1431325" y="2473842"/>
            <a:chExt cx="6566700" cy="670500"/>
          </a:xfrm>
        </p:grpSpPr>
        <p:sp>
          <p:nvSpPr>
            <p:cNvPr id="504" name="Google Shape;504;p27"/>
            <p:cNvSpPr/>
            <p:nvPr/>
          </p:nvSpPr>
          <p:spPr>
            <a:xfrm rot="-5400000">
              <a:off x="4644475" y="-209208"/>
              <a:ext cx="670500" cy="6036600"/>
            </a:xfrm>
            <a:prstGeom prst="roundRect">
              <a:avLst>
                <a:gd name="adj" fmla="val 50000"/>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7"/>
            <p:cNvSpPr txBox="1"/>
            <p:nvPr/>
          </p:nvSpPr>
          <p:spPr>
            <a:xfrm>
              <a:off x="5350131" y="2473842"/>
              <a:ext cx="2337900" cy="6570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Debe existir capacitaciones</a:t>
              </a:r>
              <a:endParaRPr sz="800">
                <a:solidFill>
                  <a:srgbClr val="FFFFFF"/>
                </a:solidFill>
                <a:latin typeface="Roboto"/>
                <a:ea typeface="Roboto"/>
                <a:cs typeface="Roboto"/>
                <a:sym typeface="Roboto"/>
              </a:endParaRPr>
            </a:p>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Infraestructuras con conocimiento técnico</a:t>
              </a:r>
              <a:endParaRPr sz="800">
                <a:solidFill>
                  <a:srgbClr val="FFFFFF"/>
                </a:solidFill>
                <a:latin typeface="Roboto"/>
                <a:ea typeface="Roboto"/>
                <a:cs typeface="Roboto"/>
                <a:sym typeface="Roboto"/>
              </a:endParaRPr>
            </a:p>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Brindar información adecuada</a:t>
              </a:r>
              <a:endParaRPr sz="800">
                <a:solidFill>
                  <a:srgbClr val="FFFFFF"/>
                </a:solidFill>
                <a:latin typeface="Roboto"/>
                <a:ea typeface="Roboto"/>
                <a:cs typeface="Roboto"/>
                <a:sym typeface="Roboto"/>
              </a:endParaRPr>
            </a:p>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Mejorar la atención al cliente</a:t>
              </a:r>
              <a:endParaRPr sz="800">
                <a:solidFill>
                  <a:srgbClr val="FFFFFF"/>
                </a:solidFill>
                <a:latin typeface="Roboto"/>
                <a:ea typeface="Roboto"/>
                <a:cs typeface="Roboto"/>
                <a:sym typeface="Roboto"/>
              </a:endParaRPr>
            </a:p>
          </p:txBody>
        </p:sp>
        <p:sp>
          <p:nvSpPr>
            <p:cNvPr id="506" name="Google Shape;506;p27"/>
            <p:cNvSpPr txBox="1"/>
            <p:nvPr/>
          </p:nvSpPr>
          <p:spPr>
            <a:xfrm>
              <a:off x="2744681" y="2473842"/>
              <a:ext cx="2337900" cy="6570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Accidentes por fallas humanas, exceso de confianza, mala práctica, mal manejo de equipos, errores en el proceso y desconocimientos de la norma</a:t>
              </a:r>
              <a:endParaRPr sz="800">
                <a:solidFill>
                  <a:srgbClr val="FFFFFF"/>
                </a:solidFill>
                <a:latin typeface="Roboto"/>
                <a:ea typeface="Roboto"/>
                <a:cs typeface="Roboto"/>
                <a:sym typeface="Roboto"/>
              </a:endParaRPr>
            </a:p>
          </p:txBody>
        </p:sp>
        <p:sp>
          <p:nvSpPr>
            <p:cNvPr id="507" name="Google Shape;507;p27"/>
            <p:cNvSpPr/>
            <p:nvPr/>
          </p:nvSpPr>
          <p:spPr>
            <a:xfrm rot="-5400000">
              <a:off x="1751875" y="2153292"/>
              <a:ext cx="670500" cy="1311600"/>
            </a:xfrm>
            <a:prstGeom prst="roundRect">
              <a:avLst>
                <a:gd name="adj" fmla="val 50000"/>
              </a:avLst>
            </a:prstGeom>
            <a:solidFill>
              <a:srgbClr val="249C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7"/>
            <p:cNvSpPr/>
            <p:nvPr/>
          </p:nvSpPr>
          <p:spPr>
            <a:xfrm>
              <a:off x="1499580" y="2547844"/>
              <a:ext cx="522300" cy="522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7"/>
            <p:cNvSpPr/>
            <p:nvPr/>
          </p:nvSpPr>
          <p:spPr>
            <a:xfrm>
              <a:off x="1545080" y="2593344"/>
              <a:ext cx="431400" cy="431400"/>
            </a:xfrm>
            <a:prstGeom prst="pie">
              <a:avLst>
                <a:gd name="adj1" fmla="val 16226349"/>
                <a:gd name="adj2" fmla="val 10795968"/>
              </a:avLst>
            </a:prstGeom>
            <a:solidFill>
              <a:srgbClr val="249C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0" name="Google Shape;510;p27"/>
            <p:cNvCxnSpPr/>
            <p:nvPr/>
          </p:nvCxnSpPr>
          <p:spPr>
            <a:xfrm>
              <a:off x="5209891" y="2585784"/>
              <a:ext cx="0" cy="444600"/>
            </a:xfrm>
            <a:prstGeom prst="straightConnector1">
              <a:avLst/>
            </a:prstGeom>
            <a:noFill/>
            <a:ln w="9525" cap="flat" cmpd="sng">
              <a:solidFill>
                <a:srgbClr val="FFFFFF"/>
              </a:solidFill>
              <a:prstDash val="dot"/>
              <a:round/>
              <a:headEnd type="none" w="sm" len="sm"/>
              <a:tailEnd type="none" w="sm" len="sm"/>
            </a:ln>
          </p:spPr>
        </p:cxnSp>
      </p:grpSp>
      <p:grpSp>
        <p:nvGrpSpPr>
          <p:cNvPr id="511" name="Google Shape;511;p27"/>
          <p:cNvGrpSpPr/>
          <p:nvPr/>
        </p:nvGrpSpPr>
        <p:grpSpPr>
          <a:xfrm>
            <a:off x="1288650" y="3429000"/>
            <a:ext cx="6566700" cy="670500"/>
            <a:chOff x="1431325" y="2473842"/>
            <a:chExt cx="6566700" cy="670500"/>
          </a:xfrm>
        </p:grpSpPr>
        <p:sp>
          <p:nvSpPr>
            <p:cNvPr id="512" name="Google Shape;512;p27"/>
            <p:cNvSpPr/>
            <p:nvPr/>
          </p:nvSpPr>
          <p:spPr>
            <a:xfrm rot="-5400000">
              <a:off x="4644475" y="-209208"/>
              <a:ext cx="670500" cy="6036600"/>
            </a:xfrm>
            <a:prstGeom prst="roundRect">
              <a:avLst>
                <a:gd name="adj" fmla="val 50000"/>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7"/>
            <p:cNvSpPr txBox="1"/>
            <p:nvPr/>
          </p:nvSpPr>
          <p:spPr>
            <a:xfrm>
              <a:off x="5350131" y="2473842"/>
              <a:ext cx="2337900" cy="6570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Tecnología al alcance de la comunidad</a:t>
              </a:r>
              <a:endParaRPr sz="800">
                <a:solidFill>
                  <a:srgbClr val="FFFFFF"/>
                </a:solidFill>
                <a:latin typeface="Roboto"/>
                <a:ea typeface="Roboto"/>
                <a:cs typeface="Roboto"/>
                <a:sym typeface="Roboto"/>
              </a:endParaRPr>
            </a:p>
            <a:p>
              <a:pPr marL="0" lvl="0" indent="0" algn="l" rtl="0">
                <a:lnSpc>
                  <a:spcPct val="115000"/>
                </a:lnSpc>
                <a:spcBef>
                  <a:spcPts val="0"/>
                </a:spcBef>
                <a:spcAft>
                  <a:spcPts val="0"/>
                </a:spcAft>
                <a:buNone/>
              </a:pPr>
              <a:endParaRPr sz="800">
                <a:solidFill>
                  <a:srgbClr val="FFFFFF"/>
                </a:solidFill>
                <a:latin typeface="Roboto"/>
                <a:ea typeface="Roboto"/>
                <a:cs typeface="Roboto"/>
                <a:sym typeface="Roboto"/>
              </a:endParaRPr>
            </a:p>
          </p:txBody>
        </p:sp>
        <p:sp>
          <p:nvSpPr>
            <p:cNvPr id="514" name="Google Shape;514;p27"/>
            <p:cNvSpPr txBox="1"/>
            <p:nvPr/>
          </p:nvSpPr>
          <p:spPr>
            <a:xfrm>
              <a:off x="2744681" y="2473842"/>
              <a:ext cx="2337900" cy="6570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Operadoras sin incentivos de capacitación </a:t>
              </a:r>
              <a:endParaRPr sz="800">
                <a:solidFill>
                  <a:srgbClr val="FFFFFF"/>
                </a:solidFill>
                <a:latin typeface="Roboto"/>
                <a:ea typeface="Roboto"/>
                <a:cs typeface="Roboto"/>
                <a:sym typeface="Roboto"/>
              </a:endParaRPr>
            </a:p>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Actividades creadas sin marco legal </a:t>
              </a:r>
              <a:endParaRPr sz="800">
                <a:solidFill>
                  <a:srgbClr val="FFFFFF"/>
                </a:solidFill>
                <a:latin typeface="Roboto"/>
                <a:ea typeface="Roboto"/>
                <a:cs typeface="Roboto"/>
                <a:sym typeface="Roboto"/>
              </a:endParaRPr>
            </a:p>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Existe empirismo </a:t>
              </a:r>
              <a:endParaRPr sz="800">
                <a:solidFill>
                  <a:srgbClr val="FFFFFF"/>
                </a:solidFill>
                <a:latin typeface="Roboto"/>
                <a:ea typeface="Roboto"/>
                <a:cs typeface="Roboto"/>
                <a:sym typeface="Roboto"/>
              </a:endParaRPr>
            </a:p>
          </p:txBody>
        </p:sp>
        <p:sp>
          <p:nvSpPr>
            <p:cNvPr id="515" name="Google Shape;515;p27"/>
            <p:cNvSpPr/>
            <p:nvPr/>
          </p:nvSpPr>
          <p:spPr>
            <a:xfrm rot="-5400000">
              <a:off x="1751875" y="2153292"/>
              <a:ext cx="670500" cy="1311600"/>
            </a:xfrm>
            <a:prstGeom prst="roundRect">
              <a:avLst>
                <a:gd name="adj" fmla="val 50000"/>
              </a:avLst>
            </a:prstGeom>
            <a:solidFill>
              <a:srgbClr val="249C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7"/>
            <p:cNvSpPr/>
            <p:nvPr/>
          </p:nvSpPr>
          <p:spPr>
            <a:xfrm>
              <a:off x="1499580" y="2547844"/>
              <a:ext cx="522300" cy="522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7"/>
            <p:cNvSpPr/>
            <p:nvPr/>
          </p:nvSpPr>
          <p:spPr>
            <a:xfrm>
              <a:off x="1545080" y="2593344"/>
              <a:ext cx="431400" cy="431400"/>
            </a:xfrm>
            <a:prstGeom prst="pie">
              <a:avLst>
                <a:gd name="adj1" fmla="val 16226349"/>
                <a:gd name="adj2" fmla="val 10795968"/>
              </a:avLst>
            </a:prstGeom>
            <a:solidFill>
              <a:srgbClr val="249C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8" name="Google Shape;518;p27"/>
            <p:cNvCxnSpPr/>
            <p:nvPr/>
          </p:nvCxnSpPr>
          <p:spPr>
            <a:xfrm>
              <a:off x="5209891" y="2585784"/>
              <a:ext cx="0" cy="444600"/>
            </a:xfrm>
            <a:prstGeom prst="straightConnector1">
              <a:avLst/>
            </a:prstGeom>
            <a:noFill/>
            <a:ln w="9525" cap="flat" cmpd="sng">
              <a:solidFill>
                <a:srgbClr val="FFFFFF"/>
              </a:solidFill>
              <a:prstDash val="dot"/>
              <a:round/>
              <a:headEnd type="none" w="sm" len="sm"/>
              <a:tailEnd type="none" w="sm" len="sm"/>
            </a:ln>
          </p:spPr>
        </p:cxnSp>
      </p:grpSp>
      <p:grpSp>
        <p:nvGrpSpPr>
          <p:cNvPr id="519" name="Google Shape;519;p27"/>
          <p:cNvGrpSpPr/>
          <p:nvPr/>
        </p:nvGrpSpPr>
        <p:grpSpPr>
          <a:xfrm>
            <a:off x="1288650" y="1718144"/>
            <a:ext cx="6566700" cy="1700187"/>
            <a:chOff x="1431325" y="2473842"/>
            <a:chExt cx="6566700" cy="670500"/>
          </a:xfrm>
        </p:grpSpPr>
        <p:sp>
          <p:nvSpPr>
            <p:cNvPr id="520" name="Google Shape;520;p27"/>
            <p:cNvSpPr/>
            <p:nvPr/>
          </p:nvSpPr>
          <p:spPr>
            <a:xfrm rot="-5400000">
              <a:off x="4644475" y="-209208"/>
              <a:ext cx="670500" cy="6036600"/>
            </a:xfrm>
            <a:prstGeom prst="roundRect">
              <a:avLst>
                <a:gd name="adj" fmla="val 50000"/>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7"/>
            <p:cNvSpPr txBox="1"/>
            <p:nvPr/>
          </p:nvSpPr>
          <p:spPr>
            <a:xfrm>
              <a:off x="5350131" y="2473842"/>
              <a:ext cx="2337900" cy="6570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El tipo de turista tiene de 20 a 45 años y un estatus económico medio o elevado</a:t>
              </a:r>
              <a:endParaRPr sz="800">
                <a:solidFill>
                  <a:srgbClr val="FFFFFF"/>
                </a:solidFill>
                <a:latin typeface="Roboto"/>
                <a:ea typeface="Roboto"/>
                <a:cs typeface="Roboto"/>
                <a:sym typeface="Roboto"/>
              </a:endParaRPr>
            </a:p>
          </p:txBody>
        </p:sp>
        <p:sp>
          <p:nvSpPr>
            <p:cNvPr id="522" name="Google Shape;522;p27"/>
            <p:cNvSpPr txBox="1"/>
            <p:nvPr/>
          </p:nvSpPr>
          <p:spPr>
            <a:xfrm>
              <a:off x="2744681" y="2473842"/>
              <a:ext cx="2337900" cy="6570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El turismo de aventura es una actividad de riesgo </a:t>
              </a:r>
              <a:endParaRPr sz="800">
                <a:solidFill>
                  <a:srgbClr val="FFFFFF"/>
                </a:solidFill>
                <a:latin typeface="Roboto"/>
                <a:ea typeface="Roboto"/>
                <a:cs typeface="Roboto"/>
                <a:sym typeface="Roboto"/>
              </a:endParaRPr>
            </a:p>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Es generador de empleo e innovación sin embargo hay monopolios en el mercado</a:t>
              </a:r>
              <a:endParaRPr sz="800">
                <a:solidFill>
                  <a:srgbClr val="FFFFFF"/>
                </a:solidFill>
                <a:latin typeface="Roboto"/>
                <a:ea typeface="Roboto"/>
                <a:cs typeface="Roboto"/>
                <a:sym typeface="Roboto"/>
              </a:endParaRPr>
            </a:p>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Su desarrollo es continuo por normas aplicadas a su control y la adquisición de instrumentos a precios racionales</a:t>
              </a:r>
              <a:endParaRPr sz="800">
                <a:solidFill>
                  <a:srgbClr val="FFFFFF"/>
                </a:solidFill>
                <a:latin typeface="Roboto"/>
                <a:ea typeface="Roboto"/>
                <a:cs typeface="Roboto"/>
                <a:sym typeface="Roboto"/>
              </a:endParaRPr>
            </a:p>
            <a:p>
              <a:pPr marL="457200" lvl="0" indent="-279400" algn="l" rtl="0">
                <a:lnSpc>
                  <a:spcPct val="115000"/>
                </a:lnSpc>
                <a:spcBef>
                  <a:spcPts val="0"/>
                </a:spcBef>
                <a:spcAft>
                  <a:spcPts val="0"/>
                </a:spcAft>
                <a:buClr>
                  <a:srgbClr val="FFFFFF"/>
                </a:buClr>
                <a:buSzPts val="800"/>
                <a:buFont typeface="Roboto"/>
                <a:buChar char="●"/>
              </a:pPr>
              <a:r>
                <a:rPr lang="es-EC" sz="800">
                  <a:solidFill>
                    <a:srgbClr val="FFFFFF"/>
                  </a:solidFill>
                  <a:latin typeface="Roboto"/>
                  <a:ea typeface="Roboto"/>
                  <a:cs typeface="Roboto"/>
                  <a:sym typeface="Roboto"/>
                </a:rPr>
                <a:t> Las actividades representativas con canopy y salto del puente</a:t>
              </a:r>
              <a:endParaRPr sz="800">
                <a:solidFill>
                  <a:srgbClr val="FFFFFF"/>
                </a:solidFill>
                <a:latin typeface="Roboto"/>
                <a:ea typeface="Roboto"/>
                <a:cs typeface="Roboto"/>
                <a:sym typeface="Roboto"/>
              </a:endParaRPr>
            </a:p>
          </p:txBody>
        </p:sp>
        <p:sp>
          <p:nvSpPr>
            <p:cNvPr id="523" name="Google Shape;523;p27"/>
            <p:cNvSpPr/>
            <p:nvPr/>
          </p:nvSpPr>
          <p:spPr>
            <a:xfrm rot="-5400000">
              <a:off x="1751875" y="2153292"/>
              <a:ext cx="670500" cy="1311600"/>
            </a:xfrm>
            <a:prstGeom prst="roundRect">
              <a:avLst>
                <a:gd name="adj" fmla="val 50000"/>
              </a:avLst>
            </a:prstGeom>
            <a:solidFill>
              <a:srgbClr val="249C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7"/>
            <p:cNvSpPr/>
            <p:nvPr/>
          </p:nvSpPr>
          <p:spPr>
            <a:xfrm>
              <a:off x="1499580" y="2547844"/>
              <a:ext cx="522300" cy="522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7"/>
            <p:cNvSpPr/>
            <p:nvPr/>
          </p:nvSpPr>
          <p:spPr>
            <a:xfrm>
              <a:off x="1545080" y="2593344"/>
              <a:ext cx="431400" cy="431400"/>
            </a:xfrm>
            <a:prstGeom prst="pie">
              <a:avLst>
                <a:gd name="adj1" fmla="val 16226349"/>
                <a:gd name="adj2" fmla="val 10795968"/>
              </a:avLst>
            </a:prstGeom>
            <a:solidFill>
              <a:srgbClr val="249C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6" name="Google Shape;526;p27"/>
            <p:cNvCxnSpPr/>
            <p:nvPr/>
          </p:nvCxnSpPr>
          <p:spPr>
            <a:xfrm>
              <a:off x="5209891" y="2585784"/>
              <a:ext cx="0" cy="444600"/>
            </a:xfrm>
            <a:prstGeom prst="straightConnector1">
              <a:avLst/>
            </a:prstGeom>
            <a:noFill/>
            <a:ln w="9525" cap="flat" cmpd="sng">
              <a:solidFill>
                <a:srgbClr val="FFFFFF"/>
              </a:solidFill>
              <a:prstDash val="dot"/>
              <a:round/>
              <a:headEnd type="none" w="sm" len="sm"/>
              <a:tailEnd type="none" w="sm" len="sm"/>
            </a:ln>
          </p:spPr>
        </p:cxn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28"/>
          <p:cNvSpPr txBox="1">
            <a:spLocks noGrp="1"/>
          </p:cNvSpPr>
          <p:nvPr>
            <p:ph type="sldNum" idx="12"/>
          </p:nvPr>
        </p:nvSpPr>
        <p:spPr>
          <a:xfrm>
            <a:off x="7812360" y="6658074"/>
            <a:ext cx="874500" cy="213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500"/>
              <a:buFont typeface="Arial"/>
              <a:buNone/>
            </a:pPr>
            <a:r>
              <a:rPr lang="es-EC"/>
              <a:t>VERSIÓN: 1.0</a:t>
            </a:r>
            <a:endParaRPr/>
          </a:p>
        </p:txBody>
      </p:sp>
      <p:sp>
        <p:nvSpPr>
          <p:cNvPr id="533" name="Google Shape;533;p28"/>
          <p:cNvSpPr txBox="1"/>
          <p:nvPr/>
        </p:nvSpPr>
        <p:spPr>
          <a:xfrm>
            <a:off x="427325" y="636000"/>
            <a:ext cx="4743600" cy="52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C" sz="2200">
                <a:latin typeface="Open Sans ExtraBold"/>
                <a:ea typeface="Open Sans ExtraBold"/>
                <a:cs typeface="Open Sans ExtraBold"/>
                <a:sym typeface="Open Sans ExtraBold"/>
              </a:rPr>
              <a:t>Capítulo III: Propuesta</a:t>
            </a:r>
            <a:endParaRPr sz="2200">
              <a:latin typeface="Open Sans ExtraBold"/>
              <a:ea typeface="Open Sans ExtraBold"/>
              <a:cs typeface="Open Sans ExtraBold"/>
              <a:sym typeface="Open Sans ExtraBold"/>
            </a:endParaRPr>
          </a:p>
        </p:txBody>
      </p:sp>
      <p:sp>
        <p:nvSpPr>
          <p:cNvPr id="534" name="Google Shape;534;p28"/>
          <p:cNvSpPr txBox="1"/>
          <p:nvPr/>
        </p:nvSpPr>
        <p:spPr>
          <a:xfrm>
            <a:off x="427325" y="1159200"/>
            <a:ext cx="78405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C"/>
              <a:t>La propuesta ha sido realizada en base a las necesidades encontradas en las respuestas de los turistas, operarios y de las entrevistas de los expertos, por lo tanto se presenta una estrategia dividida en varias acciones las cuales aportarán al sector turístico de forma positiva especialmente en la parte operativa. Para ello se ha determinado un organigrama de estrategia determinando la estrategia general y cada una de las acciones con sus respectivas tácticas. </a:t>
            </a:r>
            <a:endParaRPr/>
          </a:p>
        </p:txBody>
      </p:sp>
      <p:pic>
        <p:nvPicPr>
          <p:cNvPr id="535" name="Google Shape;535;p28"/>
          <p:cNvPicPr preferRelativeResize="0"/>
          <p:nvPr/>
        </p:nvPicPr>
        <p:blipFill>
          <a:blip r:embed="rId3">
            <a:alphaModFix/>
          </a:blip>
          <a:stretch>
            <a:fillRect/>
          </a:stretch>
        </p:blipFill>
        <p:spPr>
          <a:xfrm>
            <a:off x="681400" y="2421300"/>
            <a:ext cx="6233275" cy="35248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29"/>
          <p:cNvSpPr txBox="1">
            <a:spLocks noGrp="1"/>
          </p:cNvSpPr>
          <p:nvPr>
            <p:ph type="sldNum" idx="12"/>
          </p:nvPr>
        </p:nvSpPr>
        <p:spPr>
          <a:xfrm>
            <a:off x="7812360" y="6658074"/>
            <a:ext cx="874500" cy="213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500"/>
              <a:buFont typeface="Arial"/>
              <a:buNone/>
            </a:pPr>
            <a:r>
              <a:rPr lang="es-EC"/>
              <a:t>VERSIÓN: 1.0</a:t>
            </a:r>
            <a:endParaRPr/>
          </a:p>
        </p:txBody>
      </p:sp>
      <p:grpSp>
        <p:nvGrpSpPr>
          <p:cNvPr id="542" name="Google Shape;542;p29"/>
          <p:cNvGrpSpPr/>
          <p:nvPr/>
        </p:nvGrpSpPr>
        <p:grpSpPr>
          <a:xfrm>
            <a:off x="4654749" y="2793973"/>
            <a:ext cx="2571835" cy="3176184"/>
            <a:chOff x="5632317" y="1189775"/>
            <a:chExt cx="3305700" cy="3483040"/>
          </a:xfrm>
        </p:grpSpPr>
        <p:sp>
          <p:nvSpPr>
            <p:cNvPr id="543" name="Google Shape;543;p29"/>
            <p:cNvSpPr/>
            <p:nvPr/>
          </p:nvSpPr>
          <p:spPr>
            <a:xfrm>
              <a:off x="5632317" y="1189775"/>
              <a:ext cx="3305700" cy="669000"/>
            </a:xfrm>
            <a:prstGeom prst="chevron">
              <a:avLst>
                <a:gd name="adj" fmla="val 50000"/>
              </a:avLst>
            </a:prstGeom>
            <a:solidFill>
              <a:srgbClr val="D83829"/>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a:solidFill>
                  <a:srgbClr val="FFFFFF"/>
                </a:solidFill>
                <a:latin typeface="Roboto"/>
                <a:ea typeface="Roboto"/>
                <a:cs typeface="Roboto"/>
                <a:sym typeface="Roboto"/>
              </a:endParaRPr>
            </a:p>
          </p:txBody>
        </p:sp>
        <p:sp>
          <p:nvSpPr>
            <p:cNvPr id="544" name="Google Shape;544;p29"/>
            <p:cNvSpPr txBox="1"/>
            <p:nvPr/>
          </p:nvSpPr>
          <p:spPr>
            <a:xfrm>
              <a:off x="6167054" y="2057115"/>
              <a:ext cx="2393400" cy="2615700"/>
            </a:xfrm>
            <a:prstGeom prst="rect">
              <a:avLst/>
            </a:prstGeom>
            <a:noFill/>
            <a:ln>
              <a:noFill/>
            </a:ln>
          </p:spPr>
          <p:txBody>
            <a:bodyPr spcFirstLastPara="1" wrap="square" lIns="91425" tIns="91425" rIns="91425" bIns="91425" anchor="t" anchorCtr="0">
              <a:noAutofit/>
            </a:bodyPr>
            <a:lstStyle/>
            <a:p>
              <a:pPr marL="0" lvl="0" indent="0" algn="l" rtl="0">
                <a:lnSpc>
                  <a:spcPct val="200000"/>
                </a:lnSpc>
                <a:spcBef>
                  <a:spcPts val="1200"/>
                </a:spcBef>
                <a:spcAft>
                  <a:spcPts val="0"/>
                </a:spcAft>
                <a:buClr>
                  <a:schemeClr val="dk1"/>
                </a:buClr>
                <a:buSzPts val="1100"/>
                <a:buFont typeface="Arial"/>
                <a:buNone/>
              </a:pPr>
              <a:r>
                <a:rPr lang="es-EC" sz="700">
                  <a:solidFill>
                    <a:schemeClr val="dk1"/>
                  </a:solidFill>
                  <a:latin typeface="Times New Roman"/>
                  <a:ea typeface="Times New Roman"/>
                  <a:cs typeface="Times New Roman"/>
                  <a:sym typeface="Times New Roman"/>
                </a:rPr>
                <a:t> </a:t>
              </a:r>
              <a:r>
                <a:rPr lang="es-EC" sz="1100">
                  <a:solidFill>
                    <a:schemeClr val="dk1"/>
                  </a:solidFill>
                </a:rPr>
                <a:t>Socializar los instrumentos de seguridad referentes a las actividades de aventura como canopy, puente tibetano y salto del puente.</a:t>
              </a:r>
              <a:endParaRPr sz="1100">
                <a:solidFill>
                  <a:schemeClr val="dk1"/>
                </a:solidFill>
              </a:endParaRPr>
            </a:p>
            <a:p>
              <a:pPr marL="0" lvl="0" indent="0" algn="l" rtl="0">
                <a:lnSpc>
                  <a:spcPct val="115000"/>
                </a:lnSpc>
                <a:spcBef>
                  <a:spcPts val="1200"/>
                </a:spcBef>
                <a:spcAft>
                  <a:spcPts val="0"/>
                </a:spcAft>
                <a:buNone/>
              </a:pPr>
              <a:endParaRPr sz="1200">
                <a:latin typeface="Roboto"/>
                <a:ea typeface="Roboto"/>
                <a:cs typeface="Roboto"/>
                <a:sym typeface="Roboto"/>
              </a:endParaRPr>
            </a:p>
          </p:txBody>
        </p:sp>
      </p:grpSp>
      <p:grpSp>
        <p:nvGrpSpPr>
          <p:cNvPr id="545" name="Google Shape;545;p29"/>
          <p:cNvGrpSpPr/>
          <p:nvPr/>
        </p:nvGrpSpPr>
        <p:grpSpPr>
          <a:xfrm>
            <a:off x="92300" y="2794073"/>
            <a:ext cx="2571857" cy="3176009"/>
            <a:chOff x="0" y="1189989"/>
            <a:chExt cx="3546900" cy="3482848"/>
          </a:xfrm>
        </p:grpSpPr>
        <p:sp>
          <p:nvSpPr>
            <p:cNvPr id="546" name="Google Shape;546;p29"/>
            <p:cNvSpPr/>
            <p:nvPr/>
          </p:nvSpPr>
          <p:spPr>
            <a:xfrm>
              <a:off x="0" y="1189989"/>
              <a:ext cx="3546900" cy="669000"/>
            </a:xfrm>
            <a:prstGeom prst="homePlate">
              <a:avLst>
                <a:gd name="adj" fmla="val 50000"/>
              </a:avLst>
            </a:prstGeom>
            <a:solidFill>
              <a:srgbClr val="80201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547" name="Google Shape;547;p29"/>
            <p:cNvSpPr txBox="1"/>
            <p:nvPr/>
          </p:nvSpPr>
          <p:spPr>
            <a:xfrm>
              <a:off x="655357" y="2057138"/>
              <a:ext cx="2610900" cy="2615700"/>
            </a:xfrm>
            <a:prstGeom prst="rect">
              <a:avLst/>
            </a:prstGeom>
            <a:noFill/>
            <a:ln>
              <a:noFill/>
            </a:ln>
          </p:spPr>
          <p:txBody>
            <a:bodyPr spcFirstLastPara="1" wrap="square" lIns="91425" tIns="91425" rIns="91425" bIns="91425" anchor="t" anchorCtr="0">
              <a:noAutofit/>
            </a:bodyPr>
            <a:lstStyle/>
            <a:p>
              <a:pPr marL="0" lvl="0" indent="0" algn="l" rtl="0">
                <a:lnSpc>
                  <a:spcPct val="200000"/>
                </a:lnSpc>
                <a:spcBef>
                  <a:spcPts val="1200"/>
                </a:spcBef>
                <a:spcAft>
                  <a:spcPts val="0"/>
                </a:spcAft>
                <a:buClr>
                  <a:schemeClr val="dk1"/>
                </a:buClr>
                <a:buSzPts val="1100"/>
                <a:buFont typeface="Arial"/>
                <a:buNone/>
              </a:pPr>
              <a:r>
                <a:rPr lang="es-EC" sz="1100">
                  <a:solidFill>
                    <a:schemeClr val="dk1"/>
                  </a:solidFill>
                </a:rPr>
                <a:t>Sensibilizar a los operadores de turismo de aventura acerca de los equipos de protección personal (EPP).</a:t>
              </a:r>
              <a:endParaRPr sz="1100">
                <a:solidFill>
                  <a:schemeClr val="dk1"/>
                </a:solidFill>
              </a:endParaRPr>
            </a:p>
            <a:p>
              <a:pPr marL="0" lvl="0" indent="0" algn="l" rtl="0">
                <a:lnSpc>
                  <a:spcPct val="115000"/>
                </a:lnSpc>
                <a:spcBef>
                  <a:spcPts val="1200"/>
                </a:spcBef>
                <a:spcAft>
                  <a:spcPts val="0"/>
                </a:spcAft>
                <a:buNone/>
              </a:pPr>
              <a:endParaRPr sz="1200">
                <a:latin typeface="Roboto"/>
                <a:ea typeface="Roboto"/>
                <a:cs typeface="Roboto"/>
                <a:sym typeface="Roboto"/>
              </a:endParaRPr>
            </a:p>
          </p:txBody>
        </p:sp>
      </p:grpSp>
      <p:grpSp>
        <p:nvGrpSpPr>
          <p:cNvPr id="548" name="Google Shape;548;p29"/>
          <p:cNvGrpSpPr/>
          <p:nvPr/>
        </p:nvGrpSpPr>
        <p:grpSpPr>
          <a:xfrm>
            <a:off x="2373287" y="2793974"/>
            <a:ext cx="2571835" cy="3176183"/>
            <a:chOff x="2944204" y="1189775"/>
            <a:chExt cx="3305700" cy="3483039"/>
          </a:xfrm>
        </p:grpSpPr>
        <p:sp>
          <p:nvSpPr>
            <p:cNvPr id="549" name="Google Shape;549;p29"/>
            <p:cNvSpPr/>
            <p:nvPr/>
          </p:nvSpPr>
          <p:spPr>
            <a:xfrm>
              <a:off x="2944204" y="1189775"/>
              <a:ext cx="3305700" cy="669000"/>
            </a:xfrm>
            <a:prstGeom prst="chevron">
              <a:avLst>
                <a:gd name="adj" fmla="val 50000"/>
              </a:avLst>
            </a:prstGeom>
            <a:solidFill>
              <a:srgbClr val="B02C20"/>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a:solidFill>
                  <a:srgbClr val="FFFFFF"/>
                </a:solidFill>
                <a:latin typeface="Roboto"/>
                <a:ea typeface="Roboto"/>
                <a:cs typeface="Roboto"/>
                <a:sym typeface="Roboto"/>
              </a:endParaRPr>
            </a:p>
          </p:txBody>
        </p:sp>
        <p:sp>
          <p:nvSpPr>
            <p:cNvPr id="550" name="Google Shape;550;p29"/>
            <p:cNvSpPr txBox="1"/>
            <p:nvPr/>
          </p:nvSpPr>
          <p:spPr>
            <a:xfrm>
              <a:off x="3478958" y="2057114"/>
              <a:ext cx="2493000" cy="2615700"/>
            </a:xfrm>
            <a:prstGeom prst="rect">
              <a:avLst/>
            </a:prstGeom>
            <a:noFill/>
            <a:ln>
              <a:noFill/>
            </a:ln>
          </p:spPr>
          <p:txBody>
            <a:bodyPr spcFirstLastPara="1" wrap="square" lIns="91425" tIns="91425" rIns="91425" bIns="91425" anchor="t" anchorCtr="0">
              <a:noAutofit/>
            </a:bodyPr>
            <a:lstStyle/>
            <a:p>
              <a:pPr marL="0" lvl="0" indent="0" algn="l" rtl="0">
                <a:lnSpc>
                  <a:spcPct val="200000"/>
                </a:lnSpc>
                <a:spcBef>
                  <a:spcPts val="1200"/>
                </a:spcBef>
                <a:spcAft>
                  <a:spcPts val="0"/>
                </a:spcAft>
                <a:buClr>
                  <a:schemeClr val="dk1"/>
                </a:buClr>
                <a:buSzPts val="1100"/>
                <a:buFont typeface="Arial"/>
                <a:buNone/>
              </a:pPr>
              <a:r>
                <a:rPr lang="es-EC" sz="700">
                  <a:solidFill>
                    <a:schemeClr val="dk1"/>
                  </a:solidFill>
                  <a:latin typeface="Times New Roman"/>
                  <a:ea typeface="Times New Roman"/>
                  <a:cs typeface="Times New Roman"/>
                  <a:sym typeface="Times New Roman"/>
                </a:rPr>
                <a:t> </a:t>
              </a:r>
              <a:r>
                <a:rPr lang="es-EC" sz="1100">
                  <a:solidFill>
                    <a:schemeClr val="dk1"/>
                  </a:solidFill>
                </a:rPr>
                <a:t>Crear planes de capacitación dirigidas a los operadores de actividades como canopy, puente tibetano y salto del puente.</a:t>
              </a:r>
              <a:endParaRPr sz="1100">
                <a:solidFill>
                  <a:schemeClr val="dk1"/>
                </a:solidFill>
              </a:endParaRPr>
            </a:p>
            <a:p>
              <a:pPr marL="0" lvl="0" indent="0" algn="l" rtl="0">
                <a:lnSpc>
                  <a:spcPct val="115000"/>
                </a:lnSpc>
                <a:spcBef>
                  <a:spcPts val="1200"/>
                </a:spcBef>
                <a:spcAft>
                  <a:spcPts val="0"/>
                </a:spcAft>
                <a:buNone/>
              </a:pPr>
              <a:endParaRPr sz="1200">
                <a:latin typeface="Roboto"/>
                <a:ea typeface="Roboto"/>
                <a:cs typeface="Roboto"/>
                <a:sym typeface="Roboto"/>
              </a:endParaRPr>
            </a:p>
          </p:txBody>
        </p:sp>
      </p:grpSp>
      <p:sp>
        <p:nvSpPr>
          <p:cNvPr id="551" name="Google Shape;551;p29"/>
          <p:cNvSpPr txBox="1"/>
          <p:nvPr/>
        </p:nvSpPr>
        <p:spPr>
          <a:xfrm>
            <a:off x="374450" y="515925"/>
            <a:ext cx="69972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C" sz="1700" b="1">
                <a:latin typeface="Open Sans"/>
                <a:ea typeface="Open Sans"/>
                <a:cs typeface="Open Sans"/>
                <a:sym typeface="Open Sans"/>
              </a:rPr>
              <a:t>Objetivos estratégicos </a:t>
            </a:r>
            <a:endParaRPr sz="1700" b="1">
              <a:latin typeface="Open Sans"/>
              <a:ea typeface="Open Sans"/>
              <a:cs typeface="Open Sans"/>
              <a:sym typeface="Open Sans"/>
            </a:endParaRPr>
          </a:p>
        </p:txBody>
      </p:sp>
      <p:sp>
        <p:nvSpPr>
          <p:cNvPr id="552" name="Google Shape;552;p29"/>
          <p:cNvSpPr txBox="1"/>
          <p:nvPr/>
        </p:nvSpPr>
        <p:spPr>
          <a:xfrm>
            <a:off x="374450" y="2171475"/>
            <a:ext cx="69972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C" sz="1700" b="1">
                <a:latin typeface="Open Sans"/>
                <a:ea typeface="Open Sans"/>
                <a:cs typeface="Open Sans"/>
                <a:sym typeface="Open Sans"/>
              </a:rPr>
              <a:t>Específicos</a:t>
            </a:r>
            <a:endParaRPr sz="1700" b="1">
              <a:latin typeface="Open Sans"/>
              <a:ea typeface="Open Sans"/>
              <a:cs typeface="Open Sans"/>
              <a:sym typeface="Open Sans"/>
            </a:endParaRPr>
          </a:p>
        </p:txBody>
      </p:sp>
      <p:sp>
        <p:nvSpPr>
          <p:cNvPr id="553" name="Google Shape;553;p29"/>
          <p:cNvSpPr txBox="1"/>
          <p:nvPr/>
        </p:nvSpPr>
        <p:spPr>
          <a:xfrm>
            <a:off x="374450" y="962325"/>
            <a:ext cx="7146900" cy="18318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1200"/>
              </a:spcBef>
              <a:spcAft>
                <a:spcPts val="0"/>
              </a:spcAft>
              <a:buNone/>
            </a:pPr>
            <a:r>
              <a:rPr lang="es-EC" sz="1700" b="1">
                <a:latin typeface="Open Sans"/>
                <a:ea typeface="Open Sans"/>
                <a:cs typeface="Open Sans"/>
                <a:sym typeface="Open Sans"/>
              </a:rPr>
              <a:t>General</a:t>
            </a:r>
            <a:endParaRPr sz="1700" b="1">
              <a:latin typeface="Open Sans"/>
              <a:ea typeface="Open Sans"/>
              <a:cs typeface="Open Sans"/>
              <a:sym typeface="Open Sans"/>
            </a:endParaRPr>
          </a:p>
          <a:p>
            <a:pPr marL="0" lvl="0" indent="0" algn="l" rtl="0">
              <a:lnSpc>
                <a:spcPct val="200000"/>
              </a:lnSpc>
              <a:spcBef>
                <a:spcPts val="1200"/>
              </a:spcBef>
              <a:spcAft>
                <a:spcPts val="0"/>
              </a:spcAft>
              <a:buClr>
                <a:schemeClr val="dk1"/>
              </a:buClr>
              <a:buSzPts val="1100"/>
              <a:buFont typeface="Arial"/>
              <a:buNone/>
            </a:pPr>
            <a:r>
              <a:rPr lang="es-EC"/>
              <a:t>Concienciar a los operadores acerca de las actividades del turismo de aventura sobre los aspectos de seguridad en el cantón Baños de Agua Santa.</a:t>
            </a:r>
            <a:endParaRPr/>
          </a:p>
          <a:p>
            <a:pPr marL="0" lvl="0" indent="0" algn="l" rtl="0">
              <a:spcBef>
                <a:spcPts val="1200"/>
              </a:spcBef>
              <a:spcAft>
                <a:spcPts val="0"/>
              </a:spcAft>
              <a:buNone/>
            </a:pPr>
            <a:endParaRPr/>
          </a:p>
        </p:txBody>
      </p:sp>
      <p:grpSp>
        <p:nvGrpSpPr>
          <p:cNvPr id="554" name="Google Shape;554;p29"/>
          <p:cNvGrpSpPr/>
          <p:nvPr/>
        </p:nvGrpSpPr>
        <p:grpSpPr>
          <a:xfrm>
            <a:off x="6694890" y="2793998"/>
            <a:ext cx="2342419" cy="3176184"/>
            <a:chOff x="5632317" y="1189775"/>
            <a:chExt cx="3305700" cy="3483040"/>
          </a:xfrm>
        </p:grpSpPr>
        <p:sp>
          <p:nvSpPr>
            <p:cNvPr id="555" name="Google Shape;555;p29"/>
            <p:cNvSpPr/>
            <p:nvPr/>
          </p:nvSpPr>
          <p:spPr>
            <a:xfrm>
              <a:off x="5632317" y="1189775"/>
              <a:ext cx="3305700" cy="669000"/>
            </a:xfrm>
            <a:prstGeom prst="chevron">
              <a:avLst>
                <a:gd name="adj" fmla="val 50000"/>
              </a:avLst>
            </a:prstGeom>
            <a:solidFill>
              <a:srgbClr val="DD7E6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556" name="Google Shape;556;p29"/>
            <p:cNvSpPr txBox="1"/>
            <p:nvPr/>
          </p:nvSpPr>
          <p:spPr>
            <a:xfrm>
              <a:off x="6167044" y="2057115"/>
              <a:ext cx="2609400" cy="2615700"/>
            </a:xfrm>
            <a:prstGeom prst="rect">
              <a:avLst/>
            </a:prstGeom>
            <a:noFill/>
            <a:ln>
              <a:noFill/>
            </a:ln>
          </p:spPr>
          <p:txBody>
            <a:bodyPr spcFirstLastPara="1" wrap="square" lIns="91425" tIns="91425" rIns="91425" bIns="91425" anchor="t" anchorCtr="0">
              <a:noAutofit/>
            </a:bodyPr>
            <a:lstStyle/>
            <a:p>
              <a:pPr marL="0" lvl="0" indent="0" algn="l" rtl="0">
                <a:lnSpc>
                  <a:spcPct val="200000"/>
                </a:lnSpc>
                <a:spcBef>
                  <a:spcPts val="1200"/>
                </a:spcBef>
                <a:spcAft>
                  <a:spcPts val="0"/>
                </a:spcAft>
                <a:buClr>
                  <a:schemeClr val="dk1"/>
                </a:buClr>
                <a:buSzPts val="1100"/>
                <a:buFont typeface="Arial"/>
                <a:buNone/>
              </a:pPr>
              <a:r>
                <a:rPr lang="es-EC" sz="700">
                  <a:solidFill>
                    <a:schemeClr val="dk1"/>
                  </a:solidFill>
                  <a:latin typeface="Times New Roman"/>
                  <a:ea typeface="Times New Roman"/>
                  <a:cs typeface="Times New Roman"/>
                  <a:sym typeface="Times New Roman"/>
                </a:rPr>
                <a:t> </a:t>
              </a:r>
              <a:r>
                <a:rPr lang="es-EC" sz="1100">
                  <a:solidFill>
                    <a:schemeClr val="dk1"/>
                  </a:solidFill>
                </a:rPr>
                <a:t>Difundir a los operadores turísticos acerca de los implementos de seguridad necesarios para las actividades de aventura estudiadas.</a:t>
              </a:r>
              <a:endParaRPr sz="1100">
                <a:solidFill>
                  <a:schemeClr val="dk1"/>
                </a:solidFill>
              </a:endParaRPr>
            </a:p>
            <a:p>
              <a:pPr marL="0" lvl="0" indent="0" algn="l" rtl="0">
                <a:lnSpc>
                  <a:spcPct val="115000"/>
                </a:lnSpc>
                <a:spcBef>
                  <a:spcPts val="1200"/>
                </a:spcBef>
                <a:spcAft>
                  <a:spcPts val="0"/>
                </a:spcAft>
                <a:buNone/>
              </a:pPr>
              <a:endParaRPr sz="1200">
                <a:latin typeface="Roboto"/>
                <a:ea typeface="Roboto"/>
                <a:cs typeface="Roboto"/>
                <a:sym typeface="Roboto"/>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30"/>
          <p:cNvSpPr txBox="1">
            <a:spLocks noGrp="1"/>
          </p:cNvSpPr>
          <p:nvPr>
            <p:ph type="sldNum" idx="12"/>
          </p:nvPr>
        </p:nvSpPr>
        <p:spPr>
          <a:xfrm>
            <a:off x="7812360" y="6658074"/>
            <a:ext cx="874500" cy="213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500"/>
              <a:buFont typeface="Arial"/>
              <a:buNone/>
            </a:pPr>
            <a:r>
              <a:rPr lang="es-EC"/>
              <a:t>VERSIÓN: 1.0</a:t>
            </a:r>
            <a:endParaRPr/>
          </a:p>
        </p:txBody>
      </p:sp>
      <p:sp>
        <p:nvSpPr>
          <p:cNvPr id="563" name="Google Shape;563;p30"/>
          <p:cNvSpPr txBox="1"/>
          <p:nvPr/>
        </p:nvSpPr>
        <p:spPr>
          <a:xfrm>
            <a:off x="588350" y="1137463"/>
            <a:ext cx="8098500" cy="13749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1800"/>
              </a:spcBef>
              <a:spcAft>
                <a:spcPts val="0"/>
              </a:spcAft>
              <a:buClr>
                <a:schemeClr val="dk1"/>
              </a:buClr>
              <a:buSzPts val="1100"/>
              <a:buFont typeface="Arial"/>
              <a:buNone/>
            </a:pPr>
            <a:r>
              <a:rPr lang="es-EC" sz="1500" b="1">
                <a:solidFill>
                  <a:schemeClr val="dk1"/>
                </a:solidFill>
                <a:latin typeface="Open Sans"/>
                <a:ea typeface="Open Sans"/>
                <a:cs typeface="Open Sans"/>
                <a:sym typeface="Open Sans"/>
              </a:rPr>
              <a:t>Acción 1: </a:t>
            </a:r>
            <a:r>
              <a:rPr lang="es-EC" sz="1500">
                <a:solidFill>
                  <a:schemeClr val="dk1"/>
                </a:solidFill>
                <a:latin typeface="Open Sans"/>
                <a:ea typeface="Open Sans"/>
                <a:cs typeface="Open Sans"/>
                <a:sym typeface="Open Sans"/>
              </a:rPr>
              <a:t>Sensibilización sobre los Equipos de Protección Personal (EPP) utilizados en las actividades de aventura desarrolladas en Baños de Agua Santa</a:t>
            </a:r>
            <a:endParaRPr sz="1500">
              <a:solidFill>
                <a:schemeClr val="dk1"/>
              </a:solidFill>
              <a:latin typeface="Open Sans"/>
              <a:ea typeface="Open Sans"/>
              <a:cs typeface="Open Sans"/>
              <a:sym typeface="Open Sans"/>
            </a:endParaRPr>
          </a:p>
          <a:p>
            <a:pPr marL="0" lvl="0" indent="0" algn="l" rtl="0">
              <a:spcBef>
                <a:spcPts val="400"/>
              </a:spcBef>
              <a:spcAft>
                <a:spcPts val="0"/>
              </a:spcAft>
              <a:buNone/>
            </a:pPr>
            <a:endParaRPr/>
          </a:p>
        </p:txBody>
      </p:sp>
      <p:sp>
        <p:nvSpPr>
          <p:cNvPr id="564" name="Google Shape;564;p30"/>
          <p:cNvSpPr txBox="1"/>
          <p:nvPr/>
        </p:nvSpPr>
        <p:spPr>
          <a:xfrm>
            <a:off x="588350" y="2191350"/>
            <a:ext cx="8098500" cy="9132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1800"/>
              </a:spcBef>
              <a:spcAft>
                <a:spcPts val="0"/>
              </a:spcAft>
              <a:buNone/>
            </a:pPr>
            <a:r>
              <a:rPr lang="es-EC" sz="1500" b="1">
                <a:solidFill>
                  <a:schemeClr val="dk1"/>
                </a:solidFill>
                <a:latin typeface="Open Sans"/>
                <a:ea typeface="Open Sans"/>
                <a:cs typeface="Open Sans"/>
                <a:sym typeface="Open Sans"/>
              </a:rPr>
              <a:t>Acción 2:</a:t>
            </a:r>
            <a:r>
              <a:rPr lang="es-EC" sz="1500">
                <a:solidFill>
                  <a:schemeClr val="dk1"/>
                </a:solidFill>
                <a:latin typeface="Open Sans"/>
                <a:ea typeface="Open Sans"/>
                <a:cs typeface="Open Sans"/>
                <a:sym typeface="Open Sans"/>
              </a:rPr>
              <a:t> Capacitación del personal en áreas operativas del turismo de aventura</a:t>
            </a:r>
            <a:endParaRPr sz="1500">
              <a:solidFill>
                <a:schemeClr val="dk1"/>
              </a:solidFill>
              <a:latin typeface="Open Sans"/>
              <a:ea typeface="Open Sans"/>
              <a:cs typeface="Open Sans"/>
              <a:sym typeface="Open Sans"/>
            </a:endParaRPr>
          </a:p>
          <a:p>
            <a:pPr marL="0" lvl="0" indent="0" algn="l" rtl="0">
              <a:spcBef>
                <a:spcPts val="400"/>
              </a:spcBef>
              <a:spcAft>
                <a:spcPts val="0"/>
              </a:spcAft>
              <a:buNone/>
            </a:pPr>
            <a:endParaRPr/>
          </a:p>
        </p:txBody>
      </p:sp>
      <p:sp>
        <p:nvSpPr>
          <p:cNvPr id="565" name="Google Shape;565;p30"/>
          <p:cNvSpPr txBox="1"/>
          <p:nvPr/>
        </p:nvSpPr>
        <p:spPr>
          <a:xfrm>
            <a:off x="588350" y="2738000"/>
            <a:ext cx="8098500" cy="9132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1800"/>
              </a:spcBef>
              <a:spcAft>
                <a:spcPts val="0"/>
              </a:spcAft>
              <a:buNone/>
            </a:pPr>
            <a:r>
              <a:rPr lang="es-EC" sz="1500" b="1">
                <a:solidFill>
                  <a:schemeClr val="dk1"/>
                </a:solidFill>
                <a:latin typeface="Open Sans"/>
                <a:ea typeface="Open Sans"/>
                <a:cs typeface="Open Sans"/>
                <a:sym typeface="Open Sans"/>
              </a:rPr>
              <a:t>Acción 3:</a:t>
            </a:r>
            <a:r>
              <a:rPr lang="es-EC" sz="1500">
                <a:solidFill>
                  <a:schemeClr val="dk1"/>
                </a:solidFill>
                <a:latin typeface="Open Sans"/>
                <a:ea typeface="Open Sans"/>
                <a:cs typeface="Open Sans"/>
                <a:sym typeface="Open Sans"/>
              </a:rPr>
              <a:t> Socialización de instrumentos que apoyan al proceso de seguridad.</a:t>
            </a:r>
            <a:endParaRPr sz="1500">
              <a:solidFill>
                <a:schemeClr val="dk1"/>
              </a:solidFill>
              <a:latin typeface="Open Sans"/>
              <a:ea typeface="Open Sans"/>
              <a:cs typeface="Open Sans"/>
              <a:sym typeface="Open Sans"/>
            </a:endParaRPr>
          </a:p>
          <a:p>
            <a:pPr marL="0" lvl="0" indent="0" algn="l" rtl="0">
              <a:spcBef>
                <a:spcPts val="400"/>
              </a:spcBef>
              <a:spcAft>
                <a:spcPts val="0"/>
              </a:spcAft>
              <a:buNone/>
            </a:pPr>
            <a:endParaRPr/>
          </a:p>
        </p:txBody>
      </p:sp>
      <p:sp>
        <p:nvSpPr>
          <p:cNvPr id="566" name="Google Shape;566;p30"/>
          <p:cNvSpPr txBox="1"/>
          <p:nvPr/>
        </p:nvSpPr>
        <p:spPr>
          <a:xfrm>
            <a:off x="588350" y="3270400"/>
            <a:ext cx="8098500" cy="13749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1800"/>
              </a:spcBef>
              <a:spcAft>
                <a:spcPts val="0"/>
              </a:spcAft>
              <a:buNone/>
            </a:pPr>
            <a:r>
              <a:rPr lang="es-EC" sz="1500" b="1">
                <a:solidFill>
                  <a:schemeClr val="dk1"/>
                </a:solidFill>
                <a:latin typeface="Open Sans"/>
                <a:ea typeface="Open Sans"/>
                <a:cs typeface="Open Sans"/>
                <a:sym typeface="Open Sans"/>
              </a:rPr>
              <a:t>Acción 4:</a:t>
            </a:r>
            <a:r>
              <a:rPr lang="es-EC" sz="1500">
                <a:solidFill>
                  <a:schemeClr val="dk1"/>
                </a:solidFill>
                <a:latin typeface="Open Sans"/>
                <a:ea typeface="Open Sans"/>
                <a:cs typeface="Open Sans"/>
                <a:sym typeface="Open Sans"/>
              </a:rPr>
              <a:t> Difusión de implementos de seguridad necesarios para la actividad de turismo de aventura en canopy, puente tibetano y salto del puente</a:t>
            </a:r>
            <a:endParaRPr sz="1500">
              <a:solidFill>
                <a:schemeClr val="dk1"/>
              </a:solidFill>
              <a:latin typeface="Open Sans"/>
              <a:ea typeface="Open Sans"/>
              <a:cs typeface="Open Sans"/>
              <a:sym typeface="Open Sans"/>
            </a:endParaRPr>
          </a:p>
          <a:p>
            <a:pPr marL="0" lvl="0" indent="0" algn="l" rtl="0">
              <a:spcBef>
                <a:spcPts val="400"/>
              </a:spcBef>
              <a:spcAft>
                <a:spcPts val="0"/>
              </a:spcAft>
              <a:buNone/>
            </a:pPr>
            <a:endParaRPr/>
          </a:p>
        </p:txBody>
      </p:sp>
      <p:sp>
        <p:nvSpPr>
          <p:cNvPr id="567" name="Google Shape;567;p30"/>
          <p:cNvSpPr txBox="1"/>
          <p:nvPr/>
        </p:nvSpPr>
        <p:spPr>
          <a:xfrm>
            <a:off x="588350" y="691075"/>
            <a:ext cx="69435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C" sz="1700" b="1">
                <a:latin typeface="Open Sans"/>
                <a:ea typeface="Open Sans"/>
                <a:cs typeface="Open Sans"/>
                <a:sym typeface="Open Sans"/>
              </a:rPr>
              <a:t>Acciones</a:t>
            </a:r>
            <a:endParaRPr sz="1700" b="1">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dt" idx="10"/>
          </p:nvPr>
        </p:nvSpPr>
        <p:spPr>
          <a:xfrm>
            <a:off x="385192" y="5661248"/>
            <a:ext cx="2026500" cy="216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s-EC" b="1"/>
              <a:t>FECHA ÚLTIMA REVISIÓN: 13/12/11</a:t>
            </a:r>
            <a:endParaRPr/>
          </a:p>
        </p:txBody>
      </p:sp>
      <p:sp>
        <p:nvSpPr>
          <p:cNvPr id="81" name="Google Shape;81;p15"/>
          <p:cNvSpPr txBox="1">
            <a:spLocks noGrp="1"/>
          </p:cNvSpPr>
          <p:nvPr>
            <p:ph type="sldNum" idx="12"/>
          </p:nvPr>
        </p:nvSpPr>
        <p:spPr>
          <a:xfrm>
            <a:off x="7812360" y="5662451"/>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00"/>
              <a:buNone/>
            </a:pPr>
            <a:r>
              <a:rPr lang="es-EC" b="1"/>
              <a:t>VERSIÓN: </a:t>
            </a:r>
            <a:r>
              <a:rPr lang="es-EC"/>
              <a:t>1.0</a:t>
            </a:r>
            <a:endParaRPr/>
          </a:p>
        </p:txBody>
      </p:sp>
      <p:sp>
        <p:nvSpPr>
          <p:cNvPr id="82" name="Google Shape;82;p15"/>
          <p:cNvSpPr txBox="1">
            <a:spLocks noGrp="1"/>
          </p:cNvSpPr>
          <p:nvPr>
            <p:ph type="ftr" idx="11"/>
          </p:nvPr>
        </p:nvSpPr>
        <p:spPr>
          <a:xfrm>
            <a:off x="4388160" y="5662451"/>
            <a:ext cx="14478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s-EC" b="1"/>
              <a:t>CÓDIGO: </a:t>
            </a:r>
            <a:r>
              <a:rPr lang="es-EC"/>
              <a:t>GDI.3.1.004</a:t>
            </a:r>
            <a:endParaRPr/>
          </a:p>
        </p:txBody>
      </p:sp>
      <p:sp>
        <p:nvSpPr>
          <p:cNvPr id="83" name="Google Shape;83;p15"/>
          <p:cNvSpPr txBox="1"/>
          <p:nvPr/>
        </p:nvSpPr>
        <p:spPr>
          <a:xfrm>
            <a:off x="116000" y="1148275"/>
            <a:ext cx="9144000" cy="477000"/>
          </a:xfrm>
          <a:prstGeom prst="rect">
            <a:avLst/>
          </a:prstGeom>
          <a:noFill/>
          <a:ln>
            <a:noFill/>
          </a:ln>
        </p:spPr>
        <p:txBody>
          <a:bodyPr spcFirstLastPara="1" wrap="square" lIns="91425" tIns="91425" rIns="91425" bIns="91425" anchor="t" anchorCtr="0">
            <a:spAutoFit/>
          </a:bodyPr>
          <a:lstStyle/>
          <a:p>
            <a:pPr marL="0" lvl="0" indent="0" algn="ctr" rtl="0">
              <a:lnSpc>
                <a:spcPct val="200000"/>
              </a:lnSpc>
              <a:spcBef>
                <a:spcPts val="1200"/>
              </a:spcBef>
              <a:spcAft>
                <a:spcPts val="0"/>
              </a:spcAft>
              <a:buNone/>
            </a:pPr>
            <a:r>
              <a:rPr lang="es-EC" sz="1900" b="1">
                <a:solidFill>
                  <a:schemeClr val="dk1"/>
                </a:solidFill>
              </a:rPr>
              <a:t>        </a:t>
            </a:r>
            <a:endParaRPr sz="1100">
              <a:solidFill>
                <a:schemeClr val="dk1"/>
              </a:solidFill>
            </a:endParaRPr>
          </a:p>
        </p:txBody>
      </p:sp>
      <p:sp>
        <p:nvSpPr>
          <p:cNvPr id="84" name="Google Shape;84;p15"/>
          <p:cNvSpPr txBox="1"/>
          <p:nvPr/>
        </p:nvSpPr>
        <p:spPr>
          <a:xfrm>
            <a:off x="1503650" y="1544925"/>
            <a:ext cx="7038900" cy="48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C" sz="2400" b="1">
                <a:solidFill>
                  <a:schemeClr val="dk1"/>
                </a:solidFill>
                <a:latin typeface="Montserrat"/>
                <a:ea typeface="Montserrat"/>
                <a:cs typeface="Montserrat"/>
                <a:sym typeface="Montserrat"/>
              </a:rPr>
              <a:t>Contenidos</a:t>
            </a:r>
            <a:endParaRPr sz="2400" b="1">
              <a:solidFill>
                <a:schemeClr val="dk1"/>
              </a:solidFill>
              <a:latin typeface="Montserrat"/>
              <a:ea typeface="Montserrat"/>
              <a:cs typeface="Montserrat"/>
              <a:sym typeface="Montserrat"/>
            </a:endParaRPr>
          </a:p>
        </p:txBody>
      </p:sp>
      <p:sp>
        <p:nvSpPr>
          <p:cNvPr id="85" name="Google Shape;85;p15"/>
          <p:cNvSpPr txBox="1"/>
          <p:nvPr/>
        </p:nvSpPr>
        <p:spPr>
          <a:xfrm>
            <a:off x="2411700" y="2291450"/>
            <a:ext cx="3840300" cy="27048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Font typeface="Montserrat"/>
              <a:buChar char="➔"/>
            </a:pPr>
            <a:r>
              <a:rPr lang="es-EC">
                <a:solidFill>
                  <a:schemeClr val="dk1"/>
                </a:solidFill>
                <a:uFill>
                  <a:noFill/>
                </a:uFill>
                <a:latin typeface="Montserrat"/>
                <a:ea typeface="Montserrat"/>
                <a:cs typeface="Montserrat"/>
                <a:sym typeface="Montserrat"/>
                <a:hlinkClick r:id="" action="ppaction://noaction">
                  <a:extLst>
                    <a:ext uri="{A12FA001-AC4F-418D-AE19-62706E023703}">
                      <ahyp:hlinkClr xmlns:ahyp="http://schemas.microsoft.com/office/drawing/2018/hyperlinkcolor" val="tx"/>
                    </a:ext>
                  </a:extLst>
                </a:hlinkClick>
              </a:rPr>
              <a:t>Resumen</a:t>
            </a:r>
            <a:endParaRPr sz="1800">
              <a:solidFill>
                <a:schemeClr val="dk1"/>
              </a:solidFill>
              <a:latin typeface="Average"/>
              <a:ea typeface="Average"/>
              <a:cs typeface="Average"/>
              <a:sym typeface="Average"/>
            </a:endParaRPr>
          </a:p>
          <a:p>
            <a:pPr marL="457200" lvl="0" indent="-317500" algn="l" rtl="0">
              <a:lnSpc>
                <a:spcPct val="100000"/>
              </a:lnSpc>
              <a:spcBef>
                <a:spcPts val="0"/>
              </a:spcBef>
              <a:spcAft>
                <a:spcPts val="0"/>
              </a:spcAft>
              <a:buSzPts val="1400"/>
              <a:buFont typeface="Montserrat"/>
              <a:buChar char="➔"/>
            </a:pPr>
            <a:r>
              <a:rPr lang="es-EC">
                <a:solidFill>
                  <a:schemeClr val="dk1"/>
                </a:solidFill>
                <a:uFill>
                  <a:noFill/>
                </a:uFill>
                <a:latin typeface="Montserrat"/>
                <a:ea typeface="Montserrat"/>
                <a:cs typeface="Montserrat"/>
                <a:sym typeface="Montserrat"/>
                <a:hlinkClick r:id="" action="ppaction://noaction">
                  <a:extLst>
                    <a:ext uri="{A12FA001-AC4F-418D-AE19-62706E023703}">
                      <ahyp:hlinkClr xmlns:ahyp="http://schemas.microsoft.com/office/drawing/2018/hyperlinkcolor" val="tx"/>
                    </a:ext>
                  </a:extLst>
                </a:hlinkClick>
              </a:rPr>
              <a:t>Análisis de los problemas</a:t>
            </a:r>
            <a:endParaRPr sz="1800">
              <a:solidFill>
                <a:schemeClr val="dk1"/>
              </a:solidFill>
              <a:latin typeface="Average"/>
              <a:ea typeface="Average"/>
              <a:cs typeface="Average"/>
              <a:sym typeface="Average"/>
            </a:endParaRPr>
          </a:p>
          <a:p>
            <a:pPr marL="457200" lvl="0" indent="-317500" algn="l" rtl="0">
              <a:lnSpc>
                <a:spcPct val="100000"/>
              </a:lnSpc>
              <a:spcBef>
                <a:spcPts val="0"/>
              </a:spcBef>
              <a:spcAft>
                <a:spcPts val="0"/>
              </a:spcAft>
              <a:buSzPts val="1400"/>
              <a:buChar char="➔"/>
            </a:pPr>
            <a:r>
              <a:rPr lang="es-EC">
                <a:solidFill>
                  <a:schemeClr val="dk1"/>
                </a:solidFill>
                <a:uFill>
                  <a:noFill/>
                </a:uFill>
                <a:latin typeface="Montserrat"/>
                <a:ea typeface="Montserrat"/>
                <a:cs typeface="Montserrat"/>
                <a:sym typeface="Montserrat"/>
                <a:hlinkClick r:id="" action="ppaction://noaction">
                  <a:extLst>
                    <a:ext uri="{A12FA001-AC4F-418D-AE19-62706E023703}">
                      <ahyp:hlinkClr xmlns:ahyp="http://schemas.microsoft.com/office/drawing/2018/hyperlinkcolor" val="tx"/>
                    </a:ext>
                  </a:extLst>
                </a:hlinkClick>
              </a:rPr>
              <a:t>Objetivos de</a:t>
            </a:r>
            <a:r>
              <a:rPr lang="es-EC"/>
              <a:t> la investigación </a:t>
            </a:r>
            <a:endParaRPr/>
          </a:p>
          <a:p>
            <a:pPr marL="457200" lvl="0" indent="-317500" algn="l" rtl="0">
              <a:lnSpc>
                <a:spcPct val="100000"/>
              </a:lnSpc>
              <a:spcBef>
                <a:spcPts val="0"/>
              </a:spcBef>
              <a:spcAft>
                <a:spcPts val="0"/>
              </a:spcAft>
              <a:buClr>
                <a:schemeClr val="dk1"/>
              </a:buClr>
              <a:buSzPts val="1400"/>
              <a:buFont typeface="Montserrat"/>
              <a:buChar char="➔"/>
            </a:pPr>
            <a:r>
              <a:rPr lang="es-EC">
                <a:solidFill>
                  <a:schemeClr val="dk1"/>
                </a:solidFill>
                <a:latin typeface="Montserrat"/>
                <a:ea typeface="Montserrat"/>
                <a:cs typeface="Montserrat"/>
                <a:sym typeface="Montserrat"/>
              </a:rPr>
              <a:t>Fundamentación teórica</a:t>
            </a:r>
            <a:endParaRPr sz="1800">
              <a:solidFill>
                <a:schemeClr val="dk1"/>
              </a:solidFill>
              <a:latin typeface="Average"/>
              <a:ea typeface="Average"/>
              <a:cs typeface="Average"/>
              <a:sym typeface="Average"/>
            </a:endParaRPr>
          </a:p>
          <a:p>
            <a:pPr marL="457200" lvl="0" indent="-317500" algn="l" rtl="0">
              <a:lnSpc>
                <a:spcPct val="100000"/>
              </a:lnSpc>
              <a:spcBef>
                <a:spcPts val="0"/>
              </a:spcBef>
              <a:spcAft>
                <a:spcPts val="0"/>
              </a:spcAft>
              <a:buClr>
                <a:schemeClr val="dk1"/>
              </a:buClr>
              <a:buSzPts val="1400"/>
              <a:buFont typeface="Montserrat"/>
              <a:buChar char="➔"/>
            </a:pPr>
            <a:r>
              <a:rPr lang="es-EC">
                <a:solidFill>
                  <a:schemeClr val="dk1"/>
                </a:solidFill>
                <a:latin typeface="Montserrat"/>
                <a:ea typeface="Montserrat"/>
                <a:cs typeface="Montserrat"/>
                <a:sym typeface="Montserrat"/>
              </a:rPr>
              <a:t>Marco referencial</a:t>
            </a:r>
            <a:endParaRPr>
              <a:solidFill>
                <a:schemeClr val="dk1"/>
              </a:solidFill>
              <a:latin typeface="Montserrat"/>
              <a:ea typeface="Montserrat"/>
              <a:cs typeface="Montserrat"/>
              <a:sym typeface="Montserrat"/>
            </a:endParaRPr>
          </a:p>
          <a:p>
            <a:pPr marL="457200" lvl="0" indent="-317500" algn="l" rtl="0">
              <a:lnSpc>
                <a:spcPct val="100000"/>
              </a:lnSpc>
              <a:spcBef>
                <a:spcPts val="0"/>
              </a:spcBef>
              <a:spcAft>
                <a:spcPts val="0"/>
              </a:spcAft>
              <a:buClr>
                <a:schemeClr val="dk1"/>
              </a:buClr>
              <a:buSzPts val="1400"/>
              <a:buFont typeface="Montserrat"/>
              <a:buChar char="➔"/>
            </a:pPr>
            <a:r>
              <a:rPr lang="es-EC">
                <a:solidFill>
                  <a:schemeClr val="dk1"/>
                </a:solidFill>
                <a:latin typeface="Montserrat"/>
                <a:ea typeface="Montserrat"/>
                <a:cs typeface="Montserrat"/>
                <a:sym typeface="Montserrat"/>
              </a:rPr>
              <a:t>Marco Legal </a:t>
            </a:r>
            <a:endParaRPr>
              <a:solidFill>
                <a:schemeClr val="dk1"/>
              </a:solidFill>
              <a:latin typeface="Montserrat"/>
              <a:ea typeface="Montserrat"/>
              <a:cs typeface="Montserrat"/>
              <a:sym typeface="Montserrat"/>
            </a:endParaRPr>
          </a:p>
          <a:p>
            <a:pPr marL="457200" lvl="0" indent="-317500" algn="l" rtl="0">
              <a:lnSpc>
                <a:spcPct val="100000"/>
              </a:lnSpc>
              <a:spcBef>
                <a:spcPts val="0"/>
              </a:spcBef>
              <a:spcAft>
                <a:spcPts val="0"/>
              </a:spcAft>
              <a:buClr>
                <a:schemeClr val="dk1"/>
              </a:buClr>
              <a:buSzPts val="1400"/>
              <a:buFont typeface="Montserrat"/>
              <a:buChar char="➔"/>
            </a:pPr>
            <a:r>
              <a:rPr lang="es-EC">
                <a:solidFill>
                  <a:schemeClr val="dk1"/>
                </a:solidFill>
                <a:latin typeface="Montserrat"/>
                <a:ea typeface="Montserrat"/>
                <a:cs typeface="Montserrat"/>
                <a:sym typeface="Montserrat"/>
              </a:rPr>
              <a:t>Marco metodológico</a:t>
            </a:r>
            <a:endParaRPr>
              <a:solidFill>
                <a:schemeClr val="dk1"/>
              </a:solidFill>
              <a:latin typeface="Montserrat"/>
              <a:ea typeface="Montserrat"/>
              <a:cs typeface="Montserrat"/>
              <a:sym typeface="Montserrat"/>
            </a:endParaRPr>
          </a:p>
          <a:p>
            <a:pPr marL="457200" lvl="0" indent="-317500" algn="l" rtl="0">
              <a:lnSpc>
                <a:spcPct val="100000"/>
              </a:lnSpc>
              <a:spcBef>
                <a:spcPts val="0"/>
              </a:spcBef>
              <a:spcAft>
                <a:spcPts val="0"/>
              </a:spcAft>
              <a:buClr>
                <a:schemeClr val="dk1"/>
              </a:buClr>
              <a:buSzPts val="1400"/>
              <a:buFont typeface="Montserrat"/>
              <a:buChar char="➔"/>
            </a:pPr>
            <a:r>
              <a:rPr lang="es-EC">
                <a:solidFill>
                  <a:schemeClr val="dk1"/>
                </a:solidFill>
                <a:latin typeface="Montserrat"/>
                <a:ea typeface="Montserrat"/>
                <a:cs typeface="Montserrat"/>
                <a:sym typeface="Montserrat"/>
              </a:rPr>
              <a:t>Macroambiente</a:t>
            </a:r>
            <a:endParaRPr>
              <a:solidFill>
                <a:schemeClr val="dk1"/>
              </a:solidFill>
              <a:latin typeface="Montserrat"/>
              <a:ea typeface="Montserrat"/>
              <a:cs typeface="Montserrat"/>
              <a:sym typeface="Montserrat"/>
            </a:endParaRPr>
          </a:p>
          <a:p>
            <a:pPr marL="457200" lvl="0" indent="-317500" algn="l" rtl="0">
              <a:lnSpc>
                <a:spcPct val="100000"/>
              </a:lnSpc>
              <a:spcBef>
                <a:spcPts val="0"/>
              </a:spcBef>
              <a:spcAft>
                <a:spcPts val="0"/>
              </a:spcAft>
              <a:buClr>
                <a:schemeClr val="dk1"/>
              </a:buClr>
              <a:buSzPts val="1400"/>
              <a:buFont typeface="Montserrat"/>
              <a:buChar char="➔"/>
            </a:pPr>
            <a:r>
              <a:rPr lang="es-EC">
                <a:solidFill>
                  <a:schemeClr val="dk1"/>
                </a:solidFill>
                <a:latin typeface="Montserrat"/>
                <a:ea typeface="Montserrat"/>
                <a:cs typeface="Montserrat"/>
                <a:sym typeface="Montserrat"/>
              </a:rPr>
              <a:t>Microambiente</a:t>
            </a:r>
            <a:endParaRPr>
              <a:solidFill>
                <a:schemeClr val="dk1"/>
              </a:solidFill>
              <a:latin typeface="Montserrat"/>
              <a:ea typeface="Montserrat"/>
              <a:cs typeface="Montserrat"/>
              <a:sym typeface="Montserrat"/>
            </a:endParaRPr>
          </a:p>
          <a:p>
            <a:pPr marL="457200" lvl="0" indent="-317500" algn="l" rtl="0">
              <a:lnSpc>
                <a:spcPct val="100000"/>
              </a:lnSpc>
              <a:spcBef>
                <a:spcPts val="0"/>
              </a:spcBef>
              <a:spcAft>
                <a:spcPts val="0"/>
              </a:spcAft>
              <a:buClr>
                <a:schemeClr val="dk1"/>
              </a:buClr>
              <a:buSzPts val="1400"/>
              <a:buFont typeface="Montserrat"/>
              <a:buChar char="➔"/>
            </a:pPr>
            <a:r>
              <a:rPr lang="es-EC">
                <a:solidFill>
                  <a:schemeClr val="dk1"/>
                </a:solidFill>
                <a:latin typeface="Montserrat"/>
                <a:ea typeface="Montserrat"/>
                <a:cs typeface="Montserrat"/>
                <a:sym typeface="Montserrat"/>
              </a:rPr>
              <a:t>Resultados de la investigación </a:t>
            </a:r>
            <a:endParaRPr>
              <a:solidFill>
                <a:schemeClr val="dk1"/>
              </a:solidFill>
              <a:latin typeface="Montserrat"/>
              <a:ea typeface="Montserrat"/>
              <a:cs typeface="Montserrat"/>
              <a:sym typeface="Montserrat"/>
            </a:endParaRPr>
          </a:p>
          <a:p>
            <a:pPr marL="457200" lvl="0" indent="-317500" algn="l" rtl="0">
              <a:lnSpc>
                <a:spcPct val="100000"/>
              </a:lnSpc>
              <a:spcBef>
                <a:spcPts val="0"/>
              </a:spcBef>
              <a:spcAft>
                <a:spcPts val="0"/>
              </a:spcAft>
              <a:buClr>
                <a:schemeClr val="dk1"/>
              </a:buClr>
              <a:buSzPts val="1400"/>
              <a:buFont typeface="Montserrat"/>
              <a:buChar char="➔"/>
            </a:pPr>
            <a:r>
              <a:rPr lang="es-EC">
                <a:solidFill>
                  <a:schemeClr val="dk1"/>
                </a:solidFill>
                <a:latin typeface="Montserrat"/>
                <a:ea typeface="Montserrat"/>
                <a:cs typeface="Montserrat"/>
                <a:sym typeface="Montserrat"/>
              </a:rPr>
              <a:t>Propuesta</a:t>
            </a:r>
            <a:endParaRPr>
              <a:solidFill>
                <a:schemeClr val="dk1"/>
              </a:solidFill>
              <a:latin typeface="Montserrat"/>
              <a:ea typeface="Montserrat"/>
              <a:cs typeface="Montserrat"/>
              <a:sym typeface="Montserrat"/>
            </a:endParaRPr>
          </a:p>
        </p:txBody>
      </p:sp>
      <p:sp>
        <p:nvSpPr>
          <p:cNvPr id="86" name="Google Shape;86;p15"/>
          <p:cNvSpPr/>
          <p:nvPr/>
        </p:nvSpPr>
        <p:spPr>
          <a:xfrm flipH="1">
            <a:off x="7963525" y="168100"/>
            <a:ext cx="1029000" cy="2308800"/>
          </a:xfrm>
          <a:prstGeom prst="halfFrame">
            <a:avLst>
              <a:gd name="adj1" fmla="val 33333"/>
              <a:gd name="adj2" fmla="val 33333"/>
            </a:avLst>
          </a:prstGeom>
          <a:solidFill>
            <a:srgbClr val="38761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6AA84F"/>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p:nvPr/>
        </p:nvSpPr>
        <p:spPr>
          <a:xfrm>
            <a:off x="1751050" y="874775"/>
            <a:ext cx="7038900" cy="91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C" sz="2400" b="1">
                <a:solidFill>
                  <a:schemeClr val="dk1"/>
                </a:solidFill>
                <a:latin typeface="Montserrat"/>
                <a:ea typeface="Montserrat"/>
                <a:cs typeface="Montserrat"/>
                <a:sym typeface="Montserrat"/>
              </a:rPr>
              <a:t>Resumen</a:t>
            </a:r>
            <a:endParaRPr sz="2400" b="1">
              <a:solidFill>
                <a:schemeClr val="dk1"/>
              </a:solidFill>
              <a:latin typeface="Montserrat"/>
              <a:ea typeface="Montserrat"/>
              <a:cs typeface="Montserrat"/>
              <a:sym typeface="Montserrat"/>
            </a:endParaRPr>
          </a:p>
        </p:txBody>
      </p:sp>
      <p:sp>
        <p:nvSpPr>
          <p:cNvPr id="94" name="Google Shape;94;p16"/>
          <p:cNvSpPr txBox="1"/>
          <p:nvPr/>
        </p:nvSpPr>
        <p:spPr>
          <a:xfrm>
            <a:off x="1544875" y="1457600"/>
            <a:ext cx="7038900" cy="3827100"/>
          </a:xfrm>
          <a:prstGeom prst="rect">
            <a:avLst/>
          </a:prstGeom>
          <a:noFill/>
          <a:ln>
            <a:noFill/>
          </a:ln>
        </p:spPr>
        <p:txBody>
          <a:bodyPr spcFirstLastPara="1" wrap="square" lIns="91425" tIns="91425" rIns="91425" bIns="91425" anchor="t" anchorCtr="0">
            <a:noAutofit/>
          </a:bodyPr>
          <a:lstStyle/>
          <a:p>
            <a:pPr marL="0" lvl="0" indent="0" algn="l" rtl="0">
              <a:lnSpc>
                <a:spcPct val="200000"/>
              </a:lnSpc>
              <a:spcBef>
                <a:spcPts val="1200"/>
              </a:spcBef>
              <a:spcAft>
                <a:spcPts val="0"/>
              </a:spcAft>
              <a:buClr>
                <a:schemeClr val="dk1"/>
              </a:buClr>
              <a:buSzPts val="1100"/>
              <a:buFont typeface="Arial"/>
              <a:buNone/>
            </a:pPr>
            <a:r>
              <a:rPr lang="es-EC" sz="1300">
                <a:solidFill>
                  <a:schemeClr val="dk1"/>
                </a:solidFill>
                <a:latin typeface="Lato"/>
                <a:ea typeface="Lato"/>
                <a:cs typeface="Lato"/>
                <a:sym typeface="Lato"/>
              </a:rPr>
              <a:t>El turismo de aventura se ha destacado por ser una de las principales actividades para crear el deleite y la relación entre el turista y la naturaleza, razón por la que su operación debe ser llevada con responsabilidad para brindar seguridad y calidad al que realiza dichas actividades.</a:t>
            </a:r>
            <a:endParaRPr sz="1300">
              <a:solidFill>
                <a:schemeClr val="dk1"/>
              </a:solidFill>
              <a:latin typeface="Lato"/>
              <a:ea typeface="Lato"/>
              <a:cs typeface="Lato"/>
              <a:sym typeface="Lato"/>
            </a:endParaRPr>
          </a:p>
          <a:p>
            <a:pPr marL="0" lvl="0" indent="0" algn="l" rtl="0">
              <a:lnSpc>
                <a:spcPct val="200000"/>
              </a:lnSpc>
              <a:spcBef>
                <a:spcPts val="1200"/>
              </a:spcBef>
              <a:spcAft>
                <a:spcPts val="0"/>
              </a:spcAft>
              <a:buClr>
                <a:schemeClr val="dk1"/>
              </a:buClr>
              <a:buSzPts val="1100"/>
              <a:buFont typeface="Arial"/>
              <a:buNone/>
            </a:pPr>
            <a:r>
              <a:rPr lang="es-EC" sz="1300">
                <a:solidFill>
                  <a:schemeClr val="dk1"/>
                </a:solidFill>
                <a:latin typeface="Lato"/>
                <a:ea typeface="Lato"/>
                <a:cs typeface="Lato"/>
                <a:sym typeface="Lato"/>
              </a:rPr>
              <a:t>La presente investigación tiene por objetivo analizar la seguridad turística de las actividades de turismo de aventura como canopy, puente tibetano y salto del puente dentro del área operativa en el cantón Baños de Agua Santa ubicado en la provincia de Tungurahua, considerando que este cantón es el segundo destino turístico más visitado del Ecuador; en donde la mayoría de su población se dedica a la actividad turística y sus emprendimientos han nacido de la iniciativa y el conocimiento empírico de sus habitantes.</a:t>
            </a:r>
            <a:endParaRPr sz="1300">
              <a:solidFill>
                <a:schemeClr val="dk1"/>
              </a:solidFill>
              <a:latin typeface="Lato"/>
              <a:ea typeface="Lato"/>
              <a:cs typeface="Lato"/>
              <a:sym typeface="Lato"/>
            </a:endParaRPr>
          </a:p>
          <a:p>
            <a:pPr marL="0" lvl="0" indent="0" algn="l" rtl="0">
              <a:lnSpc>
                <a:spcPct val="115000"/>
              </a:lnSpc>
              <a:spcBef>
                <a:spcPts val="1200"/>
              </a:spcBef>
              <a:spcAft>
                <a:spcPts val="1600"/>
              </a:spcAft>
              <a:buNone/>
            </a:pPr>
            <a:endParaRPr sz="1300">
              <a:solidFill>
                <a:schemeClr val="dk1"/>
              </a:solidFill>
              <a:latin typeface="Lato"/>
              <a:ea typeface="Lato"/>
              <a:cs typeface="Lato"/>
              <a:sym typeface="Lato"/>
            </a:endParaRPr>
          </a:p>
        </p:txBody>
      </p:sp>
      <p:sp>
        <p:nvSpPr>
          <p:cNvPr id="95" name="Google Shape;95;p16"/>
          <p:cNvSpPr/>
          <p:nvPr/>
        </p:nvSpPr>
        <p:spPr>
          <a:xfrm flipH="1">
            <a:off x="7963525" y="168100"/>
            <a:ext cx="1029000" cy="2308800"/>
          </a:xfrm>
          <a:prstGeom prst="halfFrame">
            <a:avLst>
              <a:gd name="adj1" fmla="val 33333"/>
              <a:gd name="adj2" fmla="val 33333"/>
            </a:avLst>
          </a:prstGeom>
          <a:solidFill>
            <a:srgbClr val="38761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6AA84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sldNum" idx="12"/>
          </p:nvPr>
        </p:nvSpPr>
        <p:spPr>
          <a:xfrm>
            <a:off x="7812360" y="6658074"/>
            <a:ext cx="874500" cy="213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500"/>
              <a:buFont typeface="Arial"/>
              <a:buNone/>
            </a:pPr>
            <a:r>
              <a:rPr lang="es-EC"/>
              <a:t>VERSIÓN: 1.0</a:t>
            </a:r>
            <a:endParaRPr/>
          </a:p>
        </p:txBody>
      </p:sp>
      <p:pic>
        <p:nvPicPr>
          <p:cNvPr id="102" name="Google Shape;102;p17"/>
          <p:cNvPicPr preferRelativeResize="0"/>
          <p:nvPr/>
        </p:nvPicPr>
        <p:blipFill rotWithShape="1">
          <a:blip r:embed="rId3">
            <a:alphaModFix/>
          </a:blip>
          <a:srcRect l="8466" t="13503" r="4878" b="9288"/>
          <a:stretch/>
        </p:blipFill>
        <p:spPr>
          <a:xfrm>
            <a:off x="0" y="1253999"/>
            <a:ext cx="9144001" cy="4580550"/>
          </a:xfrm>
          <a:prstGeom prst="rect">
            <a:avLst/>
          </a:prstGeom>
          <a:noFill/>
          <a:ln>
            <a:noFill/>
          </a:ln>
        </p:spPr>
      </p:pic>
      <p:sp>
        <p:nvSpPr>
          <p:cNvPr id="103" name="Google Shape;103;p17"/>
          <p:cNvSpPr txBox="1"/>
          <p:nvPr/>
        </p:nvSpPr>
        <p:spPr>
          <a:xfrm>
            <a:off x="427325" y="636000"/>
            <a:ext cx="47436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C" sz="2200">
                <a:latin typeface="Open Sans ExtraBold"/>
                <a:ea typeface="Open Sans ExtraBold"/>
                <a:cs typeface="Open Sans ExtraBold"/>
                <a:sym typeface="Open Sans ExtraBold"/>
              </a:rPr>
              <a:t>Análisis de los problemas</a:t>
            </a:r>
            <a:endParaRPr sz="2200">
              <a:latin typeface="Open Sans ExtraBold"/>
              <a:ea typeface="Open Sans ExtraBold"/>
              <a:cs typeface="Open Sans ExtraBold"/>
              <a:sym typeface="Open Sans Extra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sldNum" idx="12"/>
          </p:nvPr>
        </p:nvSpPr>
        <p:spPr>
          <a:xfrm>
            <a:off x="7812360" y="6658074"/>
            <a:ext cx="874500" cy="213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500"/>
              <a:buFont typeface="Arial"/>
              <a:buNone/>
            </a:pPr>
            <a:r>
              <a:rPr lang="es-EC"/>
              <a:t>VERSIÓN: 1.0</a:t>
            </a:r>
            <a:endParaRPr/>
          </a:p>
        </p:txBody>
      </p:sp>
      <p:sp>
        <p:nvSpPr>
          <p:cNvPr id="110" name="Google Shape;110;p18"/>
          <p:cNvSpPr txBox="1"/>
          <p:nvPr/>
        </p:nvSpPr>
        <p:spPr>
          <a:xfrm>
            <a:off x="427325" y="636000"/>
            <a:ext cx="47436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C" sz="2200">
                <a:latin typeface="Open Sans ExtraBold"/>
                <a:ea typeface="Open Sans ExtraBold"/>
                <a:cs typeface="Open Sans ExtraBold"/>
                <a:sym typeface="Open Sans ExtraBold"/>
              </a:rPr>
              <a:t>Objetivos </a:t>
            </a:r>
            <a:endParaRPr sz="2200">
              <a:latin typeface="Open Sans ExtraBold"/>
              <a:ea typeface="Open Sans ExtraBold"/>
              <a:cs typeface="Open Sans ExtraBold"/>
              <a:sym typeface="Open Sans ExtraBold"/>
            </a:endParaRPr>
          </a:p>
        </p:txBody>
      </p:sp>
      <p:grpSp>
        <p:nvGrpSpPr>
          <p:cNvPr id="111" name="Google Shape;111;p18"/>
          <p:cNvGrpSpPr/>
          <p:nvPr/>
        </p:nvGrpSpPr>
        <p:grpSpPr>
          <a:xfrm>
            <a:off x="427337" y="2616675"/>
            <a:ext cx="3107400" cy="3107400"/>
            <a:chOff x="944612" y="908950"/>
            <a:chExt cx="3107400" cy="3107400"/>
          </a:xfrm>
        </p:grpSpPr>
        <p:sp>
          <p:nvSpPr>
            <p:cNvPr id="112" name="Google Shape;112;p18"/>
            <p:cNvSpPr/>
            <p:nvPr/>
          </p:nvSpPr>
          <p:spPr>
            <a:xfrm rot="2700000">
              <a:off x="1821187" y="942512"/>
              <a:ext cx="1354251" cy="3040276"/>
            </a:xfrm>
            <a:prstGeom prst="roundRect">
              <a:avLst>
                <a:gd name="adj" fmla="val 50000"/>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8"/>
            <p:cNvSpPr/>
            <p:nvPr/>
          </p:nvSpPr>
          <p:spPr>
            <a:xfrm>
              <a:off x="1510752" y="3205393"/>
              <a:ext cx="374100" cy="374100"/>
            </a:xfrm>
            <a:prstGeom prst="ellipse">
              <a:avLst/>
            </a:prstGeom>
            <a:solidFill>
              <a:srgbClr val="F1C232"/>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s-EC" sz="1200" b="1">
                  <a:solidFill>
                    <a:srgbClr val="0944A1"/>
                  </a:solidFill>
                  <a:latin typeface="Roboto"/>
                  <a:ea typeface="Roboto"/>
                  <a:cs typeface="Roboto"/>
                  <a:sym typeface="Roboto"/>
                </a:rPr>
                <a:t>1</a:t>
              </a:r>
              <a:endParaRPr sz="1200" b="1">
                <a:solidFill>
                  <a:srgbClr val="0944A1"/>
                </a:solidFill>
                <a:latin typeface="Roboto"/>
                <a:ea typeface="Roboto"/>
                <a:cs typeface="Roboto"/>
                <a:sym typeface="Roboto"/>
              </a:endParaRPr>
            </a:p>
          </p:txBody>
        </p:sp>
        <p:sp>
          <p:nvSpPr>
            <p:cNvPr id="114" name="Google Shape;114;p18"/>
            <p:cNvSpPr txBox="1"/>
            <p:nvPr/>
          </p:nvSpPr>
          <p:spPr>
            <a:xfrm rot="-2700000">
              <a:off x="1501398" y="2241353"/>
              <a:ext cx="2332604" cy="393293"/>
            </a:xfrm>
            <a:prstGeom prst="rect">
              <a:avLst/>
            </a:prstGeom>
            <a:solidFill>
              <a:srgbClr val="F1C232"/>
            </a:solidFill>
            <a:ln>
              <a:noFill/>
            </a:ln>
          </p:spPr>
          <p:txBody>
            <a:bodyPr spcFirstLastPara="1" wrap="square" lIns="91425" tIns="91425" rIns="91425" bIns="91425" anchor="ctr" anchorCtr="0">
              <a:noAutofit/>
            </a:bodyPr>
            <a:lstStyle/>
            <a:p>
              <a:pPr marL="0" lvl="0" indent="-228600" algn="l" rtl="0">
                <a:lnSpc>
                  <a:spcPct val="200000"/>
                </a:lnSpc>
                <a:spcBef>
                  <a:spcPts val="1200"/>
                </a:spcBef>
                <a:spcAft>
                  <a:spcPts val="0"/>
                </a:spcAft>
                <a:buClr>
                  <a:schemeClr val="dk1"/>
                </a:buClr>
                <a:buSzPts val="1100"/>
                <a:buFont typeface="Arial"/>
                <a:buNone/>
              </a:pPr>
              <a:r>
                <a:rPr lang="es-EC" sz="1100">
                  <a:solidFill>
                    <a:schemeClr val="dk1"/>
                  </a:solidFill>
                </a:rPr>
                <a:t>·</a:t>
              </a:r>
              <a:r>
                <a:rPr lang="es-EC" sz="700">
                  <a:solidFill>
                    <a:schemeClr val="dk1"/>
                  </a:solidFill>
                  <a:latin typeface="Times New Roman"/>
                  <a:ea typeface="Times New Roman"/>
                  <a:cs typeface="Times New Roman"/>
                  <a:sym typeface="Times New Roman"/>
                </a:rPr>
                <a:t>         </a:t>
              </a:r>
              <a:r>
                <a:rPr lang="es-EC" sz="1100">
                  <a:solidFill>
                    <a:schemeClr val="dk1"/>
                  </a:solidFill>
                </a:rPr>
                <a:t>Identificar las bases teóricas por medio de la adecuada revisión de fuentes de información que aporten al tema de investigación.</a:t>
              </a:r>
              <a:endParaRPr sz="1100">
                <a:solidFill>
                  <a:schemeClr val="dk1"/>
                </a:solidFill>
              </a:endParaRPr>
            </a:p>
            <a:p>
              <a:pPr marL="0" lvl="0" indent="0" algn="l" rtl="0">
                <a:lnSpc>
                  <a:spcPct val="115000"/>
                </a:lnSpc>
                <a:spcBef>
                  <a:spcPts val="0"/>
                </a:spcBef>
                <a:spcAft>
                  <a:spcPts val="0"/>
                </a:spcAft>
                <a:buNone/>
              </a:pPr>
              <a:endParaRPr sz="800" b="1">
                <a:solidFill>
                  <a:srgbClr val="FFFFFF"/>
                </a:solidFill>
                <a:latin typeface="Roboto"/>
                <a:ea typeface="Roboto"/>
                <a:cs typeface="Roboto"/>
                <a:sym typeface="Roboto"/>
              </a:endParaRPr>
            </a:p>
          </p:txBody>
        </p:sp>
      </p:grpSp>
      <p:grpSp>
        <p:nvGrpSpPr>
          <p:cNvPr id="115" name="Google Shape;115;p18"/>
          <p:cNvGrpSpPr/>
          <p:nvPr/>
        </p:nvGrpSpPr>
        <p:grpSpPr>
          <a:xfrm>
            <a:off x="3023700" y="2746600"/>
            <a:ext cx="3096600" cy="3096600"/>
            <a:chOff x="2889375" y="943475"/>
            <a:chExt cx="3096600" cy="3096600"/>
          </a:xfrm>
        </p:grpSpPr>
        <p:sp>
          <p:nvSpPr>
            <p:cNvPr id="116" name="Google Shape;116;p18"/>
            <p:cNvSpPr/>
            <p:nvPr/>
          </p:nvSpPr>
          <p:spPr>
            <a:xfrm rot="2700000">
              <a:off x="3768187" y="971637"/>
              <a:ext cx="1338977" cy="3040276"/>
            </a:xfrm>
            <a:prstGeom prst="roundRect">
              <a:avLst>
                <a:gd name="adj" fmla="val 50000"/>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8"/>
            <p:cNvSpPr/>
            <p:nvPr/>
          </p:nvSpPr>
          <p:spPr>
            <a:xfrm>
              <a:off x="3420974" y="3205393"/>
              <a:ext cx="374100" cy="374100"/>
            </a:xfrm>
            <a:prstGeom prst="ellipse">
              <a:avLst/>
            </a:prstGeom>
            <a:solidFill>
              <a:srgbClr val="F1C232"/>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s-EC" sz="1200" b="1">
                  <a:solidFill>
                    <a:srgbClr val="0D5DDF"/>
                  </a:solidFill>
                  <a:latin typeface="Roboto"/>
                  <a:ea typeface="Roboto"/>
                  <a:cs typeface="Roboto"/>
                  <a:sym typeface="Roboto"/>
                </a:rPr>
                <a:t>2</a:t>
              </a:r>
              <a:endParaRPr sz="1200" b="1">
                <a:solidFill>
                  <a:srgbClr val="0D5DDF"/>
                </a:solidFill>
                <a:latin typeface="Roboto"/>
                <a:ea typeface="Roboto"/>
                <a:cs typeface="Roboto"/>
                <a:sym typeface="Roboto"/>
              </a:endParaRPr>
            </a:p>
          </p:txBody>
        </p:sp>
        <p:sp>
          <p:nvSpPr>
            <p:cNvPr id="118" name="Google Shape;118;p18"/>
            <p:cNvSpPr txBox="1"/>
            <p:nvPr/>
          </p:nvSpPr>
          <p:spPr>
            <a:xfrm rot="-2700000">
              <a:off x="3410687" y="2240903"/>
              <a:ext cx="2333877" cy="393293"/>
            </a:xfrm>
            <a:prstGeom prst="rect">
              <a:avLst/>
            </a:prstGeom>
            <a:solidFill>
              <a:srgbClr val="F1C232"/>
            </a:solidFill>
            <a:ln>
              <a:noFill/>
            </a:ln>
          </p:spPr>
          <p:txBody>
            <a:bodyPr spcFirstLastPara="1" wrap="square" lIns="91425" tIns="91425" rIns="91425" bIns="91425" anchor="ctr" anchorCtr="0">
              <a:noAutofit/>
            </a:bodyPr>
            <a:lstStyle/>
            <a:p>
              <a:pPr marL="0" lvl="0" indent="-228600" algn="l" rtl="0">
                <a:lnSpc>
                  <a:spcPct val="200000"/>
                </a:lnSpc>
                <a:spcBef>
                  <a:spcPts val="1200"/>
                </a:spcBef>
                <a:spcAft>
                  <a:spcPts val="0"/>
                </a:spcAft>
                <a:buClr>
                  <a:schemeClr val="dk1"/>
                </a:buClr>
                <a:buSzPts val="1100"/>
                <a:buFont typeface="Arial"/>
                <a:buNone/>
              </a:pPr>
              <a:r>
                <a:rPr lang="es-EC" sz="1100">
                  <a:solidFill>
                    <a:schemeClr val="dk1"/>
                  </a:solidFill>
                </a:rPr>
                <a:t>·</a:t>
              </a:r>
              <a:r>
                <a:rPr lang="es-EC" sz="700">
                  <a:solidFill>
                    <a:schemeClr val="dk1"/>
                  </a:solidFill>
                  <a:latin typeface="Times New Roman"/>
                  <a:ea typeface="Times New Roman"/>
                  <a:cs typeface="Times New Roman"/>
                  <a:sym typeface="Times New Roman"/>
                </a:rPr>
                <a:t>         </a:t>
              </a:r>
              <a:r>
                <a:rPr lang="es-EC" sz="1100">
                  <a:solidFill>
                    <a:schemeClr val="dk1"/>
                  </a:solidFill>
                </a:rPr>
                <a:t>Diagnosticar el macro y microambiente con técnicas de investigación que permitan conocer el área de estudio.</a:t>
              </a:r>
              <a:endParaRPr sz="1100">
                <a:solidFill>
                  <a:schemeClr val="dk1"/>
                </a:solidFill>
              </a:endParaRPr>
            </a:p>
            <a:p>
              <a:pPr marL="0" lvl="0" indent="0" algn="l" rtl="0">
                <a:lnSpc>
                  <a:spcPct val="115000"/>
                </a:lnSpc>
                <a:spcBef>
                  <a:spcPts val="0"/>
                </a:spcBef>
                <a:spcAft>
                  <a:spcPts val="0"/>
                </a:spcAft>
                <a:buNone/>
              </a:pPr>
              <a:endParaRPr sz="800" b="1">
                <a:solidFill>
                  <a:srgbClr val="FFFFFF"/>
                </a:solidFill>
                <a:latin typeface="Roboto"/>
                <a:ea typeface="Roboto"/>
                <a:cs typeface="Roboto"/>
                <a:sym typeface="Roboto"/>
              </a:endParaRPr>
            </a:p>
          </p:txBody>
        </p:sp>
      </p:grpSp>
      <p:grpSp>
        <p:nvGrpSpPr>
          <p:cNvPr id="119" name="Google Shape;119;p18"/>
          <p:cNvGrpSpPr/>
          <p:nvPr/>
        </p:nvGrpSpPr>
        <p:grpSpPr>
          <a:xfrm>
            <a:off x="5451852" y="2784325"/>
            <a:ext cx="3167400" cy="3167400"/>
            <a:chOff x="4876527" y="1010575"/>
            <a:chExt cx="3167400" cy="3167400"/>
          </a:xfrm>
        </p:grpSpPr>
        <p:sp>
          <p:nvSpPr>
            <p:cNvPr id="120" name="Google Shape;120;p18"/>
            <p:cNvSpPr/>
            <p:nvPr/>
          </p:nvSpPr>
          <p:spPr>
            <a:xfrm rot="2700000">
              <a:off x="5740675" y="1074137"/>
              <a:ext cx="1439104" cy="3040276"/>
            </a:xfrm>
            <a:prstGeom prst="roundRect">
              <a:avLst>
                <a:gd name="adj" fmla="val 50000"/>
              </a:avLst>
            </a:pr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8"/>
            <p:cNvSpPr/>
            <p:nvPr/>
          </p:nvSpPr>
          <p:spPr>
            <a:xfrm>
              <a:off x="5340992" y="3205393"/>
              <a:ext cx="374100" cy="374100"/>
            </a:xfrm>
            <a:prstGeom prst="ellipse">
              <a:avLst/>
            </a:prstGeom>
            <a:solidFill>
              <a:srgbClr val="F1C232"/>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s-EC" sz="1200" b="1">
                  <a:solidFill>
                    <a:srgbClr val="307BF3"/>
                  </a:solidFill>
                  <a:latin typeface="Roboto"/>
                  <a:ea typeface="Roboto"/>
                  <a:cs typeface="Roboto"/>
                  <a:sym typeface="Roboto"/>
                </a:rPr>
                <a:t>3</a:t>
              </a:r>
              <a:endParaRPr sz="1200" b="1">
                <a:solidFill>
                  <a:srgbClr val="307BF3"/>
                </a:solidFill>
                <a:latin typeface="Roboto"/>
                <a:ea typeface="Roboto"/>
                <a:cs typeface="Roboto"/>
                <a:sym typeface="Roboto"/>
              </a:endParaRPr>
            </a:p>
          </p:txBody>
        </p:sp>
        <p:sp>
          <p:nvSpPr>
            <p:cNvPr id="122" name="Google Shape;122;p18"/>
            <p:cNvSpPr txBox="1"/>
            <p:nvPr/>
          </p:nvSpPr>
          <p:spPr>
            <a:xfrm rot="-2700000">
              <a:off x="5323969" y="2238203"/>
              <a:ext cx="2341513" cy="393293"/>
            </a:xfrm>
            <a:prstGeom prst="rect">
              <a:avLst/>
            </a:prstGeom>
            <a:solidFill>
              <a:srgbClr val="F1C23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800" b="1">
                <a:solidFill>
                  <a:srgbClr val="FFFFFF"/>
                </a:solidFill>
                <a:latin typeface="Roboto"/>
                <a:ea typeface="Roboto"/>
                <a:cs typeface="Roboto"/>
                <a:sym typeface="Roboto"/>
              </a:endParaRPr>
            </a:p>
          </p:txBody>
        </p:sp>
      </p:grpSp>
      <p:sp>
        <p:nvSpPr>
          <p:cNvPr id="123" name="Google Shape;123;p18"/>
          <p:cNvSpPr/>
          <p:nvPr/>
        </p:nvSpPr>
        <p:spPr>
          <a:xfrm>
            <a:off x="600075" y="1353200"/>
            <a:ext cx="8134500" cy="1199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457200" algn="l" rtl="0">
              <a:lnSpc>
                <a:spcPct val="200000"/>
              </a:lnSpc>
              <a:spcBef>
                <a:spcPts val="1200"/>
              </a:spcBef>
              <a:spcAft>
                <a:spcPts val="1200"/>
              </a:spcAft>
              <a:buClr>
                <a:schemeClr val="dk1"/>
              </a:buClr>
              <a:buSzPts val="1100"/>
              <a:buFont typeface="Arial"/>
              <a:buNone/>
            </a:pPr>
            <a:r>
              <a:rPr lang="es-EC"/>
              <a:t>Analizar la seguridad turística en las actividades de turismo de aventura como canopy, puente tibetano y salto del puente dentro del área operativa en el cantón Baños de Agua Santa proponiendo estrategias enfocadas en la mejora del área.</a:t>
            </a:r>
            <a:endParaRPr/>
          </a:p>
        </p:txBody>
      </p:sp>
      <p:sp>
        <p:nvSpPr>
          <p:cNvPr id="124" name="Google Shape;124;p18"/>
          <p:cNvSpPr txBox="1"/>
          <p:nvPr/>
        </p:nvSpPr>
        <p:spPr>
          <a:xfrm rot="-2845403">
            <a:off x="5715161" y="3485416"/>
            <a:ext cx="3000109" cy="136991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es-EC" sz="1100"/>
              <a:t>Contribuir al turismo destacando la importancia de la seguridad turística como estrategia operativa de actividades de aventura</a:t>
            </a:r>
            <a:endParaRPr sz="1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9"/>
          <p:cNvSpPr txBox="1">
            <a:spLocks noGrp="1"/>
          </p:cNvSpPr>
          <p:nvPr>
            <p:ph type="sldNum" idx="12"/>
          </p:nvPr>
        </p:nvSpPr>
        <p:spPr>
          <a:xfrm>
            <a:off x="7812360" y="6658074"/>
            <a:ext cx="874500" cy="213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500"/>
              <a:buFont typeface="Arial"/>
              <a:buNone/>
            </a:pPr>
            <a:r>
              <a:rPr lang="es-EC"/>
              <a:t>VERSIÓN: 1.0</a:t>
            </a:r>
            <a:endParaRPr/>
          </a:p>
        </p:txBody>
      </p:sp>
      <p:sp>
        <p:nvSpPr>
          <p:cNvPr id="131" name="Google Shape;131;p19"/>
          <p:cNvSpPr txBox="1"/>
          <p:nvPr/>
        </p:nvSpPr>
        <p:spPr>
          <a:xfrm>
            <a:off x="427325" y="636000"/>
            <a:ext cx="62877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C" sz="2200">
                <a:latin typeface="Open Sans ExtraBold"/>
                <a:ea typeface="Open Sans ExtraBold"/>
                <a:cs typeface="Open Sans ExtraBold"/>
                <a:sym typeface="Open Sans ExtraBold"/>
              </a:rPr>
              <a:t>Capítulo I: Fundamentos teóricos</a:t>
            </a:r>
            <a:endParaRPr sz="2200">
              <a:latin typeface="Open Sans ExtraBold"/>
              <a:ea typeface="Open Sans ExtraBold"/>
              <a:cs typeface="Open Sans ExtraBold"/>
              <a:sym typeface="Open Sans ExtraBold"/>
            </a:endParaRPr>
          </a:p>
        </p:txBody>
      </p:sp>
      <p:grpSp>
        <p:nvGrpSpPr>
          <p:cNvPr id="132" name="Google Shape;132;p19"/>
          <p:cNvGrpSpPr/>
          <p:nvPr/>
        </p:nvGrpSpPr>
        <p:grpSpPr>
          <a:xfrm>
            <a:off x="592265" y="3600610"/>
            <a:ext cx="7549946" cy="555534"/>
            <a:chOff x="1593000" y="2322568"/>
            <a:chExt cx="5957975" cy="643500"/>
          </a:xfrm>
        </p:grpSpPr>
        <p:sp>
          <p:nvSpPr>
            <p:cNvPr id="133" name="Google Shape;133;p19"/>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9"/>
            <p:cNvSpPr/>
            <p:nvPr/>
          </p:nvSpPr>
          <p:spPr>
            <a:xfrm flipH="1">
              <a:off x="2283025" y="2322575"/>
              <a:ext cx="1844400" cy="6426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9"/>
            <p:cNvSpPr/>
            <p:nvPr/>
          </p:nvSpPr>
          <p:spPr>
            <a:xfrm rot="-5400000">
              <a:off x="3501574" y="1934671"/>
              <a:ext cx="643356" cy="1419149"/>
            </a:xfrm>
            <a:prstGeom prst="flowChartOffpageConnector">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9"/>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EC" sz="1000">
                  <a:solidFill>
                    <a:srgbClr val="FFFFFF"/>
                  </a:solidFill>
                  <a:latin typeface="Roboto Medium"/>
                  <a:ea typeface="Roboto Medium"/>
                  <a:cs typeface="Roboto Medium"/>
                  <a:sym typeface="Roboto Medium"/>
                </a:rPr>
                <a:t>Turismo de Aventura</a:t>
              </a:r>
              <a:endParaRPr sz="1000">
                <a:solidFill>
                  <a:srgbClr val="FFFFFF"/>
                </a:solidFill>
                <a:latin typeface="Roboto"/>
                <a:ea typeface="Roboto"/>
                <a:cs typeface="Roboto"/>
                <a:sym typeface="Roboto"/>
              </a:endParaRPr>
            </a:p>
          </p:txBody>
        </p:sp>
        <p:sp>
          <p:nvSpPr>
            <p:cNvPr id="137" name="Google Shape;137;p19"/>
            <p:cNvSpPr/>
            <p:nvPr/>
          </p:nvSpPr>
          <p:spPr>
            <a:xfrm>
              <a:off x="1593000" y="2322568"/>
              <a:ext cx="690000" cy="642300"/>
            </a:xfrm>
            <a:prstGeom prst="rect">
              <a:avLst/>
            </a:prstGeom>
            <a:solidFill>
              <a:srgbClr val="0B7743"/>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9"/>
            <p:cNvSpPr/>
            <p:nvPr/>
          </p:nvSpPr>
          <p:spPr>
            <a:xfrm>
              <a:off x="1593000" y="2322575"/>
              <a:ext cx="690000" cy="642600"/>
            </a:xfrm>
            <a:prstGeom prst="rect">
              <a:avLst/>
            </a:prstGeom>
            <a:solidFill>
              <a:srgbClr val="0C81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2600">
                  <a:solidFill>
                    <a:srgbClr val="FFFFFF"/>
                  </a:solidFill>
                  <a:latin typeface="Roboto Thin"/>
                  <a:ea typeface="Roboto Thin"/>
                  <a:cs typeface="Roboto Thin"/>
                  <a:sym typeface="Roboto Thin"/>
                </a:rPr>
                <a:t>05</a:t>
              </a:r>
              <a:endParaRPr sz="2600">
                <a:solidFill>
                  <a:srgbClr val="FFFFFF"/>
                </a:solidFill>
                <a:latin typeface="Roboto Thin"/>
                <a:ea typeface="Roboto Thin"/>
                <a:cs typeface="Roboto Thin"/>
                <a:sym typeface="Roboto Thin"/>
              </a:endParaRPr>
            </a:p>
          </p:txBody>
        </p:sp>
        <p:sp>
          <p:nvSpPr>
            <p:cNvPr id="139" name="Google Shape;139;p19"/>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0B7140"/>
                </a:buClr>
                <a:buSzPts val="800"/>
                <a:buFont typeface="Roboto"/>
                <a:buChar char="●"/>
              </a:pPr>
              <a:r>
                <a:rPr lang="es-EC" sz="800">
                  <a:solidFill>
                    <a:srgbClr val="0B7140"/>
                  </a:solidFill>
                  <a:latin typeface="Roboto"/>
                  <a:ea typeface="Roboto"/>
                  <a:cs typeface="Roboto"/>
                  <a:sym typeface="Roboto"/>
                </a:rPr>
                <a:t>Donec risus dolor porta venenatis </a:t>
              </a:r>
              <a:endParaRPr sz="800">
                <a:solidFill>
                  <a:srgbClr val="0B7140"/>
                </a:solidFill>
                <a:latin typeface="Roboto"/>
                <a:ea typeface="Roboto"/>
                <a:cs typeface="Roboto"/>
                <a:sym typeface="Roboto"/>
              </a:endParaRPr>
            </a:p>
            <a:p>
              <a:pPr marL="457200" lvl="0" indent="-279400" algn="l" rtl="0">
                <a:lnSpc>
                  <a:spcPct val="115000"/>
                </a:lnSpc>
                <a:spcBef>
                  <a:spcPts val="0"/>
                </a:spcBef>
                <a:spcAft>
                  <a:spcPts val="0"/>
                </a:spcAft>
                <a:buClr>
                  <a:srgbClr val="0B7140"/>
                </a:buClr>
                <a:buSzPts val="800"/>
                <a:buFont typeface="Roboto"/>
                <a:buChar char="●"/>
              </a:pPr>
              <a:r>
                <a:rPr lang="es-EC" sz="800">
                  <a:solidFill>
                    <a:srgbClr val="0B7140"/>
                  </a:solidFill>
                  <a:latin typeface="Roboto"/>
                  <a:ea typeface="Roboto"/>
                  <a:cs typeface="Roboto"/>
                  <a:sym typeface="Roboto"/>
                </a:rPr>
                <a:t>Pharetra luctus felis</a:t>
              </a:r>
              <a:endParaRPr sz="800">
                <a:solidFill>
                  <a:srgbClr val="0B7140"/>
                </a:solidFill>
                <a:latin typeface="Roboto"/>
                <a:ea typeface="Roboto"/>
                <a:cs typeface="Roboto"/>
                <a:sym typeface="Roboto"/>
              </a:endParaRPr>
            </a:p>
            <a:p>
              <a:pPr marL="457200" lvl="0" indent="-279400" algn="l" rtl="0">
                <a:lnSpc>
                  <a:spcPct val="115000"/>
                </a:lnSpc>
                <a:spcBef>
                  <a:spcPts val="0"/>
                </a:spcBef>
                <a:spcAft>
                  <a:spcPts val="0"/>
                </a:spcAft>
                <a:buClr>
                  <a:srgbClr val="0B7140"/>
                </a:buClr>
                <a:buSzPts val="800"/>
                <a:buFont typeface="Roboto"/>
                <a:buChar char="●"/>
              </a:pPr>
              <a:r>
                <a:rPr lang="es-EC" sz="800">
                  <a:solidFill>
                    <a:srgbClr val="0B7140"/>
                  </a:solidFill>
                  <a:latin typeface="Roboto"/>
                  <a:ea typeface="Roboto"/>
                  <a:cs typeface="Roboto"/>
                  <a:sym typeface="Roboto"/>
                </a:rPr>
                <a:t>Proin in tellus felis volutpat </a:t>
              </a:r>
              <a:endParaRPr sz="800">
                <a:solidFill>
                  <a:srgbClr val="0B7140"/>
                </a:solidFill>
                <a:latin typeface="Roboto"/>
                <a:ea typeface="Roboto"/>
                <a:cs typeface="Roboto"/>
                <a:sym typeface="Roboto"/>
              </a:endParaRPr>
            </a:p>
          </p:txBody>
        </p:sp>
      </p:grpSp>
      <p:grpSp>
        <p:nvGrpSpPr>
          <p:cNvPr id="140" name="Google Shape;140;p19"/>
          <p:cNvGrpSpPr/>
          <p:nvPr/>
        </p:nvGrpSpPr>
        <p:grpSpPr>
          <a:xfrm>
            <a:off x="592265" y="3013881"/>
            <a:ext cx="7549946" cy="576916"/>
            <a:chOff x="1593000" y="2297799"/>
            <a:chExt cx="5957975" cy="668268"/>
          </a:xfrm>
        </p:grpSpPr>
        <p:sp>
          <p:nvSpPr>
            <p:cNvPr id="141" name="Google Shape;141;p19"/>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9"/>
            <p:cNvSpPr/>
            <p:nvPr/>
          </p:nvSpPr>
          <p:spPr>
            <a:xfrm flipH="1">
              <a:off x="2283025" y="2322575"/>
              <a:ext cx="1844400" cy="6426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9"/>
            <p:cNvSpPr/>
            <p:nvPr/>
          </p:nvSpPr>
          <p:spPr>
            <a:xfrm rot="-5400000">
              <a:off x="3501574" y="1934671"/>
              <a:ext cx="643356" cy="1419149"/>
            </a:xfrm>
            <a:prstGeom prst="flowChartOffpageConnector">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9"/>
            <p:cNvSpPr/>
            <p:nvPr/>
          </p:nvSpPr>
          <p:spPr>
            <a:xfrm>
              <a:off x="2365066" y="2297799"/>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000">
                <a:solidFill>
                  <a:srgbClr val="FFFFFF"/>
                </a:solidFill>
                <a:latin typeface="Roboto"/>
                <a:ea typeface="Roboto"/>
                <a:cs typeface="Roboto"/>
                <a:sym typeface="Roboto"/>
              </a:endParaRPr>
            </a:p>
            <a:p>
              <a:pPr marL="0" lvl="0" indent="0" algn="l" rtl="0">
                <a:lnSpc>
                  <a:spcPct val="115000"/>
                </a:lnSpc>
                <a:spcBef>
                  <a:spcPts val="0"/>
                </a:spcBef>
                <a:spcAft>
                  <a:spcPts val="0"/>
                </a:spcAft>
                <a:buNone/>
              </a:pPr>
              <a:r>
                <a:rPr lang="es-EC" sz="1000">
                  <a:solidFill>
                    <a:srgbClr val="FFFFFF"/>
                  </a:solidFill>
                  <a:latin typeface="Roboto"/>
                  <a:ea typeface="Roboto"/>
                  <a:cs typeface="Roboto"/>
                  <a:sym typeface="Roboto"/>
                </a:rPr>
                <a:t>Administración del turismo</a:t>
              </a:r>
              <a:endParaRPr sz="1000">
                <a:solidFill>
                  <a:srgbClr val="FFFFFF"/>
                </a:solidFill>
                <a:latin typeface="Roboto"/>
                <a:ea typeface="Roboto"/>
                <a:cs typeface="Roboto"/>
                <a:sym typeface="Roboto"/>
              </a:endParaRPr>
            </a:p>
          </p:txBody>
        </p:sp>
        <p:sp>
          <p:nvSpPr>
            <p:cNvPr id="145" name="Google Shape;145;p19"/>
            <p:cNvSpPr/>
            <p:nvPr/>
          </p:nvSpPr>
          <p:spPr>
            <a:xfrm>
              <a:off x="1593000" y="2322568"/>
              <a:ext cx="690000" cy="642300"/>
            </a:xfrm>
            <a:prstGeom prst="rect">
              <a:avLst/>
            </a:prstGeom>
            <a:solidFill>
              <a:srgbClr val="0B7743"/>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9"/>
            <p:cNvSpPr/>
            <p:nvPr/>
          </p:nvSpPr>
          <p:spPr>
            <a:xfrm>
              <a:off x="1593000" y="2322575"/>
              <a:ext cx="690000" cy="642600"/>
            </a:xfrm>
            <a:prstGeom prst="rect">
              <a:avLst/>
            </a:prstGeom>
            <a:solidFill>
              <a:srgbClr val="0C81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2600">
                  <a:solidFill>
                    <a:srgbClr val="FFFFFF"/>
                  </a:solidFill>
                  <a:latin typeface="Roboto Thin"/>
                  <a:ea typeface="Roboto Thin"/>
                  <a:cs typeface="Roboto Thin"/>
                  <a:sym typeface="Roboto Thin"/>
                </a:rPr>
                <a:t>04</a:t>
              </a:r>
              <a:endParaRPr sz="2600">
                <a:solidFill>
                  <a:srgbClr val="FFFFFF"/>
                </a:solidFill>
                <a:latin typeface="Roboto Thin"/>
                <a:ea typeface="Roboto Thin"/>
                <a:cs typeface="Roboto Thin"/>
                <a:sym typeface="Roboto Thin"/>
              </a:endParaRPr>
            </a:p>
          </p:txBody>
        </p:sp>
        <p:sp>
          <p:nvSpPr>
            <p:cNvPr id="147" name="Google Shape;147;p19"/>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0B7140"/>
                </a:buClr>
                <a:buSzPts val="800"/>
                <a:buFont typeface="Roboto"/>
                <a:buChar char="●"/>
              </a:pPr>
              <a:r>
                <a:rPr lang="es-EC" sz="800">
                  <a:solidFill>
                    <a:srgbClr val="0B7140"/>
                  </a:solidFill>
                  <a:latin typeface="Roboto"/>
                  <a:ea typeface="Roboto"/>
                  <a:cs typeface="Roboto"/>
                  <a:sym typeface="Roboto"/>
                </a:rPr>
                <a:t>Donec risus dolor porta venenatis </a:t>
              </a:r>
              <a:endParaRPr sz="800">
                <a:solidFill>
                  <a:srgbClr val="0B7140"/>
                </a:solidFill>
                <a:latin typeface="Roboto"/>
                <a:ea typeface="Roboto"/>
                <a:cs typeface="Roboto"/>
                <a:sym typeface="Roboto"/>
              </a:endParaRPr>
            </a:p>
            <a:p>
              <a:pPr marL="457200" lvl="0" indent="-279400" algn="l" rtl="0">
                <a:lnSpc>
                  <a:spcPct val="115000"/>
                </a:lnSpc>
                <a:spcBef>
                  <a:spcPts val="0"/>
                </a:spcBef>
                <a:spcAft>
                  <a:spcPts val="0"/>
                </a:spcAft>
                <a:buClr>
                  <a:srgbClr val="0B7140"/>
                </a:buClr>
                <a:buSzPts val="800"/>
                <a:buFont typeface="Roboto"/>
                <a:buChar char="●"/>
              </a:pPr>
              <a:r>
                <a:rPr lang="es-EC" sz="800">
                  <a:solidFill>
                    <a:srgbClr val="0B7140"/>
                  </a:solidFill>
                  <a:latin typeface="Roboto"/>
                  <a:ea typeface="Roboto"/>
                  <a:cs typeface="Roboto"/>
                  <a:sym typeface="Roboto"/>
                </a:rPr>
                <a:t>Pharetra luctus felis</a:t>
              </a:r>
              <a:endParaRPr sz="800">
                <a:solidFill>
                  <a:srgbClr val="0B7140"/>
                </a:solidFill>
                <a:latin typeface="Roboto"/>
                <a:ea typeface="Roboto"/>
                <a:cs typeface="Roboto"/>
                <a:sym typeface="Roboto"/>
              </a:endParaRPr>
            </a:p>
            <a:p>
              <a:pPr marL="457200" lvl="0" indent="-279400" algn="l" rtl="0">
                <a:lnSpc>
                  <a:spcPct val="115000"/>
                </a:lnSpc>
                <a:spcBef>
                  <a:spcPts val="0"/>
                </a:spcBef>
                <a:spcAft>
                  <a:spcPts val="0"/>
                </a:spcAft>
                <a:buClr>
                  <a:srgbClr val="0B7140"/>
                </a:buClr>
                <a:buSzPts val="800"/>
                <a:buFont typeface="Roboto"/>
                <a:buChar char="●"/>
              </a:pPr>
              <a:r>
                <a:rPr lang="es-EC" sz="800">
                  <a:solidFill>
                    <a:srgbClr val="0B7140"/>
                  </a:solidFill>
                  <a:latin typeface="Roboto"/>
                  <a:ea typeface="Roboto"/>
                  <a:cs typeface="Roboto"/>
                  <a:sym typeface="Roboto"/>
                </a:rPr>
                <a:t>Proin in tellus felis volutpat </a:t>
              </a:r>
              <a:endParaRPr sz="800">
                <a:solidFill>
                  <a:srgbClr val="0B7140"/>
                </a:solidFill>
                <a:latin typeface="Roboto"/>
                <a:ea typeface="Roboto"/>
                <a:cs typeface="Roboto"/>
                <a:sym typeface="Roboto"/>
              </a:endParaRPr>
            </a:p>
          </p:txBody>
        </p:sp>
      </p:grpSp>
      <p:grpSp>
        <p:nvGrpSpPr>
          <p:cNvPr id="148" name="Google Shape;148;p19"/>
          <p:cNvGrpSpPr/>
          <p:nvPr/>
        </p:nvGrpSpPr>
        <p:grpSpPr>
          <a:xfrm>
            <a:off x="592265" y="2469895"/>
            <a:ext cx="7549946" cy="555534"/>
            <a:chOff x="1593000" y="2322568"/>
            <a:chExt cx="5957975" cy="643500"/>
          </a:xfrm>
        </p:grpSpPr>
        <p:sp>
          <p:nvSpPr>
            <p:cNvPr id="149" name="Google Shape;149;p19"/>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9"/>
            <p:cNvSpPr/>
            <p:nvPr/>
          </p:nvSpPr>
          <p:spPr>
            <a:xfrm flipH="1">
              <a:off x="2283025" y="2322575"/>
              <a:ext cx="1844400" cy="6426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9"/>
            <p:cNvSpPr/>
            <p:nvPr/>
          </p:nvSpPr>
          <p:spPr>
            <a:xfrm rot="-5400000">
              <a:off x="3501574" y="1934671"/>
              <a:ext cx="643356" cy="1419149"/>
            </a:xfrm>
            <a:prstGeom prst="flowChartOffpageConnector">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9"/>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EC" sz="1000">
                  <a:solidFill>
                    <a:srgbClr val="FFFFFF"/>
                  </a:solidFill>
                  <a:latin typeface="Roboto Medium"/>
                  <a:ea typeface="Roboto Medium"/>
                  <a:cs typeface="Roboto Medium"/>
                  <a:sym typeface="Roboto Medium"/>
                </a:rPr>
                <a:t>Sistema de Leiper</a:t>
              </a:r>
              <a:endParaRPr sz="1000">
                <a:solidFill>
                  <a:srgbClr val="FFFFFF"/>
                </a:solidFill>
                <a:latin typeface="Roboto"/>
                <a:ea typeface="Roboto"/>
                <a:cs typeface="Roboto"/>
                <a:sym typeface="Roboto"/>
              </a:endParaRPr>
            </a:p>
          </p:txBody>
        </p:sp>
        <p:sp>
          <p:nvSpPr>
            <p:cNvPr id="153" name="Google Shape;153;p19"/>
            <p:cNvSpPr/>
            <p:nvPr/>
          </p:nvSpPr>
          <p:spPr>
            <a:xfrm>
              <a:off x="1593000" y="2322568"/>
              <a:ext cx="690000" cy="642300"/>
            </a:xfrm>
            <a:prstGeom prst="rect">
              <a:avLst/>
            </a:prstGeom>
            <a:solidFill>
              <a:srgbClr val="0B7743"/>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9"/>
            <p:cNvSpPr/>
            <p:nvPr/>
          </p:nvSpPr>
          <p:spPr>
            <a:xfrm>
              <a:off x="1593000" y="2322575"/>
              <a:ext cx="690000" cy="642600"/>
            </a:xfrm>
            <a:prstGeom prst="rect">
              <a:avLst/>
            </a:prstGeom>
            <a:solidFill>
              <a:srgbClr val="0C81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2600">
                  <a:solidFill>
                    <a:srgbClr val="FFFFFF"/>
                  </a:solidFill>
                  <a:latin typeface="Roboto Thin"/>
                  <a:ea typeface="Roboto Thin"/>
                  <a:cs typeface="Roboto Thin"/>
                  <a:sym typeface="Roboto Thin"/>
                </a:rPr>
                <a:t>03</a:t>
              </a:r>
              <a:endParaRPr sz="2600">
                <a:solidFill>
                  <a:srgbClr val="FFFFFF"/>
                </a:solidFill>
                <a:latin typeface="Roboto Thin"/>
                <a:ea typeface="Roboto Thin"/>
                <a:cs typeface="Roboto Thin"/>
                <a:sym typeface="Roboto Thin"/>
              </a:endParaRPr>
            </a:p>
          </p:txBody>
        </p:sp>
        <p:sp>
          <p:nvSpPr>
            <p:cNvPr id="155" name="Google Shape;155;p19"/>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0B7140"/>
                </a:buClr>
                <a:buSzPts val="800"/>
                <a:buFont typeface="Roboto"/>
                <a:buChar char="●"/>
              </a:pPr>
              <a:r>
                <a:rPr lang="es-EC" sz="800">
                  <a:solidFill>
                    <a:srgbClr val="0B7140"/>
                  </a:solidFill>
                  <a:latin typeface="Roboto"/>
                  <a:ea typeface="Roboto"/>
                  <a:cs typeface="Roboto"/>
                  <a:sym typeface="Roboto"/>
                </a:rPr>
                <a:t>Donec risus dolor porta venenatis </a:t>
              </a:r>
              <a:endParaRPr sz="800">
                <a:solidFill>
                  <a:srgbClr val="0B7140"/>
                </a:solidFill>
                <a:latin typeface="Roboto"/>
                <a:ea typeface="Roboto"/>
                <a:cs typeface="Roboto"/>
                <a:sym typeface="Roboto"/>
              </a:endParaRPr>
            </a:p>
            <a:p>
              <a:pPr marL="457200" lvl="0" indent="-279400" algn="l" rtl="0">
                <a:lnSpc>
                  <a:spcPct val="115000"/>
                </a:lnSpc>
                <a:spcBef>
                  <a:spcPts val="0"/>
                </a:spcBef>
                <a:spcAft>
                  <a:spcPts val="0"/>
                </a:spcAft>
                <a:buClr>
                  <a:srgbClr val="0B7140"/>
                </a:buClr>
                <a:buSzPts val="800"/>
                <a:buFont typeface="Roboto"/>
                <a:buChar char="●"/>
              </a:pPr>
              <a:r>
                <a:rPr lang="es-EC" sz="800">
                  <a:solidFill>
                    <a:srgbClr val="0B7140"/>
                  </a:solidFill>
                  <a:latin typeface="Roboto"/>
                  <a:ea typeface="Roboto"/>
                  <a:cs typeface="Roboto"/>
                  <a:sym typeface="Roboto"/>
                </a:rPr>
                <a:t>Pharetra luctus felis</a:t>
              </a:r>
              <a:endParaRPr sz="800">
                <a:solidFill>
                  <a:srgbClr val="0B7140"/>
                </a:solidFill>
                <a:latin typeface="Roboto"/>
                <a:ea typeface="Roboto"/>
                <a:cs typeface="Roboto"/>
                <a:sym typeface="Roboto"/>
              </a:endParaRPr>
            </a:p>
            <a:p>
              <a:pPr marL="457200" lvl="0" indent="-279400" algn="l" rtl="0">
                <a:lnSpc>
                  <a:spcPct val="115000"/>
                </a:lnSpc>
                <a:spcBef>
                  <a:spcPts val="0"/>
                </a:spcBef>
                <a:spcAft>
                  <a:spcPts val="0"/>
                </a:spcAft>
                <a:buClr>
                  <a:srgbClr val="0B7140"/>
                </a:buClr>
                <a:buSzPts val="800"/>
                <a:buFont typeface="Roboto"/>
                <a:buChar char="●"/>
              </a:pPr>
              <a:r>
                <a:rPr lang="es-EC" sz="800">
                  <a:solidFill>
                    <a:srgbClr val="0B7140"/>
                  </a:solidFill>
                  <a:latin typeface="Roboto"/>
                  <a:ea typeface="Roboto"/>
                  <a:cs typeface="Roboto"/>
                  <a:sym typeface="Roboto"/>
                </a:rPr>
                <a:t>Proin in tellus felis volutpat </a:t>
              </a:r>
              <a:endParaRPr sz="800">
                <a:solidFill>
                  <a:srgbClr val="0B7140"/>
                </a:solidFill>
                <a:latin typeface="Roboto"/>
                <a:ea typeface="Roboto"/>
                <a:cs typeface="Roboto"/>
                <a:sym typeface="Roboto"/>
              </a:endParaRPr>
            </a:p>
          </p:txBody>
        </p:sp>
      </p:grpSp>
      <p:grpSp>
        <p:nvGrpSpPr>
          <p:cNvPr id="156" name="Google Shape;156;p19"/>
          <p:cNvGrpSpPr/>
          <p:nvPr/>
        </p:nvGrpSpPr>
        <p:grpSpPr>
          <a:xfrm>
            <a:off x="592265" y="1904555"/>
            <a:ext cx="7549946" cy="555534"/>
            <a:chOff x="1593000" y="2322568"/>
            <a:chExt cx="5957975" cy="643500"/>
          </a:xfrm>
        </p:grpSpPr>
        <p:sp>
          <p:nvSpPr>
            <p:cNvPr id="157" name="Google Shape;157;p19"/>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9"/>
            <p:cNvSpPr/>
            <p:nvPr/>
          </p:nvSpPr>
          <p:spPr>
            <a:xfrm flipH="1">
              <a:off x="2283025" y="2322575"/>
              <a:ext cx="1844400" cy="6426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9"/>
            <p:cNvSpPr/>
            <p:nvPr/>
          </p:nvSpPr>
          <p:spPr>
            <a:xfrm rot="-5400000">
              <a:off x="3501574" y="1934671"/>
              <a:ext cx="643356" cy="1419149"/>
            </a:xfrm>
            <a:prstGeom prst="flowChartOffpageConnector">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9"/>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200000"/>
                </a:lnSpc>
                <a:spcBef>
                  <a:spcPts val="1400"/>
                </a:spcBef>
                <a:spcAft>
                  <a:spcPts val="0"/>
                </a:spcAft>
                <a:buClr>
                  <a:schemeClr val="dk1"/>
                </a:buClr>
                <a:buSzPts val="1100"/>
                <a:buFont typeface="Arial"/>
                <a:buNone/>
              </a:pPr>
              <a:r>
                <a:rPr lang="es-EC" sz="1000">
                  <a:solidFill>
                    <a:schemeClr val="lt1"/>
                  </a:solidFill>
                  <a:latin typeface="Roboto"/>
                  <a:ea typeface="Roboto"/>
                  <a:cs typeface="Roboto"/>
                  <a:sym typeface="Roboto"/>
                </a:rPr>
                <a:t>Teoría de los sistemas</a:t>
              </a:r>
              <a:endParaRPr sz="1000">
                <a:solidFill>
                  <a:schemeClr val="lt1"/>
                </a:solidFill>
                <a:latin typeface="Roboto"/>
                <a:ea typeface="Roboto"/>
                <a:cs typeface="Roboto"/>
                <a:sym typeface="Roboto"/>
              </a:endParaRPr>
            </a:p>
            <a:p>
              <a:pPr marL="0" lvl="0" indent="0" algn="l" rtl="0">
                <a:lnSpc>
                  <a:spcPct val="115000"/>
                </a:lnSpc>
                <a:spcBef>
                  <a:spcPts val="400"/>
                </a:spcBef>
                <a:spcAft>
                  <a:spcPts val="0"/>
                </a:spcAft>
                <a:buNone/>
              </a:pPr>
              <a:endParaRPr sz="1000">
                <a:solidFill>
                  <a:srgbClr val="FFFFFF"/>
                </a:solidFill>
                <a:latin typeface="Roboto Medium"/>
                <a:ea typeface="Roboto Medium"/>
                <a:cs typeface="Roboto Medium"/>
                <a:sym typeface="Roboto Medium"/>
              </a:endParaRPr>
            </a:p>
          </p:txBody>
        </p:sp>
        <p:sp>
          <p:nvSpPr>
            <p:cNvPr id="161" name="Google Shape;161;p19"/>
            <p:cNvSpPr/>
            <p:nvPr/>
          </p:nvSpPr>
          <p:spPr>
            <a:xfrm>
              <a:off x="1593000" y="2322568"/>
              <a:ext cx="690000" cy="642300"/>
            </a:xfrm>
            <a:prstGeom prst="rect">
              <a:avLst/>
            </a:prstGeom>
            <a:solidFill>
              <a:srgbClr val="0B7743"/>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9"/>
            <p:cNvSpPr/>
            <p:nvPr/>
          </p:nvSpPr>
          <p:spPr>
            <a:xfrm>
              <a:off x="1593000" y="2322575"/>
              <a:ext cx="690000" cy="642600"/>
            </a:xfrm>
            <a:prstGeom prst="rect">
              <a:avLst/>
            </a:prstGeom>
            <a:solidFill>
              <a:srgbClr val="0C81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2600">
                  <a:solidFill>
                    <a:srgbClr val="FFFFFF"/>
                  </a:solidFill>
                  <a:latin typeface="Roboto Thin"/>
                  <a:ea typeface="Roboto Thin"/>
                  <a:cs typeface="Roboto Thin"/>
                  <a:sym typeface="Roboto Thin"/>
                </a:rPr>
                <a:t>02</a:t>
              </a:r>
              <a:endParaRPr sz="2600">
                <a:solidFill>
                  <a:srgbClr val="FFFFFF"/>
                </a:solidFill>
                <a:latin typeface="Roboto Thin"/>
                <a:ea typeface="Roboto Thin"/>
                <a:cs typeface="Roboto Thin"/>
                <a:sym typeface="Roboto Thin"/>
              </a:endParaRPr>
            </a:p>
          </p:txBody>
        </p:sp>
        <p:sp>
          <p:nvSpPr>
            <p:cNvPr id="163" name="Google Shape;163;p19"/>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0B7140"/>
                </a:buClr>
                <a:buSzPts val="800"/>
                <a:buFont typeface="Roboto"/>
                <a:buChar char="●"/>
              </a:pPr>
              <a:r>
                <a:rPr lang="es-EC" sz="800">
                  <a:solidFill>
                    <a:srgbClr val="0B7140"/>
                  </a:solidFill>
                  <a:latin typeface="Roboto"/>
                  <a:ea typeface="Roboto"/>
                  <a:cs typeface="Roboto"/>
                  <a:sym typeface="Roboto"/>
                </a:rPr>
                <a:t>Donec risus dolor porta venenatis </a:t>
              </a:r>
              <a:endParaRPr sz="800">
                <a:solidFill>
                  <a:srgbClr val="0B7140"/>
                </a:solidFill>
                <a:latin typeface="Roboto"/>
                <a:ea typeface="Roboto"/>
                <a:cs typeface="Roboto"/>
                <a:sym typeface="Roboto"/>
              </a:endParaRPr>
            </a:p>
            <a:p>
              <a:pPr marL="457200" lvl="0" indent="-279400" algn="l" rtl="0">
                <a:lnSpc>
                  <a:spcPct val="115000"/>
                </a:lnSpc>
                <a:spcBef>
                  <a:spcPts val="0"/>
                </a:spcBef>
                <a:spcAft>
                  <a:spcPts val="0"/>
                </a:spcAft>
                <a:buClr>
                  <a:srgbClr val="0B7140"/>
                </a:buClr>
                <a:buSzPts val="800"/>
                <a:buFont typeface="Roboto"/>
                <a:buChar char="●"/>
              </a:pPr>
              <a:r>
                <a:rPr lang="es-EC" sz="800">
                  <a:solidFill>
                    <a:srgbClr val="0B7140"/>
                  </a:solidFill>
                  <a:latin typeface="Roboto"/>
                  <a:ea typeface="Roboto"/>
                  <a:cs typeface="Roboto"/>
                  <a:sym typeface="Roboto"/>
                </a:rPr>
                <a:t>Pharetra luctus felis</a:t>
              </a:r>
              <a:endParaRPr sz="800">
                <a:solidFill>
                  <a:srgbClr val="0B7140"/>
                </a:solidFill>
                <a:latin typeface="Roboto"/>
                <a:ea typeface="Roboto"/>
                <a:cs typeface="Roboto"/>
                <a:sym typeface="Roboto"/>
              </a:endParaRPr>
            </a:p>
            <a:p>
              <a:pPr marL="457200" lvl="0" indent="-279400" algn="l" rtl="0">
                <a:lnSpc>
                  <a:spcPct val="115000"/>
                </a:lnSpc>
                <a:spcBef>
                  <a:spcPts val="0"/>
                </a:spcBef>
                <a:spcAft>
                  <a:spcPts val="0"/>
                </a:spcAft>
                <a:buClr>
                  <a:srgbClr val="0B7140"/>
                </a:buClr>
                <a:buSzPts val="800"/>
                <a:buFont typeface="Roboto"/>
                <a:buChar char="●"/>
              </a:pPr>
              <a:r>
                <a:rPr lang="es-EC" sz="800">
                  <a:solidFill>
                    <a:srgbClr val="0B7140"/>
                  </a:solidFill>
                  <a:latin typeface="Roboto"/>
                  <a:ea typeface="Roboto"/>
                  <a:cs typeface="Roboto"/>
                  <a:sym typeface="Roboto"/>
                </a:rPr>
                <a:t>Proin in tellus felis volutpat </a:t>
              </a:r>
              <a:endParaRPr sz="800">
                <a:solidFill>
                  <a:srgbClr val="0B7140"/>
                </a:solidFill>
                <a:latin typeface="Roboto"/>
                <a:ea typeface="Roboto"/>
                <a:cs typeface="Roboto"/>
                <a:sym typeface="Roboto"/>
              </a:endParaRPr>
            </a:p>
          </p:txBody>
        </p:sp>
      </p:grpSp>
      <p:grpSp>
        <p:nvGrpSpPr>
          <p:cNvPr id="164" name="Google Shape;164;p19"/>
          <p:cNvGrpSpPr/>
          <p:nvPr/>
        </p:nvGrpSpPr>
        <p:grpSpPr>
          <a:xfrm>
            <a:off x="592265" y="1339202"/>
            <a:ext cx="7549946" cy="555534"/>
            <a:chOff x="1593000" y="2322568"/>
            <a:chExt cx="5957975" cy="643500"/>
          </a:xfrm>
        </p:grpSpPr>
        <p:sp>
          <p:nvSpPr>
            <p:cNvPr id="165" name="Google Shape;165;p19"/>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9"/>
            <p:cNvSpPr/>
            <p:nvPr/>
          </p:nvSpPr>
          <p:spPr>
            <a:xfrm flipH="1">
              <a:off x="2283025" y="2322575"/>
              <a:ext cx="1844400" cy="6426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9"/>
            <p:cNvSpPr/>
            <p:nvPr/>
          </p:nvSpPr>
          <p:spPr>
            <a:xfrm rot="-5400000">
              <a:off x="3501574" y="1934671"/>
              <a:ext cx="643356" cy="1419149"/>
            </a:xfrm>
            <a:prstGeom prst="flowChartOffpageConnector">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9"/>
            <p:cNvSpPr/>
            <p:nvPr/>
          </p:nvSpPr>
          <p:spPr>
            <a:xfrm>
              <a:off x="2342625" y="2399940"/>
              <a:ext cx="2190300" cy="495900"/>
            </a:xfrm>
            <a:prstGeom prst="rect">
              <a:avLst/>
            </a:prstGeom>
            <a:noFill/>
            <a:ln>
              <a:noFill/>
            </a:ln>
          </p:spPr>
          <p:txBody>
            <a:bodyPr spcFirstLastPara="1" wrap="square" lIns="91425" tIns="91425" rIns="91425" bIns="91425" anchor="ctr" anchorCtr="0">
              <a:noAutofit/>
            </a:bodyPr>
            <a:lstStyle/>
            <a:p>
              <a:pPr marL="0" lvl="0" indent="0" algn="l" rtl="0">
                <a:lnSpc>
                  <a:spcPct val="200000"/>
                </a:lnSpc>
                <a:spcBef>
                  <a:spcPts val="1400"/>
                </a:spcBef>
                <a:spcAft>
                  <a:spcPts val="0"/>
                </a:spcAft>
                <a:buClr>
                  <a:schemeClr val="dk1"/>
                </a:buClr>
                <a:buSzPts val="1100"/>
                <a:buFont typeface="Arial"/>
                <a:buNone/>
              </a:pPr>
              <a:r>
                <a:rPr lang="es-EC" sz="1000">
                  <a:solidFill>
                    <a:schemeClr val="lt1"/>
                  </a:solidFill>
                  <a:latin typeface="Roboto"/>
                  <a:ea typeface="Roboto"/>
                  <a:cs typeface="Roboto"/>
                  <a:sym typeface="Roboto"/>
                </a:rPr>
                <a:t>Teoría de Abraham Maslow</a:t>
              </a:r>
              <a:endParaRPr sz="1000">
                <a:solidFill>
                  <a:schemeClr val="lt1"/>
                </a:solidFill>
                <a:latin typeface="Roboto"/>
                <a:ea typeface="Roboto"/>
                <a:cs typeface="Roboto"/>
                <a:sym typeface="Roboto"/>
              </a:endParaRPr>
            </a:p>
            <a:p>
              <a:pPr marL="0" lvl="0" indent="0" algn="l" rtl="0">
                <a:lnSpc>
                  <a:spcPct val="115000"/>
                </a:lnSpc>
                <a:spcBef>
                  <a:spcPts val="400"/>
                </a:spcBef>
                <a:spcAft>
                  <a:spcPts val="0"/>
                </a:spcAft>
                <a:buNone/>
              </a:pPr>
              <a:endParaRPr sz="1000">
                <a:solidFill>
                  <a:srgbClr val="FFFFFF"/>
                </a:solidFill>
                <a:latin typeface="Roboto Medium"/>
                <a:ea typeface="Roboto Medium"/>
                <a:cs typeface="Roboto Medium"/>
                <a:sym typeface="Roboto Medium"/>
              </a:endParaRPr>
            </a:p>
          </p:txBody>
        </p:sp>
        <p:sp>
          <p:nvSpPr>
            <p:cNvPr id="169" name="Google Shape;169;p19"/>
            <p:cNvSpPr/>
            <p:nvPr/>
          </p:nvSpPr>
          <p:spPr>
            <a:xfrm>
              <a:off x="1593000" y="2322568"/>
              <a:ext cx="690000" cy="642300"/>
            </a:xfrm>
            <a:prstGeom prst="rect">
              <a:avLst/>
            </a:prstGeom>
            <a:solidFill>
              <a:srgbClr val="0B7743"/>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9"/>
            <p:cNvSpPr/>
            <p:nvPr/>
          </p:nvSpPr>
          <p:spPr>
            <a:xfrm>
              <a:off x="1593000" y="2322575"/>
              <a:ext cx="690000" cy="642600"/>
            </a:xfrm>
            <a:prstGeom prst="rect">
              <a:avLst/>
            </a:prstGeom>
            <a:solidFill>
              <a:srgbClr val="0C81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2600">
                  <a:solidFill>
                    <a:srgbClr val="FFFFFF"/>
                  </a:solidFill>
                  <a:latin typeface="Roboto Thin"/>
                  <a:ea typeface="Roboto Thin"/>
                  <a:cs typeface="Roboto Thin"/>
                  <a:sym typeface="Roboto Thin"/>
                </a:rPr>
                <a:t>01</a:t>
              </a:r>
              <a:endParaRPr sz="2600">
                <a:solidFill>
                  <a:srgbClr val="FFFFFF"/>
                </a:solidFill>
                <a:latin typeface="Roboto Thin"/>
                <a:ea typeface="Roboto Thin"/>
                <a:cs typeface="Roboto Thin"/>
                <a:sym typeface="Roboto Thin"/>
              </a:endParaRPr>
            </a:p>
          </p:txBody>
        </p:sp>
        <p:sp>
          <p:nvSpPr>
            <p:cNvPr id="171" name="Google Shape;171;p19"/>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0B7140"/>
                </a:buClr>
                <a:buSzPts val="800"/>
                <a:buFont typeface="Roboto"/>
                <a:buChar char="●"/>
              </a:pPr>
              <a:r>
                <a:rPr lang="es-EC" sz="800">
                  <a:solidFill>
                    <a:srgbClr val="0B7140"/>
                  </a:solidFill>
                  <a:latin typeface="Roboto"/>
                  <a:ea typeface="Roboto"/>
                  <a:cs typeface="Roboto"/>
                  <a:sym typeface="Roboto"/>
                </a:rPr>
                <a:t>Donec risus dolor porta venenatis </a:t>
              </a:r>
              <a:endParaRPr sz="800">
                <a:solidFill>
                  <a:srgbClr val="0B7140"/>
                </a:solidFill>
                <a:latin typeface="Roboto"/>
                <a:ea typeface="Roboto"/>
                <a:cs typeface="Roboto"/>
                <a:sym typeface="Roboto"/>
              </a:endParaRPr>
            </a:p>
            <a:p>
              <a:pPr marL="457200" lvl="0" indent="-279400" algn="l" rtl="0">
                <a:lnSpc>
                  <a:spcPct val="115000"/>
                </a:lnSpc>
                <a:spcBef>
                  <a:spcPts val="0"/>
                </a:spcBef>
                <a:spcAft>
                  <a:spcPts val="0"/>
                </a:spcAft>
                <a:buClr>
                  <a:srgbClr val="0B7140"/>
                </a:buClr>
                <a:buSzPts val="800"/>
                <a:buFont typeface="Roboto"/>
                <a:buChar char="●"/>
              </a:pPr>
              <a:r>
                <a:rPr lang="es-EC" sz="800">
                  <a:solidFill>
                    <a:srgbClr val="0B7140"/>
                  </a:solidFill>
                  <a:latin typeface="Roboto"/>
                  <a:ea typeface="Roboto"/>
                  <a:cs typeface="Roboto"/>
                  <a:sym typeface="Roboto"/>
                </a:rPr>
                <a:t>Pharetra luctus felis</a:t>
              </a:r>
              <a:endParaRPr sz="800">
                <a:solidFill>
                  <a:srgbClr val="0B7140"/>
                </a:solidFill>
                <a:latin typeface="Roboto"/>
                <a:ea typeface="Roboto"/>
                <a:cs typeface="Roboto"/>
                <a:sym typeface="Roboto"/>
              </a:endParaRPr>
            </a:p>
            <a:p>
              <a:pPr marL="457200" lvl="0" indent="-279400" algn="l" rtl="0">
                <a:lnSpc>
                  <a:spcPct val="115000"/>
                </a:lnSpc>
                <a:spcBef>
                  <a:spcPts val="0"/>
                </a:spcBef>
                <a:spcAft>
                  <a:spcPts val="0"/>
                </a:spcAft>
                <a:buClr>
                  <a:srgbClr val="0B7140"/>
                </a:buClr>
                <a:buSzPts val="800"/>
                <a:buFont typeface="Roboto"/>
                <a:buChar char="●"/>
              </a:pPr>
              <a:r>
                <a:rPr lang="es-EC" sz="800">
                  <a:solidFill>
                    <a:srgbClr val="0B7140"/>
                  </a:solidFill>
                  <a:latin typeface="Roboto"/>
                  <a:ea typeface="Roboto"/>
                  <a:cs typeface="Roboto"/>
                  <a:sym typeface="Roboto"/>
                </a:rPr>
                <a:t>Proin in tellus felis volutpat </a:t>
              </a:r>
              <a:endParaRPr sz="800">
                <a:solidFill>
                  <a:srgbClr val="0B7140"/>
                </a:solidFill>
                <a:latin typeface="Roboto"/>
                <a:ea typeface="Roboto"/>
                <a:cs typeface="Roboto"/>
                <a:sym typeface="Roboto"/>
              </a:endParaRPr>
            </a:p>
          </p:txBody>
        </p:sp>
      </p:grpSp>
      <p:grpSp>
        <p:nvGrpSpPr>
          <p:cNvPr id="172" name="Google Shape;172;p19"/>
          <p:cNvGrpSpPr/>
          <p:nvPr/>
        </p:nvGrpSpPr>
        <p:grpSpPr>
          <a:xfrm>
            <a:off x="592281" y="4165963"/>
            <a:ext cx="7549946" cy="555534"/>
            <a:chOff x="1593000" y="2322568"/>
            <a:chExt cx="5957975" cy="643500"/>
          </a:xfrm>
        </p:grpSpPr>
        <p:sp>
          <p:nvSpPr>
            <p:cNvPr id="173" name="Google Shape;173;p19"/>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9"/>
            <p:cNvSpPr/>
            <p:nvPr/>
          </p:nvSpPr>
          <p:spPr>
            <a:xfrm flipH="1">
              <a:off x="2283025" y="2322575"/>
              <a:ext cx="1844400" cy="6426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9"/>
            <p:cNvSpPr/>
            <p:nvPr/>
          </p:nvSpPr>
          <p:spPr>
            <a:xfrm rot="-5400000">
              <a:off x="3501574" y="1934671"/>
              <a:ext cx="643356" cy="1419149"/>
            </a:xfrm>
            <a:prstGeom prst="flowChartOffpageConnector">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9"/>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EC" sz="1000">
                  <a:solidFill>
                    <a:srgbClr val="FFFFFF"/>
                  </a:solidFill>
                  <a:latin typeface="Roboto Medium"/>
                  <a:ea typeface="Roboto Medium"/>
                  <a:cs typeface="Roboto Medium"/>
                  <a:sym typeface="Roboto Medium"/>
                </a:rPr>
                <a:t>Calidad turística</a:t>
              </a:r>
              <a:endParaRPr sz="1000">
                <a:solidFill>
                  <a:srgbClr val="FFFFFF"/>
                </a:solidFill>
                <a:latin typeface="Roboto"/>
                <a:ea typeface="Roboto"/>
                <a:cs typeface="Roboto"/>
                <a:sym typeface="Roboto"/>
              </a:endParaRPr>
            </a:p>
          </p:txBody>
        </p:sp>
        <p:sp>
          <p:nvSpPr>
            <p:cNvPr id="177" name="Google Shape;177;p19"/>
            <p:cNvSpPr/>
            <p:nvPr/>
          </p:nvSpPr>
          <p:spPr>
            <a:xfrm>
              <a:off x="1593000" y="2322568"/>
              <a:ext cx="690000" cy="642300"/>
            </a:xfrm>
            <a:prstGeom prst="rect">
              <a:avLst/>
            </a:prstGeom>
            <a:solidFill>
              <a:srgbClr val="0B7743"/>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9"/>
            <p:cNvSpPr/>
            <p:nvPr/>
          </p:nvSpPr>
          <p:spPr>
            <a:xfrm>
              <a:off x="1593000" y="2322575"/>
              <a:ext cx="690000" cy="642600"/>
            </a:xfrm>
            <a:prstGeom prst="rect">
              <a:avLst/>
            </a:prstGeom>
            <a:solidFill>
              <a:srgbClr val="0C81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2600">
                  <a:solidFill>
                    <a:srgbClr val="FFFFFF"/>
                  </a:solidFill>
                  <a:latin typeface="Roboto Thin"/>
                  <a:ea typeface="Roboto Thin"/>
                  <a:cs typeface="Roboto Thin"/>
                  <a:sym typeface="Roboto Thin"/>
                </a:rPr>
                <a:t>05</a:t>
              </a:r>
              <a:endParaRPr sz="2600">
                <a:solidFill>
                  <a:srgbClr val="FFFFFF"/>
                </a:solidFill>
                <a:latin typeface="Roboto Thin"/>
                <a:ea typeface="Roboto Thin"/>
                <a:cs typeface="Roboto Thin"/>
                <a:sym typeface="Roboto Thin"/>
              </a:endParaRPr>
            </a:p>
          </p:txBody>
        </p:sp>
        <p:sp>
          <p:nvSpPr>
            <p:cNvPr id="179" name="Google Shape;179;p19"/>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0B7140"/>
                </a:buClr>
                <a:buSzPts val="800"/>
                <a:buFont typeface="Roboto"/>
                <a:buChar char="●"/>
              </a:pPr>
              <a:r>
                <a:rPr lang="es-EC" sz="800">
                  <a:solidFill>
                    <a:srgbClr val="0B7140"/>
                  </a:solidFill>
                  <a:latin typeface="Roboto"/>
                  <a:ea typeface="Roboto"/>
                  <a:cs typeface="Roboto"/>
                  <a:sym typeface="Roboto"/>
                </a:rPr>
                <a:t>Donec risus dolor porta venenatis </a:t>
              </a:r>
              <a:endParaRPr sz="800">
                <a:solidFill>
                  <a:srgbClr val="0B7140"/>
                </a:solidFill>
                <a:latin typeface="Roboto"/>
                <a:ea typeface="Roboto"/>
                <a:cs typeface="Roboto"/>
                <a:sym typeface="Roboto"/>
              </a:endParaRPr>
            </a:p>
            <a:p>
              <a:pPr marL="457200" lvl="0" indent="-279400" algn="l" rtl="0">
                <a:lnSpc>
                  <a:spcPct val="115000"/>
                </a:lnSpc>
                <a:spcBef>
                  <a:spcPts val="0"/>
                </a:spcBef>
                <a:spcAft>
                  <a:spcPts val="0"/>
                </a:spcAft>
                <a:buClr>
                  <a:srgbClr val="0B7140"/>
                </a:buClr>
                <a:buSzPts val="800"/>
                <a:buFont typeface="Roboto"/>
                <a:buChar char="●"/>
              </a:pPr>
              <a:r>
                <a:rPr lang="es-EC" sz="800">
                  <a:solidFill>
                    <a:srgbClr val="0B7140"/>
                  </a:solidFill>
                  <a:latin typeface="Roboto"/>
                  <a:ea typeface="Roboto"/>
                  <a:cs typeface="Roboto"/>
                  <a:sym typeface="Roboto"/>
                </a:rPr>
                <a:t>Pharetra luctus felis</a:t>
              </a:r>
              <a:endParaRPr sz="800">
                <a:solidFill>
                  <a:srgbClr val="0B7140"/>
                </a:solidFill>
                <a:latin typeface="Roboto"/>
                <a:ea typeface="Roboto"/>
                <a:cs typeface="Roboto"/>
                <a:sym typeface="Roboto"/>
              </a:endParaRPr>
            </a:p>
            <a:p>
              <a:pPr marL="457200" lvl="0" indent="-279400" algn="l" rtl="0">
                <a:lnSpc>
                  <a:spcPct val="115000"/>
                </a:lnSpc>
                <a:spcBef>
                  <a:spcPts val="0"/>
                </a:spcBef>
                <a:spcAft>
                  <a:spcPts val="0"/>
                </a:spcAft>
                <a:buClr>
                  <a:srgbClr val="0B7140"/>
                </a:buClr>
                <a:buSzPts val="800"/>
                <a:buFont typeface="Roboto"/>
                <a:buChar char="●"/>
              </a:pPr>
              <a:r>
                <a:rPr lang="es-EC" sz="800">
                  <a:solidFill>
                    <a:srgbClr val="0B7140"/>
                  </a:solidFill>
                  <a:latin typeface="Roboto"/>
                  <a:ea typeface="Roboto"/>
                  <a:cs typeface="Roboto"/>
                  <a:sym typeface="Roboto"/>
                </a:rPr>
                <a:t>Proin in tellus felis volutpat </a:t>
              </a:r>
              <a:endParaRPr sz="800">
                <a:solidFill>
                  <a:srgbClr val="0B7140"/>
                </a:solidFill>
                <a:latin typeface="Roboto"/>
                <a:ea typeface="Roboto"/>
                <a:cs typeface="Roboto"/>
                <a:sym typeface="Roboto"/>
              </a:endParaRPr>
            </a:p>
          </p:txBody>
        </p:sp>
      </p:grpSp>
      <p:grpSp>
        <p:nvGrpSpPr>
          <p:cNvPr id="180" name="Google Shape;180;p19"/>
          <p:cNvGrpSpPr/>
          <p:nvPr/>
        </p:nvGrpSpPr>
        <p:grpSpPr>
          <a:xfrm>
            <a:off x="592249" y="4731316"/>
            <a:ext cx="7549946" cy="555534"/>
            <a:chOff x="1593000" y="2322568"/>
            <a:chExt cx="5957975" cy="643500"/>
          </a:xfrm>
        </p:grpSpPr>
        <p:sp>
          <p:nvSpPr>
            <p:cNvPr id="181" name="Google Shape;181;p19"/>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9"/>
            <p:cNvSpPr/>
            <p:nvPr/>
          </p:nvSpPr>
          <p:spPr>
            <a:xfrm flipH="1">
              <a:off x="2283025" y="2322575"/>
              <a:ext cx="1844400" cy="6426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9"/>
            <p:cNvSpPr/>
            <p:nvPr/>
          </p:nvSpPr>
          <p:spPr>
            <a:xfrm rot="-5400000">
              <a:off x="3501574" y="1934671"/>
              <a:ext cx="643356" cy="1419149"/>
            </a:xfrm>
            <a:prstGeom prst="flowChartOffpageConnector">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9"/>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EC" sz="1000">
                  <a:solidFill>
                    <a:srgbClr val="FFFFFF"/>
                  </a:solidFill>
                  <a:latin typeface="Roboto Medium"/>
                  <a:ea typeface="Roboto Medium"/>
                  <a:cs typeface="Roboto Medium"/>
                  <a:sym typeface="Roboto Medium"/>
                </a:rPr>
                <a:t>Seguridad turística</a:t>
              </a:r>
              <a:endParaRPr sz="1000">
                <a:solidFill>
                  <a:srgbClr val="FFFFFF"/>
                </a:solidFill>
                <a:latin typeface="Roboto"/>
                <a:ea typeface="Roboto"/>
                <a:cs typeface="Roboto"/>
                <a:sym typeface="Roboto"/>
              </a:endParaRPr>
            </a:p>
          </p:txBody>
        </p:sp>
        <p:sp>
          <p:nvSpPr>
            <p:cNvPr id="185" name="Google Shape;185;p19"/>
            <p:cNvSpPr/>
            <p:nvPr/>
          </p:nvSpPr>
          <p:spPr>
            <a:xfrm>
              <a:off x="1593000" y="2322568"/>
              <a:ext cx="690000" cy="642300"/>
            </a:xfrm>
            <a:prstGeom prst="rect">
              <a:avLst/>
            </a:prstGeom>
            <a:solidFill>
              <a:srgbClr val="0B7743"/>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9"/>
            <p:cNvSpPr/>
            <p:nvPr/>
          </p:nvSpPr>
          <p:spPr>
            <a:xfrm>
              <a:off x="1593000" y="2322575"/>
              <a:ext cx="690000" cy="642600"/>
            </a:xfrm>
            <a:prstGeom prst="rect">
              <a:avLst/>
            </a:prstGeom>
            <a:solidFill>
              <a:srgbClr val="0C81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2600">
                  <a:solidFill>
                    <a:srgbClr val="FFFFFF"/>
                  </a:solidFill>
                  <a:latin typeface="Roboto Thin"/>
                  <a:ea typeface="Roboto Thin"/>
                  <a:cs typeface="Roboto Thin"/>
                  <a:sym typeface="Roboto Thin"/>
                </a:rPr>
                <a:t>05</a:t>
              </a:r>
              <a:endParaRPr sz="2600">
                <a:solidFill>
                  <a:srgbClr val="FFFFFF"/>
                </a:solidFill>
                <a:latin typeface="Roboto Thin"/>
                <a:ea typeface="Roboto Thin"/>
                <a:cs typeface="Roboto Thin"/>
                <a:sym typeface="Roboto Thin"/>
              </a:endParaRPr>
            </a:p>
          </p:txBody>
        </p:sp>
        <p:sp>
          <p:nvSpPr>
            <p:cNvPr id="187" name="Google Shape;187;p19"/>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0B7140"/>
                </a:buClr>
                <a:buSzPts val="800"/>
                <a:buFont typeface="Roboto"/>
                <a:buChar char="●"/>
              </a:pPr>
              <a:r>
                <a:rPr lang="es-EC" sz="800">
                  <a:solidFill>
                    <a:srgbClr val="0B7140"/>
                  </a:solidFill>
                  <a:latin typeface="Roboto"/>
                  <a:ea typeface="Roboto"/>
                  <a:cs typeface="Roboto"/>
                  <a:sym typeface="Roboto"/>
                </a:rPr>
                <a:t>Donec risus dolor porta venenatis </a:t>
              </a:r>
              <a:endParaRPr sz="800">
                <a:solidFill>
                  <a:srgbClr val="0B7140"/>
                </a:solidFill>
                <a:latin typeface="Roboto"/>
                <a:ea typeface="Roboto"/>
                <a:cs typeface="Roboto"/>
                <a:sym typeface="Roboto"/>
              </a:endParaRPr>
            </a:p>
            <a:p>
              <a:pPr marL="457200" lvl="0" indent="-279400" algn="l" rtl="0">
                <a:lnSpc>
                  <a:spcPct val="115000"/>
                </a:lnSpc>
                <a:spcBef>
                  <a:spcPts val="0"/>
                </a:spcBef>
                <a:spcAft>
                  <a:spcPts val="0"/>
                </a:spcAft>
                <a:buClr>
                  <a:srgbClr val="0B7140"/>
                </a:buClr>
                <a:buSzPts val="800"/>
                <a:buFont typeface="Roboto"/>
                <a:buChar char="●"/>
              </a:pPr>
              <a:r>
                <a:rPr lang="es-EC" sz="800">
                  <a:solidFill>
                    <a:srgbClr val="0B7140"/>
                  </a:solidFill>
                  <a:latin typeface="Roboto"/>
                  <a:ea typeface="Roboto"/>
                  <a:cs typeface="Roboto"/>
                  <a:sym typeface="Roboto"/>
                </a:rPr>
                <a:t>Pharetra luctus felis</a:t>
              </a:r>
              <a:endParaRPr sz="800">
                <a:solidFill>
                  <a:srgbClr val="0B7140"/>
                </a:solidFill>
                <a:latin typeface="Roboto"/>
                <a:ea typeface="Roboto"/>
                <a:cs typeface="Roboto"/>
                <a:sym typeface="Roboto"/>
              </a:endParaRPr>
            </a:p>
            <a:p>
              <a:pPr marL="457200" lvl="0" indent="-279400" algn="l" rtl="0">
                <a:lnSpc>
                  <a:spcPct val="115000"/>
                </a:lnSpc>
                <a:spcBef>
                  <a:spcPts val="0"/>
                </a:spcBef>
                <a:spcAft>
                  <a:spcPts val="0"/>
                </a:spcAft>
                <a:buClr>
                  <a:srgbClr val="0B7140"/>
                </a:buClr>
                <a:buSzPts val="800"/>
                <a:buFont typeface="Roboto"/>
                <a:buChar char="●"/>
              </a:pPr>
              <a:r>
                <a:rPr lang="es-EC" sz="800">
                  <a:solidFill>
                    <a:srgbClr val="0B7140"/>
                  </a:solidFill>
                  <a:latin typeface="Roboto"/>
                  <a:ea typeface="Roboto"/>
                  <a:cs typeface="Roboto"/>
                  <a:sym typeface="Roboto"/>
                </a:rPr>
                <a:t>Proin in tellus felis volutpat </a:t>
              </a:r>
              <a:endParaRPr sz="800">
                <a:solidFill>
                  <a:srgbClr val="0B7140"/>
                </a:solidFill>
                <a:latin typeface="Roboto"/>
                <a:ea typeface="Roboto"/>
                <a:cs typeface="Roboto"/>
                <a:sym typeface="Roboto"/>
              </a:endParaRPr>
            </a:p>
          </p:txBody>
        </p:sp>
      </p:grpSp>
      <p:grpSp>
        <p:nvGrpSpPr>
          <p:cNvPr id="188" name="Google Shape;188;p19"/>
          <p:cNvGrpSpPr/>
          <p:nvPr/>
        </p:nvGrpSpPr>
        <p:grpSpPr>
          <a:xfrm>
            <a:off x="592281" y="5296669"/>
            <a:ext cx="7549946" cy="555534"/>
            <a:chOff x="1593000" y="2322568"/>
            <a:chExt cx="5957975" cy="643500"/>
          </a:xfrm>
        </p:grpSpPr>
        <p:sp>
          <p:nvSpPr>
            <p:cNvPr id="189" name="Google Shape;189;p19"/>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9"/>
            <p:cNvSpPr/>
            <p:nvPr/>
          </p:nvSpPr>
          <p:spPr>
            <a:xfrm flipH="1">
              <a:off x="2283025" y="2322575"/>
              <a:ext cx="1844400" cy="642600"/>
            </a:xfrm>
            <a:prstGeom prst="rect">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9"/>
            <p:cNvSpPr/>
            <p:nvPr/>
          </p:nvSpPr>
          <p:spPr>
            <a:xfrm rot="-5400000">
              <a:off x="3501574" y="1934671"/>
              <a:ext cx="643356" cy="1419149"/>
            </a:xfrm>
            <a:prstGeom prst="flowChartOffpageConnector">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9"/>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EC" sz="1000">
                  <a:solidFill>
                    <a:srgbClr val="FFFFFF"/>
                  </a:solidFill>
                  <a:latin typeface="Roboto Medium"/>
                  <a:ea typeface="Roboto Medium"/>
                  <a:cs typeface="Roboto Medium"/>
                  <a:sym typeface="Roboto Medium"/>
                </a:rPr>
                <a:t>Estrategia</a:t>
              </a:r>
              <a:endParaRPr sz="1000">
                <a:solidFill>
                  <a:srgbClr val="FFFFFF"/>
                </a:solidFill>
                <a:latin typeface="Roboto"/>
                <a:ea typeface="Roboto"/>
                <a:cs typeface="Roboto"/>
                <a:sym typeface="Roboto"/>
              </a:endParaRPr>
            </a:p>
          </p:txBody>
        </p:sp>
        <p:sp>
          <p:nvSpPr>
            <p:cNvPr id="193" name="Google Shape;193;p19"/>
            <p:cNvSpPr/>
            <p:nvPr/>
          </p:nvSpPr>
          <p:spPr>
            <a:xfrm>
              <a:off x="1593000" y="2322568"/>
              <a:ext cx="690000" cy="642300"/>
            </a:xfrm>
            <a:prstGeom prst="rect">
              <a:avLst/>
            </a:prstGeom>
            <a:solidFill>
              <a:srgbClr val="0B7743"/>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9"/>
            <p:cNvSpPr/>
            <p:nvPr/>
          </p:nvSpPr>
          <p:spPr>
            <a:xfrm>
              <a:off x="1593000" y="2322575"/>
              <a:ext cx="690000" cy="642600"/>
            </a:xfrm>
            <a:prstGeom prst="rect">
              <a:avLst/>
            </a:prstGeom>
            <a:solidFill>
              <a:srgbClr val="0C81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2600">
                  <a:solidFill>
                    <a:srgbClr val="FFFFFF"/>
                  </a:solidFill>
                  <a:latin typeface="Roboto Thin"/>
                  <a:ea typeface="Roboto Thin"/>
                  <a:cs typeface="Roboto Thin"/>
                  <a:sym typeface="Roboto Thin"/>
                </a:rPr>
                <a:t>05</a:t>
              </a:r>
              <a:endParaRPr sz="2600">
                <a:solidFill>
                  <a:srgbClr val="FFFFFF"/>
                </a:solidFill>
                <a:latin typeface="Roboto Thin"/>
                <a:ea typeface="Roboto Thin"/>
                <a:cs typeface="Roboto Thin"/>
                <a:sym typeface="Roboto Thin"/>
              </a:endParaRPr>
            </a:p>
          </p:txBody>
        </p:sp>
        <p:sp>
          <p:nvSpPr>
            <p:cNvPr id="195" name="Google Shape;195;p19"/>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0B7140"/>
                </a:buClr>
                <a:buSzPts val="800"/>
                <a:buFont typeface="Roboto"/>
                <a:buChar char="●"/>
              </a:pPr>
              <a:r>
                <a:rPr lang="es-EC" sz="800">
                  <a:solidFill>
                    <a:srgbClr val="0B7140"/>
                  </a:solidFill>
                  <a:latin typeface="Roboto"/>
                  <a:ea typeface="Roboto"/>
                  <a:cs typeface="Roboto"/>
                  <a:sym typeface="Roboto"/>
                </a:rPr>
                <a:t>Donec risus dolor porta venenatis </a:t>
              </a:r>
              <a:endParaRPr sz="800">
                <a:solidFill>
                  <a:srgbClr val="0B7140"/>
                </a:solidFill>
                <a:latin typeface="Roboto"/>
                <a:ea typeface="Roboto"/>
                <a:cs typeface="Roboto"/>
                <a:sym typeface="Roboto"/>
              </a:endParaRPr>
            </a:p>
            <a:p>
              <a:pPr marL="457200" lvl="0" indent="-279400" algn="l" rtl="0">
                <a:lnSpc>
                  <a:spcPct val="115000"/>
                </a:lnSpc>
                <a:spcBef>
                  <a:spcPts val="0"/>
                </a:spcBef>
                <a:spcAft>
                  <a:spcPts val="0"/>
                </a:spcAft>
                <a:buClr>
                  <a:srgbClr val="0B7140"/>
                </a:buClr>
                <a:buSzPts val="800"/>
                <a:buFont typeface="Roboto"/>
                <a:buChar char="●"/>
              </a:pPr>
              <a:r>
                <a:rPr lang="es-EC" sz="800">
                  <a:solidFill>
                    <a:srgbClr val="0B7140"/>
                  </a:solidFill>
                  <a:latin typeface="Roboto"/>
                  <a:ea typeface="Roboto"/>
                  <a:cs typeface="Roboto"/>
                  <a:sym typeface="Roboto"/>
                </a:rPr>
                <a:t>Pharetra luctus felis</a:t>
              </a:r>
              <a:endParaRPr sz="800">
                <a:solidFill>
                  <a:srgbClr val="0B7140"/>
                </a:solidFill>
                <a:latin typeface="Roboto"/>
                <a:ea typeface="Roboto"/>
                <a:cs typeface="Roboto"/>
                <a:sym typeface="Roboto"/>
              </a:endParaRPr>
            </a:p>
            <a:p>
              <a:pPr marL="457200" lvl="0" indent="-279400" algn="l" rtl="0">
                <a:lnSpc>
                  <a:spcPct val="115000"/>
                </a:lnSpc>
                <a:spcBef>
                  <a:spcPts val="0"/>
                </a:spcBef>
                <a:spcAft>
                  <a:spcPts val="0"/>
                </a:spcAft>
                <a:buClr>
                  <a:srgbClr val="0B7140"/>
                </a:buClr>
                <a:buSzPts val="800"/>
                <a:buFont typeface="Roboto"/>
                <a:buChar char="●"/>
              </a:pPr>
              <a:r>
                <a:rPr lang="es-EC" sz="800">
                  <a:solidFill>
                    <a:srgbClr val="0B7140"/>
                  </a:solidFill>
                  <a:latin typeface="Roboto"/>
                  <a:ea typeface="Roboto"/>
                  <a:cs typeface="Roboto"/>
                  <a:sym typeface="Roboto"/>
                </a:rPr>
                <a:t>Proin in tellus felis volutpat </a:t>
              </a:r>
              <a:endParaRPr sz="800">
                <a:solidFill>
                  <a:srgbClr val="0B7140"/>
                </a:solidFill>
                <a:latin typeface="Roboto"/>
                <a:ea typeface="Roboto"/>
                <a:cs typeface="Roboto"/>
                <a:sym typeface="Roboto"/>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0"/>
          <p:cNvSpPr txBox="1">
            <a:spLocks noGrp="1"/>
          </p:cNvSpPr>
          <p:nvPr>
            <p:ph type="sldNum" idx="12"/>
          </p:nvPr>
        </p:nvSpPr>
        <p:spPr>
          <a:xfrm>
            <a:off x="7812360" y="6658074"/>
            <a:ext cx="874500" cy="213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500"/>
              <a:buFont typeface="Arial"/>
              <a:buNone/>
            </a:pPr>
            <a:r>
              <a:rPr lang="es-EC"/>
              <a:t>VERSIÓN: 1.0</a:t>
            </a:r>
            <a:endParaRPr/>
          </a:p>
        </p:txBody>
      </p:sp>
      <p:sp>
        <p:nvSpPr>
          <p:cNvPr id="202" name="Google Shape;202;p20"/>
          <p:cNvSpPr txBox="1"/>
          <p:nvPr/>
        </p:nvSpPr>
        <p:spPr>
          <a:xfrm>
            <a:off x="427325" y="636000"/>
            <a:ext cx="4743600" cy="52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C" sz="2200">
                <a:latin typeface="Open Sans ExtraBold"/>
                <a:ea typeface="Open Sans ExtraBold"/>
                <a:cs typeface="Open Sans ExtraBold"/>
                <a:sym typeface="Open Sans ExtraBold"/>
              </a:rPr>
              <a:t>Marco referencial</a:t>
            </a:r>
            <a:endParaRPr sz="2200">
              <a:latin typeface="Open Sans ExtraBold"/>
              <a:ea typeface="Open Sans ExtraBold"/>
              <a:cs typeface="Open Sans ExtraBold"/>
              <a:sym typeface="Open Sans ExtraBold"/>
            </a:endParaRPr>
          </a:p>
        </p:txBody>
      </p:sp>
      <p:sp>
        <p:nvSpPr>
          <p:cNvPr id="203" name="Google Shape;203;p20"/>
          <p:cNvSpPr/>
          <p:nvPr/>
        </p:nvSpPr>
        <p:spPr>
          <a:xfrm>
            <a:off x="3297500" y="2164481"/>
            <a:ext cx="2540100" cy="2540100"/>
          </a:xfrm>
          <a:prstGeom prst="donut">
            <a:avLst>
              <a:gd name="adj" fmla="val 16067"/>
            </a:avLst>
          </a:prstGeom>
          <a:solidFill>
            <a:srgbClr val="000000">
              <a:alpha val="10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 name="Google Shape;204;p20"/>
          <p:cNvGrpSpPr/>
          <p:nvPr/>
        </p:nvGrpSpPr>
        <p:grpSpPr>
          <a:xfrm>
            <a:off x="5214011" y="1850420"/>
            <a:ext cx="1795295" cy="804276"/>
            <a:chOff x="5214050" y="851693"/>
            <a:chExt cx="1795295" cy="680379"/>
          </a:xfrm>
        </p:grpSpPr>
        <p:cxnSp>
          <p:nvCxnSpPr>
            <p:cNvPr id="205" name="Google Shape;205;p20"/>
            <p:cNvCxnSpPr/>
            <p:nvPr/>
          </p:nvCxnSpPr>
          <p:spPr>
            <a:xfrm flipH="1">
              <a:off x="5214050" y="1153772"/>
              <a:ext cx="273000" cy="378300"/>
            </a:xfrm>
            <a:prstGeom prst="straightConnector1">
              <a:avLst/>
            </a:prstGeom>
            <a:noFill/>
            <a:ln w="19050" cap="flat" cmpd="sng">
              <a:solidFill>
                <a:srgbClr val="085631"/>
              </a:solidFill>
              <a:prstDash val="solid"/>
              <a:round/>
              <a:headEnd type="oval" w="med" len="med"/>
              <a:tailEnd type="none" w="sm" len="sm"/>
            </a:ln>
          </p:spPr>
        </p:cxnSp>
        <p:sp>
          <p:nvSpPr>
            <p:cNvPr id="206" name="Google Shape;206;p20"/>
            <p:cNvSpPr txBox="1"/>
            <p:nvPr/>
          </p:nvSpPr>
          <p:spPr>
            <a:xfrm>
              <a:off x="5514145" y="851693"/>
              <a:ext cx="1495200" cy="66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EC" sz="800">
                  <a:latin typeface="Roboto"/>
                  <a:ea typeface="Roboto"/>
                  <a:cs typeface="Roboto"/>
                  <a:sym typeface="Roboto"/>
                </a:rPr>
                <a:t>Bogotá, Colombia</a:t>
              </a:r>
              <a:endParaRPr sz="800">
                <a:latin typeface="Roboto"/>
                <a:ea typeface="Roboto"/>
                <a:cs typeface="Roboto"/>
                <a:sym typeface="Roboto"/>
              </a:endParaRPr>
            </a:p>
            <a:p>
              <a:pPr marL="0" lvl="0" indent="0" algn="l" rtl="0">
                <a:lnSpc>
                  <a:spcPct val="115000"/>
                </a:lnSpc>
                <a:spcBef>
                  <a:spcPts val="0"/>
                </a:spcBef>
                <a:spcAft>
                  <a:spcPts val="0"/>
                </a:spcAft>
                <a:buNone/>
              </a:pPr>
              <a:endParaRPr sz="600">
                <a:latin typeface="Roboto"/>
                <a:ea typeface="Roboto"/>
                <a:cs typeface="Roboto"/>
                <a:sym typeface="Roboto"/>
              </a:endParaRPr>
            </a:p>
            <a:p>
              <a:pPr marL="0" lvl="0" indent="0" algn="l" rtl="0">
                <a:lnSpc>
                  <a:spcPct val="115000"/>
                </a:lnSpc>
                <a:spcBef>
                  <a:spcPts val="0"/>
                </a:spcBef>
                <a:spcAft>
                  <a:spcPts val="0"/>
                </a:spcAft>
                <a:buNone/>
              </a:pPr>
              <a:r>
                <a:rPr lang="es-EC" sz="800" b="1">
                  <a:latin typeface="Roboto"/>
                  <a:ea typeface="Roboto"/>
                  <a:cs typeface="Roboto"/>
                  <a:sym typeface="Roboto"/>
                </a:rPr>
                <a:t>El turismo de aventura como factor de desarrollo </a:t>
              </a:r>
              <a:endParaRPr sz="800" b="1">
                <a:latin typeface="Roboto"/>
                <a:ea typeface="Roboto"/>
                <a:cs typeface="Roboto"/>
                <a:sym typeface="Roboto"/>
              </a:endParaRPr>
            </a:p>
            <a:p>
              <a:pPr marL="0" lvl="0" indent="0" algn="l" rtl="0">
                <a:spcBef>
                  <a:spcPts val="0"/>
                </a:spcBef>
                <a:spcAft>
                  <a:spcPts val="0"/>
                </a:spcAft>
                <a:buNone/>
              </a:pPr>
              <a:r>
                <a:rPr lang="es-EC" sz="800"/>
                <a:t>Beltrán y Bravo (2008)</a:t>
              </a:r>
              <a:endParaRPr sz="200">
                <a:latin typeface="Roboto"/>
                <a:ea typeface="Roboto"/>
                <a:cs typeface="Roboto"/>
                <a:sym typeface="Roboto"/>
              </a:endParaRPr>
            </a:p>
            <a:p>
              <a:pPr marL="0" lvl="0" indent="0" algn="l" rtl="0">
                <a:lnSpc>
                  <a:spcPct val="115000"/>
                </a:lnSpc>
                <a:spcBef>
                  <a:spcPts val="0"/>
                </a:spcBef>
                <a:spcAft>
                  <a:spcPts val="0"/>
                </a:spcAft>
                <a:buNone/>
              </a:pPr>
              <a:endParaRPr sz="800" b="1">
                <a:latin typeface="Roboto"/>
                <a:ea typeface="Roboto"/>
                <a:cs typeface="Roboto"/>
                <a:sym typeface="Roboto"/>
              </a:endParaRPr>
            </a:p>
          </p:txBody>
        </p:sp>
      </p:grpSp>
      <p:grpSp>
        <p:nvGrpSpPr>
          <p:cNvPr id="207" name="Google Shape;207;p20"/>
          <p:cNvGrpSpPr/>
          <p:nvPr/>
        </p:nvGrpSpPr>
        <p:grpSpPr>
          <a:xfrm>
            <a:off x="2102252" y="1850432"/>
            <a:ext cx="1805709" cy="680379"/>
            <a:chOff x="2102252" y="851693"/>
            <a:chExt cx="1805709" cy="680379"/>
          </a:xfrm>
        </p:grpSpPr>
        <p:cxnSp>
          <p:nvCxnSpPr>
            <p:cNvPr id="208" name="Google Shape;208;p20"/>
            <p:cNvCxnSpPr/>
            <p:nvPr/>
          </p:nvCxnSpPr>
          <p:spPr>
            <a:xfrm>
              <a:off x="3634961" y="1153772"/>
              <a:ext cx="273000" cy="378300"/>
            </a:xfrm>
            <a:prstGeom prst="straightConnector1">
              <a:avLst/>
            </a:prstGeom>
            <a:noFill/>
            <a:ln w="19050" cap="flat" cmpd="sng">
              <a:solidFill>
                <a:srgbClr val="65F0AD"/>
              </a:solidFill>
              <a:prstDash val="solid"/>
              <a:round/>
              <a:headEnd type="oval" w="med" len="med"/>
              <a:tailEnd type="none" w="sm" len="sm"/>
            </a:ln>
          </p:spPr>
        </p:cxnSp>
        <p:sp>
          <p:nvSpPr>
            <p:cNvPr id="209" name="Google Shape;209;p20"/>
            <p:cNvSpPr txBox="1"/>
            <p:nvPr/>
          </p:nvSpPr>
          <p:spPr>
            <a:xfrm>
              <a:off x="2102252" y="851693"/>
              <a:ext cx="1495200" cy="669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s-EC" sz="800">
                  <a:latin typeface="Roboto"/>
                  <a:ea typeface="Roboto"/>
                  <a:cs typeface="Roboto"/>
                  <a:sym typeface="Roboto"/>
                </a:rPr>
                <a:t>Baños, Ecuador</a:t>
              </a:r>
              <a:endParaRPr sz="600">
                <a:latin typeface="Roboto"/>
                <a:ea typeface="Roboto"/>
                <a:cs typeface="Roboto"/>
                <a:sym typeface="Roboto"/>
              </a:endParaRPr>
            </a:p>
            <a:p>
              <a:pPr marL="0" lvl="0" indent="0" algn="r" rtl="0">
                <a:lnSpc>
                  <a:spcPct val="115000"/>
                </a:lnSpc>
                <a:spcBef>
                  <a:spcPts val="0"/>
                </a:spcBef>
                <a:spcAft>
                  <a:spcPts val="0"/>
                </a:spcAft>
                <a:buNone/>
              </a:pPr>
              <a:r>
                <a:rPr lang="es-EC" sz="800" b="1">
                  <a:latin typeface="Roboto"/>
                  <a:ea typeface="Roboto"/>
                  <a:cs typeface="Roboto"/>
                  <a:sym typeface="Roboto"/>
                </a:rPr>
                <a:t>La calidad del servicio de las actividades de aventura</a:t>
              </a:r>
              <a:endParaRPr sz="800" b="1">
                <a:latin typeface="Roboto"/>
                <a:ea typeface="Roboto"/>
                <a:cs typeface="Roboto"/>
                <a:sym typeface="Roboto"/>
              </a:endParaRPr>
            </a:p>
            <a:p>
              <a:pPr marL="0" lvl="0" indent="0" algn="r" rtl="0">
                <a:lnSpc>
                  <a:spcPct val="115000"/>
                </a:lnSpc>
                <a:spcBef>
                  <a:spcPts val="0"/>
                </a:spcBef>
                <a:spcAft>
                  <a:spcPts val="0"/>
                </a:spcAft>
                <a:buNone/>
              </a:pPr>
              <a:r>
                <a:rPr lang="es-EC" sz="800">
                  <a:latin typeface="Roboto"/>
                  <a:ea typeface="Roboto"/>
                  <a:cs typeface="Roboto"/>
                  <a:sym typeface="Roboto"/>
                </a:rPr>
                <a:t>Morillo (2019)</a:t>
              </a:r>
              <a:endParaRPr sz="800">
                <a:latin typeface="Roboto"/>
                <a:ea typeface="Roboto"/>
                <a:cs typeface="Roboto"/>
                <a:sym typeface="Roboto"/>
              </a:endParaRPr>
            </a:p>
          </p:txBody>
        </p:sp>
      </p:grpSp>
      <p:grpSp>
        <p:nvGrpSpPr>
          <p:cNvPr id="210" name="Google Shape;210;p20"/>
          <p:cNvGrpSpPr/>
          <p:nvPr/>
        </p:nvGrpSpPr>
        <p:grpSpPr>
          <a:xfrm>
            <a:off x="5625488" y="3584809"/>
            <a:ext cx="1947079" cy="1263267"/>
            <a:chOff x="5625475" y="2586174"/>
            <a:chExt cx="1947079" cy="669600"/>
          </a:xfrm>
        </p:grpSpPr>
        <p:cxnSp>
          <p:nvCxnSpPr>
            <p:cNvPr id="211" name="Google Shape;211;p20"/>
            <p:cNvCxnSpPr/>
            <p:nvPr/>
          </p:nvCxnSpPr>
          <p:spPr>
            <a:xfrm rot="10800000">
              <a:off x="5625475" y="2771675"/>
              <a:ext cx="442200" cy="153300"/>
            </a:xfrm>
            <a:prstGeom prst="straightConnector1">
              <a:avLst/>
            </a:prstGeom>
            <a:noFill/>
            <a:ln w="19050" cap="flat" cmpd="sng">
              <a:solidFill>
                <a:srgbClr val="0E9453"/>
              </a:solidFill>
              <a:prstDash val="solid"/>
              <a:round/>
              <a:headEnd type="oval" w="med" len="med"/>
              <a:tailEnd type="none" w="sm" len="sm"/>
            </a:ln>
          </p:spPr>
        </p:cxnSp>
        <p:sp>
          <p:nvSpPr>
            <p:cNvPr id="212" name="Google Shape;212;p20"/>
            <p:cNvSpPr txBox="1"/>
            <p:nvPr/>
          </p:nvSpPr>
          <p:spPr>
            <a:xfrm>
              <a:off x="6077354" y="2586174"/>
              <a:ext cx="1495200" cy="66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EC" sz="800">
                  <a:latin typeface="Roboto"/>
                  <a:ea typeface="Roboto"/>
                  <a:cs typeface="Roboto"/>
                  <a:sym typeface="Roboto"/>
                </a:rPr>
                <a:t>Viçosa, Brasil </a:t>
              </a:r>
              <a:endParaRPr sz="800">
                <a:latin typeface="Roboto"/>
                <a:ea typeface="Roboto"/>
                <a:cs typeface="Roboto"/>
                <a:sym typeface="Roboto"/>
              </a:endParaRPr>
            </a:p>
            <a:p>
              <a:pPr marL="0" lvl="0" indent="0" algn="l" rtl="0">
                <a:lnSpc>
                  <a:spcPct val="115000"/>
                </a:lnSpc>
                <a:spcBef>
                  <a:spcPts val="0"/>
                </a:spcBef>
                <a:spcAft>
                  <a:spcPts val="0"/>
                </a:spcAft>
                <a:buNone/>
              </a:pPr>
              <a:endParaRPr sz="600">
                <a:latin typeface="Roboto"/>
                <a:ea typeface="Roboto"/>
                <a:cs typeface="Roboto"/>
                <a:sym typeface="Roboto"/>
              </a:endParaRPr>
            </a:p>
            <a:p>
              <a:pPr marL="0" lvl="0" indent="0" algn="l" rtl="0">
                <a:lnSpc>
                  <a:spcPct val="115000"/>
                </a:lnSpc>
                <a:spcBef>
                  <a:spcPts val="0"/>
                </a:spcBef>
                <a:spcAft>
                  <a:spcPts val="0"/>
                </a:spcAft>
                <a:buNone/>
              </a:pPr>
              <a:r>
                <a:rPr lang="es-EC" sz="800" b="1">
                  <a:latin typeface="Roboto"/>
                  <a:ea typeface="Roboto"/>
                  <a:cs typeface="Roboto"/>
                  <a:sym typeface="Roboto"/>
                </a:rPr>
                <a:t>Los procedimientos de los instructores para predecir, calcular y minimizar el riesgo en la práctica de actividades de aventura</a:t>
              </a:r>
              <a:endParaRPr sz="800" b="1">
                <a:latin typeface="Roboto"/>
                <a:ea typeface="Roboto"/>
                <a:cs typeface="Roboto"/>
                <a:sym typeface="Roboto"/>
              </a:endParaRPr>
            </a:p>
            <a:p>
              <a:pPr marL="0" lvl="0" indent="0" algn="l" rtl="0">
                <a:lnSpc>
                  <a:spcPct val="115000"/>
                </a:lnSpc>
                <a:spcBef>
                  <a:spcPts val="0"/>
                </a:spcBef>
                <a:spcAft>
                  <a:spcPts val="0"/>
                </a:spcAft>
                <a:buNone/>
              </a:pPr>
              <a:r>
                <a:rPr lang="es-EC" sz="800">
                  <a:latin typeface="Roboto"/>
                  <a:ea typeface="Roboto"/>
                  <a:cs typeface="Roboto"/>
                  <a:sym typeface="Roboto"/>
                </a:rPr>
                <a:t>Paixão (2010) </a:t>
              </a:r>
              <a:endParaRPr sz="800">
                <a:latin typeface="Roboto"/>
                <a:ea typeface="Roboto"/>
                <a:cs typeface="Roboto"/>
                <a:sym typeface="Roboto"/>
              </a:endParaRPr>
            </a:p>
          </p:txBody>
        </p:sp>
      </p:grpSp>
      <p:grpSp>
        <p:nvGrpSpPr>
          <p:cNvPr id="213" name="Google Shape;213;p20"/>
          <p:cNvGrpSpPr/>
          <p:nvPr/>
        </p:nvGrpSpPr>
        <p:grpSpPr>
          <a:xfrm>
            <a:off x="1554490" y="3570406"/>
            <a:ext cx="1955185" cy="669600"/>
            <a:chOff x="1554490" y="2571667"/>
            <a:chExt cx="1955185" cy="669600"/>
          </a:xfrm>
        </p:grpSpPr>
        <p:cxnSp>
          <p:nvCxnSpPr>
            <p:cNvPr id="214" name="Google Shape;214;p20"/>
            <p:cNvCxnSpPr/>
            <p:nvPr/>
          </p:nvCxnSpPr>
          <p:spPr>
            <a:xfrm rot="10800000" flipH="1">
              <a:off x="3059375" y="2771675"/>
              <a:ext cx="450300" cy="145200"/>
            </a:xfrm>
            <a:prstGeom prst="straightConnector1">
              <a:avLst/>
            </a:prstGeom>
            <a:noFill/>
            <a:ln w="19050" cap="flat" cmpd="sng">
              <a:solidFill>
                <a:srgbClr val="0E9453"/>
              </a:solidFill>
              <a:prstDash val="solid"/>
              <a:round/>
              <a:headEnd type="oval" w="med" len="med"/>
              <a:tailEnd type="none" w="sm" len="sm"/>
            </a:ln>
          </p:spPr>
        </p:cxnSp>
        <p:sp>
          <p:nvSpPr>
            <p:cNvPr id="215" name="Google Shape;215;p20"/>
            <p:cNvSpPr txBox="1"/>
            <p:nvPr/>
          </p:nvSpPr>
          <p:spPr>
            <a:xfrm>
              <a:off x="1554490" y="2571667"/>
              <a:ext cx="1495200" cy="669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s-EC" sz="800">
                  <a:latin typeface="Roboto"/>
                  <a:ea typeface="Roboto"/>
                  <a:cs typeface="Roboto"/>
                  <a:sym typeface="Roboto"/>
                </a:rPr>
                <a:t>Lisboa, Portugal</a:t>
              </a:r>
              <a:endParaRPr sz="800">
                <a:latin typeface="Roboto"/>
                <a:ea typeface="Roboto"/>
                <a:cs typeface="Roboto"/>
                <a:sym typeface="Roboto"/>
              </a:endParaRPr>
            </a:p>
            <a:p>
              <a:pPr marL="0" lvl="0" indent="0" algn="r" rtl="0">
                <a:lnSpc>
                  <a:spcPct val="115000"/>
                </a:lnSpc>
                <a:spcBef>
                  <a:spcPts val="0"/>
                </a:spcBef>
                <a:spcAft>
                  <a:spcPts val="0"/>
                </a:spcAft>
                <a:buNone/>
              </a:pPr>
              <a:endParaRPr sz="600">
                <a:latin typeface="Roboto"/>
                <a:ea typeface="Roboto"/>
                <a:cs typeface="Roboto"/>
                <a:sym typeface="Roboto"/>
              </a:endParaRPr>
            </a:p>
            <a:p>
              <a:pPr marL="0" lvl="0" indent="0" algn="r" rtl="0">
                <a:lnSpc>
                  <a:spcPct val="115000"/>
                </a:lnSpc>
                <a:spcBef>
                  <a:spcPts val="0"/>
                </a:spcBef>
                <a:spcAft>
                  <a:spcPts val="0"/>
                </a:spcAft>
                <a:buNone/>
              </a:pPr>
              <a:r>
                <a:rPr lang="es-EC" sz="800" b="1">
                  <a:latin typeface="Roboto"/>
                  <a:ea typeface="Roboto"/>
                  <a:cs typeface="Roboto"/>
                  <a:sym typeface="Roboto"/>
                </a:rPr>
                <a:t>La seguridad en las actividades de aire libre de aventura</a:t>
              </a:r>
              <a:endParaRPr sz="800" b="1">
                <a:latin typeface="Roboto"/>
                <a:ea typeface="Roboto"/>
                <a:cs typeface="Roboto"/>
                <a:sym typeface="Roboto"/>
              </a:endParaRPr>
            </a:p>
            <a:p>
              <a:pPr marL="0" lvl="0" indent="0" algn="r" rtl="0">
                <a:lnSpc>
                  <a:spcPct val="115000"/>
                </a:lnSpc>
                <a:spcBef>
                  <a:spcPts val="0"/>
                </a:spcBef>
                <a:spcAft>
                  <a:spcPts val="0"/>
                </a:spcAft>
                <a:buNone/>
              </a:pPr>
              <a:r>
                <a:rPr lang="es-EC" sz="800">
                  <a:latin typeface="Roboto"/>
                  <a:ea typeface="Roboto"/>
                  <a:cs typeface="Roboto"/>
                  <a:sym typeface="Roboto"/>
                </a:rPr>
                <a:t>Raposa (2011) </a:t>
              </a:r>
              <a:endParaRPr sz="800">
                <a:latin typeface="Roboto"/>
                <a:ea typeface="Roboto"/>
                <a:cs typeface="Roboto"/>
                <a:sym typeface="Roboto"/>
              </a:endParaRPr>
            </a:p>
          </p:txBody>
        </p:sp>
      </p:grpSp>
      <p:grpSp>
        <p:nvGrpSpPr>
          <p:cNvPr id="216" name="Google Shape;216;p20"/>
          <p:cNvGrpSpPr/>
          <p:nvPr/>
        </p:nvGrpSpPr>
        <p:grpSpPr>
          <a:xfrm>
            <a:off x="3808226" y="4539739"/>
            <a:ext cx="1495200" cy="1137936"/>
            <a:chOff x="3808226" y="3541000"/>
            <a:chExt cx="1495200" cy="1137936"/>
          </a:xfrm>
        </p:grpSpPr>
        <p:cxnSp>
          <p:nvCxnSpPr>
            <p:cNvPr id="217" name="Google Shape;217;p20"/>
            <p:cNvCxnSpPr/>
            <p:nvPr/>
          </p:nvCxnSpPr>
          <p:spPr>
            <a:xfrm rot="10800000">
              <a:off x="4563402" y="3541000"/>
              <a:ext cx="0" cy="489600"/>
            </a:xfrm>
            <a:prstGeom prst="straightConnector1">
              <a:avLst/>
            </a:prstGeom>
            <a:noFill/>
            <a:ln w="19050" cap="flat" cmpd="sng">
              <a:solidFill>
                <a:srgbClr val="085631"/>
              </a:solidFill>
              <a:prstDash val="solid"/>
              <a:round/>
              <a:headEnd type="oval" w="med" len="med"/>
              <a:tailEnd type="none" w="sm" len="sm"/>
            </a:ln>
          </p:spPr>
        </p:cxnSp>
        <p:sp>
          <p:nvSpPr>
            <p:cNvPr id="218" name="Google Shape;218;p20"/>
            <p:cNvSpPr txBox="1"/>
            <p:nvPr/>
          </p:nvSpPr>
          <p:spPr>
            <a:xfrm>
              <a:off x="3808226" y="4009336"/>
              <a:ext cx="1495200" cy="66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s-EC" sz="800">
                  <a:latin typeface="Roboto"/>
                  <a:ea typeface="Roboto"/>
                  <a:cs typeface="Roboto"/>
                  <a:sym typeface="Roboto"/>
                </a:rPr>
                <a:t>Minas Gerais, Brasil </a:t>
              </a:r>
              <a:endParaRPr sz="800">
                <a:latin typeface="Roboto"/>
                <a:ea typeface="Roboto"/>
                <a:cs typeface="Roboto"/>
                <a:sym typeface="Roboto"/>
              </a:endParaRPr>
            </a:p>
            <a:p>
              <a:pPr marL="0" lvl="0" indent="0" algn="ctr" rtl="0">
                <a:lnSpc>
                  <a:spcPct val="115000"/>
                </a:lnSpc>
                <a:spcBef>
                  <a:spcPts val="0"/>
                </a:spcBef>
                <a:spcAft>
                  <a:spcPts val="0"/>
                </a:spcAft>
                <a:buNone/>
              </a:pPr>
              <a:endParaRPr sz="600">
                <a:latin typeface="Roboto"/>
                <a:ea typeface="Roboto"/>
                <a:cs typeface="Roboto"/>
                <a:sym typeface="Roboto"/>
              </a:endParaRPr>
            </a:p>
            <a:p>
              <a:pPr marL="0" lvl="0" indent="0" algn="ctr" rtl="0">
                <a:lnSpc>
                  <a:spcPct val="115000"/>
                </a:lnSpc>
                <a:spcBef>
                  <a:spcPts val="0"/>
                </a:spcBef>
                <a:spcAft>
                  <a:spcPts val="0"/>
                </a:spcAft>
                <a:buNone/>
              </a:pPr>
              <a:r>
                <a:rPr lang="es-EC" sz="800" b="1">
                  <a:latin typeface="Roboto"/>
                  <a:ea typeface="Roboto"/>
                  <a:cs typeface="Roboto"/>
                  <a:sym typeface="Roboto"/>
                </a:rPr>
                <a:t>El concepto que tienen los instructores en las modalidades de aventura sobre el riesgo</a:t>
              </a:r>
              <a:endParaRPr sz="800" b="1">
                <a:latin typeface="Roboto"/>
                <a:ea typeface="Roboto"/>
                <a:cs typeface="Roboto"/>
                <a:sym typeface="Roboto"/>
              </a:endParaRPr>
            </a:p>
            <a:p>
              <a:pPr marL="0" lvl="0" indent="0" algn="ctr" rtl="0">
                <a:lnSpc>
                  <a:spcPct val="115000"/>
                </a:lnSpc>
                <a:spcBef>
                  <a:spcPts val="0"/>
                </a:spcBef>
                <a:spcAft>
                  <a:spcPts val="0"/>
                </a:spcAft>
                <a:buNone/>
              </a:pPr>
              <a:r>
                <a:rPr lang="es-EC" sz="800">
                  <a:latin typeface="Roboto"/>
                  <a:ea typeface="Roboto"/>
                  <a:cs typeface="Roboto"/>
                  <a:sym typeface="Roboto"/>
                </a:rPr>
                <a:t>Paixão y Pires (2017)</a:t>
              </a:r>
              <a:endParaRPr sz="800">
                <a:latin typeface="Roboto"/>
                <a:ea typeface="Roboto"/>
                <a:cs typeface="Roboto"/>
                <a:sym typeface="Roboto"/>
              </a:endParaRPr>
            </a:p>
            <a:p>
              <a:pPr marL="0" lvl="0" indent="0" algn="ctr" rtl="0">
                <a:lnSpc>
                  <a:spcPct val="115000"/>
                </a:lnSpc>
                <a:spcBef>
                  <a:spcPts val="0"/>
                </a:spcBef>
                <a:spcAft>
                  <a:spcPts val="0"/>
                </a:spcAft>
                <a:buNone/>
              </a:pPr>
              <a:endParaRPr sz="800" b="1">
                <a:latin typeface="Roboto"/>
                <a:ea typeface="Roboto"/>
                <a:cs typeface="Roboto"/>
                <a:sym typeface="Roboto"/>
              </a:endParaRPr>
            </a:p>
          </p:txBody>
        </p:sp>
      </p:grpSp>
      <p:sp>
        <p:nvSpPr>
          <p:cNvPr id="219" name="Google Shape;219;p20"/>
          <p:cNvSpPr/>
          <p:nvPr/>
        </p:nvSpPr>
        <p:spPr>
          <a:xfrm rot="1800047">
            <a:off x="3219843" y="2085174"/>
            <a:ext cx="2690936" cy="2690936"/>
          </a:xfrm>
          <a:prstGeom prst="blockArc">
            <a:avLst>
              <a:gd name="adj1" fmla="val 14414370"/>
              <a:gd name="adj2" fmla="val 18998613"/>
              <a:gd name="adj3" fmla="val 8907"/>
            </a:avLst>
          </a:prstGeom>
          <a:solidFill>
            <a:srgbClr val="085631"/>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0"/>
          <p:cNvSpPr/>
          <p:nvPr/>
        </p:nvSpPr>
        <p:spPr>
          <a:xfrm rot="-9000757" flipH="1">
            <a:off x="3225716" y="2083548"/>
            <a:ext cx="2690226" cy="2690226"/>
          </a:xfrm>
          <a:prstGeom prst="blockArc">
            <a:avLst>
              <a:gd name="adj1" fmla="val 20178804"/>
              <a:gd name="adj2" fmla="val 2623923"/>
              <a:gd name="adj3" fmla="val 8858"/>
            </a:avLst>
          </a:prstGeom>
          <a:solidFill>
            <a:srgbClr val="0E9453"/>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0"/>
          <p:cNvSpPr txBox="1"/>
          <p:nvPr/>
        </p:nvSpPr>
        <p:spPr>
          <a:xfrm>
            <a:off x="3845784" y="3055199"/>
            <a:ext cx="1443600" cy="8043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200">
              <a:solidFill>
                <a:srgbClr val="020202"/>
              </a:solidFill>
            </a:endParaRPr>
          </a:p>
        </p:txBody>
      </p:sp>
      <p:sp>
        <p:nvSpPr>
          <p:cNvPr id="222" name="Google Shape;222;p20"/>
          <p:cNvSpPr/>
          <p:nvPr/>
        </p:nvSpPr>
        <p:spPr>
          <a:xfrm rot="-3781968">
            <a:off x="5556765" y="2856724"/>
            <a:ext cx="363191" cy="363191"/>
          </a:xfrm>
          <a:prstGeom prst="rtTriangle">
            <a:avLst/>
          </a:prstGeom>
          <a:solidFill>
            <a:srgbClr val="08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0"/>
          <p:cNvSpPr/>
          <p:nvPr/>
        </p:nvSpPr>
        <p:spPr>
          <a:xfrm rot="-1800109" flipH="1">
            <a:off x="3215030" y="2081213"/>
            <a:ext cx="2696852" cy="2696852"/>
          </a:xfrm>
          <a:prstGeom prst="blockArc">
            <a:avLst>
              <a:gd name="adj1" fmla="val 14334136"/>
              <a:gd name="adj2" fmla="val 18854681"/>
              <a:gd name="adj3" fmla="val 8846"/>
            </a:avLst>
          </a:prstGeom>
          <a:solidFill>
            <a:srgbClr val="65F0AD"/>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0"/>
          <p:cNvSpPr/>
          <p:nvPr/>
        </p:nvSpPr>
        <p:spPr>
          <a:xfrm rot="9000757">
            <a:off x="3207432" y="2086373"/>
            <a:ext cx="2690226" cy="2690226"/>
          </a:xfrm>
          <a:prstGeom prst="blockArc">
            <a:avLst>
              <a:gd name="adj1" fmla="val 20184517"/>
              <a:gd name="adj2" fmla="val 3007258"/>
              <a:gd name="adj3" fmla="val 9336"/>
            </a:avLst>
          </a:prstGeom>
          <a:solidFill>
            <a:srgbClr val="0E9453"/>
          </a:solidFill>
          <a:ln w="9525" cap="flat" cmpd="sng">
            <a:solidFill>
              <a:srgbClr val="0E9453"/>
            </a:solidFill>
            <a:prstDash val="solid"/>
            <a:round/>
            <a:headEnd type="none" w="sm" len="sm"/>
            <a:tailEnd type="none" w="sm" len="sm"/>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0"/>
          <p:cNvSpPr/>
          <p:nvPr/>
        </p:nvSpPr>
        <p:spPr>
          <a:xfrm rot="-9000757" flipH="1">
            <a:off x="3207528" y="2087898"/>
            <a:ext cx="2690226" cy="2690226"/>
          </a:xfrm>
          <a:prstGeom prst="blockArc">
            <a:avLst>
              <a:gd name="adj1" fmla="val 15738599"/>
              <a:gd name="adj2" fmla="val 20008131"/>
              <a:gd name="adj3" fmla="val 9063"/>
            </a:avLst>
          </a:prstGeom>
          <a:solidFill>
            <a:srgbClr val="085631"/>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0"/>
          <p:cNvSpPr/>
          <p:nvPr/>
        </p:nvSpPr>
        <p:spPr>
          <a:xfrm rot="9240359">
            <a:off x="3213511" y="2856429"/>
            <a:ext cx="363469" cy="363469"/>
          </a:xfrm>
          <a:prstGeom prst="rtTriangle">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0"/>
          <p:cNvSpPr/>
          <p:nvPr/>
        </p:nvSpPr>
        <p:spPr>
          <a:xfrm rot="476150">
            <a:off x="5119958" y="4237939"/>
            <a:ext cx="362875" cy="362875"/>
          </a:xfrm>
          <a:prstGeom prst="rtTriangle">
            <a:avLst/>
          </a:prstGeom>
          <a:solidFill>
            <a:srgbClr val="0E9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0"/>
          <p:cNvSpPr/>
          <p:nvPr/>
        </p:nvSpPr>
        <p:spPr>
          <a:xfrm rot="4857950">
            <a:off x="3653723" y="4237890"/>
            <a:ext cx="363003" cy="363003"/>
          </a:xfrm>
          <a:prstGeom prst="rtTriangle">
            <a:avLst/>
          </a:prstGeom>
          <a:solidFill>
            <a:srgbClr val="08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0"/>
          <p:cNvSpPr/>
          <p:nvPr/>
        </p:nvSpPr>
        <p:spPr>
          <a:xfrm rot="-8100000">
            <a:off x="4382715" y="2026133"/>
            <a:ext cx="363170" cy="363170"/>
          </a:xfrm>
          <a:prstGeom prst="rtTriangle">
            <a:avLst/>
          </a:prstGeom>
          <a:solidFill>
            <a:srgbClr val="65F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0"/>
          <p:cNvSpPr txBox="1"/>
          <p:nvPr/>
        </p:nvSpPr>
        <p:spPr>
          <a:xfrm>
            <a:off x="7400925" y="1562100"/>
            <a:ext cx="1443600" cy="923400"/>
          </a:xfrm>
          <a:prstGeom prst="rect">
            <a:avLst/>
          </a:prstGeom>
          <a:noFill/>
          <a:ln>
            <a:noFill/>
          </a:ln>
        </p:spPr>
        <p:txBody>
          <a:bodyPr spcFirstLastPara="1" wrap="square" lIns="91425" tIns="91425" rIns="91425" bIns="91425" anchor="t" anchorCtr="0">
            <a:spAutoFit/>
          </a:bodyPr>
          <a:lstStyle/>
          <a:p>
            <a:pPr marL="457200" lvl="0" indent="-279400" algn="l" rtl="0">
              <a:spcBef>
                <a:spcPts val="0"/>
              </a:spcBef>
              <a:spcAft>
                <a:spcPts val="0"/>
              </a:spcAft>
              <a:buSzPts val="800"/>
              <a:buChar char="➔"/>
            </a:pPr>
            <a:r>
              <a:rPr lang="es-EC" sz="800"/>
              <a:t>Normalización de actividades</a:t>
            </a:r>
            <a:endParaRPr sz="800"/>
          </a:p>
          <a:p>
            <a:pPr marL="457200" lvl="0" indent="-279400" algn="l" rtl="0">
              <a:spcBef>
                <a:spcPts val="0"/>
              </a:spcBef>
              <a:spcAft>
                <a:spcPts val="0"/>
              </a:spcAft>
              <a:buSzPts val="800"/>
              <a:buChar char="➔"/>
            </a:pPr>
            <a:r>
              <a:rPr lang="es-EC" sz="800"/>
              <a:t>Certificaciones internacionales</a:t>
            </a:r>
            <a:endParaRPr sz="800"/>
          </a:p>
          <a:p>
            <a:pPr marL="457200" lvl="0" indent="-279400" algn="l" rtl="0">
              <a:spcBef>
                <a:spcPts val="0"/>
              </a:spcBef>
              <a:spcAft>
                <a:spcPts val="0"/>
              </a:spcAft>
              <a:buSzPts val="800"/>
              <a:buChar char="➔"/>
            </a:pPr>
            <a:r>
              <a:rPr lang="es-EC" sz="800"/>
              <a:t>Colaboración de la comunidad</a:t>
            </a:r>
            <a:endParaRPr sz="800"/>
          </a:p>
        </p:txBody>
      </p:sp>
      <p:cxnSp>
        <p:nvCxnSpPr>
          <p:cNvPr id="231" name="Google Shape;231;p20"/>
          <p:cNvCxnSpPr>
            <a:stCxn id="206" idx="3"/>
            <a:endCxn id="230" idx="1"/>
          </p:cNvCxnSpPr>
          <p:nvPr/>
        </p:nvCxnSpPr>
        <p:spPr>
          <a:xfrm rot="10800000" flipH="1">
            <a:off x="7009307" y="2023887"/>
            <a:ext cx="391500" cy="222300"/>
          </a:xfrm>
          <a:prstGeom prst="straightConnector1">
            <a:avLst/>
          </a:prstGeom>
          <a:noFill/>
          <a:ln w="9525" cap="flat" cmpd="sng">
            <a:solidFill>
              <a:schemeClr val="dk2"/>
            </a:solidFill>
            <a:prstDash val="solid"/>
            <a:round/>
            <a:headEnd type="none" w="med" len="med"/>
            <a:tailEnd type="triangle" w="med" len="med"/>
          </a:ln>
        </p:spPr>
      </p:cxnSp>
      <p:sp>
        <p:nvSpPr>
          <p:cNvPr id="232" name="Google Shape;232;p20"/>
          <p:cNvSpPr txBox="1"/>
          <p:nvPr/>
        </p:nvSpPr>
        <p:spPr>
          <a:xfrm>
            <a:off x="7572575" y="3228975"/>
            <a:ext cx="1443600" cy="1169700"/>
          </a:xfrm>
          <a:prstGeom prst="rect">
            <a:avLst/>
          </a:prstGeom>
          <a:noFill/>
          <a:ln>
            <a:noFill/>
          </a:ln>
        </p:spPr>
        <p:txBody>
          <a:bodyPr spcFirstLastPara="1" wrap="square" lIns="91425" tIns="91425" rIns="91425" bIns="91425" anchor="t" anchorCtr="0">
            <a:spAutoFit/>
          </a:bodyPr>
          <a:lstStyle/>
          <a:p>
            <a:pPr marL="457200" lvl="0" indent="-279400" algn="l" rtl="0">
              <a:spcBef>
                <a:spcPts val="0"/>
              </a:spcBef>
              <a:spcAft>
                <a:spcPts val="0"/>
              </a:spcAft>
              <a:buSzPts val="800"/>
              <a:buChar char="➔"/>
            </a:pPr>
            <a:r>
              <a:rPr lang="es-EC" sz="800"/>
              <a:t>Manejo de equipos</a:t>
            </a:r>
            <a:endParaRPr sz="800"/>
          </a:p>
          <a:p>
            <a:pPr marL="457200" lvl="0" indent="-279400" algn="l" rtl="0">
              <a:spcBef>
                <a:spcPts val="0"/>
              </a:spcBef>
              <a:spcAft>
                <a:spcPts val="0"/>
              </a:spcAft>
              <a:buSzPts val="800"/>
              <a:buChar char="➔"/>
            </a:pPr>
            <a:r>
              <a:rPr lang="es-EC" sz="800"/>
              <a:t>Uso de tecnología</a:t>
            </a:r>
            <a:endParaRPr sz="800"/>
          </a:p>
          <a:p>
            <a:pPr marL="457200" lvl="0" indent="-279400" algn="l" rtl="0">
              <a:spcBef>
                <a:spcPts val="0"/>
              </a:spcBef>
              <a:spcAft>
                <a:spcPts val="0"/>
              </a:spcAft>
              <a:buSzPts val="800"/>
              <a:buChar char="➔"/>
            </a:pPr>
            <a:r>
              <a:rPr lang="es-EC" sz="800"/>
              <a:t>Conocimiento técnico </a:t>
            </a:r>
            <a:endParaRPr sz="800"/>
          </a:p>
          <a:p>
            <a:pPr marL="457200" lvl="0" indent="-279400" algn="l" rtl="0">
              <a:spcBef>
                <a:spcPts val="0"/>
              </a:spcBef>
              <a:spcAft>
                <a:spcPts val="0"/>
              </a:spcAft>
              <a:buSzPts val="800"/>
              <a:buChar char="➔"/>
            </a:pPr>
            <a:r>
              <a:rPr lang="es-EC" sz="800"/>
              <a:t>Condiciones climáticas</a:t>
            </a:r>
            <a:endParaRPr sz="800"/>
          </a:p>
        </p:txBody>
      </p:sp>
      <p:cxnSp>
        <p:nvCxnSpPr>
          <p:cNvPr id="233" name="Google Shape;233;p20"/>
          <p:cNvCxnSpPr>
            <a:stCxn id="212" idx="0"/>
            <a:endCxn id="232" idx="1"/>
          </p:cNvCxnSpPr>
          <p:nvPr/>
        </p:nvCxnSpPr>
        <p:spPr>
          <a:xfrm>
            <a:off x="6824967" y="3584809"/>
            <a:ext cx="747600" cy="228900"/>
          </a:xfrm>
          <a:prstGeom prst="straightConnector1">
            <a:avLst/>
          </a:prstGeom>
          <a:noFill/>
          <a:ln w="9525" cap="flat" cmpd="sng">
            <a:solidFill>
              <a:schemeClr val="dk2"/>
            </a:solidFill>
            <a:prstDash val="solid"/>
            <a:round/>
            <a:headEnd type="none" w="med" len="med"/>
            <a:tailEnd type="triangle" w="med" len="med"/>
          </a:ln>
        </p:spPr>
      </p:cxnSp>
      <p:sp>
        <p:nvSpPr>
          <p:cNvPr id="234" name="Google Shape;234;p20"/>
          <p:cNvSpPr txBox="1"/>
          <p:nvPr/>
        </p:nvSpPr>
        <p:spPr>
          <a:xfrm>
            <a:off x="5708575" y="5266000"/>
            <a:ext cx="1443600" cy="800400"/>
          </a:xfrm>
          <a:prstGeom prst="rect">
            <a:avLst/>
          </a:prstGeom>
          <a:noFill/>
          <a:ln>
            <a:noFill/>
          </a:ln>
        </p:spPr>
        <p:txBody>
          <a:bodyPr spcFirstLastPara="1" wrap="square" lIns="91425" tIns="91425" rIns="91425" bIns="91425" anchor="t" anchorCtr="0">
            <a:spAutoFit/>
          </a:bodyPr>
          <a:lstStyle/>
          <a:p>
            <a:pPr marL="457200" lvl="0" indent="-279400" algn="l" rtl="0">
              <a:spcBef>
                <a:spcPts val="0"/>
              </a:spcBef>
              <a:spcAft>
                <a:spcPts val="0"/>
              </a:spcAft>
              <a:buSzPts val="800"/>
              <a:buChar char="➔"/>
            </a:pPr>
            <a:r>
              <a:rPr lang="es-EC" sz="800"/>
              <a:t>Cuidado de equipos</a:t>
            </a:r>
            <a:endParaRPr sz="800"/>
          </a:p>
          <a:p>
            <a:pPr marL="457200" lvl="0" indent="-279400" algn="l" rtl="0">
              <a:spcBef>
                <a:spcPts val="0"/>
              </a:spcBef>
              <a:spcAft>
                <a:spcPts val="0"/>
              </a:spcAft>
              <a:buSzPts val="800"/>
              <a:buChar char="➔"/>
            </a:pPr>
            <a:r>
              <a:rPr lang="es-EC" sz="800"/>
              <a:t>Uso de tecnología específica</a:t>
            </a:r>
            <a:endParaRPr sz="800"/>
          </a:p>
        </p:txBody>
      </p:sp>
      <p:sp>
        <p:nvSpPr>
          <p:cNvPr id="235" name="Google Shape;235;p20"/>
          <p:cNvSpPr txBox="1"/>
          <p:nvPr/>
        </p:nvSpPr>
        <p:spPr>
          <a:xfrm>
            <a:off x="1840735" y="5407225"/>
            <a:ext cx="1382700" cy="677100"/>
          </a:xfrm>
          <a:prstGeom prst="rect">
            <a:avLst/>
          </a:prstGeom>
          <a:noFill/>
          <a:ln>
            <a:noFill/>
          </a:ln>
        </p:spPr>
        <p:txBody>
          <a:bodyPr spcFirstLastPara="1" wrap="square" lIns="91425" tIns="91425" rIns="91425" bIns="91425" anchor="t" anchorCtr="0">
            <a:spAutoFit/>
          </a:bodyPr>
          <a:lstStyle/>
          <a:p>
            <a:pPr marL="457200" lvl="0" indent="-279400" algn="l" rtl="0">
              <a:spcBef>
                <a:spcPts val="0"/>
              </a:spcBef>
              <a:spcAft>
                <a:spcPts val="0"/>
              </a:spcAft>
              <a:buClr>
                <a:schemeClr val="dk1"/>
              </a:buClr>
              <a:buSzPts val="800"/>
              <a:buChar char="➔"/>
            </a:pPr>
            <a:r>
              <a:rPr lang="es-EC" sz="800">
                <a:solidFill>
                  <a:schemeClr val="dk1"/>
                </a:solidFill>
              </a:rPr>
              <a:t>Dominio técnico</a:t>
            </a:r>
            <a:endParaRPr sz="800">
              <a:solidFill>
                <a:schemeClr val="dk1"/>
              </a:solidFill>
            </a:endParaRPr>
          </a:p>
          <a:p>
            <a:pPr marL="457200" lvl="0" indent="-279400" algn="l" rtl="0">
              <a:spcBef>
                <a:spcPts val="0"/>
              </a:spcBef>
              <a:spcAft>
                <a:spcPts val="0"/>
              </a:spcAft>
              <a:buClr>
                <a:schemeClr val="dk1"/>
              </a:buClr>
              <a:buSzPts val="800"/>
              <a:buChar char="➔"/>
            </a:pPr>
            <a:r>
              <a:rPr lang="es-EC" sz="800">
                <a:solidFill>
                  <a:schemeClr val="dk1"/>
                </a:solidFill>
              </a:rPr>
              <a:t>Sistematización  </a:t>
            </a:r>
            <a:endParaRPr sz="800">
              <a:solidFill>
                <a:schemeClr val="dk1"/>
              </a:solidFill>
            </a:endParaRPr>
          </a:p>
          <a:p>
            <a:pPr marL="457200" lvl="0" indent="-279400" algn="l" rtl="0">
              <a:spcBef>
                <a:spcPts val="0"/>
              </a:spcBef>
              <a:spcAft>
                <a:spcPts val="0"/>
              </a:spcAft>
              <a:buClr>
                <a:schemeClr val="dk1"/>
              </a:buClr>
              <a:buSzPts val="800"/>
              <a:buChar char="➔"/>
            </a:pPr>
            <a:r>
              <a:rPr lang="es-EC" sz="800">
                <a:solidFill>
                  <a:schemeClr val="dk1"/>
                </a:solidFill>
              </a:rPr>
              <a:t>Parámetros de capacitación</a:t>
            </a:r>
            <a:endParaRPr/>
          </a:p>
        </p:txBody>
      </p:sp>
      <p:cxnSp>
        <p:nvCxnSpPr>
          <p:cNvPr id="236" name="Google Shape;236;p20"/>
          <p:cNvCxnSpPr>
            <a:stCxn id="218" idx="3"/>
            <a:endCxn id="234" idx="1"/>
          </p:cNvCxnSpPr>
          <p:nvPr/>
        </p:nvCxnSpPr>
        <p:spPr>
          <a:xfrm>
            <a:off x="5303426" y="5342875"/>
            <a:ext cx="405000" cy="323400"/>
          </a:xfrm>
          <a:prstGeom prst="straightConnector1">
            <a:avLst/>
          </a:prstGeom>
          <a:noFill/>
          <a:ln w="9525" cap="flat" cmpd="sng">
            <a:solidFill>
              <a:schemeClr val="dk2"/>
            </a:solidFill>
            <a:prstDash val="solid"/>
            <a:round/>
            <a:headEnd type="none" w="med" len="med"/>
            <a:tailEnd type="triangle" w="med" len="med"/>
          </a:ln>
        </p:spPr>
      </p:cxnSp>
      <p:cxnSp>
        <p:nvCxnSpPr>
          <p:cNvPr id="237" name="Google Shape;237;p20"/>
          <p:cNvCxnSpPr>
            <a:stCxn id="218" idx="1"/>
            <a:endCxn id="235" idx="3"/>
          </p:cNvCxnSpPr>
          <p:nvPr/>
        </p:nvCxnSpPr>
        <p:spPr>
          <a:xfrm flipH="1">
            <a:off x="3223526" y="5342875"/>
            <a:ext cx="584700" cy="402900"/>
          </a:xfrm>
          <a:prstGeom prst="straightConnector1">
            <a:avLst/>
          </a:prstGeom>
          <a:noFill/>
          <a:ln w="9525" cap="flat" cmpd="sng">
            <a:solidFill>
              <a:schemeClr val="dk2"/>
            </a:solidFill>
            <a:prstDash val="solid"/>
            <a:round/>
            <a:headEnd type="none" w="med" len="med"/>
            <a:tailEnd type="triangle" w="med" len="med"/>
          </a:ln>
        </p:spPr>
      </p:cxnSp>
      <p:sp>
        <p:nvSpPr>
          <p:cNvPr id="238" name="Google Shape;238;p20"/>
          <p:cNvSpPr txBox="1"/>
          <p:nvPr/>
        </p:nvSpPr>
        <p:spPr>
          <a:xfrm>
            <a:off x="181175" y="3152950"/>
            <a:ext cx="1443600" cy="1169700"/>
          </a:xfrm>
          <a:prstGeom prst="rect">
            <a:avLst/>
          </a:prstGeom>
          <a:noFill/>
          <a:ln>
            <a:noFill/>
          </a:ln>
        </p:spPr>
        <p:txBody>
          <a:bodyPr spcFirstLastPara="1" wrap="square" lIns="91425" tIns="91425" rIns="91425" bIns="91425" anchor="t" anchorCtr="0">
            <a:spAutoFit/>
          </a:bodyPr>
          <a:lstStyle/>
          <a:p>
            <a:pPr marL="457200" lvl="0" indent="-279400" algn="l" rtl="0">
              <a:spcBef>
                <a:spcPts val="0"/>
              </a:spcBef>
              <a:spcAft>
                <a:spcPts val="0"/>
              </a:spcAft>
              <a:buSzPts val="800"/>
              <a:buChar char="➔"/>
            </a:pPr>
            <a:r>
              <a:rPr lang="es-EC" sz="800"/>
              <a:t>Programas de educación: gestión de riesgo, uso de equipos y rescate</a:t>
            </a:r>
            <a:endParaRPr sz="800"/>
          </a:p>
          <a:p>
            <a:pPr marL="457200" lvl="0" indent="-279400" algn="l" rtl="0">
              <a:spcBef>
                <a:spcPts val="0"/>
              </a:spcBef>
              <a:spcAft>
                <a:spcPts val="0"/>
              </a:spcAft>
              <a:buSzPts val="800"/>
              <a:buChar char="➔"/>
            </a:pPr>
            <a:r>
              <a:rPr lang="es-EC" sz="800"/>
              <a:t>Conocimiento técnico </a:t>
            </a:r>
            <a:endParaRPr sz="800"/>
          </a:p>
          <a:p>
            <a:pPr marL="457200" lvl="0" indent="0" algn="l" rtl="0">
              <a:spcBef>
                <a:spcPts val="0"/>
              </a:spcBef>
              <a:spcAft>
                <a:spcPts val="0"/>
              </a:spcAft>
              <a:buNone/>
            </a:pPr>
            <a:endParaRPr sz="800"/>
          </a:p>
        </p:txBody>
      </p:sp>
      <p:cxnSp>
        <p:nvCxnSpPr>
          <p:cNvPr id="239" name="Google Shape;239;p20"/>
          <p:cNvCxnSpPr>
            <a:stCxn id="215" idx="0"/>
            <a:endCxn id="238" idx="3"/>
          </p:cNvCxnSpPr>
          <p:nvPr/>
        </p:nvCxnSpPr>
        <p:spPr>
          <a:xfrm flipH="1">
            <a:off x="1624690" y="3570406"/>
            <a:ext cx="677400" cy="167400"/>
          </a:xfrm>
          <a:prstGeom prst="straightConnector1">
            <a:avLst/>
          </a:prstGeom>
          <a:noFill/>
          <a:ln w="9525" cap="flat" cmpd="sng">
            <a:solidFill>
              <a:schemeClr val="dk2"/>
            </a:solidFill>
            <a:prstDash val="solid"/>
            <a:round/>
            <a:headEnd type="none" w="med" len="med"/>
            <a:tailEnd type="triangle" w="med" len="med"/>
          </a:ln>
        </p:spPr>
      </p:cxnSp>
      <p:sp>
        <p:nvSpPr>
          <p:cNvPr id="240" name="Google Shape;240;p20"/>
          <p:cNvSpPr txBox="1"/>
          <p:nvPr/>
        </p:nvSpPr>
        <p:spPr>
          <a:xfrm>
            <a:off x="181175" y="1438950"/>
            <a:ext cx="14436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C" sz="800"/>
              <a:t>La calidad</a:t>
            </a:r>
            <a:endParaRPr sz="800"/>
          </a:p>
          <a:p>
            <a:pPr marL="457200" lvl="0" indent="-279400" algn="l" rtl="0">
              <a:spcBef>
                <a:spcPts val="0"/>
              </a:spcBef>
              <a:spcAft>
                <a:spcPts val="0"/>
              </a:spcAft>
              <a:buSzPts val="800"/>
              <a:buChar char="➔"/>
            </a:pPr>
            <a:r>
              <a:rPr lang="es-EC" sz="800"/>
              <a:t>Protocolos de seguridad</a:t>
            </a:r>
            <a:endParaRPr sz="800"/>
          </a:p>
          <a:p>
            <a:pPr marL="457200" lvl="0" indent="-279400" algn="l" rtl="0">
              <a:spcBef>
                <a:spcPts val="0"/>
              </a:spcBef>
              <a:spcAft>
                <a:spcPts val="0"/>
              </a:spcAft>
              <a:buSzPts val="800"/>
              <a:buChar char="➔"/>
            </a:pPr>
            <a:r>
              <a:rPr lang="es-EC" sz="800"/>
              <a:t>Estudio del lugar</a:t>
            </a:r>
            <a:endParaRPr sz="800"/>
          </a:p>
          <a:p>
            <a:pPr marL="457200" lvl="0" indent="-279400" algn="l" rtl="0">
              <a:spcBef>
                <a:spcPts val="0"/>
              </a:spcBef>
              <a:spcAft>
                <a:spcPts val="0"/>
              </a:spcAft>
              <a:buSzPts val="800"/>
              <a:buChar char="➔"/>
            </a:pPr>
            <a:r>
              <a:rPr lang="es-EC" sz="800"/>
              <a:t>Documentación clara</a:t>
            </a:r>
            <a:endParaRPr sz="800"/>
          </a:p>
          <a:p>
            <a:pPr marL="457200" lvl="0" indent="0" algn="l" rtl="0">
              <a:spcBef>
                <a:spcPts val="0"/>
              </a:spcBef>
              <a:spcAft>
                <a:spcPts val="0"/>
              </a:spcAft>
              <a:buNone/>
            </a:pPr>
            <a:endParaRPr sz="800"/>
          </a:p>
        </p:txBody>
      </p:sp>
      <p:cxnSp>
        <p:nvCxnSpPr>
          <p:cNvPr id="241" name="Google Shape;241;p20"/>
          <p:cNvCxnSpPr>
            <a:stCxn id="209" idx="1"/>
            <a:endCxn id="240" idx="3"/>
          </p:cNvCxnSpPr>
          <p:nvPr/>
        </p:nvCxnSpPr>
        <p:spPr>
          <a:xfrm rot="10800000">
            <a:off x="1624652" y="1962332"/>
            <a:ext cx="477600" cy="2229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1"/>
          <p:cNvSpPr txBox="1">
            <a:spLocks noGrp="1"/>
          </p:cNvSpPr>
          <p:nvPr>
            <p:ph type="sldNum" idx="12"/>
          </p:nvPr>
        </p:nvSpPr>
        <p:spPr>
          <a:xfrm>
            <a:off x="7812360" y="6658074"/>
            <a:ext cx="874500" cy="213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500"/>
              <a:buFont typeface="Arial"/>
              <a:buNone/>
            </a:pPr>
            <a:r>
              <a:rPr lang="es-EC"/>
              <a:t>VERSIÓN: 1.0</a:t>
            </a:r>
            <a:endParaRPr/>
          </a:p>
        </p:txBody>
      </p:sp>
      <p:sp>
        <p:nvSpPr>
          <p:cNvPr id="248" name="Google Shape;248;p21"/>
          <p:cNvSpPr txBox="1"/>
          <p:nvPr/>
        </p:nvSpPr>
        <p:spPr>
          <a:xfrm>
            <a:off x="427325" y="636000"/>
            <a:ext cx="4743600" cy="52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C" sz="2200">
                <a:latin typeface="Open Sans ExtraBold"/>
                <a:ea typeface="Open Sans ExtraBold"/>
                <a:cs typeface="Open Sans ExtraBold"/>
                <a:sym typeface="Open Sans ExtraBold"/>
              </a:rPr>
              <a:t>Marco legal</a:t>
            </a:r>
            <a:endParaRPr sz="2200">
              <a:latin typeface="Open Sans ExtraBold"/>
              <a:ea typeface="Open Sans ExtraBold"/>
              <a:cs typeface="Open Sans ExtraBold"/>
              <a:sym typeface="Open Sans ExtraBold"/>
            </a:endParaRPr>
          </a:p>
        </p:txBody>
      </p:sp>
      <p:sp>
        <p:nvSpPr>
          <p:cNvPr id="249" name="Google Shape;249;p21"/>
          <p:cNvSpPr txBox="1"/>
          <p:nvPr/>
        </p:nvSpPr>
        <p:spPr>
          <a:xfrm>
            <a:off x="1076350" y="1531500"/>
            <a:ext cx="5609700" cy="1250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s-EC" sz="1300">
                <a:solidFill>
                  <a:schemeClr val="dk1"/>
                </a:solidFill>
                <a:latin typeface="Lato"/>
                <a:ea typeface="Lato"/>
                <a:cs typeface="Lato"/>
                <a:sym typeface="Lato"/>
              </a:rPr>
              <a:t>Entidades y marcos legales de interés, los que permiten regular, normalizar y controlar los derechos y obligaciones por parte del visitante y ofertantes de las actividades de aventura.</a:t>
            </a:r>
            <a:endParaRPr sz="1300">
              <a:solidFill>
                <a:schemeClr val="dk1"/>
              </a:solidFill>
              <a:latin typeface="Lato"/>
              <a:ea typeface="Lato"/>
              <a:cs typeface="Lato"/>
              <a:sym typeface="Lato"/>
            </a:endParaRPr>
          </a:p>
        </p:txBody>
      </p:sp>
      <p:grpSp>
        <p:nvGrpSpPr>
          <p:cNvPr id="250" name="Google Shape;250;p21"/>
          <p:cNvGrpSpPr/>
          <p:nvPr/>
        </p:nvGrpSpPr>
        <p:grpSpPr>
          <a:xfrm>
            <a:off x="749950" y="3154500"/>
            <a:ext cx="1018200" cy="1018200"/>
            <a:chOff x="1359550" y="3154500"/>
            <a:chExt cx="1018200" cy="1018200"/>
          </a:xfrm>
        </p:grpSpPr>
        <p:sp>
          <p:nvSpPr>
            <p:cNvPr id="251" name="Google Shape;251;p21"/>
            <p:cNvSpPr/>
            <p:nvPr/>
          </p:nvSpPr>
          <p:spPr>
            <a:xfrm>
              <a:off x="1359550" y="3154500"/>
              <a:ext cx="1018200" cy="1018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52" name="Google Shape;252;p21"/>
            <p:cNvSpPr/>
            <p:nvPr/>
          </p:nvSpPr>
          <p:spPr>
            <a:xfrm>
              <a:off x="1409800" y="3204750"/>
              <a:ext cx="917700" cy="917700"/>
            </a:xfrm>
            <a:prstGeom prst="ellipse">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53" name="Google Shape;253;p21"/>
            <p:cNvSpPr/>
            <p:nvPr/>
          </p:nvSpPr>
          <p:spPr>
            <a:xfrm>
              <a:off x="1409800" y="3204750"/>
              <a:ext cx="917700" cy="917700"/>
            </a:xfrm>
            <a:prstGeom prst="pie">
              <a:avLst>
                <a:gd name="adj1" fmla="val 0"/>
                <a:gd name="adj2" fmla="val 16200000"/>
              </a:avLst>
            </a:prstGeom>
            <a:gradFill>
              <a:gsLst>
                <a:gs pos="0">
                  <a:srgbClr val="A8B8DF"/>
                </a:gs>
                <a:gs pos="100000">
                  <a:srgbClr val="516DB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54" name="Google Shape;254;p21"/>
            <p:cNvSpPr/>
            <p:nvPr/>
          </p:nvSpPr>
          <p:spPr>
            <a:xfrm>
              <a:off x="1540600" y="3335550"/>
              <a:ext cx="656100" cy="656100"/>
            </a:xfrm>
            <a:prstGeom prst="ellipse">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
        <p:nvSpPr>
          <p:cNvPr id="255" name="Google Shape;255;p21"/>
          <p:cNvSpPr txBox="1"/>
          <p:nvPr/>
        </p:nvSpPr>
        <p:spPr>
          <a:xfrm>
            <a:off x="418175" y="4245800"/>
            <a:ext cx="1905900" cy="436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400"/>
              </a:spcBef>
              <a:spcAft>
                <a:spcPts val="0"/>
              </a:spcAft>
              <a:buClr>
                <a:schemeClr val="dk1"/>
              </a:buClr>
              <a:buSzPts val="1100"/>
              <a:buFont typeface="Arial"/>
              <a:buNone/>
            </a:pPr>
            <a:r>
              <a:rPr lang="es-EC" sz="1000" b="1">
                <a:solidFill>
                  <a:schemeClr val="dk1"/>
                </a:solidFill>
              </a:rPr>
              <a:t>Constitución de la República del Ecuador</a:t>
            </a:r>
            <a:endParaRPr sz="1000" b="1">
              <a:solidFill>
                <a:schemeClr val="dk1"/>
              </a:solidFill>
            </a:endParaRPr>
          </a:p>
          <a:p>
            <a:pPr marL="0" lvl="0" indent="0" algn="l" rtl="0">
              <a:lnSpc>
                <a:spcPct val="100000"/>
              </a:lnSpc>
              <a:spcBef>
                <a:spcPts val="400"/>
              </a:spcBef>
              <a:spcAft>
                <a:spcPts val="1600"/>
              </a:spcAft>
              <a:buNone/>
            </a:pPr>
            <a:endParaRPr sz="1000" b="1">
              <a:solidFill>
                <a:schemeClr val="dk1"/>
              </a:solidFill>
            </a:endParaRPr>
          </a:p>
        </p:txBody>
      </p:sp>
      <p:sp>
        <p:nvSpPr>
          <p:cNvPr id="256" name="Google Shape;256;p21"/>
          <p:cNvSpPr txBox="1"/>
          <p:nvPr/>
        </p:nvSpPr>
        <p:spPr>
          <a:xfrm>
            <a:off x="1024617" y="3508020"/>
            <a:ext cx="462300" cy="270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s-EC" sz="1000" b="1">
                <a:solidFill>
                  <a:schemeClr val="lt1"/>
                </a:solidFill>
                <a:latin typeface="Lato"/>
                <a:ea typeface="Lato"/>
                <a:cs typeface="Lato"/>
                <a:sym typeface="Lato"/>
              </a:rPr>
              <a:t>1</a:t>
            </a:r>
            <a:endParaRPr sz="1000" b="1">
              <a:solidFill>
                <a:schemeClr val="lt1"/>
              </a:solidFill>
              <a:latin typeface="Lato"/>
              <a:ea typeface="Lato"/>
              <a:cs typeface="Lato"/>
              <a:sym typeface="Lato"/>
            </a:endParaRPr>
          </a:p>
          <a:p>
            <a:pPr marL="0" lvl="0" indent="0" algn="ctr" rtl="0">
              <a:spcBef>
                <a:spcPts val="1600"/>
              </a:spcBef>
              <a:spcAft>
                <a:spcPts val="0"/>
              </a:spcAft>
              <a:buNone/>
            </a:pPr>
            <a:endParaRPr b="1">
              <a:solidFill>
                <a:schemeClr val="lt1"/>
              </a:solidFill>
              <a:latin typeface="Lato"/>
              <a:ea typeface="Lato"/>
              <a:cs typeface="Lato"/>
              <a:sym typeface="Lato"/>
            </a:endParaRPr>
          </a:p>
        </p:txBody>
      </p:sp>
      <p:sp>
        <p:nvSpPr>
          <p:cNvPr id="257" name="Google Shape;257;p21"/>
          <p:cNvSpPr/>
          <p:nvPr/>
        </p:nvSpPr>
        <p:spPr>
          <a:xfrm>
            <a:off x="3207425" y="3154500"/>
            <a:ext cx="1018200" cy="1018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58" name="Google Shape;258;p21"/>
          <p:cNvSpPr/>
          <p:nvPr/>
        </p:nvSpPr>
        <p:spPr>
          <a:xfrm>
            <a:off x="3257675" y="3204750"/>
            <a:ext cx="917700" cy="917700"/>
          </a:xfrm>
          <a:prstGeom prst="ellipse">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59" name="Google Shape;259;p21"/>
          <p:cNvSpPr/>
          <p:nvPr/>
        </p:nvSpPr>
        <p:spPr>
          <a:xfrm>
            <a:off x="3257675" y="3204750"/>
            <a:ext cx="917700" cy="917700"/>
          </a:xfrm>
          <a:prstGeom prst="pie">
            <a:avLst>
              <a:gd name="adj1" fmla="val 19410436"/>
              <a:gd name="adj2" fmla="val 16200000"/>
            </a:avLst>
          </a:prstGeom>
          <a:gradFill>
            <a:gsLst>
              <a:gs pos="0">
                <a:srgbClr val="A8B8DF"/>
              </a:gs>
              <a:gs pos="100000">
                <a:srgbClr val="516DB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60" name="Google Shape;260;p21"/>
          <p:cNvSpPr/>
          <p:nvPr/>
        </p:nvSpPr>
        <p:spPr>
          <a:xfrm>
            <a:off x="3388475" y="3335550"/>
            <a:ext cx="656100" cy="656100"/>
          </a:xfrm>
          <a:prstGeom prst="ellipse">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61" name="Google Shape;261;p21"/>
          <p:cNvSpPr txBox="1"/>
          <p:nvPr/>
        </p:nvSpPr>
        <p:spPr>
          <a:xfrm>
            <a:off x="2931053" y="4311200"/>
            <a:ext cx="1498200" cy="436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400"/>
              </a:spcBef>
              <a:spcAft>
                <a:spcPts val="0"/>
              </a:spcAft>
              <a:buClr>
                <a:schemeClr val="dk1"/>
              </a:buClr>
              <a:buSzPts val="1100"/>
              <a:buFont typeface="Arial"/>
              <a:buNone/>
            </a:pPr>
            <a:r>
              <a:rPr lang="es-EC" sz="1000" b="1">
                <a:solidFill>
                  <a:schemeClr val="dk1"/>
                </a:solidFill>
              </a:rPr>
              <a:t>Ministerio de Turismo</a:t>
            </a:r>
            <a:endParaRPr sz="1000" b="1">
              <a:solidFill>
                <a:schemeClr val="dk1"/>
              </a:solidFill>
            </a:endParaRPr>
          </a:p>
          <a:p>
            <a:pPr marL="0" lvl="0" indent="0" algn="ctr" rtl="0">
              <a:lnSpc>
                <a:spcPct val="100000"/>
              </a:lnSpc>
              <a:spcBef>
                <a:spcPts val="400"/>
              </a:spcBef>
              <a:spcAft>
                <a:spcPts val="1600"/>
              </a:spcAft>
              <a:buNone/>
            </a:pPr>
            <a:endParaRPr sz="1000" b="1">
              <a:solidFill>
                <a:schemeClr val="dk1"/>
              </a:solidFill>
            </a:endParaRPr>
          </a:p>
        </p:txBody>
      </p:sp>
      <p:sp>
        <p:nvSpPr>
          <p:cNvPr id="262" name="Google Shape;262;p21"/>
          <p:cNvSpPr txBox="1"/>
          <p:nvPr/>
        </p:nvSpPr>
        <p:spPr>
          <a:xfrm>
            <a:off x="3483729" y="3508020"/>
            <a:ext cx="462300" cy="270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s-EC" sz="1000" b="1">
                <a:solidFill>
                  <a:schemeClr val="lt1"/>
                </a:solidFill>
                <a:latin typeface="Lato"/>
                <a:ea typeface="Lato"/>
                <a:cs typeface="Lato"/>
                <a:sym typeface="Lato"/>
              </a:rPr>
              <a:t>2</a:t>
            </a:r>
            <a:endParaRPr sz="1000" b="1">
              <a:solidFill>
                <a:schemeClr val="lt1"/>
              </a:solidFill>
              <a:latin typeface="Lato"/>
              <a:ea typeface="Lato"/>
              <a:cs typeface="Lato"/>
              <a:sym typeface="Lato"/>
            </a:endParaRPr>
          </a:p>
          <a:p>
            <a:pPr marL="0" lvl="0" indent="0" algn="ctr" rtl="0">
              <a:spcBef>
                <a:spcPts val="1600"/>
              </a:spcBef>
              <a:spcAft>
                <a:spcPts val="0"/>
              </a:spcAft>
              <a:buNone/>
            </a:pPr>
            <a:endParaRPr b="1">
              <a:solidFill>
                <a:schemeClr val="lt1"/>
              </a:solidFill>
              <a:latin typeface="Lato"/>
              <a:ea typeface="Lato"/>
              <a:cs typeface="Lato"/>
              <a:sym typeface="Lato"/>
            </a:endParaRPr>
          </a:p>
        </p:txBody>
      </p:sp>
      <p:sp>
        <p:nvSpPr>
          <p:cNvPr id="263" name="Google Shape;263;p21"/>
          <p:cNvSpPr/>
          <p:nvPr/>
        </p:nvSpPr>
        <p:spPr>
          <a:xfrm>
            <a:off x="5667851" y="3154500"/>
            <a:ext cx="1018200" cy="1018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64" name="Google Shape;264;p21"/>
          <p:cNvSpPr/>
          <p:nvPr/>
        </p:nvSpPr>
        <p:spPr>
          <a:xfrm>
            <a:off x="5718101" y="3204750"/>
            <a:ext cx="917700" cy="917700"/>
          </a:xfrm>
          <a:prstGeom prst="ellipse">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65" name="Google Shape;265;p21"/>
          <p:cNvSpPr/>
          <p:nvPr/>
        </p:nvSpPr>
        <p:spPr>
          <a:xfrm>
            <a:off x="5718101" y="3204750"/>
            <a:ext cx="917700" cy="917700"/>
          </a:xfrm>
          <a:prstGeom prst="pie">
            <a:avLst>
              <a:gd name="adj1" fmla="val 7181818"/>
              <a:gd name="adj2" fmla="val 16200000"/>
            </a:avLst>
          </a:prstGeom>
          <a:gradFill>
            <a:gsLst>
              <a:gs pos="0">
                <a:srgbClr val="A8B8DF"/>
              </a:gs>
              <a:gs pos="100000">
                <a:srgbClr val="516DB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66" name="Google Shape;266;p21"/>
          <p:cNvSpPr/>
          <p:nvPr/>
        </p:nvSpPr>
        <p:spPr>
          <a:xfrm>
            <a:off x="5848901" y="3335550"/>
            <a:ext cx="656100" cy="656100"/>
          </a:xfrm>
          <a:prstGeom prst="ellipse">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67" name="Google Shape;267;p21"/>
          <p:cNvSpPr txBox="1"/>
          <p:nvPr/>
        </p:nvSpPr>
        <p:spPr>
          <a:xfrm>
            <a:off x="5140100" y="4257350"/>
            <a:ext cx="2175000" cy="75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400"/>
              </a:spcBef>
              <a:spcAft>
                <a:spcPts val="0"/>
              </a:spcAft>
              <a:buClr>
                <a:schemeClr val="dk1"/>
              </a:buClr>
              <a:buSzPts val="1100"/>
              <a:buFont typeface="Arial"/>
              <a:buNone/>
            </a:pPr>
            <a:r>
              <a:rPr lang="es-EC" sz="1000" b="1">
                <a:solidFill>
                  <a:schemeClr val="dk1"/>
                </a:solidFill>
                <a:highlight>
                  <a:srgbClr val="FFFFFF"/>
                </a:highlight>
              </a:rPr>
              <a:t>Organización Internacional de Estandarización (ISO) – INEN</a:t>
            </a:r>
            <a:endParaRPr sz="1000" b="1">
              <a:solidFill>
                <a:schemeClr val="dk1"/>
              </a:solidFill>
              <a:highlight>
                <a:srgbClr val="FFFFFF"/>
              </a:highlight>
            </a:endParaRPr>
          </a:p>
          <a:p>
            <a:pPr marL="0" lvl="0" indent="0" algn="ctr" rtl="0">
              <a:lnSpc>
                <a:spcPct val="100000"/>
              </a:lnSpc>
              <a:spcBef>
                <a:spcPts val="400"/>
              </a:spcBef>
              <a:spcAft>
                <a:spcPts val="1600"/>
              </a:spcAft>
              <a:buNone/>
            </a:pPr>
            <a:endParaRPr sz="1000" b="1">
              <a:solidFill>
                <a:schemeClr val="dk1"/>
              </a:solidFill>
            </a:endParaRPr>
          </a:p>
        </p:txBody>
      </p:sp>
      <p:sp>
        <p:nvSpPr>
          <p:cNvPr id="268" name="Google Shape;268;p21"/>
          <p:cNvSpPr txBox="1"/>
          <p:nvPr/>
        </p:nvSpPr>
        <p:spPr>
          <a:xfrm>
            <a:off x="5951849" y="3508020"/>
            <a:ext cx="462300" cy="270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s-EC" sz="1000" b="1">
                <a:solidFill>
                  <a:schemeClr val="lt1"/>
                </a:solidFill>
                <a:latin typeface="Lato"/>
                <a:ea typeface="Lato"/>
                <a:cs typeface="Lato"/>
                <a:sym typeface="Lato"/>
              </a:rPr>
              <a:t>3</a:t>
            </a:r>
            <a:endParaRPr b="1">
              <a:solidFill>
                <a:schemeClr val="lt1"/>
              </a:solidFill>
              <a:latin typeface="Lato"/>
              <a:ea typeface="Lato"/>
              <a:cs typeface="Lato"/>
              <a:sym typeface="Lato"/>
            </a:endParaRPr>
          </a:p>
        </p:txBody>
      </p:sp>
      <p:sp>
        <p:nvSpPr>
          <p:cNvPr id="269" name="Google Shape;269;p21"/>
          <p:cNvSpPr txBox="1"/>
          <p:nvPr/>
        </p:nvSpPr>
        <p:spPr>
          <a:xfrm>
            <a:off x="5288300" y="5049000"/>
            <a:ext cx="1827000" cy="3387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s-EC" sz="1000"/>
              <a:t>Normas ISO 21001 y 21003 </a:t>
            </a:r>
            <a:endParaRPr sz="1000"/>
          </a:p>
        </p:txBody>
      </p:sp>
      <p:sp>
        <p:nvSpPr>
          <p:cNvPr id="270" name="Google Shape;270;p21"/>
          <p:cNvSpPr txBox="1"/>
          <p:nvPr/>
        </p:nvSpPr>
        <p:spPr>
          <a:xfrm>
            <a:off x="2861450" y="4936150"/>
            <a:ext cx="1713600" cy="4926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s-EC" sz="1000">
                <a:solidFill>
                  <a:schemeClr val="dk1"/>
                </a:solidFill>
              </a:rPr>
              <a:t>Reglamento de Operación Turística de Aventura</a:t>
            </a:r>
            <a:endParaRPr sz="1000"/>
          </a:p>
        </p:txBody>
      </p:sp>
      <p:sp>
        <p:nvSpPr>
          <p:cNvPr id="271" name="Google Shape;271;p21"/>
          <p:cNvSpPr txBox="1"/>
          <p:nvPr/>
        </p:nvSpPr>
        <p:spPr>
          <a:xfrm>
            <a:off x="2671325" y="5549375"/>
            <a:ext cx="2043600" cy="3387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s-EC" sz="1000">
                <a:solidFill>
                  <a:schemeClr val="dk1"/>
                </a:solidFill>
              </a:rPr>
              <a:t>Plandetur 2020 y Plandetur 2030</a:t>
            </a:r>
            <a:endParaRPr sz="1000"/>
          </a:p>
        </p:txBody>
      </p:sp>
      <p:pic>
        <p:nvPicPr>
          <p:cNvPr id="272" name="Google Shape;272;p21"/>
          <p:cNvPicPr preferRelativeResize="0"/>
          <p:nvPr/>
        </p:nvPicPr>
        <p:blipFill>
          <a:blip r:embed="rId3">
            <a:alphaModFix/>
          </a:blip>
          <a:stretch>
            <a:fillRect/>
          </a:stretch>
        </p:blipFill>
        <p:spPr>
          <a:xfrm>
            <a:off x="7227044" y="1531503"/>
            <a:ext cx="1713600" cy="963900"/>
          </a:xfrm>
          <a:prstGeom prst="rect">
            <a:avLst/>
          </a:prstGeom>
          <a:noFill/>
          <a:ln>
            <a:noFill/>
          </a:ln>
        </p:spPr>
      </p:pic>
      <p:pic>
        <p:nvPicPr>
          <p:cNvPr id="273" name="Google Shape;273;p21"/>
          <p:cNvPicPr preferRelativeResize="0"/>
          <p:nvPr/>
        </p:nvPicPr>
        <p:blipFill>
          <a:blip r:embed="rId4">
            <a:alphaModFix/>
          </a:blip>
          <a:stretch>
            <a:fillRect/>
          </a:stretch>
        </p:blipFill>
        <p:spPr>
          <a:xfrm>
            <a:off x="7227050" y="3161377"/>
            <a:ext cx="1713600" cy="963905"/>
          </a:xfrm>
          <a:prstGeom prst="rect">
            <a:avLst/>
          </a:prstGeom>
          <a:noFill/>
          <a:ln>
            <a:noFill/>
          </a:ln>
        </p:spPr>
      </p:pic>
      <p:pic>
        <p:nvPicPr>
          <p:cNvPr id="274" name="Google Shape;274;p21"/>
          <p:cNvPicPr preferRelativeResize="0"/>
          <p:nvPr/>
        </p:nvPicPr>
        <p:blipFill>
          <a:blip r:embed="rId5">
            <a:alphaModFix/>
          </a:blip>
          <a:stretch>
            <a:fillRect/>
          </a:stretch>
        </p:blipFill>
        <p:spPr>
          <a:xfrm>
            <a:off x="7227050" y="4520087"/>
            <a:ext cx="1713600" cy="114125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2"/>
          <p:cNvSpPr txBox="1">
            <a:spLocks noGrp="1"/>
          </p:cNvSpPr>
          <p:nvPr>
            <p:ph type="sldNum" idx="12"/>
          </p:nvPr>
        </p:nvSpPr>
        <p:spPr>
          <a:xfrm>
            <a:off x="7812360" y="6658074"/>
            <a:ext cx="874500" cy="213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500"/>
              <a:buFont typeface="Arial"/>
              <a:buNone/>
            </a:pPr>
            <a:r>
              <a:rPr lang="es-EC"/>
              <a:t>VERSIÓN: 1.0</a:t>
            </a:r>
            <a:endParaRPr/>
          </a:p>
        </p:txBody>
      </p:sp>
      <p:sp>
        <p:nvSpPr>
          <p:cNvPr id="281" name="Google Shape;281;p22"/>
          <p:cNvSpPr txBox="1"/>
          <p:nvPr/>
        </p:nvSpPr>
        <p:spPr>
          <a:xfrm>
            <a:off x="1189800" y="626475"/>
            <a:ext cx="6764400" cy="52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C" sz="2200">
                <a:latin typeface="Open Sans ExtraBold"/>
                <a:ea typeface="Open Sans ExtraBold"/>
                <a:cs typeface="Open Sans ExtraBold"/>
                <a:sym typeface="Open Sans ExtraBold"/>
              </a:rPr>
              <a:t>Capítulo II: Diagnóstico de la investigación</a:t>
            </a:r>
            <a:endParaRPr sz="2200">
              <a:latin typeface="Open Sans ExtraBold"/>
              <a:ea typeface="Open Sans ExtraBold"/>
              <a:cs typeface="Open Sans ExtraBold"/>
              <a:sym typeface="Open Sans ExtraBold"/>
            </a:endParaRPr>
          </a:p>
        </p:txBody>
      </p:sp>
      <p:sp>
        <p:nvSpPr>
          <p:cNvPr id="282" name="Google Shape;282;p22"/>
          <p:cNvSpPr txBox="1"/>
          <p:nvPr/>
        </p:nvSpPr>
        <p:spPr>
          <a:xfrm>
            <a:off x="427325" y="1083675"/>
            <a:ext cx="4743600" cy="52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C" sz="2200">
                <a:latin typeface="Open Sans ExtraBold"/>
                <a:ea typeface="Open Sans ExtraBold"/>
                <a:cs typeface="Open Sans ExtraBold"/>
                <a:sym typeface="Open Sans ExtraBold"/>
              </a:rPr>
              <a:t>Diseño de la investigación</a:t>
            </a:r>
            <a:endParaRPr sz="2200">
              <a:latin typeface="Open Sans ExtraBold"/>
              <a:ea typeface="Open Sans ExtraBold"/>
              <a:cs typeface="Open Sans ExtraBold"/>
              <a:sym typeface="Open Sans ExtraBold"/>
            </a:endParaRPr>
          </a:p>
        </p:txBody>
      </p:sp>
      <p:cxnSp>
        <p:nvCxnSpPr>
          <p:cNvPr id="283" name="Google Shape;283;p22"/>
          <p:cNvCxnSpPr>
            <a:stCxn id="284" idx="6"/>
            <a:endCxn id="285" idx="2"/>
          </p:cNvCxnSpPr>
          <p:nvPr/>
        </p:nvCxnSpPr>
        <p:spPr>
          <a:xfrm>
            <a:off x="1652425" y="3741000"/>
            <a:ext cx="702300" cy="1698000"/>
          </a:xfrm>
          <a:prstGeom prst="bentConnector3">
            <a:avLst>
              <a:gd name="adj1" fmla="val 49995"/>
            </a:avLst>
          </a:prstGeom>
          <a:noFill/>
          <a:ln w="9525" cap="flat" cmpd="sng">
            <a:solidFill>
              <a:srgbClr val="C2C2C2"/>
            </a:solidFill>
            <a:prstDash val="solid"/>
            <a:round/>
            <a:headEnd type="none" w="sm" len="sm"/>
            <a:tailEnd type="none" w="sm" len="sm"/>
          </a:ln>
        </p:spPr>
      </p:cxnSp>
      <p:cxnSp>
        <p:nvCxnSpPr>
          <p:cNvPr id="286" name="Google Shape;286;p22"/>
          <p:cNvCxnSpPr>
            <a:stCxn id="284" idx="6"/>
            <a:endCxn id="287" idx="2"/>
          </p:cNvCxnSpPr>
          <p:nvPr/>
        </p:nvCxnSpPr>
        <p:spPr>
          <a:xfrm rot="10800000" flipH="1">
            <a:off x="1652425" y="2195400"/>
            <a:ext cx="702300" cy="1545600"/>
          </a:xfrm>
          <a:prstGeom prst="bentConnector3">
            <a:avLst>
              <a:gd name="adj1" fmla="val 49995"/>
            </a:avLst>
          </a:prstGeom>
          <a:noFill/>
          <a:ln w="9525" cap="flat" cmpd="sng">
            <a:solidFill>
              <a:srgbClr val="C2C2C2"/>
            </a:solidFill>
            <a:prstDash val="solid"/>
            <a:round/>
            <a:headEnd type="none" w="sm" len="sm"/>
            <a:tailEnd type="none" w="sm" len="sm"/>
          </a:ln>
        </p:spPr>
      </p:cxnSp>
      <p:cxnSp>
        <p:nvCxnSpPr>
          <p:cNvPr id="288" name="Google Shape;288;p22"/>
          <p:cNvCxnSpPr>
            <a:stCxn id="289" idx="3"/>
            <a:endCxn id="290" idx="2"/>
          </p:cNvCxnSpPr>
          <p:nvPr/>
        </p:nvCxnSpPr>
        <p:spPr>
          <a:xfrm rot="10800000" flipH="1">
            <a:off x="3710950" y="1738200"/>
            <a:ext cx="586200" cy="45720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291" name="Google Shape;291;p22"/>
          <p:cNvCxnSpPr>
            <a:stCxn id="289" idx="3"/>
            <a:endCxn id="292" idx="2"/>
          </p:cNvCxnSpPr>
          <p:nvPr/>
        </p:nvCxnSpPr>
        <p:spPr>
          <a:xfrm>
            <a:off x="3710950" y="2195400"/>
            <a:ext cx="586200" cy="44250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293" name="Google Shape;293;p22"/>
          <p:cNvCxnSpPr>
            <a:stCxn id="294" idx="3"/>
            <a:endCxn id="295" idx="2"/>
          </p:cNvCxnSpPr>
          <p:nvPr/>
        </p:nvCxnSpPr>
        <p:spPr>
          <a:xfrm rot="10800000" flipH="1">
            <a:off x="3710950" y="4981800"/>
            <a:ext cx="586200" cy="45720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296" name="Google Shape;296;p22"/>
          <p:cNvCxnSpPr>
            <a:stCxn id="294" idx="3"/>
            <a:endCxn id="297" idx="2"/>
          </p:cNvCxnSpPr>
          <p:nvPr/>
        </p:nvCxnSpPr>
        <p:spPr>
          <a:xfrm>
            <a:off x="3710950" y="5439000"/>
            <a:ext cx="586200" cy="457200"/>
          </a:xfrm>
          <a:prstGeom prst="bentConnector3">
            <a:avLst>
              <a:gd name="adj1" fmla="val 50000"/>
            </a:avLst>
          </a:prstGeom>
          <a:noFill/>
          <a:ln w="9525" cap="flat" cmpd="sng">
            <a:solidFill>
              <a:srgbClr val="C2C2C2"/>
            </a:solidFill>
            <a:prstDash val="solid"/>
            <a:round/>
            <a:headEnd type="none" w="sm" len="sm"/>
            <a:tailEnd type="none" w="sm" len="sm"/>
          </a:ln>
        </p:spPr>
      </p:cxnSp>
      <p:grpSp>
        <p:nvGrpSpPr>
          <p:cNvPr id="298" name="Google Shape;298;p22"/>
          <p:cNvGrpSpPr/>
          <p:nvPr/>
        </p:nvGrpSpPr>
        <p:grpSpPr>
          <a:xfrm>
            <a:off x="4297150" y="1578600"/>
            <a:ext cx="1356300" cy="319200"/>
            <a:chOff x="5592550" y="1018950"/>
            <a:chExt cx="1356300" cy="319200"/>
          </a:xfrm>
        </p:grpSpPr>
        <p:sp>
          <p:nvSpPr>
            <p:cNvPr id="299" name="Google Shape;299;p22"/>
            <p:cNvSpPr/>
            <p:nvPr/>
          </p:nvSpPr>
          <p:spPr>
            <a:xfrm>
              <a:off x="5766550" y="1018950"/>
              <a:ext cx="1182300" cy="3192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C" sz="1100">
                  <a:solidFill>
                    <a:srgbClr val="3D3D3D"/>
                  </a:solidFill>
                  <a:latin typeface="Roboto"/>
                  <a:ea typeface="Roboto"/>
                  <a:cs typeface="Roboto"/>
                  <a:sym typeface="Roboto"/>
                </a:rPr>
                <a:t>No experimental</a:t>
              </a:r>
              <a:endParaRPr sz="1100">
                <a:solidFill>
                  <a:srgbClr val="3D3D3D"/>
                </a:solidFill>
                <a:latin typeface="Roboto"/>
                <a:ea typeface="Roboto"/>
                <a:cs typeface="Roboto"/>
                <a:sym typeface="Roboto"/>
              </a:endParaRPr>
            </a:p>
          </p:txBody>
        </p:sp>
        <p:sp>
          <p:nvSpPr>
            <p:cNvPr id="290" name="Google Shape;290;p22"/>
            <p:cNvSpPr/>
            <p:nvPr/>
          </p:nvSpPr>
          <p:spPr>
            <a:xfrm>
              <a:off x="5592550" y="1091550"/>
              <a:ext cx="174000" cy="174000"/>
            </a:xfrm>
            <a:prstGeom prst="ellipse">
              <a:avLst/>
            </a:pr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22"/>
          <p:cNvGrpSpPr/>
          <p:nvPr/>
        </p:nvGrpSpPr>
        <p:grpSpPr>
          <a:xfrm>
            <a:off x="2354650" y="2035800"/>
            <a:ext cx="1356300" cy="319200"/>
            <a:chOff x="3650050" y="1476150"/>
            <a:chExt cx="1356300" cy="319200"/>
          </a:xfrm>
        </p:grpSpPr>
        <p:sp>
          <p:nvSpPr>
            <p:cNvPr id="289" name="Google Shape;289;p22"/>
            <p:cNvSpPr/>
            <p:nvPr/>
          </p:nvSpPr>
          <p:spPr>
            <a:xfrm>
              <a:off x="3824050" y="1476150"/>
              <a:ext cx="1182300" cy="3192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C" sz="1100" b="1">
                  <a:solidFill>
                    <a:srgbClr val="3D3D3D"/>
                  </a:solidFill>
                  <a:latin typeface="Roboto"/>
                  <a:ea typeface="Roboto"/>
                  <a:cs typeface="Roboto"/>
                  <a:sym typeface="Roboto"/>
                </a:rPr>
                <a:t>Diseño de la investigación</a:t>
              </a:r>
              <a:endParaRPr sz="1100" b="1">
                <a:solidFill>
                  <a:srgbClr val="3D3D3D"/>
                </a:solidFill>
                <a:latin typeface="Roboto"/>
                <a:ea typeface="Roboto"/>
                <a:cs typeface="Roboto"/>
                <a:sym typeface="Roboto"/>
              </a:endParaRPr>
            </a:p>
          </p:txBody>
        </p:sp>
        <p:sp>
          <p:nvSpPr>
            <p:cNvPr id="287" name="Google Shape;287;p22"/>
            <p:cNvSpPr/>
            <p:nvPr/>
          </p:nvSpPr>
          <p:spPr>
            <a:xfrm>
              <a:off x="3650050" y="1548750"/>
              <a:ext cx="174000" cy="174000"/>
            </a:xfrm>
            <a:prstGeom prst="ellipse">
              <a:avLst/>
            </a:prstGeom>
            <a:solidFill>
              <a:srgbClr val="414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22"/>
          <p:cNvGrpSpPr/>
          <p:nvPr/>
        </p:nvGrpSpPr>
        <p:grpSpPr>
          <a:xfrm>
            <a:off x="290150" y="3581400"/>
            <a:ext cx="1362275" cy="319200"/>
            <a:chOff x="1596750" y="2412150"/>
            <a:chExt cx="1362275" cy="319200"/>
          </a:xfrm>
        </p:grpSpPr>
        <p:sp>
          <p:nvSpPr>
            <p:cNvPr id="302" name="Google Shape;302;p22"/>
            <p:cNvSpPr/>
            <p:nvPr/>
          </p:nvSpPr>
          <p:spPr>
            <a:xfrm>
              <a:off x="1596750" y="2412150"/>
              <a:ext cx="1182300" cy="319200"/>
            </a:xfrm>
            <a:prstGeom prst="roundRect">
              <a:avLst>
                <a:gd name="adj" fmla="val 16667"/>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s-EC" sz="1100" b="1">
                  <a:solidFill>
                    <a:srgbClr val="3D3D3D"/>
                  </a:solidFill>
                  <a:latin typeface="Roboto"/>
                  <a:ea typeface="Roboto"/>
                  <a:cs typeface="Roboto"/>
                  <a:sym typeface="Roboto"/>
                </a:rPr>
                <a:t>Desarrollo metodológico</a:t>
              </a:r>
              <a:endParaRPr sz="1100" b="1">
                <a:solidFill>
                  <a:srgbClr val="3D3D3D"/>
                </a:solidFill>
                <a:latin typeface="Roboto"/>
                <a:ea typeface="Roboto"/>
                <a:cs typeface="Roboto"/>
                <a:sym typeface="Roboto"/>
              </a:endParaRPr>
            </a:p>
          </p:txBody>
        </p:sp>
        <p:sp>
          <p:nvSpPr>
            <p:cNvPr id="284" name="Google Shape;284;p22"/>
            <p:cNvSpPr/>
            <p:nvPr/>
          </p:nvSpPr>
          <p:spPr>
            <a:xfrm>
              <a:off x="2785025" y="2484750"/>
              <a:ext cx="174000" cy="174000"/>
            </a:xfrm>
            <a:prstGeom prst="ellipse">
              <a:avLst/>
            </a:pr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22"/>
          <p:cNvGrpSpPr/>
          <p:nvPr/>
        </p:nvGrpSpPr>
        <p:grpSpPr>
          <a:xfrm>
            <a:off x="2354650" y="5279400"/>
            <a:ext cx="1356300" cy="319200"/>
            <a:chOff x="3650050" y="3348150"/>
            <a:chExt cx="1356300" cy="319200"/>
          </a:xfrm>
        </p:grpSpPr>
        <p:sp>
          <p:nvSpPr>
            <p:cNvPr id="294" name="Google Shape;294;p22"/>
            <p:cNvSpPr/>
            <p:nvPr/>
          </p:nvSpPr>
          <p:spPr>
            <a:xfrm>
              <a:off x="3824050" y="3348150"/>
              <a:ext cx="1182300" cy="3192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C" sz="1100" b="1">
                  <a:solidFill>
                    <a:srgbClr val="3D3D3D"/>
                  </a:solidFill>
                  <a:latin typeface="Roboto"/>
                  <a:ea typeface="Roboto"/>
                  <a:cs typeface="Roboto"/>
                  <a:sym typeface="Roboto"/>
                </a:rPr>
                <a:t>Método de la investigación </a:t>
              </a:r>
              <a:endParaRPr sz="1100" b="1">
                <a:solidFill>
                  <a:srgbClr val="3D3D3D"/>
                </a:solidFill>
                <a:latin typeface="Roboto"/>
                <a:ea typeface="Roboto"/>
                <a:cs typeface="Roboto"/>
                <a:sym typeface="Roboto"/>
              </a:endParaRPr>
            </a:p>
          </p:txBody>
        </p:sp>
        <p:sp>
          <p:nvSpPr>
            <p:cNvPr id="285" name="Google Shape;285;p22"/>
            <p:cNvSpPr/>
            <p:nvPr/>
          </p:nvSpPr>
          <p:spPr>
            <a:xfrm>
              <a:off x="3650050" y="3420750"/>
              <a:ext cx="174000" cy="174000"/>
            </a:xfrm>
            <a:prstGeom prst="ellipse">
              <a:avLst/>
            </a:prstGeom>
            <a:solidFill>
              <a:srgbClr val="414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 name="Google Shape;304;p22"/>
          <p:cNvGrpSpPr/>
          <p:nvPr/>
        </p:nvGrpSpPr>
        <p:grpSpPr>
          <a:xfrm>
            <a:off x="4297150" y="2493000"/>
            <a:ext cx="1356300" cy="319200"/>
            <a:chOff x="5592550" y="1933350"/>
            <a:chExt cx="1356300" cy="319200"/>
          </a:xfrm>
        </p:grpSpPr>
        <p:sp>
          <p:nvSpPr>
            <p:cNvPr id="305" name="Google Shape;305;p22"/>
            <p:cNvSpPr/>
            <p:nvPr/>
          </p:nvSpPr>
          <p:spPr>
            <a:xfrm>
              <a:off x="5766550" y="1933350"/>
              <a:ext cx="1182300" cy="3192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C" sz="1100">
                  <a:solidFill>
                    <a:srgbClr val="3D3D3D"/>
                  </a:solidFill>
                  <a:latin typeface="Roboto"/>
                  <a:ea typeface="Roboto"/>
                  <a:cs typeface="Roboto"/>
                  <a:sym typeface="Roboto"/>
                </a:rPr>
                <a:t>Transversal</a:t>
              </a:r>
              <a:endParaRPr sz="1100">
                <a:solidFill>
                  <a:srgbClr val="3D3D3D"/>
                </a:solidFill>
                <a:latin typeface="Roboto"/>
                <a:ea typeface="Roboto"/>
                <a:cs typeface="Roboto"/>
                <a:sym typeface="Roboto"/>
              </a:endParaRPr>
            </a:p>
          </p:txBody>
        </p:sp>
        <p:sp>
          <p:nvSpPr>
            <p:cNvPr id="292" name="Google Shape;292;p22"/>
            <p:cNvSpPr/>
            <p:nvPr/>
          </p:nvSpPr>
          <p:spPr>
            <a:xfrm>
              <a:off x="5592550" y="1991250"/>
              <a:ext cx="174000" cy="174000"/>
            </a:xfrm>
            <a:prstGeom prst="ellipse">
              <a:avLst/>
            </a:pr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 name="Google Shape;306;p22"/>
          <p:cNvGrpSpPr/>
          <p:nvPr/>
        </p:nvGrpSpPr>
        <p:grpSpPr>
          <a:xfrm>
            <a:off x="4297150" y="4822200"/>
            <a:ext cx="1356300" cy="319200"/>
            <a:chOff x="5592550" y="2890950"/>
            <a:chExt cx="1356300" cy="319200"/>
          </a:xfrm>
        </p:grpSpPr>
        <p:sp>
          <p:nvSpPr>
            <p:cNvPr id="307" name="Google Shape;307;p22"/>
            <p:cNvSpPr/>
            <p:nvPr/>
          </p:nvSpPr>
          <p:spPr>
            <a:xfrm>
              <a:off x="5766550" y="2890950"/>
              <a:ext cx="1182300" cy="3192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C" sz="1100">
                  <a:solidFill>
                    <a:srgbClr val="3D3D3D"/>
                  </a:solidFill>
                  <a:latin typeface="Roboto"/>
                  <a:ea typeface="Roboto"/>
                  <a:cs typeface="Roboto"/>
                  <a:sym typeface="Roboto"/>
                </a:rPr>
                <a:t>Deductivo</a:t>
              </a:r>
              <a:endParaRPr sz="1100">
                <a:solidFill>
                  <a:srgbClr val="3D3D3D"/>
                </a:solidFill>
                <a:latin typeface="Roboto"/>
                <a:ea typeface="Roboto"/>
                <a:cs typeface="Roboto"/>
                <a:sym typeface="Roboto"/>
              </a:endParaRPr>
            </a:p>
          </p:txBody>
        </p:sp>
        <p:sp>
          <p:nvSpPr>
            <p:cNvPr id="295" name="Google Shape;295;p22"/>
            <p:cNvSpPr/>
            <p:nvPr/>
          </p:nvSpPr>
          <p:spPr>
            <a:xfrm>
              <a:off x="5592550" y="2963550"/>
              <a:ext cx="174000" cy="174000"/>
            </a:xfrm>
            <a:prstGeom prst="ellipse">
              <a:avLst/>
            </a:pr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 name="Google Shape;308;p22"/>
          <p:cNvGrpSpPr/>
          <p:nvPr/>
        </p:nvGrpSpPr>
        <p:grpSpPr>
          <a:xfrm>
            <a:off x="4297150" y="5736600"/>
            <a:ext cx="1356300" cy="319200"/>
            <a:chOff x="5592550" y="3805350"/>
            <a:chExt cx="1356300" cy="319200"/>
          </a:xfrm>
        </p:grpSpPr>
        <p:sp>
          <p:nvSpPr>
            <p:cNvPr id="309" name="Google Shape;309;p22"/>
            <p:cNvSpPr/>
            <p:nvPr/>
          </p:nvSpPr>
          <p:spPr>
            <a:xfrm>
              <a:off x="5766550" y="3805350"/>
              <a:ext cx="1182300" cy="3192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C" sz="1100">
                  <a:solidFill>
                    <a:srgbClr val="3D3D3D"/>
                  </a:solidFill>
                  <a:latin typeface="Roboto"/>
                  <a:ea typeface="Roboto"/>
                  <a:cs typeface="Roboto"/>
                  <a:sym typeface="Roboto"/>
                </a:rPr>
                <a:t>Histórico</a:t>
              </a:r>
              <a:endParaRPr sz="1100">
                <a:solidFill>
                  <a:srgbClr val="3D3D3D"/>
                </a:solidFill>
                <a:latin typeface="Roboto"/>
                <a:ea typeface="Roboto"/>
                <a:cs typeface="Roboto"/>
                <a:sym typeface="Roboto"/>
              </a:endParaRPr>
            </a:p>
          </p:txBody>
        </p:sp>
        <p:sp>
          <p:nvSpPr>
            <p:cNvPr id="297" name="Google Shape;297;p22"/>
            <p:cNvSpPr/>
            <p:nvPr/>
          </p:nvSpPr>
          <p:spPr>
            <a:xfrm>
              <a:off x="5592550" y="3877950"/>
              <a:ext cx="174000" cy="174000"/>
            </a:xfrm>
            <a:prstGeom prst="ellipse">
              <a:avLst/>
            </a:pr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10" name="Google Shape;310;p22"/>
          <p:cNvCxnSpPr>
            <a:stCxn id="311" idx="3"/>
            <a:endCxn id="312" idx="2"/>
          </p:cNvCxnSpPr>
          <p:nvPr/>
        </p:nvCxnSpPr>
        <p:spPr>
          <a:xfrm rot="10800000" flipH="1">
            <a:off x="7063750" y="2467200"/>
            <a:ext cx="586200" cy="45720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313" name="Google Shape;313;p22"/>
          <p:cNvCxnSpPr>
            <a:stCxn id="311" idx="3"/>
            <a:endCxn id="314" idx="2"/>
          </p:cNvCxnSpPr>
          <p:nvPr/>
        </p:nvCxnSpPr>
        <p:spPr>
          <a:xfrm>
            <a:off x="7063750" y="2924400"/>
            <a:ext cx="586200" cy="457200"/>
          </a:xfrm>
          <a:prstGeom prst="bentConnector3">
            <a:avLst>
              <a:gd name="adj1" fmla="val 50000"/>
            </a:avLst>
          </a:prstGeom>
          <a:noFill/>
          <a:ln w="9525" cap="flat" cmpd="sng">
            <a:solidFill>
              <a:srgbClr val="C2C2C2"/>
            </a:solidFill>
            <a:prstDash val="solid"/>
            <a:round/>
            <a:headEnd type="none" w="sm" len="sm"/>
            <a:tailEnd type="none" w="sm" len="sm"/>
          </a:ln>
        </p:spPr>
      </p:cxnSp>
      <p:grpSp>
        <p:nvGrpSpPr>
          <p:cNvPr id="315" name="Google Shape;315;p22"/>
          <p:cNvGrpSpPr/>
          <p:nvPr/>
        </p:nvGrpSpPr>
        <p:grpSpPr>
          <a:xfrm>
            <a:off x="7649950" y="2307600"/>
            <a:ext cx="1356300" cy="319200"/>
            <a:chOff x="5592550" y="2890950"/>
            <a:chExt cx="1356300" cy="319200"/>
          </a:xfrm>
        </p:grpSpPr>
        <p:sp>
          <p:nvSpPr>
            <p:cNvPr id="316" name="Google Shape;316;p22"/>
            <p:cNvSpPr/>
            <p:nvPr/>
          </p:nvSpPr>
          <p:spPr>
            <a:xfrm>
              <a:off x="5766550" y="2890950"/>
              <a:ext cx="1182300" cy="3192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C" sz="1100">
                  <a:solidFill>
                    <a:srgbClr val="3D3D3D"/>
                  </a:solidFill>
                  <a:latin typeface="Roboto"/>
                  <a:ea typeface="Roboto"/>
                  <a:cs typeface="Roboto"/>
                  <a:sym typeface="Roboto"/>
                </a:rPr>
                <a:t>Encuesta </a:t>
              </a:r>
              <a:endParaRPr sz="1100">
                <a:solidFill>
                  <a:srgbClr val="3D3D3D"/>
                </a:solidFill>
                <a:latin typeface="Roboto"/>
                <a:ea typeface="Roboto"/>
                <a:cs typeface="Roboto"/>
                <a:sym typeface="Roboto"/>
              </a:endParaRPr>
            </a:p>
          </p:txBody>
        </p:sp>
        <p:sp>
          <p:nvSpPr>
            <p:cNvPr id="312" name="Google Shape;312;p22"/>
            <p:cNvSpPr/>
            <p:nvPr/>
          </p:nvSpPr>
          <p:spPr>
            <a:xfrm>
              <a:off x="5592550" y="2963550"/>
              <a:ext cx="174000" cy="174000"/>
            </a:xfrm>
            <a:prstGeom prst="ellipse">
              <a:avLst/>
            </a:pr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 name="Google Shape;317;p22"/>
          <p:cNvGrpSpPr/>
          <p:nvPr/>
        </p:nvGrpSpPr>
        <p:grpSpPr>
          <a:xfrm>
            <a:off x="7649950" y="3222000"/>
            <a:ext cx="1356300" cy="319200"/>
            <a:chOff x="5592550" y="3805350"/>
            <a:chExt cx="1356300" cy="319200"/>
          </a:xfrm>
        </p:grpSpPr>
        <p:sp>
          <p:nvSpPr>
            <p:cNvPr id="318" name="Google Shape;318;p22"/>
            <p:cNvSpPr/>
            <p:nvPr/>
          </p:nvSpPr>
          <p:spPr>
            <a:xfrm>
              <a:off x="5766550" y="3805350"/>
              <a:ext cx="1182300" cy="3192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C" sz="1100">
                  <a:solidFill>
                    <a:srgbClr val="3D3D3D"/>
                  </a:solidFill>
                  <a:latin typeface="Roboto"/>
                  <a:ea typeface="Roboto"/>
                  <a:cs typeface="Roboto"/>
                  <a:sym typeface="Roboto"/>
                </a:rPr>
                <a:t>Entrevista</a:t>
              </a:r>
              <a:endParaRPr sz="1100">
                <a:solidFill>
                  <a:srgbClr val="3D3D3D"/>
                </a:solidFill>
                <a:latin typeface="Roboto"/>
                <a:ea typeface="Roboto"/>
                <a:cs typeface="Roboto"/>
                <a:sym typeface="Roboto"/>
              </a:endParaRPr>
            </a:p>
          </p:txBody>
        </p:sp>
        <p:sp>
          <p:nvSpPr>
            <p:cNvPr id="314" name="Google Shape;314;p22"/>
            <p:cNvSpPr/>
            <p:nvPr/>
          </p:nvSpPr>
          <p:spPr>
            <a:xfrm>
              <a:off x="5592550" y="3877950"/>
              <a:ext cx="174000" cy="174000"/>
            </a:xfrm>
            <a:prstGeom prst="ellipse">
              <a:avLst/>
            </a:pr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22"/>
          <p:cNvGrpSpPr/>
          <p:nvPr/>
        </p:nvGrpSpPr>
        <p:grpSpPr>
          <a:xfrm>
            <a:off x="5707450" y="2764800"/>
            <a:ext cx="1356300" cy="319200"/>
            <a:chOff x="3650050" y="3348150"/>
            <a:chExt cx="1356300" cy="319200"/>
          </a:xfrm>
        </p:grpSpPr>
        <p:sp>
          <p:nvSpPr>
            <p:cNvPr id="311" name="Google Shape;311;p22"/>
            <p:cNvSpPr/>
            <p:nvPr/>
          </p:nvSpPr>
          <p:spPr>
            <a:xfrm>
              <a:off x="3824050" y="3348150"/>
              <a:ext cx="1182300" cy="3192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C" sz="1100" b="1">
                  <a:solidFill>
                    <a:srgbClr val="3D3D3D"/>
                  </a:solidFill>
                  <a:latin typeface="Roboto"/>
                  <a:ea typeface="Roboto"/>
                  <a:cs typeface="Roboto"/>
                  <a:sym typeface="Roboto"/>
                </a:rPr>
                <a:t>Tipología de la investigación</a:t>
              </a:r>
              <a:endParaRPr sz="1100" b="1">
                <a:solidFill>
                  <a:srgbClr val="3D3D3D"/>
                </a:solidFill>
                <a:latin typeface="Roboto"/>
                <a:ea typeface="Roboto"/>
                <a:cs typeface="Roboto"/>
                <a:sym typeface="Roboto"/>
              </a:endParaRPr>
            </a:p>
          </p:txBody>
        </p:sp>
        <p:sp>
          <p:nvSpPr>
            <p:cNvPr id="320" name="Google Shape;320;p22"/>
            <p:cNvSpPr/>
            <p:nvPr/>
          </p:nvSpPr>
          <p:spPr>
            <a:xfrm>
              <a:off x="3650050" y="3420750"/>
              <a:ext cx="174000" cy="174000"/>
            </a:xfrm>
            <a:prstGeom prst="ellipse">
              <a:avLst/>
            </a:prstGeom>
            <a:solidFill>
              <a:srgbClr val="414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21" name="Google Shape;321;p22"/>
          <p:cNvCxnSpPr>
            <a:stCxn id="322" idx="3"/>
            <a:endCxn id="323" idx="2"/>
          </p:cNvCxnSpPr>
          <p:nvPr/>
        </p:nvCxnSpPr>
        <p:spPr>
          <a:xfrm rot="10800000" flipH="1">
            <a:off x="3710950" y="3381600"/>
            <a:ext cx="586200" cy="45720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324" name="Google Shape;324;p22"/>
          <p:cNvCxnSpPr>
            <a:stCxn id="322" idx="3"/>
            <a:endCxn id="325" idx="2"/>
          </p:cNvCxnSpPr>
          <p:nvPr/>
        </p:nvCxnSpPr>
        <p:spPr>
          <a:xfrm>
            <a:off x="3710950" y="3838800"/>
            <a:ext cx="586200" cy="457200"/>
          </a:xfrm>
          <a:prstGeom prst="bentConnector3">
            <a:avLst>
              <a:gd name="adj1" fmla="val 50000"/>
            </a:avLst>
          </a:prstGeom>
          <a:noFill/>
          <a:ln w="9525" cap="flat" cmpd="sng">
            <a:solidFill>
              <a:srgbClr val="C2C2C2"/>
            </a:solidFill>
            <a:prstDash val="solid"/>
            <a:round/>
            <a:headEnd type="none" w="sm" len="sm"/>
            <a:tailEnd type="none" w="sm" len="sm"/>
          </a:ln>
        </p:spPr>
      </p:cxnSp>
      <p:grpSp>
        <p:nvGrpSpPr>
          <p:cNvPr id="326" name="Google Shape;326;p22"/>
          <p:cNvGrpSpPr/>
          <p:nvPr/>
        </p:nvGrpSpPr>
        <p:grpSpPr>
          <a:xfrm>
            <a:off x="4297150" y="3222000"/>
            <a:ext cx="1356300" cy="319200"/>
            <a:chOff x="5592550" y="2890950"/>
            <a:chExt cx="1356300" cy="319200"/>
          </a:xfrm>
        </p:grpSpPr>
        <p:sp>
          <p:nvSpPr>
            <p:cNvPr id="327" name="Google Shape;327;p22"/>
            <p:cNvSpPr/>
            <p:nvPr/>
          </p:nvSpPr>
          <p:spPr>
            <a:xfrm>
              <a:off x="5766550" y="2890950"/>
              <a:ext cx="1182300" cy="3192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C" sz="1100">
                  <a:solidFill>
                    <a:srgbClr val="3D3D3D"/>
                  </a:solidFill>
                  <a:latin typeface="Roboto"/>
                  <a:ea typeface="Roboto"/>
                  <a:cs typeface="Roboto"/>
                  <a:sym typeface="Roboto"/>
                </a:rPr>
                <a:t>Cuantitativo</a:t>
              </a:r>
              <a:endParaRPr sz="1100">
                <a:solidFill>
                  <a:srgbClr val="3D3D3D"/>
                </a:solidFill>
                <a:latin typeface="Roboto"/>
                <a:ea typeface="Roboto"/>
                <a:cs typeface="Roboto"/>
                <a:sym typeface="Roboto"/>
              </a:endParaRPr>
            </a:p>
          </p:txBody>
        </p:sp>
        <p:sp>
          <p:nvSpPr>
            <p:cNvPr id="323" name="Google Shape;323;p22"/>
            <p:cNvSpPr/>
            <p:nvPr/>
          </p:nvSpPr>
          <p:spPr>
            <a:xfrm>
              <a:off x="5592550" y="2963550"/>
              <a:ext cx="174000" cy="174000"/>
            </a:xfrm>
            <a:prstGeom prst="ellipse">
              <a:avLst/>
            </a:pr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328;p22"/>
          <p:cNvGrpSpPr/>
          <p:nvPr/>
        </p:nvGrpSpPr>
        <p:grpSpPr>
          <a:xfrm>
            <a:off x="4297150" y="4136400"/>
            <a:ext cx="1356300" cy="319200"/>
            <a:chOff x="5592550" y="3805350"/>
            <a:chExt cx="1356300" cy="319200"/>
          </a:xfrm>
        </p:grpSpPr>
        <p:sp>
          <p:nvSpPr>
            <p:cNvPr id="329" name="Google Shape;329;p22"/>
            <p:cNvSpPr/>
            <p:nvPr/>
          </p:nvSpPr>
          <p:spPr>
            <a:xfrm>
              <a:off x="5766550" y="3805350"/>
              <a:ext cx="1182300" cy="3192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C" sz="1100">
                  <a:solidFill>
                    <a:srgbClr val="3D3D3D"/>
                  </a:solidFill>
                  <a:latin typeface="Roboto"/>
                  <a:ea typeface="Roboto"/>
                  <a:cs typeface="Roboto"/>
                  <a:sym typeface="Roboto"/>
                </a:rPr>
                <a:t>Cualitativo</a:t>
              </a:r>
              <a:endParaRPr sz="1100">
                <a:solidFill>
                  <a:srgbClr val="3D3D3D"/>
                </a:solidFill>
                <a:latin typeface="Roboto"/>
                <a:ea typeface="Roboto"/>
                <a:cs typeface="Roboto"/>
                <a:sym typeface="Roboto"/>
              </a:endParaRPr>
            </a:p>
          </p:txBody>
        </p:sp>
        <p:sp>
          <p:nvSpPr>
            <p:cNvPr id="325" name="Google Shape;325;p22"/>
            <p:cNvSpPr/>
            <p:nvPr/>
          </p:nvSpPr>
          <p:spPr>
            <a:xfrm>
              <a:off x="5592550" y="3877950"/>
              <a:ext cx="174000" cy="174000"/>
            </a:xfrm>
            <a:prstGeom prst="ellipse">
              <a:avLst/>
            </a:pr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 name="Google Shape;330;p22"/>
          <p:cNvGrpSpPr/>
          <p:nvPr/>
        </p:nvGrpSpPr>
        <p:grpSpPr>
          <a:xfrm>
            <a:off x="2354650" y="3679200"/>
            <a:ext cx="1356300" cy="319200"/>
            <a:chOff x="3650050" y="3348150"/>
            <a:chExt cx="1356300" cy="319200"/>
          </a:xfrm>
        </p:grpSpPr>
        <p:sp>
          <p:nvSpPr>
            <p:cNvPr id="322" name="Google Shape;322;p22"/>
            <p:cNvSpPr/>
            <p:nvPr/>
          </p:nvSpPr>
          <p:spPr>
            <a:xfrm>
              <a:off x="3824050" y="3348150"/>
              <a:ext cx="1182300" cy="3192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C" sz="1100" b="1">
                  <a:solidFill>
                    <a:srgbClr val="3D3D3D"/>
                  </a:solidFill>
                  <a:latin typeface="Roboto"/>
                  <a:ea typeface="Roboto"/>
                  <a:cs typeface="Roboto"/>
                  <a:sym typeface="Roboto"/>
                </a:rPr>
                <a:t>Enfoque de la investigación</a:t>
              </a:r>
              <a:r>
                <a:rPr lang="es-EC" sz="1100">
                  <a:solidFill>
                    <a:srgbClr val="3D3D3D"/>
                  </a:solidFill>
                  <a:latin typeface="Roboto"/>
                  <a:ea typeface="Roboto"/>
                  <a:cs typeface="Roboto"/>
                  <a:sym typeface="Roboto"/>
                </a:rPr>
                <a:t> </a:t>
              </a:r>
              <a:endParaRPr sz="1100">
                <a:solidFill>
                  <a:srgbClr val="3D3D3D"/>
                </a:solidFill>
                <a:latin typeface="Roboto"/>
                <a:ea typeface="Roboto"/>
                <a:cs typeface="Roboto"/>
                <a:sym typeface="Roboto"/>
              </a:endParaRPr>
            </a:p>
          </p:txBody>
        </p:sp>
        <p:sp>
          <p:nvSpPr>
            <p:cNvPr id="331" name="Google Shape;331;p22"/>
            <p:cNvSpPr/>
            <p:nvPr/>
          </p:nvSpPr>
          <p:spPr>
            <a:xfrm>
              <a:off x="3650050" y="3420750"/>
              <a:ext cx="174000" cy="174000"/>
            </a:xfrm>
            <a:prstGeom prst="ellipse">
              <a:avLst/>
            </a:prstGeom>
            <a:solidFill>
              <a:srgbClr val="414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 name="Google Shape;332;p22"/>
          <p:cNvGrpSpPr/>
          <p:nvPr/>
        </p:nvGrpSpPr>
        <p:grpSpPr>
          <a:xfrm>
            <a:off x="4297150" y="5279400"/>
            <a:ext cx="1356300" cy="322800"/>
            <a:chOff x="5592550" y="3729150"/>
            <a:chExt cx="1356300" cy="322800"/>
          </a:xfrm>
        </p:grpSpPr>
        <p:sp>
          <p:nvSpPr>
            <p:cNvPr id="333" name="Google Shape;333;p22"/>
            <p:cNvSpPr/>
            <p:nvPr/>
          </p:nvSpPr>
          <p:spPr>
            <a:xfrm>
              <a:off x="5766550" y="3729150"/>
              <a:ext cx="1182300" cy="3192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C" sz="1100">
                  <a:solidFill>
                    <a:srgbClr val="3D3D3D"/>
                  </a:solidFill>
                  <a:latin typeface="Roboto"/>
                  <a:ea typeface="Roboto"/>
                  <a:cs typeface="Roboto"/>
                  <a:sym typeface="Roboto"/>
                </a:rPr>
                <a:t>Analítico</a:t>
              </a:r>
              <a:endParaRPr sz="1100">
                <a:solidFill>
                  <a:srgbClr val="3D3D3D"/>
                </a:solidFill>
                <a:latin typeface="Roboto"/>
                <a:ea typeface="Roboto"/>
                <a:cs typeface="Roboto"/>
                <a:sym typeface="Roboto"/>
              </a:endParaRPr>
            </a:p>
          </p:txBody>
        </p:sp>
        <p:sp>
          <p:nvSpPr>
            <p:cNvPr id="334" name="Google Shape;334;p22"/>
            <p:cNvSpPr/>
            <p:nvPr/>
          </p:nvSpPr>
          <p:spPr>
            <a:xfrm>
              <a:off x="5592550" y="3877950"/>
              <a:ext cx="174000" cy="174000"/>
            </a:xfrm>
            <a:prstGeom prst="ellipse">
              <a:avLst/>
            </a:prstGeom>
            <a:solidFill>
              <a:srgbClr val="50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35" name="Google Shape;335;p22"/>
          <p:cNvCxnSpPr>
            <a:endCxn id="331" idx="4"/>
          </p:cNvCxnSpPr>
          <p:nvPr/>
        </p:nvCxnSpPr>
        <p:spPr>
          <a:xfrm>
            <a:off x="1652350" y="3762600"/>
            <a:ext cx="789300" cy="163200"/>
          </a:xfrm>
          <a:prstGeom prst="bentConnector4">
            <a:avLst>
              <a:gd name="adj1" fmla="val 44489"/>
              <a:gd name="adj2" fmla="val -138"/>
            </a:avLst>
          </a:prstGeom>
          <a:noFill/>
          <a:ln w="9525" cap="flat" cmpd="sng">
            <a:solidFill>
              <a:srgbClr val="C2C2C2"/>
            </a:solidFill>
            <a:prstDash val="solid"/>
            <a:round/>
            <a:headEnd type="none" w="sm" len="sm"/>
            <a:tailEnd type="none" w="sm" len="sm"/>
          </a:ln>
        </p:spPr>
      </p:cxnSp>
      <p:cxnSp>
        <p:nvCxnSpPr>
          <p:cNvPr id="336" name="Google Shape;336;p22"/>
          <p:cNvCxnSpPr/>
          <p:nvPr/>
        </p:nvCxnSpPr>
        <p:spPr>
          <a:xfrm rot="10800000" flipH="1">
            <a:off x="2047875" y="2894100"/>
            <a:ext cx="3728400" cy="986100"/>
          </a:xfrm>
          <a:prstGeom prst="bentConnector3">
            <a:avLst>
              <a:gd name="adj1" fmla="val -1277"/>
            </a:avLst>
          </a:prstGeom>
          <a:noFill/>
          <a:ln w="9525" cap="flat" cmpd="sng">
            <a:solidFill>
              <a:srgbClr val="C2C2C2"/>
            </a:solidFill>
            <a:prstDash val="solid"/>
            <a:round/>
            <a:headEnd type="none" w="sm" len="sm"/>
            <a:tailEnd type="none" w="sm" len="sm"/>
          </a:ln>
        </p:spPr>
      </p:cxnSp>
    </p:spTree>
  </p:cSld>
  <p:clrMapOvr>
    <a:masterClrMapping/>
  </p:clrMapOvr>
</p:sld>
</file>

<file path=ppt/theme/theme1.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1948</Words>
  <Application>Microsoft Office PowerPoint</Application>
  <PresentationFormat>Presentación en pantalla (4:3)</PresentationFormat>
  <Paragraphs>287</Paragraphs>
  <Slides>17</Slides>
  <Notes>17</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17</vt:i4>
      </vt:variant>
    </vt:vector>
  </HeadingPairs>
  <TitlesOfParts>
    <vt:vector size="30" baseType="lpstr">
      <vt:lpstr>Open Sans</vt:lpstr>
      <vt:lpstr>Roboto Medium</vt:lpstr>
      <vt:lpstr>Lato</vt:lpstr>
      <vt:lpstr>Montserrat</vt:lpstr>
      <vt:lpstr>Times New Roman</vt:lpstr>
      <vt:lpstr>Open Sans ExtraBold</vt:lpstr>
      <vt:lpstr>Roboto</vt:lpstr>
      <vt:lpstr>Roboto Thin</vt:lpstr>
      <vt:lpstr>Calibri</vt:lpstr>
      <vt:lpstr>Average</vt:lpstr>
      <vt:lpstr>Arial</vt:lpstr>
      <vt:lpstr>Roboto Light</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CHRISTOPHER IVAN FIALLOS SILVA</cp:lastModifiedBy>
  <cp:revision>1</cp:revision>
  <dcterms:modified xsi:type="dcterms:W3CDTF">2022-02-04T05:32:31Z</dcterms:modified>
</cp:coreProperties>
</file>