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PT Sans Narrow" panose="020B0506020203020204" pitchFamily="34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00f4a7aaa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00f4a7aaa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ad53f69de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0ad53f69de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04644a4e3_0_2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104644a4e3_0_2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0fc7cf75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0fc7cf75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fc7cf750f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0fc7cf750f_1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ad53f69de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0ad53f69de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0fc7cf750f_1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0fc7cf750f_1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ad53f69d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ad53f69d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d10a229b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d10a229b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ad53f69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ad53f69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ad53f69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ad53f69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ad53f69d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0ad53f69d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ad53f69de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0ad53f69de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04644a4e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104644a4e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00f4a7aa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00f4a7aa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779400" y="1318725"/>
            <a:ext cx="7585200" cy="139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00" dirty="0">
                <a:solidFill>
                  <a:srgbClr val="000000"/>
                </a:solidFill>
              </a:rPr>
              <a:t>DEPARTAMENTO DE CIENCIAS ECONÓMICAS, ADMINISTRATIVAS Y DEL COMERCIO</a:t>
            </a:r>
            <a:endParaRPr sz="19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00" dirty="0">
                <a:solidFill>
                  <a:srgbClr val="000000"/>
                </a:solidFill>
              </a:rPr>
              <a:t>CARRERA DE ADMINISTRACIÓN TURÍSTICA Y HOTELERA</a:t>
            </a:r>
            <a:br>
              <a:rPr lang="es" sz="1900" dirty="0">
                <a:solidFill>
                  <a:srgbClr val="000000"/>
                </a:solidFill>
              </a:rPr>
            </a:br>
            <a:r>
              <a:rPr lang="es" sz="1900" dirty="0">
                <a:solidFill>
                  <a:srgbClr val="000000"/>
                </a:solidFill>
              </a:rPr>
              <a:t> </a:t>
            </a:r>
            <a:endParaRPr sz="19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900">
                <a:solidFill>
                  <a:srgbClr val="000000"/>
                </a:solidFill>
              </a:rPr>
              <a:t>TRABAJO DE TITULACIÓN, PREVIO A LA OBTENCIÓN DEL TÍTULO DE LICENCIADA EN ADMINISTRACIÓN TURÍSTICA Y HOTELERA</a:t>
            </a:r>
            <a:endParaRPr sz="1900" dirty="0">
              <a:solidFill>
                <a:srgbClr val="000000"/>
              </a:solidFill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034825" y="2716425"/>
            <a:ext cx="50979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 gestión turística en áreas protegidas para la conservación en la Reserva Geobotánica Pululahua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6625" y="152400"/>
            <a:ext cx="2871739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1019650" y="3515125"/>
            <a:ext cx="71190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Autoras: Xiomara Lissette Cambi Ortega; Jazmin Carolina Pozo Criollo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1024275" y="4153050"/>
            <a:ext cx="71190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Directora: MsC. Silvia Patricia Montúfar Guevara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024275" y="4582900"/>
            <a:ext cx="7119000" cy="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22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Sangolquí 2022</a:t>
            </a:r>
            <a:endParaRPr sz="220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"/>
          <p:cNvSpPr/>
          <p:nvPr/>
        </p:nvSpPr>
        <p:spPr>
          <a:xfrm>
            <a:off x="6304074" y="4253675"/>
            <a:ext cx="9423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Cultural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268650" y="795175"/>
            <a:ext cx="16677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Personal Insuficiente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58" name="Google Shape;358;p22"/>
          <p:cNvSpPr/>
          <p:nvPr/>
        </p:nvSpPr>
        <p:spPr>
          <a:xfrm>
            <a:off x="2277600" y="795175"/>
            <a:ext cx="15924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Perfil del visitante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1658900" y="133825"/>
            <a:ext cx="9423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Social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4712024" y="3555050"/>
            <a:ext cx="18468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Pérdida de identidad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61" name="Google Shape;361;p22"/>
          <p:cNvSpPr/>
          <p:nvPr/>
        </p:nvSpPr>
        <p:spPr>
          <a:xfrm>
            <a:off x="7012474" y="3555050"/>
            <a:ext cx="19392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Escaso involucramiento de la RGP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362" name="Google Shape;362;p22"/>
          <p:cNvCxnSpPr>
            <a:stCxn id="359" idx="2"/>
            <a:endCxn id="357" idx="0"/>
          </p:cNvCxnSpPr>
          <p:nvPr/>
        </p:nvCxnSpPr>
        <p:spPr>
          <a:xfrm rot="5400000">
            <a:off x="1507100" y="172375"/>
            <a:ext cx="218400" cy="1027500"/>
          </a:xfrm>
          <a:prstGeom prst="bentConnector3">
            <a:avLst>
              <a:gd name="adj1" fmla="val 49966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22"/>
          <p:cNvCxnSpPr>
            <a:stCxn id="359" idx="2"/>
            <a:endCxn id="358" idx="0"/>
          </p:cNvCxnSpPr>
          <p:nvPr/>
        </p:nvCxnSpPr>
        <p:spPr>
          <a:xfrm rot="-5400000" flipH="1">
            <a:off x="2492750" y="214225"/>
            <a:ext cx="218400" cy="943800"/>
          </a:xfrm>
          <a:prstGeom prst="bentConnector3">
            <a:avLst>
              <a:gd name="adj1" fmla="val 49966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22"/>
          <p:cNvCxnSpPr>
            <a:stCxn id="356" idx="0"/>
            <a:endCxn id="360" idx="2"/>
          </p:cNvCxnSpPr>
          <p:nvPr/>
        </p:nvCxnSpPr>
        <p:spPr>
          <a:xfrm rot="5400000" flipH="1">
            <a:off x="6054474" y="3532925"/>
            <a:ext cx="301800" cy="1139700"/>
          </a:xfrm>
          <a:prstGeom prst="bentConnector3">
            <a:avLst>
              <a:gd name="adj1" fmla="val 49988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22"/>
          <p:cNvCxnSpPr>
            <a:stCxn id="356" idx="0"/>
            <a:endCxn id="361" idx="2"/>
          </p:cNvCxnSpPr>
          <p:nvPr/>
        </p:nvCxnSpPr>
        <p:spPr>
          <a:xfrm rot="-5400000">
            <a:off x="7227774" y="3499325"/>
            <a:ext cx="301800" cy="1206900"/>
          </a:xfrm>
          <a:prstGeom prst="bentConnector3">
            <a:avLst>
              <a:gd name="adj1" fmla="val 49988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6" name="Google Shape;366;p22"/>
          <p:cNvPicPr preferRelativeResize="0"/>
          <p:nvPr/>
        </p:nvPicPr>
        <p:blipFill rotWithShape="1">
          <a:blip r:embed="rId3">
            <a:alphaModFix/>
          </a:blip>
          <a:srcRect l="7680" r="3738"/>
          <a:stretch/>
        </p:blipFill>
        <p:spPr>
          <a:xfrm>
            <a:off x="2338100" y="1356288"/>
            <a:ext cx="2332550" cy="15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2"/>
          <p:cNvPicPr preferRelativeResize="0"/>
          <p:nvPr/>
        </p:nvPicPr>
        <p:blipFill rotWithShape="1">
          <a:blip r:embed="rId4">
            <a:alphaModFix/>
          </a:blip>
          <a:srcRect l="9444"/>
          <a:stretch/>
        </p:blipFill>
        <p:spPr>
          <a:xfrm>
            <a:off x="2225388" y="3092088"/>
            <a:ext cx="2384501" cy="15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2"/>
          <p:cNvPicPr preferRelativeResize="0"/>
          <p:nvPr/>
        </p:nvPicPr>
        <p:blipFill rotWithShape="1">
          <a:blip r:embed="rId5">
            <a:alphaModFix/>
          </a:blip>
          <a:srcRect l="9807" r="10128"/>
          <a:stretch/>
        </p:blipFill>
        <p:spPr>
          <a:xfrm>
            <a:off x="5550" y="3077250"/>
            <a:ext cx="2193901" cy="15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2"/>
          <p:cNvPicPr preferRelativeResize="0"/>
          <p:nvPr/>
        </p:nvPicPr>
        <p:blipFill rotWithShape="1">
          <a:blip r:embed="rId6">
            <a:alphaModFix/>
          </a:blip>
          <a:srcRect l="4946" r="3611"/>
          <a:stretch/>
        </p:blipFill>
        <p:spPr>
          <a:xfrm>
            <a:off x="5550" y="1385263"/>
            <a:ext cx="2332551" cy="149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9138" y="1405475"/>
            <a:ext cx="2466900" cy="1848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278" y="3128625"/>
            <a:ext cx="3539847" cy="18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23"/>
          <p:cNvGrpSpPr/>
          <p:nvPr/>
        </p:nvGrpSpPr>
        <p:grpSpPr>
          <a:xfrm>
            <a:off x="3004575" y="1102065"/>
            <a:ext cx="2894579" cy="2927635"/>
            <a:chOff x="2902488" y="902232"/>
            <a:chExt cx="3339000" cy="3339000"/>
          </a:xfrm>
        </p:grpSpPr>
        <p:sp>
          <p:nvSpPr>
            <p:cNvPr id="378" name="Google Shape;378;p23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B02C2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name="adj1" fmla="val 2689583"/>
                <a:gd name="adj2" fmla="val 13510993"/>
              </a:avLst>
            </a:prstGeom>
            <a:solidFill>
              <a:srgbClr val="EDA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23"/>
          <p:cNvGrpSpPr/>
          <p:nvPr/>
        </p:nvGrpSpPr>
        <p:grpSpPr>
          <a:xfrm>
            <a:off x="3664763" y="1769792"/>
            <a:ext cx="1574204" cy="1592181"/>
            <a:chOff x="3664038" y="1663782"/>
            <a:chExt cx="1815900" cy="1815900"/>
          </a:xfrm>
        </p:grpSpPr>
        <p:sp>
          <p:nvSpPr>
            <p:cNvPr id="381" name="Google Shape;381;p23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A72A1E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Conjunto de acciones estructurales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3" name="Google Shape;383;p23"/>
          <p:cNvGrpSpPr/>
          <p:nvPr/>
        </p:nvGrpSpPr>
        <p:grpSpPr>
          <a:xfrm>
            <a:off x="2892299" y="1059750"/>
            <a:ext cx="1001790" cy="936948"/>
            <a:chOff x="2772974" y="853971"/>
            <a:chExt cx="1155600" cy="1068600"/>
          </a:xfrm>
        </p:grpSpPr>
        <p:sp>
          <p:nvSpPr>
            <p:cNvPr id="384" name="Google Shape;384;p23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385" name="Google Shape;385;p23"/>
            <p:cNvSpPr txBox="1"/>
            <p:nvPr/>
          </p:nvSpPr>
          <p:spPr>
            <a:xfrm>
              <a:off x="2772974" y="1022196"/>
              <a:ext cx="1155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Superestructura</a:t>
              </a:r>
              <a:endPara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6" name="Google Shape;386;p23"/>
          <p:cNvGrpSpPr/>
          <p:nvPr/>
        </p:nvGrpSpPr>
        <p:grpSpPr>
          <a:xfrm flipH="1">
            <a:off x="5008328" y="3146795"/>
            <a:ext cx="1001813" cy="936948"/>
            <a:chOff x="5214448" y="3234278"/>
            <a:chExt cx="1068600" cy="1068600"/>
          </a:xfrm>
        </p:grpSpPr>
        <p:sp>
          <p:nvSpPr>
            <p:cNvPr id="387" name="Google Shape;387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  <p:sp>
          <p:nvSpPr>
            <p:cNvPr id="388" name="Google Shape;388;p23"/>
            <p:cNvSpPr txBox="1"/>
            <p:nvPr/>
          </p:nvSpPr>
          <p:spPr>
            <a:xfrm>
              <a:off x="5245801" y="3321723"/>
              <a:ext cx="1005900" cy="89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Infraestructura </a:t>
              </a:r>
              <a:endPara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9" name="Google Shape;389;p23"/>
          <p:cNvSpPr txBox="1"/>
          <p:nvPr/>
        </p:nvSpPr>
        <p:spPr>
          <a:xfrm>
            <a:off x="89925" y="236050"/>
            <a:ext cx="2187000" cy="615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Relación estrecha con organismos superiores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23"/>
          <p:cNvSpPr txBox="1"/>
          <p:nvPr/>
        </p:nvSpPr>
        <p:spPr>
          <a:xfrm>
            <a:off x="983500" y="955650"/>
            <a:ext cx="1856400" cy="4002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GAD no involucrado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23"/>
          <p:cNvSpPr txBox="1"/>
          <p:nvPr/>
        </p:nvSpPr>
        <p:spPr>
          <a:xfrm>
            <a:off x="7191225" y="2672825"/>
            <a:ext cx="1856400" cy="4002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Déficit de señalética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23"/>
          <p:cNvSpPr txBox="1"/>
          <p:nvPr/>
        </p:nvSpPr>
        <p:spPr>
          <a:xfrm>
            <a:off x="5008325" y="115125"/>
            <a:ext cx="2683200" cy="6156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Infraestructura insuficiente para la demanda existente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3" name="Google Shape;393;p23"/>
          <p:cNvPicPr preferRelativeResize="0"/>
          <p:nvPr/>
        </p:nvPicPr>
        <p:blipFill rotWithShape="1">
          <a:blip r:embed="rId5">
            <a:alphaModFix/>
          </a:blip>
          <a:srcRect b="23931"/>
          <a:stretch/>
        </p:blipFill>
        <p:spPr>
          <a:xfrm>
            <a:off x="3703575" y="0"/>
            <a:ext cx="1001700" cy="1032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4" name="Google Shape;39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5300" y="1565458"/>
            <a:ext cx="1492800" cy="50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3"/>
          <p:cNvPicPr preferRelativeResize="0"/>
          <p:nvPr/>
        </p:nvPicPr>
        <p:blipFill rotWithShape="1">
          <a:blip r:embed="rId7">
            <a:alphaModFix/>
          </a:blip>
          <a:srcRect l="6141" r="6863"/>
          <a:stretch/>
        </p:blipFill>
        <p:spPr>
          <a:xfrm>
            <a:off x="0" y="2440750"/>
            <a:ext cx="2967501" cy="200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3"/>
          <p:cNvPicPr preferRelativeResize="0"/>
          <p:nvPr/>
        </p:nvPicPr>
        <p:blipFill rotWithShape="1">
          <a:blip r:embed="rId8">
            <a:alphaModFix/>
          </a:blip>
          <a:srcRect l="7800"/>
          <a:stretch/>
        </p:blipFill>
        <p:spPr>
          <a:xfrm>
            <a:off x="6010150" y="730725"/>
            <a:ext cx="3129975" cy="18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4"/>
          <p:cNvPicPr preferRelativeResize="0"/>
          <p:nvPr/>
        </p:nvPicPr>
        <p:blipFill rotWithShape="1">
          <a:blip r:embed="rId3">
            <a:alphaModFix/>
          </a:blip>
          <a:srcRect l="7189" t="18526" r="6394"/>
          <a:stretch/>
        </p:blipFill>
        <p:spPr>
          <a:xfrm>
            <a:off x="-80925" y="498027"/>
            <a:ext cx="3109200" cy="150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02" name="Google Shape;402;p24"/>
          <p:cNvSpPr/>
          <p:nvPr/>
        </p:nvSpPr>
        <p:spPr>
          <a:xfrm rot="492896">
            <a:off x="3694138" y="2161856"/>
            <a:ext cx="487098" cy="472571"/>
          </a:xfrm>
          <a:prstGeom prst="ellipse">
            <a:avLst/>
          </a:prstGeom>
          <a:solidFill>
            <a:srgbClr val="D686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24"/>
          <p:cNvGrpSpPr/>
          <p:nvPr/>
        </p:nvGrpSpPr>
        <p:grpSpPr>
          <a:xfrm>
            <a:off x="3486930" y="1648626"/>
            <a:ext cx="2028050" cy="1965337"/>
            <a:chOff x="4447194" y="1815766"/>
            <a:chExt cx="2440200" cy="2440200"/>
          </a:xfrm>
        </p:grpSpPr>
        <p:sp>
          <p:nvSpPr>
            <p:cNvPr id="406" name="Google Shape;406;p24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551561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4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Conjunto de relaciones operacionales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8" name="Google Shape;408;p24"/>
          <p:cNvGrpSpPr/>
          <p:nvPr/>
        </p:nvGrpSpPr>
        <p:grpSpPr>
          <a:xfrm>
            <a:off x="2704017" y="1237318"/>
            <a:ext cx="1183320" cy="1146729"/>
            <a:chOff x="3490737" y="1374053"/>
            <a:chExt cx="1423800" cy="1423800"/>
          </a:xfrm>
        </p:grpSpPr>
        <p:sp>
          <p:nvSpPr>
            <p:cNvPr id="409" name="Google Shape;409;p24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761E86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4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Oferta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1" name="Google Shape;411;p24"/>
          <p:cNvGrpSpPr/>
          <p:nvPr/>
        </p:nvGrpSpPr>
        <p:grpSpPr>
          <a:xfrm>
            <a:off x="5133161" y="2699045"/>
            <a:ext cx="1245653" cy="1207134"/>
            <a:chOff x="3707678" y="3718814"/>
            <a:chExt cx="1498800" cy="1498800"/>
          </a:xfrm>
        </p:grpSpPr>
        <p:sp>
          <p:nvSpPr>
            <p:cNvPr id="412" name="Google Shape;412;p24"/>
            <p:cNvSpPr/>
            <p:nvPr/>
          </p:nvSpPr>
          <p:spPr>
            <a:xfrm>
              <a:off x="3707678" y="3718814"/>
              <a:ext cx="1498800" cy="14988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4"/>
            <p:cNvSpPr txBox="1"/>
            <p:nvPr/>
          </p:nvSpPr>
          <p:spPr>
            <a:xfrm>
              <a:off x="3920376" y="3995850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Demanda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14" name="Google Shape;414;p24"/>
          <p:cNvSpPr txBox="1"/>
          <p:nvPr/>
        </p:nvSpPr>
        <p:spPr>
          <a:xfrm>
            <a:off x="1314450" y="2414388"/>
            <a:ext cx="2103600" cy="58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Falta de autonomía en su publicidad</a:t>
            </a:r>
            <a:endParaRPr sz="1300"/>
          </a:p>
        </p:txBody>
      </p:sp>
      <p:sp>
        <p:nvSpPr>
          <p:cNvPr id="415" name="Google Shape;415;p24"/>
          <p:cNvSpPr txBox="1"/>
          <p:nvPr/>
        </p:nvSpPr>
        <p:spPr>
          <a:xfrm>
            <a:off x="-25" y="2205700"/>
            <a:ext cx="1245600" cy="384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Zonificaciones</a:t>
            </a:r>
            <a:endParaRPr sz="1300"/>
          </a:p>
        </p:txBody>
      </p:sp>
      <p:sp>
        <p:nvSpPr>
          <p:cNvPr id="416" name="Google Shape;416;p24"/>
          <p:cNvSpPr txBox="1"/>
          <p:nvPr/>
        </p:nvSpPr>
        <p:spPr>
          <a:xfrm>
            <a:off x="91325" y="40025"/>
            <a:ext cx="1878900" cy="400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Actividades turísticas</a:t>
            </a:r>
            <a:endParaRPr/>
          </a:p>
        </p:txBody>
      </p:sp>
      <p:sp>
        <p:nvSpPr>
          <p:cNvPr id="417" name="Google Shape;417;p24"/>
          <p:cNvSpPr txBox="1"/>
          <p:nvPr/>
        </p:nvSpPr>
        <p:spPr>
          <a:xfrm>
            <a:off x="5083525" y="4164688"/>
            <a:ext cx="1344900" cy="615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Visita no prolongada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4837050" y="440225"/>
            <a:ext cx="1298700" cy="8313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Actividades turísticas potenciales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24"/>
          <p:cNvSpPr txBox="1"/>
          <p:nvPr/>
        </p:nvSpPr>
        <p:spPr>
          <a:xfrm>
            <a:off x="6131600" y="2031463"/>
            <a:ext cx="1298700" cy="6156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Turismo en masa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0" name="Google Shape;420;p24"/>
          <p:cNvPicPr preferRelativeResize="0"/>
          <p:nvPr/>
        </p:nvPicPr>
        <p:blipFill rotWithShape="1">
          <a:blip r:embed="rId6">
            <a:alphaModFix/>
          </a:blip>
          <a:srcRect l="8230" r="11234"/>
          <a:stretch/>
        </p:blipFill>
        <p:spPr>
          <a:xfrm>
            <a:off x="6589550" y="2647950"/>
            <a:ext cx="2330400" cy="170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 rotWithShape="1">
          <a:blip r:embed="rId7">
            <a:alphaModFix/>
          </a:blip>
          <a:srcRect l="16008" r="19442"/>
          <a:stretch/>
        </p:blipFill>
        <p:spPr>
          <a:xfrm>
            <a:off x="6245670" y="0"/>
            <a:ext cx="2441700" cy="183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325" y="2999400"/>
            <a:ext cx="2994900" cy="1548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Propuesta</a:t>
            </a:r>
            <a:endParaRPr/>
          </a:p>
        </p:txBody>
      </p:sp>
      <p:pic>
        <p:nvPicPr>
          <p:cNvPr id="428" name="Google Shape;4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625" y="-5475"/>
            <a:ext cx="1433400" cy="8028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grpSp>
        <p:nvGrpSpPr>
          <p:cNvPr id="431" name="Google Shape;431;p25"/>
          <p:cNvGrpSpPr/>
          <p:nvPr/>
        </p:nvGrpSpPr>
        <p:grpSpPr>
          <a:xfrm>
            <a:off x="1873046" y="590374"/>
            <a:ext cx="4662998" cy="1272117"/>
            <a:chOff x="3977400" y="946003"/>
            <a:chExt cx="4094300" cy="1193579"/>
          </a:xfrm>
        </p:grpSpPr>
        <p:grpSp>
          <p:nvGrpSpPr>
            <p:cNvPr id="432" name="Google Shape;432;p25"/>
            <p:cNvGrpSpPr/>
            <p:nvPr/>
          </p:nvGrpSpPr>
          <p:grpSpPr>
            <a:xfrm>
              <a:off x="4732925" y="1140987"/>
              <a:ext cx="529800" cy="998596"/>
              <a:chOff x="4318975" y="1083450"/>
              <a:chExt cx="529800" cy="591305"/>
            </a:xfrm>
          </p:grpSpPr>
          <p:sp>
            <p:nvSpPr>
              <p:cNvPr id="433" name="Google Shape;433;p25"/>
              <p:cNvSpPr/>
              <p:nvPr/>
            </p:nvSpPr>
            <p:spPr>
              <a:xfrm>
                <a:off x="4517129" y="1083455"/>
                <a:ext cx="133500" cy="591300"/>
              </a:xfrm>
              <a:prstGeom prst="rect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34" name="Google Shape;434;p25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155B5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35" name="Google Shape;435;p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>
                  <a:solidFill>
                    <a:srgbClr val="155B54"/>
                  </a:solidFill>
                  <a:latin typeface="Roboto"/>
                  <a:ea typeface="Roboto"/>
                  <a:cs typeface="Roboto"/>
                  <a:sym typeface="Roboto"/>
                </a:rPr>
                <a:t>Proponer estrategias</a:t>
              </a:r>
              <a:endParaRPr sz="1100" b="1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6" name="Google Shape;436;p25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5B54"/>
                </a:buClr>
                <a:buSzPts val="1100"/>
                <a:buChar char="●"/>
              </a:pPr>
              <a:r>
                <a:rPr lang="es" sz="1100">
                  <a:solidFill>
                    <a:srgbClr val="155B54"/>
                  </a:solidFill>
                </a:rPr>
                <a:t>Sensibilizar</a:t>
              </a:r>
              <a:endParaRPr sz="1100">
                <a:solidFill>
                  <a:srgbClr val="155B54"/>
                </a:solidFill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5B54"/>
                </a:buClr>
                <a:buSzPts val="1100"/>
                <a:buChar char="●"/>
              </a:pPr>
              <a:r>
                <a:rPr lang="es" sz="1100">
                  <a:solidFill>
                    <a:srgbClr val="155B54"/>
                  </a:solidFill>
                </a:rPr>
                <a:t>Fortalecer</a:t>
              </a:r>
              <a:endParaRPr sz="1100">
                <a:solidFill>
                  <a:srgbClr val="155B54"/>
                </a:solidFill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5B54"/>
                </a:buClr>
                <a:buSzPts val="1100"/>
                <a:buChar char="●"/>
              </a:pPr>
              <a:r>
                <a:rPr lang="es" sz="1100">
                  <a:solidFill>
                    <a:srgbClr val="155B54"/>
                  </a:solidFill>
                </a:rPr>
                <a:t>Adecuar</a:t>
              </a:r>
              <a:endParaRPr sz="1100">
                <a:solidFill>
                  <a:srgbClr val="155B54"/>
                </a:solidFill>
              </a:endParaRPr>
            </a:p>
          </p:txBody>
        </p:sp>
        <p:sp>
          <p:nvSpPr>
            <p:cNvPr id="437" name="Google Shape;437;p25"/>
            <p:cNvSpPr txBox="1"/>
            <p:nvPr/>
          </p:nvSpPr>
          <p:spPr>
            <a:xfrm>
              <a:off x="3977400" y="973693"/>
              <a:ext cx="7584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155B54"/>
                  </a:solidFill>
                </a:rPr>
                <a:t>Objetivos</a:t>
              </a:r>
              <a:endParaRPr sz="1100">
                <a:solidFill>
                  <a:srgbClr val="155B54"/>
                </a:solidFill>
              </a:endParaRPr>
            </a:p>
          </p:txBody>
        </p:sp>
      </p:grpSp>
      <p:grpSp>
        <p:nvGrpSpPr>
          <p:cNvPr id="438" name="Google Shape;438;p25"/>
          <p:cNvGrpSpPr/>
          <p:nvPr/>
        </p:nvGrpSpPr>
        <p:grpSpPr>
          <a:xfrm>
            <a:off x="1749849" y="1657061"/>
            <a:ext cx="4786196" cy="1272018"/>
            <a:chOff x="3869228" y="946003"/>
            <a:chExt cx="4202472" cy="1193487"/>
          </a:xfrm>
        </p:grpSpPr>
        <p:grpSp>
          <p:nvGrpSpPr>
            <p:cNvPr id="439" name="Google Shape;439;p25"/>
            <p:cNvGrpSpPr/>
            <p:nvPr/>
          </p:nvGrpSpPr>
          <p:grpSpPr>
            <a:xfrm>
              <a:off x="4732925" y="1140987"/>
              <a:ext cx="529800" cy="998503"/>
              <a:chOff x="4318975" y="1083450"/>
              <a:chExt cx="529800" cy="591250"/>
            </a:xfrm>
          </p:grpSpPr>
          <p:sp>
            <p:nvSpPr>
              <p:cNvPr id="440" name="Google Shape;440;p25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41" name="Google Shape;441;p25"/>
              <p:cNvCxnSpPr/>
              <p:nvPr/>
            </p:nvCxnSpPr>
            <p:spPr>
              <a:xfrm rot="10800000">
                <a:off x="4318975" y="1083450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155B5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2" name="Google Shape;442;p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>
                  <a:solidFill>
                    <a:srgbClr val="155B54"/>
                  </a:solidFill>
                </a:rPr>
                <a:t>RGP</a:t>
              </a:r>
              <a:endParaRPr sz="1100" b="1">
                <a:solidFill>
                  <a:srgbClr val="155B54"/>
                </a:solidFill>
              </a:endParaRPr>
            </a:p>
          </p:txBody>
        </p:sp>
        <p:sp>
          <p:nvSpPr>
            <p:cNvPr id="443" name="Google Shape;443;p25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rgbClr val="155B54"/>
                  </a:solidFill>
                </a:rPr>
                <a:t>Patrimonio natural</a:t>
              </a:r>
              <a:endParaRPr sz="1100">
                <a:solidFill>
                  <a:srgbClr val="155B54"/>
                </a:solidFill>
              </a:endParaRPr>
            </a:p>
          </p:txBody>
        </p:sp>
        <p:sp>
          <p:nvSpPr>
            <p:cNvPr id="444" name="Google Shape;444;p25"/>
            <p:cNvSpPr txBox="1"/>
            <p:nvPr/>
          </p:nvSpPr>
          <p:spPr>
            <a:xfrm>
              <a:off x="3869228" y="973695"/>
              <a:ext cx="8667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155B54"/>
                  </a:solidFill>
                </a:rPr>
                <a:t>Beneficiarios directos</a:t>
              </a:r>
              <a:endParaRPr sz="1100">
                <a:solidFill>
                  <a:srgbClr val="155B54"/>
                </a:solidFill>
              </a:endParaRPr>
            </a:p>
          </p:txBody>
        </p:sp>
      </p:grpSp>
      <p:grpSp>
        <p:nvGrpSpPr>
          <p:cNvPr id="445" name="Google Shape;445;p25"/>
          <p:cNvGrpSpPr/>
          <p:nvPr/>
        </p:nvGrpSpPr>
        <p:grpSpPr>
          <a:xfrm>
            <a:off x="1703027" y="3788796"/>
            <a:ext cx="4833020" cy="1357255"/>
            <a:chOff x="3828117" y="946003"/>
            <a:chExt cx="4243586" cy="1273461"/>
          </a:xfrm>
        </p:grpSpPr>
        <p:grpSp>
          <p:nvGrpSpPr>
            <p:cNvPr id="446" name="Google Shape;446;p25"/>
            <p:cNvGrpSpPr/>
            <p:nvPr/>
          </p:nvGrpSpPr>
          <p:grpSpPr>
            <a:xfrm>
              <a:off x="4732925" y="1142460"/>
              <a:ext cx="529800" cy="1000063"/>
              <a:chOff x="4318975" y="1084322"/>
              <a:chExt cx="529800" cy="592174"/>
            </a:xfrm>
          </p:grpSpPr>
          <p:sp>
            <p:nvSpPr>
              <p:cNvPr id="447" name="Google Shape;447;p25"/>
              <p:cNvSpPr/>
              <p:nvPr/>
            </p:nvSpPr>
            <p:spPr>
              <a:xfrm>
                <a:off x="4517129" y="1086096"/>
                <a:ext cx="133500" cy="5904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48" name="Google Shape;448;p25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49" name="Google Shape;449;p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>
                  <a:solidFill>
                    <a:srgbClr val="858585"/>
                  </a:solidFill>
                </a:rPr>
                <a:t>Elementos SISTUR Beni</a:t>
              </a:r>
              <a:endParaRPr sz="1100" b="1">
                <a:solidFill>
                  <a:srgbClr val="858585"/>
                </a:solidFill>
              </a:endParaRPr>
            </a:p>
          </p:txBody>
        </p:sp>
        <p:sp>
          <p:nvSpPr>
            <p:cNvPr id="450" name="Google Shape;450;p25"/>
            <p:cNvSpPr txBox="1"/>
            <p:nvPr/>
          </p:nvSpPr>
          <p:spPr>
            <a:xfrm>
              <a:off x="5343502" y="1222265"/>
              <a:ext cx="2728200" cy="9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858585"/>
                  </a:solidFill>
                </a:rPr>
                <a:t>FODA</a:t>
              </a:r>
              <a:endParaRPr sz="1100">
                <a:solidFill>
                  <a:srgbClr val="858585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858585"/>
                  </a:solidFill>
                </a:rPr>
                <a:t>MEFI - MEFE</a:t>
              </a:r>
              <a:endParaRPr sz="1100">
                <a:solidFill>
                  <a:srgbClr val="858585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858585"/>
                  </a:solidFill>
                </a:rPr>
                <a:t>DAFO - priorización</a:t>
              </a:r>
              <a:endParaRPr sz="1100">
                <a:solidFill>
                  <a:srgbClr val="858585"/>
                </a:solidFill>
              </a:endParaRPr>
            </a:p>
          </p:txBody>
        </p:sp>
        <p:sp>
          <p:nvSpPr>
            <p:cNvPr id="451" name="Google Shape;451;p25"/>
            <p:cNvSpPr txBox="1"/>
            <p:nvPr/>
          </p:nvSpPr>
          <p:spPr>
            <a:xfrm>
              <a:off x="3828117" y="973686"/>
              <a:ext cx="9078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858585"/>
                  </a:solidFill>
                </a:rPr>
                <a:t>Metodología</a:t>
              </a:r>
              <a:endParaRPr sz="1100">
                <a:solidFill>
                  <a:srgbClr val="858585"/>
                </a:solidFill>
              </a:endParaRPr>
            </a:p>
          </p:txBody>
        </p:sp>
      </p:grpSp>
      <p:grpSp>
        <p:nvGrpSpPr>
          <p:cNvPr id="452" name="Google Shape;452;p25"/>
          <p:cNvGrpSpPr/>
          <p:nvPr/>
        </p:nvGrpSpPr>
        <p:grpSpPr>
          <a:xfrm>
            <a:off x="1703024" y="2722151"/>
            <a:ext cx="4833020" cy="1272018"/>
            <a:chOff x="3828114" y="946003"/>
            <a:chExt cx="4243586" cy="1193487"/>
          </a:xfrm>
        </p:grpSpPr>
        <p:grpSp>
          <p:nvGrpSpPr>
            <p:cNvPr id="453" name="Google Shape;453;p25"/>
            <p:cNvGrpSpPr/>
            <p:nvPr/>
          </p:nvGrpSpPr>
          <p:grpSpPr>
            <a:xfrm>
              <a:off x="4732925" y="1142460"/>
              <a:ext cx="529800" cy="997030"/>
              <a:chOff x="4318975" y="1084322"/>
              <a:chExt cx="529800" cy="590378"/>
            </a:xfrm>
          </p:grpSpPr>
          <p:sp>
            <p:nvSpPr>
              <p:cNvPr id="454" name="Google Shape;454;p25"/>
              <p:cNvSpPr/>
              <p:nvPr/>
            </p:nvSpPr>
            <p:spPr>
              <a:xfrm>
                <a:off x="4517125" y="1086100"/>
                <a:ext cx="133500" cy="588600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55" name="Google Shape;455;p25"/>
              <p:cNvCxnSpPr/>
              <p:nvPr/>
            </p:nvCxnSpPr>
            <p:spPr>
              <a:xfrm rot="10800000">
                <a:off x="4318975" y="1084322"/>
                <a:ext cx="529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456" name="Google Shape;456;p25"/>
            <p:cNvSpPr txBox="1"/>
            <p:nvPr/>
          </p:nvSpPr>
          <p:spPr>
            <a:xfrm>
              <a:off x="5343500" y="946003"/>
              <a:ext cx="272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>
                  <a:solidFill>
                    <a:srgbClr val="858585"/>
                  </a:solidFill>
                </a:rPr>
                <a:t>Comunidad</a:t>
              </a:r>
              <a:endParaRPr sz="1100" b="1">
                <a:solidFill>
                  <a:srgbClr val="858585"/>
                </a:solidFill>
              </a:endParaRPr>
            </a:p>
          </p:txBody>
        </p:sp>
        <p:sp>
          <p:nvSpPr>
            <p:cNvPr id="457" name="Google Shape;457;p25"/>
            <p:cNvSpPr txBox="1"/>
            <p:nvPr/>
          </p:nvSpPr>
          <p:spPr>
            <a:xfrm>
              <a:off x="5343500" y="1222248"/>
              <a:ext cx="27282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rgbClr val="858585"/>
                  </a:solidFill>
                </a:rPr>
                <a:t>Turistas</a:t>
              </a:r>
              <a:endParaRPr sz="1100">
                <a:solidFill>
                  <a:srgbClr val="858585"/>
                </a:solidFill>
              </a:endParaRPr>
            </a:p>
          </p:txBody>
        </p:sp>
        <p:sp>
          <p:nvSpPr>
            <p:cNvPr id="458" name="Google Shape;458;p25"/>
            <p:cNvSpPr txBox="1"/>
            <p:nvPr/>
          </p:nvSpPr>
          <p:spPr>
            <a:xfrm>
              <a:off x="3828114" y="973705"/>
              <a:ext cx="9078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>
                  <a:solidFill>
                    <a:srgbClr val="858585"/>
                  </a:solidFill>
                </a:rPr>
                <a:t>Beneficiarios indirectos</a:t>
              </a:r>
              <a:endParaRPr sz="1100">
                <a:solidFill>
                  <a:srgbClr val="858585"/>
                </a:solidFill>
              </a:endParaRPr>
            </a:p>
          </p:txBody>
        </p:sp>
      </p:grpSp>
      <p:pic>
        <p:nvPicPr>
          <p:cNvPr id="459" name="Google Shape;45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1249" y="2753075"/>
            <a:ext cx="1163700" cy="821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pic>
        <p:nvPicPr>
          <p:cNvPr id="460" name="Google Shape;46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7199" y="822037"/>
            <a:ext cx="1446900" cy="8103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461" name="Google Shape;46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8586" y="-5475"/>
            <a:ext cx="1446900" cy="8028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462" name="Google Shape;46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0626" y="1728126"/>
            <a:ext cx="1500300" cy="8103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63" name="Google Shape;463;p25"/>
          <p:cNvPicPr preferRelativeResize="0"/>
          <p:nvPr/>
        </p:nvPicPr>
        <p:blipFill rotWithShape="1">
          <a:blip r:embed="rId10">
            <a:alphaModFix/>
          </a:blip>
          <a:srcRect t="10039"/>
          <a:stretch/>
        </p:blipFill>
        <p:spPr>
          <a:xfrm>
            <a:off x="7299375" y="1682925"/>
            <a:ext cx="1305300" cy="8796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64" name="Google Shape;46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10300" y="2758463"/>
            <a:ext cx="1446900" cy="8103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pic>
        <p:nvPicPr>
          <p:cNvPr id="465" name="Google Shape;465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91577" y="2765112"/>
            <a:ext cx="1305300" cy="8211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pic>
        <p:nvPicPr>
          <p:cNvPr id="466" name="Google Shape;466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55863" y="3919700"/>
            <a:ext cx="1669800" cy="9351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467" name="Google Shape;467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1388" y="825037"/>
            <a:ext cx="1118773" cy="8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1401" y="1974846"/>
            <a:ext cx="1118750" cy="78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8925" y="3268025"/>
            <a:ext cx="1163700" cy="651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"/>
          <p:cNvSpPr txBox="1">
            <a:spLocks noGrp="1"/>
          </p:cNvSpPr>
          <p:nvPr>
            <p:ph type="title"/>
          </p:nvPr>
        </p:nvSpPr>
        <p:spPr>
          <a:xfrm>
            <a:off x="311700" y="208925"/>
            <a:ext cx="8520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Propuesta</a:t>
            </a:r>
            <a:endParaRPr/>
          </a:p>
        </p:txBody>
      </p:sp>
      <p:pic>
        <p:nvPicPr>
          <p:cNvPr id="475" name="Google Shape;4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p26"/>
          <p:cNvGrpSpPr/>
          <p:nvPr/>
        </p:nvGrpSpPr>
        <p:grpSpPr>
          <a:xfrm>
            <a:off x="254575" y="2221927"/>
            <a:ext cx="1871895" cy="787923"/>
            <a:chOff x="2925135" y="2800065"/>
            <a:chExt cx="1855382" cy="787923"/>
          </a:xfrm>
        </p:grpSpPr>
        <p:sp>
          <p:nvSpPr>
            <p:cNvPr id="478" name="Google Shape;478;p26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 txBox="1"/>
            <p:nvPr/>
          </p:nvSpPr>
          <p:spPr>
            <a:xfrm>
              <a:off x="2925135" y="3216587"/>
              <a:ext cx="9219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200" b="1">
                  <a:latin typeface="Roboto"/>
                  <a:ea typeface="Roboto"/>
                  <a:cs typeface="Roboto"/>
                  <a:sym typeface="Roboto"/>
                </a:rPr>
                <a:t>Ambiental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80" name="Google Shape;480;p26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481" name="Google Shape;481;p26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82" name="Google Shape;482;p26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83" name="Google Shape;483;p26"/>
          <p:cNvGrpSpPr/>
          <p:nvPr/>
        </p:nvGrpSpPr>
        <p:grpSpPr>
          <a:xfrm>
            <a:off x="1630224" y="2124450"/>
            <a:ext cx="1802688" cy="788705"/>
            <a:chOff x="1699024" y="2702587"/>
            <a:chExt cx="1786786" cy="788705"/>
          </a:xfrm>
        </p:grpSpPr>
        <p:sp>
          <p:nvSpPr>
            <p:cNvPr id="484" name="Google Shape;484;p26"/>
            <p:cNvSpPr/>
            <p:nvPr/>
          </p:nvSpPr>
          <p:spPr>
            <a:xfrm>
              <a:off x="2191011" y="3079475"/>
              <a:ext cx="12948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 txBox="1"/>
            <p:nvPr/>
          </p:nvSpPr>
          <p:spPr>
            <a:xfrm>
              <a:off x="1699024" y="2702587"/>
              <a:ext cx="10656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200" b="1">
                  <a:latin typeface="Roboto"/>
                  <a:ea typeface="Roboto"/>
                  <a:cs typeface="Roboto"/>
                  <a:sym typeface="Roboto"/>
                </a:rPr>
                <a:t>Estructural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86" name="Google Shape;486;p26"/>
            <p:cNvGrpSpPr/>
            <p:nvPr/>
          </p:nvGrpSpPr>
          <p:grpSpPr>
            <a:xfrm rot="10800000">
              <a:off x="2149293" y="3079467"/>
              <a:ext cx="92400" cy="411825"/>
              <a:chOff x="2072481" y="2563700"/>
              <a:chExt cx="92400" cy="411825"/>
            </a:xfrm>
          </p:grpSpPr>
          <p:cxnSp>
            <p:nvCxnSpPr>
              <p:cNvPr id="487" name="Google Shape;487;p26"/>
              <p:cNvCxnSpPr/>
              <p:nvPr/>
            </p:nvCxnSpPr>
            <p:spPr>
              <a:xfrm>
                <a:off x="2118681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88" name="Google Shape;488;p26"/>
              <p:cNvSpPr/>
              <p:nvPr/>
            </p:nvSpPr>
            <p:spPr>
              <a:xfrm>
                <a:off x="2072481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9" name="Google Shape;489;p26"/>
          <p:cNvGrpSpPr/>
          <p:nvPr/>
        </p:nvGrpSpPr>
        <p:grpSpPr>
          <a:xfrm>
            <a:off x="2924912" y="2221927"/>
            <a:ext cx="1814229" cy="787923"/>
            <a:chOff x="2982292" y="2800065"/>
            <a:chExt cx="1798225" cy="787923"/>
          </a:xfrm>
        </p:grpSpPr>
        <p:sp>
          <p:nvSpPr>
            <p:cNvPr id="490" name="Google Shape;490;p26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 txBox="1"/>
            <p:nvPr/>
          </p:nvSpPr>
          <p:spPr>
            <a:xfrm>
              <a:off x="2982292" y="3216587"/>
              <a:ext cx="10143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200" b="1">
                  <a:latin typeface="Roboto"/>
                  <a:ea typeface="Roboto"/>
                  <a:cs typeface="Roboto"/>
                  <a:sym typeface="Roboto"/>
                </a:rPr>
                <a:t>Estructural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92" name="Google Shape;492;p26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493" name="Google Shape;493;p26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94" name="Google Shape;494;p26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95" name="Google Shape;495;p26"/>
          <p:cNvGrpSpPr/>
          <p:nvPr/>
        </p:nvGrpSpPr>
        <p:grpSpPr>
          <a:xfrm>
            <a:off x="4265126" y="2124450"/>
            <a:ext cx="1780243" cy="788705"/>
            <a:chOff x="4310683" y="2702587"/>
            <a:chExt cx="1764538" cy="788705"/>
          </a:xfrm>
        </p:grpSpPr>
        <p:sp>
          <p:nvSpPr>
            <p:cNvPr id="496" name="Google Shape;496;p26"/>
            <p:cNvSpPr/>
            <p:nvPr/>
          </p:nvSpPr>
          <p:spPr>
            <a:xfrm>
              <a:off x="4780421" y="3079475"/>
              <a:ext cx="12948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26"/>
            <p:cNvGrpSpPr/>
            <p:nvPr/>
          </p:nvGrpSpPr>
          <p:grpSpPr>
            <a:xfrm rot="10800000">
              <a:off x="4737413" y="3079467"/>
              <a:ext cx="92400" cy="411825"/>
              <a:chOff x="2070100" y="2563700"/>
              <a:chExt cx="92400" cy="411825"/>
            </a:xfrm>
          </p:grpSpPr>
          <p:cxnSp>
            <p:nvCxnSpPr>
              <p:cNvPr id="498" name="Google Shape;498;p26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99" name="Google Shape;499;p26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0" name="Google Shape;500;p26"/>
            <p:cNvSpPr txBox="1"/>
            <p:nvPr/>
          </p:nvSpPr>
          <p:spPr>
            <a:xfrm>
              <a:off x="4310683" y="2702587"/>
              <a:ext cx="10203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200" b="1">
                  <a:latin typeface="Roboto"/>
                  <a:ea typeface="Roboto"/>
                  <a:cs typeface="Roboto"/>
                  <a:sym typeface="Roboto"/>
                </a:rPr>
                <a:t>Estructural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01" name="Google Shape;501;p26"/>
          <p:cNvGrpSpPr/>
          <p:nvPr/>
        </p:nvGrpSpPr>
        <p:grpSpPr>
          <a:xfrm>
            <a:off x="6982400" y="2124450"/>
            <a:ext cx="2161518" cy="788705"/>
            <a:chOff x="7003987" y="2702587"/>
            <a:chExt cx="2142450" cy="788705"/>
          </a:xfrm>
        </p:grpSpPr>
        <p:sp>
          <p:nvSpPr>
            <p:cNvPr id="502" name="Google Shape;502;p26"/>
            <p:cNvSpPr/>
            <p:nvPr/>
          </p:nvSpPr>
          <p:spPr>
            <a:xfrm>
              <a:off x="7369837" y="3079475"/>
              <a:ext cx="17766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3" name="Google Shape;503;p26"/>
            <p:cNvGrpSpPr/>
            <p:nvPr/>
          </p:nvGrpSpPr>
          <p:grpSpPr>
            <a:xfrm rot="10800000">
              <a:off x="7328221" y="3079467"/>
              <a:ext cx="92400" cy="411825"/>
              <a:chOff x="2070100" y="2563700"/>
              <a:chExt cx="92400" cy="411825"/>
            </a:xfrm>
          </p:grpSpPr>
          <p:cxnSp>
            <p:nvCxnSpPr>
              <p:cNvPr id="504" name="Google Shape;504;p26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05" name="Google Shape;505;p26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6" name="Google Shape;506;p26"/>
            <p:cNvSpPr txBox="1"/>
            <p:nvPr/>
          </p:nvSpPr>
          <p:spPr>
            <a:xfrm>
              <a:off x="7003987" y="2702587"/>
              <a:ext cx="11061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200" b="1">
                  <a:latin typeface="Roboto"/>
                  <a:ea typeface="Roboto"/>
                  <a:cs typeface="Roboto"/>
                  <a:sym typeface="Roboto"/>
                </a:rPr>
                <a:t>Operacional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07" name="Google Shape;507;p26"/>
          <p:cNvGrpSpPr/>
          <p:nvPr/>
        </p:nvGrpSpPr>
        <p:grpSpPr>
          <a:xfrm>
            <a:off x="5588950" y="2221927"/>
            <a:ext cx="1762646" cy="787923"/>
            <a:chOff x="5622829" y="2800065"/>
            <a:chExt cx="1747097" cy="787923"/>
          </a:xfrm>
        </p:grpSpPr>
        <p:sp>
          <p:nvSpPr>
            <p:cNvPr id="508" name="Google Shape;508;p26"/>
            <p:cNvSpPr/>
            <p:nvPr/>
          </p:nvSpPr>
          <p:spPr>
            <a:xfrm>
              <a:off x="6075125" y="3079475"/>
              <a:ext cx="12948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9" name="Google Shape;509;p26"/>
            <p:cNvGrpSpPr/>
            <p:nvPr/>
          </p:nvGrpSpPr>
          <p:grpSpPr>
            <a:xfrm>
              <a:off x="6031394" y="2800065"/>
              <a:ext cx="92400" cy="411825"/>
              <a:chOff x="845575" y="2563700"/>
              <a:chExt cx="92400" cy="411825"/>
            </a:xfrm>
          </p:grpSpPr>
          <p:cxnSp>
            <p:nvCxnSpPr>
              <p:cNvPr id="510" name="Google Shape;510;p26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11" name="Google Shape;511;p26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2" name="Google Shape;512;p26"/>
            <p:cNvSpPr txBox="1"/>
            <p:nvPr/>
          </p:nvSpPr>
          <p:spPr>
            <a:xfrm>
              <a:off x="5622829" y="3216587"/>
              <a:ext cx="10380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200" b="1">
                  <a:latin typeface="Roboto"/>
                  <a:ea typeface="Roboto"/>
                  <a:cs typeface="Roboto"/>
                  <a:sym typeface="Roboto"/>
                </a:rPr>
                <a:t>Operacional</a:t>
              </a:r>
              <a:endParaRPr sz="12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13" name="Google Shape;513;p26"/>
          <p:cNvPicPr preferRelativeResize="0"/>
          <p:nvPr/>
        </p:nvPicPr>
        <p:blipFill rotWithShape="1">
          <a:blip r:embed="rId5">
            <a:alphaModFix/>
          </a:blip>
          <a:srcRect t="7415" b="18876"/>
          <a:stretch/>
        </p:blipFill>
        <p:spPr>
          <a:xfrm>
            <a:off x="92475" y="1124695"/>
            <a:ext cx="1438150" cy="1097230"/>
          </a:xfrm>
          <a:prstGeom prst="flowChartOffpageConnector">
            <a:avLst/>
          </a:prstGeom>
          <a:noFill/>
          <a:ln w="9525" cap="flat" cmpd="sng">
            <a:solidFill>
              <a:srgbClr val="02020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4" name="Google Shape;514;p26"/>
          <p:cNvPicPr preferRelativeResize="0"/>
          <p:nvPr/>
        </p:nvPicPr>
        <p:blipFill rotWithShape="1">
          <a:blip r:embed="rId6">
            <a:alphaModFix/>
          </a:blip>
          <a:srcRect t="13168" b="13593"/>
          <a:stretch/>
        </p:blipFill>
        <p:spPr>
          <a:xfrm>
            <a:off x="1389825" y="2974425"/>
            <a:ext cx="1500300" cy="1038000"/>
          </a:xfrm>
          <a:prstGeom prst="snip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2020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26"/>
          <p:cNvPicPr preferRelativeResize="0"/>
          <p:nvPr/>
        </p:nvPicPr>
        <p:blipFill rotWithShape="1">
          <a:blip r:embed="rId7">
            <a:alphaModFix/>
          </a:blip>
          <a:srcRect t="15645" b="22415"/>
          <a:stretch/>
        </p:blipFill>
        <p:spPr>
          <a:xfrm>
            <a:off x="2595025" y="1156113"/>
            <a:ext cx="1670100" cy="1034400"/>
          </a:xfrm>
          <a:prstGeom prst="flowChartOffpageConnector">
            <a:avLst/>
          </a:prstGeom>
          <a:noFill/>
          <a:ln w="9525" cap="flat" cmpd="sng">
            <a:solidFill>
              <a:srgbClr val="02020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6" name="Google Shape;516;p26"/>
          <p:cNvPicPr preferRelativeResize="0"/>
          <p:nvPr/>
        </p:nvPicPr>
        <p:blipFill rotWithShape="1">
          <a:blip r:embed="rId8">
            <a:alphaModFix/>
          </a:blip>
          <a:srcRect t="12305" b="18485"/>
          <a:stretch/>
        </p:blipFill>
        <p:spPr>
          <a:xfrm>
            <a:off x="3948250" y="2933275"/>
            <a:ext cx="1640700" cy="1097100"/>
          </a:xfrm>
          <a:prstGeom prst="snip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2020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7" name="Google Shape;517;p26"/>
          <p:cNvPicPr preferRelativeResize="0"/>
          <p:nvPr/>
        </p:nvPicPr>
        <p:blipFill rotWithShape="1">
          <a:blip r:embed="rId9">
            <a:alphaModFix/>
          </a:blip>
          <a:srcRect t="20059" b="17797"/>
          <a:stretch/>
        </p:blipFill>
        <p:spPr>
          <a:xfrm>
            <a:off x="5222625" y="1154339"/>
            <a:ext cx="1670100" cy="1037936"/>
          </a:xfrm>
          <a:prstGeom prst="flowChartOffpageConnector">
            <a:avLst/>
          </a:prstGeom>
          <a:noFill/>
          <a:ln w="9525" cap="flat" cmpd="sng">
            <a:solidFill>
              <a:srgbClr val="02020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8" name="Google Shape;518;p26"/>
          <p:cNvPicPr preferRelativeResize="0"/>
          <p:nvPr/>
        </p:nvPicPr>
        <p:blipFill rotWithShape="1">
          <a:blip r:embed="rId10">
            <a:alphaModFix/>
          </a:blip>
          <a:srcRect t="15701" r="-6157" b="14917"/>
          <a:stretch/>
        </p:blipFill>
        <p:spPr>
          <a:xfrm>
            <a:off x="6537000" y="2954175"/>
            <a:ext cx="1670100" cy="1073400"/>
          </a:xfrm>
          <a:prstGeom prst="snip2Same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rgbClr val="02020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9" name="Google Shape;51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3013" y="351925"/>
            <a:ext cx="1500300" cy="1322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 txBox="1">
            <a:spLocks noGrp="1"/>
          </p:cNvSpPr>
          <p:nvPr>
            <p:ph type="title"/>
          </p:nvPr>
        </p:nvSpPr>
        <p:spPr>
          <a:xfrm>
            <a:off x="311688" y="782550"/>
            <a:ext cx="2189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840"/>
              <a:t>Conclusiones                                  </a:t>
            </a:r>
            <a:endParaRPr sz="2840"/>
          </a:p>
        </p:txBody>
      </p:sp>
      <p:pic>
        <p:nvPicPr>
          <p:cNvPr id="525" name="Google Shape;5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7"/>
          <p:cNvSpPr/>
          <p:nvPr/>
        </p:nvSpPr>
        <p:spPr>
          <a:xfrm rot="984884" flipH="1">
            <a:off x="6430515" y="23484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1D7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7"/>
          <p:cNvSpPr/>
          <p:nvPr/>
        </p:nvSpPr>
        <p:spPr>
          <a:xfrm rot="-984884">
            <a:off x="5403866" y="23484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1D7E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7"/>
          <p:cNvSpPr/>
          <p:nvPr/>
        </p:nvSpPr>
        <p:spPr>
          <a:xfrm rot="984884" flipH="1">
            <a:off x="4373222" y="23484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7"/>
          <p:cNvSpPr/>
          <p:nvPr/>
        </p:nvSpPr>
        <p:spPr>
          <a:xfrm rot="-984884">
            <a:off x="3350700" y="23484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7"/>
          <p:cNvSpPr/>
          <p:nvPr/>
        </p:nvSpPr>
        <p:spPr>
          <a:xfrm rot="984884" flipH="1">
            <a:off x="2320045" y="23484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1B78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7"/>
          <p:cNvSpPr/>
          <p:nvPr/>
        </p:nvSpPr>
        <p:spPr>
          <a:xfrm rot="-984884">
            <a:off x="1297523" y="2348405"/>
            <a:ext cx="1116820" cy="57901"/>
          </a:xfrm>
          <a:prstGeom prst="roundRect">
            <a:avLst>
              <a:gd name="adj" fmla="val 50000"/>
            </a:avLst>
          </a:prstGeom>
          <a:solidFill>
            <a:srgbClr val="1B78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27"/>
          <p:cNvGrpSpPr/>
          <p:nvPr/>
        </p:nvGrpSpPr>
        <p:grpSpPr>
          <a:xfrm>
            <a:off x="182578" y="2714013"/>
            <a:ext cx="1712700" cy="1230715"/>
            <a:chOff x="2114740" y="2543425"/>
            <a:chExt cx="1712700" cy="1230715"/>
          </a:xfrm>
        </p:grpSpPr>
        <p:sp>
          <p:nvSpPr>
            <p:cNvPr id="534" name="Google Shape;534;p27"/>
            <p:cNvSpPr/>
            <p:nvPr/>
          </p:nvSpPr>
          <p:spPr>
            <a:xfrm rot="-1789476">
              <a:off x="2888080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1B78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1147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36" name="Google Shape;536;p27"/>
            <p:cNvSpPr txBox="1"/>
            <p:nvPr/>
          </p:nvSpPr>
          <p:spPr>
            <a:xfrm>
              <a:off x="2158990" y="310784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Herramientas de gestión.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9260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538" name="Google Shape;538;p27"/>
          <p:cNvGrpSpPr/>
          <p:nvPr/>
        </p:nvGrpSpPr>
        <p:grpSpPr>
          <a:xfrm>
            <a:off x="2232978" y="2714013"/>
            <a:ext cx="1712700" cy="1230715"/>
            <a:chOff x="4165140" y="2543425"/>
            <a:chExt cx="1712700" cy="1230715"/>
          </a:xfrm>
        </p:grpSpPr>
        <p:sp>
          <p:nvSpPr>
            <p:cNvPr id="539" name="Google Shape;539;p27"/>
            <p:cNvSpPr/>
            <p:nvPr/>
          </p:nvSpPr>
          <p:spPr>
            <a:xfrm rot="-1789476">
              <a:off x="494125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41651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41" name="Google Shape;541;p27"/>
            <p:cNvSpPr txBox="1"/>
            <p:nvPr/>
          </p:nvSpPr>
          <p:spPr>
            <a:xfrm>
              <a:off x="4209390" y="310784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rgbClr val="0C8148"/>
                  </a:solidFill>
                  <a:latin typeface="Roboto"/>
                  <a:ea typeface="Roboto"/>
                  <a:cs typeface="Roboto"/>
                  <a:sym typeface="Roboto"/>
                </a:rPr>
                <a:t>Estrechar relaciones con organismos públicos.</a:t>
              </a:r>
              <a:endParaRPr sz="1100">
                <a:solidFill>
                  <a:srgbClr val="0C8148"/>
                </a:solidFill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49764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543" name="Google Shape;543;p27"/>
          <p:cNvGrpSpPr/>
          <p:nvPr/>
        </p:nvGrpSpPr>
        <p:grpSpPr>
          <a:xfrm>
            <a:off x="4619978" y="782557"/>
            <a:ext cx="1712700" cy="1246754"/>
            <a:chOff x="3123140" y="1221570"/>
            <a:chExt cx="1712700" cy="1246754"/>
          </a:xfrm>
        </p:grpSpPr>
        <p:sp>
          <p:nvSpPr>
            <p:cNvPr id="544" name="Google Shape;544;p27"/>
            <p:cNvSpPr/>
            <p:nvPr/>
          </p:nvSpPr>
          <p:spPr>
            <a:xfrm rot="-1789476">
              <a:off x="389925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12314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46" name="Google Shape;546;p27"/>
            <p:cNvSpPr/>
            <p:nvPr/>
          </p:nvSpPr>
          <p:spPr>
            <a:xfrm rot="10800000">
              <a:off x="393446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47" name="Google Shape;547;p27"/>
            <p:cNvSpPr txBox="1"/>
            <p:nvPr/>
          </p:nvSpPr>
          <p:spPr>
            <a:xfrm>
              <a:off x="3167390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Señalética informativa del patrimonio natural.</a:t>
              </a:r>
              <a:endParaRPr sz="1100">
                <a:solidFill>
                  <a:srgbClr val="5E5E5E"/>
                </a:solidFill>
              </a:endParaRPr>
            </a:p>
          </p:txBody>
        </p:sp>
      </p:grpSp>
      <p:grpSp>
        <p:nvGrpSpPr>
          <p:cNvPr id="548" name="Google Shape;548;p27"/>
          <p:cNvGrpSpPr/>
          <p:nvPr/>
        </p:nvGrpSpPr>
        <p:grpSpPr>
          <a:xfrm>
            <a:off x="6687532" y="782557"/>
            <a:ext cx="1712700" cy="1246754"/>
            <a:chOff x="5201245" y="1221570"/>
            <a:chExt cx="1712700" cy="1246754"/>
          </a:xfrm>
        </p:grpSpPr>
        <p:sp>
          <p:nvSpPr>
            <p:cNvPr id="549" name="Google Shape;549;p27"/>
            <p:cNvSpPr/>
            <p:nvPr/>
          </p:nvSpPr>
          <p:spPr>
            <a:xfrm rot="-1789476">
              <a:off x="5977648" y="2278597"/>
              <a:ext cx="160451" cy="160451"/>
            </a:xfrm>
            <a:prstGeom prst="ellipse">
              <a:avLst/>
            </a:prstGeom>
            <a:noFill/>
            <a:ln w="3810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5201245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1" name="Google Shape;551;p27"/>
            <p:cNvSpPr/>
            <p:nvPr/>
          </p:nvSpPr>
          <p:spPr>
            <a:xfrm rot="10800000">
              <a:off x="6012570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2" name="Google Shape;552;p27"/>
            <p:cNvSpPr txBox="1"/>
            <p:nvPr/>
          </p:nvSpPr>
          <p:spPr>
            <a:xfrm>
              <a:off x="5245495" y="1258770"/>
              <a:ext cx="1624200" cy="6246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Patrimonio natural alterado en zonas de UyT.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553" name="Google Shape;553;p27"/>
          <p:cNvGrpSpPr/>
          <p:nvPr/>
        </p:nvGrpSpPr>
        <p:grpSpPr>
          <a:xfrm>
            <a:off x="4283391" y="2714013"/>
            <a:ext cx="1712700" cy="1230715"/>
            <a:chOff x="6282830" y="2543425"/>
            <a:chExt cx="1712700" cy="1230715"/>
          </a:xfrm>
        </p:grpSpPr>
        <p:sp>
          <p:nvSpPr>
            <p:cNvPr id="554" name="Google Shape;554;p27"/>
            <p:cNvSpPr/>
            <p:nvPr/>
          </p:nvSpPr>
          <p:spPr>
            <a:xfrm rot="-1789476">
              <a:off x="7058947" y="2572699"/>
              <a:ext cx="160451" cy="160451"/>
            </a:xfrm>
            <a:prstGeom prst="ellipse">
              <a:avLst/>
            </a:prstGeom>
            <a:noFill/>
            <a:ln w="38100" cap="flat" cmpd="sng">
              <a:solidFill>
                <a:srgbClr val="1D7E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628283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6" name="Google Shape;556;p27"/>
            <p:cNvSpPr txBox="1"/>
            <p:nvPr/>
          </p:nvSpPr>
          <p:spPr>
            <a:xfrm>
              <a:off x="6327080" y="3107840"/>
              <a:ext cx="1624200" cy="6246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chemeClr val="lt1"/>
                  </a:solidFill>
                </a:rPr>
                <a:t>Fomentar el reconocimiento.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709418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grpSp>
        <p:nvGrpSpPr>
          <p:cNvPr id="558" name="Google Shape;558;p27"/>
          <p:cNvGrpSpPr/>
          <p:nvPr/>
        </p:nvGrpSpPr>
        <p:grpSpPr>
          <a:xfrm>
            <a:off x="2574233" y="782557"/>
            <a:ext cx="1712700" cy="1246754"/>
            <a:chOff x="1072790" y="1221570"/>
            <a:chExt cx="1712700" cy="1246754"/>
          </a:xfrm>
        </p:grpSpPr>
        <p:sp>
          <p:nvSpPr>
            <p:cNvPr id="559" name="Google Shape;559;p27"/>
            <p:cNvSpPr/>
            <p:nvPr/>
          </p:nvSpPr>
          <p:spPr>
            <a:xfrm>
              <a:off x="107279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60" name="Google Shape;560;p27"/>
            <p:cNvSpPr/>
            <p:nvPr/>
          </p:nvSpPr>
          <p:spPr>
            <a:xfrm rot="10800000">
              <a:off x="188411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61" name="Google Shape;561;p27"/>
            <p:cNvSpPr txBox="1"/>
            <p:nvPr/>
          </p:nvSpPr>
          <p:spPr>
            <a:xfrm>
              <a:off x="1117040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Gestión turística deficiente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 rot="-1789476">
              <a:off x="1846080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1B786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</p:grpSp>
      <p:sp>
        <p:nvSpPr>
          <p:cNvPr id="563" name="Google Shape;563;p27"/>
          <p:cNvSpPr txBox="1">
            <a:spLocks noGrp="1"/>
          </p:cNvSpPr>
          <p:nvPr>
            <p:ph type="title"/>
          </p:nvPr>
        </p:nvSpPr>
        <p:spPr>
          <a:xfrm>
            <a:off x="6188163" y="3212263"/>
            <a:ext cx="27114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800"/>
              <a:t>Recomendaciones</a:t>
            </a:r>
            <a:endParaRPr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8"/>
          <p:cNvSpPr txBox="1">
            <a:spLocks noGrp="1"/>
          </p:cNvSpPr>
          <p:nvPr>
            <p:ph type="title"/>
          </p:nvPr>
        </p:nvSpPr>
        <p:spPr>
          <a:xfrm>
            <a:off x="0" y="2571750"/>
            <a:ext cx="9144000" cy="25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0">
                <a:solidFill>
                  <a:schemeClr val="lt1"/>
                </a:solidFill>
              </a:rPr>
              <a:t>Gracias!</a:t>
            </a:r>
            <a:endParaRPr sz="12000">
              <a:solidFill>
                <a:schemeClr val="lt1"/>
              </a:solidFill>
            </a:endParaRPr>
          </a:p>
        </p:txBody>
      </p:sp>
      <p:sp>
        <p:nvSpPr>
          <p:cNvPr id="569" name="Google Shape;569;p28"/>
          <p:cNvSpPr txBox="1">
            <a:spLocks noGrp="1"/>
          </p:cNvSpPr>
          <p:nvPr>
            <p:ph type="title"/>
          </p:nvPr>
        </p:nvSpPr>
        <p:spPr>
          <a:xfrm>
            <a:off x="207550" y="0"/>
            <a:ext cx="8571300" cy="25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“El mundo que compartimos nos ha sido dado en confianza. Cada decisión respecto a la tierra, aire y agua que nos rodean, deberían ser tomadas con el objetivo de preservarlas de todas las generaciones que vienen.” - </a:t>
            </a:r>
            <a:r>
              <a:rPr lang="es" sz="3000" i="1"/>
              <a:t>August A. Bush III</a:t>
            </a:r>
            <a:endParaRPr sz="100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311700" y="47150"/>
            <a:ext cx="8520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Planteamiento del problema</a:t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4"/>
          <p:cNvGrpSpPr/>
          <p:nvPr/>
        </p:nvGrpSpPr>
        <p:grpSpPr>
          <a:xfrm>
            <a:off x="1749865" y="336101"/>
            <a:ext cx="4541164" cy="4676404"/>
            <a:chOff x="2256567" y="677103"/>
            <a:chExt cx="4036590" cy="3941676"/>
          </a:xfrm>
        </p:grpSpPr>
        <p:sp>
          <p:nvSpPr>
            <p:cNvPr id="80" name="Google Shape;80;p14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14"/>
          <p:cNvGrpSpPr/>
          <p:nvPr/>
        </p:nvGrpSpPr>
        <p:grpSpPr>
          <a:xfrm>
            <a:off x="4214320" y="1687010"/>
            <a:ext cx="2745225" cy="2895053"/>
            <a:chOff x="4447194" y="1815766"/>
            <a:chExt cx="2440200" cy="2440200"/>
          </a:xfrm>
        </p:grpSpPr>
        <p:sp>
          <p:nvSpPr>
            <p:cNvPr id="87" name="Google Shape;87;p14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100">
                  <a:solidFill>
                    <a:srgbClr val="FFFFFF"/>
                  </a:solidFill>
                </a:rPr>
                <a:t>La gestión no tenía como prioridad al turismo</a:t>
              </a:r>
              <a:endParaRPr sz="2100">
                <a:solidFill>
                  <a:srgbClr val="FFFFFF"/>
                </a:solidFill>
              </a:endParaRPr>
            </a:p>
          </p:txBody>
        </p:sp>
      </p:grpSp>
      <p:grpSp>
        <p:nvGrpSpPr>
          <p:cNvPr id="89" name="Google Shape;89;p14"/>
          <p:cNvGrpSpPr/>
          <p:nvPr/>
        </p:nvGrpSpPr>
        <p:grpSpPr>
          <a:xfrm>
            <a:off x="3224030" y="1162963"/>
            <a:ext cx="1601775" cy="1689196"/>
            <a:chOff x="3490737" y="1374053"/>
            <a:chExt cx="1423800" cy="1423800"/>
          </a:xfrm>
        </p:grpSpPr>
        <p:sp>
          <p:nvSpPr>
            <p:cNvPr id="90" name="Google Shape;90;p14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 txBox="1"/>
            <p:nvPr/>
          </p:nvSpPr>
          <p:spPr>
            <a:xfrm>
              <a:off x="3594800" y="1613612"/>
              <a:ext cx="1212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2" name="Google Shape;92;p14"/>
          <p:cNvGrpSpPr/>
          <p:nvPr/>
        </p:nvGrpSpPr>
        <p:grpSpPr>
          <a:xfrm>
            <a:off x="2840192" y="3018789"/>
            <a:ext cx="1686150" cy="1778176"/>
            <a:chOff x="644203" y="3718814"/>
            <a:chExt cx="1498800" cy="1498800"/>
          </a:xfrm>
        </p:grpSpPr>
        <p:sp>
          <p:nvSpPr>
            <p:cNvPr id="93" name="Google Shape;93;p14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600">
                  <a:solidFill>
                    <a:srgbClr val="FFFFFF"/>
                  </a:solidFill>
                </a:rPr>
                <a:t>Patrimonio natural vulnerado</a:t>
              </a:r>
              <a:endParaRPr sz="1600">
                <a:solidFill>
                  <a:srgbClr val="FFFFFF"/>
                </a:solidFill>
              </a:endParaRPr>
            </a:p>
          </p:txBody>
        </p:sp>
      </p:grpSp>
      <p:pic>
        <p:nvPicPr>
          <p:cNvPr id="95" name="Google Shape;9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3013" y="1162913"/>
            <a:ext cx="1603800" cy="168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</a:t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>
            <a:off x="1421650" y="1075963"/>
            <a:ext cx="1438200" cy="6366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/>
              <a:t>Analizar</a:t>
            </a:r>
            <a:endParaRPr sz="2000" b="1"/>
          </a:p>
        </p:txBody>
      </p:sp>
      <p:sp>
        <p:nvSpPr>
          <p:cNvPr id="104" name="Google Shape;104;p15"/>
          <p:cNvSpPr/>
          <p:nvPr/>
        </p:nvSpPr>
        <p:spPr>
          <a:xfrm>
            <a:off x="1800111" y="3028136"/>
            <a:ext cx="681300" cy="45000"/>
          </a:xfrm>
          <a:prstGeom prst="roundRect">
            <a:avLst>
              <a:gd name="adj" fmla="val 50000"/>
            </a:avLst>
          </a:prstGeom>
          <a:solidFill>
            <a:srgbClr val="A72A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15"/>
          <p:cNvGrpSpPr/>
          <p:nvPr/>
        </p:nvGrpSpPr>
        <p:grpSpPr>
          <a:xfrm>
            <a:off x="24" y="2382325"/>
            <a:ext cx="1958970" cy="1699555"/>
            <a:chOff x="594488" y="1721630"/>
            <a:chExt cx="1709100" cy="1385695"/>
          </a:xfrm>
        </p:grpSpPr>
        <p:sp>
          <p:nvSpPr>
            <p:cNvPr id="106" name="Google Shape;106;p15"/>
            <p:cNvSpPr/>
            <p:nvPr/>
          </p:nvSpPr>
          <p:spPr>
            <a:xfrm>
              <a:off x="1015238" y="1721630"/>
              <a:ext cx="867600" cy="829800"/>
            </a:xfrm>
            <a:prstGeom prst="ellipse">
              <a:avLst/>
            </a:prstGeom>
            <a:noFill/>
            <a:ln w="38100" cap="flat" cmpd="sng">
              <a:solidFill>
                <a:srgbClr val="A72A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 txBox="1"/>
            <p:nvPr/>
          </p:nvSpPr>
          <p:spPr>
            <a:xfrm>
              <a:off x="5944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1">
                  <a:solidFill>
                    <a:srgbClr val="A72A1E"/>
                  </a:solidFill>
                </a:rPr>
                <a:t>Diagnosticar</a:t>
              </a:r>
              <a:endParaRPr sz="2000" b="1">
                <a:solidFill>
                  <a:srgbClr val="A72A1E"/>
                </a:solidFill>
              </a:endParaRPr>
            </a:p>
          </p:txBody>
        </p:sp>
      </p:grpSp>
      <p:grpSp>
        <p:nvGrpSpPr>
          <p:cNvPr id="108" name="Google Shape;108;p15"/>
          <p:cNvGrpSpPr/>
          <p:nvPr/>
        </p:nvGrpSpPr>
        <p:grpSpPr>
          <a:xfrm>
            <a:off x="2412703" y="2382250"/>
            <a:ext cx="1958970" cy="1699630"/>
            <a:chOff x="2699425" y="1721569"/>
            <a:chExt cx="1709100" cy="1385756"/>
          </a:xfrm>
        </p:grpSpPr>
        <p:sp>
          <p:nvSpPr>
            <p:cNvPr id="109" name="Google Shape;109;p15"/>
            <p:cNvSpPr/>
            <p:nvPr/>
          </p:nvSpPr>
          <p:spPr>
            <a:xfrm>
              <a:off x="3107717" y="1721569"/>
              <a:ext cx="881100" cy="848400"/>
            </a:xfrm>
            <a:prstGeom prst="ellipse">
              <a:avLst/>
            </a:prstGeom>
            <a:noFill/>
            <a:ln w="38100" cap="flat" cmpd="sng">
              <a:solidFill>
                <a:srgbClr val="A72A1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5"/>
            <p:cNvSpPr txBox="1"/>
            <p:nvPr/>
          </p:nvSpPr>
          <p:spPr>
            <a:xfrm>
              <a:off x="2699425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1">
                  <a:solidFill>
                    <a:srgbClr val="A72A1E"/>
                  </a:solidFill>
                </a:rPr>
                <a:t>Identificar</a:t>
              </a:r>
              <a:endParaRPr sz="2000" b="1">
                <a:solidFill>
                  <a:srgbClr val="A72A1E"/>
                </a:solidFill>
              </a:endParaRPr>
            </a:p>
          </p:txBody>
        </p:sp>
      </p:grpSp>
      <p:grpSp>
        <p:nvGrpSpPr>
          <p:cNvPr id="111" name="Google Shape;111;p15"/>
          <p:cNvGrpSpPr/>
          <p:nvPr/>
        </p:nvGrpSpPr>
        <p:grpSpPr>
          <a:xfrm>
            <a:off x="4799078" y="2382250"/>
            <a:ext cx="1958970" cy="1699630"/>
            <a:chOff x="4781413" y="1721569"/>
            <a:chExt cx="1709100" cy="1385756"/>
          </a:xfrm>
        </p:grpSpPr>
        <p:sp>
          <p:nvSpPr>
            <p:cNvPr id="112" name="Google Shape;112;p15"/>
            <p:cNvSpPr/>
            <p:nvPr/>
          </p:nvSpPr>
          <p:spPr>
            <a:xfrm>
              <a:off x="5175304" y="1721569"/>
              <a:ext cx="921300" cy="829800"/>
            </a:xfrm>
            <a:prstGeom prst="ellipse">
              <a:avLst/>
            </a:prstGeom>
            <a:noFill/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5"/>
            <p:cNvSpPr txBox="1"/>
            <p:nvPr/>
          </p:nvSpPr>
          <p:spPr>
            <a:xfrm>
              <a:off x="4781413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1">
                  <a:solidFill>
                    <a:srgbClr val="990000"/>
                  </a:solidFill>
                </a:rPr>
                <a:t>Describir</a:t>
              </a:r>
              <a:endParaRPr sz="2000" b="1">
                <a:solidFill>
                  <a:srgbClr val="990000"/>
                </a:solidFill>
              </a:endParaRPr>
            </a:p>
          </p:txBody>
        </p:sp>
      </p:grpSp>
      <p:grpSp>
        <p:nvGrpSpPr>
          <p:cNvPr id="114" name="Google Shape;114;p15"/>
          <p:cNvGrpSpPr/>
          <p:nvPr/>
        </p:nvGrpSpPr>
        <p:grpSpPr>
          <a:xfrm>
            <a:off x="7185437" y="2382251"/>
            <a:ext cx="1958970" cy="1699629"/>
            <a:chOff x="6863388" y="1721569"/>
            <a:chExt cx="1709100" cy="1385756"/>
          </a:xfrm>
        </p:grpSpPr>
        <p:sp>
          <p:nvSpPr>
            <p:cNvPr id="115" name="Google Shape;115;p15"/>
            <p:cNvSpPr/>
            <p:nvPr/>
          </p:nvSpPr>
          <p:spPr>
            <a:xfrm>
              <a:off x="7262533" y="1721569"/>
              <a:ext cx="910800" cy="829800"/>
            </a:xfrm>
            <a:prstGeom prst="ellipse">
              <a:avLst/>
            </a:prstGeom>
            <a:noFill/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5"/>
            <p:cNvSpPr txBox="1"/>
            <p:nvPr/>
          </p:nvSpPr>
          <p:spPr>
            <a:xfrm>
              <a:off x="6863388" y="2660925"/>
              <a:ext cx="1709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1">
                  <a:solidFill>
                    <a:srgbClr val="990000"/>
                  </a:solidFill>
                </a:rPr>
                <a:t>Proponer</a:t>
              </a:r>
              <a:endParaRPr sz="2000" b="1">
                <a:solidFill>
                  <a:srgbClr val="990000"/>
                </a:solidFill>
              </a:endParaRPr>
            </a:p>
          </p:txBody>
        </p:sp>
      </p:grpSp>
      <p:sp>
        <p:nvSpPr>
          <p:cNvPr id="117" name="Google Shape;117;p15"/>
          <p:cNvSpPr/>
          <p:nvPr/>
        </p:nvSpPr>
        <p:spPr>
          <a:xfrm>
            <a:off x="4289909" y="3028136"/>
            <a:ext cx="681300" cy="45000"/>
          </a:xfrm>
          <a:prstGeom prst="roundRect">
            <a:avLst>
              <a:gd name="adj" fmla="val 5000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90000"/>
              </a:solidFill>
              <a:highlight>
                <a:srgbClr val="990000"/>
              </a:highlight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6676277" y="3028136"/>
            <a:ext cx="681300" cy="45000"/>
          </a:xfrm>
          <a:prstGeom prst="roundRect">
            <a:avLst>
              <a:gd name="adj" fmla="val 50000"/>
            </a:avLst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90000"/>
              </a:solidFill>
              <a:highlight>
                <a:srgbClr val="990000"/>
              </a:highlight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4550" y="2223279"/>
            <a:ext cx="1282200" cy="12489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2638" y="2210520"/>
            <a:ext cx="1282200" cy="12744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0374" y="2144975"/>
            <a:ext cx="1353600" cy="12891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7225" y="2223275"/>
            <a:ext cx="1234500" cy="12489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12560" y="794366"/>
            <a:ext cx="1808726" cy="11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0138" y="795962"/>
            <a:ext cx="1603725" cy="11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Marco Teórico </a:t>
            </a:r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4949265" y="1329339"/>
            <a:ext cx="2790600" cy="28032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16"/>
          <p:cNvGrpSpPr/>
          <p:nvPr/>
        </p:nvGrpSpPr>
        <p:grpSpPr>
          <a:xfrm>
            <a:off x="5481136" y="1010944"/>
            <a:ext cx="1726085" cy="1734316"/>
            <a:chOff x="3611776" y="414352"/>
            <a:chExt cx="2166000" cy="2166000"/>
          </a:xfrm>
        </p:grpSpPr>
        <p:sp>
          <p:nvSpPr>
            <p:cNvPr id="134" name="Google Shape;134;p16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3967546" y="1027503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</a:rPr>
                <a:t>Conjunto de relaciones ambientales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36" name="Google Shape;136;p16"/>
          <p:cNvGrpSpPr/>
          <p:nvPr/>
        </p:nvGrpSpPr>
        <p:grpSpPr>
          <a:xfrm>
            <a:off x="6238575" y="2306887"/>
            <a:ext cx="1726085" cy="1734316"/>
            <a:chOff x="4562258" y="2032864"/>
            <a:chExt cx="2166000" cy="2166000"/>
          </a:xfrm>
        </p:grpSpPr>
        <p:sp>
          <p:nvSpPr>
            <p:cNvPr id="137" name="Google Shape;137;p16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5079846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</a:rPr>
                <a:t>Conjunto de acciones estructurales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4756833" y="2306887"/>
            <a:ext cx="1726085" cy="1734316"/>
            <a:chOff x="2702876" y="2032864"/>
            <a:chExt cx="2166000" cy="2166000"/>
          </a:xfrm>
        </p:grpSpPr>
        <p:sp>
          <p:nvSpPr>
            <p:cNvPr id="140" name="Google Shape;140;p16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2855281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</a:rPr>
                <a:t>Conjunto de acciones operacionales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sp>
        <p:nvSpPr>
          <p:cNvPr id="142" name="Google Shape;142;p16"/>
          <p:cNvSpPr/>
          <p:nvPr/>
        </p:nvSpPr>
        <p:spPr>
          <a:xfrm>
            <a:off x="5858288" y="2237374"/>
            <a:ext cx="976800" cy="9816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462650" y="1539425"/>
            <a:ext cx="2456700" cy="1193700"/>
          </a:xfrm>
          <a:prstGeom prst="flowChartAlternateProcess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Teoría General de Sistemas</a:t>
            </a:r>
            <a:endParaRPr sz="1700" b="1"/>
          </a:p>
        </p:txBody>
      </p:sp>
      <p:sp>
        <p:nvSpPr>
          <p:cNvPr id="144" name="Google Shape;144;p16"/>
          <p:cNvSpPr/>
          <p:nvPr/>
        </p:nvSpPr>
        <p:spPr>
          <a:xfrm>
            <a:off x="1693612" y="2568425"/>
            <a:ext cx="2456700" cy="1193700"/>
          </a:xfrm>
          <a:prstGeom prst="flowChartAlternateProcess">
            <a:avLst/>
          </a:prstGeom>
          <a:solidFill>
            <a:srgbClr val="93C47D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/>
              <a:t>Sistema Turístico de Beni</a:t>
            </a:r>
            <a:endParaRPr sz="1700" b="1"/>
          </a:p>
        </p:txBody>
      </p:sp>
      <p:pic>
        <p:nvPicPr>
          <p:cNvPr id="145" name="Google Shape;14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575" y="2811151"/>
            <a:ext cx="1256400" cy="83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1749" y="1608800"/>
            <a:ext cx="1330500" cy="89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8693" y="3403000"/>
            <a:ext cx="1469100" cy="8991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6075" y="3732675"/>
            <a:ext cx="1256400" cy="125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79575" y="338215"/>
            <a:ext cx="1603800" cy="1331100"/>
          </a:xfrm>
          <a:prstGeom prst="pentagon">
            <a:avLst>
              <a:gd name="hf" fmla="val 105146"/>
              <a:gd name="vf" fmla="val 110557"/>
            </a:avLst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40350" y="269817"/>
            <a:ext cx="1112700" cy="14679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75300" y="156025"/>
            <a:ext cx="2849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Marco Referencial</a:t>
            </a:r>
            <a:endParaRPr/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7"/>
          <p:cNvGrpSpPr/>
          <p:nvPr/>
        </p:nvGrpSpPr>
        <p:grpSpPr>
          <a:xfrm>
            <a:off x="2404833" y="4"/>
            <a:ext cx="8010856" cy="5012138"/>
            <a:chOff x="2654821" y="2413162"/>
            <a:chExt cx="1967786" cy="1160029"/>
          </a:xfrm>
        </p:grpSpPr>
        <p:grpSp>
          <p:nvGrpSpPr>
            <p:cNvPr id="159" name="Google Shape;159;p17"/>
            <p:cNvGrpSpPr/>
            <p:nvPr/>
          </p:nvGrpSpPr>
          <p:grpSpPr>
            <a:xfrm>
              <a:off x="3797917" y="2842906"/>
              <a:ext cx="18195" cy="15478"/>
              <a:chOff x="3797175" y="2579475"/>
              <a:chExt cx="38200" cy="34025"/>
            </a:xfrm>
          </p:grpSpPr>
          <p:sp>
            <p:nvSpPr>
              <p:cNvPr id="160" name="Google Shape;160;p17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7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164" name="Google Shape;164;p17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165" name="Google Shape;165;p17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166" name="Google Shape;166;p17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38761D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7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38761D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8" name="Google Shape;168;p17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169" name="Google Shape;169;p17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0" name="Google Shape;170;p17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171" name="Google Shape;171;p17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172" name="Google Shape;172;p17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3" name="Google Shape;173;p17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" name="Google Shape;174;p17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17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199" name="Google Shape;199;p17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7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1" name="Google Shape;201;p17"/>
            <p:cNvSpPr/>
            <p:nvPr/>
          </p:nvSpPr>
          <p:spPr>
            <a:xfrm>
              <a:off x="3835283" y="2445039"/>
              <a:ext cx="10229" cy="8347"/>
            </a:xfrm>
            <a:custGeom>
              <a:avLst/>
              <a:gdLst/>
              <a:ahLst/>
              <a:cxnLst/>
              <a:rect l="l" t="t" r="r" b="b"/>
              <a:pathLst>
                <a:path w="859" h="734" extrusionOk="0">
                  <a:moveTo>
                    <a:pt x="650" y="1"/>
                  </a:moveTo>
                  <a:lnTo>
                    <a:pt x="587" y="43"/>
                  </a:lnTo>
                  <a:lnTo>
                    <a:pt x="419" y="126"/>
                  </a:lnTo>
                  <a:lnTo>
                    <a:pt x="419" y="43"/>
                  </a:lnTo>
                  <a:lnTo>
                    <a:pt x="357" y="43"/>
                  </a:lnTo>
                  <a:lnTo>
                    <a:pt x="273" y="105"/>
                  </a:lnTo>
                  <a:lnTo>
                    <a:pt x="252" y="147"/>
                  </a:lnTo>
                  <a:lnTo>
                    <a:pt x="231" y="210"/>
                  </a:lnTo>
                  <a:lnTo>
                    <a:pt x="126" y="189"/>
                  </a:lnTo>
                  <a:lnTo>
                    <a:pt x="64" y="252"/>
                  </a:lnTo>
                  <a:lnTo>
                    <a:pt x="1" y="315"/>
                  </a:lnTo>
                  <a:lnTo>
                    <a:pt x="64" y="357"/>
                  </a:lnTo>
                  <a:lnTo>
                    <a:pt x="210" y="357"/>
                  </a:lnTo>
                  <a:lnTo>
                    <a:pt x="252" y="461"/>
                  </a:lnTo>
                  <a:lnTo>
                    <a:pt x="273" y="524"/>
                  </a:lnTo>
                  <a:lnTo>
                    <a:pt x="273" y="608"/>
                  </a:lnTo>
                  <a:lnTo>
                    <a:pt x="336" y="629"/>
                  </a:lnTo>
                  <a:lnTo>
                    <a:pt x="273" y="712"/>
                  </a:lnTo>
                  <a:lnTo>
                    <a:pt x="357" y="712"/>
                  </a:lnTo>
                  <a:lnTo>
                    <a:pt x="419" y="733"/>
                  </a:lnTo>
                  <a:lnTo>
                    <a:pt x="440" y="670"/>
                  </a:lnTo>
                  <a:lnTo>
                    <a:pt x="587" y="608"/>
                  </a:lnTo>
                  <a:lnTo>
                    <a:pt x="670" y="608"/>
                  </a:lnTo>
                  <a:lnTo>
                    <a:pt x="754" y="524"/>
                  </a:lnTo>
                  <a:lnTo>
                    <a:pt x="733" y="461"/>
                  </a:lnTo>
                  <a:lnTo>
                    <a:pt x="754" y="315"/>
                  </a:lnTo>
                  <a:lnTo>
                    <a:pt x="796" y="294"/>
                  </a:lnTo>
                  <a:lnTo>
                    <a:pt x="859" y="189"/>
                  </a:lnTo>
                  <a:lnTo>
                    <a:pt x="796" y="105"/>
                  </a:lnTo>
                  <a:lnTo>
                    <a:pt x="733" y="85"/>
                  </a:lnTo>
                  <a:lnTo>
                    <a:pt x="670" y="2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06;p17"/>
            <p:cNvGrpSpPr/>
            <p:nvPr/>
          </p:nvGrpSpPr>
          <p:grpSpPr>
            <a:xfrm>
              <a:off x="4295710" y="3079670"/>
              <a:ext cx="3501" cy="13567"/>
              <a:chOff x="4842300" y="3099950"/>
              <a:chExt cx="7350" cy="29825"/>
            </a:xfrm>
          </p:grpSpPr>
          <p:sp>
            <p:nvSpPr>
              <p:cNvPr id="207" name="Google Shape;207;p17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7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09;p17"/>
            <p:cNvSpPr/>
            <p:nvPr/>
          </p:nvSpPr>
          <p:spPr>
            <a:xfrm>
              <a:off x="3836033" y="2827906"/>
              <a:ext cx="2251" cy="2866"/>
            </a:xfrm>
            <a:custGeom>
              <a:avLst/>
              <a:gdLst/>
              <a:ahLst/>
              <a:cxnLst/>
              <a:rect l="l" t="t" r="r" b="b"/>
              <a:pathLst>
                <a:path w="189" h="252" extrusionOk="0">
                  <a:moveTo>
                    <a:pt x="1" y="1"/>
                  </a:moveTo>
                  <a:lnTo>
                    <a:pt x="84" y="126"/>
                  </a:lnTo>
                  <a:lnTo>
                    <a:pt x="63" y="147"/>
                  </a:lnTo>
                  <a:lnTo>
                    <a:pt x="168" y="252"/>
                  </a:lnTo>
                  <a:lnTo>
                    <a:pt x="189" y="252"/>
                  </a:lnTo>
                  <a:lnTo>
                    <a:pt x="168" y="1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14;p17"/>
            <p:cNvGrpSpPr/>
            <p:nvPr/>
          </p:nvGrpSpPr>
          <p:grpSpPr>
            <a:xfrm>
              <a:off x="2905224" y="2413162"/>
              <a:ext cx="511510" cy="426901"/>
              <a:chOff x="1922950" y="1634775"/>
              <a:chExt cx="1073925" cy="938450"/>
            </a:xfrm>
          </p:grpSpPr>
          <p:sp>
            <p:nvSpPr>
              <p:cNvPr id="215" name="Google Shape;215;p17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7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38761D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</p:grpSp>
      <p:sp>
        <p:nvSpPr>
          <p:cNvPr id="223" name="Google Shape;223;p17"/>
          <p:cNvSpPr/>
          <p:nvPr/>
        </p:nvSpPr>
        <p:spPr>
          <a:xfrm>
            <a:off x="3930675" y="2359125"/>
            <a:ext cx="173400" cy="1386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7"/>
          <p:cNvSpPr txBox="1"/>
          <p:nvPr/>
        </p:nvSpPr>
        <p:spPr>
          <a:xfrm>
            <a:off x="2104175" y="2243775"/>
            <a:ext cx="119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FFFFFF"/>
                </a:highlight>
              </a:rPr>
              <a:t>Metodología cualitativa.</a:t>
            </a:r>
            <a:endParaRPr/>
          </a:p>
        </p:txBody>
      </p:sp>
      <p:sp>
        <p:nvSpPr>
          <p:cNvPr id="225" name="Google Shape;225;p17"/>
          <p:cNvSpPr txBox="1"/>
          <p:nvPr/>
        </p:nvSpPr>
        <p:spPr>
          <a:xfrm>
            <a:off x="0" y="1619800"/>
            <a:ext cx="338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Métodos de evaluación y jerarquización de atractivos naturales.</a:t>
            </a:r>
            <a:endParaRPr/>
          </a:p>
        </p:txBody>
      </p:sp>
      <p:sp>
        <p:nvSpPr>
          <p:cNvPr id="226" name="Google Shape;226;p17"/>
          <p:cNvSpPr txBox="1"/>
          <p:nvPr/>
        </p:nvSpPr>
        <p:spPr>
          <a:xfrm>
            <a:off x="5066300" y="2321425"/>
            <a:ext cx="284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Capacitar e involucrar a la comunidad.</a:t>
            </a:r>
            <a:endParaRPr/>
          </a:p>
        </p:txBody>
      </p:sp>
      <p:sp>
        <p:nvSpPr>
          <p:cNvPr id="227" name="Google Shape;227;p17"/>
          <p:cNvSpPr txBox="1"/>
          <p:nvPr/>
        </p:nvSpPr>
        <p:spPr>
          <a:xfrm>
            <a:off x="4996930" y="1805025"/>
            <a:ext cx="343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Enfoque de una conservación multidisciplinaria.</a:t>
            </a:r>
            <a:endParaRPr/>
          </a:p>
        </p:txBody>
      </p:sp>
      <p:cxnSp>
        <p:nvCxnSpPr>
          <p:cNvPr id="228" name="Google Shape;228;p17"/>
          <p:cNvCxnSpPr>
            <a:stCxn id="225" idx="3"/>
            <a:endCxn id="223" idx="1"/>
          </p:cNvCxnSpPr>
          <p:nvPr/>
        </p:nvCxnSpPr>
        <p:spPr>
          <a:xfrm>
            <a:off x="3383700" y="1927600"/>
            <a:ext cx="572400" cy="451800"/>
          </a:xfrm>
          <a:prstGeom prst="curvedConnector2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7"/>
          <p:cNvCxnSpPr>
            <a:stCxn id="224" idx="3"/>
            <a:endCxn id="223" idx="2"/>
          </p:cNvCxnSpPr>
          <p:nvPr/>
        </p:nvCxnSpPr>
        <p:spPr>
          <a:xfrm rot="10800000" flipH="1">
            <a:off x="3294875" y="2428275"/>
            <a:ext cx="635700" cy="123300"/>
          </a:xfrm>
          <a:prstGeom prst="curvedConnector3">
            <a:avLst>
              <a:gd name="adj1" fmla="val 50008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7"/>
          <p:cNvCxnSpPr>
            <a:stCxn id="227" idx="1"/>
            <a:endCxn id="223" idx="0"/>
          </p:cNvCxnSpPr>
          <p:nvPr/>
        </p:nvCxnSpPr>
        <p:spPr>
          <a:xfrm flipH="1">
            <a:off x="4017430" y="2112825"/>
            <a:ext cx="979500" cy="246300"/>
          </a:xfrm>
          <a:prstGeom prst="curvedConnector2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7"/>
          <p:cNvCxnSpPr>
            <a:endCxn id="223" idx="6"/>
          </p:cNvCxnSpPr>
          <p:nvPr/>
        </p:nvCxnSpPr>
        <p:spPr>
          <a:xfrm rot="10800000">
            <a:off x="4104075" y="2428425"/>
            <a:ext cx="962100" cy="77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17"/>
          <p:cNvSpPr txBox="1"/>
          <p:nvPr/>
        </p:nvSpPr>
        <p:spPr>
          <a:xfrm>
            <a:off x="1254350" y="286773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FFFFFF"/>
                </a:highlight>
              </a:rPr>
              <a:t>Valorización de recursos culturales y naturales.</a:t>
            </a:r>
            <a:endParaRPr/>
          </a:p>
        </p:txBody>
      </p:sp>
      <p:cxnSp>
        <p:nvCxnSpPr>
          <p:cNvPr id="233" name="Google Shape;233;p17"/>
          <p:cNvCxnSpPr>
            <a:stCxn id="232" idx="3"/>
          </p:cNvCxnSpPr>
          <p:nvPr/>
        </p:nvCxnSpPr>
        <p:spPr>
          <a:xfrm rot="10800000" flipH="1">
            <a:off x="4254350" y="3041138"/>
            <a:ext cx="555000" cy="13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7"/>
          <p:cNvSpPr txBox="1"/>
          <p:nvPr/>
        </p:nvSpPr>
        <p:spPr>
          <a:xfrm>
            <a:off x="5988100" y="32417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Disminución del nivel de vulneración de las especies.</a:t>
            </a:r>
            <a:endParaRPr/>
          </a:p>
        </p:txBody>
      </p:sp>
      <p:cxnSp>
        <p:nvCxnSpPr>
          <p:cNvPr id="235" name="Google Shape;235;p17"/>
          <p:cNvCxnSpPr>
            <a:endCxn id="234" idx="1"/>
          </p:cNvCxnSpPr>
          <p:nvPr/>
        </p:nvCxnSpPr>
        <p:spPr>
          <a:xfrm rot="10800000" flipH="1">
            <a:off x="5075200" y="3549550"/>
            <a:ext cx="912900" cy="92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17"/>
          <p:cNvSpPr txBox="1"/>
          <p:nvPr/>
        </p:nvSpPr>
        <p:spPr>
          <a:xfrm>
            <a:off x="1364050" y="3525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Proceso de inventario de especies.</a:t>
            </a:r>
            <a:endParaRPr/>
          </a:p>
        </p:txBody>
      </p:sp>
      <p:cxnSp>
        <p:nvCxnSpPr>
          <p:cNvPr id="237" name="Google Shape;237;p17"/>
          <p:cNvCxnSpPr>
            <a:endCxn id="236" idx="3"/>
          </p:cNvCxnSpPr>
          <p:nvPr/>
        </p:nvCxnSpPr>
        <p:spPr>
          <a:xfrm rot="5400000">
            <a:off x="4267450" y="3311150"/>
            <a:ext cx="511200" cy="318000"/>
          </a:xfrm>
          <a:prstGeom prst="curvedConnector2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8" name="Google Shape;23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8100" y="404900"/>
            <a:ext cx="1603725" cy="128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675" y="3214550"/>
            <a:ext cx="1304964" cy="12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Marco Legal</a:t>
            </a:r>
            <a:endParaRPr/>
          </a:p>
        </p:txBody>
      </p:sp>
      <p:sp>
        <p:nvSpPr>
          <p:cNvPr id="245" name="Google Shape;245;p18"/>
          <p:cNvSpPr/>
          <p:nvPr/>
        </p:nvSpPr>
        <p:spPr>
          <a:xfrm>
            <a:off x="5118376" y="2119571"/>
            <a:ext cx="2110200" cy="2131500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Ley Forestal y de Conservación de Áreas Naturales y Vida Silvestre</a:t>
            </a:r>
            <a:endParaRPr/>
          </a:p>
        </p:txBody>
      </p:sp>
      <p:sp>
        <p:nvSpPr>
          <p:cNvPr id="246" name="Google Shape;246;p18"/>
          <p:cNvSpPr/>
          <p:nvPr/>
        </p:nvSpPr>
        <p:spPr>
          <a:xfrm>
            <a:off x="1579401" y="2213384"/>
            <a:ext cx="2110200" cy="2131500"/>
          </a:xfrm>
          <a:prstGeom prst="ellipse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Ley de Gestión Ambiental</a:t>
            </a:r>
            <a:endParaRPr/>
          </a:p>
        </p:txBody>
      </p:sp>
      <p:sp>
        <p:nvSpPr>
          <p:cNvPr id="247" name="Google Shape;247;p18"/>
          <p:cNvSpPr/>
          <p:nvPr/>
        </p:nvSpPr>
        <p:spPr>
          <a:xfrm>
            <a:off x="3321400" y="1076063"/>
            <a:ext cx="2110200" cy="21315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Constitución de la República del Ecuador</a:t>
            </a:r>
            <a:endParaRPr/>
          </a:p>
        </p:txBody>
      </p:sp>
      <p:pic>
        <p:nvPicPr>
          <p:cNvPr id="248" name="Google Shape;2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325" y="3113738"/>
            <a:ext cx="1863373" cy="11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7575" y="932970"/>
            <a:ext cx="1008600" cy="11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4271" y="1152425"/>
            <a:ext cx="1315654" cy="9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26138" y="3467550"/>
            <a:ext cx="1008600" cy="10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"/>
          <p:cNvSpPr txBox="1">
            <a:spLocks noGrp="1"/>
          </p:cNvSpPr>
          <p:nvPr>
            <p:ph type="title"/>
          </p:nvPr>
        </p:nvSpPr>
        <p:spPr>
          <a:xfrm>
            <a:off x="311700" y="-33050"/>
            <a:ext cx="85206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Metodología de la investigación</a:t>
            </a:r>
            <a:endParaRPr/>
          </a:p>
        </p:txBody>
      </p:sp>
      <p:pic>
        <p:nvPicPr>
          <p:cNvPr id="259" name="Google Shape;2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592150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8586" y="4569025"/>
            <a:ext cx="1603713" cy="443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19"/>
          <p:cNvGrpSpPr/>
          <p:nvPr/>
        </p:nvGrpSpPr>
        <p:grpSpPr>
          <a:xfrm>
            <a:off x="555373" y="3731420"/>
            <a:ext cx="3640919" cy="616537"/>
            <a:chOff x="1593000" y="2322568"/>
            <a:chExt cx="5957975" cy="643500"/>
          </a:xfrm>
        </p:grpSpPr>
        <p:sp>
          <p:nvSpPr>
            <p:cNvPr id="262" name="Google Shape;262;p1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63" name="Google Shape;263;p1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64" name="Google Shape;264;p1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Por el alcance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1B786E"/>
                  </a:solidFill>
                </a:rPr>
                <a:t>	</a:t>
              </a:r>
              <a:r>
                <a:rPr lang="es">
                  <a:solidFill>
                    <a:srgbClr val="1B786E"/>
                  </a:solidFill>
                </a:rPr>
                <a:t>Descriptivo</a:t>
              </a:r>
              <a:endParaRPr>
                <a:solidFill>
                  <a:srgbClr val="1B786E"/>
                </a:solidFill>
              </a:endParaRPr>
            </a:p>
          </p:txBody>
        </p:sp>
      </p:grpSp>
      <p:grpSp>
        <p:nvGrpSpPr>
          <p:cNvPr id="268" name="Google Shape;268;p19"/>
          <p:cNvGrpSpPr/>
          <p:nvPr/>
        </p:nvGrpSpPr>
        <p:grpSpPr>
          <a:xfrm>
            <a:off x="555373" y="3104014"/>
            <a:ext cx="3640919" cy="616537"/>
            <a:chOff x="1593000" y="2322568"/>
            <a:chExt cx="5957975" cy="643500"/>
          </a:xfrm>
        </p:grpSpPr>
        <p:sp>
          <p:nvSpPr>
            <p:cNvPr id="269" name="Google Shape;269;p1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0" name="Google Shape;270;p1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1" name="Google Shape;271;p1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Por el control de las variables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1B786E"/>
                  </a:solidFill>
                </a:rPr>
                <a:t>	</a:t>
              </a:r>
              <a:r>
                <a:rPr lang="es" sz="1200">
                  <a:solidFill>
                    <a:srgbClr val="1B786E"/>
                  </a:solidFill>
                </a:rPr>
                <a:t>No experimental</a:t>
              </a:r>
              <a:endParaRPr sz="1200">
                <a:solidFill>
                  <a:srgbClr val="1B786E"/>
                </a:solidFill>
              </a:endParaRPr>
            </a:p>
          </p:txBody>
        </p:sp>
      </p:grpSp>
      <p:grpSp>
        <p:nvGrpSpPr>
          <p:cNvPr id="275" name="Google Shape;275;p19"/>
          <p:cNvGrpSpPr/>
          <p:nvPr/>
        </p:nvGrpSpPr>
        <p:grpSpPr>
          <a:xfrm>
            <a:off x="555373" y="2476583"/>
            <a:ext cx="3640919" cy="616537"/>
            <a:chOff x="1593000" y="2322568"/>
            <a:chExt cx="5957975" cy="643500"/>
          </a:xfrm>
        </p:grpSpPr>
        <p:sp>
          <p:nvSpPr>
            <p:cNvPr id="276" name="Google Shape;276;p1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7" name="Google Shape;277;p1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8" name="Google Shape;278;p1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Por las unidades de análisis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1B786E"/>
                  </a:solidFill>
                </a:rPr>
                <a:t>	</a:t>
              </a:r>
              <a:r>
                <a:rPr lang="es">
                  <a:solidFill>
                    <a:srgbClr val="1B786E"/>
                  </a:solidFill>
                </a:rPr>
                <a:t>In situ</a:t>
              </a:r>
              <a:endParaRPr>
                <a:solidFill>
                  <a:srgbClr val="1B786E"/>
                </a:solidFill>
              </a:endParaRPr>
            </a:p>
          </p:txBody>
        </p:sp>
      </p:grpSp>
      <p:grpSp>
        <p:nvGrpSpPr>
          <p:cNvPr id="282" name="Google Shape;282;p19"/>
          <p:cNvGrpSpPr/>
          <p:nvPr/>
        </p:nvGrpSpPr>
        <p:grpSpPr>
          <a:xfrm>
            <a:off x="555373" y="1849185"/>
            <a:ext cx="3640919" cy="616537"/>
            <a:chOff x="1593000" y="2322568"/>
            <a:chExt cx="5957975" cy="643500"/>
          </a:xfrm>
        </p:grpSpPr>
        <p:sp>
          <p:nvSpPr>
            <p:cNvPr id="283" name="Google Shape;283;p1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4" name="Google Shape;284;p1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5" name="Google Shape;285;p1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Por las fuentes de información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1B786E"/>
                  </a:solidFill>
                </a:rPr>
                <a:t>	</a:t>
              </a:r>
              <a:r>
                <a:rPr lang="es">
                  <a:solidFill>
                    <a:srgbClr val="1B786E"/>
                  </a:solidFill>
                </a:rPr>
                <a:t>Mixto</a:t>
              </a:r>
              <a:endParaRPr>
                <a:solidFill>
                  <a:srgbClr val="1B786E"/>
                </a:solidFill>
              </a:endParaRPr>
            </a:p>
          </p:txBody>
        </p:sp>
      </p:grpSp>
      <p:grpSp>
        <p:nvGrpSpPr>
          <p:cNvPr id="289" name="Google Shape;289;p19"/>
          <p:cNvGrpSpPr/>
          <p:nvPr/>
        </p:nvGrpSpPr>
        <p:grpSpPr>
          <a:xfrm>
            <a:off x="555373" y="1221771"/>
            <a:ext cx="3640919" cy="616537"/>
            <a:chOff x="1593000" y="2322568"/>
            <a:chExt cx="5957975" cy="643500"/>
          </a:xfrm>
        </p:grpSpPr>
        <p:sp>
          <p:nvSpPr>
            <p:cNvPr id="290" name="Google Shape;290;p1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91" name="Google Shape;291;p1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92" name="Google Shape;292;p1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Por su finalidad</a:t>
              </a:r>
              <a:endParaRPr sz="1200">
                <a:solidFill>
                  <a:srgbClr val="FFFFFF"/>
                </a:solidFill>
              </a:endParaRPr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1B786E"/>
                  </a:solidFill>
                </a:rPr>
                <a:t>	</a:t>
              </a:r>
              <a:r>
                <a:rPr lang="es">
                  <a:solidFill>
                    <a:srgbClr val="1B786E"/>
                  </a:solidFill>
                </a:rPr>
                <a:t>Aplicada</a:t>
              </a:r>
              <a:endParaRPr>
                <a:solidFill>
                  <a:srgbClr val="1B786E"/>
                </a:solidFill>
              </a:endParaRPr>
            </a:p>
          </p:txBody>
        </p:sp>
      </p:grpSp>
      <p:sp>
        <p:nvSpPr>
          <p:cNvPr id="296" name="Google Shape;296;p19"/>
          <p:cNvSpPr/>
          <p:nvPr/>
        </p:nvSpPr>
        <p:spPr>
          <a:xfrm rot="-5400000">
            <a:off x="-803025" y="2576800"/>
            <a:ext cx="3132900" cy="416100"/>
          </a:xfrm>
          <a:prstGeom prst="rect">
            <a:avLst/>
          </a:prstGeom>
          <a:solidFill>
            <a:srgbClr val="1B78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lt1"/>
                </a:solidFill>
              </a:rPr>
              <a:t>Enfoque de la investigación: Mixto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97" name="Google Shape;297;p19"/>
          <p:cNvSpPr txBox="1">
            <a:spLocks noGrp="1"/>
          </p:cNvSpPr>
          <p:nvPr>
            <p:ph type="title"/>
          </p:nvPr>
        </p:nvSpPr>
        <p:spPr>
          <a:xfrm>
            <a:off x="555438" y="583450"/>
            <a:ext cx="36408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440">
                <a:solidFill>
                  <a:srgbClr val="020202"/>
                </a:solidFill>
              </a:rPr>
              <a:t>Tipología de investigación</a:t>
            </a:r>
            <a:endParaRPr sz="2440">
              <a:solidFill>
                <a:srgbClr val="020202"/>
              </a:solidFill>
            </a:endParaRPr>
          </a:p>
        </p:txBody>
      </p:sp>
      <p:sp>
        <p:nvSpPr>
          <p:cNvPr id="298" name="Google Shape;298;p19"/>
          <p:cNvSpPr txBox="1">
            <a:spLocks noGrp="1"/>
          </p:cNvSpPr>
          <p:nvPr>
            <p:ph type="title"/>
          </p:nvPr>
        </p:nvSpPr>
        <p:spPr>
          <a:xfrm>
            <a:off x="4985063" y="583450"/>
            <a:ext cx="3640800" cy="4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440">
                <a:solidFill>
                  <a:srgbClr val="020202"/>
                </a:solidFill>
              </a:rPr>
              <a:t>Tratamiento y análisis de información</a:t>
            </a:r>
            <a:endParaRPr sz="2440">
              <a:solidFill>
                <a:srgbClr val="020202"/>
              </a:solidFill>
            </a:endParaRPr>
          </a:p>
        </p:txBody>
      </p:sp>
      <p:grpSp>
        <p:nvGrpSpPr>
          <p:cNvPr id="299" name="Google Shape;299;p19"/>
          <p:cNvGrpSpPr/>
          <p:nvPr/>
        </p:nvGrpSpPr>
        <p:grpSpPr>
          <a:xfrm>
            <a:off x="6657054" y="2606038"/>
            <a:ext cx="1666561" cy="1614092"/>
            <a:chOff x="4303290" y="2158374"/>
            <a:chExt cx="1854000" cy="1854000"/>
          </a:xfrm>
        </p:grpSpPr>
        <p:sp>
          <p:nvSpPr>
            <p:cNvPr id="300" name="Google Shape;300;p19"/>
            <p:cNvSpPr/>
            <p:nvPr/>
          </p:nvSpPr>
          <p:spPr>
            <a:xfrm>
              <a:off x="4303290" y="2158374"/>
              <a:ext cx="1854000" cy="1854000"/>
            </a:xfrm>
            <a:prstGeom prst="ellipse">
              <a:avLst/>
            </a:prstGeom>
            <a:solidFill>
              <a:srgbClr val="1D7E74"/>
            </a:solidFill>
            <a:ln w="28575" cap="flat" cmpd="sng">
              <a:solidFill>
                <a:srgbClr val="83E3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01" name="Google Shape;301;p19"/>
            <p:cNvSpPr txBox="1"/>
            <p:nvPr/>
          </p:nvSpPr>
          <p:spPr>
            <a:xfrm>
              <a:off x="4750694" y="2929637"/>
              <a:ext cx="12450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Observación simple 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302" name="Google Shape;302;p19"/>
          <p:cNvGrpSpPr/>
          <p:nvPr/>
        </p:nvGrpSpPr>
        <p:grpSpPr>
          <a:xfrm>
            <a:off x="5473582" y="2606038"/>
            <a:ext cx="1666561" cy="1614092"/>
            <a:chOff x="2986712" y="2158374"/>
            <a:chExt cx="1854000" cy="1854000"/>
          </a:xfrm>
        </p:grpSpPr>
        <p:sp>
          <p:nvSpPr>
            <p:cNvPr id="303" name="Google Shape;303;p19"/>
            <p:cNvSpPr/>
            <p:nvPr/>
          </p:nvSpPr>
          <p:spPr>
            <a:xfrm>
              <a:off x="2986712" y="2158374"/>
              <a:ext cx="1854000" cy="1854000"/>
            </a:xfrm>
            <a:prstGeom prst="ellipse">
              <a:avLst/>
            </a:prstGeom>
            <a:solidFill>
              <a:srgbClr val="249C90"/>
            </a:solidFill>
            <a:ln w="28575" cap="flat" cmpd="sng">
              <a:solidFill>
                <a:srgbClr val="83E3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04" name="Google Shape;304;p19"/>
            <p:cNvSpPr txBox="1"/>
            <p:nvPr/>
          </p:nvSpPr>
          <p:spPr>
            <a:xfrm>
              <a:off x="3134191" y="2937017"/>
              <a:ext cx="12483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Entrevista a profundidad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305" name="Google Shape;305;p19"/>
          <p:cNvGrpSpPr/>
          <p:nvPr/>
        </p:nvGrpSpPr>
        <p:grpSpPr>
          <a:xfrm>
            <a:off x="6075963" y="1711727"/>
            <a:ext cx="1666561" cy="1614092"/>
            <a:chOff x="3656844" y="1131139"/>
            <a:chExt cx="1854000" cy="1854000"/>
          </a:xfrm>
        </p:grpSpPr>
        <p:sp>
          <p:nvSpPr>
            <p:cNvPr id="306" name="Google Shape;306;p19"/>
            <p:cNvSpPr/>
            <p:nvPr/>
          </p:nvSpPr>
          <p:spPr>
            <a:xfrm>
              <a:off x="3656844" y="1131139"/>
              <a:ext cx="1854000" cy="1854000"/>
            </a:xfrm>
            <a:prstGeom prst="ellipse">
              <a:avLst/>
            </a:prstGeom>
            <a:solidFill>
              <a:srgbClr val="155B54"/>
            </a:solidFill>
            <a:ln w="28575" cap="flat" cmpd="sng">
              <a:solidFill>
                <a:srgbClr val="83E3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07" name="Google Shape;307;p19"/>
            <p:cNvSpPr txBox="1"/>
            <p:nvPr/>
          </p:nvSpPr>
          <p:spPr>
            <a:xfrm>
              <a:off x="4028578" y="179744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</a:rPr>
                <a:t>Encuesta de tipo personal</a:t>
              </a:r>
              <a:endParaRPr sz="1200">
                <a:solidFill>
                  <a:srgbClr val="FFFFFF"/>
                </a:solidFill>
              </a:endParaRPr>
            </a:p>
          </p:txBody>
        </p:sp>
      </p:grpSp>
      <p:pic>
        <p:nvPicPr>
          <p:cNvPr id="308" name="Google Shape;308;p19"/>
          <p:cNvPicPr preferRelativeResize="0"/>
          <p:nvPr/>
        </p:nvPicPr>
        <p:blipFill rotWithShape="1">
          <a:blip r:embed="rId5">
            <a:alphaModFix/>
          </a:blip>
          <a:srcRect r="10386" b="47078"/>
          <a:stretch/>
        </p:blipFill>
        <p:spPr>
          <a:xfrm>
            <a:off x="4865075" y="1268450"/>
            <a:ext cx="1123200" cy="14007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309" name="Google Shape;309;p19"/>
          <p:cNvPicPr preferRelativeResize="0"/>
          <p:nvPr/>
        </p:nvPicPr>
        <p:blipFill rotWithShape="1">
          <a:blip r:embed="rId6">
            <a:alphaModFix/>
          </a:blip>
          <a:srcRect l="8346" t="15987" r="22559" b="19392"/>
          <a:stretch/>
        </p:blipFill>
        <p:spPr>
          <a:xfrm>
            <a:off x="7830225" y="1218400"/>
            <a:ext cx="1123200" cy="14007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310" name="Google Shape;310;p19"/>
          <p:cNvPicPr preferRelativeResize="0"/>
          <p:nvPr/>
        </p:nvPicPr>
        <p:blipFill rotWithShape="1">
          <a:blip r:embed="rId7">
            <a:alphaModFix/>
          </a:blip>
          <a:srcRect l="7555" t="7047" r="6393" b="6267"/>
          <a:stretch/>
        </p:blipFill>
        <p:spPr>
          <a:xfrm>
            <a:off x="4196300" y="4059986"/>
            <a:ext cx="1603800" cy="92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>
            <a:spLocks noGrp="1"/>
          </p:cNvSpPr>
          <p:nvPr>
            <p:ph type="title"/>
          </p:nvPr>
        </p:nvSpPr>
        <p:spPr>
          <a:xfrm>
            <a:off x="0" y="17625"/>
            <a:ext cx="17691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/>
              <a:t>Resultados </a:t>
            </a:r>
            <a:endParaRPr sz="3000"/>
          </a:p>
        </p:txBody>
      </p:sp>
      <p:pic>
        <p:nvPicPr>
          <p:cNvPr id="316" name="Google Shape;3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4630775"/>
            <a:ext cx="1438138" cy="3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286" y="4586975"/>
            <a:ext cx="1603713" cy="4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0"/>
          <p:cNvSpPr/>
          <p:nvPr/>
        </p:nvSpPr>
        <p:spPr>
          <a:xfrm>
            <a:off x="2881046" y="1022550"/>
            <a:ext cx="3381900" cy="525300"/>
          </a:xfrm>
          <a:prstGeom prst="roundRect">
            <a:avLst>
              <a:gd name="adj" fmla="val 16667"/>
            </a:avLst>
          </a:prstGeom>
          <a:solidFill>
            <a:srgbClr val="085631"/>
          </a:solidFill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Conjunto de Relaciones Ambientales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19" name="Google Shape;319;p20"/>
          <p:cNvSpPr/>
          <p:nvPr/>
        </p:nvSpPr>
        <p:spPr>
          <a:xfrm>
            <a:off x="6726563" y="2128662"/>
            <a:ext cx="20205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Ecológico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20" name="Google Shape;320;p20"/>
          <p:cNvSpPr/>
          <p:nvPr/>
        </p:nvSpPr>
        <p:spPr>
          <a:xfrm>
            <a:off x="166712" y="2128662"/>
            <a:ext cx="20205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Cultural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21" name="Google Shape;321;p20"/>
          <p:cNvSpPr/>
          <p:nvPr/>
        </p:nvSpPr>
        <p:spPr>
          <a:xfrm>
            <a:off x="4456235" y="2128662"/>
            <a:ext cx="20205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Social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22" name="Google Shape;322;p20"/>
          <p:cNvSpPr/>
          <p:nvPr/>
        </p:nvSpPr>
        <p:spPr>
          <a:xfrm>
            <a:off x="2363475" y="2128662"/>
            <a:ext cx="20205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</a:rPr>
              <a:t>Económico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323" name="Google Shape;3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500" y="2993761"/>
            <a:ext cx="2020500" cy="127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 rotWithShape="1">
          <a:blip r:embed="rId6">
            <a:alphaModFix/>
          </a:blip>
          <a:srcRect t="13081" b="13426"/>
          <a:stretch/>
        </p:blipFill>
        <p:spPr>
          <a:xfrm>
            <a:off x="2451313" y="2993753"/>
            <a:ext cx="1949100" cy="127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5" name="Google Shape;32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6725" y="2993750"/>
            <a:ext cx="1841400" cy="127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6" name="Google Shape;32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2275" y="3000205"/>
            <a:ext cx="1949100" cy="125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327" name="Google Shape;327;p20"/>
          <p:cNvCxnSpPr>
            <a:stCxn id="318" idx="2"/>
            <a:endCxn id="320" idx="0"/>
          </p:cNvCxnSpPr>
          <p:nvPr/>
        </p:nvCxnSpPr>
        <p:spPr>
          <a:xfrm rot="5400000">
            <a:off x="2584046" y="140700"/>
            <a:ext cx="580800" cy="33951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20"/>
          <p:cNvCxnSpPr>
            <a:stCxn id="318" idx="2"/>
            <a:endCxn id="319" idx="0"/>
          </p:cNvCxnSpPr>
          <p:nvPr/>
        </p:nvCxnSpPr>
        <p:spPr>
          <a:xfrm rot="-5400000" flipH="1">
            <a:off x="5863946" y="255900"/>
            <a:ext cx="580800" cy="31647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20"/>
          <p:cNvCxnSpPr>
            <a:stCxn id="318" idx="2"/>
            <a:endCxn id="322" idx="0"/>
          </p:cNvCxnSpPr>
          <p:nvPr/>
        </p:nvCxnSpPr>
        <p:spPr>
          <a:xfrm rot="5400000">
            <a:off x="3682496" y="1239150"/>
            <a:ext cx="580800" cy="11982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20"/>
          <p:cNvCxnSpPr>
            <a:stCxn id="318" idx="2"/>
            <a:endCxn id="321" idx="0"/>
          </p:cNvCxnSpPr>
          <p:nvPr/>
        </p:nvCxnSpPr>
        <p:spPr>
          <a:xfrm rot="-5400000" flipH="1">
            <a:off x="4728896" y="1390950"/>
            <a:ext cx="580800" cy="8946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"/>
          <p:cNvSpPr/>
          <p:nvPr/>
        </p:nvSpPr>
        <p:spPr>
          <a:xfrm>
            <a:off x="1906375" y="101575"/>
            <a:ext cx="12336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Ecológico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36" name="Google Shape;336;p21"/>
          <p:cNvSpPr/>
          <p:nvPr/>
        </p:nvSpPr>
        <p:spPr>
          <a:xfrm>
            <a:off x="84450" y="757200"/>
            <a:ext cx="15342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Turismo desordenado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37" name="Google Shape;337;p21"/>
          <p:cNvSpPr/>
          <p:nvPr/>
        </p:nvSpPr>
        <p:spPr>
          <a:xfrm>
            <a:off x="1702525" y="757200"/>
            <a:ext cx="16413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Estado de conservación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38" name="Google Shape;338;p21"/>
          <p:cNvSpPr/>
          <p:nvPr/>
        </p:nvSpPr>
        <p:spPr>
          <a:xfrm>
            <a:off x="6377125" y="4537525"/>
            <a:ext cx="1295100" cy="443100"/>
          </a:xfrm>
          <a:prstGeom prst="roundRect">
            <a:avLst>
              <a:gd name="adj" fmla="val 16667"/>
            </a:avLst>
          </a:prstGeom>
          <a:solidFill>
            <a:srgbClr val="0B7140"/>
          </a:solidFill>
          <a:ln w="9525" cap="flat" cmpd="sng">
            <a:solidFill>
              <a:srgbClr val="0B71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Económico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39" name="Google Shape;339;p21"/>
          <p:cNvSpPr/>
          <p:nvPr/>
        </p:nvSpPr>
        <p:spPr>
          <a:xfrm>
            <a:off x="3427700" y="757200"/>
            <a:ext cx="16413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Educación ambiental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40" name="Google Shape;340;p21"/>
          <p:cNvSpPr/>
          <p:nvPr/>
        </p:nvSpPr>
        <p:spPr>
          <a:xfrm>
            <a:off x="7271525" y="3897775"/>
            <a:ext cx="17736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Presupuesto insuficiente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41" name="Google Shape;341;p21"/>
          <p:cNvSpPr/>
          <p:nvPr/>
        </p:nvSpPr>
        <p:spPr>
          <a:xfrm>
            <a:off x="5069000" y="3897775"/>
            <a:ext cx="1725300" cy="396900"/>
          </a:xfrm>
          <a:prstGeom prst="roundRect">
            <a:avLst>
              <a:gd name="adj" fmla="val 16667"/>
            </a:avLst>
          </a:prstGeom>
          <a:solidFill>
            <a:srgbClr val="0C8148"/>
          </a:solidFill>
          <a:ln w="9525" cap="flat" cmpd="sng">
            <a:solidFill>
              <a:srgbClr val="0C8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Participación comunitaria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42" name="Google Shape;3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550" y="1217209"/>
            <a:ext cx="2841000" cy="1672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343" name="Google Shape;343;p21"/>
          <p:cNvCxnSpPr>
            <a:stCxn id="335" idx="2"/>
            <a:endCxn id="336" idx="0"/>
          </p:cNvCxnSpPr>
          <p:nvPr/>
        </p:nvCxnSpPr>
        <p:spPr>
          <a:xfrm rot="5400000">
            <a:off x="1581175" y="-184925"/>
            <a:ext cx="212400" cy="1671600"/>
          </a:xfrm>
          <a:prstGeom prst="bentConnector3">
            <a:avLst>
              <a:gd name="adj1" fmla="val 50029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44;p21"/>
          <p:cNvCxnSpPr>
            <a:stCxn id="335" idx="2"/>
            <a:endCxn id="339" idx="0"/>
          </p:cNvCxnSpPr>
          <p:nvPr/>
        </p:nvCxnSpPr>
        <p:spPr>
          <a:xfrm rot="-5400000" flipH="1">
            <a:off x="3279625" y="-211775"/>
            <a:ext cx="212400" cy="1725300"/>
          </a:xfrm>
          <a:prstGeom prst="bentConnector3">
            <a:avLst>
              <a:gd name="adj1" fmla="val 50029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45;p21"/>
          <p:cNvCxnSpPr>
            <a:endCxn id="337" idx="0"/>
          </p:cNvCxnSpPr>
          <p:nvPr/>
        </p:nvCxnSpPr>
        <p:spPr>
          <a:xfrm rot="-5400000" flipH="1">
            <a:off x="2416675" y="650700"/>
            <a:ext cx="2124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Google Shape;346;p21"/>
          <p:cNvCxnSpPr>
            <a:stCxn id="338" idx="0"/>
            <a:endCxn id="341" idx="2"/>
          </p:cNvCxnSpPr>
          <p:nvPr/>
        </p:nvCxnSpPr>
        <p:spPr>
          <a:xfrm rot="5400000" flipH="1">
            <a:off x="6356725" y="3869575"/>
            <a:ext cx="243000" cy="1092900"/>
          </a:xfrm>
          <a:prstGeom prst="bentConnector3">
            <a:avLst>
              <a:gd name="adj1" fmla="val 49969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7" name="Google Shape;347;p21"/>
          <p:cNvCxnSpPr>
            <a:stCxn id="338" idx="0"/>
            <a:endCxn id="340" idx="2"/>
          </p:cNvCxnSpPr>
          <p:nvPr/>
        </p:nvCxnSpPr>
        <p:spPr>
          <a:xfrm rot="-5400000">
            <a:off x="7470025" y="3849175"/>
            <a:ext cx="243000" cy="1133700"/>
          </a:xfrm>
          <a:prstGeom prst="bentConnector3">
            <a:avLst>
              <a:gd name="adj1" fmla="val 49969"/>
            </a:avLst>
          </a:prstGeom>
          <a:noFill/>
          <a:ln w="19050" cap="flat" cmpd="sng">
            <a:solidFill>
              <a:srgbClr val="0B714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8" name="Google Shape;348;p21"/>
          <p:cNvPicPr preferRelativeResize="0"/>
          <p:nvPr/>
        </p:nvPicPr>
        <p:blipFill rotWithShape="1">
          <a:blip r:embed="rId4">
            <a:alphaModFix/>
          </a:blip>
          <a:srcRect l="15438" t="6156" r="13315"/>
          <a:stretch/>
        </p:blipFill>
        <p:spPr>
          <a:xfrm>
            <a:off x="84450" y="1383325"/>
            <a:ext cx="2282100" cy="156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775" y="3086700"/>
            <a:ext cx="3277800" cy="192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9000" y="2004850"/>
            <a:ext cx="3147300" cy="184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3725" y="0"/>
            <a:ext cx="3277800" cy="192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Microsoft Office PowerPoint</Application>
  <PresentationFormat>Presentación en pantalla (16:9)</PresentationFormat>
  <Paragraphs>150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Roboto</vt:lpstr>
      <vt:lpstr>PT Sans Narrow</vt:lpstr>
      <vt:lpstr>Open Sans</vt:lpstr>
      <vt:lpstr>Arial</vt:lpstr>
      <vt:lpstr>Tropic</vt:lpstr>
      <vt:lpstr>DEPARTAMENTO DE CIENCIAS ECONÓMICAS, ADMINISTRATIVAS Y DEL COMERCIO CARRERA DE ADMINISTRACIÓN TURÍSTICA Y HOTELERA   TRABAJO DE TITULACIÓN, PREVIO A LA OBTENCIÓN DEL TÍTULO DE LICENCIADA EN ADMINISTRACIÓN TURÍSTICA Y HOTELERA</vt:lpstr>
      <vt:lpstr>Planteamiento del problema</vt:lpstr>
      <vt:lpstr>Objetivos</vt:lpstr>
      <vt:lpstr>Marco Teórico </vt:lpstr>
      <vt:lpstr>Marco Referencial</vt:lpstr>
      <vt:lpstr>Marco Legal</vt:lpstr>
      <vt:lpstr>Metodología de la investigación</vt:lpstr>
      <vt:lpstr>Resultados </vt:lpstr>
      <vt:lpstr>Presentación de PowerPoint</vt:lpstr>
      <vt:lpstr>Presentación de PowerPoint</vt:lpstr>
      <vt:lpstr>Presentación de PowerPoint</vt:lpstr>
      <vt:lpstr>Presentación de PowerPoint</vt:lpstr>
      <vt:lpstr>Propuesta</vt:lpstr>
      <vt:lpstr>Propuesta</vt:lpstr>
      <vt:lpstr>Conclusiones                                  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ECONÓMICAS, ADMINISTRATIVAS Y DEL COMERCIO CARRERA DE ADMINISTRACIÓN TURÍSTICA Y HOTELERA   TRABAJO DE TITULACIÓN, PREVIO A LA OBTENCIÓN DEL TÍTULO DE LICENCIADA EN ADMINISTRACIÓN TURÍSTICA Y HOTELERA</dc:title>
  <cp:lastModifiedBy>Jazmin Pozo Criollo</cp:lastModifiedBy>
  <cp:revision>1</cp:revision>
  <dcterms:modified xsi:type="dcterms:W3CDTF">2022-02-02T16:06:40Z</dcterms:modified>
</cp:coreProperties>
</file>