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3" r:id="rId17"/>
    <p:sldId id="271" r:id="rId18"/>
    <p:sldId id="272" r:id="rId19"/>
    <p:sldId id="273" r:id="rId20"/>
    <p:sldId id="274" r:id="rId21"/>
    <p:sldId id="275" r:id="rId22"/>
    <p:sldId id="284"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249;l\Desktop\Plan%20Tesis%20Maestria\TESIS\tabl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ENSAYO PROCTOR ESTÁNDAR</a:t>
            </a:r>
          </a:p>
        </c:rich>
      </c:tx>
      <c:overlay val="0"/>
    </c:title>
    <c:autoTitleDeleted val="0"/>
    <c:plotArea>
      <c:layout/>
      <c:scatterChart>
        <c:scatterStyle val="smoothMarker"/>
        <c:varyColors val="0"/>
        <c:ser>
          <c:idx val="0"/>
          <c:order val="0"/>
          <c:dLbls>
            <c:delete val="1"/>
          </c:dLbls>
          <c:xVal>
            <c:numRef>
              <c:f>Hoja1!$J$14:$J$17</c:f>
              <c:numCache>
                <c:formatCode>0.00</c:formatCode>
                <c:ptCount val="4"/>
                <c:pt idx="0">
                  <c:v>21.51</c:v>
                </c:pt>
                <c:pt idx="1">
                  <c:v>21.34</c:v>
                </c:pt>
                <c:pt idx="2">
                  <c:v>20</c:v>
                </c:pt>
                <c:pt idx="3">
                  <c:v>18</c:v>
                </c:pt>
              </c:numCache>
            </c:numRef>
          </c:xVal>
          <c:yVal>
            <c:numRef>
              <c:f>Hoja1!$K$14:$K$17</c:f>
              <c:numCache>
                <c:formatCode>0.00</c:formatCode>
                <c:ptCount val="4"/>
                <c:pt idx="0">
                  <c:v>1.6500000000000001</c:v>
                </c:pt>
                <c:pt idx="1">
                  <c:v>1.6600000000000001</c:v>
                </c:pt>
                <c:pt idx="2">
                  <c:v>1.71</c:v>
                </c:pt>
                <c:pt idx="3">
                  <c:v>1.61</c:v>
                </c:pt>
              </c:numCache>
            </c:numRef>
          </c:yVal>
          <c:smooth val="1"/>
          <c:extLst>
            <c:ext xmlns:c16="http://schemas.microsoft.com/office/drawing/2014/chart" uri="{C3380CC4-5D6E-409C-BE32-E72D297353CC}">
              <c16:uniqueId val="{00000000-E55A-4440-97B3-536EE955DC42}"/>
            </c:ext>
          </c:extLst>
        </c:ser>
        <c:dLbls>
          <c:showLegendKey val="0"/>
          <c:showVal val="1"/>
          <c:showCatName val="1"/>
          <c:showSerName val="0"/>
          <c:showPercent val="0"/>
          <c:showBubbleSize val="0"/>
        </c:dLbls>
        <c:axId val="83890944"/>
        <c:axId val="84008960"/>
      </c:scatterChart>
      <c:valAx>
        <c:axId val="83890944"/>
        <c:scaling>
          <c:orientation val="minMax"/>
        </c:scaling>
        <c:delete val="0"/>
        <c:axPos val="b"/>
        <c:title>
          <c:tx>
            <c:rich>
              <a:bodyPr/>
              <a:lstStyle/>
              <a:p>
                <a:pPr>
                  <a:defRPr/>
                </a:pPr>
                <a:r>
                  <a:rPr lang="en-US"/>
                  <a:t>Humedad %</a:t>
                </a:r>
              </a:p>
            </c:rich>
          </c:tx>
          <c:overlay val="0"/>
        </c:title>
        <c:numFmt formatCode="0.00" sourceLinked="1"/>
        <c:majorTickMark val="out"/>
        <c:minorTickMark val="none"/>
        <c:tickLblPos val="nextTo"/>
        <c:crossAx val="84008960"/>
        <c:crosses val="autoZero"/>
        <c:crossBetween val="midCat"/>
      </c:valAx>
      <c:valAx>
        <c:axId val="84008960"/>
        <c:scaling>
          <c:orientation val="minMax"/>
        </c:scaling>
        <c:delete val="0"/>
        <c:axPos val="l"/>
        <c:majorGridlines/>
        <c:title>
          <c:tx>
            <c:rich>
              <a:bodyPr/>
              <a:lstStyle/>
              <a:p>
                <a:pPr>
                  <a:defRPr/>
                </a:pPr>
                <a:r>
                  <a:rPr lang="en-US"/>
                  <a:t>Densidad Seca (g/cm3)</a:t>
                </a:r>
              </a:p>
            </c:rich>
          </c:tx>
          <c:overlay val="0"/>
        </c:title>
        <c:numFmt formatCode="0.00" sourceLinked="1"/>
        <c:majorTickMark val="out"/>
        <c:minorTickMark val="none"/>
        <c:tickLblPos val="nextTo"/>
        <c:crossAx val="83890944"/>
        <c:crosses val="autoZero"/>
        <c:crossBetween val="midCat"/>
      </c:valAx>
    </c:plotArea>
    <c:legend>
      <c:legendPos val="r"/>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3B415-4442-472A-8C6C-7A7D57DBF746}" type="doc">
      <dgm:prSet loTypeId="urn:microsoft.com/office/officeart/2005/8/layout/orgChart1" loCatId="hierarchy" qsTypeId="urn:microsoft.com/office/officeart/2005/8/quickstyle/3d2#1" qsCatId="3D" csTypeId="urn:microsoft.com/office/officeart/2005/8/colors/accent3_1" csCatId="accent3" phldr="1"/>
      <dgm:spPr/>
      <dgm:t>
        <a:bodyPr/>
        <a:lstStyle/>
        <a:p>
          <a:endParaRPr lang="es-ES"/>
        </a:p>
      </dgm:t>
    </dgm:pt>
    <dgm:pt modelId="{4416869A-4265-4D3F-81D9-D2A44E7B89E5}">
      <dgm:prSet phldrT="[Texto]" custT="1"/>
      <dgm:spPr/>
      <dgm:t>
        <a:bodyPr/>
        <a:lstStyle/>
        <a:p>
          <a:r>
            <a:rPr lang="es-ES" sz="1800" dirty="0"/>
            <a:t>Tipos de Arcilla </a:t>
          </a:r>
        </a:p>
      </dgm:t>
    </dgm:pt>
    <dgm:pt modelId="{EE9B10BE-40C5-455F-8F89-F1EEC6A4F78F}" type="parTrans" cxnId="{D7CE7988-A750-4B29-B5EB-E2B4D7ABFD8D}">
      <dgm:prSet/>
      <dgm:spPr/>
      <dgm:t>
        <a:bodyPr/>
        <a:lstStyle/>
        <a:p>
          <a:endParaRPr lang="es-ES"/>
        </a:p>
      </dgm:t>
    </dgm:pt>
    <dgm:pt modelId="{EF01C913-C53A-4FF9-88B6-43AEE7CF54BC}" type="sibTrans" cxnId="{D7CE7988-A750-4B29-B5EB-E2B4D7ABFD8D}">
      <dgm:prSet/>
      <dgm:spPr/>
      <dgm:t>
        <a:bodyPr/>
        <a:lstStyle/>
        <a:p>
          <a:endParaRPr lang="es-ES"/>
        </a:p>
      </dgm:t>
    </dgm:pt>
    <dgm:pt modelId="{FB24CF99-9845-4B9F-99D4-ACDF0CB58791}" type="asst">
      <dgm:prSet phldrT="[Texto]" custT="1"/>
      <dgm:spPr/>
      <dgm:t>
        <a:bodyPr/>
        <a:lstStyle/>
        <a:p>
          <a:r>
            <a:rPr lang="es-EC" sz="1400" dirty="0"/>
            <a:t>El término arcilla desde el punto de vista mineralógico, engloba a un grupo de minerales, filosilicatos en su mayor parte, cuyas propiedades </a:t>
          </a:r>
          <a:r>
            <a:rPr lang="es-EC" sz="1400" dirty="0" err="1"/>
            <a:t>fisico</a:t>
          </a:r>
          <a:r>
            <a:rPr lang="es-EC" sz="1400" dirty="0"/>
            <a:t>-químicas dependen de su estructura y de su tamaño de grano</a:t>
          </a:r>
          <a:endParaRPr lang="es-ES" sz="1400" dirty="0"/>
        </a:p>
      </dgm:t>
    </dgm:pt>
    <dgm:pt modelId="{BE993A30-441E-4384-BFFE-1A8953181346}" type="parTrans" cxnId="{F8DAF9BE-E9D6-422D-B7B8-0E3780FCAFBA}">
      <dgm:prSet/>
      <dgm:spPr/>
      <dgm:t>
        <a:bodyPr/>
        <a:lstStyle/>
        <a:p>
          <a:endParaRPr lang="es-ES"/>
        </a:p>
      </dgm:t>
    </dgm:pt>
    <dgm:pt modelId="{1A86125B-D8E3-436E-8E84-B177369E6CDF}" type="sibTrans" cxnId="{F8DAF9BE-E9D6-422D-B7B8-0E3780FCAFBA}">
      <dgm:prSet/>
      <dgm:spPr/>
      <dgm:t>
        <a:bodyPr/>
        <a:lstStyle/>
        <a:p>
          <a:endParaRPr lang="es-ES"/>
        </a:p>
      </dgm:t>
    </dgm:pt>
    <dgm:pt modelId="{A22F318D-5EB7-48F6-B8B8-1706E6848A8A}">
      <dgm:prSet phldrT="[Texto]"/>
      <dgm:spPr/>
      <dgm:t>
        <a:bodyPr/>
        <a:lstStyle/>
        <a:p>
          <a:r>
            <a:rPr lang="es-ES" dirty="0"/>
            <a:t>Caolinita</a:t>
          </a:r>
        </a:p>
      </dgm:t>
    </dgm:pt>
    <dgm:pt modelId="{D8D03DE5-1DDD-4611-B0AB-0D6DE9AFB9FB}" type="parTrans" cxnId="{0712337C-ED3C-450D-84C1-FF7AE9AB71EF}">
      <dgm:prSet/>
      <dgm:spPr/>
      <dgm:t>
        <a:bodyPr/>
        <a:lstStyle/>
        <a:p>
          <a:endParaRPr lang="es-ES"/>
        </a:p>
      </dgm:t>
    </dgm:pt>
    <dgm:pt modelId="{FA64E4D7-3041-4865-9294-DC4071EAB6B6}" type="sibTrans" cxnId="{0712337C-ED3C-450D-84C1-FF7AE9AB71EF}">
      <dgm:prSet/>
      <dgm:spPr/>
      <dgm:t>
        <a:bodyPr/>
        <a:lstStyle/>
        <a:p>
          <a:endParaRPr lang="es-ES"/>
        </a:p>
      </dgm:t>
    </dgm:pt>
    <dgm:pt modelId="{AF48514C-9747-4D6E-BB11-6F5E026EA343}">
      <dgm:prSet phldrT="[Texto]"/>
      <dgm:spPr/>
      <dgm:t>
        <a:bodyPr/>
        <a:lstStyle/>
        <a:p>
          <a:r>
            <a:rPr lang="es-ES" dirty="0" err="1"/>
            <a:t>Montmorillonita</a:t>
          </a:r>
          <a:endParaRPr lang="es-ES" dirty="0"/>
        </a:p>
      </dgm:t>
    </dgm:pt>
    <dgm:pt modelId="{2EE74090-D70D-404D-8230-A739A30BE278}" type="parTrans" cxnId="{69B26F83-C5AD-4746-8E58-59A6334D299B}">
      <dgm:prSet/>
      <dgm:spPr/>
      <dgm:t>
        <a:bodyPr/>
        <a:lstStyle/>
        <a:p>
          <a:endParaRPr lang="es-ES"/>
        </a:p>
      </dgm:t>
    </dgm:pt>
    <dgm:pt modelId="{ABD1B8F2-C8AE-4F33-9E02-E451303008CB}" type="sibTrans" cxnId="{69B26F83-C5AD-4746-8E58-59A6334D299B}">
      <dgm:prSet/>
      <dgm:spPr/>
      <dgm:t>
        <a:bodyPr/>
        <a:lstStyle/>
        <a:p>
          <a:endParaRPr lang="es-ES"/>
        </a:p>
      </dgm:t>
    </dgm:pt>
    <dgm:pt modelId="{628F2EE6-3A73-45F2-A76B-5BE7E4E01F34}">
      <dgm:prSet phldrT="[Texto]"/>
      <dgm:spPr/>
      <dgm:t>
        <a:bodyPr/>
        <a:lstStyle/>
        <a:p>
          <a:r>
            <a:rPr lang="es-ES" dirty="0" err="1"/>
            <a:t>Ilita</a:t>
          </a:r>
          <a:endParaRPr lang="es-ES" dirty="0"/>
        </a:p>
      </dgm:t>
    </dgm:pt>
    <dgm:pt modelId="{CDA324D5-32F7-40BD-987E-A0DE95712F2F}" type="parTrans" cxnId="{17F12CD4-894E-44C3-AD41-D2F16AB5069F}">
      <dgm:prSet/>
      <dgm:spPr/>
      <dgm:t>
        <a:bodyPr/>
        <a:lstStyle/>
        <a:p>
          <a:endParaRPr lang="es-ES"/>
        </a:p>
      </dgm:t>
    </dgm:pt>
    <dgm:pt modelId="{D81B4DF7-F0A1-4E4F-90CA-BFDC81CB90F8}" type="sibTrans" cxnId="{17F12CD4-894E-44C3-AD41-D2F16AB5069F}">
      <dgm:prSet/>
      <dgm:spPr/>
      <dgm:t>
        <a:bodyPr/>
        <a:lstStyle/>
        <a:p>
          <a:endParaRPr lang="es-ES"/>
        </a:p>
      </dgm:t>
    </dgm:pt>
    <dgm:pt modelId="{D9B89268-28AA-4EF1-8580-E730C03A9373}">
      <dgm:prSet/>
      <dgm:spPr/>
      <dgm:t>
        <a:bodyPr/>
        <a:lstStyle/>
        <a:p>
          <a:r>
            <a:rPr lang="es-ES" dirty="0"/>
            <a:t>Clorita</a:t>
          </a:r>
        </a:p>
      </dgm:t>
    </dgm:pt>
    <dgm:pt modelId="{6FBE337A-B167-47A6-BA79-CDAFD148F7DE}" type="parTrans" cxnId="{4F99E51E-E6EC-4D2E-8584-3ABFBC90F034}">
      <dgm:prSet/>
      <dgm:spPr/>
      <dgm:t>
        <a:bodyPr/>
        <a:lstStyle/>
        <a:p>
          <a:endParaRPr lang="es-ES"/>
        </a:p>
      </dgm:t>
    </dgm:pt>
    <dgm:pt modelId="{33241CCA-C461-4A12-ABEF-6136F165F65F}" type="sibTrans" cxnId="{4F99E51E-E6EC-4D2E-8584-3ABFBC90F034}">
      <dgm:prSet/>
      <dgm:spPr/>
      <dgm:t>
        <a:bodyPr/>
        <a:lstStyle/>
        <a:p>
          <a:endParaRPr lang="es-ES"/>
        </a:p>
      </dgm:t>
    </dgm:pt>
    <dgm:pt modelId="{3B9416E9-1AC4-4D4D-8044-B32F5A18C19F}" type="pres">
      <dgm:prSet presAssocID="{BB63B415-4442-472A-8C6C-7A7D57DBF746}" presName="hierChild1" presStyleCnt="0">
        <dgm:presLayoutVars>
          <dgm:orgChart val="1"/>
          <dgm:chPref val="1"/>
          <dgm:dir/>
          <dgm:animOne val="branch"/>
          <dgm:animLvl val="lvl"/>
          <dgm:resizeHandles/>
        </dgm:presLayoutVars>
      </dgm:prSet>
      <dgm:spPr/>
    </dgm:pt>
    <dgm:pt modelId="{DF7B6888-18DA-4B88-A36A-0A7A6FA63214}" type="pres">
      <dgm:prSet presAssocID="{4416869A-4265-4D3F-81D9-D2A44E7B89E5}" presName="hierRoot1" presStyleCnt="0">
        <dgm:presLayoutVars>
          <dgm:hierBranch val="init"/>
        </dgm:presLayoutVars>
      </dgm:prSet>
      <dgm:spPr/>
    </dgm:pt>
    <dgm:pt modelId="{87E0D98A-68DF-4E6D-A95D-44122F93AFE9}" type="pres">
      <dgm:prSet presAssocID="{4416869A-4265-4D3F-81D9-D2A44E7B89E5}" presName="rootComposite1" presStyleCnt="0"/>
      <dgm:spPr/>
    </dgm:pt>
    <dgm:pt modelId="{998B6E2F-1103-4608-99B1-63849BB7890C}" type="pres">
      <dgm:prSet presAssocID="{4416869A-4265-4D3F-81D9-D2A44E7B89E5}" presName="rootText1" presStyleLbl="node0" presStyleIdx="0" presStyleCnt="1">
        <dgm:presLayoutVars>
          <dgm:chPref val="3"/>
        </dgm:presLayoutVars>
      </dgm:prSet>
      <dgm:spPr/>
    </dgm:pt>
    <dgm:pt modelId="{74F8487E-88D3-4621-875E-A5421DD9B7D8}" type="pres">
      <dgm:prSet presAssocID="{4416869A-4265-4D3F-81D9-D2A44E7B89E5}" presName="rootConnector1" presStyleLbl="node1" presStyleIdx="0" presStyleCnt="0"/>
      <dgm:spPr/>
    </dgm:pt>
    <dgm:pt modelId="{2F4855FB-03C5-45A7-89D7-396A33C9001E}" type="pres">
      <dgm:prSet presAssocID="{4416869A-4265-4D3F-81D9-D2A44E7B89E5}" presName="hierChild2" presStyleCnt="0"/>
      <dgm:spPr/>
    </dgm:pt>
    <dgm:pt modelId="{4A23E193-A621-4304-BD8D-68D37EC806A6}" type="pres">
      <dgm:prSet presAssocID="{D8D03DE5-1DDD-4611-B0AB-0D6DE9AFB9FB}" presName="Name37" presStyleLbl="parChTrans1D2" presStyleIdx="0" presStyleCnt="5"/>
      <dgm:spPr/>
    </dgm:pt>
    <dgm:pt modelId="{67414E7B-C284-4A5F-BDDB-C7F6DCE50D6F}" type="pres">
      <dgm:prSet presAssocID="{A22F318D-5EB7-48F6-B8B8-1706E6848A8A}" presName="hierRoot2" presStyleCnt="0">
        <dgm:presLayoutVars>
          <dgm:hierBranch val="init"/>
        </dgm:presLayoutVars>
      </dgm:prSet>
      <dgm:spPr/>
    </dgm:pt>
    <dgm:pt modelId="{DAF945AB-6BF5-4A8D-9651-0E29542B3EE8}" type="pres">
      <dgm:prSet presAssocID="{A22F318D-5EB7-48F6-B8B8-1706E6848A8A}" presName="rootComposite" presStyleCnt="0"/>
      <dgm:spPr/>
    </dgm:pt>
    <dgm:pt modelId="{7DDDB4F5-EFC2-4BE0-9972-90D817D155D2}" type="pres">
      <dgm:prSet presAssocID="{A22F318D-5EB7-48F6-B8B8-1706E6848A8A}" presName="rootText" presStyleLbl="node2" presStyleIdx="0" presStyleCnt="4">
        <dgm:presLayoutVars>
          <dgm:chPref val="3"/>
        </dgm:presLayoutVars>
      </dgm:prSet>
      <dgm:spPr/>
    </dgm:pt>
    <dgm:pt modelId="{01E625AD-5BCF-4162-9340-3DD04E7DAF45}" type="pres">
      <dgm:prSet presAssocID="{A22F318D-5EB7-48F6-B8B8-1706E6848A8A}" presName="rootConnector" presStyleLbl="node2" presStyleIdx="0" presStyleCnt="4"/>
      <dgm:spPr/>
    </dgm:pt>
    <dgm:pt modelId="{FA7A3ED5-C770-4D3F-9E18-8847A43BFF56}" type="pres">
      <dgm:prSet presAssocID="{A22F318D-5EB7-48F6-B8B8-1706E6848A8A}" presName="hierChild4" presStyleCnt="0"/>
      <dgm:spPr/>
    </dgm:pt>
    <dgm:pt modelId="{36866406-CFE9-4EE5-A799-A9CD5495C546}" type="pres">
      <dgm:prSet presAssocID="{A22F318D-5EB7-48F6-B8B8-1706E6848A8A}" presName="hierChild5" presStyleCnt="0"/>
      <dgm:spPr/>
    </dgm:pt>
    <dgm:pt modelId="{957EE6DE-8E6F-4BA9-A1DC-F79E0C6FBC4D}" type="pres">
      <dgm:prSet presAssocID="{2EE74090-D70D-404D-8230-A739A30BE278}" presName="Name37" presStyleLbl="parChTrans1D2" presStyleIdx="1" presStyleCnt="5"/>
      <dgm:spPr/>
    </dgm:pt>
    <dgm:pt modelId="{65BAD732-1749-4D96-AD97-8320CC0D1343}" type="pres">
      <dgm:prSet presAssocID="{AF48514C-9747-4D6E-BB11-6F5E026EA343}" presName="hierRoot2" presStyleCnt="0">
        <dgm:presLayoutVars>
          <dgm:hierBranch val="init"/>
        </dgm:presLayoutVars>
      </dgm:prSet>
      <dgm:spPr/>
    </dgm:pt>
    <dgm:pt modelId="{BB704B90-271B-4CAC-83B9-1F4FF88B3D62}" type="pres">
      <dgm:prSet presAssocID="{AF48514C-9747-4D6E-BB11-6F5E026EA343}" presName="rootComposite" presStyleCnt="0"/>
      <dgm:spPr/>
    </dgm:pt>
    <dgm:pt modelId="{4EFAD4F6-7BE9-4D60-95B9-2DA1101815A1}" type="pres">
      <dgm:prSet presAssocID="{AF48514C-9747-4D6E-BB11-6F5E026EA343}" presName="rootText" presStyleLbl="node2" presStyleIdx="1" presStyleCnt="4">
        <dgm:presLayoutVars>
          <dgm:chPref val="3"/>
        </dgm:presLayoutVars>
      </dgm:prSet>
      <dgm:spPr/>
    </dgm:pt>
    <dgm:pt modelId="{1CF03678-0266-473D-96B7-4CF4F8E7457B}" type="pres">
      <dgm:prSet presAssocID="{AF48514C-9747-4D6E-BB11-6F5E026EA343}" presName="rootConnector" presStyleLbl="node2" presStyleIdx="1" presStyleCnt="4"/>
      <dgm:spPr/>
    </dgm:pt>
    <dgm:pt modelId="{2DCF0C98-2A7A-4A0B-9C4D-6E1BAFFCD9AA}" type="pres">
      <dgm:prSet presAssocID="{AF48514C-9747-4D6E-BB11-6F5E026EA343}" presName="hierChild4" presStyleCnt="0"/>
      <dgm:spPr/>
    </dgm:pt>
    <dgm:pt modelId="{0A5CA3BD-416C-4D80-B350-FB81C51063C4}" type="pres">
      <dgm:prSet presAssocID="{AF48514C-9747-4D6E-BB11-6F5E026EA343}" presName="hierChild5" presStyleCnt="0"/>
      <dgm:spPr/>
    </dgm:pt>
    <dgm:pt modelId="{7C6D7317-FBC3-4382-BE1F-45328F79C7FB}" type="pres">
      <dgm:prSet presAssocID="{CDA324D5-32F7-40BD-987E-A0DE95712F2F}" presName="Name37" presStyleLbl="parChTrans1D2" presStyleIdx="2" presStyleCnt="5"/>
      <dgm:spPr/>
    </dgm:pt>
    <dgm:pt modelId="{09CC1898-57A7-4549-8801-C047632CC8E7}" type="pres">
      <dgm:prSet presAssocID="{628F2EE6-3A73-45F2-A76B-5BE7E4E01F34}" presName="hierRoot2" presStyleCnt="0">
        <dgm:presLayoutVars>
          <dgm:hierBranch val="init"/>
        </dgm:presLayoutVars>
      </dgm:prSet>
      <dgm:spPr/>
    </dgm:pt>
    <dgm:pt modelId="{AD1C79B1-EAF5-40C8-8895-2C4ADFBE1772}" type="pres">
      <dgm:prSet presAssocID="{628F2EE6-3A73-45F2-A76B-5BE7E4E01F34}" presName="rootComposite" presStyleCnt="0"/>
      <dgm:spPr/>
    </dgm:pt>
    <dgm:pt modelId="{2171F81E-3E01-4D4E-9918-E0AFAFE19D04}" type="pres">
      <dgm:prSet presAssocID="{628F2EE6-3A73-45F2-A76B-5BE7E4E01F34}" presName="rootText" presStyleLbl="node2" presStyleIdx="2" presStyleCnt="4">
        <dgm:presLayoutVars>
          <dgm:chPref val="3"/>
        </dgm:presLayoutVars>
      </dgm:prSet>
      <dgm:spPr/>
    </dgm:pt>
    <dgm:pt modelId="{3DB077A5-74FC-4C64-AA19-4B3D75C401DC}" type="pres">
      <dgm:prSet presAssocID="{628F2EE6-3A73-45F2-A76B-5BE7E4E01F34}" presName="rootConnector" presStyleLbl="node2" presStyleIdx="2" presStyleCnt="4"/>
      <dgm:spPr/>
    </dgm:pt>
    <dgm:pt modelId="{9D2F7C43-23F8-4152-8ECA-709A6F2F3885}" type="pres">
      <dgm:prSet presAssocID="{628F2EE6-3A73-45F2-A76B-5BE7E4E01F34}" presName="hierChild4" presStyleCnt="0"/>
      <dgm:spPr/>
    </dgm:pt>
    <dgm:pt modelId="{267F713D-6D00-4398-B8C2-DDA81F2B35F6}" type="pres">
      <dgm:prSet presAssocID="{628F2EE6-3A73-45F2-A76B-5BE7E4E01F34}" presName="hierChild5" presStyleCnt="0"/>
      <dgm:spPr/>
    </dgm:pt>
    <dgm:pt modelId="{7F8641A3-EC93-45F5-A314-7F4C4E8F332F}" type="pres">
      <dgm:prSet presAssocID="{6FBE337A-B167-47A6-BA79-CDAFD148F7DE}" presName="Name37" presStyleLbl="parChTrans1D2" presStyleIdx="3" presStyleCnt="5"/>
      <dgm:spPr/>
    </dgm:pt>
    <dgm:pt modelId="{779B17E1-2A8A-4155-96E7-34F1A890577C}" type="pres">
      <dgm:prSet presAssocID="{D9B89268-28AA-4EF1-8580-E730C03A9373}" presName="hierRoot2" presStyleCnt="0">
        <dgm:presLayoutVars>
          <dgm:hierBranch val="init"/>
        </dgm:presLayoutVars>
      </dgm:prSet>
      <dgm:spPr/>
    </dgm:pt>
    <dgm:pt modelId="{093C7BEE-F699-4D58-9B93-7CC79A74E481}" type="pres">
      <dgm:prSet presAssocID="{D9B89268-28AA-4EF1-8580-E730C03A9373}" presName="rootComposite" presStyleCnt="0"/>
      <dgm:spPr/>
    </dgm:pt>
    <dgm:pt modelId="{E4C8455C-7A74-4E01-8AA1-484FABED0705}" type="pres">
      <dgm:prSet presAssocID="{D9B89268-28AA-4EF1-8580-E730C03A9373}" presName="rootText" presStyleLbl="node2" presStyleIdx="3" presStyleCnt="4">
        <dgm:presLayoutVars>
          <dgm:chPref val="3"/>
        </dgm:presLayoutVars>
      </dgm:prSet>
      <dgm:spPr/>
    </dgm:pt>
    <dgm:pt modelId="{580876F6-D004-420D-9C87-69B67EA1EFE3}" type="pres">
      <dgm:prSet presAssocID="{D9B89268-28AA-4EF1-8580-E730C03A9373}" presName="rootConnector" presStyleLbl="node2" presStyleIdx="3" presStyleCnt="4"/>
      <dgm:spPr/>
    </dgm:pt>
    <dgm:pt modelId="{7C515010-8070-4308-8C6A-3ECEF1D8CB79}" type="pres">
      <dgm:prSet presAssocID="{D9B89268-28AA-4EF1-8580-E730C03A9373}" presName="hierChild4" presStyleCnt="0"/>
      <dgm:spPr/>
    </dgm:pt>
    <dgm:pt modelId="{FF07C3E3-1946-42A6-8E6C-030D646BE4E9}" type="pres">
      <dgm:prSet presAssocID="{D9B89268-28AA-4EF1-8580-E730C03A9373}" presName="hierChild5" presStyleCnt="0"/>
      <dgm:spPr/>
    </dgm:pt>
    <dgm:pt modelId="{4EFDEEFA-01F7-4807-A3C0-0D33FD7D0731}" type="pres">
      <dgm:prSet presAssocID="{4416869A-4265-4D3F-81D9-D2A44E7B89E5}" presName="hierChild3" presStyleCnt="0"/>
      <dgm:spPr/>
    </dgm:pt>
    <dgm:pt modelId="{B626D5DD-1265-4ECF-9AD9-59FC6B20E034}" type="pres">
      <dgm:prSet presAssocID="{BE993A30-441E-4384-BFFE-1A8953181346}" presName="Name111" presStyleLbl="parChTrans1D2" presStyleIdx="4" presStyleCnt="5"/>
      <dgm:spPr/>
    </dgm:pt>
    <dgm:pt modelId="{889375A9-DCE9-43F7-8811-70AF04F7AD43}" type="pres">
      <dgm:prSet presAssocID="{FB24CF99-9845-4B9F-99D4-ACDF0CB58791}" presName="hierRoot3" presStyleCnt="0">
        <dgm:presLayoutVars>
          <dgm:hierBranch val="init"/>
        </dgm:presLayoutVars>
      </dgm:prSet>
      <dgm:spPr/>
    </dgm:pt>
    <dgm:pt modelId="{1453347B-870D-444F-A396-71DE34B32111}" type="pres">
      <dgm:prSet presAssocID="{FB24CF99-9845-4B9F-99D4-ACDF0CB58791}" presName="rootComposite3" presStyleCnt="0"/>
      <dgm:spPr/>
    </dgm:pt>
    <dgm:pt modelId="{9A296E4F-F27D-4D8D-AF0A-BAA3023DF1DE}" type="pres">
      <dgm:prSet presAssocID="{FB24CF99-9845-4B9F-99D4-ACDF0CB58791}" presName="rootText3" presStyleLbl="asst1" presStyleIdx="0" presStyleCnt="1" custScaleX="168675" custScaleY="148975">
        <dgm:presLayoutVars>
          <dgm:chPref val="3"/>
        </dgm:presLayoutVars>
      </dgm:prSet>
      <dgm:spPr/>
    </dgm:pt>
    <dgm:pt modelId="{468C109F-6CFB-42DF-B1BF-982A9E74E6E6}" type="pres">
      <dgm:prSet presAssocID="{FB24CF99-9845-4B9F-99D4-ACDF0CB58791}" presName="rootConnector3" presStyleLbl="asst1" presStyleIdx="0" presStyleCnt="1"/>
      <dgm:spPr/>
    </dgm:pt>
    <dgm:pt modelId="{05A076D4-B397-4CCC-8798-EFA3CA092158}" type="pres">
      <dgm:prSet presAssocID="{FB24CF99-9845-4B9F-99D4-ACDF0CB58791}" presName="hierChild6" presStyleCnt="0"/>
      <dgm:spPr/>
    </dgm:pt>
    <dgm:pt modelId="{186058A1-ECF6-489E-AC68-1C13B5099315}" type="pres">
      <dgm:prSet presAssocID="{FB24CF99-9845-4B9F-99D4-ACDF0CB58791}" presName="hierChild7" presStyleCnt="0"/>
      <dgm:spPr/>
    </dgm:pt>
  </dgm:ptLst>
  <dgm:cxnLst>
    <dgm:cxn modelId="{58821C0A-EF99-4182-A959-D81C9449882D}" type="presOf" srcId="{628F2EE6-3A73-45F2-A76B-5BE7E4E01F34}" destId="{2171F81E-3E01-4D4E-9918-E0AFAFE19D04}" srcOrd="0" destOrd="0" presId="urn:microsoft.com/office/officeart/2005/8/layout/orgChart1"/>
    <dgm:cxn modelId="{C067760E-0C3C-4A47-8A86-3E20DE8D5B12}" type="presOf" srcId="{BE993A30-441E-4384-BFFE-1A8953181346}" destId="{B626D5DD-1265-4ECF-9AD9-59FC6B20E034}" srcOrd="0" destOrd="0" presId="urn:microsoft.com/office/officeart/2005/8/layout/orgChart1"/>
    <dgm:cxn modelId="{4F99E51E-E6EC-4D2E-8584-3ABFBC90F034}" srcId="{4416869A-4265-4D3F-81D9-D2A44E7B89E5}" destId="{D9B89268-28AA-4EF1-8580-E730C03A9373}" srcOrd="4" destOrd="0" parTransId="{6FBE337A-B167-47A6-BA79-CDAFD148F7DE}" sibTransId="{33241CCA-C461-4A12-ABEF-6136F165F65F}"/>
    <dgm:cxn modelId="{6B114922-DF6A-4D7E-B6EB-A3254C0746A6}" type="presOf" srcId="{628F2EE6-3A73-45F2-A76B-5BE7E4E01F34}" destId="{3DB077A5-74FC-4C64-AA19-4B3D75C401DC}" srcOrd="1" destOrd="0" presId="urn:microsoft.com/office/officeart/2005/8/layout/orgChart1"/>
    <dgm:cxn modelId="{CFC75460-0786-43C1-A604-8CE7BC9C630C}" type="presOf" srcId="{CDA324D5-32F7-40BD-987E-A0DE95712F2F}" destId="{7C6D7317-FBC3-4382-BE1F-45328F79C7FB}" srcOrd="0" destOrd="0" presId="urn:microsoft.com/office/officeart/2005/8/layout/orgChart1"/>
    <dgm:cxn modelId="{DED09B58-8CF7-4497-A1B7-733876DFC347}" type="presOf" srcId="{AF48514C-9747-4D6E-BB11-6F5E026EA343}" destId="{1CF03678-0266-473D-96B7-4CF4F8E7457B}" srcOrd="1" destOrd="0" presId="urn:microsoft.com/office/officeart/2005/8/layout/orgChart1"/>
    <dgm:cxn modelId="{0712337C-ED3C-450D-84C1-FF7AE9AB71EF}" srcId="{4416869A-4265-4D3F-81D9-D2A44E7B89E5}" destId="{A22F318D-5EB7-48F6-B8B8-1706E6848A8A}" srcOrd="1" destOrd="0" parTransId="{D8D03DE5-1DDD-4611-B0AB-0D6DE9AFB9FB}" sibTransId="{FA64E4D7-3041-4865-9294-DC4071EAB6B6}"/>
    <dgm:cxn modelId="{1C9C5C7D-34D6-4D4D-A3D4-AE4F62C5A105}" type="presOf" srcId="{A22F318D-5EB7-48F6-B8B8-1706E6848A8A}" destId="{01E625AD-5BCF-4162-9340-3DD04E7DAF45}" srcOrd="1" destOrd="0" presId="urn:microsoft.com/office/officeart/2005/8/layout/orgChart1"/>
    <dgm:cxn modelId="{69B26F83-C5AD-4746-8E58-59A6334D299B}" srcId="{4416869A-4265-4D3F-81D9-D2A44E7B89E5}" destId="{AF48514C-9747-4D6E-BB11-6F5E026EA343}" srcOrd="2" destOrd="0" parTransId="{2EE74090-D70D-404D-8230-A739A30BE278}" sibTransId="{ABD1B8F2-C8AE-4F33-9E02-E451303008CB}"/>
    <dgm:cxn modelId="{35525D88-27C0-43D1-ACAA-CABB12E871B6}" type="presOf" srcId="{4416869A-4265-4D3F-81D9-D2A44E7B89E5}" destId="{998B6E2F-1103-4608-99B1-63849BB7890C}" srcOrd="0" destOrd="0" presId="urn:microsoft.com/office/officeart/2005/8/layout/orgChart1"/>
    <dgm:cxn modelId="{D7CE7988-A750-4B29-B5EB-E2B4D7ABFD8D}" srcId="{BB63B415-4442-472A-8C6C-7A7D57DBF746}" destId="{4416869A-4265-4D3F-81D9-D2A44E7B89E5}" srcOrd="0" destOrd="0" parTransId="{EE9B10BE-40C5-455F-8F89-F1EEC6A4F78F}" sibTransId="{EF01C913-C53A-4FF9-88B6-43AEE7CF54BC}"/>
    <dgm:cxn modelId="{206CC88B-0B70-413C-A039-F084A983F227}" type="presOf" srcId="{D8D03DE5-1DDD-4611-B0AB-0D6DE9AFB9FB}" destId="{4A23E193-A621-4304-BD8D-68D37EC806A6}" srcOrd="0" destOrd="0" presId="urn:microsoft.com/office/officeart/2005/8/layout/orgChart1"/>
    <dgm:cxn modelId="{BE0C168D-4FCD-41D6-98E2-11CBE44934A5}" type="presOf" srcId="{FB24CF99-9845-4B9F-99D4-ACDF0CB58791}" destId="{468C109F-6CFB-42DF-B1BF-982A9E74E6E6}" srcOrd="1" destOrd="0" presId="urn:microsoft.com/office/officeart/2005/8/layout/orgChart1"/>
    <dgm:cxn modelId="{84B3CE8E-A45C-4651-98FD-FA1D0A0F227C}" type="presOf" srcId="{BB63B415-4442-472A-8C6C-7A7D57DBF746}" destId="{3B9416E9-1AC4-4D4D-8044-B32F5A18C19F}" srcOrd="0" destOrd="0" presId="urn:microsoft.com/office/officeart/2005/8/layout/orgChart1"/>
    <dgm:cxn modelId="{60B00490-2773-408F-95FF-F1A7E4F74A49}" type="presOf" srcId="{AF48514C-9747-4D6E-BB11-6F5E026EA343}" destId="{4EFAD4F6-7BE9-4D60-95B9-2DA1101815A1}" srcOrd="0" destOrd="0" presId="urn:microsoft.com/office/officeart/2005/8/layout/orgChart1"/>
    <dgm:cxn modelId="{804CEB93-A7D4-4947-8758-21F8AAA55D29}" type="presOf" srcId="{FB24CF99-9845-4B9F-99D4-ACDF0CB58791}" destId="{9A296E4F-F27D-4D8D-AF0A-BAA3023DF1DE}" srcOrd="0" destOrd="0" presId="urn:microsoft.com/office/officeart/2005/8/layout/orgChart1"/>
    <dgm:cxn modelId="{EAEB9EA8-1DA3-4709-B2A1-7B2C4ACF619D}" type="presOf" srcId="{A22F318D-5EB7-48F6-B8B8-1706E6848A8A}" destId="{7DDDB4F5-EFC2-4BE0-9972-90D817D155D2}" srcOrd="0" destOrd="0" presId="urn:microsoft.com/office/officeart/2005/8/layout/orgChart1"/>
    <dgm:cxn modelId="{F8DAF9BE-E9D6-422D-B7B8-0E3780FCAFBA}" srcId="{4416869A-4265-4D3F-81D9-D2A44E7B89E5}" destId="{FB24CF99-9845-4B9F-99D4-ACDF0CB58791}" srcOrd="0" destOrd="0" parTransId="{BE993A30-441E-4384-BFFE-1A8953181346}" sibTransId="{1A86125B-D8E3-436E-8E84-B177369E6CDF}"/>
    <dgm:cxn modelId="{3516FEC8-59CB-459C-8133-6BC89295C38B}" type="presOf" srcId="{6FBE337A-B167-47A6-BA79-CDAFD148F7DE}" destId="{7F8641A3-EC93-45F5-A314-7F4C4E8F332F}" srcOrd="0" destOrd="0" presId="urn:microsoft.com/office/officeart/2005/8/layout/orgChart1"/>
    <dgm:cxn modelId="{17F12CD4-894E-44C3-AD41-D2F16AB5069F}" srcId="{4416869A-4265-4D3F-81D9-D2A44E7B89E5}" destId="{628F2EE6-3A73-45F2-A76B-5BE7E4E01F34}" srcOrd="3" destOrd="0" parTransId="{CDA324D5-32F7-40BD-987E-A0DE95712F2F}" sibTransId="{D81B4DF7-F0A1-4E4F-90CA-BFDC81CB90F8}"/>
    <dgm:cxn modelId="{FCAFF6E2-F289-43DA-B776-47742F0F45E0}" type="presOf" srcId="{D9B89268-28AA-4EF1-8580-E730C03A9373}" destId="{E4C8455C-7A74-4E01-8AA1-484FABED0705}" srcOrd="0" destOrd="0" presId="urn:microsoft.com/office/officeart/2005/8/layout/orgChart1"/>
    <dgm:cxn modelId="{015906E8-BD7E-4E8E-8BE7-5AC97070C15A}" type="presOf" srcId="{D9B89268-28AA-4EF1-8580-E730C03A9373}" destId="{580876F6-D004-420D-9C87-69B67EA1EFE3}" srcOrd="1" destOrd="0" presId="urn:microsoft.com/office/officeart/2005/8/layout/orgChart1"/>
    <dgm:cxn modelId="{635551F6-4FCB-4490-9077-7FCEBF78496B}" type="presOf" srcId="{2EE74090-D70D-404D-8230-A739A30BE278}" destId="{957EE6DE-8E6F-4BA9-A1DC-F79E0C6FBC4D}" srcOrd="0" destOrd="0" presId="urn:microsoft.com/office/officeart/2005/8/layout/orgChart1"/>
    <dgm:cxn modelId="{80B97DFE-D44D-4429-8F4C-41938BD058BB}" type="presOf" srcId="{4416869A-4265-4D3F-81D9-D2A44E7B89E5}" destId="{74F8487E-88D3-4621-875E-A5421DD9B7D8}" srcOrd="1" destOrd="0" presId="urn:microsoft.com/office/officeart/2005/8/layout/orgChart1"/>
    <dgm:cxn modelId="{5171EDB7-FF40-4A69-864F-DDD83D686EB6}" type="presParOf" srcId="{3B9416E9-1AC4-4D4D-8044-B32F5A18C19F}" destId="{DF7B6888-18DA-4B88-A36A-0A7A6FA63214}" srcOrd="0" destOrd="0" presId="urn:microsoft.com/office/officeart/2005/8/layout/orgChart1"/>
    <dgm:cxn modelId="{F901E2C6-B750-4E76-95C6-DB23F5862B1F}" type="presParOf" srcId="{DF7B6888-18DA-4B88-A36A-0A7A6FA63214}" destId="{87E0D98A-68DF-4E6D-A95D-44122F93AFE9}" srcOrd="0" destOrd="0" presId="urn:microsoft.com/office/officeart/2005/8/layout/orgChart1"/>
    <dgm:cxn modelId="{95179BB2-CB39-4C19-9E01-721575D3D4DC}" type="presParOf" srcId="{87E0D98A-68DF-4E6D-A95D-44122F93AFE9}" destId="{998B6E2F-1103-4608-99B1-63849BB7890C}" srcOrd="0" destOrd="0" presId="urn:microsoft.com/office/officeart/2005/8/layout/orgChart1"/>
    <dgm:cxn modelId="{C10C5A01-F7FB-4BAA-9B7F-BB7B3D9A0156}" type="presParOf" srcId="{87E0D98A-68DF-4E6D-A95D-44122F93AFE9}" destId="{74F8487E-88D3-4621-875E-A5421DD9B7D8}" srcOrd="1" destOrd="0" presId="urn:microsoft.com/office/officeart/2005/8/layout/orgChart1"/>
    <dgm:cxn modelId="{769E23DD-A705-4142-A197-112C9F76C3F3}" type="presParOf" srcId="{DF7B6888-18DA-4B88-A36A-0A7A6FA63214}" destId="{2F4855FB-03C5-45A7-89D7-396A33C9001E}" srcOrd="1" destOrd="0" presId="urn:microsoft.com/office/officeart/2005/8/layout/orgChart1"/>
    <dgm:cxn modelId="{1B82DD2D-9140-442C-B2ED-935BF6D67739}" type="presParOf" srcId="{2F4855FB-03C5-45A7-89D7-396A33C9001E}" destId="{4A23E193-A621-4304-BD8D-68D37EC806A6}" srcOrd="0" destOrd="0" presId="urn:microsoft.com/office/officeart/2005/8/layout/orgChart1"/>
    <dgm:cxn modelId="{075F43DA-99F3-407D-B13D-FE15D066D9A5}" type="presParOf" srcId="{2F4855FB-03C5-45A7-89D7-396A33C9001E}" destId="{67414E7B-C284-4A5F-BDDB-C7F6DCE50D6F}" srcOrd="1" destOrd="0" presId="urn:microsoft.com/office/officeart/2005/8/layout/orgChart1"/>
    <dgm:cxn modelId="{F9B34B06-2319-4AF5-878B-670FDCC84A0E}" type="presParOf" srcId="{67414E7B-C284-4A5F-BDDB-C7F6DCE50D6F}" destId="{DAF945AB-6BF5-4A8D-9651-0E29542B3EE8}" srcOrd="0" destOrd="0" presId="urn:microsoft.com/office/officeart/2005/8/layout/orgChart1"/>
    <dgm:cxn modelId="{539FC4FC-6592-4FBB-8C8B-50B41B7E8F05}" type="presParOf" srcId="{DAF945AB-6BF5-4A8D-9651-0E29542B3EE8}" destId="{7DDDB4F5-EFC2-4BE0-9972-90D817D155D2}" srcOrd="0" destOrd="0" presId="urn:microsoft.com/office/officeart/2005/8/layout/orgChart1"/>
    <dgm:cxn modelId="{9D2E721A-487D-4713-B41E-FE879EB26F75}" type="presParOf" srcId="{DAF945AB-6BF5-4A8D-9651-0E29542B3EE8}" destId="{01E625AD-5BCF-4162-9340-3DD04E7DAF45}" srcOrd="1" destOrd="0" presId="urn:microsoft.com/office/officeart/2005/8/layout/orgChart1"/>
    <dgm:cxn modelId="{B97ECBF2-9833-45D3-B51A-53D4F7B505F2}" type="presParOf" srcId="{67414E7B-C284-4A5F-BDDB-C7F6DCE50D6F}" destId="{FA7A3ED5-C770-4D3F-9E18-8847A43BFF56}" srcOrd="1" destOrd="0" presId="urn:microsoft.com/office/officeart/2005/8/layout/orgChart1"/>
    <dgm:cxn modelId="{A74C8D5A-686D-4A53-9F60-9181EC764648}" type="presParOf" srcId="{67414E7B-C284-4A5F-BDDB-C7F6DCE50D6F}" destId="{36866406-CFE9-4EE5-A799-A9CD5495C546}" srcOrd="2" destOrd="0" presId="urn:microsoft.com/office/officeart/2005/8/layout/orgChart1"/>
    <dgm:cxn modelId="{B04D319C-7B48-48C9-8EAF-4D4072789E4D}" type="presParOf" srcId="{2F4855FB-03C5-45A7-89D7-396A33C9001E}" destId="{957EE6DE-8E6F-4BA9-A1DC-F79E0C6FBC4D}" srcOrd="2" destOrd="0" presId="urn:microsoft.com/office/officeart/2005/8/layout/orgChart1"/>
    <dgm:cxn modelId="{DD5ECE70-3BD8-4151-A131-9C19F796F3C2}" type="presParOf" srcId="{2F4855FB-03C5-45A7-89D7-396A33C9001E}" destId="{65BAD732-1749-4D96-AD97-8320CC0D1343}" srcOrd="3" destOrd="0" presId="urn:microsoft.com/office/officeart/2005/8/layout/orgChart1"/>
    <dgm:cxn modelId="{8AE0E4EA-28D5-4E01-A032-B5D166778D1C}" type="presParOf" srcId="{65BAD732-1749-4D96-AD97-8320CC0D1343}" destId="{BB704B90-271B-4CAC-83B9-1F4FF88B3D62}" srcOrd="0" destOrd="0" presId="urn:microsoft.com/office/officeart/2005/8/layout/orgChart1"/>
    <dgm:cxn modelId="{97CD017B-466B-4697-BC26-9B47C78DDD8B}" type="presParOf" srcId="{BB704B90-271B-4CAC-83B9-1F4FF88B3D62}" destId="{4EFAD4F6-7BE9-4D60-95B9-2DA1101815A1}" srcOrd="0" destOrd="0" presId="urn:microsoft.com/office/officeart/2005/8/layout/orgChart1"/>
    <dgm:cxn modelId="{63044392-5579-4C08-8625-FF0E5903F37D}" type="presParOf" srcId="{BB704B90-271B-4CAC-83B9-1F4FF88B3D62}" destId="{1CF03678-0266-473D-96B7-4CF4F8E7457B}" srcOrd="1" destOrd="0" presId="urn:microsoft.com/office/officeart/2005/8/layout/orgChart1"/>
    <dgm:cxn modelId="{896809E0-265E-4E0E-9B7B-551E9861A080}" type="presParOf" srcId="{65BAD732-1749-4D96-AD97-8320CC0D1343}" destId="{2DCF0C98-2A7A-4A0B-9C4D-6E1BAFFCD9AA}" srcOrd="1" destOrd="0" presId="urn:microsoft.com/office/officeart/2005/8/layout/orgChart1"/>
    <dgm:cxn modelId="{D0DA4AE4-ECF5-42CA-A67D-2A39CD3B629F}" type="presParOf" srcId="{65BAD732-1749-4D96-AD97-8320CC0D1343}" destId="{0A5CA3BD-416C-4D80-B350-FB81C51063C4}" srcOrd="2" destOrd="0" presId="urn:microsoft.com/office/officeart/2005/8/layout/orgChart1"/>
    <dgm:cxn modelId="{28B6B0F5-2D0D-4F9E-ACDE-5FD8C8D1E7D3}" type="presParOf" srcId="{2F4855FB-03C5-45A7-89D7-396A33C9001E}" destId="{7C6D7317-FBC3-4382-BE1F-45328F79C7FB}" srcOrd="4" destOrd="0" presId="urn:microsoft.com/office/officeart/2005/8/layout/orgChart1"/>
    <dgm:cxn modelId="{DB928566-FA89-4CBB-AD21-8E4B6C96B83B}" type="presParOf" srcId="{2F4855FB-03C5-45A7-89D7-396A33C9001E}" destId="{09CC1898-57A7-4549-8801-C047632CC8E7}" srcOrd="5" destOrd="0" presId="urn:microsoft.com/office/officeart/2005/8/layout/orgChart1"/>
    <dgm:cxn modelId="{66064EA5-8C1E-4F09-B256-77054A5E5A10}" type="presParOf" srcId="{09CC1898-57A7-4549-8801-C047632CC8E7}" destId="{AD1C79B1-EAF5-40C8-8895-2C4ADFBE1772}" srcOrd="0" destOrd="0" presId="urn:microsoft.com/office/officeart/2005/8/layout/orgChart1"/>
    <dgm:cxn modelId="{D91AC010-D14A-4D11-A708-3DF2BE3B017D}" type="presParOf" srcId="{AD1C79B1-EAF5-40C8-8895-2C4ADFBE1772}" destId="{2171F81E-3E01-4D4E-9918-E0AFAFE19D04}" srcOrd="0" destOrd="0" presId="urn:microsoft.com/office/officeart/2005/8/layout/orgChart1"/>
    <dgm:cxn modelId="{538DC47C-CD15-4BD3-8312-702D464B965D}" type="presParOf" srcId="{AD1C79B1-EAF5-40C8-8895-2C4ADFBE1772}" destId="{3DB077A5-74FC-4C64-AA19-4B3D75C401DC}" srcOrd="1" destOrd="0" presId="urn:microsoft.com/office/officeart/2005/8/layout/orgChart1"/>
    <dgm:cxn modelId="{4345685F-433B-4EA4-8917-2F5F0CB57B2C}" type="presParOf" srcId="{09CC1898-57A7-4549-8801-C047632CC8E7}" destId="{9D2F7C43-23F8-4152-8ECA-709A6F2F3885}" srcOrd="1" destOrd="0" presId="urn:microsoft.com/office/officeart/2005/8/layout/orgChart1"/>
    <dgm:cxn modelId="{F2E8A535-88DB-4636-9CBD-E4C1930BEB31}" type="presParOf" srcId="{09CC1898-57A7-4549-8801-C047632CC8E7}" destId="{267F713D-6D00-4398-B8C2-DDA81F2B35F6}" srcOrd="2" destOrd="0" presId="urn:microsoft.com/office/officeart/2005/8/layout/orgChart1"/>
    <dgm:cxn modelId="{559BE277-9D4A-4396-9730-DBCEFFB68463}" type="presParOf" srcId="{2F4855FB-03C5-45A7-89D7-396A33C9001E}" destId="{7F8641A3-EC93-45F5-A314-7F4C4E8F332F}" srcOrd="6" destOrd="0" presId="urn:microsoft.com/office/officeart/2005/8/layout/orgChart1"/>
    <dgm:cxn modelId="{28F22C56-EC20-40D9-8E51-45E0CA466CE6}" type="presParOf" srcId="{2F4855FB-03C5-45A7-89D7-396A33C9001E}" destId="{779B17E1-2A8A-4155-96E7-34F1A890577C}" srcOrd="7" destOrd="0" presId="urn:microsoft.com/office/officeart/2005/8/layout/orgChart1"/>
    <dgm:cxn modelId="{39A54108-21A0-45E7-A63E-9EEEE1E8BD99}" type="presParOf" srcId="{779B17E1-2A8A-4155-96E7-34F1A890577C}" destId="{093C7BEE-F699-4D58-9B93-7CC79A74E481}" srcOrd="0" destOrd="0" presId="urn:microsoft.com/office/officeart/2005/8/layout/orgChart1"/>
    <dgm:cxn modelId="{1A8360B4-5D90-4176-82D2-B1AEA741B49A}" type="presParOf" srcId="{093C7BEE-F699-4D58-9B93-7CC79A74E481}" destId="{E4C8455C-7A74-4E01-8AA1-484FABED0705}" srcOrd="0" destOrd="0" presId="urn:microsoft.com/office/officeart/2005/8/layout/orgChart1"/>
    <dgm:cxn modelId="{325FEAE5-C216-41C8-BEDD-9CA3F320DE30}" type="presParOf" srcId="{093C7BEE-F699-4D58-9B93-7CC79A74E481}" destId="{580876F6-D004-420D-9C87-69B67EA1EFE3}" srcOrd="1" destOrd="0" presId="urn:microsoft.com/office/officeart/2005/8/layout/orgChart1"/>
    <dgm:cxn modelId="{A0072719-B2B9-433B-BB46-081914D3E5BE}" type="presParOf" srcId="{779B17E1-2A8A-4155-96E7-34F1A890577C}" destId="{7C515010-8070-4308-8C6A-3ECEF1D8CB79}" srcOrd="1" destOrd="0" presId="urn:microsoft.com/office/officeart/2005/8/layout/orgChart1"/>
    <dgm:cxn modelId="{39044680-0B95-4A32-B332-186EF325B7E8}" type="presParOf" srcId="{779B17E1-2A8A-4155-96E7-34F1A890577C}" destId="{FF07C3E3-1946-42A6-8E6C-030D646BE4E9}" srcOrd="2" destOrd="0" presId="urn:microsoft.com/office/officeart/2005/8/layout/orgChart1"/>
    <dgm:cxn modelId="{35FA6139-2D02-4281-A980-B8E50CE5C31F}" type="presParOf" srcId="{DF7B6888-18DA-4B88-A36A-0A7A6FA63214}" destId="{4EFDEEFA-01F7-4807-A3C0-0D33FD7D0731}" srcOrd="2" destOrd="0" presId="urn:microsoft.com/office/officeart/2005/8/layout/orgChart1"/>
    <dgm:cxn modelId="{56A819DA-1EEE-415F-B0F6-EDDEF4319CFC}" type="presParOf" srcId="{4EFDEEFA-01F7-4807-A3C0-0D33FD7D0731}" destId="{B626D5DD-1265-4ECF-9AD9-59FC6B20E034}" srcOrd="0" destOrd="0" presId="urn:microsoft.com/office/officeart/2005/8/layout/orgChart1"/>
    <dgm:cxn modelId="{5C42A9A4-8699-41F1-8F66-C94E0AA8B154}" type="presParOf" srcId="{4EFDEEFA-01F7-4807-A3C0-0D33FD7D0731}" destId="{889375A9-DCE9-43F7-8811-70AF04F7AD43}" srcOrd="1" destOrd="0" presId="urn:microsoft.com/office/officeart/2005/8/layout/orgChart1"/>
    <dgm:cxn modelId="{A28B76E1-421F-46BB-A989-690739CB5E58}" type="presParOf" srcId="{889375A9-DCE9-43F7-8811-70AF04F7AD43}" destId="{1453347B-870D-444F-A396-71DE34B32111}" srcOrd="0" destOrd="0" presId="urn:microsoft.com/office/officeart/2005/8/layout/orgChart1"/>
    <dgm:cxn modelId="{67931C58-088A-410E-8D2B-1B61D4799F7D}" type="presParOf" srcId="{1453347B-870D-444F-A396-71DE34B32111}" destId="{9A296E4F-F27D-4D8D-AF0A-BAA3023DF1DE}" srcOrd="0" destOrd="0" presId="urn:microsoft.com/office/officeart/2005/8/layout/orgChart1"/>
    <dgm:cxn modelId="{C4739502-643D-41CC-A55C-8C105F9C67D5}" type="presParOf" srcId="{1453347B-870D-444F-A396-71DE34B32111}" destId="{468C109F-6CFB-42DF-B1BF-982A9E74E6E6}" srcOrd="1" destOrd="0" presId="urn:microsoft.com/office/officeart/2005/8/layout/orgChart1"/>
    <dgm:cxn modelId="{90277E93-3AFD-4B8C-9CC4-D26A4796F77E}" type="presParOf" srcId="{889375A9-DCE9-43F7-8811-70AF04F7AD43}" destId="{05A076D4-B397-4CCC-8798-EFA3CA092158}" srcOrd="1" destOrd="0" presId="urn:microsoft.com/office/officeart/2005/8/layout/orgChart1"/>
    <dgm:cxn modelId="{AB5EE05C-4A90-4DA7-B9C7-1ECEDB1E9784}" type="presParOf" srcId="{889375A9-DCE9-43F7-8811-70AF04F7AD43}" destId="{186058A1-ECF6-489E-AC68-1C13B5099315}" srcOrd="2" destOrd="0" presId="urn:microsoft.com/office/officeart/2005/8/layout/orgChart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6D5DD-1265-4ECF-9AD9-59FC6B20E034}">
      <dsp:nvSpPr>
        <dsp:cNvPr id="0" name=""/>
        <dsp:cNvSpPr/>
      </dsp:nvSpPr>
      <dsp:spPr>
        <a:xfrm>
          <a:off x="3751065" y="1369945"/>
          <a:ext cx="178024" cy="987508"/>
        </a:xfrm>
        <a:custGeom>
          <a:avLst/>
          <a:gdLst/>
          <a:ahLst/>
          <a:cxnLst/>
          <a:rect l="0" t="0" r="0" b="0"/>
          <a:pathLst>
            <a:path>
              <a:moveTo>
                <a:pt x="178024" y="0"/>
              </a:moveTo>
              <a:lnTo>
                <a:pt x="178024" y="987508"/>
              </a:lnTo>
              <a:lnTo>
                <a:pt x="0" y="987508"/>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8641A3-EC93-45F5-A314-7F4C4E8F332F}">
      <dsp:nvSpPr>
        <dsp:cNvPr id="0" name=""/>
        <dsp:cNvSpPr/>
      </dsp:nvSpPr>
      <dsp:spPr>
        <a:xfrm>
          <a:off x="3929090" y="1369945"/>
          <a:ext cx="3077287" cy="1975016"/>
        </a:xfrm>
        <a:custGeom>
          <a:avLst/>
          <a:gdLst/>
          <a:ahLst/>
          <a:cxnLst/>
          <a:rect l="0" t="0" r="0" b="0"/>
          <a:pathLst>
            <a:path>
              <a:moveTo>
                <a:pt x="0" y="0"/>
              </a:moveTo>
              <a:lnTo>
                <a:pt x="0" y="1796991"/>
              </a:lnTo>
              <a:lnTo>
                <a:pt x="3077287" y="1796991"/>
              </a:lnTo>
              <a:lnTo>
                <a:pt x="3077287" y="1975016"/>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6D7317-FBC3-4382-BE1F-45328F79C7FB}">
      <dsp:nvSpPr>
        <dsp:cNvPr id="0" name=""/>
        <dsp:cNvSpPr/>
      </dsp:nvSpPr>
      <dsp:spPr>
        <a:xfrm>
          <a:off x="3929090" y="1369945"/>
          <a:ext cx="1025762" cy="1975016"/>
        </a:xfrm>
        <a:custGeom>
          <a:avLst/>
          <a:gdLst/>
          <a:ahLst/>
          <a:cxnLst/>
          <a:rect l="0" t="0" r="0" b="0"/>
          <a:pathLst>
            <a:path>
              <a:moveTo>
                <a:pt x="0" y="0"/>
              </a:moveTo>
              <a:lnTo>
                <a:pt x="0" y="1796991"/>
              </a:lnTo>
              <a:lnTo>
                <a:pt x="1025762" y="1796991"/>
              </a:lnTo>
              <a:lnTo>
                <a:pt x="1025762" y="1975016"/>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7EE6DE-8E6F-4BA9-A1DC-F79E0C6FBC4D}">
      <dsp:nvSpPr>
        <dsp:cNvPr id="0" name=""/>
        <dsp:cNvSpPr/>
      </dsp:nvSpPr>
      <dsp:spPr>
        <a:xfrm>
          <a:off x="2903327" y="1369945"/>
          <a:ext cx="1025762" cy="1975016"/>
        </a:xfrm>
        <a:custGeom>
          <a:avLst/>
          <a:gdLst/>
          <a:ahLst/>
          <a:cxnLst/>
          <a:rect l="0" t="0" r="0" b="0"/>
          <a:pathLst>
            <a:path>
              <a:moveTo>
                <a:pt x="1025762" y="0"/>
              </a:moveTo>
              <a:lnTo>
                <a:pt x="1025762" y="1796991"/>
              </a:lnTo>
              <a:lnTo>
                <a:pt x="0" y="1796991"/>
              </a:lnTo>
              <a:lnTo>
                <a:pt x="0" y="1975016"/>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23E193-A621-4304-BD8D-68D37EC806A6}">
      <dsp:nvSpPr>
        <dsp:cNvPr id="0" name=""/>
        <dsp:cNvSpPr/>
      </dsp:nvSpPr>
      <dsp:spPr>
        <a:xfrm>
          <a:off x="851802" y="1369945"/>
          <a:ext cx="3077287" cy="1975016"/>
        </a:xfrm>
        <a:custGeom>
          <a:avLst/>
          <a:gdLst/>
          <a:ahLst/>
          <a:cxnLst/>
          <a:rect l="0" t="0" r="0" b="0"/>
          <a:pathLst>
            <a:path>
              <a:moveTo>
                <a:pt x="3077287" y="0"/>
              </a:moveTo>
              <a:lnTo>
                <a:pt x="3077287" y="1796991"/>
              </a:lnTo>
              <a:lnTo>
                <a:pt x="0" y="1796991"/>
              </a:lnTo>
              <a:lnTo>
                <a:pt x="0" y="1975016"/>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8B6E2F-1103-4608-99B1-63849BB7890C}">
      <dsp:nvSpPr>
        <dsp:cNvPr id="0" name=""/>
        <dsp:cNvSpPr/>
      </dsp:nvSpPr>
      <dsp:spPr>
        <a:xfrm>
          <a:off x="3081352" y="522208"/>
          <a:ext cx="1695475" cy="847737"/>
        </a:xfrm>
        <a:prstGeom prst="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Tipos de Arcilla </a:t>
          </a:r>
        </a:p>
      </dsp:txBody>
      <dsp:txXfrm>
        <a:off x="3081352" y="522208"/>
        <a:ext cx="1695475" cy="847737"/>
      </dsp:txXfrm>
    </dsp:sp>
    <dsp:sp modelId="{7DDDB4F5-EFC2-4BE0-9972-90D817D155D2}">
      <dsp:nvSpPr>
        <dsp:cNvPr id="0" name=""/>
        <dsp:cNvSpPr/>
      </dsp:nvSpPr>
      <dsp:spPr>
        <a:xfrm>
          <a:off x="4064" y="3344962"/>
          <a:ext cx="1695475" cy="847737"/>
        </a:xfrm>
        <a:prstGeom prst="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Caolinita</a:t>
          </a:r>
        </a:p>
      </dsp:txBody>
      <dsp:txXfrm>
        <a:off x="4064" y="3344962"/>
        <a:ext cx="1695475" cy="847737"/>
      </dsp:txXfrm>
    </dsp:sp>
    <dsp:sp modelId="{4EFAD4F6-7BE9-4D60-95B9-2DA1101815A1}">
      <dsp:nvSpPr>
        <dsp:cNvPr id="0" name=""/>
        <dsp:cNvSpPr/>
      </dsp:nvSpPr>
      <dsp:spPr>
        <a:xfrm>
          <a:off x="2055589" y="3344962"/>
          <a:ext cx="1695475" cy="847737"/>
        </a:xfrm>
        <a:prstGeom prst="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err="1"/>
            <a:t>Montmorillonita</a:t>
          </a:r>
          <a:endParaRPr lang="es-ES" sz="1800" kern="1200" dirty="0"/>
        </a:p>
      </dsp:txBody>
      <dsp:txXfrm>
        <a:off x="2055589" y="3344962"/>
        <a:ext cx="1695475" cy="847737"/>
      </dsp:txXfrm>
    </dsp:sp>
    <dsp:sp modelId="{2171F81E-3E01-4D4E-9918-E0AFAFE19D04}">
      <dsp:nvSpPr>
        <dsp:cNvPr id="0" name=""/>
        <dsp:cNvSpPr/>
      </dsp:nvSpPr>
      <dsp:spPr>
        <a:xfrm>
          <a:off x="4107114" y="3344962"/>
          <a:ext cx="1695475" cy="847737"/>
        </a:xfrm>
        <a:prstGeom prst="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err="1"/>
            <a:t>Ilita</a:t>
          </a:r>
          <a:endParaRPr lang="es-ES" sz="1800" kern="1200" dirty="0"/>
        </a:p>
      </dsp:txBody>
      <dsp:txXfrm>
        <a:off x="4107114" y="3344962"/>
        <a:ext cx="1695475" cy="847737"/>
      </dsp:txXfrm>
    </dsp:sp>
    <dsp:sp modelId="{E4C8455C-7A74-4E01-8AA1-484FABED0705}">
      <dsp:nvSpPr>
        <dsp:cNvPr id="0" name=""/>
        <dsp:cNvSpPr/>
      </dsp:nvSpPr>
      <dsp:spPr>
        <a:xfrm>
          <a:off x="6158639" y="3344962"/>
          <a:ext cx="1695475" cy="847737"/>
        </a:xfrm>
        <a:prstGeom prst="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Clorita</a:t>
          </a:r>
        </a:p>
      </dsp:txBody>
      <dsp:txXfrm>
        <a:off x="6158639" y="3344962"/>
        <a:ext cx="1695475" cy="847737"/>
      </dsp:txXfrm>
    </dsp:sp>
    <dsp:sp modelId="{9A296E4F-F27D-4D8D-AF0A-BAA3023DF1DE}">
      <dsp:nvSpPr>
        <dsp:cNvPr id="0" name=""/>
        <dsp:cNvSpPr/>
      </dsp:nvSpPr>
      <dsp:spPr>
        <a:xfrm>
          <a:off x="891222" y="1725995"/>
          <a:ext cx="2859842" cy="1262917"/>
        </a:xfrm>
        <a:prstGeom prst="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El término arcilla desde el punto de vista mineralógico, engloba a un grupo de minerales, filosilicatos en su mayor parte, cuyas propiedades </a:t>
          </a:r>
          <a:r>
            <a:rPr lang="es-EC" sz="1400" kern="1200" dirty="0" err="1"/>
            <a:t>fisico</a:t>
          </a:r>
          <a:r>
            <a:rPr lang="es-EC" sz="1400" kern="1200" dirty="0"/>
            <a:t>-químicas dependen de su estructura y de su tamaño de grano</a:t>
          </a:r>
          <a:endParaRPr lang="es-ES" sz="1400" kern="1200" dirty="0"/>
        </a:p>
      </dsp:txBody>
      <dsp:txXfrm>
        <a:off x="891222" y="1725995"/>
        <a:ext cx="2859842" cy="12629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9A74E5BE-1D91-4F41-AC02-BD1A997AE45C}"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74E5BE-1D91-4F41-AC02-BD1A997AE45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74E5BE-1D91-4F41-AC02-BD1A997AE45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74E5BE-1D91-4F41-AC02-BD1A997AE45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74E5BE-1D91-4F41-AC02-BD1A997AE45C}"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74E5BE-1D91-4F41-AC02-BD1A997AE45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A74E5BE-1D91-4F41-AC02-BD1A997AE45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A74E5BE-1D91-4F41-AC02-BD1A997AE45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A74E5BE-1D91-4F41-AC02-BD1A997AE45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74E5BE-1D91-4F41-AC02-BD1A997AE45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DB774C72-8439-430C-AB98-F131FDC10622}" type="datetimeFigureOut">
              <a:rPr lang="es-ES" smtClean="0"/>
              <a:t>01/10/2021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9A74E5BE-1D91-4F41-AC02-BD1A997AE45C}" type="slidenum">
              <a:rPr lang="es-ES" smtClean="0"/>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774C72-8439-430C-AB98-F131FDC10622}" type="datetimeFigureOut">
              <a:rPr lang="es-ES" smtClean="0"/>
              <a:t>01/10/2021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74E5BE-1D91-4F41-AC02-BD1A997AE45C}" type="slidenum">
              <a:rPr lang="es-ES" smtClean="0"/>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1928802"/>
            <a:ext cx="7851648" cy="1828800"/>
          </a:xfrm>
        </p:spPr>
        <p:txBody>
          <a:bodyPr>
            <a:noAutofit/>
          </a:bodyPr>
          <a:lstStyle/>
          <a:p>
            <a:pPr algn="ctr"/>
            <a:r>
              <a:rPr lang="es-EC" sz="3200" dirty="0"/>
              <a:t>COMPARACIÓN TÉCNICA, ECONÓMICA Y AMBIENTAL ENTRE GEOMEMBRANA Y ARCILLA PARA IMPERMEABILIZAR LA CAPA DE COBERTURA FINAL DEL RELLENO SANITARIO DE TULCÁN</a:t>
            </a:r>
            <a:endParaRPr lang="es-ES" sz="3200" dirty="0"/>
          </a:p>
        </p:txBody>
      </p:sp>
      <p:sp>
        <p:nvSpPr>
          <p:cNvPr id="3" name="2 Subtítulo"/>
          <p:cNvSpPr>
            <a:spLocks noGrp="1"/>
          </p:cNvSpPr>
          <p:nvPr>
            <p:ph type="subTitle" idx="1"/>
          </p:nvPr>
        </p:nvSpPr>
        <p:spPr>
          <a:xfrm>
            <a:off x="642910" y="4071942"/>
            <a:ext cx="7854696" cy="2324104"/>
          </a:xfrm>
        </p:spPr>
        <p:txBody>
          <a:bodyPr>
            <a:normAutofit/>
          </a:bodyPr>
          <a:lstStyle/>
          <a:p>
            <a:pPr algn="ctr"/>
            <a:endParaRPr lang="es-EC" sz="1800" b="1" dirty="0"/>
          </a:p>
          <a:p>
            <a:pPr algn="ctr"/>
            <a:r>
              <a:rPr lang="es-EC" sz="2000" b="1" dirty="0">
                <a:solidFill>
                  <a:schemeClr val="bg1"/>
                </a:solidFill>
              </a:rPr>
              <a:t>MAESTRÍA EN SISTEMAS DE GESTIÓN AMBIENTAL</a:t>
            </a:r>
            <a:endParaRPr lang="es-ES" sz="2000" b="1" dirty="0">
              <a:solidFill>
                <a:schemeClr val="bg1"/>
              </a:solidFill>
            </a:endParaRPr>
          </a:p>
          <a:p>
            <a:pPr algn="ctr"/>
            <a:endParaRPr lang="es-EC" sz="1800" b="1" dirty="0"/>
          </a:p>
          <a:p>
            <a:pPr algn="ctr"/>
            <a:r>
              <a:rPr lang="es-EC" sz="1800" b="1" dirty="0"/>
              <a:t>AUTOR:</a:t>
            </a:r>
            <a:r>
              <a:rPr lang="es-EC" sz="1800" dirty="0"/>
              <a:t> PAÚL</a:t>
            </a:r>
            <a:r>
              <a:rPr lang="es-ES" sz="1800" dirty="0"/>
              <a:t> ALEXANDER PANTOJA TORRES</a:t>
            </a:r>
          </a:p>
          <a:p>
            <a:pPr algn="ctr"/>
            <a:r>
              <a:rPr lang="es-ES" sz="1800" b="1" dirty="0"/>
              <a:t>DIRECTOR:</a:t>
            </a:r>
            <a:r>
              <a:rPr lang="es-ES" sz="1800" dirty="0"/>
              <a:t> </a:t>
            </a:r>
            <a:r>
              <a:rPr lang="es-EC" sz="1800" dirty="0"/>
              <a:t>ING. DARÍO BOLAÑOS GUERRÓN, PH.D. </a:t>
            </a:r>
            <a:endParaRPr lang="es-ES" sz="1800" dirty="0"/>
          </a:p>
          <a:p>
            <a:pPr algn="ctr"/>
            <a:r>
              <a:rPr lang="es-EC" sz="2000" dirty="0"/>
              <a:t>2021</a:t>
            </a:r>
            <a:endParaRPr lang="es-ES" sz="2000" dirty="0"/>
          </a:p>
        </p:txBody>
      </p:sp>
      <p:pic>
        <p:nvPicPr>
          <p:cNvPr id="4" name="Picture 2" descr="Resultado de imagen para logo espe">
            <a:extLst>
              <a:ext uri="{FF2B5EF4-FFF2-40B4-BE49-F238E27FC236}">
                <a16:creationId xmlns:a16="http://schemas.microsoft.com/office/drawing/2014/main" id="{7EEF3060-0557-40B9-A647-6B3CD171972C}"/>
              </a:ext>
            </a:extLst>
          </p:cNvPr>
          <p:cNvPicPr>
            <a:picLocks noChangeAspect="1" noChangeArrowheads="1"/>
          </p:cNvPicPr>
          <p:nvPr/>
        </p:nvPicPr>
        <p:blipFill>
          <a:blip r:embed="rId2" cstate="print"/>
          <a:srcRect/>
          <a:stretch>
            <a:fillRect/>
          </a:stretch>
        </p:blipFill>
        <p:spPr bwMode="auto">
          <a:xfrm>
            <a:off x="7643834" y="184793"/>
            <a:ext cx="1255473" cy="104300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177D4D-A5ED-4D5B-BAD2-52F07B30602B}"/>
              </a:ext>
            </a:extLst>
          </p:cNvPr>
          <p:cNvSpPr>
            <a:spLocks noGrp="1"/>
          </p:cNvSpPr>
          <p:nvPr>
            <p:ph type="title"/>
          </p:nvPr>
        </p:nvSpPr>
        <p:spPr/>
        <p:txBody>
          <a:bodyPr>
            <a:normAutofit fontScale="90000"/>
          </a:bodyPr>
          <a:lstStyle/>
          <a:p>
            <a:r>
              <a:rPr lang="es-ES" sz="2800" b="1" dirty="0">
                <a:effectLst/>
                <a:latin typeface="Times New Roman" panose="02020603050405020304" pitchFamily="18" charset="0"/>
                <a:ea typeface="Calibri" panose="020F0502020204030204" pitchFamily="34" charset="0"/>
                <a:cs typeface="Arial" panose="020B0604020202020204" pitchFamily="34" charset="0"/>
              </a:rPr>
              <a:t>Generación de Residuos  </a:t>
            </a:r>
            <a:br>
              <a:rPr lang="es-EC" sz="1800" b="1" dirty="0">
                <a:effectLst/>
                <a:latin typeface="Times New Roman" panose="02020603050405020304" pitchFamily="18" charset="0"/>
                <a:ea typeface="Calibri" panose="020F0502020204030204" pitchFamily="34" charset="0"/>
                <a:cs typeface="Arial" panose="020B0604020202020204" pitchFamily="34" charset="0"/>
              </a:rPr>
            </a:br>
            <a:endParaRPr lang="es-EC" dirty="0"/>
          </a:p>
        </p:txBody>
      </p:sp>
      <p:sp>
        <p:nvSpPr>
          <p:cNvPr id="3" name="Marcador de contenido 2">
            <a:extLst>
              <a:ext uri="{FF2B5EF4-FFF2-40B4-BE49-F238E27FC236}">
                <a16:creationId xmlns:a16="http://schemas.microsoft.com/office/drawing/2014/main" id="{B1FD7B0F-0855-49B8-A6ED-CB3575C4D44F}"/>
              </a:ext>
            </a:extLst>
          </p:cNvPr>
          <p:cNvSpPr>
            <a:spLocks noGrp="1"/>
          </p:cNvSpPr>
          <p:nvPr>
            <p:ph idx="1"/>
          </p:nvPr>
        </p:nvSpPr>
        <p:spPr>
          <a:xfrm>
            <a:off x="457200" y="1412776"/>
            <a:ext cx="8229600" cy="4911824"/>
          </a:xfrm>
        </p:spPr>
        <p:txBody>
          <a:bodyPr>
            <a:normAutofit/>
          </a:bodyPr>
          <a:lstStyle/>
          <a:p>
            <a:pPr indent="228600" algn="just">
              <a:lnSpc>
                <a:spcPct val="150000"/>
              </a:lnSpc>
              <a:spcAft>
                <a:spcPts val="10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La generación de residuos sólidos en la Ciudad de Tulcán para el año 2020, según datos proporcionados por la Jefatura de Residuos del GADMT es la siguiente:</a:t>
            </a:r>
          </a:p>
          <a:p>
            <a:pPr marL="342900" lvl="0" indent="-342900" algn="just">
              <a:lnSpc>
                <a:spcPct val="150000"/>
              </a:lnSpc>
              <a:spcAft>
                <a:spcPts val="1000"/>
              </a:spcAft>
              <a:buFont typeface="Wingdings" panose="05000000000000000000" pitchFamily="2"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Población total: </a:t>
            </a:r>
            <a:r>
              <a:rPr lang="es-EC" sz="1800" dirty="0">
                <a:effectLst/>
                <a:latin typeface="Times New Roman" panose="02020603050405020304" pitchFamily="18" charset="0"/>
                <a:ea typeface="Calibri" panose="020F0502020204030204" pitchFamily="34" charset="0"/>
                <a:cs typeface="Tahoma" panose="020B0604030504040204" pitchFamily="34" charset="0"/>
              </a:rPr>
              <a:t>79.213</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habitantes</a:t>
            </a:r>
          </a:p>
          <a:p>
            <a:pPr marL="342900" lvl="0" indent="-342900" algn="just">
              <a:lnSpc>
                <a:spcPct val="150000"/>
              </a:lnSpc>
              <a:spcAft>
                <a:spcPts val="1000"/>
              </a:spcAft>
              <a:buFont typeface="Wingdings" panose="05000000000000000000" pitchFamily="2"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Cobertura del servicio urbano: 92%</a:t>
            </a:r>
          </a:p>
          <a:p>
            <a:pPr marL="342900" lvl="0" indent="-342900" algn="just">
              <a:lnSpc>
                <a:spcPct val="150000"/>
              </a:lnSpc>
              <a:spcAft>
                <a:spcPts val="1000"/>
              </a:spcAft>
              <a:buFont typeface="Wingdings" panose="05000000000000000000" pitchFamily="2"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Población servida: 72.875 habitantes</a:t>
            </a:r>
          </a:p>
          <a:p>
            <a:pPr marL="342900" lvl="0" indent="-342900" algn="just">
              <a:lnSpc>
                <a:spcPct val="150000"/>
              </a:lnSpc>
              <a:spcAft>
                <a:spcPts val="1000"/>
              </a:spcAft>
              <a:buFont typeface="Wingdings" panose="05000000000000000000" pitchFamily="2"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Producción per cápita: 0,740 Kg/hab. Día</a:t>
            </a:r>
          </a:p>
          <a:p>
            <a:pPr marL="342900" lvl="0" indent="-342900" algn="just">
              <a:lnSpc>
                <a:spcPct val="150000"/>
              </a:lnSpc>
              <a:spcAft>
                <a:spcPts val="1000"/>
              </a:spcAft>
              <a:buFont typeface="Wingdings" panose="05000000000000000000" pitchFamily="2"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Generación de residuos: 46,74 T/día</a:t>
            </a:r>
          </a:p>
          <a:p>
            <a:pPr marL="342900" lvl="0" indent="-342900" algn="just">
              <a:lnSpc>
                <a:spcPct val="150000"/>
              </a:lnSpc>
              <a:spcAft>
                <a:spcPts val="1000"/>
              </a:spcAft>
              <a:buFont typeface="Wingdings" panose="05000000000000000000" pitchFamily="2"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Cantidad de residuos recogida: 42,20 T/día</a:t>
            </a:r>
          </a:p>
          <a:p>
            <a:pPr marL="0" indent="0">
              <a:buNone/>
            </a:pPr>
            <a:endParaRPr lang="es-EC" dirty="0"/>
          </a:p>
        </p:txBody>
      </p:sp>
      <p:pic>
        <p:nvPicPr>
          <p:cNvPr id="5" name="Imagen 4">
            <a:extLst>
              <a:ext uri="{FF2B5EF4-FFF2-40B4-BE49-F238E27FC236}">
                <a16:creationId xmlns:a16="http://schemas.microsoft.com/office/drawing/2014/main" id="{8A16391E-E9B4-43C8-814F-B719EFC782E9}"/>
              </a:ext>
            </a:extLst>
          </p:cNvPr>
          <p:cNvPicPr>
            <a:picLocks noChangeAspect="1"/>
          </p:cNvPicPr>
          <p:nvPr/>
        </p:nvPicPr>
        <p:blipFill rotWithShape="1">
          <a:blip r:embed="rId2">
            <a:extLst>
              <a:ext uri="{28A0092B-C50C-407E-A947-70E740481C1C}">
                <a14:useLocalDpi xmlns:a14="http://schemas.microsoft.com/office/drawing/2010/main" val="0"/>
              </a:ext>
            </a:extLst>
          </a:blip>
          <a:srcRect l="32675" b="26567"/>
          <a:stretch/>
        </p:blipFill>
        <p:spPr>
          <a:xfrm>
            <a:off x="5004049" y="3868687"/>
            <a:ext cx="3682752" cy="2294817"/>
          </a:xfrm>
          <a:prstGeom prst="rect">
            <a:avLst/>
          </a:prstGeom>
        </p:spPr>
      </p:pic>
      <p:pic>
        <p:nvPicPr>
          <p:cNvPr id="6" name="Picture 2" descr="Resultado de imagen para logo espe">
            <a:extLst>
              <a:ext uri="{FF2B5EF4-FFF2-40B4-BE49-F238E27FC236}">
                <a16:creationId xmlns:a16="http://schemas.microsoft.com/office/drawing/2014/main" id="{17C29A66-EB81-4E8C-81EF-DDE646DA2700}"/>
              </a:ext>
            </a:extLst>
          </p:cNvPr>
          <p:cNvPicPr>
            <a:picLocks noChangeAspect="1" noChangeArrowheads="1"/>
          </p:cNvPicPr>
          <p:nvPr/>
        </p:nvPicPr>
        <p:blipFill>
          <a:blip r:embed="rId3"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314597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43649812-28CE-45B5-82A5-6349B7D4A7D7}"/>
              </a:ext>
            </a:extLst>
          </p:cNvPr>
          <p:cNvGraphicFramePr>
            <a:graphicFrameLocks noGrp="1"/>
          </p:cNvGraphicFramePr>
          <p:nvPr>
            <p:extLst>
              <p:ext uri="{D42A27DB-BD31-4B8C-83A1-F6EECF244321}">
                <p14:modId xmlns:p14="http://schemas.microsoft.com/office/powerpoint/2010/main" val="288580729"/>
              </p:ext>
            </p:extLst>
          </p:nvPr>
        </p:nvGraphicFramePr>
        <p:xfrm>
          <a:off x="1619672" y="1412776"/>
          <a:ext cx="6264696" cy="4464499"/>
        </p:xfrm>
        <a:graphic>
          <a:graphicData uri="http://schemas.openxmlformats.org/drawingml/2006/table">
            <a:tbl>
              <a:tblPr firstRow="1" firstCol="1" bandRow="1">
                <a:tableStyleId>{9D7B26C5-4107-4FEC-AEDC-1716B250A1EF}</a:tableStyleId>
              </a:tblPr>
              <a:tblGrid>
                <a:gridCol w="4211975">
                  <a:extLst>
                    <a:ext uri="{9D8B030D-6E8A-4147-A177-3AD203B41FA5}">
                      <a16:colId xmlns:a16="http://schemas.microsoft.com/office/drawing/2014/main" val="3323516790"/>
                    </a:ext>
                  </a:extLst>
                </a:gridCol>
                <a:gridCol w="2052721">
                  <a:extLst>
                    <a:ext uri="{9D8B030D-6E8A-4147-A177-3AD203B41FA5}">
                      <a16:colId xmlns:a16="http://schemas.microsoft.com/office/drawing/2014/main" val="828621811"/>
                    </a:ext>
                  </a:extLst>
                </a:gridCol>
              </a:tblGrid>
              <a:tr h="343423">
                <a:tc>
                  <a:txBody>
                    <a:bodyPr/>
                    <a:lstStyle/>
                    <a:p>
                      <a:pPr algn="ctr">
                        <a:lnSpc>
                          <a:spcPct val="150000"/>
                        </a:lnSpc>
                        <a:spcAft>
                          <a:spcPts val="1000"/>
                        </a:spcAft>
                      </a:pPr>
                      <a:r>
                        <a:rPr lang="es-EC" sz="1600" dirty="0">
                          <a:effectLst/>
                        </a:rPr>
                        <a:t>COMPONENTES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a:effectLst/>
                        </a:rPr>
                        <a:t>%</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34543524"/>
                  </a:ext>
                </a:extLst>
              </a:tr>
              <a:tr h="343423">
                <a:tc>
                  <a:txBody>
                    <a:bodyPr/>
                    <a:lstStyle/>
                    <a:p>
                      <a:pPr algn="ctr">
                        <a:lnSpc>
                          <a:spcPct val="150000"/>
                        </a:lnSpc>
                        <a:spcAft>
                          <a:spcPts val="1000"/>
                        </a:spcAft>
                      </a:pPr>
                      <a:r>
                        <a:rPr lang="es-EC" sz="1600" dirty="0">
                          <a:effectLst/>
                        </a:rPr>
                        <a:t>Materia Orgánica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a:effectLst/>
                        </a:rPr>
                        <a:t>66,9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48343203"/>
                  </a:ext>
                </a:extLst>
              </a:tr>
              <a:tr h="343423">
                <a:tc>
                  <a:txBody>
                    <a:bodyPr/>
                    <a:lstStyle/>
                    <a:p>
                      <a:pPr algn="ctr">
                        <a:lnSpc>
                          <a:spcPct val="150000"/>
                        </a:lnSpc>
                        <a:spcAft>
                          <a:spcPts val="1000"/>
                        </a:spcAft>
                      </a:pPr>
                      <a:r>
                        <a:rPr lang="es-EC" sz="1600">
                          <a:effectLst/>
                        </a:rPr>
                        <a:t>Papel</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a:effectLst/>
                        </a:rPr>
                        <a:t>6,9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97261828"/>
                  </a:ext>
                </a:extLst>
              </a:tr>
              <a:tr h="343423">
                <a:tc>
                  <a:txBody>
                    <a:bodyPr/>
                    <a:lstStyle/>
                    <a:p>
                      <a:pPr algn="ctr">
                        <a:lnSpc>
                          <a:spcPct val="150000"/>
                        </a:lnSpc>
                        <a:spcAft>
                          <a:spcPts val="1000"/>
                        </a:spcAft>
                      </a:pPr>
                      <a:r>
                        <a:rPr lang="es-EC" sz="1600" dirty="0">
                          <a:effectLst/>
                        </a:rPr>
                        <a:t>Cartón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a:effectLst/>
                        </a:rPr>
                        <a:t>5,7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54159579"/>
                  </a:ext>
                </a:extLst>
              </a:tr>
              <a:tr h="343423">
                <a:tc>
                  <a:txBody>
                    <a:bodyPr/>
                    <a:lstStyle/>
                    <a:p>
                      <a:pPr algn="ctr">
                        <a:lnSpc>
                          <a:spcPct val="150000"/>
                        </a:lnSpc>
                        <a:spcAft>
                          <a:spcPts val="1000"/>
                        </a:spcAft>
                      </a:pPr>
                      <a:r>
                        <a:rPr lang="es-EC" sz="1600">
                          <a:effectLst/>
                        </a:rPr>
                        <a:t>Plástico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a:effectLst/>
                        </a:rPr>
                        <a:t>8,5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08587464"/>
                  </a:ext>
                </a:extLst>
              </a:tr>
              <a:tr h="343423">
                <a:tc>
                  <a:txBody>
                    <a:bodyPr/>
                    <a:lstStyle/>
                    <a:p>
                      <a:pPr algn="ctr">
                        <a:lnSpc>
                          <a:spcPct val="150000"/>
                        </a:lnSpc>
                        <a:spcAft>
                          <a:spcPts val="1000"/>
                        </a:spcAft>
                      </a:pPr>
                      <a:r>
                        <a:rPr lang="es-EC" sz="1600" dirty="0">
                          <a:effectLst/>
                        </a:rPr>
                        <a:t>Latas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a:effectLst/>
                        </a:rPr>
                        <a:t>0,2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49946829"/>
                  </a:ext>
                </a:extLst>
              </a:tr>
              <a:tr h="343423">
                <a:tc>
                  <a:txBody>
                    <a:bodyPr/>
                    <a:lstStyle/>
                    <a:p>
                      <a:pPr algn="ctr">
                        <a:lnSpc>
                          <a:spcPct val="150000"/>
                        </a:lnSpc>
                        <a:spcAft>
                          <a:spcPts val="1000"/>
                        </a:spcAft>
                      </a:pPr>
                      <a:r>
                        <a:rPr lang="es-EC" sz="1600" dirty="0">
                          <a:effectLst/>
                        </a:rPr>
                        <a:t>Otros (Escombros)</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dirty="0">
                          <a:effectLst/>
                        </a:rPr>
                        <a:t>3,1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10363010"/>
                  </a:ext>
                </a:extLst>
              </a:tr>
              <a:tr h="343423">
                <a:tc>
                  <a:txBody>
                    <a:bodyPr/>
                    <a:lstStyle/>
                    <a:p>
                      <a:pPr algn="ctr">
                        <a:lnSpc>
                          <a:spcPct val="150000"/>
                        </a:lnSpc>
                        <a:spcAft>
                          <a:spcPts val="1000"/>
                        </a:spcAft>
                      </a:pPr>
                      <a:r>
                        <a:rPr lang="es-EC" sz="1600">
                          <a:effectLst/>
                        </a:rPr>
                        <a:t>Cuero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dirty="0">
                          <a:effectLst/>
                        </a:rPr>
                        <a:t>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426214864"/>
                  </a:ext>
                </a:extLst>
              </a:tr>
              <a:tr h="343423">
                <a:tc>
                  <a:txBody>
                    <a:bodyPr/>
                    <a:lstStyle/>
                    <a:p>
                      <a:pPr algn="ctr">
                        <a:lnSpc>
                          <a:spcPct val="150000"/>
                        </a:lnSpc>
                        <a:spcAft>
                          <a:spcPts val="1000"/>
                        </a:spcAft>
                      </a:pPr>
                      <a:r>
                        <a:rPr lang="es-EC" sz="1600">
                          <a:effectLst/>
                        </a:rPr>
                        <a:t>Textiles</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dirty="0">
                          <a:effectLst/>
                        </a:rPr>
                        <a:t>1,4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05990035"/>
                  </a:ext>
                </a:extLst>
              </a:tr>
              <a:tr h="343423">
                <a:tc>
                  <a:txBody>
                    <a:bodyPr/>
                    <a:lstStyle/>
                    <a:p>
                      <a:pPr algn="ctr">
                        <a:lnSpc>
                          <a:spcPct val="150000"/>
                        </a:lnSpc>
                        <a:spcAft>
                          <a:spcPts val="1000"/>
                        </a:spcAft>
                      </a:pPr>
                      <a:r>
                        <a:rPr lang="es-EC" sz="1600">
                          <a:effectLst/>
                        </a:rPr>
                        <a:t>Papel Higiénico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dirty="0">
                          <a:effectLst/>
                        </a:rPr>
                        <a:t>3,7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648885206"/>
                  </a:ext>
                </a:extLst>
              </a:tr>
              <a:tr h="343423">
                <a:tc>
                  <a:txBody>
                    <a:bodyPr/>
                    <a:lstStyle/>
                    <a:p>
                      <a:pPr algn="ctr">
                        <a:lnSpc>
                          <a:spcPct val="150000"/>
                        </a:lnSpc>
                        <a:spcAft>
                          <a:spcPts val="1000"/>
                        </a:spcAft>
                      </a:pPr>
                      <a:r>
                        <a:rPr lang="es-EC" sz="1600">
                          <a:effectLst/>
                        </a:rPr>
                        <a:t>Vidrio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dirty="0">
                          <a:effectLst/>
                        </a:rPr>
                        <a:t>3,4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777308466"/>
                  </a:ext>
                </a:extLst>
              </a:tr>
              <a:tr h="343423">
                <a:tc>
                  <a:txBody>
                    <a:bodyPr/>
                    <a:lstStyle/>
                    <a:p>
                      <a:pPr algn="ctr">
                        <a:lnSpc>
                          <a:spcPct val="150000"/>
                        </a:lnSpc>
                        <a:spcAft>
                          <a:spcPts val="1000"/>
                        </a:spcAft>
                      </a:pPr>
                      <a:r>
                        <a:rPr lang="es-EC" sz="1600">
                          <a:effectLst/>
                        </a:rPr>
                        <a:t>Madera </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dirty="0">
                          <a:effectLst/>
                        </a:rPr>
                        <a:t>0,2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49727244"/>
                  </a:ext>
                </a:extLst>
              </a:tr>
              <a:tr h="343423">
                <a:tc>
                  <a:txBody>
                    <a:bodyPr/>
                    <a:lstStyle/>
                    <a:p>
                      <a:pPr algn="ctr">
                        <a:lnSpc>
                          <a:spcPct val="150000"/>
                        </a:lnSpc>
                        <a:spcAft>
                          <a:spcPts val="1000"/>
                        </a:spcAft>
                      </a:pPr>
                      <a:r>
                        <a:rPr lang="es-EC" sz="1600">
                          <a:effectLst/>
                        </a:rPr>
                        <a:t>Total</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50000"/>
                        </a:lnSpc>
                        <a:spcAft>
                          <a:spcPts val="1000"/>
                        </a:spcAft>
                      </a:pPr>
                      <a:r>
                        <a:rPr lang="es-EC" sz="1600" dirty="0">
                          <a:effectLst/>
                        </a:rPr>
                        <a:t>100,0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441505577"/>
                  </a:ext>
                </a:extLst>
              </a:tr>
            </a:tbl>
          </a:graphicData>
        </a:graphic>
      </p:graphicFrame>
      <p:sp>
        <p:nvSpPr>
          <p:cNvPr id="5" name="CuadroTexto 4">
            <a:extLst>
              <a:ext uri="{FF2B5EF4-FFF2-40B4-BE49-F238E27FC236}">
                <a16:creationId xmlns:a16="http://schemas.microsoft.com/office/drawing/2014/main" id="{5F6AE9FD-D819-44E4-B13E-3A3F74859823}"/>
              </a:ext>
            </a:extLst>
          </p:cNvPr>
          <p:cNvSpPr txBox="1"/>
          <p:nvPr/>
        </p:nvSpPr>
        <p:spPr>
          <a:xfrm>
            <a:off x="1259632" y="836712"/>
            <a:ext cx="6480720" cy="646331"/>
          </a:xfrm>
          <a:prstGeom prst="rect">
            <a:avLst/>
          </a:prstGeom>
          <a:noFill/>
        </p:spPr>
        <p:txBody>
          <a:bodyPr wrap="square" rtlCol="0">
            <a:spAutoFit/>
          </a:bodyPr>
          <a:lstStyle/>
          <a:p>
            <a:r>
              <a:rPr lang="es-ES" sz="1800" b="1" dirty="0">
                <a:solidFill>
                  <a:schemeClr val="accent1">
                    <a:lumMod val="60000"/>
                    <a:lumOff val="40000"/>
                  </a:schemeClr>
                </a:solidFill>
                <a:effectLst/>
                <a:latin typeface="Times New Roman" panose="02020603050405020304" pitchFamily="18" charset="0"/>
                <a:ea typeface="Times New Roman" panose="02020603050405020304" pitchFamily="18" charset="0"/>
              </a:rPr>
              <a:t>Composición de los residuos sólidos en la ciudad de Tulcán</a:t>
            </a:r>
            <a:endParaRPr lang="es-EC" sz="1800" b="1"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a:p>
            <a:endParaRPr lang="es-EC" dirty="0"/>
          </a:p>
        </p:txBody>
      </p:sp>
      <p:sp>
        <p:nvSpPr>
          <p:cNvPr id="7" name="CuadroTexto 6">
            <a:extLst>
              <a:ext uri="{FF2B5EF4-FFF2-40B4-BE49-F238E27FC236}">
                <a16:creationId xmlns:a16="http://schemas.microsoft.com/office/drawing/2014/main" id="{3251FD48-E267-4AB8-8D25-EA4C9D46B1EB}"/>
              </a:ext>
            </a:extLst>
          </p:cNvPr>
          <p:cNvSpPr txBox="1"/>
          <p:nvPr/>
        </p:nvSpPr>
        <p:spPr>
          <a:xfrm>
            <a:off x="2279904" y="5877275"/>
            <a:ext cx="4584192" cy="458074"/>
          </a:xfrm>
          <a:prstGeom prst="rect">
            <a:avLst/>
          </a:prstGeom>
          <a:noFill/>
        </p:spPr>
        <p:txBody>
          <a:bodyPr wrap="square">
            <a:spAutoFit/>
          </a:bodyPr>
          <a:lstStyle/>
          <a:p>
            <a:pPr indent="180340" algn="ctr">
              <a:lnSpc>
                <a:spcPct val="150000"/>
              </a:lnSpc>
              <a:spcAft>
                <a:spcPts val="1000"/>
              </a:spcAft>
            </a:pPr>
            <a:r>
              <a:rPr lang="es-EC" sz="1800" b="1" dirty="0">
                <a:effectLst/>
                <a:latin typeface="Times New Roman" panose="02020603050405020304" pitchFamily="18" charset="0"/>
                <a:ea typeface="Calibri" panose="020F0502020204030204" pitchFamily="34" charset="0"/>
                <a:cs typeface="Tahoma" panose="020B0604030504040204" pitchFamily="34" charset="0"/>
              </a:rPr>
              <a:t>Fuente:</a:t>
            </a:r>
            <a:r>
              <a:rPr lang="es-EC" sz="1800" dirty="0">
                <a:effectLst/>
                <a:latin typeface="Times New Roman" panose="02020603050405020304" pitchFamily="18" charset="0"/>
                <a:ea typeface="Calibri" panose="020F0502020204030204" pitchFamily="34" charset="0"/>
                <a:cs typeface="Tahoma" panose="020B0604030504040204" pitchFamily="34" charset="0"/>
              </a:rPr>
              <a:t> Municipio de Tulcán,2020</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2" descr="Resultado de imagen para logo espe">
            <a:extLst>
              <a:ext uri="{FF2B5EF4-FFF2-40B4-BE49-F238E27FC236}">
                <a16:creationId xmlns:a16="http://schemas.microsoft.com/office/drawing/2014/main" id="{0548EC27-570D-461B-BE09-737E41D8500E}"/>
              </a:ext>
            </a:extLst>
          </p:cNvPr>
          <p:cNvPicPr>
            <a:picLocks noChangeAspect="1" noChangeArrowheads="1"/>
          </p:cNvPicPr>
          <p:nvPr/>
        </p:nvPicPr>
        <p:blipFill>
          <a:blip r:embed="rId2"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117320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A2001-5943-4400-BF1B-9A9C5FFC9F71}"/>
              </a:ext>
            </a:extLst>
          </p:cNvPr>
          <p:cNvSpPr>
            <a:spLocks noGrp="1"/>
          </p:cNvSpPr>
          <p:nvPr>
            <p:ph type="title"/>
          </p:nvPr>
        </p:nvSpPr>
        <p:spPr/>
        <p:txBody>
          <a:bodyPr>
            <a:normAutofit fontScale="90000"/>
          </a:bodyPr>
          <a:lstStyle/>
          <a:p>
            <a:r>
              <a:rPr lang="es-ES" sz="2800" b="1" dirty="0">
                <a:effectLst/>
                <a:latin typeface="Times New Roman" panose="02020603050405020304" pitchFamily="18" charset="0"/>
                <a:ea typeface="Calibri" panose="020F0502020204030204" pitchFamily="34" charset="0"/>
                <a:cs typeface="Arial" panose="020B0604020202020204" pitchFamily="34" charset="0"/>
              </a:rPr>
              <a:t>Celda diaria </a:t>
            </a:r>
            <a:br>
              <a:rPr lang="es-EC" sz="1800" b="1" dirty="0">
                <a:effectLst/>
                <a:latin typeface="Times New Roman" panose="02020603050405020304" pitchFamily="18" charset="0"/>
                <a:ea typeface="Calibri" panose="020F0502020204030204" pitchFamily="34" charset="0"/>
                <a:cs typeface="Arial" panose="020B0604020202020204" pitchFamily="34" charset="0"/>
              </a:rPr>
            </a:br>
            <a:endParaRPr lang="es-EC" dirty="0"/>
          </a:p>
        </p:txBody>
      </p:sp>
      <p:sp>
        <p:nvSpPr>
          <p:cNvPr id="3" name="Marcador de contenido 2">
            <a:extLst>
              <a:ext uri="{FF2B5EF4-FFF2-40B4-BE49-F238E27FC236}">
                <a16:creationId xmlns:a16="http://schemas.microsoft.com/office/drawing/2014/main" id="{0C0C574E-E797-4491-8D74-41C5C78E95B6}"/>
              </a:ext>
            </a:extLst>
          </p:cNvPr>
          <p:cNvSpPr>
            <a:spLocks noGrp="1"/>
          </p:cNvSpPr>
          <p:nvPr>
            <p:ph idx="1"/>
          </p:nvPr>
        </p:nvSpPr>
        <p:spPr>
          <a:xfrm>
            <a:off x="457200" y="1340768"/>
            <a:ext cx="8229600" cy="4983832"/>
          </a:xfrm>
        </p:spPr>
        <p:txBody>
          <a:bodyPr/>
          <a:lstStyle/>
          <a:p>
            <a:pPr algn="just"/>
            <a:r>
              <a:rPr lang="es-EC" sz="1800" dirty="0">
                <a:latin typeface="Times New Roman" panose="02020603050405020304" pitchFamily="18" charset="0"/>
                <a:ea typeface="Calibri" panose="020F0502020204030204" pitchFamily="34" charset="0"/>
                <a:cs typeface="Times New Roman" panose="02020603050405020304" pitchFamily="18" charset="0"/>
              </a:rPr>
              <a:t>E</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 relleno sanitario de Tulcán recibe en promedio diario 57 toneladas que son dispuestas, confinadas, compactadas y recubiertas mediante el uso de una retroexcavadora de orugas que permanece en el proyecto, esto permite operar técnicamente la celda diaria, evitando que los residuos sólidos queden a la intemperie generando problemas ambientales.</a:t>
            </a:r>
          </a:p>
          <a:p>
            <a:pPr marL="0" indent="0">
              <a:buNone/>
            </a:pPr>
            <a:endParaRPr lang="es-EC" dirty="0"/>
          </a:p>
        </p:txBody>
      </p:sp>
      <p:pic>
        <p:nvPicPr>
          <p:cNvPr id="7" name="Imagen 6">
            <a:extLst>
              <a:ext uri="{FF2B5EF4-FFF2-40B4-BE49-F238E27FC236}">
                <a16:creationId xmlns:a16="http://schemas.microsoft.com/office/drawing/2014/main" id="{77632907-FADD-4ED0-AEE4-8697486C6C40}"/>
              </a:ext>
            </a:extLst>
          </p:cNvPr>
          <p:cNvPicPr>
            <a:picLocks noChangeAspect="1"/>
          </p:cNvPicPr>
          <p:nvPr/>
        </p:nvPicPr>
        <p:blipFill>
          <a:blip r:embed="rId2"/>
          <a:stretch>
            <a:fillRect/>
          </a:stretch>
        </p:blipFill>
        <p:spPr>
          <a:xfrm>
            <a:off x="2051720" y="2780928"/>
            <a:ext cx="5400600" cy="3612646"/>
          </a:xfrm>
          <a:prstGeom prst="rect">
            <a:avLst/>
          </a:prstGeom>
        </p:spPr>
      </p:pic>
      <p:pic>
        <p:nvPicPr>
          <p:cNvPr id="5" name="Picture 2" descr="Resultado de imagen para logo espe">
            <a:extLst>
              <a:ext uri="{FF2B5EF4-FFF2-40B4-BE49-F238E27FC236}">
                <a16:creationId xmlns:a16="http://schemas.microsoft.com/office/drawing/2014/main" id="{839564A0-AA17-4A52-B256-D8A00CB7429C}"/>
              </a:ext>
            </a:extLst>
          </p:cNvPr>
          <p:cNvPicPr>
            <a:picLocks noChangeAspect="1" noChangeArrowheads="1"/>
          </p:cNvPicPr>
          <p:nvPr/>
        </p:nvPicPr>
        <p:blipFill>
          <a:blip r:embed="rId3"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90079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D96A2-3C37-4C23-B347-0497B20F39B8}"/>
              </a:ext>
            </a:extLst>
          </p:cNvPr>
          <p:cNvSpPr>
            <a:spLocks noGrp="1"/>
          </p:cNvSpPr>
          <p:nvPr>
            <p:ph type="title"/>
          </p:nvPr>
        </p:nvSpPr>
        <p:spPr>
          <a:xfrm>
            <a:off x="457200" y="574976"/>
            <a:ext cx="8229600" cy="1143000"/>
          </a:xfrm>
        </p:spPr>
        <p:txBody>
          <a:bodyPr/>
          <a:lstStyle/>
          <a:p>
            <a:r>
              <a:rPr lang="es-ES" sz="1800" b="1" dirty="0">
                <a:effectLst/>
                <a:latin typeface="Times New Roman" panose="02020603050405020304" pitchFamily="18" charset="0"/>
                <a:ea typeface="Calibri" panose="020F0502020204030204" pitchFamily="34" charset="0"/>
                <a:cs typeface="Arial" panose="020B0604020202020204" pitchFamily="34" charset="0"/>
              </a:rPr>
              <a:t>Sistema de drenaje de lixiviados</a:t>
            </a:r>
            <a:br>
              <a:rPr lang="es-EC" sz="1800" b="1" dirty="0">
                <a:effectLst/>
                <a:latin typeface="Times New Roman" panose="02020603050405020304" pitchFamily="18" charset="0"/>
                <a:ea typeface="Calibri" panose="020F0502020204030204" pitchFamily="34" charset="0"/>
                <a:cs typeface="Arial" panose="020B0604020202020204" pitchFamily="34" charset="0"/>
              </a:rPr>
            </a:br>
            <a:endParaRPr lang="es-EC" dirty="0"/>
          </a:p>
        </p:txBody>
      </p:sp>
      <p:sp>
        <p:nvSpPr>
          <p:cNvPr id="3" name="Marcador de contenido 2">
            <a:extLst>
              <a:ext uri="{FF2B5EF4-FFF2-40B4-BE49-F238E27FC236}">
                <a16:creationId xmlns:a16="http://schemas.microsoft.com/office/drawing/2014/main" id="{AF4EFAA1-8874-4F5F-B1C7-3F1E23C58EF0}"/>
              </a:ext>
            </a:extLst>
          </p:cNvPr>
          <p:cNvSpPr>
            <a:spLocks noGrp="1"/>
          </p:cNvSpPr>
          <p:nvPr>
            <p:ph idx="1"/>
          </p:nvPr>
        </p:nvSpPr>
        <p:spPr>
          <a:xfrm>
            <a:off x="457200" y="1052736"/>
            <a:ext cx="8229600" cy="5271864"/>
          </a:xfrm>
        </p:spPr>
        <p:txBody>
          <a:bodyPr/>
          <a:lstStyle/>
          <a:p>
            <a:r>
              <a:rPr lang="es-EC" sz="1800" dirty="0">
                <a:effectLst/>
                <a:latin typeface="Times New Roman" panose="02020603050405020304" pitchFamily="18" charset="0"/>
                <a:ea typeface="Calibri" panose="020F0502020204030204" pitchFamily="34" charset="0"/>
              </a:rPr>
              <a:t>Conforme a lo especificado en los diseños del relleno sanitario, este debe contar con un sistema de drenaje de lixiviados en la base de las diferentes plataformas, el mismo que debe estar dispuesto en forma de espina de pescado y distribuido uniformemente en el área de intervención.</a:t>
            </a:r>
            <a:endParaRPr lang="es-EC" dirty="0"/>
          </a:p>
        </p:txBody>
      </p:sp>
      <p:pic>
        <p:nvPicPr>
          <p:cNvPr id="5" name="Imagen 4">
            <a:extLst>
              <a:ext uri="{FF2B5EF4-FFF2-40B4-BE49-F238E27FC236}">
                <a16:creationId xmlns:a16="http://schemas.microsoft.com/office/drawing/2014/main" id="{82084C74-0A61-4DAC-AE59-D6FA3955152D}"/>
              </a:ext>
            </a:extLst>
          </p:cNvPr>
          <p:cNvPicPr>
            <a:picLocks noChangeAspect="1"/>
          </p:cNvPicPr>
          <p:nvPr/>
        </p:nvPicPr>
        <p:blipFill>
          <a:blip r:embed="rId2"/>
          <a:stretch>
            <a:fillRect/>
          </a:stretch>
        </p:blipFill>
        <p:spPr>
          <a:xfrm>
            <a:off x="179512" y="2765711"/>
            <a:ext cx="3326495" cy="3539449"/>
          </a:xfrm>
          <a:prstGeom prst="rect">
            <a:avLst/>
          </a:prstGeom>
        </p:spPr>
      </p:pic>
      <p:pic>
        <p:nvPicPr>
          <p:cNvPr id="6" name="Imagen 5">
            <a:extLst>
              <a:ext uri="{FF2B5EF4-FFF2-40B4-BE49-F238E27FC236}">
                <a16:creationId xmlns:a16="http://schemas.microsoft.com/office/drawing/2014/main" id="{7B70027E-8BEC-47AF-AEE9-4FE7D298553C}"/>
              </a:ext>
            </a:extLst>
          </p:cNvPr>
          <p:cNvPicPr/>
          <p:nvPr/>
        </p:nvPicPr>
        <p:blipFill>
          <a:blip r:embed="rId3" cstate="print"/>
          <a:srcRect/>
          <a:stretch>
            <a:fillRect/>
          </a:stretch>
        </p:blipFill>
        <p:spPr bwMode="auto">
          <a:xfrm>
            <a:off x="4191548" y="2337392"/>
            <a:ext cx="4472940" cy="2327910"/>
          </a:xfrm>
          <a:prstGeom prst="rect">
            <a:avLst/>
          </a:prstGeom>
          <a:noFill/>
          <a:ln w="19050" cmpd="dbl">
            <a:solidFill>
              <a:schemeClr val="tx1"/>
            </a:solidFill>
            <a:miter lim="800000"/>
            <a:headEnd/>
            <a:tailEnd/>
          </a:ln>
        </p:spPr>
      </p:pic>
      <p:pic>
        <p:nvPicPr>
          <p:cNvPr id="8" name="Imagen 7">
            <a:extLst>
              <a:ext uri="{FF2B5EF4-FFF2-40B4-BE49-F238E27FC236}">
                <a16:creationId xmlns:a16="http://schemas.microsoft.com/office/drawing/2014/main" id="{FE82C462-A37C-4417-99E4-D405855F25B8}"/>
              </a:ext>
            </a:extLst>
          </p:cNvPr>
          <p:cNvPicPr>
            <a:picLocks noChangeAspect="1"/>
          </p:cNvPicPr>
          <p:nvPr/>
        </p:nvPicPr>
        <p:blipFill rotWithShape="1">
          <a:blip r:embed="rId4"/>
          <a:srcRect b="18487"/>
          <a:stretch/>
        </p:blipFill>
        <p:spPr>
          <a:xfrm>
            <a:off x="3824007" y="4520608"/>
            <a:ext cx="5207670" cy="2093284"/>
          </a:xfrm>
          <a:prstGeom prst="rect">
            <a:avLst/>
          </a:prstGeom>
        </p:spPr>
      </p:pic>
      <p:pic>
        <p:nvPicPr>
          <p:cNvPr id="7" name="Picture 2" descr="Resultado de imagen para logo espe">
            <a:extLst>
              <a:ext uri="{FF2B5EF4-FFF2-40B4-BE49-F238E27FC236}">
                <a16:creationId xmlns:a16="http://schemas.microsoft.com/office/drawing/2014/main" id="{C9502440-916E-43BE-998B-2A8C8777B128}"/>
              </a:ext>
            </a:extLst>
          </p:cNvPr>
          <p:cNvPicPr>
            <a:picLocks noChangeAspect="1" noChangeArrowheads="1"/>
          </p:cNvPicPr>
          <p:nvPr/>
        </p:nvPicPr>
        <p:blipFill>
          <a:blip r:embed="rId5"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412136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9E1CA-5018-4A5B-BBD3-1FA5E7129BFF}"/>
              </a:ext>
            </a:extLst>
          </p:cNvPr>
          <p:cNvSpPr>
            <a:spLocks noGrp="1"/>
          </p:cNvSpPr>
          <p:nvPr>
            <p:ph type="title"/>
          </p:nvPr>
        </p:nvSpPr>
        <p:spPr/>
        <p:txBody>
          <a:bodyPr/>
          <a:lstStyle/>
          <a:p>
            <a:r>
              <a:rPr lang="es-ES" sz="1800" b="1" dirty="0">
                <a:effectLst/>
                <a:latin typeface="Times New Roman" panose="02020603050405020304" pitchFamily="18" charset="0"/>
                <a:ea typeface="Calibri" panose="020F0502020204030204" pitchFamily="34" charset="0"/>
                <a:cs typeface="Arial" panose="020B0604020202020204" pitchFamily="34" charset="0"/>
              </a:rPr>
              <a:t>Instalaciones complementarias</a:t>
            </a:r>
            <a:br>
              <a:rPr lang="es-EC" sz="1800" b="1" dirty="0">
                <a:effectLst/>
                <a:latin typeface="Times New Roman" panose="02020603050405020304" pitchFamily="18" charset="0"/>
                <a:ea typeface="Calibri" panose="020F0502020204030204" pitchFamily="34" charset="0"/>
                <a:cs typeface="Arial" panose="020B0604020202020204" pitchFamily="34" charset="0"/>
              </a:rPr>
            </a:br>
            <a:endParaRPr lang="es-EC" dirty="0"/>
          </a:p>
        </p:txBody>
      </p:sp>
      <p:sp>
        <p:nvSpPr>
          <p:cNvPr id="3" name="Marcador de contenido 2">
            <a:extLst>
              <a:ext uri="{FF2B5EF4-FFF2-40B4-BE49-F238E27FC236}">
                <a16:creationId xmlns:a16="http://schemas.microsoft.com/office/drawing/2014/main" id="{6EE78BAE-D1CB-4E1E-ACD1-D45635D62472}"/>
              </a:ext>
            </a:extLst>
          </p:cNvPr>
          <p:cNvSpPr>
            <a:spLocks noGrp="1"/>
          </p:cNvSpPr>
          <p:nvPr>
            <p:ph idx="1"/>
          </p:nvPr>
        </p:nvSpPr>
        <p:spPr>
          <a:xfrm>
            <a:off x="114716" y="1628800"/>
            <a:ext cx="4690864" cy="4176464"/>
          </a:xfrm>
        </p:spPr>
        <p:txBody>
          <a:bodyPr>
            <a:normAutofit fontScale="85000" lnSpcReduction="20000"/>
          </a:bodyPr>
          <a:lstStyle/>
          <a:p>
            <a:pPr marL="342900" lvl="0" indent="-342900" algn="just">
              <a:lnSpc>
                <a:spcPct val="150000"/>
              </a:lnSpc>
              <a:spcAft>
                <a:spcPts val="1000"/>
              </a:spcAft>
              <a:buFont typeface="Tahoma" panose="020B0604030504040204" pitchFamily="34" charset="0"/>
              <a:buChar char="-"/>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Cunetas de coronación para aguas lluvias</a:t>
            </a:r>
          </a:p>
          <a:p>
            <a:pPr marL="342900" lvl="0" indent="-342900" algn="just">
              <a:lnSpc>
                <a:spcPct val="150000"/>
              </a:lnSpc>
              <a:spcAft>
                <a:spcPts val="1000"/>
              </a:spcAft>
              <a:buFont typeface="Tahoma" panose="020B0604030504040204" pitchFamily="34" charset="0"/>
              <a:buChar char="-"/>
            </a:pPr>
            <a:r>
              <a:rPr lang="es-EC" sz="1800" dirty="0">
                <a:latin typeface="Times New Roman" panose="02020603050405020304" pitchFamily="18" charset="0"/>
                <a:ea typeface="Times New Roman" panose="02020603050405020304" pitchFamily="18" charset="0"/>
                <a:cs typeface="Times New Roman" panose="02020603050405020304" pitchFamily="18" charset="0"/>
              </a:rPr>
              <a:t>Chimeneas de </a:t>
            </a:r>
            <a:r>
              <a:rPr lang="es-EC" sz="1800" dirty="0" err="1">
                <a:latin typeface="Times New Roman" panose="02020603050405020304" pitchFamily="18" charset="0"/>
                <a:ea typeface="Times New Roman" panose="02020603050405020304" pitchFamily="18" charset="0"/>
                <a:cs typeface="Times New Roman" panose="02020603050405020304" pitchFamily="18" charset="0"/>
              </a:rPr>
              <a:t>biogas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Tahoma" panose="020B0604030504040204" pitchFamily="34" charset="0"/>
              <a:buChar char="-"/>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Puerta de Ingreso.</a:t>
            </a:r>
          </a:p>
          <a:p>
            <a:pPr marL="342900" lvl="0" indent="-342900" algn="just">
              <a:lnSpc>
                <a:spcPct val="150000"/>
              </a:lnSpc>
              <a:spcAft>
                <a:spcPts val="1000"/>
              </a:spcAft>
              <a:buFont typeface="Tahoma" panose="020B0604030504040204" pitchFamily="34" charset="0"/>
              <a:buChar char="-"/>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Rótulos Informativos.</a:t>
            </a:r>
          </a:p>
          <a:p>
            <a:pPr marL="342900" lvl="0" indent="-342900" algn="just">
              <a:lnSpc>
                <a:spcPct val="150000"/>
              </a:lnSpc>
              <a:spcAft>
                <a:spcPts val="1000"/>
              </a:spcAft>
              <a:buFont typeface="Tahoma" panose="020B0604030504040204" pitchFamily="34" charset="0"/>
              <a:buChar char="-"/>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Vivienda de Guardianía y Bodegas.</a:t>
            </a:r>
          </a:p>
          <a:p>
            <a:pPr marL="342900" lvl="0" indent="-342900" algn="just">
              <a:lnSpc>
                <a:spcPct val="150000"/>
              </a:lnSpc>
              <a:spcAft>
                <a:spcPts val="1000"/>
              </a:spcAft>
              <a:buFont typeface="Tahoma" panose="020B0604030504040204" pitchFamily="34" charset="0"/>
              <a:buChar char="-"/>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Cerramiento perimetral de alambre de púas.</a:t>
            </a:r>
          </a:p>
          <a:p>
            <a:pPr marL="342900" lvl="0" indent="-342900" algn="just">
              <a:lnSpc>
                <a:spcPct val="150000"/>
              </a:lnSpc>
              <a:spcAft>
                <a:spcPts val="1000"/>
              </a:spcAft>
              <a:buFont typeface="Tahoma" panose="020B0604030504040204" pitchFamily="34" charset="0"/>
              <a:buChar char="-"/>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Accesos desde la carreta principal por medio de un camino empedrado.</a:t>
            </a:r>
          </a:p>
          <a:p>
            <a:pPr marL="342900" lvl="0" indent="-342900" algn="just">
              <a:lnSpc>
                <a:spcPct val="150000"/>
              </a:lnSpc>
              <a:spcAft>
                <a:spcPts val="1000"/>
              </a:spcAft>
              <a:buFont typeface="Tahoma" panose="020B0604030504040204" pitchFamily="34" charset="0"/>
              <a:buChar char="-"/>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Vías internas.</a:t>
            </a:r>
          </a:p>
          <a:p>
            <a:pPr marL="0" indent="0">
              <a:buNone/>
            </a:pPr>
            <a:endParaRPr lang="es-EC" dirty="0"/>
          </a:p>
        </p:txBody>
      </p:sp>
      <p:pic>
        <p:nvPicPr>
          <p:cNvPr id="4" name="11 Imagen">
            <a:extLst>
              <a:ext uri="{FF2B5EF4-FFF2-40B4-BE49-F238E27FC236}">
                <a16:creationId xmlns:a16="http://schemas.microsoft.com/office/drawing/2014/main" id="{EF259F84-4FD4-4C9B-9EE3-AFE4B5005214}"/>
              </a:ext>
            </a:extLst>
          </p:cNvPr>
          <p:cNvPicPr/>
          <p:nvPr/>
        </p:nvPicPr>
        <p:blipFill>
          <a:blip r:embed="rId2" cstate="print"/>
          <a:srcRect b="3810"/>
          <a:stretch>
            <a:fillRect/>
          </a:stretch>
        </p:blipFill>
        <p:spPr>
          <a:xfrm>
            <a:off x="4067944" y="908720"/>
            <a:ext cx="4938460" cy="3240360"/>
          </a:xfrm>
          <a:prstGeom prst="rect">
            <a:avLst/>
          </a:prstGeom>
        </p:spPr>
      </p:pic>
      <p:grpSp>
        <p:nvGrpSpPr>
          <p:cNvPr id="5" name="Grupo 4">
            <a:extLst>
              <a:ext uri="{FF2B5EF4-FFF2-40B4-BE49-F238E27FC236}">
                <a16:creationId xmlns:a16="http://schemas.microsoft.com/office/drawing/2014/main" id="{77D6B85E-DA9D-4C49-8262-C2DA68DE9FCB}"/>
              </a:ext>
            </a:extLst>
          </p:cNvPr>
          <p:cNvGrpSpPr/>
          <p:nvPr/>
        </p:nvGrpSpPr>
        <p:grpSpPr>
          <a:xfrm>
            <a:off x="4862700" y="4177264"/>
            <a:ext cx="3837796" cy="2142355"/>
            <a:chOff x="0" y="0"/>
            <a:chExt cx="5628005" cy="3796030"/>
          </a:xfrm>
        </p:grpSpPr>
        <p:pic>
          <p:nvPicPr>
            <p:cNvPr id="6" name="Imagen 5">
              <a:extLst>
                <a:ext uri="{FF2B5EF4-FFF2-40B4-BE49-F238E27FC236}">
                  <a16:creationId xmlns:a16="http://schemas.microsoft.com/office/drawing/2014/main" id="{CF576A1B-A12D-49BE-97B1-A459599CAD1D}"/>
                </a:ext>
              </a:extLst>
            </p:cNvPr>
            <p:cNvPicPr>
              <a:picLocks noChangeAspect="1"/>
            </p:cNvPicPr>
            <p:nvPr/>
          </p:nvPicPr>
          <p:blipFill>
            <a:blip r:embed="rId3" cstate="print"/>
            <a:srcRect/>
            <a:stretch>
              <a:fillRect/>
            </a:stretch>
          </p:blipFill>
          <p:spPr bwMode="auto">
            <a:xfrm>
              <a:off x="0" y="0"/>
              <a:ext cx="2798445" cy="1934845"/>
            </a:xfrm>
            <a:prstGeom prst="rect">
              <a:avLst/>
            </a:prstGeom>
            <a:noFill/>
            <a:ln w="9525">
              <a:noFill/>
              <a:miter lim="800000"/>
              <a:headEnd/>
              <a:tailEnd/>
            </a:ln>
          </p:spPr>
        </p:pic>
        <p:pic>
          <p:nvPicPr>
            <p:cNvPr id="7" name="Imagen 6">
              <a:extLst>
                <a:ext uri="{FF2B5EF4-FFF2-40B4-BE49-F238E27FC236}">
                  <a16:creationId xmlns:a16="http://schemas.microsoft.com/office/drawing/2014/main" id="{CE344287-99EE-499B-B89A-4136E19E422C}"/>
                </a:ext>
              </a:extLst>
            </p:cNvPr>
            <p:cNvPicPr>
              <a:picLocks noChangeAspect="1"/>
            </p:cNvPicPr>
            <p:nvPr/>
          </p:nvPicPr>
          <p:blipFill>
            <a:blip r:embed="rId4" cstate="print"/>
            <a:srcRect/>
            <a:stretch>
              <a:fillRect/>
            </a:stretch>
          </p:blipFill>
          <p:spPr bwMode="auto">
            <a:xfrm>
              <a:off x="2796540" y="0"/>
              <a:ext cx="2830195" cy="1934845"/>
            </a:xfrm>
            <a:prstGeom prst="rect">
              <a:avLst/>
            </a:prstGeom>
            <a:noFill/>
            <a:ln w="9525">
              <a:noFill/>
              <a:miter lim="800000"/>
              <a:headEnd/>
              <a:tailEnd/>
            </a:ln>
          </p:spPr>
        </p:pic>
        <p:pic>
          <p:nvPicPr>
            <p:cNvPr id="8" name="Imagen 7">
              <a:extLst>
                <a:ext uri="{FF2B5EF4-FFF2-40B4-BE49-F238E27FC236}">
                  <a16:creationId xmlns:a16="http://schemas.microsoft.com/office/drawing/2014/main" id="{6F1D2083-1315-43A8-91A5-FE4B900EA16A}"/>
                </a:ext>
              </a:extLst>
            </p:cNvPr>
            <p:cNvPicPr>
              <a:picLocks noChangeAspect="1"/>
            </p:cNvPicPr>
            <p:nvPr/>
          </p:nvPicPr>
          <p:blipFill>
            <a:blip r:embed="rId5" cstate="print"/>
            <a:srcRect/>
            <a:stretch>
              <a:fillRect/>
            </a:stretch>
          </p:blipFill>
          <p:spPr bwMode="auto">
            <a:xfrm>
              <a:off x="0" y="1935480"/>
              <a:ext cx="2766060" cy="1860550"/>
            </a:xfrm>
            <a:prstGeom prst="rect">
              <a:avLst/>
            </a:prstGeom>
            <a:noFill/>
            <a:ln w="9525">
              <a:noFill/>
              <a:miter lim="800000"/>
              <a:headEnd/>
              <a:tailEnd/>
            </a:ln>
          </p:spPr>
        </p:pic>
        <p:pic>
          <p:nvPicPr>
            <p:cNvPr id="9" name="Imagen 8">
              <a:extLst>
                <a:ext uri="{FF2B5EF4-FFF2-40B4-BE49-F238E27FC236}">
                  <a16:creationId xmlns:a16="http://schemas.microsoft.com/office/drawing/2014/main" id="{C85FDE02-DD35-473E-A12E-7C31FEFE086E}"/>
                </a:ext>
              </a:extLst>
            </p:cNvPr>
            <p:cNvPicPr>
              <a:picLocks noChangeAspect="1"/>
            </p:cNvPicPr>
            <p:nvPr/>
          </p:nvPicPr>
          <p:blipFill>
            <a:blip r:embed="rId6" cstate="print"/>
            <a:srcRect/>
            <a:stretch>
              <a:fillRect/>
            </a:stretch>
          </p:blipFill>
          <p:spPr bwMode="auto">
            <a:xfrm>
              <a:off x="2766060" y="1935480"/>
              <a:ext cx="2861945" cy="1860550"/>
            </a:xfrm>
            <a:prstGeom prst="rect">
              <a:avLst/>
            </a:prstGeom>
            <a:noFill/>
            <a:ln w="9525">
              <a:noFill/>
              <a:miter lim="800000"/>
              <a:headEnd/>
              <a:tailEnd/>
            </a:ln>
          </p:spPr>
        </p:pic>
      </p:grpSp>
      <p:sp>
        <p:nvSpPr>
          <p:cNvPr id="11" name="CuadroTexto 10">
            <a:extLst>
              <a:ext uri="{FF2B5EF4-FFF2-40B4-BE49-F238E27FC236}">
                <a16:creationId xmlns:a16="http://schemas.microsoft.com/office/drawing/2014/main" id="{D54FB4E6-D81B-471A-94DA-D7EE1197C981}"/>
              </a:ext>
            </a:extLst>
          </p:cNvPr>
          <p:cNvSpPr txBox="1"/>
          <p:nvPr/>
        </p:nvSpPr>
        <p:spPr>
          <a:xfrm>
            <a:off x="4245078" y="6319619"/>
            <a:ext cx="4584192" cy="295530"/>
          </a:xfrm>
          <a:prstGeom prst="rect">
            <a:avLst/>
          </a:prstGeom>
          <a:noFill/>
        </p:spPr>
        <p:txBody>
          <a:bodyPr wrap="square">
            <a:spAutoFit/>
          </a:bodyPr>
          <a:lstStyle/>
          <a:p>
            <a:pPr indent="180340" algn="ctr">
              <a:lnSpc>
                <a:spcPct val="150000"/>
              </a:lnSpc>
              <a:spcAft>
                <a:spcPts val="1000"/>
              </a:spcAft>
            </a:pPr>
            <a:r>
              <a:rPr lang="es-EC" sz="1000" b="1" dirty="0">
                <a:effectLst/>
                <a:latin typeface="Times New Roman" panose="02020603050405020304" pitchFamily="18" charset="0"/>
                <a:ea typeface="Calibri" panose="020F0502020204030204" pitchFamily="34" charset="0"/>
                <a:cs typeface="Tahoma" panose="020B0604030504040204" pitchFamily="34" charset="0"/>
              </a:rPr>
              <a:t>Fuente:</a:t>
            </a:r>
            <a:r>
              <a:rPr lang="es-EC" sz="1000" dirty="0">
                <a:effectLst/>
                <a:latin typeface="Times New Roman" panose="02020603050405020304" pitchFamily="18" charset="0"/>
                <a:ea typeface="Calibri" panose="020F0502020204030204" pitchFamily="34" charset="0"/>
                <a:cs typeface="Tahoma" panose="020B0604030504040204" pitchFamily="34" charset="0"/>
              </a:rPr>
              <a:t> Autor, 2020</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55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35475-9B9A-485B-A85C-3A0B25408D87}"/>
              </a:ext>
            </a:extLst>
          </p:cNvPr>
          <p:cNvSpPr>
            <a:spLocks noGrp="1"/>
          </p:cNvSpPr>
          <p:nvPr>
            <p:ph type="title"/>
          </p:nvPr>
        </p:nvSpPr>
        <p:spPr/>
        <p:txBody>
          <a:bodyPr>
            <a:normAutofit fontScale="90000"/>
          </a:bodyPr>
          <a:lstStyle/>
          <a:p>
            <a:r>
              <a:rPr lang="es-EC" sz="2800" b="1" dirty="0">
                <a:effectLst/>
                <a:latin typeface="Times New Roman" panose="02020603050405020304" pitchFamily="18" charset="0"/>
                <a:ea typeface="Calibri" panose="020F0502020204030204" pitchFamily="34" charset="0"/>
                <a:cs typeface="Times New Roman" panose="02020603050405020304" pitchFamily="18" charset="0"/>
              </a:rPr>
              <a:t>Principales afectaciones ambientales</a:t>
            </a:r>
            <a:br>
              <a:rPr lang="es-EC" sz="1800" b="1" dirty="0">
                <a:effectLst/>
                <a:latin typeface="Times New Roman" panose="02020603050405020304" pitchFamily="18" charset="0"/>
                <a:ea typeface="Calibri" panose="020F0502020204030204" pitchFamily="34" charset="0"/>
                <a:cs typeface="Times New Roman" panose="02020603050405020304" pitchFamily="18" charset="0"/>
              </a:rPr>
            </a:br>
            <a:endParaRPr lang="es-EC" dirty="0"/>
          </a:p>
        </p:txBody>
      </p:sp>
      <p:sp>
        <p:nvSpPr>
          <p:cNvPr id="3" name="Marcador de contenido 2">
            <a:extLst>
              <a:ext uri="{FF2B5EF4-FFF2-40B4-BE49-F238E27FC236}">
                <a16:creationId xmlns:a16="http://schemas.microsoft.com/office/drawing/2014/main" id="{DBB99C96-223A-43E8-8C69-1F1CFFE9EAE5}"/>
              </a:ext>
            </a:extLst>
          </p:cNvPr>
          <p:cNvSpPr>
            <a:spLocks noGrp="1"/>
          </p:cNvSpPr>
          <p:nvPr>
            <p:ph idx="1"/>
          </p:nvPr>
        </p:nvSpPr>
        <p:spPr>
          <a:xfrm>
            <a:off x="457200" y="1412776"/>
            <a:ext cx="8229600" cy="4911824"/>
          </a:xfrm>
        </p:spPr>
        <p:txBody>
          <a:bodyPr>
            <a:normAutofit fontScale="92500"/>
          </a:bodyPr>
          <a:lstStyle/>
          <a:p>
            <a:pPr marL="342900" lvl="0" indent="-342900" algn="just">
              <a:lnSpc>
                <a:spcPct val="150000"/>
              </a:lnSpc>
              <a:buFont typeface="Wingdings" panose="05000000000000000000" pitchFamily="2"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Se ha recibido quejas de los moradores del sector, respecto al tránsito de los vehículos recolectores en especial porque se ha evidenciado el derrame de desperdicios en la vía.</a:t>
            </a:r>
          </a:p>
          <a:p>
            <a:pPr marL="342900" lvl="0" indent="-342900" algn="just">
              <a:lnSpc>
                <a:spcPct val="150000"/>
              </a:lnSpc>
              <a:buFont typeface="Wingdings" panose="05000000000000000000" pitchFamily="2"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relleno cuenta con maquinaria permanente, este factor contribuye al recubrimiento diario de los residuos; sin embargo, en el área de intervención del relleno sanitario se puede evidenciar desperdicios esparcidos, lo que presenta una mala apariencia al lugar; además, se ha podido evidenciar la presencia de neumáticos y escombros acumulados en varios lugares del terreno.</a:t>
            </a:r>
          </a:p>
          <a:p>
            <a:pPr marL="342900" lvl="0" indent="-342900" algn="just">
              <a:lnSpc>
                <a:spcPct val="150000"/>
              </a:lnSpc>
              <a:buFont typeface="Wingdings" panose="05000000000000000000" pitchFamily="2"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Los lixiviados que se generan en el relleno sanitario no reciben tratamiento, el sistema actual está colapsado, el filtro de los lixiviados no ha recibido mantenimiento periódico.</a:t>
            </a:r>
          </a:p>
          <a:p>
            <a:pPr marL="342900" lvl="0" indent="-342900" algn="just">
              <a:lnSpc>
                <a:spcPct val="150000"/>
              </a:lnSpc>
              <a:spcAft>
                <a:spcPts val="1000"/>
              </a:spcAft>
              <a:buFont typeface="Wingdings" panose="05000000000000000000" pitchFamily="2" charset="2"/>
              <a:buChar char=""/>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No existe un control total de los vectores sanitarios </a:t>
            </a:r>
          </a:p>
          <a:p>
            <a:pPr>
              <a:buFont typeface="Wingdings" panose="05000000000000000000" pitchFamily="2" charset="2"/>
              <a:buChar char="Ø"/>
            </a:pPr>
            <a:r>
              <a:rPr lang="es-EC" sz="1800" dirty="0">
                <a:effectLst/>
                <a:latin typeface="Times New Roman" panose="02020603050405020304" pitchFamily="18" charset="0"/>
                <a:ea typeface="Calibri" panose="020F0502020204030204" pitchFamily="34" charset="0"/>
              </a:rPr>
              <a:t>La vida útil del relleno sanitario está por terminar</a:t>
            </a:r>
            <a:endParaRPr lang="es-EC" dirty="0"/>
          </a:p>
        </p:txBody>
      </p:sp>
      <p:pic>
        <p:nvPicPr>
          <p:cNvPr id="4" name="Picture 2" descr="Resultado de imagen para logo espe">
            <a:extLst>
              <a:ext uri="{FF2B5EF4-FFF2-40B4-BE49-F238E27FC236}">
                <a16:creationId xmlns:a16="http://schemas.microsoft.com/office/drawing/2014/main" id="{F0137E08-24AF-4394-9B3E-383BA826A7DA}"/>
              </a:ext>
            </a:extLst>
          </p:cNvPr>
          <p:cNvPicPr>
            <a:picLocks noChangeAspect="1" noChangeArrowheads="1"/>
          </p:cNvPicPr>
          <p:nvPr/>
        </p:nvPicPr>
        <p:blipFill>
          <a:blip r:embed="rId2"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385491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80FA1-7D3C-4B41-8ECF-7F4162C125CD}"/>
              </a:ext>
            </a:extLst>
          </p:cNvPr>
          <p:cNvSpPr>
            <a:spLocks noGrp="1"/>
          </p:cNvSpPr>
          <p:nvPr>
            <p:ph type="title"/>
          </p:nvPr>
        </p:nvSpPr>
        <p:spPr>
          <a:xfrm>
            <a:off x="374847" y="260648"/>
            <a:ext cx="8229600" cy="1143000"/>
          </a:xfrm>
        </p:spPr>
        <p:txBody>
          <a:bodyPr>
            <a:normAutofit/>
          </a:bodyPr>
          <a:lstStyle/>
          <a:p>
            <a:r>
              <a:rPr lang="es-ES" sz="2800" dirty="0"/>
              <a:t>Área de extracción de arcilla</a:t>
            </a:r>
            <a:endParaRPr lang="es-EC" sz="2800" dirty="0"/>
          </a:p>
        </p:txBody>
      </p:sp>
      <p:pic>
        <p:nvPicPr>
          <p:cNvPr id="5" name="Imagen 4">
            <a:extLst>
              <a:ext uri="{FF2B5EF4-FFF2-40B4-BE49-F238E27FC236}">
                <a16:creationId xmlns:a16="http://schemas.microsoft.com/office/drawing/2014/main" id="{61CAED32-A95D-4AA5-B4CE-37C9C89E6CA7}"/>
              </a:ext>
            </a:extLst>
          </p:cNvPr>
          <p:cNvPicPr>
            <a:picLocks noChangeAspect="1"/>
          </p:cNvPicPr>
          <p:nvPr/>
        </p:nvPicPr>
        <p:blipFill>
          <a:blip r:embed="rId2"/>
          <a:stretch>
            <a:fillRect/>
          </a:stretch>
        </p:blipFill>
        <p:spPr>
          <a:xfrm>
            <a:off x="179512" y="1556792"/>
            <a:ext cx="5008828" cy="5301208"/>
          </a:xfrm>
          <a:prstGeom prst="rect">
            <a:avLst/>
          </a:prstGeom>
        </p:spPr>
      </p:pic>
      <p:pic>
        <p:nvPicPr>
          <p:cNvPr id="7" name="Imagen 6">
            <a:extLst>
              <a:ext uri="{FF2B5EF4-FFF2-40B4-BE49-F238E27FC236}">
                <a16:creationId xmlns:a16="http://schemas.microsoft.com/office/drawing/2014/main" id="{5FF06427-F65B-4E4A-B004-6E61D001C9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700808"/>
            <a:ext cx="3528391" cy="4032448"/>
          </a:xfrm>
          <a:prstGeom prst="rect">
            <a:avLst/>
          </a:prstGeom>
        </p:spPr>
      </p:pic>
      <p:pic>
        <p:nvPicPr>
          <p:cNvPr id="8" name="Picture 2" descr="Resultado de imagen para logo espe">
            <a:extLst>
              <a:ext uri="{FF2B5EF4-FFF2-40B4-BE49-F238E27FC236}">
                <a16:creationId xmlns:a16="http://schemas.microsoft.com/office/drawing/2014/main" id="{62FB3D32-B401-4C8D-9F3B-D1C7BB916E72}"/>
              </a:ext>
            </a:extLst>
          </p:cNvPr>
          <p:cNvPicPr>
            <a:picLocks noChangeAspect="1" noChangeArrowheads="1"/>
          </p:cNvPicPr>
          <p:nvPr/>
        </p:nvPicPr>
        <p:blipFill>
          <a:blip r:embed="rId4"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13969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49A96-60E5-4365-A589-8CACA9386E4F}"/>
              </a:ext>
            </a:extLst>
          </p:cNvPr>
          <p:cNvSpPr>
            <a:spLocks noGrp="1"/>
          </p:cNvSpPr>
          <p:nvPr>
            <p:ph type="title"/>
          </p:nvPr>
        </p:nvSpPr>
        <p:spPr/>
        <p:txBody>
          <a:bodyPr/>
          <a:lstStyle/>
          <a:p>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Ensayos de Laboratorio </a:t>
            </a:r>
            <a:br>
              <a:rPr lang="es-EC" sz="1800" b="1" dirty="0">
                <a:effectLst/>
                <a:latin typeface="Times New Roman" panose="02020603050405020304" pitchFamily="18" charset="0"/>
                <a:ea typeface="Calibri" panose="020F0502020204030204" pitchFamily="34" charset="0"/>
                <a:cs typeface="Times New Roman" panose="02020603050405020304" pitchFamily="18" charset="0"/>
              </a:rPr>
            </a:br>
            <a:endParaRPr lang="es-EC" dirty="0"/>
          </a:p>
        </p:txBody>
      </p:sp>
      <p:sp>
        <p:nvSpPr>
          <p:cNvPr id="3" name="Marcador de contenido 2">
            <a:extLst>
              <a:ext uri="{FF2B5EF4-FFF2-40B4-BE49-F238E27FC236}">
                <a16:creationId xmlns:a16="http://schemas.microsoft.com/office/drawing/2014/main" id="{98EF0826-8D0E-46EC-8730-A8F3498574B5}"/>
              </a:ext>
            </a:extLst>
          </p:cNvPr>
          <p:cNvSpPr>
            <a:spLocks noGrp="1"/>
          </p:cNvSpPr>
          <p:nvPr>
            <p:ph idx="1"/>
          </p:nvPr>
        </p:nvSpPr>
        <p:spPr>
          <a:xfrm>
            <a:off x="457200" y="1556792"/>
            <a:ext cx="8229600" cy="4767808"/>
          </a:xfrm>
        </p:spPr>
        <p:txBody>
          <a:bodyPr/>
          <a:lstStyle/>
          <a:p>
            <a:pPr indent="0" algn="just">
              <a:lnSpc>
                <a:spcPct val="150000"/>
              </a:lnSpc>
              <a:spcAft>
                <a:spcPts val="1000"/>
              </a:spcAft>
              <a:buNone/>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La clasificación de las  muestras de arcilla se realizó de acuerdo a las normas internacionales del sistema unificado de clasificación de suelo (SUCS) y de la AASHTO. </a:t>
            </a:r>
          </a:p>
          <a:p>
            <a:pPr lvl="0">
              <a:lnSpc>
                <a:spcPct val="150000"/>
              </a:lnSpc>
              <a:spcAft>
                <a:spcPts val="1000"/>
              </a:spcAft>
              <a:buFont typeface="Wingdings" panose="05000000000000000000" pitchFamily="2" charset="2"/>
              <a:buChar char="Ø"/>
            </a:pPr>
            <a:r>
              <a:rPr lang="es-EC" sz="1800" spc="-5" dirty="0">
                <a:effectLst/>
                <a:latin typeface="Times New Roman" panose="02020603050405020304" pitchFamily="18" charset="0"/>
                <a:ea typeface="Times New Roman" panose="02020603050405020304" pitchFamily="18" charset="0"/>
                <a:cs typeface="Times New Roman" panose="02020603050405020304" pitchFamily="18" charset="0"/>
              </a:rPr>
              <a:t>Ensayo Proctor Estándar (Humedad Optima)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s-EC" sz="1800" spc="-5" dirty="0">
                <a:effectLst/>
                <a:latin typeface="Times New Roman" panose="02020603050405020304" pitchFamily="18" charset="0"/>
                <a:ea typeface="Times New Roman" panose="02020603050405020304" pitchFamily="18" charset="0"/>
                <a:cs typeface="Times New Roman" panose="02020603050405020304" pitchFamily="18" charset="0"/>
              </a:rPr>
              <a:t>Determinación de Granulometría de las Partículas Método del Tamizado (Propiedades especificas)</a:t>
            </a:r>
          </a:p>
          <a:p>
            <a:pPr>
              <a:buFont typeface="Wingdings" panose="05000000000000000000" pitchFamily="2" charset="2"/>
              <a:buChar char="Ø"/>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s-EC" sz="1800" spc="-5" dirty="0">
                <a:effectLst/>
                <a:latin typeface="Times New Roman" panose="02020603050405020304" pitchFamily="18" charset="0"/>
                <a:ea typeface="Times New Roman" panose="02020603050405020304" pitchFamily="18" charset="0"/>
                <a:cs typeface="Times New Roman" panose="02020603050405020304" pitchFamily="18" charset="0"/>
              </a:rPr>
              <a:t>Determinación del Coeficiente de Permeabilidad (Norma ASTM D5084-16ª, Ley de Darcy)</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EC" dirty="0"/>
          </a:p>
        </p:txBody>
      </p:sp>
      <p:pic>
        <p:nvPicPr>
          <p:cNvPr id="4" name="Picture 2" descr="Resultado de imagen para logo espe">
            <a:extLst>
              <a:ext uri="{FF2B5EF4-FFF2-40B4-BE49-F238E27FC236}">
                <a16:creationId xmlns:a16="http://schemas.microsoft.com/office/drawing/2014/main" id="{051031E8-22EC-4644-8779-AD24229DB95E}"/>
              </a:ext>
            </a:extLst>
          </p:cNvPr>
          <p:cNvPicPr>
            <a:picLocks noChangeAspect="1" noChangeArrowheads="1"/>
          </p:cNvPicPr>
          <p:nvPr/>
        </p:nvPicPr>
        <p:blipFill>
          <a:blip r:embed="rId2"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320580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FD26A-90BF-450A-84D0-77D1FB85DA71}"/>
              </a:ext>
            </a:extLst>
          </p:cNvPr>
          <p:cNvSpPr>
            <a:spLocks noGrp="1"/>
          </p:cNvSpPr>
          <p:nvPr>
            <p:ph type="title"/>
          </p:nvPr>
        </p:nvSpPr>
        <p:spPr>
          <a:xfrm>
            <a:off x="457200" y="582180"/>
            <a:ext cx="8229600" cy="1143000"/>
          </a:xfrm>
        </p:spPr>
        <p:txBody>
          <a:bodyPr/>
          <a:lstStyle/>
          <a:p>
            <a:r>
              <a:rPr lang="es-EC" sz="1800" b="1" dirty="0">
                <a:effectLst/>
                <a:latin typeface="Times New Roman" panose="02020603050405020304" pitchFamily="18" charset="0"/>
                <a:ea typeface="Calibri" panose="020F0502020204030204" pitchFamily="34" charset="0"/>
              </a:rPr>
              <a:t>RESULTADOS Y DISCUSIÓN</a:t>
            </a:r>
            <a:br>
              <a:rPr lang="es-EC" sz="1800" b="1" dirty="0">
                <a:effectLst/>
                <a:latin typeface="Times New Roman" panose="02020603050405020304" pitchFamily="18" charset="0"/>
                <a:ea typeface="Calibri" panose="020F0502020204030204" pitchFamily="34" charset="0"/>
              </a:rPr>
            </a:br>
            <a:endParaRPr lang="es-EC" dirty="0"/>
          </a:p>
        </p:txBody>
      </p:sp>
      <p:sp>
        <p:nvSpPr>
          <p:cNvPr id="3" name="Marcador de contenido 2">
            <a:extLst>
              <a:ext uri="{FF2B5EF4-FFF2-40B4-BE49-F238E27FC236}">
                <a16:creationId xmlns:a16="http://schemas.microsoft.com/office/drawing/2014/main" id="{7A8BCF50-CAE1-451C-B5C3-46F0FA9887D9}"/>
              </a:ext>
            </a:extLst>
          </p:cNvPr>
          <p:cNvSpPr>
            <a:spLocks noGrp="1"/>
          </p:cNvSpPr>
          <p:nvPr>
            <p:ph idx="1"/>
          </p:nvPr>
        </p:nvSpPr>
        <p:spPr>
          <a:xfrm>
            <a:off x="457200" y="980728"/>
            <a:ext cx="8229600" cy="5343872"/>
          </a:xfrm>
        </p:spPr>
        <p:txBody>
          <a:bodyPr/>
          <a:lstStyle/>
          <a:p>
            <a:pPr marL="0" marR="21590" indent="0" algn="just">
              <a:lnSpc>
                <a:spcPct val="150000"/>
              </a:lnSpc>
              <a:spcAft>
                <a:spcPts val="1000"/>
              </a:spcAft>
              <a:buNone/>
              <a:tabLst>
                <a:tab pos="228600" algn="l"/>
              </a:tabLst>
            </a:pPr>
            <a:r>
              <a:rPr lang="es-EC" sz="1800" b="1" spc="-5" dirty="0">
                <a:effectLst/>
                <a:latin typeface="Times New Roman" panose="02020603050405020304" pitchFamily="18" charset="0"/>
                <a:ea typeface="Times New Roman" panose="02020603050405020304" pitchFamily="18" charset="0"/>
                <a:cs typeface="Times New Roman" panose="02020603050405020304" pitchFamily="18" charset="0"/>
              </a:rPr>
              <a:t>Topografía y Morfología</a:t>
            </a:r>
          </a:p>
          <a:p>
            <a:pPr marR="21590" algn="just">
              <a:lnSpc>
                <a:spcPct val="150000"/>
              </a:lnSpc>
              <a:spcAft>
                <a:spcPts val="1000"/>
              </a:spcAft>
              <a:tabLst>
                <a:tab pos="228600" algn="l"/>
              </a:tabLst>
            </a:pPr>
            <a:r>
              <a:rPr lang="es-EC" sz="1800" spc="-5" dirty="0">
                <a:effectLst/>
                <a:latin typeface="Times New Roman" panose="02020603050405020304" pitchFamily="18" charset="0"/>
                <a:ea typeface="Times New Roman" panose="02020603050405020304" pitchFamily="18" charset="0"/>
                <a:cs typeface="Times New Roman" panose="02020603050405020304" pitchFamily="18" charset="0"/>
              </a:rPr>
              <a:t>La morfología del relleno sanitario es irregular con pendiente moderada, abarca una extensión de 9,6 hectáreas donde se encuentran todas las instalaciones y se desarrollan las operaciones para la disposición final de los residuos urbanos.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1800" spc="-5" dirty="0">
                <a:effectLst/>
                <a:latin typeface="Times New Roman" panose="02020603050405020304" pitchFamily="18" charset="0"/>
                <a:ea typeface="Times New Roman" panose="02020603050405020304" pitchFamily="18" charset="0"/>
              </a:rPr>
              <a:t>El área de la celda que será clausurada y necesita el recubrimiento final es de 25545m</a:t>
            </a:r>
            <a:r>
              <a:rPr lang="es-EC" sz="1800" spc="-5" baseline="30000" dirty="0">
                <a:effectLst/>
                <a:latin typeface="Times New Roman" panose="02020603050405020304" pitchFamily="18" charset="0"/>
                <a:ea typeface="Times New Roman" panose="02020603050405020304" pitchFamily="18" charset="0"/>
              </a:rPr>
              <a:t>2</a:t>
            </a:r>
            <a:endParaRPr lang="es-EC" dirty="0"/>
          </a:p>
        </p:txBody>
      </p:sp>
      <p:pic>
        <p:nvPicPr>
          <p:cNvPr id="5" name="Imagen 4">
            <a:extLst>
              <a:ext uri="{FF2B5EF4-FFF2-40B4-BE49-F238E27FC236}">
                <a16:creationId xmlns:a16="http://schemas.microsoft.com/office/drawing/2014/main" id="{0C8497EC-6099-463A-9728-7E13576915A5}"/>
              </a:ext>
            </a:extLst>
          </p:cNvPr>
          <p:cNvPicPr>
            <a:picLocks noChangeAspect="1"/>
          </p:cNvPicPr>
          <p:nvPr/>
        </p:nvPicPr>
        <p:blipFill>
          <a:blip r:embed="rId2"/>
          <a:stretch>
            <a:fillRect/>
          </a:stretch>
        </p:blipFill>
        <p:spPr>
          <a:xfrm>
            <a:off x="3275856" y="3468616"/>
            <a:ext cx="3744416" cy="3147778"/>
          </a:xfrm>
          <a:prstGeom prst="rect">
            <a:avLst/>
          </a:prstGeom>
        </p:spPr>
      </p:pic>
      <p:sp>
        <p:nvSpPr>
          <p:cNvPr id="7" name="CuadroTexto 6">
            <a:extLst>
              <a:ext uri="{FF2B5EF4-FFF2-40B4-BE49-F238E27FC236}">
                <a16:creationId xmlns:a16="http://schemas.microsoft.com/office/drawing/2014/main" id="{801E64D6-EB02-4737-B8AC-08BB1E069C22}"/>
              </a:ext>
            </a:extLst>
          </p:cNvPr>
          <p:cNvSpPr txBox="1"/>
          <p:nvPr/>
        </p:nvSpPr>
        <p:spPr>
          <a:xfrm>
            <a:off x="5292080" y="6468629"/>
            <a:ext cx="4584192" cy="295530"/>
          </a:xfrm>
          <a:prstGeom prst="rect">
            <a:avLst/>
          </a:prstGeom>
          <a:noFill/>
        </p:spPr>
        <p:txBody>
          <a:bodyPr wrap="square">
            <a:spAutoFit/>
          </a:bodyPr>
          <a:lstStyle/>
          <a:p>
            <a:pPr indent="180340" algn="ctr">
              <a:lnSpc>
                <a:spcPct val="150000"/>
              </a:lnSpc>
              <a:spcAft>
                <a:spcPts val="1000"/>
              </a:spcAft>
            </a:pPr>
            <a:r>
              <a:rPr lang="es-EC" sz="1000" b="1" dirty="0">
                <a:effectLst/>
                <a:latin typeface="Times New Roman" panose="02020603050405020304" pitchFamily="18" charset="0"/>
                <a:ea typeface="Calibri" panose="020F0502020204030204" pitchFamily="34" charset="0"/>
                <a:cs typeface="Tahoma" panose="020B0604030504040204" pitchFamily="34" charset="0"/>
              </a:rPr>
              <a:t>Fuente:</a:t>
            </a:r>
            <a:r>
              <a:rPr lang="es-EC" sz="1000" dirty="0">
                <a:effectLst/>
                <a:latin typeface="Times New Roman" panose="02020603050405020304" pitchFamily="18" charset="0"/>
                <a:ea typeface="Calibri" panose="020F0502020204030204" pitchFamily="34" charset="0"/>
                <a:cs typeface="Tahoma" panose="020B0604030504040204" pitchFamily="34" charset="0"/>
              </a:rPr>
              <a:t> Autor, 2020</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AAD92AB4-E057-4FB7-92A1-25E3889C849E}"/>
              </a:ext>
            </a:extLst>
          </p:cNvPr>
          <p:cNvPicPr>
            <a:picLocks noChangeAspect="1"/>
          </p:cNvPicPr>
          <p:nvPr/>
        </p:nvPicPr>
        <p:blipFill>
          <a:blip r:embed="rId3"/>
          <a:stretch>
            <a:fillRect/>
          </a:stretch>
        </p:blipFill>
        <p:spPr>
          <a:xfrm>
            <a:off x="7164288" y="5215840"/>
            <a:ext cx="1818506" cy="922431"/>
          </a:xfrm>
          <a:prstGeom prst="rect">
            <a:avLst/>
          </a:prstGeom>
        </p:spPr>
      </p:pic>
      <p:pic>
        <p:nvPicPr>
          <p:cNvPr id="8" name="Picture 2" descr="Resultado de imagen para logo espe">
            <a:extLst>
              <a:ext uri="{FF2B5EF4-FFF2-40B4-BE49-F238E27FC236}">
                <a16:creationId xmlns:a16="http://schemas.microsoft.com/office/drawing/2014/main" id="{EA73147B-C613-49CE-8201-DABE511A4B1C}"/>
              </a:ext>
            </a:extLst>
          </p:cNvPr>
          <p:cNvPicPr>
            <a:picLocks noChangeAspect="1" noChangeArrowheads="1"/>
          </p:cNvPicPr>
          <p:nvPr/>
        </p:nvPicPr>
        <p:blipFill>
          <a:blip r:embed="rId4"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182422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81D9CD-C7A0-45CF-A06A-783644E21CB1}"/>
              </a:ext>
            </a:extLst>
          </p:cNvPr>
          <p:cNvSpPr>
            <a:spLocks noGrp="1"/>
          </p:cNvSpPr>
          <p:nvPr>
            <p:ph type="title"/>
          </p:nvPr>
        </p:nvSpPr>
        <p:spPr>
          <a:xfrm>
            <a:off x="323528" y="188640"/>
            <a:ext cx="8229600" cy="1143000"/>
          </a:xfrm>
        </p:spPr>
        <p:txBody>
          <a:bodyPr>
            <a:normAutofit/>
          </a:bodyPr>
          <a:lstStyle/>
          <a:p>
            <a:r>
              <a:rPr lang="es-ES" sz="2800" dirty="0"/>
              <a:t>Ensayo Proctor Estándar</a:t>
            </a:r>
            <a:endParaRPr lang="es-EC" sz="2800" dirty="0"/>
          </a:p>
        </p:txBody>
      </p:sp>
      <p:sp>
        <p:nvSpPr>
          <p:cNvPr id="3" name="Marcador de contenido 2">
            <a:extLst>
              <a:ext uri="{FF2B5EF4-FFF2-40B4-BE49-F238E27FC236}">
                <a16:creationId xmlns:a16="http://schemas.microsoft.com/office/drawing/2014/main" id="{3EF9A8A1-4EEC-4E3A-A488-AAD281E693E6}"/>
              </a:ext>
            </a:extLst>
          </p:cNvPr>
          <p:cNvSpPr>
            <a:spLocks noGrp="1"/>
          </p:cNvSpPr>
          <p:nvPr>
            <p:ph idx="1"/>
          </p:nvPr>
        </p:nvSpPr>
        <p:spPr>
          <a:xfrm>
            <a:off x="457200" y="1412776"/>
            <a:ext cx="8229600" cy="4911824"/>
          </a:xfrm>
        </p:spPr>
        <p:txBody>
          <a:bodyPr/>
          <a:lstStyle/>
          <a:p>
            <a:r>
              <a:rPr lang="es-ES" sz="1800" spc="-5" dirty="0">
                <a:effectLst/>
                <a:latin typeface="Times New Roman" panose="02020603050405020304" pitchFamily="18" charset="0"/>
                <a:ea typeface="Times New Roman" panose="02020603050405020304" pitchFamily="18" charset="0"/>
              </a:rPr>
              <a:t>Según los resultados del ensayo Proctor Estándar, realizando el promedio de las cuatro muestras tomadas, indican que la densidad máxima seca de la arcilla con una saturación al 95% de  humedad es de 1,78 g/cm</a:t>
            </a:r>
            <a:r>
              <a:rPr lang="es-ES" sz="1800" spc="-5" baseline="30000" dirty="0">
                <a:effectLst/>
                <a:latin typeface="Times New Roman" panose="02020603050405020304" pitchFamily="18" charset="0"/>
                <a:ea typeface="Times New Roman" panose="02020603050405020304" pitchFamily="18" charset="0"/>
              </a:rPr>
              <a:t>3</a:t>
            </a:r>
            <a:r>
              <a:rPr lang="es-ES" sz="1800" spc="-5" dirty="0">
                <a:effectLst/>
                <a:latin typeface="Times New Roman" panose="02020603050405020304" pitchFamily="18" charset="0"/>
                <a:ea typeface="Times New Roman" panose="02020603050405020304" pitchFamily="18" charset="0"/>
              </a:rPr>
              <a:t>; lo que  demuestra  que con una buena compactación se puede mejorar las propiedades de los suelos, la arcilla presenta características de baja permeabilidad y es un material plástico </a:t>
            </a:r>
            <a:endParaRPr lang="es-EC" dirty="0"/>
          </a:p>
        </p:txBody>
      </p:sp>
      <p:graphicFrame>
        <p:nvGraphicFramePr>
          <p:cNvPr id="5" name="Tabla 4">
            <a:extLst>
              <a:ext uri="{FF2B5EF4-FFF2-40B4-BE49-F238E27FC236}">
                <a16:creationId xmlns:a16="http://schemas.microsoft.com/office/drawing/2014/main" id="{57E5D4D0-C072-4C6C-A3EE-7958C9C9FE7B}"/>
              </a:ext>
            </a:extLst>
          </p:cNvPr>
          <p:cNvGraphicFramePr>
            <a:graphicFrameLocks noGrp="1"/>
          </p:cNvGraphicFramePr>
          <p:nvPr>
            <p:extLst>
              <p:ext uri="{D42A27DB-BD31-4B8C-83A1-F6EECF244321}">
                <p14:modId xmlns:p14="http://schemas.microsoft.com/office/powerpoint/2010/main" val="824940316"/>
              </p:ext>
            </p:extLst>
          </p:nvPr>
        </p:nvGraphicFramePr>
        <p:xfrm>
          <a:off x="611560" y="3717033"/>
          <a:ext cx="3960440" cy="1728191"/>
        </p:xfrm>
        <a:graphic>
          <a:graphicData uri="http://schemas.openxmlformats.org/drawingml/2006/table">
            <a:tbl>
              <a:tblPr firstRow="1" firstCol="1" bandRow="1"/>
              <a:tblGrid>
                <a:gridCol w="695027">
                  <a:extLst>
                    <a:ext uri="{9D8B030D-6E8A-4147-A177-3AD203B41FA5}">
                      <a16:colId xmlns:a16="http://schemas.microsoft.com/office/drawing/2014/main" val="2999858877"/>
                    </a:ext>
                  </a:extLst>
                </a:gridCol>
                <a:gridCol w="618016">
                  <a:extLst>
                    <a:ext uri="{9D8B030D-6E8A-4147-A177-3AD203B41FA5}">
                      <a16:colId xmlns:a16="http://schemas.microsoft.com/office/drawing/2014/main" val="1831479763"/>
                    </a:ext>
                  </a:extLst>
                </a:gridCol>
                <a:gridCol w="656763">
                  <a:extLst>
                    <a:ext uri="{9D8B030D-6E8A-4147-A177-3AD203B41FA5}">
                      <a16:colId xmlns:a16="http://schemas.microsoft.com/office/drawing/2014/main" val="3996436163"/>
                    </a:ext>
                  </a:extLst>
                </a:gridCol>
                <a:gridCol w="1029705">
                  <a:extLst>
                    <a:ext uri="{9D8B030D-6E8A-4147-A177-3AD203B41FA5}">
                      <a16:colId xmlns:a16="http://schemas.microsoft.com/office/drawing/2014/main" val="406971441"/>
                    </a:ext>
                  </a:extLst>
                </a:gridCol>
                <a:gridCol w="960929">
                  <a:extLst>
                    <a:ext uri="{9D8B030D-6E8A-4147-A177-3AD203B41FA5}">
                      <a16:colId xmlns:a16="http://schemas.microsoft.com/office/drawing/2014/main" val="2208265690"/>
                    </a:ext>
                  </a:extLst>
                </a:gridCol>
              </a:tblGrid>
              <a:tr h="247495">
                <a:tc gridSpan="5">
                  <a:txBody>
                    <a:bodyPr/>
                    <a:lstStyle/>
                    <a:p>
                      <a:pPr algn="ctr">
                        <a:lnSpc>
                          <a:spcPct val="115000"/>
                        </a:lnSpc>
                        <a:spcAft>
                          <a:spcPts val="100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ENSAYOS PROCTOR EST</a:t>
                      </a: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NDAR PARA ARCILLAS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59119159"/>
                  </a:ext>
                </a:extLst>
              </a:tr>
              <a:tr h="490716">
                <a:tc>
                  <a:txBody>
                    <a:bodyPr/>
                    <a:lstStyle/>
                    <a:p>
                      <a:pPr>
                        <a:lnSpc>
                          <a:spcPct val="115000"/>
                        </a:lnSpc>
                        <a:spcAft>
                          <a:spcPts val="100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Nº Muestra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 </a:t>
                      </a:r>
                      <a:r>
                        <a:rPr lang="es-ES" sz="1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Opt</a:t>
                      </a: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pd-max (g/cm3)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 pd-max(g/cm3)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Rango W opt.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117745"/>
                  </a:ext>
                </a:extLst>
              </a:tr>
              <a:tr h="247495">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110537"/>
                  </a:ext>
                </a:extLst>
              </a:tr>
              <a:tr h="247495">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076583"/>
                  </a:ext>
                </a:extLst>
              </a:tr>
              <a:tr h="247495">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276962"/>
                  </a:ext>
                </a:extLst>
              </a:tr>
              <a:tr h="247495">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99326"/>
                  </a:ext>
                </a:extLst>
              </a:tr>
            </a:tbl>
          </a:graphicData>
        </a:graphic>
      </p:graphicFrame>
      <p:graphicFrame>
        <p:nvGraphicFramePr>
          <p:cNvPr id="6" name="Gráfico 5">
            <a:extLst>
              <a:ext uri="{FF2B5EF4-FFF2-40B4-BE49-F238E27FC236}">
                <a16:creationId xmlns:a16="http://schemas.microsoft.com/office/drawing/2014/main" id="{D3B21E00-3269-4F39-B883-90231A23B2C4}"/>
              </a:ext>
            </a:extLst>
          </p:cNvPr>
          <p:cNvGraphicFramePr/>
          <p:nvPr>
            <p:extLst>
              <p:ext uri="{D42A27DB-BD31-4B8C-83A1-F6EECF244321}">
                <p14:modId xmlns:p14="http://schemas.microsoft.com/office/powerpoint/2010/main" val="733682320"/>
              </p:ext>
            </p:extLst>
          </p:nvPr>
        </p:nvGraphicFramePr>
        <p:xfrm>
          <a:off x="4726360" y="3398904"/>
          <a:ext cx="4114800" cy="22479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Resultado de imagen para logo espe">
            <a:extLst>
              <a:ext uri="{FF2B5EF4-FFF2-40B4-BE49-F238E27FC236}">
                <a16:creationId xmlns:a16="http://schemas.microsoft.com/office/drawing/2014/main" id="{89CD75FC-AF2B-4DB4-A148-29F61F84ADE1}"/>
              </a:ext>
            </a:extLst>
          </p:cNvPr>
          <p:cNvPicPr>
            <a:picLocks noChangeAspect="1" noChangeArrowheads="1"/>
          </p:cNvPicPr>
          <p:nvPr/>
        </p:nvPicPr>
        <p:blipFill>
          <a:blip r:embed="rId3"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42295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8229600" cy="1143000"/>
          </a:xfrm>
        </p:spPr>
        <p:txBody>
          <a:bodyPr/>
          <a:lstStyle/>
          <a:p>
            <a:r>
              <a:rPr lang="es-ES" dirty="0"/>
              <a:t>I</a:t>
            </a:r>
            <a:r>
              <a:rPr lang="es-ES" sz="2800" dirty="0"/>
              <a:t>NTRODUCCIÓN</a:t>
            </a:r>
          </a:p>
        </p:txBody>
      </p:sp>
      <p:sp>
        <p:nvSpPr>
          <p:cNvPr id="3" name="2 Marcador de contenido"/>
          <p:cNvSpPr>
            <a:spLocks noGrp="1"/>
          </p:cNvSpPr>
          <p:nvPr>
            <p:ph idx="1"/>
          </p:nvPr>
        </p:nvSpPr>
        <p:spPr>
          <a:xfrm>
            <a:off x="457200" y="1587453"/>
            <a:ext cx="8229600" cy="4752988"/>
          </a:xfrm>
        </p:spPr>
        <p:txBody>
          <a:bodyPr>
            <a:normAutofit/>
          </a:bodyPr>
          <a:lstStyle/>
          <a:p>
            <a:pPr algn="just"/>
            <a:r>
              <a:rPr lang="es-CO" sz="2000" dirty="0"/>
              <a:t>En Latinoamérica  los desechos sólidos urbanos se siguen acumulando en botaderos o vertederos a cielo abierto, el aumento de la población y sus hábitos consumistas son la principal razón del aumento en la generación de desechos que se pueden convertir en principales fuentes de contaminación ambiental, afectando al suelo, agua y aire en las zonas de influencia de dichos vertederos (Noguera &amp; Olivero, 2010).</a:t>
            </a:r>
          </a:p>
          <a:p>
            <a:pPr algn="just"/>
            <a:endParaRPr lang="es-CO" sz="2000" dirty="0"/>
          </a:p>
        </p:txBody>
      </p:sp>
      <p:pic>
        <p:nvPicPr>
          <p:cNvPr id="1026" name="Picture 2"/>
          <p:cNvPicPr>
            <a:picLocks noChangeAspect="1" noChangeArrowheads="1"/>
          </p:cNvPicPr>
          <p:nvPr/>
        </p:nvPicPr>
        <p:blipFill>
          <a:blip r:embed="rId2" cstate="print"/>
          <a:srcRect/>
          <a:stretch>
            <a:fillRect/>
          </a:stretch>
        </p:blipFill>
        <p:spPr bwMode="auto">
          <a:xfrm>
            <a:off x="5429256" y="4214818"/>
            <a:ext cx="2428892" cy="1923331"/>
          </a:xfrm>
          <a:prstGeom prst="rect">
            <a:avLst/>
          </a:prstGeom>
          <a:noFill/>
          <a:ln w="9525">
            <a:noFill/>
            <a:miter lim="800000"/>
            <a:headEnd/>
            <a:tailEnd/>
          </a:ln>
          <a:effectLst/>
        </p:spPr>
      </p:pic>
      <p:sp>
        <p:nvSpPr>
          <p:cNvPr id="1028" name="AutoShape 4" descr="Mapa del Ecuador y sus regiones natura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9" name="Picture 5" descr="C:\Users\Paùl\Downloads\ecuador.jpg"/>
          <p:cNvPicPr>
            <a:picLocks noChangeAspect="1" noChangeArrowheads="1"/>
          </p:cNvPicPr>
          <p:nvPr/>
        </p:nvPicPr>
        <p:blipFill>
          <a:blip r:embed="rId3" cstate="print"/>
          <a:srcRect/>
          <a:stretch>
            <a:fillRect/>
          </a:stretch>
        </p:blipFill>
        <p:spPr bwMode="auto">
          <a:xfrm>
            <a:off x="1100217" y="3550911"/>
            <a:ext cx="4086047" cy="2928934"/>
          </a:xfrm>
          <a:prstGeom prst="rect">
            <a:avLst/>
          </a:prstGeom>
          <a:noFill/>
        </p:spPr>
      </p:pic>
      <p:sp>
        <p:nvSpPr>
          <p:cNvPr id="7" name="6 CuadroTexto"/>
          <p:cNvSpPr txBox="1"/>
          <p:nvPr/>
        </p:nvSpPr>
        <p:spPr>
          <a:xfrm>
            <a:off x="6000760" y="3929066"/>
            <a:ext cx="2143140" cy="369332"/>
          </a:xfrm>
          <a:prstGeom prst="rect">
            <a:avLst/>
          </a:prstGeom>
          <a:noFill/>
        </p:spPr>
        <p:txBody>
          <a:bodyPr wrap="square" rtlCol="0">
            <a:spAutoFit/>
          </a:bodyPr>
          <a:lstStyle/>
          <a:p>
            <a:r>
              <a:rPr lang="es-ES" dirty="0">
                <a:latin typeface="Arial" pitchFamily="34" charset="0"/>
                <a:cs typeface="Arial" pitchFamily="34" charset="0"/>
              </a:rPr>
              <a:t>PPC: 0,58 Kg/día</a:t>
            </a:r>
          </a:p>
        </p:txBody>
      </p:sp>
      <p:sp>
        <p:nvSpPr>
          <p:cNvPr id="8" name="7 CuadroTexto"/>
          <p:cNvSpPr txBox="1"/>
          <p:nvPr/>
        </p:nvSpPr>
        <p:spPr>
          <a:xfrm>
            <a:off x="4071934" y="6357958"/>
            <a:ext cx="2071702" cy="253916"/>
          </a:xfrm>
          <a:prstGeom prst="rect">
            <a:avLst/>
          </a:prstGeom>
          <a:noFill/>
        </p:spPr>
        <p:txBody>
          <a:bodyPr wrap="square" rtlCol="0">
            <a:spAutoFit/>
          </a:bodyPr>
          <a:lstStyle/>
          <a:p>
            <a:r>
              <a:rPr lang="es-ES" sz="1050" dirty="0">
                <a:latin typeface="Arial" pitchFamily="34" charset="0"/>
                <a:cs typeface="Arial" pitchFamily="34" charset="0"/>
              </a:rPr>
              <a:t>Fuente: INEC &amp; AME, 2016</a:t>
            </a:r>
          </a:p>
        </p:txBody>
      </p:sp>
      <p:pic>
        <p:nvPicPr>
          <p:cNvPr id="9" name="Picture 2" descr="Resultado de imagen para logo espe">
            <a:extLst>
              <a:ext uri="{FF2B5EF4-FFF2-40B4-BE49-F238E27FC236}">
                <a16:creationId xmlns:a16="http://schemas.microsoft.com/office/drawing/2014/main" id="{8BD5F265-964B-4798-A63E-BBC84AF6CF4B}"/>
              </a:ext>
            </a:extLst>
          </p:cNvPr>
          <p:cNvPicPr>
            <a:picLocks noChangeAspect="1" noChangeArrowheads="1"/>
          </p:cNvPicPr>
          <p:nvPr/>
        </p:nvPicPr>
        <p:blipFill>
          <a:blip r:embed="rId4" cstate="print"/>
          <a:srcRect/>
          <a:stretch>
            <a:fillRect/>
          </a:stretch>
        </p:blipFill>
        <p:spPr bwMode="auto">
          <a:xfrm>
            <a:off x="7643834" y="184793"/>
            <a:ext cx="1255473" cy="10430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randombar(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3AE7178-697D-42F5-954A-2CDB7611A476}"/>
              </a:ext>
            </a:extLst>
          </p:cNvPr>
          <p:cNvSpPr>
            <a:spLocks noGrp="1"/>
          </p:cNvSpPr>
          <p:nvPr>
            <p:ph idx="1"/>
          </p:nvPr>
        </p:nvSpPr>
        <p:spPr/>
        <p:txBody>
          <a:bodyPr/>
          <a:lstStyle/>
          <a:p>
            <a:r>
              <a:rPr lang="es-ES" sz="1800" spc="-5" dirty="0">
                <a:effectLst/>
                <a:latin typeface="Times New Roman" panose="02020603050405020304" pitchFamily="18" charset="0"/>
                <a:ea typeface="Times New Roman" panose="02020603050405020304" pitchFamily="18" charset="0"/>
              </a:rPr>
              <a:t>El análisis granulométrico nos permite determinar el comportamiento ingenieril de los materiales, cuando se trata de arcillas o limos este ensayo debe ir acompañado de un ensayo de plasticidad (IP), </a:t>
            </a:r>
            <a:endParaRPr lang="es-EC" dirty="0"/>
          </a:p>
        </p:txBody>
      </p:sp>
      <p:sp>
        <p:nvSpPr>
          <p:cNvPr id="4" name="Título 1">
            <a:extLst>
              <a:ext uri="{FF2B5EF4-FFF2-40B4-BE49-F238E27FC236}">
                <a16:creationId xmlns:a16="http://schemas.microsoft.com/office/drawing/2014/main" id="{52A7BD46-6918-4B0A-8A69-3A9DC4272E1D}"/>
              </a:ext>
            </a:extLst>
          </p:cNvPr>
          <p:cNvSpPr>
            <a:spLocks noGrp="1"/>
          </p:cNvSpPr>
          <p:nvPr>
            <p:ph type="title"/>
          </p:nvPr>
        </p:nvSpPr>
        <p:spPr>
          <a:xfrm>
            <a:off x="323528" y="531152"/>
            <a:ext cx="8229600" cy="1143000"/>
          </a:xfrm>
        </p:spPr>
        <p:txBody>
          <a:bodyPr>
            <a:normAutofit/>
          </a:bodyPr>
          <a:lstStyle/>
          <a:p>
            <a:r>
              <a:rPr lang="es-ES" sz="2800" dirty="0"/>
              <a:t>Ensayo Granulométrico</a:t>
            </a:r>
            <a:endParaRPr lang="es-EC" sz="2800" dirty="0"/>
          </a:p>
        </p:txBody>
      </p:sp>
      <p:pic>
        <p:nvPicPr>
          <p:cNvPr id="6" name="Imagen 5">
            <a:extLst>
              <a:ext uri="{FF2B5EF4-FFF2-40B4-BE49-F238E27FC236}">
                <a16:creationId xmlns:a16="http://schemas.microsoft.com/office/drawing/2014/main" id="{18B214FC-5737-424D-87DE-A0FB02DC3475}"/>
              </a:ext>
            </a:extLst>
          </p:cNvPr>
          <p:cNvPicPr>
            <a:picLocks noChangeAspect="1"/>
          </p:cNvPicPr>
          <p:nvPr/>
        </p:nvPicPr>
        <p:blipFill>
          <a:blip r:embed="rId2"/>
          <a:stretch>
            <a:fillRect/>
          </a:stretch>
        </p:blipFill>
        <p:spPr>
          <a:xfrm>
            <a:off x="743739" y="3448424"/>
            <a:ext cx="7909885" cy="2489622"/>
          </a:xfrm>
          <a:prstGeom prst="rect">
            <a:avLst/>
          </a:prstGeom>
        </p:spPr>
      </p:pic>
      <p:pic>
        <p:nvPicPr>
          <p:cNvPr id="5" name="Picture 2" descr="Resultado de imagen para logo espe">
            <a:extLst>
              <a:ext uri="{FF2B5EF4-FFF2-40B4-BE49-F238E27FC236}">
                <a16:creationId xmlns:a16="http://schemas.microsoft.com/office/drawing/2014/main" id="{A8860D0F-56C1-48B0-92BC-45F310F82F03}"/>
              </a:ext>
            </a:extLst>
          </p:cNvPr>
          <p:cNvPicPr>
            <a:picLocks noChangeAspect="1" noChangeArrowheads="1"/>
          </p:cNvPicPr>
          <p:nvPr/>
        </p:nvPicPr>
        <p:blipFill>
          <a:blip r:embed="rId3"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6344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A629D-6CD4-47F0-84E8-B71ADE658D6A}"/>
              </a:ext>
            </a:extLst>
          </p:cNvPr>
          <p:cNvSpPr>
            <a:spLocks noGrp="1"/>
          </p:cNvSpPr>
          <p:nvPr>
            <p:ph type="title"/>
          </p:nvPr>
        </p:nvSpPr>
        <p:spPr>
          <a:xfrm>
            <a:off x="445040" y="188640"/>
            <a:ext cx="8229600" cy="1143000"/>
          </a:xfrm>
        </p:spPr>
        <p:txBody>
          <a:bodyPr>
            <a:normAutofit/>
          </a:bodyPr>
          <a:lstStyle/>
          <a:p>
            <a:r>
              <a:rPr lang="es-ES" sz="2800" dirty="0"/>
              <a:t>Coeficiente de Permeabilidad (k)</a:t>
            </a:r>
            <a:endParaRPr lang="es-EC" sz="2800" dirty="0"/>
          </a:p>
        </p:txBody>
      </p:sp>
      <p:sp>
        <p:nvSpPr>
          <p:cNvPr id="3" name="Marcador de contenido 2">
            <a:extLst>
              <a:ext uri="{FF2B5EF4-FFF2-40B4-BE49-F238E27FC236}">
                <a16:creationId xmlns:a16="http://schemas.microsoft.com/office/drawing/2014/main" id="{3FED3EAD-D47D-4ED1-8BC3-7728738BDFA5}"/>
              </a:ext>
            </a:extLst>
          </p:cNvPr>
          <p:cNvSpPr>
            <a:spLocks noGrp="1"/>
          </p:cNvSpPr>
          <p:nvPr>
            <p:ph idx="1"/>
          </p:nvPr>
        </p:nvSpPr>
        <p:spPr>
          <a:xfrm>
            <a:off x="457200" y="1412776"/>
            <a:ext cx="8229600" cy="4911824"/>
          </a:xfrm>
        </p:spPr>
        <p:txBody>
          <a:bodyPr/>
          <a:lstStyle/>
          <a:p>
            <a:r>
              <a:rPr lang="es-EC" sz="1800" spc="-5" dirty="0">
                <a:effectLst/>
                <a:latin typeface="Times New Roman" panose="02020603050405020304" pitchFamily="18" charset="0"/>
                <a:ea typeface="Times New Roman" panose="02020603050405020304" pitchFamily="18" charset="0"/>
              </a:rPr>
              <a:t>La determinación del coeficiente de permeabilidad  se realizó en el laboratorio mediante el ensayo de carga variable .</a:t>
            </a:r>
          </a:p>
          <a:p>
            <a:endParaRPr lang="es-EC" sz="1800" spc="-5" dirty="0">
              <a:latin typeface="Times New Roman" panose="02020603050405020304" pitchFamily="18" charset="0"/>
            </a:endParaRPr>
          </a:p>
          <a:p>
            <a:endParaRPr lang="es-EC" sz="1800" spc="-5" dirty="0">
              <a:latin typeface="Times New Roman" panose="02020603050405020304" pitchFamily="18" charset="0"/>
            </a:endParaRPr>
          </a:p>
          <a:p>
            <a:endParaRPr lang="es-EC" sz="1800" spc="-5" dirty="0">
              <a:latin typeface="Times New Roman" panose="02020603050405020304" pitchFamily="18" charset="0"/>
            </a:endParaRPr>
          </a:p>
          <a:p>
            <a:endParaRPr lang="es-EC" sz="1800" spc="-5" dirty="0">
              <a:latin typeface="Times New Roman" panose="02020603050405020304" pitchFamily="18" charset="0"/>
            </a:endParaRPr>
          </a:p>
          <a:p>
            <a:endParaRPr lang="es-EC" sz="1800" spc="-5" dirty="0">
              <a:latin typeface="Times New Roman" panose="02020603050405020304" pitchFamily="18" charset="0"/>
            </a:endParaRPr>
          </a:p>
          <a:p>
            <a:endParaRPr lang="es-EC" sz="1800" spc="-5" dirty="0">
              <a:latin typeface="Times New Roman" panose="02020603050405020304" pitchFamily="18" charset="0"/>
            </a:endParaRPr>
          </a:p>
          <a:p>
            <a:endParaRPr lang="es-EC" sz="1800" spc="-5" dirty="0">
              <a:latin typeface="Times New Roman" panose="02020603050405020304" pitchFamily="18" charset="0"/>
            </a:endParaRPr>
          </a:p>
          <a:p>
            <a:endParaRPr lang="es-EC" sz="1800" spc="-5" dirty="0">
              <a:latin typeface="Times New Roman" panose="02020603050405020304" pitchFamily="18" charset="0"/>
            </a:endParaRPr>
          </a:p>
          <a:p>
            <a:endParaRPr lang="es-EC" sz="1800" spc="-5" dirty="0">
              <a:latin typeface="Times New Roman" panose="02020603050405020304" pitchFamily="18" charset="0"/>
            </a:endParaRPr>
          </a:p>
        </p:txBody>
      </p:sp>
      <p:pic>
        <p:nvPicPr>
          <p:cNvPr id="5" name="Imagen 4">
            <a:extLst>
              <a:ext uri="{FF2B5EF4-FFF2-40B4-BE49-F238E27FC236}">
                <a16:creationId xmlns:a16="http://schemas.microsoft.com/office/drawing/2014/main" id="{AD3A14AB-A284-4998-B83A-1AF52B30A82F}"/>
              </a:ext>
            </a:extLst>
          </p:cNvPr>
          <p:cNvPicPr>
            <a:picLocks noChangeAspect="1"/>
          </p:cNvPicPr>
          <p:nvPr/>
        </p:nvPicPr>
        <p:blipFill>
          <a:blip r:embed="rId2"/>
          <a:stretch>
            <a:fillRect/>
          </a:stretch>
        </p:blipFill>
        <p:spPr>
          <a:xfrm>
            <a:off x="971600" y="2564904"/>
            <a:ext cx="7343762" cy="2254548"/>
          </a:xfrm>
          <a:prstGeom prst="rect">
            <a:avLst/>
          </a:prstGeom>
        </p:spPr>
      </p:pic>
      <p:pic>
        <p:nvPicPr>
          <p:cNvPr id="6" name="Picture 2" descr="Resultado de imagen para logo espe">
            <a:extLst>
              <a:ext uri="{FF2B5EF4-FFF2-40B4-BE49-F238E27FC236}">
                <a16:creationId xmlns:a16="http://schemas.microsoft.com/office/drawing/2014/main" id="{A984A5F6-EECE-4B2C-84B5-C39F6B5FA6C0}"/>
              </a:ext>
            </a:extLst>
          </p:cNvPr>
          <p:cNvPicPr>
            <a:picLocks noChangeAspect="1" noChangeArrowheads="1"/>
          </p:cNvPicPr>
          <p:nvPr/>
        </p:nvPicPr>
        <p:blipFill>
          <a:blip r:embed="rId3"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296005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817B847-7DD9-4EDC-9CD5-BC193BBAF8B7}"/>
              </a:ext>
            </a:extLst>
          </p:cNvPr>
          <p:cNvSpPr>
            <a:spLocks noGrp="1"/>
          </p:cNvSpPr>
          <p:nvPr>
            <p:ph idx="1"/>
          </p:nvPr>
        </p:nvSpPr>
        <p:spPr>
          <a:xfrm>
            <a:off x="457200" y="1052736"/>
            <a:ext cx="8229600" cy="5271864"/>
          </a:xfrm>
        </p:spPr>
        <p:txBody>
          <a:bodyPr/>
          <a:lstStyle/>
          <a:p>
            <a:r>
              <a:rPr lang="es-ES" sz="2800" spc="-5" dirty="0">
                <a:effectLst/>
                <a:latin typeface="Times New Roman" panose="02020603050405020304" pitchFamily="18" charset="0"/>
                <a:ea typeface="Calibri" panose="020F0502020204030204" pitchFamily="34" charset="0"/>
              </a:rPr>
              <a:t>El coeficiente de permeabilidad resultante de los ensayos realizados bajo la norma ASTMD 2434-68 es de K=1,67x10</a:t>
            </a:r>
            <a:r>
              <a:rPr lang="es-ES" sz="2800" spc="-5" baseline="30000" dirty="0">
                <a:effectLst/>
                <a:latin typeface="Times New Roman" panose="02020603050405020304" pitchFamily="18" charset="0"/>
                <a:ea typeface="Calibri" panose="020F0502020204030204" pitchFamily="34" charset="0"/>
              </a:rPr>
              <a:t>-7</a:t>
            </a:r>
            <a:r>
              <a:rPr lang="es-ES" sz="2800" spc="-5" dirty="0">
                <a:effectLst/>
                <a:latin typeface="Times New Roman" panose="02020603050405020304" pitchFamily="18" charset="0"/>
                <a:ea typeface="Calibri" panose="020F0502020204030204" pitchFamily="34" charset="0"/>
              </a:rPr>
              <a:t> cm/s</a:t>
            </a:r>
            <a:endParaRPr lang="es-EC" dirty="0"/>
          </a:p>
          <a:p>
            <a:endParaRPr lang="es-EC" dirty="0"/>
          </a:p>
        </p:txBody>
      </p:sp>
      <p:pic>
        <p:nvPicPr>
          <p:cNvPr id="7" name="Imagen 6">
            <a:extLst>
              <a:ext uri="{FF2B5EF4-FFF2-40B4-BE49-F238E27FC236}">
                <a16:creationId xmlns:a16="http://schemas.microsoft.com/office/drawing/2014/main" id="{8562E4FC-AF5D-4F6F-B7A0-3681E1351119}"/>
              </a:ext>
            </a:extLst>
          </p:cNvPr>
          <p:cNvPicPr>
            <a:picLocks noChangeAspect="1"/>
          </p:cNvPicPr>
          <p:nvPr/>
        </p:nvPicPr>
        <p:blipFill>
          <a:blip r:embed="rId2"/>
          <a:stretch>
            <a:fillRect/>
          </a:stretch>
        </p:blipFill>
        <p:spPr>
          <a:xfrm>
            <a:off x="440973" y="2657698"/>
            <a:ext cx="8199788" cy="3666902"/>
          </a:xfrm>
          <a:prstGeom prst="rect">
            <a:avLst/>
          </a:prstGeom>
        </p:spPr>
      </p:pic>
    </p:spTree>
    <p:extLst>
      <p:ext uri="{BB962C8B-B14F-4D97-AF65-F5344CB8AC3E}">
        <p14:creationId xmlns:p14="http://schemas.microsoft.com/office/powerpoint/2010/main" val="32779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F7978-86C8-418F-9CA1-6616037898A8}"/>
              </a:ext>
            </a:extLst>
          </p:cNvPr>
          <p:cNvSpPr>
            <a:spLocks noGrp="1"/>
          </p:cNvSpPr>
          <p:nvPr>
            <p:ph type="title"/>
          </p:nvPr>
        </p:nvSpPr>
        <p:spPr>
          <a:xfrm>
            <a:off x="395536" y="332656"/>
            <a:ext cx="8229600" cy="1143000"/>
          </a:xfrm>
        </p:spPr>
        <p:txBody>
          <a:bodyPr>
            <a:normAutofit/>
          </a:bodyPr>
          <a:lstStyle/>
          <a:p>
            <a:r>
              <a:rPr lang="es-ES" sz="2800" dirty="0"/>
              <a:t>Comparación</a:t>
            </a:r>
            <a:endParaRPr lang="es-EC" sz="2800" dirty="0"/>
          </a:p>
        </p:txBody>
      </p:sp>
      <p:pic>
        <p:nvPicPr>
          <p:cNvPr id="5" name="Imagen 4">
            <a:extLst>
              <a:ext uri="{FF2B5EF4-FFF2-40B4-BE49-F238E27FC236}">
                <a16:creationId xmlns:a16="http://schemas.microsoft.com/office/drawing/2014/main" id="{04F85E1A-9C40-4F75-BA39-D90E9EFC8F71}"/>
              </a:ext>
            </a:extLst>
          </p:cNvPr>
          <p:cNvPicPr>
            <a:picLocks noChangeAspect="1"/>
          </p:cNvPicPr>
          <p:nvPr/>
        </p:nvPicPr>
        <p:blipFill>
          <a:blip r:embed="rId2"/>
          <a:stretch>
            <a:fillRect/>
          </a:stretch>
        </p:blipFill>
        <p:spPr>
          <a:xfrm>
            <a:off x="0" y="1772816"/>
            <a:ext cx="8715178" cy="4752528"/>
          </a:xfrm>
          <a:prstGeom prst="rect">
            <a:avLst/>
          </a:prstGeom>
        </p:spPr>
      </p:pic>
      <p:pic>
        <p:nvPicPr>
          <p:cNvPr id="4" name="Picture 2" descr="Resultado de imagen para logo espe">
            <a:extLst>
              <a:ext uri="{FF2B5EF4-FFF2-40B4-BE49-F238E27FC236}">
                <a16:creationId xmlns:a16="http://schemas.microsoft.com/office/drawing/2014/main" id="{0DE49311-5FF4-4261-89D2-5E971EEF715E}"/>
              </a:ext>
            </a:extLst>
          </p:cNvPr>
          <p:cNvPicPr>
            <a:picLocks noChangeAspect="1" noChangeArrowheads="1"/>
          </p:cNvPicPr>
          <p:nvPr/>
        </p:nvPicPr>
        <p:blipFill>
          <a:blip r:embed="rId3"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261495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ACE02C-B308-4B1B-B6E5-AA4396AC7665}"/>
              </a:ext>
            </a:extLst>
          </p:cNvPr>
          <p:cNvSpPr>
            <a:spLocks noGrp="1"/>
          </p:cNvSpPr>
          <p:nvPr>
            <p:ph idx="1"/>
          </p:nvPr>
        </p:nvSpPr>
        <p:spPr>
          <a:xfrm>
            <a:off x="457200" y="980728"/>
            <a:ext cx="8229600" cy="5343872"/>
          </a:xfrm>
        </p:spPr>
        <p:txBody>
          <a:bodyPr>
            <a:normAutofit/>
          </a:bodyPr>
          <a:lstStyle/>
          <a:p>
            <a:pPr marR="21590" algn="just">
              <a:lnSpc>
                <a:spcPct val="150000"/>
              </a:lnSpc>
              <a:spcAft>
                <a:spcPts val="1000"/>
              </a:spcAft>
              <a:tabLst>
                <a:tab pos="228600" algn="l"/>
              </a:tabLst>
            </a:pPr>
            <a:r>
              <a:rPr lang="es-ES" sz="1800" spc="-5" dirty="0">
                <a:effectLst/>
                <a:latin typeface="Times New Roman" panose="02020603050405020304" pitchFamily="18" charset="0"/>
                <a:ea typeface="Times New Roman" panose="02020603050405020304" pitchFamily="18" charset="0"/>
                <a:cs typeface="Times New Roman" panose="02020603050405020304" pitchFamily="18" charset="0"/>
              </a:rPr>
              <a:t>El proceso de instalación de arcilla es un proceso relativamente sencillo ya que el material presenta una granulometría uniforme, la compactación de la arcilla es una de las etapas de mayor importancia luego de vertido el material con camiones tipo volqueta un rodillo debe realizar la compactación del mismo dejando una capa de espesor minino de 0.30 cm en concordancia con los estudios realizados por Chamba-Morales 2019.</a:t>
            </a:r>
          </a:p>
          <a:p>
            <a:pPr marR="21590" algn="just">
              <a:lnSpc>
                <a:spcPct val="150000"/>
              </a:lnSpc>
              <a:spcAft>
                <a:spcPts val="1000"/>
              </a:spcAft>
              <a:tabLst>
                <a:tab pos="228600" algn="l"/>
              </a:tabLs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21590" algn="just">
              <a:lnSpc>
                <a:spcPct val="150000"/>
              </a:lnSpc>
              <a:spcAft>
                <a:spcPts val="1000"/>
              </a:spcAft>
              <a:tabLst>
                <a:tab pos="228600" algn="l"/>
              </a:tabLst>
            </a:pPr>
            <a:r>
              <a:rPr lang="es-ES" sz="1800" spc="-5" dirty="0">
                <a:effectLst/>
                <a:latin typeface="Times New Roman" panose="02020603050405020304" pitchFamily="18" charset="0"/>
                <a:ea typeface="Times New Roman" panose="02020603050405020304" pitchFamily="18" charset="0"/>
                <a:cs typeface="Times New Roman" panose="02020603050405020304" pitchFamily="18" charset="0"/>
              </a:rPr>
              <a:t>La instalación de la geomembrana se realiza de acuerdo a las especificaciones del fabricante para garantizar su efectividad y perdurabilidad conforme lo indica Ávila A. 2018, por lo que el costo es de 8 $/m</a:t>
            </a:r>
            <a:r>
              <a:rPr lang="es-ES" sz="1800" spc="-5" baseline="30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s-ES" sz="1800" spc="-5" dirty="0">
                <a:effectLst/>
                <a:latin typeface="Times New Roman" panose="02020603050405020304" pitchFamily="18" charset="0"/>
                <a:ea typeface="Times New Roman" panose="02020603050405020304" pitchFamily="18" charset="0"/>
                <a:cs typeface="Times New Roman" panose="02020603050405020304" pitchFamily="18" charset="0"/>
              </a:rPr>
              <a:t>  y ya considera la instalación por parte del proveedor.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EC" dirty="0"/>
          </a:p>
        </p:txBody>
      </p:sp>
      <p:pic>
        <p:nvPicPr>
          <p:cNvPr id="5" name="Imagen 4">
            <a:extLst>
              <a:ext uri="{FF2B5EF4-FFF2-40B4-BE49-F238E27FC236}">
                <a16:creationId xmlns:a16="http://schemas.microsoft.com/office/drawing/2014/main" id="{91C9AEC3-B94D-4597-8569-848CAEEE50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311"/>
          <a:stretch/>
        </p:blipFill>
        <p:spPr>
          <a:xfrm>
            <a:off x="6287448" y="3094166"/>
            <a:ext cx="2293845" cy="1198930"/>
          </a:xfrm>
          <a:prstGeom prst="rect">
            <a:avLst/>
          </a:prstGeom>
        </p:spPr>
      </p:pic>
      <p:pic>
        <p:nvPicPr>
          <p:cNvPr id="4" name="Picture 2" descr="Resultado de imagen para logo espe">
            <a:extLst>
              <a:ext uri="{FF2B5EF4-FFF2-40B4-BE49-F238E27FC236}">
                <a16:creationId xmlns:a16="http://schemas.microsoft.com/office/drawing/2014/main" id="{12C7DC6B-79C9-4B25-AF75-446A856E119C}"/>
              </a:ext>
            </a:extLst>
          </p:cNvPr>
          <p:cNvPicPr>
            <a:picLocks noChangeAspect="1" noChangeArrowheads="1"/>
          </p:cNvPicPr>
          <p:nvPr/>
        </p:nvPicPr>
        <p:blipFill>
          <a:blip r:embed="rId3"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9373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565EF-3CCD-431C-AADD-C14B26EEA9C5}"/>
              </a:ext>
            </a:extLst>
          </p:cNvPr>
          <p:cNvSpPr>
            <a:spLocks noGrp="1"/>
          </p:cNvSpPr>
          <p:nvPr>
            <p:ph type="title"/>
          </p:nvPr>
        </p:nvSpPr>
        <p:spPr>
          <a:xfrm>
            <a:off x="539552" y="188640"/>
            <a:ext cx="8229600" cy="1143000"/>
          </a:xfrm>
        </p:spPr>
        <p:txBody>
          <a:bodyPr>
            <a:normAutofit/>
          </a:bodyPr>
          <a:lstStyle/>
          <a:p>
            <a:r>
              <a:rPr lang="es-ES" sz="2800" dirty="0"/>
              <a:t>Conclusiones</a:t>
            </a:r>
            <a:endParaRPr lang="es-EC" sz="2800" dirty="0"/>
          </a:p>
        </p:txBody>
      </p:sp>
      <p:sp>
        <p:nvSpPr>
          <p:cNvPr id="3" name="Marcador de contenido 2">
            <a:extLst>
              <a:ext uri="{FF2B5EF4-FFF2-40B4-BE49-F238E27FC236}">
                <a16:creationId xmlns:a16="http://schemas.microsoft.com/office/drawing/2014/main" id="{403E8694-2323-440B-B48C-8F468728B206}"/>
              </a:ext>
            </a:extLst>
          </p:cNvPr>
          <p:cNvSpPr>
            <a:spLocks noGrp="1"/>
          </p:cNvSpPr>
          <p:nvPr>
            <p:ph idx="1"/>
          </p:nvPr>
        </p:nvSpPr>
        <p:spPr>
          <a:xfrm>
            <a:off x="457200" y="1556792"/>
            <a:ext cx="8229600" cy="5112568"/>
          </a:xfrm>
        </p:spPr>
        <p:txBody>
          <a:bodyPr>
            <a:normAutofit fontScale="85000" lnSpcReduction="10000"/>
          </a:bodyPr>
          <a:lstStyle/>
          <a:p>
            <a:pPr marL="342900" marR="21590" lvl="0" indent="-342900" algn="just">
              <a:lnSpc>
                <a:spcPct val="150000"/>
              </a:lnSpc>
              <a:spcAft>
                <a:spcPts val="1000"/>
              </a:spcAft>
              <a:buFont typeface="Wingdings" panose="05000000000000000000" pitchFamily="2" charset="2"/>
              <a:buChar char=""/>
            </a:pP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La superficie del relleno sanitario de la ciudad de Tulcán es de 9,6 hectáreas, presenta una morfología irregular, pendiente moderada con un rango que varía entre 15% a 30% y la superficie que debe ser impermeabilizada con una capa de cobertura final es de 25545 m</a:t>
            </a:r>
            <a:r>
              <a:rPr lang="es-ES" sz="1800" spc="-5"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21590" lvl="0" indent="-342900" algn="just">
              <a:lnSpc>
                <a:spcPct val="150000"/>
              </a:lnSpc>
              <a:spcAft>
                <a:spcPts val="1000"/>
              </a:spcAft>
              <a:buFont typeface="Wingdings" panose="05000000000000000000" pitchFamily="2" charset="2"/>
              <a:buChar char=""/>
            </a:pP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Los resultados obtenidos en los análisis de las muestras, permiten definir que estas presentan un coeficiente de uniformidad granulométrico menor a 5 que las clasifica dentro de arcillas limosas, con un coeficiente de permeabilidad promedio K=1,67x10</a:t>
            </a:r>
            <a:r>
              <a:rPr lang="es-ES" sz="1800" spc="-5" baseline="30000" dirty="0">
                <a:effectLst/>
                <a:latin typeface="Times New Roman" panose="02020603050405020304" pitchFamily="18" charset="0"/>
                <a:ea typeface="Calibri" panose="020F0502020204030204" pitchFamily="34" charset="0"/>
                <a:cs typeface="Times New Roman" panose="02020603050405020304" pitchFamily="18" charset="0"/>
              </a:rPr>
              <a:t>-7</a:t>
            </a: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 cm/s; son arcillas de media a baja plasticidad (CL), con un índice de plasticidad (IP) entre 16 y 17, y un porcentaje de humedad óptima de 19 a 20.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0">
              <a:lnSpc>
                <a:spcPct val="115000"/>
              </a:lnSpc>
              <a:buNone/>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21590" lvl="0" indent="-342900" algn="just">
              <a:lnSpc>
                <a:spcPct val="150000"/>
              </a:lnSpc>
              <a:spcAft>
                <a:spcPts val="1000"/>
              </a:spcAft>
              <a:buFont typeface="Wingdings" panose="05000000000000000000" pitchFamily="2" charset="2"/>
              <a:buChar char=""/>
            </a:pP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El coeficiente de permeabilidad resultante de los ensayos realizados bajo la norma ASTMD 2434-68 es de K=1,67x10</a:t>
            </a:r>
            <a:r>
              <a:rPr lang="es-ES" sz="1800" spc="-5" baseline="30000" dirty="0">
                <a:effectLst/>
                <a:latin typeface="Times New Roman" panose="02020603050405020304" pitchFamily="18" charset="0"/>
                <a:ea typeface="Calibri" panose="020F0502020204030204" pitchFamily="34" charset="0"/>
                <a:cs typeface="Times New Roman" panose="02020603050405020304" pitchFamily="18" charset="0"/>
              </a:rPr>
              <a:t>-7</a:t>
            </a: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 cm/s, por lo se puede concluir que es una arcilla apta para la construcción de barreras impermeables ideal para evitar problemas como agrietamientos y escorrentías.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EC" dirty="0"/>
          </a:p>
        </p:txBody>
      </p:sp>
      <p:pic>
        <p:nvPicPr>
          <p:cNvPr id="4" name="Picture 2" descr="Resultado de imagen para logo espe">
            <a:extLst>
              <a:ext uri="{FF2B5EF4-FFF2-40B4-BE49-F238E27FC236}">
                <a16:creationId xmlns:a16="http://schemas.microsoft.com/office/drawing/2014/main" id="{6EA24C24-93CE-4AF7-89FB-8917FD9FE5B2}"/>
              </a:ext>
            </a:extLst>
          </p:cNvPr>
          <p:cNvPicPr>
            <a:picLocks noChangeAspect="1" noChangeArrowheads="1"/>
          </p:cNvPicPr>
          <p:nvPr/>
        </p:nvPicPr>
        <p:blipFill>
          <a:blip r:embed="rId2"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2212068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8592C5-2814-4A8A-A20E-4A1B67DF0810}"/>
              </a:ext>
            </a:extLst>
          </p:cNvPr>
          <p:cNvSpPr>
            <a:spLocks noGrp="1"/>
          </p:cNvSpPr>
          <p:nvPr>
            <p:ph idx="1"/>
          </p:nvPr>
        </p:nvSpPr>
        <p:spPr>
          <a:xfrm>
            <a:off x="457200" y="908720"/>
            <a:ext cx="8229600" cy="5415880"/>
          </a:xfrm>
        </p:spPr>
        <p:txBody>
          <a:bodyPr>
            <a:normAutofit/>
          </a:bodyPr>
          <a:lstStyle/>
          <a:p>
            <a:pPr marL="342900" marR="21590" lvl="0" indent="-342900" algn="just">
              <a:lnSpc>
                <a:spcPct val="150000"/>
              </a:lnSpc>
              <a:spcAft>
                <a:spcPts val="1000"/>
              </a:spcAft>
              <a:buFont typeface="Wingdings" panose="05000000000000000000" pitchFamily="2" charset="2"/>
              <a:buChar char=""/>
            </a:pP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La geomembrana es un material muy utilizado en muchos rellenos sanitarios del país, existen algunos tipos de acuerdo a su composición, entre los más utilizados está la de polietileno de alta densidad (HDPE) y polietileno de baja densidad (LLDPE), ya que presentan propiedades como: resistencia a la corrosión, resiste a altas temperaturas (&gt;100ºC), presenta un coeficiente de permeabilidad de k=10</a:t>
            </a:r>
            <a:r>
              <a:rPr lang="es-ES" sz="1800" spc="-5" baseline="30000" dirty="0">
                <a:effectLst/>
                <a:latin typeface="Times New Roman" panose="02020603050405020304" pitchFamily="18" charset="0"/>
                <a:ea typeface="Calibri" panose="020F0502020204030204" pitchFamily="34" charset="0"/>
                <a:cs typeface="Times New Roman" panose="02020603050405020304" pitchFamily="18" charset="0"/>
              </a:rPr>
              <a:t>13</a:t>
            </a: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 la vida útil es de 200 años. Además, el costo de implantación calculado para el relleno sanitario de Tulcán es de 8 $/m</a:t>
            </a:r>
            <a:r>
              <a:rPr lang="es-ES" sz="1800" spc="-5"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 lo que significa que para el área a ser clausurada es de aproximadamente 204360 dólares.</a:t>
            </a:r>
          </a:p>
        </p:txBody>
      </p:sp>
      <p:pic>
        <p:nvPicPr>
          <p:cNvPr id="4" name="Picture 2" descr="Resultado de imagen para logo espe">
            <a:extLst>
              <a:ext uri="{FF2B5EF4-FFF2-40B4-BE49-F238E27FC236}">
                <a16:creationId xmlns:a16="http://schemas.microsoft.com/office/drawing/2014/main" id="{B9F760E0-47A9-4BC2-9DCC-015165EA4DB5}"/>
              </a:ext>
            </a:extLst>
          </p:cNvPr>
          <p:cNvPicPr>
            <a:picLocks noChangeAspect="1" noChangeArrowheads="1"/>
          </p:cNvPicPr>
          <p:nvPr/>
        </p:nvPicPr>
        <p:blipFill>
          <a:blip r:embed="rId2"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1469418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48F4E7-3983-44DE-BB36-54707416CEBA}"/>
              </a:ext>
            </a:extLst>
          </p:cNvPr>
          <p:cNvSpPr>
            <a:spLocks noGrp="1"/>
          </p:cNvSpPr>
          <p:nvPr>
            <p:ph idx="1"/>
          </p:nvPr>
        </p:nvSpPr>
        <p:spPr>
          <a:xfrm>
            <a:off x="457200" y="1052736"/>
            <a:ext cx="8229600" cy="5271864"/>
          </a:xfrm>
        </p:spPr>
        <p:txBody>
          <a:bodyPr/>
          <a:lstStyle/>
          <a:p>
            <a:pPr marL="342900" marR="21590" lvl="0" indent="-342900" algn="just">
              <a:lnSpc>
                <a:spcPct val="150000"/>
              </a:lnSpc>
              <a:spcAft>
                <a:spcPts val="1000"/>
              </a:spcAft>
              <a:buFont typeface="Wingdings" panose="05000000000000000000" pitchFamily="2" charset="2"/>
              <a:buChar char=""/>
            </a:pP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La instalación de una capa de cobertura final con arcilla, resulta económicamente rentable en el cierre técnico del relleno sanitario de la ciudad de Tulcán, con un costo aproximado por metro cúbico de 0,50 dólares ya que la arcilla se extraerá del Libre Aprovechamiento concesionado por el Municipio de Tulcán, </a:t>
            </a:r>
            <a:r>
              <a:rPr lang="es-ES" sz="1800" spc="-5" dirty="0" err="1">
                <a:effectLst/>
                <a:latin typeface="Times New Roman" panose="02020603050405020304" pitchFamily="18" charset="0"/>
                <a:ea typeface="Calibri" panose="020F0502020204030204" pitchFamily="34" charset="0"/>
                <a:cs typeface="Times New Roman" panose="02020603050405020304" pitchFamily="18" charset="0"/>
              </a:rPr>
              <a:t>adem</a:t>
            </a:r>
            <a:r>
              <a:rPr lang="es-EC" sz="1800" spc="-5" dirty="0" err="1">
                <a:effectLst/>
                <a:latin typeface="Times New Roman" panose="02020603050405020304" pitchFamily="18" charset="0"/>
                <a:ea typeface="Calibri" panose="020F0502020204030204" pitchFamily="34" charset="0"/>
                <a:cs typeface="Times New Roman" panose="02020603050405020304" pitchFamily="18" charset="0"/>
              </a:rPr>
              <a:t>ás</a:t>
            </a:r>
            <a:r>
              <a:rPr lang="es-EC" sz="1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 se encuentra a una distancia de 2,5 km, utilizando también la maquinaria municipal para la extracción, transporte y compactación de la arcilla, siendo esta una alternativa que ayudará a minimizar los impactos ambientales.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Resultado de imagen para logo espe">
            <a:extLst>
              <a:ext uri="{FF2B5EF4-FFF2-40B4-BE49-F238E27FC236}">
                <a16:creationId xmlns:a16="http://schemas.microsoft.com/office/drawing/2014/main" id="{9E641A48-45EE-43AA-8FBB-455632E7366D}"/>
              </a:ext>
            </a:extLst>
          </p:cNvPr>
          <p:cNvPicPr>
            <a:picLocks noChangeAspect="1" noChangeArrowheads="1"/>
          </p:cNvPicPr>
          <p:nvPr/>
        </p:nvPicPr>
        <p:blipFill>
          <a:blip r:embed="rId2"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217471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8D0CE-BE85-4B53-A69C-45354D3E9B67}"/>
              </a:ext>
            </a:extLst>
          </p:cNvPr>
          <p:cNvSpPr>
            <a:spLocks noGrp="1"/>
          </p:cNvSpPr>
          <p:nvPr>
            <p:ph type="title"/>
          </p:nvPr>
        </p:nvSpPr>
        <p:spPr>
          <a:xfrm>
            <a:off x="395536" y="332656"/>
            <a:ext cx="8229600" cy="1143000"/>
          </a:xfrm>
        </p:spPr>
        <p:txBody>
          <a:bodyPr>
            <a:normAutofit/>
          </a:bodyPr>
          <a:lstStyle/>
          <a:p>
            <a:r>
              <a:rPr lang="es-ES" sz="2800" dirty="0"/>
              <a:t>Recomendaciones</a:t>
            </a:r>
            <a:endParaRPr lang="es-EC" sz="2800" dirty="0"/>
          </a:p>
        </p:txBody>
      </p:sp>
      <p:sp>
        <p:nvSpPr>
          <p:cNvPr id="3" name="Marcador de contenido 2">
            <a:extLst>
              <a:ext uri="{FF2B5EF4-FFF2-40B4-BE49-F238E27FC236}">
                <a16:creationId xmlns:a16="http://schemas.microsoft.com/office/drawing/2014/main" id="{DA9B40BC-6D23-42CD-8E4C-561F4478A6AD}"/>
              </a:ext>
            </a:extLst>
          </p:cNvPr>
          <p:cNvSpPr>
            <a:spLocks noGrp="1"/>
          </p:cNvSpPr>
          <p:nvPr>
            <p:ph idx="1"/>
          </p:nvPr>
        </p:nvSpPr>
        <p:spPr/>
        <p:txBody>
          <a:bodyPr/>
          <a:lstStyle/>
          <a:p>
            <a:pPr algn="just">
              <a:buFont typeface="Wingdings" panose="05000000000000000000" pitchFamily="2" charset="2"/>
              <a:buChar char="Ø"/>
            </a:pP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Se recomienda realizar más estudios de las propiedades de las arcillas en el Ecuador ya que debido a la variedad de formaciones geológicas la composición mineralógica es diferente en cada región, por lo que sus potenciales usos son muy variados.</a:t>
            </a:r>
          </a:p>
          <a:p>
            <a:pPr algn="just">
              <a:buFont typeface="Wingdings" panose="05000000000000000000" pitchFamily="2" charset="2"/>
              <a:buChar char="Ø"/>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es-ES" sz="1800" spc="-5" dirty="0">
                <a:effectLst/>
                <a:latin typeface="Times New Roman" panose="02020603050405020304" pitchFamily="18" charset="0"/>
                <a:ea typeface="Calibri" panose="020F0502020204030204" pitchFamily="34" charset="0"/>
                <a:cs typeface="Times New Roman" panose="02020603050405020304" pitchFamily="18" charset="0"/>
              </a:rPr>
              <a:t>Esta investigación busca brindar una alternativa económicamente rentable y ambientalmente sustentable para que los gobiernos autónomos descentralizados cantonales puedan utilizar en sus rellenos sanitarios y en otras obras de ingeniería como diques y reservorios de agua, ya que mediante análisis de parámetros técnicos puedan caracterizar las arcillas que tienen en sus territorios para poder aprovechar sus propiedades singulares.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Resultado de imagen para logo espe">
            <a:extLst>
              <a:ext uri="{FF2B5EF4-FFF2-40B4-BE49-F238E27FC236}">
                <a16:creationId xmlns:a16="http://schemas.microsoft.com/office/drawing/2014/main" id="{5CB05758-8358-48B0-BD9F-1E2949D0F329}"/>
              </a:ext>
            </a:extLst>
          </p:cNvPr>
          <p:cNvPicPr>
            <a:picLocks noChangeAspect="1" noChangeArrowheads="1"/>
          </p:cNvPicPr>
          <p:nvPr/>
        </p:nvPicPr>
        <p:blipFill>
          <a:blip r:embed="rId2"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131217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3E5E9-BA3C-4756-B3CE-44069C25FB1A}"/>
              </a:ext>
            </a:extLst>
          </p:cNvPr>
          <p:cNvSpPr>
            <a:spLocks noGrp="1"/>
          </p:cNvSpPr>
          <p:nvPr>
            <p:ph type="title"/>
          </p:nvPr>
        </p:nvSpPr>
        <p:spPr>
          <a:xfrm>
            <a:off x="3563888" y="5085184"/>
            <a:ext cx="8229600" cy="1143000"/>
          </a:xfrm>
        </p:spPr>
        <p:txBody>
          <a:bodyPr/>
          <a:lstStyle/>
          <a:p>
            <a:r>
              <a:rPr lang="es-ES" dirty="0"/>
              <a:t>Gracias</a:t>
            </a:r>
            <a:endParaRPr lang="es-EC" dirty="0"/>
          </a:p>
        </p:txBody>
      </p:sp>
      <p:pic>
        <p:nvPicPr>
          <p:cNvPr id="5" name="Imagen 4">
            <a:extLst>
              <a:ext uri="{FF2B5EF4-FFF2-40B4-BE49-F238E27FC236}">
                <a16:creationId xmlns:a16="http://schemas.microsoft.com/office/drawing/2014/main" id="{10900426-E4F1-455A-AF2F-AC6BCF44FA69}"/>
              </a:ext>
            </a:extLst>
          </p:cNvPr>
          <p:cNvPicPr>
            <a:picLocks noChangeAspect="1"/>
          </p:cNvPicPr>
          <p:nvPr/>
        </p:nvPicPr>
        <p:blipFill rotWithShape="1">
          <a:blip r:embed="rId2">
            <a:extLst>
              <a:ext uri="{28A0092B-C50C-407E-A947-70E740481C1C}">
                <a14:useLocalDpi xmlns:a14="http://schemas.microsoft.com/office/drawing/2010/main" val="0"/>
              </a:ext>
            </a:extLst>
          </a:blip>
          <a:srcRect l="46417"/>
          <a:stretch/>
        </p:blipFill>
        <p:spPr>
          <a:xfrm>
            <a:off x="899592" y="980728"/>
            <a:ext cx="7056784" cy="4451623"/>
          </a:xfrm>
          <a:prstGeom prst="rect">
            <a:avLst/>
          </a:prstGeom>
        </p:spPr>
      </p:pic>
    </p:spTree>
    <p:extLst>
      <p:ext uri="{BB962C8B-B14F-4D97-AF65-F5344CB8AC3E}">
        <p14:creationId xmlns:p14="http://schemas.microsoft.com/office/powerpoint/2010/main" val="50914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4857760"/>
            <a:ext cx="8229600" cy="2000240"/>
          </a:xfrm>
        </p:spPr>
        <p:txBody>
          <a:bodyPr>
            <a:normAutofit fontScale="77500" lnSpcReduction="20000"/>
          </a:bodyPr>
          <a:lstStyle/>
          <a:p>
            <a:pPr algn="just"/>
            <a:r>
              <a:rPr lang="es-EC" sz="2800" dirty="0"/>
              <a:t>En el cantón Tulcán, el relleno sanitario que recibe aproximadamente 57 toneladas de basura al día el mismo que se encuentra en funcionamiento desde 1998 </a:t>
            </a:r>
            <a:r>
              <a:rPr lang="es-CO" sz="2800" dirty="0"/>
              <a:t>con todos los permisos habilitantes, respetando la normativa ambiental vigente, y que, además,</a:t>
            </a:r>
            <a:r>
              <a:rPr lang="es-EC" sz="2800" dirty="0"/>
              <a:t> su vida útil está por concluir, es importante y necesario un adecuado cierre del relleno.</a:t>
            </a:r>
            <a:endParaRPr lang="es-ES" sz="2800" dirty="0"/>
          </a:p>
          <a:p>
            <a:endParaRPr lang="es-ES" dirty="0"/>
          </a:p>
        </p:txBody>
      </p:sp>
      <p:pic>
        <p:nvPicPr>
          <p:cNvPr id="4" name="Picture 1" descr="C:\Users\Paùl\Desktop\fotos relleno\IMG_20170810_122230.jpg"/>
          <p:cNvPicPr>
            <a:picLocks noChangeAspect="1" noChangeArrowheads="1"/>
          </p:cNvPicPr>
          <p:nvPr/>
        </p:nvPicPr>
        <p:blipFill>
          <a:blip r:embed="rId2" cstate="print"/>
          <a:srcRect/>
          <a:stretch>
            <a:fillRect/>
          </a:stretch>
        </p:blipFill>
        <p:spPr bwMode="auto">
          <a:xfrm>
            <a:off x="1357290" y="692696"/>
            <a:ext cx="6500858" cy="1714512"/>
          </a:xfrm>
          <a:prstGeom prst="rect">
            <a:avLst/>
          </a:prstGeom>
          <a:noFill/>
        </p:spPr>
      </p:pic>
      <p:sp>
        <p:nvSpPr>
          <p:cNvPr id="5" name="4 CuadroTexto"/>
          <p:cNvSpPr txBox="1"/>
          <p:nvPr/>
        </p:nvSpPr>
        <p:spPr>
          <a:xfrm>
            <a:off x="3428992" y="857232"/>
            <a:ext cx="3429024" cy="369332"/>
          </a:xfrm>
          <a:prstGeom prst="rect">
            <a:avLst/>
          </a:prstGeom>
          <a:noFill/>
        </p:spPr>
        <p:txBody>
          <a:bodyPr wrap="square" rtlCol="0">
            <a:spAutoFit/>
          </a:bodyPr>
          <a:lstStyle/>
          <a:p>
            <a:r>
              <a:rPr lang="es-ES" b="1" dirty="0"/>
              <a:t>Relleno Sanitario Tulcán </a:t>
            </a:r>
          </a:p>
        </p:txBody>
      </p:sp>
      <p:pic>
        <p:nvPicPr>
          <p:cNvPr id="6" name="Picture 3" descr="Resultado de imagen para relleno sanitario de quito"/>
          <p:cNvPicPr>
            <a:picLocks noChangeAspect="1" noChangeArrowheads="1"/>
          </p:cNvPicPr>
          <p:nvPr/>
        </p:nvPicPr>
        <p:blipFill>
          <a:blip r:embed="rId3" cstate="print"/>
          <a:srcRect/>
          <a:stretch>
            <a:fillRect/>
          </a:stretch>
        </p:blipFill>
        <p:spPr bwMode="auto">
          <a:xfrm>
            <a:off x="1357290" y="2571744"/>
            <a:ext cx="6500858" cy="1785950"/>
          </a:xfrm>
          <a:prstGeom prst="rect">
            <a:avLst/>
          </a:prstGeom>
          <a:noFill/>
        </p:spPr>
      </p:pic>
      <p:sp>
        <p:nvSpPr>
          <p:cNvPr id="7" name="6 CuadroTexto"/>
          <p:cNvSpPr txBox="1"/>
          <p:nvPr/>
        </p:nvSpPr>
        <p:spPr>
          <a:xfrm>
            <a:off x="3500430" y="2571744"/>
            <a:ext cx="3429024" cy="369332"/>
          </a:xfrm>
          <a:prstGeom prst="rect">
            <a:avLst/>
          </a:prstGeom>
          <a:noFill/>
        </p:spPr>
        <p:txBody>
          <a:bodyPr wrap="square" rtlCol="0">
            <a:spAutoFit/>
          </a:bodyPr>
          <a:lstStyle/>
          <a:p>
            <a:r>
              <a:rPr lang="es-ES" b="1" dirty="0"/>
              <a:t>Relleno Sanitario Quito </a:t>
            </a:r>
          </a:p>
        </p:txBody>
      </p:sp>
      <p:sp>
        <p:nvSpPr>
          <p:cNvPr id="8" name="7 CuadroTexto"/>
          <p:cNvSpPr txBox="1"/>
          <p:nvPr/>
        </p:nvSpPr>
        <p:spPr>
          <a:xfrm>
            <a:off x="3786182" y="4429132"/>
            <a:ext cx="2286016" cy="276999"/>
          </a:xfrm>
          <a:prstGeom prst="rect">
            <a:avLst/>
          </a:prstGeom>
          <a:noFill/>
        </p:spPr>
        <p:txBody>
          <a:bodyPr wrap="square" rtlCol="0">
            <a:spAutoFit/>
          </a:bodyPr>
          <a:lstStyle/>
          <a:p>
            <a:r>
              <a:rPr lang="es-ES" sz="1200" b="1" dirty="0"/>
              <a:t>Fuente: </a:t>
            </a:r>
            <a:r>
              <a:rPr lang="es-ES" sz="1200" dirty="0"/>
              <a:t>Autor, 2020</a:t>
            </a:r>
          </a:p>
        </p:txBody>
      </p:sp>
      <p:pic>
        <p:nvPicPr>
          <p:cNvPr id="9" name="Picture 2" descr="Resultado de imagen para logo espe">
            <a:extLst>
              <a:ext uri="{FF2B5EF4-FFF2-40B4-BE49-F238E27FC236}">
                <a16:creationId xmlns:a16="http://schemas.microsoft.com/office/drawing/2014/main" id="{F85ED973-6F82-4216-9970-3D7BB6092AF7}"/>
              </a:ext>
            </a:extLst>
          </p:cNvPr>
          <p:cNvPicPr>
            <a:picLocks noChangeAspect="1" noChangeArrowheads="1"/>
          </p:cNvPicPr>
          <p:nvPr/>
        </p:nvPicPr>
        <p:blipFill>
          <a:blip r:embed="rId4" cstate="print"/>
          <a:srcRect/>
          <a:stretch>
            <a:fillRect/>
          </a:stretch>
        </p:blipFill>
        <p:spPr bwMode="auto">
          <a:xfrm>
            <a:off x="7919359" y="26808"/>
            <a:ext cx="1255473" cy="10430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610244"/>
          </a:xfrm>
        </p:spPr>
        <p:txBody>
          <a:bodyPr>
            <a:normAutofit fontScale="55000" lnSpcReduction="20000"/>
          </a:bodyPr>
          <a:lstStyle/>
          <a:p>
            <a:pPr lvl="1"/>
            <a:r>
              <a:rPr lang="es-CO" sz="2900" b="1" dirty="0"/>
              <a:t>Objetivo General del Proyecto</a:t>
            </a:r>
            <a:endParaRPr lang="es-ES" sz="2900" b="1" dirty="0"/>
          </a:p>
          <a:p>
            <a:pPr algn="just"/>
            <a:r>
              <a:rPr lang="es-CO" sz="2900" dirty="0"/>
              <a:t>Comparar técnica y económicamente el uso de </a:t>
            </a:r>
            <a:r>
              <a:rPr lang="es-CO" sz="2900" dirty="0" err="1"/>
              <a:t>geomembrana</a:t>
            </a:r>
            <a:r>
              <a:rPr lang="es-CO" sz="2900" dirty="0"/>
              <a:t> o arcilla en la capa final de cobertura, para minimizar impactos ambientales en el cierre técnico del relleno sanitario de Tulcán.</a:t>
            </a:r>
            <a:endParaRPr lang="es-ES" sz="2900" dirty="0"/>
          </a:p>
          <a:p>
            <a:pPr>
              <a:buNone/>
            </a:pPr>
            <a:r>
              <a:rPr lang="es-CO" sz="2900" dirty="0"/>
              <a:t> </a:t>
            </a:r>
            <a:endParaRPr lang="es-ES" sz="2900" dirty="0"/>
          </a:p>
          <a:p>
            <a:pPr lvl="1"/>
            <a:r>
              <a:rPr lang="es-CO" sz="2900" b="1" dirty="0"/>
              <a:t>Objetivos Específicos</a:t>
            </a:r>
            <a:endParaRPr lang="es-ES" sz="2900" b="1" dirty="0"/>
          </a:p>
          <a:p>
            <a:pPr lvl="0" algn="just"/>
            <a:r>
              <a:rPr lang="es-EC" sz="2900" dirty="0"/>
              <a:t>Definir la morfología y el área que será intervenida en el relleno sanitario mediante   el levantamiento topográfico a detalle con un GPS RTK </a:t>
            </a:r>
            <a:r>
              <a:rPr lang="es-EC" sz="2900" dirty="0" err="1"/>
              <a:t>Geomax</a:t>
            </a:r>
            <a:r>
              <a:rPr lang="es-EC" sz="2900" dirty="0"/>
              <a:t>.</a:t>
            </a:r>
          </a:p>
          <a:p>
            <a:pPr lvl="0" algn="just"/>
            <a:endParaRPr lang="es-ES" sz="2900" dirty="0"/>
          </a:p>
          <a:p>
            <a:pPr lvl="0" algn="just"/>
            <a:r>
              <a:rPr lang="es-EC" sz="2900" dirty="0"/>
              <a:t>Determinar las propiedades físico–mecánicas de la arcilla, realizando ensayos de granulometría, permeabilidad, plasticidad y humedad en laboratorios acreditados en base a las normas ASTM 98.</a:t>
            </a:r>
          </a:p>
          <a:p>
            <a:pPr lvl="0" algn="just"/>
            <a:endParaRPr lang="es-ES" sz="2900" dirty="0"/>
          </a:p>
          <a:p>
            <a:pPr lvl="0" algn="just"/>
            <a:r>
              <a:rPr lang="es-EC" sz="2900" dirty="0"/>
              <a:t>Calcular el coeficiente de permeabilidad de la arcilla, según la norma ASTM D 2434 – 68, que garantice la impermeabilización del suelo para evitar escorrentías que puedan contaminar el suelo y el agua.</a:t>
            </a:r>
          </a:p>
          <a:p>
            <a:pPr lvl="0" algn="just">
              <a:buNone/>
            </a:pPr>
            <a:endParaRPr lang="es-ES" sz="2900" dirty="0"/>
          </a:p>
          <a:p>
            <a:pPr lvl="0" algn="just"/>
            <a:r>
              <a:rPr lang="es-EC" sz="2900" dirty="0"/>
              <a:t>Analizar las características técnicas de la </a:t>
            </a:r>
            <a:r>
              <a:rPr lang="es-EC" sz="2900" dirty="0" err="1"/>
              <a:t>geomembrana</a:t>
            </a:r>
            <a:r>
              <a:rPr lang="es-EC" sz="2900" dirty="0"/>
              <a:t>, tipos, tiempo de vida útil, ventajas y desventajas de su instalación en rellenos sanitarios.</a:t>
            </a:r>
          </a:p>
          <a:p>
            <a:pPr lvl="0" algn="just">
              <a:buNone/>
            </a:pPr>
            <a:endParaRPr lang="es-ES" sz="2900" dirty="0"/>
          </a:p>
          <a:p>
            <a:pPr lvl="0" algn="just"/>
            <a:r>
              <a:rPr lang="es-EC" sz="2900" dirty="0"/>
              <a:t>Analizar la factibilidad de impermeabilizar el suelo con arcilla o </a:t>
            </a:r>
            <a:r>
              <a:rPr lang="es-EC" sz="2900" dirty="0" err="1"/>
              <a:t>geomembrana</a:t>
            </a:r>
            <a:r>
              <a:rPr lang="es-EC" sz="2900" dirty="0"/>
              <a:t> en el cierre técnico del relleno sanitario de manera sustentable para minimizar futuros impactos ambientales realizando controles y </a:t>
            </a:r>
            <a:r>
              <a:rPr lang="es-EC" sz="2900" dirty="0" err="1"/>
              <a:t>monitoreos</a:t>
            </a:r>
            <a:r>
              <a:rPr lang="es-EC" sz="2900" dirty="0"/>
              <a:t> de calidad de agua, suelo y aire, una vez finalizadas las operaciones.</a:t>
            </a:r>
            <a:endParaRPr lang="es-ES" sz="2900" dirty="0"/>
          </a:p>
          <a:p>
            <a:endParaRPr lang="es-ES" dirty="0"/>
          </a:p>
        </p:txBody>
      </p:sp>
      <p:pic>
        <p:nvPicPr>
          <p:cNvPr id="4" name="Picture 2" descr="Resultado de imagen para logo espe">
            <a:extLst>
              <a:ext uri="{FF2B5EF4-FFF2-40B4-BE49-F238E27FC236}">
                <a16:creationId xmlns:a16="http://schemas.microsoft.com/office/drawing/2014/main" id="{22814120-2BBC-4F3F-AA4A-6923C45B5F58}"/>
              </a:ext>
            </a:extLst>
          </p:cNvPr>
          <p:cNvPicPr>
            <a:picLocks noChangeAspect="1" noChangeArrowheads="1"/>
          </p:cNvPicPr>
          <p:nvPr/>
        </p:nvPicPr>
        <p:blipFill>
          <a:blip r:embed="rId2" cstate="print"/>
          <a:srcRect/>
          <a:stretch>
            <a:fillRect/>
          </a:stretch>
        </p:blipFill>
        <p:spPr bwMode="auto">
          <a:xfrm>
            <a:off x="7888527" y="-3043"/>
            <a:ext cx="1255473" cy="104300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571480"/>
            <a:ext cx="8229600" cy="653210"/>
          </a:xfrm>
        </p:spPr>
        <p:txBody>
          <a:bodyPr>
            <a:normAutofit/>
          </a:bodyPr>
          <a:lstStyle/>
          <a:p>
            <a:r>
              <a:rPr lang="es-ES" sz="2800" dirty="0"/>
              <a:t>Área de Estudio</a:t>
            </a:r>
          </a:p>
        </p:txBody>
      </p:sp>
      <p:pic>
        <p:nvPicPr>
          <p:cNvPr id="16386" name="Picture 2"/>
          <p:cNvPicPr>
            <a:picLocks noChangeAspect="1" noChangeArrowheads="1"/>
          </p:cNvPicPr>
          <p:nvPr/>
        </p:nvPicPr>
        <p:blipFill>
          <a:blip r:embed="rId2" cstate="print"/>
          <a:srcRect/>
          <a:stretch>
            <a:fillRect/>
          </a:stretch>
        </p:blipFill>
        <p:spPr bwMode="auto">
          <a:xfrm>
            <a:off x="428596" y="1214422"/>
            <a:ext cx="5143536" cy="2643206"/>
          </a:xfrm>
          <a:prstGeom prst="rect">
            <a:avLst/>
          </a:prstGeom>
          <a:noFill/>
          <a:ln w="9525">
            <a:noFill/>
            <a:miter lim="800000"/>
            <a:headEnd/>
            <a:tailEnd/>
          </a:ln>
          <a:effectLst/>
        </p:spPr>
      </p:pic>
      <p:sp>
        <p:nvSpPr>
          <p:cNvPr id="5" name="4 Llamada con línea 1"/>
          <p:cNvSpPr/>
          <p:nvPr/>
        </p:nvSpPr>
        <p:spPr>
          <a:xfrm>
            <a:off x="6643702" y="1785926"/>
            <a:ext cx="2286016" cy="1285884"/>
          </a:xfrm>
          <a:prstGeom prst="borderCallout1">
            <a:avLst>
              <a:gd name="adj1" fmla="val 49529"/>
              <a:gd name="adj2" fmla="val -572"/>
              <a:gd name="adj3" fmla="val 90211"/>
              <a:gd name="adj4" fmla="val -2519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a:latin typeface="Arial" pitchFamily="34" charset="0"/>
                <a:cs typeface="Arial" pitchFamily="34" charset="0"/>
              </a:rPr>
              <a:t>Provincia del  Carchi, Cantón Tulcán, Parroquia Tulcán, sector la Palizada, Área de 9.6 ha</a:t>
            </a:r>
          </a:p>
        </p:txBody>
      </p:sp>
      <p:pic>
        <p:nvPicPr>
          <p:cNvPr id="16387" name="Picture 3" descr="C:\Users\Paùl\Desktop\Plan Tesis Maestria\260px-Prec.jpg"/>
          <p:cNvPicPr>
            <a:picLocks noChangeAspect="1" noChangeArrowheads="1"/>
          </p:cNvPicPr>
          <p:nvPr/>
        </p:nvPicPr>
        <p:blipFill>
          <a:blip r:embed="rId3" cstate="print"/>
          <a:srcRect/>
          <a:stretch>
            <a:fillRect/>
          </a:stretch>
        </p:blipFill>
        <p:spPr bwMode="auto">
          <a:xfrm>
            <a:off x="571472" y="4143380"/>
            <a:ext cx="3643338" cy="2357454"/>
          </a:xfrm>
          <a:prstGeom prst="rect">
            <a:avLst/>
          </a:prstGeom>
          <a:noFill/>
        </p:spPr>
      </p:pic>
      <p:sp>
        <p:nvSpPr>
          <p:cNvPr id="7" name="6 Llamada con línea 1"/>
          <p:cNvSpPr/>
          <p:nvPr/>
        </p:nvSpPr>
        <p:spPr>
          <a:xfrm>
            <a:off x="6643702" y="4786322"/>
            <a:ext cx="2286016" cy="1285884"/>
          </a:xfrm>
          <a:prstGeom prst="borderCallout1">
            <a:avLst>
              <a:gd name="adj1" fmla="val 49529"/>
              <a:gd name="adj2" fmla="val -572"/>
              <a:gd name="adj3" fmla="val 74291"/>
              <a:gd name="adj4" fmla="val -3057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a:latin typeface="Arial" pitchFamily="34" charset="0"/>
                <a:cs typeface="Arial" pitchFamily="34" charset="0"/>
              </a:rPr>
              <a:t>Relieve: 2800-3200 msnm</a:t>
            </a:r>
          </a:p>
          <a:p>
            <a:pPr algn="ctr"/>
            <a:r>
              <a:rPr lang="es-ES" sz="1400" dirty="0">
                <a:latin typeface="Arial" pitchFamily="34" charset="0"/>
                <a:cs typeface="Arial" pitchFamily="34" charset="0"/>
              </a:rPr>
              <a:t>Temperatura: 4 a 22ºC</a:t>
            </a:r>
          </a:p>
          <a:p>
            <a:pPr algn="ctr"/>
            <a:r>
              <a:rPr lang="es-ES" sz="1400" dirty="0">
                <a:latin typeface="Arial" pitchFamily="34" charset="0"/>
                <a:cs typeface="Arial" pitchFamily="34" charset="0"/>
              </a:rPr>
              <a:t>Precipitaciones: 750 a 1000mm</a:t>
            </a:r>
          </a:p>
        </p:txBody>
      </p:sp>
      <p:sp>
        <p:nvSpPr>
          <p:cNvPr id="8" name="7 CuadroTexto"/>
          <p:cNvSpPr txBox="1"/>
          <p:nvPr/>
        </p:nvSpPr>
        <p:spPr>
          <a:xfrm>
            <a:off x="3571868" y="6429396"/>
            <a:ext cx="1857388" cy="246221"/>
          </a:xfrm>
          <a:prstGeom prst="rect">
            <a:avLst/>
          </a:prstGeom>
          <a:noFill/>
        </p:spPr>
        <p:txBody>
          <a:bodyPr wrap="square" rtlCol="0">
            <a:spAutoFit/>
          </a:bodyPr>
          <a:lstStyle/>
          <a:p>
            <a:r>
              <a:rPr lang="es-ES" sz="1000" dirty="0">
                <a:latin typeface="Arial" pitchFamily="34" charset="0"/>
                <a:cs typeface="Arial" pitchFamily="34" charset="0"/>
              </a:rPr>
              <a:t>Fuente: PDOT , 2016</a:t>
            </a:r>
          </a:p>
        </p:txBody>
      </p:sp>
      <p:pic>
        <p:nvPicPr>
          <p:cNvPr id="9" name="Picture 2" descr="Resultado de imagen para logo espe">
            <a:extLst>
              <a:ext uri="{FF2B5EF4-FFF2-40B4-BE49-F238E27FC236}">
                <a16:creationId xmlns:a16="http://schemas.microsoft.com/office/drawing/2014/main" id="{FF7B8D68-AD1B-4950-B60C-1BD08070FA9D}"/>
              </a:ext>
            </a:extLst>
          </p:cNvPr>
          <p:cNvPicPr>
            <a:picLocks noChangeAspect="1" noChangeArrowheads="1"/>
          </p:cNvPicPr>
          <p:nvPr/>
        </p:nvPicPr>
        <p:blipFill>
          <a:blip r:embed="rId4" cstate="print"/>
          <a:srcRect/>
          <a:stretch>
            <a:fillRect/>
          </a:stretch>
        </p:blipFill>
        <p:spPr bwMode="auto">
          <a:xfrm>
            <a:off x="7786710" y="140378"/>
            <a:ext cx="1255473" cy="10430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387"/>
                                        </p:tgtEl>
                                        <p:attrNameLst>
                                          <p:attrName>style.visibility</p:attrName>
                                        </p:attrNameLst>
                                      </p:cBhvr>
                                      <p:to>
                                        <p:strVal val="visible"/>
                                      </p:to>
                                    </p:set>
                                    <p:animEffect transition="in" filter="wipe(down)">
                                      <p:cBhvr>
                                        <p:cTn id="15" dur="500"/>
                                        <p:tgtEl>
                                          <p:spTgt spid="1638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714348" y="857232"/>
          <a:ext cx="785818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643306" y="5643578"/>
            <a:ext cx="1857388" cy="246221"/>
          </a:xfrm>
          <a:prstGeom prst="rect">
            <a:avLst/>
          </a:prstGeom>
          <a:noFill/>
        </p:spPr>
        <p:txBody>
          <a:bodyPr wrap="square" rtlCol="0">
            <a:spAutoFit/>
          </a:bodyPr>
          <a:lstStyle/>
          <a:p>
            <a:r>
              <a:rPr lang="es-ES" sz="1000" dirty="0">
                <a:latin typeface="Arial" pitchFamily="34" charset="0"/>
                <a:cs typeface="Arial" pitchFamily="34" charset="0"/>
              </a:rPr>
              <a:t>Fuente: </a:t>
            </a:r>
            <a:r>
              <a:rPr lang="es-ES" sz="1000" dirty="0" err="1">
                <a:latin typeface="Arial" pitchFamily="34" charset="0"/>
                <a:cs typeface="Arial" pitchFamily="34" charset="0"/>
              </a:rPr>
              <a:t>Baez</a:t>
            </a:r>
            <a:r>
              <a:rPr lang="es-ES" sz="1000" dirty="0">
                <a:latin typeface="Arial" pitchFamily="34" charset="0"/>
                <a:cs typeface="Arial" pitchFamily="34" charset="0"/>
              </a:rPr>
              <a:t> T, 2009</a:t>
            </a:r>
          </a:p>
        </p:txBody>
      </p:sp>
      <p:pic>
        <p:nvPicPr>
          <p:cNvPr id="5" name="Picture 2" descr="Resultado de imagen para logo espe">
            <a:extLst>
              <a:ext uri="{FF2B5EF4-FFF2-40B4-BE49-F238E27FC236}">
                <a16:creationId xmlns:a16="http://schemas.microsoft.com/office/drawing/2014/main" id="{8E97067C-3FA7-42AF-B61D-F2AE725E0E3D}"/>
              </a:ext>
            </a:extLst>
          </p:cNvPr>
          <p:cNvPicPr>
            <a:picLocks noChangeAspect="1" noChangeArrowheads="1"/>
          </p:cNvPicPr>
          <p:nvPr/>
        </p:nvPicPr>
        <p:blipFill>
          <a:blip r:embed="rId7" cstate="print"/>
          <a:srcRect/>
          <a:stretch>
            <a:fillRect/>
          </a:stretch>
        </p:blipFill>
        <p:spPr bwMode="auto">
          <a:xfrm>
            <a:off x="7944791" y="0"/>
            <a:ext cx="1255473" cy="10430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428596" y="1500174"/>
            <a:ext cx="4048529" cy="4429156"/>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4786314" y="1785926"/>
            <a:ext cx="4170856" cy="3071834"/>
          </a:xfrm>
          <a:prstGeom prst="rect">
            <a:avLst/>
          </a:prstGeom>
          <a:noFill/>
          <a:ln w="9525">
            <a:noFill/>
            <a:miter lim="800000"/>
            <a:headEnd/>
            <a:tailEnd/>
          </a:ln>
          <a:effectLst/>
        </p:spPr>
      </p:pic>
      <p:sp>
        <p:nvSpPr>
          <p:cNvPr id="10" name="1 Título"/>
          <p:cNvSpPr>
            <a:spLocks noGrp="1"/>
          </p:cNvSpPr>
          <p:nvPr>
            <p:ph type="title"/>
          </p:nvPr>
        </p:nvSpPr>
        <p:spPr>
          <a:xfrm>
            <a:off x="642910" y="571480"/>
            <a:ext cx="8229600" cy="653210"/>
          </a:xfrm>
        </p:spPr>
        <p:txBody>
          <a:bodyPr>
            <a:normAutofit/>
          </a:bodyPr>
          <a:lstStyle/>
          <a:p>
            <a:r>
              <a:rPr lang="es-ES" sz="2800" dirty="0"/>
              <a:t>Propiedades de la Arcilla</a:t>
            </a:r>
          </a:p>
        </p:txBody>
      </p:sp>
      <p:pic>
        <p:nvPicPr>
          <p:cNvPr id="5" name="Picture 2" descr="Resultado de imagen para logo espe">
            <a:extLst>
              <a:ext uri="{FF2B5EF4-FFF2-40B4-BE49-F238E27FC236}">
                <a16:creationId xmlns:a16="http://schemas.microsoft.com/office/drawing/2014/main" id="{B27CB14F-6E46-4271-82ED-665FAC7E68D8}"/>
              </a:ext>
            </a:extLst>
          </p:cNvPr>
          <p:cNvPicPr>
            <a:picLocks noChangeAspect="1" noChangeArrowheads="1"/>
          </p:cNvPicPr>
          <p:nvPr/>
        </p:nvPicPr>
        <p:blipFill>
          <a:blip r:embed="rId4" cstate="print"/>
          <a:srcRect/>
          <a:stretch>
            <a:fillRect/>
          </a:stretch>
        </p:blipFill>
        <p:spPr bwMode="auto">
          <a:xfrm>
            <a:off x="7643834" y="184793"/>
            <a:ext cx="1255473" cy="10430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randombar(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wipe(down)">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310285"/>
            <a:ext cx="7002737" cy="4032448"/>
          </a:xfrm>
        </p:spPr>
        <p:txBody>
          <a:bodyPr/>
          <a:lstStyle/>
          <a:p>
            <a:pPr>
              <a:buFont typeface="Wingdings" pitchFamily="2" charset="2"/>
              <a:buChar char="Ø"/>
            </a:pPr>
            <a:r>
              <a:rPr lang="es-EC" dirty="0"/>
              <a:t>•    Químicamente inerte con el agua.</a:t>
            </a:r>
            <a:br>
              <a:rPr lang="es-EC" dirty="0"/>
            </a:br>
            <a:r>
              <a:rPr lang="es-EC" dirty="0"/>
              <a:t>•    Tiempo de degradación muy longevo.</a:t>
            </a:r>
            <a:br>
              <a:rPr lang="es-EC" dirty="0"/>
            </a:br>
            <a:r>
              <a:rPr lang="es-EC" dirty="0"/>
              <a:t>•    Resistente a Hidrocarburos.</a:t>
            </a:r>
            <a:br>
              <a:rPr lang="es-EC" dirty="0"/>
            </a:br>
            <a:r>
              <a:rPr lang="es-EC" dirty="0"/>
              <a:t>•    Resistente a solventes </a:t>
            </a:r>
            <a:r>
              <a:rPr lang="es-EC" dirty="0" err="1"/>
              <a:t>clorinados</a:t>
            </a:r>
            <a:r>
              <a:rPr lang="es-EC" dirty="0"/>
              <a:t> oxigenados y del         petróleo crudo.</a:t>
            </a:r>
            <a:br>
              <a:rPr lang="es-EC" dirty="0"/>
            </a:br>
            <a:r>
              <a:rPr lang="es-EC" dirty="0"/>
              <a:t>•    Resistente a ácidos orgánicos e inorgánicos, metales pesados y sales.</a:t>
            </a:r>
            <a:br>
              <a:rPr lang="es-EC" dirty="0"/>
            </a:br>
            <a:r>
              <a:rPr lang="es-EC" dirty="0"/>
              <a:t>•    Más de 20 años de tiempo de degradación.</a:t>
            </a:r>
            <a:br>
              <a:rPr lang="es-EC" dirty="0"/>
            </a:br>
            <a:r>
              <a:rPr lang="es-EC" dirty="0"/>
              <a:t>•    Facilidad de instalación.</a:t>
            </a:r>
            <a:endParaRPr lang="es-ES" dirty="0"/>
          </a:p>
          <a:p>
            <a:pPr>
              <a:buNone/>
            </a:pPr>
            <a:endParaRPr lang="es-ES" dirty="0"/>
          </a:p>
        </p:txBody>
      </p:sp>
      <p:sp>
        <p:nvSpPr>
          <p:cNvPr id="4" name="1 Título"/>
          <p:cNvSpPr>
            <a:spLocks noGrp="1"/>
          </p:cNvSpPr>
          <p:nvPr>
            <p:ph type="title"/>
          </p:nvPr>
        </p:nvSpPr>
        <p:spPr>
          <a:xfrm>
            <a:off x="601216" y="594731"/>
            <a:ext cx="8229600" cy="653210"/>
          </a:xfrm>
        </p:spPr>
        <p:txBody>
          <a:bodyPr>
            <a:normAutofit/>
          </a:bodyPr>
          <a:lstStyle/>
          <a:p>
            <a:r>
              <a:rPr lang="es-ES" sz="2800" dirty="0"/>
              <a:t>Propiedades de la </a:t>
            </a:r>
            <a:r>
              <a:rPr lang="es-ES" sz="2800" dirty="0" err="1"/>
              <a:t>Geomembrana</a:t>
            </a:r>
            <a:endParaRPr lang="es-ES" sz="2800" dirty="0"/>
          </a:p>
        </p:txBody>
      </p:sp>
      <p:pic>
        <p:nvPicPr>
          <p:cNvPr id="5" name="Picture 2" descr="Resultado de imagen para logo espe">
            <a:extLst>
              <a:ext uri="{FF2B5EF4-FFF2-40B4-BE49-F238E27FC236}">
                <a16:creationId xmlns:a16="http://schemas.microsoft.com/office/drawing/2014/main" id="{A5995AFE-F44C-45C1-901C-7C2CAD4E7893}"/>
              </a:ext>
            </a:extLst>
          </p:cNvPr>
          <p:cNvPicPr>
            <a:picLocks noChangeAspect="1" noChangeArrowheads="1"/>
          </p:cNvPicPr>
          <p:nvPr/>
        </p:nvPicPr>
        <p:blipFill>
          <a:blip r:embed="rId2" cstate="print"/>
          <a:srcRect/>
          <a:stretch>
            <a:fillRect/>
          </a:stretch>
        </p:blipFill>
        <p:spPr bwMode="auto">
          <a:xfrm>
            <a:off x="7643834" y="184793"/>
            <a:ext cx="1255473" cy="1043009"/>
          </a:xfrm>
          <a:prstGeom prst="rect">
            <a:avLst/>
          </a:prstGeom>
          <a:noFill/>
        </p:spPr>
      </p:pic>
      <p:pic>
        <p:nvPicPr>
          <p:cNvPr id="6" name="Imagen 5">
            <a:extLst>
              <a:ext uri="{FF2B5EF4-FFF2-40B4-BE49-F238E27FC236}">
                <a16:creationId xmlns:a16="http://schemas.microsoft.com/office/drawing/2014/main" id="{78585863-3BF3-475E-B0BC-BAAC26196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652730"/>
            <a:ext cx="4468632" cy="20204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5D0DDE-1F35-4FE8-9ACD-6B9D8F83EC85}"/>
              </a:ext>
            </a:extLst>
          </p:cNvPr>
          <p:cNvSpPr>
            <a:spLocks noGrp="1"/>
          </p:cNvSpPr>
          <p:nvPr>
            <p:ph type="title"/>
          </p:nvPr>
        </p:nvSpPr>
        <p:spPr/>
        <p:txBody>
          <a:bodyPr>
            <a:normAutofit fontScale="90000"/>
          </a:bodyPr>
          <a:lstStyle/>
          <a:p>
            <a:r>
              <a:rPr lang="es-EC" sz="2800" b="1" dirty="0">
                <a:effectLst/>
                <a:latin typeface="Times New Roman" panose="02020603050405020304" pitchFamily="18" charset="0"/>
                <a:ea typeface="Calibri" panose="020F0502020204030204" pitchFamily="34" charset="0"/>
                <a:cs typeface="Times New Roman" panose="02020603050405020304" pitchFamily="18" charset="0"/>
              </a:rPr>
              <a:t>Descripción situación actual relleno sanitario de Tulcán </a:t>
            </a:r>
            <a:br>
              <a:rPr lang="es-EC" sz="1800" b="1" dirty="0">
                <a:effectLst/>
                <a:latin typeface="Times New Roman" panose="02020603050405020304" pitchFamily="18" charset="0"/>
                <a:ea typeface="Calibri" panose="020F0502020204030204" pitchFamily="34" charset="0"/>
                <a:cs typeface="Times New Roman" panose="02020603050405020304" pitchFamily="18" charset="0"/>
              </a:rPr>
            </a:br>
            <a:endParaRPr lang="es-EC" dirty="0"/>
          </a:p>
        </p:txBody>
      </p:sp>
      <p:pic>
        <p:nvPicPr>
          <p:cNvPr id="5" name="Imagen 4">
            <a:extLst>
              <a:ext uri="{FF2B5EF4-FFF2-40B4-BE49-F238E27FC236}">
                <a16:creationId xmlns:a16="http://schemas.microsoft.com/office/drawing/2014/main" id="{54E15DA6-4CDC-4CD0-8719-E4FA815264A6}"/>
              </a:ext>
            </a:extLst>
          </p:cNvPr>
          <p:cNvPicPr>
            <a:picLocks noChangeAspect="1"/>
          </p:cNvPicPr>
          <p:nvPr/>
        </p:nvPicPr>
        <p:blipFill>
          <a:blip r:embed="rId2"/>
          <a:stretch>
            <a:fillRect/>
          </a:stretch>
        </p:blipFill>
        <p:spPr>
          <a:xfrm>
            <a:off x="208541" y="1556792"/>
            <a:ext cx="8611931" cy="4672406"/>
          </a:xfrm>
          <a:prstGeom prst="rect">
            <a:avLst/>
          </a:prstGeom>
        </p:spPr>
      </p:pic>
      <p:pic>
        <p:nvPicPr>
          <p:cNvPr id="4" name="Picture 2" descr="Resultado de imagen para logo espe">
            <a:extLst>
              <a:ext uri="{FF2B5EF4-FFF2-40B4-BE49-F238E27FC236}">
                <a16:creationId xmlns:a16="http://schemas.microsoft.com/office/drawing/2014/main" id="{73C846C0-17F1-4085-9E88-43BC7A44EF66}"/>
              </a:ext>
            </a:extLst>
          </p:cNvPr>
          <p:cNvPicPr>
            <a:picLocks noChangeAspect="1" noChangeArrowheads="1"/>
          </p:cNvPicPr>
          <p:nvPr/>
        </p:nvPicPr>
        <p:blipFill>
          <a:blip r:embed="rId3" cstate="print"/>
          <a:srcRect/>
          <a:stretch>
            <a:fillRect/>
          </a:stretch>
        </p:blipFill>
        <p:spPr bwMode="auto">
          <a:xfrm>
            <a:off x="7919359" y="26808"/>
            <a:ext cx="1255473" cy="1043009"/>
          </a:xfrm>
          <a:prstGeom prst="rect">
            <a:avLst/>
          </a:prstGeom>
          <a:noFill/>
        </p:spPr>
      </p:pic>
    </p:spTree>
    <p:extLst>
      <p:ext uri="{BB962C8B-B14F-4D97-AF65-F5344CB8AC3E}">
        <p14:creationId xmlns:p14="http://schemas.microsoft.com/office/powerpoint/2010/main" val="236162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329</TotalTime>
  <Words>1971</Words>
  <Application>Microsoft Office PowerPoint</Application>
  <PresentationFormat>Presentación en pantalla (4:3)</PresentationFormat>
  <Paragraphs>172</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Calibri</vt:lpstr>
      <vt:lpstr>Constantia</vt:lpstr>
      <vt:lpstr>Tahoma</vt:lpstr>
      <vt:lpstr>Times New Roman</vt:lpstr>
      <vt:lpstr>Wingdings</vt:lpstr>
      <vt:lpstr>Wingdings 2</vt:lpstr>
      <vt:lpstr>Flujo</vt:lpstr>
      <vt:lpstr>COMPARACIÓN TÉCNICA, ECONÓMICA Y AMBIENTAL ENTRE GEOMEMBRANA Y ARCILLA PARA IMPERMEABILIZAR LA CAPA DE COBERTURA FINAL DEL RELLENO SANITARIO DE TULCÁN</vt:lpstr>
      <vt:lpstr>INTRODUCCIÓN</vt:lpstr>
      <vt:lpstr>Presentación de PowerPoint</vt:lpstr>
      <vt:lpstr>Presentación de PowerPoint</vt:lpstr>
      <vt:lpstr>Área de Estudio</vt:lpstr>
      <vt:lpstr>Presentación de PowerPoint</vt:lpstr>
      <vt:lpstr>Propiedades de la Arcilla</vt:lpstr>
      <vt:lpstr>Propiedades de la Geomembrana</vt:lpstr>
      <vt:lpstr>Descripción situación actual relleno sanitario de Tulcán  </vt:lpstr>
      <vt:lpstr>Generación de Residuos   </vt:lpstr>
      <vt:lpstr>Presentación de PowerPoint</vt:lpstr>
      <vt:lpstr>Celda diaria  </vt:lpstr>
      <vt:lpstr>Sistema de drenaje de lixiviados </vt:lpstr>
      <vt:lpstr>Instalaciones complementarias </vt:lpstr>
      <vt:lpstr>Principales afectaciones ambientales </vt:lpstr>
      <vt:lpstr>Área de extracción de arcilla</vt:lpstr>
      <vt:lpstr>Ensayos de Laboratorio  </vt:lpstr>
      <vt:lpstr>RESULTADOS Y DISCUSIÓN </vt:lpstr>
      <vt:lpstr>Ensayo Proctor Estándar</vt:lpstr>
      <vt:lpstr>Ensayo Granulométrico</vt:lpstr>
      <vt:lpstr>Coeficiente de Permeabilidad (k)</vt:lpstr>
      <vt:lpstr>Presentación de PowerPoint</vt:lpstr>
      <vt:lpstr>Comparación</vt:lpstr>
      <vt:lpstr>Presentación de PowerPoint</vt:lpstr>
      <vt:lpstr>Conclusiones</vt:lpstr>
      <vt:lpstr>Presentación de PowerPoint</vt:lpstr>
      <vt:lpstr>Presentación de PowerPoint</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COMPARACIÓN TÉCNICA, ECONÓMICA Y AMBIENTAL ENTRE GEOMEMBRANA Y ARCILLA PARA IMPERMEABILIZAR LA CAPA DE COBERTURA FINAL DEL RELLENO SANITARIO DE TULCÁN</dc:title>
  <dc:creator>Paùl</dc:creator>
  <cp:lastModifiedBy>Paúl y M</cp:lastModifiedBy>
  <cp:revision>23</cp:revision>
  <dcterms:created xsi:type="dcterms:W3CDTF">2021-09-30T02:06:41Z</dcterms:created>
  <dcterms:modified xsi:type="dcterms:W3CDTF">2021-10-01T13:45:48Z</dcterms:modified>
</cp:coreProperties>
</file>