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60" r:id="rId2"/>
    <p:sldId id="300" r:id="rId3"/>
    <p:sldId id="373" r:id="rId4"/>
    <p:sldId id="430" r:id="rId5"/>
    <p:sldId id="304" r:id="rId6"/>
    <p:sldId id="509" r:id="rId7"/>
    <p:sldId id="469" r:id="rId8"/>
    <p:sldId id="511" r:id="rId9"/>
    <p:sldId id="471" r:id="rId10"/>
    <p:sldId id="320" r:id="rId11"/>
    <p:sldId id="459" r:id="rId12"/>
    <p:sldId id="514" r:id="rId13"/>
    <p:sldId id="515" r:id="rId14"/>
    <p:sldId id="516" r:id="rId15"/>
    <p:sldId id="517" r:id="rId16"/>
    <p:sldId id="518" r:id="rId17"/>
    <p:sldId id="519" r:id="rId18"/>
    <p:sldId id="461" r:id="rId19"/>
    <p:sldId id="486" r:id="rId20"/>
    <p:sldId id="520" r:id="rId21"/>
    <p:sldId id="472" r:id="rId22"/>
    <p:sldId id="521" r:id="rId23"/>
    <p:sldId id="522" r:id="rId24"/>
    <p:sldId id="464" r:id="rId25"/>
    <p:sldId id="523" r:id="rId26"/>
    <p:sldId id="524" r:id="rId27"/>
    <p:sldId id="525" r:id="rId28"/>
    <p:sldId id="526" r:id="rId29"/>
    <p:sldId id="473" r:id="rId30"/>
    <p:sldId id="527" r:id="rId31"/>
    <p:sldId id="456" r:id="rId32"/>
    <p:sldId id="501" r:id="rId33"/>
    <p:sldId id="528" r:id="rId34"/>
    <p:sldId id="530" r:id="rId35"/>
    <p:sldId id="536" r:id="rId36"/>
    <p:sldId id="531" r:id="rId37"/>
    <p:sldId id="532" r:id="rId38"/>
    <p:sldId id="535" r:id="rId39"/>
    <p:sldId id="533" r:id="rId40"/>
    <p:sldId id="534" r:id="rId41"/>
    <p:sldId id="550" r:id="rId42"/>
    <p:sldId id="551" r:id="rId43"/>
    <p:sldId id="552" r:id="rId44"/>
    <p:sldId id="537" r:id="rId45"/>
    <p:sldId id="538" r:id="rId46"/>
    <p:sldId id="539" r:id="rId47"/>
    <p:sldId id="540" r:id="rId48"/>
    <p:sldId id="541" r:id="rId49"/>
    <p:sldId id="542" r:id="rId50"/>
    <p:sldId id="543" r:id="rId51"/>
    <p:sldId id="544" r:id="rId52"/>
    <p:sldId id="545" r:id="rId53"/>
    <p:sldId id="546" r:id="rId54"/>
    <p:sldId id="549" r:id="rId55"/>
    <p:sldId id="553" r:id="rId56"/>
    <p:sldId id="554" r:id="rId57"/>
    <p:sldId id="547" r:id="rId58"/>
    <p:sldId id="548" r:id="rId59"/>
    <p:sldId id="512" r:id="rId60"/>
    <p:sldId id="555" r:id="rId61"/>
    <p:sldId id="458" r:id="rId62"/>
    <p:sldId id="556" r:id="rId63"/>
    <p:sldId id="452" r:id="rId64"/>
    <p:sldId id="508" r:id="rId6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BBE3BF"/>
    <a:srgbClr val="FF9966"/>
    <a:srgbClr val="FF9900"/>
    <a:srgbClr val="66FF66"/>
    <a:srgbClr val="CC00FF"/>
    <a:srgbClr val="CC0066"/>
    <a:srgbClr val="FFCC00"/>
    <a:srgbClr val="0000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86E7B-2DA0-406C-8880-D91D5060F624}" v="53" dt="2021-07-30T00:17:56.99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63" d="100"/>
          <a:sy n="63" d="100"/>
        </p:scale>
        <p:origin x="58" y="44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TABLAS%20SF7%20URBANO.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esktop\TABLAS%20SF12%20RURAL.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esktop\TABLAS%20SF7%20RURAL.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esktop\TABLAS%20SF12%20RURAL.xls"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TABLAS%20SF12%20URBANO.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TABLAS%20SF7%20URBANO.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TABLAS%20SF12%20URBANO.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TABLAS%20SF7%20URBANO.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TABLAS%20SF12%20URBANO.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esktop\TABLAS%20SF7%20RURAL.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esktop\TABLAS%20SF12%20RURAL.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esktop\TABLAS%20SF7%20RURAL.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Escenario</a:t>
            </a:r>
            <a:r>
              <a:rPr lang="en-US" baseline="0"/>
              <a:t> Urbano SF7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500 mts - SF7</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strRef>
              <c:f>Hoja1!$G$5:$G$25</c:f>
              <c:strCache>
                <c:ptCount val="21"/>
                <c:pt idx="0">
                  <c:v> 13:10:12</c:v>
                </c:pt>
                <c:pt idx="1">
                  <c:v> 13:10:17</c:v>
                </c:pt>
                <c:pt idx="2">
                  <c:v> 13:10:21</c:v>
                </c:pt>
                <c:pt idx="3">
                  <c:v> 13:10:25</c:v>
                </c:pt>
                <c:pt idx="4">
                  <c:v> 13:10:29</c:v>
                </c:pt>
                <c:pt idx="5">
                  <c:v> 13:10:34</c:v>
                </c:pt>
                <c:pt idx="6">
                  <c:v> 13:10:38</c:v>
                </c:pt>
                <c:pt idx="7">
                  <c:v> 13:10:42</c:v>
                </c:pt>
                <c:pt idx="8">
                  <c:v> 13:10:47</c:v>
                </c:pt>
                <c:pt idx="9">
                  <c:v> 13:10:51</c:v>
                </c:pt>
                <c:pt idx="10">
                  <c:v> 13:10:56</c:v>
                </c:pt>
                <c:pt idx="11">
                  <c:v> 13:11:00</c:v>
                </c:pt>
                <c:pt idx="12">
                  <c:v> 13:11:05</c:v>
                </c:pt>
                <c:pt idx="13">
                  <c:v> 13:11:09</c:v>
                </c:pt>
                <c:pt idx="14">
                  <c:v> 13:11:14</c:v>
                </c:pt>
                <c:pt idx="15">
                  <c:v> 13:11:17</c:v>
                </c:pt>
                <c:pt idx="16">
                  <c:v> 13:11:22</c:v>
                </c:pt>
                <c:pt idx="17">
                  <c:v> 13:11:26</c:v>
                </c:pt>
                <c:pt idx="18">
                  <c:v> 13:11:30</c:v>
                </c:pt>
                <c:pt idx="19">
                  <c:v> 13:11:35</c:v>
                </c:pt>
                <c:pt idx="20">
                  <c:v> 13:11:39</c:v>
                </c:pt>
              </c:strCache>
            </c:strRef>
          </c:xVal>
          <c:yVal>
            <c:numRef>
              <c:f>Hoja1!$E$5:$E$25</c:f>
              <c:numCache>
                <c:formatCode>General</c:formatCode>
                <c:ptCount val="21"/>
                <c:pt idx="0">
                  <c:v>-117</c:v>
                </c:pt>
                <c:pt idx="1">
                  <c:v>-111</c:v>
                </c:pt>
                <c:pt idx="2">
                  <c:v>-107</c:v>
                </c:pt>
                <c:pt idx="3">
                  <c:v>-108</c:v>
                </c:pt>
                <c:pt idx="4">
                  <c:v>-106</c:v>
                </c:pt>
                <c:pt idx="5">
                  <c:v>-107</c:v>
                </c:pt>
                <c:pt idx="6">
                  <c:v>-109</c:v>
                </c:pt>
                <c:pt idx="7">
                  <c:v>-104</c:v>
                </c:pt>
                <c:pt idx="8">
                  <c:v>-102</c:v>
                </c:pt>
                <c:pt idx="9">
                  <c:v>-102</c:v>
                </c:pt>
                <c:pt idx="10">
                  <c:v>-103</c:v>
                </c:pt>
                <c:pt idx="11">
                  <c:v>-102</c:v>
                </c:pt>
                <c:pt idx="12">
                  <c:v>-101</c:v>
                </c:pt>
                <c:pt idx="13">
                  <c:v>-101</c:v>
                </c:pt>
                <c:pt idx="14">
                  <c:v>-102</c:v>
                </c:pt>
                <c:pt idx="15">
                  <c:v>-101</c:v>
                </c:pt>
                <c:pt idx="16">
                  <c:v>-101</c:v>
                </c:pt>
                <c:pt idx="17">
                  <c:v>-102</c:v>
                </c:pt>
                <c:pt idx="18">
                  <c:v>-107</c:v>
                </c:pt>
                <c:pt idx="19">
                  <c:v>-108</c:v>
                </c:pt>
                <c:pt idx="20">
                  <c:v>-105</c:v>
                </c:pt>
              </c:numCache>
            </c:numRef>
          </c:yVal>
          <c:smooth val="0"/>
          <c:extLst>
            <c:ext xmlns:c16="http://schemas.microsoft.com/office/drawing/2014/chart" uri="{C3380CC4-5D6E-409C-BE32-E72D297353CC}">
              <c16:uniqueId val="{00000000-B669-4230-BAF4-67E7E06927E3}"/>
            </c:ext>
          </c:extLst>
        </c:ser>
        <c:ser>
          <c:idx val="1"/>
          <c:order val="1"/>
          <c:tx>
            <c:v>1000 mts -SF7</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f>Hoja1!$G$33:$G$52</c:f>
              <c:strCache>
                <c:ptCount val="20"/>
                <c:pt idx="0">
                  <c:v> 11:47:12</c:v>
                </c:pt>
                <c:pt idx="1">
                  <c:v> 11:47:16</c:v>
                </c:pt>
                <c:pt idx="2">
                  <c:v> 11:47:20</c:v>
                </c:pt>
                <c:pt idx="3">
                  <c:v> 11:47:24</c:v>
                </c:pt>
                <c:pt idx="4">
                  <c:v> 11:47:32</c:v>
                </c:pt>
                <c:pt idx="5">
                  <c:v> 11:47:36</c:v>
                </c:pt>
                <c:pt idx="6">
                  <c:v> 11:47:41</c:v>
                </c:pt>
                <c:pt idx="7">
                  <c:v> 11:47:45</c:v>
                </c:pt>
                <c:pt idx="8">
                  <c:v> 11:47:50</c:v>
                </c:pt>
                <c:pt idx="9">
                  <c:v> 11:47:58</c:v>
                </c:pt>
                <c:pt idx="10">
                  <c:v> 11:48:18</c:v>
                </c:pt>
                <c:pt idx="11">
                  <c:v> 11:48:23</c:v>
                </c:pt>
                <c:pt idx="12">
                  <c:v> 11:48:27</c:v>
                </c:pt>
                <c:pt idx="13">
                  <c:v> 11:48:31</c:v>
                </c:pt>
                <c:pt idx="14">
                  <c:v> 11:48:35</c:v>
                </c:pt>
                <c:pt idx="15">
                  <c:v> 11:48:39</c:v>
                </c:pt>
                <c:pt idx="16">
                  <c:v> 11:49:11</c:v>
                </c:pt>
                <c:pt idx="17">
                  <c:v> 11:49:42</c:v>
                </c:pt>
                <c:pt idx="18">
                  <c:v> 11:49:59</c:v>
                </c:pt>
                <c:pt idx="19">
                  <c:v> 11:50:03</c:v>
                </c:pt>
              </c:strCache>
            </c:strRef>
          </c:xVal>
          <c:yVal>
            <c:numRef>
              <c:f>Hoja1!$E$33:$E$52</c:f>
              <c:numCache>
                <c:formatCode>General</c:formatCode>
                <c:ptCount val="20"/>
                <c:pt idx="0">
                  <c:v>-123</c:v>
                </c:pt>
                <c:pt idx="1">
                  <c:v>-123</c:v>
                </c:pt>
                <c:pt idx="2">
                  <c:v>-126</c:v>
                </c:pt>
                <c:pt idx="3">
                  <c:v>-126</c:v>
                </c:pt>
                <c:pt idx="4">
                  <c:v>-126</c:v>
                </c:pt>
                <c:pt idx="5">
                  <c:v>-124</c:v>
                </c:pt>
                <c:pt idx="6">
                  <c:v>-127</c:v>
                </c:pt>
                <c:pt idx="7">
                  <c:v>-125</c:v>
                </c:pt>
                <c:pt idx="8">
                  <c:v>-126</c:v>
                </c:pt>
                <c:pt idx="9">
                  <c:v>-127</c:v>
                </c:pt>
                <c:pt idx="10">
                  <c:v>-126</c:v>
                </c:pt>
                <c:pt idx="11">
                  <c:v>-127</c:v>
                </c:pt>
                <c:pt idx="12">
                  <c:v>-126</c:v>
                </c:pt>
                <c:pt idx="13">
                  <c:v>-127</c:v>
                </c:pt>
                <c:pt idx="14">
                  <c:v>-127</c:v>
                </c:pt>
                <c:pt idx="15">
                  <c:v>-127</c:v>
                </c:pt>
                <c:pt idx="16">
                  <c:v>-126</c:v>
                </c:pt>
                <c:pt idx="17">
                  <c:v>-125</c:v>
                </c:pt>
                <c:pt idx="18">
                  <c:v>-127</c:v>
                </c:pt>
                <c:pt idx="19">
                  <c:v>-125</c:v>
                </c:pt>
              </c:numCache>
            </c:numRef>
          </c:yVal>
          <c:smooth val="0"/>
          <c:extLst>
            <c:ext xmlns:c16="http://schemas.microsoft.com/office/drawing/2014/chart" uri="{C3380CC4-5D6E-409C-BE32-E72D297353CC}">
              <c16:uniqueId val="{00000001-B669-4230-BAF4-67E7E06927E3}"/>
            </c:ext>
          </c:extLst>
        </c:ser>
        <c:ser>
          <c:idx val="2"/>
          <c:order val="2"/>
          <c:tx>
            <c:v>1200 mts - SF7</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f>Hoja1!$G$59:$G$78</c:f>
              <c:strCache>
                <c:ptCount val="20"/>
                <c:pt idx="0">
                  <c:v> 12:04:12</c:v>
                </c:pt>
                <c:pt idx="1">
                  <c:v> 12:04:16</c:v>
                </c:pt>
                <c:pt idx="2">
                  <c:v> 12:04:20</c:v>
                </c:pt>
                <c:pt idx="3">
                  <c:v> 12:04:25</c:v>
                </c:pt>
                <c:pt idx="4">
                  <c:v> 12:04:29</c:v>
                </c:pt>
                <c:pt idx="5">
                  <c:v> 12:04:33</c:v>
                </c:pt>
                <c:pt idx="6">
                  <c:v> 12:04:38</c:v>
                </c:pt>
                <c:pt idx="7">
                  <c:v> 12:04:42</c:v>
                </c:pt>
                <c:pt idx="8">
                  <c:v> 12:04:46</c:v>
                </c:pt>
                <c:pt idx="9">
                  <c:v> 12:04:50</c:v>
                </c:pt>
                <c:pt idx="10">
                  <c:v> 12:04:54</c:v>
                </c:pt>
                <c:pt idx="11">
                  <c:v> 12:04:58</c:v>
                </c:pt>
                <c:pt idx="12">
                  <c:v> 12:05:03</c:v>
                </c:pt>
                <c:pt idx="13">
                  <c:v> 12:05:07</c:v>
                </c:pt>
                <c:pt idx="14">
                  <c:v> 12:05:11</c:v>
                </c:pt>
                <c:pt idx="15">
                  <c:v> 12:05:15</c:v>
                </c:pt>
                <c:pt idx="16">
                  <c:v> 12:05:19</c:v>
                </c:pt>
                <c:pt idx="17">
                  <c:v> 12:05:23</c:v>
                </c:pt>
                <c:pt idx="18">
                  <c:v> 12:05:28</c:v>
                </c:pt>
                <c:pt idx="19">
                  <c:v> 12:05:33</c:v>
                </c:pt>
              </c:strCache>
            </c:strRef>
          </c:xVal>
          <c:yVal>
            <c:numRef>
              <c:f>Hoja1!$E$59:$E$78</c:f>
              <c:numCache>
                <c:formatCode>General</c:formatCode>
                <c:ptCount val="20"/>
                <c:pt idx="0">
                  <c:v>-117</c:v>
                </c:pt>
                <c:pt idx="1">
                  <c:v>-126</c:v>
                </c:pt>
                <c:pt idx="2">
                  <c:v>-125</c:v>
                </c:pt>
                <c:pt idx="3">
                  <c:v>-127</c:v>
                </c:pt>
                <c:pt idx="4">
                  <c:v>-127</c:v>
                </c:pt>
                <c:pt idx="5">
                  <c:v>-126</c:v>
                </c:pt>
                <c:pt idx="6">
                  <c:v>-127</c:v>
                </c:pt>
                <c:pt idx="7">
                  <c:v>-124</c:v>
                </c:pt>
                <c:pt idx="8">
                  <c:v>-125</c:v>
                </c:pt>
                <c:pt idx="9">
                  <c:v>-125</c:v>
                </c:pt>
                <c:pt idx="10">
                  <c:v>-127</c:v>
                </c:pt>
                <c:pt idx="11">
                  <c:v>-127</c:v>
                </c:pt>
                <c:pt idx="12">
                  <c:v>-127</c:v>
                </c:pt>
                <c:pt idx="13">
                  <c:v>-125</c:v>
                </c:pt>
                <c:pt idx="14">
                  <c:v>-124</c:v>
                </c:pt>
                <c:pt idx="15">
                  <c:v>-125</c:v>
                </c:pt>
                <c:pt idx="16">
                  <c:v>-124</c:v>
                </c:pt>
                <c:pt idx="17">
                  <c:v>-124</c:v>
                </c:pt>
                <c:pt idx="18">
                  <c:v>-121</c:v>
                </c:pt>
                <c:pt idx="19">
                  <c:v>-118</c:v>
                </c:pt>
              </c:numCache>
            </c:numRef>
          </c:yVal>
          <c:smooth val="0"/>
          <c:extLst>
            <c:ext xmlns:c16="http://schemas.microsoft.com/office/drawing/2014/chart" uri="{C3380CC4-5D6E-409C-BE32-E72D297353CC}">
              <c16:uniqueId val="{00000002-B669-4230-BAF4-67E7E06927E3}"/>
            </c:ext>
          </c:extLst>
        </c:ser>
        <c:dLbls>
          <c:showLegendKey val="0"/>
          <c:showVal val="0"/>
          <c:showCatName val="0"/>
          <c:showSerName val="0"/>
          <c:showPercent val="0"/>
          <c:showBubbleSize val="0"/>
        </c:dLbls>
        <c:axId val="845073439"/>
        <c:axId val="845074271"/>
      </c:scatterChart>
      <c:valAx>
        <c:axId val="845073439"/>
        <c:scaling>
          <c:orientation val="minMax"/>
          <c:max val="22"/>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074271"/>
        <c:crosses val="autoZero"/>
        <c:crossBetween val="midCat"/>
      </c:valAx>
      <c:valAx>
        <c:axId val="845074271"/>
        <c:scaling>
          <c:orientation val="minMax"/>
          <c:max val="-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07343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RSSI vs Distancia SF12- Rural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13670166229221"/>
          <c:y val="0.17171296296296296"/>
          <c:w val="0.84030774278215226"/>
          <c:h val="0.66320246427529883"/>
        </c:manualLayout>
      </c:layout>
      <c:lineChart>
        <c:grouping val="stacked"/>
        <c:varyColors val="0"/>
        <c:ser>
          <c:idx val="0"/>
          <c:order val="0"/>
          <c:tx>
            <c:strRef>
              <c:f>Hoja2!$E$6:$E$49</c:f>
              <c:strCache>
                <c:ptCount val="4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1160</c:v>
                </c:pt>
                <c:pt idx="18">
                  <c:v>1160</c:v>
                </c:pt>
                <c:pt idx="19">
                  <c:v>1160</c:v>
                </c:pt>
                <c:pt idx="20">
                  <c:v>1160</c:v>
                </c:pt>
                <c:pt idx="21">
                  <c:v>1160</c:v>
                </c:pt>
                <c:pt idx="22">
                  <c:v>1160</c:v>
                </c:pt>
                <c:pt idx="23">
                  <c:v>1160</c:v>
                </c:pt>
                <c:pt idx="24">
                  <c:v>1160</c:v>
                </c:pt>
                <c:pt idx="25">
                  <c:v>1160</c:v>
                </c:pt>
                <c:pt idx="26">
                  <c:v>1160</c:v>
                </c:pt>
                <c:pt idx="27">
                  <c:v>1160</c:v>
                </c:pt>
                <c:pt idx="28">
                  <c:v>1160</c:v>
                </c:pt>
                <c:pt idx="29">
                  <c:v>1160</c:v>
                </c:pt>
                <c:pt idx="30">
                  <c:v>1160</c:v>
                </c:pt>
                <c:pt idx="31">
                  <c:v>1160</c:v>
                </c:pt>
                <c:pt idx="32">
                  <c:v>1500</c:v>
                </c:pt>
                <c:pt idx="33">
                  <c:v>1500</c:v>
                </c:pt>
                <c:pt idx="34">
                  <c:v>1500</c:v>
                </c:pt>
                <c:pt idx="35">
                  <c:v>1500</c:v>
                </c:pt>
                <c:pt idx="36">
                  <c:v>1500</c:v>
                </c:pt>
                <c:pt idx="37">
                  <c:v>1500</c:v>
                </c:pt>
                <c:pt idx="38">
                  <c:v>1500</c:v>
                </c:pt>
                <c:pt idx="39">
                  <c:v>1500</c:v>
                </c:pt>
                <c:pt idx="40">
                  <c:v>1500</c:v>
                </c:pt>
                <c:pt idx="41">
                  <c:v>1500</c:v>
                </c:pt>
                <c:pt idx="42">
                  <c:v>1500</c:v>
                </c:pt>
                <c:pt idx="43">
                  <c:v>1500</c:v>
                </c:pt>
              </c:strCache>
            </c:strRef>
          </c:tx>
          <c:spPr>
            <a:ln w="28575" cap="rnd">
              <a:solidFill>
                <a:schemeClr val="accent1"/>
              </a:solidFill>
              <a:round/>
            </a:ln>
            <a:effectLst/>
          </c:spPr>
          <c:marker>
            <c:symbol val="none"/>
          </c:marker>
          <c:cat>
            <c:numRef>
              <c:f>Hoja2!$E$6:$E$49</c:f>
              <c:numCache>
                <c:formatCode>General</c:formatCode>
                <c:ptCount val="4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1160</c:v>
                </c:pt>
                <c:pt idx="18">
                  <c:v>1160</c:v>
                </c:pt>
                <c:pt idx="19">
                  <c:v>1160</c:v>
                </c:pt>
                <c:pt idx="20">
                  <c:v>1160</c:v>
                </c:pt>
                <c:pt idx="21">
                  <c:v>1160</c:v>
                </c:pt>
                <c:pt idx="22">
                  <c:v>1160</c:v>
                </c:pt>
                <c:pt idx="23">
                  <c:v>1160</c:v>
                </c:pt>
                <c:pt idx="24">
                  <c:v>1160</c:v>
                </c:pt>
                <c:pt idx="25">
                  <c:v>1160</c:v>
                </c:pt>
                <c:pt idx="26">
                  <c:v>1160</c:v>
                </c:pt>
                <c:pt idx="27">
                  <c:v>1160</c:v>
                </c:pt>
                <c:pt idx="28">
                  <c:v>1160</c:v>
                </c:pt>
                <c:pt idx="29">
                  <c:v>1160</c:v>
                </c:pt>
                <c:pt idx="30">
                  <c:v>1160</c:v>
                </c:pt>
                <c:pt idx="31">
                  <c:v>1160</c:v>
                </c:pt>
                <c:pt idx="32">
                  <c:v>1500</c:v>
                </c:pt>
                <c:pt idx="33">
                  <c:v>1500</c:v>
                </c:pt>
                <c:pt idx="34">
                  <c:v>1500</c:v>
                </c:pt>
                <c:pt idx="35">
                  <c:v>1500</c:v>
                </c:pt>
                <c:pt idx="36">
                  <c:v>1500</c:v>
                </c:pt>
                <c:pt idx="37">
                  <c:v>1500</c:v>
                </c:pt>
                <c:pt idx="38">
                  <c:v>1500</c:v>
                </c:pt>
                <c:pt idx="39">
                  <c:v>1500</c:v>
                </c:pt>
                <c:pt idx="40">
                  <c:v>1500</c:v>
                </c:pt>
                <c:pt idx="41">
                  <c:v>1500</c:v>
                </c:pt>
                <c:pt idx="42">
                  <c:v>1500</c:v>
                </c:pt>
                <c:pt idx="43">
                  <c:v>1500</c:v>
                </c:pt>
              </c:numCache>
            </c:numRef>
          </c:cat>
          <c:val>
            <c:numRef>
              <c:f>Hoja2!$C$6:$C$49</c:f>
              <c:numCache>
                <c:formatCode>General</c:formatCode>
                <c:ptCount val="44"/>
                <c:pt idx="0">
                  <c:v>-105</c:v>
                </c:pt>
                <c:pt idx="1">
                  <c:v>-103</c:v>
                </c:pt>
                <c:pt idx="2">
                  <c:v>-108</c:v>
                </c:pt>
                <c:pt idx="3">
                  <c:v>-104</c:v>
                </c:pt>
                <c:pt idx="4">
                  <c:v>-103</c:v>
                </c:pt>
                <c:pt idx="5">
                  <c:v>-108</c:v>
                </c:pt>
                <c:pt idx="6">
                  <c:v>-104</c:v>
                </c:pt>
                <c:pt idx="7">
                  <c:v>-105</c:v>
                </c:pt>
                <c:pt idx="8">
                  <c:v>-106</c:v>
                </c:pt>
                <c:pt idx="9">
                  <c:v>-107</c:v>
                </c:pt>
                <c:pt idx="10">
                  <c:v>-111</c:v>
                </c:pt>
                <c:pt idx="11">
                  <c:v>-101</c:v>
                </c:pt>
                <c:pt idx="12">
                  <c:v>-104</c:v>
                </c:pt>
                <c:pt idx="13">
                  <c:v>-106</c:v>
                </c:pt>
                <c:pt idx="14">
                  <c:v>-106</c:v>
                </c:pt>
                <c:pt idx="15">
                  <c:v>-107</c:v>
                </c:pt>
                <c:pt idx="16">
                  <c:v>-107</c:v>
                </c:pt>
                <c:pt idx="17">
                  <c:v>-126</c:v>
                </c:pt>
                <c:pt idx="18">
                  <c:v>-127</c:v>
                </c:pt>
                <c:pt idx="19">
                  <c:v>-125</c:v>
                </c:pt>
                <c:pt idx="20">
                  <c:v>-126</c:v>
                </c:pt>
                <c:pt idx="21">
                  <c:v>-125</c:v>
                </c:pt>
                <c:pt idx="22">
                  <c:v>-124</c:v>
                </c:pt>
                <c:pt idx="23">
                  <c:v>-118</c:v>
                </c:pt>
                <c:pt idx="24">
                  <c:v>-118</c:v>
                </c:pt>
                <c:pt idx="25">
                  <c:v>-118</c:v>
                </c:pt>
                <c:pt idx="26">
                  <c:v>-120</c:v>
                </c:pt>
                <c:pt idx="27">
                  <c:v>-120</c:v>
                </c:pt>
                <c:pt idx="28">
                  <c:v>-120</c:v>
                </c:pt>
                <c:pt idx="29">
                  <c:v>-124</c:v>
                </c:pt>
                <c:pt idx="30">
                  <c:v>-126</c:v>
                </c:pt>
                <c:pt idx="31">
                  <c:v>-124</c:v>
                </c:pt>
                <c:pt idx="32">
                  <c:v>-103</c:v>
                </c:pt>
                <c:pt idx="33">
                  <c:v>-103</c:v>
                </c:pt>
                <c:pt idx="34">
                  <c:v>-104</c:v>
                </c:pt>
                <c:pt idx="35">
                  <c:v>-104</c:v>
                </c:pt>
                <c:pt idx="36">
                  <c:v>-104</c:v>
                </c:pt>
                <c:pt idx="37">
                  <c:v>-104</c:v>
                </c:pt>
                <c:pt idx="38">
                  <c:v>-104</c:v>
                </c:pt>
                <c:pt idx="39">
                  <c:v>-104</c:v>
                </c:pt>
                <c:pt idx="40">
                  <c:v>-104</c:v>
                </c:pt>
                <c:pt idx="41">
                  <c:v>-103</c:v>
                </c:pt>
                <c:pt idx="42">
                  <c:v>-103</c:v>
                </c:pt>
                <c:pt idx="43">
                  <c:v>-104</c:v>
                </c:pt>
              </c:numCache>
            </c:numRef>
          </c:val>
          <c:smooth val="0"/>
          <c:extLst>
            <c:ext xmlns:c16="http://schemas.microsoft.com/office/drawing/2014/chart" uri="{C3380CC4-5D6E-409C-BE32-E72D297353CC}">
              <c16:uniqueId val="{00000000-A600-4A55-8CBC-EE92784BBB69}"/>
            </c:ext>
          </c:extLst>
        </c:ser>
        <c:dLbls>
          <c:showLegendKey val="0"/>
          <c:showVal val="0"/>
          <c:showCatName val="0"/>
          <c:showSerName val="0"/>
          <c:showPercent val="0"/>
          <c:showBubbleSize val="0"/>
        </c:dLbls>
        <c:smooth val="0"/>
        <c:axId val="1275533503"/>
        <c:axId val="1275535583"/>
      </c:lineChart>
      <c:catAx>
        <c:axId val="12755335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a:t>
                </a:r>
                <a:r>
                  <a:rPr lang="en-US" baseline="0"/>
                  <a:t> (m)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35583"/>
        <c:crosses val="autoZero"/>
        <c:auto val="1"/>
        <c:lblAlgn val="ctr"/>
        <c:lblOffset val="100"/>
        <c:noMultiLvlLbl val="0"/>
      </c:catAx>
      <c:valAx>
        <c:axId val="1275535583"/>
        <c:scaling>
          <c:orientation val="minMax"/>
          <c:max val="-9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RSSI</a:t>
                </a:r>
                <a:r>
                  <a:rPr lang="en-US" baseline="0"/>
                  <a:t> (dBm)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3350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SNR VS Distancia - SF7 Rural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Hoja2!$G$3:$G$62</c:f>
              <c:strCache>
                <c:ptCount val="60"/>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1160</c:v>
                </c:pt>
                <c:pt idx="21">
                  <c:v>1160</c:v>
                </c:pt>
                <c:pt idx="22">
                  <c:v>1160</c:v>
                </c:pt>
                <c:pt idx="23">
                  <c:v>1160</c:v>
                </c:pt>
                <c:pt idx="24">
                  <c:v>1160</c:v>
                </c:pt>
                <c:pt idx="25">
                  <c:v>1160</c:v>
                </c:pt>
                <c:pt idx="26">
                  <c:v>1160</c:v>
                </c:pt>
                <c:pt idx="27">
                  <c:v>1160</c:v>
                </c:pt>
                <c:pt idx="28">
                  <c:v>1160</c:v>
                </c:pt>
                <c:pt idx="29">
                  <c:v>1160</c:v>
                </c:pt>
                <c:pt idx="30">
                  <c:v>1160</c:v>
                </c:pt>
                <c:pt idx="31">
                  <c:v>1160</c:v>
                </c:pt>
                <c:pt idx="32">
                  <c:v>1160</c:v>
                </c:pt>
                <c:pt idx="33">
                  <c:v>1160</c:v>
                </c:pt>
                <c:pt idx="34">
                  <c:v>1160</c:v>
                </c:pt>
                <c:pt idx="35">
                  <c:v>1160</c:v>
                </c:pt>
                <c:pt idx="36">
                  <c:v>1160</c:v>
                </c:pt>
                <c:pt idx="37">
                  <c:v>1160</c:v>
                </c:pt>
                <c:pt idx="38">
                  <c:v>1160</c:v>
                </c:pt>
                <c:pt idx="39">
                  <c:v>1160</c:v>
                </c:pt>
                <c:pt idx="40">
                  <c:v>1500</c:v>
                </c:pt>
                <c:pt idx="41">
                  <c:v>1500</c:v>
                </c:pt>
                <c:pt idx="42">
                  <c:v>1500</c:v>
                </c:pt>
                <c:pt idx="43">
                  <c:v>1500</c:v>
                </c:pt>
                <c:pt idx="44">
                  <c:v>1500</c:v>
                </c:pt>
                <c:pt idx="45">
                  <c:v>1500</c:v>
                </c:pt>
                <c:pt idx="46">
                  <c:v>1500</c:v>
                </c:pt>
                <c:pt idx="47">
                  <c:v>1500</c:v>
                </c:pt>
                <c:pt idx="48">
                  <c:v>1500</c:v>
                </c:pt>
                <c:pt idx="49">
                  <c:v>1500</c:v>
                </c:pt>
                <c:pt idx="50">
                  <c:v>1500</c:v>
                </c:pt>
                <c:pt idx="51">
                  <c:v>1500</c:v>
                </c:pt>
                <c:pt idx="52">
                  <c:v>1500</c:v>
                </c:pt>
                <c:pt idx="53">
                  <c:v>1500</c:v>
                </c:pt>
                <c:pt idx="54">
                  <c:v>1500</c:v>
                </c:pt>
                <c:pt idx="55">
                  <c:v>1500</c:v>
                </c:pt>
                <c:pt idx="56">
                  <c:v>1500</c:v>
                </c:pt>
                <c:pt idx="57">
                  <c:v>1500</c:v>
                </c:pt>
                <c:pt idx="58">
                  <c:v>1500</c:v>
                </c:pt>
                <c:pt idx="59">
                  <c:v>1500</c:v>
                </c:pt>
              </c:strCache>
            </c:strRef>
          </c:tx>
          <c:spPr>
            <a:ln w="12700" cap="flat" cmpd="sng" algn="ctr">
              <a:solidFill>
                <a:schemeClr val="accent6"/>
              </a:solidFill>
              <a:prstDash val="solid"/>
              <a:miter lim="800000"/>
            </a:ln>
            <a:effectLst/>
          </c:spPr>
          <c:marker>
            <c:symbol val="none"/>
          </c:marker>
          <c:cat>
            <c:numRef>
              <c:f>Hoja2!$G$3:$G$62</c:f>
              <c:numCache>
                <c:formatCode>General</c:formatCode>
                <c:ptCount val="60"/>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1160</c:v>
                </c:pt>
                <c:pt idx="21">
                  <c:v>1160</c:v>
                </c:pt>
                <c:pt idx="22">
                  <c:v>1160</c:v>
                </c:pt>
                <c:pt idx="23">
                  <c:v>1160</c:v>
                </c:pt>
                <c:pt idx="24">
                  <c:v>1160</c:v>
                </c:pt>
                <c:pt idx="25">
                  <c:v>1160</c:v>
                </c:pt>
                <c:pt idx="26">
                  <c:v>1160</c:v>
                </c:pt>
                <c:pt idx="27">
                  <c:v>1160</c:v>
                </c:pt>
                <c:pt idx="28">
                  <c:v>1160</c:v>
                </c:pt>
                <c:pt idx="29">
                  <c:v>1160</c:v>
                </c:pt>
                <c:pt idx="30">
                  <c:v>1160</c:v>
                </c:pt>
                <c:pt idx="31">
                  <c:v>1160</c:v>
                </c:pt>
                <c:pt idx="32">
                  <c:v>1160</c:v>
                </c:pt>
                <c:pt idx="33">
                  <c:v>1160</c:v>
                </c:pt>
                <c:pt idx="34">
                  <c:v>1160</c:v>
                </c:pt>
                <c:pt idx="35">
                  <c:v>1160</c:v>
                </c:pt>
                <c:pt idx="36">
                  <c:v>1160</c:v>
                </c:pt>
                <c:pt idx="37">
                  <c:v>1160</c:v>
                </c:pt>
                <c:pt idx="38">
                  <c:v>1160</c:v>
                </c:pt>
                <c:pt idx="39">
                  <c:v>1160</c:v>
                </c:pt>
                <c:pt idx="40">
                  <c:v>1500</c:v>
                </c:pt>
                <c:pt idx="41">
                  <c:v>1500</c:v>
                </c:pt>
                <c:pt idx="42">
                  <c:v>1500</c:v>
                </c:pt>
                <c:pt idx="43">
                  <c:v>1500</c:v>
                </c:pt>
                <c:pt idx="44">
                  <c:v>1500</c:v>
                </c:pt>
                <c:pt idx="45">
                  <c:v>1500</c:v>
                </c:pt>
                <c:pt idx="46">
                  <c:v>1500</c:v>
                </c:pt>
                <c:pt idx="47">
                  <c:v>1500</c:v>
                </c:pt>
                <c:pt idx="48">
                  <c:v>1500</c:v>
                </c:pt>
                <c:pt idx="49">
                  <c:v>1500</c:v>
                </c:pt>
                <c:pt idx="50">
                  <c:v>1500</c:v>
                </c:pt>
                <c:pt idx="51">
                  <c:v>1500</c:v>
                </c:pt>
                <c:pt idx="52">
                  <c:v>1500</c:v>
                </c:pt>
                <c:pt idx="53">
                  <c:v>1500</c:v>
                </c:pt>
                <c:pt idx="54">
                  <c:v>1500</c:v>
                </c:pt>
                <c:pt idx="55">
                  <c:v>1500</c:v>
                </c:pt>
                <c:pt idx="56">
                  <c:v>1500</c:v>
                </c:pt>
                <c:pt idx="57">
                  <c:v>1500</c:v>
                </c:pt>
                <c:pt idx="58">
                  <c:v>1500</c:v>
                </c:pt>
                <c:pt idx="59">
                  <c:v>1500</c:v>
                </c:pt>
              </c:numCache>
            </c:numRef>
          </c:cat>
          <c:val>
            <c:numRef>
              <c:f>Hoja2!$F$3:$F$62</c:f>
              <c:numCache>
                <c:formatCode>0.00</c:formatCode>
                <c:ptCount val="60"/>
                <c:pt idx="0">
                  <c:v>8.25</c:v>
                </c:pt>
                <c:pt idx="1">
                  <c:v>6.75</c:v>
                </c:pt>
                <c:pt idx="2">
                  <c:v>11.25</c:v>
                </c:pt>
                <c:pt idx="3">
                  <c:v>6.75</c:v>
                </c:pt>
                <c:pt idx="4">
                  <c:v>8.25</c:v>
                </c:pt>
                <c:pt idx="5">
                  <c:v>8.25</c:v>
                </c:pt>
                <c:pt idx="6">
                  <c:v>6.75</c:v>
                </c:pt>
                <c:pt idx="7">
                  <c:v>8.25</c:v>
                </c:pt>
                <c:pt idx="8">
                  <c:v>8.25</c:v>
                </c:pt>
                <c:pt idx="9">
                  <c:v>6.75</c:v>
                </c:pt>
                <c:pt idx="10">
                  <c:v>6.75</c:v>
                </c:pt>
                <c:pt idx="11">
                  <c:v>6.75</c:v>
                </c:pt>
                <c:pt idx="12">
                  <c:v>6.5</c:v>
                </c:pt>
                <c:pt idx="13">
                  <c:v>6</c:v>
                </c:pt>
                <c:pt idx="14">
                  <c:v>7</c:v>
                </c:pt>
                <c:pt idx="15">
                  <c:v>8.25</c:v>
                </c:pt>
                <c:pt idx="16">
                  <c:v>8.25</c:v>
                </c:pt>
                <c:pt idx="17">
                  <c:v>8</c:v>
                </c:pt>
                <c:pt idx="18">
                  <c:v>9.75</c:v>
                </c:pt>
                <c:pt idx="19">
                  <c:v>6.5</c:v>
                </c:pt>
                <c:pt idx="20">
                  <c:v>8.25</c:v>
                </c:pt>
                <c:pt idx="21">
                  <c:v>9.25</c:v>
                </c:pt>
                <c:pt idx="22">
                  <c:v>8</c:v>
                </c:pt>
                <c:pt idx="23">
                  <c:v>8.25</c:v>
                </c:pt>
                <c:pt idx="24">
                  <c:v>8.25</c:v>
                </c:pt>
                <c:pt idx="25">
                  <c:v>6.75</c:v>
                </c:pt>
                <c:pt idx="26">
                  <c:v>9.25</c:v>
                </c:pt>
                <c:pt idx="27">
                  <c:v>7.5</c:v>
                </c:pt>
                <c:pt idx="28">
                  <c:v>8.25</c:v>
                </c:pt>
                <c:pt idx="29">
                  <c:v>6.5</c:v>
                </c:pt>
                <c:pt idx="30">
                  <c:v>8.25</c:v>
                </c:pt>
                <c:pt idx="31">
                  <c:v>6.5</c:v>
                </c:pt>
                <c:pt idx="32">
                  <c:v>9.25</c:v>
                </c:pt>
                <c:pt idx="33">
                  <c:v>6.75</c:v>
                </c:pt>
                <c:pt idx="34">
                  <c:v>8.5</c:v>
                </c:pt>
                <c:pt idx="35">
                  <c:v>8.25</c:v>
                </c:pt>
                <c:pt idx="36">
                  <c:v>8.25</c:v>
                </c:pt>
                <c:pt idx="37">
                  <c:v>6.5</c:v>
                </c:pt>
                <c:pt idx="38">
                  <c:v>8.25</c:v>
                </c:pt>
                <c:pt idx="39">
                  <c:v>9.25</c:v>
                </c:pt>
                <c:pt idx="40">
                  <c:v>8.25</c:v>
                </c:pt>
                <c:pt idx="41">
                  <c:v>8.25</c:v>
                </c:pt>
                <c:pt idx="42">
                  <c:v>8.25</c:v>
                </c:pt>
                <c:pt idx="43">
                  <c:v>10.25</c:v>
                </c:pt>
                <c:pt idx="44">
                  <c:v>6.5</c:v>
                </c:pt>
                <c:pt idx="45">
                  <c:v>6.75</c:v>
                </c:pt>
                <c:pt idx="46">
                  <c:v>7.5</c:v>
                </c:pt>
                <c:pt idx="47">
                  <c:v>8.5</c:v>
                </c:pt>
                <c:pt idx="48">
                  <c:v>8</c:v>
                </c:pt>
                <c:pt idx="49">
                  <c:v>8.5</c:v>
                </c:pt>
                <c:pt idx="50">
                  <c:v>7.75</c:v>
                </c:pt>
                <c:pt idx="51">
                  <c:v>8.25</c:v>
                </c:pt>
                <c:pt idx="52">
                  <c:v>6.75</c:v>
                </c:pt>
                <c:pt idx="53">
                  <c:v>6.5</c:v>
                </c:pt>
                <c:pt idx="54">
                  <c:v>8</c:v>
                </c:pt>
                <c:pt idx="55">
                  <c:v>10</c:v>
                </c:pt>
                <c:pt idx="56">
                  <c:v>6.5</c:v>
                </c:pt>
                <c:pt idx="57">
                  <c:v>10.25</c:v>
                </c:pt>
                <c:pt idx="58">
                  <c:v>8</c:v>
                </c:pt>
                <c:pt idx="59">
                  <c:v>8.25</c:v>
                </c:pt>
              </c:numCache>
            </c:numRef>
          </c:val>
          <c:smooth val="0"/>
          <c:extLst>
            <c:ext xmlns:c16="http://schemas.microsoft.com/office/drawing/2014/chart" uri="{C3380CC4-5D6E-409C-BE32-E72D297353CC}">
              <c16:uniqueId val="{00000000-7060-4A6A-929D-DD50D0756BE1}"/>
            </c:ext>
          </c:extLst>
        </c:ser>
        <c:dLbls>
          <c:showLegendKey val="0"/>
          <c:showVal val="0"/>
          <c:showCatName val="0"/>
          <c:showSerName val="0"/>
          <c:showPercent val="0"/>
          <c:showBubbleSize val="0"/>
        </c:dLbls>
        <c:smooth val="0"/>
        <c:axId val="975922031"/>
        <c:axId val="975919535"/>
      </c:lineChart>
      <c:catAx>
        <c:axId val="9759220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a:t>
                </a:r>
                <a:r>
                  <a:rPr lang="en-US" baseline="0"/>
                  <a:t> (m)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b"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919535"/>
        <c:crosses val="autoZero"/>
        <c:auto val="1"/>
        <c:lblAlgn val="ctr"/>
        <c:lblOffset val="100"/>
        <c:noMultiLvlLbl val="0"/>
      </c:catAx>
      <c:valAx>
        <c:axId val="975919535"/>
        <c:scaling>
          <c:orientation val="minMax"/>
          <c:min val="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SNR (dB)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922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SNR vs </a:t>
            </a:r>
            <a:r>
              <a:rPr lang="en-US" dirty="0" err="1"/>
              <a:t>Distancia</a:t>
            </a:r>
            <a:r>
              <a:rPr lang="en-US" dirty="0"/>
              <a:t> SF12- Rural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13670166229221"/>
          <c:y val="0.17171296296296296"/>
          <c:w val="0.83045556805399323"/>
          <c:h val="0.63329965015275169"/>
        </c:manualLayout>
      </c:layout>
      <c:lineChart>
        <c:grouping val="stacked"/>
        <c:varyColors val="0"/>
        <c:ser>
          <c:idx val="0"/>
          <c:order val="0"/>
          <c:tx>
            <c:strRef>
              <c:f>Hoja2!$E$6:$E$49</c:f>
              <c:strCache>
                <c:ptCount val="4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1160</c:v>
                </c:pt>
                <c:pt idx="18">
                  <c:v>1160</c:v>
                </c:pt>
                <c:pt idx="19">
                  <c:v>1160</c:v>
                </c:pt>
                <c:pt idx="20">
                  <c:v>1160</c:v>
                </c:pt>
                <c:pt idx="21">
                  <c:v>1160</c:v>
                </c:pt>
                <c:pt idx="22">
                  <c:v>1160</c:v>
                </c:pt>
                <c:pt idx="23">
                  <c:v>1160</c:v>
                </c:pt>
                <c:pt idx="24">
                  <c:v>1160</c:v>
                </c:pt>
                <c:pt idx="25">
                  <c:v>1160</c:v>
                </c:pt>
                <c:pt idx="26">
                  <c:v>1160</c:v>
                </c:pt>
                <c:pt idx="27">
                  <c:v>1160</c:v>
                </c:pt>
                <c:pt idx="28">
                  <c:v>1160</c:v>
                </c:pt>
                <c:pt idx="29">
                  <c:v>1160</c:v>
                </c:pt>
                <c:pt idx="30">
                  <c:v>1160</c:v>
                </c:pt>
                <c:pt idx="31">
                  <c:v>1160</c:v>
                </c:pt>
                <c:pt idx="32">
                  <c:v>1500</c:v>
                </c:pt>
                <c:pt idx="33">
                  <c:v>1500</c:v>
                </c:pt>
                <c:pt idx="34">
                  <c:v>1500</c:v>
                </c:pt>
                <c:pt idx="35">
                  <c:v>1500</c:v>
                </c:pt>
                <c:pt idx="36">
                  <c:v>1500</c:v>
                </c:pt>
                <c:pt idx="37">
                  <c:v>1500</c:v>
                </c:pt>
                <c:pt idx="38">
                  <c:v>1500</c:v>
                </c:pt>
                <c:pt idx="39">
                  <c:v>1500</c:v>
                </c:pt>
                <c:pt idx="40">
                  <c:v>1500</c:v>
                </c:pt>
                <c:pt idx="41">
                  <c:v>1500</c:v>
                </c:pt>
                <c:pt idx="42">
                  <c:v>1500</c:v>
                </c:pt>
                <c:pt idx="43">
                  <c:v>1500</c:v>
                </c:pt>
              </c:strCache>
            </c:strRef>
          </c:tx>
          <c:spPr>
            <a:ln w="12700" cap="flat" cmpd="sng" algn="ctr">
              <a:solidFill>
                <a:schemeClr val="accent2"/>
              </a:solidFill>
              <a:prstDash val="solid"/>
              <a:miter lim="800000"/>
            </a:ln>
            <a:effectLst/>
          </c:spPr>
          <c:marker>
            <c:symbol val="none"/>
          </c:marker>
          <c:cat>
            <c:numRef>
              <c:f>Hoja2!$E$6:$E$49</c:f>
              <c:numCache>
                <c:formatCode>General</c:formatCode>
                <c:ptCount val="4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1160</c:v>
                </c:pt>
                <c:pt idx="18">
                  <c:v>1160</c:v>
                </c:pt>
                <c:pt idx="19">
                  <c:v>1160</c:v>
                </c:pt>
                <c:pt idx="20">
                  <c:v>1160</c:v>
                </c:pt>
                <c:pt idx="21">
                  <c:v>1160</c:v>
                </c:pt>
                <c:pt idx="22">
                  <c:v>1160</c:v>
                </c:pt>
                <c:pt idx="23">
                  <c:v>1160</c:v>
                </c:pt>
                <c:pt idx="24">
                  <c:v>1160</c:v>
                </c:pt>
                <c:pt idx="25">
                  <c:v>1160</c:v>
                </c:pt>
                <c:pt idx="26">
                  <c:v>1160</c:v>
                </c:pt>
                <c:pt idx="27">
                  <c:v>1160</c:v>
                </c:pt>
                <c:pt idx="28">
                  <c:v>1160</c:v>
                </c:pt>
                <c:pt idx="29">
                  <c:v>1160</c:v>
                </c:pt>
                <c:pt idx="30">
                  <c:v>1160</c:v>
                </c:pt>
                <c:pt idx="31">
                  <c:v>1160</c:v>
                </c:pt>
                <c:pt idx="32">
                  <c:v>1500</c:v>
                </c:pt>
                <c:pt idx="33">
                  <c:v>1500</c:v>
                </c:pt>
                <c:pt idx="34">
                  <c:v>1500</c:v>
                </c:pt>
                <c:pt idx="35">
                  <c:v>1500</c:v>
                </c:pt>
                <c:pt idx="36">
                  <c:v>1500</c:v>
                </c:pt>
                <c:pt idx="37">
                  <c:v>1500</c:v>
                </c:pt>
                <c:pt idx="38">
                  <c:v>1500</c:v>
                </c:pt>
                <c:pt idx="39">
                  <c:v>1500</c:v>
                </c:pt>
                <c:pt idx="40">
                  <c:v>1500</c:v>
                </c:pt>
                <c:pt idx="41">
                  <c:v>1500</c:v>
                </c:pt>
                <c:pt idx="42">
                  <c:v>1500</c:v>
                </c:pt>
                <c:pt idx="43">
                  <c:v>1500</c:v>
                </c:pt>
              </c:numCache>
            </c:numRef>
          </c:cat>
          <c:val>
            <c:numRef>
              <c:f>Hoja2!$D$6:$D$49</c:f>
              <c:numCache>
                <c:formatCode>General</c:formatCode>
                <c:ptCount val="44"/>
                <c:pt idx="0">
                  <c:v>6.75</c:v>
                </c:pt>
                <c:pt idx="1">
                  <c:v>6.75</c:v>
                </c:pt>
                <c:pt idx="2">
                  <c:v>9.25</c:v>
                </c:pt>
                <c:pt idx="3">
                  <c:v>8.75</c:v>
                </c:pt>
                <c:pt idx="4">
                  <c:v>8.75</c:v>
                </c:pt>
                <c:pt idx="5">
                  <c:v>8.25</c:v>
                </c:pt>
                <c:pt idx="6">
                  <c:v>6.75</c:v>
                </c:pt>
                <c:pt idx="7">
                  <c:v>9</c:v>
                </c:pt>
                <c:pt idx="8">
                  <c:v>8.25</c:v>
                </c:pt>
                <c:pt idx="9">
                  <c:v>8.75</c:v>
                </c:pt>
                <c:pt idx="10">
                  <c:v>8.25</c:v>
                </c:pt>
                <c:pt idx="11">
                  <c:v>6.75</c:v>
                </c:pt>
                <c:pt idx="12">
                  <c:v>9</c:v>
                </c:pt>
                <c:pt idx="13">
                  <c:v>6.75</c:v>
                </c:pt>
                <c:pt idx="14">
                  <c:v>8.25</c:v>
                </c:pt>
                <c:pt idx="15">
                  <c:v>9.25</c:v>
                </c:pt>
                <c:pt idx="16">
                  <c:v>9.5</c:v>
                </c:pt>
                <c:pt idx="17">
                  <c:v>6.5</c:v>
                </c:pt>
                <c:pt idx="18">
                  <c:v>8.75</c:v>
                </c:pt>
                <c:pt idx="19">
                  <c:v>8.75</c:v>
                </c:pt>
                <c:pt idx="20">
                  <c:v>6.75</c:v>
                </c:pt>
                <c:pt idx="21">
                  <c:v>8</c:v>
                </c:pt>
                <c:pt idx="22">
                  <c:v>8.25</c:v>
                </c:pt>
                <c:pt idx="23">
                  <c:v>8.25</c:v>
                </c:pt>
                <c:pt idx="24">
                  <c:v>8.25</c:v>
                </c:pt>
                <c:pt idx="25">
                  <c:v>6.5</c:v>
                </c:pt>
                <c:pt idx="26">
                  <c:v>6.75</c:v>
                </c:pt>
                <c:pt idx="27">
                  <c:v>6.75</c:v>
                </c:pt>
                <c:pt idx="28">
                  <c:v>9.5</c:v>
                </c:pt>
                <c:pt idx="29">
                  <c:v>8.25</c:v>
                </c:pt>
                <c:pt idx="30">
                  <c:v>6.5</c:v>
                </c:pt>
                <c:pt idx="31">
                  <c:v>6.5</c:v>
                </c:pt>
                <c:pt idx="32">
                  <c:v>6.75</c:v>
                </c:pt>
                <c:pt idx="33">
                  <c:v>6.25</c:v>
                </c:pt>
                <c:pt idx="34">
                  <c:v>7.25</c:v>
                </c:pt>
                <c:pt idx="35">
                  <c:v>9.25</c:v>
                </c:pt>
                <c:pt idx="36">
                  <c:v>6.75</c:v>
                </c:pt>
                <c:pt idx="37">
                  <c:v>8.25</c:v>
                </c:pt>
                <c:pt idx="38">
                  <c:v>7.75</c:v>
                </c:pt>
                <c:pt idx="39">
                  <c:v>8</c:v>
                </c:pt>
                <c:pt idx="40">
                  <c:v>6.25</c:v>
                </c:pt>
                <c:pt idx="41">
                  <c:v>8.25</c:v>
                </c:pt>
                <c:pt idx="42">
                  <c:v>9.75</c:v>
                </c:pt>
                <c:pt idx="43">
                  <c:v>8</c:v>
                </c:pt>
              </c:numCache>
            </c:numRef>
          </c:val>
          <c:smooth val="0"/>
          <c:extLst>
            <c:ext xmlns:c16="http://schemas.microsoft.com/office/drawing/2014/chart" uri="{C3380CC4-5D6E-409C-BE32-E72D297353CC}">
              <c16:uniqueId val="{00000000-892E-49CC-8087-1AF840418AA0}"/>
            </c:ext>
          </c:extLst>
        </c:ser>
        <c:dLbls>
          <c:showLegendKey val="0"/>
          <c:showVal val="0"/>
          <c:showCatName val="0"/>
          <c:showSerName val="0"/>
          <c:showPercent val="0"/>
          <c:showBubbleSize val="0"/>
        </c:dLbls>
        <c:smooth val="0"/>
        <c:axId val="1275533503"/>
        <c:axId val="1275535583"/>
      </c:lineChart>
      <c:catAx>
        <c:axId val="12755335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a:t>
                </a:r>
                <a:r>
                  <a:rPr lang="en-US" baseline="0"/>
                  <a:t> (m)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35583"/>
        <c:crosses val="autoZero"/>
        <c:auto val="1"/>
        <c:lblAlgn val="ctr"/>
        <c:lblOffset val="100"/>
        <c:noMultiLvlLbl val="0"/>
      </c:catAx>
      <c:valAx>
        <c:axId val="1275535583"/>
        <c:scaling>
          <c:orientation val="minMax"/>
          <c:max val="11"/>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SNR (dB)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3350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Escenario</a:t>
            </a:r>
            <a:r>
              <a:rPr lang="en-US" baseline="0"/>
              <a:t> Urbano SF12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500 mts - SF12</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strRef>
              <c:f>Hoja1!$G$5:$G$19</c:f>
              <c:strCache>
                <c:ptCount val="15"/>
                <c:pt idx="0">
                  <c:v> 13:42:36</c:v>
                </c:pt>
                <c:pt idx="1">
                  <c:v> 13:42:58</c:v>
                </c:pt>
                <c:pt idx="2">
                  <c:v> 13:43:15</c:v>
                </c:pt>
                <c:pt idx="3">
                  <c:v> 13:43:20</c:v>
                </c:pt>
                <c:pt idx="4">
                  <c:v> 13:43:26</c:v>
                </c:pt>
                <c:pt idx="5">
                  <c:v> 13:43:31</c:v>
                </c:pt>
                <c:pt idx="6">
                  <c:v> 13:43:42</c:v>
                </c:pt>
                <c:pt idx="7">
                  <c:v> 13:43:48</c:v>
                </c:pt>
                <c:pt idx="8">
                  <c:v> 13:44:21</c:v>
                </c:pt>
                <c:pt idx="9">
                  <c:v> 13:44:27</c:v>
                </c:pt>
                <c:pt idx="10">
                  <c:v> 13:44:38</c:v>
                </c:pt>
                <c:pt idx="11">
                  <c:v> 13:44:54</c:v>
                </c:pt>
                <c:pt idx="12">
                  <c:v> 13:45:11</c:v>
                </c:pt>
                <c:pt idx="13">
                  <c:v> 13:45:22</c:v>
                </c:pt>
                <c:pt idx="14">
                  <c:v> 13:45:44</c:v>
                </c:pt>
              </c:strCache>
            </c:strRef>
          </c:xVal>
          <c:yVal>
            <c:numRef>
              <c:f>Hoja1!$E$5:$E$19</c:f>
              <c:numCache>
                <c:formatCode>General</c:formatCode>
                <c:ptCount val="15"/>
                <c:pt idx="0">
                  <c:v>-121</c:v>
                </c:pt>
                <c:pt idx="1">
                  <c:v>-114</c:v>
                </c:pt>
                <c:pt idx="2">
                  <c:v>-114</c:v>
                </c:pt>
                <c:pt idx="3">
                  <c:v>-114</c:v>
                </c:pt>
                <c:pt idx="4">
                  <c:v>-116</c:v>
                </c:pt>
                <c:pt idx="5">
                  <c:v>-114</c:v>
                </c:pt>
                <c:pt idx="6">
                  <c:v>-114</c:v>
                </c:pt>
                <c:pt idx="7">
                  <c:v>-114</c:v>
                </c:pt>
                <c:pt idx="8">
                  <c:v>-113</c:v>
                </c:pt>
                <c:pt idx="9">
                  <c:v>-113</c:v>
                </c:pt>
                <c:pt idx="10">
                  <c:v>-114</c:v>
                </c:pt>
                <c:pt idx="11">
                  <c:v>-115</c:v>
                </c:pt>
                <c:pt idx="12">
                  <c:v>-115</c:v>
                </c:pt>
                <c:pt idx="13">
                  <c:v>-120</c:v>
                </c:pt>
                <c:pt idx="14">
                  <c:v>-121</c:v>
                </c:pt>
              </c:numCache>
            </c:numRef>
          </c:yVal>
          <c:smooth val="0"/>
          <c:extLst>
            <c:ext xmlns:c16="http://schemas.microsoft.com/office/drawing/2014/chart" uri="{C3380CC4-5D6E-409C-BE32-E72D297353CC}">
              <c16:uniqueId val="{00000000-FD00-4F8C-B8F9-23EC160F9267}"/>
            </c:ext>
          </c:extLst>
        </c:ser>
        <c:ser>
          <c:idx val="1"/>
          <c:order val="1"/>
          <c:tx>
            <c:v>1000 mts - SF12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f>Hoja1!$G$26:$G$44</c:f>
              <c:strCache>
                <c:ptCount val="14"/>
                <c:pt idx="0">
                  <c:v> 13:36:39</c:v>
                </c:pt>
                <c:pt idx="1">
                  <c:v> 13:36:44</c:v>
                </c:pt>
                <c:pt idx="2">
                  <c:v> 13:36:56</c:v>
                </c:pt>
                <c:pt idx="3">
                  <c:v> 13:37:12</c:v>
                </c:pt>
                <c:pt idx="4">
                  <c:v> 13:37:46</c:v>
                </c:pt>
                <c:pt idx="5">
                  <c:v> 13:37:57</c:v>
                </c:pt>
                <c:pt idx="6">
                  <c:v> 13:38:02</c:v>
                </c:pt>
                <c:pt idx="7">
                  <c:v> 13:38:08</c:v>
                </c:pt>
                <c:pt idx="8">
                  <c:v> 13:38:19</c:v>
                </c:pt>
                <c:pt idx="9">
                  <c:v> 13:38:25</c:v>
                </c:pt>
                <c:pt idx="10">
                  <c:v> 13:38:30</c:v>
                </c:pt>
                <c:pt idx="11">
                  <c:v> 13:38:35</c:v>
                </c:pt>
                <c:pt idx="12">
                  <c:v> 13:38:46</c:v>
                </c:pt>
                <c:pt idx="13">
                  <c:v> 13:38:51</c:v>
                </c:pt>
              </c:strCache>
            </c:strRef>
          </c:xVal>
          <c:yVal>
            <c:numRef>
              <c:f>Hoja1!$E$26:$E$44</c:f>
              <c:numCache>
                <c:formatCode>General</c:formatCode>
                <c:ptCount val="19"/>
                <c:pt idx="0">
                  <c:v>-128</c:v>
                </c:pt>
                <c:pt idx="1">
                  <c:v>-124</c:v>
                </c:pt>
                <c:pt idx="2">
                  <c:v>-127</c:v>
                </c:pt>
                <c:pt idx="3">
                  <c:v>-128</c:v>
                </c:pt>
                <c:pt idx="4">
                  <c:v>-127</c:v>
                </c:pt>
                <c:pt idx="5">
                  <c:v>-126</c:v>
                </c:pt>
                <c:pt idx="6">
                  <c:v>-128</c:v>
                </c:pt>
                <c:pt idx="7">
                  <c:v>-128</c:v>
                </c:pt>
                <c:pt idx="8">
                  <c:v>-128</c:v>
                </c:pt>
                <c:pt idx="9">
                  <c:v>-127</c:v>
                </c:pt>
                <c:pt idx="10">
                  <c:v>-128</c:v>
                </c:pt>
                <c:pt idx="11">
                  <c:v>-128</c:v>
                </c:pt>
                <c:pt idx="12">
                  <c:v>-127</c:v>
                </c:pt>
                <c:pt idx="13">
                  <c:v>-127</c:v>
                </c:pt>
              </c:numCache>
            </c:numRef>
          </c:yVal>
          <c:smooth val="0"/>
          <c:extLst>
            <c:ext xmlns:c16="http://schemas.microsoft.com/office/drawing/2014/chart" uri="{C3380CC4-5D6E-409C-BE32-E72D297353CC}">
              <c16:uniqueId val="{00000001-FD00-4F8C-B8F9-23EC160F9267}"/>
            </c:ext>
          </c:extLst>
        </c:ser>
        <c:ser>
          <c:idx val="2"/>
          <c:order val="2"/>
          <c:tx>
            <c:v>1200 mts - SF7</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f>Hoja1!$G$52:$G$67</c:f>
              <c:strCache>
                <c:ptCount val="13"/>
                <c:pt idx="0">
                  <c:v> 13:28:47</c:v>
                </c:pt>
                <c:pt idx="1">
                  <c:v> 13:29:15</c:v>
                </c:pt>
                <c:pt idx="2">
                  <c:v> 13:30:04</c:v>
                </c:pt>
                <c:pt idx="3">
                  <c:v> 13:30:10</c:v>
                </c:pt>
                <c:pt idx="4">
                  <c:v> 13:30:43</c:v>
                </c:pt>
                <c:pt idx="5">
                  <c:v> 13:31:31</c:v>
                </c:pt>
                <c:pt idx="6">
                  <c:v> 13:31:41</c:v>
                </c:pt>
                <c:pt idx="7">
                  <c:v> 13:32:14</c:v>
                </c:pt>
                <c:pt idx="8">
                  <c:v> 13:32:30</c:v>
                </c:pt>
                <c:pt idx="9">
                  <c:v> 13:32:41</c:v>
                </c:pt>
                <c:pt idx="10">
                  <c:v> 13:32:47</c:v>
                </c:pt>
                <c:pt idx="11">
                  <c:v> 13:32:53</c:v>
                </c:pt>
                <c:pt idx="12">
                  <c:v> 13:32:58</c:v>
                </c:pt>
              </c:strCache>
            </c:strRef>
          </c:xVal>
          <c:yVal>
            <c:numRef>
              <c:f>Hoja1!$E$52:$E$67</c:f>
              <c:numCache>
                <c:formatCode>General</c:formatCode>
                <c:ptCount val="16"/>
                <c:pt idx="0">
                  <c:v>-127</c:v>
                </c:pt>
                <c:pt idx="1">
                  <c:v>-127</c:v>
                </c:pt>
                <c:pt idx="2">
                  <c:v>-128</c:v>
                </c:pt>
                <c:pt idx="3">
                  <c:v>-129</c:v>
                </c:pt>
                <c:pt idx="4">
                  <c:v>-129</c:v>
                </c:pt>
                <c:pt idx="5">
                  <c:v>-129</c:v>
                </c:pt>
                <c:pt idx="6">
                  <c:v>-129</c:v>
                </c:pt>
                <c:pt idx="7">
                  <c:v>-128</c:v>
                </c:pt>
                <c:pt idx="8">
                  <c:v>-128</c:v>
                </c:pt>
                <c:pt idx="9">
                  <c:v>-128</c:v>
                </c:pt>
                <c:pt idx="10">
                  <c:v>-128</c:v>
                </c:pt>
                <c:pt idx="11">
                  <c:v>-129</c:v>
                </c:pt>
                <c:pt idx="12">
                  <c:v>-128</c:v>
                </c:pt>
              </c:numCache>
            </c:numRef>
          </c:yVal>
          <c:smooth val="0"/>
          <c:extLst>
            <c:ext xmlns:c16="http://schemas.microsoft.com/office/drawing/2014/chart" uri="{C3380CC4-5D6E-409C-BE32-E72D297353CC}">
              <c16:uniqueId val="{00000002-FD00-4F8C-B8F9-23EC160F9267}"/>
            </c:ext>
          </c:extLst>
        </c:ser>
        <c:dLbls>
          <c:showLegendKey val="0"/>
          <c:showVal val="0"/>
          <c:showCatName val="0"/>
          <c:showSerName val="0"/>
          <c:showPercent val="0"/>
          <c:showBubbleSize val="0"/>
        </c:dLbls>
        <c:axId val="979956255"/>
        <c:axId val="979955423"/>
      </c:scatterChart>
      <c:valAx>
        <c:axId val="979956255"/>
        <c:scaling>
          <c:orientation val="minMax"/>
          <c:max val="16"/>
          <c:min val="0"/>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955423"/>
        <c:crosses val="autoZero"/>
        <c:crossBetween val="midCat"/>
      </c:valAx>
      <c:valAx>
        <c:axId val="979955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95625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RSSI vs distancia</a:t>
            </a:r>
            <a:r>
              <a:rPr lang="en-US" baseline="0"/>
              <a:t> SF7- Urbano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Hoja2!$G$7:$G$67</c:f>
              <c:strCache>
                <c:ptCount val="61"/>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1200</c:v>
                </c:pt>
                <c:pt idx="42">
                  <c:v>1200</c:v>
                </c:pt>
                <c:pt idx="43">
                  <c:v>1200</c:v>
                </c:pt>
                <c:pt idx="44">
                  <c:v>1200</c:v>
                </c:pt>
                <c:pt idx="45">
                  <c:v>1200</c:v>
                </c:pt>
                <c:pt idx="46">
                  <c:v>1200</c:v>
                </c:pt>
                <c:pt idx="47">
                  <c:v>1200</c:v>
                </c:pt>
                <c:pt idx="48">
                  <c:v>1200</c:v>
                </c:pt>
                <c:pt idx="49">
                  <c:v>1200</c:v>
                </c:pt>
                <c:pt idx="50">
                  <c:v>1200</c:v>
                </c:pt>
                <c:pt idx="51">
                  <c:v>1200</c:v>
                </c:pt>
                <c:pt idx="52">
                  <c:v>1200</c:v>
                </c:pt>
                <c:pt idx="53">
                  <c:v>1200</c:v>
                </c:pt>
                <c:pt idx="54">
                  <c:v>1200</c:v>
                </c:pt>
                <c:pt idx="55">
                  <c:v>1200</c:v>
                </c:pt>
                <c:pt idx="56">
                  <c:v>1200</c:v>
                </c:pt>
                <c:pt idx="57">
                  <c:v>1200</c:v>
                </c:pt>
                <c:pt idx="58">
                  <c:v>1200</c:v>
                </c:pt>
                <c:pt idx="59">
                  <c:v>1200</c:v>
                </c:pt>
                <c:pt idx="60">
                  <c:v>1200</c:v>
                </c:pt>
              </c:strCache>
            </c:strRef>
          </c:tx>
          <c:spPr>
            <a:ln w="28575" cap="rnd">
              <a:solidFill>
                <a:schemeClr val="accent1"/>
              </a:solidFill>
              <a:round/>
            </a:ln>
            <a:effectLst/>
          </c:spPr>
          <c:marker>
            <c:symbol val="none"/>
          </c:marker>
          <c:cat>
            <c:numRef>
              <c:f>Hoja2!$G$7:$G$67</c:f>
              <c:numCache>
                <c:formatCode>General</c:formatCode>
                <c:ptCount val="61"/>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1200</c:v>
                </c:pt>
                <c:pt idx="42">
                  <c:v>1200</c:v>
                </c:pt>
                <c:pt idx="43">
                  <c:v>1200</c:v>
                </c:pt>
                <c:pt idx="44">
                  <c:v>1200</c:v>
                </c:pt>
                <c:pt idx="45">
                  <c:v>1200</c:v>
                </c:pt>
                <c:pt idx="46">
                  <c:v>1200</c:v>
                </c:pt>
                <c:pt idx="47">
                  <c:v>1200</c:v>
                </c:pt>
                <c:pt idx="48">
                  <c:v>1200</c:v>
                </c:pt>
                <c:pt idx="49">
                  <c:v>1200</c:v>
                </c:pt>
                <c:pt idx="50">
                  <c:v>1200</c:v>
                </c:pt>
                <c:pt idx="51">
                  <c:v>1200</c:v>
                </c:pt>
                <c:pt idx="52">
                  <c:v>1200</c:v>
                </c:pt>
                <c:pt idx="53">
                  <c:v>1200</c:v>
                </c:pt>
                <c:pt idx="54">
                  <c:v>1200</c:v>
                </c:pt>
                <c:pt idx="55">
                  <c:v>1200</c:v>
                </c:pt>
                <c:pt idx="56">
                  <c:v>1200</c:v>
                </c:pt>
                <c:pt idx="57">
                  <c:v>1200</c:v>
                </c:pt>
                <c:pt idx="58">
                  <c:v>1200</c:v>
                </c:pt>
                <c:pt idx="59">
                  <c:v>1200</c:v>
                </c:pt>
                <c:pt idx="60">
                  <c:v>1200</c:v>
                </c:pt>
              </c:numCache>
            </c:numRef>
          </c:cat>
          <c:val>
            <c:numRef>
              <c:f>Hoja2!$E$7:$E$67</c:f>
              <c:numCache>
                <c:formatCode>General</c:formatCode>
                <c:ptCount val="61"/>
                <c:pt idx="0">
                  <c:v>-117</c:v>
                </c:pt>
                <c:pt idx="1">
                  <c:v>-111</c:v>
                </c:pt>
                <c:pt idx="2">
                  <c:v>-107</c:v>
                </c:pt>
                <c:pt idx="3">
                  <c:v>-108</c:v>
                </c:pt>
                <c:pt idx="4">
                  <c:v>-106</c:v>
                </c:pt>
                <c:pt idx="5">
                  <c:v>-107</c:v>
                </c:pt>
                <c:pt idx="6">
                  <c:v>-109</c:v>
                </c:pt>
                <c:pt idx="7">
                  <c:v>-104</c:v>
                </c:pt>
                <c:pt idx="8">
                  <c:v>-102</c:v>
                </c:pt>
                <c:pt idx="9">
                  <c:v>-102</c:v>
                </c:pt>
                <c:pt idx="10">
                  <c:v>-103</c:v>
                </c:pt>
                <c:pt idx="11">
                  <c:v>-102</c:v>
                </c:pt>
                <c:pt idx="12">
                  <c:v>-101</c:v>
                </c:pt>
                <c:pt idx="13">
                  <c:v>-101</c:v>
                </c:pt>
                <c:pt idx="14">
                  <c:v>-102</c:v>
                </c:pt>
                <c:pt idx="15">
                  <c:v>-101</c:v>
                </c:pt>
                <c:pt idx="16">
                  <c:v>-101</c:v>
                </c:pt>
                <c:pt idx="17">
                  <c:v>-102</c:v>
                </c:pt>
                <c:pt idx="18">
                  <c:v>-107</c:v>
                </c:pt>
                <c:pt idx="19">
                  <c:v>-108</c:v>
                </c:pt>
                <c:pt idx="20">
                  <c:v>-105</c:v>
                </c:pt>
                <c:pt idx="21">
                  <c:v>-123</c:v>
                </c:pt>
                <c:pt idx="22">
                  <c:v>-123</c:v>
                </c:pt>
                <c:pt idx="23">
                  <c:v>-126</c:v>
                </c:pt>
                <c:pt idx="24">
                  <c:v>-126</c:v>
                </c:pt>
                <c:pt idx="25">
                  <c:v>-126</c:v>
                </c:pt>
                <c:pt idx="26">
                  <c:v>-124</c:v>
                </c:pt>
                <c:pt idx="27">
                  <c:v>-127</c:v>
                </c:pt>
                <c:pt idx="28">
                  <c:v>-125</c:v>
                </c:pt>
                <c:pt idx="29">
                  <c:v>-126</c:v>
                </c:pt>
                <c:pt idx="30">
                  <c:v>-127</c:v>
                </c:pt>
                <c:pt idx="31">
                  <c:v>-126</c:v>
                </c:pt>
                <c:pt idx="32">
                  <c:v>-127</c:v>
                </c:pt>
                <c:pt idx="33">
                  <c:v>-126</c:v>
                </c:pt>
                <c:pt idx="34">
                  <c:v>-127</c:v>
                </c:pt>
                <c:pt idx="35">
                  <c:v>-127</c:v>
                </c:pt>
                <c:pt idx="36">
                  <c:v>-127</c:v>
                </c:pt>
                <c:pt idx="37">
                  <c:v>-126</c:v>
                </c:pt>
                <c:pt idx="38">
                  <c:v>-125</c:v>
                </c:pt>
                <c:pt idx="39">
                  <c:v>-127</c:v>
                </c:pt>
                <c:pt idx="40">
                  <c:v>-125</c:v>
                </c:pt>
                <c:pt idx="41">
                  <c:v>-117</c:v>
                </c:pt>
                <c:pt idx="42">
                  <c:v>-126</c:v>
                </c:pt>
                <c:pt idx="43">
                  <c:v>-125</c:v>
                </c:pt>
                <c:pt idx="44">
                  <c:v>-127</c:v>
                </c:pt>
                <c:pt idx="45">
                  <c:v>-127</c:v>
                </c:pt>
                <c:pt idx="46">
                  <c:v>-126</c:v>
                </c:pt>
                <c:pt idx="47">
                  <c:v>-127</c:v>
                </c:pt>
                <c:pt idx="48">
                  <c:v>-124</c:v>
                </c:pt>
                <c:pt idx="49">
                  <c:v>-125</c:v>
                </c:pt>
                <c:pt idx="50">
                  <c:v>-125</c:v>
                </c:pt>
                <c:pt idx="51">
                  <c:v>-127</c:v>
                </c:pt>
                <c:pt idx="52">
                  <c:v>-127</c:v>
                </c:pt>
                <c:pt idx="53">
                  <c:v>-127</c:v>
                </c:pt>
                <c:pt idx="54">
                  <c:v>-125</c:v>
                </c:pt>
                <c:pt idx="55">
                  <c:v>-124</c:v>
                </c:pt>
                <c:pt idx="56">
                  <c:v>-125</c:v>
                </c:pt>
                <c:pt idx="57">
                  <c:v>-124</c:v>
                </c:pt>
                <c:pt idx="58">
                  <c:v>-124</c:v>
                </c:pt>
                <c:pt idx="59">
                  <c:v>-121</c:v>
                </c:pt>
                <c:pt idx="60">
                  <c:v>-118</c:v>
                </c:pt>
              </c:numCache>
            </c:numRef>
          </c:val>
          <c:smooth val="0"/>
          <c:extLst>
            <c:ext xmlns:c16="http://schemas.microsoft.com/office/drawing/2014/chart" uri="{C3380CC4-5D6E-409C-BE32-E72D297353CC}">
              <c16:uniqueId val="{00000000-FF26-46F5-8FC5-B08597878892}"/>
            </c:ext>
          </c:extLst>
        </c:ser>
        <c:dLbls>
          <c:showLegendKey val="0"/>
          <c:showVal val="0"/>
          <c:showCatName val="0"/>
          <c:showSerName val="0"/>
          <c:showPercent val="0"/>
          <c:showBubbleSize val="0"/>
        </c:dLbls>
        <c:smooth val="0"/>
        <c:axId val="975912879"/>
        <c:axId val="975923279"/>
      </c:lineChart>
      <c:catAx>
        <c:axId val="9759128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 (m)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923279"/>
        <c:crosses val="autoZero"/>
        <c:auto val="1"/>
        <c:lblAlgn val="ctr"/>
        <c:lblOffset val="100"/>
        <c:noMultiLvlLbl val="0"/>
      </c:catAx>
      <c:valAx>
        <c:axId val="975923279"/>
        <c:scaling>
          <c:orientation val="minMax"/>
          <c:max val="-9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RSSI (dBm)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912879"/>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RSSI</a:t>
            </a:r>
            <a:r>
              <a:rPr lang="en-US" baseline="0"/>
              <a:t> vs distancia SF12- Urbano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Hoja2!$G$2:$G$43</c:f>
              <c:strCache>
                <c:ptCount val="42"/>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1200</c:v>
                </c:pt>
                <c:pt idx="30">
                  <c:v>1200</c:v>
                </c:pt>
                <c:pt idx="31">
                  <c:v>1200</c:v>
                </c:pt>
                <c:pt idx="32">
                  <c:v>1200</c:v>
                </c:pt>
                <c:pt idx="33">
                  <c:v>1200</c:v>
                </c:pt>
                <c:pt idx="34">
                  <c:v>1200</c:v>
                </c:pt>
                <c:pt idx="35">
                  <c:v>1200</c:v>
                </c:pt>
                <c:pt idx="36">
                  <c:v>1200</c:v>
                </c:pt>
                <c:pt idx="37">
                  <c:v>1200</c:v>
                </c:pt>
                <c:pt idx="38">
                  <c:v>1200</c:v>
                </c:pt>
                <c:pt idx="39">
                  <c:v>1200</c:v>
                </c:pt>
                <c:pt idx="40">
                  <c:v>1200</c:v>
                </c:pt>
                <c:pt idx="41">
                  <c:v>1200</c:v>
                </c:pt>
              </c:strCache>
            </c:strRef>
          </c:tx>
          <c:spPr>
            <a:ln w="12700" cap="flat" cmpd="sng" algn="ctr">
              <a:solidFill>
                <a:schemeClr val="accent2"/>
              </a:solidFill>
              <a:prstDash val="solid"/>
              <a:miter lim="800000"/>
            </a:ln>
            <a:effectLst/>
          </c:spPr>
          <c:marker>
            <c:symbol val="none"/>
          </c:marker>
          <c:cat>
            <c:numRef>
              <c:f>Hoja2!$G$2:$G$43</c:f>
              <c:numCache>
                <c:formatCode>General</c:formatCode>
                <c:ptCount val="42"/>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1200</c:v>
                </c:pt>
                <c:pt idx="30">
                  <c:v>1200</c:v>
                </c:pt>
                <c:pt idx="31">
                  <c:v>1200</c:v>
                </c:pt>
                <c:pt idx="32">
                  <c:v>1200</c:v>
                </c:pt>
                <c:pt idx="33">
                  <c:v>1200</c:v>
                </c:pt>
                <c:pt idx="34">
                  <c:v>1200</c:v>
                </c:pt>
                <c:pt idx="35">
                  <c:v>1200</c:v>
                </c:pt>
                <c:pt idx="36">
                  <c:v>1200</c:v>
                </c:pt>
                <c:pt idx="37">
                  <c:v>1200</c:v>
                </c:pt>
                <c:pt idx="38">
                  <c:v>1200</c:v>
                </c:pt>
                <c:pt idx="39">
                  <c:v>1200</c:v>
                </c:pt>
                <c:pt idx="40">
                  <c:v>1200</c:v>
                </c:pt>
                <c:pt idx="41">
                  <c:v>1200</c:v>
                </c:pt>
              </c:numCache>
            </c:numRef>
          </c:cat>
          <c:val>
            <c:numRef>
              <c:f>Hoja2!$E$2:$E$43</c:f>
              <c:numCache>
                <c:formatCode>General</c:formatCode>
                <c:ptCount val="42"/>
                <c:pt idx="0">
                  <c:v>-121</c:v>
                </c:pt>
                <c:pt idx="1">
                  <c:v>-114</c:v>
                </c:pt>
                <c:pt idx="2">
                  <c:v>-114</c:v>
                </c:pt>
                <c:pt idx="3">
                  <c:v>-114</c:v>
                </c:pt>
                <c:pt idx="4">
                  <c:v>-116</c:v>
                </c:pt>
                <c:pt idx="5">
                  <c:v>-114</c:v>
                </c:pt>
                <c:pt idx="6">
                  <c:v>-114</c:v>
                </c:pt>
                <c:pt idx="7">
                  <c:v>-114</c:v>
                </c:pt>
                <c:pt idx="8">
                  <c:v>-113</c:v>
                </c:pt>
                <c:pt idx="9">
                  <c:v>-113</c:v>
                </c:pt>
                <c:pt idx="10">
                  <c:v>-114</c:v>
                </c:pt>
                <c:pt idx="11">
                  <c:v>-115</c:v>
                </c:pt>
                <c:pt idx="12">
                  <c:v>-115</c:v>
                </c:pt>
                <c:pt idx="13">
                  <c:v>-120</c:v>
                </c:pt>
                <c:pt idx="14">
                  <c:v>-121</c:v>
                </c:pt>
                <c:pt idx="15">
                  <c:v>-128</c:v>
                </c:pt>
                <c:pt idx="16">
                  <c:v>-124</c:v>
                </c:pt>
                <c:pt idx="17">
                  <c:v>-127</c:v>
                </c:pt>
                <c:pt idx="18">
                  <c:v>-128</c:v>
                </c:pt>
                <c:pt idx="19">
                  <c:v>-127</c:v>
                </c:pt>
                <c:pt idx="20">
                  <c:v>-126</c:v>
                </c:pt>
                <c:pt idx="21">
                  <c:v>-128</c:v>
                </c:pt>
                <c:pt idx="22">
                  <c:v>-128</c:v>
                </c:pt>
                <c:pt idx="23">
                  <c:v>-128</c:v>
                </c:pt>
                <c:pt idx="24">
                  <c:v>-127</c:v>
                </c:pt>
                <c:pt idx="25">
                  <c:v>-128</c:v>
                </c:pt>
                <c:pt idx="26">
                  <c:v>-128</c:v>
                </c:pt>
                <c:pt idx="27">
                  <c:v>-127</c:v>
                </c:pt>
                <c:pt idx="28">
                  <c:v>-127</c:v>
                </c:pt>
                <c:pt idx="29">
                  <c:v>-127</c:v>
                </c:pt>
                <c:pt idx="30">
                  <c:v>-127</c:v>
                </c:pt>
                <c:pt idx="31">
                  <c:v>-128</c:v>
                </c:pt>
                <c:pt idx="32">
                  <c:v>-129</c:v>
                </c:pt>
                <c:pt idx="33">
                  <c:v>-129</c:v>
                </c:pt>
                <c:pt idx="34">
                  <c:v>-129</c:v>
                </c:pt>
                <c:pt idx="35">
                  <c:v>-129</c:v>
                </c:pt>
                <c:pt idx="36">
                  <c:v>-128</c:v>
                </c:pt>
                <c:pt idx="37">
                  <c:v>-128</c:v>
                </c:pt>
                <c:pt idx="38">
                  <c:v>-128</c:v>
                </c:pt>
                <c:pt idx="39">
                  <c:v>-128</c:v>
                </c:pt>
                <c:pt idx="40">
                  <c:v>-129</c:v>
                </c:pt>
                <c:pt idx="41">
                  <c:v>-128</c:v>
                </c:pt>
              </c:numCache>
            </c:numRef>
          </c:val>
          <c:smooth val="0"/>
          <c:extLst>
            <c:ext xmlns:c16="http://schemas.microsoft.com/office/drawing/2014/chart" uri="{C3380CC4-5D6E-409C-BE32-E72D297353CC}">
              <c16:uniqueId val="{00000000-33FC-44BE-8296-F031C00FC57F}"/>
            </c:ext>
          </c:extLst>
        </c:ser>
        <c:dLbls>
          <c:showLegendKey val="0"/>
          <c:showVal val="0"/>
          <c:showCatName val="0"/>
          <c:showSerName val="0"/>
          <c:showPercent val="0"/>
          <c:showBubbleSize val="0"/>
        </c:dLbls>
        <c:smooth val="0"/>
        <c:axId val="1275550143"/>
        <c:axId val="1275536415"/>
      </c:lineChart>
      <c:catAx>
        <c:axId val="1275550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 (m)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36415"/>
        <c:crosses val="autoZero"/>
        <c:auto val="1"/>
        <c:lblAlgn val="ctr"/>
        <c:lblOffset val="100"/>
        <c:noMultiLvlLbl val="0"/>
      </c:catAx>
      <c:valAx>
        <c:axId val="1275536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RSSI(dBm)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5014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SNR vs Distancia SF7</a:t>
            </a:r>
            <a:r>
              <a:rPr lang="en-US" baseline="0"/>
              <a:t> - Urbano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Hoja2!$G$7:$G$67</c:f>
              <c:strCache>
                <c:ptCount val="61"/>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1200</c:v>
                </c:pt>
                <c:pt idx="42">
                  <c:v>1200</c:v>
                </c:pt>
                <c:pt idx="43">
                  <c:v>1200</c:v>
                </c:pt>
                <c:pt idx="44">
                  <c:v>1200</c:v>
                </c:pt>
                <c:pt idx="45">
                  <c:v>1200</c:v>
                </c:pt>
                <c:pt idx="46">
                  <c:v>1200</c:v>
                </c:pt>
                <c:pt idx="47">
                  <c:v>1200</c:v>
                </c:pt>
                <c:pt idx="48">
                  <c:v>1200</c:v>
                </c:pt>
                <c:pt idx="49">
                  <c:v>1200</c:v>
                </c:pt>
                <c:pt idx="50">
                  <c:v>1200</c:v>
                </c:pt>
                <c:pt idx="51">
                  <c:v>1200</c:v>
                </c:pt>
                <c:pt idx="52">
                  <c:v>1200</c:v>
                </c:pt>
                <c:pt idx="53">
                  <c:v>1200</c:v>
                </c:pt>
                <c:pt idx="54">
                  <c:v>1200</c:v>
                </c:pt>
                <c:pt idx="55">
                  <c:v>1200</c:v>
                </c:pt>
                <c:pt idx="56">
                  <c:v>1200</c:v>
                </c:pt>
                <c:pt idx="57">
                  <c:v>1200</c:v>
                </c:pt>
                <c:pt idx="58">
                  <c:v>1200</c:v>
                </c:pt>
                <c:pt idx="59">
                  <c:v>1200</c:v>
                </c:pt>
                <c:pt idx="60">
                  <c:v>1200</c:v>
                </c:pt>
              </c:strCache>
            </c:strRef>
          </c:tx>
          <c:spPr>
            <a:ln w="12700" cap="flat" cmpd="sng" algn="ctr">
              <a:solidFill>
                <a:schemeClr val="accent4"/>
              </a:solidFill>
              <a:prstDash val="solid"/>
              <a:miter lim="800000"/>
            </a:ln>
            <a:effectLst/>
          </c:spPr>
          <c:marker>
            <c:symbol val="none"/>
          </c:marker>
          <c:cat>
            <c:numRef>
              <c:f>Hoja2!$G$7:$G$67</c:f>
              <c:numCache>
                <c:formatCode>General</c:formatCode>
                <c:ptCount val="61"/>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1200</c:v>
                </c:pt>
                <c:pt idx="42">
                  <c:v>1200</c:v>
                </c:pt>
                <c:pt idx="43">
                  <c:v>1200</c:v>
                </c:pt>
                <c:pt idx="44">
                  <c:v>1200</c:v>
                </c:pt>
                <c:pt idx="45">
                  <c:v>1200</c:v>
                </c:pt>
                <c:pt idx="46">
                  <c:v>1200</c:v>
                </c:pt>
                <c:pt idx="47">
                  <c:v>1200</c:v>
                </c:pt>
                <c:pt idx="48">
                  <c:v>1200</c:v>
                </c:pt>
                <c:pt idx="49">
                  <c:v>1200</c:v>
                </c:pt>
                <c:pt idx="50">
                  <c:v>1200</c:v>
                </c:pt>
                <c:pt idx="51">
                  <c:v>1200</c:v>
                </c:pt>
                <c:pt idx="52">
                  <c:v>1200</c:v>
                </c:pt>
                <c:pt idx="53">
                  <c:v>1200</c:v>
                </c:pt>
                <c:pt idx="54">
                  <c:v>1200</c:v>
                </c:pt>
                <c:pt idx="55">
                  <c:v>1200</c:v>
                </c:pt>
                <c:pt idx="56">
                  <c:v>1200</c:v>
                </c:pt>
                <c:pt idx="57">
                  <c:v>1200</c:v>
                </c:pt>
                <c:pt idx="58">
                  <c:v>1200</c:v>
                </c:pt>
                <c:pt idx="59">
                  <c:v>1200</c:v>
                </c:pt>
                <c:pt idx="60">
                  <c:v>1200</c:v>
                </c:pt>
              </c:numCache>
            </c:numRef>
          </c:cat>
          <c:val>
            <c:numRef>
              <c:f>Hoja2!$F$7:$F$67</c:f>
              <c:numCache>
                <c:formatCode>General</c:formatCode>
                <c:ptCount val="61"/>
                <c:pt idx="0">
                  <c:v>8.25</c:v>
                </c:pt>
                <c:pt idx="1">
                  <c:v>8.5</c:v>
                </c:pt>
                <c:pt idx="2">
                  <c:v>6.5</c:v>
                </c:pt>
                <c:pt idx="3">
                  <c:v>7.25</c:v>
                </c:pt>
                <c:pt idx="4">
                  <c:v>8.75</c:v>
                </c:pt>
                <c:pt idx="5">
                  <c:v>8</c:v>
                </c:pt>
                <c:pt idx="6">
                  <c:v>8.25</c:v>
                </c:pt>
                <c:pt idx="7">
                  <c:v>8.25</c:v>
                </c:pt>
                <c:pt idx="8">
                  <c:v>6.75</c:v>
                </c:pt>
                <c:pt idx="9">
                  <c:v>8.25</c:v>
                </c:pt>
                <c:pt idx="10">
                  <c:v>6.5</c:v>
                </c:pt>
                <c:pt idx="11">
                  <c:v>10.25</c:v>
                </c:pt>
                <c:pt idx="12">
                  <c:v>8.25</c:v>
                </c:pt>
                <c:pt idx="13">
                  <c:v>7.25</c:v>
                </c:pt>
                <c:pt idx="14">
                  <c:v>8.25</c:v>
                </c:pt>
                <c:pt idx="15">
                  <c:v>8.25</c:v>
                </c:pt>
                <c:pt idx="16">
                  <c:v>7</c:v>
                </c:pt>
                <c:pt idx="17">
                  <c:v>6.75</c:v>
                </c:pt>
                <c:pt idx="18">
                  <c:v>7.5</c:v>
                </c:pt>
                <c:pt idx="19">
                  <c:v>10</c:v>
                </c:pt>
                <c:pt idx="20">
                  <c:v>8</c:v>
                </c:pt>
                <c:pt idx="21">
                  <c:v>6.5</c:v>
                </c:pt>
                <c:pt idx="22">
                  <c:v>7.75</c:v>
                </c:pt>
                <c:pt idx="23">
                  <c:v>8.75</c:v>
                </c:pt>
                <c:pt idx="24">
                  <c:v>8.25</c:v>
                </c:pt>
                <c:pt idx="25">
                  <c:v>9.25</c:v>
                </c:pt>
                <c:pt idx="26">
                  <c:v>7.75</c:v>
                </c:pt>
                <c:pt idx="27">
                  <c:v>6.75</c:v>
                </c:pt>
                <c:pt idx="28">
                  <c:v>6.75</c:v>
                </c:pt>
                <c:pt idx="29">
                  <c:v>9.75</c:v>
                </c:pt>
                <c:pt idx="30">
                  <c:v>7.75</c:v>
                </c:pt>
                <c:pt idx="31">
                  <c:v>9.75</c:v>
                </c:pt>
                <c:pt idx="32">
                  <c:v>8.5</c:v>
                </c:pt>
                <c:pt idx="33">
                  <c:v>7</c:v>
                </c:pt>
                <c:pt idx="34">
                  <c:v>6.75</c:v>
                </c:pt>
                <c:pt idx="35">
                  <c:v>9.25</c:v>
                </c:pt>
                <c:pt idx="36">
                  <c:v>6.25</c:v>
                </c:pt>
                <c:pt idx="37">
                  <c:v>9.75</c:v>
                </c:pt>
                <c:pt idx="38">
                  <c:v>6.25</c:v>
                </c:pt>
                <c:pt idx="39">
                  <c:v>8.25</c:v>
                </c:pt>
                <c:pt idx="40">
                  <c:v>9.75</c:v>
                </c:pt>
                <c:pt idx="41">
                  <c:v>8.75</c:v>
                </c:pt>
                <c:pt idx="42">
                  <c:v>9.25</c:v>
                </c:pt>
                <c:pt idx="43">
                  <c:v>9.25</c:v>
                </c:pt>
                <c:pt idx="44">
                  <c:v>8</c:v>
                </c:pt>
                <c:pt idx="45">
                  <c:v>8.25</c:v>
                </c:pt>
                <c:pt idx="46">
                  <c:v>8.25</c:v>
                </c:pt>
                <c:pt idx="47">
                  <c:v>7.75</c:v>
                </c:pt>
                <c:pt idx="48">
                  <c:v>8.75</c:v>
                </c:pt>
                <c:pt idx="49">
                  <c:v>6.5</c:v>
                </c:pt>
                <c:pt idx="50">
                  <c:v>6.5</c:v>
                </c:pt>
                <c:pt idx="51">
                  <c:v>9.25</c:v>
                </c:pt>
                <c:pt idx="52">
                  <c:v>8.25</c:v>
                </c:pt>
                <c:pt idx="53">
                  <c:v>8.25</c:v>
                </c:pt>
                <c:pt idx="54">
                  <c:v>6.5</c:v>
                </c:pt>
                <c:pt idx="55">
                  <c:v>8.75</c:v>
                </c:pt>
                <c:pt idx="56">
                  <c:v>6.5</c:v>
                </c:pt>
                <c:pt idx="57">
                  <c:v>9.25</c:v>
                </c:pt>
                <c:pt idx="58">
                  <c:v>8.75</c:v>
                </c:pt>
                <c:pt idx="59">
                  <c:v>8.25</c:v>
                </c:pt>
                <c:pt idx="60">
                  <c:v>8.75</c:v>
                </c:pt>
              </c:numCache>
            </c:numRef>
          </c:val>
          <c:smooth val="0"/>
          <c:extLst>
            <c:ext xmlns:c16="http://schemas.microsoft.com/office/drawing/2014/chart" uri="{C3380CC4-5D6E-409C-BE32-E72D297353CC}">
              <c16:uniqueId val="{00000000-FECD-4A11-8904-C8B578E3BDB3}"/>
            </c:ext>
          </c:extLst>
        </c:ser>
        <c:dLbls>
          <c:showLegendKey val="0"/>
          <c:showVal val="0"/>
          <c:showCatName val="0"/>
          <c:showSerName val="0"/>
          <c:showPercent val="0"/>
          <c:showBubbleSize val="0"/>
        </c:dLbls>
        <c:smooth val="0"/>
        <c:axId val="975912879"/>
        <c:axId val="975923279"/>
      </c:lineChart>
      <c:catAx>
        <c:axId val="9759128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 (m)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923279"/>
        <c:crosses val="autoZero"/>
        <c:auto val="1"/>
        <c:lblAlgn val="ctr"/>
        <c:lblOffset val="100"/>
        <c:noMultiLvlLbl val="0"/>
      </c:catAx>
      <c:valAx>
        <c:axId val="975923279"/>
        <c:scaling>
          <c:orientation val="minMax"/>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SNR (dB)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912879"/>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SNR</a:t>
            </a:r>
            <a:r>
              <a:rPr lang="en-US" baseline="0"/>
              <a:t> vs distancia SF12 Urbano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Hoja2!$G$2:$G$43</c:f>
              <c:strCache>
                <c:ptCount val="42"/>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1200</c:v>
                </c:pt>
                <c:pt idx="30">
                  <c:v>1200</c:v>
                </c:pt>
                <c:pt idx="31">
                  <c:v>1200</c:v>
                </c:pt>
                <c:pt idx="32">
                  <c:v>1200</c:v>
                </c:pt>
                <c:pt idx="33">
                  <c:v>1200</c:v>
                </c:pt>
                <c:pt idx="34">
                  <c:v>1200</c:v>
                </c:pt>
                <c:pt idx="35">
                  <c:v>1200</c:v>
                </c:pt>
                <c:pt idx="36">
                  <c:v>1200</c:v>
                </c:pt>
                <c:pt idx="37">
                  <c:v>1200</c:v>
                </c:pt>
                <c:pt idx="38">
                  <c:v>1200</c:v>
                </c:pt>
                <c:pt idx="39">
                  <c:v>1200</c:v>
                </c:pt>
                <c:pt idx="40">
                  <c:v>1200</c:v>
                </c:pt>
                <c:pt idx="41">
                  <c:v>1200</c:v>
                </c:pt>
              </c:strCache>
            </c:strRef>
          </c:tx>
          <c:spPr>
            <a:ln w="28575" cap="rnd">
              <a:solidFill>
                <a:schemeClr val="accent1"/>
              </a:solidFill>
              <a:round/>
            </a:ln>
            <a:effectLst/>
          </c:spPr>
          <c:marker>
            <c:symbol val="none"/>
          </c:marker>
          <c:cat>
            <c:numRef>
              <c:f>Hoja2!$G$2:$G$43</c:f>
              <c:numCache>
                <c:formatCode>General</c:formatCode>
                <c:ptCount val="42"/>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1200</c:v>
                </c:pt>
                <c:pt idx="30">
                  <c:v>1200</c:v>
                </c:pt>
                <c:pt idx="31">
                  <c:v>1200</c:v>
                </c:pt>
                <c:pt idx="32">
                  <c:v>1200</c:v>
                </c:pt>
                <c:pt idx="33">
                  <c:v>1200</c:v>
                </c:pt>
                <c:pt idx="34">
                  <c:v>1200</c:v>
                </c:pt>
                <c:pt idx="35">
                  <c:v>1200</c:v>
                </c:pt>
                <c:pt idx="36">
                  <c:v>1200</c:v>
                </c:pt>
                <c:pt idx="37">
                  <c:v>1200</c:v>
                </c:pt>
                <c:pt idx="38">
                  <c:v>1200</c:v>
                </c:pt>
                <c:pt idx="39">
                  <c:v>1200</c:v>
                </c:pt>
                <c:pt idx="40">
                  <c:v>1200</c:v>
                </c:pt>
                <c:pt idx="41">
                  <c:v>1200</c:v>
                </c:pt>
              </c:numCache>
            </c:numRef>
          </c:cat>
          <c:val>
            <c:numRef>
              <c:f>Hoja2!$F$2:$F$43</c:f>
              <c:numCache>
                <c:formatCode>General</c:formatCode>
                <c:ptCount val="42"/>
                <c:pt idx="0">
                  <c:v>6.75</c:v>
                </c:pt>
                <c:pt idx="1">
                  <c:v>8</c:v>
                </c:pt>
                <c:pt idx="2">
                  <c:v>8</c:v>
                </c:pt>
                <c:pt idx="3">
                  <c:v>8.5</c:v>
                </c:pt>
                <c:pt idx="4">
                  <c:v>8.25</c:v>
                </c:pt>
                <c:pt idx="5">
                  <c:v>8.25</c:v>
                </c:pt>
                <c:pt idx="6">
                  <c:v>8.25</c:v>
                </c:pt>
                <c:pt idx="7">
                  <c:v>6.5</c:v>
                </c:pt>
                <c:pt idx="8">
                  <c:v>8.25</c:v>
                </c:pt>
                <c:pt idx="9">
                  <c:v>6.5</c:v>
                </c:pt>
                <c:pt idx="10">
                  <c:v>8.25</c:v>
                </c:pt>
                <c:pt idx="11">
                  <c:v>6.5</c:v>
                </c:pt>
                <c:pt idx="12">
                  <c:v>8.5</c:v>
                </c:pt>
                <c:pt idx="13">
                  <c:v>8.25</c:v>
                </c:pt>
                <c:pt idx="14">
                  <c:v>6.25</c:v>
                </c:pt>
                <c:pt idx="15">
                  <c:v>8</c:v>
                </c:pt>
                <c:pt idx="16">
                  <c:v>8.25</c:v>
                </c:pt>
                <c:pt idx="17">
                  <c:v>6.75</c:v>
                </c:pt>
                <c:pt idx="18">
                  <c:v>6.75</c:v>
                </c:pt>
                <c:pt idx="19">
                  <c:v>8.25</c:v>
                </c:pt>
                <c:pt idx="20">
                  <c:v>8.25</c:v>
                </c:pt>
                <c:pt idx="21">
                  <c:v>6.75</c:v>
                </c:pt>
                <c:pt idx="22">
                  <c:v>7.5</c:v>
                </c:pt>
                <c:pt idx="23">
                  <c:v>9.5</c:v>
                </c:pt>
                <c:pt idx="24">
                  <c:v>8.25</c:v>
                </c:pt>
                <c:pt idx="25">
                  <c:v>6.75</c:v>
                </c:pt>
                <c:pt idx="26">
                  <c:v>6.75</c:v>
                </c:pt>
                <c:pt idx="27">
                  <c:v>8.5</c:v>
                </c:pt>
                <c:pt idx="28">
                  <c:v>6.25</c:v>
                </c:pt>
                <c:pt idx="29">
                  <c:v>6.75</c:v>
                </c:pt>
                <c:pt idx="30">
                  <c:v>8.25</c:v>
                </c:pt>
                <c:pt idx="31">
                  <c:v>6.75</c:v>
                </c:pt>
                <c:pt idx="32">
                  <c:v>9.25</c:v>
                </c:pt>
                <c:pt idx="33">
                  <c:v>8.25</c:v>
                </c:pt>
                <c:pt idx="34">
                  <c:v>8.5</c:v>
                </c:pt>
                <c:pt idx="35">
                  <c:v>8.25</c:v>
                </c:pt>
                <c:pt idx="36">
                  <c:v>8.25</c:v>
                </c:pt>
                <c:pt idx="37">
                  <c:v>6.75</c:v>
                </c:pt>
                <c:pt idx="38">
                  <c:v>8.25</c:v>
                </c:pt>
                <c:pt idx="39">
                  <c:v>6.5</c:v>
                </c:pt>
                <c:pt idx="40">
                  <c:v>8</c:v>
                </c:pt>
                <c:pt idx="41">
                  <c:v>8.5</c:v>
                </c:pt>
              </c:numCache>
            </c:numRef>
          </c:val>
          <c:smooth val="0"/>
          <c:extLst>
            <c:ext xmlns:c16="http://schemas.microsoft.com/office/drawing/2014/chart" uri="{C3380CC4-5D6E-409C-BE32-E72D297353CC}">
              <c16:uniqueId val="{00000000-EE4D-4B80-AD52-3B3764D0E727}"/>
            </c:ext>
          </c:extLst>
        </c:ser>
        <c:dLbls>
          <c:showLegendKey val="0"/>
          <c:showVal val="0"/>
          <c:showCatName val="0"/>
          <c:showSerName val="0"/>
          <c:showPercent val="0"/>
          <c:showBubbleSize val="0"/>
        </c:dLbls>
        <c:smooth val="0"/>
        <c:axId val="1275550143"/>
        <c:axId val="1275536415"/>
      </c:lineChart>
      <c:catAx>
        <c:axId val="1275550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a:t>
                </a:r>
                <a:r>
                  <a:rPr lang="en-US" baseline="0"/>
                  <a:t> (m)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36415"/>
        <c:crosses val="autoZero"/>
        <c:auto val="1"/>
        <c:lblAlgn val="ctr"/>
        <c:lblOffset val="100"/>
        <c:noMultiLvlLbl val="0"/>
      </c:catAx>
      <c:valAx>
        <c:axId val="1275536415"/>
        <c:scaling>
          <c:orientation val="minMax"/>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SNR(dB)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5014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Escenario</a:t>
            </a:r>
            <a:r>
              <a:rPr lang="en-US" baseline="0"/>
              <a:t> Rural SF7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775 mts - SF7</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strRef>
              <c:f>Hoja1!$G$4:$G$23</c:f>
              <c:strCache>
                <c:ptCount val="20"/>
                <c:pt idx="0">
                  <c:v> 12:19:44</c:v>
                </c:pt>
                <c:pt idx="1">
                  <c:v> 12:19:48</c:v>
                </c:pt>
                <c:pt idx="2">
                  <c:v> 12:19:52</c:v>
                </c:pt>
                <c:pt idx="3">
                  <c:v> 12:19:56</c:v>
                </c:pt>
                <c:pt idx="4">
                  <c:v> 12:20:00</c:v>
                </c:pt>
                <c:pt idx="5">
                  <c:v> 12:20:04</c:v>
                </c:pt>
                <c:pt idx="6">
                  <c:v> 12:20:08</c:v>
                </c:pt>
                <c:pt idx="7">
                  <c:v> 12:20:12</c:v>
                </c:pt>
                <c:pt idx="8">
                  <c:v> 12:20:17</c:v>
                </c:pt>
                <c:pt idx="9">
                  <c:v> 12:20:21</c:v>
                </c:pt>
                <c:pt idx="10">
                  <c:v> 12:20:25</c:v>
                </c:pt>
                <c:pt idx="11">
                  <c:v> 12:20:30</c:v>
                </c:pt>
                <c:pt idx="12">
                  <c:v> 12:20:34</c:v>
                </c:pt>
                <c:pt idx="13">
                  <c:v> 12:20:39</c:v>
                </c:pt>
                <c:pt idx="14">
                  <c:v> 12:20:44</c:v>
                </c:pt>
                <c:pt idx="15">
                  <c:v> 12:20:47</c:v>
                </c:pt>
                <c:pt idx="16">
                  <c:v> 12:20:52</c:v>
                </c:pt>
                <c:pt idx="17">
                  <c:v> 12:20:56</c:v>
                </c:pt>
                <c:pt idx="18">
                  <c:v> 12:21:01</c:v>
                </c:pt>
                <c:pt idx="19">
                  <c:v> 12:21:05</c:v>
                </c:pt>
              </c:strCache>
            </c:strRef>
          </c:xVal>
          <c:yVal>
            <c:numRef>
              <c:f>Hoja1!$E$4:$E$23</c:f>
              <c:numCache>
                <c:formatCode>General</c:formatCode>
                <c:ptCount val="20"/>
                <c:pt idx="0">
                  <c:v>-95</c:v>
                </c:pt>
                <c:pt idx="1">
                  <c:v>-96</c:v>
                </c:pt>
                <c:pt idx="2">
                  <c:v>-94</c:v>
                </c:pt>
                <c:pt idx="3">
                  <c:v>-97</c:v>
                </c:pt>
                <c:pt idx="4">
                  <c:v>-96</c:v>
                </c:pt>
                <c:pt idx="5">
                  <c:v>-95</c:v>
                </c:pt>
                <c:pt idx="6">
                  <c:v>-96</c:v>
                </c:pt>
                <c:pt idx="7">
                  <c:v>-95</c:v>
                </c:pt>
                <c:pt idx="8">
                  <c:v>-95</c:v>
                </c:pt>
                <c:pt idx="9">
                  <c:v>-95</c:v>
                </c:pt>
                <c:pt idx="10">
                  <c:v>-100</c:v>
                </c:pt>
                <c:pt idx="11">
                  <c:v>-102</c:v>
                </c:pt>
                <c:pt idx="12">
                  <c:v>-104</c:v>
                </c:pt>
                <c:pt idx="13">
                  <c:v>-110</c:v>
                </c:pt>
                <c:pt idx="14">
                  <c:v>-106</c:v>
                </c:pt>
                <c:pt idx="15">
                  <c:v>-105</c:v>
                </c:pt>
                <c:pt idx="16">
                  <c:v>-111</c:v>
                </c:pt>
                <c:pt idx="17">
                  <c:v>-101</c:v>
                </c:pt>
                <c:pt idx="18">
                  <c:v>-106</c:v>
                </c:pt>
                <c:pt idx="19">
                  <c:v>-105</c:v>
                </c:pt>
              </c:numCache>
            </c:numRef>
          </c:yVal>
          <c:smooth val="0"/>
          <c:extLst>
            <c:ext xmlns:c16="http://schemas.microsoft.com/office/drawing/2014/chart" uri="{C3380CC4-5D6E-409C-BE32-E72D297353CC}">
              <c16:uniqueId val="{00000000-A40C-424E-86AE-7031F9C6EA2B}"/>
            </c:ext>
          </c:extLst>
        </c:ser>
        <c:ser>
          <c:idx val="1"/>
          <c:order val="1"/>
          <c:tx>
            <c:v>1000 mts- SF7</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f>Hoja1!$G$32:$G$51</c:f>
              <c:strCache>
                <c:ptCount val="20"/>
                <c:pt idx="0">
                  <c:v> 12:26:25</c:v>
                </c:pt>
                <c:pt idx="1">
                  <c:v> 12:26:29</c:v>
                </c:pt>
                <c:pt idx="2">
                  <c:v> 12:26:34</c:v>
                </c:pt>
                <c:pt idx="3">
                  <c:v> 12:26:38</c:v>
                </c:pt>
                <c:pt idx="4">
                  <c:v> 12:26:43</c:v>
                </c:pt>
                <c:pt idx="5">
                  <c:v> 12:26:47</c:v>
                </c:pt>
                <c:pt idx="6">
                  <c:v> 12:26:51</c:v>
                </c:pt>
                <c:pt idx="7">
                  <c:v> 12:26:55</c:v>
                </c:pt>
                <c:pt idx="8">
                  <c:v> 12:27:00</c:v>
                </c:pt>
                <c:pt idx="9">
                  <c:v> 12:27:04</c:v>
                </c:pt>
                <c:pt idx="10">
                  <c:v> 12:27:09</c:v>
                </c:pt>
                <c:pt idx="11">
                  <c:v> 12:27:13</c:v>
                </c:pt>
                <c:pt idx="12">
                  <c:v> 12:27:18</c:v>
                </c:pt>
                <c:pt idx="13">
                  <c:v> 12:27:22</c:v>
                </c:pt>
                <c:pt idx="14">
                  <c:v> 12:27:27</c:v>
                </c:pt>
                <c:pt idx="15">
                  <c:v> 12:27:32</c:v>
                </c:pt>
                <c:pt idx="16">
                  <c:v> 12:27:36</c:v>
                </c:pt>
                <c:pt idx="17">
                  <c:v> 12:27:40</c:v>
                </c:pt>
                <c:pt idx="18">
                  <c:v> 12:27:44</c:v>
                </c:pt>
                <c:pt idx="19">
                  <c:v> 12:27:48</c:v>
                </c:pt>
              </c:strCache>
            </c:strRef>
          </c:xVal>
          <c:yVal>
            <c:numRef>
              <c:f>Hoja1!$E$32:$E$51</c:f>
              <c:numCache>
                <c:formatCode>General</c:formatCode>
                <c:ptCount val="20"/>
                <c:pt idx="0">
                  <c:v>-120</c:v>
                </c:pt>
                <c:pt idx="1">
                  <c:v>-119</c:v>
                </c:pt>
                <c:pt idx="2">
                  <c:v>-118</c:v>
                </c:pt>
                <c:pt idx="3">
                  <c:v>-118</c:v>
                </c:pt>
                <c:pt idx="4">
                  <c:v>-123</c:v>
                </c:pt>
                <c:pt idx="5">
                  <c:v>-123</c:v>
                </c:pt>
                <c:pt idx="6">
                  <c:v>-126</c:v>
                </c:pt>
                <c:pt idx="7">
                  <c:v>-124</c:v>
                </c:pt>
                <c:pt idx="8">
                  <c:v>-125</c:v>
                </c:pt>
                <c:pt idx="9">
                  <c:v>-121</c:v>
                </c:pt>
                <c:pt idx="10">
                  <c:v>-120</c:v>
                </c:pt>
                <c:pt idx="11">
                  <c:v>-123</c:v>
                </c:pt>
                <c:pt idx="12">
                  <c:v>-122</c:v>
                </c:pt>
                <c:pt idx="13">
                  <c:v>-122</c:v>
                </c:pt>
                <c:pt idx="14">
                  <c:v>-122</c:v>
                </c:pt>
                <c:pt idx="15">
                  <c:v>-122</c:v>
                </c:pt>
                <c:pt idx="16">
                  <c:v>-125</c:v>
                </c:pt>
                <c:pt idx="17">
                  <c:v>-122</c:v>
                </c:pt>
                <c:pt idx="18">
                  <c:v>-119</c:v>
                </c:pt>
                <c:pt idx="19">
                  <c:v>-119</c:v>
                </c:pt>
              </c:numCache>
            </c:numRef>
          </c:yVal>
          <c:smooth val="0"/>
          <c:extLst>
            <c:ext xmlns:c16="http://schemas.microsoft.com/office/drawing/2014/chart" uri="{C3380CC4-5D6E-409C-BE32-E72D297353CC}">
              <c16:uniqueId val="{00000001-A40C-424E-86AE-7031F9C6EA2B}"/>
            </c:ext>
          </c:extLst>
        </c:ser>
        <c:ser>
          <c:idx val="2"/>
          <c:order val="2"/>
          <c:tx>
            <c:v>1500 mts - SF7</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f>Hoja1!$G$62:$G$81</c:f>
              <c:strCache>
                <c:ptCount val="20"/>
                <c:pt idx="0">
                  <c:v> 12:33:05</c:v>
                </c:pt>
                <c:pt idx="1">
                  <c:v> 12:33:10</c:v>
                </c:pt>
                <c:pt idx="2">
                  <c:v> 12:33:14</c:v>
                </c:pt>
                <c:pt idx="3">
                  <c:v> 12:33:18</c:v>
                </c:pt>
                <c:pt idx="4">
                  <c:v> 12:33:22</c:v>
                </c:pt>
                <c:pt idx="5">
                  <c:v> 12:33:26</c:v>
                </c:pt>
                <c:pt idx="6">
                  <c:v> 12:33:31</c:v>
                </c:pt>
                <c:pt idx="7">
                  <c:v> 12:33:35</c:v>
                </c:pt>
                <c:pt idx="8">
                  <c:v> 12:33:39</c:v>
                </c:pt>
                <c:pt idx="9">
                  <c:v> 12:33:43</c:v>
                </c:pt>
                <c:pt idx="10">
                  <c:v> 12:33:47</c:v>
                </c:pt>
                <c:pt idx="11">
                  <c:v> 12:33:52</c:v>
                </c:pt>
                <c:pt idx="12">
                  <c:v> 12:33:56</c:v>
                </c:pt>
                <c:pt idx="13">
                  <c:v> 12:34:00</c:v>
                </c:pt>
                <c:pt idx="14">
                  <c:v> 12:34:05</c:v>
                </c:pt>
                <c:pt idx="15">
                  <c:v> 12:34:09</c:v>
                </c:pt>
                <c:pt idx="16">
                  <c:v> 12:34:13</c:v>
                </c:pt>
                <c:pt idx="17">
                  <c:v> 12:34:17</c:v>
                </c:pt>
                <c:pt idx="18">
                  <c:v> 12:34:22</c:v>
                </c:pt>
                <c:pt idx="19">
                  <c:v> 12:34:26</c:v>
                </c:pt>
              </c:strCache>
            </c:strRef>
          </c:xVal>
          <c:yVal>
            <c:numRef>
              <c:f>Hoja1!$E$62:$E$81</c:f>
              <c:numCache>
                <c:formatCode>General</c:formatCode>
                <c:ptCount val="20"/>
                <c:pt idx="0">
                  <c:v>-100</c:v>
                </c:pt>
                <c:pt idx="1">
                  <c:v>-102</c:v>
                </c:pt>
                <c:pt idx="2">
                  <c:v>-100</c:v>
                </c:pt>
                <c:pt idx="3">
                  <c:v>-97</c:v>
                </c:pt>
                <c:pt idx="4">
                  <c:v>-98</c:v>
                </c:pt>
                <c:pt idx="5">
                  <c:v>-98</c:v>
                </c:pt>
                <c:pt idx="6">
                  <c:v>-99</c:v>
                </c:pt>
                <c:pt idx="7">
                  <c:v>-99</c:v>
                </c:pt>
                <c:pt idx="8">
                  <c:v>-99</c:v>
                </c:pt>
                <c:pt idx="9">
                  <c:v>-99</c:v>
                </c:pt>
                <c:pt idx="10">
                  <c:v>-99</c:v>
                </c:pt>
                <c:pt idx="11">
                  <c:v>-100</c:v>
                </c:pt>
                <c:pt idx="12">
                  <c:v>-99</c:v>
                </c:pt>
                <c:pt idx="13">
                  <c:v>-99</c:v>
                </c:pt>
                <c:pt idx="14">
                  <c:v>-99</c:v>
                </c:pt>
                <c:pt idx="15">
                  <c:v>-97</c:v>
                </c:pt>
                <c:pt idx="16">
                  <c:v>-98</c:v>
                </c:pt>
                <c:pt idx="17">
                  <c:v>-97</c:v>
                </c:pt>
                <c:pt idx="18">
                  <c:v>-97</c:v>
                </c:pt>
                <c:pt idx="19">
                  <c:v>-98</c:v>
                </c:pt>
              </c:numCache>
            </c:numRef>
          </c:yVal>
          <c:smooth val="0"/>
          <c:extLst>
            <c:ext xmlns:c16="http://schemas.microsoft.com/office/drawing/2014/chart" uri="{C3380CC4-5D6E-409C-BE32-E72D297353CC}">
              <c16:uniqueId val="{00000002-A40C-424E-86AE-7031F9C6EA2B}"/>
            </c:ext>
          </c:extLst>
        </c:ser>
        <c:dLbls>
          <c:showLegendKey val="0"/>
          <c:showVal val="0"/>
          <c:showCatName val="0"/>
          <c:showSerName val="0"/>
          <c:showPercent val="0"/>
          <c:showBubbleSize val="0"/>
        </c:dLbls>
        <c:axId val="979930463"/>
        <c:axId val="979944607"/>
      </c:scatterChart>
      <c:valAx>
        <c:axId val="979930463"/>
        <c:scaling>
          <c:orientation val="minMax"/>
          <c:max val="21"/>
          <c:min val="0"/>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944607"/>
        <c:crosses val="autoZero"/>
        <c:crossBetween val="midCat"/>
      </c:valAx>
      <c:valAx>
        <c:axId val="979944607"/>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93046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Escenario Rural SF12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775mts- SF12</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strRef>
              <c:f>Hoja1!$G$4:$G$20</c:f>
              <c:strCache>
                <c:ptCount val="17"/>
                <c:pt idx="0">
                  <c:v> 16:05:51</c:v>
                </c:pt>
                <c:pt idx="1">
                  <c:v> 16:05:57</c:v>
                </c:pt>
                <c:pt idx="2">
                  <c:v> 16:06:02</c:v>
                </c:pt>
                <c:pt idx="3">
                  <c:v> 16:06:08</c:v>
                </c:pt>
                <c:pt idx="4">
                  <c:v> 16:06:13</c:v>
                </c:pt>
                <c:pt idx="5">
                  <c:v> 16:06:29</c:v>
                </c:pt>
                <c:pt idx="6">
                  <c:v> 16:06:57</c:v>
                </c:pt>
                <c:pt idx="7">
                  <c:v> 16:07:02</c:v>
                </c:pt>
                <c:pt idx="8">
                  <c:v> 16:07:19</c:v>
                </c:pt>
                <c:pt idx="9">
                  <c:v> 16:07:25</c:v>
                </c:pt>
                <c:pt idx="10">
                  <c:v> 16:07:31</c:v>
                </c:pt>
                <c:pt idx="11">
                  <c:v> 16:08:14</c:v>
                </c:pt>
                <c:pt idx="12">
                  <c:v> 16:08:31</c:v>
                </c:pt>
                <c:pt idx="13">
                  <c:v> 16:08:37</c:v>
                </c:pt>
                <c:pt idx="14">
                  <c:v> 16:08:42</c:v>
                </c:pt>
                <c:pt idx="15">
                  <c:v> 16:08:48</c:v>
                </c:pt>
                <c:pt idx="16">
                  <c:v> 16:08:54</c:v>
                </c:pt>
              </c:strCache>
            </c:strRef>
          </c:xVal>
          <c:yVal>
            <c:numRef>
              <c:f>Hoja1!$E$4:$E$20</c:f>
              <c:numCache>
                <c:formatCode>General</c:formatCode>
                <c:ptCount val="17"/>
                <c:pt idx="0">
                  <c:v>-105</c:v>
                </c:pt>
                <c:pt idx="1">
                  <c:v>-103</c:v>
                </c:pt>
                <c:pt idx="2">
                  <c:v>-108</c:v>
                </c:pt>
                <c:pt idx="3">
                  <c:v>-104</c:v>
                </c:pt>
                <c:pt idx="4">
                  <c:v>-103</c:v>
                </c:pt>
                <c:pt idx="5">
                  <c:v>-108</c:v>
                </c:pt>
                <c:pt idx="6">
                  <c:v>-104</c:v>
                </c:pt>
                <c:pt idx="7">
                  <c:v>-105</c:v>
                </c:pt>
                <c:pt idx="8">
                  <c:v>-106</c:v>
                </c:pt>
                <c:pt idx="9">
                  <c:v>-107</c:v>
                </c:pt>
                <c:pt idx="10">
                  <c:v>-111</c:v>
                </c:pt>
                <c:pt idx="11">
                  <c:v>-101</c:v>
                </c:pt>
                <c:pt idx="12">
                  <c:v>-104</c:v>
                </c:pt>
                <c:pt idx="13">
                  <c:v>-106</c:v>
                </c:pt>
                <c:pt idx="14">
                  <c:v>-106</c:v>
                </c:pt>
                <c:pt idx="15">
                  <c:v>-107</c:v>
                </c:pt>
                <c:pt idx="16">
                  <c:v>-107</c:v>
                </c:pt>
              </c:numCache>
            </c:numRef>
          </c:yVal>
          <c:smooth val="0"/>
          <c:extLst>
            <c:ext xmlns:c16="http://schemas.microsoft.com/office/drawing/2014/chart" uri="{C3380CC4-5D6E-409C-BE32-E72D297353CC}">
              <c16:uniqueId val="{00000000-5972-4845-8C87-82B270913757}"/>
            </c:ext>
          </c:extLst>
        </c:ser>
        <c:ser>
          <c:idx val="1"/>
          <c:order val="1"/>
          <c:tx>
            <c:v>1000 mts -SF12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f>Hoja1!$G$28:$G$47</c:f>
              <c:strCache>
                <c:ptCount val="15"/>
                <c:pt idx="0">
                  <c:v> 16:15:13</c:v>
                </c:pt>
                <c:pt idx="1">
                  <c:v> 16:15:18</c:v>
                </c:pt>
                <c:pt idx="2">
                  <c:v> 16:15:23</c:v>
                </c:pt>
                <c:pt idx="3">
                  <c:v> 16:15:57</c:v>
                </c:pt>
                <c:pt idx="4">
                  <c:v> 16:16:02</c:v>
                </c:pt>
                <c:pt idx="5">
                  <c:v> 16:16:12</c:v>
                </c:pt>
                <c:pt idx="6">
                  <c:v> 16:16:33</c:v>
                </c:pt>
                <c:pt idx="7">
                  <c:v> 16:16:38</c:v>
                </c:pt>
                <c:pt idx="8">
                  <c:v> 16:16:49</c:v>
                </c:pt>
                <c:pt idx="9">
                  <c:v> 16:16:55</c:v>
                </c:pt>
                <c:pt idx="10">
                  <c:v> 16:17:00</c:v>
                </c:pt>
                <c:pt idx="11">
                  <c:v> 16:17:06</c:v>
                </c:pt>
                <c:pt idx="12">
                  <c:v> 16:17:16</c:v>
                </c:pt>
                <c:pt idx="13">
                  <c:v> 16:17:22</c:v>
                </c:pt>
                <c:pt idx="14">
                  <c:v> 16:17:28</c:v>
                </c:pt>
              </c:strCache>
            </c:strRef>
          </c:xVal>
          <c:yVal>
            <c:numRef>
              <c:f>Hoja1!$E$28:$E$47</c:f>
              <c:numCache>
                <c:formatCode>General</c:formatCode>
                <c:ptCount val="20"/>
                <c:pt idx="0">
                  <c:v>-126</c:v>
                </c:pt>
                <c:pt idx="1">
                  <c:v>-127</c:v>
                </c:pt>
                <c:pt idx="2">
                  <c:v>-125</c:v>
                </c:pt>
                <c:pt idx="3">
                  <c:v>-126</c:v>
                </c:pt>
                <c:pt idx="4">
                  <c:v>-125</c:v>
                </c:pt>
                <c:pt idx="5">
                  <c:v>-124</c:v>
                </c:pt>
                <c:pt idx="6">
                  <c:v>-118</c:v>
                </c:pt>
                <c:pt idx="7">
                  <c:v>-118</c:v>
                </c:pt>
                <c:pt idx="8">
                  <c:v>-118</c:v>
                </c:pt>
                <c:pt idx="9">
                  <c:v>-120</c:v>
                </c:pt>
                <c:pt idx="10">
                  <c:v>-120</c:v>
                </c:pt>
                <c:pt idx="11">
                  <c:v>-120</c:v>
                </c:pt>
                <c:pt idx="12">
                  <c:v>-124</c:v>
                </c:pt>
                <c:pt idx="13">
                  <c:v>-126</c:v>
                </c:pt>
                <c:pt idx="14">
                  <c:v>-124</c:v>
                </c:pt>
              </c:numCache>
            </c:numRef>
          </c:yVal>
          <c:smooth val="0"/>
          <c:extLst>
            <c:ext xmlns:c16="http://schemas.microsoft.com/office/drawing/2014/chart" uri="{C3380CC4-5D6E-409C-BE32-E72D297353CC}">
              <c16:uniqueId val="{00000001-5972-4845-8C87-82B270913757}"/>
            </c:ext>
          </c:extLst>
        </c:ser>
        <c:ser>
          <c:idx val="2"/>
          <c:order val="2"/>
          <c:tx>
            <c:v>1500 mts- SF12</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f>Hoja1!$G$54:$G$65</c:f>
              <c:strCache>
                <c:ptCount val="12"/>
                <c:pt idx="0">
                  <c:v> 16:21:57</c:v>
                </c:pt>
                <c:pt idx="1">
                  <c:v> 16:22:13</c:v>
                </c:pt>
                <c:pt idx="2">
                  <c:v> 16:22:24</c:v>
                </c:pt>
                <c:pt idx="3">
                  <c:v> 16:22:47</c:v>
                </c:pt>
                <c:pt idx="4">
                  <c:v> 16:23:02</c:v>
                </c:pt>
                <c:pt idx="5">
                  <c:v> 16:23:30</c:v>
                </c:pt>
                <c:pt idx="6">
                  <c:v> 16:24:08</c:v>
                </c:pt>
                <c:pt idx="7">
                  <c:v> 16:24:13</c:v>
                </c:pt>
                <c:pt idx="8">
                  <c:v> 16:24:29</c:v>
                </c:pt>
                <c:pt idx="9">
                  <c:v> 16:24:35</c:v>
                </c:pt>
                <c:pt idx="10">
                  <c:v> 16:24:40</c:v>
                </c:pt>
                <c:pt idx="11">
                  <c:v> 16:25:01</c:v>
                </c:pt>
              </c:strCache>
            </c:strRef>
          </c:xVal>
          <c:yVal>
            <c:numRef>
              <c:f>Hoja1!$E$54:$E$65</c:f>
              <c:numCache>
                <c:formatCode>General</c:formatCode>
                <c:ptCount val="12"/>
                <c:pt idx="0">
                  <c:v>-103</c:v>
                </c:pt>
                <c:pt idx="1">
                  <c:v>-103</c:v>
                </c:pt>
                <c:pt idx="2">
                  <c:v>-104</c:v>
                </c:pt>
                <c:pt idx="3">
                  <c:v>-104</c:v>
                </c:pt>
                <c:pt idx="4">
                  <c:v>-104</c:v>
                </c:pt>
                <c:pt idx="5">
                  <c:v>-104</c:v>
                </c:pt>
                <c:pt idx="6">
                  <c:v>-104</c:v>
                </c:pt>
                <c:pt idx="7">
                  <c:v>-104</c:v>
                </c:pt>
                <c:pt idx="8">
                  <c:v>-104</c:v>
                </c:pt>
                <c:pt idx="9">
                  <c:v>-103</c:v>
                </c:pt>
                <c:pt idx="10">
                  <c:v>-103</c:v>
                </c:pt>
                <c:pt idx="11">
                  <c:v>-104</c:v>
                </c:pt>
              </c:numCache>
            </c:numRef>
          </c:yVal>
          <c:smooth val="0"/>
          <c:extLst>
            <c:ext xmlns:c16="http://schemas.microsoft.com/office/drawing/2014/chart" uri="{C3380CC4-5D6E-409C-BE32-E72D297353CC}">
              <c16:uniqueId val="{00000002-5972-4845-8C87-82B270913757}"/>
            </c:ext>
          </c:extLst>
        </c:ser>
        <c:dLbls>
          <c:showLegendKey val="0"/>
          <c:showVal val="0"/>
          <c:showCatName val="0"/>
          <c:showSerName val="0"/>
          <c:showPercent val="0"/>
          <c:showBubbleSize val="0"/>
        </c:dLbls>
        <c:axId val="840452591"/>
        <c:axId val="840456335"/>
      </c:scatterChart>
      <c:valAx>
        <c:axId val="840452591"/>
        <c:scaling>
          <c:orientation val="minMax"/>
          <c:max val="20"/>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0456335"/>
        <c:crosses val="autoZero"/>
        <c:crossBetween val="midCat"/>
      </c:valAx>
      <c:valAx>
        <c:axId val="840456335"/>
        <c:scaling>
          <c:orientation val="minMax"/>
          <c:max val="-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045259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RSSI</a:t>
            </a:r>
            <a:r>
              <a:rPr lang="en-US" baseline="0"/>
              <a:t> VS Distancia - SF7 Rural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Hoja2!$G$3:$G$62</c:f>
              <c:strCache>
                <c:ptCount val="60"/>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1160</c:v>
                </c:pt>
                <c:pt idx="21">
                  <c:v>1160</c:v>
                </c:pt>
                <c:pt idx="22">
                  <c:v>1160</c:v>
                </c:pt>
                <c:pt idx="23">
                  <c:v>1160</c:v>
                </c:pt>
                <c:pt idx="24">
                  <c:v>1160</c:v>
                </c:pt>
                <c:pt idx="25">
                  <c:v>1160</c:v>
                </c:pt>
                <c:pt idx="26">
                  <c:v>1160</c:v>
                </c:pt>
                <c:pt idx="27">
                  <c:v>1160</c:v>
                </c:pt>
                <c:pt idx="28">
                  <c:v>1160</c:v>
                </c:pt>
                <c:pt idx="29">
                  <c:v>1160</c:v>
                </c:pt>
                <c:pt idx="30">
                  <c:v>1160</c:v>
                </c:pt>
                <c:pt idx="31">
                  <c:v>1160</c:v>
                </c:pt>
                <c:pt idx="32">
                  <c:v>1160</c:v>
                </c:pt>
                <c:pt idx="33">
                  <c:v>1160</c:v>
                </c:pt>
                <c:pt idx="34">
                  <c:v>1160</c:v>
                </c:pt>
                <c:pt idx="35">
                  <c:v>1160</c:v>
                </c:pt>
                <c:pt idx="36">
                  <c:v>1160</c:v>
                </c:pt>
                <c:pt idx="37">
                  <c:v>1160</c:v>
                </c:pt>
                <c:pt idx="38">
                  <c:v>1160</c:v>
                </c:pt>
                <c:pt idx="39">
                  <c:v>1160</c:v>
                </c:pt>
                <c:pt idx="40">
                  <c:v>1500</c:v>
                </c:pt>
                <c:pt idx="41">
                  <c:v>1500</c:v>
                </c:pt>
                <c:pt idx="42">
                  <c:v>1500</c:v>
                </c:pt>
                <c:pt idx="43">
                  <c:v>1500</c:v>
                </c:pt>
                <c:pt idx="44">
                  <c:v>1500</c:v>
                </c:pt>
                <c:pt idx="45">
                  <c:v>1500</c:v>
                </c:pt>
                <c:pt idx="46">
                  <c:v>1500</c:v>
                </c:pt>
                <c:pt idx="47">
                  <c:v>1500</c:v>
                </c:pt>
                <c:pt idx="48">
                  <c:v>1500</c:v>
                </c:pt>
                <c:pt idx="49">
                  <c:v>1500</c:v>
                </c:pt>
                <c:pt idx="50">
                  <c:v>1500</c:v>
                </c:pt>
                <c:pt idx="51">
                  <c:v>1500</c:v>
                </c:pt>
                <c:pt idx="52">
                  <c:v>1500</c:v>
                </c:pt>
                <c:pt idx="53">
                  <c:v>1500</c:v>
                </c:pt>
                <c:pt idx="54">
                  <c:v>1500</c:v>
                </c:pt>
                <c:pt idx="55">
                  <c:v>1500</c:v>
                </c:pt>
                <c:pt idx="56">
                  <c:v>1500</c:v>
                </c:pt>
                <c:pt idx="57">
                  <c:v>1500</c:v>
                </c:pt>
                <c:pt idx="58">
                  <c:v>1500</c:v>
                </c:pt>
                <c:pt idx="59">
                  <c:v>1500</c:v>
                </c:pt>
              </c:strCache>
            </c:strRef>
          </c:tx>
          <c:spPr>
            <a:ln w="12700" cap="flat" cmpd="sng" algn="ctr">
              <a:solidFill>
                <a:schemeClr val="accent2"/>
              </a:solidFill>
              <a:prstDash val="solid"/>
              <a:miter lim="800000"/>
            </a:ln>
            <a:effectLst/>
          </c:spPr>
          <c:marker>
            <c:symbol val="none"/>
          </c:marker>
          <c:cat>
            <c:numRef>
              <c:f>Hoja2!$G$3:$G$62</c:f>
              <c:numCache>
                <c:formatCode>General</c:formatCode>
                <c:ptCount val="60"/>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1160</c:v>
                </c:pt>
                <c:pt idx="21">
                  <c:v>1160</c:v>
                </c:pt>
                <c:pt idx="22">
                  <c:v>1160</c:v>
                </c:pt>
                <c:pt idx="23">
                  <c:v>1160</c:v>
                </c:pt>
                <c:pt idx="24">
                  <c:v>1160</c:v>
                </c:pt>
                <c:pt idx="25">
                  <c:v>1160</c:v>
                </c:pt>
                <c:pt idx="26">
                  <c:v>1160</c:v>
                </c:pt>
                <c:pt idx="27">
                  <c:v>1160</c:v>
                </c:pt>
                <c:pt idx="28">
                  <c:v>1160</c:v>
                </c:pt>
                <c:pt idx="29">
                  <c:v>1160</c:v>
                </c:pt>
                <c:pt idx="30">
                  <c:v>1160</c:v>
                </c:pt>
                <c:pt idx="31">
                  <c:v>1160</c:v>
                </c:pt>
                <c:pt idx="32">
                  <c:v>1160</c:v>
                </c:pt>
                <c:pt idx="33">
                  <c:v>1160</c:v>
                </c:pt>
                <c:pt idx="34">
                  <c:v>1160</c:v>
                </c:pt>
                <c:pt idx="35">
                  <c:v>1160</c:v>
                </c:pt>
                <c:pt idx="36">
                  <c:v>1160</c:v>
                </c:pt>
                <c:pt idx="37">
                  <c:v>1160</c:v>
                </c:pt>
                <c:pt idx="38">
                  <c:v>1160</c:v>
                </c:pt>
                <c:pt idx="39">
                  <c:v>1160</c:v>
                </c:pt>
                <c:pt idx="40">
                  <c:v>1500</c:v>
                </c:pt>
                <c:pt idx="41">
                  <c:v>1500</c:v>
                </c:pt>
                <c:pt idx="42">
                  <c:v>1500</c:v>
                </c:pt>
                <c:pt idx="43">
                  <c:v>1500</c:v>
                </c:pt>
                <c:pt idx="44">
                  <c:v>1500</c:v>
                </c:pt>
                <c:pt idx="45">
                  <c:v>1500</c:v>
                </c:pt>
                <c:pt idx="46">
                  <c:v>1500</c:v>
                </c:pt>
                <c:pt idx="47">
                  <c:v>1500</c:v>
                </c:pt>
                <c:pt idx="48">
                  <c:v>1500</c:v>
                </c:pt>
                <c:pt idx="49">
                  <c:v>1500</c:v>
                </c:pt>
                <c:pt idx="50">
                  <c:v>1500</c:v>
                </c:pt>
                <c:pt idx="51">
                  <c:v>1500</c:v>
                </c:pt>
                <c:pt idx="52">
                  <c:v>1500</c:v>
                </c:pt>
                <c:pt idx="53">
                  <c:v>1500</c:v>
                </c:pt>
                <c:pt idx="54">
                  <c:v>1500</c:v>
                </c:pt>
                <c:pt idx="55">
                  <c:v>1500</c:v>
                </c:pt>
                <c:pt idx="56">
                  <c:v>1500</c:v>
                </c:pt>
                <c:pt idx="57">
                  <c:v>1500</c:v>
                </c:pt>
                <c:pt idx="58">
                  <c:v>1500</c:v>
                </c:pt>
                <c:pt idx="59">
                  <c:v>1500</c:v>
                </c:pt>
              </c:numCache>
            </c:numRef>
          </c:cat>
          <c:val>
            <c:numRef>
              <c:f>Hoja2!$E$3:$E$62</c:f>
              <c:numCache>
                <c:formatCode>General</c:formatCode>
                <c:ptCount val="60"/>
                <c:pt idx="0">
                  <c:v>-95</c:v>
                </c:pt>
                <c:pt idx="1">
                  <c:v>-96</c:v>
                </c:pt>
                <c:pt idx="2">
                  <c:v>-94</c:v>
                </c:pt>
                <c:pt idx="3">
                  <c:v>-97</c:v>
                </c:pt>
                <c:pt idx="4">
                  <c:v>-96</c:v>
                </c:pt>
                <c:pt idx="5">
                  <c:v>-95</c:v>
                </c:pt>
                <c:pt idx="6">
                  <c:v>-96</c:v>
                </c:pt>
                <c:pt idx="7">
                  <c:v>-95</c:v>
                </c:pt>
                <c:pt idx="8">
                  <c:v>-95</c:v>
                </c:pt>
                <c:pt idx="9">
                  <c:v>-95</c:v>
                </c:pt>
                <c:pt idx="10">
                  <c:v>-100</c:v>
                </c:pt>
                <c:pt idx="11">
                  <c:v>-102</c:v>
                </c:pt>
                <c:pt idx="12">
                  <c:v>-104</c:v>
                </c:pt>
                <c:pt idx="13">
                  <c:v>-110</c:v>
                </c:pt>
                <c:pt idx="14">
                  <c:v>-106</c:v>
                </c:pt>
                <c:pt idx="15">
                  <c:v>-105</c:v>
                </c:pt>
                <c:pt idx="16">
                  <c:v>-111</c:v>
                </c:pt>
                <c:pt idx="17">
                  <c:v>-101</c:v>
                </c:pt>
                <c:pt idx="18">
                  <c:v>-106</c:v>
                </c:pt>
                <c:pt idx="19">
                  <c:v>-105</c:v>
                </c:pt>
                <c:pt idx="20">
                  <c:v>-120</c:v>
                </c:pt>
                <c:pt idx="21">
                  <c:v>-119</c:v>
                </c:pt>
                <c:pt idx="22">
                  <c:v>-118</c:v>
                </c:pt>
                <c:pt idx="23">
                  <c:v>-118</c:v>
                </c:pt>
                <c:pt idx="24">
                  <c:v>-123</c:v>
                </c:pt>
                <c:pt idx="25">
                  <c:v>-123</c:v>
                </c:pt>
                <c:pt idx="26">
                  <c:v>-126</c:v>
                </c:pt>
                <c:pt idx="27">
                  <c:v>-124</c:v>
                </c:pt>
                <c:pt idx="28">
                  <c:v>-125</c:v>
                </c:pt>
                <c:pt idx="29">
                  <c:v>-121</c:v>
                </c:pt>
                <c:pt idx="30">
                  <c:v>-120</c:v>
                </c:pt>
                <c:pt idx="31">
                  <c:v>-123</c:v>
                </c:pt>
                <c:pt idx="32">
                  <c:v>-122</c:v>
                </c:pt>
                <c:pt idx="33">
                  <c:v>-122</c:v>
                </c:pt>
                <c:pt idx="34">
                  <c:v>-122</c:v>
                </c:pt>
                <c:pt idx="35">
                  <c:v>-122</c:v>
                </c:pt>
                <c:pt idx="36">
                  <c:v>-125</c:v>
                </c:pt>
                <c:pt idx="37">
                  <c:v>-122</c:v>
                </c:pt>
                <c:pt idx="38">
                  <c:v>-119</c:v>
                </c:pt>
                <c:pt idx="39">
                  <c:v>-119</c:v>
                </c:pt>
                <c:pt idx="40">
                  <c:v>-100</c:v>
                </c:pt>
                <c:pt idx="41">
                  <c:v>-102</c:v>
                </c:pt>
                <c:pt idx="42">
                  <c:v>-100</c:v>
                </c:pt>
                <c:pt idx="43">
                  <c:v>-97</c:v>
                </c:pt>
                <c:pt idx="44">
                  <c:v>-98</c:v>
                </c:pt>
                <c:pt idx="45">
                  <c:v>-98</c:v>
                </c:pt>
                <c:pt idx="46">
                  <c:v>-99</c:v>
                </c:pt>
                <c:pt idx="47">
                  <c:v>-99</c:v>
                </c:pt>
                <c:pt idx="48">
                  <c:v>-99</c:v>
                </c:pt>
                <c:pt idx="49">
                  <c:v>-99</c:v>
                </c:pt>
                <c:pt idx="50">
                  <c:v>-99</c:v>
                </c:pt>
                <c:pt idx="51">
                  <c:v>-100</c:v>
                </c:pt>
                <c:pt idx="52">
                  <c:v>-99</c:v>
                </c:pt>
                <c:pt idx="53">
                  <c:v>-99</c:v>
                </c:pt>
                <c:pt idx="54">
                  <c:v>-99</c:v>
                </c:pt>
                <c:pt idx="55">
                  <c:v>-97</c:v>
                </c:pt>
                <c:pt idx="56">
                  <c:v>-98</c:v>
                </c:pt>
                <c:pt idx="57">
                  <c:v>-97</c:v>
                </c:pt>
                <c:pt idx="58">
                  <c:v>-97</c:v>
                </c:pt>
                <c:pt idx="59">
                  <c:v>-98</c:v>
                </c:pt>
              </c:numCache>
            </c:numRef>
          </c:val>
          <c:smooth val="0"/>
          <c:extLst>
            <c:ext xmlns:c16="http://schemas.microsoft.com/office/drawing/2014/chart" uri="{C3380CC4-5D6E-409C-BE32-E72D297353CC}">
              <c16:uniqueId val="{00000000-08D3-4C28-AA98-F2E9B77FE172}"/>
            </c:ext>
          </c:extLst>
        </c:ser>
        <c:dLbls>
          <c:showLegendKey val="0"/>
          <c:showVal val="0"/>
          <c:showCatName val="0"/>
          <c:showSerName val="0"/>
          <c:showPercent val="0"/>
          <c:showBubbleSize val="0"/>
        </c:dLbls>
        <c:smooth val="0"/>
        <c:axId val="975922031"/>
        <c:axId val="975919535"/>
      </c:lineChart>
      <c:catAx>
        <c:axId val="9759220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a:t>
                </a:r>
                <a:r>
                  <a:rPr lang="en-US" baseline="0"/>
                  <a:t> (m)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b"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919535"/>
        <c:crosses val="autoZero"/>
        <c:auto val="1"/>
        <c:lblAlgn val="ctr"/>
        <c:lblOffset val="100"/>
        <c:noMultiLvlLbl val="0"/>
      </c:catAx>
      <c:valAx>
        <c:axId val="975919535"/>
        <c:scaling>
          <c:orientation val="minMax"/>
          <c:max val="-9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RSSI (dBm)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922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a:ln>
          <a:solidFill>
            <a:srgbClr val="00B050"/>
          </a:solidFill>
        </a:ln>
      </dgm:spPr>
      <dgm:t>
        <a:bodyPr/>
        <a:lstStyle/>
        <a:p>
          <a:r>
            <a:rPr lang="es-EC" sz="1700" dirty="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1DF938E1-278A-4FD6-A1CA-DE06BCD4899A}">
      <dgm:prSet phldrT="[Texto]" custT="1"/>
      <dgm:spPr>
        <a:ln>
          <a:solidFill>
            <a:srgbClr val="00B050"/>
          </a:solidFill>
        </a:ln>
      </dgm:spPr>
      <dgm:t>
        <a:bodyPr/>
        <a:lstStyle/>
        <a:p>
          <a:r>
            <a:rPr lang="es-EC" sz="1700" dirty="0">
              <a:latin typeface="Georgia" panose="02040502050405020303" pitchFamily="18" charset="0"/>
            </a:rPr>
            <a:t>2.- OBJETIVOS</a:t>
          </a:r>
        </a:p>
      </dgm:t>
    </dgm:pt>
    <dgm:pt modelId="{F4555CFF-EE8E-4C79-99F7-BBF0153CFD4E}" type="parTrans" cxnId="{A61C54B1-727C-4B91-A03B-66F4069026DC}">
      <dgm:prSet/>
      <dgm:spPr/>
      <dgm:t>
        <a:bodyPr/>
        <a:lstStyle/>
        <a:p>
          <a:endParaRPr lang="es-EC" sz="1700">
            <a:latin typeface="Georgia" panose="02040502050405020303" pitchFamily="18" charset="0"/>
          </a:endParaRPr>
        </a:p>
      </dgm:t>
    </dgm:pt>
    <dgm:pt modelId="{33605C18-F691-4B41-A8FB-8494560D39C3}" type="sibTrans" cxnId="{A61C54B1-727C-4B91-A03B-66F4069026DC}">
      <dgm:prSet/>
      <dgm:spPr/>
      <dgm:t>
        <a:bodyPr/>
        <a:lstStyle/>
        <a:p>
          <a:endParaRPr lang="es-EC" sz="1700">
            <a:latin typeface="Georgia" panose="02040502050405020303" pitchFamily="18" charset="0"/>
          </a:endParaRPr>
        </a:p>
      </dgm:t>
    </dgm:pt>
    <dgm:pt modelId="{1971F5CF-9B81-4658-B315-D3D9C9642D3B}">
      <dgm:prSet phldrT="[Texto]" custT="1"/>
      <dgm:spPr>
        <a:ln>
          <a:solidFill>
            <a:srgbClr val="00B050"/>
          </a:solidFill>
        </a:ln>
      </dgm:spPr>
      <dgm:t>
        <a:bodyPr/>
        <a:lstStyle/>
        <a:p>
          <a:r>
            <a:rPr lang="es-EC" sz="1700" dirty="0">
              <a:latin typeface="Georgia" panose="02040502050405020303" pitchFamily="18" charset="0"/>
            </a:rPr>
            <a:t>3.- METODOLOGÍA</a:t>
          </a:r>
        </a:p>
      </dgm:t>
    </dgm:pt>
    <dgm:pt modelId="{CA8C8FEC-A89C-449A-B58B-485E965BAFC4}" type="parTrans" cxnId="{87ADD404-27FB-4221-AE17-5BE882E45526}">
      <dgm:prSet/>
      <dgm:spPr/>
      <dgm:t>
        <a:bodyPr/>
        <a:lstStyle/>
        <a:p>
          <a:endParaRPr lang="es-EC" sz="1700">
            <a:latin typeface="Georgia" panose="02040502050405020303" pitchFamily="18" charset="0"/>
          </a:endParaRPr>
        </a:p>
      </dgm:t>
    </dgm:pt>
    <dgm:pt modelId="{5977EB26-A2B4-413D-A60F-AE7970BD7830}" type="sibTrans" cxnId="{87ADD404-27FB-4221-AE17-5BE882E45526}">
      <dgm:prSet/>
      <dgm:spPr/>
      <dgm:t>
        <a:bodyPr/>
        <a:lstStyle/>
        <a:p>
          <a:endParaRPr lang="es-EC" sz="1700">
            <a:latin typeface="Georgia" panose="02040502050405020303" pitchFamily="18" charset="0"/>
          </a:endParaRPr>
        </a:p>
      </dgm:t>
    </dgm:pt>
    <dgm:pt modelId="{BE66DF20-BF52-443D-A790-6773382F5A11}">
      <dgm:prSet phldrT="[Texto]" custT="1"/>
      <dgm:spPr>
        <a:ln>
          <a:solidFill>
            <a:srgbClr val="00B050"/>
          </a:solidFill>
        </a:ln>
      </dgm:spPr>
      <dgm:t>
        <a:bodyPr/>
        <a:lstStyle/>
        <a:p>
          <a:r>
            <a:rPr lang="es-EC" sz="1700" dirty="0">
              <a:latin typeface="Georgia" panose="02040502050405020303" pitchFamily="18" charset="0"/>
            </a:rPr>
            <a:t>4.- DESARROLLO</a:t>
          </a:r>
        </a:p>
      </dgm:t>
    </dgm:pt>
    <dgm:pt modelId="{F6E97B9A-5E44-4197-BF9F-1099D44E1C08}" type="parTrans" cxnId="{7B8DE10A-634C-40F3-9926-D9D30E5B8030}">
      <dgm:prSet/>
      <dgm:spPr/>
      <dgm:t>
        <a:bodyPr/>
        <a:lstStyle/>
        <a:p>
          <a:endParaRPr lang="es-EC" sz="1700">
            <a:latin typeface="Georgia" panose="02040502050405020303" pitchFamily="18" charset="0"/>
          </a:endParaRPr>
        </a:p>
      </dgm:t>
    </dgm:pt>
    <dgm:pt modelId="{B413F0A3-657E-4361-9E5E-0B5C240964A9}" type="sibTrans" cxnId="{7B8DE10A-634C-40F3-9926-D9D30E5B8030}">
      <dgm:prSet/>
      <dgm:spPr/>
      <dgm:t>
        <a:bodyPr/>
        <a:lstStyle/>
        <a:p>
          <a:endParaRPr lang="es-EC" sz="1700">
            <a:latin typeface="Georgia" panose="02040502050405020303" pitchFamily="18" charset="0"/>
          </a:endParaRPr>
        </a:p>
      </dgm:t>
    </dgm:pt>
    <dgm:pt modelId="{878948C5-E3F1-437D-9D76-6AB40DE20D17}">
      <dgm:prSet phldrT="[Texto]" custT="1"/>
      <dgm:spPr>
        <a:ln>
          <a:solidFill>
            <a:srgbClr val="00B050"/>
          </a:solidFill>
        </a:ln>
      </dgm:spPr>
      <dgm:t>
        <a:bodyPr/>
        <a:lstStyle/>
        <a:p>
          <a:r>
            <a:rPr lang="es-EC" sz="1700">
              <a:latin typeface="Georgia" panose="02040502050405020303" pitchFamily="18" charset="0"/>
            </a:rPr>
            <a:t>5.- PRUEBAS Y RESULTADOS</a:t>
          </a:r>
          <a:endParaRPr lang="es-EC" sz="1700" dirty="0">
            <a:latin typeface="Georgia" panose="02040502050405020303" pitchFamily="18" charset="0"/>
          </a:endParaRPr>
        </a:p>
      </dgm:t>
    </dgm:pt>
    <dgm:pt modelId="{71098E17-9EFD-4B84-AC02-D7F122B59118}" type="parTrans" cxnId="{E6166C27-20E1-4E5C-8F25-5BA406EF5507}">
      <dgm:prSet/>
      <dgm:spPr/>
      <dgm:t>
        <a:bodyPr/>
        <a:lstStyle/>
        <a:p>
          <a:endParaRPr lang="es-EC" sz="1700">
            <a:latin typeface="Georgia" panose="02040502050405020303" pitchFamily="18" charset="0"/>
          </a:endParaRPr>
        </a:p>
      </dgm:t>
    </dgm:pt>
    <dgm:pt modelId="{A2ED155D-7D5B-47DB-94C5-8B6B2F4AA6BA}" type="sibTrans" cxnId="{E6166C27-20E1-4E5C-8F25-5BA406EF5507}">
      <dgm:prSet/>
      <dgm:spPr/>
      <dgm:t>
        <a:bodyPr/>
        <a:lstStyle/>
        <a:p>
          <a:endParaRPr lang="es-EC" sz="1700">
            <a:latin typeface="Georgia" panose="02040502050405020303" pitchFamily="18" charset="0"/>
          </a:endParaRPr>
        </a:p>
      </dgm:t>
    </dgm:pt>
    <dgm:pt modelId="{CB92D689-F92A-41D7-89B1-D94EB458A1A9}">
      <dgm:prSet phldrT="[Texto]" custT="1"/>
      <dgm:spPr>
        <a:ln>
          <a:solidFill>
            <a:srgbClr val="00B050"/>
          </a:solidFill>
        </a:ln>
      </dgm:spPr>
      <dgm:t>
        <a:bodyPr/>
        <a:lstStyle/>
        <a:p>
          <a:r>
            <a:rPr lang="es-EC" sz="1700" dirty="0">
              <a:latin typeface="Georgia" panose="02040502050405020303" pitchFamily="18" charset="0"/>
            </a:rPr>
            <a:t>6.- CONCLUSIONES Y RECOMENDACIONES </a:t>
          </a:r>
        </a:p>
      </dgm:t>
    </dgm:pt>
    <dgm:pt modelId="{7B2F8113-380A-4265-A4F8-2E67161A700D}" type="parTrans" cxnId="{8D869A05-E609-477E-9D91-045918FC135D}">
      <dgm:prSet/>
      <dgm:spPr/>
      <dgm:t>
        <a:bodyPr/>
        <a:lstStyle/>
        <a:p>
          <a:endParaRPr lang="es-ES"/>
        </a:p>
      </dgm:t>
    </dgm:pt>
    <dgm:pt modelId="{6ABF0AE7-A3E7-41C0-A94F-0ACD49BEC450}" type="sibTrans" cxnId="{8D869A05-E609-477E-9D91-045918FC135D}">
      <dgm:prSet/>
      <dgm:spPr/>
      <dgm:t>
        <a:bodyPr/>
        <a:lstStyle/>
        <a:p>
          <a:endParaRPr lang="es-ES"/>
        </a:p>
      </dgm:t>
    </dgm:pt>
    <dgm:pt modelId="{529ECAC0-007E-4783-865E-43A883F1E9AB}" type="pres">
      <dgm:prSet presAssocID="{87B6FA0F-7101-4A99-BBA3-0FEC8E239276}" presName="Name0" presStyleCnt="0">
        <dgm:presLayoutVars>
          <dgm:chMax val="7"/>
          <dgm:chPref val="7"/>
          <dgm:dir/>
        </dgm:presLayoutVars>
      </dgm:prSet>
      <dgm:spPr/>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6"/>
      <dgm:spPr/>
    </dgm:pt>
    <dgm:pt modelId="{F8F0A8AF-4FD1-4698-A888-DCD17BAE2A6B}" type="pres">
      <dgm:prSet presAssocID="{87B6FA0F-7101-4A99-BBA3-0FEC8E239276}" presName="conn" presStyleLbl="parChTrans1D2" presStyleIdx="0" presStyleCnt="1"/>
      <dgm:spPr/>
    </dgm:pt>
    <dgm:pt modelId="{F0FD2DC8-AAFB-44FD-A73D-1544D499A604}" type="pres">
      <dgm:prSet presAssocID="{87B6FA0F-7101-4A99-BBA3-0FEC8E239276}" presName="extraNode" presStyleLbl="node1" presStyleIdx="0" presStyleCnt="6"/>
      <dgm:spPr/>
    </dgm:pt>
    <dgm:pt modelId="{CA3D052D-D31A-4B4B-8C9F-7C6D97FCB059}" type="pres">
      <dgm:prSet presAssocID="{87B6FA0F-7101-4A99-BBA3-0FEC8E239276}" presName="dstNode" presStyleLbl="node1" presStyleIdx="0" presStyleCnt="6"/>
      <dgm:spPr/>
    </dgm:pt>
    <dgm:pt modelId="{8E705C3F-00C9-4958-9A28-F996E63BE9F4}" type="pres">
      <dgm:prSet presAssocID="{05450837-240E-4FFA-95F2-1A8EF6BE5AF3}" presName="text_1" presStyleLbl="node1" presStyleIdx="0" presStyleCnt="6">
        <dgm:presLayoutVars>
          <dgm:bulletEnabled val="1"/>
        </dgm:presLayoutVars>
      </dgm:prSet>
      <dgm:spPr/>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6"/>
      <dgm:spPr>
        <a:ln>
          <a:solidFill>
            <a:srgbClr val="00B050"/>
          </a:solidFill>
        </a:ln>
      </dgm:spPr>
    </dgm:pt>
    <dgm:pt modelId="{49D932CB-DEB5-495F-B291-7661D8D46A94}" type="pres">
      <dgm:prSet presAssocID="{1DF938E1-278A-4FD6-A1CA-DE06BCD4899A}" presName="text_2" presStyleLbl="node1" presStyleIdx="1" presStyleCnt="6">
        <dgm:presLayoutVars>
          <dgm:bulletEnabled val="1"/>
        </dgm:presLayoutVars>
      </dgm:prSet>
      <dgm:spPr/>
    </dgm:pt>
    <dgm:pt modelId="{5FF3131C-A9F4-4341-887C-AAC6F8E80D36}" type="pres">
      <dgm:prSet presAssocID="{1DF938E1-278A-4FD6-A1CA-DE06BCD4899A}" presName="accent_2" presStyleCnt="0"/>
      <dgm:spPr/>
    </dgm:pt>
    <dgm:pt modelId="{44F3FC4D-A5DB-4D1C-BC00-BF55B727CE30}" type="pres">
      <dgm:prSet presAssocID="{1DF938E1-278A-4FD6-A1CA-DE06BCD4899A}" presName="accentRepeatNode" presStyleLbl="solidFgAcc1" presStyleIdx="1" presStyleCnt="6"/>
      <dgm:spPr>
        <a:ln>
          <a:solidFill>
            <a:srgbClr val="00B050"/>
          </a:solidFill>
        </a:ln>
      </dgm:spPr>
    </dgm:pt>
    <dgm:pt modelId="{13CEBF92-9A1E-46D9-8C72-0E5DF27EF804}" type="pres">
      <dgm:prSet presAssocID="{1971F5CF-9B81-4658-B315-D3D9C9642D3B}" presName="text_3" presStyleLbl="node1" presStyleIdx="2" presStyleCnt="6">
        <dgm:presLayoutVars>
          <dgm:bulletEnabled val="1"/>
        </dgm:presLayoutVars>
      </dgm:prSet>
      <dgm:spPr/>
    </dgm:pt>
    <dgm:pt modelId="{2DC20F88-AE35-48F4-AB52-CD347F57214F}"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6"/>
      <dgm:spPr>
        <a:ln>
          <a:solidFill>
            <a:srgbClr val="00B050"/>
          </a:solidFill>
        </a:ln>
      </dgm:spPr>
    </dgm:pt>
    <dgm:pt modelId="{D4F2651C-8563-412B-8EF6-0D4AD3F0BB33}" type="pres">
      <dgm:prSet presAssocID="{BE66DF20-BF52-443D-A790-6773382F5A11}" presName="text_4" presStyleLbl="node1" presStyleIdx="3" presStyleCnt="6">
        <dgm:presLayoutVars>
          <dgm:bulletEnabled val="1"/>
        </dgm:presLayoutVars>
      </dgm:prSet>
      <dgm:spPr/>
    </dgm:pt>
    <dgm:pt modelId="{057A1809-5088-4AE8-BA2E-94ACFBF3BF80}" type="pres">
      <dgm:prSet presAssocID="{BE66DF20-BF52-443D-A790-6773382F5A11}" presName="accent_4" presStyleCnt="0"/>
      <dgm:spPr/>
    </dgm:pt>
    <dgm:pt modelId="{DBC4BEF0-E382-4331-A94E-5D279B34041E}" type="pres">
      <dgm:prSet presAssocID="{BE66DF20-BF52-443D-A790-6773382F5A11}" presName="accentRepeatNode" presStyleLbl="solidFgAcc1" presStyleIdx="3" presStyleCnt="6"/>
      <dgm:spPr>
        <a:ln>
          <a:solidFill>
            <a:srgbClr val="00B050"/>
          </a:solidFill>
        </a:ln>
      </dgm:spPr>
    </dgm:pt>
    <dgm:pt modelId="{62B06A1C-68AD-46D9-8E6D-1B493169CD77}" type="pres">
      <dgm:prSet presAssocID="{878948C5-E3F1-437D-9D76-6AB40DE20D17}" presName="text_5" presStyleLbl="node1" presStyleIdx="4" presStyleCnt="6">
        <dgm:presLayoutVars>
          <dgm:bulletEnabled val="1"/>
        </dgm:presLayoutVars>
      </dgm:prSet>
      <dgm:spPr/>
    </dgm:pt>
    <dgm:pt modelId="{E731F49D-E8DB-4413-BA40-F3533CF0CB1A}" type="pres">
      <dgm:prSet presAssocID="{878948C5-E3F1-437D-9D76-6AB40DE20D17}" presName="accent_5" presStyleCnt="0"/>
      <dgm:spPr/>
    </dgm:pt>
    <dgm:pt modelId="{26613157-4253-42DC-8C41-DCFF7D207CC7}" type="pres">
      <dgm:prSet presAssocID="{878948C5-E3F1-437D-9D76-6AB40DE20D17}" presName="accentRepeatNode" presStyleLbl="solidFgAcc1" presStyleIdx="4" presStyleCnt="6"/>
      <dgm:spPr>
        <a:ln>
          <a:solidFill>
            <a:srgbClr val="00B050"/>
          </a:solidFill>
        </a:ln>
      </dgm:spPr>
    </dgm:pt>
    <dgm:pt modelId="{B0D3B7FD-039D-415A-A39F-227517EC7FCC}" type="pres">
      <dgm:prSet presAssocID="{CB92D689-F92A-41D7-89B1-D94EB458A1A9}" presName="text_6" presStyleLbl="node1" presStyleIdx="5" presStyleCnt="6">
        <dgm:presLayoutVars>
          <dgm:bulletEnabled val="1"/>
        </dgm:presLayoutVars>
      </dgm:prSet>
      <dgm:spPr/>
    </dgm:pt>
    <dgm:pt modelId="{B20738AC-3762-40BA-B79A-A2E999137A19}" type="pres">
      <dgm:prSet presAssocID="{CB92D689-F92A-41D7-89B1-D94EB458A1A9}" presName="accent_6" presStyleCnt="0"/>
      <dgm:spPr/>
    </dgm:pt>
    <dgm:pt modelId="{F330D402-CA86-4326-9D5A-50D06CAFA926}" type="pres">
      <dgm:prSet presAssocID="{CB92D689-F92A-41D7-89B1-D94EB458A1A9}" presName="accentRepeatNode" presStyleLbl="solidFgAcc1" presStyleIdx="5" presStyleCnt="6"/>
      <dgm:spPr>
        <a:ln>
          <a:solidFill>
            <a:srgbClr val="00B050"/>
          </a:solidFill>
        </a:ln>
      </dgm:spPr>
    </dgm:pt>
  </dgm:ptLst>
  <dgm:cxnLst>
    <dgm:cxn modelId="{87ADD404-27FB-4221-AE17-5BE882E45526}" srcId="{87B6FA0F-7101-4A99-BBA3-0FEC8E239276}" destId="{1971F5CF-9B81-4658-B315-D3D9C9642D3B}" srcOrd="2" destOrd="0" parTransId="{CA8C8FEC-A89C-449A-B58B-485E965BAFC4}" sibTransId="{5977EB26-A2B4-413D-A60F-AE7970BD7830}"/>
    <dgm:cxn modelId="{8D869A05-E609-477E-9D91-045918FC135D}" srcId="{87B6FA0F-7101-4A99-BBA3-0FEC8E239276}" destId="{CB92D689-F92A-41D7-89B1-D94EB458A1A9}" srcOrd="5" destOrd="0" parTransId="{7B2F8113-380A-4265-A4F8-2E67161A700D}" sibTransId="{6ABF0AE7-A3E7-41C0-A94F-0ACD49BEC450}"/>
    <dgm:cxn modelId="{7B8DE10A-634C-40F3-9926-D9D30E5B8030}" srcId="{87B6FA0F-7101-4A99-BBA3-0FEC8E239276}" destId="{BE66DF20-BF52-443D-A790-6773382F5A11}" srcOrd="3" destOrd="0" parTransId="{F6E97B9A-5E44-4197-BF9F-1099D44E1C08}" sibTransId="{B413F0A3-657E-4361-9E5E-0B5C240964A9}"/>
    <dgm:cxn modelId="{723DF010-B430-4405-8925-AE234533E058}" type="presOf" srcId="{878948C5-E3F1-437D-9D76-6AB40DE20D17}" destId="{62B06A1C-68AD-46D9-8E6D-1B493169CD77}" srcOrd="0" destOrd="0" presId="urn:microsoft.com/office/officeart/2008/layout/VerticalCurvedList"/>
    <dgm:cxn modelId="{1268DD16-2FA4-4689-9E96-7DA49AC25F5D}" type="presOf" srcId="{87B6FA0F-7101-4A99-BBA3-0FEC8E239276}" destId="{529ECAC0-007E-4783-865E-43A883F1E9AB}" srcOrd="0" destOrd="0" presId="urn:microsoft.com/office/officeart/2008/layout/VerticalCurvedList"/>
    <dgm:cxn modelId="{E6166C27-20E1-4E5C-8F25-5BA406EF5507}" srcId="{87B6FA0F-7101-4A99-BBA3-0FEC8E239276}" destId="{878948C5-E3F1-437D-9D76-6AB40DE20D17}" srcOrd="4" destOrd="0" parTransId="{71098E17-9EFD-4B84-AC02-D7F122B59118}" sibTransId="{A2ED155D-7D5B-47DB-94C5-8B6B2F4AA6BA}"/>
    <dgm:cxn modelId="{B0377267-F33D-450E-AF93-3800EFDE72D5}" type="presOf" srcId="{05450837-240E-4FFA-95F2-1A8EF6BE5AF3}" destId="{8E705C3F-00C9-4958-9A28-F996E63BE9F4}" srcOrd="0" destOrd="0" presId="urn:microsoft.com/office/officeart/2008/layout/VerticalCurvedList"/>
    <dgm:cxn modelId="{4A122F54-CD58-485C-B3EE-9079FECE795D}" type="presOf" srcId="{BE66DF20-BF52-443D-A790-6773382F5A11}" destId="{D4F2651C-8563-412B-8EF6-0D4AD3F0BB33}"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E7964658-D30D-4F5F-B0B3-BFD21EDEC2B6}" type="presOf" srcId="{578AEC27-F882-4355-B379-D1A32A3C8D05}" destId="{F8F0A8AF-4FD1-4698-A888-DCD17BAE2A6B}" srcOrd="0" destOrd="0" presId="urn:microsoft.com/office/officeart/2008/layout/VerticalCurvedList"/>
    <dgm:cxn modelId="{065246A9-7770-4D48-B438-8E359977D5D7}" type="presOf" srcId="{1DF938E1-278A-4FD6-A1CA-DE06BCD4899A}" destId="{49D932CB-DEB5-495F-B291-7661D8D46A94}" srcOrd="0" destOrd="0" presId="urn:microsoft.com/office/officeart/2008/layout/VerticalCurvedList"/>
    <dgm:cxn modelId="{A61C54B1-727C-4B91-A03B-66F4069026DC}" srcId="{87B6FA0F-7101-4A99-BBA3-0FEC8E239276}" destId="{1DF938E1-278A-4FD6-A1CA-DE06BCD4899A}" srcOrd="1" destOrd="0" parTransId="{F4555CFF-EE8E-4C79-99F7-BBF0153CFD4E}" sibTransId="{33605C18-F691-4B41-A8FB-8494560D39C3}"/>
    <dgm:cxn modelId="{318FDFF8-E311-496C-B437-49EAEC2FE2FA}" type="presOf" srcId="{1971F5CF-9B81-4658-B315-D3D9C9642D3B}" destId="{13CEBF92-9A1E-46D9-8C72-0E5DF27EF804}" srcOrd="0" destOrd="0" presId="urn:microsoft.com/office/officeart/2008/layout/VerticalCurvedList"/>
    <dgm:cxn modelId="{6F5166FF-2F7E-44F7-99A9-B03AD91269F8}" type="presOf" srcId="{CB92D689-F92A-41D7-89B1-D94EB458A1A9}" destId="{B0D3B7FD-039D-415A-A39F-227517EC7FCC}" srcOrd="0" destOrd="0" presId="urn:microsoft.com/office/officeart/2008/layout/VerticalCurvedList"/>
    <dgm:cxn modelId="{1895E49C-1A26-45ED-9F06-7CE18DB5A847}" type="presParOf" srcId="{529ECAC0-007E-4783-865E-43A883F1E9AB}" destId="{A1C334B8-2AB1-4DB3-B7EE-6C66AF4D25FE}" srcOrd="0" destOrd="0" presId="urn:microsoft.com/office/officeart/2008/layout/VerticalCurvedList"/>
    <dgm:cxn modelId="{1B68DC3C-36D4-4CC6-9174-B50A3AF4A22D}" type="presParOf" srcId="{A1C334B8-2AB1-4DB3-B7EE-6C66AF4D25FE}" destId="{F598F8BE-EB67-41EA-B6CC-A281E023158F}" srcOrd="0" destOrd="0" presId="urn:microsoft.com/office/officeart/2008/layout/VerticalCurvedList"/>
    <dgm:cxn modelId="{CC87EBA8-2C42-4888-A619-852945849EA0}" type="presParOf" srcId="{F598F8BE-EB67-41EA-B6CC-A281E023158F}" destId="{C586C594-44A9-4249-B2EF-681504A169B5}" srcOrd="0" destOrd="0" presId="urn:microsoft.com/office/officeart/2008/layout/VerticalCurvedList"/>
    <dgm:cxn modelId="{F03B601E-1747-4D7F-AD0C-AFE2A28EAE16}" type="presParOf" srcId="{F598F8BE-EB67-41EA-B6CC-A281E023158F}" destId="{F8F0A8AF-4FD1-4698-A888-DCD17BAE2A6B}" srcOrd="1" destOrd="0" presId="urn:microsoft.com/office/officeart/2008/layout/VerticalCurvedList"/>
    <dgm:cxn modelId="{F4EEB7F7-412F-45A6-BF53-45F56FC857C1}" type="presParOf" srcId="{F598F8BE-EB67-41EA-B6CC-A281E023158F}" destId="{F0FD2DC8-AAFB-44FD-A73D-1544D499A604}" srcOrd="2" destOrd="0" presId="urn:microsoft.com/office/officeart/2008/layout/VerticalCurvedList"/>
    <dgm:cxn modelId="{55CFAB2D-1CC6-4ADA-94A7-51D99BD23079}" type="presParOf" srcId="{F598F8BE-EB67-41EA-B6CC-A281E023158F}" destId="{CA3D052D-D31A-4B4B-8C9F-7C6D97FCB059}" srcOrd="3" destOrd="0" presId="urn:microsoft.com/office/officeart/2008/layout/VerticalCurvedList"/>
    <dgm:cxn modelId="{F2D4E9DC-EB0B-49DB-BC72-9420B20193E6}" type="presParOf" srcId="{A1C334B8-2AB1-4DB3-B7EE-6C66AF4D25FE}" destId="{8E705C3F-00C9-4958-9A28-F996E63BE9F4}" srcOrd="1" destOrd="0" presId="urn:microsoft.com/office/officeart/2008/layout/VerticalCurvedList"/>
    <dgm:cxn modelId="{CE4CD52F-2959-4AA4-B002-CCB9D85E27F1}" type="presParOf" srcId="{A1C334B8-2AB1-4DB3-B7EE-6C66AF4D25FE}" destId="{0DA6EFC1-C999-489F-80D6-E89B3548A6CE}" srcOrd="2" destOrd="0" presId="urn:microsoft.com/office/officeart/2008/layout/VerticalCurvedList"/>
    <dgm:cxn modelId="{C7A487B8-7AEC-4D00-8E2E-02DF9CBA26F6}" type="presParOf" srcId="{0DA6EFC1-C999-489F-80D6-E89B3548A6CE}" destId="{09009058-4714-4E62-8E3E-72D87B8E9DA6}" srcOrd="0" destOrd="0" presId="urn:microsoft.com/office/officeart/2008/layout/VerticalCurvedList"/>
    <dgm:cxn modelId="{74B3DD86-5712-422E-8E27-2F6AD0218C5E}" type="presParOf" srcId="{A1C334B8-2AB1-4DB3-B7EE-6C66AF4D25FE}" destId="{49D932CB-DEB5-495F-B291-7661D8D46A94}" srcOrd="3" destOrd="0" presId="urn:microsoft.com/office/officeart/2008/layout/VerticalCurvedList"/>
    <dgm:cxn modelId="{BC342DC8-3CB1-4C37-95DC-2E8D53730F21}" type="presParOf" srcId="{A1C334B8-2AB1-4DB3-B7EE-6C66AF4D25FE}" destId="{5FF3131C-A9F4-4341-887C-AAC6F8E80D36}" srcOrd="4" destOrd="0" presId="urn:microsoft.com/office/officeart/2008/layout/VerticalCurvedList"/>
    <dgm:cxn modelId="{29B419BD-5DA5-4FFC-AD99-73A41B29A010}" type="presParOf" srcId="{5FF3131C-A9F4-4341-887C-AAC6F8E80D36}" destId="{44F3FC4D-A5DB-4D1C-BC00-BF55B727CE30}" srcOrd="0" destOrd="0" presId="urn:microsoft.com/office/officeart/2008/layout/VerticalCurvedList"/>
    <dgm:cxn modelId="{9BC2FCC0-7E61-4D1C-98E2-CF918C341B17}" type="presParOf" srcId="{A1C334B8-2AB1-4DB3-B7EE-6C66AF4D25FE}" destId="{13CEBF92-9A1E-46D9-8C72-0E5DF27EF804}" srcOrd="5" destOrd="0" presId="urn:microsoft.com/office/officeart/2008/layout/VerticalCurvedList"/>
    <dgm:cxn modelId="{E2BE8184-66ED-4E06-8D62-CF312628509F}" type="presParOf" srcId="{A1C334B8-2AB1-4DB3-B7EE-6C66AF4D25FE}" destId="{2DC20F88-AE35-48F4-AB52-CD347F57214F}" srcOrd="6" destOrd="0" presId="urn:microsoft.com/office/officeart/2008/layout/VerticalCurvedList"/>
    <dgm:cxn modelId="{182A9369-7766-4A58-9D18-BB7CCB4C0B11}" type="presParOf" srcId="{2DC20F88-AE35-48F4-AB52-CD347F57214F}" destId="{6AEDB1B0-F5BC-4BC0-8DD8-5C81998B921E}" srcOrd="0" destOrd="0" presId="urn:microsoft.com/office/officeart/2008/layout/VerticalCurvedList"/>
    <dgm:cxn modelId="{C1904EB9-A55E-4310-92ED-7AACE7AE4179}" type="presParOf" srcId="{A1C334B8-2AB1-4DB3-B7EE-6C66AF4D25FE}" destId="{D4F2651C-8563-412B-8EF6-0D4AD3F0BB33}" srcOrd="7" destOrd="0" presId="urn:microsoft.com/office/officeart/2008/layout/VerticalCurvedList"/>
    <dgm:cxn modelId="{4ECF7386-157F-4027-9108-24F2B3993DA9}" type="presParOf" srcId="{A1C334B8-2AB1-4DB3-B7EE-6C66AF4D25FE}" destId="{057A1809-5088-4AE8-BA2E-94ACFBF3BF80}" srcOrd="8" destOrd="0" presId="urn:microsoft.com/office/officeart/2008/layout/VerticalCurvedList"/>
    <dgm:cxn modelId="{5F4F97D3-97A3-4993-A3F7-C37939729844}" type="presParOf" srcId="{057A1809-5088-4AE8-BA2E-94ACFBF3BF80}" destId="{DBC4BEF0-E382-4331-A94E-5D279B34041E}" srcOrd="0" destOrd="0" presId="urn:microsoft.com/office/officeart/2008/layout/VerticalCurvedList"/>
    <dgm:cxn modelId="{165D22BE-895E-4F72-A35D-F42941C2EBC2}" type="presParOf" srcId="{A1C334B8-2AB1-4DB3-B7EE-6C66AF4D25FE}" destId="{62B06A1C-68AD-46D9-8E6D-1B493169CD77}" srcOrd="9" destOrd="0" presId="urn:microsoft.com/office/officeart/2008/layout/VerticalCurvedList"/>
    <dgm:cxn modelId="{3475F936-CF3F-4FB5-BD97-3B25F871FAA5}" type="presParOf" srcId="{A1C334B8-2AB1-4DB3-B7EE-6C66AF4D25FE}" destId="{E731F49D-E8DB-4413-BA40-F3533CF0CB1A}" srcOrd="10" destOrd="0" presId="urn:microsoft.com/office/officeart/2008/layout/VerticalCurvedList"/>
    <dgm:cxn modelId="{A19D621F-80F5-4D79-A9E6-4988280E3864}" type="presParOf" srcId="{E731F49D-E8DB-4413-BA40-F3533CF0CB1A}" destId="{26613157-4253-42DC-8C41-DCFF7D207CC7}" srcOrd="0" destOrd="0" presId="urn:microsoft.com/office/officeart/2008/layout/VerticalCurvedList"/>
    <dgm:cxn modelId="{17B46560-2853-43CD-BD35-BAAB62283224}" type="presParOf" srcId="{A1C334B8-2AB1-4DB3-B7EE-6C66AF4D25FE}" destId="{B0D3B7FD-039D-415A-A39F-227517EC7FCC}" srcOrd="11" destOrd="0" presId="urn:microsoft.com/office/officeart/2008/layout/VerticalCurvedList"/>
    <dgm:cxn modelId="{A98C10F0-C335-47F3-8F8A-B8C455640C94}" type="presParOf" srcId="{A1C334B8-2AB1-4DB3-B7EE-6C66AF4D25FE}" destId="{B20738AC-3762-40BA-B79A-A2E999137A19}" srcOrd="12" destOrd="0" presId="urn:microsoft.com/office/officeart/2008/layout/VerticalCurvedList"/>
    <dgm:cxn modelId="{160733C3-B7FA-434A-814F-DF6D55E91B4B}" type="presParOf" srcId="{B20738AC-3762-40BA-B79A-A2E999137A19}" destId="{F330D402-CA86-4326-9D5A-50D06CAFA926}" srcOrd="0" destOrd="0" presId="urn:microsoft.com/office/officeart/2008/layout/VerticalCurvedList"/>
  </dgm:cxnLst>
  <dgm:bg/>
  <dgm:whole>
    <a:ln>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6034788" y="-923394"/>
          <a:ext cx="7183969" cy="7183969"/>
        </a:xfrm>
        <a:prstGeom prst="blockArc">
          <a:avLst>
            <a:gd name="adj1" fmla="val 18900000"/>
            <a:gd name="adj2" fmla="val 2700000"/>
            <a:gd name="adj3" fmla="val 301"/>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28000" y="281055"/>
          <a:ext cx="7921639"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1.- INTRODUCCIÓN</a:t>
          </a:r>
        </a:p>
      </dsp:txBody>
      <dsp:txXfrm>
        <a:off x="428000" y="281055"/>
        <a:ext cx="7921639" cy="561898"/>
      </dsp:txXfrm>
    </dsp:sp>
    <dsp:sp modelId="{09009058-4714-4E62-8E3E-72D87B8E9DA6}">
      <dsp:nvSpPr>
        <dsp:cNvPr id="0" name=""/>
        <dsp:cNvSpPr/>
      </dsp:nvSpPr>
      <dsp:spPr>
        <a:xfrm>
          <a:off x="76814" y="210818"/>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9D932CB-DEB5-495F-B291-7661D8D46A94}">
      <dsp:nvSpPr>
        <dsp:cNvPr id="0" name=""/>
        <dsp:cNvSpPr/>
      </dsp:nvSpPr>
      <dsp:spPr>
        <a:xfrm>
          <a:off x="890200" y="1123796"/>
          <a:ext cx="7459440"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2.- OBJETIVOS</a:t>
          </a:r>
        </a:p>
      </dsp:txBody>
      <dsp:txXfrm>
        <a:off x="890200" y="1123796"/>
        <a:ext cx="7459440" cy="561898"/>
      </dsp:txXfrm>
    </dsp:sp>
    <dsp:sp modelId="{44F3FC4D-A5DB-4D1C-BC00-BF55B727CE30}">
      <dsp:nvSpPr>
        <dsp:cNvPr id="0" name=""/>
        <dsp:cNvSpPr/>
      </dsp:nvSpPr>
      <dsp:spPr>
        <a:xfrm>
          <a:off x="539014" y="1053559"/>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13CEBF92-9A1E-46D9-8C72-0E5DF27EF804}">
      <dsp:nvSpPr>
        <dsp:cNvPr id="0" name=""/>
        <dsp:cNvSpPr/>
      </dsp:nvSpPr>
      <dsp:spPr>
        <a:xfrm>
          <a:off x="1101553" y="1966537"/>
          <a:ext cx="7248087"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3.- METODOLOGÍA</a:t>
          </a:r>
        </a:p>
      </dsp:txBody>
      <dsp:txXfrm>
        <a:off x="1101553" y="1966537"/>
        <a:ext cx="7248087" cy="561898"/>
      </dsp:txXfrm>
    </dsp:sp>
    <dsp:sp modelId="{6AEDB1B0-F5BC-4BC0-8DD8-5C81998B921E}">
      <dsp:nvSpPr>
        <dsp:cNvPr id="0" name=""/>
        <dsp:cNvSpPr/>
      </dsp:nvSpPr>
      <dsp:spPr>
        <a:xfrm>
          <a:off x="750366" y="1896300"/>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4F2651C-8563-412B-8EF6-0D4AD3F0BB33}">
      <dsp:nvSpPr>
        <dsp:cNvPr id="0" name=""/>
        <dsp:cNvSpPr/>
      </dsp:nvSpPr>
      <dsp:spPr>
        <a:xfrm>
          <a:off x="1101553" y="2808744"/>
          <a:ext cx="7248087"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4.- DESARROLLO</a:t>
          </a:r>
        </a:p>
      </dsp:txBody>
      <dsp:txXfrm>
        <a:off x="1101553" y="2808744"/>
        <a:ext cx="7248087" cy="561898"/>
      </dsp:txXfrm>
    </dsp:sp>
    <dsp:sp modelId="{DBC4BEF0-E382-4331-A94E-5D279B34041E}">
      <dsp:nvSpPr>
        <dsp:cNvPr id="0" name=""/>
        <dsp:cNvSpPr/>
      </dsp:nvSpPr>
      <dsp:spPr>
        <a:xfrm>
          <a:off x="750366" y="2738507"/>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62B06A1C-68AD-46D9-8E6D-1B493169CD77}">
      <dsp:nvSpPr>
        <dsp:cNvPr id="0" name=""/>
        <dsp:cNvSpPr/>
      </dsp:nvSpPr>
      <dsp:spPr>
        <a:xfrm>
          <a:off x="890200" y="3651485"/>
          <a:ext cx="7459440"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a:latin typeface="Georgia" panose="02040502050405020303" pitchFamily="18" charset="0"/>
            </a:rPr>
            <a:t>5.- PRUEBAS Y RESULTADOS</a:t>
          </a:r>
          <a:endParaRPr lang="es-EC" sz="1700" kern="1200" dirty="0">
            <a:latin typeface="Georgia" panose="02040502050405020303" pitchFamily="18" charset="0"/>
          </a:endParaRPr>
        </a:p>
      </dsp:txBody>
      <dsp:txXfrm>
        <a:off x="890200" y="3651485"/>
        <a:ext cx="7459440" cy="561898"/>
      </dsp:txXfrm>
    </dsp:sp>
    <dsp:sp modelId="{26613157-4253-42DC-8C41-DCFF7D207CC7}">
      <dsp:nvSpPr>
        <dsp:cNvPr id="0" name=""/>
        <dsp:cNvSpPr/>
      </dsp:nvSpPr>
      <dsp:spPr>
        <a:xfrm>
          <a:off x="539014" y="3581247"/>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B0D3B7FD-039D-415A-A39F-227517EC7FCC}">
      <dsp:nvSpPr>
        <dsp:cNvPr id="0" name=""/>
        <dsp:cNvSpPr/>
      </dsp:nvSpPr>
      <dsp:spPr>
        <a:xfrm>
          <a:off x="428000" y="4494225"/>
          <a:ext cx="7921639"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6.- CONCLUSIONES Y RECOMENDACIONES </a:t>
          </a:r>
        </a:p>
      </dsp:txBody>
      <dsp:txXfrm>
        <a:off x="428000" y="4494225"/>
        <a:ext cx="7921639" cy="561898"/>
      </dsp:txXfrm>
    </dsp:sp>
    <dsp:sp modelId="{F330D402-CA86-4326-9D5A-50D06CAFA926}">
      <dsp:nvSpPr>
        <dsp:cNvPr id="0" name=""/>
        <dsp:cNvSpPr/>
      </dsp:nvSpPr>
      <dsp:spPr>
        <a:xfrm>
          <a:off x="76814" y="4423988"/>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22/02/2022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‹Nº›</a:t>
            </a:fld>
            <a:endParaRPr lang="es-ES"/>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22/2/2022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F8265F6-9BB1-4E58-AF9C-D8DEB8C6AF81}" type="slidenum">
              <a:rPr lang="es-EC" smtClean="0"/>
              <a:t>2</a:t>
            </a:fld>
            <a:endParaRPr lang="es-EC"/>
          </a:p>
        </p:txBody>
      </p:sp>
    </p:spTree>
    <p:extLst>
      <p:ext uri="{BB962C8B-B14F-4D97-AF65-F5344CB8AC3E}">
        <p14:creationId xmlns:p14="http://schemas.microsoft.com/office/powerpoint/2010/main" val="399131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46</a:t>
            </a:fld>
            <a:endParaRPr lang="es-EC"/>
          </a:p>
        </p:txBody>
      </p:sp>
    </p:spTree>
    <p:extLst>
      <p:ext uri="{BB962C8B-B14F-4D97-AF65-F5344CB8AC3E}">
        <p14:creationId xmlns:p14="http://schemas.microsoft.com/office/powerpoint/2010/main" val="39926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49</a:t>
            </a:fld>
            <a:endParaRPr lang="es-EC"/>
          </a:p>
        </p:txBody>
      </p:sp>
    </p:spTree>
    <p:extLst>
      <p:ext uri="{BB962C8B-B14F-4D97-AF65-F5344CB8AC3E}">
        <p14:creationId xmlns:p14="http://schemas.microsoft.com/office/powerpoint/2010/main" val="51265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50</a:t>
            </a:fld>
            <a:endParaRPr lang="es-EC"/>
          </a:p>
        </p:txBody>
      </p:sp>
    </p:spTree>
    <p:extLst>
      <p:ext uri="{BB962C8B-B14F-4D97-AF65-F5344CB8AC3E}">
        <p14:creationId xmlns:p14="http://schemas.microsoft.com/office/powerpoint/2010/main" val="404513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52</a:t>
            </a:fld>
            <a:endParaRPr lang="es-EC"/>
          </a:p>
        </p:txBody>
      </p:sp>
    </p:spTree>
    <p:extLst>
      <p:ext uri="{BB962C8B-B14F-4D97-AF65-F5344CB8AC3E}">
        <p14:creationId xmlns:p14="http://schemas.microsoft.com/office/powerpoint/2010/main" val="88795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53</a:t>
            </a:fld>
            <a:endParaRPr lang="es-EC"/>
          </a:p>
        </p:txBody>
      </p:sp>
    </p:spTree>
    <p:extLst>
      <p:ext uri="{BB962C8B-B14F-4D97-AF65-F5344CB8AC3E}">
        <p14:creationId xmlns:p14="http://schemas.microsoft.com/office/powerpoint/2010/main" val="2932555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54</a:t>
            </a:fld>
            <a:endParaRPr lang="es-EC"/>
          </a:p>
        </p:txBody>
      </p:sp>
    </p:spTree>
    <p:extLst>
      <p:ext uri="{BB962C8B-B14F-4D97-AF65-F5344CB8AC3E}">
        <p14:creationId xmlns:p14="http://schemas.microsoft.com/office/powerpoint/2010/main" val="229248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55</a:t>
            </a:fld>
            <a:endParaRPr lang="es-EC"/>
          </a:p>
        </p:txBody>
      </p:sp>
    </p:spTree>
    <p:extLst>
      <p:ext uri="{BB962C8B-B14F-4D97-AF65-F5344CB8AC3E}">
        <p14:creationId xmlns:p14="http://schemas.microsoft.com/office/powerpoint/2010/main" val="4211090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56</a:t>
            </a:fld>
            <a:endParaRPr lang="es-EC"/>
          </a:p>
        </p:txBody>
      </p:sp>
    </p:spTree>
    <p:extLst>
      <p:ext uri="{BB962C8B-B14F-4D97-AF65-F5344CB8AC3E}">
        <p14:creationId xmlns:p14="http://schemas.microsoft.com/office/powerpoint/2010/main" val="3156924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57</a:t>
            </a:fld>
            <a:endParaRPr lang="es-EC"/>
          </a:p>
        </p:txBody>
      </p:sp>
    </p:spTree>
    <p:extLst>
      <p:ext uri="{BB962C8B-B14F-4D97-AF65-F5344CB8AC3E}">
        <p14:creationId xmlns:p14="http://schemas.microsoft.com/office/powerpoint/2010/main" val="214088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58</a:t>
            </a:fld>
            <a:endParaRPr lang="es-EC"/>
          </a:p>
        </p:txBody>
      </p:sp>
    </p:spTree>
    <p:extLst>
      <p:ext uri="{BB962C8B-B14F-4D97-AF65-F5344CB8AC3E}">
        <p14:creationId xmlns:p14="http://schemas.microsoft.com/office/powerpoint/2010/main" val="26191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33</a:t>
            </a:fld>
            <a:endParaRPr lang="es-EC"/>
          </a:p>
        </p:txBody>
      </p:sp>
    </p:spTree>
    <p:extLst>
      <p:ext uri="{BB962C8B-B14F-4D97-AF65-F5344CB8AC3E}">
        <p14:creationId xmlns:p14="http://schemas.microsoft.com/office/powerpoint/2010/main" val="222987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36</a:t>
            </a:fld>
            <a:endParaRPr lang="es-EC"/>
          </a:p>
        </p:txBody>
      </p:sp>
    </p:spTree>
    <p:extLst>
      <p:ext uri="{BB962C8B-B14F-4D97-AF65-F5344CB8AC3E}">
        <p14:creationId xmlns:p14="http://schemas.microsoft.com/office/powerpoint/2010/main" val="140201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37</a:t>
            </a:fld>
            <a:endParaRPr lang="es-EC"/>
          </a:p>
        </p:txBody>
      </p:sp>
    </p:spTree>
    <p:extLst>
      <p:ext uri="{BB962C8B-B14F-4D97-AF65-F5344CB8AC3E}">
        <p14:creationId xmlns:p14="http://schemas.microsoft.com/office/powerpoint/2010/main" val="411439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39</a:t>
            </a:fld>
            <a:endParaRPr lang="es-EC"/>
          </a:p>
        </p:txBody>
      </p:sp>
    </p:spTree>
    <p:extLst>
      <p:ext uri="{BB962C8B-B14F-4D97-AF65-F5344CB8AC3E}">
        <p14:creationId xmlns:p14="http://schemas.microsoft.com/office/powerpoint/2010/main" val="235998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40</a:t>
            </a:fld>
            <a:endParaRPr lang="es-EC"/>
          </a:p>
        </p:txBody>
      </p:sp>
    </p:spTree>
    <p:extLst>
      <p:ext uri="{BB962C8B-B14F-4D97-AF65-F5344CB8AC3E}">
        <p14:creationId xmlns:p14="http://schemas.microsoft.com/office/powerpoint/2010/main" val="194754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41</a:t>
            </a:fld>
            <a:endParaRPr lang="es-EC"/>
          </a:p>
        </p:txBody>
      </p:sp>
    </p:spTree>
    <p:extLst>
      <p:ext uri="{BB962C8B-B14F-4D97-AF65-F5344CB8AC3E}">
        <p14:creationId xmlns:p14="http://schemas.microsoft.com/office/powerpoint/2010/main" val="280986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42</a:t>
            </a:fld>
            <a:endParaRPr lang="es-EC"/>
          </a:p>
        </p:txBody>
      </p:sp>
    </p:spTree>
    <p:extLst>
      <p:ext uri="{BB962C8B-B14F-4D97-AF65-F5344CB8AC3E}">
        <p14:creationId xmlns:p14="http://schemas.microsoft.com/office/powerpoint/2010/main" val="106306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8265F6-9BB1-4E58-AF9C-D8DEB8C6AF81}" type="slidenum">
              <a:rPr lang="es-EC" smtClean="0"/>
              <a:t>43</a:t>
            </a:fld>
            <a:endParaRPr lang="es-EC"/>
          </a:p>
        </p:txBody>
      </p:sp>
    </p:spTree>
    <p:extLst>
      <p:ext uri="{BB962C8B-B14F-4D97-AF65-F5344CB8AC3E}">
        <p14:creationId xmlns:p14="http://schemas.microsoft.com/office/powerpoint/2010/main" val="1539743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name="CorelDRAW" r:id="rId2" imgW="7748626" imgH="4759452" progId="">
                  <p:embed/>
                </p:oleObj>
              </mc:Choice>
              <mc:Fallback>
                <p:oleObj name="CorelDRAW" r:id="rId2" imgW="7748626" imgH="4759452" progId="">
                  <p:embed/>
                  <p:pic>
                    <p:nvPicPr>
                      <p:cNvPr id="0"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5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876060"/>
            <a:ext cx="8078418" cy="954107"/>
          </a:xfrm>
          <a:prstGeom prst="rect">
            <a:avLst/>
          </a:prstGeom>
          <a:noFill/>
        </p:spPr>
        <p:txBody>
          <a:bodyPr wrap="square">
            <a:spAutoFit/>
          </a:bodyPr>
          <a:lstStyle/>
          <a:p>
            <a:pPr algn="ctr">
              <a:defRPr/>
            </a:pPr>
            <a:r>
              <a:rPr lang="es-ES" sz="28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3" name="2 CuadroTexto"/>
          <p:cNvSpPr txBox="1"/>
          <p:nvPr/>
        </p:nvSpPr>
        <p:spPr>
          <a:xfrm>
            <a:off x="1488016" y="4332274"/>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Autores: </a:t>
            </a:r>
            <a:r>
              <a:rPr lang="es-ES" sz="2000" b="1" dirty="0">
                <a:latin typeface="Times New Roman" panose="02020603050405020304" pitchFamily="18" charset="0"/>
                <a:cs typeface="Times New Roman" panose="02020603050405020304" pitchFamily="18" charset="0"/>
              </a:rPr>
              <a:t>Jonathan Andrés Gualotuña Puente </a:t>
            </a:r>
          </a:p>
        </p:txBody>
      </p:sp>
      <p:sp>
        <p:nvSpPr>
          <p:cNvPr id="6" name="5 CuadroTexto"/>
          <p:cNvSpPr txBox="1"/>
          <p:nvPr/>
        </p:nvSpPr>
        <p:spPr>
          <a:xfrm>
            <a:off x="1849758" y="1799241"/>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331640" y="5000140"/>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Luis Montoya </a:t>
            </a:r>
          </a:p>
        </p:txBody>
      </p:sp>
      <p:sp>
        <p:nvSpPr>
          <p:cNvPr id="4" name="CuadroTexto 3"/>
          <p:cNvSpPr txBox="1"/>
          <p:nvPr/>
        </p:nvSpPr>
        <p:spPr>
          <a:xfrm>
            <a:off x="730108" y="2345263"/>
            <a:ext cx="8431697" cy="1569660"/>
          </a:xfrm>
          <a:prstGeom prst="rect">
            <a:avLst/>
          </a:prstGeom>
          <a:noFill/>
        </p:spPr>
        <p:txBody>
          <a:bodyPr wrap="square" rtlCol="0">
            <a:spAutoFit/>
          </a:bodyPr>
          <a:lstStyle/>
          <a:p>
            <a:r>
              <a:rPr lang="es-EC" sz="2400" dirty="0">
                <a:solidFill>
                  <a:srgbClr val="FF0000"/>
                </a:solidFill>
              </a:rPr>
              <a:t> </a:t>
            </a:r>
            <a:endParaRPr lang="es-ES" sz="2800" dirty="0">
              <a:solidFill>
                <a:srgbClr val="FF0000"/>
              </a:solidFill>
              <a:latin typeface="Times New Roman" panose="02020603050405020304" pitchFamily="18" charset="0"/>
            </a:endParaRPr>
          </a:p>
          <a:p>
            <a:pPr algn="ctr"/>
            <a:r>
              <a:rPr lang="es-MX" sz="2400" b="1" dirty="0">
                <a:latin typeface="Times New Roman" panose="02020603050405020304" pitchFamily="18" charset="0"/>
                <a:ea typeface="Tahoma" panose="020B0604030504040204" pitchFamily="34" charset="0"/>
                <a:cs typeface="Times New Roman" panose="02020603050405020304" pitchFamily="18" charset="0"/>
              </a:rPr>
              <a:t>“</a:t>
            </a:r>
            <a:r>
              <a:rPr lang="es-ES" sz="2400" b="1" dirty="0">
                <a:latin typeface="Times New Roman" panose="02020603050405020304" pitchFamily="18" charset="0"/>
                <a:ea typeface="Tahoma" panose="020B0604030504040204" pitchFamily="34" charset="0"/>
                <a:cs typeface="Times New Roman" panose="02020603050405020304" pitchFamily="18" charset="0"/>
              </a:rPr>
              <a:t>Desarrollo de un pluviómetro de bajo costo </a:t>
            </a:r>
            <a:r>
              <a:rPr lang="es-ES" sz="2400" b="1">
                <a:latin typeface="Times New Roman" panose="02020603050405020304" pitchFamily="18" charset="0"/>
                <a:ea typeface="Tahoma" panose="020B0604030504040204" pitchFamily="34" charset="0"/>
                <a:cs typeface="Times New Roman" panose="02020603050405020304" pitchFamily="18" charset="0"/>
              </a:rPr>
              <a:t>para monitorización </a:t>
            </a:r>
            <a:r>
              <a:rPr lang="es-ES" sz="2400" b="1" dirty="0">
                <a:latin typeface="Times New Roman" panose="02020603050405020304" pitchFamily="18" charset="0"/>
                <a:ea typeface="Tahoma" panose="020B0604030504040204" pitchFamily="34" charset="0"/>
                <a:cs typeface="Times New Roman" panose="02020603050405020304" pitchFamily="18" charset="0"/>
              </a:rPr>
              <a:t>y alerta de </a:t>
            </a:r>
            <a:r>
              <a:rPr lang="es-ES" sz="2400" b="1">
                <a:latin typeface="Times New Roman" panose="02020603050405020304" pitchFamily="18" charset="0"/>
                <a:ea typeface="Tahoma" panose="020B0604030504040204" pitchFamily="34" charset="0"/>
                <a:cs typeface="Times New Roman" panose="02020603050405020304" pitchFamily="18" charset="0"/>
              </a:rPr>
              <a:t>precipitaciones utilizando </a:t>
            </a:r>
            <a:r>
              <a:rPr lang="es-ES" sz="2400" b="1" dirty="0">
                <a:latin typeface="Times New Roman" panose="02020603050405020304" pitchFamily="18" charset="0"/>
                <a:ea typeface="Tahoma" panose="020B0604030504040204" pitchFamily="34" charset="0"/>
                <a:cs typeface="Times New Roman" panose="02020603050405020304" pitchFamily="18" charset="0"/>
              </a:rPr>
              <a:t>t</a:t>
            </a:r>
            <a:r>
              <a:rPr lang="es-ES" sz="2400" b="1">
                <a:latin typeface="Times New Roman" panose="02020603050405020304" pitchFamily="18" charset="0"/>
                <a:ea typeface="Tahoma" panose="020B0604030504040204" pitchFamily="34" charset="0"/>
                <a:cs typeface="Times New Roman" panose="02020603050405020304" pitchFamily="18" charset="0"/>
              </a:rPr>
              <a:t>ecnología </a:t>
            </a:r>
            <a:r>
              <a:rPr lang="es-ES" sz="2400" b="1" dirty="0">
                <a:latin typeface="Times New Roman" panose="02020603050405020304" pitchFamily="18" charset="0"/>
                <a:ea typeface="Tahoma" panose="020B0604030504040204" pitchFamily="34" charset="0"/>
                <a:cs typeface="Times New Roman" panose="02020603050405020304" pitchFamily="18" charset="0"/>
              </a:rPr>
              <a:t>LORA en la parroquia de Alangasí</a:t>
            </a:r>
            <a:r>
              <a:rPr lang="es-MX" sz="2400" b="1" dirty="0">
                <a:latin typeface="Times New Roman" panose="02020603050405020304" pitchFamily="18" charset="0"/>
                <a:ea typeface="Tahoma" panose="020B0604030504040204" pitchFamily="34" charset="0"/>
                <a:cs typeface="Times New Roman" panose="02020603050405020304" pitchFamily="18" charset="0"/>
              </a:rPr>
              <a:t>”</a:t>
            </a:r>
            <a:r>
              <a:rPr lang="es-ES" sz="2300" dirty="0">
                <a:solidFill>
                  <a:srgbClr val="FF0000"/>
                </a:solidFill>
                <a:latin typeface="Times New Roman" panose="02020603050405020304" pitchFamily="18" charset="0"/>
              </a:rPr>
              <a:t>	</a:t>
            </a:r>
          </a:p>
        </p:txBody>
      </p:sp>
      <p:sp>
        <p:nvSpPr>
          <p:cNvPr id="8" name="2 CuadroTexto">
            <a:extLst>
              <a:ext uri="{FF2B5EF4-FFF2-40B4-BE49-F238E27FC236}">
                <a16:creationId xmlns:a16="http://schemas.microsoft.com/office/drawing/2014/main" id="{9748FC71-CBC4-478D-B2F5-3AB571B50BA2}"/>
              </a:ext>
            </a:extLst>
          </p:cNvPr>
          <p:cNvSpPr txBox="1"/>
          <p:nvPr/>
        </p:nvSpPr>
        <p:spPr>
          <a:xfrm>
            <a:off x="1574096" y="5332086"/>
            <a:ext cx="6743722" cy="400110"/>
          </a:xfrm>
          <a:prstGeom prst="rect">
            <a:avLst/>
          </a:prstGeom>
          <a:noFill/>
        </p:spPr>
        <p:txBody>
          <a:bodyPr wrap="square">
            <a:spAutoFit/>
          </a:bodyPr>
          <a:lstStyle/>
          <a:p>
            <a:pPr algn="ctr">
              <a:defRPr/>
            </a:pPr>
            <a:r>
              <a:rPr lang="es-EC" sz="2000" b="1" dirty="0">
                <a:latin typeface="Times New Roman" panose="02020603050405020304" pitchFamily="18" charset="0"/>
                <a:cs typeface="Times New Roman" panose="02020603050405020304" pitchFamily="18" charset="0"/>
              </a:rPr>
              <a:t>2022</a:t>
            </a:r>
            <a:endParaRPr lang="es-US" sz="2000" b="1" dirty="0">
              <a:latin typeface="Times New Roman" panose="02020603050405020304" pitchFamily="18" charset="0"/>
              <a:ea typeface="Ebrima" panose="02000000000000000000" pitchFamily="2"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6</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473252" y="836712"/>
            <a:ext cx="1589089" cy="400110"/>
          </a:xfrm>
          <a:prstGeom prst="rect">
            <a:avLst/>
          </a:prstGeom>
        </p:spPr>
        <p:txBody>
          <a:bodyPr wrap="none">
            <a:spAutoFit/>
          </a:bodyPr>
          <a:lstStyle/>
          <a:p>
            <a:pPr marL="0" indent="0" algn="just">
              <a:buNone/>
            </a:pPr>
            <a:r>
              <a:rPr lang="es-EC" sz="2000" b="1" dirty="0">
                <a:solidFill>
                  <a:srgbClr val="336600"/>
                </a:solidFill>
                <a:latin typeface="Times New Roman" panose="02020603050405020304" pitchFamily="18" charset="0"/>
                <a:cs typeface="Times New Roman" panose="02020603050405020304" pitchFamily="18" charset="0"/>
              </a:rPr>
              <a:t>Pluviómetro</a:t>
            </a:r>
            <a:r>
              <a:rPr lang="es-EC" b="1" dirty="0">
                <a:solidFill>
                  <a:srgbClr val="336600"/>
                </a:solidFill>
                <a:latin typeface="Times New Roman" panose="02020603050405020304" pitchFamily="18" charset="0"/>
                <a:cs typeface="Times New Roman" panose="02020603050405020304" pitchFamily="18" charset="0"/>
              </a:rPr>
              <a:t> </a:t>
            </a:r>
          </a:p>
        </p:txBody>
      </p:sp>
      <p:sp>
        <p:nvSpPr>
          <p:cNvPr id="5" name="Rectángulo 4"/>
          <p:cNvSpPr/>
          <p:nvPr/>
        </p:nvSpPr>
        <p:spPr>
          <a:xfrm>
            <a:off x="224247" y="1352348"/>
            <a:ext cx="8695505" cy="830997"/>
          </a:xfrm>
          <a:prstGeom prst="rect">
            <a:avLst/>
          </a:prstGeom>
        </p:spPr>
        <p:txBody>
          <a:bodyPr wrap="square">
            <a:spAutoFit/>
          </a:bodyPr>
          <a:lstStyle/>
          <a:p>
            <a:r>
              <a:rPr lang="es-EC" sz="1600" dirty="0">
                <a:effectLst/>
                <a:latin typeface="Arial" panose="020B0604020202020204" pitchFamily="34" charset="0"/>
                <a:ea typeface="Calibri" panose="020F0502020204030204" pitchFamily="34" charset="0"/>
                <a:cs typeface="Times New Roman" panose="02020603050405020304" pitchFamily="18" charset="0"/>
              </a:rPr>
              <a:t>Es un instrumento el cual tiene la capacidad de medir la cantidad de lluvia que llega en un periodo y expresa la profundidad vertical que el agua cubrirá una superficie que usualmente se mide en milímetros por metro cuadrado</a:t>
            </a:r>
            <a:endParaRPr lang="es-EC" sz="1400" dirty="0"/>
          </a:p>
        </p:txBody>
      </p:sp>
      <p:pic>
        <p:nvPicPr>
          <p:cNvPr id="8" name="Imagen 7">
            <a:extLst>
              <a:ext uri="{FF2B5EF4-FFF2-40B4-BE49-F238E27FC236}">
                <a16:creationId xmlns:a16="http://schemas.microsoft.com/office/drawing/2014/main" id="{DC5AD5FC-55FE-4C78-82CB-FC31B6B44192}"/>
              </a:ext>
            </a:extLst>
          </p:cNvPr>
          <p:cNvPicPr/>
          <p:nvPr/>
        </p:nvPicPr>
        <p:blipFill>
          <a:blip r:embed="rId2" cstate="email">
            <a:extLst>
              <a:ext uri="{28A0092B-C50C-407E-A947-70E740481C1C}">
                <a14:useLocalDpi xmlns:a14="http://schemas.microsoft.com/office/drawing/2010/main"/>
              </a:ext>
            </a:extLst>
          </a:blip>
          <a:stretch>
            <a:fillRect/>
          </a:stretch>
        </p:blipFill>
        <p:spPr>
          <a:xfrm>
            <a:off x="792341" y="3114905"/>
            <a:ext cx="1270000" cy="1759585"/>
          </a:xfrm>
          <a:prstGeom prst="rect">
            <a:avLst/>
          </a:prstGeom>
        </p:spPr>
      </p:pic>
      <p:pic>
        <p:nvPicPr>
          <p:cNvPr id="9" name="Imagen 8">
            <a:extLst>
              <a:ext uri="{FF2B5EF4-FFF2-40B4-BE49-F238E27FC236}">
                <a16:creationId xmlns:a16="http://schemas.microsoft.com/office/drawing/2014/main" id="{76F853B4-26EE-48BC-B83D-5180A3B5565B}"/>
              </a:ext>
            </a:extLst>
          </p:cNvPr>
          <p:cNvPicPr/>
          <p:nvPr/>
        </p:nvPicPr>
        <p:blipFill>
          <a:blip r:embed="rId3" cstate="email">
            <a:extLst>
              <a:ext uri="{28A0092B-C50C-407E-A947-70E740481C1C}">
                <a14:useLocalDpi xmlns:a14="http://schemas.microsoft.com/office/drawing/2010/main"/>
              </a:ext>
            </a:extLst>
          </a:blip>
          <a:stretch>
            <a:fillRect/>
          </a:stretch>
        </p:blipFill>
        <p:spPr>
          <a:xfrm>
            <a:off x="3022568" y="3049666"/>
            <a:ext cx="2506980" cy="1892300"/>
          </a:xfrm>
          <a:prstGeom prst="rect">
            <a:avLst/>
          </a:prstGeom>
        </p:spPr>
      </p:pic>
      <p:pic>
        <p:nvPicPr>
          <p:cNvPr id="10" name="Imagen 9">
            <a:extLst>
              <a:ext uri="{FF2B5EF4-FFF2-40B4-BE49-F238E27FC236}">
                <a16:creationId xmlns:a16="http://schemas.microsoft.com/office/drawing/2014/main" id="{4A15503C-A2AF-4D6D-97F8-F1054C5FC16C}"/>
              </a:ext>
            </a:extLst>
          </p:cNvPr>
          <p:cNvPicPr/>
          <p:nvPr/>
        </p:nvPicPr>
        <p:blipFill>
          <a:blip r:embed="rId4" cstate="email">
            <a:extLst>
              <a:ext uri="{28A0092B-C50C-407E-A947-70E740481C1C}">
                <a14:useLocalDpi xmlns:a14="http://schemas.microsoft.com/office/drawing/2010/main"/>
              </a:ext>
            </a:extLst>
          </a:blip>
          <a:stretch>
            <a:fillRect/>
          </a:stretch>
        </p:blipFill>
        <p:spPr>
          <a:xfrm>
            <a:off x="6538905" y="2950664"/>
            <a:ext cx="2018665" cy="2175510"/>
          </a:xfrm>
          <a:prstGeom prst="rect">
            <a:avLst/>
          </a:prstGeom>
        </p:spPr>
      </p:pic>
      <p:sp>
        <p:nvSpPr>
          <p:cNvPr id="11" name="CuadroTexto 10">
            <a:extLst>
              <a:ext uri="{FF2B5EF4-FFF2-40B4-BE49-F238E27FC236}">
                <a16:creationId xmlns:a16="http://schemas.microsoft.com/office/drawing/2014/main" id="{15BDA2D4-6876-4043-AC2B-5A7E9F492854}"/>
              </a:ext>
            </a:extLst>
          </p:cNvPr>
          <p:cNvSpPr txBox="1"/>
          <p:nvPr/>
        </p:nvSpPr>
        <p:spPr>
          <a:xfrm>
            <a:off x="249584" y="2642887"/>
            <a:ext cx="2355513" cy="307777"/>
          </a:xfrm>
          <a:prstGeom prst="rect">
            <a:avLst/>
          </a:prstGeom>
          <a:noFill/>
        </p:spPr>
        <p:txBody>
          <a:bodyPr wrap="square" rtlCol="0">
            <a:spAutoFit/>
          </a:bodyPr>
          <a:lstStyle/>
          <a:p>
            <a:pPr algn="just"/>
            <a:r>
              <a:rPr lang="es-ES" sz="1400" dirty="0"/>
              <a:t>Pluviómetro estándar</a:t>
            </a:r>
            <a:endParaRPr lang="en-US" sz="1400" dirty="0"/>
          </a:p>
        </p:txBody>
      </p:sp>
      <p:sp>
        <p:nvSpPr>
          <p:cNvPr id="12" name="CuadroTexto 11">
            <a:extLst>
              <a:ext uri="{FF2B5EF4-FFF2-40B4-BE49-F238E27FC236}">
                <a16:creationId xmlns:a16="http://schemas.microsoft.com/office/drawing/2014/main" id="{AE038114-90E0-4134-A7B6-FF3DA6024C52}"/>
              </a:ext>
            </a:extLst>
          </p:cNvPr>
          <p:cNvSpPr txBox="1"/>
          <p:nvPr/>
        </p:nvSpPr>
        <p:spPr>
          <a:xfrm>
            <a:off x="3098301" y="2681597"/>
            <a:ext cx="2355513" cy="307777"/>
          </a:xfrm>
          <a:prstGeom prst="rect">
            <a:avLst/>
          </a:prstGeom>
          <a:noFill/>
        </p:spPr>
        <p:txBody>
          <a:bodyPr wrap="square" rtlCol="0">
            <a:spAutoFit/>
          </a:bodyPr>
          <a:lstStyle/>
          <a:p>
            <a:pPr algn="just"/>
            <a:r>
              <a:rPr lang="es-ES" sz="1400" dirty="0"/>
              <a:t>Pluviómetro de balanza </a:t>
            </a:r>
            <a:endParaRPr lang="en-US" sz="1400" dirty="0"/>
          </a:p>
        </p:txBody>
      </p:sp>
      <p:sp>
        <p:nvSpPr>
          <p:cNvPr id="13" name="CuadroTexto 12">
            <a:extLst>
              <a:ext uri="{FF2B5EF4-FFF2-40B4-BE49-F238E27FC236}">
                <a16:creationId xmlns:a16="http://schemas.microsoft.com/office/drawing/2014/main" id="{967A72CB-BD45-46E4-882D-35F0A1FAFDA7}"/>
              </a:ext>
            </a:extLst>
          </p:cNvPr>
          <p:cNvSpPr txBox="1"/>
          <p:nvPr/>
        </p:nvSpPr>
        <p:spPr>
          <a:xfrm>
            <a:off x="6202057" y="2642887"/>
            <a:ext cx="2355513" cy="307777"/>
          </a:xfrm>
          <a:prstGeom prst="rect">
            <a:avLst/>
          </a:prstGeom>
          <a:noFill/>
        </p:spPr>
        <p:txBody>
          <a:bodyPr wrap="square" rtlCol="0">
            <a:spAutoFit/>
          </a:bodyPr>
          <a:lstStyle/>
          <a:p>
            <a:pPr algn="just"/>
            <a:r>
              <a:rPr lang="es-ES" sz="1400" dirty="0"/>
              <a:t>Pluviómetro de Flotador</a:t>
            </a:r>
            <a:endParaRPr lang="en-US" sz="1400" dirty="0"/>
          </a:p>
        </p:txBody>
      </p:sp>
    </p:spTree>
    <p:extLst>
      <p:ext uri="{BB962C8B-B14F-4D97-AF65-F5344CB8AC3E}">
        <p14:creationId xmlns:p14="http://schemas.microsoft.com/office/powerpoint/2010/main" val="428636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589105" y="790932"/>
            <a:ext cx="3283912"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Clasificación de precipitaciones</a:t>
            </a:r>
          </a:p>
        </p:txBody>
      </p:sp>
      <p:graphicFrame>
        <p:nvGraphicFramePr>
          <p:cNvPr id="5" name="Tabla 4">
            <a:extLst>
              <a:ext uri="{FF2B5EF4-FFF2-40B4-BE49-F238E27FC236}">
                <a16:creationId xmlns:a16="http://schemas.microsoft.com/office/drawing/2014/main" id="{F2700D5E-9DCD-4D08-945E-B08420CF25EF}"/>
              </a:ext>
            </a:extLst>
          </p:cNvPr>
          <p:cNvGraphicFramePr>
            <a:graphicFrameLocks noGrp="1"/>
          </p:cNvGraphicFramePr>
          <p:nvPr>
            <p:extLst>
              <p:ext uri="{D42A27DB-BD31-4B8C-83A1-F6EECF244321}">
                <p14:modId xmlns:p14="http://schemas.microsoft.com/office/powerpoint/2010/main" val="2779149238"/>
              </p:ext>
            </p:extLst>
          </p:nvPr>
        </p:nvGraphicFramePr>
        <p:xfrm>
          <a:off x="539552" y="1922218"/>
          <a:ext cx="8229600" cy="3182112"/>
        </p:xfrm>
        <a:graphic>
          <a:graphicData uri="http://schemas.openxmlformats.org/drawingml/2006/table">
            <a:tbl>
              <a:tblPr firstRow="1" firstCol="1" bandRow="1">
                <a:tableStyleId>{21E4AEA4-8DFA-4A89-87EB-49C32662AFE0}</a:tableStyleId>
              </a:tblPr>
              <a:tblGrid>
                <a:gridCol w="4114333">
                  <a:extLst>
                    <a:ext uri="{9D8B030D-6E8A-4147-A177-3AD203B41FA5}">
                      <a16:colId xmlns:a16="http://schemas.microsoft.com/office/drawing/2014/main" val="1800951189"/>
                    </a:ext>
                  </a:extLst>
                </a:gridCol>
                <a:gridCol w="4115267">
                  <a:extLst>
                    <a:ext uri="{9D8B030D-6E8A-4147-A177-3AD203B41FA5}">
                      <a16:colId xmlns:a16="http://schemas.microsoft.com/office/drawing/2014/main" val="2405531032"/>
                    </a:ext>
                  </a:extLst>
                </a:gridCol>
              </a:tblGrid>
              <a:tr h="530352">
                <a:tc>
                  <a:txBody>
                    <a:bodyPr/>
                    <a:lstStyle/>
                    <a:p>
                      <a:pPr marL="0" indent="457200" algn="ctr" defTabSz="914400" rtl="0" eaLnBrk="1" latinLnBrk="0" hangingPunct="1">
                        <a:lnSpc>
                          <a:spcPct val="100000"/>
                        </a:lnSpc>
                      </a:pPr>
                      <a:r>
                        <a:rPr lang="es-EC" sz="1600" b="1" kern="1200" dirty="0">
                          <a:solidFill>
                            <a:schemeClr val="lt1"/>
                          </a:solidFill>
                          <a:effectLst/>
                        </a:rPr>
                        <a:t>Intensidad</a:t>
                      </a:r>
                      <a:endParaRPr lang="en-US" sz="1600" b="1" kern="1200" dirty="0">
                        <a:solidFill>
                          <a:schemeClr val="lt1"/>
                        </a:solidFill>
                        <a:effectLst/>
                        <a:latin typeface="+mn-lt"/>
                        <a:ea typeface="+mn-ea"/>
                        <a:cs typeface="+mn-cs"/>
                      </a:endParaRPr>
                    </a:p>
                  </a:txBody>
                  <a:tcPr marL="68580" marR="68580" marT="0" marB="0" anchor="ctr"/>
                </a:tc>
                <a:tc>
                  <a:txBody>
                    <a:bodyPr/>
                    <a:lstStyle/>
                    <a:p>
                      <a:pPr marL="0" indent="457200" algn="ctr" defTabSz="914400" rtl="0" eaLnBrk="1" latinLnBrk="0" hangingPunct="1">
                        <a:lnSpc>
                          <a:spcPct val="100000"/>
                        </a:lnSpc>
                      </a:pPr>
                      <a:r>
                        <a:rPr lang="es-EC" sz="1600" b="1" kern="1200">
                          <a:solidFill>
                            <a:schemeClr val="lt1"/>
                          </a:solidFill>
                          <a:effectLst/>
                        </a:rPr>
                        <a:t>Clasificación </a:t>
                      </a:r>
                      <a:endParaRPr lang="en-US" sz="1600" b="1" kern="120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979477302"/>
                  </a:ext>
                </a:extLst>
              </a:tr>
              <a:tr h="530352">
                <a:tc>
                  <a:txBody>
                    <a:bodyPr/>
                    <a:lstStyle/>
                    <a:p>
                      <a:pPr marL="0" indent="457200" algn="ctr" defTabSz="914400" rtl="0" eaLnBrk="1" latinLnBrk="0" hangingPunct="1">
                        <a:lnSpc>
                          <a:spcPct val="100000"/>
                        </a:lnSpc>
                      </a:pPr>
                      <a:r>
                        <a:rPr lang="es-EC" sz="1600" b="1" kern="1200" dirty="0">
                          <a:solidFill>
                            <a:schemeClr val="lt1"/>
                          </a:solidFill>
                          <a:effectLst/>
                        </a:rPr>
                        <a:t>Débil</a:t>
                      </a:r>
                      <a:endParaRPr lang="en-US" sz="1600" b="1" kern="1200" dirty="0">
                        <a:solidFill>
                          <a:schemeClr val="lt1"/>
                        </a:solidFill>
                        <a:effectLst/>
                        <a:latin typeface="+mn-lt"/>
                        <a:ea typeface="+mn-ea"/>
                        <a:cs typeface="+mn-cs"/>
                      </a:endParaRPr>
                    </a:p>
                  </a:txBody>
                  <a:tcPr marL="68580" marR="68580" marT="0" marB="0" anchor="ctr"/>
                </a:tc>
                <a:tc>
                  <a:txBody>
                    <a:bodyPr/>
                    <a:lstStyle/>
                    <a:p>
                      <a:pPr marL="0" indent="457200" algn="ctr" defTabSz="914400" rtl="0" eaLnBrk="1" latinLnBrk="0" hangingPunct="1">
                        <a:lnSpc>
                          <a:spcPct val="100000"/>
                        </a:lnSpc>
                      </a:pPr>
                      <a:r>
                        <a:rPr lang="es-EC" sz="1600" b="1" kern="1200" dirty="0">
                          <a:solidFill>
                            <a:schemeClr val="tx1"/>
                          </a:solidFill>
                          <a:effectLst/>
                        </a:rPr>
                        <a:t>Menor que 2 mm/h</a:t>
                      </a:r>
                      <a:endParaRPr lang="en-US" sz="16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771522680"/>
                  </a:ext>
                </a:extLst>
              </a:tr>
              <a:tr h="530352">
                <a:tc>
                  <a:txBody>
                    <a:bodyPr/>
                    <a:lstStyle/>
                    <a:p>
                      <a:pPr marL="0" indent="457200" algn="ctr" defTabSz="914400" rtl="0" eaLnBrk="1" latinLnBrk="0" hangingPunct="1">
                        <a:lnSpc>
                          <a:spcPct val="100000"/>
                        </a:lnSpc>
                      </a:pPr>
                      <a:r>
                        <a:rPr lang="es-EC" sz="1600" b="1" kern="1200">
                          <a:solidFill>
                            <a:schemeClr val="lt1"/>
                          </a:solidFill>
                          <a:effectLst/>
                        </a:rPr>
                        <a:t>Moderadas </a:t>
                      </a:r>
                      <a:endParaRPr lang="en-US" sz="1600" b="1" kern="1200">
                        <a:solidFill>
                          <a:schemeClr val="lt1"/>
                        </a:solidFill>
                        <a:effectLst/>
                        <a:latin typeface="+mn-lt"/>
                        <a:ea typeface="+mn-ea"/>
                        <a:cs typeface="+mn-cs"/>
                      </a:endParaRPr>
                    </a:p>
                  </a:txBody>
                  <a:tcPr marL="68580" marR="68580" marT="0" marB="0" anchor="ctr"/>
                </a:tc>
                <a:tc>
                  <a:txBody>
                    <a:bodyPr/>
                    <a:lstStyle/>
                    <a:p>
                      <a:pPr marL="0" indent="457200" algn="ctr" defTabSz="914400" rtl="0" eaLnBrk="1" latinLnBrk="0" hangingPunct="1">
                        <a:lnSpc>
                          <a:spcPct val="100000"/>
                        </a:lnSpc>
                      </a:pPr>
                      <a:r>
                        <a:rPr lang="es-EC" sz="1600" b="1" kern="1200" dirty="0">
                          <a:solidFill>
                            <a:schemeClr val="tx1"/>
                          </a:solidFill>
                          <a:effectLst/>
                        </a:rPr>
                        <a:t>Este entre 2mm/h y 15 mm/h</a:t>
                      </a:r>
                      <a:endParaRPr lang="en-US" sz="16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365262044"/>
                  </a:ext>
                </a:extLst>
              </a:tr>
              <a:tr h="530352">
                <a:tc>
                  <a:txBody>
                    <a:bodyPr/>
                    <a:lstStyle/>
                    <a:p>
                      <a:pPr marL="0" indent="457200" algn="ctr" defTabSz="914400" rtl="0" eaLnBrk="1" latinLnBrk="0" hangingPunct="1">
                        <a:lnSpc>
                          <a:spcPct val="100000"/>
                        </a:lnSpc>
                      </a:pPr>
                      <a:r>
                        <a:rPr lang="es-EC" sz="1600" b="1" kern="1200">
                          <a:solidFill>
                            <a:schemeClr val="lt1"/>
                          </a:solidFill>
                          <a:effectLst/>
                        </a:rPr>
                        <a:t>Fuertes</a:t>
                      </a:r>
                      <a:endParaRPr lang="en-US" sz="1600" b="1" kern="1200">
                        <a:solidFill>
                          <a:schemeClr val="lt1"/>
                        </a:solidFill>
                        <a:effectLst/>
                        <a:latin typeface="+mn-lt"/>
                        <a:ea typeface="+mn-ea"/>
                        <a:cs typeface="+mn-cs"/>
                      </a:endParaRPr>
                    </a:p>
                  </a:txBody>
                  <a:tcPr marL="68580" marR="68580" marT="0" marB="0" anchor="ctr"/>
                </a:tc>
                <a:tc>
                  <a:txBody>
                    <a:bodyPr/>
                    <a:lstStyle/>
                    <a:p>
                      <a:pPr marL="0" indent="457200" algn="ctr" defTabSz="914400" rtl="0" eaLnBrk="1" latinLnBrk="0" hangingPunct="1">
                        <a:lnSpc>
                          <a:spcPct val="100000"/>
                        </a:lnSpc>
                      </a:pPr>
                      <a:r>
                        <a:rPr lang="es-EC" sz="1600" b="1" kern="1200" dirty="0">
                          <a:solidFill>
                            <a:schemeClr val="tx1"/>
                          </a:solidFill>
                          <a:effectLst/>
                        </a:rPr>
                        <a:t>Este entre 15mm/h y 30 mm/h</a:t>
                      </a:r>
                      <a:endParaRPr lang="en-US" sz="16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766399056"/>
                  </a:ext>
                </a:extLst>
              </a:tr>
              <a:tr h="530352">
                <a:tc>
                  <a:txBody>
                    <a:bodyPr/>
                    <a:lstStyle/>
                    <a:p>
                      <a:pPr marL="0" indent="457200" algn="ctr" defTabSz="914400" rtl="0" eaLnBrk="1" latinLnBrk="0" hangingPunct="1">
                        <a:lnSpc>
                          <a:spcPct val="100000"/>
                        </a:lnSpc>
                      </a:pPr>
                      <a:r>
                        <a:rPr lang="es-EC" sz="1600" b="1" kern="1200">
                          <a:solidFill>
                            <a:schemeClr val="lt1"/>
                          </a:solidFill>
                          <a:effectLst/>
                        </a:rPr>
                        <a:t>Muy Fuertes</a:t>
                      </a:r>
                      <a:endParaRPr lang="en-US" sz="1600" b="1" kern="1200">
                        <a:solidFill>
                          <a:schemeClr val="lt1"/>
                        </a:solidFill>
                        <a:effectLst/>
                        <a:latin typeface="+mn-lt"/>
                        <a:ea typeface="+mn-ea"/>
                        <a:cs typeface="+mn-cs"/>
                      </a:endParaRPr>
                    </a:p>
                  </a:txBody>
                  <a:tcPr marL="68580" marR="68580" marT="0" marB="0" anchor="ctr"/>
                </a:tc>
                <a:tc>
                  <a:txBody>
                    <a:bodyPr/>
                    <a:lstStyle/>
                    <a:p>
                      <a:pPr marL="0" indent="457200" algn="ctr" defTabSz="914400" rtl="0" eaLnBrk="1" latinLnBrk="0" hangingPunct="1">
                        <a:lnSpc>
                          <a:spcPct val="100000"/>
                        </a:lnSpc>
                      </a:pPr>
                      <a:r>
                        <a:rPr lang="es-EC" sz="1600" b="1" kern="1200" dirty="0">
                          <a:solidFill>
                            <a:schemeClr val="tx1"/>
                          </a:solidFill>
                          <a:effectLst/>
                        </a:rPr>
                        <a:t>Este entre 30mm/h y 60 mm/h</a:t>
                      </a:r>
                      <a:endParaRPr lang="en-US" sz="16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785498588"/>
                  </a:ext>
                </a:extLst>
              </a:tr>
              <a:tr h="530352">
                <a:tc>
                  <a:txBody>
                    <a:bodyPr/>
                    <a:lstStyle/>
                    <a:p>
                      <a:pPr marL="0" indent="457200" algn="ctr" defTabSz="914400" rtl="0" eaLnBrk="1" latinLnBrk="0" hangingPunct="1">
                        <a:lnSpc>
                          <a:spcPct val="100000"/>
                        </a:lnSpc>
                      </a:pPr>
                      <a:r>
                        <a:rPr lang="es-EC" sz="1600" b="1" kern="1200">
                          <a:solidFill>
                            <a:schemeClr val="lt1"/>
                          </a:solidFill>
                          <a:effectLst/>
                        </a:rPr>
                        <a:t>Torrenciales</a:t>
                      </a:r>
                      <a:endParaRPr lang="en-US" sz="1600" b="1" kern="1200">
                        <a:solidFill>
                          <a:schemeClr val="lt1"/>
                        </a:solidFill>
                        <a:effectLst/>
                        <a:latin typeface="+mn-lt"/>
                        <a:ea typeface="+mn-ea"/>
                        <a:cs typeface="+mn-cs"/>
                      </a:endParaRPr>
                    </a:p>
                  </a:txBody>
                  <a:tcPr marL="68580" marR="68580" marT="0" marB="0" anchor="ctr"/>
                </a:tc>
                <a:tc>
                  <a:txBody>
                    <a:bodyPr/>
                    <a:lstStyle/>
                    <a:p>
                      <a:pPr marL="0" indent="457200" algn="ctr" defTabSz="914400" rtl="0" eaLnBrk="1" latinLnBrk="0" hangingPunct="1">
                        <a:lnSpc>
                          <a:spcPct val="100000"/>
                        </a:lnSpc>
                      </a:pPr>
                      <a:r>
                        <a:rPr lang="es-EC" sz="1600" b="1" kern="1200" dirty="0">
                          <a:solidFill>
                            <a:schemeClr val="tx1"/>
                          </a:solidFill>
                          <a:effectLst/>
                        </a:rPr>
                        <a:t>Mayor a 60mm/h</a:t>
                      </a:r>
                      <a:endParaRPr lang="en-US" sz="16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366863241"/>
                  </a:ext>
                </a:extLst>
              </a:tr>
            </a:tbl>
          </a:graphicData>
        </a:graphic>
      </p:graphicFrame>
    </p:spTree>
    <p:extLst>
      <p:ext uri="{BB962C8B-B14F-4D97-AF65-F5344CB8AC3E}">
        <p14:creationId xmlns:p14="http://schemas.microsoft.com/office/powerpoint/2010/main" val="376529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1494290" y="790932"/>
            <a:ext cx="1473545"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Red LPWAN</a:t>
            </a:r>
          </a:p>
        </p:txBody>
      </p:sp>
      <p:sp>
        <p:nvSpPr>
          <p:cNvPr id="9" name="Rectángulo 8">
            <a:extLst>
              <a:ext uri="{FF2B5EF4-FFF2-40B4-BE49-F238E27FC236}">
                <a16:creationId xmlns:a16="http://schemas.microsoft.com/office/drawing/2014/main" id="{0DC2769B-2994-4770-98CD-BD4DE8EB9531}"/>
              </a:ext>
            </a:extLst>
          </p:cNvPr>
          <p:cNvSpPr/>
          <p:nvPr/>
        </p:nvSpPr>
        <p:spPr>
          <a:xfrm>
            <a:off x="224247" y="1644447"/>
            <a:ext cx="8695505" cy="1077218"/>
          </a:xfrm>
          <a:prstGeom prst="rect">
            <a:avLst/>
          </a:prstGeom>
        </p:spPr>
        <p:txBody>
          <a:bodyPr wrap="square">
            <a:spAutoFit/>
          </a:bodyPr>
          <a:lstStyle/>
          <a:p>
            <a:r>
              <a:rPr lang="es-EC" sz="1600" dirty="0">
                <a:effectLst/>
                <a:latin typeface="Arial" panose="020B0604020202020204" pitchFamily="34" charset="0"/>
                <a:ea typeface="Calibri" panose="020F0502020204030204" pitchFamily="34" charset="0"/>
                <a:cs typeface="Times New Roman" panose="02020603050405020304" pitchFamily="18" charset="0"/>
              </a:rPr>
              <a:t>Una red LPWAN (Low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Power</a:t>
            </a:r>
            <a:r>
              <a:rPr lang="es-EC" sz="1600" dirty="0">
                <a:effectLst/>
                <a:latin typeface="Arial" panose="020B0604020202020204" pitchFamily="34" charset="0"/>
                <a:ea typeface="Calibri" panose="020F0502020204030204" pitchFamily="34" charset="0"/>
                <a:cs typeface="Times New Roman" panose="02020603050405020304" pitchFamily="18" charset="0"/>
              </a:rPr>
              <a:t> Wide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Area</a:t>
            </a:r>
            <a:r>
              <a:rPr lang="es-EC" sz="1600" dirty="0">
                <a:effectLst/>
                <a:latin typeface="Arial" panose="020B0604020202020204" pitchFamily="34" charset="0"/>
                <a:ea typeface="Calibri" panose="020F0502020204030204" pitchFamily="34" charset="0"/>
                <a:cs typeface="Times New Roman" panose="02020603050405020304" pitchFamily="18" charset="0"/>
              </a:rPr>
              <a:t>) fueron diseñadas para utilizarlas en sistemas inalámbricos para una amplia área una de sus características principales son el consumo de baja potencia a diferencia de las redes WAN que existen en la actualidad con la facultad de soportar una gran cantidad de nodos conectados a una central.</a:t>
            </a:r>
            <a:endParaRPr lang="en-US" sz="1600" dirty="0"/>
          </a:p>
        </p:txBody>
      </p:sp>
      <p:pic>
        <p:nvPicPr>
          <p:cNvPr id="10" name="Imagen 9">
            <a:extLst>
              <a:ext uri="{FF2B5EF4-FFF2-40B4-BE49-F238E27FC236}">
                <a16:creationId xmlns:a16="http://schemas.microsoft.com/office/drawing/2014/main" id="{79018917-563F-47A2-BFDD-C79F32AAD928}"/>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6179" y="3055375"/>
            <a:ext cx="4611642" cy="2699249"/>
          </a:xfrm>
          <a:prstGeom prst="rect">
            <a:avLst/>
          </a:prstGeom>
          <a:noFill/>
          <a:ln>
            <a:noFill/>
          </a:ln>
        </p:spPr>
      </p:pic>
    </p:spTree>
    <p:extLst>
      <p:ext uri="{BB962C8B-B14F-4D97-AF65-F5344CB8AC3E}">
        <p14:creationId xmlns:p14="http://schemas.microsoft.com/office/powerpoint/2010/main" val="369516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539552" y="905328"/>
            <a:ext cx="1274773"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LoRaWAN</a:t>
            </a:r>
          </a:p>
        </p:txBody>
      </p:sp>
      <p:sp>
        <p:nvSpPr>
          <p:cNvPr id="9" name="Rectángulo 8">
            <a:extLst>
              <a:ext uri="{FF2B5EF4-FFF2-40B4-BE49-F238E27FC236}">
                <a16:creationId xmlns:a16="http://schemas.microsoft.com/office/drawing/2014/main" id="{0DC2769B-2994-4770-98CD-BD4DE8EB9531}"/>
              </a:ext>
            </a:extLst>
          </p:cNvPr>
          <p:cNvSpPr/>
          <p:nvPr/>
        </p:nvSpPr>
        <p:spPr>
          <a:xfrm>
            <a:off x="224247" y="1644447"/>
            <a:ext cx="8695505" cy="1323439"/>
          </a:xfrm>
          <a:prstGeom prst="rect">
            <a:avLst/>
          </a:prstGeom>
        </p:spPr>
        <p:txBody>
          <a:bodyPr wrap="square">
            <a:spAutoFit/>
          </a:bodyPr>
          <a:lstStyle/>
          <a:p>
            <a:r>
              <a:rPr lang="es-EC" sz="1600" dirty="0">
                <a:effectLst/>
                <a:latin typeface="Arial" panose="020B0604020202020204" pitchFamily="34" charset="0"/>
                <a:ea typeface="Calibri" panose="020F0502020204030204" pitchFamily="34" charset="0"/>
                <a:cs typeface="Times New Roman" panose="02020603050405020304" pitchFamily="18" charset="0"/>
              </a:rPr>
              <a:t>Es un protocolo el cual cumple con una red de área amplia y una baja potencia el que tiene como fin conectar de una manera inalámbrica a dispositivos que la mayoría de ellos funcionan con baterías en lugares de difícil acceso conectados previamente a la red y así tener acceso a redes regionales y globales teniendo una seguridad de extremo a extremo y lo que se ha vuelto más indispensable en la actualidad movilidad y localización</a:t>
            </a:r>
            <a:endParaRPr lang="en-US" sz="1400" dirty="0"/>
          </a:p>
        </p:txBody>
      </p:sp>
      <p:pic>
        <p:nvPicPr>
          <p:cNvPr id="8" name="Imagen 7">
            <a:extLst>
              <a:ext uri="{FF2B5EF4-FFF2-40B4-BE49-F238E27FC236}">
                <a16:creationId xmlns:a16="http://schemas.microsoft.com/office/drawing/2014/main" id="{0C893679-E207-4D61-A8E9-088682AF3C46}"/>
              </a:ext>
            </a:extLst>
          </p:cNvPr>
          <p:cNvPicPr/>
          <p:nvPr/>
        </p:nvPicPr>
        <p:blipFill>
          <a:blip r:embed="rId2" cstate="email">
            <a:extLst>
              <a:ext uri="{28A0092B-C50C-407E-A947-70E740481C1C}">
                <a14:useLocalDpi xmlns:a14="http://schemas.microsoft.com/office/drawing/2010/main"/>
              </a:ext>
            </a:extLst>
          </a:blip>
          <a:stretch>
            <a:fillRect/>
          </a:stretch>
        </p:blipFill>
        <p:spPr>
          <a:xfrm>
            <a:off x="1814325" y="3337673"/>
            <a:ext cx="4440619" cy="2441335"/>
          </a:xfrm>
          <a:prstGeom prst="rect">
            <a:avLst/>
          </a:prstGeom>
        </p:spPr>
      </p:pic>
    </p:spTree>
    <p:extLst>
      <p:ext uri="{BB962C8B-B14F-4D97-AF65-F5344CB8AC3E}">
        <p14:creationId xmlns:p14="http://schemas.microsoft.com/office/powerpoint/2010/main" val="4223990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539552" y="905328"/>
            <a:ext cx="1274773"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LoRaWAN</a:t>
            </a:r>
          </a:p>
        </p:txBody>
      </p:sp>
      <p:graphicFrame>
        <p:nvGraphicFramePr>
          <p:cNvPr id="6" name="Tabla 5">
            <a:extLst>
              <a:ext uri="{FF2B5EF4-FFF2-40B4-BE49-F238E27FC236}">
                <a16:creationId xmlns:a16="http://schemas.microsoft.com/office/drawing/2014/main" id="{828A5CCE-2BDD-4AAF-835F-239F306C7BFB}"/>
              </a:ext>
            </a:extLst>
          </p:cNvPr>
          <p:cNvGraphicFramePr>
            <a:graphicFrameLocks noGrp="1"/>
          </p:cNvGraphicFramePr>
          <p:nvPr>
            <p:extLst>
              <p:ext uri="{D42A27DB-BD31-4B8C-83A1-F6EECF244321}">
                <p14:modId xmlns:p14="http://schemas.microsoft.com/office/powerpoint/2010/main" val="2601644823"/>
              </p:ext>
            </p:extLst>
          </p:nvPr>
        </p:nvGraphicFramePr>
        <p:xfrm>
          <a:off x="352983" y="2048328"/>
          <a:ext cx="4056832" cy="3040121"/>
        </p:xfrm>
        <a:graphic>
          <a:graphicData uri="http://schemas.openxmlformats.org/drawingml/2006/table">
            <a:tbl>
              <a:tblPr firstRow="1" firstCol="1" bandRow="1">
                <a:tableStyleId>{21E4AEA4-8DFA-4A89-87EB-49C32662AFE0}</a:tableStyleId>
              </a:tblPr>
              <a:tblGrid>
                <a:gridCol w="1277056">
                  <a:extLst>
                    <a:ext uri="{9D8B030D-6E8A-4147-A177-3AD203B41FA5}">
                      <a16:colId xmlns:a16="http://schemas.microsoft.com/office/drawing/2014/main" val="3880988060"/>
                    </a:ext>
                  </a:extLst>
                </a:gridCol>
                <a:gridCol w="1438656">
                  <a:extLst>
                    <a:ext uri="{9D8B030D-6E8A-4147-A177-3AD203B41FA5}">
                      <a16:colId xmlns:a16="http://schemas.microsoft.com/office/drawing/2014/main" val="978257895"/>
                    </a:ext>
                  </a:extLst>
                </a:gridCol>
                <a:gridCol w="1341120">
                  <a:extLst>
                    <a:ext uri="{9D8B030D-6E8A-4147-A177-3AD203B41FA5}">
                      <a16:colId xmlns:a16="http://schemas.microsoft.com/office/drawing/2014/main" val="1249879294"/>
                    </a:ext>
                  </a:extLst>
                </a:gridCol>
              </a:tblGrid>
              <a:tr h="0">
                <a:tc>
                  <a:txBody>
                    <a:bodyPr/>
                    <a:lstStyle/>
                    <a:p>
                      <a:pPr indent="0" algn="ctr">
                        <a:lnSpc>
                          <a:spcPct val="200000"/>
                        </a:lnSpc>
                      </a:pPr>
                      <a:r>
                        <a:rPr lang="es-EC" sz="1100" dirty="0">
                          <a:effectLst/>
                        </a:rPr>
                        <a:t>Parámetros</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pPr>
                      <a:r>
                        <a:rPr lang="es-EC" sz="1100" dirty="0">
                          <a:effectLst/>
                        </a:rPr>
                        <a:t>América del Norte </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lvl="0" indent="0" algn="ctr">
                        <a:lnSpc>
                          <a:spcPct val="200000"/>
                        </a:lnSpc>
                      </a:pPr>
                      <a:r>
                        <a:rPr lang="es-EC" sz="1100" dirty="0">
                          <a:effectLst/>
                        </a:rPr>
                        <a:t>Europa</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987021993"/>
                  </a:ext>
                </a:extLst>
              </a:tr>
              <a:tr h="767431">
                <a:tc>
                  <a:txBody>
                    <a:bodyPr/>
                    <a:lstStyle/>
                    <a:p>
                      <a:pPr indent="0" algn="ctr">
                        <a:lnSpc>
                          <a:spcPct val="200000"/>
                        </a:lnSpc>
                      </a:pPr>
                      <a:r>
                        <a:rPr lang="es-EC" sz="1100" dirty="0">
                          <a:effectLst/>
                        </a:rPr>
                        <a:t>Banda de Frecuencia</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pPr>
                      <a:r>
                        <a:rPr lang="es-EC" sz="1100" dirty="0">
                          <a:effectLst/>
                        </a:rPr>
                        <a:t>902-928 MHz</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100" dirty="0">
                          <a:effectLst/>
                        </a:rPr>
                        <a:t>867-869 MHz</a:t>
                      </a:r>
                      <a:endParaRPr lang="en-US" dirty="0"/>
                    </a:p>
                  </a:txBody>
                  <a:tcPr marL="68580" marR="68580" marT="0" marB="0" anchor="ctr"/>
                </a:tc>
                <a:extLst>
                  <a:ext uri="{0D108BD9-81ED-4DB2-BD59-A6C34878D82A}">
                    <a16:rowId xmlns:a16="http://schemas.microsoft.com/office/drawing/2014/main" val="808865814"/>
                  </a:ext>
                </a:extLst>
              </a:tr>
              <a:tr h="375010">
                <a:tc>
                  <a:txBody>
                    <a:bodyPr/>
                    <a:lstStyle/>
                    <a:p>
                      <a:pPr indent="0" algn="ctr">
                        <a:lnSpc>
                          <a:spcPct val="200000"/>
                        </a:lnSpc>
                      </a:pPr>
                      <a:r>
                        <a:rPr lang="es-EC" sz="1100" dirty="0">
                          <a:effectLst/>
                        </a:rPr>
                        <a:t>Canales</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pPr>
                      <a:r>
                        <a:rPr lang="es-EC" sz="1100" dirty="0">
                          <a:effectLst/>
                        </a:rPr>
                        <a:t>72</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100" dirty="0">
                          <a:effectLst/>
                        </a:rPr>
                        <a:t>16</a:t>
                      </a:r>
                      <a:endParaRPr lang="en-US" dirty="0"/>
                    </a:p>
                  </a:txBody>
                  <a:tcPr marL="68580" marR="68580" marT="0" marB="0" anchor="ctr"/>
                </a:tc>
                <a:extLst>
                  <a:ext uri="{0D108BD9-81ED-4DB2-BD59-A6C34878D82A}">
                    <a16:rowId xmlns:a16="http://schemas.microsoft.com/office/drawing/2014/main" val="3538859260"/>
                  </a:ext>
                </a:extLst>
              </a:tr>
              <a:tr h="380525">
                <a:tc>
                  <a:txBody>
                    <a:bodyPr/>
                    <a:lstStyle/>
                    <a:p>
                      <a:pPr indent="0" algn="ctr">
                        <a:lnSpc>
                          <a:spcPct val="200000"/>
                        </a:lnSpc>
                      </a:pPr>
                      <a:r>
                        <a:rPr lang="es-EC" sz="1100" dirty="0">
                          <a:effectLst/>
                        </a:rPr>
                        <a:t>Canal Up</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pPr>
                      <a:r>
                        <a:rPr lang="es-EC" sz="1100" dirty="0">
                          <a:effectLst/>
                        </a:rPr>
                        <a:t>125/500 kHz</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100" dirty="0">
                          <a:effectLst/>
                        </a:rPr>
                        <a:t>125/250 kHz</a:t>
                      </a:r>
                      <a:endParaRPr lang="en-US" dirty="0"/>
                    </a:p>
                  </a:txBody>
                  <a:tcPr marL="68580" marR="68580" marT="0" marB="0" anchor="ctr"/>
                </a:tc>
                <a:extLst>
                  <a:ext uri="{0D108BD9-81ED-4DB2-BD59-A6C34878D82A}">
                    <a16:rowId xmlns:a16="http://schemas.microsoft.com/office/drawing/2014/main" val="1796871958"/>
                  </a:ext>
                </a:extLst>
              </a:tr>
              <a:tr h="375010">
                <a:tc>
                  <a:txBody>
                    <a:bodyPr/>
                    <a:lstStyle/>
                    <a:p>
                      <a:pPr indent="0" algn="ctr">
                        <a:lnSpc>
                          <a:spcPct val="200000"/>
                        </a:lnSpc>
                      </a:pPr>
                      <a:r>
                        <a:rPr lang="es-EC" sz="1100" dirty="0">
                          <a:effectLst/>
                        </a:rPr>
                        <a:t>Canal Down</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pPr>
                      <a:r>
                        <a:rPr lang="es-EC" sz="1100" dirty="0">
                          <a:effectLst/>
                        </a:rPr>
                        <a:t>500 kHz</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100" dirty="0">
                          <a:effectLst/>
                        </a:rPr>
                        <a:t>125KHz</a:t>
                      </a:r>
                      <a:endParaRPr lang="en-US" dirty="0"/>
                    </a:p>
                  </a:txBody>
                  <a:tcPr marL="68580" marR="68580" marT="0" marB="0" anchor="ctr"/>
                </a:tc>
                <a:extLst>
                  <a:ext uri="{0D108BD9-81ED-4DB2-BD59-A6C34878D82A}">
                    <a16:rowId xmlns:a16="http://schemas.microsoft.com/office/drawing/2014/main" val="2920807039"/>
                  </a:ext>
                </a:extLst>
              </a:tr>
              <a:tr h="767431">
                <a:tc>
                  <a:txBody>
                    <a:bodyPr/>
                    <a:lstStyle/>
                    <a:p>
                      <a:pPr indent="0" algn="ctr">
                        <a:lnSpc>
                          <a:spcPct val="200000"/>
                        </a:lnSpc>
                      </a:pPr>
                      <a:r>
                        <a:rPr lang="es-EC" sz="1100" dirty="0">
                          <a:effectLst/>
                        </a:rPr>
                        <a:t>Ciclo de Trabajo</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pPr>
                      <a:r>
                        <a:rPr lang="es-EC" sz="1100" dirty="0">
                          <a:effectLst/>
                        </a:rPr>
                        <a:t>0.33 %</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100" dirty="0">
                          <a:effectLst/>
                        </a:rPr>
                        <a:t>0.33%</a:t>
                      </a:r>
                      <a:endParaRPr lang="en-US" dirty="0"/>
                    </a:p>
                  </a:txBody>
                  <a:tcPr marL="68580" marR="68580" marT="0" marB="0" anchor="ctr"/>
                </a:tc>
                <a:extLst>
                  <a:ext uri="{0D108BD9-81ED-4DB2-BD59-A6C34878D82A}">
                    <a16:rowId xmlns:a16="http://schemas.microsoft.com/office/drawing/2014/main" val="3549291891"/>
                  </a:ext>
                </a:extLst>
              </a:tr>
            </a:tbl>
          </a:graphicData>
        </a:graphic>
      </p:graphicFrame>
      <p:graphicFrame>
        <p:nvGraphicFramePr>
          <p:cNvPr id="10" name="Tabla 9">
            <a:extLst>
              <a:ext uri="{FF2B5EF4-FFF2-40B4-BE49-F238E27FC236}">
                <a16:creationId xmlns:a16="http://schemas.microsoft.com/office/drawing/2014/main" id="{C008207C-FB3D-4D40-A672-CE32A0C87724}"/>
              </a:ext>
            </a:extLst>
          </p:cNvPr>
          <p:cNvGraphicFramePr>
            <a:graphicFrameLocks noGrp="1"/>
          </p:cNvGraphicFramePr>
          <p:nvPr>
            <p:extLst>
              <p:ext uri="{D42A27DB-BD31-4B8C-83A1-F6EECF244321}">
                <p14:modId xmlns:p14="http://schemas.microsoft.com/office/powerpoint/2010/main" val="3982569629"/>
              </p:ext>
            </p:extLst>
          </p:nvPr>
        </p:nvGraphicFramePr>
        <p:xfrm>
          <a:off x="5433252" y="1559174"/>
          <a:ext cx="3266092" cy="4351332"/>
        </p:xfrm>
        <a:graphic>
          <a:graphicData uri="http://schemas.openxmlformats.org/drawingml/2006/table">
            <a:tbl>
              <a:tblPr firstRow="1" firstCol="1" bandRow="1">
                <a:tableStyleId>{93296810-A885-4BE3-A3E7-6D5BEEA58F35}</a:tableStyleId>
              </a:tblPr>
              <a:tblGrid>
                <a:gridCol w="1075225">
                  <a:extLst>
                    <a:ext uri="{9D8B030D-6E8A-4147-A177-3AD203B41FA5}">
                      <a16:colId xmlns:a16="http://schemas.microsoft.com/office/drawing/2014/main" val="2767215628"/>
                    </a:ext>
                  </a:extLst>
                </a:gridCol>
                <a:gridCol w="1348043">
                  <a:extLst>
                    <a:ext uri="{9D8B030D-6E8A-4147-A177-3AD203B41FA5}">
                      <a16:colId xmlns:a16="http://schemas.microsoft.com/office/drawing/2014/main" val="4108020872"/>
                    </a:ext>
                  </a:extLst>
                </a:gridCol>
                <a:gridCol w="842824">
                  <a:extLst>
                    <a:ext uri="{9D8B030D-6E8A-4147-A177-3AD203B41FA5}">
                      <a16:colId xmlns:a16="http://schemas.microsoft.com/office/drawing/2014/main" val="3580912866"/>
                    </a:ext>
                  </a:extLst>
                </a:gridCol>
              </a:tblGrid>
              <a:tr h="362611">
                <a:tc>
                  <a:txBody>
                    <a:bodyPr/>
                    <a:lstStyle/>
                    <a:p>
                      <a:pPr indent="0" algn="ctr">
                        <a:lnSpc>
                          <a:spcPct val="200000"/>
                        </a:lnSpc>
                      </a:pPr>
                      <a:r>
                        <a:rPr lang="es-EC" sz="1000" dirty="0">
                          <a:effectLst/>
                        </a:rPr>
                        <a:t>Tasa de datos </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Configuración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Tasa de bit </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840370878"/>
                  </a:ext>
                </a:extLst>
              </a:tr>
              <a:tr h="362611">
                <a:tc>
                  <a:txBody>
                    <a:bodyPr/>
                    <a:lstStyle/>
                    <a:p>
                      <a:pPr indent="0" algn="ctr">
                        <a:lnSpc>
                          <a:spcPct val="200000"/>
                        </a:lnSpc>
                      </a:pPr>
                      <a:r>
                        <a:rPr lang="es-EC" sz="1000">
                          <a:effectLst/>
                        </a:rPr>
                        <a:t>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LoRa: SF10 / 125 kHz</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980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2748166794"/>
                  </a:ext>
                </a:extLst>
              </a:tr>
              <a:tr h="362611">
                <a:tc>
                  <a:txBody>
                    <a:bodyPr/>
                    <a:lstStyle/>
                    <a:p>
                      <a:pPr indent="0" algn="ctr">
                        <a:lnSpc>
                          <a:spcPct val="200000"/>
                        </a:lnSpc>
                      </a:pPr>
                      <a:r>
                        <a:rPr lang="es-EC" sz="1000" dirty="0">
                          <a:effectLst/>
                        </a:rPr>
                        <a:t>1</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LoRa: SF9 / 125 kHz</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1760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2432459842"/>
                  </a:ext>
                </a:extLst>
              </a:tr>
              <a:tr h="362611">
                <a:tc>
                  <a:txBody>
                    <a:bodyPr/>
                    <a:lstStyle/>
                    <a:p>
                      <a:pPr indent="0" algn="ctr">
                        <a:lnSpc>
                          <a:spcPct val="200000"/>
                        </a:lnSpc>
                      </a:pPr>
                      <a:r>
                        <a:rPr lang="es-EC" sz="1000">
                          <a:effectLst/>
                        </a:rPr>
                        <a:t>2</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LoRa: SF8 / 125 kHz</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3125</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3020930270"/>
                  </a:ext>
                </a:extLst>
              </a:tr>
              <a:tr h="362611">
                <a:tc>
                  <a:txBody>
                    <a:bodyPr/>
                    <a:lstStyle/>
                    <a:p>
                      <a:pPr indent="0" algn="ctr">
                        <a:lnSpc>
                          <a:spcPct val="200000"/>
                        </a:lnSpc>
                      </a:pPr>
                      <a:r>
                        <a:rPr lang="es-EC" sz="1000">
                          <a:effectLst/>
                        </a:rPr>
                        <a:t>3</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LoRa: SF7 / 125 kHz</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5470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2071893170"/>
                  </a:ext>
                </a:extLst>
              </a:tr>
              <a:tr h="362611">
                <a:tc>
                  <a:txBody>
                    <a:bodyPr/>
                    <a:lstStyle/>
                    <a:p>
                      <a:pPr indent="0" algn="ctr">
                        <a:lnSpc>
                          <a:spcPct val="200000"/>
                        </a:lnSpc>
                      </a:pPr>
                      <a:r>
                        <a:rPr lang="es-EC" sz="1000">
                          <a:effectLst/>
                        </a:rPr>
                        <a:t>4</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LoRa: SF8 / 500 kHz</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12500</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2736507779"/>
                  </a:ext>
                </a:extLst>
              </a:tr>
              <a:tr h="362611">
                <a:tc>
                  <a:txBody>
                    <a:bodyPr/>
                    <a:lstStyle/>
                    <a:p>
                      <a:pPr indent="0" algn="ctr">
                        <a:lnSpc>
                          <a:spcPct val="200000"/>
                        </a:lnSpc>
                      </a:pPr>
                      <a:r>
                        <a:rPr lang="es-EC" sz="1000">
                          <a:effectLst/>
                        </a:rPr>
                        <a:t>8</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LoRa: SF12 / 500 kHz</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980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3452351443"/>
                  </a:ext>
                </a:extLst>
              </a:tr>
              <a:tr h="362611">
                <a:tc>
                  <a:txBody>
                    <a:bodyPr/>
                    <a:lstStyle/>
                    <a:p>
                      <a:pPr indent="0" algn="ctr">
                        <a:lnSpc>
                          <a:spcPct val="200000"/>
                        </a:lnSpc>
                      </a:pPr>
                      <a:r>
                        <a:rPr lang="es-EC" sz="1000">
                          <a:effectLst/>
                        </a:rPr>
                        <a:t>9</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LoRa: SF11 / 500 kHz</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1760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189492149"/>
                  </a:ext>
                </a:extLst>
              </a:tr>
              <a:tr h="362611">
                <a:tc>
                  <a:txBody>
                    <a:bodyPr/>
                    <a:lstStyle/>
                    <a:p>
                      <a:pPr indent="0" algn="ctr">
                        <a:lnSpc>
                          <a:spcPct val="200000"/>
                        </a:lnSpc>
                      </a:pPr>
                      <a:r>
                        <a:rPr lang="es-EC" sz="1000">
                          <a:effectLst/>
                        </a:rPr>
                        <a:t>10</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LoRa: SF10 / 500 kHz</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3900</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3023156556"/>
                  </a:ext>
                </a:extLst>
              </a:tr>
              <a:tr h="362611">
                <a:tc>
                  <a:txBody>
                    <a:bodyPr/>
                    <a:lstStyle/>
                    <a:p>
                      <a:pPr indent="0" algn="ctr">
                        <a:lnSpc>
                          <a:spcPct val="200000"/>
                        </a:lnSpc>
                      </a:pPr>
                      <a:r>
                        <a:rPr lang="es-EC" sz="1000">
                          <a:effectLst/>
                        </a:rPr>
                        <a:t>11</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LoRa: SF9 / 500 kHz</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7000</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4122575129"/>
                  </a:ext>
                </a:extLst>
              </a:tr>
              <a:tr h="362611">
                <a:tc>
                  <a:txBody>
                    <a:bodyPr/>
                    <a:lstStyle/>
                    <a:p>
                      <a:pPr indent="0" algn="ctr">
                        <a:lnSpc>
                          <a:spcPct val="200000"/>
                        </a:lnSpc>
                      </a:pPr>
                      <a:r>
                        <a:rPr lang="es-EC" sz="1000">
                          <a:effectLst/>
                        </a:rPr>
                        <a:t>12</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a:effectLst/>
                        </a:rPr>
                        <a:t>LoRa: SF8 / 500 kHz</a:t>
                      </a:r>
                      <a:endPar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12500</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2760306153"/>
                  </a:ext>
                </a:extLst>
              </a:tr>
              <a:tr h="362611">
                <a:tc>
                  <a:txBody>
                    <a:bodyPr/>
                    <a:lstStyle/>
                    <a:p>
                      <a:pPr indent="0" algn="ctr">
                        <a:lnSpc>
                          <a:spcPct val="200000"/>
                        </a:lnSpc>
                      </a:pPr>
                      <a:r>
                        <a:rPr lang="es-EC" sz="1000" dirty="0">
                          <a:effectLst/>
                        </a:rPr>
                        <a:t>13</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LoRa: SF7 / 500 kHz</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tc>
                  <a:txBody>
                    <a:bodyPr/>
                    <a:lstStyle/>
                    <a:p>
                      <a:pPr indent="0" algn="ctr">
                        <a:lnSpc>
                          <a:spcPct val="200000"/>
                        </a:lnSpc>
                      </a:pPr>
                      <a:r>
                        <a:rPr lang="es-EC" sz="1000" dirty="0">
                          <a:effectLst/>
                        </a:rPr>
                        <a:t>21900</a:t>
                      </a:r>
                      <a:endPar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203" marR="40203" marT="0" marB="0"/>
                </a:tc>
                <a:extLst>
                  <a:ext uri="{0D108BD9-81ED-4DB2-BD59-A6C34878D82A}">
                    <a16:rowId xmlns:a16="http://schemas.microsoft.com/office/drawing/2014/main" val="620151184"/>
                  </a:ext>
                </a:extLst>
              </a:tr>
            </a:tbl>
          </a:graphicData>
        </a:graphic>
      </p:graphicFrame>
      <p:sp>
        <p:nvSpPr>
          <p:cNvPr id="12" name="CuadroTexto 11">
            <a:extLst>
              <a:ext uri="{FF2B5EF4-FFF2-40B4-BE49-F238E27FC236}">
                <a16:creationId xmlns:a16="http://schemas.microsoft.com/office/drawing/2014/main" id="{8EEF43DE-8B96-4801-A38B-AFBEA3ABC8E8}"/>
              </a:ext>
            </a:extLst>
          </p:cNvPr>
          <p:cNvSpPr txBox="1"/>
          <p:nvPr/>
        </p:nvSpPr>
        <p:spPr>
          <a:xfrm>
            <a:off x="5888541" y="1169327"/>
            <a:ext cx="2355513" cy="307777"/>
          </a:xfrm>
          <a:prstGeom prst="rect">
            <a:avLst/>
          </a:prstGeom>
          <a:noFill/>
        </p:spPr>
        <p:txBody>
          <a:bodyPr wrap="square" rtlCol="0">
            <a:spAutoFit/>
          </a:bodyPr>
          <a:lstStyle/>
          <a:p>
            <a:pPr algn="just"/>
            <a:r>
              <a:rPr lang="en-US" sz="1400" dirty="0"/>
              <a:t>Tasa de </a:t>
            </a:r>
            <a:r>
              <a:rPr lang="en-US" sz="1400" dirty="0" err="1"/>
              <a:t>datos</a:t>
            </a:r>
            <a:r>
              <a:rPr lang="en-US" sz="1400" dirty="0"/>
              <a:t> US902-928</a:t>
            </a:r>
          </a:p>
        </p:txBody>
      </p:sp>
      <p:sp>
        <p:nvSpPr>
          <p:cNvPr id="14" name="CuadroTexto 13">
            <a:extLst>
              <a:ext uri="{FF2B5EF4-FFF2-40B4-BE49-F238E27FC236}">
                <a16:creationId xmlns:a16="http://schemas.microsoft.com/office/drawing/2014/main" id="{A2A1DED2-F200-4536-BA35-E3BCFF3B241A}"/>
              </a:ext>
            </a:extLst>
          </p:cNvPr>
          <p:cNvSpPr txBox="1"/>
          <p:nvPr/>
        </p:nvSpPr>
        <p:spPr>
          <a:xfrm>
            <a:off x="202042" y="1592476"/>
            <a:ext cx="4596384" cy="307777"/>
          </a:xfrm>
          <a:prstGeom prst="rect">
            <a:avLst/>
          </a:prstGeom>
          <a:noFill/>
        </p:spPr>
        <p:txBody>
          <a:bodyPr wrap="square">
            <a:spAutoFit/>
          </a:bodyPr>
          <a:lstStyle/>
          <a:p>
            <a:r>
              <a:rPr lang="es-EC" sz="1400" dirty="0">
                <a:effectLst/>
                <a:latin typeface="Arial" panose="020B0604020202020204" pitchFamily="34" charset="0"/>
                <a:ea typeface="Calibri" panose="020F0502020204030204" pitchFamily="34" charset="0"/>
                <a:cs typeface="Times New Roman" panose="02020603050405020304" pitchFamily="18" charset="0"/>
              </a:rPr>
              <a:t>Canales y rangos de frecuencia de la red LoRaWAN</a:t>
            </a:r>
            <a:endParaRPr lang="en-US" sz="1400" dirty="0"/>
          </a:p>
        </p:txBody>
      </p:sp>
    </p:spTree>
    <p:extLst>
      <p:ext uri="{BB962C8B-B14F-4D97-AF65-F5344CB8AC3E}">
        <p14:creationId xmlns:p14="http://schemas.microsoft.com/office/powerpoint/2010/main" val="251100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267446" y="836712"/>
            <a:ext cx="3136500"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Capa de protocolo LoRaWAN</a:t>
            </a:r>
          </a:p>
        </p:txBody>
      </p:sp>
      <p:pic>
        <p:nvPicPr>
          <p:cNvPr id="11" name="Imagen 10">
            <a:extLst>
              <a:ext uri="{FF2B5EF4-FFF2-40B4-BE49-F238E27FC236}">
                <a16:creationId xmlns:a16="http://schemas.microsoft.com/office/drawing/2014/main" id="{12FBE9C9-AA11-4920-BD59-F754A69CE4AA}"/>
              </a:ext>
            </a:extLst>
          </p:cNvPr>
          <p:cNvPicPr/>
          <p:nvPr/>
        </p:nvPicPr>
        <p:blipFill>
          <a:blip r:embed="rId2" cstate="email">
            <a:extLst>
              <a:ext uri="{28A0092B-C50C-407E-A947-70E740481C1C}">
                <a14:useLocalDpi xmlns:a14="http://schemas.microsoft.com/office/drawing/2010/main"/>
              </a:ext>
            </a:extLst>
          </a:blip>
          <a:stretch>
            <a:fillRect/>
          </a:stretch>
        </p:blipFill>
        <p:spPr>
          <a:xfrm>
            <a:off x="1435303" y="1297641"/>
            <a:ext cx="5638000" cy="3256008"/>
          </a:xfrm>
          <a:prstGeom prst="rect">
            <a:avLst/>
          </a:prstGeom>
        </p:spPr>
      </p:pic>
      <p:pic>
        <p:nvPicPr>
          <p:cNvPr id="13" name="Imagen 12">
            <a:extLst>
              <a:ext uri="{FF2B5EF4-FFF2-40B4-BE49-F238E27FC236}">
                <a16:creationId xmlns:a16="http://schemas.microsoft.com/office/drawing/2014/main" id="{78380257-ED98-4C2C-A332-E21CCFA85C27}"/>
              </a:ext>
            </a:extLst>
          </p:cNvPr>
          <p:cNvPicPr/>
          <p:nvPr/>
        </p:nvPicPr>
        <p:blipFill>
          <a:blip r:embed="rId3"/>
          <a:stretch>
            <a:fillRect/>
          </a:stretch>
        </p:blipFill>
        <p:spPr>
          <a:xfrm>
            <a:off x="1337208" y="4867776"/>
            <a:ext cx="5915063" cy="707943"/>
          </a:xfrm>
          <a:prstGeom prst="rect">
            <a:avLst/>
          </a:prstGeom>
        </p:spPr>
      </p:pic>
    </p:spTree>
    <p:extLst>
      <p:ext uri="{BB962C8B-B14F-4D97-AF65-F5344CB8AC3E}">
        <p14:creationId xmlns:p14="http://schemas.microsoft.com/office/powerpoint/2010/main" val="290350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808888" y="905328"/>
            <a:ext cx="736099"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LoRa</a:t>
            </a:r>
          </a:p>
        </p:txBody>
      </p:sp>
      <p:sp>
        <p:nvSpPr>
          <p:cNvPr id="9" name="Rectángulo 8">
            <a:extLst>
              <a:ext uri="{FF2B5EF4-FFF2-40B4-BE49-F238E27FC236}">
                <a16:creationId xmlns:a16="http://schemas.microsoft.com/office/drawing/2014/main" id="{9B500B78-F90C-4C7A-B39B-26419E6EF002}"/>
              </a:ext>
            </a:extLst>
          </p:cNvPr>
          <p:cNvSpPr/>
          <p:nvPr/>
        </p:nvSpPr>
        <p:spPr>
          <a:xfrm>
            <a:off x="224247" y="1644447"/>
            <a:ext cx="8695505" cy="830997"/>
          </a:xfrm>
          <a:prstGeom prst="rect">
            <a:avLst/>
          </a:prstGeom>
        </p:spPr>
        <p:txBody>
          <a:bodyPr wrap="square">
            <a:spAutoFit/>
          </a:bodyPr>
          <a:lstStyle/>
          <a:p>
            <a:r>
              <a:rPr lang="es-EC" sz="1600" dirty="0">
                <a:effectLst/>
                <a:latin typeface="Arial" panose="020B0604020202020204" pitchFamily="34" charset="0"/>
                <a:ea typeface="Calibri" panose="020F0502020204030204" pitchFamily="34" charset="0"/>
                <a:cs typeface="Times New Roman" panose="02020603050405020304" pitchFamily="18" charset="0"/>
              </a:rPr>
              <a:t>Mientras que LoRaWAN es la red que unen a los dispositivos inalámbricos como sensores o actuadores, mientras que LoRa es la capa física o modulación inalámbrica la que será encargada del largo alcance</a:t>
            </a:r>
            <a:endParaRPr lang="en-US" sz="1600" dirty="0"/>
          </a:p>
        </p:txBody>
      </p:sp>
      <p:pic>
        <p:nvPicPr>
          <p:cNvPr id="8194" name="Picture 2" descr="LoRa - Long Range (1/2) - Gonzalo Galván Alonso">
            <a:extLst>
              <a:ext uri="{FF2B5EF4-FFF2-40B4-BE49-F238E27FC236}">
                <a16:creationId xmlns:a16="http://schemas.microsoft.com/office/drawing/2014/main" id="{A2D58EB1-8D69-40FF-8B13-FDDE5D60AD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4910" y="3072002"/>
            <a:ext cx="4354179" cy="226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1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7</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699884" y="905328"/>
            <a:ext cx="954107"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Ubidots</a:t>
            </a:r>
          </a:p>
        </p:txBody>
      </p:sp>
      <p:sp>
        <p:nvSpPr>
          <p:cNvPr id="9" name="Rectángulo 8">
            <a:extLst>
              <a:ext uri="{FF2B5EF4-FFF2-40B4-BE49-F238E27FC236}">
                <a16:creationId xmlns:a16="http://schemas.microsoft.com/office/drawing/2014/main" id="{9B500B78-F90C-4C7A-B39B-26419E6EF002}"/>
              </a:ext>
            </a:extLst>
          </p:cNvPr>
          <p:cNvSpPr/>
          <p:nvPr/>
        </p:nvSpPr>
        <p:spPr>
          <a:xfrm>
            <a:off x="224247" y="1644447"/>
            <a:ext cx="8695505" cy="830997"/>
          </a:xfrm>
          <a:prstGeom prst="rect">
            <a:avLst/>
          </a:prstGeom>
        </p:spPr>
        <p:txBody>
          <a:bodyPr wrap="square">
            <a:spAutoFit/>
          </a:bodyPr>
          <a:lstStyle/>
          <a:p>
            <a:pPr algn="just"/>
            <a:r>
              <a:rPr lang="es-EC" sz="1600" dirty="0">
                <a:effectLst/>
                <a:latin typeface="Arial" panose="020B0604020202020204" pitchFamily="34" charset="0"/>
                <a:ea typeface="Calibri" panose="020F0502020204030204" pitchFamily="34" charset="0"/>
                <a:cs typeface="Times New Roman" panose="02020603050405020304" pitchFamily="18" charset="0"/>
              </a:rPr>
              <a:t>Es una plataforma ocupada por IoT la cual presenta a una nube en dispositivos de base globales además de ser una página asequible y uno de los más utilizados para ecosistemas IoT.</a:t>
            </a:r>
            <a:endParaRPr lang="en-US" sz="1400" dirty="0"/>
          </a:p>
        </p:txBody>
      </p:sp>
      <p:pic>
        <p:nvPicPr>
          <p:cNvPr id="8" name="Imagen 7">
            <a:extLst>
              <a:ext uri="{FF2B5EF4-FFF2-40B4-BE49-F238E27FC236}">
                <a16:creationId xmlns:a16="http://schemas.microsoft.com/office/drawing/2014/main" id="{4C7FF449-91DE-4483-9AA4-AA3F2EB34F72}"/>
              </a:ext>
            </a:extLst>
          </p:cNvPr>
          <p:cNvPicPr/>
          <p:nvPr/>
        </p:nvPicPr>
        <p:blipFill>
          <a:blip r:embed="rId2" cstate="email">
            <a:extLst>
              <a:ext uri="{28A0092B-C50C-407E-A947-70E740481C1C}">
                <a14:useLocalDpi xmlns:a14="http://schemas.microsoft.com/office/drawing/2010/main"/>
              </a:ext>
            </a:extLst>
          </a:blip>
          <a:stretch>
            <a:fillRect/>
          </a:stretch>
        </p:blipFill>
        <p:spPr>
          <a:xfrm>
            <a:off x="1176936" y="2577718"/>
            <a:ext cx="7162391" cy="3274441"/>
          </a:xfrm>
          <a:prstGeom prst="rect">
            <a:avLst/>
          </a:prstGeom>
        </p:spPr>
      </p:pic>
    </p:spTree>
    <p:extLst>
      <p:ext uri="{BB962C8B-B14F-4D97-AF65-F5344CB8AC3E}">
        <p14:creationId xmlns:p14="http://schemas.microsoft.com/office/powerpoint/2010/main" val="212032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8</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866651" y="764095"/>
            <a:ext cx="4502195"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Cálculo de la distancia con librería </a:t>
            </a:r>
            <a:r>
              <a:rPr lang="es-EC" b="1" dirty="0" err="1">
                <a:solidFill>
                  <a:srgbClr val="336600"/>
                </a:solidFill>
                <a:latin typeface="Times New Roman" panose="02020603050405020304" pitchFamily="18" charset="0"/>
                <a:cs typeface="Times New Roman" panose="02020603050405020304" pitchFamily="18" charset="0"/>
              </a:rPr>
              <a:t>newping</a:t>
            </a:r>
            <a:endParaRPr lang="es-EC" b="1" dirty="0">
              <a:solidFill>
                <a:srgbClr val="336600"/>
              </a:solidFill>
              <a:latin typeface="Times New Roman" panose="02020603050405020304" pitchFamily="18" charset="0"/>
              <a:cs typeface="Times New Roman" panose="02020603050405020304" pitchFamily="18" charset="0"/>
            </a:endParaRPr>
          </a:p>
        </p:txBody>
      </p:sp>
      <p:sp>
        <p:nvSpPr>
          <p:cNvPr id="12" name="Rectángulo 11">
            <a:extLst>
              <a:ext uri="{FF2B5EF4-FFF2-40B4-BE49-F238E27FC236}">
                <a16:creationId xmlns:a16="http://schemas.microsoft.com/office/drawing/2014/main" id="{6C750BA8-8089-4A00-9BA9-AFC558E8ADB2}"/>
              </a:ext>
            </a:extLst>
          </p:cNvPr>
          <p:cNvSpPr/>
          <p:nvPr/>
        </p:nvSpPr>
        <p:spPr>
          <a:xfrm>
            <a:off x="199863" y="1554640"/>
            <a:ext cx="8695505" cy="830997"/>
          </a:xfrm>
          <a:prstGeom prst="rect">
            <a:avLst/>
          </a:prstGeom>
        </p:spPr>
        <p:txBody>
          <a:bodyPr wrap="square">
            <a:spAutoFit/>
          </a:bodyPr>
          <a:lstStyle/>
          <a:p>
            <a:pPr algn="just"/>
            <a:r>
              <a:rPr lang="es-EC" sz="1600" dirty="0">
                <a:effectLst/>
                <a:latin typeface="Arial" panose="020B0604020202020204" pitchFamily="34" charset="0"/>
                <a:ea typeface="Calibri" panose="020F0502020204030204" pitchFamily="34" charset="0"/>
                <a:cs typeface="Times New Roman" panose="02020603050405020304" pitchFamily="18" charset="0"/>
              </a:rPr>
              <a:t>La librería new ping solución algunos problemas del modelo matemático y agrega características nuevas las cuales pueden ser utilizadas en las funcionalidades de los sensores, es compatible con la mayoría de sensores ultrasónicos. </a:t>
            </a:r>
            <a:endParaRPr lang="en-US" sz="1600" dirty="0"/>
          </a:p>
        </p:txBody>
      </p:sp>
      <p:sp>
        <p:nvSpPr>
          <p:cNvPr id="14" name="CuadroTexto 13">
            <a:extLst>
              <a:ext uri="{FF2B5EF4-FFF2-40B4-BE49-F238E27FC236}">
                <a16:creationId xmlns:a16="http://schemas.microsoft.com/office/drawing/2014/main" id="{42CB90CE-64CE-4938-A26F-CD9DC0212389}"/>
              </a:ext>
            </a:extLst>
          </p:cNvPr>
          <p:cNvSpPr txBox="1"/>
          <p:nvPr/>
        </p:nvSpPr>
        <p:spPr>
          <a:xfrm>
            <a:off x="1243583" y="2690889"/>
            <a:ext cx="8695505" cy="3330399"/>
          </a:xfrm>
          <a:prstGeom prst="rect">
            <a:avLst/>
          </a:prstGeom>
          <a:noFill/>
        </p:spPr>
        <p:txBody>
          <a:bodyPr wrap="square">
            <a:spAutoFit/>
          </a:bodyPr>
          <a:lstStyle/>
          <a:p>
            <a:pPr marL="342900" lvl="0" indent="-342900">
              <a:lnSpc>
                <a:spcPct val="200000"/>
              </a:lnSpc>
              <a:buFont typeface="Symbol" panose="05050102010706020507" pitchFamily="18" charset="2"/>
              <a:buChar char=""/>
            </a:pPr>
            <a:r>
              <a:rPr lang="es-EC" sz="1800" dirty="0" err="1">
                <a:effectLst/>
                <a:latin typeface="Arial" panose="020B0604020202020204" pitchFamily="34" charset="0"/>
                <a:ea typeface="Calibri" panose="020F0502020204030204" pitchFamily="34" charset="0"/>
                <a:cs typeface="Times New Roman" panose="02020603050405020304" pitchFamily="18" charset="0"/>
              </a:rPr>
              <a:t>sonar.ping_in</a:t>
            </a:r>
            <a:r>
              <a:rPr lang="es-EC" sz="1800" dirty="0">
                <a:effectLst/>
                <a:latin typeface="Arial" panose="020B0604020202020204" pitchFamily="34" charset="0"/>
                <a:ea typeface="Calibri" panose="020F0502020204030204" pitchFamily="34" charset="0"/>
                <a:cs typeface="Times New Roman" panose="02020603050405020304" pitchFamily="18" charset="0"/>
              </a:rPr>
              <a:t> ([máxima distancia en cm]) </a:t>
            </a:r>
          </a:p>
          <a:p>
            <a:pPr marL="342900" lvl="0" indent="-342900">
              <a:lnSpc>
                <a:spcPct val="200000"/>
              </a:lnSpc>
              <a:buFont typeface="Symbol" panose="05050102010706020507" pitchFamily="18" charset="2"/>
              <a:buChar char=""/>
            </a:pPr>
            <a:r>
              <a:rPr lang="es-EC" sz="1800" dirty="0" err="1">
                <a:effectLst/>
                <a:latin typeface="Arial" panose="020B0604020202020204" pitchFamily="34" charset="0"/>
                <a:ea typeface="Calibri" panose="020F0502020204030204" pitchFamily="34" charset="0"/>
                <a:cs typeface="Times New Roman" panose="02020603050405020304" pitchFamily="18" charset="0"/>
              </a:rPr>
              <a:t>sonar.ping_cm</a:t>
            </a:r>
            <a:r>
              <a:rPr lang="es-EC" sz="1800" dirty="0">
                <a:effectLst/>
                <a:latin typeface="Arial" panose="020B0604020202020204" pitchFamily="34" charset="0"/>
                <a:ea typeface="Calibri" panose="020F0502020204030204" pitchFamily="34" charset="0"/>
                <a:cs typeface="Times New Roman" panose="02020603050405020304" pitchFamily="18" charset="0"/>
              </a:rPr>
              <a:t> ([máxima distancia en cm])</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800" dirty="0" err="1">
                <a:effectLst/>
                <a:latin typeface="Arial" panose="020B0604020202020204" pitchFamily="34" charset="0"/>
                <a:ea typeface="Calibri" panose="020F0502020204030204" pitchFamily="34" charset="0"/>
                <a:cs typeface="Times New Roman" panose="02020603050405020304" pitchFamily="18" charset="0"/>
              </a:rPr>
              <a:t>sonar.ping_median</a:t>
            </a:r>
            <a:r>
              <a:rPr lang="es-EC" sz="1800" dirty="0">
                <a:effectLst/>
                <a:latin typeface="Arial" panose="020B0604020202020204" pitchFamily="34" charset="0"/>
                <a:ea typeface="Calibri" panose="020F0502020204030204" pitchFamily="34" charset="0"/>
                <a:cs typeface="Times New Roman" panose="02020603050405020304" pitchFamily="18" charset="0"/>
              </a:rPr>
              <a:t> (iteraciones [máxima distancia en cm])</a:t>
            </a:r>
          </a:p>
          <a:p>
            <a:pPr marL="342900" lvl="0" indent="-342900">
              <a:lnSpc>
                <a:spcPct val="200000"/>
              </a:lnSpc>
              <a:buFont typeface="Symbol" panose="05050102010706020507" pitchFamily="18" charset="2"/>
              <a:buChar char=""/>
            </a:pPr>
            <a:r>
              <a:rPr lang="es-EC" sz="1800" dirty="0" err="1">
                <a:effectLst/>
                <a:latin typeface="Arial" panose="020B0604020202020204" pitchFamily="34" charset="0"/>
                <a:ea typeface="Calibri" panose="020F0502020204030204" pitchFamily="34" charset="0"/>
                <a:cs typeface="Times New Roman" panose="02020603050405020304" pitchFamily="18" charset="0"/>
              </a:rPr>
              <a:t>sonar.ping_timer</a:t>
            </a:r>
            <a:r>
              <a:rPr lang="es-EC" sz="1800" dirty="0">
                <a:effectLst/>
                <a:latin typeface="Arial" panose="020B0604020202020204" pitchFamily="34" charset="0"/>
                <a:ea typeface="Calibri" panose="020F0502020204030204" pitchFamily="34" charset="0"/>
                <a:cs typeface="Times New Roman" panose="02020603050405020304" pitchFamily="18" charset="0"/>
              </a:rPr>
              <a:t>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function</a:t>
            </a:r>
            <a:r>
              <a:rPr lang="es-EC" sz="1800" dirty="0">
                <a:effectLst/>
                <a:latin typeface="Arial" panose="020B0604020202020204" pitchFamily="34" charset="0"/>
                <a:ea typeface="Calibri" panose="020F0502020204030204" pitchFamily="34" charset="0"/>
                <a:cs typeface="Times New Roman" panose="02020603050405020304" pitchFamily="18" charset="0"/>
              </a:rPr>
              <a:t> [máxima distancia en cm]) </a:t>
            </a:r>
          </a:p>
          <a:p>
            <a:pPr marL="342900" lvl="0" indent="-342900">
              <a:lnSpc>
                <a:spcPct val="200000"/>
              </a:lnSpc>
              <a:buFont typeface="Symbol" panose="05050102010706020507" pitchFamily="18" charset="2"/>
              <a:buChar char=""/>
            </a:pPr>
            <a:r>
              <a:rPr lang="es-EC" sz="1800" dirty="0" err="1">
                <a:effectLst/>
                <a:latin typeface="Arial" panose="020B0604020202020204" pitchFamily="34" charset="0"/>
                <a:ea typeface="Calibri" panose="020F0502020204030204" pitchFamily="34" charset="0"/>
                <a:cs typeface="Times New Roman" panose="02020603050405020304" pitchFamily="18" charset="0"/>
              </a:rPr>
              <a:t>sonar.check_timer</a:t>
            </a:r>
            <a:r>
              <a:rPr lang="es-EC" sz="1800" dirty="0">
                <a:effectLst/>
                <a:latin typeface="Arial" panose="020B0604020202020204" pitchFamily="34" charset="0"/>
                <a:ea typeface="Calibri" panose="020F0502020204030204" pitchFamily="34" charset="0"/>
                <a:cs typeface="Times New Roman" panose="02020603050405020304" pitchFamily="18" charset="0"/>
              </a:rPr>
              <a:t> () :</a:t>
            </a: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NewPing</a:t>
            </a:r>
            <a:r>
              <a:rPr lang="es-EC" sz="1800" dirty="0">
                <a:effectLst/>
                <a:latin typeface="Arial" panose="020B0604020202020204" pitchFamily="34" charset="0"/>
                <a:ea typeface="Calibri" panose="020F0502020204030204" pitchFamily="34" charset="0"/>
                <a:cs typeface="Times New Roman" panose="02020603050405020304" pitchFamily="18" charset="0"/>
              </a:rPr>
              <a:t> :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timer_ms</a:t>
            </a:r>
            <a:r>
              <a:rPr lang="es-EC" sz="1800" dirty="0">
                <a:effectLst/>
                <a:latin typeface="Arial" panose="020B0604020202020204" pitchFamily="34" charset="0"/>
                <a:ea typeface="Calibri" panose="020F0502020204030204" pitchFamily="34" charset="0"/>
                <a:cs typeface="Times New Roman" panose="02020603050405020304" pitchFamily="18" charset="0"/>
              </a:rPr>
              <a:t> (frecuencia, función)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40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9</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517410" y="1193585"/>
            <a:ext cx="3739165" cy="369332"/>
          </a:xfrm>
          <a:prstGeom prst="rect">
            <a:avLst/>
          </a:prstGeom>
        </p:spPr>
        <p:txBody>
          <a:bodyPr wrap="none">
            <a:spAutoFit/>
          </a:bodyPr>
          <a:lstStyle/>
          <a:p>
            <a:pPr marL="0" indent="0" algn="ctr">
              <a:buNone/>
            </a:pPr>
            <a:r>
              <a:rPr lang="es-EC" b="1" dirty="0">
                <a:solidFill>
                  <a:srgbClr val="336600"/>
                </a:solidFill>
                <a:latin typeface="Times New Roman" panose="02020603050405020304" pitchFamily="18" charset="0"/>
                <a:cs typeface="Times New Roman" panose="02020603050405020304" pitchFamily="18" charset="0"/>
              </a:rPr>
              <a:t>Cálculo del volumen de un cilindro </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510B2878-2481-4F9B-B834-B1F846535BFE}"/>
                  </a:ext>
                </a:extLst>
              </p:cNvPr>
              <p:cNvSpPr txBox="1"/>
              <p:nvPr/>
            </p:nvSpPr>
            <p:spPr>
              <a:xfrm>
                <a:off x="315915" y="2925078"/>
                <a:ext cx="45955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𝑏𝑎𝑠𝑒</m:t>
                          </m:r>
                        </m:sub>
                      </m:sSub>
                      <m:r>
                        <a:rPr lang="en-US" i="0">
                          <a:latin typeface="Cambria Math" panose="02040503050406030204" pitchFamily="18" charset="0"/>
                        </a:rPr>
                        <m:t>=</m:t>
                      </m:r>
                      <m:r>
                        <a:rPr lang="en-US" i="1">
                          <a:latin typeface="Cambria Math" panose="02040503050406030204" pitchFamily="18" charset="0"/>
                        </a:rPr>
                        <m:t>𝜋</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2</m:t>
                          </m:r>
                        </m:sup>
                      </m:sSup>
                    </m:oMath>
                  </m:oMathPara>
                </a14:m>
                <a:endParaRPr lang="en-US" dirty="0"/>
              </a:p>
            </p:txBody>
          </p:sp>
        </mc:Choice>
        <mc:Fallback xmlns="">
          <p:sp>
            <p:nvSpPr>
              <p:cNvPr id="16" name="CuadroTexto 15">
                <a:extLst>
                  <a:ext uri="{FF2B5EF4-FFF2-40B4-BE49-F238E27FC236}">
                    <a16:creationId xmlns:a16="http://schemas.microsoft.com/office/drawing/2014/main" id="{510B2878-2481-4F9B-B834-B1F846535BFE}"/>
                  </a:ext>
                </a:extLst>
              </p:cNvPr>
              <p:cNvSpPr txBox="1">
                <a:spLocks noRot="1" noChangeAspect="1" noMove="1" noResize="1" noEditPoints="1" noAdjustHandles="1" noChangeArrowheads="1" noChangeShapeType="1" noTextEdit="1"/>
              </p:cNvSpPr>
              <p:nvPr/>
            </p:nvSpPr>
            <p:spPr>
              <a:xfrm>
                <a:off x="315915" y="2925078"/>
                <a:ext cx="4595566" cy="369332"/>
              </a:xfrm>
              <a:prstGeom prst="rect">
                <a:avLst/>
              </a:prstGeom>
              <a:blipFill>
                <a:blip r:embed="rId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A7D5D605-2BCC-4BA0-8375-D374A4EACC39}"/>
                  </a:ext>
                </a:extLst>
              </p:cNvPr>
              <p:cNvSpPr txBox="1"/>
              <p:nvPr/>
            </p:nvSpPr>
            <p:spPr>
              <a:xfrm>
                <a:off x="36644" y="1813158"/>
                <a:ext cx="45955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𝑐𝑖𝑙𝑖𝑛𝑑𝑟𝑜</m:t>
                          </m:r>
                        </m:sub>
                      </m:sSub>
                      <m:r>
                        <a:rPr lang="en-US" i="0">
                          <a:latin typeface="Cambria Math" panose="02040503050406030204" pitchFamily="18" charset="0"/>
                        </a:rPr>
                        <m:t>=</m:t>
                      </m:r>
                      <m:r>
                        <a:rPr lang="en-US" i="1">
                          <a:latin typeface="Cambria Math" panose="02040503050406030204" pitchFamily="18" charset="0"/>
                        </a:rPr>
                        <m:t>h</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𝑏𝑎𝑠𝑒</m:t>
                          </m:r>
                        </m:sub>
                      </m:sSub>
                    </m:oMath>
                  </m:oMathPara>
                </a14:m>
                <a:endParaRPr lang="en-US" dirty="0"/>
              </a:p>
            </p:txBody>
          </p:sp>
        </mc:Choice>
        <mc:Fallback xmlns="">
          <p:sp>
            <p:nvSpPr>
              <p:cNvPr id="18" name="CuadroTexto 17">
                <a:extLst>
                  <a:ext uri="{FF2B5EF4-FFF2-40B4-BE49-F238E27FC236}">
                    <a16:creationId xmlns:a16="http://schemas.microsoft.com/office/drawing/2014/main" id="{A7D5D605-2BCC-4BA0-8375-D374A4EACC39}"/>
                  </a:ext>
                </a:extLst>
              </p:cNvPr>
              <p:cNvSpPr txBox="1">
                <a:spLocks noRot="1" noChangeAspect="1" noMove="1" noResize="1" noEditPoints="1" noAdjustHandles="1" noChangeArrowheads="1" noChangeShapeType="1" noTextEdit="1"/>
              </p:cNvSpPr>
              <p:nvPr/>
            </p:nvSpPr>
            <p:spPr>
              <a:xfrm>
                <a:off x="36644" y="1813158"/>
                <a:ext cx="4595566"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02A848FB-C769-4A94-B527-0EC12A494157}"/>
                  </a:ext>
                </a:extLst>
              </p:cNvPr>
              <p:cNvSpPr txBox="1"/>
              <p:nvPr/>
            </p:nvSpPr>
            <p:spPr>
              <a:xfrm>
                <a:off x="432569" y="4308846"/>
                <a:ext cx="45955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𝑐𝑖𝑙𝑖𝑛𝑑𝑟𝑜</m:t>
                          </m:r>
                        </m:sub>
                      </m:sSub>
                      <m:r>
                        <a:rPr lang="en-US" i="0">
                          <a:latin typeface="Cambria Math" panose="02040503050406030204" pitchFamily="18" charset="0"/>
                        </a:rPr>
                        <m:t>=</m:t>
                      </m:r>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𝜋</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2</m:t>
                          </m:r>
                        </m:sup>
                      </m:sSup>
                    </m:oMath>
                  </m:oMathPara>
                </a14:m>
                <a:endParaRPr lang="en-US" dirty="0"/>
              </a:p>
            </p:txBody>
          </p:sp>
        </mc:Choice>
        <mc:Fallback xmlns="">
          <p:sp>
            <p:nvSpPr>
              <p:cNvPr id="20" name="CuadroTexto 19">
                <a:extLst>
                  <a:ext uri="{FF2B5EF4-FFF2-40B4-BE49-F238E27FC236}">
                    <a16:creationId xmlns:a16="http://schemas.microsoft.com/office/drawing/2014/main" id="{02A848FB-C769-4A94-B527-0EC12A494157}"/>
                  </a:ext>
                </a:extLst>
              </p:cNvPr>
              <p:cNvSpPr txBox="1">
                <a:spLocks noRot="1" noChangeAspect="1" noMove="1" noResize="1" noEditPoints="1" noAdjustHandles="1" noChangeArrowheads="1" noChangeShapeType="1" noTextEdit="1"/>
              </p:cNvSpPr>
              <p:nvPr/>
            </p:nvSpPr>
            <p:spPr>
              <a:xfrm>
                <a:off x="432569" y="4308846"/>
                <a:ext cx="4595566" cy="369332"/>
              </a:xfrm>
              <a:prstGeom prst="rect">
                <a:avLst/>
              </a:prstGeom>
              <a:blipFill>
                <a:blip r:embed="rId4"/>
                <a:stretch>
                  <a:fillRect b="-3333"/>
                </a:stretch>
              </a:blipFill>
            </p:spPr>
            <p:txBody>
              <a:bodyPr/>
              <a:lstStyle/>
              <a:p>
                <a:r>
                  <a:rPr lang="en-US">
                    <a:noFill/>
                  </a:rPr>
                  <a:t> </a:t>
                </a:r>
              </a:p>
            </p:txBody>
          </p:sp>
        </mc:Fallback>
      </mc:AlternateContent>
      <p:sp>
        <p:nvSpPr>
          <p:cNvPr id="22" name="Rectángulo 21">
            <a:extLst>
              <a:ext uri="{FF2B5EF4-FFF2-40B4-BE49-F238E27FC236}">
                <a16:creationId xmlns:a16="http://schemas.microsoft.com/office/drawing/2014/main" id="{446C4715-2035-4D5C-85C4-DCF685EED2BA}"/>
              </a:ext>
            </a:extLst>
          </p:cNvPr>
          <p:cNvSpPr/>
          <p:nvPr/>
        </p:nvSpPr>
        <p:spPr>
          <a:xfrm>
            <a:off x="705967" y="2462537"/>
            <a:ext cx="3033844" cy="369332"/>
          </a:xfrm>
          <a:prstGeom prst="rect">
            <a:avLst/>
          </a:prstGeom>
        </p:spPr>
        <p:txBody>
          <a:bodyPr wrap="none">
            <a:spAutoFit/>
          </a:bodyPr>
          <a:lstStyle/>
          <a:p>
            <a:pPr marL="0" indent="0" algn="ctr">
              <a:buNone/>
            </a:pPr>
            <a:r>
              <a:rPr lang="es-EC" b="1" dirty="0">
                <a:solidFill>
                  <a:srgbClr val="336600"/>
                </a:solidFill>
                <a:latin typeface="Times New Roman" panose="02020603050405020304" pitchFamily="18" charset="0"/>
                <a:cs typeface="Times New Roman" panose="02020603050405020304" pitchFamily="18" charset="0"/>
              </a:rPr>
              <a:t>Cálculo de la área de la base </a:t>
            </a:r>
          </a:p>
        </p:txBody>
      </p:sp>
      <p:sp>
        <p:nvSpPr>
          <p:cNvPr id="23" name="Rectángulo 22">
            <a:extLst>
              <a:ext uri="{FF2B5EF4-FFF2-40B4-BE49-F238E27FC236}">
                <a16:creationId xmlns:a16="http://schemas.microsoft.com/office/drawing/2014/main" id="{0C13FAF0-7DEC-45B5-A4B6-BDBE1807005C}"/>
              </a:ext>
            </a:extLst>
          </p:cNvPr>
          <p:cNvSpPr/>
          <p:nvPr/>
        </p:nvSpPr>
        <p:spPr>
          <a:xfrm>
            <a:off x="390050" y="3586964"/>
            <a:ext cx="4521431" cy="646331"/>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Cálculo del volumen del cilindro en función </a:t>
            </a:r>
          </a:p>
          <a:p>
            <a:pPr marL="0" indent="0" algn="ctr">
              <a:buNone/>
            </a:pPr>
            <a:r>
              <a:rPr lang="es-EC" b="1" dirty="0">
                <a:solidFill>
                  <a:srgbClr val="336600"/>
                </a:solidFill>
                <a:latin typeface="Times New Roman" panose="02020603050405020304" pitchFamily="18" charset="0"/>
                <a:cs typeface="Times New Roman" panose="02020603050405020304" pitchFamily="18" charset="0"/>
              </a:rPr>
              <a:t>de las variables a utilizar </a:t>
            </a: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DBAA2DD6-0F04-4B68-9E69-C6A61F0256A0}"/>
                  </a:ext>
                </a:extLst>
              </p:cNvPr>
              <p:cNvSpPr/>
              <p:nvPr/>
            </p:nvSpPr>
            <p:spPr>
              <a:xfrm>
                <a:off x="5510784" y="2571301"/>
                <a:ext cx="3543080" cy="1843518"/>
              </a:xfrm>
              <a:prstGeom prst="rect">
                <a:avLst/>
              </a:prstGeom>
            </p:spPr>
            <p:txBody>
              <a:bodyPr wrap="square">
                <a:spAutoFit/>
              </a:bodyPr>
              <a:lstStyle/>
              <a:p>
                <a:pPr algn="ctr">
                  <a:lnSpc>
                    <a:spcPct val="200000"/>
                  </a:lnSpc>
                </a:pPr>
                <a14:m>
                  <m:oMath xmlns:m="http://schemas.openxmlformats.org/officeDocument/2006/math">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h</m:t>
                    </m:r>
                    <m:r>
                      <a:rPr lang="es-ES" sz="20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s-EC" sz="2000" dirty="0">
                    <a:effectLst/>
                    <a:latin typeface="Arial" panose="020B0604020202020204" pitchFamily="34" charset="0"/>
                    <a:ea typeface="Calibri" panose="020F0502020204030204" pitchFamily="34" charset="0"/>
                    <a:cs typeface="Times New Roman" panose="02020603050405020304" pitchFamily="18" charset="0"/>
                  </a:rPr>
                  <a:t>Altura del recipiente</a:t>
                </a:r>
              </a:p>
              <a:p>
                <a:pPr algn="just">
                  <a:lnSpc>
                    <a:spcPct val="200000"/>
                  </a:lnSpc>
                </a:pPr>
                <a14:m>
                  <m:oMath xmlns:m="http://schemas.openxmlformats.org/officeDocument/2006/math">
                    <m:sSub>
                      <m:sSubPr>
                        <m:ctrlP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𝐴</m:t>
                        </m:r>
                      </m:e>
                      <m:sub>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𝑏𝑎𝑠𝑒</m:t>
                        </m:r>
                      </m:sub>
                    </m:sSub>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s-EC" sz="2000" dirty="0">
                    <a:effectLst/>
                    <a:latin typeface="Arial" panose="020B0604020202020204" pitchFamily="34" charset="0"/>
                    <a:ea typeface="Calibri" panose="020F0502020204030204" pitchFamily="34" charset="0"/>
                    <a:cs typeface="Times New Roman" panose="02020603050405020304" pitchFamily="18" charset="0"/>
                  </a:rPr>
                  <a:t>Área de la base</a:t>
                </a:r>
              </a:p>
              <a:p>
                <a:pPr algn="ctr">
                  <a:lnSpc>
                    <a:spcPct val="200000"/>
                  </a:lnSpc>
                </a:pPr>
                <a14:m>
                  <m:oMath xmlns:m="http://schemas.openxmlformats.org/officeDocument/2006/math">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s-EC" sz="2000" dirty="0">
                    <a:effectLst/>
                    <a:latin typeface="Arial" panose="020B0604020202020204" pitchFamily="34" charset="0"/>
                    <a:ea typeface="Calibri" panose="020F0502020204030204" pitchFamily="34" charset="0"/>
                    <a:cs typeface="Times New Roman" panose="02020603050405020304" pitchFamily="18" charset="0"/>
                  </a:rPr>
                  <a:t>: radio del recipiente </a:t>
                </a:r>
                <a:endParaRPr lang="en-US" sz="2000" dirty="0"/>
              </a:p>
            </p:txBody>
          </p:sp>
        </mc:Choice>
        <mc:Fallback xmlns="">
          <p:sp>
            <p:nvSpPr>
              <p:cNvPr id="11" name="Rectángulo 10">
                <a:extLst>
                  <a:ext uri="{FF2B5EF4-FFF2-40B4-BE49-F238E27FC236}">
                    <a16:creationId xmlns:a16="http://schemas.microsoft.com/office/drawing/2014/main" id="{DBAA2DD6-0F04-4B68-9E69-C6A61F0256A0}"/>
                  </a:ext>
                </a:extLst>
              </p:cNvPr>
              <p:cNvSpPr>
                <a:spLocks noRot="1" noChangeAspect="1" noMove="1" noResize="1" noEditPoints="1" noAdjustHandles="1" noChangeArrowheads="1" noChangeShapeType="1" noTextEdit="1"/>
              </p:cNvSpPr>
              <p:nvPr/>
            </p:nvSpPr>
            <p:spPr>
              <a:xfrm>
                <a:off x="5510784" y="2571301"/>
                <a:ext cx="3543080" cy="1843518"/>
              </a:xfrm>
              <a:prstGeom prst="rect">
                <a:avLst/>
              </a:prstGeom>
              <a:blipFill>
                <a:blip r:embed="rId5"/>
                <a:stretch>
                  <a:fillRect b="-5298"/>
                </a:stretch>
              </a:blipFill>
            </p:spPr>
            <p:txBody>
              <a:bodyPr/>
              <a:lstStyle/>
              <a:p>
                <a:r>
                  <a:rPr lang="en-US">
                    <a:noFill/>
                  </a:rPr>
                  <a:t> </a:t>
                </a:r>
              </a:p>
            </p:txBody>
          </p:sp>
        </mc:Fallback>
      </mc:AlternateContent>
      <p:sp>
        <p:nvSpPr>
          <p:cNvPr id="12" name="Rectángulo 11">
            <a:extLst>
              <a:ext uri="{FF2B5EF4-FFF2-40B4-BE49-F238E27FC236}">
                <a16:creationId xmlns:a16="http://schemas.microsoft.com/office/drawing/2014/main" id="{685FA291-6523-493E-812F-98D71AE1721E}"/>
              </a:ext>
            </a:extLst>
          </p:cNvPr>
          <p:cNvSpPr/>
          <p:nvPr/>
        </p:nvSpPr>
        <p:spPr>
          <a:xfrm>
            <a:off x="6300805" y="2016218"/>
            <a:ext cx="960520" cy="369332"/>
          </a:xfrm>
          <a:prstGeom prst="rect">
            <a:avLst/>
          </a:prstGeom>
        </p:spPr>
        <p:txBody>
          <a:bodyPr wrap="none">
            <a:spAutoFit/>
          </a:bodyPr>
          <a:lstStyle/>
          <a:p>
            <a:pPr marL="0" indent="0" algn="ctr">
              <a:buNone/>
            </a:pPr>
            <a:r>
              <a:rPr lang="es-EC" b="1" dirty="0">
                <a:solidFill>
                  <a:srgbClr val="336600"/>
                </a:solidFill>
                <a:latin typeface="Times New Roman" panose="02020603050405020304" pitchFamily="18" charset="0"/>
                <a:cs typeface="Times New Roman" panose="02020603050405020304" pitchFamily="18" charset="0"/>
              </a:rPr>
              <a:t>Donde: </a:t>
            </a:r>
          </a:p>
        </p:txBody>
      </p:sp>
    </p:spTree>
    <p:extLst>
      <p:ext uri="{BB962C8B-B14F-4D97-AF65-F5344CB8AC3E}">
        <p14:creationId xmlns:p14="http://schemas.microsoft.com/office/powerpoint/2010/main" val="243582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dirty="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356489877"/>
              </p:ext>
            </p:extLst>
          </p:nvPr>
        </p:nvGraphicFramePr>
        <p:xfrm>
          <a:off x="179512" y="684108"/>
          <a:ext cx="8424936" cy="5337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373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9</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1069965" y="1193585"/>
            <a:ext cx="2634054" cy="369332"/>
          </a:xfrm>
          <a:prstGeom prst="rect">
            <a:avLst/>
          </a:prstGeom>
        </p:spPr>
        <p:txBody>
          <a:bodyPr wrap="none">
            <a:spAutoFit/>
          </a:bodyPr>
          <a:lstStyle/>
          <a:p>
            <a:pPr marL="0" indent="0" algn="ctr">
              <a:buNone/>
            </a:pPr>
            <a:r>
              <a:rPr lang="es-EC" b="1" dirty="0">
                <a:solidFill>
                  <a:srgbClr val="336600"/>
                </a:solidFill>
                <a:latin typeface="Times New Roman" panose="02020603050405020304" pitchFamily="18" charset="0"/>
                <a:cs typeface="Times New Roman" panose="02020603050405020304" pitchFamily="18" charset="0"/>
              </a:rPr>
              <a:t>Cálculo del ángulo pitch </a:t>
            </a: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DBAA2DD6-0F04-4B68-9E69-C6A61F0256A0}"/>
                  </a:ext>
                </a:extLst>
              </p:cNvPr>
              <p:cNvSpPr/>
              <p:nvPr/>
            </p:nvSpPr>
            <p:spPr>
              <a:xfrm>
                <a:off x="5489785" y="1673425"/>
                <a:ext cx="3543080" cy="1891865"/>
              </a:xfrm>
              <a:prstGeom prst="rect">
                <a:avLst/>
              </a:prstGeom>
            </p:spPr>
            <p:txBody>
              <a:bodyPr wrap="square">
                <a:spAutoFit/>
              </a:bodyPr>
              <a:lstStyle/>
              <a:p>
                <a:pPr algn="just">
                  <a:lnSpc>
                    <a:spcPct val="200000"/>
                  </a:lnSpc>
                </a:pPr>
                <a14:m>
                  <m:oMath xmlns:m="http://schemas.openxmlformats.org/officeDocument/2006/math">
                    <m:sSub>
                      <m:sSubPr>
                        <m:ctrlPr>
                          <a:rPr lang="es-ES" sz="20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s-ES" sz="2000" b="0" i="1" smtClean="0">
                            <a:latin typeface="Cambria Math" panose="02040503050406030204" pitchFamily="18" charset="0"/>
                            <a:ea typeface="Calibri" panose="020F0502020204030204" pitchFamily="34" charset="0"/>
                            <a:cs typeface="Times New Roman" panose="02020603050405020304" pitchFamily="18" charset="0"/>
                          </a:rPr>
                          <m:t>𝑎</m:t>
                        </m:r>
                      </m:e>
                      <m:sub>
                        <m:r>
                          <m:rPr>
                            <m:sty m:val="p"/>
                          </m:rPr>
                          <a:rPr lang="es-ES" sz="2000" b="0" i="0" smtClean="0">
                            <a:latin typeface="Cambria Math" panose="02040503050406030204" pitchFamily="18" charset="0"/>
                            <a:ea typeface="Calibri" panose="020F0502020204030204" pitchFamily="34" charset="0"/>
                            <a:cs typeface="Times New Roman" panose="02020603050405020304" pitchFamily="18" charset="0"/>
                          </a:rPr>
                          <m:t>x</m:t>
                        </m:r>
                      </m:sub>
                    </m:sSub>
                    <m:r>
                      <a:rPr lang="es-ES" sz="20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2000" dirty="0">
                    <a:effectLst/>
                    <a:latin typeface="Arial" panose="020B0604020202020204" pitchFamily="34" charset="0"/>
                    <a:ea typeface="Calibri" panose="020F0502020204030204" pitchFamily="34" charset="0"/>
                    <a:cs typeface="Times New Roman" panose="02020603050405020304" pitchFamily="18" charset="0"/>
                  </a:rPr>
                  <a:t>Aceleración en el eje X</a:t>
                </a:r>
              </a:p>
              <a:p>
                <a:pPr algn="just">
                  <a:lnSpc>
                    <a:spcPct val="200000"/>
                  </a:lnSpc>
                </a:pPr>
                <a14:m>
                  <m:oMath xmlns:m="http://schemas.openxmlformats.org/officeDocument/2006/math">
                    <m:sSub>
                      <m:sSubPr>
                        <m:ctrlP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e>
                      <m:sub>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s-EC" sz="2000" dirty="0">
                    <a:latin typeface="Arial" panose="020B0604020202020204" pitchFamily="34" charset="0"/>
                    <a:ea typeface="Calibri" panose="020F0502020204030204" pitchFamily="34" charset="0"/>
                    <a:cs typeface="Times New Roman" panose="02020603050405020304" pitchFamily="18" charset="0"/>
                  </a:rPr>
                  <a:t>Aceleración en el eje Y</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pPr>
                <a14:m>
                  <m:oMath xmlns:m="http://schemas.openxmlformats.org/officeDocument/2006/math">
                    <m:sSub>
                      <m:sSubPr>
                        <m:ctrlP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e>
                      <m:sub>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𝑧</m:t>
                        </m:r>
                      </m:sub>
                    </m:sSub>
                  </m:oMath>
                </a14:m>
                <a:r>
                  <a:rPr lang="es-EC" sz="2000" dirty="0">
                    <a:latin typeface="Arial" panose="020B0604020202020204" pitchFamily="34" charset="0"/>
                    <a:ea typeface="Calibri" panose="020F0502020204030204" pitchFamily="34" charset="0"/>
                    <a:cs typeface="Times New Roman" panose="02020603050405020304" pitchFamily="18" charset="0"/>
                  </a:rPr>
                  <a:t>: Aceleración en el eje Z</a:t>
                </a:r>
                <a:endParaRPr lang="en-US" sz="2000" dirty="0"/>
              </a:p>
            </p:txBody>
          </p:sp>
        </mc:Choice>
        <mc:Fallback xmlns="">
          <p:sp>
            <p:nvSpPr>
              <p:cNvPr id="11" name="Rectángulo 10">
                <a:extLst>
                  <a:ext uri="{FF2B5EF4-FFF2-40B4-BE49-F238E27FC236}">
                    <a16:creationId xmlns:a16="http://schemas.microsoft.com/office/drawing/2014/main" id="{DBAA2DD6-0F04-4B68-9E69-C6A61F0256A0}"/>
                  </a:ext>
                </a:extLst>
              </p:cNvPr>
              <p:cNvSpPr>
                <a:spLocks noRot="1" noChangeAspect="1" noMove="1" noResize="1" noEditPoints="1" noAdjustHandles="1" noChangeArrowheads="1" noChangeShapeType="1" noTextEdit="1"/>
              </p:cNvSpPr>
              <p:nvPr/>
            </p:nvSpPr>
            <p:spPr>
              <a:xfrm>
                <a:off x="5489785" y="1673425"/>
                <a:ext cx="3543080" cy="1891865"/>
              </a:xfrm>
              <a:prstGeom prst="rect">
                <a:avLst/>
              </a:prstGeom>
              <a:blipFill>
                <a:blip r:embed="rId2"/>
                <a:stretch>
                  <a:fillRect b="-5161"/>
                </a:stretch>
              </a:blipFill>
            </p:spPr>
            <p:txBody>
              <a:bodyPr/>
              <a:lstStyle/>
              <a:p>
                <a:r>
                  <a:rPr lang="en-US">
                    <a:noFill/>
                  </a:rPr>
                  <a:t> </a:t>
                </a:r>
              </a:p>
            </p:txBody>
          </p:sp>
        </mc:Fallback>
      </mc:AlternateContent>
      <p:sp>
        <p:nvSpPr>
          <p:cNvPr id="12" name="Rectángulo 11">
            <a:extLst>
              <a:ext uri="{FF2B5EF4-FFF2-40B4-BE49-F238E27FC236}">
                <a16:creationId xmlns:a16="http://schemas.microsoft.com/office/drawing/2014/main" id="{685FA291-6523-493E-812F-98D71AE1721E}"/>
              </a:ext>
            </a:extLst>
          </p:cNvPr>
          <p:cNvSpPr/>
          <p:nvPr/>
        </p:nvSpPr>
        <p:spPr>
          <a:xfrm>
            <a:off x="6300805" y="1488759"/>
            <a:ext cx="960520" cy="369332"/>
          </a:xfrm>
          <a:prstGeom prst="rect">
            <a:avLst/>
          </a:prstGeom>
        </p:spPr>
        <p:txBody>
          <a:bodyPr wrap="none">
            <a:spAutoFit/>
          </a:bodyPr>
          <a:lstStyle/>
          <a:p>
            <a:pPr marL="0" indent="0" algn="ctr">
              <a:buNone/>
            </a:pPr>
            <a:r>
              <a:rPr lang="es-EC" b="1" dirty="0">
                <a:solidFill>
                  <a:srgbClr val="336600"/>
                </a:solidFill>
                <a:latin typeface="Times New Roman" panose="02020603050405020304" pitchFamily="18" charset="0"/>
                <a:cs typeface="Times New Roman" panose="02020603050405020304" pitchFamily="18" charset="0"/>
              </a:rPr>
              <a:t>Donde: </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9F07C616-49FF-42FA-AAE5-C67064DF6E42}"/>
                  </a:ext>
                </a:extLst>
              </p:cNvPr>
              <p:cNvSpPr txBox="1"/>
              <p:nvPr/>
            </p:nvSpPr>
            <p:spPr>
              <a:xfrm>
                <a:off x="352983" y="1632936"/>
                <a:ext cx="4596384" cy="984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Á</m:t>
                      </m:r>
                      <m:r>
                        <a:rPr lang="en-US" i="1" smtClean="0">
                          <a:latin typeface="Cambria Math" panose="02040503050406030204" pitchFamily="18" charset="0"/>
                        </a:rPr>
                        <m:t>𝑛𝑔𝑢𝑙𝑜</m:t>
                      </m:r>
                      <m:r>
                        <a:rPr lang="en-US" i="0">
                          <a:latin typeface="Cambria Math" panose="02040503050406030204" pitchFamily="18" charset="0"/>
                        </a:rPr>
                        <m:t> </m:t>
                      </m:r>
                      <m:r>
                        <a:rPr lang="en-US" i="1">
                          <a:latin typeface="Cambria Math" panose="02040503050406030204" pitchFamily="18" charset="0"/>
                        </a:rPr>
                        <m:t>𝑝𝑖𝑡𝑐h</m:t>
                      </m:r>
                      <m:r>
                        <a:rPr lang="en-US" i="0">
                          <a:latin typeface="Cambria Math" panose="02040503050406030204" pitchFamily="18" charset="0"/>
                        </a:rPr>
                        <m:t>=</m:t>
                      </m:r>
                      <m:func>
                        <m:funcPr>
                          <m:ctrlPr>
                            <a:rPr lang="en-US" i="1">
                              <a:latin typeface="Cambria Math" panose="02040503050406030204" pitchFamily="18" charset="0"/>
                            </a:rPr>
                          </m:ctrlPr>
                        </m:funcPr>
                        <m:fName>
                          <m:r>
                            <m:rPr>
                              <m:sty m:val="p"/>
                            </m:rPr>
                            <a:rPr lang="en-US" i="0">
                              <a:latin typeface="Cambria Math" panose="02040503050406030204" pitchFamily="18" charset="0"/>
                            </a:rPr>
                            <m:t>atan</m:t>
                          </m:r>
                        </m:fName>
                        <m:e>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𝑥</m:t>
                                      </m:r>
                                    </m:sub>
                                  </m:sSub>
                                </m:num>
                                <m:den>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𝑦</m:t>
                                          </m:r>
                                        </m:sub>
                                        <m:sup>
                                          <m:r>
                                            <a:rPr lang="en-US" i="0">
                                              <a:latin typeface="Cambria Math" panose="02040503050406030204" pitchFamily="18" charset="0"/>
                                            </a:rPr>
                                            <m:t>2</m:t>
                                          </m:r>
                                        </m:sup>
                                      </m:sSubSup>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𝑧</m:t>
                                          </m:r>
                                        </m:sub>
                                        <m:sup>
                                          <m:r>
                                            <a:rPr lang="en-US" i="0">
                                              <a:latin typeface="Cambria Math" panose="02040503050406030204" pitchFamily="18" charset="0"/>
                                            </a:rPr>
                                            <m:t>2</m:t>
                                          </m:r>
                                        </m:sup>
                                      </m:sSubSup>
                                    </m:e>
                                  </m:rad>
                                </m:den>
                              </m:f>
                            </m:e>
                          </m:d>
                        </m:e>
                      </m:func>
                    </m:oMath>
                  </m:oMathPara>
                </a14:m>
                <a:endParaRPr lang="en-US" dirty="0"/>
              </a:p>
            </p:txBody>
          </p:sp>
        </mc:Choice>
        <mc:Fallback xmlns="">
          <p:sp>
            <p:nvSpPr>
              <p:cNvPr id="14" name="CuadroTexto 13">
                <a:extLst>
                  <a:ext uri="{FF2B5EF4-FFF2-40B4-BE49-F238E27FC236}">
                    <a16:creationId xmlns:a16="http://schemas.microsoft.com/office/drawing/2014/main" id="{9F07C616-49FF-42FA-AAE5-C67064DF6E42}"/>
                  </a:ext>
                </a:extLst>
              </p:cNvPr>
              <p:cNvSpPr txBox="1">
                <a:spLocks noRot="1" noChangeAspect="1" noMove="1" noResize="1" noEditPoints="1" noAdjustHandles="1" noChangeArrowheads="1" noChangeShapeType="1" noTextEdit="1"/>
              </p:cNvSpPr>
              <p:nvPr/>
            </p:nvSpPr>
            <p:spPr>
              <a:xfrm>
                <a:off x="352983" y="1632936"/>
                <a:ext cx="4596384" cy="9840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4CB9B943-9DEE-4FAF-971A-9B16FAF6370F}"/>
                  </a:ext>
                </a:extLst>
              </p:cNvPr>
              <p:cNvSpPr txBox="1"/>
              <p:nvPr/>
            </p:nvSpPr>
            <p:spPr>
              <a:xfrm>
                <a:off x="352983" y="3993710"/>
                <a:ext cx="4596384"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Á</m:t>
                      </m:r>
                      <m:r>
                        <a:rPr lang="en-US" i="1" smtClean="0">
                          <a:latin typeface="Cambria Math" panose="02040503050406030204" pitchFamily="18" charset="0"/>
                        </a:rPr>
                        <m:t>𝑛𝑔𝑢𝑙𝑜</m:t>
                      </m:r>
                      <m:r>
                        <a:rPr lang="en-US" i="0">
                          <a:latin typeface="Cambria Math" panose="02040503050406030204" pitchFamily="18" charset="0"/>
                        </a:rPr>
                        <m:t> </m:t>
                      </m:r>
                      <m:r>
                        <a:rPr lang="en-US" i="1">
                          <a:latin typeface="Cambria Math" panose="02040503050406030204" pitchFamily="18" charset="0"/>
                        </a:rPr>
                        <m:t>𝑟𝑜𝑙𝑙</m:t>
                      </m:r>
                      <m:r>
                        <a:rPr lang="en-US" i="0">
                          <a:latin typeface="Cambria Math" panose="02040503050406030204" pitchFamily="18" charset="0"/>
                        </a:rPr>
                        <m:t>=</m:t>
                      </m:r>
                      <m:func>
                        <m:funcPr>
                          <m:ctrlPr>
                            <a:rPr lang="en-US" i="1">
                              <a:latin typeface="Cambria Math" panose="02040503050406030204" pitchFamily="18" charset="0"/>
                            </a:rPr>
                          </m:ctrlPr>
                        </m:funcPr>
                        <m:fName>
                          <m:r>
                            <m:rPr>
                              <m:sty m:val="p"/>
                            </m:rPr>
                            <a:rPr lang="en-US" i="0">
                              <a:latin typeface="Cambria Math" panose="02040503050406030204" pitchFamily="18" charset="0"/>
                            </a:rPr>
                            <m:t>atan</m:t>
                          </m:r>
                        </m:fName>
                        <m:e>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𝑦</m:t>
                                      </m:r>
                                    </m:sub>
                                  </m:sSub>
                                </m:num>
                                <m:den>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𝑥</m:t>
                                          </m:r>
                                        </m:sub>
                                        <m:sup>
                                          <m:r>
                                            <a:rPr lang="en-US" i="0">
                                              <a:latin typeface="Cambria Math" panose="02040503050406030204" pitchFamily="18" charset="0"/>
                                            </a:rPr>
                                            <m:t>2</m:t>
                                          </m:r>
                                        </m:sup>
                                      </m:sSubSup>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𝑧</m:t>
                                          </m:r>
                                        </m:sub>
                                        <m:sup>
                                          <m:r>
                                            <a:rPr lang="en-US" i="0">
                                              <a:latin typeface="Cambria Math" panose="02040503050406030204" pitchFamily="18" charset="0"/>
                                            </a:rPr>
                                            <m:t>2</m:t>
                                          </m:r>
                                        </m:sup>
                                      </m:sSubSup>
                                    </m:e>
                                  </m:rad>
                                </m:den>
                              </m:f>
                            </m:e>
                          </m:d>
                        </m:e>
                      </m:func>
                    </m:oMath>
                  </m:oMathPara>
                </a14:m>
                <a:endParaRPr lang="en-US" dirty="0"/>
              </a:p>
            </p:txBody>
          </p:sp>
        </mc:Choice>
        <mc:Fallback xmlns="">
          <p:sp>
            <p:nvSpPr>
              <p:cNvPr id="17" name="CuadroTexto 16">
                <a:extLst>
                  <a:ext uri="{FF2B5EF4-FFF2-40B4-BE49-F238E27FC236}">
                    <a16:creationId xmlns:a16="http://schemas.microsoft.com/office/drawing/2014/main" id="{4CB9B943-9DEE-4FAF-971A-9B16FAF6370F}"/>
                  </a:ext>
                </a:extLst>
              </p:cNvPr>
              <p:cNvSpPr txBox="1">
                <a:spLocks noRot="1" noChangeAspect="1" noMove="1" noResize="1" noEditPoints="1" noAdjustHandles="1" noChangeArrowheads="1" noChangeShapeType="1" noTextEdit="1"/>
              </p:cNvSpPr>
              <p:nvPr/>
            </p:nvSpPr>
            <p:spPr>
              <a:xfrm>
                <a:off x="352983" y="3993710"/>
                <a:ext cx="4596384" cy="714683"/>
              </a:xfrm>
              <a:prstGeom prst="rect">
                <a:avLst/>
              </a:prstGeom>
              <a:blipFill>
                <a:blip r:embed="rId4"/>
                <a:stretch>
                  <a:fillRect/>
                </a:stretch>
              </a:blipFill>
            </p:spPr>
            <p:txBody>
              <a:bodyPr/>
              <a:lstStyle/>
              <a:p>
                <a:r>
                  <a:rPr lang="en-US">
                    <a:noFill/>
                  </a:rPr>
                  <a:t> </a:t>
                </a:r>
              </a:p>
            </p:txBody>
          </p:sp>
        </mc:Fallback>
      </mc:AlternateContent>
      <p:sp>
        <p:nvSpPr>
          <p:cNvPr id="19" name="Rectángulo 18">
            <a:extLst>
              <a:ext uri="{FF2B5EF4-FFF2-40B4-BE49-F238E27FC236}">
                <a16:creationId xmlns:a16="http://schemas.microsoft.com/office/drawing/2014/main" id="{9DF647B6-3465-496D-8BFD-AE15A00AD681}"/>
              </a:ext>
            </a:extLst>
          </p:cNvPr>
          <p:cNvSpPr/>
          <p:nvPr/>
        </p:nvSpPr>
        <p:spPr>
          <a:xfrm>
            <a:off x="1078191" y="3106924"/>
            <a:ext cx="2475999" cy="369332"/>
          </a:xfrm>
          <a:prstGeom prst="rect">
            <a:avLst/>
          </a:prstGeom>
        </p:spPr>
        <p:txBody>
          <a:bodyPr wrap="none">
            <a:spAutoFit/>
          </a:bodyPr>
          <a:lstStyle/>
          <a:p>
            <a:pPr marL="0" indent="0" algn="ctr">
              <a:buNone/>
            </a:pPr>
            <a:r>
              <a:rPr lang="es-EC" b="1" dirty="0">
                <a:solidFill>
                  <a:srgbClr val="336600"/>
                </a:solidFill>
                <a:latin typeface="Times New Roman" panose="02020603050405020304" pitchFamily="18" charset="0"/>
                <a:cs typeface="Times New Roman" panose="02020603050405020304" pitchFamily="18" charset="0"/>
              </a:rPr>
              <a:t>Cálculo del ángulo roll </a:t>
            </a:r>
          </a:p>
        </p:txBody>
      </p:sp>
      <p:pic>
        <p:nvPicPr>
          <p:cNvPr id="21" name="Imagen 20">
            <a:extLst>
              <a:ext uri="{FF2B5EF4-FFF2-40B4-BE49-F238E27FC236}">
                <a16:creationId xmlns:a16="http://schemas.microsoft.com/office/drawing/2014/main" id="{44697D13-1777-4B58-8330-6832A79391F9}"/>
              </a:ext>
            </a:extLst>
          </p:cNvPr>
          <p:cNvPicPr/>
          <p:nvPr/>
        </p:nvPicPr>
        <p:blipFill>
          <a:blip r:embed="rId5" cstate="email">
            <a:extLst>
              <a:ext uri="{28A0092B-C50C-407E-A947-70E740481C1C}">
                <a14:useLocalDpi xmlns:a14="http://schemas.microsoft.com/office/drawing/2010/main"/>
              </a:ext>
            </a:extLst>
          </a:blip>
          <a:stretch>
            <a:fillRect/>
          </a:stretch>
        </p:blipFill>
        <p:spPr>
          <a:xfrm>
            <a:off x="5218978" y="3810346"/>
            <a:ext cx="2163654" cy="1796093"/>
          </a:xfrm>
          <a:prstGeom prst="rect">
            <a:avLst/>
          </a:prstGeom>
        </p:spPr>
      </p:pic>
    </p:spTree>
    <p:extLst>
      <p:ext uri="{BB962C8B-B14F-4D97-AF65-F5344CB8AC3E}">
        <p14:creationId xmlns:p14="http://schemas.microsoft.com/office/powerpoint/2010/main" val="2536155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12</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350956" y="836712"/>
            <a:ext cx="4450898"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Diagrama de bloques general del prototipo </a:t>
            </a:r>
          </a:p>
        </p:txBody>
      </p:sp>
      <p:pic>
        <p:nvPicPr>
          <p:cNvPr id="7" name="Imagen 6">
            <a:extLst>
              <a:ext uri="{FF2B5EF4-FFF2-40B4-BE49-F238E27FC236}">
                <a16:creationId xmlns:a16="http://schemas.microsoft.com/office/drawing/2014/main" id="{C3DC42EF-AD92-4BB4-988A-411C023C8F1C}"/>
              </a:ext>
            </a:extLst>
          </p:cNvPr>
          <p:cNvPicPr/>
          <p:nvPr/>
        </p:nvPicPr>
        <p:blipFill>
          <a:blip r:embed="rId2"/>
          <a:stretch>
            <a:fillRect/>
          </a:stretch>
        </p:blipFill>
        <p:spPr>
          <a:xfrm>
            <a:off x="926592" y="2793413"/>
            <a:ext cx="7693152" cy="1937829"/>
          </a:xfrm>
          <a:prstGeom prst="rect">
            <a:avLst/>
          </a:prstGeom>
        </p:spPr>
      </p:pic>
      <p:sp>
        <p:nvSpPr>
          <p:cNvPr id="10" name="Rectángulo 9">
            <a:extLst>
              <a:ext uri="{FF2B5EF4-FFF2-40B4-BE49-F238E27FC236}">
                <a16:creationId xmlns:a16="http://schemas.microsoft.com/office/drawing/2014/main" id="{533231BA-CFFF-430F-9E25-74AD9FB1E55B}"/>
              </a:ext>
            </a:extLst>
          </p:cNvPr>
          <p:cNvSpPr/>
          <p:nvPr/>
        </p:nvSpPr>
        <p:spPr>
          <a:xfrm>
            <a:off x="448495" y="1541984"/>
            <a:ext cx="8695505" cy="584775"/>
          </a:xfrm>
          <a:prstGeom prst="rect">
            <a:avLst/>
          </a:prstGeom>
        </p:spPr>
        <p:txBody>
          <a:bodyPr wrap="square">
            <a:spAutoFit/>
          </a:bodyPr>
          <a:lstStyle/>
          <a:p>
            <a:r>
              <a:rPr lang="es-EC" sz="1600" dirty="0">
                <a:effectLst/>
                <a:latin typeface="Arial" panose="020B0604020202020204" pitchFamily="34" charset="0"/>
                <a:ea typeface="Calibri" panose="020F0502020204030204" pitchFamily="34" charset="0"/>
                <a:cs typeface="Times New Roman" panose="02020603050405020304" pitchFamily="18" charset="0"/>
              </a:rPr>
              <a:t>Para un mejor entendimiento se realizó un diagrama de bloques el cual explica cómo será el funcionamiento del prototipo tanto de su parte de emisor y receptor.</a:t>
            </a:r>
            <a:endParaRPr lang="en-US" sz="1600" dirty="0"/>
          </a:p>
        </p:txBody>
      </p:sp>
    </p:spTree>
    <p:extLst>
      <p:ext uri="{BB962C8B-B14F-4D97-AF65-F5344CB8AC3E}">
        <p14:creationId xmlns:p14="http://schemas.microsoft.com/office/powerpoint/2010/main" val="389337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12</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951546" y="630290"/>
            <a:ext cx="1732205"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Modulo emisor </a:t>
            </a:r>
          </a:p>
        </p:txBody>
      </p:sp>
      <p:pic>
        <p:nvPicPr>
          <p:cNvPr id="7" name="Imagen 6">
            <a:extLst>
              <a:ext uri="{FF2B5EF4-FFF2-40B4-BE49-F238E27FC236}">
                <a16:creationId xmlns:a16="http://schemas.microsoft.com/office/drawing/2014/main" id="{A12A53C7-7B90-4E04-8871-C3A9EC414A09}"/>
              </a:ext>
            </a:extLst>
          </p:cNvPr>
          <p:cNvPicPr/>
          <p:nvPr/>
        </p:nvPicPr>
        <p:blipFill>
          <a:blip r:embed="rId2"/>
          <a:stretch>
            <a:fillRect/>
          </a:stretch>
        </p:blipFill>
        <p:spPr>
          <a:xfrm>
            <a:off x="821626" y="1450848"/>
            <a:ext cx="7621168" cy="1682496"/>
          </a:xfrm>
          <a:prstGeom prst="rect">
            <a:avLst/>
          </a:prstGeom>
        </p:spPr>
      </p:pic>
      <p:pic>
        <p:nvPicPr>
          <p:cNvPr id="8" name="Imagen 7">
            <a:extLst>
              <a:ext uri="{FF2B5EF4-FFF2-40B4-BE49-F238E27FC236}">
                <a16:creationId xmlns:a16="http://schemas.microsoft.com/office/drawing/2014/main" id="{C1C8E44B-B525-4621-8B5A-5915F57D368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130296" y="2994878"/>
            <a:ext cx="2225040" cy="30264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76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12</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951546" y="630290"/>
            <a:ext cx="1732205"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Modulo emisor </a:t>
            </a:r>
          </a:p>
        </p:txBody>
      </p:sp>
      <p:pic>
        <p:nvPicPr>
          <p:cNvPr id="6" name="Imagen 5">
            <a:extLst>
              <a:ext uri="{FF2B5EF4-FFF2-40B4-BE49-F238E27FC236}">
                <a16:creationId xmlns:a16="http://schemas.microsoft.com/office/drawing/2014/main" id="{5E79F0C5-09EA-4BF1-BE44-9555BB93E56B}"/>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517410" y="1349422"/>
            <a:ext cx="6258116" cy="4344242"/>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F1B94FB6-2A28-491A-B942-353C8BE38FB9}"/>
              </a:ext>
            </a:extLst>
          </p:cNvPr>
          <p:cNvPicPr/>
          <p:nvPr/>
        </p:nvPicPr>
        <p:blipFill>
          <a:blip r:embed="rId3" cstate="email">
            <a:extLst>
              <a:ext uri="{28A0092B-C50C-407E-A947-70E740481C1C}">
                <a14:useLocalDpi xmlns:a14="http://schemas.microsoft.com/office/drawing/2010/main"/>
              </a:ext>
            </a:extLst>
          </a:blip>
          <a:stretch>
            <a:fillRect/>
          </a:stretch>
        </p:blipFill>
        <p:spPr>
          <a:xfrm>
            <a:off x="5775210" y="3288237"/>
            <a:ext cx="2971800" cy="2305685"/>
          </a:xfrm>
          <a:prstGeom prst="rect">
            <a:avLst/>
          </a:prstGeom>
        </p:spPr>
      </p:pic>
    </p:spTree>
    <p:extLst>
      <p:ext uri="{BB962C8B-B14F-4D97-AF65-F5344CB8AC3E}">
        <p14:creationId xmlns:p14="http://schemas.microsoft.com/office/powerpoint/2010/main" val="373250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13</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555926" y="832458"/>
            <a:ext cx="1894749" cy="369332"/>
          </a:xfrm>
          <a:prstGeom prst="rect">
            <a:avLst/>
          </a:prstGeom>
        </p:spPr>
        <p:txBody>
          <a:bodyPr wrap="none">
            <a:spAutoFit/>
          </a:bodyPr>
          <a:lstStyle/>
          <a:p>
            <a:pPr marL="0" indent="0" algn="just">
              <a:buNone/>
            </a:pPr>
            <a:r>
              <a:rPr lang="es-ES" b="1" dirty="0">
                <a:solidFill>
                  <a:srgbClr val="336600"/>
                </a:solidFill>
                <a:latin typeface="Times New Roman" panose="02020603050405020304" pitchFamily="18" charset="0"/>
                <a:cs typeface="Times New Roman" panose="02020603050405020304" pitchFamily="18" charset="0"/>
              </a:rPr>
              <a:t>Modulo receptor</a:t>
            </a:r>
            <a:endParaRPr lang="es-EC" b="1" dirty="0">
              <a:solidFill>
                <a:srgbClr val="336600"/>
              </a:solidFill>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24B9AE7A-85AF-4547-BFC1-132B0800E813}"/>
              </a:ext>
            </a:extLst>
          </p:cNvPr>
          <p:cNvPicPr/>
          <p:nvPr/>
        </p:nvPicPr>
        <p:blipFill>
          <a:blip r:embed="rId2"/>
          <a:stretch>
            <a:fillRect/>
          </a:stretch>
        </p:blipFill>
        <p:spPr>
          <a:xfrm>
            <a:off x="1363694" y="1840993"/>
            <a:ext cx="6416611" cy="1444180"/>
          </a:xfrm>
          <a:prstGeom prst="rect">
            <a:avLst/>
          </a:prstGeom>
        </p:spPr>
      </p:pic>
      <p:pic>
        <p:nvPicPr>
          <p:cNvPr id="7" name="Imagen 6">
            <a:extLst>
              <a:ext uri="{FF2B5EF4-FFF2-40B4-BE49-F238E27FC236}">
                <a16:creationId xmlns:a16="http://schemas.microsoft.com/office/drawing/2014/main" id="{721E88A8-7330-4DB4-83D1-55019342784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059644" y="3761804"/>
            <a:ext cx="2782062" cy="1633156"/>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EB918139-C199-4D3B-8A86-D52E98ED50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2296" y="3545090"/>
            <a:ext cx="1691787" cy="2149026"/>
          </a:xfrm>
          <a:prstGeom prst="rect">
            <a:avLst/>
          </a:prstGeom>
        </p:spPr>
      </p:pic>
    </p:spTree>
    <p:extLst>
      <p:ext uri="{BB962C8B-B14F-4D97-AF65-F5344CB8AC3E}">
        <p14:creationId xmlns:p14="http://schemas.microsoft.com/office/powerpoint/2010/main" val="3871679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13</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555926" y="832458"/>
            <a:ext cx="1894749" cy="369332"/>
          </a:xfrm>
          <a:prstGeom prst="rect">
            <a:avLst/>
          </a:prstGeom>
        </p:spPr>
        <p:txBody>
          <a:bodyPr wrap="none">
            <a:spAutoFit/>
          </a:bodyPr>
          <a:lstStyle/>
          <a:p>
            <a:pPr marL="0" indent="0" algn="just">
              <a:buNone/>
            </a:pPr>
            <a:r>
              <a:rPr lang="es-ES" b="1" dirty="0">
                <a:solidFill>
                  <a:srgbClr val="336600"/>
                </a:solidFill>
                <a:latin typeface="Times New Roman" panose="02020603050405020304" pitchFamily="18" charset="0"/>
                <a:cs typeface="Times New Roman" panose="02020603050405020304" pitchFamily="18" charset="0"/>
              </a:rPr>
              <a:t>Modulo receptor</a:t>
            </a:r>
            <a:endParaRPr lang="es-EC" b="1" dirty="0">
              <a:solidFill>
                <a:srgbClr val="336600"/>
              </a:solidFill>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D8823D42-4408-4329-B7E7-B6518CF324B2}"/>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999744" y="1673425"/>
            <a:ext cx="5620512" cy="3947087"/>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7EC7F0E5-319D-44F0-9312-0C09F7D7BF80}"/>
              </a:ext>
            </a:extLst>
          </p:cNvPr>
          <p:cNvPicPr/>
          <p:nvPr/>
        </p:nvPicPr>
        <p:blipFill>
          <a:blip r:embed="rId3" cstate="email">
            <a:extLst>
              <a:ext uri="{28A0092B-C50C-407E-A947-70E740481C1C}">
                <a14:useLocalDpi xmlns:a14="http://schemas.microsoft.com/office/drawing/2010/main"/>
              </a:ext>
            </a:extLst>
          </a:blip>
          <a:stretch>
            <a:fillRect/>
          </a:stretch>
        </p:blipFill>
        <p:spPr>
          <a:xfrm>
            <a:off x="6620256" y="1614635"/>
            <a:ext cx="2308860" cy="1846580"/>
          </a:xfrm>
          <a:prstGeom prst="rect">
            <a:avLst/>
          </a:prstGeom>
        </p:spPr>
      </p:pic>
    </p:spTree>
    <p:extLst>
      <p:ext uri="{BB962C8B-B14F-4D97-AF65-F5344CB8AC3E}">
        <p14:creationId xmlns:p14="http://schemas.microsoft.com/office/powerpoint/2010/main" val="3596912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13</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282386" y="868156"/>
            <a:ext cx="3106620" cy="369332"/>
          </a:xfrm>
          <a:prstGeom prst="rect">
            <a:avLst/>
          </a:prstGeom>
        </p:spPr>
        <p:txBody>
          <a:bodyPr wrap="none">
            <a:spAutoFit/>
          </a:bodyPr>
          <a:lstStyle/>
          <a:p>
            <a:pPr marL="0" indent="0" algn="just">
              <a:buNone/>
            </a:pPr>
            <a:r>
              <a:rPr lang="es-ES" b="1" dirty="0">
                <a:solidFill>
                  <a:srgbClr val="336600"/>
                </a:solidFill>
                <a:latin typeface="Times New Roman" panose="02020603050405020304" pitchFamily="18" charset="0"/>
                <a:cs typeface="Times New Roman" panose="02020603050405020304" pitchFamily="18" charset="0"/>
              </a:rPr>
              <a:t>Pasarela de datos hacia la red</a:t>
            </a:r>
            <a:endParaRPr lang="es-EC" b="1" dirty="0">
              <a:solidFill>
                <a:srgbClr val="336600"/>
              </a:solidFill>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4D6E763F-2280-4AD8-8EB0-3B6930AB7EC5}"/>
              </a:ext>
            </a:extLst>
          </p:cNvPr>
          <p:cNvPicPr/>
          <p:nvPr/>
        </p:nvPicPr>
        <p:blipFill>
          <a:blip r:embed="rId2" cstate="email">
            <a:extLst>
              <a:ext uri="{28A0092B-C50C-407E-A947-70E740481C1C}">
                <a14:useLocalDpi xmlns:a14="http://schemas.microsoft.com/office/drawing/2010/main"/>
              </a:ext>
            </a:extLst>
          </a:blip>
          <a:stretch>
            <a:fillRect/>
          </a:stretch>
        </p:blipFill>
        <p:spPr>
          <a:xfrm>
            <a:off x="705968" y="1673424"/>
            <a:ext cx="7243216" cy="3495983"/>
          </a:xfrm>
          <a:prstGeom prst="rect">
            <a:avLst/>
          </a:prstGeom>
        </p:spPr>
      </p:pic>
    </p:spTree>
    <p:extLst>
      <p:ext uri="{BB962C8B-B14F-4D97-AF65-F5344CB8AC3E}">
        <p14:creationId xmlns:p14="http://schemas.microsoft.com/office/powerpoint/2010/main" val="129109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13</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771945" y="868156"/>
            <a:ext cx="2127505" cy="369332"/>
          </a:xfrm>
          <a:prstGeom prst="rect">
            <a:avLst/>
          </a:prstGeom>
        </p:spPr>
        <p:txBody>
          <a:bodyPr wrap="none">
            <a:spAutoFit/>
          </a:bodyPr>
          <a:lstStyle/>
          <a:p>
            <a:pPr marL="0" indent="0" algn="just">
              <a:buNone/>
            </a:pPr>
            <a:r>
              <a:rPr lang="es-ES" b="1" dirty="0">
                <a:solidFill>
                  <a:srgbClr val="336600"/>
                </a:solidFill>
                <a:latin typeface="Times New Roman" panose="02020603050405020304" pitchFamily="18" charset="0"/>
                <a:cs typeface="Times New Roman" panose="02020603050405020304" pitchFamily="18" charset="0"/>
              </a:rPr>
              <a:t>Plataforma Ubidots</a:t>
            </a:r>
            <a:endParaRPr lang="es-EC" b="1" dirty="0">
              <a:solidFill>
                <a:srgbClr val="336600"/>
              </a:solidFill>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0606D44D-154F-4370-A5DC-EB92F090CCB7}"/>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352983" y="1927991"/>
            <a:ext cx="3620946" cy="626090"/>
          </a:xfrm>
          <a:prstGeom prst="rect">
            <a:avLst/>
          </a:prstGeom>
        </p:spPr>
      </p:pic>
      <p:pic>
        <p:nvPicPr>
          <p:cNvPr id="10" name="Imagen 9">
            <a:extLst>
              <a:ext uri="{FF2B5EF4-FFF2-40B4-BE49-F238E27FC236}">
                <a16:creationId xmlns:a16="http://schemas.microsoft.com/office/drawing/2014/main" id="{33D1C474-08D0-47A9-BBB7-CF454C87B5F9}"/>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4572000" y="1673425"/>
            <a:ext cx="4463739" cy="1148420"/>
          </a:xfrm>
          <a:prstGeom prst="rect">
            <a:avLst/>
          </a:prstGeom>
        </p:spPr>
      </p:pic>
      <p:pic>
        <p:nvPicPr>
          <p:cNvPr id="11" name="Imagen 10">
            <a:extLst>
              <a:ext uri="{FF2B5EF4-FFF2-40B4-BE49-F238E27FC236}">
                <a16:creationId xmlns:a16="http://schemas.microsoft.com/office/drawing/2014/main" id="{8D7BA412-E92E-4973-BC1A-7540B89D6558}"/>
              </a:ext>
            </a:extLst>
          </p:cNvPr>
          <p:cNvPicPr/>
          <p:nvPr/>
        </p:nvPicPr>
        <p:blipFill>
          <a:blip r:embed="rId4" cstate="email">
            <a:extLst>
              <a:ext uri="{28A0092B-C50C-407E-A947-70E740481C1C}">
                <a14:useLocalDpi xmlns:a14="http://schemas.microsoft.com/office/drawing/2010/main"/>
              </a:ext>
            </a:extLst>
          </a:blip>
          <a:stretch>
            <a:fillRect/>
          </a:stretch>
        </p:blipFill>
        <p:spPr>
          <a:xfrm>
            <a:off x="2163456" y="3512348"/>
            <a:ext cx="4329795" cy="2578100"/>
          </a:xfrm>
          <a:prstGeom prst="rect">
            <a:avLst/>
          </a:prstGeom>
        </p:spPr>
      </p:pic>
      <p:sp>
        <p:nvSpPr>
          <p:cNvPr id="5" name="Flecha: a la derecha 4">
            <a:extLst>
              <a:ext uri="{FF2B5EF4-FFF2-40B4-BE49-F238E27FC236}">
                <a16:creationId xmlns:a16="http://schemas.microsoft.com/office/drawing/2014/main" id="{E819A5CF-A41B-4E20-AFCF-76F82CC9CC72}"/>
              </a:ext>
            </a:extLst>
          </p:cNvPr>
          <p:cNvSpPr/>
          <p:nvPr/>
        </p:nvSpPr>
        <p:spPr>
          <a:xfrm>
            <a:off x="4053526" y="2105644"/>
            <a:ext cx="414779" cy="44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echa: a la derecha 11">
            <a:extLst>
              <a:ext uri="{FF2B5EF4-FFF2-40B4-BE49-F238E27FC236}">
                <a16:creationId xmlns:a16="http://schemas.microsoft.com/office/drawing/2014/main" id="{FDBAFCDC-0583-49BC-911E-8ED0953B6C71}"/>
              </a:ext>
            </a:extLst>
          </p:cNvPr>
          <p:cNvSpPr/>
          <p:nvPr/>
        </p:nvSpPr>
        <p:spPr>
          <a:xfrm rot="7302561">
            <a:off x="5297939" y="2904385"/>
            <a:ext cx="527964" cy="44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387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13</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771945" y="868156"/>
            <a:ext cx="2127505" cy="369332"/>
          </a:xfrm>
          <a:prstGeom prst="rect">
            <a:avLst/>
          </a:prstGeom>
        </p:spPr>
        <p:txBody>
          <a:bodyPr wrap="none">
            <a:spAutoFit/>
          </a:bodyPr>
          <a:lstStyle/>
          <a:p>
            <a:pPr marL="0" indent="0" algn="just">
              <a:buNone/>
            </a:pPr>
            <a:r>
              <a:rPr lang="es-ES" b="1" dirty="0">
                <a:solidFill>
                  <a:srgbClr val="336600"/>
                </a:solidFill>
                <a:latin typeface="Times New Roman" panose="02020603050405020304" pitchFamily="18" charset="0"/>
                <a:cs typeface="Times New Roman" panose="02020603050405020304" pitchFamily="18" charset="0"/>
              </a:rPr>
              <a:t>Plataforma Ubidots</a:t>
            </a:r>
            <a:endParaRPr lang="es-EC" b="1" dirty="0">
              <a:solidFill>
                <a:srgbClr val="336600"/>
              </a:solidFill>
              <a:latin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id="{513B9FBD-0227-467C-A484-6E386638BD19}"/>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517411" y="1461028"/>
            <a:ext cx="8229599" cy="4135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8013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241674" y="534680"/>
            <a:ext cx="3707105"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Escenario de pruebas - Pluviómetro</a:t>
            </a:r>
          </a:p>
        </p:txBody>
      </p:sp>
      <p:pic>
        <p:nvPicPr>
          <p:cNvPr id="6" name="Imagen 5">
            <a:extLst>
              <a:ext uri="{FF2B5EF4-FFF2-40B4-BE49-F238E27FC236}">
                <a16:creationId xmlns:a16="http://schemas.microsoft.com/office/drawing/2014/main" id="{B8DFABD2-E7C2-4E71-B8A7-36E3E3E140B0}"/>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290714" y="1317396"/>
            <a:ext cx="4209775" cy="42232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48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a:t>1</a:t>
            </a:r>
            <a:endParaRPr lang="es-ES"/>
          </a:p>
        </p:txBody>
      </p:sp>
      <p:sp>
        <p:nvSpPr>
          <p:cNvPr id="9" name="Título 1"/>
          <p:cNvSpPr txBox="1">
            <a:spLocks/>
          </p:cNvSpPr>
          <p:nvPr/>
        </p:nvSpPr>
        <p:spPr>
          <a:xfrm>
            <a:off x="-3323" y="434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latin typeface="Palatino Linotype" panose="02040502050505030304" pitchFamily="18" charset="0"/>
              </a:rPr>
              <a:t>Antecedentes</a:t>
            </a:r>
            <a:endParaRPr lang="en-US" sz="2800" dirty="0">
              <a:latin typeface="Palatino Linotype" panose="02040502050505030304" pitchFamily="18" charset="0"/>
            </a:endParaRPr>
          </a:p>
        </p:txBody>
      </p:sp>
      <p:sp>
        <p:nvSpPr>
          <p:cNvPr id="10" name="CuadroTexto 9"/>
          <p:cNvSpPr txBox="1"/>
          <p:nvPr/>
        </p:nvSpPr>
        <p:spPr>
          <a:xfrm>
            <a:off x="802215" y="1049802"/>
            <a:ext cx="2355513" cy="307777"/>
          </a:xfrm>
          <a:prstGeom prst="rect">
            <a:avLst/>
          </a:prstGeom>
          <a:noFill/>
        </p:spPr>
        <p:txBody>
          <a:bodyPr wrap="square" rtlCol="0">
            <a:spAutoFit/>
          </a:bodyPr>
          <a:lstStyle/>
          <a:p>
            <a:pPr algn="just"/>
            <a:r>
              <a:rPr lang="es-EC" sz="1400" dirty="0"/>
              <a:t>IoT(Internet </a:t>
            </a:r>
            <a:r>
              <a:rPr lang="es-EC" sz="1400" dirty="0" err="1"/>
              <a:t>of</a:t>
            </a:r>
            <a:r>
              <a:rPr lang="es-EC" sz="1400" dirty="0"/>
              <a:t> </a:t>
            </a:r>
            <a:r>
              <a:rPr lang="es-EC" sz="1400" dirty="0" err="1"/>
              <a:t>the</a:t>
            </a:r>
            <a:r>
              <a:rPr lang="es-EC" sz="1400" dirty="0"/>
              <a:t> </a:t>
            </a:r>
            <a:r>
              <a:rPr lang="es-EC" sz="1400" dirty="0" err="1"/>
              <a:t>Things</a:t>
            </a:r>
            <a:r>
              <a:rPr lang="es-EC" sz="1400" dirty="0"/>
              <a:t>)</a:t>
            </a:r>
            <a:endParaRPr lang="en-US" sz="1400" dirty="0"/>
          </a:p>
        </p:txBody>
      </p:sp>
      <p:pic>
        <p:nvPicPr>
          <p:cNvPr id="1026" name="Picture 2" descr="Soluciones IoT – Controltek | Softron">
            <a:extLst>
              <a:ext uri="{FF2B5EF4-FFF2-40B4-BE49-F238E27FC236}">
                <a16:creationId xmlns:a16="http://schemas.microsoft.com/office/drawing/2014/main" id="{FABC4AE2-3736-4D66-8DDE-41375BDF3D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9031" y="1503561"/>
            <a:ext cx="2890089" cy="2028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book: LPWAN, las redes del IoT">
            <a:extLst>
              <a:ext uri="{FF2B5EF4-FFF2-40B4-BE49-F238E27FC236}">
                <a16:creationId xmlns:a16="http://schemas.microsoft.com/office/drawing/2014/main" id="{3D828E79-FB27-45F0-887F-EEE1257875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2520" y="1799708"/>
            <a:ext cx="4262905" cy="143651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3323F1DA-EB12-42F2-8CC1-8B284A503B01}"/>
              </a:ext>
            </a:extLst>
          </p:cNvPr>
          <p:cNvSpPr txBox="1"/>
          <p:nvPr/>
        </p:nvSpPr>
        <p:spPr>
          <a:xfrm>
            <a:off x="5538807" y="1078742"/>
            <a:ext cx="2355513" cy="307777"/>
          </a:xfrm>
          <a:prstGeom prst="rect">
            <a:avLst/>
          </a:prstGeom>
          <a:noFill/>
        </p:spPr>
        <p:txBody>
          <a:bodyPr wrap="square" rtlCol="0">
            <a:spAutoFit/>
          </a:bodyPr>
          <a:lstStyle/>
          <a:p>
            <a:pPr algn="just"/>
            <a:r>
              <a:rPr lang="es-EC" sz="1400" dirty="0"/>
              <a:t>Redes LPWAN</a:t>
            </a:r>
            <a:endParaRPr lang="en-US" sz="1400" dirty="0"/>
          </a:p>
        </p:txBody>
      </p:sp>
      <p:pic>
        <p:nvPicPr>
          <p:cNvPr id="16" name="Imagen 15">
            <a:extLst>
              <a:ext uri="{FF2B5EF4-FFF2-40B4-BE49-F238E27FC236}">
                <a16:creationId xmlns:a16="http://schemas.microsoft.com/office/drawing/2014/main" id="{9F046439-3A20-4F84-9FBA-598CE8D914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6980" y="4055265"/>
            <a:ext cx="3378445" cy="1530959"/>
          </a:xfrm>
          <a:prstGeom prst="rect">
            <a:avLst/>
          </a:prstGeom>
        </p:spPr>
      </p:pic>
      <p:pic>
        <p:nvPicPr>
          <p:cNvPr id="20" name="Imagen 19">
            <a:extLst>
              <a:ext uri="{FF2B5EF4-FFF2-40B4-BE49-F238E27FC236}">
                <a16:creationId xmlns:a16="http://schemas.microsoft.com/office/drawing/2014/main" id="{E7666669-B1DD-4E3C-8428-A1DC320D23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983" y="4055265"/>
            <a:ext cx="3825550" cy="2002221"/>
          </a:xfrm>
          <a:prstGeom prst="rect">
            <a:avLst/>
          </a:prstGeom>
        </p:spPr>
      </p:pic>
      <p:sp>
        <p:nvSpPr>
          <p:cNvPr id="24" name="CuadroTexto 23">
            <a:extLst>
              <a:ext uri="{FF2B5EF4-FFF2-40B4-BE49-F238E27FC236}">
                <a16:creationId xmlns:a16="http://schemas.microsoft.com/office/drawing/2014/main" id="{2A446CB9-1F22-4548-ACD9-F0A433FC968A}"/>
              </a:ext>
            </a:extLst>
          </p:cNvPr>
          <p:cNvSpPr txBox="1"/>
          <p:nvPr/>
        </p:nvSpPr>
        <p:spPr>
          <a:xfrm>
            <a:off x="802214" y="3873965"/>
            <a:ext cx="2355513" cy="307777"/>
          </a:xfrm>
          <a:prstGeom prst="rect">
            <a:avLst/>
          </a:prstGeom>
          <a:noFill/>
        </p:spPr>
        <p:txBody>
          <a:bodyPr wrap="square" rtlCol="0">
            <a:spAutoFit/>
          </a:bodyPr>
          <a:lstStyle/>
          <a:p>
            <a:pPr algn="just"/>
            <a:r>
              <a:rPr lang="es-EC" sz="1400" dirty="0"/>
              <a:t>Placa de Adquisición</a:t>
            </a:r>
            <a:endParaRPr lang="en-US" sz="1400" dirty="0"/>
          </a:p>
        </p:txBody>
      </p:sp>
      <p:sp>
        <p:nvSpPr>
          <p:cNvPr id="25" name="CuadroTexto 24">
            <a:extLst>
              <a:ext uri="{FF2B5EF4-FFF2-40B4-BE49-F238E27FC236}">
                <a16:creationId xmlns:a16="http://schemas.microsoft.com/office/drawing/2014/main" id="{88823C2C-9D3B-439F-AB61-271F9512A63D}"/>
              </a:ext>
            </a:extLst>
          </p:cNvPr>
          <p:cNvSpPr txBox="1"/>
          <p:nvPr/>
        </p:nvSpPr>
        <p:spPr>
          <a:xfrm>
            <a:off x="5516412" y="3649407"/>
            <a:ext cx="2355513" cy="307777"/>
          </a:xfrm>
          <a:prstGeom prst="rect">
            <a:avLst/>
          </a:prstGeom>
          <a:noFill/>
        </p:spPr>
        <p:txBody>
          <a:bodyPr wrap="square" rtlCol="0">
            <a:spAutoFit/>
          </a:bodyPr>
          <a:lstStyle/>
          <a:p>
            <a:pPr algn="just"/>
            <a:r>
              <a:rPr lang="es-EC" sz="1400" dirty="0"/>
              <a:t>Pluviómetros comerciales</a:t>
            </a:r>
            <a:endParaRPr lang="en-US" sz="1400" dirty="0"/>
          </a:p>
        </p:txBody>
      </p:sp>
    </p:spTree>
    <p:extLst>
      <p:ext uri="{BB962C8B-B14F-4D97-AF65-F5344CB8AC3E}">
        <p14:creationId xmlns:p14="http://schemas.microsoft.com/office/powerpoint/2010/main" val="278031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1741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14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377582" y="534680"/>
            <a:ext cx="4194418"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Prueba de funcionamiento - Pluviómetro</a:t>
            </a:r>
          </a:p>
        </p:txBody>
      </p:sp>
      <p:graphicFrame>
        <p:nvGraphicFramePr>
          <p:cNvPr id="5" name="Tabla 4">
            <a:extLst>
              <a:ext uri="{FF2B5EF4-FFF2-40B4-BE49-F238E27FC236}">
                <a16:creationId xmlns:a16="http://schemas.microsoft.com/office/drawing/2014/main" id="{283D3D91-E9EA-401F-8578-FB329AA0EB16}"/>
              </a:ext>
            </a:extLst>
          </p:cNvPr>
          <p:cNvGraphicFramePr>
            <a:graphicFrameLocks noGrp="1"/>
          </p:cNvGraphicFramePr>
          <p:nvPr>
            <p:extLst>
              <p:ext uri="{D42A27DB-BD31-4B8C-83A1-F6EECF244321}">
                <p14:modId xmlns:p14="http://schemas.microsoft.com/office/powerpoint/2010/main" val="1429703716"/>
              </p:ext>
            </p:extLst>
          </p:nvPr>
        </p:nvGraphicFramePr>
        <p:xfrm>
          <a:off x="1640265" y="1138745"/>
          <a:ext cx="5410984" cy="4882536"/>
        </p:xfrm>
        <a:graphic>
          <a:graphicData uri="http://schemas.openxmlformats.org/drawingml/2006/table">
            <a:tbl>
              <a:tblPr firstRow="1" firstCol="1" bandRow="1">
                <a:tableStyleId>{93296810-A885-4BE3-A3E7-6D5BEEA58F35}</a:tableStyleId>
              </a:tblPr>
              <a:tblGrid>
                <a:gridCol w="1175039">
                  <a:extLst>
                    <a:ext uri="{9D8B030D-6E8A-4147-A177-3AD203B41FA5}">
                      <a16:colId xmlns:a16="http://schemas.microsoft.com/office/drawing/2014/main" val="1326814113"/>
                    </a:ext>
                  </a:extLst>
                </a:gridCol>
                <a:gridCol w="1537706">
                  <a:extLst>
                    <a:ext uri="{9D8B030D-6E8A-4147-A177-3AD203B41FA5}">
                      <a16:colId xmlns:a16="http://schemas.microsoft.com/office/drawing/2014/main" val="309961806"/>
                    </a:ext>
                  </a:extLst>
                </a:gridCol>
                <a:gridCol w="899413">
                  <a:extLst>
                    <a:ext uri="{9D8B030D-6E8A-4147-A177-3AD203B41FA5}">
                      <a16:colId xmlns:a16="http://schemas.microsoft.com/office/drawing/2014/main" val="1930851307"/>
                    </a:ext>
                  </a:extLst>
                </a:gridCol>
                <a:gridCol w="899413">
                  <a:extLst>
                    <a:ext uri="{9D8B030D-6E8A-4147-A177-3AD203B41FA5}">
                      <a16:colId xmlns:a16="http://schemas.microsoft.com/office/drawing/2014/main" val="3766483592"/>
                    </a:ext>
                  </a:extLst>
                </a:gridCol>
                <a:gridCol w="899413">
                  <a:extLst>
                    <a:ext uri="{9D8B030D-6E8A-4147-A177-3AD203B41FA5}">
                      <a16:colId xmlns:a16="http://schemas.microsoft.com/office/drawing/2014/main" val="1738610023"/>
                    </a:ext>
                  </a:extLst>
                </a:gridCol>
              </a:tblGrid>
              <a:tr h="406878">
                <a:tc>
                  <a:txBody>
                    <a:bodyPr/>
                    <a:lstStyle/>
                    <a:p>
                      <a:pPr algn="ctr"/>
                      <a:r>
                        <a:rPr lang="es-EC" sz="1100" dirty="0">
                          <a:effectLst/>
                        </a:rPr>
                        <a:t>Volumen teórico ml </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Volumen experimental ml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Distancia       cm</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Altura               mm</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 Error Volumen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469195536"/>
                  </a:ext>
                </a:extLst>
              </a:tr>
              <a:tr h="203439">
                <a:tc>
                  <a:txBody>
                    <a:bodyPr/>
                    <a:lstStyle/>
                    <a:p>
                      <a:pPr algn="ctr"/>
                      <a:r>
                        <a:rPr lang="es-EC" sz="1100">
                          <a:effectLst/>
                        </a:rPr>
                        <a:t>15,00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-1,89</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15,65</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-0,50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112,60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85071816"/>
                  </a:ext>
                </a:extLst>
              </a:tr>
              <a:tr h="203439">
                <a:tc>
                  <a:txBody>
                    <a:bodyPr/>
                    <a:lstStyle/>
                    <a:p>
                      <a:pPr algn="ctr"/>
                      <a:r>
                        <a:rPr lang="es-EC" sz="1100">
                          <a:effectLst/>
                        </a:rPr>
                        <a:t>25,00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23,77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14,98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6,20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4,92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867995072"/>
                  </a:ext>
                </a:extLst>
              </a:tr>
              <a:tr h="203439">
                <a:tc>
                  <a:txBody>
                    <a:bodyPr/>
                    <a:lstStyle/>
                    <a:p>
                      <a:pPr algn="ctr"/>
                      <a:r>
                        <a:rPr lang="es-EC" sz="1100">
                          <a:effectLst/>
                        </a:rPr>
                        <a:t>40,00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39,29</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14,58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10,20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1,78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858401684"/>
                  </a:ext>
                </a:extLst>
              </a:tr>
              <a:tr h="203439">
                <a:tc>
                  <a:txBody>
                    <a:bodyPr/>
                    <a:lstStyle/>
                    <a:p>
                      <a:pPr algn="ctr"/>
                      <a:r>
                        <a:rPr lang="es-EC" sz="1100">
                          <a:effectLst/>
                        </a:rPr>
                        <a:t>55,00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53,47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14,21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13,90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2,78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260401073"/>
                  </a:ext>
                </a:extLst>
              </a:tr>
              <a:tr h="203439">
                <a:tc>
                  <a:txBody>
                    <a:bodyPr/>
                    <a:lstStyle/>
                    <a:p>
                      <a:pPr algn="ctr"/>
                      <a:r>
                        <a:rPr lang="es-EC" sz="1100">
                          <a:effectLst/>
                        </a:rPr>
                        <a:t>60,00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60,90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15,80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14,02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1,50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474952307"/>
                  </a:ext>
                </a:extLst>
              </a:tr>
              <a:tr h="203439">
                <a:tc>
                  <a:txBody>
                    <a:bodyPr/>
                    <a:lstStyle/>
                    <a:p>
                      <a:pPr algn="ctr"/>
                      <a:r>
                        <a:rPr lang="es-EC" sz="1100">
                          <a:effectLst/>
                        </a:rPr>
                        <a:t>75,00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75,08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13,65</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19,50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0,11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093489580"/>
                  </a:ext>
                </a:extLst>
              </a:tr>
              <a:tr h="203439">
                <a:tc>
                  <a:txBody>
                    <a:bodyPr/>
                    <a:lstStyle/>
                    <a:p>
                      <a:pPr algn="ctr"/>
                      <a:r>
                        <a:rPr lang="es-EC" sz="1100">
                          <a:effectLst/>
                        </a:rPr>
                        <a:t>90,00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89,26</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13,28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23,20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0,82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214564350"/>
                  </a:ext>
                </a:extLst>
              </a:tr>
              <a:tr h="203439">
                <a:tc>
                  <a:txBody>
                    <a:bodyPr/>
                    <a:lstStyle/>
                    <a:p>
                      <a:pPr algn="ctr"/>
                      <a:r>
                        <a:rPr lang="es-EC" sz="1100">
                          <a:effectLst/>
                        </a:rPr>
                        <a:t>105,00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105,46</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12,86</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27,40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0,44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748656509"/>
                  </a:ext>
                </a:extLst>
              </a:tr>
              <a:tr h="203439">
                <a:tc>
                  <a:txBody>
                    <a:bodyPr/>
                    <a:lstStyle/>
                    <a:p>
                      <a:pPr algn="ctr"/>
                      <a:r>
                        <a:rPr lang="es-EC" sz="1100">
                          <a:effectLst/>
                        </a:rPr>
                        <a:t>115,00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114,91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12,61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29,90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0,08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114468474"/>
                  </a:ext>
                </a:extLst>
              </a:tr>
              <a:tr h="203439">
                <a:tc>
                  <a:txBody>
                    <a:bodyPr/>
                    <a:lstStyle/>
                    <a:p>
                      <a:pPr algn="ctr"/>
                      <a:r>
                        <a:rPr lang="es-EC" sz="1100">
                          <a:effectLst/>
                        </a:rPr>
                        <a:t>125,00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124,37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12,37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32,30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0,50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916456603"/>
                  </a:ext>
                </a:extLst>
              </a:tr>
              <a:tr h="203439">
                <a:tc>
                  <a:txBody>
                    <a:bodyPr/>
                    <a:lstStyle/>
                    <a:p>
                      <a:pPr algn="ctr"/>
                      <a:r>
                        <a:rPr lang="es-EC" sz="1100">
                          <a:effectLst/>
                        </a:rPr>
                        <a:t>135,00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133,82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12,12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34,80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0,87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544393979"/>
                  </a:ext>
                </a:extLst>
              </a:tr>
              <a:tr h="203439">
                <a:tc>
                  <a:txBody>
                    <a:bodyPr/>
                    <a:lstStyle/>
                    <a:p>
                      <a:pPr algn="ctr"/>
                      <a:r>
                        <a:rPr lang="es-EC" sz="1100">
                          <a:effectLst/>
                        </a:rPr>
                        <a:t>150,00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150,02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11,70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39,00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0,01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00869928"/>
                  </a:ext>
                </a:extLst>
              </a:tr>
              <a:tr h="203439">
                <a:tc>
                  <a:txBody>
                    <a:bodyPr/>
                    <a:lstStyle/>
                    <a:p>
                      <a:pPr algn="ctr"/>
                      <a:r>
                        <a:rPr lang="es-EC" sz="1100">
                          <a:effectLst/>
                        </a:rPr>
                        <a:t>165,00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164,20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11,33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42,70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0,48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572496320"/>
                  </a:ext>
                </a:extLst>
              </a:tr>
              <a:tr h="203439">
                <a:tc>
                  <a:txBody>
                    <a:bodyPr/>
                    <a:lstStyle/>
                    <a:p>
                      <a:pPr algn="ctr"/>
                      <a:r>
                        <a:rPr lang="es-EC" sz="1100">
                          <a:effectLst/>
                        </a:rPr>
                        <a:t>180,00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181,08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10,89</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47,10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0,60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702062419"/>
                  </a:ext>
                </a:extLst>
              </a:tr>
              <a:tr h="203439">
                <a:tc>
                  <a:txBody>
                    <a:bodyPr/>
                    <a:lstStyle/>
                    <a:p>
                      <a:pPr algn="ctr"/>
                      <a:r>
                        <a:rPr lang="es-EC" sz="1100">
                          <a:effectLst/>
                        </a:rPr>
                        <a:t>195,00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195,26</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10,53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50,70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0,13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877997494"/>
                  </a:ext>
                </a:extLst>
              </a:tr>
              <a:tr h="203439">
                <a:tc>
                  <a:txBody>
                    <a:bodyPr/>
                    <a:lstStyle/>
                    <a:p>
                      <a:pPr algn="ctr"/>
                      <a:r>
                        <a:rPr lang="es-EC" sz="1100">
                          <a:effectLst/>
                        </a:rPr>
                        <a:t>210,00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225,64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9,74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58,60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7,45</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068335771"/>
                  </a:ext>
                </a:extLst>
              </a:tr>
              <a:tr h="203439">
                <a:tc>
                  <a:txBody>
                    <a:bodyPr/>
                    <a:lstStyle/>
                    <a:p>
                      <a:pPr algn="ctr"/>
                      <a:r>
                        <a:rPr lang="es-EC" sz="1100">
                          <a:effectLst/>
                        </a:rPr>
                        <a:t>225,00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239,82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9,37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62,30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6,59</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420405949"/>
                  </a:ext>
                </a:extLst>
              </a:tr>
              <a:tr h="203439">
                <a:tc>
                  <a:txBody>
                    <a:bodyPr/>
                    <a:lstStyle/>
                    <a:p>
                      <a:pPr algn="ctr"/>
                      <a:r>
                        <a:rPr lang="es-EC" sz="1100">
                          <a:effectLst/>
                        </a:rPr>
                        <a:t>240,00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237,12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9,44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61,60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1,20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557337595"/>
                  </a:ext>
                </a:extLst>
              </a:tr>
              <a:tr h="203439">
                <a:tc>
                  <a:txBody>
                    <a:bodyPr/>
                    <a:lstStyle/>
                    <a:p>
                      <a:pPr algn="ctr"/>
                      <a:r>
                        <a:rPr lang="es-EC" sz="1100">
                          <a:effectLst/>
                        </a:rPr>
                        <a:t>265,00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260,75</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8,82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dirty="0">
                          <a:effectLst/>
                        </a:rPr>
                        <a:t>67,80</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1,60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708612677"/>
                  </a:ext>
                </a:extLst>
              </a:tr>
              <a:tr h="203439">
                <a:tc>
                  <a:txBody>
                    <a:bodyPr/>
                    <a:lstStyle/>
                    <a:p>
                      <a:pPr algn="ctr"/>
                      <a:r>
                        <a:rPr lang="es-EC" sz="1100">
                          <a:effectLst/>
                        </a:rPr>
                        <a:t>295,00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274,93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8,46</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dirty="0">
                          <a:effectLst/>
                        </a:rPr>
                        <a:t>71,40</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dirty="0">
                          <a:effectLst/>
                        </a:rPr>
                        <a:t>6,80</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145921118"/>
                  </a:ext>
                </a:extLst>
              </a:tr>
              <a:tr h="203439">
                <a:tc>
                  <a:txBody>
                    <a:bodyPr/>
                    <a:lstStyle/>
                    <a:p>
                      <a:pPr algn="ctr"/>
                      <a:r>
                        <a:rPr lang="es-EC" sz="1100">
                          <a:effectLst/>
                        </a:rPr>
                        <a:t>325,00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285,06</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8,21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dirty="0">
                          <a:effectLst/>
                        </a:rPr>
                        <a:t>73,90</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12,29</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093776164"/>
                  </a:ext>
                </a:extLst>
              </a:tr>
              <a:tr h="203439">
                <a:tc>
                  <a:txBody>
                    <a:bodyPr/>
                    <a:lstStyle/>
                    <a:p>
                      <a:pPr algn="ctr"/>
                      <a:r>
                        <a:rPr lang="es-EC" sz="1100">
                          <a:effectLst/>
                        </a:rPr>
                        <a:t>360,00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326,92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a:effectLst/>
                        </a:rPr>
                        <a:t>7,11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dirty="0">
                          <a:effectLst/>
                        </a:rPr>
                        <a:t>84,90</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algn="ctr"/>
                      <a:r>
                        <a:rPr lang="es-EC" sz="1100" dirty="0">
                          <a:effectLst/>
                        </a:rPr>
                        <a:t>9,19</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796951377"/>
                  </a:ext>
                </a:extLst>
              </a:tr>
            </a:tbl>
          </a:graphicData>
        </a:graphic>
      </p:graphicFrame>
    </p:spTree>
    <p:extLst>
      <p:ext uri="{BB962C8B-B14F-4D97-AF65-F5344CB8AC3E}">
        <p14:creationId xmlns:p14="http://schemas.microsoft.com/office/powerpoint/2010/main" val="370726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y Pruebas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dirty="0">
              <a:latin typeface="Palatino Linotype" panose="02040502050505030304" pitchFamily="18" charset="0"/>
            </a:endParaRPr>
          </a:p>
        </p:txBody>
      </p:sp>
      <p:sp>
        <p:nvSpPr>
          <p:cNvPr id="6" name="Rectángulo 5"/>
          <p:cNvSpPr/>
          <p:nvPr/>
        </p:nvSpPr>
        <p:spPr>
          <a:xfrm>
            <a:off x="1261595" y="674893"/>
            <a:ext cx="2031325"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Escenario Urbano </a:t>
            </a:r>
          </a:p>
        </p:txBody>
      </p:sp>
      <p:pic>
        <p:nvPicPr>
          <p:cNvPr id="7" name="Imagen 6">
            <a:extLst>
              <a:ext uri="{FF2B5EF4-FFF2-40B4-BE49-F238E27FC236}">
                <a16:creationId xmlns:a16="http://schemas.microsoft.com/office/drawing/2014/main" id="{07B63849-7D4D-4937-A1CC-174EFBBE67FE}"/>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524738" y="1675708"/>
            <a:ext cx="3855563" cy="3792969"/>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32A60990-BAF8-4E82-92AA-AD6C12AD7397}"/>
              </a:ext>
            </a:extLst>
          </p:cNvPr>
          <p:cNvSpPr txBox="1"/>
          <p:nvPr/>
        </p:nvSpPr>
        <p:spPr>
          <a:xfrm>
            <a:off x="2726570" y="1240178"/>
            <a:ext cx="3855563" cy="307777"/>
          </a:xfrm>
          <a:prstGeom prst="rect">
            <a:avLst/>
          </a:prstGeom>
          <a:noFill/>
        </p:spPr>
        <p:txBody>
          <a:bodyPr wrap="square" rtlCol="0">
            <a:spAutoFit/>
          </a:bodyPr>
          <a:lstStyle/>
          <a:p>
            <a:pPr algn="just"/>
            <a:r>
              <a:rPr lang="es-ES" sz="1400" dirty="0"/>
              <a:t>Ubicación del Gateway en la zona urbana.</a:t>
            </a:r>
            <a:endParaRPr lang="en-US" sz="1400" dirty="0"/>
          </a:p>
        </p:txBody>
      </p:sp>
    </p:spTree>
    <p:extLst>
      <p:ext uri="{BB962C8B-B14F-4D97-AF65-F5344CB8AC3E}">
        <p14:creationId xmlns:p14="http://schemas.microsoft.com/office/powerpoint/2010/main" val="3986965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500 metros área urbana</a:t>
            </a:r>
            <a:br>
              <a:rPr lang="es-EC" sz="2800" dirty="0">
                <a:latin typeface="Palatino Linotype" panose="02040502050505030304" pitchFamily="18" charset="0"/>
              </a:rPr>
            </a:br>
            <a:endParaRPr lang="en-US" sz="2800" dirty="0">
              <a:latin typeface="Palatino Linotype" panose="02040502050505030304" pitchFamily="18" charset="0"/>
            </a:endParaRPr>
          </a:p>
        </p:txBody>
      </p:sp>
      <p:pic>
        <p:nvPicPr>
          <p:cNvPr id="6" name="Imagen 5">
            <a:extLst>
              <a:ext uri="{FF2B5EF4-FFF2-40B4-BE49-F238E27FC236}">
                <a16:creationId xmlns:a16="http://schemas.microsoft.com/office/drawing/2014/main" id="{E9E7CD71-D865-410F-B57A-E9E9C31A95A7}"/>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232314" y="686297"/>
            <a:ext cx="2916240" cy="2500547"/>
          </a:xfrm>
          <a:prstGeom prst="rect">
            <a:avLst/>
          </a:prstGeom>
        </p:spPr>
      </p:pic>
      <p:pic>
        <p:nvPicPr>
          <p:cNvPr id="7" name="Imagen 6">
            <a:extLst>
              <a:ext uri="{FF2B5EF4-FFF2-40B4-BE49-F238E27FC236}">
                <a16:creationId xmlns:a16="http://schemas.microsoft.com/office/drawing/2014/main" id="{18143492-8165-414F-A84E-677B98FEB041}"/>
              </a:ext>
            </a:extLst>
          </p:cNvPr>
          <p:cNvPicPr/>
          <p:nvPr/>
        </p:nvPicPr>
        <p:blipFill>
          <a:blip r:embed="rId3" cstate="email">
            <a:extLst>
              <a:ext uri="{28A0092B-C50C-407E-A947-70E740481C1C}">
                <a14:useLocalDpi xmlns:a14="http://schemas.microsoft.com/office/drawing/2010/main"/>
              </a:ext>
            </a:extLst>
          </a:blip>
          <a:stretch>
            <a:fillRect/>
          </a:stretch>
        </p:blipFill>
        <p:spPr>
          <a:xfrm>
            <a:off x="1229573" y="3429000"/>
            <a:ext cx="5469255" cy="2667000"/>
          </a:xfrm>
          <a:prstGeom prst="rect">
            <a:avLst/>
          </a:prstGeom>
        </p:spPr>
      </p:pic>
      <p:sp>
        <p:nvSpPr>
          <p:cNvPr id="8" name="CuadroTexto 7">
            <a:extLst>
              <a:ext uri="{FF2B5EF4-FFF2-40B4-BE49-F238E27FC236}">
                <a16:creationId xmlns:a16="http://schemas.microsoft.com/office/drawing/2014/main" id="{6A989090-816E-4EC2-83CF-F1229C035C6D}"/>
              </a:ext>
            </a:extLst>
          </p:cNvPr>
          <p:cNvSpPr txBox="1"/>
          <p:nvPr/>
        </p:nvSpPr>
        <p:spPr>
          <a:xfrm>
            <a:off x="3823928" y="1674960"/>
            <a:ext cx="3855563" cy="523220"/>
          </a:xfrm>
          <a:prstGeom prst="rect">
            <a:avLst/>
          </a:prstGeom>
          <a:noFill/>
        </p:spPr>
        <p:txBody>
          <a:bodyPr wrap="square" rtlCol="0">
            <a:spAutoFit/>
          </a:bodyPr>
          <a:lstStyle/>
          <a:p>
            <a:pPr algn="just"/>
            <a:r>
              <a:rPr lang="es-ES" sz="1400" dirty="0"/>
              <a:t>Ubicación del dispositivo emisor a 500 metros en la zona urbana.</a:t>
            </a:r>
            <a:endParaRPr lang="en-US" sz="1400" dirty="0"/>
          </a:p>
        </p:txBody>
      </p:sp>
    </p:spTree>
    <p:extLst>
      <p:ext uri="{BB962C8B-B14F-4D97-AF65-F5344CB8AC3E}">
        <p14:creationId xmlns:p14="http://schemas.microsoft.com/office/powerpoint/2010/main" val="2298144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500 metros área urbana SF7</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2" name="Tabla 1">
            <a:extLst>
              <a:ext uri="{FF2B5EF4-FFF2-40B4-BE49-F238E27FC236}">
                <a16:creationId xmlns:a16="http://schemas.microsoft.com/office/drawing/2014/main" id="{C68EE295-646A-4C27-85ED-1151994CBC1D}"/>
              </a:ext>
            </a:extLst>
          </p:cNvPr>
          <p:cNvGraphicFramePr>
            <a:graphicFrameLocks noGrp="1"/>
          </p:cNvGraphicFramePr>
          <p:nvPr>
            <p:extLst>
              <p:ext uri="{D42A27DB-BD31-4B8C-83A1-F6EECF244321}">
                <p14:modId xmlns:p14="http://schemas.microsoft.com/office/powerpoint/2010/main" val="2008067564"/>
              </p:ext>
            </p:extLst>
          </p:nvPr>
        </p:nvGraphicFramePr>
        <p:xfrm>
          <a:off x="1946113" y="877190"/>
          <a:ext cx="4357961" cy="4876634"/>
        </p:xfrm>
        <a:graphic>
          <a:graphicData uri="http://schemas.openxmlformats.org/drawingml/2006/table">
            <a:tbl>
              <a:tblPr firstRow="1" firstCol="1" bandRow="1">
                <a:tableStyleId>{93296810-A885-4BE3-A3E7-6D5BEEA58F35}</a:tableStyleId>
              </a:tblPr>
              <a:tblGrid>
                <a:gridCol w="640269">
                  <a:extLst>
                    <a:ext uri="{9D8B030D-6E8A-4147-A177-3AD203B41FA5}">
                      <a16:colId xmlns:a16="http://schemas.microsoft.com/office/drawing/2014/main" val="3675882412"/>
                    </a:ext>
                  </a:extLst>
                </a:gridCol>
                <a:gridCol w="516347">
                  <a:extLst>
                    <a:ext uri="{9D8B030D-6E8A-4147-A177-3AD203B41FA5}">
                      <a16:colId xmlns:a16="http://schemas.microsoft.com/office/drawing/2014/main" val="2122565591"/>
                    </a:ext>
                  </a:extLst>
                </a:gridCol>
                <a:gridCol w="640269">
                  <a:extLst>
                    <a:ext uri="{9D8B030D-6E8A-4147-A177-3AD203B41FA5}">
                      <a16:colId xmlns:a16="http://schemas.microsoft.com/office/drawing/2014/main" val="1378849901"/>
                    </a:ext>
                  </a:extLst>
                </a:gridCol>
                <a:gridCol w="640269">
                  <a:extLst>
                    <a:ext uri="{9D8B030D-6E8A-4147-A177-3AD203B41FA5}">
                      <a16:colId xmlns:a16="http://schemas.microsoft.com/office/drawing/2014/main" val="3447397005"/>
                    </a:ext>
                  </a:extLst>
                </a:gridCol>
                <a:gridCol w="640269">
                  <a:extLst>
                    <a:ext uri="{9D8B030D-6E8A-4147-A177-3AD203B41FA5}">
                      <a16:colId xmlns:a16="http://schemas.microsoft.com/office/drawing/2014/main" val="3217822898"/>
                    </a:ext>
                  </a:extLst>
                </a:gridCol>
                <a:gridCol w="640269">
                  <a:extLst>
                    <a:ext uri="{9D8B030D-6E8A-4147-A177-3AD203B41FA5}">
                      <a16:colId xmlns:a16="http://schemas.microsoft.com/office/drawing/2014/main" val="4165799775"/>
                    </a:ext>
                  </a:extLst>
                </a:gridCol>
                <a:gridCol w="640269">
                  <a:extLst>
                    <a:ext uri="{9D8B030D-6E8A-4147-A177-3AD203B41FA5}">
                      <a16:colId xmlns:a16="http://schemas.microsoft.com/office/drawing/2014/main" val="4210403117"/>
                    </a:ext>
                  </a:extLst>
                </a:gridCol>
              </a:tblGrid>
              <a:tr h="439336">
                <a:tc>
                  <a:txBody>
                    <a:bodyPr/>
                    <a:lstStyle/>
                    <a:p>
                      <a:pPr indent="0" algn="ctr">
                        <a:lnSpc>
                          <a:spcPct val="200000"/>
                        </a:lnSpc>
                      </a:pPr>
                      <a:r>
                        <a:rPr lang="es-EC" sz="800" dirty="0">
                          <a:effectLst/>
                        </a:rPr>
                        <a:t>Dirección            Recepción</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s-EC" sz="800">
                          <a:effectLst/>
                        </a:rPr>
                        <a:t>Dirección Envío</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s-EC" sz="800" dirty="0" err="1">
                          <a:effectLst/>
                        </a:rPr>
                        <a:t>Num</a:t>
                      </a:r>
                      <a:r>
                        <a:rPr lang="es-EC" sz="800" dirty="0">
                          <a:effectLst/>
                        </a:rPr>
                        <a:t> mensaje</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s-EC" sz="800" dirty="0" err="1">
                          <a:effectLst/>
                        </a:rPr>
                        <a:t>Num</a:t>
                      </a:r>
                      <a:r>
                        <a:rPr lang="es-EC" sz="800" dirty="0">
                          <a:effectLst/>
                        </a:rPr>
                        <a:t> Paquetes</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s-EC" sz="800">
                          <a:effectLst/>
                        </a:rPr>
                        <a:t>RSSI</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s-EC" sz="800">
                          <a:effectLst/>
                        </a:rPr>
                        <a:t>SNR</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s-EC" sz="800">
                          <a:effectLst/>
                        </a:rPr>
                        <a:t>Tiempo                     transmisión </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385776897"/>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47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-117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822681192"/>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48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-111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8.50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13:10:17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12655989"/>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49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6.50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13:10:21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864031811"/>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dirty="0">
                          <a:effectLst/>
                        </a:rPr>
                        <a:t>13</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7.25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969894493"/>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13:10:29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419689215"/>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8.00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13:10:34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3484280425"/>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13:10:38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502007602"/>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13:10:42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3006907525"/>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13:10:47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3049677763"/>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13:10:51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4241451396"/>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6.50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13:10:56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637540076"/>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13:11:00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267993429"/>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59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13:11:05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826376454"/>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7.25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13:11:09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3111036600"/>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534870343"/>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13:11:17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3707719334"/>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7.00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13:11:22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2887137214"/>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13:11:26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3418772530"/>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7.50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13:11:30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1139422922"/>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66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10.00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a:effectLst/>
                        </a:rPr>
                        <a:t> 13:11:35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983657981"/>
                  </a:ext>
                </a:extLst>
              </a:tr>
              <a:tr h="210800">
                <a:tc>
                  <a:txBody>
                    <a:bodyPr/>
                    <a:lstStyle/>
                    <a:p>
                      <a:pPr indent="0" algn="ctr">
                        <a:lnSpc>
                          <a:spcPct val="200000"/>
                        </a:lnSpc>
                      </a:pPr>
                      <a:r>
                        <a:rPr lang="en-US" sz="800" dirty="0">
                          <a:effectLst/>
                        </a:rPr>
                        <a:t>BB</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dirty="0">
                          <a:effectLst/>
                        </a:rPr>
                        <a:t>FD</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dirty="0">
                          <a:effectLst/>
                        </a:rPr>
                        <a:t>67</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dirty="0">
                          <a:effectLst/>
                        </a:rPr>
                        <a:t>13</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dirty="0">
                          <a:effectLst/>
                        </a:rPr>
                        <a:t>-105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dirty="0">
                          <a:effectLst/>
                        </a:rPr>
                        <a:t>8.00</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tc>
                  <a:txBody>
                    <a:bodyPr/>
                    <a:lstStyle/>
                    <a:p>
                      <a:pPr indent="0" algn="ctr">
                        <a:lnSpc>
                          <a:spcPct val="200000"/>
                        </a:lnSpc>
                      </a:pPr>
                      <a:r>
                        <a:rPr lang="en-US" sz="800" dirty="0">
                          <a:effectLst/>
                        </a:rPr>
                        <a:t> 13:11:39</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990" marR="22990" marT="0" marB="0"/>
                </a:tc>
                <a:extLst>
                  <a:ext uri="{0D108BD9-81ED-4DB2-BD59-A6C34878D82A}">
                    <a16:rowId xmlns:a16="http://schemas.microsoft.com/office/drawing/2014/main" val="868068097"/>
                  </a:ext>
                </a:extLst>
              </a:tr>
            </a:tbl>
          </a:graphicData>
        </a:graphic>
      </p:graphicFrame>
    </p:spTree>
    <p:extLst>
      <p:ext uri="{BB962C8B-B14F-4D97-AF65-F5344CB8AC3E}">
        <p14:creationId xmlns:p14="http://schemas.microsoft.com/office/powerpoint/2010/main" val="1651835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500 metros área urbana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6" name="Tabla 5">
            <a:extLst>
              <a:ext uri="{FF2B5EF4-FFF2-40B4-BE49-F238E27FC236}">
                <a16:creationId xmlns:a16="http://schemas.microsoft.com/office/drawing/2014/main" id="{08ABF410-D8FB-4236-99E4-2842A85A1FD3}"/>
              </a:ext>
            </a:extLst>
          </p:cNvPr>
          <p:cNvGraphicFramePr>
            <a:graphicFrameLocks noGrp="1"/>
          </p:cNvGraphicFramePr>
          <p:nvPr>
            <p:extLst>
              <p:ext uri="{D42A27DB-BD31-4B8C-83A1-F6EECF244321}">
                <p14:modId xmlns:p14="http://schemas.microsoft.com/office/powerpoint/2010/main" val="4100107710"/>
              </p:ext>
            </p:extLst>
          </p:nvPr>
        </p:nvGraphicFramePr>
        <p:xfrm>
          <a:off x="2392199" y="970088"/>
          <a:ext cx="4359601" cy="4917824"/>
        </p:xfrm>
        <a:graphic>
          <a:graphicData uri="http://schemas.openxmlformats.org/drawingml/2006/table">
            <a:tbl>
              <a:tblPr firstRow="1" firstCol="1" bandRow="1">
                <a:tableStyleId>{93296810-A885-4BE3-A3E7-6D5BEEA58F35}</a:tableStyleId>
              </a:tblPr>
              <a:tblGrid>
                <a:gridCol w="615006">
                  <a:extLst>
                    <a:ext uri="{9D8B030D-6E8A-4147-A177-3AD203B41FA5}">
                      <a16:colId xmlns:a16="http://schemas.microsoft.com/office/drawing/2014/main" val="708337040"/>
                    </a:ext>
                  </a:extLst>
                </a:gridCol>
                <a:gridCol w="615006">
                  <a:extLst>
                    <a:ext uri="{9D8B030D-6E8A-4147-A177-3AD203B41FA5}">
                      <a16:colId xmlns:a16="http://schemas.microsoft.com/office/drawing/2014/main" val="2494518895"/>
                    </a:ext>
                  </a:extLst>
                </a:gridCol>
                <a:gridCol w="615006">
                  <a:extLst>
                    <a:ext uri="{9D8B030D-6E8A-4147-A177-3AD203B41FA5}">
                      <a16:colId xmlns:a16="http://schemas.microsoft.com/office/drawing/2014/main" val="310771697"/>
                    </a:ext>
                  </a:extLst>
                </a:gridCol>
                <a:gridCol w="615006">
                  <a:extLst>
                    <a:ext uri="{9D8B030D-6E8A-4147-A177-3AD203B41FA5}">
                      <a16:colId xmlns:a16="http://schemas.microsoft.com/office/drawing/2014/main" val="1158572974"/>
                    </a:ext>
                  </a:extLst>
                </a:gridCol>
                <a:gridCol w="615006">
                  <a:extLst>
                    <a:ext uri="{9D8B030D-6E8A-4147-A177-3AD203B41FA5}">
                      <a16:colId xmlns:a16="http://schemas.microsoft.com/office/drawing/2014/main" val="2603088756"/>
                    </a:ext>
                  </a:extLst>
                </a:gridCol>
                <a:gridCol w="615006">
                  <a:extLst>
                    <a:ext uri="{9D8B030D-6E8A-4147-A177-3AD203B41FA5}">
                      <a16:colId xmlns:a16="http://schemas.microsoft.com/office/drawing/2014/main" val="250491036"/>
                    </a:ext>
                  </a:extLst>
                </a:gridCol>
                <a:gridCol w="669565">
                  <a:extLst>
                    <a:ext uri="{9D8B030D-6E8A-4147-A177-3AD203B41FA5}">
                      <a16:colId xmlns:a16="http://schemas.microsoft.com/office/drawing/2014/main" val="470334738"/>
                    </a:ext>
                  </a:extLst>
                </a:gridCol>
              </a:tblGrid>
              <a:tr h="410009">
                <a:tc>
                  <a:txBody>
                    <a:bodyPr/>
                    <a:lstStyle/>
                    <a:p>
                      <a:pPr indent="0" algn="ctr">
                        <a:lnSpc>
                          <a:spcPct val="200000"/>
                        </a:lnSpc>
                      </a:pPr>
                      <a:r>
                        <a:rPr lang="es-EC" sz="800" dirty="0">
                          <a:effectLst/>
                        </a:rPr>
                        <a:t>Dirección            Recepción</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s-EC" sz="800" dirty="0">
                          <a:effectLst/>
                        </a:rPr>
                        <a:t>Dirección Envío</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s-EC" sz="800" dirty="0" err="1">
                          <a:effectLst/>
                        </a:rPr>
                        <a:t>Num</a:t>
                      </a:r>
                      <a:r>
                        <a:rPr lang="es-EC" sz="800" dirty="0">
                          <a:effectLst/>
                        </a:rPr>
                        <a:t> mensaje</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s-EC" sz="800" dirty="0" err="1">
                          <a:effectLst/>
                        </a:rPr>
                        <a:t>Num</a:t>
                      </a:r>
                      <a:r>
                        <a:rPr lang="es-EC" sz="800" dirty="0">
                          <a:effectLst/>
                        </a:rPr>
                        <a:t> Paquetes</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s-EC" sz="800" dirty="0">
                          <a:effectLst/>
                        </a:rPr>
                        <a:t>RSSI</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s-EC" sz="800" dirty="0">
                          <a:effectLst/>
                        </a:rPr>
                        <a:t>SNR</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s-EC" sz="800" dirty="0">
                          <a:effectLst/>
                        </a:rPr>
                        <a:t>Tiempo                     transmisión </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3676118590"/>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163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-121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13:42:36</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3320841864"/>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167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13</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13:42:58</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4286878922"/>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170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13:43:15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3922340272"/>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171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-114</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8.50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13:43:20</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946839511"/>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172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13</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13:43:26</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4019266394"/>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173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8.25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13:43:31</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1248330441"/>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8.25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13:43:42</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4197828709"/>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176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6.50</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13:43:48</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3635049911"/>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182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8.25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13:44:21</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59671064"/>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183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13:44:27</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2480859313"/>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185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13:44:38</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3323810138"/>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188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13:44:54</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878919530"/>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191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-115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8.50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13:45:11</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406827766"/>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193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-120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13:45:22</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1191418140"/>
                  </a:ext>
                </a:extLst>
              </a:tr>
              <a:tr h="297866">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197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-121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a:effectLst/>
                        </a:rPr>
                        <a:t>6.25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tc>
                  <a:txBody>
                    <a:bodyPr/>
                    <a:lstStyle/>
                    <a:p>
                      <a:pPr indent="0" algn="ctr">
                        <a:lnSpc>
                          <a:spcPct val="200000"/>
                        </a:lnSpc>
                      </a:pPr>
                      <a:r>
                        <a:rPr lang="en-US" sz="800" dirty="0">
                          <a:effectLst/>
                        </a:rPr>
                        <a:t> 13:45:44</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82" marR="32082" marT="0" marB="0"/>
                </a:tc>
                <a:extLst>
                  <a:ext uri="{0D108BD9-81ED-4DB2-BD59-A6C34878D82A}">
                    <a16:rowId xmlns:a16="http://schemas.microsoft.com/office/drawing/2014/main" val="392217962"/>
                  </a:ext>
                </a:extLst>
              </a:tr>
            </a:tbl>
          </a:graphicData>
        </a:graphic>
      </p:graphicFrame>
    </p:spTree>
    <p:extLst>
      <p:ext uri="{BB962C8B-B14F-4D97-AF65-F5344CB8AC3E}">
        <p14:creationId xmlns:p14="http://schemas.microsoft.com/office/powerpoint/2010/main" val="2415454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1000 metros área urbana</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8" name="CuadroTexto 7">
            <a:extLst>
              <a:ext uri="{FF2B5EF4-FFF2-40B4-BE49-F238E27FC236}">
                <a16:creationId xmlns:a16="http://schemas.microsoft.com/office/drawing/2014/main" id="{6A989090-816E-4EC2-83CF-F1229C035C6D}"/>
              </a:ext>
            </a:extLst>
          </p:cNvPr>
          <p:cNvSpPr txBox="1"/>
          <p:nvPr/>
        </p:nvSpPr>
        <p:spPr>
          <a:xfrm>
            <a:off x="3823928" y="1674960"/>
            <a:ext cx="3855563" cy="523220"/>
          </a:xfrm>
          <a:prstGeom prst="rect">
            <a:avLst/>
          </a:prstGeom>
          <a:noFill/>
        </p:spPr>
        <p:txBody>
          <a:bodyPr wrap="square" rtlCol="0">
            <a:spAutoFit/>
          </a:bodyPr>
          <a:lstStyle/>
          <a:p>
            <a:pPr algn="just"/>
            <a:r>
              <a:rPr lang="es-ES" sz="1400" dirty="0"/>
              <a:t>Ubicación del dispositivo emisor a 1000 metros en la zona urbana.</a:t>
            </a:r>
            <a:endParaRPr lang="en-US" sz="1400" dirty="0"/>
          </a:p>
        </p:txBody>
      </p:sp>
      <p:pic>
        <p:nvPicPr>
          <p:cNvPr id="9" name="Imagen 8">
            <a:extLst>
              <a:ext uri="{FF2B5EF4-FFF2-40B4-BE49-F238E27FC236}">
                <a16:creationId xmlns:a16="http://schemas.microsoft.com/office/drawing/2014/main" id="{9E9E0358-2981-4EC8-AA56-F9FFF11FD314}"/>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244491" y="800862"/>
            <a:ext cx="2941769" cy="2518271"/>
          </a:xfrm>
          <a:prstGeom prst="rect">
            <a:avLst/>
          </a:prstGeom>
        </p:spPr>
      </p:pic>
      <p:pic>
        <p:nvPicPr>
          <p:cNvPr id="10" name="Imagen 9">
            <a:extLst>
              <a:ext uri="{FF2B5EF4-FFF2-40B4-BE49-F238E27FC236}">
                <a16:creationId xmlns:a16="http://schemas.microsoft.com/office/drawing/2014/main" id="{AAFAC4A5-AF44-478A-9EFD-854180C18695}"/>
              </a:ext>
            </a:extLst>
          </p:cNvPr>
          <p:cNvPicPr/>
          <p:nvPr/>
        </p:nvPicPr>
        <p:blipFill>
          <a:blip r:embed="rId3" cstate="email">
            <a:extLst>
              <a:ext uri="{28A0092B-C50C-407E-A947-70E740481C1C}">
                <a14:useLocalDpi xmlns:a14="http://schemas.microsoft.com/office/drawing/2010/main"/>
              </a:ext>
            </a:extLst>
          </a:blip>
          <a:stretch>
            <a:fillRect/>
          </a:stretch>
        </p:blipFill>
        <p:spPr>
          <a:xfrm>
            <a:off x="1309471" y="3393990"/>
            <a:ext cx="5469255" cy="2719705"/>
          </a:xfrm>
          <a:prstGeom prst="rect">
            <a:avLst/>
          </a:prstGeom>
        </p:spPr>
      </p:pic>
    </p:spTree>
    <p:extLst>
      <p:ext uri="{BB962C8B-B14F-4D97-AF65-F5344CB8AC3E}">
        <p14:creationId xmlns:p14="http://schemas.microsoft.com/office/powerpoint/2010/main" val="191593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1000 metros área urbana SF7</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3" name="Tabla 2">
            <a:extLst>
              <a:ext uri="{FF2B5EF4-FFF2-40B4-BE49-F238E27FC236}">
                <a16:creationId xmlns:a16="http://schemas.microsoft.com/office/drawing/2014/main" id="{186986B7-9260-40D8-8011-5529D646F176}"/>
              </a:ext>
            </a:extLst>
          </p:cNvPr>
          <p:cNvGraphicFramePr>
            <a:graphicFrameLocks noGrp="1"/>
          </p:cNvGraphicFramePr>
          <p:nvPr>
            <p:extLst>
              <p:ext uri="{D42A27DB-BD31-4B8C-83A1-F6EECF244321}">
                <p14:modId xmlns:p14="http://schemas.microsoft.com/office/powerpoint/2010/main" val="1612715879"/>
              </p:ext>
            </p:extLst>
          </p:nvPr>
        </p:nvGraphicFramePr>
        <p:xfrm>
          <a:off x="2262434" y="921536"/>
          <a:ext cx="4204355" cy="5014928"/>
        </p:xfrm>
        <a:graphic>
          <a:graphicData uri="http://schemas.openxmlformats.org/drawingml/2006/table">
            <a:tbl>
              <a:tblPr firstRow="1" firstCol="1" bandRow="1">
                <a:tableStyleId>{93296810-A885-4BE3-A3E7-6D5BEEA58F35}</a:tableStyleId>
              </a:tblPr>
              <a:tblGrid>
                <a:gridCol w="600761">
                  <a:extLst>
                    <a:ext uri="{9D8B030D-6E8A-4147-A177-3AD203B41FA5}">
                      <a16:colId xmlns:a16="http://schemas.microsoft.com/office/drawing/2014/main" val="3401277217"/>
                    </a:ext>
                  </a:extLst>
                </a:gridCol>
                <a:gridCol w="546497">
                  <a:extLst>
                    <a:ext uri="{9D8B030D-6E8A-4147-A177-3AD203B41FA5}">
                      <a16:colId xmlns:a16="http://schemas.microsoft.com/office/drawing/2014/main" val="1746266648"/>
                    </a:ext>
                  </a:extLst>
                </a:gridCol>
                <a:gridCol w="600761">
                  <a:extLst>
                    <a:ext uri="{9D8B030D-6E8A-4147-A177-3AD203B41FA5}">
                      <a16:colId xmlns:a16="http://schemas.microsoft.com/office/drawing/2014/main" val="1085046099"/>
                    </a:ext>
                  </a:extLst>
                </a:gridCol>
                <a:gridCol w="600761">
                  <a:extLst>
                    <a:ext uri="{9D8B030D-6E8A-4147-A177-3AD203B41FA5}">
                      <a16:colId xmlns:a16="http://schemas.microsoft.com/office/drawing/2014/main" val="3959824460"/>
                    </a:ext>
                  </a:extLst>
                </a:gridCol>
                <a:gridCol w="600761">
                  <a:extLst>
                    <a:ext uri="{9D8B030D-6E8A-4147-A177-3AD203B41FA5}">
                      <a16:colId xmlns:a16="http://schemas.microsoft.com/office/drawing/2014/main" val="2762110971"/>
                    </a:ext>
                  </a:extLst>
                </a:gridCol>
                <a:gridCol w="600761">
                  <a:extLst>
                    <a:ext uri="{9D8B030D-6E8A-4147-A177-3AD203B41FA5}">
                      <a16:colId xmlns:a16="http://schemas.microsoft.com/office/drawing/2014/main" val="3686494958"/>
                    </a:ext>
                  </a:extLst>
                </a:gridCol>
                <a:gridCol w="654053">
                  <a:extLst>
                    <a:ext uri="{9D8B030D-6E8A-4147-A177-3AD203B41FA5}">
                      <a16:colId xmlns:a16="http://schemas.microsoft.com/office/drawing/2014/main" val="1935187660"/>
                    </a:ext>
                  </a:extLst>
                </a:gridCol>
              </a:tblGrid>
              <a:tr h="473208">
                <a:tc>
                  <a:txBody>
                    <a:bodyPr/>
                    <a:lstStyle/>
                    <a:p>
                      <a:pPr indent="0" algn="ctr">
                        <a:lnSpc>
                          <a:spcPct val="200000"/>
                        </a:lnSpc>
                      </a:pPr>
                      <a:r>
                        <a:rPr lang="es-EC" sz="700" dirty="0">
                          <a:effectLst/>
                        </a:rPr>
                        <a:t>Dirección            Recepción</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dirty="0">
                          <a:effectLst/>
                        </a:rPr>
                        <a:t>Dirección Envío</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Num mensaje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Num Paquetes</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RSSI</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SNR</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Tiempo                     transmisión </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963152859"/>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FD</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53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6.50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814807452"/>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54</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11:47:16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711441639"/>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55</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11:47:20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687966281"/>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56</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11:47:24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362994558"/>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58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11:47:32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555034429"/>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59</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11:47:36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071579154"/>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11:47:41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36959573"/>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61</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11:47:45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841572748"/>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11:47:50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734464656"/>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11:47:58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648803891"/>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69</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11:48:18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781574707"/>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8.50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11:48:23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446576862"/>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-126</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7.00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11:48:27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748801196"/>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-127</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11:48:31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799622437"/>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-127</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11:48:35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969686421"/>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6.25</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11:48:39</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030974112"/>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9.75</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11:49:11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128293820"/>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6.25</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11:49:42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193122342"/>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 11:49:59</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44351244"/>
                  </a:ext>
                </a:extLst>
              </a:tr>
              <a:tr h="227086">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 11:50:03</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16873029"/>
                  </a:ext>
                </a:extLst>
              </a:tr>
            </a:tbl>
          </a:graphicData>
        </a:graphic>
      </p:graphicFrame>
    </p:spTree>
    <p:extLst>
      <p:ext uri="{BB962C8B-B14F-4D97-AF65-F5344CB8AC3E}">
        <p14:creationId xmlns:p14="http://schemas.microsoft.com/office/powerpoint/2010/main" val="1238238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1000 metros área urbana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2" name="Tabla 1">
            <a:extLst>
              <a:ext uri="{FF2B5EF4-FFF2-40B4-BE49-F238E27FC236}">
                <a16:creationId xmlns:a16="http://schemas.microsoft.com/office/drawing/2014/main" id="{96B2AA3C-2833-4FE8-8576-584B7705B5CF}"/>
              </a:ext>
            </a:extLst>
          </p:cNvPr>
          <p:cNvGraphicFramePr>
            <a:graphicFrameLocks noGrp="1"/>
          </p:cNvGraphicFramePr>
          <p:nvPr>
            <p:extLst>
              <p:ext uri="{D42A27DB-BD31-4B8C-83A1-F6EECF244321}">
                <p14:modId xmlns:p14="http://schemas.microsoft.com/office/powerpoint/2010/main" val="554002937"/>
              </p:ext>
            </p:extLst>
          </p:nvPr>
        </p:nvGraphicFramePr>
        <p:xfrm>
          <a:off x="2337848" y="1006057"/>
          <a:ext cx="3657603" cy="4845885"/>
        </p:xfrm>
        <a:graphic>
          <a:graphicData uri="http://schemas.openxmlformats.org/drawingml/2006/table">
            <a:tbl>
              <a:tblPr firstRow="1" firstCol="1" bandRow="1">
                <a:tableStyleId>{93296810-A885-4BE3-A3E7-6D5BEEA58F35}</a:tableStyleId>
              </a:tblPr>
              <a:tblGrid>
                <a:gridCol w="515976">
                  <a:extLst>
                    <a:ext uri="{9D8B030D-6E8A-4147-A177-3AD203B41FA5}">
                      <a16:colId xmlns:a16="http://schemas.microsoft.com/office/drawing/2014/main" val="1755666327"/>
                    </a:ext>
                  </a:extLst>
                </a:gridCol>
                <a:gridCol w="515976">
                  <a:extLst>
                    <a:ext uri="{9D8B030D-6E8A-4147-A177-3AD203B41FA5}">
                      <a16:colId xmlns:a16="http://schemas.microsoft.com/office/drawing/2014/main" val="1110000524"/>
                    </a:ext>
                  </a:extLst>
                </a:gridCol>
                <a:gridCol w="515976">
                  <a:extLst>
                    <a:ext uri="{9D8B030D-6E8A-4147-A177-3AD203B41FA5}">
                      <a16:colId xmlns:a16="http://schemas.microsoft.com/office/drawing/2014/main" val="387734201"/>
                    </a:ext>
                  </a:extLst>
                </a:gridCol>
                <a:gridCol w="515976">
                  <a:extLst>
                    <a:ext uri="{9D8B030D-6E8A-4147-A177-3AD203B41FA5}">
                      <a16:colId xmlns:a16="http://schemas.microsoft.com/office/drawing/2014/main" val="3217660237"/>
                    </a:ext>
                  </a:extLst>
                </a:gridCol>
                <a:gridCol w="515976">
                  <a:extLst>
                    <a:ext uri="{9D8B030D-6E8A-4147-A177-3AD203B41FA5}">
                      <a16:colId xmlns:a16="http://schemas.microsoft.com/office/drawing/2014/main" val="2322921516"/>
                    </a:ext>
                  </a:extLst>
                </a:gridCol>
                <a:gridCol w="515976">
                  <a:extLst>
                    <a:ext uri="{9D8B030D-6E8A-4147-A177-3AD203B41FA5}">
                      <a16:colId xmlns:a16="http://schemas.microsoft.com/office/drawing/2014/main" val="4202106612"/>
                    </a:ext>
                  </a:extLst>
                </a:gridCol>
                <a:gridCol w="561747">
                  <a:extLst>
                    <a:ext uri="{9D8B030D-6E8A-4147-A177-3AD203B41FA5}">
                      <a16:colId xmlns:a16="http://schemas.microsoft.com/office/drawing/2014/main" val="3005478474"/>
                    </a:ext>
                  </a:extLst>
                </a:gridCol>
              </a:tblGrid>
              <a:tr h="478944">
                <a:tc>
                  <a:txBody>
                    <a:bodyPr/>
                    <a:lstStyle/>
                    <a:p>
                      <a:pPr indent="0" algn="ctr">
                        <a:lnSpc>
                          <a:spcPct val="200000"/>
                        </a:lnSpc>
                      </a:pPr>
                      <a:r>
                        <a:rPr lang="es-EC" sz="700" dirty="0">
                          <a:effectLst/>
                        </a:rPr>
                        <a:t>Dirección            Recepción</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s-EC" sz="700" dirty="0">
                          <a:effectLst/>
                        </a:rPr>
                        <a:t>Dirección Envío</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s-EC" sz="700">
                          <a:effectLst/>
                        </a:rPr>
                        <a:t>Num mensaje</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s-EC" sz="700">
                          <a:effectLst/>
                        </a:rPr>
                        <a:t>Num Paquetes</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s-EC" sz="700">
                          <a:effectLst/>
                        </a:rPr>
                        <a:t>RSSI</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s-EC" sz="700">
                          <a:effectLst/>
                        </a:rPr>
                        <a:t>SNR</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s-EC" sz="700">
                          <a:effectLst/>
                        </a:rPr>
                        <a:t>Tiempo                     transmisión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3041925045"/>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97</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8.00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13:36:39</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1196018817"/>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98</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13:36:44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4067551499"/>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100</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13:36:56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2414602208"/>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103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13:37:12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2608755763"/>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109</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13:37:46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241363063"/>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111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13:37:57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4016410630"/>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13:38:02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3720928904"/>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7.50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13:38:08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263440196"/>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115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9.50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13:38:19</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2824606897"/>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116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912397503"/>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117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13:38:30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280707245"/>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118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-128</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13:38:35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2029281689"/>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-127</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8.50</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13:38:46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1837244241"/>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6.25</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13:38:51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1121031289"/>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9.75</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 13:39:02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3988855034"/>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 13:39:07</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2320702302"/>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8.50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 13:39:28</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1525503200"/>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129</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 13:39:33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3087830043"/>
                  </a:ext>
                </a:extLst>
              </a:tr>
              <a:tr h="229839">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-126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a:effectLst/>
                        </a:rPr>
                        <a:t>9.75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tc>
                  <a:txBody>
                    <a:bodyPr/>
                    <a:lstStyle/>
                    <a:p>
                      <a:pPr indent="0" algn="ctr">
                        <a:lnSpc>
                          <a:spcPct val="200000"/>
                        </a:lnSpc>
                      </a:pPr>
                      <a:r>
                        <a:rPr lang="en-US" sz="700" dirty="0">
                          <a:effectLst/>
                        </a:rPr>
                        <a:t> 13:39:39</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835" marR="25835" marT="0" marB="0"/>
                </a:tc>
                <a:extLst>
                  <a:ext uri="{0D108BD9-81ED-4DB2-BD59-A6C34878D82A}">
                    <a16:rowId xmlns:a16="http://schemas.microsoft.com/office/drawing/2014/main" val="1359913710"/>
                  </a:ext>
                </a:extLst>
              </a:tr>
            </a:tbl>
          </a:graphicData>
        </a:graphic>
      </p:graphicFrame>
    </p:spTree>
    <p:extLst>
      <p:ext uri="{BB962C8B-B14F-4D97-AF65-F5344CB8AC3E}">
        <p14:creationId xmlns:p14="http://schemas.microsoft.com/office/powerpoint/2010/main" val="18107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1200 metros área urbana</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8" name="CuadroTexto 7">
            <a:extLst>
              <a:ext uri="{FF2B5EF4-FFF2-40B4-BE49-F238E27FC236}">
                <a16:creationId xmlns:a16="http://schemas.microsoft.com/office/drawing/2014/main" id="{6A989090-816E-4EC2-83CF-F1229C035C6D}"/>
              </a:ext>
            </a:extLst>
          </p:cNvPr>
          <p:cNvSpPr txBox="1"/>
          <p:nvPr/>
        </p:nvSpPr>
        <p:spPr>
          <a:xfrm>
            <a:off x="3823928" y="1674960"/>
            <a:ext cx="3855563" cy="523220"/>
          </a:xfrm>
          <a:prstGeom prst="rect">
            <a:avLst/>
          </a:prstGeom>
          <a:noFill/>
        </p:spPr>
        <p:txBody>
          <a:bodyPr wrap="square" rtlCol="0">
            <a:spAutoFit/>
          </a:bodyPr>
          <a:lstStyle/>
          <a:p>
            <a:pPr algn="just"/>
            <a:r>
              <a:rPr lang="es-ES" sz="1400" dirty="0"/>
              <a:t>Ubicación del dispositivo emisor a 1200 metros en la zona urbana.</a:t>
            </a:r>
            <a:endParaRPr lang="en-US" sz="1400" dirty="0"/>
          </a:p>
        </p:txBody>
      </p:sp>
      <p:pic>
        <p:nvPicPr>
          <p:cNvPr id="9" name="Imagen 8">
            <a:extLst>
              <a:ext uri="{FF2B5EF4-FFF2-40B4-BE49-F238E27FC236}">
                <a16:creationId xmlns:a16="http://schemas.microsoft.com/office/drawing/2014/main" id="{73535327-29A4-43E6-A86E-D1810747B692}"/>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539551" y="762000"/>
            <a:ext cx="2638416" cy="2437562"/>
          </a:xfrm>
          <a:prstGeom prst="rect">
            <a:avLst/>
          </a:prstGeom>
        </p:spPr>
      </p:pic>
      <p:pic>
        <p:nvPicPr>
          <p:cNvPr id="10" name="Imagen 9">
            <a:extLst>
              <a:ext uri="{FF2B5EF4-FFF2-40B4-BE49-F238E27FC236}">
                <a16:creationId xmlns:a16="http://schemas.microsoft.com/office/drawing/2014/main" id="{A03A485C-08BB-4D89-9311-11893004CF75}"/>
              </a:ext>
            </a:extLst>
          </p:cNvPr>
          <p:cNvPicPr/>
          <p:nvPr/>
        </p:nvPicPr>
        <p:blipFill>
          <a:blip r:embed="rId3" cstate="email">
            <a:extLst>
              <a:ext uri="{28A0092B-C50C-407E-A947-70E740481C1C}">
                <a14:useLocalDpi xmlns:a14="http://schemas.microsoft.com/office/drawing/2010/main"/>
              </a:ext>
            </a:extLst>
          </a:blip>
          <a:stretch>
            <a:fillRect/>
          </a:stretch>
        </p:blipFill>
        <p:spPr>
          <a:xfrm>
            <a:off x="1400744" y="3380740"/>
            <a:ext cx="5135880" cy="2715260"/>
          </a:xfrm>
          <a:prstGeom prst="rect">
            <a:avLst/>
          </a:prstGeom>
        </p:spPr>
      </p:pic>
    </p:spTree>
    <p:extLst>
      <p:ext uri="{BB962C8B-B14F-4D97-AF65-F5344CB8AC3E}">
        <p14:creationId xmlns:p14="http://schemas.microsoft.com/office/powerpoint/2010/main" val="1584148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1200 metros área urbana SF7</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2" name="Tabla 1">
            <a:extLst>
              <a:ext uri="{FF2B5EF4-FFF2-40B4-BE49-F238E27FC236}">
                <a16:creationId xmlns:a16="http://schemas.microsoft.com/office/drawing/2014/main" id="{A8E3929F-734C-456C-BB32-B1FA8F2B352D}"/>
              </a:ext>
            </a:extLst>
          </p:cNvPr>
          <p:cNvGraphicFramePr>
            <a:graphicFrameLocks noGrp="1"/>
          </p:cNvGraphicFramePr>
          <p:nvPr>
            <p:extLst>
              <p:ext uri="{D42A27DB-BD31-4B8C-83A1-F6EECF244321}">
                <p14:modId xmlns:p14="http://schemas.microsoft.com/office/powerpoint/2010/main" val="2636334029"/>
              </p:ext>
            </p:extLst>
          </p:nvPr>
        </p:nvGraphicFramePr>
        <p:xfrm>
          <a:off x="2714921" y="944779"/>
          <a:ext cx="3836706" cy="5069519"/>
        </p:xfrm>
        <a:graphic>
          <a:graphicData uri="http://schemas.openxmlformats.org/drawingml/2006/table">
            <a:tbl>
              <a:tblPr firstRow="1" firstCol="1" bandRow="1">
                <a:tableStyleId>{93296810-A885-4BE3-A3E7-6D5BEEA58F35}</a:tableStyleId>
              </a:tblPr>
              <a:tblGrid>
                <a:gridCol w="548227">
                  <a:extLst>
                    <a:ext uri="{9D8B030D-6E8A-4147-A177-3AD203B41FA5}">
                      <a16:colId xmlns:a16="http://schemas.microsoft.com/office/drawing/2014/main" val="480398721"/>
                    </a:ext>
                  </a:extLst>
                </a:gridCol>
                <a:gridCol w="498710">
                  <a:extLst>
                    <a:ext uri="{9D8B030D-6E8A-4147-A177-3AD203B41FA5}">
                      <a16:colId xmlns:a16="http://schemas.microsoft.com/office/drawing/2014/main" val="3104078232"/>
                    </a:ext>
                  </a:extLst>
                </a:gridCol>
                <a:gridCol w="548227">
                  <a:extLst>
                    <a:ext uri="{9D8B030D-6E8A-4147-A177-3AD203B41FA5}">
                      <a16:colId xmlns:a16="http://schemas.microsoft.com/office/drawing/2014/main" val="1621954721"/>
                    </a:ext>
                  </a:extLst>
                </a:gridCol>
                <a:gridCol w="548227">
                  <a:extLst>
                    <a:ext uri="{9D8B030D-6E8A-4147-A177-3AD203B41FA5}">
                      <a16:colId xmlns:a16="http://schemas.microsoft.com/office/drawing/2014/main" val="1464850268"/>
                    </a:ext>
                  </a:extLst>
                </a:gridCol>
                <a:gridCol w="548227">
                  <a:extLst>
                    <a:ext uri="{9D8B030D-6E8A-4147-A177-3AD203B41FA5}">
                      <a16:colId xmlns:a16="http://schemas.microsoft.com/office/drawing/2014/main" val="516654664"/>
                    </a:ext>
                  </a:extLst>
                </a:gridCol>
                <a:gridCol w="548227">
                  <a:extLst>
                    <a:ext uri="{9D8B030D-6E8A-4147-A177-3AD203B41FA5}">
                      <a16:colId xmlns:a16="http://schemas.microsoft.com/office/drawing/2014/main" val="3676224482"/>
                    </a:ext>
                  </a:extLst>
                </a:gridCol>
                <a:gridCol w="596861">
                  <a:extLst>
                    <a:ext uri="{9D8B030D-6E8A-4147-A177-3AD203B41FA5}">
                      <a16:colId xmlns:a16="http://schemas.microsoft.com/office/drawing/2014/main" val="2286775047"/>
                    </a:ext>
                  </a:extLst>
                </a:gridCol>
              </a:tblGrid>
              <a:tr h="478359">
                <a:tc>
                  <a:txBody>
                    <a:bodyPr/>
                    <a:lstStyle/>
                    <a:p>
                      <a:pPr indent="0" algn="ctr">
                        <a:lnSpc>
                          <a:spcPct val="200000"/>
                        </a:lnSpc>
                      </a:pPr>
                      <a:r>
                        <a:rPr lang="es-EC" sz="700" dirty="0">
                          <a:effectLst/>
                        </a:rPr>
                        <a:t>Dirección            Recepción</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dirty="0">
                          <a:effectLst/>
                        </a:rPr>
                        <a:t>Dirección Envío</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Num mensaje</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Num Paquetes</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RSSI</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SNR</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Tiempo                     transmisión </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05918956"/>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FD</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33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039081628"/>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34</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12:04:16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0302570"/>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35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12:04:20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629376123"/>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36</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8.00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141944481"/>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37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13</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12:04:29</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551345030"/>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38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12:04:33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043238911"/>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39</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12:04:38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113032844"/>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12:04:42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086915309"/>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6.50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12:04:46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732357305"/>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6.50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12:04:50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046581419"/>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12:04:54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707230513"/>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-127</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12:04:58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288082966"/>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-127</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12:05:03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267389026"/>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46</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-125</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6.50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12:05:07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627301074"/>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47</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-124</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12:05:11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632365325"/>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6.50</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12:05:15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927851383"/>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49</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9.25</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12:05:19</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239786896"/>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50</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-124</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8.75</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12:05:23</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857774285"/>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51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 12:05:28</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626192117"/>
                  </a:ext>
                </a:extLst>
              </a:tr>
              <a:tr h="229558">
                <a:tc>
                  <a:txBody>
                    <a:bodyPr/>
                    <a:lstStyle/>
                    <a:p>
                      <a:pPr indent="0" algn="ctr">
                        <a:lnSpc>
                          <a:spcPct val="200000"/>
                        </a:lnSpc>
                      </a:pPr>
                      <a:r>
                        <a:rPr lang="en-US" sz="700">
                          <a:effectLst/>
                        </a:rPr>
                        <a:t>BB</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52</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-118</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8.75</a:t>
                      </a:r>
                      <a:endParaRPr lang="en-US" sz="70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 12:05:33</a:t>
                      </a:r>
                      <a:endParaRPr lang="en-US" sz="700" dirty="0">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581696099"/>
                  </a:ext>
                </a:extLst>
              </a:tr>
            </a:tbl>
          </a:graphicData>
        </a:graphic>
      </p:graphicFrame>
    </p:spTree>
    <p:extLst>
      <p:ext uri="{BB962C8B-B14F-4D97-AF65-F5344CB8AC3E}">
        <p14:creationId xmlns:p14="http://schemas.microsoft.com/office/powerpoint/2010/main" val="368403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s-ES" dirty="0"/>
              <a:t>2</a:t>
            </a:r>
          </a:p>
        </p:txBody>
      </p:sp>
      <p:sp>
        <p:nvSpPr>
          <p:cNvPr id="9" name="Título 1"/>
          <p:cNvSpPr txBox="1">
            <a:spLocks/>
          </p:cNvSpPr>
          <p:nvPr/>
        </p:nvSpPr>
        <p:spPr>
          <a:xfrm>
            <a:off x="-3323" y="434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latin typeface="Palatino Linotype" panose="02040502050505030304" pitchFamily="18" charset="0"/>
              </a:rPr>
              <a:t>Motivación e Importancia</a:t>
            </a:r>
            <a:endParaRPr lang="en-US" sz="2800" dirty="0">
              <a:latin typeface="Palatino Linotype" panose="02040502050505030304" pitchFamily="18" charset="0"/>
            </a:endParaRPr>
          </a:p>
        </p:txBody>
      </p:sp>
      <p:sp>
        <p:nvSpPr>
          <p:cNvPr id="6" name="CuadroTexto 5"/>
          <p:cNvSpPr txBox="1"/>
          <p:nvPr/>
        </p:nvSpPr>
        <p:spPr>
          <a:xfrm>
            <a:off x="2228596" y="650058"/>
            <a:ext cx="4722003" cy="523220"/>
          </a:xfrm>
          <a:prstGeom prst="rect">
            <a:avLst/>
          </a:prstGeom>
          <a:noFill/>
        </p:spPr>
        <p:txBody>
          <a:bodyPr wrap="square" rtlCol="0">
            <a:spAutoFit/>
          </a:bodyPr>
          <a:lstStyle/>
          <a:p>
            <a:pPr algn="ctr"/>
            <a:r>
              <a:rPr lang="es-EC" sz="1400" b="1" dirty="0"/>
              <a:t>Pluviómetro de bajo costo para monitorización y alerta de precipitaciones.  </a:t>
            </a:r>
            <a:endParaRPr lang="en-US" sz="1400" b="1" dirty="0"/>
          </a:p>
        </p:txBody>
      </p:sp>
      <p:sp>
        <p:nvSpPr>
          <p:cNvPr id="3" name="Flecha abajo 2"/>
          <p:cNvSpPr/>
          <p:nvPr/>
        </p:nvSpPr>
        <p:spPr>
          <a:xfrm rot="1221213">
            <a:off x="1927129" y="3152232"/>
            <a:ext cx="760261" cy="72727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abajo 7"/>
          <p:cNvSpPr/>
          <p:nvPr/>
        </p:nvSpPr>
        <p:spPr>
          <a:xfrm>
            <a:off x="4236918" y="3179131"/>
            <a:ext cx="760261" cy="67347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bajo 9"/>
          <p:cNvSpPr/>
          <p:nvPr/>
        </p:nvSpPr>
        <p:spPr>
          <a:xfrm rot="20620429">
            <a:off x="6532667" y="3134654"/>
            <a:ext cx="760261" cy="74015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3312667" y="4235832"/>
            <a:ext cx="2608761"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a:t>Evaluación de la comunicación inalámbrica LoRaWAN  mediante la placa de adquisición </a:t>
            </a:r>
            <a:r>
              <a:rPr lang="es-EC" sz="1600" dirty="0" err="1"/>
              <a:t>Heltec</a:t>
            </a:r>
            <a:r>
              <a:rPr lang="es-EC" sz="1600" dirty="0"/>
              <a:t> LoRa 32.</a:t>
            </a:r>
          </a:p>
        </p:txBody>
      </p:sp>
      <p:sp>
        <p:nvSpPr>
          <p:cNvPr id="12" name="CuadroTexto 11"/>
          <p:cNvSpPr txBox="1"/>
          <p:nvPr/>
        </p:nvSpPr>
        <p:spPr>
          <a:xfrm>
            <a:off x="6207752" y="4235831"/>
            <a:ext cx="2608761"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a:t>Estudio de las variaciones climáticas para evitar siniestros ocasionados por los mismos.</a:t>
            </a:r>
          </a:p>
        </p:txBody>
      </p:sp>
      <p:pic>
        <p:nvPicPr>
          <p:cNvPr id="7" name="Imagen 6">
            <a:extLst>
              <a:ext uri="{FF2B5EF4-FFF2-40B4-BE49-F238E27FC236}">
                <a16:creationId xmlns:a16="http://schemas.microsoft.com/office/drawing/2014/main" id="{11DE571C-04E5-434E-8141-86476261E6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0133" y="1173278"/>
            <a:ext cx="3417621" cy="1777164"/>
          </a:xfrm>
          <a:prstGeom prst="rect">
            <a:avLst/>
          </a:prstGeom>
        </p:spPr>
      </p:pic>
      <p:sp>
        <p:nvSpPr>
          <p:cNvPr id="16" name="CuadroTexto 15">
            <a:extLst>
              <a:ext uri="{FF2B5EF4-FFF2-40B4-BE49-F238E27FC236}">
                <a16:creationId xmlns:a16="http://schemas.microsoft.com/office/drawing/2014/main" id="{0D81DF23-47E3-4EF0-B25C-E80CA78DE478}"/>
              </a:ext>
            </a:extLst>
          </p:cNvPr>
          <p:cNvSpPr txBox="1"/>
          <p:nvPr/>
        </p:nvSpPr>
        <p:spPr>
          <a:xfrm>
            <a:off x="327488" y="4137774"/>
            <a:ext cx="2608761"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a:t>Envía datos en tiempo real:</a:t>
            </a:r>
            <a:br>
              <a:rPr lang="es-EC" sz="1600" dirty="0"/>
            </a:br>
            <a:r>
              <a:rPr lang="es-EC" sz="1600" dirty="0"/>
              <a:t>Cantidad de agua del recipiente </a:t>
            </a:r>
          </a:p>
          <a:p>
            <a:pPr algn="ctr"/>
            <a:r>
              <a:rPr lang="es-EC" sz="1600" dirty="0"/>
              <a:t>Inclinación de ángulos </a:t>
            </a:r>
          </a:p>
          <a:p>
            <a:pPr algn="ctr"/>
            <a:r>
              <a:rPr lang="es-EC" sz="1600" dirty="0"/>
              <a:t>Pitch y roll</a:t>
            </a:r>
          </a:p>
        </p:txBody>
      </p:sp>
    </p:spTree>
    <p:extLst>
      <p:ext uri="{BB962C8B-B14F-4D97-AF65-F5344CB8AC3E}">
        <p14:creationId xmlns:p14="http://schemas.microsoft.com/office/powerpoint/2010/main" val="1321884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1200 metros área urbana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2" name="Tabla 1">
            <a:extLst>
              <a:ext uri="{FF2B5EF4-FFF2-40B4-BE49-F238E27FC236}">
                <a16:creationId xmlns:a16="http://schemas.microsoft.com/office/drawing/2014/main" id="{ABD74897-9607-4165-85F6-65D087C0E774}"/>
              </a:ext>
            </a:extLst>
          </p:cNvPr>
          <p:cNvGraphicFramePr>
            <a:graphicFrameLocks noGrp="1"/>
          </p:cNvGraphicFramePr>
          <p:nvPr>
            <p:extLst>
              <p:ext uri="{D42A27DB-BD31-4B8C-83A1-F6EECF244321}">
                <p14:modId xmlns:p14="http://schemas.microsoft.com/office/powerpoint/2010/main" val="3403531692"/>
              </p:ext>
            </p:extLst>
          </p:nvPr>
        </p:nvGraphicFramePr>
        <p:xfrm>
          <a:off x="2129021" y="1033132"/>
          <a:ext cx="4564011" cy="4692186"/>
        </p:xfrm>
        <a:graphic>
          <a:graphicData uri="http://schemas.openxmlformats.org/drawingml/2006/table">
            <a:tbl>
              <a:tblPr firstRow="1" firstCol="1" bandRow="1">
                <a:tableStyleId>{93296810-A885-4BE3-A3E7-6D5BEEA58F35}</a:tableStyleId>
              </a:tblPr>
              <a:tblGrid>
                <a:gridCol w="644226">
                  <a:extLst>
                    <a:ext uri="{9D8B030D-6E8A-4147-A177-3AD203B41FA5}">
                      <a16:colId xmlns:a16="http://schemas.microsoft.com/office/drawing/2014/main" val="2738815487"/>
                    </a:ext>
                  </a:extLst>
                </a:gridCol>
                <a:gridCol w="644226">
                  <a:extLst>
                    <a:ext uri="{9D8B030D-6E8A-4147-A177-3AD203B41FA5}">
                      <a16:colId xmlns:a16="http://schemas.microsoft.com/office/drawing/2014/main" val="449473883"/>
                    </a:ext>
                  </a:extLst>
                </a:gridCol>
                <a:gridCol w="643703">
                  <a:extLst>
                    <a:ext uri="{9D8B030D-6E8A-4147-A177-3AD203B41FA5}">
                      <a16:colId xmlns:a16="http://schemas.microsoft.com/office/drawing/2014/main" val="113453346"/>
                    </a:ext>
                  </a:extLst>
                </a:gridCol>
                <a:gridCol w="643703">
                  <a:extLst>
                    <a:ext uri="{9D8B030D-6E8A-4147-A177-3AD203B41FA5}">
                      <a16:colId xmlns:a16="http://schemas.microsoft.com/office/drawing/2014/main" val="4038652513"/>
                    </a:ext>
                  </a:extLst>
                </a:gridCol>
                <a:gridCol w="643703">
                  <a:extLst>
                    <a:ext uri="{9D8B030D-6E8A-4147-A177-3AD203B41FA5}">
                      <a16:colId xmlns:a16="http://schemas.microsoft.com/office/drawing/2014/main" val="958243560"/>
                    </a:ext>
                  </a:extLst>
                </a:gridCol>
                <a:gridCol w="564156">
                  <a:extLst>
                    <a:ext uri="{9D8B030D-6E8A-4147-A177-3AD203B41FA5}">
                      <a16:colId xmlns:a16="http://schemas.microsoft.com/office/drawing/2014/main" val="3542982086"/>
                    </a:ext>
                  </a:extLst>
                </a:gridCol>
                <a:gridCol w="780294">
                  <a:extLst>
                    <a:ext uri="{9D8B030D-6E8A-4147-A177-3AD203B41FA5}">
                      <a16:colId xmlns:a16="http://schemas.microsoft.com/office/drawing/2014/main" val="909202229"/>
                    </a:ext>
                  </a:extLst>
                </a:gridCol>
              </a:tblGrid>
              <a:tr h="408874">
                <a:tc>
                  <a:txBody>
                    <a:bodyPr/>
                    <a:lstStyle/>
                    <a:p>
                      <a:pPr indent="0" algn="ctr">
                        <a:lnSpc>
                          <a:spcPct val="200000"/>
                        </a:lnSpc>
                      </a:pPr>
                      <a:r>
                        <a:rPr lang="es-EC" sz="800" dirty="0">
                          <a:effectLst/>
                        </a:rPr>
                        <a:t>Dirección            Recepción</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s-EC" sz="800" dirty="0">
                          <a:effectLst/>
                        </a:rPr>
                        <a:t>Dirección Envío</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s-EC" sz="800">
                          <a:effectLst/>
                        </a:rPr>
                        <a:t>Num mensaje</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s-EC" sz="800">
                          <a:effectLst/>
                        </a:rPr>
                        <a:t>Num Paquetes</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s-EC" sz="800">
                          <a:effectLst/>
                        </a:rPr>
                        <a:t>RSSI</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nchor="ctr"/>
                </a:tc>
                <a:tc>
                  <a:txBody>
                    <a:bodyPr/>
                    <a:lstStyle/>
                    <a:p>
                      <a:pPr indent="0" algn="ctr">
                        <a:lnSpc>
                          <a:spcPct val="200000"/>
                        </a:lnSpc>
                      </a:pPr>
                      <a:r>
                        <a:rPr lang="es-EC" sz="800">
                          <a:effectLst/>
                        </a:rPr>
                        <a:t>SNR</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nchor="ctr"/>
                </a:tc>
                <a:tc>
                  <a:txBody>
                    <a:bodyPr/>
                    <a:lstStyle/>
                    <a:p>
                      <a:pPr indent="0" algn="ctr">
                        <a:lnSpc>
                          <a:spcPct val="200000"/>
                        </a:lnSpc>
                      </a:pPr>
                      <a:r>
                        <a:rPr lang="es-EC" sz="800">
                          <a:effectLst/>
                        </a:rPr>
                        <a:t>Tiempo                     transmisión </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1340297232"/>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13:28:47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1693752942"/>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15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13:29:15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1262525803"/>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24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12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13:30:04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2017380790"/>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12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9.25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13:30:10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591711332"/>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31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-129</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13:30:43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2912023178"/>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40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8.50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13:31:31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3565786517"/>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42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-129</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13:31:41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2652205741"/>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48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13:32:14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2307908804"/>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51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-128</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13:32:30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3390638211"/>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53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-128</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13:32:41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2880629048"/>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54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-128</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6.50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13:32:47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3055805080"/>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55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8.00</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13:32:53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3201342805"/>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56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8.50</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 13:32:58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127344863"/>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59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6.75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 13:33:15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3104475711"/>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60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 13:33:20</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3165653898"/>
                  </a:ext>
                </a:extLst>
              </a:tr>
              <a:tr h="265147">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62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-127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tc>
                  <a:txBody>
                    <a:bodyPr/>
                    <a:lstStyle/>
                    <a:p>
                      <a:pPr indent="0" algn="ctr">
                        <a:lnSpc>
                          <a:spcPct val="200000"/>
                        </a:lnSpc>
                      </a:pPr>
                      <a:r>
                        <a:rPr lang="en-US" sz="800" dirty="0">
                          <a:effectLst/>
                        </a:rPr>
                        <a:t> 13:33:31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0254" marR="30254" marT="0" marB="0"/>
                </a:tc>
                <a:extLst>
                  <a:ext uri="{0D108BD9-81ED-4DB2-BD59-A6C34878D82A}">
                    <a16:rowId xmlns:a16="http://schemas.microsoft.com/office/drawing/2014/main" val="3854966824"/>
                  </a:ext>
                </a:extLst>
              </a:tr>
            </a:tbl>
          </a:graphicData>
        </a:graphic>
      </p:graphicFrame>
    </p:spTree>
    <p:extLst>
      <p:ext uri="{BB962C8B-B14F-4D97-AF65-F5344CB8AC3E}">
        <p14:creationId xmlns:p14="http://schemas.microsoft.com/office/powerpoint/2010/main" val="493164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1200 metros área urbana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6" name="Gráfico 5">
            <a:extLst>
              <a:ext uri="{FF2B5EF4-FFF2-40B4-BE49-F238E27FC236}">
                <a16:creationId xmlns:a16="http://schemas.microsoft.com/office/drawing/2014/main" id="{447133AE-D729-4B73-9C9D-1B12D0B51C59}"/>
              </a:ext>
            </a:extLst>
          </p:cNvPr>
          <p:cNvGraphicFramePr/>
          <p:nvPr>
            <p:extLst>
              <p:ext uri="{D42A27DB-BD31-4B8C-83A1-F6EECF244321}">
                <p14:modId xmlns:p14="http://schemas.microsoft.com/office/powerpoint/2010/main" val="2972613896"/>
              </p:ext>
            </p:extLst>
          </p:nvPr>
        </p:nvGraphicFramePr>
        <p:xfrm>
          <a:off x="85926" y="1613941"/>
          <a:ext cx="4369917" cy="3344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C9466126-BEEA-4DD3-BE5D-6F12966E0380}"/>
              </a:ext>
            </a:extLst>
          </p:cNvPr>
          <p:cNvGraphicFramePr/>
          <p:nvPr>
            <p:extLst>
              <p:ext uri="{D42A27DB-BD31-4B8C-83A1-F6EECF244321}">
                <p14:modId xmlns:p14="http://schemas.microsoft.com/office/powerpoint/2010/main" val="3276370646"/>
              </p:ext>
            </p:extLst>
          </p:nvPr>
        </p:nvGraphicFramePr>
        <p:xfrm>
          <a:off x="4688159" y="1613941"/>
          <a:ext cx="4080992" cy="33445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1662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1200 metros área urbana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8" name="Gráfico 7">
            <a:extLst>
              <a:ext uri="{FF2B5EF4-FFF2-40B4-BE49-F238E27FC236}">
                <a16:creationId xmlns:a16="http://schemas.microsoft.com/office/drawing/2014/main" id="{99653619-8AEA-451B-8B87-AFC7059168D2}"/>
              </a:ext>
            </a:extLst>
          </p:cNvPr>
          <p:cNvGraphicFramePr/>
          <p:nvPr>
            <p:extLst>
              <p:ext uri="{D42A27DB-BD31-4B8C-83A1-F6EECF244321}">
                <p14:modId xmlns:p14="http://schemas.microsoft.com/office/powerpoint/2010/main" val="1680022104"/>
              </p:ext>
            </p:extLst>
          </p:nvPr>
        </p:nvGraphicFramePr>
        <p:xfrm>
          <a:off x="89032" y="1570601"/>
          <a:ext cx="4379274" cy="3529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71DFCD82-F63F-46B8-86F6-D4B7DA660872}"/>
              </a:ext>
            </a:extLst>
          </p:cNvPr>
          <p:cNvGraphicFramePr/>
          <p:nvPr>
            <p:extLst>
              <p:ext uri="{D42A27DB-BD31-4B8C-83A1-F6EECF244321}">
                <p14:modId xmlns:p14="http://schemas.microsoft.com/office/powerpoint/2010/main" val="3749694946"/>
              </p:ext>
            </p:extLst>
          </p:nvPr>
        </p:nvGraphicFramePr>
        <p:xfrm>
          <a:off x="4675695" y="1570601"/>
          <a:ext cx="4093456" cy="3529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8814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1200 metros área urbana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7" name="Gráfico 6">
            <a:extLst>
              <a:ext uri="{FF2B5EF4-FFF2-40B4-BE49-F238E27FC236}">
                <a16:creationId xmlns:a16="http://schemas.microsoft.com/office/drawing/2014/main" id="{FDBF7131-8CEE-42C1-82FB-13DE6B7D0E4A}"/>
              </a:ext>
            </a:extLst>
          </p:cNvPr>
          <p:cNvGraphicFramePr/>
          <p:nvPr>
            <p:extLst>
              <p:ext uri="{D42A27DB-BD31-4B8C-83A1-F6EECF244321}">
                <p14:modId xmlns:p14="http://schemas.microsoft.com/office/powerpoint/2010/main" val="2116952572"/>
              </p:ext>
            </p:extLst>
          </p:nvPr>
        </p:nvGraphicFramePr>
        <p:xfrm>
          <a:off x="38879" y="1404594"/>
          <a:ext cx="4467134" cy="362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2F0EA3AF-E8AA-4B9E-8E62-8F492BEBEA87}"/>
              </a:ext>
            </a:extLst>
          </p:cNvPr>
          <p:cNvGraphicFramePr/>
          <p:nvPr>
            <p:extLst>
              <p:ext uri="{D42A27DB-BD31-4B8C-83A1-F6EECF244321}">
                <p14:modId xmlns:p14="http://schemas.microsoft.com/office/powerpoint/2010/main" val="4132229552"/>
              </p:ext>
            </p:extLst>
          </p:nvPr>
        </p:nvGraphicFramePr>
        <p:xfrm>
          <a:off x="4637988" y="1404594"/>
          <a:ext cx="4273699" cy="36251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7758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y Pruebas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15</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dirty="0">
              <a:latin typeface="Palatino Linotype" panose="02040502050505030304" pitchFamily="18" charset="0"/>
            </a:endParaRPr>
          </a:p>
        </p:txBody>
      </p:sp>
      <p:sp>
        <p:nvSpPr>
          <p:cNvPr id="6" name="Rectángulo 5"/>
          <p:cNvSpPr/>
          <p:nvPr/>
        </p:nvSpPr>
        <p:spPr>
          <a:xfrm>
            <a:off x="1351363" y="674893"/>
            <a:ext cx="1851789" cy="369332"/>
          </a:xfrm>
          <a:prstGeom prst="rect">
            <a:avLst/>
          </a:prstGeom>
        </p:spPr>
        <p:txBody>
          <a:bodyPr wrap="none">
            <a:spAutoFit/>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Escenario Rural </a:t>
            </a:r>
          </a:p>
        </p:txBody>
      </p:sp>
      <p:sp>
        <p:nvSpPr>
          <p:cNvPr id="8" name="CuadroTexto 7">
            <a:extLst>
              <a:ext uri="{FF2B5EF4-FFF2-40B4-BE49-F238E27FC236}">
                <a16:creationId xmlns:a16="http://schemas.microsoft.com/office/drawing/2014/main" id="{32A60990-BAF8-4E82-92AA-AD6C12AD7397}"/>
              </a:ext>
            </a:extLst>
          </p:cNvPr>
          <p:cNvSpPr txBox="1"/>
          <p:nvPr/>
        </p:nvSpPr>
        <p:spPr>
          <a:xfrm>
            <a:off x="2726570" y="1240178"/>
            <a:ext cx="3855563" cy="307777"/>
          </a:xfrm>
          <a:prstGeom prst="rect">
            <a:avLst/>
          </a:prstGeom>
          <a:noFill/>
        </p:spPr>
        <p:txBody>
          <a:bodyPr wrap="square" rtlCol="0">
            <a:spAutoFit/>
          </a:bodyPr>
          <a:lstStyle/>
          <a:p>
            <a:pPr algn="just"/>
            <a:r>
              <a:rPr lang="es-ES" sz="1400" dirty="0"/>
              <a:t>Ubicación del Gateway en la zona rural.</a:t>
            </a:r>
            <a:endParaRPr lang="en-US" sz="1400" dirty="0"/>
          </a:p>
        </p:txBody>
      </p:sp>
      <p:pic>
        <p:nvPicPr>
          <p:cNvPr id="10" name="Imagen 9">
            <a:extLst>
              <a:ext uri="{FF2B5EF4-FFF2-40B4-BE49-F238E27FC236}">
                <a16:creationId xmlns:a16="http://schemas.microsoft.com/office/drawing/2014/main" id="{C9268FB5-BE35-4335-8754-067016CFF965}"/>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2457039" y="1978057"/>
            <a:ext cx="4009749" cy="3536070"/>
          </a:xfrm>
          <a:prstGeom prst="rect">
            <a:avLst/>
          </a:prstGeom>
        </p:spPr>
      </p:pic>
    </p:spTree>
    <p:extLst>
      <p:ext uri="{BB962C8B-B14F-4D97-AF65-F5344CB8AC3E}">
        <p14:creationId xmlns:p14="http://schemas.microsoft.com/office/powerpoint/2010/main" val="1640785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775 metros área rural</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8" name="CuadroTexto 7">
            <a:extLst>
              <a:ext uri="{FF2B5EF4-FFF2-40B4-BE49-F238E27FC236}">
                <a16:creationId xmlns:a16="http://schemas.microsoft.com/office/drawing/2014/main" id="{6A989090-816E-4EC2-83CF-F1229C035C6D}"/>
              </a:ext>
            </a:extLst>
          </p:cNvPr>
          <p:cNvSpPr txBox="1"/>
          <p:nvPr/>
        </p:nvSpPr>
        <p:spPr>
          <a:xfrm>
            <a:off x="3823928" y="1674960"/>
            <a:ext cx="3855563" cy="523220"/>
          </a:xfrm>
          <a:prstGeom prst="rect">
            <a:avLst/>
          </a:prstGeom>
          <a:noFill/>
        </p:spPr>
        <p:txBody>
          <a:bodyPr wrap="square" rtlCol="0">
            <a:spAutoFit/>
          </a:bodyPr>
          <a:lstStyle/>
          <a:p>
            <a:pPr algn="just"/>
            <a:r>
              <a:rPr lang="es-ES" sz="1400" dirty="0"/>
              <a:t>Ubicación del dispositivo emisor a 775 metros en la zona rural.</a:t>
            </a:r>
            <a:endParaRPr lang="en-US" sz="1400" dirty="0"/>
          </a:p>
        </p:txBody>
      </p:sp>
      <p:pic>
        <p:nvPicPr>
          <p:cNvPr id="10" name="Imagen 9">
            <a:extLst>
              <a:ext uri="{FF2B5EF4-FFF2-40B4-BE49-F238E27FC236}">
                <a16:creationId xmlns:a16="http://schemas.microsoft.com/office/drawing/2014/main" id="{5A3EEB71-3501-4397-9DD2-EAC4330CCDB4}"/>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374849" y="652133"/>
            <a:ext cx="2799761" cy="2667000"/>
          </a:xfrm>
          <a:prstGeom prst="rect">
            <a:avLst/>
          </a:prstGeom>
        </p:spPr>
      </p:pic>
      <p:pic>
        <p:nvPicPr>
          <p:cNvPr id="11" name="Imagen 10">
            <a:extLst>
              <a:ext uri="{FF2B5EF4-FFF2-40B4-BE49-F238E27FC236}">
                <a16:creationId xmlns:a16="http://schemas.microsoft.com/office/drawing/2014/main" id="{DBE42C8E-443A-4B45-9C9C-B46501EB835E}"/>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3403623" y="2551096"/>
            <a:ext cx="5136515" cy="3282950"/>
          </a:xfrm>
          <a:prstGeom prst="rect">
            <a:avLst/>
          </a:prstGeom>
        </p:spPr>
      </p:pic>
    </p:spTree>
    <p:extLst>
      <p:ext uri="{BB962C8B-B14F-4D97-AF65-F5344CB8AC3E}">
        <p14:creationId xmlns:p14="http://schemas.microsoft.com/office/powerpoint/2010/main" val="4028352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775 metros área rural SF7</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3" name="Tabla 2">
            <a:extLst>
              <a:ext uri="{FF2B5EF4-FFF2-40B4-BE49-F238E27FC236}">
                <a16:creationId xmlns:a16="http://schemas.microsoft.com/office/drawing/2014/main" id="{25F4AC56-5E7A-4C4A-BBA5-46531A47F0DA}"/>
              </a:ext>
            </a:extLst>
          </p:cNvPr>
          <p:cNvGraphicFramePr>
            <a:graphicFrameLocks noGrp="1"/>
          </p:cNvGraphicFramePr>
          <p:nvPr>
            <p:extLst>
              <p:ext uri="{D42A27DB-BD31-4B8C-83A1-F6EECF244321}">
                <p14:modId xmlns:p14="http://schemas.microsoft.com/office/powerpoint/2010/main" val="626149921"/>
              </p:ext>
            </p:extLst>
          </p:nvPr>
        </p:nvGraphicFramePr>
        <p:xfrm>
          <a:off x="2799760" y="841658"/>
          <a:ext cx="3685882" cy="5174683"/>
        </p:xfrm>
        <a:graphic>
          <a:graphicData uri="http://schemas.openxmlformats.org/drawingml/2006/table">
            <a:tbl>
              <a:tblPr firstRow="1" firstCol="1" bandRow="1">
                <a:tableStyleId>{93296810-A885-4BE3-A3E7-6D5BEEA58F35}</a:tableStyleId>
              </a:tblPr>
              <a:tblGrid>
                <a:gridCol w="569765">
                  <a:extLst>
                    <a:ext uri="{9D8B030D-6E8A-4147-A177-3AD203B41FA5}">
                      <a16:colId xmlns:a16="http://schemas.microsoft.com/office/drawing/2014/main" val="58249002"/>
                    </a:ext>
                  </a:extLst>
                </a:gridCol>
                <a:gridCol w="472569">
                  <a:extLst>
                    <a:ext uri="{9D8B030D-6E8A-4147-A177-3AD203B41FA5}">
                      <a16:colId xmlns:a16="http://schemas.microsoft.com/office/drawing/2014/main" val="2796239167"/>
                    </a:ext>
                  </a:extLst>
                </a:gridCol>
                <a:gridCol w="519493">
                  <a:extLst>
                    <a:ext uri="{9D8B030D-6E8A-4147-A177-3AD203B41FA5}">
                      <a16:colId xmlns:a16="http://schemas.microsoft.com/office/drawing/2014/main" val="3885236096"/>
                    </a:ext>
                  </a:extLst>
                </a:gridCol>
                <a:gridCol w="519493">
                  <a:extLst>
                    <a:ext uri="{9D8B030D-6E8A-4147-A177-3AD203B41FA5}">
                      <a16:colId xmlns:a16="http://schemas.microsoft.com/office/drawing/2014/main" val="3384785098"/>
                    </a:ext>
                  </a:extLst>
                </a:gridCol>
                <a:gridCol w="519493">
                  <a:extLst>
                    <a:ext uri="{9D8B030D-6E8A-4147-A177-3AD203B41FA5}">
                      <a16:colId xmlns:a16="http://schemas.microsoft.com/office/drawing/2014/main" val="3921124273"/>
                    </a:ext>
                  </a:extLst>
                </a:gridCol>
                <a:gridCol w="519493">
                  <a:extLst>
                    <a:ext uri="{9D8B030D-6E8A-4147-A177-3AD203B41FA5}">
                      <a16:colId xmlns:a16="http://schemas.microsoft.com/office/drawing/2014/main" val="3943039034"/>
                    </a:ext>
                  </a:extLst>
                </a:gridCol>
                <a:gridCol w="565576">
                  <a:extLst>
                    <a:ext uri="{9D8B030D-6E8A-4147-A177-3AD203B41FA5}">
                      <a16:colId xmlns:a16="http://schemas.microsoft.com/office/drawing/2014/main" val="3225025008"/>
                    </a:ext>
                  </a:extLst>
                </a:gridCol>
              </a:tblGrid>
              <a:tr h="488283">
                <a:tc>
                  <a:txBody>
                    <a:bodyPr/>
                    <a:lstStyle/>
                    <a:p>
                      <a:pPr indent="0" algn="ctr">
                        <a:lnSpc>
                          <a:spcPct val="200000"/>
                        </a:lnSpc>
                      </a:pPr>
                      <a:r>
                        <a:rPr lang="es-EC" sz="700" dirty="0">
                          <a:effectLst/>
                        </a:rPr>
                        <a:t>Dirección Recepción</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dirty="0">
                          <a:effectLst/>
                        </a:rPr>
                        <a:t>Dirección Envío</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Num mensaje</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Num Paquetes</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RSSI</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SNR</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700">
                          <a:effectLst/>
                        </a:rPr>
                        <a:t>Tiempo                     transmisión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171303877"/>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12:19:44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20994880"/>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104</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12:19:48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430830389"/>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12:19:52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002205639"/>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12:19:56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892902526"/>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12:20:00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437882389"/>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13</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12:20:04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213665547"/>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109</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12</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12:20:08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533393817"/>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244556629"/>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-95</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12:20:17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684403288"/>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12:20:21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908899200"/>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502188796"/>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12:20:30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198151123"/>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6.50</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12:20:34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194522598"/>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6.00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12:20:39</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065533593"/>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117</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7.00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12:20:44</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117249064"/>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118</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13</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 12:20:47</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657481467"/>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119</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8.25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 12:20:52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623861766"/>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8.00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 12:20:56</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85722927"/>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11</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-106</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9.75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 12:21:01</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709333993"/>
                  </a:ext>
                </a:extLst>
              </a:tr>
              <a:tr h="234320">
                <a:tc>
                  <a:txBody>
                    <a:bodyPr/>
                    <a:lstStyle/>
                    <a:p>
                      <a:pPr indent="0" algn="ctr">
                        <a:lnSpc>
                          <a:spcPct val="200000"/>
                        </a:lnSpc>
                      </a:pPr>
                      <a:r>
                        <a:rPr lang="en-US" sz="700">
                          <a:effectLst/>
                        </a:rPr>
                        <a:t>BB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FD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12</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-105</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a:effectLst/>
                        </a:rPr>
                        <a:t>6.50</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700" dirty="0">
                          <a:effectLst/>
                        </a:rPr>
                        <a:t> 12:21:05</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735863730"/>
                  </a:ext>
                </a:extLst>
              </a:tr>
            </a:tbl>
          </a:graphicData>
        </a:graphic>
      </p:graphicFrame>
    </p:spTree>
    <p:extLst>
      <p:ext uri="{BB962C8B-B14F-4D97-AF65-F5344CB8AC3E}">
        <p14:creationId xmlns:p14="http://schemas.microsoft.com/office/powerpoint/2010/main" val="91139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775 metros área rural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2" name="Tabla 1">
            <a:extLst>
              <a:ext uri="{FF2B5EF4-FFF2-40B4-BE49-F238E27FC236}">
                <a16:creationId xmlns:a16="http://schemas.microsoft.com/office/drawing/2014/main" id="{14C711A4-12F3-4D3C-B2F2-D7D2ADDF6D9E}"/>
              </a:ext>
            </a:extLst>
          </p:cNvPr>
          <p:cNvGraphicFramePr>
            <a:graphicFrameLocks noGrp="1"/>
          </p:cNvGraphicFramePr>
          <p:nvPr>
            <p:extLst>
              <p:ext uri="{D42A27DB-BD31-4B8C-83A1-F6EECF244321}">
                <p14:modId xmlns:p14="http://schemas.microsoft.com/office/powerpoint/2010/main" val="121137575"/>
              </p:ext>
            </p:extLst>
          </p:nvPr>
        </p:nvGraphicFramePr>
        <p:xfrm>
          <a:off x="2483416" y="961535"/>
          <a:ext cx="4181332" cy="5079687"/>
        </p:xfrm>
        <a:graphic>
          <a:graphicData uri="http://schemas.openxmlformats.org/drawingml/2006/table">
            <a:tbl>
              <a:tblPr firstRow="1" firstCol="1" bandRow="1">
                <a:tableStyleId>{93296810-A885-4BE3-A3E7-6D5BEEA58F35}</a:tableStyleId>
              </a:tblPr>
              <a:tblGrid>
                <a:gridCol w="589858">
                  <a:extLst>
                    <a:ext uri="{9D8B030D-6E8A-4147-A177-3AD203B41FA5}">
                      <a16:colId xmlns:a16="http://schemas.microsoft.com/office/drawing/2014/main" val="3409851643"/>
                    </a:ext>
                  </a:extLst>
                </a:gridCol>
                <a:gridCol w="589858">
                  <a:extLst>
                    <a:ext uri="{9D8B030D-6E8A-4147-A177-3AD203B41FA5}">
                      <a16:colId xmlns:a16="http://schemas.microsoft.com/office/drawing/2014/main" val="518519690"/>
                    </a:ext>
                  </a:extLst>
                </a:gridCol>
                <a:gridCol w="589858">
                  <a:extLst>
                    <a:ext uri="{9D8B030D-6E8A-4147-A177-3AD203B41FA5}">
                      <a16:colId xmlns:a16="http://schemas.microsoft.com/office/drawing/2014/main" val="1283427120"/>
                    </a:ext>
                  </a:extLst>
                </a:gridCol>
                <a:gridCol w="589858">
                  <a:extLst>
                    <a:ext uri="{9D8B030D-6E8A-4147-A177-3AD203B41FA5}">
                      <a16:colId xmlns:a16="http://schemas.microsoft.com/office/drawing/2014/main" val="3955584635"/>
                    </a:ext>
                  </a:extLst>
                </a:gridCol>
                <a:gridCol w="589858">
                  <a:extLst>
                    <a:ext uri="{9D8B030D-6E8A-4147-A177-3AD203B41FA5}">
                      <a16:colId xmlns:a16="http://schemas.microsoft.com/office/drawing/2014/main" val="1861158016"/>
                    </a:ext>
                  </a:extLst>
                </a:gridCol>
                <a:gridCol w="589858">
                  <a:extLst>
                    <a:ext uri="{9D8B030D-6E8A-4147-A177-3AD203B41FA5}">
                      <a16:colId xmlns:a16="http://schemas.microsoft.com/office/drawing/2014/main" val="4020307873"/>
                    </a:ext>
                  </a:extLst>
                </a:gridCol>
                <a:gridCol w="642184">
                  <a:extLst>
                    <a:ext uri="{9D8B030D-6E8A-4147-A177-3AD203B41FA5}">
                      <a16:colId xmlns:a16="http://schemas.microsoft.com/office/drawing/2014/main" val="2333567412"/>
                    </a:ext>
                  </a:extLst>
                </a:gridCol>
              </a:tblGrid>
              <a:tr h="456265">
                <a:tc>
                  <a:txBody>
                    <a:bodyPr/>
                    <a:lstStyle/>
                    <a:p>
                      <a:pPr indent="0" algn="ctr">
                        <a:lnSpc>
                          <a:spcPct val="200000"/>
                        </a:lnSpc>
                      </a:pPr>
                      <a:r>
                        <a:rPr lang="es-EC" sz="800" dirty="0">
                          <a:effectLst/>
                        </a:rPr>
                        <a:t>Dirección Recepción</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s-EC" sz="800" dirty="0">
                          <a:effectLst/>
                        </a:rPr>
                        <a:t>Dirección Envío</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s-EC" sz="800">
                          <a:effectLst/>
                        </a:rPr>
                        <a:t>Num mensaje</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s-EC" sz="800">
                          <a:effectLst/>
                        </a:rPr>
                        <a:t>Num Paquetes</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s-EC" sz="800">
                          <a:effectLst/>
                        </a:rPr>
                        <a:t>RSSI</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s-EC" sz="800">
                          <a:effectLst/>
                        </a:rPr>
                        <a:t>SNR</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s-EC" sz="800">
                          <a:effectLst/>
                        </a:rPr>
                        <a:t>Tiempo                     transmisión </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798981882"/>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FD</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16:05:51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2046187731"/>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11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16:05:57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2151192318"/>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13</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9.25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16:06:02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1811391684"/>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8.75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16:06:08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488658594"/>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13</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8.75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16:06:13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2076624962"/>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16:06:29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1343547712"/>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22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-104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6.75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16:06:57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1897694007"/>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23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-105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9.00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16:07:02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3475483439"/>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26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-106</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8.25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16:07:19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4069070456"/>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27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-107</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8.75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16:07:25</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1972890876"/>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28</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-111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8.25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16:07:31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4111731293"/>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36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6.75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16:08:14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2366284014"/>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39</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-104</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9.00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16:08:31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3254931653"/>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40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6.75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16:08:37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3354934648"/>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41</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-106</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8.25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 16:08:42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1391559094"/>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42</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9.25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 16:08:48</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3360907520"/>
                  </a:ext>
                </a:extLst>
              </a:tr>
              <a:tr h="271966">
                <a:tc>
                  <a:txBody>
                    <a:bodyPr/>
                    <a:lstStyle/>
                    <a:p>
                      <a:pPr indent="0" algn="ctr">
                        <a:lnSpc>
                          <a:spcPct val="200000"/>
                        </a:lnSpc>
                      </a:pPr>
                      <a:r>
                        <a:rPr lang="en-US" sz="800">
                          <a:effectLst/>
                        </a:rPr>
                        <a:t>BB</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FD</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43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13</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-107</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a:effectLst/>
                        </a:rPr>
                        <a:t>9.50</a:t>
                      </a:r>
                      <a:endPar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tc>
                  <a:txBody>
                    <a:bodyPr/>
                    <a:lstStyle/>
                    <a:p>
                      <a:pPr indent="0" algn="ctr">
                        <a:lnSpc>
                          <a:spcPct val="200000"/>
                        </a:lnSpc>
                      </a:pPr>
                      <a:r>
                        <a:rPr lang="en-US" sz="800" dirty="0">
                          <a:effectLst/>
                        </a:rPr>
                        <a:t> 16:08:54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622" marR="28622" marT="0" marB="0" anchor="ctr"/>
                </a:tc>
                <a:extLst>
                  <a:ext uri="{0D108BD9-81ED-4DB2-BD59-A6C34878D82A}">
                    <a16:rowId xmlns:a16="http://schemas.microsoft.com/office/drawing/2014/main" val="324329828"/>
                  </a:ext>
                </a:extLst>
              </a:tr>
            </a:tbl>
          </a:graphicData>
        </a:graphic>
      </p:graphicFrame>
    </p:spTree>
    <p:extLst>
      <p:ext uri="{BB962C8B-B14F-4D97-AF65-F5344CB8AC3E}">
        <p14:creationId xmlns:p14="http://schemas.microsoft.com/office/powerpoint/2010/main" val="1566767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1000 metros área rural</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8" name="CuadroTexto 7">
            <a:extLst>
              <a:ext uri="{FF2B5EF4-FFF2-40B4-BE49-F238E27FC236}">
                <a16:creationId xmlns:a16="http://schemas.microsoft.com/office/drawing/2014/main" id="{6A989090-816E-4EC2-83CF-F1229C035C6D}"/>
              </a:ext>
            </a:extLst>
          </p:cNvPr>
          <p:cNvSpPr txBox="1"/>
          <p:nvPr/>
        </p:nvSpPr>
        <p:spPr>
          <a:xfrm>
            <a:off x="3931404" y="1310344"/>
            <a:ext cx="3855563" cy="523220"/>
          </a:xfrm>
          <a:prstGeom prst="rect">
            <a:avLst/>
          </a:prstGeom>
          <a:noFill/>
        </p:spPr>
        <p:txBody>
          <a:bodyPr wrap="square" rtlCol="0">
            <a:spAutoFit/>
          </a:bodyPr>
          <a:lstStyle/>
          <a:p>
            <a:pPr algn="just"/>
            <a:r>
              <a:rPr lang="es-ES" sz="1400" dirty="0"/>
              <a:t>Ubicación del dispositivo emisor a 1000 metros en la zona rural.</a:t>
            </a:r>
            <a:endParaRPr lang="en-US" sz="1400" dirty="0"/>
          </a:p>
        </p:txBody>
      </p:sp>
      <p:pic>
        <p:nvPicPr>
          <p:cNvPr id="11" name="Imagen 10">
            <a:extLst>
              <a:ext uri="{FF2B5EF4-FFF2-40B4-BE49-F238E27FC236}">
                <a16:creationId xmlns:a16="http://schemas.microsoft.com/office/drawing/2014/main" id="{54CF51FE-FD0F-48C1-9D31-3D2383E2E121}"/>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397015" y="617397"/>
            <a:ext cx="2803118" cy="2539818"/>
          </a:xfrm>
          <a:prstGeom prst="rect">
            <a:avLst/>
          </a:prstGeom>
        </p:spPr>
      </p:pic>
      <p:pic>
        <p:nvPicPr>
          <p:cNvPr id="13" name="Imagen 12">
            <a:extLst>
              <a:ext uri="{FF2B5EF4-FFF2-40B4-BE49-F238E27FC236}">
                <a16:creationId xmlns:a16="http://schemas.microsoft.com/office/drawing/2014/main" id="{4C42CFD9-D119-4459-8F60-8971BD16AEB9}"/>
              </a:ext>
            </a:extLst>
          </p:cNvPr>
          <p:cNvPicPr/>
          <p:nvPr/>
        </p:nvPicPr>
        <p:blipFill>
          <a:blip r:embed="rId3" cstate="email">
            <a:extLst>
              <a:ext uri="{28A0092B-C50C-407E-A947-70E740481C1C}">
                <a14:useLocalDpi xmlns:a14="http://schemas.microsoft.com/office/drawing/2010/main"/>
              </a:ext>
            </a:extLst>
          </a:blip>
          <a:stretch>
            <a:fillRect/>
          </a:stretch>
        </p:blipFill>
        <p:spPr>
          <a:xfrm>
            <a:off x="3704735" y="2328420"/>
            <a:ext cx="4308903" cy="3561938"/>
          </a:xfrm>
          <a:prstGeom prst="rect">
            <a:avLst/>
          </a:prstGeom>
        </p:spPr>
      </p:pic>
    </p:spTree>
    <p:extLst>
      <p:ext uri="{BB962C8B-B14F-4D97-AF65-F5344CB8AC3E}">
        <p14:creationId xmlns:p14="http://schemas.microsoft.com/office/powerpoint/2010/main" val="134366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1000 metros área rural SF7</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2" name="Tabla 1">
            <a:extLst>
              <a:ext uri="{FF2B5EF4-FFF2-40B4-BE49-F238E27FC236}">
                <a16:creationId xmlns:a16="http://schemas.microsoft.com/office/drawing/2014/main" id="{AB0E8ABC-86E9-489B-9598-D5EAA47ADA6E}"/>
              </a:ext>
            </a:extLst>
          </p:cNvPr>
          <p:cNvGraphicFramePr>
            <a:graphicFrameLocks noGrp="1"/>
          </p:cNvGraphicFramePr>
          <p:nvPr>
            <p:extLst>
              <p:ext uri="{D42A27DB-BD31-4B8C-83A1-F6EECF244321}">
                <p14:modId xmlns:p14="http://schemas.microsoft.com/office/powerpoint/2010/main" val="851251040"/>
              </p:ext>
            </p:extLst>
          </p:nvPr>
        </p:nvGraphicFramePr>
        <p:xfrm>
          <a:off x="2177592" y="702807"/>
          <a:ext cx="4421173" cy="5452386"/>
        </p:xfrm>
        <a:graphic>
          <a:graphicData uri="http://schemas.openxmlformats.org/drawingml/2006/table">
            <a:tbl>
              <a:tblPr firstRow="1" firstCol="1" bandRow="1">
                <a:tableStyleId>{93296810-A885-4BE3-A3E7-6D5BEEA58F35}</a:tableStyleId>
              </a:tblPr>
              <a:tblGrid>
                <a:gridCol w="683426">
                  <a:extLst>
                    <a:ext uri="{9D8B030D-6E8A-4147-A177-3AD203B41FA5}">
                      <a16:colId xmlns:a16="http://schemas.microsoft.com/office/drawing/2014/main" val="2236363627"/>
                    </a:ext>
                  </a:extLst>
                </a:gridCol>
                <a:gridCol w="566842">
                  <a:extLst>
                    <a:ext uri="{9D8B030D-6E8A-4147-A177-3AD203B41FA5}">
                      <a16:colId xmlns:a16="http://schemas.microsoft.com/office/drawing/2014/main" val="615632314"/>
                    </a:ext>
                  </a:extLst>
                </a:gridCol>
                <a:gridCol w="623126">
                  <a:extLst>
                    <a:ext uri="{9D8B030D-6E8A-4147-A177-3AD203B41FA5}">
                      <a16:colId xmlns:a16="http://schemas.microsoft.com/office/drawing/2014/main" val="949173611"/>
                    </a:ext>
                  </a:extLst>
                </a:gridCol>
                <a:gridCol w="623126">
                  <a:extLst>
                    <a:ext uri="{9D8B030D-6E8A-4147-A177-3AD203B41FA5}">
                      <a16:colId xmlns:a16="http://schemas.microsoft.com/office/drawing/2014/main" val="2905580616"/>
                    </a:ext>
                  </a:extLst>
                </a:gridCol>
                <a:gridCol w="623126">
                  <a:extLst>
                    <a:ext uri="{9D8B030D-6E8A-4147-A177-3AD203B41FA5}">
                      <a16:colId xmlns:a16="http://schemas.microsoft.com/office/drawing/2014/main" val="1600347505"/>
                    </a:ext>
                  </a:extLst>
                </a:gridCol>
                <a:gridCol w="623126">
                  <a:extLst>
                    <a:ext uri="{9D8B030D-6E8A-4147-A177-3AD203B41FA5}">
                      <a16:colId xmlns:a16="http://schemas.microsoft.com/office/drawing/2014/main" val="3215470558"/>
                    </a:ext>
                  </a:extLst>
                </a:gridCol>
                <a:gridCol w="678401">
                  <a:extLst>
                    <a:ext uri="{9D8B030D-6E8A-4147-A177-3AD203B41FA5}">
                      <a16:colId xmlns:a16="http://schemas.microsoft.com/office/drawing/2014/main" val="3778683250"/>
                    </a:ext>
                  </a:extLst>
                </a:gridCol>
              </a:tblGrid>
              <a:tr h="514486">
                <a:tc>
                  <a:txBody>
                    <a:bodyPr/>
                    <a:lstStyle/>
                    <a:p>
                      <a:pPr indent="0" algn="ctr">
                        <a:lnSpc>
                          <a:spcPct val="200000"/>
                        </a:lnSpc>
                      </a:pPr>
                      <a:r>
                        <a:rPr lang="es-EC" sz="800" dirty="0">
                          <a:effectLst/>
                        </a:rPr>
                        <a:t>Dirección Recepción</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dirty="0">
                          <a:effectLst/>
                        </a:rPr>
                        <a:t>Dirección Envío</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Num mensaje</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Num Paquetes</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RSSI</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SNR</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Tiempo                     transmisión </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3501347"/>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FD</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195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12:26:25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041283281"/>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196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12:26:29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695540914"/>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197</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12:26:34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765622755"/>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198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12:26:38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493992773"/>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199</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12:26:43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849707857"/>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13</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12:26:47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097641056"/>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12:26:51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929478843"/>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13</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7.50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12:26:55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227588246"/>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12:27:00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591776526"/>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12:27:04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081350083"/>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12:27:09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576958241"/>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6.50</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12:27:13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956898787"/>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12:27:18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273530637"/>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12:27:22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776491441"/>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209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12:27:27</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919158712"/>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210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12:27:32</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266858229"/>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211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12:27:36</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877922317"/>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12:27:40</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170840979"/>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12:27:44</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902039306"/>
                  </a:ext>
                </a:extLst>
              </a:tr>
              <a:tr h="246895">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214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12:27:48</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610131903"/>
                  </a:ext>
                </a:extLst>
              </a:tr>
            </a:tbl>
          </a:graphicData>
        </a:graphic>
      </p:graphicFrame>
    </p:spTree>
    <p:extLst>
      <p:ext uri="{BB962C8B-B14F-4D97-AF65-F5344CB8AC3E}">
        <p14:creationId xmlns:p14="http://schemas.microsoft.com/office/powerpoint/2010/main" val="182301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107504" y="805218"/>
            <a:ext cx="8698160" cy="4435522"/>
          </a:xfrm>
        </p:spPr>
        <p:txBody>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Objetivo General</a:t>
            </a:r>
          </a:p>
          <a:p>
            <a:pPr marL="0" indent="0" algn="just">
              <a:buNone/>
            </a:pPr>
            <a:endParaRPr lang="es-EC" sz="1500" dirty="0">
              <a:solidFill>
                <a:srgbClr val="336600"/>
              </a:solidFill>
            </a:endParaRPr>
          </a:p>
          <a:p>
            <a:pPr marL="0" indent="0" algn="just">
              <a:lnSpc>
                <a:spcPct val="150000"/>
              </a:lnSpc>
              <a:buNone/>
            </a:pPr>
            <a:r>
              <a:rPr lang="es-ES" sz="1600" dirty="0">
                <a:solidFill>
                  <a:schemeClr val="tx1"/>
                </a:solidFill>
                <a:latin typeface="Arial" panose="020B0604020202020204" pitchFamily="34" charset="0"/>
                <a:cs typeface="Arial" panose="020B0604020202020204" pitchFamily="34" charset="0"/>
              </a:rPr>
              <a:t>Desarrollar un pluviómetro de bajo costo para monitorización y alerta de precipitaciones utilizando la tecnología LoRa en la parroquia de Alangasí.</a:t>
            </a:r>
          </a:p>
          <a:p>
            <a:pPr marL="0" indent="0" algn="just">
              <a:lnSpc>
                <a:spcPct val="150000"/>
              </a:lnSpc>
              <a:buNone/>
            </a:pPr>
            <a:r>
              <a:rPr lang="es-EC" b="1" dirty="0">
                <a:solidFill>
                  <a:srgbClr val="336600"/>
                </a:solidFill>
                <a:latin typeface="Times New Roman" panose="02020603050405020304" pitchFamily="18" charset="0"/>
                <a:cs typeface="Times New Roman" panose="02020603050405020304" pitchFamily="18" charset="0"/>
              </a:rPr>
              <a:t>Objetivos Específicos</a:t>
            </a:r>
          </a:p>
          <a:p>
            <a:pPr marL="342900" lvl="0" indent="-342900">
              <a:lnSpc>
                <a:spcPct val="200000"/>
              </a:lnSpc>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Desarrollar el estado del arte en el diseño de pluviómetros y alerta de precipitaciones utilizando redes de sensores inalámbricas.</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Diseñar el sistema electrónico del pluviómetro para la adquisición y procesamiento de los datos.</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Implementar la red LoRa para la transmisión de los datos del equipo.</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r>
              <a:rPr lang="es-ES" dirty="0"/>
              <a:t>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Objetivos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096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1000 metros área rural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3" name="Tabla 2">
            <a:extLst>
              <a:ext uri="{FF2B5EF4-FFF2-40B4-BE49-F238E27FC236}">
                <a16:creationId xmlns:a16="http://schemas.microsoft.com/office/drawing/2014/main" id="{870E4956-8F33-4C0C-90FA-5873143C9CAC}"/>
              </a:ext>
            </a:extLst>
          </p:cNvPr>
          <p:cNvGraphicFramePr>
            <a:graphicFrameLocks noGrp="1"/>
          </p:cNvGraphicFramePr>
          <p:nvPr>
            <p:extLst>
              <p:ext uri="{D42A27DB-BD31-4B8C-83A1-F6EECF244321}">
                <p14:modId xmlns:p14="http://schemas.microsoft.com/office/powerpoint/2010/main" val="76385541"/>
              </p:ext>
            </p:extLst>
          </p:nvPr>
        </p:nvGraphicFramePr>
        <p:xfrm>
          <a:off x="2356699" y="841658"/>
          <a:ext cx="4147794" cy="5174683"/>
        </p:xfrm>
        <a:graphic>
          <a:graphicData uri="http://schemas.openxmlformats.org/drawingml/2006/table">
            <a:tbl>
              <a:tblPr firstRow="1" firstCol="1" bandRow="1">
                <a:tableStyleId>{93296810-A885-4BE3-A3E7-6D5BEEA58F35}</a:tableStyleId>
              </a:tblPr>
              <a:tblGrid>
                <a:gridCol w="585127">
                  <a:extLst>
                    <a:ext uri="{9D8B030D-6E8A-4147-A177-3AD203B41FA5}">
                      <a16:colId xmlns:a16="http://schemas.microsoft.com/office/drawing/2014/main" val="2882548628"/>
                    </a:ext>
                  </a:extLst>
                </a:gridCol>
                <a:gridCol w="585127">
                  <a:extLst>
                    <a:ext uri="{9D8B030D-6E8A-4147-A177-3AD203B41FA5}">
                      <a16:colId xmlns:a16="http://schemas.microsoft.com/office/drawing/2014/main" val="2741660304"/>
                    </a:ext>
                  </a:extLst>
                </a:gridCol>
                <a:gridCol w="585127">
                  <a:extLst>
                    <a:ext uri="{9D8B030D-6E8A-4147-A177-3AD203B41FA5}">
                      <a16:colId xmlns:a16="http://schemas.microsoft.com/office/drawing/2014/main" val="815975752"/>
                    </a:ext>
                  </a:extLst>
                </a:gridCol>
                <a:gridCol w="585127">
                  <a:extLst>
                    <a:ext uri="{9D8B030D-6E8A-4147-A177-3AD203B41FA5}">
                      <a16:colId xmlns:a16="http://schemas.microsoft.com/office/drawing/2014/main" val="3192228851"/>
                    </a:ext>
                  </a:extLst>
                </a:gridCol>
                <a:gridCol w="585127">
                  <a:extLst>
                    <a:ext uri="{9D8B030D-6E8A-4147-A177-3AD203B41FA5}">
                      <a16:colId xmlns:a16="http://schemas.microsoft.com/office/drawing/2014/main" val="1139694428"/>
                    </a:ext>
                  </a:extLst>
                </a:gridCol>
                <a:gridCol w="585127">
                  <a:extLst>
                    <a:ext uri="{9D8B030D-6E8A-4147-A177-3AD203B41FA5}">
                      <a16:colId xmlns:a16="http://schemas.microsoft.com/office/drawing/2014/main" val="1439681273"/>
                    </a:ext>
                  </a:extLst>
                </a:gridCol>
                <a:gridCol w="637032">
                  <a:extLst>
                    <a:ext uri="{9D8B030D-6E8A-4147-A177-3AD203B41FA5}">
                      <a16:colId xmlns:a16="http://schemas.microsoft.com/office/drawing/2014/main" val="3830876442"/>
                    </a:ext>
                  </a:extLst>
                </a:gridCol>
              </a:tblGrid>
              <a:tr h="488283">
                <a:tc>
                  <a:txBody>
                    <a:bodyPr/>
                    <a:lstStyle/>
                    <a:p>
                      <a:pPr indent="0" algn="ctr">
                        <a:lnSpc>
                          <a:spcPct val="200000"/>
                        </a:lnSpc>
                      </a:pPr>
                      <a:r>
                        <a:rPr lang="es-EC" sz="800" dirty="0">
                          <a:effectLst/>
                        </a:rPr>
                        <a:t>Dirección Recepción</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dirty="0">
                          <a:effectLst/>
                        </a:rPr>
                        <a:t>Dirección Envío</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Num mensaje</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Num Paquetes</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RSSI</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SNR</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Tiempo                     transmisión </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860082393"/>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14</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16:15:13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537620316"/>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16:15:18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466700653"/>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-125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16:15:23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580511896"/>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16:15:57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690029079"/>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16:16:02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20973880"/>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8.25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16:16:12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559165363"/>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16:16:33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517586328"/>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8.25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16:16:38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961058223"/>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16:16:49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494525948"/>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16:16:55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572927608"/>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6.75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16:17:00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278610525"/>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16:17:06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023385424"/>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8.25</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16:17:16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666188927"/>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16:17:22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819967636"/>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16:17:28</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90770760"/>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16:17:33</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935304617"/>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16:17:39</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353105895"/>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16:17:44</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19475966"/>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16:17:49</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044922331"/>
                  </a:ext>
                </a:extLst>
              </a:tr>
              <a:tr h="234320">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7.75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16:17:59</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803223378"/>
                  </a:ext>
                </a:extLst>
              </a:tr>
            </a:tbl>
          </a:graphicData>
        </a:graphic>
      </p:graphicFrame>
    </p:spTree>
    <p:extLst>
      <p:ext uri="{BB962C8B-B14F-4D97-AF65-F5344CB8AC3E}">
        <p14:creationId xmlns:p14="http://schemas.microsoft.com/office/powerpoint/2010/main" val="342620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1500 metros área urbana</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8" name="CuadroTexto 7">
            <a:extLst>
              <a:ext uri="{FF2B5EF4-FFF2-40B4-BE49-F238E27FC236}">
                <a16:creationId xmlns:a16="http://schemas.microsoft.com/office/drawing/2014/main" id="{6A989090-816E-4EC2-83CF-F1229C035C6D}"/>
              </a:ext>
            </a:extLst>
          </p:cNvPr>
          <p:cNvSpPr txBox="1"/>
          <p:nvPr/>
        </p:nvSpPr>
        <p:spPr>
          <a:xfrm>
            <a:off x="4008048" y="1310823"/>
            <a:ext cx="3855563" cy="523220"/>
          </a:xfrm>
          <a:prstGeom prst="rect">
            <a:avLst/>
          </a:prstGeom>
          <a:noFill/>
        </p:spPr>
        <p:txBody>
          <a:bodyPr wrap="square" rtlCol="0">
            <a:spAutoFit/>
          </a:bodyPr>
          <a:lstStyle/>
          <a:p>
            <a:pPr algn="just"/>
            <a:r>
              <a:rPr lang="es-ES" sz="1400" dirty="0"/>
              <a:t>Ubicación del dispositivo emisor a 1200 metros en la zona urbana.</a:t>
            </a:r>
            <a:endParaRPr lang="en-US" sz="1400" dirty="0"/>
          </a:p>
        </p:txBody>
      </p:sp>
      <p:pic>
        <p:nvPicPr>
          <p:cNvPr id="11" name="Imagen 10">
            <a:extLst>
              <a:ext uri="{FF2B5EF4-FFF2-40B4-BE49-F238E27FC236}">
                <a16:creationId xmlns:a16="http://schemas.microsoft.com/office/drawing/2014/main" id="{A7954EDF-713F-47FF-B542-837CA2BA910D}"/>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397015" y="760778"/>
            <a:ext cx="2705493" cy="2500440"/>
          </a:xfrm>
          <a:prstGeom prst="rect">
            <a:avLst/>
          </a:prstGeom>
        </p:spPr>
      </p:pic>
      <p:pic>
        <p:nvPicPr>
          <p:cNvPr id="13" name="Imagen 12">
            <a:extLst>
              <a:ext uri="{FF2B5EF4-FFF2-40B4-BE49-F238E27FC236}">
                <a16:creationId xmlns:a16="http://schemas.microsoft.com/office/drawing/2014/main" id="{3CE0EA07-1846-4A77-A1D6-EAD5F71E5776}"/>
              </a:ext>
            </a:extLst>
          </p:cNvPr>
          <p:cNvPicPr/>
          <p:nvPr/>
        </p:nvPicPr>
        <p:blipFill>
          <a:blip r:embed="rId3" cstate="email">
            <a:extLst>
              <a:ext uri="{28A0092B-C50C-407E-A947-70E740481C1C}">
                <a14:useLocalDpi xmlns:a14="http://schemas.microsoft.com/office/drawing/2010/main"/>
              </a:ext>
            </a:extLst>
          </a:blip>
          <a:stretch>
            <a:fillRect/>
          </a:stretch>
        </p:blipFill>
        <p:spPr>
          <a:xfrm>
            <a:off x="3499523" y="2111604"/>
            <a:ext cx="4563427" cy="3784334"/>
          </a:xfrm>
          <a:prstGeom prst="rect">
            <a:avLst/>
          </a:prstGeom>
        </p:spPr>
      </p:pic>
    </p:spTree>
    <p:extLst>
      <p:ext uri="{BB962C8B-B14F-4D97-AF65-F5344CB8AC3E}">
        <p14:creationId xmlns:p14="http://schemas.microsoft.com/office/powerpoint/2010/main" val="3760085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1500 metros área rural SF7</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3" name="Tabla 2">
            <a:extLst>
              <a:ext uri="{FF2B5EF4-FFF2-40B4-BE49-F238E27FC236}">
                <a16:creationId xmlns:a16="http://schemas.microsoft.com/office/drawing/2014/main" id="{9D8BAFEB-C8A8-4D4C-840B-AD3979E1E3B0}"/>
              </a:ext>
            </a:extLst>
          </p:cNvPr>
          <p:cNvGraphicFramePr>
            <a:graphicFrameLocks noGrp="1"/>
          </p:cNvGraphicFramePr>
          <p:nvPr>
            <p:extLst>
              <p:ext uri="{D42A27DB-BD31-4B8C-83A1-F6EECF244321}">
                <p14:modId xmlns:p14="http://schemas.microsoft.com/office/powerpoint/2010/main" val="2199353127"/>
              </p:ext>
            </p:extLst>
          </p:nvPr>
        </p:nvGraphicFramePr>
        <p:xfrm>
          <a:off x="2469823" y="819491"/>
          <a:ext cx="4374037" cy="5194801"/>
        </p:xfrm>
        <a:graphic>
          <a:graphicData uri="http://schemas.openxmlformats.org/drawingml/2006/table">
            <a:tbl>
              <a:tblPr firstRow="1" firstCol="1" bandRow="1">
                <a:tableStyleId>{93296810-A885-4BE3-A3E7-6D5BEEA58F35}</a:tableStyleId>
              </a:tblPr>
              <a:tblGrid>
                <a:gridCol w="676140">
                  <a:extLst>
                    <a:ext uri="{9D8B030D-6E8A-4147-A177-3AD203B41FA5}">
                      <a16:colId xmlns:a16="http://schemas.microsoft.com/office/drawing/2014/main" val="394103926"/>
                    </a:ext>
                  </a:extLst>
                </a:gridCol>
                <a:gridCol w="560799">
                  <a:extLst>
                    <a:ext uri="{9D8B030D-6E8A-4147-A177-3AD203B41FA5}">
                      <a16:colId xmlns:a16="http://schemas.microsoft.com/office/drawing/2014/main" val="2261531358"/>
                    </a:ext>
                  </a:extLst>
                </a:gridCol>
                <a:gridCol w="616482">
                  <a:extLst>
                    <a:ext uri="{9D8B030D-6E8A-4147-A177-3AD203B41FA5}">
                      <a16:colId xmlns:a16="http://schemas.microsoft.com/office/drawing/2014/main" val="2290827236"/>
                    </a:ext>
                  </a:extLst>
                </a:gridCol>
                <a:gridCol w="616482">
                  <a:extLst>
                    <a:ext uri="{9D8B030D-6E8A-4147-A177-3AD203B41FA5}">
                      <a16:colId xmlns:a16="http://schemas.microsoft.com/office/drawing/2014/main" val="3277198464"/>
                    </a:ext>
                  </a:extLst>
                </a:gridCol>
                <a:gridCol w="616482">
                  <a:extLst>
                    <a:ext uri="{9D8B030D-6E8A-4147-A177-3AD203B41FA5}">
                      <a16:colId xmlns:a16="http://schemas.microsoft.com/office/drawing/2014/main" val="2830888636"/>
                    </a:ext>
                  </a:extLst>
                </a:gridCol>
                <a:gridCol w="616482">
                  <a:extLst>
                    <a:ext uri="{9D8B030D-6E8A-4147-A177-3AD203B41FA5}">
                      <a16:colId xmlns:a16="http://schemas.microsoft.com/office/drawing/2014/main" val="3020935878"/>
                    </a:ext>
                  </a:extLst>
                </a:gridCol>
                <a:gridCol w="671170">
                  <a:extLst>
                    <a:ext uri="{9D8B030D-6E8A-4147-A177-3AD203B41FA5}">
                      <a16:colId xmlns:a16="http://schemas.microsoft.com/office/drawing/2014/main" val="2914998050"/>
                    </a:ext>
                  </a:extLst>
                </a:gridCol>
              </a:tblGrid>
              <a:tr h="490181">
                <a:tc>
                  <a:txBody>
                    <a:bodyPr/>
                    <a:lstStyle/>
                    <a:p>
                      <a:pPr indent="0" algn="ctr">
                        <a:lnSpc>
                          <a:spcPct val="200000"/>
                        </a:lnSpc>
                      </a:pPr>
                      <a:r>
                        <a:rPr lang="es-EC" sz="800">
                          <a:effectLst/>
                        </a:rPr>
                        <a:t>Dirección Recepción</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Dirección Envío</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Num mensaje</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Num Paquetes</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RSSI</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SNR</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s-EC" sz="800">
                          <a:effectLst/>
                        </a:rPr>
                        <a:t>Tiempo                     transmisión </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190449397"/>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12:33:05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058105617"/>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-102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12:33:10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937350309"/>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826459405"/>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10.25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370642020"/>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984912849"/>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12:33:26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069512972"/>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7.50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12:33:31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669239473"/>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12:33:35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1696395696"/>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39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12:33:39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814950678"/>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12:33:43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409246724"/>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7.75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12:33:47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470630851"/>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12:33:52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342714120"/>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12:33:56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4120342436"/>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12:34:00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589628484"/>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12:34:05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604994787"/>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10.00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12:34:09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253852747"/>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6.50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12:34:13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2950273113"/>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10.25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12:34:17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129651327"/>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49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 12:34:22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3683777072"/>
                  </a:ext>
                </a:extLst>
              </a:tr>
              <a:tr h="235231">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50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14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-98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tc>
                  <a:txBody>
                    <a:bodyPr/>
                    <a:lstStyle/>
                    <a:p>
                      <a:pPr indent="0" algn="ctr">
                        <a:lnSpc>
                          <a:spcPct val="200000"/>
                        </a:lnSpc>
                      </a:pPr>
                      <a:r>
                        <a:rPr lang="en-US" sz="800" dirty="0">
                          <a:effectLst/>
                        </a:rPr>
                        <a:t> 12:34:26</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636" marR="24636" marT="0" marB="0" anchor="ctr"/>
                </a:tc>
                <a:extLst>
                  <a:ext uri="{0D108BD9-81ED-4DB2-BD59-A6C34878D82A}">
                    <a16:rowId xmlns:a16="http://schemas.microsoft.com/office/drawing/2014/main" val="75919319"/>
                  </a:ext>
                </a:extLst>
              </a:tr>
            </a:tbl>
          </a:graphicData>
        </a:graphic>
      </p:graphicFrame>
    </p:spTree>
    <p:extLst>
      <p:ext uri="{BB962C8B-B14F-4D97-AF65-F5344CB8AC3E}">
        <p14:creationId xmlns:p14="http://schemas.microsoft.com/office/powerpoint/2010/main" val="3372519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1500 metros área rural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3" name="Tabla 2">
            <a:extLst>
              <a:ext uri="{FF2B5EF4-FFF2-40B4-BE49-F238E27FC236}">
                <a16:creationId xmlns:a16="http://schemas.microsoft.com/office/drawing/2014/main" id="{BFB59E08-240E-478E-8535-E3D9855D0F22}"/>
              </a:ext>
            </a:extLst>
          </p:cNvPr>
          <p:cNvGraphicFramePr>
            <a:graphicFrameLocks noGrp="1"/>
          </p:cNvGraphicFramePr>
          <p:nvPr>
            <p:extLst>
              <p:ext uri="{D42A27DB-BD31-4B8C-83A1-F6EECF244321}">
                <p14:modId xmlns:p14="http://schemas.microsoft.com/office/powerpoint/2010/main" val="2014561563"/>
              </p:ext>
            </p:extLst>
          </p:nvPr>
        </p:nvGraphicFramePr>
        <p:xfrm>
          <a:off x="2187019" y="895849"/>
          <a:ext cx="4345754" cy="5066301"/>
        </p:xfrm>
        <a:graphic>
          <a:graphicData uri="http://schemas.openxmlformats.org/drawingml/2006/table">
            <a:tbl>
              <a:tblPr firstRow="1" firstCol="1" bandRow="1">
                <a:tableStyleId>{93296810-A885-4BE3-A3E7-6D5BEEA58F35}</a:tableStyleId>
              </a:tblPr>
              <a:tblGrid>
                <a:gridCol w="613053">
                  <a:extLst>
                    <a:ext uri="{9D8B030D-6E8A-4147-A177-3AD203B41FA5}">
                      <a16:colId xmlns:a16="http://schemas.microsoft.com/office/drawing/2014/main" val="3035377898"/>
                    </a:ext>
                  </a:extLst>
                </a:gridCol>
                <a:gridCol w="613053">
                  <a:extLst>
                    <a:ext uri="{9D8B030D-6E8A-4147-A177-3AD203B41FA5}">
                      <a16:colId xmlns:a16="http://schemas.microsoft.com/office/drawing/2014/main" val="511570337"/>
                    </a:ext>
                  </a:extLst>
                </a:gridCol>
                <a:gridCol w="613053">
                  <a:extLst>
                    <a:ext uri="{9D8B030D-6E8A-4147-A177-3AD203B41FA5}">
                      <a16:colId xmlns:a16="http://schemas.microsoft.com/office/drawing/2014/main" val="2313983070"/>
                    </a:ext>
                  </a:extLst>
                </a:gridCol>
                <a:gridCol w="613053">
                  <a:extLst>
                    <a:ext uri="{9D8B030D-6E8A-4147-A177-3AD203B41FA5}">
                      <a16:colId xmlns:a16="http://schemas.microsoft.com/office/drawing/2014/main" val="1119811334"/>
                    </a:ext>
                  </a:extLst>
                </a:gridCol>
                <a:gridCol w="613053">
                  <a:extLst>
                    <a:ext uri="{9D8B030D-6E8A-4147-A177-3AD203B41FA5}">
                      <a16:colId xmlns:a16="http://schemas.microsoft.com/office/drawing/2014/main" val="2318849626"/>
                    </a:ext>
                  </a:extLst>
                </a:gridCol>
                <a:gridCol w="613053">
                  <a:extLst>
                    <a:ext uri="{9D8B030D-6E8A-4147-A177-3AD203B41FA5}">
                      <a16:colId xmlns:a16="http://schemas.microsoft.com/office/drawing/2014/main" val="1015246067"/>
                    </a:ext>
                  </a:extLst>
                </a:gridCol>
                <a:gridCol w="667436">
                  <a:extLst>
                    <a:ext uri="{9D8B030D-6E8A-4147-A177-3AD203B41FA5}">
                      <a16:colId xmlns:a16="http://schemas.microsoft.com/office/drawing/2014/main" val="1239671969"/>
                    </a:ext>
                  </a:extLst>
                </a:gridCol>
              </a:tblGrid>
              <a:tr h="749697">
                <a:tc>
                  <a:txBody>
                    <a:bodyPr/>
                    <a:lstStyle/>
                    <a:p>
                      <a:pPr indent="0" algn="ctr">
                        <a:lnSpc>
                          <a:spcPct val="200000"/>
                        </a:lnSpc>
                      </a:pPr>
                      <a:r>
                        <a:rPr lang="es-EC" sz="800">
                          <a:effectLst/>
                        </a:rPr>
                        <a:t>Dirección Recepción</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s-EC" sz="800">
                          <a:effectLst/>
                        </a:rPr>
                        <a:t>Dirección Envío</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s-EC" sz="800">
                          <a:effectLst/>
                        </a:rPr>
                        <a:t>Num mensaje</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s-EC" sz="800">
                          <a:effectLst/>
                        </a:rPr>
                        <a:t>Num Paquetes</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s-EC" sz="800">
                          <a:effectLst/>
                        </a:rPr>
                        <a:t>RSSI</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s-EC" sz="800">
                          <a:effectLst/>
                        </a:rPr>
                        <a:t>SNR</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s-EC" sz="800">
                          <a:effectLst/>
                        </a:rPr>
                        <a:t>Tiempo                     transmisión </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1562507494"/>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188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16:21:57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724641005"/>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191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6.25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16:22:13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476224539"/>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193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11</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7.25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16:22:24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2370187424"/>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197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9.25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16:22:47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3572112693"/>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200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6.75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16:23:02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1982019969"/>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205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16:23:30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2640333708"/>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212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7.75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16:24:08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652317071"/>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213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16:24:13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1510096830"/>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216</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6.25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16:24:29</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1638365578"/>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217</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8.25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16:24:35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4002440519"/>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218</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-103</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9.75</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16:24:40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1067417586"/>
                  </a:ext>
                </a:extLst>
              </a:tr>
              <a:tr h="359717">
                <a:tc>
                  <a:txBody>
                    <a:bodyPr/>
                    <a:lstStyle/>
                    <a:p>
                      <a:pPr indent="0" algn="ctr">
                        <a:lnSpc>
                          <a:spcPct val="200000"/>
                        </a:lnSpc>
                      </a:pPr>
                      <a:r>
                        <a:rPr lang="en-US" sz="800">
                          <a:effectLst/>
                        </a:rPr>
                        <a:t>BB</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FD</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222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12</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-104</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a:effectLst/>
                        </a:rPr>
                        <a:t>8.00</a:t>
                      </a:r>
                      <a:endPar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tc>
                  <a:txBody>
                    <a:bodyPr/>
                    <a:lstStyle/>
                    <a:p>
                      <a:pPr indent="0" algn="ctr">
                        <a:lnSpc>
                          <a:spcPct val="200000"/>
                        </a:lnSpc>
                      </a:pPr>
                      <a:r>
                        <a:rPr lang="en-US" sz="800" dirty="0">
                          <a:effectLst/>
                        </a:rPr>
                        <a:t>16:25:01</a:t>
                      </a:r>
                      <a:endPar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190" marR="39190" marT="0" marB="0" anchor="ctr"/>
                </a:tc>
                <a:extLst>
                  <a:ext uri="{0D108BD9-81ED-4DB2-BD59-A6C34878D82A}">
                    <a16:rowId xmlns:a16="http://schemas.microsoft.com/office/drawing/2014/main" val="4007375164"/>
                  </a:ext>
                </a:extLst>
              </a:tr>
            </a:tbl>
          </a:graphicData>
        </a:graphic>
      </p:graphicFrame>
    </p:spTree>
    <p:extLst>
      <p:ext uri="{BB962C8B-B14F-4D97-AF65-F5344CB8AC3E}">
        <p14:creationId xmlns:p14="http://schemas.microsoft.com/office/powerpoint/2010/main" val="923995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1500 metros área rural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7" name="Gráfico 6">
            <a:extLst>
              <a:ext uri="{FF2B5EF4-FFF2-40B4-BE49-F238E27FC236}">
                <a16:creationId xmlns:a16="http://schemas.microsoft.com/office/drawing/2014/main" id="{707742DE-6E2B-42B6-AE2C-79DA9B3C9983}"/>
              </a:ext>
            </a:extLst>
          </p:cNvPr>
          <p:cNvGraphicFramePr/>
          <p:nvPr>
            <p:extLst>
              <p:ext uri="{D42A27DB-BD31-4B8C-83A1-F6EECF244321}">
                <p14:modId xmlns:p14="http://schemas.microsoft.com/office/powerpoint/2010/main" val="2078798671"/>
              </p:ext>
            </p:extLst>
          </p:nvPr>
        </p:nvGraphicFramePr>
        <p:xfrm>
          <a:off x="115345" y="1945027"/>
          <a:ext cx="4114800" cy="2771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8BB364B5-68BA-4791-977E-00CF3E7CB5AD}"/>
              </a:ext>
            </a:extLst>
          </p:cNvPr>
          <p:cNvGraphicFramePr/>
          <p:nvPr>
            <p:extLst>
              <p:ext uri="{D42A27DB-BD31-4B8C-83A1-F6EECF244321}">
                <p14:modId xmlns:p14="http://schemas.microsoft.com/office/powerpoint/2010/main" val="2127653843"/>
              </p:ext>
            </p:extLst>
          </p:nvPr>
        </p:nvGraphicFramePr>
        <p:xfrm>
          <a:off x="4458891" y="1945027"/>
          <a:ext cx="4452796" cy="29121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8354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1500 metros área rural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8" name="Gráfico 7">
            <a:extLst>
              <a:ext uri="{FF2B5EF4-FFF2-40B4-BE49-F238E27FC236}">
                <a16:creationId xmlns:a16="http://schemas.microsoft.com/office/drawing/2014/main" id="{E884CFF8-448D-4C24-B707-3F5009BB003F}"/>
              </a:ext>
            </a:extLst>
          </p:cNvPr>
          <p:cNvGraphicFramePr/>
          <p:nvPr>
            <p:extLst>
              <p:ext uri="{D42A27DB-BD31-4B8C-83A1-F6EECF244321}">
                <p14:modId xmlns:p14="http://schemas.microsoft.com/office/powerpoint/2010/main" val="1795614594"/>
              </p:ext>
            </p:extLst>
          </p:nvPr>
        </p:nvGraphicFramePr>
        <p:xfrm>
          <a:off x="0" y="1310824"/>
          <a:ext cx="4572000" cy="3572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5DC47F3F-8F76-4E12-86D2-29A6644AB209}"/>
              </a:ext>
            </a:extLst>
          </p:cNvPr>
          <p:cNvGraphicFramePr/>
          <p:nvPr>
            <p:extLst>
              <p:ext uri="{D42A27DB-BD31-4B8C-83A1-F6EECF244321}">
                <p14:modId xmlns:p14="http://schemas.microsoft.com/office/powerpoint/2010/main" val="3217519397"/>
              </p:ext>
            </p:extLst>
          </p:nvPr>
        </p:nvGraphicFramePr>
        <p:xfrm>
          <a:off x="4572000" y="1142999"/>
          <a:ext cx="4032449" cy="35722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9225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1500 metros área rural SF12</a:t>
            </a:r>
            <a:br>
              <a:rPr lang="es-EC"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7" name="Gráfico 6">
            <a:extLst>
              <a:ext uri="{FF2B5EF4-FFF2-40B4-BE49-F238E27FC236}">
                <a16:creationId xmlns:a16="http://schemas.microsoft.com/office/drawing/2014/main" id="{CF453FCA-E2E2-438D-8DAB-27B5AA89A8E9}"/>
              </a:ext>
            </a:extLst>
          </p:cNvPr>
          <p:cNvGraphicFramePr/>
          <p:nvPr>
            <p:extLst>
              <p:ext uri="{D42A27DB-BD31-4B8C-83A1-F6EECF244321}">
                <p14:modId xmlns:p14="http://schemas.microsoft.com/office/powerpoint/2010/main" val="2288962067"/>
              </p:ext>
            </p:extLst>
          </p:nvPr>
        </p:nvGraphicFramePr>
        <p:xfrm>
          <a:off x="0" y="1423447"/>
          <a:ext cx="4421171" cy="3904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D06564F0-E8C9-4C92-B03B-6418572032EA}"/>
              </a:ext>
            </a:extLst>
          </p:cNvPr>
          <p:cNvGraphicFramePr/>
          <p:nvPr>
            <p:extLst>
              <p:ext uri="{D42A27DB-BD31-4B8C-83A1-F6EECF244321}">
                <p14:modId xmlns:p14="http://schemas.microsoft.com/office/powerpoint/2010/main" val="245927719"/>
              </p:ext>
            </p:extLst>
          </p:nvPr>
        </p:nvGraphicFramePr>
        <p:xfrm>
          <a:off x="4572000" y="1374205"/>
          <a:ext cx="4339687" cy="41095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0788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Visualización de datos Ubidots</a:t>
            </a:r>
            <a:br>
              <a:rPr lang="es-EC" sz="2800" dirty="0">
                <a:latin typeface="Palatino Linotype" panose="02040502050505030304" pitchFamily="18" charset="0"/>
              </a:rPr>
            </a:br>
            <a:endParaRPr lang="en-US" sz="2800" dirty="0">
              <a:latin typeface="Palatino Linotype" panose="02040502050505030304" pitchFamily="18" charset="0"/>
            </a:endParaRPr>
          </a:p>
        </p:txBody>
      </p:sp>
      <p:pic>
        <p:nvPicPr>
          <p:cNvPr id="7" name="Imagen 6">
            <a:extLst>
              <a:ext uri="{FF2B5EF4-FFF2-40B4-BE49-F238E27FC236}">
                <a16:creationId xmlns:a16="http://schemas.microsoft.com/office/drawing/2014/main" id="{AA13239C-0977-4D5E-B06A-5478EC8ACBF7}"/>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460727" y="1310823"/>
            <a:ext cx="6222545" cy="36910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1275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latin typeface="Palatino Linotype" panose="02040502050505030304" pitchFamily="18" charset="0"/>
              </a:rPr>
              <a:t>Visualización de datos Ubidots</a:t>
            </a:r>
            <a:br>
              <a:rPr lang="es-EC" sz="2800" dirty="0">
                <a:latin typeface="Palatino Linotype" panose="02040502050505030304" pitchFamily="18" charset="0"/>
              </a:rPr>
            </a:br>
            <a:endParaRPr lang="en-US" sz="2800" dirty="0">
              <a:latin typeface="Palatino Linotype" panose="02040502050505030304" pitchFamily="18" charset="0"/>
            </a:endParaRPr>
          </a:p>
        </p:txBody>
      </p:sp>
      <p:pic>
        <p:nvPicPr>
          <p:cNvPr id="6" name="Imagen 5">
            <a:extLst>
              <a:ext uri="{FF2B5EF4-FFF2-40B4-BE49-F238E27FC236}">
                <a16:creationId xmlns:a16="http://schemas.microsoft.com/office/drawing/2014/main" id="{0603F027-3B54-40A2-9872-9D210DD232AB}"/>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385740" y="1200956"/>
            <a:ext cx="6373375" cy="37947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5664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latin typeface="Palatino Linotype" panose="02040502050505030304" pitchFamily="18" charset="0"/>
              </a:rPr>
              <a:t>Mensajes de alerta</a:t>
            </a:r>
            <a:br>
              <a:rPr lang="es-EC" sz="2800" dirty="0">
                <a:latin typeface="Palatino Linotype" panose="02040502050505030304" pitchFamily="18" charset="0"/>
              </a:rPr>
            </a:br>
            <a:endParaRPr lang="en-US" sz="2800" dirty="0">
              <a:latin typeface="Palatino Linotype" panose="02040502050505030304" pitchFamily="18" charset="0"/>
            </a:endParaRPr>
          </a:p>
        </p:txBody>
      </p:sp>
      <p:pic>
        <p:nvPicPr>
          <p:cNvPr id="6" name="Imagen 5">
            <a:extLst>
              <a:ext uri="{FF2B5EF4-FFF2-40B4-BE49-F238E27FC236}">
                <a16:creationId xmlns:a16="http://schemas.microsoft.com/office/drawing/2014/main" id="{290B5E9B-C1E8-4370-964C-0CC74535D5E9}"/>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232313" y="770403"/>
            <a:ext cx="5628656" cy="2274455"/>
          </a:xfrm>
          <a:prstGeom prst="rect">
            <a:avLst/>
          </a:prstGeom>
        </p:spPr>
      </p:pic>
      <p:pic>
        <p:nvPicPr>
          <p:cNvPr id="7" name="Imagen 6">
            <a:extLst>
              <a:ext uri="{FF2B5EF4-FFF2-40B4-BE49-F238E27FC236}">
                <a16:creationId xmlns:a16="http://schemas.microsoft.com/office/drawing/2014/main" id="{1541864D-B88C-4059-B6B6-E75D37836BCA}"/>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2827186" y="3522802"/>
            <a:ext cx="5628656" cy="2274454"/>
          </a:xfrm>
          <a:prstGeom prst="rect">
            <a:avLst/>
          </a:prstGeom>
        </p:spPr>
      </p:pic>
    </p:spTree>
    <p:extLst>
      <p:ext uri="{BB962C8B-B14F-4D97-AF65-F5344CB8AC3E}">
        <p14:creationId xmlns:p14="http://schemas.microsoft.com/office/powerpoint/2010/main" val="182465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22920" y="1211239"/>
            <a:ext cx="8698160" cy="4435522"/>
          </a:xfrm>
        </p:spPr>
        <p:txBody>
          <a:bodyPr/>
          <a:lstStyle/>
          <a:p>
            <a:pPr marL="0" indent="0">
              <a:lnSpc>
                <a:spcPct val="200000"/>
              </a:lnSpc>
              <a:buNone/>
            </a:pPr>
            <a:r>
              <a:rPr lang="es-EC" b="1" dirty="0">
                <a:solidFill>
                  <a:srgbClr val="336600"/>
                </a:solidFill>
                <a:latin typeface="Times New Roman" panose="02020603050405020304" pitchFamily="18" charset="0"/>
                <a:cs typeface="Times New Roman" panose="02020603050405020304" pitchFamily="18" charset="0"/>
              </a:rPr>
              <a:t>Objetivos Específicos</a:t>
            </a:r>
            <a:endParaRPr lang="es-EC"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Configurar la plataforma IoT para el almacenamiento, análisis y visualización de datos de las mediciones y las respectivas alertas de posibles aluviones.</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Integrar el sistema de adquisición, procesamiento y transmisión con la plataforma IoT. </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Verificar la emisión de la alerta temprana mediante mensajes de </a:t>
            </a:r>
            <a:r>
              <a:rPr lang="es-EC" sz="16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Telegram</a:t>
            </a: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y correo electrónico.</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Validar el funcionamiento del equipo mediante un protocolo de prueba.</a:t>
            </a: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r>
              <a:rPr lang="es-ES" dirty="0"/>
              <a:t>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Objetivos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4356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1"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26</a:t>
            </a:r>
          </a:p>
        </p:txBody>
      </p:sp>
      <p:sp>
        <p:nvSpPr>
          <p:cNvPr id="12" name="Título 1">
            <a:extLst>
              <a:ext uri="{FF2B5EF4-FFF2-40B4-BE49-F238E27FC236}">
                <a16:creationId xmlns:a16="http://schemas.microsoft.com/office/drawing/2014/main" id="{833AB220-3EFC-42BB-A3E7-B10AAFBAB126}"/>
              </a:ext>
            </a:extLst>
          </p:cNvPr>
          <p:cNvSpPr txBox="1">
            <a:spLocks/>
          </p:cNvSpPr>
          <p:nvPr/>
        </p:nvSpPr>
        <p:spPr>
          <a:xfrm>
            <a:off x="0" y="167823"/>
            <a:ext cx="8911687" cy="86531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latin typeface="Palatino Linotype" panose="02040502050505030304" pitchFamily="18" charset="0"/>
              </a:rPr>
              <a:t>Mensajes de alerta</a:t>
            </a:r>
            <a:br>
              <a:rPr lang="es-EC" sz="2800" dirty="0">
                <a:latin typeface="Palatino Linotype" panose="02040502050505030304" pitchFamily="18" charset="0"/>
              </a:rPr>
            </a:br>
            <a:endParaRPr lang="en-US" sz="2800" dirty="0">
              <a:latin typeface="Palatino Linotype" panose="02040502050505030304" pitchFamily="18" charset="0"/>
            </a:endParaRPr>
          </a:p>
        </p:txBody>
      </p:sp>
      <p:pic>
        <p:nvPicPr>
          <p:cNvPr id="8" name="Imagen 7">
            <a:extLst>
              <a:ext uri="{FF2B5EF4-FFF2-40B4-BE49-F238E27FC236}">
                <a16:creationId xmlns:a16="http://schemas.microsoft.com/office/drawing/2014/main" id="{46E46065-9514-43D0-AACC-70F6D068D943}"/>
              </a:ext>
            </a:extLst>
          </p:cNvPr>
          <p:cNvPicPr/>
          <p:nvPr/>
        </p:nvPicPr>
        <p:blipFill>
          <a:blip r:embed="rId2" cstate="email">
            <a:extLst>
              <a:ext uri="{28A0092B-C50C-407E-A947-70E740481C1C}">
                <a14:useLocalDpi xmlns:a14="http://schemas.microsoft.com/office/drawing/2010/main"/>
              </a:ext>
            </a:extLst>
          </a:blip>
          <a:stretch>
            <a:fillRect/>
          </a:stretch>
        </p:blipFill>
        <p:spPr>
          <a:xfrm>
            <a:off x="1480009" y="1628384"/>
            <a:ext cx="6373373" cy="3601231"/>
          </a:xfrm>
          <a:prstGeom prst="rect">
            <a:avLst/>
          </a:prstGeom>
        </p:spPr>
      </p:pic>
    </p:spTree>
    <p:extLst>
      <p:ext uri="{BB962C8B-B14F-4D97-AF65-F5344CB8AC3E}">
        <p14:creationId xmlns:p14="http://schemas.microsoft.com/office/powerpoint/2010/main" val="3917755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36</a:t>
            </a:r>
          </a:p>
          <a:p>
            <a:endParaRPr lang="es-ES" dirty="0"/>
          </a:p>
        </p:txBody>
      </p:sp>
      <p:sp>
        <p:nvSpPr>
          <p:cNvPr id="4" name="CuadroTexto 3"/>
          <p:cNvSpPr txBox="1"/>
          <p:nvPr/>
        </p:nvSpPr>
        <p:spPr>
          <a:xfrm>
            <a:off x="494968" y="994755"/>
            <a:ext cx="8017585" cy="5386090"/>
          </a:xfrm>
          <a:prstGeom prst="rect">
            <a:avLst/>
          </a:prstGeom>
          <a:noFill/>
        </p:spPr>
        <p:txBody>
          <a:bodyPr wrap="square" rtlCol="0">
            <a:spAutoFit/>
          </a:bodyPr>
          <a:lstStyle/>
          <a:p>
            <a:pPr marL="285750" indent="-285750" algn="just">
              <a:buFont typeface="Arial" panose="020B0604020202020204" pitchFamily="34" charset="0"/>
              <a:buChar char="•"/>
            </a:pPr>
            <a:r>
              <a:rPr lang="es-ES" dirty="0">
                <a:latin typeface="Arial"/>
                <a:cs typeface="Arial"/>
              </a:rPr>
              <a:t>Las redes LPWAN como lo en la red LoRaWAN es una gran alternativa para trabajar con prototipo de IoT dado que no necesita una licencia de utilización ni de mantenimiento teniendo largas distancias de cobertura con un coste energético no tan elevado como lo es en otros casos como uno de los más comunes como lo es Wifi, y no siendo tan ocupadas en la actualidad teniendo grandes beneficios en varios ámbitos de la actualidad que facilitaran procesos a mediano y largo plazo.</a:t>
            </a:r>
          </a:p>
          <a:p>
            <a:pPr algn="just"/>
            <a:endParaRPr lang="es-ES" dirty="0">
              <a:latin typeface="Arial"/>
              <a:cs typeface="Arial"/>
            </a:endParaRPr>
          </a:p>
          <a:p>
            <a:pPr marL="285750" indent="-285750" algn="just">
              <a:buFont typeface="Arial" panose="020B0604020202020204" pitchFamily="34" charset="0"/>
              <a:buChar char="•"/>
            </a:pPr>
            <a:r>
              <a:rPr lang="es-ES" dirty="0">
                <a:latin typeface="Arial"/>
                <a:cs typeface="Arial"/>
              </a:rPr>
              <a:t>Al momento de recopilar información desde un sensor ultrasónico es muy conveniente dado que su consumo energético es muy bajo llegando como máximo a 3mA cuando se encuentre de manera activa censando datos, así como de su gestiona miento por medio de cualquier microcontrolador para poder limitar el consumo de energía con varios modos ya sea desactivarlo por tiempos predeterminados o estar en estado dormido, teniendo como punto importante la manipulación de la información mediante cualquier lenguaje de programación.</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s-EC" sz="1400" dirty="0">
              <a:latin typeface="Arial"/>
              <a:cs typeface="Aria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726776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36</a:t>
            </a:r>
          </a:p>
          <a:p>
            <a:endParaRPr lang="es-ES" dirty="0"/>
          </a:p>
        </p:txBody>
      </p:sp>
      <p:sp>
        <p:nvSpPr>
          <p:cNvPr id="4" name="CuadroTexto 3"/>
          <p:cNvSpPr txBox="1"/>
          <p:nvPr/>
        </p:nvSpPr>
        <p:spPr>
          <a:xfrm>
            <a:off x="494968" y="994755"/>
            <a:ext cx="8017585" cy="5109091"/>
          </a:xfrm>
          <a:prstGeom prst="rect">
            <a:avLst/>
          </a:prstGeom>
          <a:noFill/>
        </p:spPr>
        <p:txBody>
          <a:bodyPr wrap="square" rtlCol="0">
            <a:spAutoFit/>
          </a:bodyPr>
          <a:lstStyle/>
          <a:p>
            <a:pPr marL="285750" indent="-285750" algn="just">
              <a:buFont typeface="Arial" panose="020B0604020202020204" pitchFamily="34" charset="0"/>
              <a:buChar char="•"/>
            </a:pPr>
            <a:r>
              <a:rPr lang="es-ES" dirty="0">
                <a:latin typeface="Arial"/>
                <a:cs typeface="Arial"/>
              </a:rPr>
              <a:t>La utilización de una pasarela gestionada por una Raspberry pi se vio necesario dado a las actualizaciones de TTN (</a:t>
            </a:r>
            <a:r>
              <a:rPr lang="es-ES" dirty="0" err="1">
                <a:latin typeface="Arial"/>
                <a:cs typeface="Arial"/>
              </a:rPr>
              <a:t>The</a:t>
            </a:r>
            <a:r>
              <a:rPr lang="es-ES" dirty="0">
                <a:latin typeface="Arial"/>
                <a:cs typeface="Arial"/>
              </a:rPr>
              <a:t> </a:t>
            </a:r>
            <a:r>
              <a:rPr lang="es-ES" dirty="0" err="1">
                <a:latin typeface="Arial"/>
                <a:cs typeface="Arial"/>
              </a:rPr>
              <a:t>Thinks</a:t>
            </a:r>
            <a:r>
              <a:rPr lang="es-ES" dirty="0">
                <a:latin typeface="Arial"/>
                <a:cs typeface="Arial"/>
              </a:rPr>
              <a:t> Network) y los problemas de conectividad con los equipos después de las ultimas actualizaciones del final del año 2020, teniendo como gran alternativa la versatilidad de la placa de adquisición Raspberry para poder adaptarse a las necesidades y poder funcionar como Gateway para que se puedan visualizar los valores en la plataforma IoT que en este caso es Ubidots.</a:t>
            </a:r>
          </a:p>
          <a:p>
            <a:pPr algn="just"/>
            <a:endParaRPr lang="es-ES" dirty="0">
              <a:latin typeface="Arial"/>
              <a:cs typeface="Arial"/>
            </a:endParaRPr>
          </a:p>
          <a:p>
            <a:pPr marL="285750" indent="-285750" algn="just">
              <a:buFont typeface="Arial" panose="020B0604020202020204" pitchFamily="34" charset="0"/>
              <a:buChar char="•"/>
            </a:pPr>
            <a:r>
              <a:rPr lang="es-ES" dirty="0">
                <a:latin typeface="Arial"/>
                <a:cs typeface="Arial"/>
              </a:rPr>
              <a:t>La utilización de la plataforma IoT como medio de visualización de datos cumple el objetivo de tener un registro histórico de las variables censadas en el tiempo para así poder generar las alertas respectivas de nivel de precipitaciones, tanto así como del valor del ángulo de inclinación pitch y roll, siendo importantes en el momento que se efectúe un deslizamiento del terreno donde se encuentre el prototipo teniendo así dos variables considerables para una monitorización y posterior alerta temprana.</a:t>
            </a:r>
          </a:p>
          <a:p>
            <a:pPr algn="just"/>
            <a:endParaRPr lang="en-US" sz="1400" dirty="0"/>
          </a:p>
          <a:p>
            <a:pPr marL="285750" indent="-285750" algn="just">
              <a:buFont typeface="Arial" panose="020B0604020202020204" pitchFamily="34" charset="0"/>
              <a:buChar char="•"/>
            </a:pPr>
            <a:endParaRPr lang="es-EC" sz="1400" dirty="0">
              <a:latin typeface="Arial"/>
              <a:cs typeface="Aria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056860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Recomendaciones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37</a:t>
            </a:r>
          </a:p>
          <a:p>
            <a:endParaRPr lang="es-ES" dirty="0"/>
          </a:p>
        </p:txBody>
      </p:sp>
      <p:sp>
        <p:nvSpPr>
          <p:cNvPr id="3" name="Rectángulo 2"/>
          <p:cNvSpPr/>
          <p:nvPr/>
        </p:nvSpPr>
        <p:spPr>
          <a:xfrm>
            <a:off x="211202" y="2007331"/>
            <a:ext cx="8721596" cy="2308324"/>
          </a:xfrm>
          <a:prstGeom prst="rect">
            <a:avLst/>
          </a:prstGeom>
        </p:spPr>
        <p:txBody>
          <a:bodyPr wrap="square">
            <a:spAutoFit/>
          </a:bodyPr>
          <a:lstStyle/>
          <a:p>
            <a:pPr marL="285750" indent="-285750" algn="just">
              <a:buFont typeface="Arial" panose="020B0604020202020204" pitchFamily="34" charset="0"/>
              <a:buChar char="•"/>
            </a:pPr>
            <a:r>
              <a:rPr lang="es-ES" dirty="0">
                <a:latin typeface="Arial"/>
                <a:cs typeface="Arial"/>
              </a:rPr>
              <a:t>Se recomiendo utilizar material aislante para el prototipo dado que el hardware se encontrará a exteriores siendo así vulnerable al sol, lluvia, etc., siendo así una parte importante la impermeabilización del mismo.</a:t>
            </a:r>
          </a:p>
          <a:p>
            <a:pPr marL="285750" indent="-285750" algn="just">
              <a:buFont typeface="Arial" panose="020B0604020202020204" pitchFamily="34" charset="0"/>
              <a:buChar char="•"/>
            </a:pPr>
            <a:endParaRPr lang="es-ES" dirty="0">
              <a:latin typeface="Arial"/>
              <a:cs typeface="Arial"/>
            </a:endParaRPr>
          </a:p>
          <a:p>
            <a:pPr marL="285750" indent="-285750" algn="just">
              <a:buFont typeface="Arial" panose="020B0604020202020204" pitchFamily="34" charset="0"/>
              <a:buChar char="•"/>
            </a:pPr>
            <a:r>
              <a:rPr lang="es-ES" dirty="0">
                <a:latin typeface="Arial"/>
                <a:cs typeface="Arial"/>
              </a:rPr>
              <a:t>Se recomienda el uso de paneles solares para así tener un sistema de carga autónomo y que no dependa únicamente de la batería y tenga la necesidad de utilizar un dispositivo externo con batería, el uso del módulo de carga de baterías TP4056 es importante para evitar daños en la batería y su tiempo de vida.</a:t>
            </a:r>
          </a:p>
        </p:txBody>
      </p:sp>
    </p:spTree>
    <p:extLst>
      <p:ext uri="{BB962C8B-B14F-4D97-AF65-F5344CB8AC3E}">
        <p14:creationId xmlns:p14="http://schemas.microsoft.com/office/powerpoint/2010/main" val="19966438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7449" y="2895702"/>
            <a:ext cx="8721596" cy="584775"/>
          </a:xfrm>
          <a:prstGeom prst="rect">
            <a:avLst/>
          </a:prstGeom>
        </p:spPr>
        <p:txBody>
          <a:bodyPr wrap="square">
            <a:spAutoFit/>
          </a:bodyPr>
          <a:lstStyle/>
          <a:p>
            <a:pPr algn="ctr"/>
            <a:r>
              <a:rPr lang="es-MX"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cs typeface="Arial"/>
              </a:rPr>
              <a:t>MUCHAS GRACIAS </a:t>
            </a:r>
            <a:endParaRPr lang="es-EC"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cs typeface="Arial"/>
            </a:endParaRPr>
          </a:p>
        </p:txBody>
      </p:sp>
    </p:spTree>
    <p:extLst>
      <p:ext uri="{BB962C8B-B14F-4D97-AF65-F5344CB8AC3E}">
        <p14:creationId xmlns:p14="http://schemas.microsoft.com/office/powerpoint/2010/main" val="172408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IDE Arduino con HELTEC ESP32+LoRa – GIRNI">
            <a:extLst>
              <a:ext uri="{FF2B5EF4-FFF2-40B4-BE49-F238E27FC236}">
                <a16:creationId xmlns:a16="http://schemas.microsoft.com/office/drawing/2014/main" id="{6B14D27F-332D-4CB2-A33D-AC668B81E6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089" y="1720500"/>
            <a:ext cx="4486839" cy="1713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Y-SRF05 - Sigma Electrónica">
            <a:extLst>
              <a:ext uri="{FF2B5EF4-FFF2-40B4-BE49-F238E27FC236}">
                <a16:creationId xmlns:a16="http://schemas.microsoft.com/office/drawing/2014/main" id="{20A81534-F93E-42B0-AC5A-DF689FC22B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7683" y="3778437"/>
            <a:ext cx="2343062" cy="20055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elerómetro y Giroscopio GY-521 MPU6050 - Ja-Bots">
            <a:extLst>
              <a:ext uri="{FF2B5EF4-FFF2-40B4-BE49-F238E27FC236}">
                <a16:creationId xmlns:a16="http://schemas.microsoft.com/office/drawing/2014/main" id="{F759950D-4964-40D0-A136-1086E5F7F6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7683" y="1429743"/>
            <a:ext cx="2032565" cy="20055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spberry Pi 3 Modelo B+ - LAN Inalámbrica de Doble Banda + SanDisk  SDSQUA4-128G-GN6MA Tarjeta de Memoria microSDXC con Adaptador SD, hasta 120  MB/s, Rendimiento de apps A1, 128 GB, Rojo/Gris :">
            <a:extLst>
              <a:ext uri="{FF2B5EF4-FFF2-40B4-BE49-F238E27FC236}">
                <a16:creationId xmlns:a16="http://schemas.microsoft.com/office/drawing/2014/main" id="{4877D8BA-D4C9-4033-9733-05092EF0F37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8503" y="4156293"/>
            <a:ext cx="2514600" cy="181927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DEF807D8-1067-4D29-891E-EF3459857111}"/>
              </a:ext>
            </a:extLst>
          </p:cNvPr>
          <p:cNvSpPr txBox="1"/>
          <p:nvPr/>
        </p:nvSpPr>
        <p:spPr>
          <a:xfrm>
            <a:off x="5967683" y="3778437"/>
            <a:ext cx="2639869" cy="307777"/>
          </a:xfrm>
          <a:prstGeom prst="rect">
            <a:avLst/>
          </a:prstGeom>
          <a:noFill/>
        </p:spPr>
        <p:txBody>
          <a:bodyPr wrap="square" rtlCol="0">
            <a:spAutoFit/>
          </a:bodyPr>
          <a:lstStyle/>
          <a:p>
            <a:pPr algn="just"/>
            <a:r>
              <a:rPr lang="es-EC" sz="1400" dirty="0"/>
              <a:t>Modulo ultrasónico HY-SRF05</a:t>
            </a:r>
            <a:endParaRPr lang="en-US" sz="1400" dirty="0"/>
          </a:p>
        </p:txBody>
      </p:sp>
      <p:sp>
        <p:nvSpPr>
          <p:cNvPr id="11" name="CuadroTexto 10">
            <a:extLst>
              <a:ext uri="{FF2B5EF4-FFF2-40B4-BE49-F238E27FC236}">
                <a16:creationId xmlns:a16="http://schemas.microsoft.com/office/drawing/2014/main" id="{903707D4-885F-4280-9E66-972046340335}"/>
              </a:ext>
            </a:extLst>
          </p:cNvPr>
          <p:cNvSpPr txBox="1"/>
          <p:nvPr/>
        </p:nvSpPr>
        <p:spPr>
          <a:xfrm>
            <a:off x="5806208" y="1153285"/>
            <a:ext cx="2355513" cy="307777"/>
          </a:xfrm>
          <a:prstGeom prst="rect">
            <a:avLst/>
          </a:prstGeom>
          <a:noFill/>
        </p:spPr>
        <p:txBody>
          <a:bodyPr wrap="square" rtlCol="0">
            <a:spAutoFit/>
          </a:bodyPr>
          <a:lstStyle/>
          <a:p>
            <a:pPr algn="just"/>
            <a:r>
              <a:rPr lang="es-ES" sz="1400" dirty="0"/>
              <a:t>Modulo giroscopio GY-521</a:t>
            </a:r>
            <a:endParaRPr lang="en-US" sz="1400" dirty="0"/>
          </a:p>
        </p:txBody>
      </p:sp>
      <p:sp>
        <p:nvSpPr>
          <p:cNvPr id="12" name="CuadroTexto 11">
            <a:extLst>
              <a:ext uri="{FF2B5EF4-FFF2-40B4-BE49-F238E27FC236}">
                <a16:creationId xmlns:a16="http://schemas.microsoft.com/office/drawing/2014/main" id="{5B675F62-E3C7-467B-ABE7-6C1FFC2F7007}"/>
              </a:ext>
            </a:extLst>
          </p:cNvPr>
          <p:cNvSpPr txBox="1"/>
          <p:nvPr/>
        </p:nvSpPr>
        <p:spPr>
          <a:xfrm>
            <a:off x="954615" y="1202202"/>
            <a:ext cx="2355513" cy="307777"/>
          </a:xfrm>
          <a:prstGeom prst="rect">
            <a:avLst/>
          </a:prstGeom>
          <a:noFill/>
        </p:spPr>
        <p:txBody>
          <a:bodyPr wrap="square" rtlCol="0">
            <a:spAutoFit/>
          </a:bodyPr>
          <a:lstStyle/>
          <a:p>
            <a:pPr algn="just"/>
            <a:r>
              <a:rPr lang="es-ES" sz="1400" dirty="0" err="1"/>
              <a:t>Heltec</a:t>
            </a:r>
            <a:r>
              <a:rPr lang="es-ES" sz="1400" dirty="0"/>
              <a:t> LoRa 32 V2</a:t>
            </a:r>
            <a:endParaRPr lang="en-US" sz="1400" dirty="0"/>
          </a:p>
        </p:txBody>
      </p:sp>
      <p:sp>
        <p:nvSpPr>
          <p:cNvPr id="13" name="CuadroTexto 12">
            <a:extLst>
              <a:ext uri="{FF2B5EF4-FFF2-40B4-BE49-F238E27FC236}">
                <a16:creationId xmlns:a16="http://schemas.microsoft.com/office/drawing/2014/main" id="{EC23EBB4-247F-4E2C-835A-DD624E60CCE5}"/>
              </a:ext>
            </a:extLst>
          </p:cNvPr>
          <p:cNvSpPr txBox="1"/>
          <p:nvPr/>
        </p:nvSpPr>
        <p:spPr>
          <a:xfrm>
            <a:off x="1084787" y="3774235"/>
            <a:ext cx="2639869" cy="307777"/>
          </a:xfrm>
          <a:prstGeom prst="rect">
            <a:avLst/>
          </a:prstGeom>
          <a:noFill/>
        </p:spPr>
        <p:txBody>
          <a:bodyPr wrap="square" rtlCol="0">
            <a:spAutoFit/>
          </a:bodyPr>
          <a:lstStyle/>
          <a:p>
            <a:pPr algn="just"/>
            <a:r>
              <a:rPr lang="es-EC" sz="1400" dirty="0"/>
              <a:t>Raspberry Pi B3+</a:t>
            </a:r>
            <a:endParaRPr lang="en-US" sz="1400" dirty="0"/>
          </a:p>
        </p:txBody>
      </p:sp>
    </p:spTree>
    <p:extLst>
      <p:ext uri="{BB962C8B-B14F-4D97-AF65-F5344CB8AC3E}">
        <p14:creationId xmlns:p14="http://schemas.microsoft.com/office/powerpoint/2010/main" val="417067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352983" y="739443"/>
            <a:ext cx="2613526" cy="369332"/>
          </a:xfrm>
          <a:prstGeom prst="rect">
            <a:avLst/>
          </a:prstGeom>
        </p:spPr>
        <p:txBody>
          <a:bodyPr wrap="square" lIns="91440" tIns="45720" rIns="91440" bIns="45720" anchor="t">
            <a:spAutoFit/>
          </a:bodyPr>
          <a:lstStyle/>
          <a:p>
            <a:pPr algn="just"/>
            <a:r>
              <a:rPr lang="es-EC" b="1" dirty="0" err="1">
                <a:latin typeface="Arial"/>
                <a:cs typeface="Arial"/>
              </a:rPr>
              <a:t>Heltec</a:t>
            </a:r>
            <a:r>
              <a:rPr lang="es-EC" b="1" dirty="0">
                <a:latin typeface="Arial"/>
                <a:cs typeface="Arial"/>
              </a:rPr>
              <a:t> LoRa 32 V2</a:t>
            </a:r>
            <a:endParaRPr lang="es-EC" dirty="0">
              <a:latin typeface="Arial"/>
              <a:cs typeface="Arial"/>
            </a:endParaRPr>
          </a:p>
        </p:txBody>
      </p:sp>
      <p:pic>
        <p:nvPicPr>
          <p:cNvPr id="6" name="Imagen 5">
            <a:extLst>
              <a:ext uri="{FF2B5EF4-FFF2-40B4-BE49-F238E27FC236}">
                <a16:creationId xmlns:a16="http://schemas.microsoft.com/office/drawing/2014/main" id="{828C24B7-BD9F-4C82-B973-139CA6B77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304" y="1269247"/>
            <a:ext cx="8619848" cy="4497569"/>
          </a:xfrm>
          <a:prstGeom prst="rect">
            <a:avLst/>
          </a:prstGeom>
        </p:spPr>
      </p:pic>
    </p:spTree>
    <p:extLst>
      <p:ext uri="{BB962C8B-B14F-4D97-AF65-F5344CB8AC3E}">
        <p14:creationId xmlns:p14="http://schemas.microsoft.com/office/powerpoint/2010/main" val="89599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5</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ángulo 3"/>
          <p:cNvSpPr/>
          <p:nvPr/>
        </p:nvSpPr>
        <p:spPr>
          <a:xfrm>
            <a:off x="345820" y="741629"/>
            <a:ext cx="2613526" cy="369332"/>
          </a:xfrm>
          <a:prstGeom prst="rect">
            <a:avLst/>
          </a:prstGeom>
        </p:spPr>
        <p:txBody>
          <a:bodyPr wrap="square" lIns="91440" tIns="45720" rIns="91440" bIns="45720" anchor="t">
            <a:spAutoFit/>
          </a:bodyPr>
          <a:lstStyle/>
          <a:p>
            <a:pPr algn="just"/>
            <a:r>
              <a:rPr lang="es-EC" b="1" dirty="0">
                <a:latin typeface="Arial"/>
                <a:cs typeface="Arial"/>
              </a:rPr>
              <a:t>Kit Position2Go     </a:t>
            </a:r>
            <a:r>
              <a:rPr lang="es-EC" dirty="0">
                <a:latin typeface="Arial"/>
                <a:cs typeface="Arial"/>
              </a:rPr>
              <a:t>     </a:t>
            </a:r>
          </a:p>
        </p:txBody>
      </p:sp>
      <p:sp>
        <p:nvSpPr>
          <p:cNvPr id="7" name="Rectángulo 6">
            <a:extLst>
              <a:ext uri="{FF2B5EF4-FFF2-40B4-BE49-F238E27FC236}">
                <a16:creationId xmlns:a16="http://schemas.microsoft.com/office/drawing/2014/main" id="{AB978BAA-3875-46D4-9DA8-0F5ECD18DCD1}"/>
              </a:ext>
            </a:extLst>
          </p:cNvPr>
          <p:cNvSpPr/>
          <p:nvPr/>
        </p:nvSpPr>
        <p:spPr>
          <a:xfrm>
            <a:off x="468865" y="5081167"/>
            <a:ext cx="3232426" cy="369332"/>
          </a:xfrm>
          <a:prstGeom prst="rect">
            <a:avLst/>
          </a:prstGeom>
        </p:spPr>
        <p:txBody>
          <a:bodyPr wrap="square">
            <a:spAutoFit/>
          </a:bodyPr>
          <a:lstStyle/>
          <a:p>
            <a:pPr marL="0" indent="0" algn="just">
              <a:buNone/>
            </a:pPr>
            <a:r>
              <a:rPr lang="es-MX" sz="1800" dirty="0">
                <a:effectLst/>
                <a:latin typeface="Arial" panose="020B0604020202020204" pitchFamily="34" charset="0"/>
                <a:ea typeface="Calibri" panose="020F0502020204030204" pitchFamily="34" charset="0"/>
              </a:rPr>
              <a:t>(Infineon Technologies, 2020</a:t>
            </a:r>
            <a:r>
              <a:rPr lang="es-MX" sz="1800" b="1" dirty="0">
                <a:solidFill>
                  <a:srgbClr val="3366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b="1" dirty="0">
              <a:solidFill>
                <a:srgbClr val="3366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F6EAFBB9-AE54-4077-A437-ED00BEF99FD7}"/>
                  </a:ext>
                </a:extLst>
              </p:cNvPr>
              <p:cNvGraphicFramePr>
                <a:graphicFrameLocks noGrp="1"/>
              </p:cNvGraphicFramePr>
              <p:nvPr>
                <p:extLst>
                  <p:ext uri="{D42A27DB-BD31-4B8C-83A1-F6EECF244321}">
                    <p14:modId xmlns:p14="http://schemas.microsoft.com/office/powerpoint/2010/main" val="2928469155"/>
                  </p:ext>
                </p:extLst>
              </p:nvPr>
            </p:nvGraphicFramePr>
            <p:xfrm>
              <a:off x="374393" y="1823612"/>
              <a:ext cx="3435606" cy="3131102"/>
            </p:xfrm>
            <a:graphic>
              <a:graphicData uri="http://schemas.openxmlformats.org/drawingml/2006/table">
                <a:tbl>
                  <a:tblPr firstRow="1" firstCol="1" bandRow="1">
                    <a:tableStyleId>{21E4AEA4-8DFA-4A89-87EB-49C32662AFE0}</a:tableStyleId>
                  </a:tblPr>
                  <a:tblGrid>
                    <a:gridCol w="1308103">
                      <a:extLst>
                        <a:ext uri="{9D8B030D-6E8A-4147-A177-3AD203B41FA5}">
                          <a16:colId xmlns:a16="http://schemas.microsoft.com/office/drawing/2014/main" val="3721410374"/>
                        </a:ext>
                      </a:extLst>
                    </a:gridCol>
                    <a:gridCol w="2127503">
                      <a:extLst>
                        <a:ext uri="{9D8B030D-6E8A-4147-A177-3AD203B41FA5}">
                          <a16:colId xmlns:a16="http://schemas.microsoft.com/office/drawing/2014/main" val="2918416203"/>
                        </a:ext>
                      </a:extLst>
                    </a:gridCol>
                  </a:tblGrid>
                  <a:tr h="530718">
                    <a:tc>
                      <a:txBody>
                        <a:bodyPr/>
                        <a:lstStyle/>
                        <a:p>
                          <a:pPr algn="ctr">
                            <a:lnSpc>
                              <a:spcPct val="100000"/>
                            </a:lnSpc>
                          </a:pPr>
                          <a:r>
                            <a:rPr lang="es-ES" sz="1200" dirty="0">
                              <a:effectLst/>
                            </a:rPr>
                            <a:t>Recurso</a:t>
                          </a:r>
                        </a:p>
                      </a:txBody>
                      <a:tcPr marL="44450" marR="44450" marT="0" marB="0" anchor="ctr"/>
                    </a:tc>
                    <a:tc>
                      <a:txBody>
                        <a:bodyPr/>
                        <a:lstStyle/>
                        <a:p>
                          <a:pPr algn="ctr">
                            <a:lnSpc>
                              <a:spcPct val="100000"/>
                            </a:lnSpc>
                          </a:pPr>
                          <a:r>
                            <a:rPr lang="es-ES" sz="1200" dirty="0">
                              <a:effectLst/>
                            </a:rPr>
                            <a:t>Parámetro</a:t>
                          </a:r>
                        </a:p>
                      </a:txBody>
                      <a:tcPr marL="44450" marR="44450" marT="0" marB="0" anchor="ctr"/>
                    </a:tc>
                    <a:extLst>
                      <a:ext uri="{0D108BD9-81ED-4DB2-BD59-A6C34878D82A}">
                        <a16:rowId xmlns:a16="http://schemas.microsoft.com/office/drawing/2014/main" val="311354202"/>
                      </a:ext>
                    </a:extLst>
                  </a:tr>
                  <a:tr h="457645">
                    <a:tc>
                      <a:txBody>
                        <a:bodyPr/>
                        <a:lstStyle/>
                        <a:p>
                          <a:pPr algn="ctr">
                            <a:lnSpc>
                              <a:spcPct val="100000"/>
                            </a:lnSpc>
                          </a:pPr>
                          <a:r>
                            <a:rPr lang="es-ES" sz="1200" dirty="0">
                              <a:effectLst/>
                            </a:rPr>
                            <a:t>Comunicación </a:t>
                          </a:r>
                        </a:p>
                        <a:p>
                          <a:pPr algn="ctr">
                            <a:lnSpc>
                              <a:spcPct val="100000"/>
                            </a:lnSpc>
                          </a:pPr>
                          <a:r>
                            <a:rPr lang="es-ES" sz="1200" dirty="0">
                              <a:effectLst/>
                            </a:rPr>
                            <a:t>Inalámbrica</a:t>
                          </a:r>
                        </a:p>
                      </a:txBody>
                      <a:tcPr marL="44450" marR="44450" marT="0" marB="0" anchor="ctr"/>
                    </a:tc>
                    <a:tc>
                      <a:txBody>
                        <a:bodyPr/>
                        <a:lstStyle/>
                        <a:p>
                          <a:pPr algn="ctr">
                            <a:lnSpc>
                              <a:spcPct val="100000"/>
                            </a:lnSpc>
                          </a:pPr>
                          <a:r>
                            <a:rPr lang="es-ES" sz="1200" dirty="0" err="1">
                              <a:effectLst/>
                            </a:rPr>
                            <a:t>Wi</a:t>
                          </a:r>
                          <a:r>
                            <a:rPr lang="es-ES" sz="1200" dirty="0">
                              <a:effectLst/>
                            </a:rPr>
                            <a:t>-Fi, Bluetooth y LoRa</a:t>
                          </a:r>
                        </a:p>
                      </a:txBody>
                      <a:tcPr marL="44450" marR="44450" marT="0" marB="0" anchor="ctr"/>
                    </a:tc>
                    <a:extLst>
                      <a:ext uri="{0D108BD9-81ED-4DB2-BD59-A6C34878D82A}">
                        <a16:rowId xmlns:a16="http://schemas.microsoft.com/office/drawing/2014/main" val="3806884173"/>
                      </a:ext>
                    </a:extLst>
                  </a:tr>
                  <a:tr h="530718">
                    <a:tc>
                      <a:txBody>
                        <a:bodyPr/>
                        <a:lstStyle/>
                        <a:p>
                          <a:pPr algn="ctr">
                            <a:lnSpc>
                              <a:spcPct val="100000"/>
                            </a:lnSpc>
                          </a:pPr>
                          <a:r>
                            <a:rPr lang="es-ES" sz="1200" dirty="0">
                              <a:effectLst/>
                            </a:rPr>
                            <a:t>Máxima potencia de salida LoRa</a:t>
                          </a:r>
                        </a:p>
                      </a:txBody>
                      <a:tcPr marL="44450" marR="44450" marT="0" marB="0" anchor="ctr"/>
                    </a:tc>
                    <a:tc>
                      <a:txBody>
                        <a:bodyPr/>
                        <a:lstStyle/>
                        <a:p>
                          <a:pPr algn="ctr">
                            <a:lnSpc>
                              <a:spcPct val="100000"/>
                            </a:lnSpc>
                          </a:pPr>
                          <a:r>
                            <a:rPr lang="es-ES" sz="1200" dirty="0">
                              <a:effectLst/>
                            </a:rPr>
                            <a:t>19dB </a:t>
                          </a:r>
                          <a14:m>
                            <m:oMath xmlns:m="http://schemas.openxmlformats.org/officeDocument/2006/math">
                              <m:r>
                                <a:rPr lang="es-ES" sz="1200" i="1" smtClean="0">
                                  <a:effectLst/>
                                  <a:latin typeface="Cambria Math" panose="02040503050406030204" pitchFamily="18" charset="0"/>
                                  <a:ea typeface="Cambria Math" panose="02040503050406030204" pitchFamily="18" charset="0"/>
                                </a:rPr>
                                <m:t>±</m:t>
                              </m:r>
                            </m:oMath>
                          </a14:m>
                          <a:r>
                            <a:rPr lang="es-ES" sz="1200" dirty="0">
                              <a:effectLst/>
                            </a:rPr>
                            <a:t> 1dB</a:t>
                          </a:r>
                        </a:p>
                      </a:txBody>
                      <a:tcPr marL="44450" marR="44450" marT="0" marB="0" anchor="ctr"/>
                    </a:tc>
                    <a:extLst>
                      <a:ext uri="{0D108BD9-81ED-4DB2-BD59-A6C34878D82A}">
                        <a16:rowId xmlns:a16="http://schemas.microsoft.com/office/drawing/2014/main" val="4066016958"/>
                      </a:ext>
                    </a:extLst>
                  </a:tr>
                  <a:tr h="532663">
                    <a:tc>
                      <a:txBody>
                        <a:bodyPr/>
                        <a:lstStyle/>
                        <a:p>
                          <a:pPr algn="ctr">
                            <a:lnSpc>
                              <a:spcPct val="100000"/>
                            </a:lnSpc>
                          </a:pPr>
                          <a:r>
                            <a:rPr lang="es-ES" sz="1200" dirty="0">
                              <a:effectLst/>
                            </a:rPr>
                            <a:t>Tamaño de pantalla </a:t>
                          </a:r>
                        </a:p>
                      </a:txBody>
                      <a:tcPr marL="44450" marR="44450" marT="0" marB="0" anchor="ctr"/>
                    </a:tc>
                    <a:tc>
                      <a:txBody>
                        <a:bodyPr/>
                        <a:lstStyle/>
                        <a:p>
                          <a:pPr algn="ctr">
                            <a:lnSpc>
                              <a:spcPct val="100000"/>
                            </a:lnSpc>
                          </a:pPr>
                          <a:r>
                            <a:rPr lang="es-ES" sz="1200" dirty="0">
                              <a:effectLst/>
                            </a:rPr>
                            <a:t>0,96 pulgadas OLED</a:t>
                          </a:r>
                        </a:p>
                      </a:txBody>
                      <a:tcPr marL="44450" marR="44450" marT="0" marB="0" anchor="ctr"/>
                    </a:tc>
                    <a:extLst>
                      <a:ext uri="{0D108BD9-81ED-4DB2-BD59-A6C34878D82A}">
                        <a16:rowId xmlns:a16="http://schemas.microsoft.com/office/drawing/2014/main" val="3436141507"/>
                      </a:ext>
                    </a:extLst>
                  </a:tr>
                  <a:tr h="530718">
                    <a:tc>
                      <a:txBody>
                        <a:bodyPr/>
                        <a:lstStyle/>
                        <a:p>
                          <a:pPr algn="ctr">
                            <a:lnSpc>
                              <a:spcPct val="100000"/>
                            </a:lnSpc>
                          </a:pPr>
                          <a:r>
                            <a:rPr lang="es-ES" sz="1200" dirty="0">
                              <a:effectLst/>
                            </a:rPr>
                            <a:t>Temperatura de trabajo</a:t>
                          </a:r>
                        </a:p>
                      </a:txBody>
                      <a:tcPr marL="44450" marR="44450" marT="0" marB="0" anchor="ctr"/>
                    </a:tc>
                    <a:tc>
                      <a:txBody>
                        <a:bodyPr/>
                        <a:lstStyle/>
                        <a:p>
                          <a:pPr algn="ctr">
                            <a:lnSpc>
                              <a:spcPct val="100000"/>
                            </a:lnSpc>
                          </a:pPr>
                          <a:r>
                            <a:rPr lang="es-ES" sz="1200" dirty="0">
                              <a:effectLst/>
                            </a:rPr>
                            <a:t>-40 ~ 80</a:t>
                          </a:r>
                          <a:r>
                            <a:rPr lang="en-US" sz="1800" b="0" i="0" kern="1200" dirty="0">
                              <a:solidFill>
                                <a:schemeClr val="dk1"/>
                              </a:solidFill>
                              <a:effectLst/>
                              <a:latin typeface="+mn-lt"/>
                              <a:ea typeface="+mn-ea"/>
                              <a:cs typeface="+mn-cs"/>
                            </a:rPr>
                            <a:t>°</a:t>
                          </a:r>
                          <a:r>
                            <a:rPr lang="en-US" sz="1200" kern="1200" dirty="0">
                              <a:solidFill>
                                <a:schemeClr val="dk1"/>
                              </a:solidFill>
                              <a:effectLst/>
                              <a:latin typeface="+mn-lt"/>
                              <a:ea typeface="+mn-ea"/>
                              <a:cs typeface="+mn-cs"/>
                            </a:rPr>
                            <a:t>C</a:t>
                          </a:r>
                        </a:p>
                      </a:txBody>
                      <a:tcPr marL="44450" marR="44450" marT="0" marB="0" anchor="ctr"/>
                    </a:tc>
                    <a:extLst>
                      <a:ext uri="{0D108BD9-81ED-4DB2-BD59-A6C34878D82A}">
                        <a16:rowId xmlns:a16="http://schemas.microsoft.com/office/drawing/2014/main" val="500257286"/>
                      </a:ext>
                    </a:extLst>
                  </a:tr>
                  <a:tr h="530718">
                    <a:tc>
                      <a:txBody>
                        <a:bodyPr/>
                        <a:lstStyle/>
                        <a:p>
                          <a:pPr algn="ctr">
                            <a:lnSpc>
                              <a:spcPct val="100000"/>
                            </a:lnSpc>
                          </a:pPr>
                          <a:r>
                            <a:rPr lang="es-ES" sz="1200" dirty="0">
                              <a:effectLst/>
                            </a:rPr>
                            <a:t>Fuente de Alimentación </a:t>
                          </a:r>
                        </a:p>
                      </a:txBody>
                      <a:tcPr marL="44450" marR="44450" marT="0" marB="0" anchor="ctr"/>
                    </a:tc>
                    <a:tc>
                      <a:txBody>
                        <a:bodyPr/>
                        <a:lstStyle/>
                        <a:p>
                          <a:pPr algn="ctr">
                            <a:lnSpc>
                              <a:spcPct val="100000"/>
                            </a:lnSpc>
                          </a:pPr>
                          <a:r>
                            <a:rPr lang="es-ES" sz="1200" kern="1200" dirty="0">
                              <a:solidFill>
                                <a:schemeClr val="dk1"/>
                              </a:solidFill>
                              <a:effectLst/>
                              <a:latin typeface="+mn-lt"/>
                              <a:ea typeface="+mn-ea"/>
                              <a:cs typeface="+mn-cs"/>
                            </a:rPr>
                            <a:t>5V, </a:t>
                          </a:r>
                          <a:r>
                            <a:rPr lang="es-ES" sz="1200" kern="1200" dirty="0" err="1">
                              <a:solidFill>
                                <a:schemeClr val="dk1"/>
                              </a:solidFill>
                              <a:effectLst/>
                              <a:latin typeface="+mn-lt"/>
                              <a:ea typeface="+mn-ea"/>
                              <a:cs typeface="+mn-cs"/>
                            </a:rPr>
                            <a:t>Baterial</a:t>
                          </a:r>
                          <a:r>
                            <a:rPr lang="es-ES" sz="1200" kern="1200" dirty="0">
                              <a:solidFill>
                                <a:schemeClr val="dk1"/>
                              </a:solidFill>
                              <a:effectLst/>
                              <a:latin typeface="+mn-lt"/>
                              <a:ea typeface="+mn-ea"/>
                              <a:cs typeface="+mn-cs"/>
                            </a:rPr>
                            <a:t> de </a:t>
                          </a:r>
                          <a:r>
                            <a:rPr lang="es-ES" sz="1200" kern="1200" dirty="0" err="1">
                              <a:solidFill>
                                <a:schemeClr val="dk1"/>
                              </a:solidFill>
                              <a:effectLst/>
                              <a:latin typeface="+mn-lt"/>
                              <a:ea typeface="+mn-ea"/>
                              <a:cs typeface="+mn-cs"/>
                            </a:rPr>
                            <a:t>Lithium</a:t>
                          </a:r>
                          <a:r>
                            <a:rPr lang="es-ES" sz="1200" kern="1200" dirty="0">
                              <a:solidFill>
                                <a:schemeClr val="dk1"/>
                              </a:solidFill>
                              <a:effectLst/>
                              <a:latin typeface="+mn-lt"/>
                              <a:ea typeface="+mn-ea"/>
                              <a:cs typeface="+mn-cs"/>
                            </a:rPr>
                            <a:t> 3,7V</a:t>
                          </a:r>
                          <a:endParaRPr lang="en-US" sz="12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733855938"/>
                      </a:ext>
                    </a:extLst>
                  </a:tr>
                </a:tbl>
              </a:graphicData>
            </a:graphic>
          </p:graphicFrame>
        </mc:Choice>
        <mc:Fallback xmlns="">
          <p:graphicFrame>
            <p:nvGraphicFramePr>
              <p:cNvPr id="8" name="Tabla 7">
                <a:extLst>
                  <a:ext uri="{FF2B5EF4-FFF2-40B4-BE49-F238E27FC236}">
                    <a16:creationId xmlns:a16="http://schemas.microsoft.com/office/drawing/2014/main" id="{F6EAFBB9-AE54-4077-A437-ED00BEF99FD7}"/>
                  </a:ext>
                </a:extLst>
              </p:cNvPr>
              <p:cNvGraphicFramePr>
                <a:graphicFrameLocks noGrp="1"/>
              </p:cNvGraphicFramePr>
              <p:nvPr>
                <p:extLst>
                  <p:ext uri="{D42A27DB-BD31-4B8C-83A1-F6EECF244321}">
                    <p14:modId xmlns:p14="http://schemas.microsoft.com/office/powerpoint/2010/main" val="2928469155"/>
                  </p:ext>
                </p:extLst>
              </p:nvPr>
            </p:nvGraphicFramePr>
            <p:xfrm>
              <a:off x="374393" y="1823612"/>
              <a:ext cx="3435606" cy="3131102"/>
            </p:xfrm>
            <a:graphic>
              <a:graphicData uri="http://schemas.openxmlformats.org/drawingml/2006/table">
                <a:tbl>
                  <a:tblPr firstRow="1" firstCol="1" bandRow="1">
                    <a:tableStyleId>{21E4AEA4-8DFA-4A89-87EB-49C32662AFE0}</a:tableStyleId>
                  </a:tblPr>
                  <a:tblGrid>
                    <a:gridCol w="1308103">
                      <a:extLst>
                        <a:ext uri="{9D8B030D-6E8A-4147-A177-3AD203B41FA5}">
                          <a16:colId xmlns:a16="http://schemas.microsoft.com/office/drawing/2014/main" val="3721410374"/>
                        </a:ext>
                      </a:extLst>
                    </a:gridCol>
                    <a:gridCol w="2127503">
                      <a:extLst>
                        <a:ext uri="{9D8B030D-6E8A-4147-A177-3AD203B41FA5}">
                          <a16:colId xmlns:a16="http://schemas.microsoft.com/office/drawing/2014/main" val="2918416203"/>
                        </a:ext>
                      </a:extLst>
                    </a:gridCol>
                  </a:tblGrid>
                  <a:tr h="530718">
                    <a:tc>
                      <a:txBody>
                        <a:bodyPr/>
                        <a:lstStyle/>
                        <a:p>
                          <a:pPr algn="ctr">
                            <a:lnSpc>
                              <a:spcPct val="100000"/>
                            </a:lnSpc>
                          </a:pPr>
                          <a:r>
                            <a:rPr lang="es-ES" sz="1200" dirty="0">
                              <a:effectLst/>
                            </a:rPr>
                            <a:t>Recurso</a:t>
                          </a:r>
                        </a:p>
                      </a:txBody>
                      <a:tcPr marL="44450" marR="44450" marT="0" marB="0" anchor="ctr"/>
                    </a:tc>
                    <a:tc>
                      <a:txBody>
                        <a:bodyPr/>
                        <a:lstStyle/>
                        <a:p>
                          <a:pPr algn="ctr">
                            <a:lnSpc>
                              <a:spcPct val="100000"/>
                            </a:lnSpc>
                          </a:pPr>
                          <a:r>
                            <a:rPr lang="es-ES" sz="1200" dirty="0">
                              <a:effectLst/>
                            </a:rPr>
                            <a:t>Parámetro</a:t>
                          </a:r>
                        </a:p>
                      </a:txBody>
                      <a:tcPr marL="44450" marR="44450" marT="0" marB="0" anchor="ctr"/>
                    </a:tc>
                    <a:extLst>
                      <a:ext uri="{0D108BD9-81ED-4DB2-BD59-A6C34878D82A}">
                        <a16:rowId xmlns:a16="http://schemas.microsoft.com/office/drawing/2014/main" val="311354202"/>
                      </a:ext>
                    </a:extLst>
                  </a:tr>
                  <a:tr h="457645">
                    <a:tc>
                      <a:txBody>
                        <a:bodyPr/>
                        <a:lstStyle/>
                        <a:p>
                          <a:pPr algn="ctr">
                            <a:lnSpc>
                              <a:spcPct val="100000"/>
                            </a:lnSpc>
                          </a:pPr>
                          <a:r>
                            <a:rPr lang="es-ES" sz="1200" dirty="0">
                              <a:effectLst/>
                            </a:rPr>
                            <a:t>Comunicación </a:t>
                          </a:r>
                        </a:p>
                        <a:p>
                          <a:pPr algn="ctr">
                            <a:lnSpc>
                              <a:spcPct val="100000"/>
                            </a:lnSpc>
                          </a:pPr>
                          <a:r>
                            <a:rPr lang="es-ES" sz="1200" dirty="0">
                              <a:effectLst/>
                            </a:rPr>
                            <a:t>Inalámbrica</a:t>
                          </a:r>
                        </a:p>
                      </a:txBody>
                      <a:tcPr marL="44450" marR="44450" marT="0" marB="0" anchor="ctr"/>
                    </a:tc>
                    <a:tc>
                      <a:txBody>
                        <a:bodyPr/>
                        <a:lstStyle/>
                        <a:p>
                          <a:pPr algn="ctr">
                            <a:lnSpc>
                              <a:spcPct val="100000"/>
                            </a:lnSpc>
                          </a:pPr>
                          <a:r>
                            <a:rPr lang="es-ES" sz="1200" dirty="0" err="1">
                              <a:effectLst/>
                            </a:rPr>
                            <a:t>Wi</a:t>
                          </a:r>
                          <a:r>
                            <a:rPr lang="es-ES" sz="1200" dirty="0">
                              <a:effectLst/>
                            </a:rPr>
                            <a:t>-Fi, Bluetooth y LoRa</a:t>
                          </a:r>
                        </a:p>
                      </a:txBody>
                      <a:tcPr marL="44450" marR="44450" marT="0" marB="0" anchor="ctr"/>
                    </a:tc>
                    <a:extLst>
                      <a:ext uri="{0D108BD9-81ED-4DB2-BD59-A6C34878D82A}">
                        <a16:rowId xmlns:a16="http://schemas.microsoft.com/office/drawing/2014/main" val="3806884173"/>
                      </a:ext>
                    </a:extLst>
                  </a:tr>
                  <a:tr h="548640">
                    <a:tc>
                      <a:txBody>
                        <a:bodyPr/>
                        <a:lstStyle/>
                        <a:p>
                          <a:pPr algn="ctr">
                            <a:lnSpc>
                              <a:spcPct val="100000"/>
                            </a:lnSpc>
                          </a:pPr>
                          <a:r>
                            <a:rPr lang="es-ES" sz="1200" dirty="0">
                              <a:effectLst/>
                            </a:rPr>
                            <a:t>Máxima potencia de salida LoRa</a:t>
                          </a:r>
                        </a:p>
                      </a:txBody>
                      <a:tcPr marL="44450" marR="44450" marT="0" marB="0" anchor="ctr"/>
                    </a:tc>
                    <a:tc>
                      <a:txBody>
                        <a:bodyPr/>
                        <a:lstStyle/>
                        <a:p>
                          <a:endParaRPr lang="en-US"/>
                        </a:p>
                      </a:txBody>
                      <a:tcPr marL="44450" marR="44450" marT="0" marB="0" anchor="ctr">
                        <a:blipFill>
                          <a:blip r:embed="rId2"/>
                          <a:stretch>
                            <a:fillRect l="-61891" t="-181111" r="-1433" b="-293333"/>
                          </a:stretch>
                        </a:blipFill>
                      </a:tcPr>
                    </a:tc>
                    <a:extLst>
                      <a:ext uri="{0D108BD9-81ED-4DB2-BD59-A6C34878D82A}">
                        <a16:rowId xmlns:a16="http://schemas.microsoft.com/office/drawing/2014/main" val="4066016958"/>
                      </a:ext>
                    </a:extLst>
                  </a:tr>
                  <a:tr h="532663">
                    <a:tc>
                      <a:txBody>
                        <a:bodyPr/>
                        <a:lstStyle/>
                        <a:p>
                          <a:pPr algn="ctr">
                            <a:lnSpc>
                              <a:spcPct val="100000"/>
                            </a:lnSpc>
                          </a:pPr>
                          <a:r>
                            <a:rPr lang="es-ES" sz="1200" dirty="0">
                              <a:effectLst/>
                            </a:rPr>
                            <a:t>Tamaño de pantalla </a:t>
                          </a:r>
                        </a:p>
                      </a:txBody>
                      <a:tcPr marL="44450" marR="44450" marT="0" marB="0" anchor="ctr"/>
                    </a:tc>
                    <a:tc>
                      <a:txBody>
                        <a:bodyPr/>
                        <a:lstStyle/>
                        <a:p>
                          <a:pPr algn="ctr">
                            <a:lnSpc>
                              <a:spcPct val="100000"/>
                            </a:lnSpc>
                          </a:pPr>
                          <a:r>
                            <a:rPr lang="es-ES" sz="1200" dirty="0">
                              <a:effectLst/>
                            </a:rPr>
                            <a:t>0,96 pulgadas OLED</a:t>
                          </a:r>
                        </a:p>
                      </a:txBody>
                      <a:tcPr marL="44450" marR="44450" marT="0" marB="0" anchor="ctr"/>
                    </a:tc>
                    <a:extLst>
                      <a:ext uri="{0D108BD9-81ED-4DB2-BD59-A6C34878D82A}">
                        <a16:rowId xmlns:a16="http://schemas.microsoft.com/office/drawing/2014/main" val="3436141507"/>
                      </a:ext>
                    </a:extLst>
                  </a:tr>
                  <a:tr h="530718">
                    <a:tc>
                      <a:txBody>
                        <a:bodyPr/>
                        <a:lstStyle/>
                        <a:p>
                          <a:pPr algn="ctr">
                            <a:lnSpc>
                              <a:spcPct val="100000"/>
                            </a:lnSpc>
                          </a:pPr>
                          <a:r>
                            <a:rPr lang="es-ES" sz="1200" dirty="0">
                              <a:effectLst/>
                            </a:rPr>
                            <a:t>Temperatura de trabajo</a:t>
                          </a:r>
                        </a:p>
                      </a:txBody>
                      <a:tcPr marL="44450" marR="44450" marT="0" marB="0" anchor="ctr"/>
                    </a:tc>
                    <a:tc>
                      <a:txBody>
                        <a:bodyPr/>
                        <a:lstStyle/>
                        <a:p>
                          <a:pPr algn="ctr">
                            <a:lnSpc>
                              <a:spcPct val="100000"/>
                            </a:lnSpc>
                          </a:pPr>
                          <a:r>
                            <a:rPr lang="es-ES" sz="1200" dirty="0">
                              <a:effectLst/>
                            </a:rPr>
                            <a:t>-40 ~ 80</a:t>
                          </a:r>
                          <a:r>
                            <a:rPr lang="en-US" sz="1800" b="0" i="0" kern="1200" dirty="0">
                              <a:solidFill>
                                <a:schemeClr val="dk1"/>
                              </a:solidFill>
                              <a:effectLst/>
                              <a:latin typeface="+mn-lt"/>
                              <a:ea typeface="+mn-ea"/>
                              <a:cs typeface="+mn-cs"/>
                            </a:rPr>
                            <a:t>°</a:t>
                          </a:r>
                          <a:r>
                            <a:rPr lang="en-US" sz="1200" kern="1200" dirty="0">
                              <a:solidFill>
                                <a:schemeClr val="dk1"/>
                              </a:solidFill>
                              <a:effectLst/>
                              <a:latin typeface="+mn-lt"/>
                              <a:ea typeface="+mn-ea"/>
                              <a:cs typeface="+mn-cs"/>
                            </a:rPr>
                            <a:t>C</a:t>
                          </a:r>
                        </a:p>
                      </a:txBody>
                      <a:tcPr marL="44450" marR="44450" marT="0" marB="0" anchor="ctr"/>
                    </a:tc>
                    <a:extLst>
                      <a:ext uri="{0D108BD9-81ED-4DB2-BD59-A6C34878D82A}">
                        <a16:rowId xmlns:a16="http://schemas.microsoft.com/office/drawing/2014/main" val="500257286"/>
                      </a:ext>
                    </a:extLst>
                  </a:tr>
                  <a:tr h="530718">
                    <a:tc>
                      <a:txBody>
                        <a:bodyPr/>
                        <a:lstStyle/>
                        <a:p>
                          <a:pPr algn="ctr">
                            <a:lnSpc>
                              <a:spcPct val="100000"/>
                            </a:lnSpc>
                          </a:pPr>
                          <a:r>
                            <a:rPr lang="es-ES" sz="1200" dirty="0">
                              <a:effectLst/>
                            </a:rPr>
                            <a:t>Fuente de Alimentación </a:t>
                          </a:r>
                        </a:p>
                      </a:txBody>
                      <a:tcPr marL="44450" marR="44450" marT="0" marB="0" anchor="ctr"/>
                    </a:tc>
                    <a:tc>
                      <a:txBody>
                        <a:bodyPr/>
                        <a:lstStyle/>
                        <a:p>
                          <a:pPr algn="ctr">
                            <a:lnSpc>
                              <a:spcPct val="100000"/>
                            </a:lnSpc>
                          </a:pPr>
                          <a:r>
                            <a:rPr lang="es-ES" sz="1200" kern="1200" dirty="0">
                              <a:solidFill>
                                <a:schemeClr val="dk1"/>
                              </a:solidFill>
                              <a:effectLst/>
                              <a:latin typeface="+mn-lt"/>
                              <a:ea typeface="+mn-ea"/>
                              <a:cs typeface="+mn-cs"/>
                            </a:rPr>
                            <a:t>5V, </a:t>
                          </a:r>
                          <a:r>
                            <a:rPr lang="es-ES" sz="1200" kern="1200" dirty="0" err="1">
                              <a:solidFill>
                                <a:schemeClr val="dk1"/>
                              </a:solidFill>
                              <a:effectLst/>
                              <a:latin typeface="+mn-lt"/>
                              <a:ea typeface="+mn-ea"/>
                              <a:cs typeface="+mn-cs"/>
                            </a:rPr>
                            <a:t>Baterial</a:t>
                          </a:r>
                          <a:r>
                            <a:rPr lang="es-ES" sz="1200" kern="1200" dirty="0">
                              <a:solidFill>
                                <a:schemeClr val="dk1"/>
                              </a:solidFill>
                              <a:effectLst/>
                              <a:latin typeface="+mn-lt"/>
                              <a:ea typeface="+mn-ea"/>
                              <a:cs typeface="+mn-cs"/>
                            </a:rPr>
                            <a:t> de </a:t>
                          </a:r>
                          <a:r>
                            <a:rPr lang="es-ES" sz="1200" kern="1200" dirty="0" err="1">
                              <a:solidFill>
                                <a:schemeClr val="dk1"/>
                              </a:solidFill>
                              <a:effectLst/>
                              <a:latin typeface="+mn-lt"/>
                              <a:ea typeface="+mn-ea"/>
                              <a:cs typeface="+mn-cs"/>
                            </a:rPr>
                            <a:t>Lithium</a:t>
                          </a:r>
                          <a:r>
                            <a:rPr lang="es-ES" sz="1200" kern="1200" dirty="0">
                              <a:solidFill>
                                <a:schemeClr val="dk1"/>
                              </a:solidFill>
                              <a:effectLst/>
                              <a:latin typeface="+mn-lt"/>
                              <a:ea typeface="+mn-ea"/>
                              <a:cs typeface="+mn-cs"/>
                            </a:rPr>
                            <a:t> 3,7V</a:t>
                          </a:r>
                          <a:endParaRPr lang="en-US" sz="12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733855938"/>
                      </a:ext>
                    </a:extLst>
                  </a:tr>
                </a:tbl>
              </a:graphicData>
            </a:graphic>
          </p:graphicFrame>
        </mc:Fallback>
      </mc:AlternateContent>
      <p:sp>
        <p:nvSpPr>
          <p:cNvPr id="9" name="Rectángulo 8">
            <a:extLst>
              <a:ext uri="{FF2B5EF4-FFF2-40B4-BE49-F238E27FC236}">
                <a16:creationId xmlns:a16="http://schemas.microsoft.com/office/drawing/2014/main" id="{B350F89F-7B1F-4189-8CDA-0F96C3DF8C3B}"/>
              </a:ext>
            </a:extLst>
          </p:cNvPr>
          <p:cNvSpPr/>
          <p:nvPr/>
        </p:nvSpPr>
        <p:spPr>
          <a:xfrm>
            <a:off x="705966" y="1309657"/>
            <a:ext cx="3104033" cy="369332"/>
          </a:xfrm>
          <a:prstGeom prst="rect">
            <a:avLst/>
          </a:prstGeom>
        </p:spPr>
        <p:txBody>
          <a:bodyPr wrap="square" lIns="91440" tIns="45720" rIns="91440" bIns="45720" anchor="t">
            <a:spAutoFit/>
          </a:bodyPr>
          <a:lstStyle/>
          <a:p>
            <a:pPr algn="just"/>
            <a:r>
              <a:rPr lang="es-EC" dirty="0">
                <a:latin typeface="Arial"/>
                <a:cs typeface="Arial"/>
              </a:rPr>
              <a:t>Especificaciones técnicas</a:t>
            </a:r>
          </a:p>
        </p:txBody>
      </p:sp>
      <p:pic>
        <p:nvPicPr>
          <p:cNvPr id="10" name="Imagen 9">
            <a:extLst>
              <a:ext uri="{FF2B5EF4-FFF2-40B4-BE49-F238E27FC236}">
                <a16:creationId xmlns:a16="http://schemas.microsoft.com/office/drawing/2014/main" id="{DCD6E9CB-FB5A-491C-AFCA-3FA408203B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3568" y="1769615"/>
            <a:ext cx="4575584" cy="3680884"/>
          </a:xfrm>
          <a:prstGeom prst="rect">
            <a:avLst/>
          </a:prstGeom>
        </p:spPr>
      </p:pic>
    </p:spTree>
    <p:extLst>
      <p:ext uri="{BB962C8B-B14F-4D97-AF65-F5344CB8AC3E}">
        <p14:creationId xmlns:p14="http://schemas.microsoft.com/office/powerpoint/2010/main" val="371137449"/>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3843</TotalTime>
  <Words>4318</Words>
  <Application>Microsoft Office PowerPoint</Application>
  <PresentationFormat>Presentación en pantalla (4:3)</PresentationFormat>
  <Paragraphs>2141</Paragraphs>
  <Slides>64</Slides>
  <Notes>19</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73" baseType="lpstr">
      <vt:lpstr>Arial</vt:lpstr>
      <vt:lpstr>Calibri</vt:lpstr>
      <vt:lpstr>Cambria Math</vt:lpstr>
      <vt:lpstr>Georgia</vt:lpstr>
      <vt:lpstr>Palatino Linotype</vt:lpstr>
      <vt:lpstr>Symbol</vt:lpstr>
      <vt:lpstr>Times New Roman</vt:lpstr>
      <vt:lpstr>Diseño predeterminado</vt:lpstr>
      <vt:lpstr>CorelDRAW</vt:lpstr>
      <vt:lpstr>Presentación de PowerPoint</vt:lpstr>
      <vt:lpstr>agenda</vt:lpstr>
      <vt:lpstr>Introducción</vt:lpstr>
      <vt:lpstr>Introducción</vt:lpstr>
      <vt:lpstr>Objetivos </vt:lpstr>
      <vt:lpstr>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core i5</dc:creator>
  <cp:lastModifiedBy>Jonathan Gualotuña</cp:lastModifiedBy>
  <cp:revision>138</cp:revision>
  <dcterms:created xsi:type="dcterms:W3CDTF">2008-02-13T16:07:44Z</dcterms:created>
  <dcterms:modified xsi:type="dcterms:W3CDTF">2022-02-22T18:23:00Z</dcterms:modified>
</cp:coreProperties>
</file>