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7" r:id="rId2"/>
  </p:sldMasterIdLst>
  <p:notesMasterIdLst>
    <p:notesMasterId r:id="rId28"/>
  </p:notesMasterIdLst>
  <p:sldIdLst>
    <p:sldId id="277" r:id="rId3"/>
    <p:sldId id="278" r:id="rId4"/>
    <p:sldId id="359" r:id="rId5"/>
    <p:sldId id="317" r:id="rId6"/>
    <p:sldId id="319" r:id="rId7"/>
    <p:sldId id="360" r:id="rId8"/>
    <p:sldId id="307" r:id="rId9"/>
    <p:sldId id="363" r:id="rId10"/>
    <p:sldId id="376" r:id="rId11"/>
    <p:sldId id="364" r:id="rId12"/>
    <p:sldId id="377" r:id="rId13"/>
    <p:sldId id="368" r:id="rId14"/>
    <p:sldId id="378" r:id="rId15"/>
    <p:sldId id="367" r:id="rId16"/>
    <p:sldId id="366" r:id="rId17"/>
    <p:sldId id="365" r:id="rId18"/>
    <p:sldId id="361" r:id="rId19"/>
    <p:sldId id="370" r:id="rId20"/>
    <p:sldId id="371" r:id="rId21"/>
    <p:sldId id="372" r:id="rId22"/>
    <p:sldId id="373" r:id="rId23"/>
    <p:sldId id="374" r:id="rId24"/>
    <p:sldId id="362" r:id="rId25"/>
    <p:sldId id="353" r:id="rId26"/>
    <p:sldId id="310" r:id="rId2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995499"/>
    <a:srgbClr val="72994C"/>
    <a:srgbClr val="BD9B53"/>
    <a:srgbClr val="F79546"/>
    <a:srgbClr val="F79646"/>
    <a:srgbClr val="DFDFDF"/>
    <a:srgbClr val="9BBB59"/>
    <a:srgbClr val="A4BB8D"/>
    <a:srgbClr val="C537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5256" autoAdjust="0"/>
  </p:normalViewPr>
  <p:slideViewPr>
    <p:cSldViewPr snapToGrid="0">
      <p:cViewPr varScale="1">
        <p:scale>
          <a:sx n="72" d="100"/>
          <a:sy n="72" d="100"/>
        </p:scale>
        <p:origin x="8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ruzc\OneDrive\Desktop\tere\TESIS\TESIS\Base%20de%20datos\Distribuci&#243;n%20geogr&#225;fic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C" sz="1200" b="1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="1" noProof="0" dirty="0"/>
              <a:t>Áreas de investigación de los documentos analizados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C" sz="1200" b="1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889070656085345E-2"/>
          <c:y val="0.28256259248937049"/>
          <c:w val="0.94743427157287696"/>
          <c:h val="0.5595507685549860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D19-4ED5-97BB-0F42CBD2F3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D19-4ED5-97BB-0F42CBD2F3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D19-4ED5-97BB-0F42CBD2F3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D19-4ED5-97BB-0F42CBD2F315}"/>
              </c:ext>
            </c:extLst>
          </c:dPt>
          <c:dLbls>
            <c:dLbl>
              <c:idx val="2"/>
              <c:layout>
                <c:manualLayout>
                  <c:x val="7.9489843969771351E-2"/>
                  <c:y val="-0.129235508786548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19-4ED5-97BB-0F42CBD2F315}"/>
                </c:ext>
              </c:extLst>
            </c:dLbl>
            <c:dLbl>
              <c:idx val="3"/>
              <c:layout>
                <c:manualLayout>
                  <c:x val="3.0812598816306536E-2"/>
                  <c:y val="9.6129474580848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19-4ED5-97BB-0F42CBD2F3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'Área de investigación'!$A$11:$A$14</c:f>
              <c:strCache>
                <c:ptCount val="4"/>
                <c:pt idx="0">
                  <c:v>Extracción y caracterización del mucílago</c:v>
                </c:pt>
                <c:pt idx="1">
                  <c:v>Alimentos</c:v>
                </c:pt>
                <c:pt idx="2">
                  <c:v>Medicinal</c:v>
                </c:pt>
                <c:pt idx="3">
                  <c:v>Otros</c:v>
                </c:pt>
              </c:strCache>
            </c:strRef>
          </c:cat>
          <c:val>
            <c:numRef>
              <c:f>'Área de investigación'!$B$11:$B$14</c:f>
              <c:numCache>
                <c:formatCode>0%</c:formatCode>
                <c:ptCount val="4"/>
                <c:pt idx="0">
                  <c:v>0.2</c:v>
                </c:pt>
                <c:pt idx="1">
                  <c:v>0.19</c:v>
                </c:pt>
                <c:pt idx="2">
                  <c:v>0.55000000000000004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19-4ED5-97BB-0F42CBD2F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833993772650214"/>
          <c:w val="0.96521021731935208"/>
          <c:h val="0.154266519775148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0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41366-69F1-404E-95A5-15895FFB136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AC436F0-349F-4E22-8874-B04BD93CCA55}">
      <dgm:prSet phldrT="[Texto]" custT="1"/>
      <dgm:spPr/>
      <dgm:t>
        <a:bodyPr/>
        <a:lstStyle/>
        <a:p>
          <a:pPr algn="ctr"/>
          <a:r>
            <a:rPr lang="es-EC" sz="1100" dirty="0"/>
            <a:t>Distribuida en zonas tropicales y subtropicales</a:t>
          </a:r>
          <a:endParaRPr lang="en-US" sz="1100" dirty="0"/>
        </a:p>
      </dgm:t>
    </dgm:pt>
    <dgm:pt modelId="{E8151ED1-89DF-447D-96AF-C02C43DD2B71}" type="parTrans" cxnId="{EA5CF54F-6770-4B3A-A1D4-4F21A9823012}">
      <dgm:prSet/>
      <dgm:spPr/>
      <dgm:t>
        <a:bodyPr/>
        <a:lstStyle/>
        <a:p>
          <a:pPr algn="ctr"/>
          <a:endParaRPr lang="en-US" sz="1100"/>
        </a:p>
      </dgm:t>
    </dgm:pt>
    <dgm:pt modelId="{2A346E92-7AF4-4832-8593-19828C57BB98}" type="sibTrans" cxnId="{EA5CF54F-6770-4B3A-A1D4-4F21A9823012}">
      <dgm:prSet custT="1"/>
      <dgm:spPr/>
      <dgm:t>
        <a:bodyPr/>
        <a:lstStyle/>
        <a:p>
          <a:pPr algn="ctr"/>
          <a:endParaRPr lang="en-US" sz="1100"/>
        </a:p>
      </dgm:t>
    </dgm:pt>
    <dgm:pt modelId="{0A09CCF3-9AF9-4201-836A-D4DF2C61A335}">
      <dgm:prSet custT="1"/>
      <dgm:spPr/>
      <dgm:t>
        <a:bodyPr/>
        <a:lstStyle/>
        <a:p>
          <a:pPr algn="ctr"/>
          <a:r>
            <a:rPr lang="es-EC" sz="1100" i="0" dirty="0"/>
            <a:t>Familia: Boraginaceae Juss. (2700 especies; 300 del género)</a:t>
          </a:r>
          <a:endParaRPr lang="en-US" sz="1100" dirty="0"/>
        </a:p>
      </dgm:t>
    </dgm:pt>
    <dgm:pt modelId="{7558060F-BC1A-44E1-87AA-72F5F473CCE8}" type="sibTrans" cxnId="{6283DA6C-C731-4706-B897-74B391F5EE71}">
      <dgm:prSet custT="1"/>
      <dgm:spPr/>
      <dgm:t>
        <a:bodyPr/>
        <a:lstStyle/>
        <a:p>
          <a:endParaRPr lang="en-US" sz="1100"/>
        </a:p>
      </dgm:t>
    </dgm:pt>
    <dgm:pt modelId="{7EF4C250-B7C3-43FE-A40F-28D019EEF89A}" type="parTrans" cxnId="{6283DA6C-C731-4706-B897-74B391F5EE71}">
      <dgm:prSet/>
      <dgm:spPr/>
      <dgm:t>
        <a:bodyPr/>
        <a:lstStyle/>
        <a:p>
          <a:endParaRPr lang="en-US" sz="1100"/>
        </a:p>
      </dgm:t>
    </dgm:pt>
    <dgm:pt modelId="{17DF26C0-9EBE-4E87-A7CA-581F2FE14B58}">
      <dgm:prSet custT="1"/>
      <dgm:spPr/>
      <dgm:t>
        <a:bodyPr/>
        <a:lstStyle/>
        <a:p>
          <a:r>
            <a:rPr lang="es-EC" sz="1100" dirty="0"/>
            <a:t>En Ecuador 33 especies del género; 6 endémicas.</a:t>
          </a:r>
          <a:endParaRPr lang="en-US" sz="1100" dirty="0"/>
        </a:p>
      </dgm:t>
    </dgm:pt>
    <dgm:pt modelId="{BC7730ED-1439-4B61-A8AA-B16153BCC4A3}" type="parTrans" cxnId="{15957F98-0923-4A41-8F96-7B76458E69F7}">
      <dgm:prSet/>
      <dgm:spPr/>
      <dgm:t>
        <a:bodyPr/>
        <a:lstStyle/>
        <a:p>
          <a:endParaRPr lang="en-US" sz="1100"/>
        </a:p>
      </dgm:t>
    </dgm:pt>
    <dgm:pt modelId="{5D84312A-5EA7-4A39-901D-6994772D6E23}" type="sibTrans" cxnId="{15957F98-0923-4A41-8F96-7B76458E69F7}">
      <dgm:prSet/>
      <dgm:spPr/>
      <dgm:t>
        <a:bodyPr/>
        <a:lstStyle/>
        <a:p>
          <a:endParaRPr lang="en-US" sz="1100"/>
        </a:p>
      </dgm:t>
    </dgm:pt>
    <dgm:pt modelId="{E3CA9B4D-310F-4F95-9E2A-2568A53F54CA}" type="pres">
      <dgm:prSet presAssocID="{83B41366-69F1-404E-95A5-15895FFB1363}" presName="outerComposite" presStyleCnt="0">
        <dgm:presLayoutVars>
          <dgm:chMax val="5"/>
          <dgm:dir/>
          <dgm:resizeHandles val="exact"/>
        </dgm:presLayoutVars>
      </dgm:prSet>
      <dgm:spPr/>
    </dgm:pt>
    <dgm:pt modelId="{F8CD2306-9480-4F14-BE1E-49A50B584C0B}" type="pres">
      <dgm:prSet presAssocID="{83B41366-69F1-404E-95A5-15895FFB1363}" presName="dummyMaxCanvas" presStyleCnt="0">
        <dgm:presLayoutVars/>
      </dgm:prSet>
      <dgm:spPr/>
    </dgm:pt>
    <dgm:pt modelId="{13F11A5C-1F2B-44AB-8186-6E4BC1CF8A47}" type="pres">
      <dgm:prSet presAssocID="{83B41366-69F1-404E-95A5-15895FFB1363}" presName="ThreeNodes_1" presStyleLbl="node1" presStyleIdx="0" presStyleCnt="3">
        <dgm:presLayoutVars>
          <dgm:bulletEnabled val="1"/>
        </dgm:presLayoutVars>
      </dgm:prSet>
      <dgm:spPr/>
    </dgm:pt>
    <dgm:pt modelId="{97C95D17-518D-4016-AF2E-5B0EFF50852C}" type="pres">
      <dgm:prSet presAssocID="{83B41366-69F1-404E-95A5-15895FFB1363}" presName="ThreeNodes_2" presStyleLbl="node1" presStyleIdx="1" presStyleCnt="3">
        <dgm:presLayoutVars>
          <dgm:bulletEnabled val="1"/>
        </dgm:presLayoutVars>
      </dgm:prSet>
      <dgm:spPr/>
    </dgm:pt>
    <dgm:pt modelId="{A6905491-7A79-49CA-9745-DFD0E3B50E8E}" type="pres">
      <dgm:prSet presAssocID="{83B41366-69F1-404E-95A5-15895FFB1363}" presName="ThreeNodes_3" presStyleLbl="node1" presStyleIdx="2" presStyleCnt="3">
        <dgm:presLayoutVars>
          <dgm:bulletEnabled val="1"/>
        </dgm:presLayoutVars>
      </dgm:prSet>
      <dgm:spPr/>
    </dgm:pt>
    <dgm:pt modelId="{50283161-2CB4-4551-86E9-056DCD71B058}" type="pres">
      <dgm:prSet presAssocID="{83B41366-69F1-404E-95A5-15895FFB1363}" presName="ThreeConn_1-2" presStyleLbl="fgAccFollowNode1" presStyleIdx="0" presStyleCnt="2">
        <dgm:presLayoutVars>
          <dgm:bulletEnabled val="1"/>
        </dgm:presLayoutVars>
      </dgm:prSet>
      <dgm:spPr/>
    </dgm:pt>
    <dgm:pt modelId="{0D8B98BE-F5C8-4713-AEF7-1130A63F11C7}" type="pres">
      <dgm:prSet presAssocID="{83B41366-69F1-404E-95A5-15895FFB1363}" presName="ThreeConn_2-3" presStyleLbl="fgAccFollowNode1" presStyleIdx="1" presStyleCnt="2">
        <dgm:presLayoutVars>
          <dgm:bulletEnabled val="1"/>
        </dgm:presLayoutVars>
      </dgm:prSet>
      <dgm:spPr/>
    </dgm:pt>
    <dgm:pt modelId="{4BB20E09-286C-4130-8D30-53570A262BCA}" type="pres">
      <dgm:prSet presAssocID="{83B41366-69F1-404E-95A5-15895FFB1363}" presName="ThreeNodes_1_text" presStyleLbl="node1" presStyleIdx="2" presStyleCnt="3">
        <dgm:presLayoutVars>
          <dgm:bulletEnabled val="1"/>
        </dgm:presLayoutVars>
      </dgm:prSet>
      <dgm:spPr/>
    </dgm:pt>
    <dgm:pt modelId="{4A2E79D6-0619-420C-8733-E6D8F77B7077}" type="pres">
      <dgm:prSet presAssocID="{83B41366-69F1-404E-95A5-15895FFB1363}" presName="ThreeNodes_2_text" presStyleLbl="node1" presStyleIdx="2" presStyleCnt="3">
        <dgm:presLayoutVars>
          <dgm:bulletEnabled val="1"/>
        </dgm:presLayoutVars>
      </dgm:prSet>
      <dgm:spPr/>
    </dgm:pt>
    <dgm:pt modelId="{32546674-979C-46E9-9A33-497320B1C59B}" type="pres">
      <dgm:prSet presAssocID="{83B41366-69F1-404E-95A5-15895FFB136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0DBAB3F-363F-4249-A414-5D921DB0E987}" type="presOf" srcId="{0AC436F0-349F-4E22-8874-B04BD93CCA55}" destId="{97C95D17-518D-4016-AF2E-5B0EFF50852C}" srcOrd="0" destOrd="0" presId="urn:microsoft.com/office/officeart/2005/8/layout/vProcess5"/>
    <dgm:cxn modelId="{05595B63-AC44-40CC-B68F-C1377E4A86B9}" type="presOf" srcId="{17DF26C0-9EBE-4E87-A7CA-581F2FE14B58}" destId="{A6905491-7A79-49CA-9745-DFD0E3B50E8E}" srcOrd="0" destOrd="0" presId="urn:microsoft.com/office/officeart/2005/8/layout/vProcess5"/>
    <dgm:cxn modelId="{6283DA6C-C731-4706-B897-74B391F5EE71}" srcId="{83B41366-69F1-404E-95A5-15895FFB1363}" destId="{0A09CCF3-9AF9-4201-836A-D4DF2C61A335}" srcOrd="0" destOrd="0" parTransId="{7EF4C250-B7C3-43FE-A40F-28D019EEF89A}" sibTransId="{7558060F-BC1A-44E1-87AA-72F5F473CCE8}"/>
    <dgm:cxn modelId="{EA5CF54F-6770-4B3A-A1D4-4F21A9823012}" srcId="{83B41366-69F1-404E-95A5-15895FFB1363}" destId="{0AC436F0-349F-4E22-8874-B04BD93CCA55}" srcOrd="1" destOrd="0" parTransId="{E8151ED1-89DF-447D-96AF-C02C43DD2B71}" sibTransId="{2A346E92-7AF4-4832-8593-19828C57BB98}"/>
    <dgm:cxn modelId="{3FE53350-43F6-4711-8D7F-FE462799CABB}" type="presOf" srcId="{0A09CCF3-9AF9-4201-836A-D4DF2C61A335}" destId="{13F11A5C-1F2B-44AB-8186-6E4BC1CF8A47}" srcOrd="0" destOrd="0" presId="urn:microsoft.com/office/officeart/2005/8/layout/vProcess5"/>
    <dgm:cxn modelId="{15957F98-0923-4A41-8F96-7B76458E69F7}" srcId="{83B41366-69F1-404E-95A5-15895FFB1363}" destId="{17DF26C0-9EBE-4E87-A7CA-581F2FE14B58}" srcOrd="2" destOrd="0" parTransId="{BC7730ED-1439-4B61-A8AA-B16153BCC4A3}" sibTransId="{5D84312A-5EA7-4A39-901D-6994772D6E23}"/>
    <dgm:cxn modelId="{DC9E3E9B-2721-4444-9257-542D2AE4A6AE}" type="presOf" srcId="{0A09CCF3-9AF9-4201-836A-D4DF2C61A335}" destId="{4BB20E09-286C-4130-8D30-53570A262BCA}" srcOrd="1" destOrd="0" presId="urn:microsoft.com/office/officeart/2005/8/layout/vProcess5"/>
    <dgm:cxn modelId="{6AF427A5-6A02-4547-B4E6-190A5F41B9F7}" type="presOf" srcId="{2A346E92-7AF4-4832-8593-19828C57BB98}" destId="{0D8B98BE-F5C8-4713-AEF7-1130A63F11C7}" srcOrd="0" destOrd="0" presId="urn:microsoft.com/office/officeart/2005/8/layout/vProcess5"/>
    <dgm:cxn modelId="{FE87E8A6-833B-4FB6-8F87-B6F2E229C2A0}" type="presOf" srcId="{7558060F-BC1A-44E1-87AA-72F5F473CCE8}" destId="{50283161-2CB4-4551-86E9-056DCD71B058}" srcOrd="0" destOrd="0" presId="urn:microsoft.com/office/officeart/2005/8/layout/vProcess5"/>
    <dgm:cxn modelId="{BB8480B4-FB7B-4951-843D-B6BAD2C0F83E}" type="presOf" srcId="{17DF26C0-9EBE-4E87-A7CA-581F2FE14B58}" destId="{32546674-979C-46E9-9A33-497320B1C59B}" srcOrd="1" destOrd="0" presId="urn:microsoft.com/office/officeart/2005/8/layout/vProcess5"/>
    <dgm:cxn modelId="{2C13A5C4-7374-463A-8D54-1BBBB02F44EF}" type="presOf" srcId="{83B41366-69F1-404E-95A5-15895FFB1363}" destId="{E3CA9B4D-310F-4F95-9E2A-2568A53F54CA}" srcOrd="0" destOrd="0" presId="urn:microsoft.com/office/officeart/2005/8/layout/vProcess5"/>
    <dgm:cxn modelId="{BC9772EA-747A-499F-91F8-4DFA0E440D83}" type="presOf" srcId="{0AC436F0-349F-4E22-8874-B04BD93CCA55}" destId="{4A2E79D6-0619-420C-8733-E6D8F77B7077}" srcOrd="1" destOrd="0" presId="urn:microsoft.com/office/officeart/2005/8/layout/vProcess5"/>
    <dgm:cxn modelId="{117ECC7F-57D5-4AD5-85DE-F56875C0E1CE}" type="presParOf" srcId="{E3CA9B4D-310F-4F95-9E2A-2568A53F54CA}" destId="{F8CD2306-9480-4F14-BE1E-49A50B584C0B}" srcOrd="0" destOrd="0" presId="urn:microsoft.com/office/officeart/2005/8/layout/vProcess5"/>
    <dgm:cxn modelId="{65C94B2E-7841-4752-A2EC-776AF3C2F6A3}" type="presParOf" srcId="{E3CA9B4D-310F-4F95-9E2A-2568A53F54CA}" destId="{13F11A5C-1F2B-44AB-8186-6E4BC1CF8A47}" srcOrd="1" destOrd="0" presId="urn:microsoft.com/office/officeart/2005/8/layout/vProcess5"/>
    <dgm:cxn modelId="{A5C07D25-CB80-495B-A211-0476219ED6C7}" type="presParOf" srcId="{E3CA9B4D-310F-4F95-9E2A-2568A53F54CA}" destId="{97C95D17-518D-4016-AF2E-5B0EFF50852C}" srcOrd="2" destOrd="0" presId="urn:microsoft.com/office/officeart/2005/8/layout/vProcess5"/>
    <dgm:cxn modelId="{05D7F041-F5C4-4030-ABF7-15821BFFA044}" type="presParOf" srcId="{E3CA9B4D-310F-4F95-9E2A-2568A53F54CA}" destId="{A6905491-7A79-49CA-9745-DFD0E3B50E8E}" srcOrd="3" destOrd="0" presId="urn:microsoft.com/office/officeart/2005/8/layout/vProcess5"/>
    <dgm:cxn modelId="{1DEB40C8-DD80-415F-9620-D3893216E60B}" type="presParOf" srcId="{E3CA9B4D-310F-4F95-9E2A-2568A53F54CA}" destId="{50283161-2CB4-4551-86E9-056DCD71B058}" srcOrd="4" destOrd="0" presId="urn:microsoft.com/office/officeart/2005/8/layout/vProcess5"/>
    <dgm:cxn modelId="{BAFB6BBA-644C-433C-905E-8A8434E7626B}" type="presParOf" srcId="{E3CA9B4D-310F-4F95-9E2A-2568A53F54CA}" destId="{0D8B98BE-F5C8-4713-AEF7-1130A63F11C7}" srcOrd="5" destOrd="0" presId="urn:microsoft.com/office/officeart/2005/8/layout/vProcess5"/>
    <dgm:cxn modelId="{2FF88901-BA4E-4E6F-B172-CF9DAF22037F}" type="presParOf" srcId="{E3CA9B4D-310F-4F95-9E2A-2568A53F54CA}" destId="{4BB20E09-286C-4130-8D30-53570A262BCA}" srcOrd="6" destOrd="0" presId="urn:microsoft.com/office/officeart/2005/8/layout/vProcess5"/>
    <dgm:cxn modelId="{640232E3-6966-49E5-8054-729DF596493E}" type="presParOf" srcId="{E3CA9B4D-310F-4F95-9E2A-2568A53F54CA}" destId="{4A2E79D6-0619-420C-8733-E6D8F77B7077}" srcOrd="7" destOrd="0" presId="urn:microsoft.com/office/officeart/2005/8/layout/vProcess5"/>
    <dgm:cxn modelId="{D7660F09-5F91-4E74-8C4B-3B8AAE267158}" type="presParOf" srcId="{E3CA9B4D-310F-4F95-9E2A-2568A53F54CA}" destId="{32546674-979C-46E9-9A33-497320B1C59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16863E-D11F-4434-8A6F-17B65D77638D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65CBAAE-B36B-4912-BF10-02412E3CF286}">
      <dgm:prSet phldrT="[Texto]" custT="1"/>
      <dgm:spPr/>
      <dgm:t>
        <a:bodyPr/>
        <a:lstStyle/>
        <a:p>
          <a:r>
            <a:rPr lang="es-EC" sz="1200" dirty="0"/>
            <a:t>Aditivo alimentario </a:t>
          </a:r>
          <a:endParaRPr lang="en-US" sz="1200" dirty="0"/>
        </a:p>
      </dgm:t>
    </dgm:pt>
    <dgm:pt modelId="{88104E7F-111D-4B23-BD16-DA742ECA95F9}" type="parTrans" cxnId="{3C32CC13-E042-4664-B4B6-7CFFA7CD6BCC}">
      <dgm:prSet/>
      <dgm:spPr/>
      <dgm:t>
        <a:bodyPr/>
        <a:lstStyle/>
        <a:p>
          <a:endParaRPr lang="en-US" sz="1100"/>
        </a:p>
      </dgm:t>
    </dgm:pt>
    <dgm:pt modelId="{F222B27D-DF8D-42FE-A3B3-CE0CD8BB2646}" type="sibTrans" cxnId="{3C32CC13-E042-4664-B4B6-7CFFA7CD6BCC}">
      <dgm:prSet/>
      <dgm:spPr/>
      <dgm:t>
        <a:bodyPr/>
        <a:lstStyle/>
        <a:p>
          <a:endParaRPr lang="en-US" sz="1100"/>
        </a:p>
      </dgm:t>
    </dgm:pt>
    <dgm:pt modelId="{D387E93F-6A1A-4FB6-8541-7B0B674BED94}">
      <dgm:prSet phldrT="[Texto]" custT="1"/>
      <dgm:spPr/>
      <dgm:t>
        <a:bodyPr/>
        <a:lstStyle/>
        <a:p>
          <a:r>
            <a:rPr lang="es-EC" sz="1100" dirty="0"/>
            <a:t>Antioxidantes, colorantes, preservantes, estabilizantes, emulsionantes, espesantes, reguladores de acidez, antibióticos, entre otros </a:t>
          </a:r>
          <a:endParaRPr lang="en-US" sz="1100" dirty="0"/>
        </a:p>
      </dgm:t>
    </dgm:pt>
    <dgm:pt modelId="{DC469ABC-4242-405B-B9E3-A9FFD898D274}" type="parTrans" cxnId="{4BBF5733-B4E1-41EC-AFE2-C2F12D24E384}">
      <dgm:prSet/>
      <dgm:spPr/>
      <dgm:t>
        <a:bodyPr/>
        <a:lstStyle/>
        <a:p>
          <a:endParaRPr lang="en-US" sz="1100"/>
        </a:p>
      </dgm:t>
    </dgm:pt>
    <dgm:pt modelId="{A04AFD60-1601-4F97-AC97-2E9E0626C6E5}" type="sibTrans" cxnId="{4BBF5733-B4E1-41EC-AFE2-C2F12D24E384}">
      <dgm:prSet/>
      <dgm:spPr/>
      <dgm:t>
        <a:bodyPr/>
        <a:lstStyle/>
        <a:p>
          <a:endParaRPr lang="en-US" sz="1100"/>
        </a:p>
      </dgm:t>
    </dgm:pt>
    <dgm:pt modelId="{D1A9F589-A222-4A0D-A5ED-7A41842B637D}" type="pres">
      <dgm:prSet presAssocID="{A316863E-D11F-4434-8A6F-17B65D77638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E621211-909C-4375-81DA-11FE86BB0DC9}" type="pres">
      <dgm:prSet presAssocID="{B65CBAAE-B36B-4912-BF10-02412E3CF286}" presName="horFlow" presStyleCnt="0"/>
      <dgm:spPr/>
    </dgm:pt>
    <dgm:pt modelId="{52D59133-9EC1-4D51-9E92-58F8804B25C2}" type="pres">
      <dgm:prSet presAssocID="{B65CBAAE-B36B-4912-BF10-02412E3CF286}" presName="bigChev" presStyleLbl="node1" presStyleIdx="0" presStyleCnt="1" custScaleX="147464" custScaleY="124332"/>
      <dgm:spPr/>
    </dgm:pt>
    <dgm:pt modelId="{127E4589-815E-4873-B481-AFE93817624A}" type="pres">
      <dgm:prSet presAssocID="{DC469ABC-4242-405B-B9E3-A9FFD898D274}" presName="parTrans" presStyleCnt="0"/>
      <dgm:spPr/>
    </dgm:pt>
    <dgm:pt modelId="{D28A5D73-9B2F-409F-9FE4-A89102650D16}" type="pres">
      <dgm:prSet presAssocID="{D387E93F-6A1A-4FB6-8541-7B0B674BED94}" presName="node" presStyleLbl="alignAccFollowNode1" presStyleIdx="0" presStyleCnt="1" custScaleX="337912" custScaleY="137063" custLinFactNeighborY="852">
        <dgm:presLayoutVars>
          <dgm:bulletEnabled val="1"/>
        </dgm:presLayoutVars>
      </dgm:prSet>
      <dgm:spPr/>
    </dgm:pt>
  </dgm:ptLst>
  <dgm:cxnLst>
    <dgm:cxn modelId="{BEB6690B-256C-4A2C-9CA1-5889F9DA8187}" type="presOf" srcId="{A316863E-D11F-4434-8A6F-17B65D77638D}" destId="{D1A9F589-A222-4A0D-A5ED-7A41842B637D}" srcOrd="0" destOrd="0" presId="urn:microsoft.com/office/officeart/2005/8/layout/lProcess3"/>
    <dgm:cxn modelId="{3C32CC13-E042-4664-B4B6-7CFFA7CD6BCC}" srcId="{A316863E-D11F-4434-8A6F-17B65D77638D}" destId="{B65CBAAE-B36B-4912-BF10-02412E3CF286}" srcOrd="0" destOrd="0" parTransId="{88104E7F-111D-4B23-BD16-DA742ECA95F9}" sibTransId="{F222B27D-DF8D-42FE-A3B3-CE0CD8BB2646}"/>
    <dgm:cxn modelId="{4BBF5733-B4E1-41EC-AFE2-C2F12D24E384}" srcId="{B65CBAAE-B36B-4912-BF10-02412E3CF286}" destId="{D387E93F-6A1A-4FB6-8541-7B0B674BED94}" srcOrd="0" destOrd="0" parTransId="{DC469ABC-4242-405B-B9E3-A9FFD898D274}" sibTransId="{A04AFD60-1601-4F97-AC97-2E9E0626C6E5}"/>
    <dgm:cxn modelId="{574AD46A-F731-43A0-ACF8-06C6DCCCFC36}" type="presOf" srcId="{B65CBAAE-B36B-4912-BF10-02412E3CF286}" destId="{52D59133-9EC1-4D51-9E92-58F8804B25C2}" srcOrd="0" destOrd="0" presId="urn:microsoft.com/office/officeart/2005/8/layout/lProcess3"/>
    <dgm:cxn modelId="{97CC29E5-6A62-461F-9897-50DF0707DDE8}" type="presOf" srcId="{D387E93F-6A1A-4FB6-8541-7B0B674BED94}" destId="{D28A5D73-9B2F-409F-9FE4-A89102650D16}" srcOrd="0" destOrd="0" presId="urn:microsoft.com/office/officeart/2005/8/layout/lProcess3"/>
    <dgm:cxn modelId="{AEB0F9A7-5E38-441E-BC34-2B35BCF20745}" type="presParOf" srcId="{D1A9F589-A222-4A0D-A5ED-7A41842B637D}" destId="{6E621211-909C-4375-81DA-11FE86BB0DC9}" srcOrd="0" destOrd="0" presId="urn:microsoft.com/office/officeart/2005/8/layout/lProcess3"/>
    <dgm:cxn modelId="{011A6318-559C-4D3C-BE59-9B6FCEC8CF7B}" type="presParOf" srcId="{6E621211-909C-4375-81DA-11FE86BB0DC9}" destId="{52D59133-9EC1-4D51-9E92-58F8804B25C2}" srcOrd="0" destOrd="0" presId="urn:microsoft.com/office/officeart/2005/8/layout/lProcess3"/>
    <dgm:cxn modelId="{2DE20661-880E-4759-8EB4-3AFD8B6866AC}" type="presParOf" srcId="{6E621211-909C-4375-81DA-11FE86BB0DC9}" destId="{127E4589-815E-4873-B481-AFE93817624A}" srcOrd="1" destOrd="0" presId="urn:microsoft.com/office/officeart/2005/8/layout/lProcess3"/>
    <dgm:cxn modelId="{AD1D271D-4792-47B7-90A9-5860ED0163BF}" type="presParOf" srcId="{6E621211-909C-4375-81DA-11FE86BB0DC9}" destId="{D28A5D73-9B2F-409F-9FE4-A89102650D1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6321EF-AA15-459B-99FE-87CC1D7645A7}" type="doc">
      <dgm:prSet loTypeId="urn:microsoft.com/office/officeart/2005/8/layout/lProcess3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BA20D30-35B2-4CEF-935C-E148FA279871}">
      <dgm:prSet phldrT="[Texto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es-EC" sz="1100" dirty="0">
              <a:solidFill>
                <a:schemeClr val="tx1"/>
              </a:solidFill>
            </a:rPr>
            <a:t>Bioplástico</a:t>
          </a:r>
          <a:endParaRPr lang="en-US" sz="1100" dirty="0">
            <a:solidFill>
              <a:schemeClr val="tx1"/>
            </a:solidFill>
          </a:endParaRPr>
        </a:p>
      </dgm:t>
    </dgm:pt>
    <dgm:pt modelId="{5F4C7D0E-5821-45E6-905A-9343A38EE064}" type="parTrans" cxnId="{0CCDABA9-DF4B-403C-A935-4877EA1A04AF}">
      <dgm:prSet/>
      <dgm:spPr/>
      <dgm:t>
        <a:bodyPr/>
        <a:lstStyle/>
        <a:p>
          <a:endParaRPr lang="en-US" sz="1100"/>
        </a:p>
      </dgm:t>
    </dgm:pt>
    <dgm:pt modelId="{B2C3581E-FBD7-44D7-BC03-43732CD18EDE}" type="sibTrans" cxnId="{0CCDABA9-DF4B-403C-A935-4877EA1A04AF}">
      <dgm:prSet/>
      <dgm:spPr/>
      <dgm:t>
        <a:bodyPr/>
        <a:lstStyle/>
        <a:p>
          <a:endParaRPr lang="en-US" sz="1100"/>
        </a:p>
      </dgm:t>
    </dgm:pt>
    <dgm:pt modelId="{D5462C0D-1BF4-43F0-B6BC-F7072A2DA0F8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s-EC" sz="1100" dirty="0"/>
            <a:t>Mucílago de </a:t>
          </a:r>
          <a:r>
            <a:rPr lang="es-EC" sz="1100" i="1" dirty="0"/>
            <a:t>Opuntia ficusindica </a:t>
          </a:r>
          <a:r>
            <a:rPr lang="es-EC" sz="1100" i="0" dirty="0"/>
            <a:t>(nopal)</a:t>
          </a:r>
          <a:endParaRPr lang="en-US" sz="1100" dirty="0"/>
        </a:p>
      </dgm:t>
    </dgm:pt>
    <dgm:pt modelId="{B94D2C13-B6F6-4BE2-8C0C-A20299C767F6}" type="parTrans" cxnId="{75F54912-EE8A-4F6C-8B5E-570313ADA390}">
      <dgm:prSet/>
      <dgm:spPr/>
      <dgm:t>
        <a:bodyPr/>
        <a:lstStyle/>
        <a:p>
          <a:endParaRPr lang="en-US" sz="1100"/>
        </a:p>
      </dgm:t>
    </dgm:pt>
    <dgm:pt modelId="{C277BF97-C7DC-4992-8E15-7E67EE1741EA}" type="sibTrans" cxnId="{75F54912-EE8A-4F6C-8B5E-570313ADA390}">
      <dgm:prSet/>
      <dgm:spPr/>
      <dgm:t>
        <a:bodyPr/>
        <a:lstStyle/>
        <a:p>
          <a:endParaRPr lang="en-US" sz="1100"/>
        </a:p>
      </dgm:t>
    </dgm:pt>
    <dgm:pt modelId="{77354E8C-7FC7-4202-BBC6-0D23B6C94F4E}">
      <dgm:prSet phldrT="[Texto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es-EC" sz="1100" dirty="0">
              <a:solidFill>
                <a:schemeClr val="tx1"/>
              </a:solidFill>
            </a:rPr>
            <a:t>Sustrato</a:t>
          </a:r>
          <a:endParaRPr lang="en-US" sz="1100" dirty="0">
            <a:solidFill>
              <a:schemeClr val="tx1"/>
            </a:solidFill>
          </a:endParaRPr>
        </a:p>
      </dgm:t>
    </dgm:pt>
    <dgm:pt modelId="{8721BB78-260F-4EF8-BCFC-F338C4AA1970}" type="parTrans" cxnId="{76D0864F-A9FF-4A31-82C8-2070E955FA81}">
      <dgm:prSet/>
      <dgm:spPr/>
      <dgm:t>
        <a:bodyPr/>
        <a:lstStyle/>
        <a:p>
          <a:endParaRPr lang="en-US" sz="1100"/>
        </a:p>
      </dgm:t>
    </dgm:pt>
    <dgm:pt modelId="{F2F10659-03EC-4894-8E45-D733ED58ACC5}" type="sibTrans" cxnId="{76D0864F-A9FF-4A31-82C8-2070E955FA81}">
      <dgm:prSet/>
      <dgm:spPr/>
      <dgm:t>
        <a:bodyPr/>
        <a:lstStyle/>
        <a:p>
          <a:endParaRPr lang="en-US" sz="1100"/>
        </a:p>
      </dgm:t>
    </dgm:pt>
    <dgm:pt modelId="{1ACC7298-41EE-4603-8E36-6AEEEF2FA49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s-EC" sz="1100" dirty="0"/>
            <a:t>Producción de ácido láctico y etanol con mucílago del cacao</a:t>
          </a:r>
          <a:endParaRPr lang="en-US" sz="1100" dirty="0"/>
        </a:p>
      </dgm:t>
    </dgm:pt>
    <dgm:pt modelId="{4EC27B3F-EFC5-4291-9201-464BBD9CD499}" type="parTrans" cxnId="{73FF519B-1C40-49D7-A2B3-002A1FE1A99A}">
      <dgm:prSet/>
      <dgm:spPr/>
      <dgm:t>
        <a:bodyPr/>
        <a:lstStyle/>
        <a:p>
          <a:endParaRPr lang="en-US" sz="1100"/>
        </a:p>
      </dgm:t>
    </dgm:pt>
    <dgm:pt modelId="{287072E6-0B10-4E65-B40F-1F09091C6FD6}" type="sibTrans" cxnId="{73FF519B-1C40-49D7-A2B3-002A1FE1A99A}">
      <dgm:prSet/>
      <dgm:spPr/>
      <dgm:t>
        <a:bodyPr/>
        <a:lstStyle/>
        <a:p>
          <a:endParaRPr lang="en-US" sz="1100"/>
        </a:p>
      </dgm:t>
    </dgm:pt>
    <dgm:pt modelId="{678B8E4B-41F7-43D1-A2FF-75FB7BD43C67}">
      <dgm:prSet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s-EC" sz="1100" dirty="0"/>
            <a:t>Mucílago de </a:t>
          </a:r>
          <a:r>
            <a:rPr lang="es-EC" sz="1100" i="1" dirty="0"/>
            <a:t>Linum usitatissimum </a:t>
          </a:r>
          <a:r>
            <a:rPr lang="es-EC" sz="1100" i="0" dirty="0"/>
            <a:t>(linaza) con nanocristales de celulosa </a:t>
          </a:r>
          <a:endParaRPr lang="en-US" sz="1100" dirty="0"/>
        </a:p>
      </dgm:t>
    </dgm:pt>
    <dgm:pt modelId="{FE28930F-91EA-450E-B96B-DEDDBFAB3FDE}" type="parTrans" cxnId="{554C8B92-7336-4DEE-AD6F-4E8230E4AF27}">
      <dgm:prSet/>
      <dgm:spPr/>
      <dgm:t>
        <a:bodyPr/>
        <a:lstStyle/>
        <a:p>
          <a:endParaRPr lang="en-US" sz="1100"/>
        </a:p>
      </dgm:t>
    </dgm:pt>
    <dgm:pt modelId="{5AC068B8-8D54-4578-8E23-4B39CD36D2C4}" type="sibTrans" cxnId="{554C8B92-7336-4DEE-AD6F-4E8230E4AF27}">
      <dgm:prSet/>
      <dgm:spPr/>
      <dgm:t>
        <a:bodyPr/>
        <a:lstStyle/>
        <a:p>
          <a:endParaRPr lang="en-US" sz="1100"/>
        </a:p>
      </dgm:t>
    </dgm:pt>
    <dgm:pt modelId="{EB6ECFDC-D145-456D-8257-36566DB2A68E}">
      <dgm:prSet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s-EC" sz="1100" i="1"/>
            <a:t>Lactobacillus bulgaricus </a:t>
          </a:r>
          <a:r>
            <a:rPr lang="es-EC" sz="1100"/>
            <a:t>y </a:t>
          </a:r>
          <a:r>
            <a:rPr lang="es-EC" sz="1100" i="1"/>
            <a:t>Pichia kudriavzevii </a:t>
          </a:r>
          <a:endParaRPr lang="en-US" sz="1100"/>
        </a:p>
      </dgm:t>
    </dgm:pt>
    <dgm:pt modelId="{5DB7B364-12A5-4DD2-BDF1-3AC46D7B2F3E}" type="parTrans" cxnId="{57EBBA00-3DF9-4C7D-BCE7-5F271E26B4A8}">
      <dgm:prSet/>
      <dgm:spPr/>
      <dgm:t>
        <a:bodyPr/>
        <a:lstStyle/>
        <a:p>
          <a:endParaRPr lang="en-US" sz="1100"/>
        </a:p>
      </dgm:t>
    </dgm:pt>
    <dgm:pt modelId="{812ED899-E3FA-4D6C-AFC6-84F54ED0F6BB}" type="sibTrans" cxnId="{57EBBA00-3DF9-4C7D-BCE7-5F271E26B4A8}">
      <dgm:prSet/>
      <dgm:spPr/>
      <dgm:t>
        <a:bodyPr/>
        <a:lstStyle/>
        <a:p>
          <a:endParaRPr lang="en-US" sz="1100"/>
        </a:p>
      </dgm:t>
    </dgm:pt>
    <dgm:pt modelId="{F01520D5-1120-40CE-8789-A689B3AA442A}" type="pres">
      <dgm:prSet presAssocID="{7B6321EF-AA15-459B-99FE-87CC1D7645A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4D89D5B-9ACD-4B90-AFE2-F0B8B7BB8ACA}" type="pres">
      <dgm:prSet presAssocID="{5BA20D30-35B2-4CEF-935C-E148FA279871}" presName="horFlow" presStyleCnt="0"/>
      <dgm:spPr/>
    </dgm:pt>
    <dgm:pt modelId="{CF95ED96-640A-4633-BD86-1979A0CE910E}" type="pres">
      <dgm:prSet presAssocID="{5BA20D30-35B2-4CEF-935C-E148FA279871}" presName="bigChev" presStyleLbl="node1" presStyleIdx="0" presStyleCnt="2"/>
      <dgm:spPr/>
    </dgm:pt>
    <dgm:pt modelId="{5420B02B-C367-4896-B172-8F23740E24BF}" type="pres">
      <dgm:prSet presAssocID="{B94D2C13-B6F6-4BE2-8C0C-A20299C767F6}" presName="parTrans" presStyleCnt="0"/>
      <dgm:spPr/>
    </dgm:pt>
    <dgm:pt modelId="{9880A199-2C3C-4FAC-98F2-8147FC58C0F1}" type="pres">
      <dgm:prSet presAssocID="{D5462C0D-1BF4-43F0-B6BC-F7072A2DA0F8}" presName="node" presStyleLbl="alignAccFollowNode1" presStyleIdx="0" presStyleCnt="4" custScaleX="114422" custScaleY="113638">
        <dgm:presLayoutVars>
          <dgm:bulletEnabled val="1"/>
        </dgm:presLayoutVars>
      </dgm:prSet>
      <dgm:spPr/>
    </dgm:pt>
    <dgm:pt modelId="{CCA528F0-615E-477E-87D4-F72692CC05D2}" type="pres">
      <dgm:prSet presAssocID="{C277BF97-C7DC-4992-8E15-7E67EE1741EA}" presName="sibTrans" presStyleCnt="0"/>
      <dgm:spPr/>
    </dgm:pt>
    <dgm:pt modelId="{17509576-F73F-4793-862A-C819B3A593E7}" type="pres">
      <dgm:prSet presAssocID="{678B8E4B-41F7-43D1-A2FF-75FB7BD43C67}" presName="node" presStyleLbl="alignAccFollowNode1" presStyleIdx="1" presStyleCnt="4" custScaleX="113340" custScaleY="113638">
        <dgm:presLayoutVars>
          <dgm:bulletEnabled val="1"/>
        </dgm:presLayoutVars>
      </dgm:prSet>
      <dgm:spPr/>
    </dgm:pt>
    <dgm:pt modelId="{CFD37431-1F2F-41C6-B4B2-79C599802543}" type="pres">
      <dgm:prSet presAssocID="{5BA20D30-35B2-4CEF-935C-E148FA279871}" presName="vSp" presStyleCnt="0"/>
      <dgm:spPr/>
    </dgm:pt>
    <dgm:pt modelId="{56261F76-2B3E-4312-92F1-2F32A79FB9CA}" type="pres">
      <dgm:prSet presAssocID="{77354E8C-7FC7-4202-BBC6-0D23B6C94F4E}" presName="horFlow" presStyleCnt="0"/>
      <dgm:spPr/>
    </dgm:pt>
    <dgm:pt modelId="{A5F018FF-79B5-48F4-9E7D-8676ADF5C705}" type="pres">
      <dgm:prSet presAssocID="{77354E8C-7FC7-4202-BBC6-0D23B6C94F4E}" presName="bigChev" presStyleLbl="node1" presStyleIdx="1" presStyleCnt="2"/>
      <dgm:spPr/>
    </dgm:pt>
    <dgm:pt modelId="{67C42A4C-C8D7-438D-B73A-3BE1F32361CE}" type="pres">
      <dgm:prSet presAssocID="{4EC27B3F-EFC5-4291-9201-464BBD9CD499}" presName="parTrans" presStyleCnt="0"/>
      <dgm:spPr/>
    </dgm:pt>
    <dgm:pt modelId="{14AA0CEB-7590-419E-9E70-B694083D7D48}" type="pres">
      <dgm:prSet presAssocID="{1ACC7298-41EE-4603-8E36-6AEEEF2FA492}" presName="node" presStyleLbl="alignAccFollowNode1" presStyleIdx="2" presStyleCnt="4" custScaleX="120550" custScaleY="113638">
        <dgm:presLayoutVars>
          <dgm:bulletEnabled val="1"/>
        </dgm:presLayoutVars>
      </dgm:prSet>
      <dgm:spPr/>
    </dgm:pt>
    <dgm:pt modelId="{FD42FF23-18F7-4686-96C3-AFCB219E215B}" type="pres">
      <dgm:prSet presAssocID="{287072E6-0B10-4E65-B40F-1F09091C6FD6}" presName="sibTrans" presStyleCnt="0"/>
      <dgm:spPr/>
    </dgm:pt>
    <dgm:pt modelId="{AA4AFBF2-4FB3-46BF-8A01-9BAAC15117C1}" type="pres">
      <dgm:prSet presAssocID="{EB6ECFDC-D145-456D-8257-36566DB2A68E}" presName="node" presStyleLbl="alignAccFollowNode1" presStyleIdx="3" presStyleCnt="4" custScaleX="111743" custScaleY="113638">
        <dgm:presLayoutVars>
          <dgm:bulletEnabled val="1"/>
        </dgm:presLayoutVars>
      </dgm:prSet>
      <dgm:spPr/>
    </dgm:pt>
  </dgm:ptLst>
  <dgm:cxnLst>
    <dgm:cxn modelId="{57EBBA00-3DF9-4C7D-BCE7-5F271E26B4A8}" srcId="{77354E8C-7FC7-4202-BBC6-0D23B6C94F4E}" destId="{EB6ECFDC-D145-456D-8257-36566DB2A68E}" srcOrd="1" destOrd="0" parTransId="{5DB7B364-12A5-4DD2-BDF1-3AC46D7B2F3E}" sibTransId="{812ED899-E3FA-4D6C-AFC6-84F54ED0F6BB}"/>
    <dgm:cxn modelId="{75F54912-EE8A-4F6C-8B5E-570313ADA390}" srcId="{5BA20D30-35B2-4CEF-935C-E148FA279871}" destId="{D5462C0D-1BF4-43F0-B6BC-F7072A2DA0F8}" srcOrd="0" destOrd="0" parTransId="{B94D2C13-B6F6-4BE2-8C0C-A20299C767F6}" sibTransId="{C277BF97-C7DC-4992-8E15-7E67EE1741EA}"/>
    <dgm:cxn modelId="{6EF20D2E-E8ED-4563-89D4-111380B251ED}" type="presOf" srcId="{678B8E4B-41F7-43D1-A2FF-75FB7BD43C67}" destId="{17509576-F73F-4793-862A-C819B3A593E7}" srcOrd="0" destOrd="0" presId="urn:microsoft.com/office/officeart/2005/8/layout/lProcess3"/>
    <dgm:cxn modelId="{4271F132-A8D7-4E01-9DAD-96530ECCE5A8}" type="presOf" srcId="{1ACC7298-41EE-4603-8E36-6AEEEF2FA492}" destId="{14AA0CEB-7590-419E-9E70-B694083D7D48}" srcOrd="0" destOrd="0" presId="urn:microsoft.com/office/officeart/2005/8/layout/lProcess3"/>
    <dgm:cxn modelId="{76D0864F-A9FF-4A31-82C8-2070E955FA81}" srcId="{7B6321EF-AA15-459B-99FE-87CC1D7645A7}" destId="{77354E8C-7FC7-4202-BBC6-0D23B6C94F4E}" srcOrd="1" destOrd="0" parTransId="{8721BB78-260F-4EF8-BCFC-F338C4AA1970}" sibTransId="{F2F10659-03EC-4894-8E45-D733ED58ACC5}"/>
    <dgm:cxn modelId="{554C8B92-7336-4DEE-AD6F-4E8230E4AF27}" srcId="{5BA20D30-35B2-4CEF-935C-E148FA279871}" destId="{678B8E4B-41F7-43D1-A2FF-75FB7BD43C67}" srcOrd="1" destOrd="0" parTransId="{FE28930F-91EA-450E-B96B-DEDDBFAB3FDE}" sibTransId="{5AC068B8-8D54-4578-8E23-4B39CD36D2C4}"/>
    <dgm:cxn modelId="{420EB594-7318-4B20-AC2E-587617DB036D}" type="presOf" srcId="{77354E8C-7FC7-4202-BBC6-0D23B6C94F4E}" destId="{A5F018FF-79B5-48F4-9E7D-8676ADF5C705}" srcOrd="0" destOrd="0" presId="urn:microsoft.com/office/officeart/2005/8/layout/lProcess3"/>
    <dgm:cxn modelId="{73FF519B-1C40-49D7-A2B3-002A1FE1A99A}" srcId="{77354E8C-7FC7-4202-BBC6-0D23B6C94F4E}" destId="{1ACC7298-41EE-4603-8E36-6AEEEF2FA492}" srcOrd="0" destOrd="0" parTransId="{4EC27B3F-EFC5-4291-9201-464BBD9CD499}" sibTransId="{287072E6-0B10-4E65-B40F-1F09091C6FD6}"/>
    <dgm:cxn modelId="{3E1498A7-021F-49AD-AA8B-96D63D4C6529}" type="presOf" srcId="{5BA20D30-35B2-4CEF-935C-E148FA279871}" destId="{CF95ED96-640A-4633-BD86-1979A0CE910E}" srcOrd="0" destOrd="0" presId="urn:microsoft.com/office/officeart/2005/8/layout/lProcess3"/>
    <dgm:cxn modelId="{0CCDABA9-DF4B-403C-A935-4877EA1A04AF}" srcId="{7B6321EF-AA15-459B-99FE-87CC1D7645A7}" destId="{5BA20D30-35B2-4CEF-935C-E148FA279871}" srcOrd="0" destOrd="0" parTransId="{5F4C7D0E-5821-45E6-905A-9343A38EE064}" sibTransId="{B2C3581E-FBD7-44D7-BC03-43732CD18EDE}"/>
    <dgm:cxn modelId="{D50F99D4-5DB2-4B80-9281-062F7A76DA84}" type="presOf" srcId="{7B6321EF-AA15-459B-99FE-87CC1D7645A7}" destId="{F01520D5-1120-40CE-8789-A689B3AA442A}" srcOrd="0" destOrd="0" presId="urn:microsoft.com/office/officeart/2005/8/layout/lProcess3"/>
    <dgm:cxn modelId="{E0216CED-16E8-43B1-98FB-C3D1A3A4F9E2}" type="presOf" srcId="{D5462C0D-1BF4-43F0-B6BC-F7072A2DA0F8}" destId="{9880A199-2C3C-4FAC-98F2-8147FC58C0F1}" srcOrd="0" destOrd="0" presId="urn:microsoft.com/office/officeart/2005/8/layout/lProcess3"/>
    <dgm:cxn modelId="{BD5128FB-7DB9-4E58-A171-B74E311671F0}" type="presOf" srcId="{EB6ECFDC-D145-456D-8257-36566DB2A68E}" destId="{AA4AFBF2-4FB3-46BF-8A01-9BAAC15117C1}" srcOrd="0" destOrd="0" presId="urn:microsoft.com/office/officeart/2005/8/layout/lProcess3"/>
    <dgm:cxn modelId="{426EB0C5-9F49-41DD-9944-A7347FD9E42F}" type="presParOf" srcId="{F01520D5-1120-40CE-8789-A689B3AA442A}" destId="{B4D89D5B-9ACD-4B90-AFE2-F0B8B7BB8ACA}" srcOrd="0" destOrd="0" presId="urn:microsoft.com/office/officeart/2005/8/layout/lProcess3"/>
    <dgm:cxn modelId="{6C752477-0770-4B01-B823-1C61364BE70E}" type="presParOf" srcId="{B4D89D5B-9ACD-4B90-AFE2-F0B8B7BB8ACA}" destId="{CF95ED96-640A-4633-BD86-1979A0CE910E}" srcOrd="0" destOrd="0" presId="urn:microsoft.com/office/officeart/2005/8/layout/lProcess3"/>
    <dgm:cxn modelId="{C7EB493D-9747-4D70-9607-019D9026E11F}" type="presParOf" srcId="{B4D89D5B-9ACD-4B90-AFE2-F0B8B7BB8ACA}" destId="{5420B02B-C367-4896-B172-8F23740E24BF}" srcOrd="1" destOrd="0" presId="urn:microsoft.com/office/officeart/2005/8/layout/lProcess3"/>
    <dgm:cxn modelId="{7D5A4D54-9596-4C95-AA24-112B42678946}" type="presParOf" srcId="{B4D89D5B-9ACD-4B90-AFE2-F0B8B7BB8ACA}" destId="{9880A199-2C3C-4FAC-98F2-8147FC58C0F1}" srcOrd="2" destOrd="0" presId="urn:microsoft.com/office/officeart/2005/8/layout/lProcess3"/>
    <dgm:cxn modelId="{66A6995A-99D7-439B-A7BD-FFA7E8D13992}" type="presParOf" srcId="{B4D89D5B-9ACD-4B90-AFE2-F0B8B7BB8ACA}" destId="{CCA528F0-615E-477E-87D4-F72692CC05D2}" srcOrd="3" destOrd="0" presId="urn:microsoft.com/office/officeart/2005/8/layout/lProcess3"/>
    <dgm:cxn modelId="{D848F60A-0DEB-486F-A9B2-67298CF52454}" type="presParOf" srcId="{B4D89D5B-9ACD-4B90-AFE2-F0B8B7BB8ACA}" destId="{17509576-F73F-4793-862A-C819B3A593E7}" srcOrd="4" destOrd="0" presId="urn:microsoft.com/office/officeart/2005/8/layout/lProcess3"/>
    <dgm:cxn modelId="{760050BF-AD2F-4D41-8480-BD14D18CFA14}" type="presParOf" srcId="{F01520D5-1120-40CE-8789-A689B3AA442A}" destId="{CFD37431-1F2F-41C6-B4B2-79C599802543}" srcOrd="1" destOrd="0" presId="urn:microsoft.com/office/officeart/2005/8/layout/lProcess3"/>
    <dgm:cxn modelId="{C9E13FAE-6E47-4064-A89E-DF8DF096FE28}" type="presParOf" srcId="{F01520D5-1120-40CE-8789-A689B3AA442A}" destId="{56261F76-2B3E-4312-92F1-2F32A79FB9CA}" srcOrd="2" destOrd="0" presId="urn:microsoft.com/office/officeart/2005/8/layout/lProcess3"/>
    <dgm:cxn modelId="{439186BD-EC2E-41AE-A965-96ACF6F79EF7}" type="presParOf" srcId="{56261F76-2B3E-4312-92F1-2F32A79FB9CA}" destId="{A5F018FF-79B5-48F4-9E7D-8676ADF5C705}" srcOrd="0" destOrd="0" presId="urn:microsoft.com/office/officeart/2005/8/layout/lProcess3"/>
    <dgm:cxn modelId="{08D696C0-4A35-42D1-AD0E-E8E4B60FD9AB}" type="presParOf" srcId="{56261F76-2B3E-4312-92F1-2F32A79FB9CA}" destId="{67C42A4C-C8D7-438D-B73A-3BE1F32361CE}" srcOrd="1" destOrd="0" presId="urn:microsoft.com/office/officeart/2005/8/layout/lProcess3"/>
    <dgm:cxn modelId="{7EA515A7-EBD5-4382-8FD2-BC6BE8AD1E9F}" type="presParOf" srcId="{56261F76-2B3E-4312-92F1-2F32A79FB9CA}" destId="{14AA0CEB-7590-419E-9E70-B694083D7D48}" srcOrd="2" destOrd="0" presId="urn:microsoft.com/office/officeart/2005/8/layout/lProcess3"/>
    <dgm:cxn modelId="{562AB7A9-4C69-460A-BC1B-093484B7C3B4}" type="presParOf" srcId="{56261F76-2B3E-4312-92F1-2F32A79FB9CA}" destId="{FD42FF23-18F7-4686-96C3-AFCB219E215B}" srcOrd="3" destOrd="0" presId="urn:microsoft.com/office/officeart/2005/8/layout/lProcess3"/>
    <dgm:cxn modelId="{632F8F89-50F4-4C9B-BF97-CAB89048DF19}" type="presParOf" srcId="{56261F76-2B3E-4312-92F1-2F32A79FB9CA}" destId="{AA4AFBF2-4FB3-46BF-8A01-9BAAC15117C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3A694C-F01C-4041-BC5D-82FA1A349A78}" type="doc">
      <dgm:prSet loTypeId="urn:microsoft.com/office/officeart/2005/8/layout/hierarchy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20766E9A-85D6-43BA-A37F-E7907263ACE6}">
      <dgm:prSet phldrT="[Texto]" custT="1"/>
      <dgm:spPr/>
      <dgm:t>
        <a:bodyPr/>
        <a:lstStyle/>
        <a:p>
          <a:r>
            <a:rPr lang="es-EC" sz="2400" dirty="0"/>
            <a:t>Goma</a:t>
          </a:r>
          <a:endParaRPr lang="en-US" sz="2400" dirty="0"/>
        </a:p>
      </dgm:t>
    </dgm:pt>
    <dgm:pt modelId="{C5A2F9A0-F1CA-423A-BE76-37BC78EC366A}" type="parTrans" cxnId="{36D54A4C-9233-4A9D-AB4A-748661BF1543}">
      <dgm:prSet/>
      <dgm:spPr/>
      <dgm:t>
        <a:bodyPr/>
        <a:lstStyle/>
        <a:p>
          <a:endParaRPr lang="en-US"/>
        </a:p>
      </dgm:t>
    </dgm:pt>
    <dgm:pt modelId="{33FF1095-5AA1-4850-A68A-8ADCD7BC633C}" type="sibTrans" cxnId="{36D54A4C-9233-4A9D-AB4A-748661BF1543}">
      <dgm:prSet/>
      <dgm:spPr/>
      <dgm:t>
        <a:bodyPr/>
        <a:lstStyle/>
        <a:p>
          <a:endParaRPr lang="en-US"/>
        </a:p>
      </dgm:t>
    </dgm:pt>
    <dgm:pt modelId="{1772DCF7-E991-4B2F-B55D-7CCC33098939}">
      <dgm:prSet phldrT="[Texto]" custT="1"/>
      <dgm:spPr/>
      <dgm:t>
        <a:bodyPr/>
        <a:lstStyle/>
        <a:p>
          <a:r>
            <a:rPr lang="es-ES" sz="900" dirty="0"/>
            <a:t>Producidas como mecanismo de protección en consecuencia a un estímulo mecánico externo</a:t>
          </a:r>
          <a:endParaRPr lang="en-US" sz="900" dirty="0"/>
        </a:p>
      </dgm:t>
    </dgm:pt>
    <dgm:pt modelId="{652C279F-1F4D-4BE5-845B-5C78EFB9C7EC}" type="parTrans" cxnId="{E6570B84-B492-4623-9753-2C51B092A932}">
      <dgm:prSet/>
      <dgm:spPr/>
      <dgm:t>
        <a:bodyPr/>
        <a:lstStyle/>
        <a:p>
          <a:endParaRPr lang="en-US"/>
        </a:p>
      </dgm:t>
    </dgm:pt>
    <dgm:pt modelId="{1F31D106-D2E6-466B-95FF-C4FAA67A20E3}" type="sibTrans" cxnId="{E6570B84-B492-4623-9753-2C51B092A932}">
      <dgm:prSet/>
      <dgm:spPr/>
      <dgm:t>
        <a:bodyPr/>
        <a:lstStyle/>
        <a:p>
          <a:endParaRPr lang="en-US"/>
        </a:p>
      </dgm:t>
    </dgm:pt>
    <dgm:pt modelId="{3089EFDD-7F98-4ED1-9C2F-56D3E2550893}">
      <dgm:prSet phldrT="[Texto]" custT="1"/>
      <dgm:spPr/>
      <dgm:t>
        <a:bodyPr/>
        <a:lstStyle/>
        <a:p>
          <a:r>
            <a:rPr lang="es-EC" sz="2400" dirty="0"/>
            <a:t>Mucílago</a:t>
          </a:r>
          <a:endParaRPr lang="en-US" sz="2400" dirty="0"/>
        </a:p>
      </dgm:t>
    </dgm:pt>
    <dgm:pt modelId="{8EF4469A-99BB-4F4F-A9DC-4C609BFC5646}" type="parTrans" cxnId="{9FF4134D-9173-4270-BDC5-6FAA85E0557F}">
      <dgm:prSet/>
      <dgm:spPr/>
      <dgm:t>
        <a:bodyPr/>
        <a:lstStyle/>
        <a:p>
          <a:endParaRPr lang="en-US"/>
        </a:p>
      </dgm:t>
    </dgm:pt>
    <dgm:pt modelId="{89CE831E-36AB-424E-B0A6-EFDA5BA487ED}" type="sibTrans" cxnId="{9FF4134D-9173-4270-BDC5-6FAA85E0557F}">
      <dgm:prSet/>
      <dgm:spPr/>
      <dgm:t>
        <a:bodyPr/>
        <a:lstStyle/>
        <a:p>
          <a:endParaRPr lang="en-US"/>
        </a:p>
      </dgm:t>
    </dgm:pt>
    <dgm:pt modelId="{7FE2722D-DE8F-4D4F-9D19-2016ACE2A5B7}">
      <dgm:prSet phldrT="[Texto]" custT="1"/>
      <dgm:spPr/>
      <dgm:t>
        <a:bodyPr/>
        <a:lstStyle/>
        <a:p>
          <a:r>
            <a:rPr lang="es-ES" sz="900" dirty="0"/>
            <a:t>Producidas normalmente en las plantas</a:t>
          </a:r>
          <a:endParaRPr lang="en-US" sz="900" dirty="0"/>
        </a:p>
      </dgm:t>
    </dgm:pt>
    <dgm:pt modelId="{81757EF4-7C61-4B24-A4E6-1D41F5FE1009}" type="parTrans" cxnId="{EC1AEAD9-D294-4983-930C-6E35FB35D683}">
      <dgm:prSet/>
      <dgm:spPr/>
      <dgm:t>
        <a:bodyPr/>
        <a:lstStyle/>
        <a:p>
          <a:endParaRPr lang="en-US"/>
        </a:p>
      </dgm:t>
    </dgm:pt>
    <dgm:pt modelId="{D38A3CDB-BAB3-400A-946F-A621D682908E}" type="sibTrans" cxnId="{EC1AEAD9-D294-4983-930C-6E35FB35D683}">
      <dgm:prSet/>
      <dgm:spPr/>
      <dgm:t>
        <a:bodyPr/>
        <a:lstStyle/>
        <a:p>
          <a:endParaRPr lang="en-US"/>
        </a:p>
      </dgm:t>
    </dgm:pt>
    <dgm:pt modelId="{03F9AF58-EDDC-4007-9C1F-205EC40B112C}" type="pres">
      <dgm:prSet presAssocID="{3C3A694C-F01C-4041-BC5D-82FA1A349A7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0C8879-9FBC-48F0-9255-AEF3D39C2C22}" type="pres">
      <dgm:prSet presAssocID="{20766E9A-85D6-43BA-A37F-E7907263ACE6}" presName="root" presStyleCnt="0"/>
      <dgm:spPr/>
    </dgm:pt>
    <dgm:pt modelId="{BFA6A2F8-EC82-44A8-8467-B0EAF5711E55}" type="pres">
      <dgm:prSet presAssocID="{20766E9A-85D6-43BA-A37F-E7907263ACE6}" presName="rootComposite" presStyleCnt="0"/>
      <dgm:spPr/>
    </dgm:pt>
    <dgm:pt modelId="{D42CECB4-3CFC-4027-A3D9-62A66553A560}" type="pres">
      <dgm:prSet presAssocID="{20766E9A-85D6-43BA-A37F-E7907263ACE6}" presName="rootText" presStyleLbl="node1" presStyleIdx="0" presStyleCnt="2" custScaleY="49158"/>
      <dgm:spPr/>
    </dgm:pt>
    <dgm:pt modelId="{A8B84FFB-B062-41C1-8D86-957AEFEF9B0B}" type="pres">
      <dgm:prSet presAssocID="{20766E9A-85D6-43BA-A37F-E7907263ACE6}" presName="rootConnector" presStyleLbl="node1" presStyleIdx="0" presStyleCnt="2"/>
      <dgm:spPr/>
    </dgm:pt>
    <dgm:pt modelId="{074E2B45-ED01-43E3-A3EE-CFC7A9DA6ADE}" type="pres">
      <dgm:prSet presAssocID="{20766E9A-85D6-43BA-A37F-E7907263ACE6}" presName="childShape" presStyleCnt="0"/>
      <dgm:spPr/>
    </dgm:pt>
    <dgm:pt modelId="{C009D7FB-17A1-44D5-95DF-517C15A15B8E}" type="pres">
      <dgm:prSet presAssocID="{652C279F-1F4D-4BE5-845B-5C78EFB9C7EC}" presName="Name13" presStyleLbl="parChTrans1D2" presStyleIdx="0" presStyleCnt="2"/>
      <dgm:spPr/>
    </dgm:pt>
    <dgm:pt modelId="{549DC1D4-E0E6-48A9-A6F6-B6E17573FF44}" type="pres">
      <dgm:prSet presAssocID="{1772DCF7-E991-4B2F-B55D-7CCC33098939}" presName="childText" presStyleLbl="bgAcc1" presStyleIdx="0" presStyleCnt="2">
        <dgm:presLayoutVars>
          <dgm:bulletEnabled val="1"/>
        </dgm:presLayoutVars>
      </dgm:prSet>
      <dgm:spPr/>
    </dgm:pt>
    <dgm:pt modelId="{2829AC75-015F-490E-9AAB-DDF58B072DF5}" type="pres">
      <dgm:prSet presAssocID="{3089EFDD-7F98-4ED1-9C2F-56D3E2550893}" presName="root" presStyleCnt="0"/>
      <dgm:spPr/>
    </dgm:pt>
    <dgm:pt modelId="{F03B25DD-47B2-4829-AC11-83F6341C2E4F}" type="pres">
      <dgm:prSet presAssocID="{3089EFDD-7F98-4ED1-9C2F-56D3E2550893}" presName="rootComposite" presStyleCnt="0"/>
      <dgm:spPr/>
    </dgm:pt>
    <dgm:pt modelId="{7FA81BE9-31AA-48C9-B9FB-66D45B2AAA4C}" type="pres">
      <dgm:prSet presAssocID="{3089EFDD-7F98-4ED1-9C2F-56D3E2550893}" presName="rootText" presStyleLbl="node1" presStyleIdx="1" presStyleCnt="2" custScaleY="51534"/>
      <dgm:spPr/>
    </dgm:pt>
    <dgm:pt modelId="{4D511FBE-2CA8-4F1F-B22C-E1D53FB83F36}" type="pres">
      <dgm:prSet presAssocID="{3089EFDD-7F98-4ED1-9C2F-56D3E2550893}" presName="rootConnector" presStyleLbl="node1" presStyleIdx="1" presStyleCnt="2"/>
      <dgm:spPr/>
    </dgm:pt>
    <dgm:pt modelId="{139E4557-8E9E-4AF7-BF38-3B2E76894DE2}" type="pres">
      <dgm:prSet presAssocID="{3089EFDD-7F98-4ED1-9C2F-56D3E2550893}" presName="childShape" presStyleCnt="0"/>
      <dgm:spPr/>
    </dgm:pt>
    <dgm:pt modelId="{3E8B7D31-9ACD-4135-A47B-60C68FB321B2}" type="pres">
      <dgm:prSet presAssocID="{81757EF4-7C61-4B24-A4E6-1D41F5FE1009}" presName="Name13" presStyleLbl="parChTrans1D2" presStyleIdx="1" presStyleCnt="2"/>
      <dgm:spPr/>
    </dgm:pt>
    <dgm:pt modelId="{5AECEBCC-C4A1-4E66-B97A-071BBC62F3B6}" type="pres">
      <dgm:prSet presAssocID="{7FE2722D-DE8F-4D4F-9D19-2016ACE2A5B7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793CF615-6282-498D-95DA-DBE6B541318D}" type="presOf" srcId="{1772DCF7-E991-4B2F-B55D-7CCC33098939}" destId="{549DC1D4-E0E6-48A9-A6F6-B6E17573FF44}" srcOrd="0" destOrd="0" presId="urn:microsoft.com/office/officeart/2005/8/layout/hierarchy3"/>
    <dgm:cxn modelId="{C3447323-BD31-472D-81DC-21E8FC049A02}" type="presOf" srcId="{7FE2722D-DE8F-4D4F-9D19-2016ACE2A5B7}" destId="{5AECEBCC-C4A1-4E66-B97A-071BBC62F3B6}" srcOrd="0" destOrd="0" presId="urn:microsoft.com/office/officeart/2005/8/layout/hierarchy3"/>
    <dgm:cxn modelId="{C1524B32-F770-4814-9B05-4DCAF3B19986}" type="presOf" srcId="{652C279F-1F4D-4BE5-845B-5C78EFB9C7EC}" destId="{C009D7FB-17A1-44D5-95DF-517C15A15B8E}" srcOrd="0" destOrd="0" presId="urn:microsoft.com/office/officeart/2005/8/layout/hierarchy3"/>
    <dgm:cxn modelId="{CA1E7F39-F6DD-4575-99FC-6303A74CB1FF}" type="presOf" srcId="{3089EFDD-7F98-4ED1-9C2F-56D3E2550893}" destId="{7FA81BE9-31AA-48C9-B9FB-66D45B2AAA4C}" srcOrd="0" destOrd="0" presId="urn:microsoft.com/office/officeart/2005/8/layout/hierarchy3"/>
    <dgm:cxn modelId="{D881F566-6439-4C42-9B0C-07CC3114841D}" type="presOf" srcId="{20766E9A-85D6-43BA-A37F-E7907263ACE6}" destId="{A8B84FFB-B062-41C1-8D86-957AEFEF9B0B}" srcOrd="1" destOrd="0" presId="urn:microsoft.com/office/officeart/2005/8/layout/hierarchy3"/>
    <dgm:cxn modelId="{36D54A4C-9233-4A9D-AB4A-748661BF1543}" srcId="{3C3A694C-F01C-4041-BC5D-82FA1A349A78}" destId="{20766E9A-85D6-43BA-A37F-E7907263ACE6}" srcOrd="0" destOrd="0" parTransId="{C5A2F9A0-F1CA-423A-BE76-37BC78EC366A}" sibTransId="{33FF1095-5AA1-4850-A68A-8ADCD7BC633C}"/>
    <dgm:cxn modelId="{9FF4134D-9173-4270-BDC5-6FAA85E0557F}" srcId="{3C3A694C-F01C-4041-BC5D-82FA1A349A78}" destId="{3089EFDD-7F98-4ED1-9C2F-56D3E2550893}" srcOrd="1" destOrd="0" parTransId="{8EF4469A-99BB-4F4F-A9DC-4C609BFC5646}" sibTransId="{89CE831E-36AB-424E-B0A6-EFDA5BA487ED}"/>
    <dgm:cxn modelId="{890B8150-04B6-4093-87FB-BF6B92A0CBC7}" type="presOf" srcId="{3089EFDD-7F98-4ED1-9C2F-56D3E2550893}" destId="{4D511FBE-2CA8-4F1F-B22C-E1D53FB83F36}" srcOrd="1" destOrd="0" presId="urn:microsoft.com/office/officeart/2005/8/layout/hierarchy3"/>
    <dgm:cxn modelId="{41DD6272-2B9D-40FE-B14E-B9B51FFF5D9D}" type="presOf" srcId="{3C3A694C-F01C-4041-BC5D-82FA1A349A78}" destId="{03F9AF58-EDDC-4007-9C1F-205EC40B112C}" srcOrd="0" destOrd="0" presId="urn:microsoft.com/office/officeart/2005/8/layout/hierarchy3"/>
    <dgm:cxn modelId="{E6570B84-B492-4623-9753-2C51B092A932}" srcId="{20766E9A-85D6-43BA-A37F-E7907263ACE6}" destId="{1772DCF7-E991-4B2F-B55D-7CCC33098939}" srcOrd="0" destOrd="0" parTransId="{652C279F-1F4D-4BE5-845B-5C78EFB9C7EC}" sibTransId="{1F31D106-D2E6-466B-95FF-C4FAA67A20E3}"/>
    <dgm:cxn modelId="{EC1AEAD9-D294-4983-930C-6E35FB35D683}" srcId="{3089EFDD-7F98-4ED1-9C2F-56D3E2550893}" destId="{7FE2722D-DE8F-4D4F-9D19-2016ACE2A5B7}" srcOrd="0" destOrd="0" parTransId="{81757EF4-7C61-4B24-A4E6-1D41F5FE1009}" sibTransId="{D38A3CDB-BAB3-400A-946F-A621D682908E}"/>
    <dgm:cxn modelId="{DA835BDA-FFB4-4C07-87C1-675A0A89C848}" type="presOf" srcId="{81757EF4-7C61-4B24-A4E6-1D41F5FE1009}" destId="{3E8B7D31-9ACD-4135-A47B-60C68FB321B2}" srcOrd="0" destOrd="0" presId="urn:microsoft.com/office/officeart/2005/8/layout/hierarchy3"/>
    <dgm:cxn modelId="{C15AF0DD-3B2C-4BF3-A23C-C9AF0DE88A56}" type="presOf" srcId="{20766E9A-85D6-43BA-A37F-E7907263ACE6}" destId="{D42CECB4-3CFC-4027-A3D9-62A66553A560}" srcOrd="0" destOrd="0" presId="urn:microsoft.com/office/officeart/2005/8/layout/hierarchy3"/>
    <dgm:cxn modelId="{20F09B46-172A-4BE6-9CFA-05817C4174E3}" type="presParOf" srcId="{03F9AF58-EDDC-4007-9C1F-205EC40B112C}" destId="{8A0C8879-9FBC-48F0-9255-AEF3D39C2C22}" srcOrd="0" destOrd="0" presId="urn:microsoft.com/office/officeart/2005/8/layout/hierarchy3"/>
    <dgm:cxn modelId="{9900EADF-21DC-4909-B8E4-44F19F1FB442}" type="presParOf" srcId="{8A0C8879-9FBC-48F0-9255-AEF3D39C2C22}" destId="{BFA6A2F8-EC82-44A8-8467-B0EAF5711E55}" srcOrd="0" destOrd="0" presId="urn:microsoft.com/office/officeart/2005/8/layout/hierarchy3"/>
    <dgm:cxn modelId="{ACD1CBFF-714C-46D3-885D-4092C6BEE6AE}" type="presParOf" srcId="{BFA6A2F8-EC82-44A8-8467-B0EAF5711E55}" destId="{D42CECB4-3CFC-4027-A3D9-62A66553A560}" srcOrd="0" destOrd="0" presId="urn:microsoft.com/office/officeart/2005/8/layout/hierarchy3"/>
    <dgm:cxn modelId="{A2FB3C22-FFD5-4441-89F3-537DD17D001F}" type="presParOf" srcId="{BFA6A2F8-EC82-44A8-8467-B0EAF5711E55}" destId="{A8B84FFB-B062-41C1-8D86-957AEFEF9B0B}" srcOrd="1" destOrd="0" presId="urn:microsoft.com/office/officeart/2005/8/layout/hierarchy3"/>
    <dgm:cxn modelId="{86A1287E-60F7-425B-A0BC-D7EA9193DF80}" type="presParOf" srcId="{8A0C8879-9FBC-48F0-9255-AEF3D39C2C22}" destId="{074E2B45-ED01-43E3-A3EE-CFC7A9DA6ADE}" srcOrd="1" destOrd="0" presId="urn:microsoft.com/office/officeart/2005/8/layout/hierarchy3"/>
    <dgm:cxn modelId="{B53E4E7F-DDE5-4E49-926E-FA0555CB4B7C}" type="presParOf" srcId="{074E2B45-ED01-43E3-A3EE-CFC7A9DA6ADE}" destId="{C009D7FB-17A1-44D5-95DF-517C15A15B8E}" srcOrd="0" destOrd="0" presId="urn:microsoft.com/office/officeart/2005/8/layout/hierarchy3"/>
    <dgm:cxn modelId="{BA44EA22-738E-432F-A690-3609D3A236EC}" type="presParOf" srcId="{074E2B45-ED01-43E3-A3EE-CFC7A9DA6ADE}" destId="{549DC1D4-E0E6-48A9-A6F6-B6E17573FF44}" srcOrd="1" destOrd="0" presId="urn:microsoft.com/office/officeart/2005/8/layout/hierarchy3"/>
    <dgm:cxn modelId="{687AF1B0-D21D-441E-8C23-AB3ED0899293}" type="presParOf" srcId="{03F9AF58-EDDC-4007-9C1F-205EC40B112C}" destId="{2829AC75-015F-490E-9AAB-DDF58B072DF5}" srcOrd="1" destOrd="0" presId="urn:microsoft.com/office/officeart/2005/8/layout/hierarchy3"/>
    <dgm:cxn modelId="{100CB835-8F11-47B5-A8EE-20AF51DE54A7}" type="presParOf" srcId="{2829AC75-015F-490E-9AAB-DDF58B072DF5}" destId="{F03B25DD-47B2-4829-AC11-83F6341C2E4F}" srcOrd="0" destOrd="0" presId="urn:microsoft.com/office/officeart/2005/8/layout/hierarchy3"/>
    <dgm:cxn modelId="{5BA7CB7F-8990-43F8-8D28-A65B77993E47}" type="presParOf" srcId="{F03B25DD-47B2-4829-AC11-83F6341C2E4F}" destId="{7FA81BE9-31AA-48C9-B9FB-66D45B2AAA4C}" srcOrd="0" destOrd="0" presId="urn:microsoft.com/office/officeart/2005/8/layout/hierarchy3"/>
    <dgm:cxn modelId="{FE753A1A-E877-4029-8414-262740DFC547}" type="presParOf" srcId="{F03B25DD-47B2-4829-AC11-83F6341C2E4F}" destId="{4D511FBE-2CA8-4F1F-B22C-E1D53FB83F36}" srcOrd="1" destOrd="0" presId="urn:microsoft.com/office/officeart/2005/8/layout/hierarchy3"/>
    <dgm:cxn modelId="{2E6B22A5-CA9D-42D4-B065-986FDCFE4913}" type="presParOf" srcId="{2829AC75-015F-490E-9AAB-DDF58B072DF5}" destId="{139E4557-8E9E-4AF7-BF38-3B2E76894DE2}" srcOrd="1" destOrd="0" presId="urn:microsoft.com/office/officeart/2005/8/layout/hierarchy3"/>
    <dgm:cxn modelId="{24BE40A6-BC8F-44FC-981C-5A84F38C2DF1}" type="presParOf" srcId="{139E4557-8E9E-4AF7-BF38-3B2E76894DE2}" destId="{3E8B7D31-9ACD-4135-A47B-60C68FB321B2}" srcOrd="0" destOrd="0" presId="urn:microsoft.com/office/officeart/2005/8/layout/hierarchy3"/>
    <dgm:cxn modelId="{0A7131E9-364F-4E45-AC0B-863E6285B2E3}" type="presParOf" srcId="{139E4557-8E9E-4AF7-BF38-3B2E76894DE2}" destId="{5AECEBCC-C4A1-4E66-B97A-071BBC62F3B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A57BFB-854D-4941-871C-06E9DE97D2C1}" type="doc">
      <dgm:prSet loTypeId="urn:microsoft.com/office/officeart/2008/layout/PictureAccentBlocks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3AD27C0-D6A2-44B2-AEF2-B159E4D0A186}">
      <dgm:prSet phldrT="[Texto]"/>
      <dgm:spPr/>
      <dgm:t>
        <a:bodyPr/>
        <a:lstStyle/>
        <a:p>
          <a:r>
            <a:rPr lang="es-EC" dirty="0"/>
            <a:t>Goma tara</a:t>
          </a:r>
        </a:p>
        <a:p>
          <a:r>
            <a:rPr lang="es-ES_tradnl" i="1" dirty="0"/>
            <a:t>Caesalpinia spinosa</a:t>
          </a:r>
          <a:endParaRPr lang="en-US" dirty="0"/>
        </a:p>
      </dgm:t>
    </dgm:pt>
    <dgm:pt modelId="{A5025342-C2ED-4513-B961-B78A886B414C}" type="parTrans" cxnId="{F2616198-F8B1-44AB-A788-7B0FCEB8F00C}">
      <dgm:prSet/>
      <dgm:spPr/>
      <dgm:t>
        <a:bodyPr/>
        <a:lstStyle/>
        <a:p>
          <a:endParaRPr lang="en-US"/>
        </a:p>
      </dgm:t>
    </dgm:pt>
    <dgm:pt modelId="{09F8860B-39AC-4823-BFB6-BB93CC24A131}" type="sibTrans" cxnId="{F2616198-F8B1-44AB-A788-7B0FCEB8F00C}">
      <dgm:prSet/>
      <dgm:spPr/>
      <dgm:t>
        <a:bodyPr/>
        <a:lstStyle/>
        <a:p>
          <a:endParaRPr lang="en-US"/>
        </a:p>
      </dgm:t>
    </dgm:pt>
    <dgm:pt modelId="{9C78A1C9-7183-4EA6-9028-1F63A6BBE9EA}">
      <dgm:prSet phldrT="[Texto]"/>
      <dgm:spPr/>
      <dgm:t>
        <a:bodyPr/>
        <a:lstStyle/>
        <a:p>
          <a:r>
            <a:rPr lang="es-EC" dirty="0"/>
            <a:t>Goma guar </a:t>
          </a:r>
        </a:p>
        <a:p>
          <a:r>
            <a:rPr lang="es-ES_tradnl" i="1" dirty="0"/>
            <a:t>Cyamopsis tetragonoloba</a:t>
          </a:r>
          <a:r>
            <a:rPr lang="es-ES_tradnl" dirty="0"/>
            <a:t> </a:t>
          </a:r>
          <a:endParaRPr lang="en-US" dirty="0"/>
        </a:p>
      </dgm:t>
    </dgm:pt>
    <dgm:pt modelId="{E12D45AC-2E3B-419A-9805-C1590298D4B1}" type="parTrans" cxnId="{F4BF4297-0104-4C80-8678-17AFEF24505E}">
      <dgm:prSet/>
      <dgm:spPr/>
      <dgm:t>
        <a:bodyPr/>
        <a:lstStyle/>
        <a:p>
          <a:endParaRPr lang="en-US"/>
        </a:p>
      </dgm:t>
    </dgm:pt>
    <dgm:pt modelId="{039A95B2-3ABB-4AD1-B19A-01D1C705D8F9}" type="sibTrans" cxnId="{F4BF4297-0104-4C80-8678-17AFEF24505E}">
      <dgm:prSet/>
      <dgm:spPr/>
      <dgm:t>
        <a:bodyPr/>
        <a:lstStyle/>
        <a:p>
          <a:endParaRPr lang="en-US"/>
        </a:p>
      </dgm:t>
    </dgm:pt>
    <dgm:pt modelId="{D82A7FBF-DE9C-4F4F-A46E-D737E29FE583}" type="pres">
      <dgm:prSet presAssocID="{7CA57BFB-854D-4941-871C-06E9DE97D2C1}" presName="Name0" presStyleCnt="0">
        <dgm:presLayoutVars>
          <dgm:dir/>
        </dgm:presLayoutVars>
      </dgm:prSet>
      <dgm:spPr/>
    </dgm:pt>
    <dgm:pt modelId="{059E532C-C5B2-4697-95D8-41C29D404719}" type="pres">
      <dgm:prSet presAssocID="{43AD27C0-D6A2-44B2-AEF2-B159E4D0A186}" presName="composite" presStyleCnt="0"/>
      <dgm:spPr/>
    </dgm:pt>
    <dgm:pt modelId="{E8D0D330-8A83-4BB9-9070-80F199950328}" type="pres">
      <dgm:prSet presAssocID="{43AD27C0-D6A2-44B2-AEF2-B159E4D0A186}" presName="Image" presStyleLbl="align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C041CA73-729C-4C16-9CA5-1A083999DCED}" type="pres">
      <dgm:prSet presAssocID="{43AD27C0-D6A2-44B2-AEF2-B159E4D0A186}" presName="Parent" presStyleLbl="revTx" presStyleIdx="0" presStyleCnt="2">
        <dgm:presLayoutVars>
          <dgm:bulletEnabled val="1"/>
        </dgm:presLayoutVars>
      </dgm:prSet>
      <dgm:spPr/>
    </dgm:pt>
    <dgm:pt modelId="{51FC45B7-377E-4A95-BDDE-4A825BA83718}" type="pres">
      <dgm:prSet presAssocID="{09F8860B-39AC-4823-BFB6-BB93CC24A131}" presName="sibTrans" presStyleCnt="0"/>
      <dgm:spPr/>
    </dgm:pt>
    <dgm:pt modelId="{DB6B66B1-7540-4966-B88B-867967D2CDF8}" type="pres">
      <dgm:prSet presAssocID="{9C78A1C9-7183-4EA6-9028-1F63A6BBE9EA}" presName="composite" presStyleCnt="0"/>
      <dgm:spPr/>
    </dgm:pt>
    <dgm:pt modelId="{D259DE93-665C-482E-AD7E-97613293ED4B}" type="pres">
      <dgm:prSet presAssocID="{9C78A1C9-7183-4EA6-9028-1F63A6BBE9EA}" presName="Image" presStyleLbl="align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97D6EB63-8B6F-4D7E-A73B-1E96186AB39C}" type="pres">
      <dgm:prSet presAssocID="{9C78A1C9-7183-4EA6-9028-1F63A6BBE9EA}" presName="Parent" presStyleLbl="revTx" presStyleIdx="1" presStyleCnt="2">
        <dgm:presLayoutVars>
          <dgm:bulletEnabled val="1"/>
        </dgm:presLayoutVars>
      </dgm:prSet>
      <dgm:spPr/>
    </dgm:pt>
  </dgm:ptLst>
  <dgm:cxnLst>
    <dgm:cxn modelId="{28D6943A-9231-45C2-90C3-7CE7A9F099AC}" type="presOf" srcId="{43AD27C0-D6A2-44B2-AEF2-B159E4D0A186}" destId="{C041CA73-729C-4C16-9CA5-1A083999DCED}" srcOrd="0" destOrd="0" presId="urn:microsoft.com/office/officeart/2008/layout/PictureAccentBlocks"/>
    <dgm:cxn modelId="{B0DCD244-F2CB-4C34-87D4-DFE377093BD1}" type="presOf" srcId="{7CA57BFB-854D-4941-871C-06E9DE97D2C1}" destId="{D82A7FBF-DE9C-4F4F-A46E-D737E29FE583}" srcOrd="0" destOrd="0" presId="urn:microsoft.com/office/officeart/2008/layout/PictureAccentBlocks"/>
    <dgm:cxn modelId="{F4BF4297-0104-4C80-8678-17AFEF24505E}" srcId="{7CA57BFB-854D-4941-871C-06E9DE97D2C1}" destId="{9C78A1C9-7183-4EA6-9028-1F63A6BBE9EA}" srcOrd="1" destOrd="0" parTransId="{E12D45AC-2E3B-419A-9805-C1590298D4B1}" sibTransId="{039A95B2-3ABB-4AD1-B19A-01D1C705D8F9}"/>
    <dgm:cxn modelId="{F2616198-F8B1-44AB-A788-7B0FCEB8F00C}" srcId="{7CA57BFB-854D-4941-871C-06E9DE97D2C1}" destId="{43AD27C0-D6A2-44B2-AEF2-B159E4D0A186}" srcOrd="0" destOrd="0" parTransId="{A5025342-C2ED-4513-B961-B78A886B414C}" sibTransId="{09F8860B-39AC-4823-BFB6-BB93CC24A131}"/>
    <dgm:cxn modelId="{A76CF7D6-FB8B-436A-86C7-8876B213C9B5}" type="presOf" srcId="{9C78A1C9-7183-4EA6-9028-1F63A6BBE9EA}" destId="{97D6EB63-8B6F-4D7E-A73B-1E96186AB39C}" srcOrd="0" destOrd="0" presId="urn:microsoft.com/office/officeart/2008/layout/PictureAccentBlocks"/>
    <dgm:cxn modelId="{31973747-15CC-4F7B-9E91-154A732E8F47}" type="presParOf" srcId="{D82A7FBF-DE9C-4F4F-A46E-D737E29FE583}" destId="{059E532C-C5B2-4697-95D8-41C29D404719}" srcOrd="0" destOrd="0" presId="urn:microsoft.com/office/officeart/2008/layout/PictureAccentBlocks"/>
    <dgm:cxn modelId="{898C591D-692F-43F8-85C8-B277727A461B}" type="presParOf" srcId="{059E532C-C5B2-4697-95D8-41C29D404719}" destId="{E8D0D330-8A83-4BB9-9070-80F199950328}" srcOrd="0" destOrd="0" presId="urn:microsoft.com/office/officeart/2008/layout/PictureAccentBlocks"/>
    <dgm:cxn modelId="{F2D99E8E-8D2A-4B4D-BC92-D00DA71BB4D8}" type="presParOf" srcId="{059E532C-C5B2-4697-95D8-41C29D404719}" destId="{C041CA73-729C-4C16-9CA5-1A083999DCED}" srcOrd="1" destOrd="0" presId="urn:microsoft.com/office/officeart/2008/layout/PictureAccentBlocks"/>
    <dgm:cxn modelId="{FB016ACC-C608-4F00-8BD4-8D42BABE4878}" type="presParOf" srcId="{D82A7FBF-DE9C-4F4F-A46E-D737E29FE583}" destId="{51FC45B7-377E-4A95-BDDE-4A825BA83718}" srcOrd="1" destOrd="0" presId="urn:microsoft.com/office/officeart/2008/layout/PictureAccentBlocks"/>
    <dgm:cxn modelId="{C83078EA-44ED-489E-8EFF-B1E8300C69F2}" type="presParOf" srcId="{D82A7FBF-DE9C-4F4F-A46E-D737E29FE583}" destId="{DB6B66B1-7540-4966-B88B-867967D2CDF8}" srcOrd="2" destOrd="0" presId="urn:microsoft.com/office/officeart/2008/layout/PictureAccentBlocks"/>
    <dgm:cxn modelId="{0CC41E1D-863B-4645-9D14-3F6D9D8AD321}" type="presParOf" srcId="{DB6B66B1-7540-4966-B88B-867967D2CDF8}" destId="{D259DE93-665C-482E-AD7E-97613293ED4B}" srcOrd="0" destOrd="0" presId="urn:microsoft.com/office/officeart/2008/layout/PictureAccentBlocks"/>
    <dgm:cxn modelId="{13095C22-0FA7-4DFD-86E5-67E3F39F7C6B}" type="presParOf" srcId="{DB6B66B1-7540-4966-B88B-867967D2CDF8}" destId="{97D6EB63-8B6F-4D7E-A73B-1E96186AB39C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CE74FA-1A75-45E1-91D4-555EF1DF5D9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46DBC0-0286-4C05-9B3F-9CB926EA9502}">
      <dgm:prSet phldrT="[Texto]" custT="1"/>
      <dgm:spPr/>
      <dgm:t>
        <a:bodyPr/>
        <a:lstStyle/>
        <a:p>
          <a:r>
            <a:rPr lang="es-EC" sz="1100" dirty="0"/>
            <a:t>Fuentes de información</a:t>
          </a:r>
          <a:endParaRPr lang="en-US" sz="1100" dirty="0"/>
        </a:p>
      </dgm:t>
    </dgm:pt>
    <dgm:pt modelId="{96F38EF0-A7EF-4767-9CFA-612ACE4E6DBE}" type="parTrans" cxnId="{3FFD66A3-0C54-44B3-9606-28DFC010241C}">
      <dgm:prSet/>
      <dgm:spPr/>
      <dgm:t>
        <a:bodyPr/>
        <a:lstStyle/>
        <a:p>
          <a:endParaRPr lang="en-US" sz="1100"/>
        </a:p>
      </dgm:t>
    </dgm:pt>
    <dgm:pt modelId="{DF32B208-C1B3-44C3-B1DE-2C0392B5ECE7}" type="sibTrans" cxnId="{3FFD66A3-0C54-44B3-9606-28DFC010241C}">
      <dgm:prSet/>
      <dgm:spPr/>
      <dgm:t>
        <a:bodyPr/>
        <a:lstStyle/>
        <a:p>
          <a:endParaRPr lang="en-US" sz="1100"/>
        </a:p>
      </dgm:t>
    </dgm:pt>
    <dgm:pt modelId="{E39C3082-1950-4567-826A-8134BAF6AA90}">
      <dgm:prSet phldrT="[Texto]" custT="1"/>
      <dgm:spPr/>
      <dgm:t>
        <a:bodyPr/>
        <a:lstStyle/>
        <a:p>
          <a:r>
            <a:rPr lang="es-EC" sz="1100" dirty="0"/>
            <a:t>Bases de datos internacionales (PubMed, ScienceDirect y Google Scholar)</a:t>
          </a:r>
          <a:endParaRPr lang="en-US" sz="1100" dirty="0"/>
        </a:p>
      </dgm:t>
    </dgm:pt>
    <dgm:pt modelId="{0E5E50CA-4CBE-4AA3-BD77-51DCAAA2E7E4}" type="parTrans" cxnId="{71BC4EF4-0040-4351-8A7D-B1E1E0AB8552}">
      <dgm:prSet/>
      <dgm:spPr/>
      <dgm:t>
        <a:bodyPr/>
        <a:lstStyle/>
        <a:p>
          <a:endParaRPr lang="en-US" sz="1100"/>
        </a:p>
      </dgm:t>
    </dgm:pt>
    <dgm:pt modelId="{7ABCF415-001F-4D94-A2B8-0FC18F3F8C29}" type="sibTrans" cxnId="{71BC4EF4-0040-4351-8A7D-B1E1E0AB8552}">
      <dgm:prSet/>
      <dgm:spPr/>
      <dgm:t>
        <a:bodyPr/>
        <a:lstStyle/>
        <a:p>
          <a:endParaRPr lang="en-US" sz="1100"/>
        </a:p>
      </dgm:t>
    </dgm:pt>
    <dgm:pt modelId="{C269D150-1DB4-45B3-9D44-5DA269418BEF}">
      <dgm:prSet phldrT="[Texto]" custT="1"/>
      <dgm:spPr/>
      <dgm:t>
        <a:bodyPr/>
        <a:lstStyle/>
        <a:p>
          <a:r>
            <a:rPr lang="es-EC" sz="1100" dirty="0"/>
            <a:t>Taxonomy Browser de NCBI y </a:t>
          </a:r>
          <a:r>
            <a:rPr lang="es-EC" sz="1100" dirty="0" err="1"/>
            <a:t>Plants</a:t>
          </a:r>
          <a:r>
            <a:rPr lang="es-EC" sz="1100" dirty="0"/>
            <a:t> of </a:t>
          </a:r>
          <a:r>
            <a:rPr lang="es-EC" sz="1100" dirty="0" err="1"/>
            <a:t>the</a:t>
          </a:r>
          <a:r>
            <a:rPr lang="es-EC" sz="1100" dirty="0"/>
            <a:t> </a:t>
          </a:r>
          <a:r>
            <a:rPr lang="es-EC" sz="1100" dirty="0" err="1"/>
            <a:t>World</a:t>
          </a:r>
          <a:r>
            <a:rPr lang="es-EC" sz="1100" dirty="0"/>
            <a:t> Online (PAWO)</a:t>
          </a:r>
          <a:endParaRPr lang="en-US" sz="1100" dirty="0"/>
        </a:p>
      </dgm:t>
    </dgm:pt>
    <dgm:pt modelId="{E0F08E07-D026-4AB4-9633-309F7D671818}" type="parTrans" cxnId="{F256038F-C57A-4A1E-9FA2-99D6C7A9C5F2}">
      <dgm:prSet/>
      <dgm:spPr/>
      <dgm:t>
        <a:bodyPr/>
        <a:lstStyle/>
        <a:p>
          <a:endParaRPr lang="en-US" sz="1100"/>
        </a:p>
      </dgm:t>
    </dgm:pt>
    <dgm:pt modelId="{48323B44-3645-4777-98FD-7150749AB2AA}" type="sibTrans" cxnId="{F256038F-C57A-4A1E-9FA2-99D6C7A9C5F2}">
      <dgm:prSet/>
      <dgm:spPr/>
      <dgm:t>
        <a:bodyPr/>
        <a:lstStyle/>
        <a:p>
          <a:endParaRPr lang="en-US" sz="1100"/>
        </a:p>
      </dgm:t>
    </dgm:pt>
    <dgm:pt modelId="{CA17D42D-5775-4CB2-A582-A3DE9EA907AC}">
      <dgm:prSet phldrT="[Texto]" custT="1"/>
      <dgm:spPr/>
      <dgm:t>
        <a:bodyPr/>
        <a:lstStyle/>
        <a:p>
          <a:r>
            <a:rPr lang="es-EC" sz="1100" dirty="0"/>
            <a:t>Términos de búsqueda</a:t>
          </a:r>
          <a:endParaRPr lang="en-US" sz="1100" dirty="0"/>
        </a:p>
      </dgm:t>
    </dgm:pt>
    <dgm:pt modelId="{565809BE-A454-4789-80B1-231FE48A897E}" type="parTrans" cxnId="{F14B9F90-EEFB-47B1-AC1E-9522E8B50EF8}">
      <dgm:prSet/>
      <dgm:spPr/>
      <dgm:t>
        <a:bodyPr/>
        <a:lstStyle/>
        <a:p>
          <a:endParaRPr lang="en-US" sz="1100"/>
        </a:p>
      </dgm:t>
    </dgm:pt>
    <dgm:pt modelId="{D5436639-7951-41F3-9285-2B6DF36B21CE}" type="sibTrans" cxnId="{F14B9F90-EEFB-47B1-AC1E-9522E8B50EF8}">
      <dgm:prSet/>
      <dgm:spPr/>
      <dgm:t>
        <a:bodyPr/>
        <a:lstStyle/>
        <a:p>
          <a:endParaRPr lang="en-US" sz="1100"/>
        </a:p>
      </dgm:t>
    </dgm:pt>
    <dgm:pt modelId="{6745E36B-3D9C-4C02-A541-6BB6CEAA8382}">
      <dgm:prSet phldrT="[Texto]" custT="1"/>
      <dgm:spPr/>
      <dgm:t>
        <a:bodyPr/>
        <a:lstStyle/>
        <a:p>
          <a:r>
            <a:rPr lang="es-EC" sz="1100" dirty="0"/>
            <a:t>“</a:t>
          </a:r>
          <a:r>
            <a:rPr lang="es-EC" sz="1100" i="1" dirty="0"/>
            <a:t>Cordia</a:t>
          </a:r>
          <a:r>
            <a:rPr lang="es-EC" sz="1100" dirty="0"/>
            <a:t> medicinal uses”</a:t>
          </a:r>
          <a:endParaRPr lang="en-US" sz="1100" dirty="0"/>
        </a:p>
      </dgm:t>
    </dgm:pt>
    <dgm:pt modelId="{F9401FA5-6480-49F5-96FE-4BFE8385208A}" type="parTrans" cxnId="{2CB8120E-D9BD-48C5-AFEE-72E5A530EC69}">
      <dgm:prSet/>
      <dgm:spPr/>
      <dgm:t>
        <a:bodyPr/>
        <a:lstStyle/>
        <a:p>
          <a:endParaRPr lang="en-US" sz="1100"/>
        </a:p>
      </dgm:t>
    </dgm:pt>
    <dgm:pt modelId="{668875BB-A470-46D5-A3BF-E43DC6F38170}" type="sibTrans" cxnId="{2CB8120E-D9BD-48C5-AFEE-72E5A530EC69}">
      <dgm:prSet/>
      <dgm:spPr/>
      <dgm:t>
        <a:bodyPr/>
        <a:lstStyle/>
        <a:p>
          <a:endParaRPr lang="en-US" sz="1100"/>
        </a:p>
      </dgm:t>
    </dgm:pt>
    <dgm:pt modelId="{E7A0ED79-0E6C-4505-8773-3550E2D655B3}">
      <dgm:prSet phldrT="[Texto]" custT="1"/>
      <dgm:spPr/>
      <dgm:t>
        <a:bodyPr/>
        <a:lstStyle/>
        <a:p>
          <a:r>
            <a:rPr lang="es-EC" sz="1100" dirty="0"/>
            <a:t>“</a:t>
          </a:r>
          <a:r>
            <a:rPr lang="es-EC" sz="1100" i="1" dirty="0"/>
            <a:t>Cordia</a:t>
          </a:r>
          <a:r>
            <a:rPr lang="es-EC" sz="1100" dirty="0"/>
            <a:t> fruit mucilage”</a:t>
          </a:r>
          <a:endParaRPr lang="en-US" sz="1100" dirty="0"/>
        </a:p>
      </dgm:t>
    </dgm:pt>
    <dgm:pt modelId="{F933237B-DAAA-4784-BA0C-6341C5CBF627}" type="parTrans" cxnId="{5F18A22D-9CF0-45B2-A6D7-A5D3DF4A7A03}">
      <dgm:prSet/>
      <dgm:spPr/>
      <dgm:t>
        <a:bodyPr/>
        <a:lstStyle/>
        <a:p>
          <a:endParaRPr lang="en-US" sz="1100"/>
        </a:p>
      </dgm:t>
    </dgm:pt>
    <dgm:pt modelId="{BD273BAD-F8FF-44DE-88DA-83A115464F71}" type="sibTrans" cxnId="{5F18A22D-9CF0-45B2-A6D7-A5D3DF4A7A03}">
      <dgm:prSet/>
      <dgm:spPr/>
      <dgm:t>
        <a:bodyPr/>
        <a:lstStyle/>
        <a:p>
          <a:endParaRPr lang="en-US" sz="1100"/>
        </a:p>
      </dgm:t>
    </dgm:pt>
    <dgm:pt modelId="{4CC7CA19-2D48-4259-97C2-B62ABF55DF6B}">
      <dgm:prSet phldrT="[Texto]" custT="1"/>
      <dgm:spPr/>
      <dgm:t>
        <a:bodyPr/>
        <a:lstStyle/>
        <a:p>
          <a:r>
            <a:rPr lang="es-EC" sz="1100" dirty="0"/>
            <a:t>Criterios de elegibilidad</a:t>
          </a:r>
          <a:endParaRPr lang="en-US" sz="1100" dirty="0"/>
        </a:p>
      </dgm:t>
    </dgm:pt>
    <dgm:pt modelId="{C61DB95B-262A-4801-91A8-C0951E487A40}" type="parTrans" cxnId="{805CF710-E20F-4223-8933-935BF4223137}">
      <dgm:prSet/>
      <dgm:spPr/>
      <dgm:t>
        <a:bodyPr/>
        <a:lstStyle/>
        <a:p>
          <a:endParaRPr lang="en-US" sz="1100"/>
        </a:p>
      </dgm:t>
    </dgm:pt>
    <dgm:pt modelId="{38536BE6-4293-40E4-B2C6-C5CF1AD75A7A}" type="sibTrans" cxnId="{805CF710-E20F-4223-8933-935BF4223137}">
      <dgm:prSet/>
      <dgm:spPr/>
      <dgm:t>
        <a:bodyPr/>
        <a:lstStyle/>
        <a:p>
          <a:endParaRPr lang="en-US" sz="1100"/>
        </a:p>
      </dgm:t>
    </dgm:pt>
    <dgm:pt modelId="{75873862-9EC8-4E67-880B-73EDA5F1CBE1}">
      <dgm:prSet phldrT="[Texto]" custT="1"/>
      <dgm:spPr/>
      <dgm:t>
        <a:bodyPr/>
        <a:lstStyle/>
        <a:p>
          <a:r>
            <a:rPr lang="es-EC" sz="1100" dirty="0"/>
            <a:t>Términos de búsqueda en título, resumen y/o palabras clave</a:t>
          </a:r>
          <a:endParaRPr lang="en-US" sz="1100" dirty="0"/>
        </a:p>
      </dgm:t>
    </dgm:pt>
    <dgm:pt modelId="{D2CFFA32-34B2-46BE-A8F0-A4B7983AD50D}" type="parTrans" cxnId="{DEF3BE77-D742-4CD1-9BFF-53CF173AED55}">
      <dgm:prSet/>
      <dgm:spPr/>
      <dgm:t>
        <a:bodyPr/>
        <a:lstStyle/>
        <a:p>
          <a:endParaRPr lang="en-US" sz="1100"/>
        </a:p>
      </dgm:t>
    </dgm:pt>
    <dgm:pt modelId="{98E14DF1-8869-4658-AC79-724A4D09AEA9}" type="sibTrans" cxnId="{DEF3BE77-D742-4CD1-9BFF-53CF173AED55}">
      <dgm:prSet/>
      <dgm:spPr/>
      <dgm:t>
        <a:bodyPr/>
        <a:lstStyle/>
        <a:p>
          <a:endParaRPr lang="en-US" sz="1100"/>
        </a:p>
      </dgm:t>
    </dgm:pt>
    <dgm:pt modelId="{A58462D1-477C-4570-81EF-10A2A98E150D}">
      <dgm:prSet phldrT="[Texto]" custT="1"/>
      <dgm:spPr/>
      <dgm:t>
        <a:bodyPr/>
        <a:lstStyle/>
        <a:p>
          <a:r>
            <a:rPr lang="es-EC" sz="1100" dirty="0"/>
            <a:t>Período 1981 a 2021</a:t>
          </a:r>
          <a:endParaRPr lang="en-US" sz="1100" dirty="0"/>
        </a:p>
      </dgm:t>
    </dgm:pt>
    <dgm:pt modelId="{AF1C2120-47ED-429F-91F9-613F37231A26}" type="parTrans" cxnId="{3473B2F7-38C7-4482-92F8-642F999C43E9}">
      <dgm:prSet/>
      <dgm:spPr/>
      <dgm:t>
        <a:bodyPr/>
        <a:lstStyle/>
        <a:p>
          <a:endParaRPr lang="en-US" sz="1100"/>
        </a:p>
      </dgm:t>
    </dgm:pt>
    <dgm:pt modelId="{713B517E-2520-4DF9-99BC-C2289918D1DA}" type="sibTrans" cxnId="{3473B2F7-38C7-4482-92F8-642F999C43E9}">
      <dgm:prSet/>
      <dgm:spPr/>
      <dgm:t>
        <a:bodyPr/>
        <a:lstStyle/>
        <a:p>
          <a:endParaRPr lang="en-US" sz="1100"/>
        </a:p>
      </dgm:t>
    </dgm:pt>
    <dgm:pt modelId="{2EC351C4-2E13-41CC-916E-CF636C633DE7}">
      <dgm:prSet phldrT="[Texto]" custT="1"/>
      <dgm:spPr/>
      <dgm:t>
        <a:bodyPr/>
        <a:lstStyle/>
        <a:p>
          <a:r>
            <a:rPr lang="es-EC" sz="1100" dirty="0"/>
            <a:t>“</a:t>
          </a:r>
          <a:r>
            <a:rPr lang="es-EC" sz="1100" i="1" dirty="0"/>
            <a:t>Cordia</a:t>
          </a:r>
          <a:r>
            <a:rPr lang="es-EC" sz="1100" dirty="0"/>
            <a:t> fruit gum”</a:t>
          </a:r>
          <a:endParaRPr lang="en-US" sz="1100" dirty="0"/>
        </a:p>
      </dgm:t>
    </dgm:pt>
    <dgm:pt modelId="{E5D1A3B5-16D8-4E63-ACCF-18BBA640C45B}" type="parTrans" cxnId="{547BEAF5-D9FD-4E9B-B3EC-256951CD9DE1}">
      <dgm:prSet/>
      <dgm:spPr/>
      <dgm:t>
        <a:bodyPr/>
        <a:lstStyle/>
        <a:p>
          <a:endParaRPr lang="en-US" sz="1100"/>
        </a:p>
      </dgm:t>
    </dgm:pt>
    <dgm:pt modelId="{F1BF7C9D-50E4-479E-9F4C-9C93515482F3}" type="sibTrans" cxnId="{547BEAF5-D9FD-4E9B-B3EC-256951CD9DE1}">
      <dgm:prSet/>
      <dgm:spPr/>
      <dgm:t>
        <a:bodyPr/>
        <a:lstStyle/>
        <a:p>
          <a:endParaRPr lang="en-US" sz="1100"/>
        </a:p>
      </dgm:t>
    </dgm:pt>
    <dgm:pt modelId="{F41E03FA-B55A-4F34-B934-9471FF7511E8}">
      <dgm:prSet phldrT="[Texto]" custT="1"/>
      <dgm:spPr/>
      <dgm:t>
        <a:bodyPr/>
        <a:lstStyle/>
        <a:p>
          <a:r>
            <a:rPr lang="es-EC" sz="1100" dirty="0"/>
            <a:t>“</a:t>
          </a:r>
          <a:r>
            <a:rPr lang="es-EC" sz="1100" i="1" dirty="0"/>
            <a:t>Cordia</a:t>
          </a:r>
          <a:r>
            <a:rPr lang="es-EC" sz="1100" dirty="0"/>
            <a:t> fruto goma”</a:t>
          </a:r>
          <a:endParaRPr lang="en-US" sz="1100" dirty="0"/>
        </a:p>
      </dgm:t>
    </dgm:pt>
    <dgm:pt modelId="{1C773E74-BA1D-427A-91A6-61B583782A56}" type="parTrans" cxnId="{4E38A053-5175-42BB-9C8B-18927B539896}">
      <dgm:prSet/>
      <dgm:spPr/>
      <dgm:t>
        <a:bodyPr/>
        <a:lstStyle/>
        <a:p>
          <a:endParaRPr lang="en-US" sz="1100"/>
        </a:p>
      </dgm:t>
    </dgm:pt>
    <dgm:pt modelId="{6794B1D0-23EE-40ED-A678-7D4CA3A0647B}" type="sibTrans" cxnId="{4E38A053-5175-42BB-9C8B-18927B539896}">
      <dgm:prSet/>
      <dgm:spPr/>
      <dgm:t>
        <a:bodyPr/>
        <a:lstStyle/>
        <a:p>
          <a:endParaRPr lang="en-US" sz="1100"/>
        </a:p>
      </dgm:t>
    </dgm:pt>
    <dgm:pt modelId="{AB2DD33B-DC62-4355-9F82-A6A37E91550B}">
      <dgm:prSet phldrT="[Texto]" custT="1"/>
      <dgm:spPr/>
      <dgm:t>
        <a:bodyPr/>
        <a:lstStyle/>
        <a:p>
          <a:r>
            <a:rPr lang="es-EC" sz="1100" dirty="0"/>
            <a:t>“</a:t>
          </a:r>
          <a:r>
            <a:rPr lang="es-EC" sz="1100" i="1" dirty="0"/>
            <a:t>Cordia</a:t>
          </a:r>
          <a:r>
            <a:rPr lang="es-EC" sz="1100" dirty="0"/>
            <a:t> fruto mucílago”</a:t>
          </a:r>
          <a:endParaRPr lang="en-US" sz="1100" dirty="0"/>
        </a:p>
      </dgm:t>
    </dgm:pt>
    <dgm:pt modelId="{70991C9D-8658-4548-8D71-7732F3DA22C6}" type="parTrans" cxnId="{94736A3E-8EED-4995-9E55-D7B05549C8CE}">
      <dgm:prSet/>
      <dgm:spPr/>
      <dgm:t>
        <a:bodyPr/>
        <a:lstStyle/>
        <a:p>
          <a:endParaRPr lang="en-US" sz="1100"/>
        </a:p>
      </dgm:t>
    </dgm:pt>
    <dgm:pt modelId="{F62E132E-6977-4E76-9BA3-646FA0EE4BCF}" type="sibTrans" cxnId="{94736A3E-8EED-4995-9E55-D7B05549C8CE}">
      <dgm:prSet/>
      <dgm:spPr/>
      <dgm:t>
        <a:bodyPr/>
        <a:lstStyle/>
        <a:p>
          <a:endParaRPr lang="en-US" sz="1100"/>
        </a:p>
      </dgm:t>
    </dgm:pt>
    <dgm:pt modelId="{A2A1A7C1-214E-43D0-B0A5-3D945EBABA1E}">
      <dgm:prSet phldrT="[Texto]" custT="1"/>
      <dgm:spPr/>
      <dgm:t>
        <a:bodyPr/>
        <a:lstStyle/>
        <a:p>
          <a:r>
            <a:rPr lang="es-EC" sz="1100" dirty="0"/>
            <a:t>Documentos completos en versión final</a:t>
          </a:r>
          <a:endParaRPr lang="en-US" sz="1100" dirty="0"/>
        </a:p>
      </dgm:t>
    </dgm:pt>
    <dgm:pt modelId="{788D95D0-28B3-4C73-8293-21BEC561CC2B}" type="parTrans" cxnId="{F1ABE541-C7F2-4379-86B9-7492765B889D}">
      <dgm:prSet/>
      <dgm:spPr/>
      <dgm:t>
        <a:bodyPr/>
        <a:lstStyle/>
        <a:p>
          <a:endParaRPr lang="en-US" sz="1100"/>
        </a:p>
      </dgm:t>
    </dgm:pt>
    <dgm:pt modelId="{F559E18F-9FCF-4196-AEA6-93A49355620A}" type="sibTrans" cxnId="{F1ABE541-C7F2-4379-86B9-7492765B889D}">
      <dgm:prSet/>
      <dgm:spPr/>
      <dgm:t>
        <a:bodyPr/>
        <a:lstStyle/>
        <a:p>
          <a:endParaRPr lang="en-US" sz="1100"/>
        </a:p>
      </dgm:t>
    </dgm:pt>
    <dgm:pt modelId="{0D151FED-89E8-4408-A475-012BF2CDF41C}">
      <dgm:prSet custT="1"/>
      <dgm:spPr/>
      <dgm:t>
        <a:bodyPr/>
        <a:lstStyle/>
        <a:p>
          <a:r>
            <a:rPr lang="es-EC" sz="1100" dirty="0"/>
            <a:t>Unidad de análisis</a:t>
          </a:r>
          <a:endParaRPr lang="en-US" sz="1100" dirty="0"/>
        </a:p>
      </dgm:t>
    </dgm:pt>
    <dgm:pt modelId="{3DBAEE62-21C5-46E0-BE83-5AF01FB8BFC1}" type="parTrans" cxnId="{3F3FB550-8FDE-4BF4-9975-117F4D7DE2F3}">
      <dgm:prSet/>
      <dgm:spPr/>
      <dgm:t>
        <a:bodyPr/>
        <a:lstStyle/>
        <a:p>
          <a:endParaRPr lang="en-US" sz="1100"/>
        </a:p>
      </dgm:t>
    </dgm:pt>
    <dgm:pt modelId="{F19A09F7-674E-481E-8723-09D325824488}" type="sibTrans" cxnId="{3F3FB550-8FDE-4BF4-9975-117F4D7DE2F3}">
      <dgm:prSet/>
      <dgm:spPr/>
      <dgm:t>
        <a:bodyPr/>
        <a:lstStyle/>
        <a:p>
          <a:endParaRPr lang="en-US" sz="1100"/>
        </a:p>
      </dgm:t>
    </dgm:pt>
    <dgm:pt modelId="{B0A20897-80B8-4187-8675-661ABC3A7FC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100" dirty="0"/>
            <a:t>Documentos en formato PDF</a:t>
          </a:r>
          <a:endParaRPr lang="en-US" sz="1100" dirty="0"/>
        </a:p>
      </dgm:t>
    </dgm:pt>
    <dgm:pt modelId="{48781605-871A-43EE-B691-3E8DA2D2A52E}" type="parTrans" cxnId="{05647514-B618-49E3-AAB8-4754B16BB82D}">
      <dgm:prSet/>
      <dgm:spPr/>
      <dgm:t>
        <a:bodyPr/>
        <a:lstStyle/>
        <a:p>
          <a:endParaRPr lang="en-US" sz="1100"/>
        </a:p>
      </dgm:t>
    </dgm:pt>
    <dgm:pt modelId="{26CCE9D6-2499-406F-B56C-27B7C2475D38}" type="sibTrans" cxnId="{05647514-B618-49E3-AAB8-4754B16BB82D}">
      <dgm:prSet/>
      <dgm:spPr/>
      <dgm:t>
        <a:bodyPr/>
        <a:lstStyle/>
        <a:p>
          <a:endParaRPr lang="en-US" sz="1100"/>
        </a:p>
      </dgm:t>
    </dgm:pt>
    <dgm:pt modelId="{84F5460C-2B44-4D9C-8004-4B9BD62D850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100" dirty="0"/>
            <a:t>Hoja de cálculo para conteo de documentos obtenidos en cada una de las etapas (identificación, selección, elegibilidad y análisis) </a:t>
          </a:r>
          <a:endParaRPr lang="en-US" sz="1100" dirty="0"/>
        </a:p>
      </dgm:t>
    </dgm:pt>
    <dgm:pt modelId="{22026828-CF35-4EDB-ADB2-397ABEAE0899}" type="parTrans" cxnId="{D9D159B5-DCFA-4D01-913F-CCA55E7A25F6}">
      <dgm:prSet/>
      <dgm:spPr/>
      <dgm:t>
        <a:bodyPr/>
        <a:lstStyle/>
        <a:p>
          <a:endParaRPr lang="en-US" sz="1100"/>
        </a:p>
      </dgm:t>
    </dgm:pt>
    <dgm:pt modelId="{42DEF723-1CE9-4F17-A2F2-B6A0F5AE2EAE}" type="sibTrans" cxnId="{D9D159B5-DCFA-4D01-913F-CCA55E7A25F6}">
      <dgm:prSet/>
      <dgm:spPr/>
      <dgm:t>
        <a:bodyPr/>
        <a:lstStyle/>
        <a:p>
          <a:endParaRPr lang="en-US" sz="1100"/>
        </a:p>
      </dgm:t>
    </dgm:pt>
    <dgm:pt modelId="{61469DCE-457A-4958-9329-1DAEE2691E0B}">
      <dgm:prSet phldrT="[Texto]" custT="1"/>
      <dgm:spPr/>
      <dgm:t>
        <a:bodyPr/>
        <a:lstStyle/>
        <a:p>
          <a:r>
            <a:rPr lang="es-EC" sz="1100" dirty="0"/>
            <a:t>Artículos y tesis </a:t>
          </a:r>
          <a:endParaRPr lang="en-US" sz="1100" dirty="0"/>
        </a:p>
      </dgm:t>
    </dgm:pt>
    <dgm:pt modelId="{F5BC64CC-3ABC-4892-8E8B-039140B0F04F}" type="parTrans" cxnId="{4090FCCB-6484-42D4-84D0-32290A936B28}">
      <dgm:prSet/>
      <dgm:spPr/>
      <dgm:t>
        <a:bodyPr/>
        <a:lstStyle/>
        <a:p>
          <a:endParaRPr lang="en-US" sz="1100"/>
        </a:p>
      </dgm:t>
    </dgm:pt>
    <dgm:pt modelId="{D3375883-60E5-45DD-8A3F-FA229953E4C4}" type="sibTrans" cxnId="{4090FCCB-6484-42D4-84D0-32290A936B28}">
      <dgm:prSet/>
      <dgm:spPr/>
      <dgm:t>
        <a:bodyPr/>
        <a:lstStyle/>
        <a:p>
          <a:endParaRPr lang="en-US" sz="1100"/>
        </a:p>
      </dgm:t>
    </dgm:pt>
    <dgm:pt modelId="{108FD53F-8ABE-43C4-BF7A-913AE06D755C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C" sz="1100" dirty="0"/>
            <a:t>Uso de Mendeley (versión 1.19.8)</a:t>
          </a:r>
          <a:endParaRPr lang="en-US" sz="1100" dirty="0"/>
        </a:p>
      </dgm:t>
    </dgm:pt>
    <dgm:pt modelId="{49E0D724-FFA0-469D-8257-A2C47F6F4E64}" type="parTrans" cxnId="{70DC140D-B7BA-4D31-9A26-26854881811B}">
      <dgm:prSet/>
      <dgm:spPr/>
      <dgm:t>
        <a:bodyPr/>
        <a:lstStyle/>
        <a:p>
          <a:endParaRPr lang="en-US" sz="1100"/>
        </a:p>
      </dgm:t>
    </dgm:pt>
    <dgm:pt modelId="{077FC181-0E83-438D-A32C-A59E41FA5D25}" type="sibTrans" cxnId="{70DC140D-B7BA-4D31-9A26-26854881811B}">
      <dgm:prSet/>
      <dgm:spPr/>
      <dgm:t>
        <a:bodyPr/>
        <a:lstStyle/>
        <a:p>
          <a:endParaRPr lang="en-US" sz="1100"/>
        </a:p>
      </dgm:t>
    </dgm:pt>
    <dgm:pt modelId="{06903B35-DA2C-4F6B-B805-C4372C9F13BF}" type="pres">
      <dgm:prSet presAssocID="{63CE74FA-1A75-45E1-91D4-555EF1DF5D97}" presName="Name0" presStyleCnt="0">
        <dgm:presLayoutVars>
          <dgm:dir/>
          <dgm:animLvl val="lvl"/>
          <dgm:resizeHandles val="exact"/>
        </dgm:presLayoutVars>
      </dgm:prSet>
      <dgm:spPr/>
    </dgm:pt>
    <dgm:pt modelId="{84EBDCD6-CF50-4ECC-AC24-AD89B134C861}" type="pres">
      <dgm:prSet presAssocID="{5C46DBC0-0286-4C05-9B3F-9CB926EA9502}" presName="linNode" presStyleCnt="0"/>
      <dgm:spPr/>
    </dgm:pt>
    <dgm:pt modelId="{D3F1FCB3-754F-4A4D-A4F8-C0E440464C88}" type="pres">
      <dgm:prSet presAssocID="{5C46DBC0-0286-4C05-9B3F-9CB926EA9502}" presName="parentText" presStyleLbl="node1" presStyleIdx="0" presStyleCnt="4" custScaleX="55939">
        <dgm:presLayoutVars>
          <dgm:chMax val="1"/>
          <dgm:bulletEnabled val="1"/>
        </dgm:presLayoutVars>
      </dgm:prSet>
      <dgm:spPr/>
    </dgm:pt>
    <dgm:pt modelId="{A9572997-7DD8-4ED5-B602-4EE50ADCE7E6}" type="pres">
      <dgm:prSet presAssocID="{5C46DBC0-0286-4C05-9B3F-9CB926EA9502}" presName="descendantText" presStyleLbl="alignAccFollowNode1" presStyleIdx="0" presStyleCnt="4">
        <dgm:presLayoutVars>
          <dgm:bulletEnabled val="1"/>
        </dgm:presLayoutVars>
      </dgm:prSet>
      <dgm:spPr/>
    </dgm:pt>
    <dgm:pt modelId="{C30B38FF-FB0C-439B-B7B3-9280AFACE27D}" type="pres">
      <dgm:prSet presAssocID="{DF32B208-C1B3-44C3-B1DE-2C0392B5ECE7}" presName="sp" presStyleCnt="0"/>
      <dgm:spPr/>
    </dgm:pt>
    <dgm:pt modelId="{031EC048-E660-4F87-8966-78C6C37B4765}" type="pres">
      <dgm:prSet presAssocID="{CA17D42D-5775-4CB2-A582-A3DE9EA907AC}" presName="linNode" presStyleCnt="0"/>
      <dgm:spPr/>
    </dgm:pt>
    <dgm:pt modelId="{3B81ED3D-49F4-46D3-BEB3-E5A0D40AD8D8}" type="pres">
      <dgm:prSet presAssocID="{CA17D42D-5775-4CB2-A582-A3DE9EA907AC}" presName="parentText" presStyleLbl="node1" presStyleIdx="1" presStyleCnt="4" custScaleX="55939">
        <dgm:presLayoutVars>
          <dgm:chMax val="1"/>
          <dgm:bulletEnabled val="1"/>
        </dgm:presLayoutVars>
      </dgm:prSet>
      <dgm:spPr/>
    </dgm:pt>
    <dgm:pt modelId="{DD1614CA-18BA-4035-8DBE-6958135FD311}" type="pres">
      <dgm:prSet presAssocID="{CA17D42D-5775-4CB2-A582-A3DE9EA907AC}" presName="descendantText" presStyleLbl="alignAccFollowNode1" presStyleIdx="1" presStyleCnt="4">
        <dgm:presLayoutVars>
          <dgm:bulletEnabled val="1"/>
        </dgm:presLayoutVars>
      </dgm:prSet>
      <dgm:spPr/>
    </dgm:pt>
    <dgm:pt modelId="{C8C2330A-6E13-421F-85BE-8AD248D64660}" type="pres">
      <dgm:prSet presAssocID="{D5436639-7951-41F3-9285-2B6DF36B21CE}" presName="sp" presStyleCnt="0"/>
      <dgm:spPr/>
    </dgm:pt>
    <dgm:pt modelId="{801D6E7E-F54A-4EEE-BD6C-E419C00D0805}" type="pres">
      <dgm:prSet presAssocID="{4CC7CA19-2D48-4259-97C2-B62ABF55DF6B}" presName="linNode" presStyleCnt="0"/>
      <dgm:spPr/>
    </dgm:pt>
    <dgm:pt modelId="{F9F31781-5F89-4EF8-BD9A-D735BCE7E209}" type="pres">
      <dgm:prSet presAssocID="{4CC7CA19-2D48-4259-97C2-B62ABF55DF6B}" presName="parentText" presStyleLbl="node1" presStyleIdx="2" presStyleCnt="4" custScaleX="55939">
        <dgm:presLayoutVars>
          <dgm:chMax val="1"/>
          <dgm:bulletEnabled val="1"/>
        </dgm:presLayoutVars>
      </dgm:prSet>
      <dgm:spPr/>
    </dgm:pt>
    <dgm:pt modelId="{91C7AE25-C4F0-4BE9-A99D-358C9D382054}" type="pres">
      <dgm:prSet presAssocID="{4CC7CA19-2D48-4259-97C2-B62ABF55DF6B}" presName="descendantText" presStyleLbl="alignAccFollowNode1" presStyleIdx="2" presStyleCnt="4">
        <dgm:presLayoutVars>
          <dgm:bulletEnabled val="1"/>
        </dgm:presLayoutVars>
      </dgm:prSet>
      <dgm:spPr/>
    </dgm:pt>
    <dgm:pt modelId="{D7CA3AF6-112C-4F75-AF7B-9E177D6341B0}" type="pres">
      <dgm:prSet presAssocID="{38536BE6-4293-40E4-B2C6-C5CF1AD75A7A}" presName="sp" presStyleCnt="0"/>
      <dgm:spPr/>
    </dgm:pt>
    <dgm:pt modelId="{A3A3D893-4439-4E7D-8400-AF5B8F8C89BA}" type="pres">
      <dgm:prSet presAssocID="{0D151FED-89E8-4408-A475-012BF2CDF41C}" presName="linNode" presStyleCnt="0"/>
      <dgm:spPr/>
    </dgm:pt>
    <dgm:pt modelId="{EE9C6792-9F59-4AA6-881D-1F57DCE74ADA}" type="pres">
      <dgm:prSet presAssocID="{0D151FED-89E8-4408-A475-012BF2CDF41C}" presName="parentText" presStyleLbl="node1" presStyleIdx="3" presStyleCnt="4" custScaleX="55939">
        <dgm:presLayoutVars>
          <dgm:chMax val="1"/>
          <dgm:bulletEnabled val="1"/>
        </dgm:presLayoutVars>
      </dgm:prSet>
      <dgm:spPr/>
    </dgm:pt>
    <dgm:pt modelId="{C9BB99E1-5497-4F2B-BE86-71F8CC2DEECC}" type="pres">
      <dgm:prSet presAssocID="{0D151FED-89E8-4408-A475-012BF2CDF41C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DD923E03-E46B-4E3F-AC5D-B4E50873ECE8}" type="presOf" srcId="{E39C3082-1950-4567-826A-8134BAF6AA90}" destId="{A9572997-7DD8-4ED5-B602-4EE50ADCE7E6}" srcOrd="0" destOrd="0" presId="urn:microsoft.com/office/officeart/2005/8/layout/vList5"/>
    <dgm:cxn modelId="{70DC140D-B7BA-4D31-9A26-26854881811B}" srcId="{0D151FED-89E8-4408-A475-012BF2CDF41C}" destId="{108FD53F-8ABE-43C4-BF7A-913AE06D755C}" srcOrd="1" destOrd="0" parTransId="{49E0D724-FFA0-469D-8257-A2C47F6F4E64}" sibTransId="{077FC181-0E83-438D-A32C-A59E41FA5D25}"/>
    <dgm:cxn modelId="{2CB8120E-D9BD-48C5-AFEE-72E5A530EC69}" srcId="{CA17D42D-5775-4CB2-A582-A3DE9EA907AC}" destId="{6745E36B-3D9C-4C02-A541-6BB6CEAA8382}" srcOrd="0" destOrd="0" parTransId="{F9401FA5-6480-49F5-96FE-4BFE8385208A}" sibTransId="{668875BB-A470-46D5-A3BF-E43DC6F38170}"/>
    <dgm:cxn modelId="{805CF710-E20F-4223-8933-935BF4223137}" srcId="{63CE74FA-1A75-45E1-91D4-555EF1DF5D97}" destId="{4CC7CA19-2D48-4259-97C2-B62ABF55DF6B}" srcOrd="2" destOrd="0" parTransId="{C61DB95B-262A-4801-91A8-C0951E487A40}" sibTransId="{38536BE6-4293-40E4-B2C6-C5CF1AD75A7A}"/>
    <dgm:cxn modelId="{05647514-B618-49E3-AAB8-4754B16BB82D}" srcId="{0D151FED-89E8-4408-A475-012BF2CDF41C}" destId="{B0A20897-80B8-4187-8675-661ABC3A7FC4}" srcOrd="0" destOrd="0" parTransId="{48781605-871A-43EE-B691-3E8DA2D2A52E}" sibTransId="{26CCE9D6-2499-406F-B56C-27B7C2475D38}"/>
    <dgm:cxn modelId="{5BBD5F15-E845-4BA8-AC6F-CB2C880B62FF}" type="presOf" srcId="{AB2DD33B-DC62-4355-9F82-A6A37E91550B}" destId="{DD1614CA-18BA-4035-8DBE-6958135FD311}" srcOrd="0" destOrd="4" presId="urn:microsoft.com/office/officeart/2005/8/layout/vList5"/>
    <dgm:cxn modelId="{D1614B18-AA56-4CB8-B364-76A4249FEBA6}" type="presOf" srcId="{A58462D1-477C-4570-81EF-10A2A98E150D}" destId="{91C7AE25-C4F0-4BE9-A99D-358C9D382054}" srcOrd="0" destOrd="1" presId="urn:microsoft.com/office/officeart/2005/8/layout/vList5"/>
    <dgm:cxn modelId="{1CA2CD19-DB4E-4ACD-8169-A51E272AC6BE}" type="presOf" srcId="{C269D150-1DB4-45B3-9D44-5DA269418BEF}" destId="{A9572997-7DD8-4ED5-B602-4EE50ADCE7E6}" srcOrd="0" destOrd="1" presId="urn:microsoft.com/office/officeart/2005/8/layout/vList5"/>
    <dgm:cxn modelId="{5F18A22D-9CF0-45B2-A6D7-A5D3DF4A7A03}" srcId="{CA17D42D-5775-4CB2-A582-A3DE9EA907AC}" destId="{E7A0ED79-0E6C-4505-8773-3550E2D655B3}" srcOrd="2" destOrd="0" parTransId="{F933237B-DAAA-4784-BA0C-6341C5CBF627}" sibTransId="{BD273BAD-F8FF-44DE-88DA-83A115464F71}"/>
    <dgm:cxn modelId="{753CD830-C169-492C-B36C-B5FD4B10166C}" type="presOf" srcId="{61469DCE-457A-4958-9329-1DAEE2691E0B}" destId="{91C7AE25-C4F0-4BE9-A99D-358C9D382054}" srcOrd="0" destOrd="2" presId="urn:microsoft.com/office/officeart/2005/8/layout/vList5"/>
    <dgm:cxn modelId="{94736A3E-8EED-4995-9E55-D7B05549C8CE}" srcId="{CA17D42D-5775-4CB2-A582-A3DE9EA907AC}" destId="{AB2DD33B-DC62-4355-9F82-A6A37E91550B}" srcOrd="4" destOrd="0" parTransId="{70991C9D-8658-4548-8D71-7732F3DA22C6}" sibTransId="{F62E132E-6977-4E76-9BA3-646FA0EE4BCF}"/>
    <dgm:cxn modelId="{8211C941-0EDD-4538-8CC6-F2A2647FB2E1}" type="presOf" srcId="{F41E03FA-B55A-4F34-B934-9471FF7511E8}" destId="{DD1614CA-18BA-4035-8DBE-6958135FD311}" srcOrd="0" destOrd="3" presId="urn:microsoft.com/office/officeart/2005/8/layout/vList5"/>
    <dgm:cxn modelId="{F1ABE541-C7F2-4379-86B9-7492765B889D}" srcId="{4CC7CA19-2D48-4259-97C2-B62ABF55DF6B}" destId="{A2A1A7C1-214E-43D0-B0A5-3D945EBABA1E}" srcOrd="3" destOrd="0" parTransId="{788D95D0-28B3-4C73-8293-21BEC561CC2B}" sibTransId="{F559E18F-9FCF-4196-AEA6-93A49355620A}"/>
    <dgm:cxn modelId="{3F3FB550-8FDE-4BF4-9975-117F4D7DE2F3}" srcId="{63CE74FA-1A75-45E1-91D4-555EF1DF5D97}" destId="{0D151FED-89E8-4408-A475-012BF2CDF41C}" srcOrd="3" destOrd="0" parTransId="{3DBAEE62-21C5-46E0-BE83-5AF01FB8BFC1}" sibTransId="{F19A09F7-674E-481E-8723-09D325824488}"/>
    <dgm:cxn modelId="{4E38A053-5175-42BB-9C8B-18927B539896}" srcId="{CA17D42D-5775-4CB2-A582-A3DE9EA907AC}" destId="{F41E03FA-B55A-4F34-B934-9471FF7511E8}" srcOrd="3" destOrd="0" parTransId="{1C773E74-BA1D-427A-91A6-61B583782A56}" sibTransId="{6794B1D0-23EE-40ED-A678-7D4CA3A0647B}"/>
    <dgm:cxn modelId="{DEF3BE77-D742-4CD1-9BFF-53CF173AED55}" srcId="{4CC7CA19-2D48-4259-97C2-B62ABF55DF6B}" destId="{75873862-9EC8-4E67-880B-73EDA5F1CBE1}" srcOrd="0" destOrd="0" parTransId="{D2CFFA32-34B2-46BE-A8F0-A4B7983AD50D}" sibTransId="{98E14DF1-8869-4658-AC79-724A4D09AEA9}"/>
    <dgm:cxn modelId="{BD56EB8A-474A-4834-A347-79A28E1D7752}" type="presOf" srcId="{6745E36B-3D9C-4C02-A541-6BB6CEAA8382}" destId="{DD1614CA-18BA-4035-8DBE-6958135FD311}" srcOrd="0" destOrd="0" presId="urn:microsoft.com/office/officeart/2005/8/layout/vList5"/>
    <dgm:cxn modelId="{F256038F-C57A-4A1E-9FA2-99D6C7A9C5F2}" srcId="{5C46DBC0-0286-4C05-9B3F-9CB926EA9502}" destId="{C269D150-1DB4-45B3-9D44-5DA269418BEF}" srcOrd="1" destOrd="0" parTransId="{E0F08E07-D026-4AB4-9633-309F7D671818}" sibTransId="{48323B44-3645-4777-98FD-7150749AB2AA}"/>
    <dgm:cxn modelId="{F14B9F90-EEFB-47B1-AC1E-9522E8B50EF8}" srcId="{63CE74FA-1A75-45E1-91D4-555EF1DF5D97}" destId="{CA17D42D-5775-4CB2-A582-A3DE9EA907AC}" srcOrd="1" destOrd="0" parTransId="{565809BE-A454-4789-80B1-231FE48A897E}" sibTransId="{D5436639-7951-41F3-9285-2B6DF36B21CE}"/>
    <dgm:cxn modelId="{3FFD66A3-0C54-44B3-9606-28DFC010241C}" srcId="{63CE74FA-1A75-45E1-91D4-555EF1DF5D97}" destId="{5C46DBC0-0286-4C05-9B3F-9CB926EA9502}" srcOrd="0" destOrd="0" parTransId="{96F38EF0-A7EF-4767-9CFA-612ACE4E6DBE}" sibTransId="{DF32B208-C1B3-44C3-B1DE-2C0392B5ECE7}"/>
    <dgm:cxn modelId="{4EC77EA5-2AC7-4488-85A9-2377CD4F1AF4}" type="presOf" srcId="{E7A0ED79-0E6C-4505-8773-3550E2D655B3}" destId="{DD1614CA-18BA-4035-8DBE-6958135FD311}" srcOrd="0" destOrd="2" presId="urn:microsoft.com/office/officeart/2005/8/layout/vList5"/>
    <dgm:cxn modelId="{B2AA0AAD-ADCF-4A08-9489-FCEC5A82BC42}" type="presOf" srcId="{CA17D42D-5775-4CB2-A582-A3DE9EA907AC}" destId="{3B81ED3D-49F4-46D3-BEB3-E5A0D40AD8D8}" srcOrd="0" destOrd="0" presId="urn:microsoft.com/office/officeart/2005/8/layout/vList5"/>
    <dgm:cxn modelId="{D9D159B5-DCFA-4D01-913F-CCA55E7A25F6}" srcId="{0D151FED-89E8-4408-A475-012BF2CDF41C}" destId="{84F5460C-2B44-4D9C-8004-4B9BD62D8500}" srcOrd="2" destOrd="0" parTransId="{22026828-CF35-4EDB-ADB2-397ABEAE0899}" sibTransId="{42DEF723-1CE9-4F17-A2F2-B6A0F5AE2EAE}"/>
    <dgm:cxn modelId="{85DB21BF-60F0-47C3-AC59-E593414C2505}" type="presOf" srcId="{84F5460C-2B44-4D9C-8004-4B9BD62D8500}" destId="{C9BB99E1-5497-4F2B-BE86-71F8CC2DEECC}" srcOrd="0" destOrd="2" presId="urn:microsoft.com/office/officeart/2005/8/layout/vList5"/>
    <dgm:cxn modelId="{B92BDAC3-D155-4646-BDCC-5B540190C958}" type="presOf" srcId="{A2A1A7C1-214E-43D0-B0A5-3D945EBABA1E}" destId="{91C7AE25-C4F0-4BE9-A99D-358C9D382054}" srcOrd="0" destOrd="3" presId="urn:microsoft.com/office/officeart/2005/8/layout/vList5"/>
    <dgm:cxn modelId="{4090FCCB-6484-42D4-84D0-32290A936B28}" srcId="{4CC7CA19-2D48-4259-97C2-B62ABF55DF6B}" destId="{61469DCE-457A-4958-9329-1DAEE2691E0B}" srcOrd="2" destOrd="0" parTransId="{F5BC64CC-3ABC-4892-8E8B-039140B0F04F}" sibTransId="{D3375883-60E5-45DD-8A3F-FA229953E4C4}"/>
    <dgm:cxn modelId="{FBDB95CF-B25E-437F-90D0-E9B70948F13B}" type="presOf" srcId="{B0A20897-80B8-4187-8675-661ABC3A7FC4}" destId="{C9BB99E1-5497-4F2B-BE86-71F8CC2DEECC}" srcOrd="0" destOrd="0" presId="urn:microsoft.com/office/officeart/2005/8/layout/vList5"/>
    <dgm:cxn modelId="{AF7792D4-4373-4C2D-B8AE-D4A4124851F6}" type="presOf" srcId="{63CE74FA-1A75-45E1-91D4-555EF1DF5D97}" destId="{06903B35-DA2C-4F6B-B805-C4372C9F13BF}" srcOrd="0" destOrd="0" presId="urn:microsoft.com/office/officeart/2005/8/layout/vList5"/>
    <dgm:cxn modelId="{98604EDC-E3B5-4878-9367-0C82A8AC5850}" type="presOf" srcId="{4CC7CA19-2D48-4259-97C2-B62ABF55DF6B}" destId="{F9F31781-5F89-4EF8-BD9A-D735BCE7E209}" srcOrd="0" destOrd="0" presId="urn:microsoft.com/office/officeart/2005/8/layout/vList5"/>
    <dgm:cxn modelId="{BEE2D1E6-B99B-468E-AE39-66EAEC25BEE2}" type="presOf" srcId="{108FD53F-8ABE-43C4-BF7A-913AE06D755C}" destId="{C9BB99E1-5497-4F2B-BE86-71F8CC2DEECC}" srcOrd="0" destOrd="1" presId="urn:microsoft.com/office/officeart/2005/8/layout/vList5"/>
    <dgm:cxn modelId="{0A5BEDEB-968B-4CAC-A023-25D2088C4182}" type="presOf" srcId="{75873862-9EC8-4E67-880B-73EDA5F1CBE1}" destId="{91C7AE25-C4F0-4BE9-A99D-358C9D382054}" srcOrd="0" destOrd="0" presId="urn:microsoft.com/office/officeart/2005/8/layout/vList5"/>
    <dgm:cxn modelId="{71BC4EF4-0040-4351-8A7D-B1E1E0AB8552}" srcId="{5C46DBC0-0286-4C05-9B3F-9CB926EA9502}" destId="{E39C3082-1950-4567-826A-8134BAF6AA90}" srcOrd="0" destOrd="0" parTransId="{0E5E50CA-4CBE-4AA3-BD77-51DCAAA2E7E4}" sibTransId="{7ABCF415-001F-4D94-A2B8-0FC18F3F8C29}"/>
    <dgm:cxn modelId="{547BEAF5-D9FD-4E9B-B3EC-256951CD9DE1}" srcId="{CA17D42D-5775-4CB2-A582-A3DE9EA907AC}" destId="{2EC351C4-2E13-41CC-916E-CF636C633DE7}" srcOrd="1" destOrd="0" parTransId="{E5D1A3B5-16D8-4E63-ACCF-18BBA640C45B}" sibTransId="{F1BF7C9D-50E4-479E-9F4C-9C93515482F3}"/>
    <dgm:cxn modelId="{3473B2F7-38C7-4482-92F8-642F999C43E9}" srcId="{4CC7CA19-2D48-4259-97C2-B62ABF55DF6B}" destId="{A58462D1-477C-4570-81EF-10A2A98E150D}" srcOrd="1" destOrd="0" parTransId="{AF1C2120-47ED-429F-91F9-613F37231A26}" sibTransId="{713B517E-2520-4DF9-99BC-C2289918D1DA}"/>
    <dgm:cxn modelId="{00E442F9-5FB2-4736-800F-37CA844C90D7}" type="presOf" srcId="{5C46DBC0-0286-4C05-9B3F-9CB926EA9502}" destId="{D3F1FCB3-754F-4A4D-A4F8-C0E440464C88}" srcOrd="0" destOrd="0" presId="urn:microsoft.com/office/officeart/2005/8/layout/vList5"/>
    <dgm:cxn modelId="{6C3F38FC-0902-4144-81F9-FDDA16E443E2}" type="presOf" srcId="{2EC351C4-2E13-41CC-916E-CF636C633DE7}" destId="{DD1614CA-18BA-4035-8DBE-6958135FD311}" srcOrd="0" destOrd="1" presId="urn:microsoft.com/office/officeart/2005/8/layout/vList5"/>
    <dgm:cxn modelId="{161B7EFD-3635-4097-AD10-497C28E70E74}" type="presOf" srcId="{0D151FED-89E8-4408-A475-012BF2CDF41C}" destId="{EE9C6792-9F59-4AA6-881D-1F57DCE74ADA}" srcOrd="0" destOrd="0" presId="urn:microsoft.com/office/officeart/2005/8/layout/vList5"/>
    <dgm:cxn modelId="{2C38A0FA-CEBA-4D6B-96F2-FA0E2D1CFFA0}" type="presParOf" srcId="{06903B35-DA2C-4F6B-B805-C4372C9F13BF}" destId="{84EBDCD6-CF50-4ECC-AC24-AD89B134C861}" srcOrd="0" destOrd="0" presId="urn:microsoft.com/office/officeart/2005/8/layout/vList5"/>
    <dgm:cxn modelId="{9FD94943-3193-449A-AF50-90E627BAEA89}" type="presParOf" srcId="{84EBDCD6-CF50-4ECC-AC24-AD89B134C861}" destId="{D3F1FCB3-754F-4A4D-A4F8-C0E440464C88}" srcOrd="0" destOrd="0" presId="urn:microsoft.com/office/officeart/2005/8/layout/vList5"/>
    <dgm:cxn modelId="{5A22A58B-3D5A-4FE3-AF7D-69874749AA47}" type="presParOf" srcId="{84EBDCD6-CF50-4ECC-AC24-AD89B134C861}" destId="{A9572997-7DD8-4ED5-B602-4EE50ADCE7E6}" srcOrd="1" destOrd="0" presId="urn:microsoft.com/office/officeart/2005/8/layout/vList5"/>
    <dgm:cxn modelId="{C138DB95-23EB-41AD-9B6C-36432A665B5D}" type="presParOf" srcId="{06903B35-DA2C-4F6B-B805-C4372C9F13BF}" destId="{C30B38FF-FB0C-439B-B7B3-9280AFACE27D}" srcOrd="1" destOrd="0" presId="urn:microsoft.com/office/officeart/2005/8/layout/vList5"/>
    <dgm:cxn modelId="{0843AF63-D74E-4A3E-A387-FC16BF7FE482}" type="presParOf" srcId="{06903B35-DA2C-4F6B-B805-C4372C9F13BF}" destId="{031EC048-E660-4F87-8966-78C6C37B4765}" srcOrd="2" destOrd="0" presId="urn:microsoft.com/office/officeart/2005/8/layout/vList5"/>
    <dgm:cxn modelId="{6654F1D3-20D9-4760-B669-938A9925235C}" type="presParOf" srcId="{031EC048-E660-4F87-8966-78C6C37B4765}" destId="{3B81ED3D-49F4-46D3-BEB3-E5A0D40AD8D8}" srcOrd="0" destOrd="0" presId="urn:microsoft.com/office/officeart/2005/8/layout/vList5"/>
    <dgm:cxn modelId="{1A287A75-FC12-4E1E-A32C-D339E82B70D6}" type="presParOf" srcId="{031EC048-E660-4F87-8966-78C6C37B4765}" destId="{DD1614CA-18BA-4035-8DBE-6958135FD311}" srcOrd="1" destOrd="0" presId="urn:microsoft.com/office/officeart/2005/8/layout/vList5"/>
    <dgm:cxn modelId="{D3F68766-0B4A-483B-A692-2D75A2513E18}" type="presParOf" srcId="{06903B35-DA2C-4F6B-B805-C4372C9F13BF}" destId="{C8C2330A-6E13-421F-85BE-8AD248D64660}" srcOrd="3" destOrd="0" presId="urn:microsoft.com/office/officeart/2005/8/layout/vList5"/>
    <dgm:cxn modelId="{F6FDFFF5-F13F-4EB4-BBFB-D98333C6E952}" type="presParOf" srcId="{06903B35-DA2C-4F6B-B805-C4372C9F13BF}" destId="{801D6E7E-F54A-4EEE-BD6C-E419C00D0805}" srcOrd="4" destOrd="0" presId="urn:microsoft.com/office/officeart/2005/8/layout/vList5"/>
    <dgm:cxn modelId="{6A806DDF-83C7-4E8D-BA86-4689602893EE}" type="presParOf" srcId="{801D6E7E-F54A-4EEE-BD6C-E419C00D0805}" destId="{F9F31781-5F89-4EF8-BD9A-D735BCE7E209}" srcOrd="0" destOrd="0" presId="urn:microsoft.com/office/officeart/2005/8/layout/vList5"/>
    <dgm:cxn modelId="{CFA85810-F586-4DF4-8951-C26B4F92993A}" type="presParOf" srcId="{801D6E7E-F54A-4EEE-BD6C-E419C00D0805}" destId="{91C7AE25-C4F0-4BE9-A99D-358C9D382054}" srcOrd="1" destOrd="0" presId="urn:microsoft.com/office/officeart/2005/8/layout/vList5"/>
    <dgm:cxn modelId="{996093D1-00B6-4479-8113-B3E917752BC8}" type="presParOf" srcId="{06903B35-DA2C-4F6B-B805-C4372C9F13BF}" destId="{D7CA3AF6-112C-4F75-AF7B-9E177D6341B0}" srcOrd="5" destOrd="0" presId="urn:microsoft.com/office/officeart/2005/8/layout/vList5"/>
    <dgm:cxn modelId="{DEA7580D-226A-4CE0-951A-4163D78BD5D5}" type="presParOf" srcId="{06903B35-DA2C-4F6B-B805-C4372C9F13BF}" destId="{A3A3D893-4439-4E7D-8400-AF5B8F8C89BA}" srcOrd="6" destOrd="0" presId="urn:microsoft.com/office/officeart/2005/8/layout/vList5"/>
    <dgm:cxn modelId="{E9800951-AA29-4EC0-81BF-80800CE38DF0}" type="presParOf" srcId="{A3A3D893-4439-4E7D-8400-AF5B8F8C89BA}" destId="{EE9C6792-9F59-4AA6-881D-1F57DCE74ADA}" srcOrd="0" destOrd="0" presId="urn:microsoft.com/office/officeart/2005/8/layout/vList5"/>
    <dgm:cxn modelId="{2B38CE08-10A6-4DCA-9DC1-3BFC9A716C9A}" type="presParOf" srcId="{A3A3D893-4439-4E7D-8400-AF5B8F8C89BA}" destId="{C9BB99E1-5497-4F2B-BE86-71F8CC2DEEC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CE74FA-1A75-45E1-91D4-555EF1DF5D9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46DBC0-0286-4C05-9B3F-9CB926EA9502}">
      <dgm:prSet phldrT="[Texto]" custT="1"/>
      <dgm:spPr/>
      <dgm:t>
        <a:bodyPr/>
        <a:lstStyle/>
        <a:p>
          <a:r>
            <a:rPr lang="es-EC" sz="1100" dirty="0"/>
            <a:t>Extracción y análisis de datos</a:t>
          </a:r>
          <a:endParaRPr lang="en-US" sz="1100" dirty="0"/>
        </a:p>
      </dgm:t>
    </dgm:pt>
    <dgm:pt modelId="{96F38EF0-A7EF-4767-9CFA-612ACE4E6DBE}" type="parTrans" cxnId="{3FFD66A3-0C54-44B3-9606-28DFC010241C}">
      <dgm:prSet/>
      <dgm:spPr/>
      <dgm:t>
        <a:bodyPr/>
        <a:lstStyle/>
        <a:p>
          <a:endParaRPr lang="en-US" sz="1100"/>
        </a:p>
      </dgm:t>
    </dgm:pt>
    <dgm:pt modelId="{DF32B208-C1B3-44C3-B1DE-2C0392B5ECE7}" type="sibTrans" cxnId="{3FFD66A3-0C54-44B3-9606-28DFC010241C}">
      <dgm:prSet/>
      <dgm:spPr/>
      <dgm:t>
        <a:bodyPr/>
        <a:lstStyle/>
        <a:p>
          <a:endParaRPr lang="en-US" sz="1100"/>
        </a:p>
      </dgm:t>
    </dgm:pt>
    <dgm:pt modelId="{E39C3082-1950-4567-826A-8134BAF6AA90}">
      <dgm:prSet phldrT="[Texto]" custT="1"/>
      <dgm:spPr/>
      <dgm:t>
        <a:bodyPr/>
        <a:lstStyle/>
        <a:p>
          <a:pPr>
            <a:buFont typeface="+mj-lt"/>
            <a:buAutoNum type="arabicPeriod"/>
          </a:pPr>
          <a:r>
            <a:rPr lang="es-MX" sz="1100" dirty="0"/>
            <a:t>Usos ancestrales</a:t>
          </a:r>
          <a:endParaRPr lang="en-US" sz="1100" dirty="0"/>
        </a:p>
      </dgm:t>
    </dgm:pt>
    <dgm:pt modelId="{0E5E50CA-4CBE-4AA3-BD77-51DCAAA2E7E4}" type="parTrans" cxnId="{71BC4EF4-0040-4351-8A7D-B1E1E0AB8552}">
      <dgm:prSet/>
      <dgm:spPr/>
      <dgm:t>
        <a:bodyPr/>
        <a:lstStyle/>
        <a:p>
          <a:endParaRPr lang="en-US" sz="1100"/>
        </a:p>
      </dgm:t>
    </dgm:pt>
    <dgm:pt modelId="{7ABCF415-001F-4D94-A2B8-0FC18F3F8C29}" type="sibTrans" cxnId="{71BC4EF4-0040-4351-8A7D-B1E1E0AB8552}">
      <dgm:prSet/>
      <dgm:spPr/>
      <dgm:t>
        <a:bodyPr/>
        <a:lstStyle/>
        <a:p>
          <a:endParaRPr lang="en-US" sz="1100"/>
        </a:p>
      </dgm:t>
    </dgm:pt>
    <dgm:pt modelId="{CA17D42D-5775-4CB2-A582-A3DE9EA907AC}">
      <dgm:prSet phldrT="[Texto]" custT="1"/>
      <dgm:spPr/>
      <dgm:t>
        <a:bodyPr/>
        <a:lstStyle/>
        <a:p>
          <a:r>
            <a:rPr lang="es-EC" sz="1100" dirty="0"/>
            <a:t>Análisis estadístico</a:t>
          </a:r>
          <a:endParaRPr lang="en-US" sz="1100" dirty="0"/>
        </a:p>
      </dgm:t>
    </dgm:pt>
    <dgm:pt modelId="{565809BE-A454-4789-80B1-231FE48A897E}" type="parTrans" cxnId="{F14B9F90-EEFB-47B1-AC1E-9522E8B50EF8}">
      <dgm:prSet/>
      <dgm:spPr/>
      <dgm:t>
        <a:bodyPr/>
        <a:lstStyle/>
        <a:p>
          <a:endParaRPr lang="en-US" sz="1100"/>
        </a:p>
      </dgm:t>
    </dgm:pt>
    <dgm:pt modelId="{D5436639-7951-41F3-9285-2B6DF36B21CE}" type="sibTrans" cxnId="{F14B9F90-EEFB-47B1-AC1E-9522E8B50EF8}">
      <dgm:prSet/>
      <dgm:spPr/>
      <dgm:t>
        <a:bodyPr/>
        <a:lstStyle/>
        <a:p>
          <a:endParaRPr lang="en-US" sz="1100"/>
        </a:p>
      </dgm:t>
    </dgm:pt>
    <dgm:pt modelId="{6745E36B-3D9C-4C02-A541-6BB6CEAA8382}">
      <dgm:prSet phldrT="[Texto]" custT="1"/>
      <dgm:spPr/>
      <dgm:t>
        <a:bodyPr/>
        <a:lstStyle/>
        <a:p>
          <a:r>
            <a:rPr lang="es-EC" sz="1100" dirty="0"/>
            <a:t>Estadística descriptiva enfocada en frecuencias</a:t>
          </a:r>
          <a:endParaRPr lang="en-US" sz="1100" dirty="0"/>
        </a:p>
      </dgm:t>
    </dgm:pt>
    <dgm:pt modelId="{F9401FA5-6480-49F5-96FE-4BFE8385208A}" type="parTrans" cxnId="{2CB8120E-D9BD-48C5-AFEE-72E5A530EC69}">
      <dgm:prSet/>
      <dgm:spPr/>
      <dgm:t>
        <a:bodyPr/>
        <a:lstStyle/>
        <a:p>
          <a:endParaRPr lang="en-US" sz="1100"/>
        </a:p>
      </dgm:t>
    </dgm:pt>
    <dgm:pt modelId="{668875BB-A470-46D5-A3BF-E43DC6F38170}" type="sibTrans" cxnId="{2CB8120E-D9BD-48C5-AFEE-72E5A530EC69}">
      <dgm:prSet/>
      <dgm:spPr/>
      <dgm:t>
        <a:bodyPr/>
        <a:lstStyle/>
        <a:p>
          <a:endParaRPr lang="en-US" sz="1100"/>
        </a:p>
      </dgm:t>
    </dgm:pt>
    <dgm:pt modelId="{323493BB-FC13-4FD3-8431-6F7D9229C70B}">
      <dgm:prSet phldrT="[Texto]" custT="1"/>
      <dgm:spPr/>
      <dgm:t>
        <a:bodyPr/>
        <a:lstStyle/>
        <a:p>
          <a:pPr>
            <a:buFont typeface="+mj-lt"/>
            <a:buAutoNum type="arabicPeriod"/>
          </a:pPr>
          <a:r>
            <a:rPr lang="es-MX" sz="1100" dirty="0"/>
            <a:t>Aplicaciones del mucílago como biopolímero</a:t>
          </a:r>
          <a:endParaRPr lang="en-US" sz="1100" dirty="0"/>
        </a:p>
      </dgm:t>
    </dgm:pt>
    <dgm:pt modelId="{7837EEE0-6930-4093-BA2F-931CE4C219C6}" type="parTrans" cxnId="{851E9683-8C78-453D-9F14-CCBE4DAE1AF8}">
      <dgm:prSet/>
      <dgm:spPr/>
      <dgm:t>
        <a:bodyPr/>
        <a:lstStyle/>
        <a:p>
          <a:endParaRPr lang="en-US" sz="1100"/>
        </a:p>
      </dgm:t>
    </dgm:pt>
    <dgm:pt modelId="{0A0AB140-301B-4008-91BB-61F634A186DC}" type="sibTrans" cxnId="{851E9683-8C78-453D-9F14-CCBE4DAE1AF8}">
      <dgm:prSet/>
      <dgm:spPr/>
      <dgm:t>
        <a:bodyPr/>
        <a:lstStyle/>
        <a:p>
          <a:endParaRPr lang="en-US" sz="1100"/>
        </a:p>
      </dgm:t>
    </dgm:pt>
    <dgm:pt modelId="{AE2A17DA-CCEA-4DFD-A1F0-8AD2850FACB7}">
      <dgm:prSet phldrT="[Texto]" custT="1"/>
      <dgm:spPr/>
      <dgm:t>
        <a:bodyPr/>
        <a:lstStyle/>
        <a:p>
          <a:pPr>
            <a:buFont typeface="+mj-lt"/>
            <a:buAutoNum type="arabicPeriod"/>
          </a:pPr>
          <a:r>
            <a:rPr lang="es-MX" sz="1100" dirty="0"/>
            <a:t>Métodos de extracción y caracterización del mucílago</a:t>
          </a:r>
          <a:endParaRPr lang="en-US" sz="1100" dirty="0"/>
        </a:p>
      </dgm:t>
    </dgm:pt>
    <dgm:pt modelId="{1ED69007-05BB-455E-BBD9-0DF1A504144D}" type="parTrans" cxnId="{B1083824-7BC9-4C1B-BC4F-8062D845DE8D}">
      <dgm:prSet/>
      <dgm:spPr/>
      <dgm:t>
        <a:bodyPr/>
        <a:lstStyle/>
        <a:p>
          <a:endParaRPr lang="en-US" sz="1100"/>
        </a:p>
      </dgm:t>
    </dgm:pt>
    <dgm:pt modelId="{CF185E79-F4ED-4A12-85CD-2A2F30153F13}" type="sibTrans" cxnId="{B1083824-7BC9-4C1B-BC4F-8062D845DE8D}">
      <dgm:prSet/>
      <dgm:spPr/>
      <dgm:t>
        <a:bodyPr/>
        <a:lstStyle/>
        <a:p>
          <a:endParaRPr lang="en-US" sz="1100"/>
        </a:p>
      </dgm:t>
    </dgm:pt>
    <dgm:pt modelId="{06903B35-DA2C-4F6B-B805-C4372C9F13BF}" type="pres">
      <dgm:prSet presAssocID="{63CE74FA-1A75-45E1-91D4-555EF1DF5D97}" presName="Name0" presStyleCnt="0">
        <dgm:presLayoutVars>
          <dgm:dir/>
          <dgm:animLvl val="lvl"/>
          <dgm:resizeHandles val="exact"/>
        </dgm:presLayoutVars>
      </dgm:prSet>
      <dgm:spPr/>
    </dgm:pt>
    <dgm:pt modelId="{84EBDCD6-CF50-4ECC-AC24-AD89B134C861}" type="pres">
      <dgm:prSet presAssocID="{5C46DBC0-0286-4C05-9B3F-9CB926EA9502}" presName="linNode" presStyleCnt="0"/>
      <dgm:spPr/>
    </dgm:pt>
    <dgm:pt modelId="{D3F1FCB3-754F-4A4D-A4F8-C0E440464C88}" type="pres">
      <dgm:prSet presAssocID="{5C46DBC0-0286-4C05-9B3F-9CB926EA9502}" presName="parentText" presStyleLbl="node1" presStyleIdx="0" presStyleCnt="2" custScaleX="55939">
        <dgm:presLayoutVars>
          <dgm:chMax val="1"/>
          <dgm:bulletEnabled val="1"/>
        </dgm:presLayoutVars>
      </dgm:prSet>
      <dgm:spPr/>
    </dgm:pt>
    <dgm:pt modelId="{A9572997-7DD8-4ED5-B602-4EE50ADCE7E6}" type="pres">
      <dgm:prSet presAssocID="{5C46DBC0-0286-4C05-9B3F-9CB926EA9502}" presName="descendantText" presStyleLbl="alignAccFollowNode1" presStyleIdx="0" presStyleCnt="2">
        <dgm:presLayoutVars>
          <dgm:bulletEnabled val="1"/>
        </dgm:presLayoutVars>
      </dgm:prSet>
      <dgm:spPr/>
    </dgm:pt>
    <dgm:pt modelId="{C30B38FF-FB0C-439B-B7B3-9280AFACE27D}" type="pres">
      <dgm:prSet presAssocID="{DF32B208-C1B3-44C3-B1DE-2C0392B5ECE7}" presName="sp" presStyleCnt="0"/>
      <dgm:spPr/>
    </dgm:pt>
    <dgm:pt modelId="{031EC048-E660-4F87-8966-78C6C37B4765}" type="pres">
      <dgm:prSet presAssocID="{CA17D42D-5775-4CB2-A582-A3DE9EA907AC}" presName="linNode" presStyleCnt="0"/>
      <dgm:spPr/>
    </dgm:pt>
    <dgm:pt modelId="{3B81ED3D-49F4-46D3-BEB3-E5A0D40AD8D8}" type="pres">
      <dgm:prSet presAssocID="{CA17D42D-5775-4CB2-A582-A3DE9EA907AC}" presName="parentText" presStyleLbl="node1" presStyleIdx="1" presStyleCnt="2" custScaleX="55939">
        <dgm:presLayoutVars>
          <dgm:chMax val="1"/>
          <dgm:bulletEnabled val="1"/>
        </dgm:presLayoutVars>
      </dgm:prSet>
      <dgm:spPr/>
    </dgm:pt>
    <dgm:pt modelId="{DD1614CA-18BA-4035-8DBE-6958135FD311}" type="pres">
      <dgm:prSet presAssocID="{CA17D42D-5775-4CB2-A582-A3DE9EA907AC}" presName="descendantText" presStyleLbl="alignAccFollowNode1" presStyleIdx="1" presStyleCnt="2" custLinFactNeighborY="0">
        <dgm:presLayoutVars>
          <dgm:bulletEnabled val="1"/>
        </dgm:presLayoutVars>
      </dgm:prSet>
      <dgm:spPr/>
    </dgm:pt>
  </dgm:ptLst>
  <dgm:cxnLst>
    <dgm:cxn modelId="{DD923E03-E46B-4E3F-AC5D-B4E50873ECE8}" type="presOf" srcId="{E39C3082-1950-4567-826A-8134BAF6AA90}" destId="{A9572997-7DD8-4ED5-B602-4EE50ADCE7E6}" srcOrd="0" destOrd="0" presId="urn:microsoft.com/office/officeart/2005/8/layout/vList5"/>
    <dgm:cxn modelId="{2CB8120E-D9BD-48C5-AFEE-72E5A530EC69}" srcId="{CA17D42D-5775-4CB2-A582-A3DE9EA907AC}" destId="{6745E36B-3D9C-4C02-A541-6BB6CEAA8382}" srcOrd="0" destOrd="0" parTransId="{F9401FA5-6480-49F5-96FE-4BFE8385208A}" sibTransId="{668875BB-A470-46D5-A3BF-E43DC6F38170}"/>
    <dgm:cxn modelId="{B1083824-7BC9-4C1B-BC4F-8062D845DE8D}" srcId="{5C46DBC0-0286-4C05-9B3F-9CB926EA9502}" destId="{AE2A17DA-CCEA-4DFD-A1F0-8AD2850FACB7}" srcOrd="2" destOrd="0" parTransId="{1ED69007-05BB-455E-BBD9-0DF1A504144D}" sibTransId="{CF185E79-F4ED-4A12-85CD-2A2F30153F13}"/>
    <dgm:cxn modelId="{851E9683-8C78-453D-9F14-CCBE4DAE1AF8}" srcId="{5C46DBC0-0286-4C05-9B3F-9CB926EA9502}" destId="{323493BB-FC13-4FD3-8431-6F7D9229C70B}" srcOrd="1" destOrd="0" parTransId="{7837EEE0-6930-4093-BA2F-931CE4C219C6}" sibTransId="{0A0AB140-301B-4008-91BB-61F634A186DC}"/>
    <dgm:cxn modelId="{BD56EB8A-474A-4834-A347-79A28E1D7752}" type="presOf" srcId="{6745E36B-3D9C-4C02-A541-6BB6CEAA8382}" destId="{DD1614CA-18BA-4035-8DBE-6958135FD311}" srcOrd="0" destOrd="0" presId="urn:microsoft.com/office/officeart/2005/8/layout/vList5"/>
    <dgm:cxn modelId="{F14B9F90-EEFB-47B1-AC1E-9522E8B50EF8}" srcId="{63CE74FA-1A75-45E1-91D4-555EF1DF5D97}" destId="{CA17D42D-5775-4CB2-A582-A3DE9EA907AC}" srcOrd="1" destOrd="0" parTransId="{565809BE-A454-4789-80B1-231FE48A897E}" sibTransId="{D5436639-7951-41F3-9285-2B6DF36B21CE}"/>
    <dgm:cxn modelId="{3FFD66A3-0C54-44B3-9606-28DFC010241C}" srcId="{63CE74FA-1A75-45E1-91D4-555EF1DF5D97}" destId="{5C46DBC0-0286-4C05-9B3F-9CB926EA9502}" srcOrd="0" destOrd="0" parTransId="{96F38EF0-A7EF-4767-9CFA-612ACE4E6DBE}" sibTransId="{DF32B208-C1B3-44C3-B1DE-2C0392B5ECE7}"/>
    <dgm:cxn modelId="{B2AA0AAD-ADCF-4A08-9489-FCEC5A82BC42}" type="presOf" srcId="{CA17D42D-5775-4CB2-A582-A3DE9EA907AC}" destId="{3B81ED3D-49F4-46D3-BEB3-E5A0D40AD8D8}" srcOrd="0" destOrd="0" presId="urn:microsoft.com/office/officeart/2005/8/layout/vList5"/>
    <dgm:cxn modelId="{66574DCC-A45A-445A-807E-82161FED7E68}" type="presOf" srcId="{AE2A17DA-CCEA-4DFD-A1F0-8AD2850FACB7}" destId="{A9572997-7DD8-4ED5-B602-4EE50ADCE7E6}" srcOrd="0" destOrd="2" presId="urn:microsoft.com/office/officeart/2005/8/layout/vList5"/>
    <dgm:cxn modelId="{AF7792D4-4373-4C2D-B8AE-D4A4124851F6}" type="presOf" srcId="{63CE74FA-1A75-45E1-91D4-555EF1DF5D97}" destId="{06903B35-DA2C-4F6B-B805-C4372C9F13BF}" srcOrd="0" destOrd="0" presId="urn:microsoft.com/office/officeart/2005/8/layout/vList5"/>
    <dgm:cxn modelId="{58797AE8-BB7A-4CC7-895C-15D8E08DCB6F}" type="presOf" srcId="{323493BB-FC13-4FD3-8431-6F7D9229C70B}" destId="{A9572997-7DD8-4ED5-B602-4EE50ADCE7E6}" srcOrd="0" destOrd="1" presId="urn:microsoft.com/office/officeart/2005/8/layout/vList5"/>
    <dgm:cxn modelId="{71BC4EF4-0040-4351-8A7D-B1E1E0AB8552}" srcId="{5C46DBC0-0286-4C05-9B3F-9CB926EA9502}" destId="{E39C3082-1950-4567-826A-8134BAF6AA90}" srcOrd="0" destOrd="0" parTransId="{0E5E50CA-4CBE-4AA3-BD77-51DCAAA2E7E4}" sibTransId="{7ABCF415-001F-4D94-A2B8-0FC18F3F8C29}"/>
    <dgm:cxn modelId="{00E442F9-5FB2-4736-800F-37CA844C90D7}" type="presOf" srcId="{5C46DBC0-0286-4C05-9B3F-9CB926EA9502}" destId="{D3F1FCB3-754F-4A4D-A4F8-C0E440464C88}" srcOrd="0" destOrd="0" presId="urn:microsoft.com/office/officeart/2005/8/layout/vList5"/>
    <dgm:cxn modelId="{2C38A0FA-CEBA-4D6B-96F2-FA0E2D1CFFA0}" type="presParOf" srcId="{06903B35-DA2C-4F6B-B805-C4372C9F13BF}" destId="{84EBDCD6-CF50-4ECC-AC24-AD89B134C861}" srcOrd="0" destOrd="0" presId="urn:microsoft.com/office/officeart/2005/8/layout/vList5"/>
    <dgm:cxn modelId="{9FD94943-3193-449A-AF50-90E627BAEA89}" type="presParOf" srcId="{84EBDCD6-CF50-4ECC-AC24-AD89B134C861}" destId="{D3F1FCB3-754F-4A4D-A4F8-C0E440464C88}" srcOrd="0" destOrd="0" presId="urn:microsoft.com/office/officeart/2005/8/layout/vList5"/>
    <dgm:cxn modelId="{5A22A58B-3D5A-4FE3-AF7D-69874749AA47}" type="presParOf" srcId="{84EBDCD6-CF50-4ECC-AC24-AD89B134C861}" destId="{A9572997-7DD8-4ED5-B602-4EE50ADCE7E6}" srcOrd="1" destOrd="0" presId="urn:microsoft.com/office/officeart/2005/8/layout/vList5"/>
    <dgm:cxn modelId="{C138DB95-23EB-41AD-9B6C-36432A665B5D}" type="presParOf" srcId="{06903B35-DA2C-4F6B-B805-C4372C9F13BF}" destId="{C30B38FF-FB0C-439B-B7B3-9280AFACE27D}" srcOrd="1" destOrd="0" presId="urn:microsoft.com/office/officeart/2005/8/layout/vList5"/>
    <dgm:cxn modelId="{0843AF63-D74E-4A3E-A387-FC16BF7FE482}" type="presParOf" srcId="{06903B35-DA2C-4F6B-B805-C4372C9F13BF}" destId="{031EC048-E660-4F87-8966-78C6C37B4765}" srcOrd="2" destOrd="0" presId="urn:microsoft.com/office/officeart/2005/8/layout/vList5"/>
    <dgm:cxn modelId="{6654F1D3-20D9-4760-B669-938A9925235C}" type="presParOf" srcId="{031EC048-E660-4F87-8966-78C6C37B4765}" destId="{3B81ED3D-49F4-46D3-BEB3-E5A0D40AD8D8}" srcOrd="0" destOrd="0" presId="urn:microsoft.com/office/officeart/2005/8/layout/vList5"/>
    <dgm:cxn modelId="{1A287A75-FC12-4E1E-A32C-D339E82B70D6}" type="presParOf" srcId="{031EC048-E660-4F87-8966-78C6C37B4765}" destId="{DD1614CA-18BA-4035-8DBE-6958135FD31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A44B2F-B0CD-4690-B489-F971F3069A33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DD7EFA8-F1F1-4E0E-B110-380CD3A7236F}">
      <dgm:prSet phldrT="[Texto]" custT="1"/>
      <dgm:spPr/>
      <dgm:t>
        <a:bodyPr/>
        <a:lstStyle/>
        <a:p>
          <a:r>
            <a:rPr lang="es-EC" sz="900" i="1" dirty="0"/>
            <a:t>Cordia dichotoma </a:t>
          </a:r>
          <a:r>
            <a:rPr lang="es-EC" sz="900" dirty="0"/>
            <a:t>G. Forst</a:t>
          </a:r>
          <a:endParaRPr lang="en-US" sz="900" dirty="0"/>
        </a:p>
      </dgm:t>
    </dgm:pt>
    <dgm:pt modelId="{EB23905C-85C2-4536-BE1B-B0114C1A4EE4}" type="parTrans" cxnId="{B4A2575B-A600-4715-B9CB-2A2AAA6A671F}">
      <dgm:prSet/>
      <dgm:spPr/>
      <dgm:t>
        <a:bodyPr/>
        <a:lstStyle/>
        <a:p>
          <a:endParaRPr lang="en-US" sz="900"/>
        </a:p>
      </dgm:t>
    </dgm:pt>
    <dgm:pt modelId="{15CBF9F6-F399-4A13-9496-C394736D574A}" type="sibTrans" cxnId="{B4A2575B-A600-4715-B9CB-2A2AAA6A671F}">
      <dgm:prSet/>
      <dgm:spPr/>
      <dgm:t>
        <a:bodyPr/>
        <a:lstStyle/>
        <a:p>
          <a:endParaRPr lang="en-US" sz="900"/>
        </a:p>
      </dgm:t>
    </dgm:pt>
    <dgm:pt modelId="{FB8E9170-7ABC-4E11-A158-3BB623D4BCFF}">
      <dgm:prSet phldrT="[Texto]" custT="1"/>
      <dgm:spPr/>
      <dgm:t>
        <a:bodyPr/>
        <a:lstStyle/>
        <a:p>
          <a:r>
            <a:rPr lang="es-EC" sz="900" i="1" dirty="0"/>
            <a:t>Cordia obliqua </a:t>
          </a:r>
          <a:r>
            <a:rPr lang="es-EC" sz="900" i="0" dirty="0"/>
            <a:t>Willd</a:t>
          </a:r>
          <a:endParaRPr lang="en-US" sz="900" i="1" dirty="0"/>
        </a:p>
      </dgm:t>
    </dgm:pt>
    <dgm:pt modelId="{72686A7A-89C6-4A20-8A37-38D0C0947846}" type="parTrans" cxnId="{43F41C77-FE51-4D8E-8A2C-D4CF75B01B06}">
      <dgm:prSet/>
      <dgm:spPr/>
      <dgm:t>
        <a:bodyPr/>
        <a:lstStyle/>
        <a:p>
          <a:endParaRPr lang="en-US" sz="900"/>
        </a:p>
      </dgm:t>
    </dgm:pt>
    <dgm:pt modelId="{910C64CC-9513-4C70-8CD8-122417229288}" type="sibTrans" cxnId="{43F41C77-FE51-4D8E-8A2C-D4CF75B01B06}">
      <dgm:prSet/>
      <dgm:spPr/>
      <dgm:t>
        <a:bodyPr/>
        <a:lstStyle/>
        <a:p>
          <a:endParaRPr lang="en-US" sz="900"/>
        </a:p>
      </dgm:t>
    </dgm:pt>
    <dgm:pt modelId="{77BF8AE6-5508-42E5-BCFF-86EE85E603D2}">
      <dgm:prSet phldrT="[Texto]" custT="1"/>
      <dgm:spPr/>
      <dgm:t>
        <a:bodyPr/>
        <a:lstStyle/>
        <a:p>
          <a:r>
            <a:rPr lang="es-EC" sz="900" i="1" dirty="0"/>
            <a:t>Cordia myxa </a:t>
          </a:r>
          <a:r>
            <a:rPr lang="es-EC" sz="900" i="0" dirty="0"/>
            <a:t>L.</a:t>
          </a:r>
          <a:endParaRPr lang="en-US" sz="900" i="1" dirty="0"/>
        </a:p>
      </dgm:t>
    </dgm:pt>
    <dgm:pt modelId="{DD10C485-3051-4B1E-AA01-D76953968476}" type="parTrans" cxnId="{E32142A5-DCD0-4203-B4F4-BC36613BE239}">
      <dgm:prSet/>
      <dgm:spPr/>
      <dgm:t>
        <a:bodyPr/>
        <a:lstStyle/>
        <a:p>
          <a:endParaRPr lang="en-US" sz="900"/>
        </a:p>
      </dgm:t>
    </dgm:pt>
    <dgm:pt modelId="{D8F15C04-0819-4330-928F-83A5F12F987D}" type="sibTrans" cxnId="{E32142A5-DCD0-4203-B4F4-BC36613BE239}">
      <dgm:prSet/>
      <dgm:spPr/>
      <dgm:t>
        <a:bodyPr/>
        <a:lstStyle/>
        <a:p>
          <a:endParaRPr lang="en-US" sz="900"/>
        </a:p>
      </dgm:t>
    </dgm:pt>
    <dgm:pt modelId="{DD315C55-99AA-43A6-AAE3-F8E2D08119DB}">
      <dgm:prSet phldrT="[Texto]" custT="1"/>
      <dgm:spPr/>
      <dgm:t>
        <a:bodyPr/>
        <a:lstStyle/>
        <a:p>
          <a:r>
            <a:rPr lang="es-EC" sz="900" i="1" dirty="0"/>
            <a:t>Cordia </a:t>
          </a:r>
          <a:r>
            <a:rPr lang="es-EC" sz="900" i="1" dirty="0" err="1"/>
            <a:t>sebestena</a:t>
          </a:r>
          <a:r>
            <a:rPr lang="es-EC" sz="900" i="1" dirty="0"/>
            <a:t> </a:t>
          </a:r>
          <a:r>
            <a:rPr lang="es-EC" sz="900" i="0" dirty="0" err="1"/>
            <a:t>Forssk</a:t>
          </a:r>
          <a:endParaRPr lang="en-US" sz="900" i="1" dirty="0"/>
        </a:p>
      </dgm:t>
    </dgm:pt>
    <dgm:pt modelId="{CEBFCB92-350F-4C49-B4B1-C365C73F1B35}" type="parTrans" cxnId="{2B147E96-1570-4203-9859-A76AF49AF409}">
      <dgm:prSet/>
      <dgm:spPr/>
      <dgm:t>
        <a:bodyPr/>
        <a:lstStyle/>
        <a:p>
          <a:endParaRPr lang="en-US" sz="900"/>
        </a:p>
      </dgm:t>
    </dgm:pt>
    <dgm:pt modelId="{7F744FFE-CABF-4030-8299-559C4B5E7853}" type="sibTrans" cxnId="{2B147E96-1570-4203-9859-A76AF49AF409}">
      <dgm:prSet/>
      <dgm:spPr/>
      <dgm:t>
        <a:bodyPr/>
        <a:lstStyle/>
        <a:p>
          <a:endParaRPr lang="en-US" sz="900"/>
        </a:p>
      </dgm:t>
    </dgm:pt>
    <dgm:pt modelId="{E8CC2441-1C69-400A-9822-E6A17E645DBE}">
      <dgm:prSet phldrT="[Texto]" custT="1"/>
      <dgm:spPr/>
      <dgm:t>
        <a:bodyPr/>
        <a:lstStyle/>
        <a:p>
          <a:r>
            <a:rPr lang="es-EC" sz="900" i="1" dirty="0"/>
            <a:t>Cordia africana </a:t>
          </a:r>
          <a:r>
            <a:rPr lang="es-EC" sz="900" i="0" dirty="0"/>
            <a:t>Lam.</a:t>
          </a:r>
          <a:endParaRPr lang="en-US" sz="900" i="1" dirty="0"/>
        </a:p>
      </dgm:t>
    </dgm:pt>
    <dgm:pt modelId="{23D161FF-FE06-485F-9BF1-95E5424E783C}" type="parTrans" cxnId="{0622007E-FB87-48A9-9561-214AE0303FCB}">
      <dgm:prSet/>
      <dgm:spPr/>
      <dgm:t>
        <a:bodyPr/>
        <a:lstStyle/>
        <a:p>
          <a:endParaRPr lang="en-US" sz="900"/>
        </a:p>
      </dgm:t>
    </dgm:pt>
    <dgm:pt modelId="{D8EA9A14-4738-4E4B-A5F1-B60B09E7328D}" type="sibTrans" cxnId="{0622007E-FB87-48A9-9561-214AE0303FCB}">
      <dgm:prSet/>
      <dgm:spPr/>
      <dgm:t>
        <a:bodyPr/>
        <a:lstStyle/>
        <a:p>
          <a:endParaRPr lang="en-US" sz="900"/>
        </a:p>
      </dgm:t>
    </dgm:pt>
    <dgm:pt modelId="{D176532E-5591-4960-A9E1-177A72917027}">
      <dgm:prSet phldrT="[Texto]" custT="1"/>
      <dgm:spPr/>
      <dgm:t>
        <a:bodyPr/>
        <a:lstStyle/>
        <a:p>
          <a:r>
            <a:rPr lang="es-EC" sz="900" i="1" dirty="0"/>
            <a:t>Cordia </a:t>
          </a:r>
          <a:r>
            <a:rPr lang="es-EC" sz="900" i="1" dirty="0" err="1"/>
            <a:t>abyssinica</a:t>
          </a:r>
          <a:r>
            <a:rPr lang="es-EC" sz="900" i="1" dirty="0"/>
            <a:t> </a:t>
          </a:r>
          <a:r>
            <a:rPr lang="es-EC" sz="900" i="0" dirty="0"/>
            <a:t>R. Br.</a:t>
          </a:r>
          <a:endParaRPr lang="en-US" sz="900" i="1" dirty="0"/>
        </a:p>
      </dgm:t>
    </dgm:pt>
    <dgm:pt modelId="{60B3369F-6ED7-4592-A470-2E1D7B5B71FF}" type="parTrans" cxnId="{C337730F-8568-4D6F-8112-3E7FCD0F833E}">
      <dgm:prSet/>
      <dgm:spPr/>
      <dgm:t>
        <a:bodyPr/>
        <a:lstStyle/>
        <a:p>
          <a:endParaRPr lang="en-US" sz="900"/>
        </a:p>
      </dgm:t>
    </dgm:pt>
    <dgm:pt modelId="{B2C45CA6-A735-4C76-8056-13CAE041A528}" type="sibTrans" cxnId="{C337730F-8568-4D6F-8112-3E7FCD0F833E}">
      <dgm:prSet/>
      <dgm:spPr/>
      <dgm:t>
        <a:bodyPr/>
        <a:lstStyle/>
        <a:p>
          <a:endParaRPr lang="en-US" sz="900"/>
        </a:p>
      </dgm:t>
    </dgm:pt>
    <dgm:pt modelId="{7270F916-1BA9-4AB3-8BFD-6341039E8AF5}">
      <dgm:prSet custT="1"/>
      <dgm:spPr/>
      <dgm:t>
        <a:bodyPr/>
        <a:lstStyle/>
        <a:p>
          <a:r>
            <a:rPr lang="es-EC" sz="900" i="1" dirty="0"/>
            <a:t>Cordia </a:t>
          </a:r>
          <a:r>
            <a:rPr lang="es-EC" sz="900" i="1" dirty="0" err="1"/>
            <a:t>sinensis</a:t>
          </a:r>
          <a:r>
            <a:rPr lang="es-EC" sz="900" i="1" dirty="0"/>
            <a:t> </a:t>
          </a:r>
          <a:r>
            <a:rPr lang="es-EC" sz="900" i="0" dirty="0"/>
            <a:t>Lam.</a:t>
          </a:r>
          <a:endParaRPr lang="en-US" sz="900" i="1" dirty="0"/>
        </a:p>
      </dgm:t>
    </dgm:pt>
    <dgm:pt modelId="{2D939073-8305-43A4-BE62-8687453A7CE0}" type="parTrans" cxnId="{ADB8F764-55C1-480C-837F-9D3BC75FE035}">
      <dgm:prSet/>
      <dgm:spPr/>
      <dgm:t>
        <a:bodyPr/>
        <a:lstStyle/>
        <a:p>
          <a:endParaRPr lang="en-US" sz="900"/>
        </a:p>
      </dgm:t>
    </dgm:pt>
    <dgm:pt modelId="{DF08CDC1-1C4C-4495-BBC9-1FAA84D29DF9}" type="sibTrans" cxnId="{ADB8F764-55C1-480C-837F-9D3BC75FE035}">
      <dgm:prSet/>
      <dgm:spPr/>
      <dgm:t>
        <a:bodyPr/>
        <a:lstStyle/>
        <a:p>
          <a:endParaRPr lang="en-US" sz="900"/>
        </a:p>
      </dgm:t>
    </dgm:pt>
    <dgm:pt modelId="{27668018-C4D3-4171-B7AC-AFF14A1E6464}">
      <dgm:prSet custT="1"/>
      <dgm:spPr/>
      <dgm:t>
        <a:bodyPr/>
        <a:lstStyle/>
        <a:p>
          <a:r>
            <a:rPr lang="es-EC" sz="900" i="1" dirty="0"/>
            <a:t>Cordia </a:t>
          </a:r>
          <a:r>
            <a:rPr lang="es-EC" sz="900" i="1" dirty="0" err="1"/>
            <a:t>gharaf</a:t>
          </a:r>
          <a:r>
            <a:rPr lang="es-EC" sz="900" i="1" dirty="0"/>
            <a:t> </a:t>
          </a:r>
          <a:r>
            <a:rPr lang="es-EC" sz="900" i="0" dirty="0" err="1"/>
            <a:t>Ehreb</a:t>
          </a:r>
          <a:r>
            <a:rPr lang="es-EC" sz="900" i="0" dirty="0"/>
            <a:t>. ex Asch.</a:t>
          </a:r>
          <a:endParaRPr lang="en-US" sz="900" i="1" dirty="0"/>
        </a:p>
      </dgm:t>
    </dgm:pt>
    <dgm:pt modelId="{DCDDE522-90C4-481A-B806-2BB246D5AC47}" type="parTrans" cxnId="{67F11BED-7619-4EA0-A032-910C5FB07FD0}">
      <dgm:prSet/>
      <dgm:spPr/>
      <dgm:t>
        <a:bodyPr/>
        <a:lstStyle/>
        <a:p>
          <a:endParaRPr lang="en-US" sz="900"/>
        </a:p>
      </dgm:t>
    </dgm:pt>
    <dgm:pt modelId="{68DC75F0-48DF-4666-BE9F-AB5F570F6F77}" type="sibTrans" cxnId="{67F11BED-7619-4EA0-A032-910C5FB07FD0}">
      <dgm:prSet/>
      <dgm:spPr/>
      <dgm:t>
        <a:bodyPr/>
        <a:lstStyle/>
        <a:p>
          <a:endParaRPr lang="en-US" sz="900"/>
        </a:p>
      </dgm:t>
    </dgm:pt>
    <dgm:pt modelId="{EE370333-BAAC-4CEC-8445-3416F0E3E9C3}" type="pres">
      <dgm:prSet presAssocID="{24A44B2F-B0CD-4690-B489-F971F3069A3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09B5C4B-23CE-4053-B909-25A679ADD3EA}" type="pres">
      <dgm:prSet presAssocID="{0DD7EFA8-F1F1-4E0E-B110-380CD3A7236F}" presName="horFlow" presStyleCnt="0"/>
      <dgm:spPr/>
    </dgm:pt>
    <dgm:pt modelId="{2E5B35AA-7B59-458C-9ACA-37DA71C41633}" type="pres">
      <dgm:prSet presAssocID="{0DD7EFA8-F1F1-4E0E-B110-380CD3A7236F}" presName="bigChev" presStyleLbl="node1" presStyleIdx="0" presStyleCnt="4" custScaleX="234761" custScaleY="98726"/>
      <dgm:spPr/>
    </dgm:pt>
    <dgm:pt modelId="{A7A0865F-304C-42E8-A477-64F2CB3F041A}" type="pres">
      <dgm:prSet presAssocID="{72686A7A-89C6-4A20-8A37-38D0C0947846}" presName="parTrans" presStyleCnt="0"/>
      <dgm:spPr/>
    </dgm:pt>
    <dgm:pt modelId="{5E6A26DC-C625-4720-B9B6-93999B2CFC1F}" type="pres">
      <dgm:prSet presAssocID="{FB8E9170-7ABC-4E11-A158-3BB623D4BCFF}" presName="node" presStyleLbl="alignAccFollowNode1" presStyleIdx="0" presStyleCnt="4" custScaleX="264551">
        <dgm:presLayoutVars>
          <dgm:bulletEnabled val="1"/>
        </dgm:presLayoutVars>
      </dgm:prSet>
      <dgm:spPr/>
    </dgm:pt>
    <dgm:pt modelId="{9188FEBF-AE65-40B5-936F-5E3E681234B2}" type="pres">
      <dgm:prSet presAssocID="{0DD7EFA8-F1F1-4E0E-B110-380CD3A7236F}" presName="vSp" presStyleCnt="0"/>
      <dgm:spPr/>
    </dgm:pt>
    <dgm:pt modelId="{D10FC324-8395-4B72-88BA-9FFB912C79C5}" type="pres">
      <dgm:prSet presAssocID="{77BF8AE6-5508-42E5-BCFF-86EE85E603D2}" presName="horFlow" presStyleCnt="0"/>
      <dgm:spPr/>
    </dgm:pt>
    <dgm:pt modelId="{72548BEF-C41F-4062-A813-BABE8D7AC304}" type="pres">
      <dgm:prSet presAssocID="{77BF8AE6-5508-42E5-BCFF-86EE85E603D2}" presName="bigChev" presStyleLbl="node1" presStyleIdx="1" presStyleCnt="4" custScaleX="241620" custScaleY="93838"/>
      <dgm:spPr/>
    </dgm:pt>
    <dgm:pt modelId="{B106727F-AF20-4F68-A3BB-B97588CBE617}" type="pres">
      <dgm:prSet presAssocID="{CEBFCB92-350F-4C49-B4B1-C365C73F1B35}" presName="parTrans" presStyleCnt="0"/>
      <dgm:spPr/>
    </dgm:pt>
    <dgm:pt modelId="{A479B2CB-47E3-4360-B1B5-8FCE227C4FB8}" type="pres">
      <dgm:prSet presAssocID="{DD315C55-99AA-43A6-AAE3-F8E2D08119DB}" presName="node" presStyleLbl="alignAccFollowNode1" presStyleIdx="1" presStyleCnt="4" custScaleX="259799">
        <dgm:presLayoutVars>
          <dgm:bulletEnabled val="1"/>
        </dgm:presLayoutVars>
      </dgm:prSet>
      <dgm:spPr/>
    </dgm:pt>
    <dgm:pt modelId="{FF8329FE-122F-4782-B9A7-DF2885DBCADF}" type="pres">
      <dgm:prSet presAssocID="{77BF8AE6-5508-42E5-BCFF-86EE85E603D2}" presName="vSp" presStyleCnt="0"/>
      <dgm:spPr/>
    </dgm:pt>
    <dgm:pt modelId="{A6C9B027-14CF-4E73-8BF0-88201133F1FB}" type="pres">
      <dgm:prSet presAssocID="{E8CC2441-1C69-400A-9822-E6A17E645DBE}" presName="horFlow" presStyleCnt="0"/>
      <dgm:spPr/>
    </dgm:pt>
    <dgm:pt modelId="{3774B366-6F57-4C95-AC67-263E009B1523}" type="pres">
      <dgm:prSet presAssocID="{E8CC2441-1C69-400A-9822-E6A17E645DBE}" presName="bigChev" presStyleLbl="node1" presStyleIdx="2" presStyleCnt="4" custScaleX="244469" custScaleY="98497" custLinFactNeighborX="9994" custLinFactNeighborY="-226"/>
      <dgm:spPr/>
    </dgm:pt>
    <dgm:pt modelId="{5019F683-171C-4E4B-B729-EB0D7BBCF740}" type="pres">
      <dgm:prSet presAssocID="{60B3369F-6ED7-4592-A470-2E1D7B5B71FF}" presName="parTrans" presStyleCnt="0"/>
      <dgm:spPr/>
    </dgm:pt>
    <dgm:pt modelId="{77820E4E-E839-4A0A-B36B-A048DB1EB20C}" type="pres">
      <dgm:prSet presAssocID="{D176532E-5591-4960-A9E1-177A72917027}" presName="node" presStyleLbl="alignAccFollowNode1" presStyleIdx="2" presStyleCnt="4" custScaleX="251776">
        <dgm:presLayoutVars>
          <dgm:bulletEnabled val="1"/>
        </dgm:presLayoutVars>
      </dgm:prSet>
      <dgm:spPr/>
    </dgm:pt>
    <dgm:pt modelId="{FFA43D1A-EFEA-4551-86F9-AB62C70EDB66}" type="pres">
      <dgm:prSet presAssocID="{E8CC2441-1C69-400A-9822-E6A17E645DBE}" presName="vSp" presStyleCnt="0"/>
      <dgm:spPr/>
    </dgm:pt>
    <dgm:pt modelId="{F7A011A8-C995-45DC-BD7B-B7A7EEE7DA9B}" type="pres">
      <dgm:prSet presAssocID="{7270F916-1BA9-4AB3-8BFD-6341039E8AF5}" presName="horFlow" presStyleCnt="0"/>
      <dgm:spPr/>
    </dgm:pt>
    <dgm:pt modelId="{C26C954F-C83B-42A5-9028-671495C5207E}" type="pres">
      <dgm:prSet presAssocID="{7270F916-1BA9-4AB3-8BFD-6341039E8AF5}" presName="bigChev" presStyleLbl="node1" presStyleIdx="3" presStyleCnt="4" custScaleX="244434" custScaleY="100209"/>
      <dgm:spPr/>
    </dgm:pt>
    <dgm:pt modelId="{6311DB79-B750-4668-98CD-342B229EAFBE}" type="pres">
      <dgm:prSet presAssocID="{DCDDE522-90C4-481A-B806-2BB246D5AC47}" presName="parTrans" presStyleCnt="0"/>
      <dgm:spPr/>
    </dgm:pt>
    <dgm:pt modelId="{979F5630-7074-4ED0-B332-FB1AC3A74600}" type="pres">
      <dgm:prSet presAssocID="{27668018-C4D3-4171-B7AC-AFF14A1E6464}" presName="node" presStyleLbl="alignAccFollowNode1" presStyleIdx="3" presStyleCnt="4" custScaleX="254176">
        <dgm:presLayoutVars>
          <dgm:bulletEnabled val="1"/>
        </dgm:presLayoutVars>
      </dgm:prSet>
      <dgm:spPr/>
    </dgm:pt>
  </dgm:ptLst>
  <dgm:cxnLst>
    <dgm:cxn modelId="{97A65403-00A7-472F-946E-BC3B0FD76439}" type="presOf" srcId="{27668018-C4D3-4171-B7AC-AFF14A1E6464}" destId="{979F5630-7074-4ED0-B332-FB1AC3A74600}" srcOrd="0" destOrd="0" presId="urn:microsoft.com/office/officeart/2005/8/layout/lProcess3"/>
    <dgm:cxn modelId="{C337730F-8568-4D6F-8112-3E7FCD0F833E}" srcId="{E8CC2441-1C69-400A-9822-E6A17E645DBE}" destId="{D176532E-5591-4960-A9E1-177A72917027}" srcOrd="0" destOrd="0" parTransId="{60B3369F-6ED7-4592-A470-2E1D7B5B71FF}" sibTransId="{B2C45CA6-A735-4C76-8056-13CAE041A528}"/>
    <dgm:cxn modelId="{1E313228-12AE-48E8-B3DB-49B4C224C322}" type="presOf" srcId="{FB8E9170-7ABC-4E11-A158-3BB623D4BCFF}" destId="{5E6A26DC-C625-4720-B9B6-93999B2CFC1F}" srcOrd="0" destOrd="0" presId="urn:microsoft.com/office/officeart/2005/8/layout/lProcess3"/>
    <dgm:cxn modelId="{5F766333-A520-4D89-9719-3F31E2AC92C4}" type="presOf" srcId="{77BF8AE6-5508-42E5-BCFF-86EE85E603D2}" destId="{72548BEF-C41F-4062-A813-BABE8D7AC304}" srcOrd="0" destOrd="0" presId="urn:microsoft.com/office/officeart/2005/8/layout/lProcess3"/>
    <dgm:cxn modelId="{B4A2575B-A600-4715-B9CB-2A2AAA6A671F}" srcId="{24A44B2F-B0CD-4690-B489-F971F3069A33}" destId="{0DD7EFA8-F1F1-4E0E-B110-380CD3A7236F}" srcOrd="0" destOrd="0" parTransId="{EB23905C-85C2-4536-BE1B-B0114C1A4EE4}" sibTransId="{15CBF9F6-F399-4A13-9496-C394736D574A}"/>
    <dgm:cxn modelId="{ADB8F764-55C1-480C-837F-9D3BC75FE035}" srcId="{24A44B2F-B0CD-4690-B489-F971F3069A33}" destId="{7270F916-1BA9-4AB3-8BFD-6341039E8AF5}" srcOrd="3" destOrd="0" parTransId="{2D939073-8305-43A4-BE62-8687453A7CE0}" sibTransId="{DF08CDC1-1C4C-4495-BBC9-1FAA84D29DF9}"/>
    <dgm:cxn modelId="{87AD1F45-AEA3-4BB5-9106-485D075E6BA5}" type="presOf" srcId="{24A44B2F-B0CD-4690-B489-F971F3069A33}" destId="{EE370333-BAAC-4CEC-8445-3416F0E3E9C3}" srcOrd="0" destOrd="0" presId="urn:microsoft.com/office/officeart/2005/8/layout/lProcess3"/>
    <dgm:cxn modelId="{B08D4D66-A6CB-433A-9C45-0CF60075DA45}" type="presOf" srcId="{D176532E-5591-4960-A9E1-177A72917027}" destId="{77820E4E-E839-4A0A-B36B-A048DB1EB20C}" srcOrd="0" destOrd="0" presId="urn:microsoft.com/office/officeart/2005/8/layout/lProcess3"/>
    <dgm:cxn modelId="{08B8DA53-71C9-4AD3-8ECB-A30ACFBAFA5F}" type="presOf" srcId="{E8CC2441-1C69-400A-9822-E6A17E645DBE}" destId="{3774B366-6F57-4C95-AC67-263E009B1523}" srcOrd="0" destOrd="0" presId="urn:microsoft.com/office/officeart/2005/8/layout/lProcess3"/>
    <dgm:cxn modelId="{97A51976-C238-4D52-B83C-DA5F16313449}" type="presOf" srcId="{7270F916-1BA9-4AB3-8BFD-6341039E8AF5}" destId="{C26C954F-C83B-42A5-9028-671495C5207E}" srcOrd="0" destOrd="0" presId="urn:microsoft.com/office/officeart/2005/8/layout/lProcess3"/>
    <dgm:cxn modelId="{43F41C77-FE51-4D8E-8A2C-D4CF75B01B06}" srcId="{0DD7EFA8-F1F1-4E0E-B110-380CD3A7236F}" destId="{FB8E9170-7ABC-4E11-A158-3BB623D4BCFF}" srcOrd="0" destOrd="0" parTransId="{72686A7A-89C6-4A20-8A37-38D0C0947846}" sibTransId="{910C64CC-9513-4C70-8CD8-122417229288}"/>
    <dgm:cxn modelId="{2983CE7B-D96B-4AD2-BC56-74687EC94998}" type="presOf" srcId="{0DD7EFA8-F1F1-4E0E-B110-380CD3A7236F}" destId="{2E5B35AA-7B59-458C-9ACA-37DA71C41633}" srcOrd="0" destOrd="0" presId="urn:microsoft.com/office/officeart/2005/8/layout/lProcess3"/>
    <dgm:cxn modelId="{0622007E-FB87-48A9-9561-214AE0303FCB}" srcId="{24A44B2F-B0CD-4690-B489-F971F3069A33}" destId="{E8CC2441-1C69-400A-9822-E6A17E645DBE}" srcOrd="2" destOrd="0" parTransId="{23D161FF-FE06-485F-9BF1-95E5424E783C}" sibTransId="{D8EA9A14-4738-4E4B-A5F1-B60B09E7328D}"/>
    <dgm:cxn modelId="{522F9C8E-44E0-4DD4-AEAE-57DB941CFA9D}" type="presOf" srcId="{DD315C55-99AA-43A6-AAE3-F8E2D08119DB}" destId="{A479B2CB-47E3-4360-B1B5-8FCE227C4FB8}" srcOrd="0" destOrd="0" presId="urn:microsoft.com/office/officeart/2005/8/layout/lProcess3"/>
    <dgm:cxn modelId="{2B147E96-1570-4203-9859-A76AF49AF409}" srcId="{77BF8AE6-5508-42E5-BCFF-86EE85E603D2}" destId="{DD315C55-99AA-43A6-AAE3-F8E2D08119DB}" srcOrd="0" destOrd="0" parTransId="{CEBFCB92-350F-4C49-B4B1-C365C73F1B35}" sibTransId="{7F744FFE-CABF-4030-8299-559C4B5E7853}"/>
    <dgm:cxn modelId="{E32142A5-DCD0-4203-B4F4-BC36613BE239}" srcId="{24A44B2F-B0CD-4690-B489-F971F3069A33}" destId="{77BF8AE6-5508-42E5-BCFF-86EE85E603D2}" srcOrd="1" destOrd="0" parTransId="{DD10C485-3051-4B1E-AA01-D76953968476}" sibTransId="{D8F15C04-0819-4330-928F-83A5F12F987D}"/>
    <dgm:cxn modelId="{67F11BED-7619-4EA0-A032-910C5FB07FD0}" srcId="{7270F916-1BA9-4AB3-8BFD-6341039E8AF5}" destId="{27668018-C4D3-4171-B7AC-AFF14A1E6464}" srcOrd="0" destOrd="0" parTransId="{DCDDE522-90C4-481A-B806-2BB246D5AC47}" sibTransId="{68DC75F0-48DF-4666-BE9F-AB5F570F6F77}"/>
    <dgm:cxn modelId="{54FCBB0F-AE91-4EF3-B3DF-19FD501DE9DB}" type="presParOf" srcId="{EE370333-BAAC-4CEC-8445-3416F0E3E9C3}" destId="{B09B5C4B-23CE-4053-B909-25A679ADD3EA}" srcOrd="0" destOrd="0" presId="urn:microsoft.com/office/officeart/2005/8/layout/lProcess3"/>
    <dgm:cxn modelId="{357FCDFE-4E07-421A-8CD0-2B42FF6C7F12}" type="presParOf" srcId="{B09B5C4B-23CE-4053-B909-25A679ADD3EA}" destId="{2E5B35AA-7B59-458C-9ACA-37DA71C41633}" srcOrd="0" destOrd="0" presId="urn:microsoft.com/office/officeart/2005/8/layout/lProcess3"/>
    <dgm:cxn modelId="{47821807-02AA-4169-B9DB-FB657E72E2ED}" type="presParOf" srcId="{B09B5C4B-23CE-4053-B909-25A679ADD3EA}" destId="{A7A0865F-304C-42E8-A477-64F2CB3F041A}" srcOrd="1" destOrd="0" presId="urn:microsoft.com/office/officeart/2005/8/layout/lProcess3"/>
    <dgm:cxn modelId="{2A355505-D264-4F64-8BF9-9EEF09A71203}" type="presParOf" srcId="{B09B5C4B-23CE-4053-B909-25A679ADD3EA}" destId="{5E6A26DC-C625-4720-B9B6-93999B2CFC1F}" srcOrd="2" destOrd="0" presId="urn:microsoft.com/office/officeart/2005/8/layout/lProcess3"/>
    <dgm:cxn modelId="{D5599E0A-48F2-493B-B587-4B5E56266D41}" type="presParOf" srcId="{EE370333-BAAC-4CEC-8445-3416F0E3E9C3}" destId="{9188FEBF-AE65-40B5-936F-5E3E681234B2}" srcOrd="1" destOrd="0" presId="urn:microsoft.com/office/officeart/2005/8/layout/lProcess3"/>
    <dgm:cxn modelId="{61D74E00-5FD3-469C-A8B9-8DF30E42A629}" type="presParOf" srcId="{EE370333-BAAC-4CEC-8445-3416F0E3E9C3}" destId="{D10FC324-8395-4B72-88BA-9FFB912C79C5}" srcOrd="2" destOrd="0" presId="urn:microsoft.com/office/officeart/2005/8/layout/lProcess3"/>
    <dgm:cxn modelId="{A241EE63-BE4F-436D-A5CA-F8858834E5FE}" type="presParOf" srcId="{D10FC324-8395-4B72-88BA-9FFB912C79C5}" destId="{72548BEF-C41F-4062-A813-BABE8D7AC304}" srcOrd="0" destOrd="0" presId="urn:microsoft.com/office/officeart/2005/8/layout/lProcess3"/>
    <dgm:cxn modelId="{AAA67BEA-9D2B-4262-9892-8C2EB89F7ACB}" type="presParOf" srcId="{D10FC324-8395-4B72-88BA-9FFB912C79C5}" destId="{B106727F-AF20-4F68-A3BB-B97588CBE617}" srcOrd="1" destOrd="0" presId="urn:microsoft.com/office/officeart/2005/8/layout/lProcess3"/>
    <dgm:cxn modelId="{A693F175-328C-48D1-8BD6-797ABC96C967}" type="presParOf" srcId="{D10FC324-8395-4B72-88BA-9FFB912C79C5}" destId="{A479B2CB-47E3-4360-B1B5-8FCE227C4FB8}" srcOrd="2" destOrd="0" presId="urn:microsoft.com/office/officeart/2005/8/layout/lProcess3"/>
    <dgm:cxn modelId="{6BCB98F1-2F47-4001-B9C6-B7F189F52E90}" type="presParOf" srcId="{EE370333-BAAC-4CEC-8445-3416F0E3E9C3}" destId="{FF8329FE-122F-4782-B9A7-DF2885DBCADF}" srcOrd="3" destOrd="0" presId="urn:microsoft.com/office/officeart/2005/8/layout/lProcess3"/>
    <dgm:cxn modelId="{A5DB0D0A-847E-477D-8FDA-3D5CEAD75F3E}" type="presParOf" srcId="{EE370333-BAAC-4CEC-8445-3416F0E3E9C3}" destId="{A6C9B027-14CF-4E73-8BF0-88201133F1FB}" srcOrd="4" destOrd="0" presId="urn:microsoft.com/office/officeart/2005/8/layout/lProcess3"/>
    <dgm:cxn modelId="{FE8AC9AB-8634-4B39-94B7-78BC7B516211}" type="presParOf" srcId="{A6C9B027-14CF-4E73-8BF0-88201133F1FB}" destId="{3774B366-6F57-4C95-AC67-263E009B1523}" srcOrd="0" destOrd="0" presId="urn:microsoft.com/office/officeart/2005/8/layout/lProcess3"/>
    <dgm:cxn modelId="{B9A85D45-FDF0-4459-8302-A1FFDB63E623}" type="presParOf" srcId="{A6C9B027-14CF-4E73-8BF0-88201133F1FB}" destId="{5019F683-171C-4E4B-B729-EB0D7BBCF740}" srcOrd="1" destOrd="0" presId="urn:microsoft.com/office/officeart/2005/8/layout/lProcess3"/>
    <dgm:cxn modelId="{80E739ED-B9FA-4F2B-AC10-D322F091DD60}" type="presParOf" srcId="{A6C9B027-14CF-4E73-8BF0-88201133F1FB}" destId="{77820E4E-E839-4A0A-B36B-A048DB1EB20C}" srcOrd="2" destOrd="0" presId="urn:microsoft.com/office/officeart/2005/8/layout/lProcess3"/>
    <dgm:cxn modelId="{27F5C387-5884-47EA-9C18-8DD27F3A6C83}" type="presParOf" srcId="{EE370333-BAAC-4CEC-8445-3416F0E3E9C3}" destId="{FFA43D1A-EFEA-4551-86F9-AB62C70EDB66}" srcOrd="5" destOrd="0" presId="urn:microsoft.com/office/officeart/2005/8/layout/lProcess3"/>
    <dgm:cxn modelId="{B150D430-DC2E-4DB0-BF5F-03A7C56C0FE4}" type="presParOf" srcId="{EE370333-BAAC-4CEC-8445-3416F0E3E9C3}" destId="{F7A011A8-C995-45DC-BD7B-B7A7EEE7DA9B}" srcOrd="6" destOrd="0" presId="urn:microsoft.com/office/officeart/2005/8/layout/lProcess3"/>
    <dgm:cxn modelId="{EF14A706-A0AD-46BF-A2DA-E0A776BEA8F1}" type="presParOf" srcId="{F7A011A8-C995-45DC-BD7B-B7A7EEE7DA9B}" destId="{C26C954F-C83B-42A5-9028-671495C5207E}" srcOrd="0" destOrd="0" presId="urn:microsoft.com/office/officeart/2005/8/layout/lProcess3"/>
    <dgm:cxn modelId="{AD78A3F0-E10A-4880-AEFD-7723404AAA22}" type="presParOf" srcId="{F7A011A8-C995-45DC-BD7B-B7A7EEE7DA9B}" destId="{6311DB79-B750-4668-98CD-342B229EAFBE}" srcOrd="1" destOrd="0" presId="urn:microsoft.com/office/officeart/2005/8/layout/lProcess3"/>
    <dgm:cxn modelId="{C52ECA4B-C9E5-4752-8BFA-EDF5EA402D5A}" type="presParOf" srcId="{F7A011A8-C995-45DC-BD7B-B7A7EEE7DA9B}" destId="{979F5630-7074-4ED0-B332-FB1AC3A74600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9E0861-951F-4356-93C0-7ABCBC434582}" type="doc">
      <dgm:prSet loTypeId="urn:microsoft.com/office/officeart/2005/8/layout/vList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DAA9245C-D91B-4C19-8F95-0866597979FB}">
      <dgm:prSet phldrT="[Texto]" custT="1"/>
      <dgm:spPr/>
      <dgm:t>
        <a:bodyPr/>
        <a:lstStyle/>
        <a:p>
          <a:r>
            <a:rPr lang="es-EC" sz="1200" dirty="0"/>
            <a:t>Cromatografía líquida de alta eficacia (HPLC)</a:t>
          </a:r>
          <a:endParaRPr lang="en-US" sz="1200" dirty="0"/>
        </a:p>
      </dgm:t>
    </dgm:pt>
    <dgm:pt modelId="{3F238E5B-CE83-4B62-971A-E9DFF0D7FEA6}" type="parTrans" cxnId="{7DD8EF56-59EF-4C05-AE1D-802D654BBF88}">
      <dgm:prSet/>
      <dgm:spPr/>
      <dgm:t>
        <a:bodyPr/>
        <a:lstStyle/>
        <a:p>
          <a:endParaRPr lang="en-US" sz="1200"/>
        </a:p>
      </dgm:t>
    </dgm:pt>
    <dgm:pt modelId="{F670778F-A647-4860-B5D8-A1D419232719}" type="sibTrans" cxnId="{7DD8EF56-59EF-4C05-AE1D-802D654BBF88}">
      <dgm:prSet/>
      <dgm:spPr/>
      <dgm:t>
        <a:bodyPr/>
        <a:lstStyle/>
        <a:p>
          <a:endParaRPr lang="en-US" sz="1200"/>
        </a:p>
      </dgm:t>
    </dgm:pt>
    <dgm:pt modelId="{702F9875-26A5-45F4-A4BC-2B37D9BC1556}">
      <dgm:prSet phldrT="[Texto]" custT="1"/>
      <dgm:spPr/>
      <dgm:t>
        <a:bodyPr/>
        <a:lstStyle/>
        <a:p>
          <a:r>
            <a:rPr lang="es-EC" sz="1200" dirty="0"/>
            <a:t>Galactosa, glucosa, ramnosa, manosa, arabinosa, ácido glucurónico y ácido galacturónico</a:t>
          </a:r>
          <a:endParaRPr lang="en-US" sz="1200" dirty="0"/>
        </a:p>
      </dgm:t>
    </dgm:pt>
    <dgm:pt modelId="{E4F36A4D-32EB-4E44-8D81-89D0CD157974}" type="parTrans" cxnId="{D4431841-EA6A-4A25-9321-70A27EDB15D9}">
      <dgm:prSet/>
      <dgm:spPr/>
      <dgm:t>
        <a:bodyPr/>
        <a:lstStyle/>
        <a:p>
          <a:endParaRPr lang="en-US" sz="1200"/>
        </a:p>
      </dgm:t>
    </dgm:pt>
    <dgm:pt modelId="{2C589019-CAAC-4856-ACF7-92E890E4891C}" type="sibTrans" cxnId="{D4431841-EA6A-4A25-9321-70A27EDB15D9}">
      <dgm:prSet/>
      <dgm:spPr/>
      <dgm:t>
        <a:bodyPr/>
        <a:lstStyle/>
        <a:p>
          <a:endParaRPr lang="en-US" sz="1200"/>
        </a:p>
      </dgm:t>
    </dgm:pt>
    <dgm:pt modelId="{CA934CFD-2F2B-44F5-A6D7-D8A238743BB6}">
      <dgm:prSet phldrT="[Texto]" custT="1"/>
      <dgm:spPr/>
      <dgm:t>
        <a:bodyPr/>
        <a:lstStyle/>
        <a:p>
          <a:r>
            <a:rPr lang="es-EC" sz="1200" dirty="0"/>
            <a:t>Estudios reológicos y térmicos</a:t>
          </a:r>
          <a:endParaRPr lang="en-US" sz="1200" dirty="0"/>
        </a:p>
      </dgm:t>
    </dgm:pt>
    <dgm:pt modelId="{E60257BE-8005-48EB-96A7-550093B04941}" type="parTrans" cxnId="{D5805D08-837C-4354-BC37-A44B5C023C35}">
      <dgm:prSet/>
      <dgm:spPr/>
      <dgm:t>
        <a:bodyPr/>
        <a:lstStyle/>
        <a:p>
          <a:endParaRPr lang="en-US" sz="1200"/>
        </a:p>
      </dgm:t>
    </dgm:pt>
    <dgm:pt modelId="{D6709A5D-E0D6-4CAF-BE9F-63C5361DFFD2}" type="sibTrans" cxnId="{D5805D08-837C-4354-BC37-A44B5C023C35}">
      <dgm:prSet/>
      <dgm:spPr/>
      <dgm:t>
        <a:bodyPr/>
        <a:lstStyle/>
        <a:p>
          <a:endParaRPr lang="en-US" sz="1200"/>
        </a:p>
      </dgm:t>
    </dgm:pt>
    <dgm:pt modelId="{D962B385-5988-4F62-AF4C-F6D6D0B1AECE}">
      <dgm:prSet phldrT="[Texto]" custT="1"/>
      <dgm:spPr/>
      <dgm:t>
        <a:bodyPr/>
        <a:lstStyle/>
        <a:p>
          <a:pPr algn="l"/>
          <a:r>
            <a:rPr lang="es-ES_tradnl" sz="1200" dirty="0"/>
            <a:t>Comportamiento de pseudoplástico no Newtoniano </a:t>
          </a:r>
          <a:endParaRPr lang="en-US" sz="1200" dirty="0"/>
        </a:p>
      </dgm:t>
    </dgm:pt>
    <dgm:pt modelId="{248B6A4A-D4F0-419F-BFEB-E8F1AE9F6448}" type="parTrans" cxnId="{19B364A4-AC48-4F25-B508-7246F709B3C0}">
      <dgm:prSet/>
      <dgm:spPr/>
      <dgm:t>
        <a:bodyPr/>
        <a:lstStyle/>
        <a:p>
          <a:endParaRPr lang="en-US" sz="1200"/>
        </a:p>
      </dgm:t>
    </dgm:pt>
    <dgm:pt modelId="{78C714B2-4DB9-41E0-88D2-535E5D2A7F2E}" type="sibTrans" cxnId="{19B364A4-AC48-4F25-B508-7246F709B3C0}">
      <dgm:prSet/>
      <dgm:spPr/>
      <dgm:t>
        <a:bodyPr/>
        <a:lstStyle/>
        <a:p>
          <a:endParaRPr lang="en-US" sz="1200"/>
        </a:p>
      </dgm:t>
    </dgm:pt>
    <dgm:pt modelId="{CBA884ED-5D68-472A-86C4-037C5F02F96D}">
      <dgm:prSet phldrT="[Texto]" custT="1"/>
      <dgm:spPr/>
      <dgm:t>
        <a:bodyPr/>
        <a:lstStyle/>
        <a:p>
          <a:pPr algn="l"/>
          <a:r>
            <a:rPr lang="es-EC" sz="1200" dirty="0"/>
            <a:t>Degradación térmica alrededor de 158°C.</a:t>
          </a:r>
          <a:endParaRPr lang="en-US" sz="1200" dirty="0"/>
        </a:p>
      </dgm:t>
    </dgm:pt>
    <dgm:pt modelId="{98CF3559-58BD-4496-9A41-3A5DFB54B91C}" type="parTrans" cxnId="{411CB4F3-663F-4BA5-9EF4-7D133E5F9B4C}">
      <dgm:prSet/>
      <dgm:spPr/>
      <dgm:t>
        <a:bodyPr/>
        <a:lstStyle/>
        <a:p>
          <a:endParaRPr lang="en-US" sz="1200"/>
        </a:p>
      </dgm:t>
    </dgm:pt>
    <dgm:pt modelId="{66BED50F-B704-429C-A245-47D1638A293D}" type="sibTrans" cxnId="{411CB4F3-663F-4BA5-9EF4-7D133E5F9B4C}">
      <dgm:prSet/>
      <dgm:spPr/>
      <dgm:t>
        <a:bodyPr/>
        <a:lstStyle/>
        <a:p>
          <a:endParaRPr lang="en-US" sz="1200"/>
        </a:p>
      </dgm:t>
    </dgm:pt>
    <dgm:pt modelId="{73DD9C6D-6E8B-48B4-AADF-06600BABA3FB}">
      <dgm:prSet phldrT="[Texto]" custT="1"/>
      <dgm:spPr/>
      <dgm:t>
        <a:bodyPr/>
        <a:lstStyle/>
        <a:p>
          <a:r>
            <a:rPr lang="es-EC" sz="1200" dirty="0"/>
            <a:t>Características fisicoquímicas</a:t>
          </a:r>
          <a:endParaRPr lang="en-US" sz="1200" dirty="0"/>
        </a:p>
      </dgm:t>
    </dgm:pt>
    <dgm:pt modelId="{D26AC869-8C68-4BBE-8406-74A4BE27DF27}" type="sibTrans" cxnId="{4D3B13AE-3874-4E1C-BBCF-92C80760208E}">
      <dgm:prSet/>
      <dgm:spPr/>
      <dgm:t>
        <a:bodyPr/>
        <a:lstStyle/>
        <a:p>
          <a:endParaRPr lang="en-US" sz="1200"/>
        </a:p>
      </dgm:t>
    </dgm:pt>
    <dgm:pt modelId="{171D48B3-7D3C-4900-986A-3B686FCAFA7A}" type="parTrans" cxnId="{4D3B13AE-3874-4E1C-BBCF-92C80760208E}">
      <dgm:prSet/>
      <dgm:spPr/>
      <dgm:t>
        <a:bodyPr/>
        <a:lstStyle/>
        <a:p>
          <a:endParaRPr lang="en-US" sz="1200"/>
        </a:p>
      </dgm:t>
    </dgm:pt>
    <dgm:pt modelId="{6BD908C9-25B8-48EF-9624-2A2A679A6421}">
      <dgm:prSet phldrT="[Texto]" custT="1"/>
      <dgm:spPr/>
      <dgm:t>
        <a:bodyPr/>
        <a:lstStyle/>
        <a:p>
          <a:r>
            <a:rPr lang="es-EC" sz="1200" dirty="0"/>
            <a:t>pH entre 6 y 7, sabor dulce, algunos frutos presentan astringencia</a:t>
          </a:r>
          <a:endParaRPr lang="en-US" sz="1200" dirty="0"/>
        </a:p>
      </dgm:t>
    </dgm:pt>
    <dgm:pt modelId="{C2B0512E-5C55-486E-9CBE-F99D13EF456B}" type="sibTrans" cxnId="{72928A12-13DC-463D-8D0F-C2D86AF27A58}">
      <dgm:prSet/>
      <dgm:spPr/>
      <dgm:t>
        <a:bodyPr/>
        <a:lstStyle/>
        <a:p>
          <a:endParaRPr lang="en-US" sz="1200"/>
        </a:p>
      </dgm:t>
    </dgm:pt>
    <dgm:pt modelId="{25A01633-73FB-4E40-A8F4-39A594120ECF}" type="parTrans" cxnId="{72928A12-13DC-463D-8D0F-C2D86AF27A58}">
      <dgm:prSet/>
      <dgm:spPr/>
      <dgm:t>
        <a:bodyPr/>
        <a:lstStyle/>
        <a:p>
          <a:endParaRPr lang="en-US" sz="1200"/>
        </a:p>
      </dgm:t>
    </dgm:pt>
    <dgm:pt modelId="{909BA04B-00E6-4265-885B-CF2C895400EB}" type="pres">
      <dgm:prSet presAssocID="{E29E0861-951F-4356-93C0-7ABCBC434582}" presName="Name0" presStyleCnt="0">
        <dgm:presLayoutVars>
          <dgm:dir/>
          <dgm:animLvl val="lvl"/>
          <dgm:resizeHandles val="exact"/>
        </dgm:presLayoutVars>
      </dgm:prSet>
      <dgm:spPr/>
    </dgm:pt>
    <dgm:pt modelId="{3F840B34-03C3-4C1E-8F55-12D038DDF0A7}" type="pres">
      <dgm:prSet presAssocID="{DAA9245C-D91B-4C19-8F95-0866597979FB}" presName="linNode" presStyleCnt="0"/>
      <dgm:spPr/>
    </dgm:pt>
    <dgm:pt modelId="{349E2812-9D3E-404F-8521-630D3BEDD30A}" type="pres">
      <dgm:prSet presAssocID="{DAA9245C-D91B-4C19-8F95-0866597979FB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3C52422-470F-4218-9BA1-52409BF24B51}" type="pres">
      <dgm:prSet presAssocID="{DAA9245C-D91B-4C19-8F95-0866597979FB}" presName="descendantText" presStyleLbl="alignAccFollowNode1" presStyleIdx="0" presStyleCnt="3">
        <dgm:presLayoutVars>
          <dgm:bulletEnabled val="1"/>
        </dgm:presLayoutVars>
      </dgm:prSet>
      <dgm:spPr/>
    </dgm:pt>
    <dgm:pt modelId="{01D2E419-C74E-46F3-BB94-D1FD01FB8645}" type="pres">
      <dgm:prSet presAssocID="{F670778F-A647-4860-B5D8-A1D419232719}" presName="sp" presStyleCnt="0"/>
      <dgm:spPr/>
    </dgm:pt>
    <dgm:pt modelId="{5A16B50C-563D-4204-8E54-6EF41DF618DE}" type="pres">
      <dgm:prSet presAssocID="{73DD9C6D-6E8B-48B4-AADF-06600BABA3FB}" presName="linNode" presStyleCnt="0"/>
      <dgm:spPr/>
    </dgm:pt>
    <dgm:pt modelId="{174717DE-C640-4005-8389-00C012110727}" type="pres">
      <dgm:prSet presAssocID="{73DD9C6D-6E8B-48B4-AADF-06600BABA3FB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29B6DBC-824B-4E8D-AE9C-BF2885A0371E}" type="pres">
      <dgm:prSet presAssocID="{73DD9C6D-6E8B-48B4-AADF-06600BABA3FB}" presName="descendantText" presStyleLbl="alignAccFollowNode1" presStyleIdx="1" presStyleCnt="3">
        <dgm:presLayoutVars>
          <dgm:bulletEnabled val="1"/>
        </dgm:presLayoutVars>
      </dgm:prSet>
      <dgm:spPr/>
    </dgm:pt>
    <dgm:pt modelId="{6408193A-D874-43E7-ACF8-786CE6124D02}" type="pres">
      <dgm:prSet presAssocID="{D26AC869-8C68-4BBE-8406-74A4BE27DF27}" presName="sp" presStyleCnt="0"/>
      <dgm:spPr/>
    </dgm:pt>
    <dgm:pt modelId="{98C41A9E-280E-4EE2-B2A9-69E5A79071BD}" type="pres">
      <dgm:prSet presAssocID="{CA934CFD-2F2B-44F5-A6D7-D8A238743BB6}" presName="linNode" presStyleCnt="0"/>
      <dgm:spPr/>
    </dgm:pt>
    <dgm:pt modelId="{F415685B-72F6-41D6-AAF3-C0B7277CF993}" type="pres">
      <dgm:prSet presAssocID="{CA934CFD-2F2B-44F5-A6D7-D8A238743BB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BF667F0-ED2D-4E27-A4F8-9FA76BCF8A24}" type="pres">
      <dgm:prSet presAssocID="{CA934CFD-2F2B-44F5-A6D7-D8A238743BB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5805D08-837C-4354-BC37-A44B5C023C35}" srcId="{E29E0861-951F-4356-93C0-7ABCBC434582}" destId="{CA934CFD-2F2B-44F5-A6D7-D8A238743BB6}" srcOrd="2" destOrd="0" parTransId="{E60257BE-8005-48EB-96A7-550093B04941}" sibTransId="{D6709A5D-E0D6-4CAF-BE9F-63C5361DFFD2}"/>
    <dgm:cxn modelId="{72928A12-13DC-463D-8D0F-C2D86AF27A58}" srcId="{73DD9C6D-6E8B-48B4-AADF-06600BABA3FB}" destId="{6BD908C9-25B8-48EF-9624-2A2A679A6421}" srcOrd="0" destOrd="0" parTransId="{25A01633-73FB-4E40-A8F4-39A594120ECF}" sibTransId="{C2B0512E-5C55-486E-9CBE-F99D13EF456B}"/>
    <dgm:cxn modelId="{F5397A17-74BD-4A49-83C0-8CEA481912DB}" type="presOf" srcId="{E29E0861-951F-4356-93C0-7ABCBC434582}" destId="{909BA04B-00E6-4265-885B-CF2C895400EB}" srcOrd="0" destOrd="0" presId="urn:microsoft.com/office/officeart/2005/8/layout/vList5"/>
    <dgm:cxn modelId="{34141027-0E6C-4400-BF85-FF7E05B1737C}" type="presOf" srcId="{CBA884ED-5D68-472A-86C4-037C5F02F96D}" destId="{5BF667F0-ED2D-4E27-A4F8-9FA76BCF8A24}" srcOrd="0" destOrd="1" presId="urn:microsoft.com/office/officeart/2005/8/layout/vList5"/>
    <dgm:cxn modelId="{D15C643C-1FFC-417C-905C-325A6563FAA2}" type="presOf" srcId="{D962B385-5988-4F62-AF4C-F6D6D0B1AECE}" destId="{5BF667F0-ED2D-4E27-A4F8-9FA76BCF8A24}" srcOrd="0" destOrd="0" presId="urn:microsoft.com/office/officeart/2005/8/layout/vList5"/>
    <dgm:cxn modelId="{D4431841-EA6A-4A25-9321-70A27EDB15D9}" srcId="{DAA9245C-D91B-4C19-8F95-0866597979FB}" destId="{702F9875-26A5-45F4-A4BC-2B37D9BC1556}" srcOrd="0" destOrd="0" parTransId="{E4F36A4D-32EB-4E44-8D81-89D0CD157974}" sibTransId="{2C589019-CAAC-4856-ACF7-92E890E4891C}"/>
    <dgm:cxn modelId="{87AFB765-65FB-422C-A69C-37EF7C1BDA28}" type="presOf" srcId="{DAA9245C-D91B-4C19-8F95-0866597979FB}" destId="{349E2812-9D3E-404F-8521-630D3BEDD30A}" srcOrd="0" destOrd="0" presId="urn:microsoft.com/office/officeart/2005/8/layout/vList5"/>
    <dgm:cxn modelId="{227B2367-DB67-485B-AFFB-635EDBF3E1D0}" type="presOf" srcId="{73DD9C6D-6E8B-48B4-AADF-06600BABA3FB}" destId="{174717DE-C640-4005-8389-00C012110727}" srcOrd="0" destOrd="0" presId="urn:microsoft.com/office/officeart/2005/8/layout/vList5"/>
    <dgm:cxn modelId="{BB3E244D-3FDD-4A77-9AB3-D6CE4C9FFC1C}" type="presOf" srcId="{CA934CFD-2F2B-44F5-A6D7-D8A238743BB6}" destId="{F415685B-72F6-41D6-AAF3-C0B7277CF993}" srcOrd="0" destOrd="0" presId="urn:microsoft.com/office/officeart/2005/8/layout/vList5"/>
    <dgm:cxn modelId="{1DCD106E-DAF6-4839-B9D8-6AE20CFCEECE}" type="presOf" srcId="{702F9875-26A5-45F4-A4BC-2B37D9BC1556}" destId="{53C52422-470F-4218-9BA1-52409BF24B51}" srcOrd="0" destOrd="0" presId="urn:microsoft.com/office/officeart/2005/8/layout/vList5"/>
    <dgm:cxn modelId="{B09F1D53-2A76-4B23-AE98-009D8158EA93}" type="presOf" srcId="{6BD908C9-25B8-48EF-9624-2A2A679A6421}" destId="{B29B6DBC-824B-4E8D-AE9C-BF2885A0371E}" srcOrd="0" destOrd="0" presId="urn:microsoft.com/office/officeart/2005/8/layout/vList5"/>
    <dgm:cxn modelId="{7DD8EF56-59EF-4C05-AE1D-802D654BBF88}" srcId="{E29E0861-951F-4356-93C0-7ABCBC434582}" destId="{DAA9245C-D91B-4C19-8F95-0866597979FB}" srcOrd="0" destOrd="0" parTransId="{3F238E5B-CE83-4B62-971A-E9DFF0D7FEA6}" sibTransId="{F670778F-A647-4860-B5D8-A1D419232719}"/>
    <dgm:cxn modelId="{19B364A4-AC48-4F25-B508-7246F709B3C0}" srcId="{CA934CFD-2F2B-44F5-A6D7-D8A238743BB6}" destId="{D962B385-5988-4F62-AF4C-F6D6D0B1AECE}" srcOrd="0" destOrd="0" parTransId="{248B6A4A-D4F0-419F-BFEB-E8F1AE9F6448}" sibTransId="{78C714B2-4DB9-41E0-88D2-535E5D2A7F2E}"/>
    <dgm:cxn modelId="{4D3B13AE-3874-4E1C-BBCF-92C80760208E}" srcId="{E29E0861-951F-4356-93C0-7ABCBC434582}" destId="{73DD9C6D-6E8B-48B4-AADF-06600BABA3FB}" srcOrd="1" destOrd="0" parTransId="{171D48B3-7D3C-4900-986A-3B686FCAFA7A}" sibTransId="{D26AC869-8C68-4BBE-8406-74A4BE27DF27}"/>
    <dgm:cxn modelId="{411CB4F3-663F-4BA5-9EF4-7D133E5F9B4C}" srcId="{CA934CFD-2F2B-44F5-A6D7-D8A238743BB6}" destId="{CBA884ED-5D68-472A-86C4-037C5F02F96D}" srcOrd="1" destOrd="0" parTransId="{98CF3559-58BD-4496-9A41-3A5DFB54B91C}" sibTransId="{66BED50F-B704-429C-A245-47D1638A293D}"/>
    <dgm:cxn modelId="{7E44CFDF-1705-4785-A825-0B297813EC02}" type="presParOf" srcId="{909BA04B-00E6-4265-885B-CF2C895400EB}" destId="{3F840B34-03C3-4C1E-8F55-12D038DDF0A7}" srcOrd="0" destOrd="0" presId="urn:microsoft.com/office/officeart/2005/8/layout/vList5"/>
    <dgm:cxn modelId="{6F9C95F4-5909-422A-B108-B2FC1F35B186}" type="presParOf" srcId="{3F840B34-03C3-4C1E-8F55-12D038DDF0A7}" destId="{349E2812-9D3E-404F-8521-630D3BEDD30A}" srcOrd="0" destOrd="0" presId="urn:microsoft.com/office/officeart/2005/8/layout/vList5"/>
    <dgm:cxn modelId="{9943BD6E-3C18-412F-B15A-5C9EDD93D4E9}" type="presParOf" srcId="{3F840B34-03C3-4C1E-8F55-12D038DDF0A7}" destId="{53C52422-470F-4218-9BA1-52409BF24B51}" srcOrd="1" destOrd="0" presId="urn:microsoft.com/office/officeart/2005/8/layout/vList5"/>
    <dgm:cxn modelId="{B56792D6-BC90-45F8-B9D4-47ECF024674D}" type="presParOf" srcId="{909BA04B-00E6-4265-885B-CF2C895400EB}" destId="{01D2E419-C74E-46F3-BB94-D1FD01FB8645}" srcOrd="1" destOrd="0" presId="urn:microsoft.com/office/officeart/2005/8/layout/vList5"/>
    <dgm:cxn modelId="{E2D73E48-1245-48CF-82C6-AB7796CC7DF2}" type="presParOf" srcId="{909BA04B-00E6-4265-885B-CF2C895400EB}" destId="{5A16B50C-563D-4204-8E54-6EF41DF618DE}" srcOrd="2" destOrd="0" presId="urn:microsoft.com/office/officeart/2005/8/layout/vList5"/>
    <dgm:cxn modelId="{96185EFC-A948-4DF3-9C0C-AAF762906CB3}" type="presParOf" srcId="{5A16B50C-563D-4204-8E54-6EF41DF618DE}" destId="{174717DE-C640-4005-8389-00C012110727}" srcOrd="0" destOrd="0" presId="urn:microsoft.com/office/officeart/2005/8/layout/vList5"/>
    <dgm:cxn modelId="{C8403410-1B54-4470-8E16-D474A2904EF2}" type="presParOf" srcId="{5A16B50C-563D-4204-8E54-6EF41DF618DE}" destId="{B29B6DBC-824B-4E8D-AE9C-BF2885A0371E}" srcOrd="1" destOrd="0" presId="urn:microsoft.com/office/officeart/2005/8/layout/vList5"/>
    <dgm:cxn modelId="{A71AC056-54EB-47FC-8AC5-4803B9CD3DB7}" type="presParOf" srcId="{909BA04B-00E6-4265-885B-CF2C895400EB}" destId="{6408193A-D874-43E7-ACF8-786CE6124D02}" srcOrd="3" destOrd="0" presId="urn:microsoft.com/office/officeart/2005/8/layout/vList5"/>
    <dgm:cxn modelId="{81A73CE8-3661-4E6B-87B9-5E24D32AC032}" type="presParOf" srcId="{909BA04B-00E6-4265-885B-CF2C895400EB}" destId="{98C41A9E-280E-4EE2-B2A9-69E5A79071BD}" srcOrd="4" destOrd="0" presId="urn:microsoft.com/office/officeart/2005/8/layout/vList5"/>
    <dgm:cxn modelId="{2349604D-33F7-493A-967E-B520687F38EB}" type="presParOf" srcId="{98C41A9E-280E-4EE2-B2A9-69E5A79071BD}" destId="{F415685B-72F6-41D6-AAF3-C0B7277CF993}" srcOrd="0" destOrd="0" presId="urn:microsoft.com/office/officeart/2005/8/layout/vList5"/>
    <dgm:cxn modelId="{A719993E-6DB6-4B0A-BC57-B2DD61DDC760}" type="presParOf" srcId="{98C41A9E-280E-4EE2-B2A9-69E5A79071BD}" destId="{5BF667F0-ED2D-4E27-A4F8-9FA76BCF8A2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16863E-D11F-4434-8A6F-17B65D77638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CBAAE-B36B-4912-BF10-02412E3CF286}">
      <dgm:prSet phldrT="[Texto]" custT="1"/>
      <dgm:spPr/>
      <dgm:t>
        <a:bodyPr/>
        <a:lstStyle/>
        <a:p>
          <a:r>
            <a:rPr lang="es-EC" sz="1000" dirty="0"/>
            <a:t>Sistemas de administración de fármacos</a:t>
          </a:r>
          <a:endParaRPr lang="en-US" sz="1000" dirty="0"/>
        </a:p>
      </dgm:t>
    </dgm:pt>
    <dgm:pt modelId="{88104E7F-111D-4B23-BD16-DA742ECA95F9}" type="parTrans" cxnId="{3C32CC13-E042-4664-B4B6-7CFFA7CD6BCC}">
      <dgm:prSet/>
      <dgm:spPr/>
      <dgm:t>
        <a:bodyPr/>
        <a:lstStyle/>
        <a:p>
          <a:endParaRPr lang="en-US" sz="1000"/>
        </a:p>
      </dgm:t>
    </dgm:pt>
    <dgm:pt modelId="{F222B27D-DF8D-42FE-A3B3-CE0CD8BB2646}" type="sibTrans" cxnId="{3C32CC13-E042-4664-B4B6-7CFFA7CD6BCC}">
      <dgm:prSet/>
      <dgm:spPr/>
      <dgm:t>
        <a:bodyPr/>
        <a:lstStyle/>
        <a:p>
          <a:endParaRPr lang="en-US" sz="1000"/>
        </a:p>
      </dgm:t>
    </dgm:pt>
    <dgm:pt modelId="{A955D248-76BC-4EA1-AEEF-DF20323D42C6}">
      <dgm:prSet phldrT="[Texto]" custT="1"/>
      <dgm:spPr/>
      <dgm:t>
        <a:bodyPr/>
        <a:lstStyle/>
        <a:p>
          <a:r>
            <a:rPr lang="es-EC" sz="1000" dirty="0"/>
            <a:t>Fármacos presentan baja solubilidad en agua y baja permeabilidad</a:t>
          </a:r>
          <a:endParaRPr lang="en-US" sz="1000" dirty="0"/>
        </a:p>
      </dgm:t>
    </dgm:pt>
    <dgm:pt modelId="{1025D947-9570-49A2-B9C9-D451F521F4AD}" type="parTrans" cxnId="{D5A33E7E-BBF3-44D0-817C-CE417497FAE3}">
      <dgm:prSet/>
      <dgm:spPr/>
      <dgm:t>
        <a:bodyPr/>
        <a:lstStyle/>
        <a:p>
          <a:endParaRPr lang="en-US" sz="1000"/>
        </a:p>
      </dgm:t>
    </dgm:pt>
    <dgm:pt modelId="{EF807797-D467-4E57-8235-5AC76A89A173}" type="sibTrans" cxnId="{D5A33E7E-BBF3-44D0-817C-CE417497FAE3}">
      <dgm:prSet/>
      <dgm:spPr/>
      <dgm:t>
        <a:bodyPr/>
        <a:lstStyle/>
        <a:p>
          <a:endParaRPr lang="en-US" sz="1000"/>
        </a:p>
      </dgm:t>
    </dgm:pt>
    <dgm:pt modelId="{94DEEAEF-E30D-44AD-A4E1-B8F2CE9F13D7}">
      <dgm:prSet custT="1"/>
      <dgm:spPr/>
      <dgm:t>
        <a:bodyPr/>
        <a:lstStyle/>
        <a:p>
          <a:r>
            <a:rPr lang="es-EC" sz="1000" dirty="0"/>
            <a:t>Excipientes</a:t>
          </a:r>
          <a:endParaRPr lang="en-US" sz="1000" dirty="0"/>
        </a:p>
      </dgm:t>
    </dgm:pt>
    <dgm:pt modelId="{8EEAF32D-2FB9-44E5-8642-164D3F35F4BF}" type="parTrans" cxnId="{9C1B6F30-408C-4A16-B490-33F809151427}">
      <dgm:prSet/>
      <dgm:spPr/>
      <dgm:t>
        <a:bodyPr/>
        <a:lstStyle/>
        <a:p>
          <a:endParaRPr lang="en-US" sz="1000"/>
        </a:p>
      </dgm:t>
    </dgm:pt>
    <dgm:pt modelId="{07CF4AFC-9650-41B2-8DD3-6F5EC66C55C8}" type="sibTrans" cxnId="{9C1B6F30-408C-4A16-B490-33F809151427}">
      <dgm:prSet/>
      <dgm:spPr/>
      <dgm:t>
        <a:bodyPr/>
        <a:lstStyle/>
        <a:p>
          <a:endParaRPr lang="en-US" sz="1000"/>
        </a:p>
      </dgm:t>
    </dgm:pt>
    <dgm:pt modelId="{D1A9F589-A222-4A0D-A5ED-7A41842B637D}" type="pres">
      <dgm:prSet presAssocID="{A316863E-D11F-4434-8A6F-17B65D77638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E621211-909C-4375-81DA-11FE86BB0DC9}" type="pres">
      <dgm:prSet presAssocID="{B65CBAAE-B36B-4912-BF10-02412E3CF286}" presName="horFlow" presStyleCnt="0"/>
      <dgm:spPr/>
    </dgm:pt>
    <dgm:pt modelId="{52D59133-9EC1-4D51-9E92-58F8804B25C2}" type="pres">
      <dgm:prSet presAssocID="{B65CBAAE-B36B-4912-BF10-02412E3CF286}" presName="bigChev" presStyleLbl="node1" presStyleIdx="0" presStyleCnt="1" custScaleX="131306"/>
      <dgm:spPr/>
    </dgm:pt>
    <dgm:pt modelId="{E1E5AF1B-7EE7-49DB-8004-D967749AD56D}" type="pres">
      <dgm:prSet presAssocID="{1025D947-9570-49A2-B9C9-D451F521F4AD}" presName="parTrans" presStyleCnt="0"/>
      <dgm:spPr/>
    </dgm:pt>
    <dgm:pt modelId="{8305CED0-3B16-47A4-89C9-E1689767090A}" type="pres">
      <dgm:prSet presAssocID="{A955D248-76BC-4EA1-AEEF-DF20323D42C6}" presName="node" presStyleLbl="alignAccFollowNode1" presStyleIdx="0" presStyleCnt="2" custScaleX="279446">
        <dgm:presLayoutVars>
          <dgm:bulletEnabled val="1"/>
        </dgm:presLayoutVars>
      </dgm:prSet>
      <dgm:spPr/>
    </dgm:pt>
    <dgm:pt modelId="{6EC73170-57D6-4F00-A501-3A9CECACC41A}" type="pres">
      <dgm:prSet presAssocID="{EF807797-D467-4E57-8235-5AC76A89A173}" presName="sibTrans" presStyleCnt="0"/>
      <dgm:spPr/>
    </dgm:pt>
    <dgm:pt modelId="{925CE294-C464-4D20-BA91-6CC1154D1649}" type="pres">
      <dgm:prSet presAssocID="{94DEEAEF-E30D-44AD-A4E1-B8F2CE9F13D7}" presName="node" presStyleLbl="alignAccFollowNode1" presStyleIdx="1" presStyleCnt="2" custScaleX="137655">
        <dgm:presLayoutVars>
          <dgm:bulletEnabled val="1"/>
        </dgm:presLayoutVars>
      </dgm:prSet>
      <dgm:spPr/>
    </dgm:pt>
  </dgm:ptLst>
  <dgm:cxnLst>
    <dgm:cxn modelId="{65FA0206-C68E-4BB2-B2F3-59311EDB3916}" type="presOf" srcId="{94DEEAEF-E30D-44AD-A4E1-B8F2CE9F13D7}" destId="{925CE294-C464-4D20-BA91-6CC1154D1649}" srcOrd="0" destOrd="0" presId="urn:microsoft.com/office/officeart/2005/8/layout/lProcess3"/>
    <dgm:cxn modelId="{BEB6690B-256C-4A2C-9CA1-5889F9DA8187}" type="presOf" srcId="{A316863E-D11F-4434-8A6F-17B65D77638D}" destId="{D1A9F589-A222-4A0D-A5ED-7A41842B637D}" srcOrd="0" destOrd="0" presId="urn:microsoft.com/office/officeart/2005/8/layout/lProcess3"/>
    <dgm:cxn modelId="{3C32CC13-E042-4664-B4B6-7CFFA7CD6BCC}" srcId="{A316863E-D11F-4434-8A6F-17B65D77638D}" destId="{B65CBAAE-B36B-4912-BF10-02412E3CF286}" srcOrd="0" destOrd="0" parTransId="{88104E7F-111D-4B23-BD16-DA742ECA95F9}" sibTransId="{F222B27D-DF8D-42FE-A3B3-CE0CD8BB2646}"/>
    <dgm:cxn modelId="{9C1B6F30-408C-4A16-B490-33F809151427}" srcId="{B65CBAAE-B36B-4912-BF10-02412E3CF286}" destId="{94DEEAEF-E30D-44AD-A4E1-B8F2CE9F13D7}" srcOrd="1" destOrd="0" parTransId="{8EEAF32D-2FB9-44E5-8642-164D3F35F4BF}" sibTransId="{07CF4AFC-9650-41B2-8DD3-6F5EC66C55C8}"/>
    <dgm:cxn modelId="{574AD46A-F731-43A0-ACF8-06C6DCCCFC36}" type="presOf" srcId="{B65CBAAE-B36B-4912-BF10-02412E3CF286}" destId="{52D59133-9EC1-4D51-9E92-58F8804B25C2}" srcOrd="0" destOrd="0" presId="urn:microsoft.com/office/officeart/2005/8/layout/lProcess3"/>
    <dgm:cxn modelId="{D5A33E7E-BBF3-44D0-817C-CE417497FAE3}" srcId="{B65CBAAE-B36B-4912-BF10-02412E3CF286}" destId="{A955D248-76BC-4EA1-AEEF-DF20323D42C6}" srcOrd="0" destOrd="0" parTransId="{1025D947-9570-49A2-B9C9-D451F521F4AD}" sibTransId="{EF807797-D467-4E57-8235-5AC76A89A173}"/>
    <dgm:cxn modelId="{FF5089AE-FD5D-449A-A7E1-B55887CEF88A}" type="presOf" srcId="{A955D248-76BC-4EA1-AEEF-DF20323D42C6}" destId="{8305CED0-3B16-47A4-89C9-E1689767090A}" srcOrd="0" destOrd="0" presId="urn:microsoft.com/office/officeart/2005/8/layout/lProcess3"/>
    <dgm:cxn modelId="{AEB0F9A7-5E38-441E-BC34-2B35BCF20745}" type="presParOf" srcId="{D1A9F589-A222-4A0D-A5ED-7A41842B637D}" destId="{6E621211-909C-4375-81DA-11FE86BB0DC9}" srcOrd="0" destOrd="0" presId="urn:microsoft.com/office/officeart/2005/8/layout/lProcess3"/>
    <dgm:cxn modelId="{011A6318-559C-4D3C-BE59-9B6FCEC8CF7B}" type="presParOf" srcId="{6E621211-909C-4375-81DA-11FE86BB0DC9}" destId="{52D59133-9EC1-4D51-9E92-58F8804B25C2}" srcOrd="0" destOrd="0" presId="urn:microsoft.com/office/officeart/2005/8/layout/lProcess3"/>
    <dgm:cxn modelId="{CAF2FB9D-4991-4B78-B32D-8FA157292F0C}" type="presParOf" srcId="{6E621211-909C-4375-81DA-11FE86BB0DC9}" destId="{E1E5AF1B-7EE7-49DB-8004-D967749AD56D}" srcOrd="1" destOrd="0" presId="urn:microsoft.com/office/officeart/2005/8/layout/lProcess3"/>
    <dgm:cxn modelId="{B0CFB108-7AE3-4035-8B70-8D344F0A025E}" type="presParOf" srcId="{6E621211-909C-4375-81DA-11FE86BB0DC9}" destId="{8305CED0-3B16-47A4-89C9-E1689767090A}" srcOrd="2" destOrd="0" presId="urn:microsoft.com/office/officeart/2005/8/layout/lProcess3"/>
    <dgm:cxn modelId="{D48994A3-AC2C-404A-BA17-741153DA58AD}" type="presParOf" srcId="{6E621211-909C-4375-81DA-11FE86BB0DC9}" destId="{6EC73170-57D6-4F00-A501-3A9CECACC41A}" srcOrd="3" destOrd="0" presId="urn:microsoft.com/office/officeart/2005/8/layout/lProcess3"/>
    <dgm:cxn modelId="{BE532100-55BA-4267-A227-B6CA46DF6E51}" type="presParOf" srcId="{6E621211-909C-4375-81DA-11FE86BB0DC9}" destId="{925CE294-C464-4D20-BA91-6CC1154D164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16863E-D11F-4434-8A6F-17B65D77638D}" type="doc">
      <dgm:prSet loTypeId="urn:microsoft.com/office/officeart/2005/8/layout/lProcess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B65CBAAE-B36B-4912-BF10-02412E3CF286}">
      <dgm:prSet phldrT="[Texto]" custT="1"/>
      <dgm:spPr/>
      <dgm:t>
        <a:bodyPr/>
        <a:lstStyle/>
        <a:p>
          <a:r>
            <a:rPr lang="es-EC" sz="1000" dirty="0"/>
            <a:t>Crema tópica </a:t>
          </a:r>
          <a:endParaRPr lang="en-US" sz="1000" dirty="0"/>
        </a:p>
      </dgm:t>
    </dgm:pt>
    <dgm:pt modelId="{88104E7F-111D-4B23-BD16-DA742ECA95F9}" type="parTrans" cxnId="{3C32CC13-E042-4664-B4B6-7CFFA7CD6BCC}">
      <dgm:prSet/>
      <dgm:spPr/>
      <dgm:t>
        <a:bodyPr/>
        <a:lstStyle/>
        <a:p>
          <a:endParaRPr lang="en-US" sz="1000"/>
        </a:p>
      </dgm:t>
    </dgm:pt>
    <dgm:pt modelId="{F222B27D-DF8D-42FE-A3B3-CE0CD8BB2646}" type="sibTrans" cxnId="{3C32CC13-E042-4664-B4B6-7CFFA7CD6BCC}">
      <dgm:prSet/>
      <dgm:spPr/>
      <dgm:t>
        <a:bodyPr/>
        <a:lstStyle/>
        <a:p>
          <a:endParaRPr lang="en-US" sz="1000"/>
        </a:p>
      </dgm:t>
    </dgm:pt>
    <dgm:pt modelId="{D387E93F-6A1A-4FB6-8541-7B0B674BED94}">
      <dgm:prSet phldrT="[Texto]" custT="1"/>
      <dgm:spPr/>
      <dgm:t>
        <a:bodyPr/>
        <a:lstStyle/>
        <a:p>
          <a:r>
            <a:rPr lang="es-EC" sz="1000" dirty="0"/>
            <a:t>Evaluación de estabilidad. </a:t>
          </a:r>
          <a:r>
            <a:rPr lang="es-EC" sz="1000" i="0" dirty="0"/>
            <a:t>No se observó crecimiento de </a:t>
          </a:r>
          <a:r>
            <a:rPr lang="es-EC" sz="1000" i="1" dirty="0"/>
            <a:t>Pseudomonas aeruginosa.</a:t>
          </a:r>
          <a:endParaRPr lang="en-US" sz="1000" dirty="0"/>
        </a:p>
      </dgm:t>
    </dgm:pt>
    <dgm:pt modelId="{DC469ABC-4242-405B-B9E3-A9FFD898D274}" type="parTrans" cxnId="{4BBF5733-B4E1-41EC-AFE2-C2F12D24E384}">
      <dgm:prSet/>
      <dgm:spPr/>
      <dgm:t>
        <a:bodyPr/>
        <a:lstStyle/>
        <a:p>
          <a:endParaRPr lang="en-US" sz="1000"/>
        </a:p>
      </dgm:t>
    </dgm:pt>
    <dgm:pt modelId="{A04AFD60-1601-4F97-AC97-2E9E0626C6E5}" type="sibTrans" cxnId="{4BBF5733-B4E1-41EC-AFE2-C2F12D24E384}">
      <dgm:prSet/>
      <dgm:spPr/>
      <dgm:t>
        <a:bodyPr/>
        <a:lstStyle/>
        <a:p>
          <a:endParaRPr lang="en-US" sz="1000"/>
        </a:p>
      </dgm:t>
    </dgm:pt>
    <dgm:pt modelId="{D1A9F589-A222-4A0D-A5ED-7A41842B637D}" type="pres">
      <dgm:prSet presAssocID="{A316863E-D11F-4434-8A6F-17B65D77638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E621211-909C-4375-81DA-11FE86BB0DC9}" type="pres">
      <dgm:prSet presAssocID="{B65CBAAE-B36B-4912-BF10-02412E3CF286}" presName="horFlow" presStyleCnt="0"/>
      <dgm:spPr/>
    </dgm:pt>
    <dgm:pt modelId="{52D59133-9EC1-4D51-9E92-58F8804B25C2}" type="pres">
      <dgm:prSet presAssocID="{B65CBAAE-B36B-4912-BF10-02412E3CF286}" presName="bigChev" presStyleLbl="node1" presStyleIdx="0" presStyleCnt="1" custScaleX="174640"/>
      <dgm:spPr/>
    </dgm:pt>
    <dgm:pt modelId="{9FBD982F-7B6D-4F01-9A95-ABFBFFABFF02}" type="pres">
      <dgm:prSet presAssocID="{DC469ABC-4242-405B-B9E3-A9FFD898D274}" presName="parTrans" presStyleCnt="0"/>
      <dgm:spPr/>
    </dgm:pt>
    <dgm:pt modelId="{D28A5D73-9B2F-409F-9FE4-A89102650D16}" type="pres">
      <dgm:prSet presAssocID="{D387E93F-6A1A-4FB6-8541-7B0B674BED94}" presName="node" presStyleLbl="alignAccFollowNode1" presStyleIdx="0" presStyleCnt="1" custScaleX="356933" custScaleY="120491" custLinFactNeighborY="852">
        <dgm:presLayoutVars>
          <dgm:bulletEnabled val="1"/>
        </dgm:presLayoutVars>
      </dgm:prSet>
      <dgm:spPr/>
    </dgm:pt>
  </dgm:ptLst>
  <dgm:cxnLst>
    <dgm:cxn modelId="{BEB6690B-256C-4A2C-9CA1-5889F9DA8187}" type="presOf" srcId="{A316863E-D11F-4434-8A6F-17B65D77638D}" destId="{D1A9F589-A222-4A0D-A5ED-7A41842B637D}" srcOrd="0" destOrd="0" presId="urn:microsoft.com/office/officeart/2005/8/layout/lProcess3"/>
    <dgm:cxn modelId="{3C32CC13-E042-4664-B4B6-7CFFA7CD6BCC}" srcId="{A316863E-D11F-4434-8A6F-17B65D77638D}" destId="{B65CBAAE-B36B-4912-BF10-02412E3CF286}" srcOrd="0" destOrd="0" parTransId="{88104E7F-111D-4B23-BD16-DA742ECA95F9}" sibTransId="{F222B27D-DF8D-42FE-A3B3-CE0CD8BB2646}"/>
    <dgm:cxn modelId="{4BBF5733-B4E1-41EC-AFE2-C2F12D24E384}" srcId="{B65CBAAE-B36B-4912-BF10-02412E3CF286}" destId="{D387E93F-6A1A-4FB6-8541-7B0B674BED94}" srcOrd="0" destOrd="0" parTransId="{DC469ABC-4242-405B-B9E3-A9FFD898D274}" sibTransId="{A04AFD60-1601-4F97-AC97-2E9E0626C6E5}"/>
    <dgm:cxn modelId="{574AD46A-F731-43A0-ACF8-06C6DCCCFC36}" type="presOf" srcId="{B65CBAAE-B36B-4912-BF10-02412E3CF286}" destId="{52D59133-9EC1-4D51-9E92-58F8804B25C2}" srcOrd="0" destOrd="0" presId="urn:microsoft.com/office/officeart/2005/8/layout/lProcess3"/>
    <dgm:cxn modelId="{97CC29E5-6A62-461F-9897-50DF0707DDE8}" type="presOf" srcId="{D387E93F-6A1A-4FB6-8541-7B0B674BED94}" destId="{D28A5D73-9B2F-409F-9FE4-A89102650D16}" srcOrd="0" destOrd="0" presId="urn:microsoft.com/office/officeart/2005/8/layout/lProcess3"/>
    <dgm:cxn modelId="{AEB0F9A7-5E38-441E-BC34-2B35BCF20745}" type="presParOf" srcId="{D1A9F589-A222-4A0D-A5ED-7A41842B637D}" destId="{6E621211-909C-4375-81DA-11FE86BB0DC9}" srcOrd="0" destOrd="0" presId="urn:microsoft.com/office/officeart/2005/8/layout/lProcess3"/>
    <dgm:cxn modelId="{011A6318-559C-4D3C-BE59-9B6FCEC8CF7B}" type="presParOf" srcId="{6E621211-909C-4375-81DA-11FE86BB0DC9}" destId="{52D59133-9EC1-4D51-9E92-58F8804B25C2}" srcOrd="0" destOrd="0" presId="urn:microsoft.com/office/officeart/2005/8/layout/lProcess3"/>
    <dgm:cxn modelId="{CD4173C5-331C-4CDF-B034-770F0CA680C6}" type="presParOf" srcId="{6E621211-909C-4375-81DA-11FE86BB0DC9}" destId="{9FBD982F-7B6D-4F01-9A95-ABFBFFABFF02}" srcOrd="1" destOrd="0" presId="urn:microsoft.com/office/officeart/2005/8/layout/lProcess3"/>
    <dgm:cxn modelId="{AD1D271D-4792-47B7-90A9-5860ED0163BF}" type="presParOf" srcId="{6E621211-909C-4375-81DA-11FE86BB0DC9}" destId="{D28A5D73-9B2F-409F-9FE4-A89102650D1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11A5C-1F2B-44AB-8186-6E4BC1CF8A47}">
      <dsp:nvSpPr>
        <dsp:cNvPr id="0" name=""/>
        <dsp:cNvSpPr/>
      </dsp:nvSpPr>
      <dsp:spPr>
        <a:xfrm>
          <a:off x="0" y="0"/>
          <a:ext cx="4294993" cy="6018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i="0" kern="1200" dirty="0"/>
            <a:t>Familia: Boraginaceae Juss. (2700 especies; 300 del género)</a:t>
          </a:r>
          <a:endParaRPr lang="en-US" sz="1100" kern="1200" dirty="0"/>
        </a:p>
      </dsp:txBody>
      <dsp:txXfrm>
        <a:off x="17628" y="17628"/>
        <a:ext cx="3645516" cy="566625"/>
      </dsp:txXfrm>
    </dsp:sp>
    <dsp:sp modelId="{97C95D17-518D-4016-AF2E-5B0EFF50852C}">
      <dsp:nvSpPr>
        <dsp:cNvPr id="0" name=""/>
        <dsp:cNvSpPr/>
      </dsp:nvSpPr>
      <dsp:spPr>
        <a:xfrm>
          <a:off x="378969" y="702195"/>
          <a:ext cx="4294993" cy="601881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Distribuida en zonas tropicales y subtropicales</a:t>
          </a:r>
          <a:endParaRPr lang="en-US" sz="1100" kern="1200" dirty="0"/>
        </a:p>
      </dsp:txBody>
      <dsp:txXfrm>
        <a:off x="396597" y="719823"/>
        <a:ext cx="3489543" cy="566625"/>
      </dsp:txXfrm>
    </dsp:sp>
    <dsp:sp modelId="{A6905491-7A79-49CA-9745-DFD0E3B50E8E}">
      <dsp:nvSpPr>
        <dsp:cNvPr id="0" name=""/>
        <dsp:cNvSpPr/>
      </dsp:nvSpPr>
      <dsp:spPr>
        <a:xfrm>
          <a:off x="757939" y="1404391"/>
          <a:ext cx="4294993" cy="601881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En Ecuador 33 especies del género; 6 endémicas.</a:t>
          </a:r>
          <a:endParaRPr lang="en-US" sz="1100" kern="1200" dirty="0"/>
        </a:p>
      </dsp:txBody>
      <dsp:txXfrm>
        <a:off x="775567" y="1422019"/>
        <a:ext cx="3489543" cy="566625"/>
      </dsp:txXfrm>
    </dsp:sp>
    <dsp:sp modelId="{50283161-2CB4-4551-86E9-056DCD71B058}">
      <dsp:nvSpPr>
        <dsp:cNvPr id="0" name=""/>
        <dsp:cNvSpPr/>
      </dsp:nvSpPr>
      <dsp:spPr>
        <a:xfrm>
          <a:off x="3903769" y="456427"/>
          <a:ext cx="391223" cy="3912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991794" y="456427"/>
        <a:ext cx="215173" cy="294395"/>
      </dsp:txXfrm>
    </dsp:sp>
    <dsp:sp modelId="{0D8B98BE-F5C8-4713-AEF7-1130A63F11C7}">
      <dsp:nvSpPr>
        <dsp:cNvPr id="0" name=""/>
        <dsp:cNvSpPr/>
      </dsp:nvSpPr>
      <dsp:spPr>
        <a:xfrm>
          <a:off x="4282739" y="1154610"/>
          <a:ext cx="391223" cy="3912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70764" y="1154610"/>
        <a:ext cx="215173" cy="2943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59133-9EC1-4D51-9E92-58F8804B25C2}">
      <dsp:nvSpPr>
        <dsp:cNvPr id="0" name=""/>
        <dsp:cNvSpPr/>
      </dsp:nvSpPr>
      <dsp:spPr>
        <a:xfrm>
          <a:off x="2150941" y="456"/>
          <a:ext cx="2132942" cy="71934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Aditivo alimentario </a:t>
          </a:r>
          <a:endParaRPr lang="en-US" sz="1200" kern="1200" dirty="0"/>
        </a:p>
      </dsp:txBody>
      <dsp:txXfrm>
        <a:off x="2510612" y="456"/>
        <a:ext cx="1413600" cy="719342"/>
      </dsp:txXfrm>
    </dsp:sp>
    <dsp:sp modelId="{D28A5D73-9B2F-409F-9FE4-A89102650D16}">
      <dsp:nvSpPr>
        <dsp:cNvPr id="0" name=""/>
        <dsp:cNvSpPr/>
      </dsp:nvSpPr>
      <dsp:spPr>
        <a:xfrm>
          <a:off x="4095850" y="35123"/>
          <a:ext cx="4056717" cy="65819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Antioxidantes, colorantes, preservantes, estabilizantes, emulsionantes, espesantes, reguladores de acidez, antibióticos, entre otros </a:t>
          </a:r>
          <a:endParaRPr lang="en-US" sz="1100" kern="1200" dirty="0"/>
        </a:p>
      </dsp:txBody>
      <dsp:txXfrm>
        <a:off x="4424945" y="35123"/>
        <a:ext cx="3398527" cy="6581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5ED96-640A-4633-BD86-1979A0CE910E}">
      <dsp:nvSpPr>
        <dsp:cNvPr id="0" name=""/>
        <dsp:cNvSpPr/>
      </dsp:nvSpPr>
      <dsp:spPr>
        <a:xfrm>
          <a:off x="667224" y="297"/>
          <a:ext cx="2345410" cy="938164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6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</a:rPr>
            <a:t>Bioplástico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136306" y="297"/>
        <a:ext cx="1407246" cy="938164"/>
      </dsp:txXfrm>
    </dsp:sp>
    <dsp:sp modelId="{9880A199-2C3C-4FAC-98F2-8147FC58C0F1}">
      <dsp:nvSpPr>
        <dsp:cNvPr id="0" name=""/>
        <dsp:cNvSpPr/>
      </dsp:nvSpPr>
      <dsp:spPr>
        <a:xfrm>
          <a:off x="2707731" y="26943"/>
          <a:ext cx="2227441" cy="884871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Mucílago de </a:t>
          </a:r>
          <a:r>
            <a:rPr lang="es-EC" sz="1100" i="1" kern="1200" dirty="0"/>
            <a:t>Opuntia ficusindica </a:t>
          </a:r>
          <a:r>
            <a:rPr lang="es-EC" sz="1100" i="0" kern="1200" dirty="0"/>
            <a:t>(nopal)</a:t>
          </a:r>
          <a:endParaRPr lang="en-US" sz="1100" kern="1200" dirty="0"/>
        </a:p>
      </dsp:txBody>
      <dsp:txXfrm>
        <a:off x="3150167" y="26943"/>
        <a:ext cx="1342570" cy="884871"/>
      </dsp:txXfrm>
    </dsp:sp>
    <dsp:sp modelId="{17509576-F73F-4793-862A-C819B3A593E7}">
      <dsp:nvSpPr>
        <dsp:cNvPr id="0" name=""/>
        <dsp:cNvSpPr/>
      </dsp:nvSpPr>
      <dsp:spPr>
        <a:xfrm>
          <a:off x="4662636" y="26943"/>
          <a:ext cx="2206378" cy="884871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Mucílago de </a:t>
          </a:r>
          <a:r>
            <a:rPr lang="es-EC" sz="1100" i="1" kern="1200" dirty="0"/>
            <a:t>Linum usitatissimum </a:t>
          </a:r>
          <a:r>
            <a:rPr lang="es-EC" sz="1100" i="0" kern="1200" dirty="0"/>
            <a:t>(linaza) con nanocristales de celulosa </a:t>
          </a:r>
          <a:endParaRPr lang="en-US" sz="1100" kern="1200" dirty="0"/>
        </a:p>
      </dsp:txBody>
      <dsp:txXfrm>
        <a:off x="5105072" y="26943"/>
        <a:ext cx="1321507" cy="884871"/>
      </dsp:txXfrm>
    </dsp:sp>
    <dsp:sp modelId="{A5F018FF-79B5-48F4-9E7D-8676ADF5C705}">
      <dsp:nvSpPr>
        <dsp:cNvPr id="0" name=""/>
        <dsp:cNvSpPr/>
      </dsp:nvSpPr>
      <dsp:spPr>
        <a:xfrm>
          <a:off x="667224" y="1069804"/>
          <a:ext cx="2345410" cy="938164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</a:rPr>
            <a:t>Sustrato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136306" y="1069804"/>
        <a:ext cx="1407246" cy="938164"/>
      </dsp:txXfrm>
    </dsp:sp>
    <dsp:sp modelId="{14AA0CEB-7590-419E-9E70-B694083D7D48}">
      <dsp:nvSpPr>
        <dsp:cNvPr id="0" name=""/>
        <dsp:cNvSpPr/>
      </dsp:nvSpPr>
      <dsp:spPr>
        <a:xfrm>
          <a:off x="2707731" y="1096450"/>
          <a:ext cx="2346735" cy="884871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Producción de ácido láctico y etanol con mucílago del cacao</a:t>
          </a:r>
          <a:endParaRPr lang="en-US" sz="1100" kern="1200" dirty="0"/>
        </a:p>
      </dsp:txBody>
      <dsp:txXfrm>
        <a:off x="3150167" y="1096450"/>
        <a:ext cx="1461864" cy="884871"/>
      </dsp:txXfrm>
    </dsp:sp>
    <dsp:sp modelId="{AA4AFBF2-4FB3-46BF-8A01-9BAAC15117C1}">
      <dsp:nvSpPr>
        <dsp:cNvPr id="0" name=""/>
        <dsp:cNvSpPr/>
      </dsp:nvSpPr>
      <dsp:spPr>
        <a:xfrm>
          <a:off x="4781929" y="1096450"/>
          <a:ext cx="2175290" cy="884871"/>
        </a:xfrm>
        <a:prstGeom prst="chevron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i="1" kern="1200"/>
            <a:t>Lactobacillus bulgaricus </a:t>
          </a:r>
          <a:r>
            <a:rPr lang="es-EC" sz="1100" kern="1200"/>
            <a:t>y </a:t>
          </a:r>
          <a:r>
            <a:rPr lang="es-EC" sz="1100" i="1" kern="1200"/>
            <a:t>Pichia kudriavzevii </a:t>
          </a:r>
          <a:endParaRPr lang="en-US" sz="1100" kern="1200"/>
        </a:p>
      </dsp:txBody>
      <dsp:txXfrm>
        <a:off x="5224365" y="1096450"/>
        <a:ext cx="1290419" cy="884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CECB4-3CFC-4027-A3D9-62A66553A560}">
      <dsp:nvSpPr>
        <dsp:cNvPr id="0" name=""/>
        <dsp:cNvSpPr/>
      </dsp:nvSpPr>
      <dsp:spPr>
        <a:xfrm>
          <a:off x="531" y="306136"/>
          <a:ext cx="1935707" cy="47577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Goma</a:t>
          </a:r>
          <a:endParaRPr lang="en-US" sz="2400" kern="1200" dirty="0"/>
        </a:p>
      </dsp:txBody>
      <dsp:txXfrm>
        <a:off x="14466" y="320071"/>
        <a:ext cx="1907837" cy="447907"/>
      </dsp:txXfrm>
    </dsp:sp>
    <dsp:sp modelId="{C009D7FB-17A1-44D5-95DF-517C15A15B8E}">
      <dsp:nvSpPr>
        <dsp:cNvPr id="0" name=""/>
        <dsp:cNvSpPr/>
      </dsp:nvSpPr>
      <dsp:spPr>
        <a:xfrm>
          <a:off x="194102" y="781914"/>
          <a:ext cx="193570" cy="725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5890"/>
              </a:lnTo>
              <a:lnTo>
                <a:pt x="193570" y="725890"/>
              </a:lnTo>
            </a:path>
          </a:pathLst>
        </a:custGeom>
        <a:noFill/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DC1D4-E0E6-48A9-A6F6-B6E17573FF44}">
      <dsp:nvSpPr>
        <dsp:cNvPr id="0" name=""/>
        <dsp:cNvSpPr/>
      </dsp:nvSpPr>
      <dsp:spPr>
        <a:xfrm>
          <a:off x="387673" y="1023877"/>
          <a:ext cx="1548565" cy="967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Producidas como mecanismo de protección en consecuencia a un estímulo mecánico externo</a:t>
          </a:r>
          <a:endParaRPr lang="en-US" sz="900" kern="1200" dirty="0"/>
        </a:p>
      </dsp:txBody>
      <dsp:txXfrm>
        <a:off x="416020" y="1052224"/>
        <a:ext cx="1491871" cy="911159"/>
      </dsp:txXfrm>
    </dsp:sp>
    <dsp:sp modelId="{7FA81BE9-31AA-48C9-B9FB-66D45B2AAA4C}">
      <dsp:nvSpPr>
        <dsp:cNvPr id="0" name=""/>
        <dsp:cNvSpPr/>
      </dsp:nvSpPr>
      <dsp:spPr>
        <a:xfrm>
          <a:off x="2420165" y="306136"/>
          <a:ext cx="1935707" cy="498773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/>
            <a:t>Mucílago</a:t>
          </a:r>
          <a:endParaRPr lang="en-US" sz="2400" kern="1200" dirty="0"/>
        </a:p>
      </dsp:txBody>
      <dsp:txXfrm>
        <a:off x="2434774" y="320745"/>
        <a:ext cx="1906489" cy="469555"/>
      </dsp:txXfrm>
    </dsp:sp>
    <dsp:sp modelId="{3E8B7D31-9ACD-4135-A47B-60C68FB321B2}">
      <dsp:nvSpPr>
        <dsp:cNvPr id="0" name=""/>
        <dsp:cNvSpPr/>
      </dsp:nvSpPr>
      <dsp:spPr>
        <a:xfrm>
          <a:off x="2613736" y="804910"/>
          <a:ext cx="193570" cy="725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5890"/>
              </a:lnTo>
              <a:lnTo>
                <a:pt x="193570" y="725890"/>
              </a:lnTo>
            </a:path>
          </a:pathLst>
        </a:custGeom>
        <a:noFill/>
        <a:ln w="254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ECEBCC-C4A1-4E66-B97A-071BBC62F3B6}">
      <dsp:nvSpPr>
        <dsp:cNvPr id="0" name=""/>
        <dsp:cNvSpPr/>
      </dsp:nvSpPr>
      <dsp:spPr>
        <a:xfrm>
          <a:off x="2807307" y="1046873"/>
          <a:ext cx="1548565" cy="967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Producidas normalmente en las plantas</a:t>
          </a:r>
          <a:endParaRPr lang="en-US" sz="900" kern="1200" dirty="0"/>
        </a:p>
      </dsp:txBody>
      <dsp:txXfrm>
        <a:off x="2835654" y="1075220"/>
        <a:ext cx="1491871" cy="9111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0D330-8A83-4BB9-9070-80F199950328}">
      <dsp:nvSpPr>
        <dsp:cNvPr id="0" name=""/>
        <dsp:cNvSpPr/>
      </dsp:nvSpPr>
      <dsp:spPr>
        <a:xfrm>
          <a:off x="363327" y="135209"/>
          <a:ext cx="1814850" cy="18148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1CA73-729C-4C16-9CA5-1A083999DCED}">
      <dsp:nvSpPr>
        <dsp:cNvPr id="0" name=""/>
        <dsp:cNvSpPr/>
      </dsp:nvSpPr>
      <dsp:spPr>
        <a:xfrm rot="16200000">
          <a:off x="-725582" y="861149"/>
          <a:ext cx="1814850" cy="362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Goma tara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i="1" kern="1200" dirty="0"/>
            <a:t>Caesalpinia spinosa</a:t>
          </a:r>
          <a:endParaRPr lang="en-US" sz="1100" kern="1200" dirty="0"/>
        </a:p>
      </dsp:txBody>
      <dsp:txXfrm>
        <a:off x="-725582" y="861149"/>
        <a:ext cx="1814850" cy="362970"/>
      </dsp:txXfrm>
    </dsp:sp>
    <dsp:sp modelId="{D259DE93-665C-482E-AD7E-97613293ED4B}">
      <dsp:nvSpPr>
        <dsp:cNvPr id="0" name=""/>
        <dsp:cNvSpPr/>
      </dsp:nvSpPr>
      <dsp:spPr>
        <a:xfrm>
          <a:off x="2541554" y="135209"/>
          <a:ext cx="1814850" cy="181485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6EB63-8B6F-4D7E-A73B-1E96186AB39C}">
      <dsp:nvSpPr>
        <dsp:cNvPr id="0" name=""/>
        <dsp:cNvSpPr/>
      </dsp:nvSpPr>
      <dsp:spPr>
        <a:xfrm rot="16200000">
          <a:off x="1452643" y="861149"/>
          <a:ext cx="1814850" cy="362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Goma guar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i="1" kern="1200" dirty="0"/>
            <a:t>Cyamopsis tetragonoloba</a:t>
          </a:r>
          <a:r>
            <a:rPr lang="es-ES_tradnl" sz="1100" kern="1200" dirty="0"/>
            <a:t> </a:t>
          </a:r>
          <a:endParaRPr lang="en-US" sz="1100" kern="1200" dirty="0"/>
        </a:p>
      </dsp:txBody>
      <dsp:txXfrm>
        <a:off x="1452643" y="861149"/>
        <a:ext cx="1814850" cy="36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72997-7DD8-4ED5-B602-4EE50ADCE7E6}">
      <dsp:nvSpPr>
        <dsp:cNvPr id="0" name=""/>
        <dsp:cNvSpPr/>
      </dsp:nvSpPr>
      <dsp:spPr>
        <a:xfrm rot="5400000">
          <a:off x="3712804" y="-1628070"/>
          <a:ext cx="968380" cy="447165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Bases de datos internacionales (PubMed, ScienceDirect y Google Scholar)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Taxonomy Browser de NCBI y </a:t>
          </a:r>
          <a:r>
            <a:rPr lang="es-EC" sz="1100" kern="1200" dirty="0" err="1"/>
            <a:t>Plants</a:t>
          </a:r>
          <a:r>
            <a:rPr lang="es-EC" sz="1100" kern="1200" dirty="0"/>
            <a:t> of </a:t>
          </a:r>
          <a:r>
            <a:rPr lang="es-EC" sz="1100" kern="1200" dirty="0" err="1"/>
            <a:t>the</a:t>
          </a:r>
          <a:r>
            <a:rPr lang="es-EC" sz="1100" kern="1200" dirty="0"/>
            <a:t> </a:t>
          </a:r>
          <a:r>
            <a:rPr lang="es-EC" sz="1100" kern="1200" dirty="0" err="1"/>
            <a:t>World</a:t>
          </a:r>
          <a:r>
            <a:rPr lang="es-EC" sz="1100" kern="1200" dirty="0"/>
            <a:t> Online (PAWO)</a:t>
          </a:r>
          <a:endParaRPr lang="en-US" sz="1100" kern="1200" dirty="0"/>
        </a:p>
      </dsp:txBody>
      <dsp:txXfrm rot="-5400000">
        <a:off x="1961169" y="170837"/>
        <a:ext cx="4424378" cy="873836"/>
      </dsp:txXfrm>
    </dsp:sp>
    <dsp:sp modelId="{D3F1FCB3-754F-4A4D-A4F8-C0E440464C88}">
      <dsp:nvSpPr>
        <dsp:cNvPr id="0" name=""/>
        <dsp:cNvSpPr/>
      </dsp:nvSpPr>
      <dsp:spPr>
        <a:xfrm>
          <a:off x="554133" y="2516"/>
          <a:ext cx="1407035" cy="12104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Fuentes de información</a:t>
          </a:r>
          <a:endParaRPr lang="en-US" sz="1100" kern="1200" dirty="0"/>
        </a:p>
      </dsp:txBody>
      <dsp:txXfrm>
        <a:off x="613224" y="61607"/>
        <a:ext cx="1288853" cy="1092293"/>
      </dsp:txXfrm>
    </dsp:sp>
    <dsp:sp modelId="{DD1614CA-18BA-4035-8DBE-6958135FD311}">
      <dsp:nvSpPr>
        <dsp:cNvPr id="0" name=""/>
        <dsp:cNvSpPr/>
      </dsp:nvSpPr>
      <dsp:spPr>
        <a:xfrm rot="5400000">
          <a:off x="3712804" y="-357071"/>
          <a:ext cx="968380" cy="4471650"/>
        </a:xfrm>
        <a:prstGeom prst="round2SameRect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“</a:t>
          </a:r>
          <a:r>
            <a:rPr lang="es-EC" sz="1100" i="1" kern="1200" dirty="0"/>
            <a:t>Cordia</a:t>
          </a:r>
          <a:r>
            <a:rPr lang="es-EC" sz="1100" kern="1200" dirty="0"/>
            <a:t> medicinal uses”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“</a:t>
          </a:r>
          <a:r>
            <a:rPr lang="es-EC" sz="1100" i="1" kern="1200" dirty="0"/>
            <a:t>Cordia</a:t>
          </a:r>
          <a:r>
            <a:rPr lang="es-EC" sz="1100" kern="1200" dirty="0"/>
            <a:t> fruit gum”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“</a:t>
          </a:r>
          <a:r>
            <a:rPr lang="es-EC" sz="1100" i="1" kern="1200" dirty="0"/>
            <a:t>Cordia</a:t>
          </a:r>
          <a:r>
            <a:rPr lang="es-EC" sz="1100" kern="1200" dirty="0"/>
            <a:t> fruit mucilage”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“</a:t>
          </a:r>
          <a:r>
            <a:rPr lang="es-EC" sz="1100" i="1" kern="1200" dirty="0"/>
            <a:t>Cordia</a:t>
          </a:r>
          <a:r>
            <a:rPr lang="es-EC" sz="1100" kern="1200" dirty="0"/>
            <a:t> fruto goma”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“</a:t>
          </a:r>
          <a:r>
            <a:rPr lang="es-EC" sz="1100" i="1" kern="1200" dirty="0"/>
            <a:t>Cordia</a:t>
          </a:r>
          <a:r>
            <a:rPr lang="es-EC" sz="1100" kern="1200" dirty="0"/>
            <a:t> fruto mucílago”</a:t>
          </a:r>
          <a:endParaRPr lang="en-US" sz="1100" kern="1200" dirty="0"/>
        </a:p>
      </dsp:txBody>
      <dsp:txXfrm rot="-5400000">
        <a:off x="1961169" y="1441836"/>
        <a:ext cx="4424378" cy="873836"/>
      </dsp:txXfrm>
    </dsp:sp>
    <dsp:sp modelId="{3B81ED3D-49F4-46D3-BEB3-E5A0D40AD8D8}">
      <dsp:nvSpPr>
        <dsp:cNvPr id="0" name=""/>
        <dsp:cNvSpPr/>
      </dsp:nvSpPr>
      <dsp:spPr>
        <a:xfrm>
          <a:off x="554133" y="1273515"/>
          <a:ext cx="1407035" cy="1210475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Términos de búsqueda</a:t>
          </a:r>
          <a:endParaRPr lang="en-US" sz="1100" kern="1200" dirty="0"/>
        </a:p>
      </dsp:txBody>
      <dsp:txXfrm>
        <a:off x="613224" y="1332606"/>
        <a:ext cx="1288853" cy="1092293"/>
      </dsp:txXfrm>
    </dsp:sp>
    <dsp:sp modelId="{91C7AE25-C4F0-4BE9-A99D-358C9D382054}">
      <dsp:nvSpPr>
        <dsp:cNvPr id="0" name=""/>
        <dsp:cNvSpPr/>
      </dsp:nvSpPr>
      <dsp:spPr>
        <a:xfrm rot="5400000">
          <a:off x="3712804" y="913927"/>
          <a:ext cx="968380" cy="4471650"/>
        </a:xfrm>
        <a:prstGeom prst="round2SameRect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Términos de búsqueda en título, resumen y/o palabras clave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Período 1981 a 2021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Artículos y tesis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Documentos completos en versión final</a:t>
          </a:r>
          <a:endParaRPr lang="en-US" sz="1100" kern="1200" dirty="0"/>
        </a:p>
      </dsp:txBody>
      <dsp:txXfrm rot="-5400000">
        <a:off x="1961169" y="2712834"/>
        <a:ext cx="4424378" cy="873836"/>
      </dsp:txXfrm>
    </dsp:sp>
    <dsp:sp modelId="{F9F31781-5F89-4EF8-BD9A-D735BCE7E209}">
      <dsp:nvSpPr>
        <dsp:cNvPr id="0" name=""/>
        <dsp:cNvSpPr/>
      </dsp:nvSpPr>
      <dsp:spPr>
        <a:xfrm>
          <a:off x="554133" y="2544514"/>
          <a:ext cx="1407035" cy="1210475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Criterios de elegibilidad</a:t>
          </a:r>
          <a:endParaRPr lang="en-US" sz="1100" kern="1200" dirty="0"/>
        </a:p>
      </dsp:txBody>
      <dsp:txXfrm>
        <a:off x="613224" y="2603605"/>
        <a:ext cx="1288853" cy="1092293"/>
      </dsp:txXfrm>
    </dsp:sp>
    <dsp:sp modelId="{C9BB99E1-5497-4F2B-BE86-71F8CC2DEECC}">
      <dsp:nvSpPr>
        <dsp:cNvPr id="0" name=""/>
        <dsp:cNvSpPr/>
      </dsp:nvSpPr>
      <dsp:spPr>
        <a:xfrm rot="5400000">
          <a:off x="3712804" y="2184926"/>
          <a:ext cx="968380" cy="4471650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100" kern="1200" dirty="0"/>
            <a:t>Documentos en formato PDF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100" kern="1200" dirty="0"/>
            <a:t>Uso de Mendeley (versión 1.19.8)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C" sz="1100" kern="1200" dirty="0"/>
            <a:t>Hoja de cálculo para conteo de documentos obtenidos en cada una de las etapas (identificación, selección, elegibilidad y análisis) </a:t>
          </a:r>
          <a:endParaRPr lang="en-US" sz="1100" kern="1200" dirty="0"/>
        </a:p>
      </dsp:txBody>
      <dsp:txXfrm rot="-5400000">
        <a:off x="1961169" y="3983833"/>
        <a:ext cx="4424378" cy="873836"/>
      </dsp:txXfrm>
    </dsp:sp>
    <dsp:sp modelId="{EE9C6792-9F59-4AA6-881D-1F57DCE74ADA}">
      <dsp:nvSpPr>
        <dsp:cNvPr id="0" name=""/>
        <dsp:cNvSpPr/>
      </dsp:nvSpPr>
      <dsp:spPr>
        <a:xfrm>
          <a:off x="554133" y="3815513"/>
          <a:ext cx="1407035" cy="121047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Unidad de análisis</a:t>
          </a:r>
          <a:endParaRPr lang="en-US" sz="1100" kern="1200" dirty="0"/>
        </a:p>
      </dsp:txBody>
      <dsp:txXfrm>
        <a:off x="613224" y="3874604"/>
        <a:ext cx="1288853" cy="10922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72997-7DD8-4ED5-B602-4EE50ADCE7E6}">
      <dsp:nvSpPr>
        <dsp:cNvPr id="0" name=""/>
        <dsp:cNvSpPr/>
      </dsp:nvSpPr>
      <dsp:spPr>
        <a:xfrm rot="5400000">
          <a:off x="3406634" y="-1462875"/>
          <a:ext cx="981147" cy="415224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MX" sz="1100" kern="1200" dirty="0"/>
            <a:t>Usos ancestrales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MX" sz="1100" kern="1200" dirty="0"/>
            <a:t>Aplicaciones del mucílago como biopolímero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s-MX" sz="1100" kern="1200" dirty="0"/>
            <a:t>Métodos de extracción y caracterización del mucílago</a:t>
          </a:r>
          <a:endParaRPr lang="en-US" sz="1100" kern="1200" dirty="0"/>
        </a:p>
      </dsp:txBody>
      <dsp:txXfrm rot="-5400000">
        <a:off x="1821085" y="170570"/>
        <a:ext cx="4104350" cy="885355"/>
      </dsp:txXfrm>
    </dsp:sp>
    <dsp:sp modelId="{D3F1FCB3-754F-4A4D-A4F8-C0E440464C88}">
      <dsp:nvSpPr>
        <dsp:cNvPr id="0" name=""/>
        <dsp:cNvSpPr/>
      </dsp:nvSpPr>
      <dsp:spPr>
        <a:xfrm>
          <a:off x="514552" y="30"/>
          <a:ext cx="1306532" cy="12264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Extracción y análisis de datos</a:t>
          </a:r>
          <a:endParaRPr lang="en-US" sz="1100" kern="1200" dirty="0"/>
        </a:p>
      </dsp:txBody>
      <dsp:txXfrm>
        <a:off x="574422" y="59900"/>
        <a:ext cx="1186792" cy="1106694"/>
      </dsp:txXfrm>
    </dsp:sp>
    <dsp:sp modelId="{DD1614CA-18BA-4035-8DBE-6958135FD311}">
      <dsp:nvSpPr>
        <dsp:cNvPr id="0" name=""/>
        <dsp:cNvSpPr/>
      </dsp:nvSpPr>
      <dsp:spPr>
        <a:xfrm rot="5400000">
          <a:off x="3406634" y="-175118"/>
          <a:ext cx="981147" cy="4152246"/>
        </a:xfrm>
        <a:prstGeom prst="round2Same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100" kern="1200" dirty="0"/>
            <a:t>Estadística descriptiva enfocada en frecuencias</a:t>
          </a:r>
          <a:endParaRPr lang="en-US" sz="1100" kern="1200" dirty="0"/>
        </a:p>
      </dsp:txBody>
      <dsp:txXfrm rot="-5400000">
        <a:off x="1821085" y="1458327"/>
        <a:ext cx="4104350" cy="885355"/>
      </dsp:txXfrm>
    </dsp:sp>
    <dsp:sp modelId="{3B81ED3D-49F4-46D3-BEB3-E5A0D40AD8D8}">
      <dsp:nvSpPr>
        <dsp:cNvPr id="0" name=""/>
        <dsp:cNvSpPr/>
      </dsp:nvSpPr>
      <dsp:spPr>
        <a:xfrm>
          <a:off x="514552" y="1287787"/>
          <a:ext cx="1306532" cy="1226434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/>
            <a:t>Análisis estadístico</a:t>
          </a:r>
          <a:endParaRPr lang="en-US" sz="1100" kern="1200" dirty="0"/>
        </a:p>
      </dsp:txBody>
      <dsp:txXfrm>
        <a:off x="574422" y="1347657"/>
        <a:ext cx="1186792" cy="1106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B35AA-7B59-458C-9ACA-37DA71C41633}">
      <dsp:nvSpPr>
        <dsp:cNvPr id="0" name=""/>
        <dsp:cNvSpPr/>
      </dsp:nvSpPr>
      <dsp:spPr>
        <a:xfrm>
          <a:off x="1316668" y="1378"/>
          <a:ext cx="2057431" cy="34609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dichotoma </a:t>
          </a:r>
          <a:r>
            <a:rPr lang="es-EC" sz="900" kern="1200" dirty="0"/>
            <a:t>G. Forst</a:t>
          </a:r>
          <a:endParaRPr lang="en-US" sz="900" kern="1200" dirty="0"/>
        </a:p>
      </dsp:txBody>
      <dsp:txXfrm>
        <a:off x="1489714" y="1378"/>
        <a:ext cx="1711340" cy="346091"/>
      </dsp:txXfrm>
    </dsp:sp>
    <dsp:sp modelId="{5E6A26DC-C625-4720-B9B6-93999B2CFC1F}">
      <dsp:nvSpPr>
        <dsp:cNvPr id="0" name=""/>
        <dsp:cNvSpPr/>
      </dsp:nvSpPr>
      <dsp:spPr>
        <a:xfrm>
          <a:off x="3260169" y="28943"/>
          <a:ext cx="1924362" cy="290962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obliqua </a:t>
          </a:r>
          <a:r>
            <a:rPr lang="es-EC" sz="900" i="0" kern="1200" dirty="0"/>
            <a:t>Willd</a:t>
          </a:r>
          <a:endParaRPr lang="en-US" sz="900" i="1" kern="1200" dirty="0"/>
        </a:p>
      </dsp:txBody>
      <dsp:txXfrm>
        <a:off x="3405650" y="28943"/>
        <a:ext cx="1633400" cy="290962"/>
      </dsp:txXfrm>
    </dsp:sp>
    <dsp:sp modelId="{72548BEF-C41F-4062-A813-BABE8D7AC304}">
      <dsp:nvSpPr>
        <dsp:cNvPr id="0" name=""/>
        <dsp:cNvSpPr/>
      </dsp:nvSpPr>
      <dsp:spPr>
        <a:xfrm>
          <a:off x="1316668" y="396548"/>
          <a:ext cx="2117543" cy="328956"/>
        </a:xfrm>
        <a:prstGeom prst="chevron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myxa </a:t>
          </a:r>
          <a:r>
            <a:rPr lang="es-EC" sz="900" i="0" kern="1200" dirty="0"/>
            <a:t>L.</a:t>
          </a:r>
          <a:endParaRPr lang="en-US" sz="900" i="1" kern="1200" dirty="0"/>
        </a:p>
      </dsp:txBody>
      <dsp:txXfrm>
        <a:off x="1481146" y="396548"/>
        <a:ext cx="1788587" cy="328956"/>
      </dsp:txXfrm>
    </dsp:sp>
    <dsp:sp modelId="{A479B2CB-47E3-4360-B1B5-8FCE227C4FB8}">
      <dsp:nvSpPr>
        <dsp:cNvPr id="0" name=""/>
        <dsp:cNvSpPr/>
      </dsp:nvSpPr>
      <dsp:spPr>
        <a:xfrm>
          <a:off x="3320280" y="415545"/>
          <a:ext cx="1889796" cy="290962"/>
        </a:xfrm>
        <a:prstGeom prst="chevron">
          <a:avLst/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</a:t>
          </a:r>
          <a:r>
            <a:rPr lang="es-EC" sz="900" i="1" kern="1200" dirty="0" err="1"/>
            <a:t>sebestena</a:t>
          </a:r>
          <a:r>
            <a:rPr lang="es-EC" sz="900" i="1" kern="1200" dirty="0"/>
            <a:t> </a:t>
          </a:r>
          <a:r>
            <a:rPr lang="es-EC" sz="900" i="0" kern="1200" dirty="0" err="1"/>
            <a:t>Forssk</a:t>
          </a:r>
          <a:endParaRPr lang="en-US" sz="900" i="1" kern="1200" dirty="0"/>
        </a:p>
      </dsp:txBody>
      <dsp:txXfrm>
        <a:off x="3465761" y="415545"/>
        <a:ext cx="1598834" cy="290962"/>
      </dsp:txXfrm>
    </dsp:sp>
    <dsp:sp modelId="{3774B366-6F57-4C95-AC67-263E009B1523}">
      <dsp:nvSpPr>
        <dsp:cNvPr id="0" name=""/>
        <dsp:cNvSpPr/>
      </dsp:nvSpPr>
      <dsp:spPr>
        <a:xfrm>
          <a:off x="1328054" y="773790"/>
          <a:ext cx="2142511" cy="345288"/>
        </a:xfrm>
        <a:prstGeom prst="chevron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africana </a:t>
          </a:r>
          <a:r>
            <a:rPr lang="es-EC" sz="900" i="0" kern="1200" dirty="0"/>
            <a:t>Lam.</a:t>
          </a:r>
          <a:endParaRPr lang="en-US" sz="900" i="1" kern="1200" dirty="0"/>
        </a:p>
      </dsp:txBody>
      <dsp:txXfrm>
        <a:off x="1500698" y="773790"/>
        <a:ext cx="1797223" cy="345288"/>
      </dsp:txXfrm>
    </dsp:sp>
    <dsp:sp modelId="{77820E4E-E839-4A0A-B36B-A048DB1EB20C}">
      <dsp:nvSpPr>
        <dsp:cNvPr id="0" name=""/>
        <dsp:cNvSpPr/>
      </dsp:nvSpPr>
      <dsp:spPr>
        <a:xfrm>
          <a:off x="3345249" y="801745"/>
          <a:ext cx="1831436" cy="290962"/>
        </a:xfrm>
        <a:prstGeom prst="chevron">
          <a:avLst/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</a:t>
          </a:r>
          <a:r>
            <a:rPr lang="es-EC" sz="900" i="1" kern="1200" dirty="0" err="1"/>
            <a:t>abyssinica</a:t>
          </a:r>
          <a:r>
            <a:rPr lang="es-EC" sz="900" i="1" kern="1200" dirty="0"/>
            <a:t> </a:t>
          </a:r>
          <a:r>
            <a:rPr lang="es-EC" sz="900" i="0" kern="1200" dirty="0"/>
            <a:t>R. Br.</a:t>
          </a:r>
          <a:endParaRPr lang="en-US" sz="900" i="1" kern="1200" dirty="0"/>
        </a:p>
      </dsp:txBody>
      <dsp:txXfrm>
        <a:off x="3490730" y="801745"/>
        <a:ext cx="1540474" cy="290962"/>
      </dsp:txXfrm>
    </dsp:sp>
    <dsp:sp modelId="{C26C954F-C83B-42A5-9028-671495C5207E}">
      <dsp:nvSpPr>
        <dsp:cNvPr id="0" name=""/>
        <dsp:cNvSpPr/>
      </dsp:nvSpPr>
      <dsp:spPr>
        <a:xfrm>
          <a:off x="1316668" y="1168949"/>
          <a:ext cx="2142205" cy="351290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</a:t>
          </a:r>
          <a:r>
            <a:rPr lang="es-EC" sz="900" i="1" kern="1200" dirty="0" err="1"/>
            <a:t>sinensis</a:t>
          </a:r>
          <a:r>
            <a:rPr lang="es-EC" sz="900" i="1" kern="1200" dirty="0"/>
            <a:t> </a:t>
          </a:r>
          <a:r>
            <a:rPr lang="es-EC" sz="900" i="0" kern="1200" dirty="0"/>
            <a:t>Lam.</a:t>
          </a:r>
          <a:endParaRPr lang="en-US" sz="900" i="1" kern="1200" dirty="0"/>
        </a:p>
      </dsp:txBody>
      <dsp:txXfrm>
        <a:off x="1492313" y="1168949"/>
        <a:ext cx="1790915" cy="351290"/>
      </dsp:txXfrm>
    </dsp:sp>
    <dsp:sp modelId="{979F5630-7074-4ED0-B332-FB1AC3A74600}">
      <dsp:nvSpPr>
        <dsp:cNvPr id="0" name=""/>
        <dsp:cNvSpPr/>
      </dsp:nvSpPr>
      <dsp:spPr>
        <a:xfrm>
          <a:off x="3344942" y="1199113"/>
          <a:ext cx="1848894" cy="290962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900" i="1" kern="1200" dirty="0"/>
            <a:t>Cordia </a:t>
          </a:r>
          <a:r>
            <a:rPr lang="es-EC" sz="900" i="1" kern="1200" dirty="0" err="1"/>
            <a:t>gharaf</a:t>
          </a:r>
          <a:r>
            <a:rPr lang="es-EC" sz="900" i="1" kern="1200" dirty="0"/>
            <a:t> </a:t>
          </a:r>
          <a:r>
            <a:rPr lang="es-EC" sz="900" i="0" kern="1200" dirty="0" err="1"/>
            <a:t>Ehreb</a:t>
          </a:r>
          <a:r>
            <a:rPr lang="es-EC" sz="900" i="0" kern="1200" dirty="0"/>
            <a:t>. ex Asch.</a:t>
          </a:r>
          <a:endParaRPr lang="en-US" sz="900" i="1" kern="1200" dirty="0"/>
        </a:p>
      </dsp:txBody>
      <dsp:txXfrm>
        <a:off x="3490423" y="1199113"/>
        <a:ext cx="1557932" cy="2909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52422-470F-4218-9BA1-52409BF24B51}">
      <dsp:nvSpPr>
        <dsp:cNvPr id="0" name=""/>
        <dsp:cNvSpPr/>
      </dsp:nvSpPr>
      <dsp:spPr>
        <a:xfrm rot="5400000">
          <a:off x="3273547" y="-1260368"/>
          <a:ext cx="715333" cy="341761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Galactosa, glucosa, ramnosa, manosa, arabinosa, ácido glucurónico y ácido galacturónico</a:t>
          </a:r>
          <a:endParaRPr lang="en-US" sz="1200" kern="1200" dirty="0"/>
        </a:p>
      </dsp:txBody>
      <dsp:txXfrm rot="-5400000">
        <a:off x="1922407" y="125692"/>
        <a:ext cx="3382693" cy="645493"/>
      </dsp:txXfrm>
    </dsp:sp>
    <dsp:sp modelId="{349E2812-9D3E-404F-8521-630D3BEDD30A}">
      <dsp:nvSpPr>
        <dsp:cNvPr id="0" name=""/>
        <dsp:cNvSpPr/>
      </dsp:nvSpPr>
      <dsp:spPr>
        <a:xfrm>
          <a:off x="0" y="1354"/>
          <a:ext cx="1922407" cy="894166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Cromatografía líquida de alta eficacia (HPLC)</a:t>
          </a:r>
          <a:endParaRPr lang="en-US" sz="1200" kern="1200" dirty="0"/>
        </a:p>
      </dsp:txBody>
      <dsp:txXfrm>
        <a:off x="43650" y="45004"/>
        <a:ext cx="1835107" cy="806866"/>
      </dsp:txXfrm>
    </dsp:sp>
    <dsp:sp modelId="{B29B6DBC-824B-4E8D-AE9C-BF2885A0371E}">
      <dsp:nvSpPr>
        <dsp:cNvPr id="0" name=""/>
        <dsp:cNvSpPr/>
      </dsp:nvSpPr>
      <dsp:spPr>
        <a:xfrm rot="5400000">
          <a:off x="3273547" y="-321493"/>
          <a:ext cx="715333" cy="341761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pH entre 6 y 7, sabor dulce, algunos frutos presentan astringencia</a:t>
          </a:r>
          <a:endParaRPr lang="en-US" sz="1200" kern="1200" dirty="0"/>
        </a:p>
      </dsp:txBody>
      <dsp:txXfrm rot="-5400000">
        <a:off x="1922407" y="1064567"/>
        <a:ext cx="3382693" cy="645493"/>
      </dsp:txXfrm>
    </dsp:sp>
    <dsp:sp modelId="{174717DE-C640-4005-8389-00C012110727}">
      <dsp:nvSpPr>
        <dsp:cNvPr id="0" name=""/>
        <dsp:cNvSpPr/>
      </dsp:nvSpPr>
      <dsp:spPr>
        <a:xfrm>
          <a:off x="0" y="940229"/>
          <a:ext cx="1922407" cy="894166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Características fisicoquímicas</a:t>
          </a:r>
          <a:endParaRPr lang="en-US" sz="1200" kern="1200" dirty="0"/>
        </a:p>
      </dsp:txBody>
      <dsp:txXfrm>
        <a:off x="43650" y="983879"/>
        <a:ext cx="1835107" cy="806866"/>
      </dsp:txXfrm>
    </dsp:sp>
    <dsp:sp modelId="{5BF667F0-ED2D-4E27-A4F8-9FA76BCF8A24}">
      <dsp:nvSpPr>
        <dsp:cNvPr id="0" name=""/>
        <dsp:cNvSpPr/>
      </dsp:nvSpPr>
      <dsp:spPr>
        <a:xfrm rot="5400000">
          <a:off x="3273547" y="617381"/>
          <a:ext cx="715333" cy="341761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200" kern="1200" dirty="0"/>
            <a:t>Comportamiento de pseudoplástico no Newtoniano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200" kern="1200" dirty="0"/>
            <a:t>Degradación térmica alrededor de 158°C.</a:t>
          </a:r>
          <a:endParaRPr lang="en-US" sz="1200" kern="1200" dirty="0"/>
        </a:p>
      </dsp:txBody>
      <dsp:txXfrm rot="-5400000">
        <a:off x="1922407" y="2003441"/>
        <a:ext cx="3382693" cy="645493"/>
      </dsp:txXfrm>
    </dsp:sp>
    <dsp:sp modelId="{F415685B-72F6-41D6-AAF3-C0B7277CF993}">
      <dsp:nvSpPr>
        <dsp:cNvPr id="0" name=""/>
        <dsp:cNvSpPr/>
      </dsp:nvSpPr>
      <dsp:spPr>
        <a:xfrm>
          <a:off x="0" y="1879104"/>
          <a:ext cx="1922407" cy="894166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Estudios reológicos y térmicos</a:t>
          </a:r>
          <a:endParaRPr lang="en-US" sz="1200" kern="1200" dirty="0"/>
        </a:p>
      </dsp:txBody>
      <dsp:txXfrm>
        <a:off x="43650" y="1922754"/>
        <a:ext cx="1835107" cy="8068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59133-9EC1-4D51-9E92-58F8804B25C2}">
      <dsp:nvSpPr>
        <dsp:cNvPr id="0" name=""/>
        <dsp:cNvSpPr/>
      </dsp:nvSpPr>
      <dsp:spPr>
        <a:xfrm>
          <a:off x="2685591" y="226"/>
          <a:ext cx="1636995" cy="4986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Sistemas de administración de fármacos</a:t>
          </a:r>
          <a:endParaRPr lang="en-US" sz="1000" kern="1200" dirty="0"/>
        </a:p>
      </dsp:txBody>
      <dsp:txXfrm>
        <a:off x="2934932" y="226"/>
        <a:ext cx="1138314" cy="498681"/>
      </dsp:txXfrm>
    </dsp:sp>
    <dsp:sp modelId="{8305CED0-3B16-47A4-89C9-E1689767090A}">
      <dsp:nvSpPr>
        <dsp:cNvPr id="0" name=""/>
        <dsp:cNvSpPr/>
      </dsp:nvSpPr>
      <dsp:spPr>
        <a:xfrm>
          <a:off x="4160516" y="42614"/>
          <a:ext cx="2891605" cy="4139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Fármacos presentan baja solubilidad en agua y baja permeabilidad</a:t>
          </a:r>
          <a:endParaRPr lang="en-US" sz="1000" kern="1200" dirty="0"/>
        </a:p>
      </dsp:txBody>
      <dsp:txXfrm>
        <a:off x="4367469" y="42614"/>
        <a:ext cx="2477700" cy="413905"/>
      </dsp:txXfrm>
    </dsp:sp>
    <dsp:sp modelId="{925CE294-C464-4D20-BA91-6CC1154D1649}">
      <dsp:nvSpPr>
        <dsp:cNvPr id="0" name=""/>
        <dsp:cNvSpPr/>
      </dsp:nvSpPr>
      <dsp:spPr>
        <a:xfrm>
          <a:off x="6907254" y="42614"/>
          <a:ext cx="1424403" cy="41390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Excipientes</a:t>
          </a:r>
          <a:endParaRPr lang="en-US" sz="1000" kern="1200" dirty="0"/>
        </a:p>
      </dsp:txBody>
      <dsp:txXfrm>
        <a:off x="7114207" y="42614"/>
        <a:ext cx="1010498" cy="41390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59133-9EC1-4D51-9E92-58F8804B25C2}">
      <dsp:nvSpPr>
        <dsp:cNvPr id="0" name=""/>
        <dsp:cNvSpPr/>
      </dsp:nvSpPr>
      <dsp:spPr>
        <a:xfrm>
          <a:off x="584465" y="238"/>
          <a:ext cx="1879174" cy="43041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Crema tópica </a:t>
          </a:r>
          <a:endParaRPr lang="en-US" sz="1000" kern="1200" dirty="0"/>
        </a:p>
      </dsp:txBody>
      <dsp:txXfrm>
        <a:off x="799670" y="238"/>
        <a:ext cx="1448764" cy="430410"/>
      </dsp:txXfrm>
    </dsp:sp>
    <dsp:sp modelId="{D28A5D73-9B2F-409F-9FE4-A89102650D16}">
      <dsp:nvSpPr>
        <dsp:cNvPr id="0" name=""/>
        <dsp:cNvSpPr/>
      </dsp:nvSpPr>
      <dsp:spPr>
        <a:xfrm>
          <a:off x="2323756" y="443"/>
          <a:ext cx="3187778" cy="430443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Evaluación de estabilidad. </a:t>
          </a:r>
          <a:r>
            <a:rPr lang="es-EC" sz="1000" i="0" kern="1200" dirty="0"/>
            <a:t>No se observó crecimiento de </a:t>
          </a:r>
          <a:r>
            <a:rPr lang="es-EC" sz="1000" i="1" kern="1200" dirty="0"/>
            <a:t>Pseudomonas aeruginosa.</a:t>
          </a:r>
          <a:endParaRPr lang="en-US" sz="1000" kern="1200" dirty="0"/>
        </a:p>
      </dsp:txBody>
      <dsp:txXfrm>
        <a:off x="2538978" y="443"/>
        <a:ext cx="2757335" cy="430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6BAE8-600B-47D6-933B-D5C32162C552}" type="datetimeFigureOut">
              <a:rPr lang="es-EC" smtClean="0"/>
              <a:t>18/2/2022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025F2-EB10-4976-960D-6F3F1B84013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20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CÓDIGO: SGC.DI.269       VERSIÓN: 1.0        DICIEMBRE 13 2011</a:t>
            </a:r>
          </a:p>
        </p:txBody>
      </p:sp>
    </p:spTree>
    <p:extLst>
      <p:ext uri="{BB962C8B-B14F-4D97-AF65-F5344CB8AC3E}">
        <p14:creationId xmlns:p14="http://schemas.microsoft.com/office/powerpoint/2010/main" val="429047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/>
              <a:t>Prostata</a:t>
            </a:r>
            <a:r>
              <a:rPr lang="es-EC" dirty="0"/>
              <a:t> 500 e hígado 200 mg/kg/</a:t>
            </a:r>
            <a:r>
              <a:rPr lang="es-EC" dirty="0" err="1"/>
              <a:t>dia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025F2-EB10-4976-960D-6F3F1B840130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391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58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6660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0615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74388-A7A7-48BE-BF13-96F87352D33B}" type="datetimeFigureOut">
              <a:rPr lang="es-EC" smtClean="0"/>
              <a:t>18/2/2022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861C0-9167-4F30-A452-BC149F153E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5095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00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7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66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241556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1225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4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66797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4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45287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615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201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8229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082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1101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2849281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0990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231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96395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080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676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8972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519375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57526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6947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7684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5891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15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4253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90405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/>
          </a:p>
        </p:txBody>
      </p:sp>
      <p:pic>
        <p:nvPicPr>
          <p:cNvPr id="6150" name="Picture 26" descr="LOGO ESPE ORIGINAL copi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429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701" r:id="rId15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74426056-1770-47F4-82FA-693CB4D788E0}"/>
              </a:ext>
            </a:extLst>
          </p:cNvPr>
          <p:cNvSpPr txBox="1">
            <a:spLocks/>
          </p:cNvSpPr>
          <p:nvPr/>
        </p:nvSpPr>
        <p:spPr>
          <a:xfrm>
            <a:off x="2512359" y="894565"/>
            <a:ext cx="8143200" cy="9423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ESPE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DEPARTAMENTO CIENCIAS DE LA VIDA Y DE LA AGRICULTURA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http://decv.espe.edu.ec/wp-content/uploads/2015/01/sello-biotec.jpg">
            <a:extLst>
              <a:ext uri="{FF2B5EF4-FFF2-40B4-BE49-F238E27FC236}">
                <a16:creationId xmlns:a16="http://schemas.microsoft.com/office/drawing/2014/main" id="{C80F24B2-E841-41F1-A31D-99038D31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276" y="-1"/>
            <a:ext cx="959724" cy="9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F82633DB-175E-481D-95DB-A595C157F530}"/>
              </a:ext>
            </a:extLst>
          </p:cNvPr>
          <p:cNvSpPr txBox="1"/>
          <p:nvPr/>
        </p:nvSpPr>
        <p:spPr>
          <a:xfrm>
            <a:off x="2512359" y="2109759"/>
            <a:ext cx="81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Trabajo de titulación, previo a la obtención del título de Ingeniera en Biotecnología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53F652B-DA23-4207-ABF7-0A5B1B9654C7}"/>
              </a:ext>
            </a:extLst>
          </p:cNvPr>
          <p:cNvSpPr txBox="1"/>
          <p:nvPr/>
        </p:nvSpPr>
        <p:spPr>
          <a:xfrm>
            <a:off x="2619661" y="2917594"/>
            <a:ext cx="79285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Análisis del uso ancestral y aplicaciones actuales de la goma del fruto del género </a:t>
            </a:r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</a:rPr>
              <a:t>Cordia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L. (Boraginaceae Juss.) como biopolímero en el área farmacéutica y alimentaria sobre la base de estudios publicados entre 1981 y 2021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ubtítulo 2">
            <a:extLst>
              <a:ext uri="{FF2B5EF4-FFF2-40B4-BE49-F238E27FC236}">
                <a16:creationId xmlns:a16="http://schemas.microsoft.com/office/drawing/2014/main" id="{54B5FB36-9CF8-4F42-8196-2B227A9D4AB7}"/>
              </a:ext>
            </a:extLst>
          </p:cNvPr>
          <p:cNvSpPr txBox="1">
            <a:spLocks/>
          </p:cNvSpPr>
          <p:nvPr/>
        </p:nvSpPr>
        <p:spPr>
          <a:xfrm>
            <a:off x="2911452" y="4255799"/>
            <a:ext cx="7345014" cy="317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Loor Constantine, Stephany Teresa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012EFC8-D860-4923-8411-ADE9B0E77CCB}"/>
              </a:ext>
            </a:extLst>
          </p:cNvPr>
          <p:cNvSpPr txBox="1"/>
          <p:nvPr/>
        </p:nvSpPr>
        <p:spPr>
          <a:xfrm>
            <a:off x="3523519" y="4720259"/>
            <a:ext cx="6120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Director: Alexis Patrice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Martial</a:t>
            </a: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 Debut </a:t>
            </a:r>
            <a:r>
              <a:rPr lang="es-EC" sz="1600" dirty="0" err="1"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65DCC34-AC56-4A83-A826-950E4F99DBD1}"/>
              </a:ext>
            </a:extLst>
          </p:cNvPr>
          <p:cNvSpPr txBox="1"/>
          <p:nvPr/>
        </p:nvSpPr>
        <p:spPr>
          <a:xfrm>
            <a:off x="4832914" y="5205709"/>
            <a:ext cx="35020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Sangolquí, 10 de febrero del 2022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351056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98686" y="11245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591925" y="6488668"/>
            <a:ext cx="57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10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5FE13EB-51DB-4E28-8B4C-A6C6E787E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253303"/>
              </p:ext>
            </p:extLst>
          </p:nvPr>
        </p:nvGraphicFramePr>
        <p:xfrm>
          <a:off x="881323" y="1714672"/>
          <a:ext cx="4051414" cy="377765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917601">
                  <a:extLst>
                    <a:ext uri="{9D8B030D-6E8A-4147-A177-3AD203B41FA5}">
                      <a16:colId xmlns:a16="http://schemas.microsoft.com/office/drawing/2014/main" val="2642255350"/>
                    </a:ext>
                  </a:extLst>
                </a:gridCol>
                <a:gridCol w="739986">
                  <a:extLst>
                    <a:ext uri="{9D8B030D-6E8A-4147-A177-3AD203B41FA5}">
                      <a16:colId xmlns:a16="http://schemas.microsoft.com/office/drawing/2014/main" val="4162506328"/>
                    </a:ext>
                  </a:extLst>
                </a:gridCol>
                <a:gridCol w="847306">
                  <a:extLst>
                    <a:ext uri="{9D8B030D-6E8A-4147-A177-3AD203B41FA5}">
                      <a16:colId xmlns:a16="http://schemas.microsoft.com/office/drawing/2014/main" val="4083319366"/>
                    </a:ext>
                  </a:extLst>
                </a:gridCol>
                <a:gridCol w="646258">
                  <a:extLst>
                    <a:ext uri="{9D8B030D-6E8A-4147-A177-3AD203B41FA5}">
                      <a16:colId xmlns:a16="http://schemas.microsoft.com/office/drawing/2014/main" val="2459231729"/>
                    </a:ext>
                  </a:extLst>
                </a:gridCol>
                <a:gridCol w="900263">
                  <a:extLst>
                    <a:ext uri="{9D8B030D-6E8A-4147-A177-3AD203B41FA5}">
                      <a16:colId xmlns:a16="http://schemas.microsoft.com/office/drawing/2014/main" val="4090466087"/>
                    </a:ext>
                  </a:extLst>
                </a:gridCol>
              </a:tblGrid>
              <a:tr h="4426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Especie del género </a:t>
                      </a:r>
                      <a:r>
                        <a:rPr lang="es-EC" sz="7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Cordia </a:t>
                      </a:r>
                      <a:r>
                        <a:rPr lang="es-EC" sz="700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L.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absoluta (fi)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absoluta acumulada (Fi)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relativa (ni)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relativa acumulada (Ni)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294476"/>
                  </a:ext>
                </a:extLst>
              </a:tr>
              <a:tr h="1348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myxa L.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 dirty="0">
                          <a:effectLst/>
                          <a:latin typeface="+mn-lt"/>
                        </a:rPr>
                        <a:t>44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60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0,35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0,48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302005"/>
                  </a:ext>
                </a:extLst>
              </a:tr>
              <a:tr h="1741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lutea Lam.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61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0,13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0,49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45831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Cordia alliodora (Ruíz &amp; Pav) Oken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97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0,78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692683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dichotoma G. Forst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36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105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0,29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0,85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21427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obliqua Willd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0,86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707240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africana Lam.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0,92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250682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verbenacea DC.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115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0,93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834363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Cordia gheraf Ehrenb. ex Asch.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116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0,94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739516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Cordia globifera W.W.Sm.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121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 dirty="0">
                          <a:effectLst/>
                          <a:latin typeface="+mn-lt"/>
                        </a:rPr>
                        <a:t>0,98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912731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abyssinica R. Br.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123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0,99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860878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sinensis Lam.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 dirty="0">
                          <a:effectLst/>
                          <a:latin typeface="+mn-lt"/>
                        </a:rPr>
                        <a:t>124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 dirty="0">
                          <a:effectLst/>
                          <a:latin typeface="+mn-lt"/>
                        </a:rPr>
                        <a:t>1,00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586226"/>
                  </a:ext>
                </a:extLst>
              </a:tr>
              <a:tr h="2887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Cordia sebestena Forssk.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700">
                          <a:effectLst/>
                          <a:latin typeface="+mn-lt"/>
                        </a:rPr>
                        <a:t>0,01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3163" marR="431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470727"/>
                  </a:ext>
                </a:extLst>
              </a:tr>
            </a:tbl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0F95923-42D0-4F6E-A121-27C796676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791561"/>
              </p:ext>
            </p:extLst>
          </p:nvPr>
        </p:nvGraphicFramePr>
        <p:xfrm>
          <a:off x="5446889" y="4026713"/>
          <a:ext cx="6526746" cy="1521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EBBD56B2-8DD4-41B5-BA55-CBC336A01900}"/>
              </a:ext>
            </a:extLst>
          </p:cNvPr>
          <p:cNvSpPr txBox="1"/>
          <p:nvPr/>
        </p:nvSpPr>
        <p:spPr>
          <a:xfrm>
            <a:off x="7457370" y="5581525"/>
            <a:ext cx="2505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effectLst/>
                <a:ea typeface="Calibri" panose="020F0502020204030204" pitchFamily="34" charset="0"/>
              </a:rPr>
              <a:t>(</a:t>
            </a:r>
            <a:r>
              <a:rPr lang="es-ES" sz="800" dirty="0" err="1">
                <a:effectLst/>
                <a:ea typeface="Calibri" panose="020F0502020204030204" pitchFamily="34" charset="0"/>
              </a:rPr>
              <a:t>Plants</a:t>
            </a:r>
            <a:r>
              <a:rPr lang="es-ES" sz="800" dirty="0">
                <a:effectLst/>
                <a:ea typeface="Calibri" panose="020F0502020204030204" pitchFamily="34" charset="0"/>
              </a:rPr>
              <a:t> of </a:t>
            </a:r>
            <a:r>
              <a:rPr lang="es-ES" sz="800" dirty="0" err="1">
                <a:effectLst/>
                <a:ea typeface="Calibri" panose="020F0502020204030204" pitchFamily="34" charset="0"/>
              </a:rPr>
              <a:t>the</a:t>
            </a:r>
            <a:r>
              <a:rPr lang="es-ES" sz="800" dirty="0">
                <a:effectLst/>
                <a:ea typeface="Calibri" panose="020F0502020204030204" pitchFamily="34" charset="0"/>
              </a:rPr>
              <a:t> </a:t>
            </a:r>
            <a:r>
              <a:rPr lang="es-ES" sz="800" dirty="0" err="1">
                <a:effectLst/>
                <a:ea typeface="Calibri" panose="020F0502020204030204" pitchFamily="34" charset="0"/>
              </a:rPr>
              <a:t>World</a:t>
            </a:r>
            <a:r>
              <a:rPr lang="es-ES" sz="800" dirty="0">
                <a:effectLst/>
                <a:ea typeface="Calibri" panose="020F0502020204030204" pitchFamily="34" charset="0"/>
              </a:rPr>
              <a:t> Online, 2021) </a:t>
            </a:r>
            <a:endParaRPr lang="en-US" sz="8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CB8FEA-5FFE-4A3B-BFFE-AF97AE5865A6}"/>
              </a:ext>
            </a:extLst>
          </p:cNvPr>
          <p:cNvSpPr txBox="1"/>
          <p:nvPr/>
        </p:nvSpPr>
        <p:spPr>
          <a:xfrm>
            <a:off x="1370083" y="809313"/>
            <a:ext cx="3073893" cy="529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C" sz="1000" dirty="0">
                <a:effectLst/>
              </a:rPr>
              <a:t>Cantidad de estudios que incluyen especies del género </a:t>
            </a:r>
            <a:r>
              <a:rPr lang="es-EC" sz="1000" i="1" dirty="0">
                <a:effectLst/>
              </a:rPr>
              <a:t>Cordia</a:t>
            </a:r>
            <a:r>
              <a:rPr lang="es-EC" sz="1000" dirty="0">
                <a:effectLst/>
              </a:rPr>
              <a:t> L.</a:t>
            </a:r>
            <a:endParaRPr lang="en-U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C730C26-1C93-4710-B073-208E58C90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02" y="927414"/>
            <a:ext cx="6428210" cy="28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98686" y="11245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672246" y="6488668"/>
            <a:ext cx="49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11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5290992-0D93-46A2-ABD5-6CB5C9A48E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019342"/>
              </p:ext>
            </p:extLst>
          </p:nvPr>
        </p:nvGraphicFramePr>
        <p:xfrm>
          <a:off x="6165813" y="2253343"/>
          <a:ext cx="5506433" cy="2131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BF92C26-673E-481C-BDA1-C42F223F6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563232"/>
              </p:ext>
            </p:extLst>
          </p:nvPr>
        </p:nvGraphicFramePr>
        <p:xfrm>
          <a:off x="353604" y="2682544"/>
          <a:ext cx="5386237" cy="127292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531833">
                  <a:extLst>
                    <a:ext uri="{9D8B030D-6E8A-4147-A177-3AD203B41FA5}">
                      <a16:colId xmlns:a16="http://schemas.microsoft.com/office/drawing/2014/main" val="2023128524"/>
                    </a:ext>
                  </a:extLst>
                </a:gridCol>
                <a:gridCol w="835331">
                  <a:extLst>
                    <a:ext uri="{9D8B030D-6E8A-4147-A177-3AD203B41FA5}">
                      <a16:colId xmlns:a16="http://schemas.microsoft.com/office/drawing/2014/main" val="721509380"/>
                    </a:ext>
                  </a:extLst>
                </a:gridCol>
                <a:gridCol w="918934">
                  <a:extLst>
                    <a:ext uri="{9D8B030D-6E8A-4147-A177-3AD203B41FA5}">
                      <a16:colId xmlns:a16="http://schemas.microsoft.com/office/drawing/2014/main" val="563236289"/>
                    </a:ext>
                  </a:extLst>
                </a:gridCol>
                <a:gridCol w="827084">
                  <a:extLst>
                    <a:ext uri="{9D8B030D-6E8A-4147-A177-3AD203B41FA5}">
                      <a16:colId xmlns:a16="http://schemas.microsoft.com/office/drawing/2014/main" val="2963537480"/>
                    </a:ext>
                  </a:extLst>
                </a:gridCol>
                <a:gridCol w="1273055">
                  <a:extLst>
                    <a:ext uri="{9D8B030D-6E8A-4147-A177-3AD203B41FA5}">
                      <a16:colId xmlns:a16="http://schemas.microsoft.com/office/drawing/2014/main" val="3135216774"/>
                    </a:ext>
                  </a:extLst>
                </a:gridCol>
              </a:tblGrid>
              <a:tr h="55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Área de investigación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absoluta (fi)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absoluta acumulada (Fi)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relativa (ni)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Frecuencia relativa acumulada (Ni)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8347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Extracción y caracterización del mucílago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48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0,2016129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0,38709677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405270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Alimentos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23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117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0,18548387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0,94354839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95118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Medicinal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69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124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0,55645161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401433"/>
                  </a:ext>
                </a:extLst>
              </a:tr>
              <a:tr h="342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Otros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0,05645161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73841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E2359546-0C16-4C0F-9B22-03304B506CE8}"/>
              </a:ext>
            </a:extLst>
          </p:cNvPr>
          <p:cNvSpPr txBox="1"/>
          <p:nvPr/>
        </p:nvSpPr>
        <p:spPr>
          <a:xfrm>
            <a:off x="4901400" y="1144214"/>
            <a:ext cx="2389200" cy="52911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C" sz="1000" dirty="0">
                <a:effectLst/>
              </a:rPr>
              <a:t>Cantidad de estudios encontrados por categoría de investigación </a:t>
            </a:r>
            <a:endParaRPr lang="en-U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4500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615705" y="6488668"/>
            <a:ext cx="55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2E31EF-DF9C-44C2-BA2F-A0D47446A948}"/>
              </a:ext>
            </a:extLst>
          </p:cNvPr>
          <p:cNvSpPr txBox="1"/>
          <p:nvPr/>
        </p:nvSpPr>
        <p:spPr>
          <a:xfrm>
            <a:off x="218421" y="662088"/>
            <a:ext cx="578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u="sng" dirty="0"/>
              <a:t>Usos ancestrales medicinales y alimentarios</a:t>
            </a:r>
            <a:endParaRPr lang="en-US" sz="1400" u="sng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9E52FC-2562-4957-A40A-D91A64A1B5DE}"/>
              </a:ext>
            </a:extLst>
          </p:cNvPr>
          <p:cNvSpPr txBox="1"/>
          <p:nvPr/>
        </p:nvSpPr>
        <p:spPr>
          <a:xfrm>
            <a:off x="5427133" y="1430278"/>
            <a:ext cx="1337734" cy="338554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Hojas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7B122A3-CF54-4A93-8F44-6E65A6CD4EA5}"/>
              </a:ext>
            </a:extLst>
          </p:cNvPr>
          <p:cNvSpPr txBox="1"/>
          <p:nvPr/>
        </p:nvSpPr>
        <p:spPr>
          <a:xfrm>
            <a:off x="8259883" y="2069525"/>
            <a:ext cx="2452811" cy="4154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5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Cordia verbenacea</a:t>
            </a:r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DC. (erva baleeira) </a:t>
            </a:r>
            <a:endParaRPr lang="en-US" sz="9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A6737F-DB60-46C2-A097-731AE69E8765}"/>
              </a:ext>
            </a:extLst>
          </p:cNvPr>
          <p:cNvSpPr txBox="1"/>
          <p:nvPr/>
        </p:nvSpPr>
        <p:spPr>
          <a:xfrm>
            <a:off x="7213229" y="2571978"/>
            <a:ext cx="4546121" cy="938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100" dirty="0"/>
              <a:t>-Colombia y Brasil</a:t>
            </a:r>
          </a:p>
          <a:p>
            <a:pPr algn="just"/>
            <a:r>
              <a:rPr lang="es-EC" sz="1100" dirty="0"/>
              <a:t>-Hematomas, contusiones, úlceras gástricas y diversos procesos inflamatorios.</a:t>
            </a:r>
          </a:p>
          <a:p>
            <a:pPr algn="just"/>
            <a:r>
              <a:rPr lang="es-EC" sz="1100" dirty="0"/>
              <a:t>-Terpenos: </a:t>
            </a:r>
            <a:r>
              <a:rPr lang="el-GR" sz="1100" dirty="0"/>
              <a:t>α- </a:t>
            </a:r>
            <a:r>
              <a:rPr lang="es-EC" sz="1100" dirty="0"/>
              <a:t>pineno, </a:t>
            </a:r>
            <a:r>
              <a:rPr lang="el-GR" sz="1100" dirty="0"/>
              <a:t>β- </a:t>
            </a:r>
            <a:r>
              <a:rPr lang="es-EC" sz="1100" dirty="0" err="1"/>
              <a:t>cariofileno</a:t>
            </a:r>
            <a:r>
              <a:rPr lang="es-EC" sz="1100" dirty="0"/>
              <a:t>, </a:t>
            </a:r>
            <a:r>
              <a:rPr lang="el-GR" sz="1100" b="1" dirty="0"/>
              <a:t>α-</a:t>
            </a:r>
            <a:r>
              <a:rPr lang="es-EC" sz="1100" b="1" dirty="0" err="1"/>
              <a:t>humuleno</a:t>
            </a:r>
            <a:r>
              <a:rPr lang="es-EC" sz="1100" dirty="0"/>
              <a:t>, </a:t>
            </a:r>
            <a:r>
              <a:rPr lang="es-EC" sz="1100" dirty="0" err="1"/>
              <a:t>trans-cariofileno</a:t>
            </a:r>
            <a:r>
              <a:rPr lang="es-EC" sz="1100" dirty="0"/>
              <a:t>, entre otros.</a:t>
            </a:r>
          </a:p>
        </p:txBody>
      </p:sp>
      <p:pic>
        <p:nvPicPr>
          <p:cNvPr id="4098" name="Picture 2" descr="Acheflan 5 mg/g creme dermatológica 60 g com o menor preço na Farmaindex">
            <a:extLst>
              <a:ext uri="{FF2B5EF4-FFF2-40B4-BE49-F238E27FC236}">
                <a16:creationId xmlns:a16="http://schemas.microsoft.com/office/drawing/2014/main" id="{0F0FD5C1-C3BE-4D7C-8036-A140EF0CD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67" r="96000">
                        <a14:foregroundMark x1="13500" y1="40500" x2="13500" y2="40500"/>
                        <a14:foregroundMark x1="18917" y1="39833" x2="18917" y2="39833"/>
                        <a14:foregroundMark x1="6167" y1="44750" x2="6167" y2="44750"/>
                        <a14:foregroundMark x1="7333" y1="39667" x2="7333" y2="39667"/>
                        <a14:foregroundMark x1="89083" y1="49833" x2="89083" y2="49833"/>
                        <a14:foregroundMark x1="92500" y1="49667" x2="92500" y2="49667"/>
                        <a14:foregroundMark x1="92250" y1="56500" x2="92250" y2="56500"/>
                        <a14:foregroundMark x1="94583" y1="57917" x2="94583" y2="57917"/>
                        <a14:foregroundMark x1="94750" y1="55750" x2="94750" y2="55750"/>
                        <a14:foregroundMark x1="91917" y1="45583" x2="64417" y2="45917"/>
                        <a14:foregroundMark x1="64417" y1="45917" x2="63333" y2="48417"/>
                        <a14:foregroundMark x1="92417" y1="53000" x2="94333" y2="44667"/>
                        <a14:foregroundMark x1="94333" y1="44667" x2="84917" y2="40250"/>
                        <a14:foregroundMark x1="84917" y1="40250" x2="82417" y2="41583"/>
                        <a14:foregroundMark x1="93500" y1="51417" x2="96000" y2="59333"/>
                        <a14:foregroundMark x1="96000" y1="59333" x2="93500" y2="60500"/>
                        <a14:foregroundMark x1="49667" y1="41417" x2="25250" y2="42250"/>
                        <a14:foregroundMark x1="21917" y1="42250" x2="21917" y2="42250"/>
                        <a14:foregroundMark x1="15417" y1="42250" x2="15417" y2="42250"/>
                        <a14:foregroundMark x1="27333" y1="40500" x2="27333" y2="40500"/>
                        <a14:foregroundMark x1="58917" y1="44000" x2="58917" y2="44000"/>
                        <a14:foregroundMark x1="61417" y1="43833" x2="61417" y2="43833"/>
                        <a14:foregroundMark x1="58250" y1="40500" x2="64417" y2="48833"/>
                        <a14:foregroundMark x1="64417" y1="48833" x2="66833" y2="42167"/>
                        <a14:foregroundMark x1="66833" y1="42167" x2="57583" y2="4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78" b="33791"/>
          <a:stretch/>
        </p:blipFill>
        <p:spPr bwMode="auto">
          <a:xfrm>
            <a:off x="7915205" y="3837131"/>
            <a:ext cx="4276795" cy="12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80339DA-713C-464E-ACC5-7D083630F1FD}"/>
              </a:ext>
            </a:extLst>
          </p:cNvPr>
          <p:cNvSpPr txBox="1"/>
          <p:nvPr/>
        </p:nvSpPr>
        <p:spPr>
          <a:xfrm>
            <a:off x="8919030" y="4866576"/>
            <a:ext cx="2412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" dirty="0"/>
              <a:t>(</a:t>
            </a:r>
            <a:r>
              <a:rPr lang="es-EC" sz="800" dirty="0" err="1"/>
              <a:t>Pharmaindex</a:t>
            </a:r>
            <a:r>
              <a:rPr lang="es-EC" sz="800" dirty="0"/>
              <a:t>, 2020)</a:t>
            </a:r>
            <a:endParaRPr lang="en-US" sz="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EBB95A-C9E4-4C13-A465-479DE73C9397}"/>
              </a:ext>
            </a:extLst>
          </p:cNvPr>
          <p:cNvSpPr txBox="1"/>
          <p:nvPr/>
        </p:nvSpPr>
        <p:spPr>
          <a:xfrm>
            <a:off x="1753864" y="2069525"/>
            <a:ext cx="2711847" cy="4154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5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Cordia Alliodora </a:t>
            </a:r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(Ruiz &amp; Pav.) Oken (laurel)</a:t>
            </a:r>
            <a:endParaRPr lang="en-US" sz="9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0C76096-13BE-423E-A9CB-34D98AB6D9CA}"/>
              </a:ext>
            </a:extLst>
          </p:cNvPr>
          <p:cNvSpPr txBox="1"/>
          <p:nvPr/>
        </p:nvSpPr>
        <p:spPr>
          <a:xfrm>
            <a:off x="804829" y="2571978"/>
            <a:ext cx="4609915" cy="938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100" dirty="0"/>
              <a:t>-Ecuador: Esmeraldas, El Oro, Guayas, Galápagos, Los Ríos, Morona Santiago y Napo</a:t>
            </a:r>
          </a:p>
          <a:p>
            <a:pPr algn="just"/>
            <a:r>
              <a:rPr lang="es-EC" sz="1100" dirty="0"/>
              <a:t>-Catarro y afecciones pulmonares.</a:t>
            </a:r>
          </a:p>
          <a:p>
            <a:pPr algn="just"/>
            <a:r>
              <a:rPr lang="es-EC" sz="1100" dirty="0"/>
              <a:t>-Triterpenos del tipo oleanano: Actividad antiinflamatoria, analgésica y antitumoral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2494063-3A2C-4809-8753-1BDD7297A33D}"/>
              </a:ext>
            </a:extLst>
          </p:cNvPr>
          <p:cNvSpPr txBox="1"/>
          <p:nvPr/>
        </p:nvSpPr>
        <p:spPr>
          <a:xfrm>
            <a:off x="698899" y="3564981"/>
            <a:ext cx="24336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Bishayee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al., 2011)</a:t>
            </a:r>
            <a:endParaRPr lang="en-US" sz="8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A538212-2D3E-4F06-94DD-90ED45646843}"/>
              </a:ext>
            </a:extLst>
          </p:cNvPr>
          <p:cNvSpPr txBox="1"/>
          <p:nvPr/>
        </p:nvSpPr>
        <p:spPr>
          <a:xfrm>
            <a:off x="7213229" y="3566192"/>
            <a:ext cx="61645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Rodrigues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2012; 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Lazzarini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2006; Martim et al., 2021)</a:t>
            </a:r>
            <a:endParaRPr lang="en-US" sz="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A2ACCF-A8BA-4D8A-A3BC-C3DA6FBD7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164" y="3805686"/>
            <a:ext cx="3095969" cy="190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29188BE2-262A-4E71-96AD-4A036439276F}"/>
              </a:ext>
            </a:extLst>
          </p:cNvPr>
          <p:cNvSpPr txBox="1"/>
          <p:nvPr/>
        </p:nvSpPr>
        <p:spPr>
          <a:xfrm>
            <a:off x="2672648" y="5739238"/>
            <a:ext cx="24129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(Porras-Granados, 2018)</a:t>
            </a:r>
            <a:endParaRPr lang="en-US" sz="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5FC51B-F1B5-43CF-84BE-CD306898D3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53" t="48705" r="51640" b="20408"/>
          <a:stretch/>
        </p:blipFill>
        <p:spPr>
          <a:xfrm>
            <a:off x="6687889" y="4493943"/>
            <a:ext cx="1371170" cy="135301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EC608FC2-3DD1-418D-83ED-730E249917B8}"/>
              </a:ext>
            </a:extLst>
          </p:cNvPr>
          <p:cNvSpPr txBox="1"/>
          <p:nvPr/>
        </p:nvSpPr>
        <p:spPr>
          <a:xfrm>
            <a:off x="6971312" y="5885230"/>
            <a:ext cx="61645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Lazzarini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2006)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15269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4500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E2E31EF-DF9C-44C2-BA2F-A0D47446A948}"/>
              </a:ext>
            </a:extLst>
          </p:cNvPr>
          <p:cNvSpPr txBox="1"/>
          <p:nvPr/>
        </p:nvSpPr>
        <p:spPr>
          <a:xfrm>
            <a:off x="218421" y="662088"/>
            <a:ext cx="578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u="sng" dirty="0"/>
              <a:t>Usos ancestrales medicinales y alimentarios</a:t>
            </a:r>
            <a:endParaRPr lang="en-US" sz="1400" u="sng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C9E52FC-2562-4957-A40A-D91A64A1B5DE}"/>
              </a:ext>
            </a:extLst>
          </p:cNvPr>
          <p:cNvSpPr txBox="1"/>
          <p:nvPr/>
        </p:nvSpPr>
        <p:spPr>
          <a:xfrm>
            <a:off x="5427133" y="1483388"/>
            <a:ext cx="1337734" cy="369332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tx1"/>
                </a:solidFill>
              </a:rPr>
              <a:t>Hojas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3FE8643-44BB-40E4-9FD8-80C3E3248A23}"/>
              </a:ext>
            </a:extLst>
          </p:cNvPr>
          <p:cNvSpPr txBox="1"/>
          <p:nvPr/>
        </p:nvSpPr>
        <p:spPr>
          <a:xfrm>
            <a:off x="7692624" y="1943752"/>
            <a:ext cx="2452811" cy="2616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Cordia myxa 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L. (Ciruelo asirio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E2A0F9A-58C5-4C71-A2E9-18DBECF96732}"/>
              </a:ext>
            </a:extLst>
          </p:cNvPr>
          <p:cNvSpPr txBox="1"/>
          <p:nvPr/>
        </p:nvSpPr>
        <p:spPr>
          <a:xfrm>
            <a:off x="6978659" y="2505700"/>
            <a:ext cx="4637046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100" dirty="0"/>
              <a:t>-África y sur de Asia. </a:t>
            </a:r>
          </a:p>
          <a:p>
            <a:pPr algn="just"/>
            <a:r>
              <a:rPr lang="es-EC" sz="1100" dirty="0"/>
              <a:t>-Tratar la tripanosomiasis africana.</a:t>
            </a:r>
          </a:p>
          <a:p>
            <a:pPr algn="just"/>
            <a:r>
              <a:rPr lang="es-EC" sz="1100" dirty="0"/>
              <a:t>-Modelos </a:t>
            </a:r>
            <a:r>
              <a:rPr lang="es-EC" sz="1100" i="1" dirty="0"/>
              <a:t>In vitro </a:t>
            </a:r>
            <a:r>
              <a:rPr lang="es-EC" sz="1100" dirty="0"/>
              <a:t>e </a:t>
            </a:r>
            <a:r>
              <a:rPr lang="es-EC" sz="1100" i="1" dirty="0"/>
              <a:t>in vivo </a:t>
            </a:r>
            <a:r>
              <a:rPr lang="es-EC" sz="1100" dirty="0"/>
              <a:t>comprobaron actividad antioxidante, antiinflamatoria, analgésica. Terpenos fitol y linalol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DDCA3DA-8F01-4817-A359-7610C5D7466A}"/>
              </a:ext>
            </a:extLst>
          </p:cNvPr>
          <p:cNvSpPr txBox="1"/>
          <p:nvPr/>
        </p:nvSpPr>
        <p:spPr>
          <a:xfrm>
            <a:off x="6978659" y="3321278"/>
            <a:ext cx="61645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(Oza &amp; 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Kulkarni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2017; </a:t>
            </a:r>
            <a:r>
              <a:rPr lang="es-ES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Abdel-</a:t>
            </a:r>
            <a:r>
              <a:rPr lang="es-ES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Aleem</a:t>
            </a:r>
            <a:r>
              <a:rPr lang="es-ES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 al, 2019)</a:t>
            </a:r>
            <a:endParaRPr lang="en-US" sz="8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0E098DD-22C7-4A38-9DD8-06B5D44762B0}"/>
              </a:ext>
            </a:extLst>
          </p:cNvPr>
          <p:cNvSpPr txBox="1"/>
          <p:nvPr/>
        </p:nvSpPr>
        <p:spPr>
          <a:xfrm>
            <a:off x="1554118" y="1943752"/>
            <a:ext cx="2452811" cy="2616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1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Cordia nodosa </a:t>
            </a: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Lam. (palo de araña)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6CB5021-6D23-4C64-93C5-C3E7BB905BA3}"/>
              </a:ext>
            </a:extLst>
          </p:cNvPr>
          <p:cNvSpPr txBox="1"/>
          <p:nvPr/>
        </p:nvSpPr>
        <p:spPr>
          <a:xfrm>
            <a:off x="357861" y="2521166"/>
            <a:ext cx="4885135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100" dirty="0"/>
              <a:t>-Perú, Colombia y Ecuador (Morona Santiago, Napo, Orellana y Pastaza)</a:t>
            </a:r>
          </a:p>
          <a:p>
            <a:pPr algn="just"/>
            <a:r>
              <a:rPr lang="es-EC" sz="1100" dirty="0"/>
              <a:t>-Tos, picaduras de araña y mordeduras de serpiente</a:t>
            </a:r>
          </a:p>
          <a:p>
            <a:pPr algn="just"/>
            <a:r>
              <a:rPr lang="es-EC" sz="1100" dirty="0"/>
              <a:t>-Unión entre quercetina y toxina de serpientes (</a:t>
            </a:r>
            <a:r>
              <a:rPr lang="es-EC" sz="1100" i="1" dirty="0"/>
              <a:t>in silico</a:t>
            </a:r>
            <a:r>
              <a:rPr lang="es-EC" sz="1100" dirty="0"/>
              <a:t>)</a:t>
            </a:r>
          </a:p>
          <a:p>
            <a:pPr algn="just"/>
            <a:r>
              <a:rPr lang="es-EC" sz="1100" dirty="0"/>
              <a:t>-Acción neutralizante frente al veneno del jergón (</a:t>
            </a:r>
            <a:r>
              <a:rPr lang="es-EC" sz="1100" i="1" dirty="0"/>
              <a:t>Bothrops atrox)</a:t>
            </a:r>
            <a:endParaRPr lang="en-US" sz="11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5AA23E6-7D1D-41FE-85FC-7AD0AF06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3826577"/>
            <a:ext cx="3100440" cy="17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57F60209-F32E-4E72-8C04-40C4406FE844}"/>
              </a:ext>
            </a:extLst>
          </p:cNvPr>
          <p:cNvSpPr txBox="1"/>
          <p:nvPr/>
        </p:nvSpPr>
        <p:spPr>
          <a:xfrm>
            <a:off x="1593930" y="5529838"/>
            <a:ext cx="2412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" dirty="0"/>
              <a:t>(Rojas-</a:t>
            </a:r>
            <a:r>
              <a:rPr lang="es-EC" sz="800" dirty="0" err="1"/>
              <a:t>Jaimes</a:t>
            </a:r>
            <a:r>
              <a:rPr lang="es-EC" sz="800" dirty="0"/>
              <a:t> et al, 2019)</a:t>
            </a:r>
            <a:endParaRPr lang="en-US" sz="8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B01E6E4C-31ED-4A1B-A5BD-5A63155E3E1E}"/>
              </a:ext>
            </a:extLst>
          </p:cNvPr>
          <p:cNvSpPr txBox="1"/>
          <p:nvPr/>
        </p:nvSpPr>
        <p:spPr>
          <a:xfrm>
            <a:off x="357861" y="3321278"/>
            <a:ext cx="31645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Yarlequé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2012; Vacas Cruz et al., 2015; Abril et al., 2016)</a:t>
            </a:r>
            <a:endParaRPr lang="en-US" sz="800" dirty="0"/>
          </a:p>
        </p:txBody>
      </p:sp>
      <p:sp>
        <p:nvSpPr>
          <p:cNvPr id="26" name="22 CuadroTexto">
            <a:extLst>
              <a:ext uri="{FF2B5EF4-FFF2-40B4-BE49-F238E27FC236}">
                <a16:creationId xmlns:a16="http://schemas.microsoft.com/office/drawing/2014/main" id="{4C93A467-BF32-4688-84E5-D968FA57A392}"/>
              </a:ext>
            </a:extLst>
          </p:cNvPr>
          <p:cNvSpPr txBox="1"/>
          <p:nvPr/>
        </p:nvSpPr>
        <p:spPr>
          <a:xfrm>
            <a:off x="11650717" y="6488668"/>
            <a:ext cx="52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C72FC6-8F47-485E-A1C6-03717B2D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15" y="3826578"/>
            <a:ext cx="2560620" cy="17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DD6B7BD6-08CC-4129-96C6-74E758978BDD}"/>
              </a:ext>
            </a:extLst>
          </p:cNvPr>
          <p:cNvSpPr txBox="1"/>
          <p:nvPr/>
        </p:nvSpPr>
        <p:spPr>
          <a:xfrm>
            <a:off x="7732436" y="5529838"/>
            <a:ext cx="2412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800" dirty="0"/>
              <a:t>(Gupta et al,. 2015)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88086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9755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3CC512-26DF-4028-9FC7-BE27987315BC}"/>
              </a:ext>
            </a:extLst>
          </p:cNvPr>
          <p:cNvSpPr txBox="1"/>
          <p:nvPr/>
        </p:nvSpPr>
        <p:spPr>
          <a:xfrm>
            <a:off x="1705844" y="1214517"/>
            <a:ext cx="1337734" cy="307777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Flores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8836FAC-1130-4214-B9C6-D6B456E7D29B}"/>
              </a:ext>
            </a:extLst>
          </p:cNvPr>
          <p:cNvSpPr/>
          <p:nvPr/>
        </p:nvSpPr>
        <p:spPr>
          <a:xfrm>
            <a:off x="1236294" y="1859712"/>
            <a:ext cx="2276834" cy="3516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i="1" dirty="0">
                <a:solidFill>
                  <a:schemeClr val="tx1"/>
                </a:solidFill>
              </a:rPr>
              <a:t>Cordia lutea </a:t>
            </a:r>
            <a:r>
              <a:rPr lang="es-EC" sz="1000" dirty="0">
                <a:solidFill>
                  <a:schemeClr val="tx1"/>
                </a:solidFill>
              </a:rPr>
              <a:t>Lam. (muyuyo)</a:t>
            </a:r>
            <a:endParaRPr lang="en-US" sz="1000" i="1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EC18E0-440D-4C01-8A25-7D77DD8961E8}"/>
              </a:ext>
            </a:extLst>
          </p:cNvPr>
          <p:cNvSpPr/>
          <p:nvPr/>
        </p:nvSpPr>
        <p:spPr>
          <a:xfrm>
            <a:off x="841698" y="2617100"/>
            <a:ext cx="2992766" cy="994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dirty="0">
                <a:solidFill>
                  <a:schemeClr val="tx1"/>
                </a:solidFill>
              </a:rPr>
              <a:t>-Perú, Colombia y Ecuador (Manabí, Guayas, Los Ríos, Esmeraldas, Galápagos)</a:t>
            </a:r>
          </a:p>
          <a:p>
            <a:pPr algn="just"/>
            <a:r>
              <a:rPr lang="es-EC" sz="1000" dirty="0">
                <a:solidFill>
                  <a:schemeClr val="tx1"/>
                </a:solidFill>
              </a:rPr>
              <a:t>-Tratamiento quimiopreventivo para cáncer de próstata, daño hepático y cicatrizante de heridas bucales </a:t>
            </a:r>
          </a:p>
          <a:p>
            <a:pPr algn="just"/>
            <a:r>
              <a:rPr lang="es-EC" sz="1000" dirty="0">
                <a:solidFill>
                  <a:schemeClr val="tx1"/>
                </a:solidFill>
              </a:rPr>
              <a:t>-Quercetina y rutina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FD97F30-8729-4DD0-A5A5-19DE4EB8F2E2}"/>
              </a:ext>
            </a:extLst>
          </p:cNvPr>
          <p:cNvSpPr txBox="1"/>
          <p:nvPr/>
        </p:nvSpPr>
        <p:spPr>
          <a:xfrm>
            <a:off x="7833360" y="1214518"/>
            <a:ext cx="1489632" cy="307777"/>
          </a:xfrm>
          <a:prstGeom prst="rect">
            <a:avLst/>
          </a:prstGeom>
          <a:solidFill>
            <a:srgbClr val="4F81B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Raíz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6F82AE0-ADAB-4B5E-A3A8-915EA53EC820}"/>
              </a:ext>
            </a:extLst>
          </p:cNvPr>
          <p:cNvSpPr/>
          <p:nvPr/>
        </p:nvSpPr>
        <p:spPr>
          <a:xfrm>
            <a:off x="5753888" y="1859712"/>
            <a:ext cx="2276834" cy="3516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i="1" dirty="0">
                <a:solidFill>
                  <a:schemeClr val="tx1"/>
                </a:solidFill>
              </a:rPr>
              <a:t>Cordia alliodora </a:t>
            </a:r>
            <a:r>
              <a:rPr lang="it-IT" sz="1050" dirty="0">
                <a:solidFill>
                  <a:schemeClr val="tx1"/>
                </a:solidFill>
              </a:rPr>
              <a:t>(Ruiz &amp; Pav.) Oken (laurel)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EC87AD3-7A9B-46BF-AE9C-FACECA3A9128}"/>
              </a:ext>
            </a:extLst>
          </p:cNvPr>
          <p:cNvSpPr/>
          <p:nvPr/>
        </p:nvSpPr>
        <p:spPr>
          <a:xfrm>
            <a:off x="5438786" y="2529238"/>
            <a:ext cx="3114013" cy="5381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dirty="0">
                <a:solidFill>
                  <a:schemeClr val="tx1"/>
                </a:solidFill>
              </a:rPr>
              <a:t>-Actividad antifúngica contra </a:t>
            </a:r>
            <a:r>
              <a:rPr lang="es-EC" sz="1000" i="1" dirty="0">
                <a:solidFill>
                  <a:schemeClr val="tx1"/>
                </a:solidFill>
              </a:rPr>
              <a:t>Cladosporium cucumerinum.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3898804-2FA3-4601-8C85-CDB2A8694827}"/>
              </a:ext>
            </a:extLst>
          </p:cNvPr>
          <p:cNvSpPr txBox="1"/>
          <p:nvPr/>
        </p:nvSpPr>
        <p:spPr>
          <a:xfrm>
            <a:off x="782225" y="3632962"/>
            <a:ext cx="3191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(Vásquez, 2015; García et al., 2016; 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Semple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2016; Olivera Risco, 2018; Ruiz</a:t>
            </a:r>
            <a:r>
              <a:rPr lang="es-EC" sz="8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‑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Reyes et al., 2021)</a:t>
            </a:r>
            <a:endParaRPr lang="en-US" sz="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41002B4-6979-4F8E-8DC7-5B89B1D14867}"/>
              </a:ext>
            </a:extLst>
          </p:cNvPr>
          <p:cNvSpPr txBox="1"/>
          <p:nvPr/>
        </p:nvSpPr>
        <p:spPr>
          <a:xfrm>
            <a:off x="5934424" y="5381434"/>
            <a:ext cx="20508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Ioset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2000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; 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Fouseki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2016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n-US" sz="8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ADB6162-0D9A-4504-949E-2E3B13CE6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2" t="31690" r="48324" b="31972"/>
          <a:stretch/>
        </p:blipFill>
        <p:spPr>
          <a:xfrm>
            <a:off x="5460722" y="3611539"/>
            <a:ext cx="2992766" cy="1648908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32B9FDCA-D282-44C9-9008-99E98D6A1620}"/>
              </a:ext>
            </a:extLst>
          </p:cNvPr>
          <p:cNvSpPr/>
          <p:nvPr/>
        </p:nvSpPr>
        <p:spPr>
          <a:xfrm>
            <a:off x="8851275" y="2529239"/>
            <a:ext cx="3114013" cy="5381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i="1" dirty="0">
                <a:solidFill>
                  <a:schemeClr val="tx1"/>
                </a:solidFill>
              </a:rPr>
              <a:t>-</a:t>
            </a:r>
            <a:r>
              <a:rPr lang="es-EC" sz="1000" dirty="0">
                <a:solidFill>
                  <a:schemeClr val="tx1"/>
                </a:solidFill>
              </a:rPr>
              <a:t>Actividad antifúngica. </a:t>
            </a:r>
            <a:r>
              <a:rPr lang="es-EC" sz="1000" i="1" dirty="0">
                <a:solidFill>
                  <a:schemeClr val="tx1"/>
                </a:solidFill>
              </a:rPr>
              <a:t>Cladosporium cucumerinum, Candida albicans </a:t>
            </a:r>
            <a:r>
              <a:rPr lang="es-EC" sz="1000" dirty="0">
                <a:solidFill>
                  <a:schemeClr val="tx1"/>
                </a:solidFill>
              </a:rPr>
              <a:t>y propiedades tóxicas contra larvas de </a:t>
            </a:r>
            <a:r>
              <a:rPr lang="es-EC" sz="1000" i="1" dirty="0">
                <a:solidFill>
                  <a:schemeClr val="tx1"/>
                </a:solidFill>
              </a:rPr>
              <a:t>Aedes aegypti.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6580B74-62F4-43BF-BEF0-EE98BBA49F74}"/>
              </a:ext>
            </a:extLst>
          </p:cNvPr>
          <p:cNvSpPr/>
          <p:nvPr/>
        </p:nvSpPr>
        <p:spPr>
          <a:xfrm>
            <a:off x="9166377" y="1859712"/>
            <a:ext cx="2276834" cy="3516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5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Cordia verbenacea</a:t>
            </a:r>
            <a:r>
              <a:rPr lang="es-EC" sz="105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DC. (erva baleeira) 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4B93156-26FB-4A0E-AB2D-DC3D57C66FAF}"/>
              </a:ext>
            </a:extLst>
          </p:cNvPr>
          <p:cNvSpPr txBox="1"/>
          <p:nvPr/>
        </p:nvSpPr>
        <p:spPr>
          <a:xfrm>
            <a:off x="9859383" y="5378319"/>
            <a:ext cx="2620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Ioset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2000)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80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EE29D72-3812-4468-A056-9FC57081D69F}"/>
              </a:ext>
            </a:extLst>
          </p:cNvPr>
          <p:cNvGrpSpPr/>
          <p:nvPr/>
        </p:nvGrpSpPr>
        <p:grpSpPr>
          <a:xfrm>
            <a:off x="8761743" y="3931457"/>
            <a:ext cx="3332427" cy="1442333"/>
            <a:chOff x="8963629" y="3596084"/>
            <a:chExt cx="2973256" cy="1196291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42028BE2-FC0B-4ADC-A8CC-EBE085A16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354" t="42930" r="59937" b="46456"/>
            <a:stretch/>
          </p:blipFill>
          <p:spPr>
            <a:xfrm>
              <a:off x="10575804" y="3667254"/>
              <a:ext cx="1187267" cy="517123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44808CDF-43AA-40FB-BAB2-EF2566786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396" t="59971" r="42555" b="28014"/>
            <a:stretch/>
          </p:blipFill>
          <p:spPr>
            <a:xfrm>
              <a:off x="8963629" y="4184377"/>
              <a:ext cx="2973256" cy="607998"/>
            </a:xfrm>
            <a:prstGeom prst="rect">
              <a:avLst/>
            </a:prstGeom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4410FF89-A93E-4EE7-B889-212CC1416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377" t="42034" r="43195" b="45976"/>
            <a:stretch/>
          </p:blipFill>
          <p:spPr>
            <a:xfrm>
              <a:off x="9100850" y="3596084"/>
              <a:ext cx="1337734" cy="584818"/>
            </a:xfrm>
            <a:prstGeom prst="rect">
              <a:avLst/>
            </a:prstGeom>
          </p:spPr>
        </p:pic>
      </p:grpSp>
      <p:sp>
        <p:nvSpPr>
          <p:cNvPr id="34" name="Rectángulo 33">
            <a:extLst>
              <a:ext uri="{FF2B5EF4-FFF2-40B4-BE49-F238E27FC236}">
                <a16:creationId xmlns:a16="http://schemas.microsoft.com/office/drawing/2014/main" id="{436C5AA6-C157-41FA-ADED-B47B60152C8F}"/>
              </a:ext>
            </a:extLst>
          </p:cNvPr>
          <p:cNvSpPr/>
          <p:nvPr/>
        </p:nvSpPr>
        <p:spPr>
          <a:xfrm>
            <a:off x="8761744" y="3617352"/>
            <a:ext cx="314571" cy="26894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s-EC" sz="1000" dirty="0"/>
              <a:t>A</a:t>
            </a:r>
            <a:endParaRPr lang="en-US" sz="1000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26C5454D-1A15-45E9-9E09-43D92F1870BE}"/>
              </a:ext>
            </a:extLst>
          </p:cNvPr>
          <p:cNvSpPr/>
          <p:nvPr/>
        </p:nvSpPr>
        <p:spPr>
          <a:xfrm>
            <a:off x="11650718" y="3611539"/>
            <a:ext cx="314571" cy="26894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s-EC" sz="1000" dirty="0"/>
              <a:t>B</a:t>
            </a:r>
            <a:endParaRPr lang="en-US" sz="1000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4A79583A-74C3-4FE8-9BE7-12849B7D3FEC}"/>
              </a:ext>
            </a:extLst>
          </p:cNvPr>
          <p:cNvSpPr/>
          <p:nvPr/>
        </p:nvSpPr>
        <p:spPr>
          <a:xfrm>
            <a:off x="8761743" y="5398559"/>
            <a:ext cx="314571" cy="26894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s-EC" sz="1000" dirty="0"/>
              <a:t>J</a:t>
            </a:r>
            <a:endParaRPr lang="en-US" sz="1000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97AA01E-1705-4889-AC9C-BF45062AD99C}"/>
              </a:ext>
            </a:extLst>
          </p:cNvPr>
          <p:cNvSpPr/>
          <p:nvPr/>
        </p:nvSpPr>
        <p:spPr>
          <a:xfrm>
            <a:off x="11650717" y="5398559"/>
            <a:ext cx="314571" cy="26894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s-EC" sz="1000" dirty="0"/>
              <a:t>K</a:t>
            </a:r>
            <a:endParaRPr lang="en-US" sz="1000" dirty="0"/>
          </a:p>
        </p:txBody>
      </p:sp>
      <p:pic>
        <p:nvPicPr>
          <p:cNvPr id="6146" name="Picture 2" descr="Cordia lutea Lam. Foto: Patricia Jaramillo, Rachel Atkinson, Anne Guézou, CDF, 2008.">
            <a:extLst>
              <a:ext uri="{FF2B5EF4-FFF2-40B4-BE49-F238E27FC236}">
                <a16:creationId xmlns:a16="http://schemas.microsoft.com/office/drawing/2014/main" id="{24CD8761-15B6-485F-99C9-7289E521D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26880"/>
          <a:stretch/>
        </p:blipFill>
        <p:spPr bwMode="auto">
          <a:xfrm>
            <a:off x="1230547" y="4333875"/>
            <a:ext cx="2282581" cy="15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6E3F9091-0B7B-4798-8632-9DBE84935068}"/>
              </a:ext>
            </a:extLst>
          </p:cNvPr>
          <p:cNvSpPr txBox="1"/>
          <p:nvPr/>
        </p:nvSpPr>
        <p:spPr>
          <a:xfrm>
            <a:off x="1705844" y="5924563"/>
            <a:ext cx="2620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Jaramillo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2008)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8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B142F46-2A5D-40CA-8D2C-4974E3D50FCB}"/>
              </a:ext>
            </a:extLst>
          </p:cNvPr>
          <p:cNvSpPr txBox="1"/>
          <p:nvPr/>
        </p:nvSpPr>
        <p:spPr>
          <a:xfrm>
            <a:off x="218421" y="662088"/>
            <a:ext cx="578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u="sng" dirty="0"/>
              <a:t>Usos ancestrales medicinales y alimentarios</a:t>
            </a:r>
            <a:endParaRPr lang="en-US" sz="1400" u="sng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F3E785E-3AFE-4222-8C8D-3AB2F5C02EB8}"/>
              </a:ext>
            </a:extLst>
          </p:cNvPr>
          <p:cNvSpPr txBox="1"/>
          <p:nvPr/>
        </p:nvSpPr>
        <p:spPr>
          <a:xfrm>
            <a:off x="9665792" y="3299741"/>
            <a:ext cx="6232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200" dirty="0"/>
              <a:t>Cordiaquinonas</a:t>
            </a:r>
            <a:endParaRPr lang="en-US" sz="1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2AC5224-8777-4161-B5DD-3498D9E4632A}"/>
              </a:ext>
            </a:extLst>
          </p:cNvPr>
          <p:cNvSpPr txBox="1"/>
          <p:nvPr/>
        </p:nvSpPr>
        <p:spPr>
          <a:xfrm>
            <a:off x="5679094" y="3597699"/>
            <a:ext cx="623207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700" dirty="0"/>
              <a:t>Derivado fenilpropanoide</a:t>
            </a:r>
            <a:endParaRPr lang="en-US" sz="700" dirty="0"/>
          </a:p>
        </p:txBody>
      </p:sp>
      <p:sp>
        <p:nvSpPr>
          <p:cNvPr id="33" name="22 CuadroTexto">
            <a:extLst>
              <a:ext uri="{FF2B5EF4-FFF2-40B4-BE49-F238E27FC236}">
                <a16:creationId xmlns:a16="http://schemas.microsoft.com/office/drawing/2014/main" id="{B19EDEE3-53C8-49B2-80BB-958939741C7D}"/>
              </a:ext>
            </a:extLst>
          </p:cNvPr>
          <p:cNvSpPr txBox="1"/>
          <p:nvPr/>
        </p:nvSpPr>
        <p:spPr>
          <a:xfrm>
            <a:off x="11650717" y="6488668"/>
            <a:ext cx="52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14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136CE80-29F7-4667-9BDD-50A9F055D524}"/>
              </a:ext>
            </a:extLst>
          </p:cNvPr>
          <p:cNvSpPr txBox="1"/>
          <p:nvPr/>
        </p:nvSpPr>
        <p:spPr>
          <a:xfrm>
            <a:off x="83510" y="6309141"/>
            <a:ext cx="79472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Antígeno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prostático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específico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(PSA)</a:t>
            </a:r>
            <a:endParaRPr lang="en-US" sz="11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D48AAA6-13E3-4269-98F5-AD8C33E4F92B}"/>
              </a:ext>
            </a:extLst>
          </p:cNvPr>
          <p:cNvSpPr txBox="1"/>
          <p:nvPr/>
        </p:nvSpPr>
        <p:spPr>
          <a:xfrm>
            <a:off x="83510" y="6483447"/>
            <a:ext cx="79472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Fosfatasa </a:t>
            </a:r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alcalina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(FA), </a:t>
            </a:r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alanina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aminotransferasa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(ALT), </a:t>
            </a:r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aspartato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aminotransferasa</a:t>
            </a:r>
            <a:r>
              <a:rPr lang="en-US" sz="11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(AST).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3421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9755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622549" y="6488668"/>
            <a:ext cx="54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024EA1-2599-4341-8C94-4A4C2470C51A}"/>
              </a:ext>
            </a:extLst>
          </p:cNvPr>
          <p:cNvSpPr txBox="1"/>
          <p:nvPr/>
        </p:nvSpPr>
        <p:spPr>
          <a:xfrm>
            <a:off x="5427133" y="849566"/>
            <a:ext cx="1337734" cy="307777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tx1"/>
                </a:solidFill>
              </a:rPr>
              <a:t>Frutos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92EF992-1BFB-4D19-9E37-FAE53B276026}"/>
              </a:ext>
            </a:extLst>
          </p:cNvPr>
          <p:cNvSpPr/>
          <p:nvPr/>
        </p:nvSpPr>
        <p:spPr>
          <a:xfrm>
            <a:off x="6446127" y="1464075"/>
            <a:ext cx="2276834" cy="3516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i="1" dirty="0"/>
              <a:t>Cordia dichotoma G. Forst</a:t>
            </a:r>
            <a:endParaRPr lang="en-US" sz="1000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2F8AEB8-BF7C-42E1-950B-8AAFC2AD002A}"/>
              </a:ext>
            </a:extLst>
          </p:cNvPr>
          <p:cNvSpPr/>
          <p:nvPr/>
        </p:nvSpPr>
        <p:spPr>
          <a:xfrm>
            <a:off x="6433792" y="2212377"/>
            <a:ext cx="2276834" cy="10157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dirty="0"/>
              <a:t>-India, Egipto, Filipinas, Cuba y Jamaica.</a:t>
            </a:r>
          </a:p>
          <a:p>
            <a:pPr algn="just"/>
            <a:r>
              <a:rPr lang="es-EC" sz="1000" dirty="0"/>
              <a:t>-Extracto etanólico aceleró proceso de epitelización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AA4E994-E133-47E0-AF2E-3D04464F9281}"/>
              </a:ext>
            </a:extLst>
          </p:cNvPr>
          <p:cNvSpPr/>
          <p:nvPr/>
        </p:nvSpPr>
        <p:spPr>
          <a:xfrm>
            <a:off x="3546539" y="1454287"/>
            <a:ext cx="2276834" cy="3516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Cordia myxa </a:t>
            </a:r>
            <a:r>
              <a:rPr lang="es-EC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L. (Ciruelo asirio</a:t>
            </a:r>
            <a:r>
              <a:rPr lang="en-US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es-EC" sz="10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A0F9AE1-7AC3-4264-9A0E-93C6627D4933}"/>
              </a:ext>
            </a:extLst>
          </p:cNvPr>
          <p:cNvSpPr/>
          <p:nvPr/>
        </p:nvSpPr>
        <p:spPr>
          <a:xfrm>
            <a:off x="3546539" y="2212377"/>
            <a:ext cx="2276834" cy="10157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dirty="0"/>
              <a:t>-Efecto hepatoprotector y nefroprotector </a:t>
            </a:r>
          </a:p>
          <a:p>
            <a:pPr algn="just"/>
            <a:r>
              <a:rPr lang="es-EC" sz="1000" dirty="0"/>
              <a:t>-Efecto hipoglucemiante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DA9BD2-242B-4187-9C54-4257B91E2494}"/>
              </a:ext>
            </a:extLst>
          </p:cNvPr>
          <p:cNvSpPr/>
          <p:nvPr/>
        </p:nvSpPr>
        <p:spPr>
          <a:xfrm>
            <a:off x="9345715" y="1454286"/>
            <a:ext cx="2276834" cy="3516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i="1" dirty="0"/>
              <a:t>Cordia lutea </a:t>
            </a:r>
            <a:r>
              <a:rPr lang="es-EC" sz="1000" dirty="0"/>
              <a:t>Lam. (muyuyo)</a:t>
            </a:r>
            <a:endParaRPr lang="en-US" sz="1000" i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DF9CBE8-7740-403F-84F0-632C1BEC5C8D}"/>
              </a:ext>
            </a:extLst>
          </p:cNvPr>
          <p:cNvSpPr/>
          <p:nvPr/>
        </p:nvSpPr>
        <p:spPr>
          <a:xfrm>
            <a:off x="9345715" y="2212377"/>
            <a:ext cx="2276834" cy="10157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dirty="0"/>
              <a:t>-Uso en preparaciones gastronómicas.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EA65B2-6473-478C-B491-37EC8A1ED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02" t="33704" r="40224" b="35185"/>
          <a:stretch/>
        </p:blipFill>
        <p:spPr>
          <a:xfrm>
            <a:off x="9345715" y="3956239"/>
            <a:ext cx="2276834" cy="15462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7FF12A-2FC3-492E-BAC4-C3DBFA595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24" t="31044" r="33501" b="29111"/>
          <a:stretch/>
        </p:blipFill>
        <p:spPr>
          <a:xfrm>
            <a:off x="363390" y="3956239"/>
            <a:ext cx="2276834" cy="155141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971F6C0-F864-4A24-89CC-2AEC2B9AB2AE}"/>
              </a:ext>
            </a:extLst>
          </p:cNvPr>
          <p:cNvSpPr/>
          <p:nvPr/>
        </p:nvSpPr>
        <p:spPr>
          <a:xfrm>
            <a:off x="363390" y="1454285"/>
            <a:ext cx="2276834" cy="3516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1000" i="1" dirty="0"/>
              <a:t>Cordia africana </a:t>
            </a:r>
            <a:r>
              <a:rPr lang="es-EC" sz="1000" i="0" dirty="0"/>
              <a:t>Lam.</a:t>
            </a:r>
            <a:endParaRPr lang="en-US" sz="1000" i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3F87AA9-E9B6-4B7A-AB78-1B1AA88E1FC5}"/>
              </a:ext>
            </a:extLst>
          </p:cNvPr>
          <p:cNvSpPr/>
          <p:nvPr/>
        </p:nvSpPr>
        <p:spPr>
          <a:xfrm>
            <a:off x="363390" y="2212377"/>
            <a:ext cx="2276834" cy="101571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000" dirty="0"/>
              <a:t>-Sudáfrica hasta Arabia Saudita.</a:t>
            </a:r>
          </a:p>
          <a:p>
            <a:pPr algn="just"/>
            <a:r>
              <a:rPr lang="es-EC" sz="1000" dirty="0"/>
              <a:t>-Alto contenido de</a:t>
            </a:r>
            <a:r>
              <a:rPr lang="es-ES" sz="1000" dirty="0"/>
              <a:t> hierro, vitamina A y C, calcio, magnesio, fósforo y antioxidantes</a:t>
            </a:r>
            <a:r>
              <a:rPr lang="es-EC" sz="1000" dirty="0"/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81C69-06AD-41F9-9D75-4D424726002F}"/>
              </a:ext>
            </a:extLst>
          </p:cNvPr>
          <p:cNvSpPr txBox="1"/>
          <p:nvPr/>
        </p:nvSpPr>
        <p:spPr>
          <a:xfrm>
            <a:off x="10078810" y="5578699"/>
            <a:ext cx="2620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(Quinde,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2020)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8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0BB079D-4EF8-4AEF-94BA-9A8C9066D293}"/>
              </a:ext>
            </a:extLst>
          </p:cNvPr>
          <p:cNvSpPr txBox="1"/>
          <p:nvPr/>
        </p:nvSpPr>
        <p:spPr>
          <a:xfrm>
            <a:off x="803136" y="5578699"/>
            <a:ext cx="2620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800" dirty="0" err="1">
                <a:latin typeface="Arial" panose="020B0604020202020204" pitchFamily="34" charset="0"/>
                <a:ea typeface="Calibri" panose="020F0502020204030204" pitchFamily="34" charset="0"/>
              </a:rPr>
              <a:t>Gebreegziabher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2014)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800" dirty="0"/>
          </a:p>
        </p:txBody>
      </p:sp>
      <p:pic>
        <p:nvPicPr>
          <p:cNvPr id="5122" name="Picture 2" descr="Cordia myxa fruits harvested from southwest of Iran in July 2019">
            <a:extLst>
              <a:ext uri="{FF2B5EF4-FFF2-40B4-BE49-F238E27FC236}">
                <a16:creationId xmlns:a16="http://schemas.microsoft.com/office/drawing/2014/main" id="{83F242BE-DBC3-48AB-A6EC-6C2DD397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38" y="3956239"/>
            <a:ext cx="2276833" cy="15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82CA22D-12CC-420F-9340-10A579C1AAD8}"/>
              </a:ext>
            </a:extLst>
          </p:cNvPr>
          <p:cNvSpPr txBox="1"/>
          <p:nvPr/>
        </p:nvSpPr>
        <p:spPr>
          <a:xfrm>
            <a:off x="4235371" y="5578699"/>
            <a:ext cx="2620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(Hojjati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2020)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800" dirty="0"/>
          </a:p>
        </p:txBody>
      </p:sp>
      <p:pic>
        <p:nvPicPr>
          <p:cNvPr id="5124" name="Picture 4" descr="Cordia dichotoma (A) plant (B) fresh fruit.">
            <a:extLst>
              <a:ext uri="{FF2B5EF4-FFF2-40B4-BE49-F238E27FC236}">
                <a16:creationId xmlns:a16="http://schemas.microsoft.com/office/drawing/2014/main" id="{3E36B2EA-A3EC-4424-86B9-D49A05D9B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r="11669"/>
          <a:stretch/>
        </p:blipFill>
        <p:spPr bwMode="auto">
          <a:xfrm>
            <a:off x="6433792" y="3961357"/>
            <a:ext cx="2289169" cy="15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1DB399FA-41CD-4091-8C4F-F373DEDB928D}"/>
              </a:ext>
            </a:extLst>
          </p:cNvPr>
          <p:cNvSpPr txBox="1"/>
          <p:nvPr/>
        </p:nvSpPr>
        <p:spPr>
          <a:xfrm>
            <a:off x="7197325" y="5578699"/>
            <a:ext cx="26201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(Ansari</a:t>
            </a:r>
            <a:r>
              <a:rPr lang="es-EC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2020)</a:t>
            </a:r>
            <a:r>
              <a:rPr lang="es-EC" sz="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800" dirty="0"/>
          </a:p>
        </p:txBody>
      </p:sp>
      <p:pic>
        <p:nvPicPr>
          <p:cNvPr id="3074" name="Picture 2" descr="Sauce Co Natural Pickled Cordia 味榮古釀天然破布子| 375g - Taste Original Pte Ltd">
            <a:extLst>
              <a:ext uri="{FF2B5EF4-FFF2-40B4-BE49-F238E27FC236}">
                <a16:creationId xmlns:a16="http://schemas.microsoft.com/office/drawing/2014/main" id="{31240B96-0CAD-4BAC-BDD7-792FE297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2667" l="10000" r="90000">
                        <a14:foregroundMark x1="26500" y1="2833" x2="34000" y2="3667"/>
                        <a14:foregroundMark x1="41500" y1="4000" x2="60667" y2="8167"/>
                        <a14:foregroundMark x1="77667" y1="33333" x2="74000" y2="76667"/>
                        <a14:foregroundMark x1="74000" y1="76667" x2="65833" y2="93333"/>
                        <a14:foregroundMark x1="65833" y1="93333" x2="36000" y2="92667"/>
                        <a14:foregroundMark x1="36000" y1="92667" x2="35167" y2="91667"/>
                        <a14:foregroundMark x1="23000" y1="32500" x2="22667" y2="82000"/>
                        <a14:foregroundMark x1="77167" y1="81833" x2="75000" y2="52333"/>
                        <a14:foregroundMark x1="77833" y1="32167" x2="78000" y2="41000"/>
                        <a14:foregroundMark x1="78000" y1="41000" x2="78000" y2="41000"/>
                        <a14:foregroundMark x1="77500" y1="54667" x2="77667" y2="61167"/>
                        <a14:foregroundMark x1="78000" y1="67000" x2="78000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5" y="4942372"/>
            <a:ext cx="1712334" cy="15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CA9D962-C786-4D26-A7F3-F69EEBE5DE15}"/>
              </a:ext>
            </a:extLst>
          </p:cNvPr>
          <p:cNvSpPr txBox="1"/>
          <p:nvPr/>
        </p:nvSpPr>
        <p:spPr>
          <a:xfrm>
            <a:off x="218421" y="662088"/>
            <a:ext cx="578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u="sng" dirty="0"/>
              <a:t>Usos ancestrales medicinales y alimentarios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215042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9755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694868" y="6488668"/>
            <a:ext cx="47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9CDD19A-7073-4880-8516-24F851D36E1C}"/>
              </a:ext>
            </a:extLst>
          </p:cNvPr>
          <p:cNvSpPr txBox="1"/>
          <p:nvPr/>
        </p:nvSpPr>
        <p:spPr>
          <a:xfrm>
            <a:off x="80837" y="682329"/>
            <a:ext cx="4005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u="sng" dirty="0"/>
              <a:t>Métodos de extracción del mucílago del fruto</a:t>
            </a:r>
            <a:endParaRPr lang="en-US" sz="1400" u="sng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DF1780-74E3-4FDD-96F1-828413DC8F26}"/>
              </a:ext>
            </a:extLst>
          </p:cNvPr>
          <p:cNvSpPr txBox="1"/>
          <p:nvPr/>
        </p:nvSpPr>
        <p:spPr>
          <a:xfrm>
            <a:off x="176088" y="990106"/>
            <a:ext cx="3756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00" dirty="0"/>
              <a:t>-Uso del fruto entero o sin semilla</a:t>
            </a:r>
          </a:p>
          <a:p>
            <a:pPr algn="just"/>
            <a:r>
              <a:rPr lang="es-EC" sz="1000" dirty="0"/>
              <a:t>-Extracción con agua caliente, posterior precipitación con ácido clorhídrico 1% o etanol 95%</a:t>
            </a:r>
            <a:endParaRPr lang="en-US" sz="10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C17E6A-6C7C-4072-89F6-04FD5AC19439}"/>
              </a:ext>
            </a:extLst>
          </p:cNvPr>
          <p:cNvSpPr txBox="1"/>
          <p:nvPr/>
        </p:nvSpPr>
        <p:spPr>
          <a:xfrm>
            <a:off x="980950" y="1750023"/>
            <a:ext cx="1323975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Frutos</a:t>
            </a:r>
            <a:endParaRPr lang="en-US" sz="100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BD1CDE5-A8AD-4A0C-B71D-7EB008677327}"/>
              </a:ext>
            </a:extLst>
          </p:cNvPr>
          <p:cNvCxnSpPr>
            <a:stCxn id="4" idx="2"/>
          </p:cNvCxnSpPr>
          <p:nvPr/>
        </p:nvCxnSpPr>
        <p:spPr>
          <a:xfrm flipH="1">
            <a:off x="1642937" y="1996244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4B2542-E782-46A4-AE25-B671B8B7C5EE}"/>
              </a:ext>
            </a:extLst>
          </p:cNvPr>
          <p:cNvSpPr txBox="1"/>
          <p:nvPr/>
        </p:nvSpPr>
        <p:spPr>
          <a:xfrm>
            <a:off x="754638" y="2238375"/>
            <a:ext cx="177659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Agua caliente a 90°C con metabisulfito de sodio</a:t>
            </a:r>
            <a:endParaRPr lang="en-US" sz="10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66DFFEC-CB2D-476B-814F-507A035F260C}"/>
              </a:ext>
            </a:extLst>
          </p:cNvPr>
          <p:cNvSpPr txBox="1"/>
          <p:nvPr/>
        </p:nvSpPr>
        <p:spPr>
          <a:xfrm>
            <a:off x="691517" y="2880616"/>
            <a:ext cx="1902838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Calor durante 30 min a 90°C</a:t>
            </a:r>
            <a:endParaRPr lang="en-US" sz="1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12009-CB01-4314-97DF-0EAFDC3143D6}"/>
              </a:ext>
            </a:extLst>
          </p:cNvPr>
          <p:cNvSpPr txBox="1"/>
          <p:nvPr/>
        </p:nvSpPr>
        <p:spPr>
          <a:xfrm>
            <a:off x="1012540" y="3369413"/>
            <a:ext cx="1254567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Triturar y tamizar </a:t>
            </a:r>
            <a:endParaRPr lang="en-US" sz="1000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07EC983C-7D2A-469D-9748-EA5D32979FBB}"/>
              </a:ext>
            </a:extLst>
          </p:cNvPr>
          <p:cNvCxnSpPr/>
          <p:nvPr/>
        </p:nvCxnSpPr>
        <p:spPr>
          <a:xfrm flipH="1">
            <a:off x="1642936" y="2638485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46C2E58-5629-4476-A02E-2E8837C68672}"/>
              </a:ext>
            </a:extLst>
          </p:cNvPr>
          <p:cNvCxnSpPr/>
          <p:nvPr/>
        </p:nvCxnSpPr>
        <p:spPr>
          <a:xfrm flipH="1">
            <a:off x="1642935" y="3148769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F66490-E01A-49D0-AD05-5A2B2C237E9D}"/>
              </a:ext>
            </a:extLst>
          </p:cNvPr>
          <p:cNvSpPr txBox="1"/>
          <p:nvPr/>
        </p:nvSpPr>
        <p:spPr>
          <a:xfrm>
            <a:off x="614855" y="3822406"/>
            <a:ext cx="2031139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Centrifugar a 8000 rpm x 30 min</a:t>
            </a:r>
            <a:endParaRPr lang="en-US" sz="1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7A41B9-1B64-4B54-9BFF-7CA30D860C7E}"/>
              </a:ext>
            </a:extLst>
          </p:cNvPr>
          <p:cNvSpPr txBox="1"/>
          <p:nvPr/>
        </p:nvSpPr>
        <p:spPr>
          <a:xfrm>
            <a:off x="450174" y="4309085"/>
            <a:ext cx="2385519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Al sobrenadante añadir el precipitante</a:t>
            </a:r>
            <a:endParaRPr lang="en-US" sz="1000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9816C4B3-017F-4216-97A9-F293CF4E0924}"/>
              </a:ext>
            </a:extLst>
          </p:cNvPr>
          <p:cNvCxnSpPr/>
          <p:nvPr/>
        </p:nvCxnSpPr>
        <p:spPr>
          <a:xfrm flipH="1">
            <a:off x="1642934" y="3573112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99F6D0C7-EF58-47D9-A3D3-0303C66D59BF}"/>
              </a:ext>
            </a:extLst>
          </p:cNvPr>
          <p:cNvCxnSpPr/>
          <p:nvPr/>
        </p:nvCxnSpPr>
        <p:spPr>
          <a:xfrm flipH="1">
            <a:off x="1642934" y="4080462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7372DF9-71FE-47B2-9083-789BB650BF87}"/>
              </a:ext>
            </a:extLst>
          </p:cNvPr>
          <p:cNvCxnSpPr/>
          <p:nvPr/>
        </p:nvCxnSpPr>
        <p:spPr>
          <a:xfrm flipH="1">
            <a:off x="1630424" y="4553633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DBCF175-5A2E-41DC-B8F4-911C6868EFA2}"/>
              </a:ext>
            </a:extLst>
          </p:cNvPr>
          <p:cNvSpPr txBox="1"/>
          <p:nvPr/>
        </p:nvSpPr>
        <p:spPr>
          <a:xfrm>
            <a:off x="614855" y="4809459"/>
            <a:ext cx="2031139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Centrifugar a 8000 rpm x 10 min</a:t>
            </a:r>
            <a:endParaRPr lang="en-US" sz="1000" dirty="0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6C179C6-2DA3-4CDE-8214-A11A1D023832}"/>
              </a:ext>
            </a:extLst>
          </p:cNvPr>
          <p:cNvCxnSpPr/>
          <p:nvPr/>
        </p:nvCxnSpPr>
        <p:spPr>
          <a:xfrm flipH="1">
            <a:off x="1630423" y="5049917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D02BFDE-3351-4962-AEEA-6A3BDF4F5E9E}"/>
              </a:ext>
            </a:extLst>
          </p:cNvPr>
          <p:cNvSpPr txBox="1"/>
          <p:nvPr/>
        </p:nvSpPr>
        <p:spPr>
          <a:xfrm>
            <a:off x="624255" y="5292048"/>
            <a:ext cx="203113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Lavar el pellet con agua destilada</a:t>
            </a:r>
            <a:endParaRPr lang="en-US" sz="1000" dirty="0"/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94464E0E-2D72-46C4-9AC3-2F2B732661E3}"/>
              </a:ext>
            </a:extLst>
          </p:cNvPr>
          <p:cNvCxnSpPr/>
          <p:nvPr/>
        </p:nvCxnSpPr>
        <p:spPr>
          <a:xfrm flipH="1">
            <a:off x="1630423" y="5686395"/>
            <a:ext cx="1" cy="242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794529E-C5DD-4022-AFCC-EDC047C05DD6}"/>
              </a:ext>
            </a:extLst>
          </p:cNvPr>
          <p:cNvSpPr txBox="1"/>
          <p:nvPr/>
        </p:nvSpPr>
        <p:spPr>
          <a:xfrm>
            <a:off x="624255" y="5928526"/>
            <a:ext cx="2031139" cy="246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000" dirty="0"/>
              <a:t>Secar a 45°C por 24h y filtrar</a:t>
            </a:r>
            <a:endParaRPr lang="en-US" sz="1000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42F3168-14FE-4516-8E16-22D796C04245}"/>
              </a:ext>
            </a:extLst>
          </p:cNvPr>
          <p:cNvSpPr txBox="1"/>
          <p:nvPr/>
        </p:nvSpPr>
        <p:spPr>
          <a:xfrm>
            <a:off x="2835693" y="1686422"/>
            <a:ext cx="125053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000" dirty="0"/>
              <a:t>-Extracción a partir de frutos secos, se pasa por molino, se añade agua destilada,  se calienta y se filtra</a:t>
            </a:r>
            <a:endParaRPr lang="en-US" sz="1000" dirty="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BA641A2-AB3E-4B20-B3B9-8DCD45A4CABA}"/>
              </a:ext>
            </a:extLst>
          </p:cNvPr>
          <p:cNvCxnSpPr>
            <a:cxnSpLocks/>
            <a:stCxn id="28" idx="2"/>
            <a:endCxn id="17" idx="3"/>
          </p:cNvCxnSpPr>
          <p:nvPr/>
        </p:nvCxnSpPr>
        <p:spPr>
          <a:xfrm flipH="1">
            <a:off x="2835693" y="2702085"/>
            <a:ext cx="625265" cy="1730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0B7CEF1-B594-4E09-904C-D1369E689B5C}"/>
              </a:ext>
            </a:extLst>
          </p:cNvPr>
          <p:cNvSpPr txBox="1"/>
          <p:nvPr/>
        </p:nvSpPr>
        <p:spPr>
          <a:xfrm>
            <a:off x="6096000" y="683504"/>
            <a:ext cx="4005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u="sng" dirty="0"/>
              <a:t>Métodos de caracterización del mucílago</a:t>
            </a:r>
            <a:endParaRPr lang="en-US" sz="1400" u="sng" dirty="0"/>
          </a:p>
        </p:txBody>
      </p:sp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id="{87DB7476-3985-4081-9074-E9536A0328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488228"/>
              </p:ext>
            </p:extLst>
          </p:nvPr>
        </p:nvGraphicFramePr>
        <p:xfrm>
          <a:off x="6471742" y="1566453"/>
          <a:ext cx="5340021" cy="2774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CuadroTexto 35">
            <a:extLst>
              <a:ext uri="{FF2B5EF4-FFF2-40B4-BE49-F238E27FC236}">
                <a16:creationId xmlns:a16="http://schemas.microsoft.com/office/drawing/2014/main" id="{04A12341-40F3-4419-985B-98FF65DEE01C}"/>
              </a:ext>
            </a:extLst>
          </p:cNvPr>
          <p:cNvSpPr txBox="1"/>
          <p:nvPr/>
        </p:nvSpPr>
        <p:spPr>
          <a:xfrm>
            <a:off x="7409432" y="4864770"/>
            <a:ext cx="238226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050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s-ES_tradnl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lto contenido de grupos hidroxilo y otros grupos funcionales polares</a:t>
            </a:r>
            <a:endParaRPr lang="en-US" sz="105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6CC21B0-7B43-4A90-8C17-6BDFF990218C}"/>
              </a:ext>
            </a:extLst>
          </p:cNvPr>
          <p:cNvSpPr txBox="1"/>
          <p:nvPr/>
        </p:nvSpPr>
        <p:spPr>
          <a:xfrm>
            <a:off x="7409432" y="5772954"/>
            <a:ext cx="2505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effectLst/>
                <a:ea typeface="Calibri" panose="020F0502020204030204" pitchFamily="34" charset="0"/>
              </a:rPr>
              <a:t>(</a:t>
            </a:r>
            <a:r>
              <a:rPr lang="es-ES" sz="800" dirty="0">
                <a:ea typeface="Calibri" panose="020F0502020204030204" pitchFamily="34" charset="0"/>
              </a:rPr>
              <a:t>Troncoso</a:t>
            </a:r>
            <a:r>
              <a:rPr lang="es-ES" sz="800" dirty="0">
                <a:effectLst/>
                <a:ea typeface="Calibri" panose="020F0502020204030204" pitchFamily="34" charset="0"/>
              </a:rPr>
              <a:t> et al, 2017) </a:t>
            </a:r>
            <a:endParaRPr lang="en-US" sz="800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2A7C8B6-6A03-4A19-BFDE-845543ADBBE3}"/>
              </a:ext>
            </a:extLst>
          </p:cNvPr>
          <p:cNvSpPr txBox="1"/>
          <p:nvPr/>
        </p:nvSpPr>
        <p:spPr>
          <a:xfrm>
            <a:off x="5598868" y="5568808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050" dirty="0"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s-ES_tradnl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apacidad de </a:t>
            </a:r>
            <a:r>
              <a:rPr lang="es-ES_tradnl" sz="1050" dirty="0">
                <a:latin typeface="Arial" panose="020B0604020202020204" pitchFamily="34" charset="0"/>
                <a:ea typeface="Calibri" panose="020F0502020204030204" pitchFamily="34" charset="0"/>
              </a:rPr>
              <a:t>bio</a:t>
            </a:r>
            <a:r>
              <a:rPr lang="es-ES_tradnl" sz="10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adhesión y formación de films </a:t>
            </a:r>
            <a:endParaRPr lang="en-US" sz="1050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1574A976-6561-4121-99F5-D87F6E74C66B}"/>
              </a:ext>
            </a:extLst>
          </p:cNvPr>
          <p:cNvSpPr/>
          <p:nvPr/>
        </p:nvSpPr>
        <p:spPr>
          <a:xfrm>
            <a:off x="8541839" y="5280268"/>
            <a:ext cx="210059" cy="25391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019587F-4B40-493A-A73C-A5BDBFB283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813" t="15548" r="34005" b="18305"/>
          <a:stretch/>
        </p:blipFill>
        <p:spPr>
          <a:xfrm>
            <a:off x="3486454" y="2720666"/>
            <a:ext cx="2354361" cy="3060616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49F95D74-EE07-4918-9CA7-971029A7E554}"/>
              </a:ext>
            </a:extLst>
          </p:cNvPr>
          <p:cNvSpPr txBox="1"/>
          <p:nvPr/>
        </p:nvSpPr>
        <p:spPr>
          <a:xfrm>
            <a:off x="279709" y="6361282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000" dirty="0"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s-ES_tradnl" sz="1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olifenol oxidasa (PPO) </a:t>
            </a:r>
          </a:p>
          <a:p>
            <a:r>
              <a:rPr lang="es-ES_tradnl" sz="1000" dirty="0">
                <a:latin typeface="Arial" panose="020B0604020202020204" pitchFamily="34" charset="0"/>
              </a:rPr>
              <a:t>Dióxido de azufre (SO2)</a:t>
            </a:r>
            <a:endParaRPr lang="en-US" sz="1000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44CA489-A880-49BE-894D-49E50EEBC17D}"/>
              </a:ext>
            </a:extLst>
          </p:cNvPr>
          <p:cNvSpPr txBox="1"/>
          <p:nvPr/>
        </p:nvSpPr>
        <p:spPr>
          <a:xfrm>
            <a:off x="3477054" y="4590618"/>
            <a:ext cx="6238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/>
              <a:t>SO2=500</a:t>
            </a:r>
            <a:endParaRPr lang="en-US" sz="8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236B6F9-421C-4321-8FE0-F38DA5D2F42A}"/>
              </a:ext>
            </a:extLst>
          </p:cNvPr>
          <p:cNvSpPr txBox="1"/>
          <p:nvPr/>
        </p:nvSpPr>
        <p:spPr>
          <a:xfrm>
            <a:off x="1606974" y="5781282"/>
            <a:ext cx="6094520" cy="257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C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(M. </a:t>
            </a:r>
            <a:r>
              <a:rPr lang="es-EC" sz="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Haq</a:t>
            </a:r>
            <a:r>
              <a:rPr lang="es-EC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al., 2014)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C846919-3658-400E-A362-65122226757F}"/>
              </a:ext>
            </a:extLst>
          </p:cNvPr>
          <p:cNvSpPr txBox="1"/>
          <p:nvPr/>
        </p:nvSpPr>
        <p:spPr>
          <a:xfrm>
            <a:off x="4859323" y="4566976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/>
              <a:t>SO2=1000</a:t>
            </a:r>
            <a:endParaRPr lang="en-US" sz="800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214614CC-C0C0-402F-BCEE-8E11F8DC3A41}"/>
              </a:ext>
            </a:extLst>
          </p:cNvPr>
          <p:cNvSpPr txBox="1"/>
          <p:nvPr/>
        </p:nvSpPr>
        <p:spPr>
          <a:xfrm>
            <a:off x="3614797" y="5521255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/>
              <a:t>SO2=1500</a:t>
            </a:r>
            <a:endParaRPr lang="en-US" sz="8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CC146E2E-4F26-41AF-87AF-885B0EB5E845}"/>
              </a:ext>
            </a:extLst>
          </p:cNvPr>
          <p:cNvSpPr txBox="1"/>
          <p:nvPr/>
        </p:nvSpPr>
        <p:spPr>
          <a:xfrm>
            <a:off x="4819248" y="5529993"/>
            <a:ext cx="721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/>
              <a:t>*SO2=2000</a:t>
            </a:r>
            <a:endParaRPr lang="en-US" sz="800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C7F324A-7943-4A60-8B8E-87A6392F8E50}"/>
              </a:ext>
            </a:extLst>
          </p:cNvPr>
          <p:cNvSpPr txBox="1"/>
          <p:nvPr/>
        </p:nvSpPr>
        <p:spPr>
          <a:xfrm>
            <a:off x="7499006" y="4318517"/>
            <a:ext cx="2505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effectLst/>
                <a:ea typeface="Calibri" panose="020F0502020204030204" pitchFamily="34" charset="0"/>
              </a:rPr>
              <a:t>(</a:t>
            </a:r>
            <a:r>
              <a:rPr lang="es-ES" sz="800" dirty="0">
                <a:ea typeface="Calibri" panose="020F0502020204030204" pitchFamily="34" charset="0"/>
              </a:rPr>
              <a:t>Troncoso</a:t>
            </a:r>
            <a:r>
              <a:rPr lang="es-ES" sz="800" dirty="0">
                <a:effectLst/>
                <a:ea typeface="Calibri" panose="020F0502020204030204" pitchFamily="34" charset="0"/>
              </a:rPr>
              <a:t> et al, 2017) </a:t>
            </a:r>
            <a:endParaRPr lang="en-US" sz="800" dirty="0"/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2AA30FA8-2A76-4DEE-98D4-074B22281953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645994" y="4932570"/>
            <a:ext cx="680975" cy="11190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09BB2EB-08B1-4681-9680-31A640C068A4}"/>
              </a:ext>
            </a:extLst>
          </p:cNvPr>
          <p:cNvSpPr txBox="1"/>
          <p:nvPr/>
        </p:nvSpPr>
        <p:spPr>
          <a:xfrm>
            <a:off x="754638" y="5951168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050" dirty="0">
                <a:latin typeface="Arial" panose="020B0604020202020204" pitchFamily="34" charset="0"/>
              </a:rPr>
              <a:t>Sobrenadante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0744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0" y="84230"/>
            <a:ext cx="5840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  <a:p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604625" y="6488668"/>
            <a:ext cx="56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FBA8E2-C3C6-4469-A466-BCDF7610DD62}"/>
              </a:ext>
            </a:extLst>
          </p:cNvPr>
          <p:cNvSpPr txBox="1"/>
          <p:nvPr/>
        </p:nvSpPr>
        <p:spPr>
          <a:xfrm>
            <a:off x="-398022" y="731428"/>
            <a:ext cx="6703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u="sng" dirty="0"/>
              <a:t>Aplicaciones del mucílago del género </a:t>
            </a:r>
            <a:r>
              <a:rPr lang="es-EC" sz="1400" i="1" u="sng" dirty="0"/>
              <a:t>Cordia </a:t>
            </a:r>
            <a:r>
              <a:rPr lang="es-EC" sz="1400" u="sng" dirty="0"/>
              <a:t>L. en el área farmacéutica</a:t>
            </a:r>
            <a:endParaRPr lang="en-US" sz="1400" u="sng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EE6CE7B-8E65-475E-9F76-8E39F83B4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725692"/>
              </p:ext>
            </p:extLst>
          </p:nvPr>
        </p:nvGraphicFramePr>
        <p:xfrm>
          <a:off x="587375" y="1109068"/>
          <a:ext cx="11017250" cy="49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8852C94-1CD9-4159-A473-812DD965F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597331"/>
              </p:ext>
            </p:extLst>
          </p:nvPr>
        </p:nvGraphicFramePr>
        <p:xfrm>
          <a:off x="1328827" y="1759377"/>
          <a:ext cx="9534345" cy="42508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27688">
                  <a:extLst>
                    <a:ext uri="{9D8B030D-6E8A-4147-A177-3AD203B41FA5}">
                      <a16:colId xmlns:a16="http://schemas.microsoft.com/office/drawing/2014/main" val="3461383926"/>
                    </a:ext>
                  </a:extLst>
                </a:gridCol>
                <a:gridCol w="952184">
                  <a:extLst>
                    <a:ext uri="{9D8B030D-6E8A-4147-A177-3AD203B41FA5}">
                      <a16:colId xmlns:a16="http://schemas.microsoft.com/office/drawing/2014/main" val="1011372125"/>
                    </a:ext>
                  </a:extLst>
                </a:gridCol>
                <a:gridCol w="1627688">
                  <a:extLst>
                    <a:ext uri="{9D8B030D-6E8A-4147-A177-3AD203B41FA5}">
                      <a16:colId xmlns:a16="http://schemas.microsoft.com/office/drawing/2014/main" val="1133327038"/>
                    </a:ext>
                  </a:extLst>
                </a:gridCol>
                <a:gridCol w="1923155">
                  <a:extLst>
                    <a:ext uri="{9D8B030D-6E8A-4147-A177-3AD203B41FA5}">
                      <a16:colId xmlns:a16="http://schemas.microsoft.com/office/drawing/2014/main" val="1261284067"/>
                    </a:ext>
                  </a:extLst>
                </a:gridCol>
                <a:gridCol w="1923155">
                  <a:extLst>
                    <a:ext uri="{9D8B030D-6E8A-4147-A177-3AD203B41FA5}">
                      <a16:colId xmlns:a16="http://schemas.microsoft.com/office/drawing/2014/main" val="975626691"/>
                    </a:ext>
                  </a:extLst>
                </a:gridCol>
                <a:gridCol w="1480475">
                  <a:extLst>
                    <a:ext uri="{9D8B030D-6E8A-4147-A177-3AD203B41FA5}">
                      <a16:colId xmlns:a16="http://schemas.microsoft.com/office/drawing/2014/main" val="3932153708"/>
                    </a:ext>
                  </a:extLst>
                </a:gridCol>
              </a:tblGrid>
              <a:tr h="1751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Especie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País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Uso del mucílago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Principio activo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Resultados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Referencia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44908"/>
                  </a:ext>
                </a:extLst>
              </a:tr>
              <a:tr h="375048"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Cordia dichotoma G. Forst.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India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Parche mucoadhesivo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Ramipril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Mucílago al 10% con liberación del 53% en las primeras 6 horas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900" dirty="0">
                          <a:effectLst/>
                          <a:latin typeface="+mn-lt"/>
                        </a:rPr>
                        <a:t>(H. </a:t>
                      </a:r>
                      <a:r>
                        <a:rPr lang="fr-FR" sz="900" dirty="0" err="1">
                          <a:effectLst/>
                          <a:latin typeface="+mn-lt"/>
                        </a:rPr>
                        <a:t>Pawar</a:t>
                      </a:r>
                      <a:r>
                        <a:rPr lang="fr-FR" sz="900" dirty="0">
                          <a:effectLst/>
                          <a:latin typeface="+mn-lt"/>
                        </a:rPr>
                        <a:t> et al., 2014)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33135"/>
                  </a:ext>
                </a:extLst>
              </a:tr>
              <a:tr h="375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Films transdérmicos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Alfuzosina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Mucílago al 16% con liberación del 44% a las 6 horas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(Duppala et al., 2016)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495028"/>
                  </a:ext>
                </a:extLst>
              </a:tr>
              <a:tr h="375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Disco mucoadhesivo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Fluconazol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Formulación óptima de mucílago/lactosa con radio de 0.86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900">
                          <a:effectLst/>
                          <a:latin typeface="+mn-lt"/>
                        </a:rPr>
                        <a:t>(Ahuja et al., 2013)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35588"/>
                  </a:ext>
                </a:extLst>
              </a:tr>
              <a:tr h="595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Tabletas orales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Diclofenaco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Formulación con mucílago al 2% presentó un perfil de disolución similar al producto comercial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(</a:t>
                      </a:r>
                      <a:r>
                        <a:rPr lang="es-ES_tradnl" sz="900" dirty="0" err="1">
                          <a:effectLst/>
                          <a:latin typeface="+mn-lt"/>
                        </a:rPr>
                        <a:t>Mukherjee</a:t>
                      </a:r>
                      <a:r>
                        <a:rPr lang="es-ES_tradnl" sz="900" dirty="0">
                          <a:effectLst/>
                          <a:latin typeface="+mn-lt"/>
                        </a:rPr>
                        <a:t> et al., 2008)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651486"/>
                  </a:ext>
                </a:extLst>
              </a:tr>
              <a:tr h="5419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Tabletas orales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Glimepirida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Hinchamiento y tiempo de liberación controlado hasta de 12 horas.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(Abdul et al., 2009)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403428"/>
                  </a:ext>
                </a:extLst>
              </a:tr>
              <a:tr h="574942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Cordia myxa L.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Irán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Tableta mucoadhesiva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Clorhexidina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Liberación más rápida del fármaco en comparación al uso de hidroxipropilmetilcelulosa (HPMC)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(</a:t>
                      </a:r>
                      <a:r>
                        <a:rPr lang="es-ES_tradnl" sz="900" dirty="0" err="1">
                          <a:effectLst/>
                          <a:latin typeface="+mn-lt"/>
                        </a:rPr>
                        <a:t>Moghimipour</a:t>
                      </a:r>
                      <a:r>
                        <a:rPr lang="es-ES_tradnl" sz="900" dirty="0">
                          <a:effectLst/>
                          <a:latin typeface="+mn-lt"/>
                        </a:rPr>
                        <a:t> et al., 2012)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650" marR="3165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796892"/>
                  </a:ext>
                </a:extLst>
              </a:tr>
              <a:tr h="57494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9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b="0">
                          <a:effectLst/>
                          <a:latin typeface="+mn-lt"/>
                        </a:rPr>
                        <a:t>Pakistán</a:t>
                      </a:r>
                      <a:endParaRPr lang="en-US" sz="9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b="0">
                          <a:effectLst/>
                          <a:latin typeface="+mn-lt"/>
                        </a:rPr>
                        <a:t>Tabletas orales</a:t>
                      </a:r>
                      <a:endParaRPr lang="en-US" sz="9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b="0">
                          <a:effectLst/>
                          <a:latin typeface="+mn-lt"/>
                        </a:rPr>
                        <a:t>Paracetamol</a:t>
                      </a:r>
                      <a:endParaRPr lang="en-US" sz="9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b="0">
                          <a:effectLst/>
                          <a:latin typeface="+mn-lt"/>
                        </a:rPr>
                        <a:t>La goma purificada e hidrolizada se compara a la calidad de las tabletas elaboradas con HPMC</a:t>
                      </a:r>
                      <a:endParaRPr lang="en-US" sz="9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b="0" dirty="0">
                          <a:effectLst/>
                          <a:latin typeface="+mn-lt"/>
                        </a:rPr>
                        <a:t>(</a:t>
                      </a:r>
                      <a:r>
                        <a:rPr lang="es-ES_tradnl" sz="900" b="0" dirty="0" err="1">
                          <a:effectLst/>
                          <a:latin typeface="+mn-lt"/>
                        </a:rPr>
                        <a:t>Tahir</a:t>
                      </a:r>
                      <a:r>
                        <a:rPr lang="es-ES_tradnl" sz="900" b="0" dirty="0">
                          <a:effectLst/>
                          <a:latin typeface="+mn-lt"/>
                        </a:rPr>
                        <a:t> et al., 2019)</a:t>
                      </a:r>
                      <a:endParaRPr lang="en-US" sz="9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342423"/>
                  </a:ext>
                </a:extLst>
              </a:tr>
              <a:tr h="5749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b="1">
                          <a:effectLst/>
                          <a:latin typeface="+mn-lt"/>
                        </a:rPr>
                        <a:t>Cordia rothii Roxb.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India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>
                          <a:effectLst/>
                          <a:latin typeface="+mn-lt"/>
                        </a:rPr>
                        <a:t>Tabletas orales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Aceclofenaco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Mucílago al 10% presentó un comportamiento similar al control de almidón 10%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900" dirty="0">
                          <a:effectLst/>
                          <a:latin typeface="+mn-lt"/>
                        </a:rPr>
                        <a:t>(</a:t>
                      </a:r>
                      <a:r>
                        <a:rPr lang="es-ES_tradnl" sz="900" dirty="0" err="1">
                          <a:effectLst/>
                          <a:latin typeface="+mn-lt"/>
                        </a:rPr>
                        <a:t>Vidyasagar</a:t>
                      </a:r>
                      <a:r>
                        <a:rPr lang="es-ES_tradnl" sz="900" dirty="0">
                          <a:effectLst/>
                          <a:latin typeface="+mn-lt"/>
                        </a:rPr>
                        <a:t> et al., 2011)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314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545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8EFC71A-2CDF-4BAB-9EE4-9E18489D3C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164867"/>
              </p:ext>
            </p:extLst>
          </p:nvPr>
        </p:nvGraphicFramePr>
        <p:xfrm>
          <a:off x="3432810" y="5530403"/>
          <a:ext cx="6096000" cy="4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5DE064A6-57AC-47C2-B120-84AE7ACEF360}"/>
              </a:ext>
            </a:extLst>
          </p:cNvPr>
          <p:cNvSpPr txBox="1"/>
          <p:nvPr/>
        </p:nvSpPr>
        <p:spPr>
          <a:xfrm>
            <a:off x="190500" y="1236847"/>
            <a:ext cx="42987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00" dirty="0"/>
              <a:t>-</a:t>
            </a:r>
            <a:r>
              <a:rPr lang="es-EC" sz="1000" i="1" dirty="0"/>
              <a:t>Cordia dichotoma </a:t>
            </a:r>
            <a:r>
              <a:rPr lang="es-EC" sz="1000" dirty="0"/>
              <a:t>G. Forst. </a:t>
            </a:r>
            <a:r>
              <a:rPr lang="es-EC" sz="1000" dirty="0">
                <a:ea typeface="MS UI Gothic" panose="020B0600070205080204" pitchFamily="34" charset="-128"/>
              </a:rPr>
              <a:t>-&gt; A</a:t>
            </a:r>
            <a:r>
              <a:rPr lang="es-ES" sz="1000" dirty="0">
                <a:ea typeface="MS UI Gothic" panose="020B0600070205080204" pitchFamily="34" charset="-128"/>
              </a:rPr>
              <a:t>ctividad antimicrobiana frente a </a:t>
            </a:r>
            <a:r>
              <a:rPr lang="es-ES" sz="1000" i="1" dirty="0">
                <a:ea typeface="MS UI Gothic" panose="020B0600070205080204" pitchFamily="34" charset="-128"/>
              </a:rPr>
              <a:t>S. aureus </a:t>
            </a:r>
            <a:r>
              <a:rPr lang="es-ES" sz="1000" dirty="0">
                <a:ea typeface="MS UI Gothic" panose="020B0600070205080204" pitchFamily="34" charset="-128"/>
              </a:rPr>
              <a:t>y </a:t>
            </a:r>
            <a:r>
              <a:rPr lang="es-ES" sz="1000" i="1" dirty="0">
                <a:ea typeface="MS UI Gothic" panose="020B0600070205080204" pitchFamily="34" charset="-128"/>
              </a:rPr>
              <a:t>E. coli. </a:t>
            </a:r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endParaRPr lang="es-EC" sz="1000" dirty="0"/>
          </a:p>
          <a:p>
            <a:pPr algn="just"/>
            <a:r>
              <a:rPr lang="es-EC" sz="1000" dirty="0"/>
              <a:t>-</a:t>
            </a:r>
            <a:r>
              <a:rPr lang="es-EC" sz="1000" i="1" dirty="0"/>
              <a:t>Cordia obliqua </a:t>
            </a:r>
            <a:r>
              <a:rPr lang="es-EC" sz="1000" dirty="0"/>
              <a:t>Willd. </a:t>
            </a:r>
            <a:r>
              <a:rPr lang="es-EC" sz="1000" dirty="0">
                <a:ea typeface="MS UI Gothic" panose="020B0600070205080204" pitchFamily="34" charset="-128"/>
              </a:rPr>
              <a:t>-&gt; Actividad antimicrobiana</a:t>
            </a:r>
            <a:endParaRPr lang="en-US" sz="1000" i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8A69AD-2AE7-41C3-9B61-D5007D0257A7}"/>
              </a:ext>
            </a:extLst>
          </p:cNvPr>
          <p:cNvSpPr txBox="1"/>
          <p:nvPr/>
        </p:nvSpPr>
        <p:spPr>
          <a:xfrm>
            <a:off x="190500" y="6365245"/>
            <a:ext cx="3486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>
                <a:ea typeface="MS UI Gothic" panose="020B0600070205080204" pitchFamily="34" charset="-128"/>
              </a:rPr>
              <a:t>NP: Nanopartículas</a:t>
            </a:r>
          </a:p>
          <a:p>
            <a:r>
              <a:rPr lang="es-EC" sz="1100" dirty="0">
                <a:ea typeface="MS UI Gothic" panose="020B0600070205080204" pitchFamily="34" charset="-128"/>
              </a:rPr>
              <a:t>BAC: </a:t>
            </a:r>
            <a:r>
              <a:rPr lang="es-EC" sz="1100" dirty="0" err="1">
                <a:ea typeface="MS UI Gothic" panose="020B0600070205080204" pitchFamily="34" charset="-128"/>
              </a:rPr>
              <a:t>Biologically</a:t>
            </a:r>
            <a:r>
              <a:rPr lang="es-EC" sz="1100" dirty="0">
                <a:ea typeface="MS UI Gothic" panose="020B0600070205080204" pitchFamily="34" charset="-128"/>
              </a:rPr>
              <a:t> Active </a:t>
            </a:r>
            <a:r>
              <a:rPr lang="es-EC" sz="1100" dirty="0" err="1">
                <a:ea typeface="MS UI Gothic" panose="020B0600070205080204" pitchFamily="34" charset="-128"/>
              </a:rPr>
              <a:t>Compounds</a:t>
            </a:r>
            <a:endParaRPr lang="en-US" sz="11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B7DC0AB-3AFF-40EC-81FB-18487E7E2B42}"/>
              </a:ext>
            </a:extLst>
          </p:cNvPr>
          <p:cNvSpPr txBox="1"/>
          <p:nvPr/>
        </p:nvSpPr>
        <p:spPr>
          <a:xfrm>
            <a:off x="7465893" y="1492759"/>
            <a:ext cx="41387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00" i="1" dirty="0"/>
              <a:t>-Cordia obliqua </a:t>
            </a:r>
            <a:r>
              <a:rPr lang="es-EC" sz="1000" dirty="0"/>
              <a:t>Willd. </a:t>
            </a:r>
            <a:r>
              <a:rPr lang="es-EC" sz="1000" dirty="0">
                <a:ea typeface="MS UI Gothic" panose="020B0600070205080204" pitchFamily="34" charset="-128"/>
              </a:rPr>
              <a:t>-&gt; </a:t>
            </a:r>
            <a:r>
              <a:rPr lang="es-ES" sz="1000" dirty="0">
                <a:ea typeface="MS UI Gothic" panose="020B0600070205080204" pitchFamily="34" charset="-128"/>
              </a:rPr>
              <a:t> fluconazol oftálmico. </a:t>
            </a:r>
          </a:p>
          <a:p>
            <a:pPr algn="just"/>
            <a:endParaRPr lang="es-ES" sz="1000" dirty="0">
              <a:ea typeface="MS UI Gothic" panose="020B0600070205080204" pitchFamily="34" charset="-128"/>
            </a:endParaRPr>
          </a:p>
          <a:p>
            <a:pPr algn="just"/>
            <a:r>
              <a:rPr lang="es-EC" sz="1000" i="1" dirty="0"/>
              <a:t>-Cordia myxa </a:t>
            </a:r>
            <a:r>
              <a:rPr lang="es-EC" sz="1000" dirty="0"/>
              <a:t>L. </a:t>
            </a:r>
            <a:r>
              <a:rPr lang="es-EC" sz="1000" dirty="0">
                <a:ea typeface="MS UI Gothic" panose="020B0600070205080204" pitchFamily="34" charset="-128"/>
              </a:rPr>
              <a:t>-&gt; NP </a:t>
            </a:r>
            <a:r>
              <a:rPr lang="es-ES" sz="1000" dirty="0">
                <a:ea typeface="MS UI Gothic" panose="020B0600070205080204" pitchFamily="34" charset="-128"/>
              </a:rPr>
              <a:t>efecto antitusivo similar a dextrometorfano. </a:t>
            </a:r>
            <a:endParaRPr lang="en-US" sz="1000" i="1" dirty="0"/>
          </a:p>
        </p:txBody>
      </p:sp>
      <p:pic>
        <p:nvPicPr>
          <p:cNvPr id="11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885F7160-2522-4C9D-ABAA-39AD278E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2 CuadroTexto">
            <a:extLst>
              <a:ext uri="{FF2B5EF4-FFF2-40B4-BE49-F238E27FC236}">
                <a16:creationId xmlns:a16="http://schemas.microsoft.com/office/drawing/2014/main" id="{7AA4A723-641E-46C5-9370-5B0B221E95D4}"/>
              </a:ext>
            </a:extLst>
          </p:cNvPr>
          <p:cNvSpPr txBox="1"/>
          <p:nvPr/>
        </p:nvSpPr>
        <p:spPr>
          <a:xfrm>
            <a:off x="11604625" y="6488668"/>
            <a:ext cx="56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CE7A10-C413-4095-B845-604A460A0E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00" t="22202" r="28606" b="19074"/>
          <a:stretch/>
        </p:blipFill>
        <p:spPr>
          <a:xfrm>
            <a:off x="7420455" y="2334576"/>
            <a:ext cx="3201823" cy="281158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883A9DF-1BEA-4625-BE76-A216B7818367}"/>
              </a:ext>
            </a:extLst>
          </p:cNvPr>
          <p:cNvSpPr txBox="1"/>
          <p:nvPr/>
        </p:nvSpPr>
        <p:spPr>
          <a:xfrm>
            <a:off x="8151077" y="5145718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(</a:t>
            </a:r>
            <a:r>
              <a:rPr lang="en-US" sz="800" dirty="0" err="1"/>
              <a:t>Salimimoghadam</a:t>
            </a:r>
            <a:r>
              <a:rPr lang="en-US" sz="800" dirty="0"/>
              <a:t> et al., 2019)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83B738A-DE90-49E4-B5E9-0ACDB87C60BD}"/>
              </a:ext>
            </a:extLst>
          </p:cNvPr>
          <p:cNvSpPr txBox="1"/>
          <p:nvPr/>
        </p:nvSpPr>
        <p:spPr>
          <a:xfrm>
            <a:off x="-501650" y="3762435"/>
            <a:ext cx="67691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effectLst/>
              </a:rPr>
              <a:t>(Bharathi et al., 2018)</a:t>
            </a:r>
            <a:endParaRPr lang="en-US" sz="8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CC252CC-2EC5-4151-8572-FFD449843853}"/>
              </a:ext>
            </a:extLst>
          </p:cNvPr>
          <p:cNvSpPr/>
          <p:nvPr/>
        </p:nvSpPr>
        <p:spPr>
          <a:xfrm>
            <a:off x="5261526" y="293850"/>
            <a:ext cx="1668948" cy="352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/>
              <a:t>Nanopartículas</a:t>
            </a:r>
            <a:endParaRPr lang="en-US" sz="1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F0CC9CA-3EE7-4181-A522-0519321DC306}"/>
              </a:ext>
            </a:extLst>
          </p:cNvPr>
          <p:cNvSpPr txBox="1"/>
          <p:nvPr/>
        </p:nvSpPr>
        <p:spPr>
          <a:xfrm>
            <a:off x="899267" y="982405"/>
            <a:ext cx="36337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/>
              <a:t>NP metálicas. NP de plata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A28B702-6585-4491-8A35-63CBF7FDC68F}"/>
              </a:ext>
            </a:extLst>
          </p:cNvPr>
          <p:cNvSpPr txBox="1"/>
          <p:nvPr/>
        </p:nvSpPr>
        <p:spPr>
          <a:xfrm>
            <a:off x="7658948" y="975499"/>
            <a:ext cx="36337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00" b="1" dirty="0"/>
              <a:t>NP poliméricas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7F4DE4B-4562-478A-8ADA-67CC503E5253}"/>
              </a:ext>
            </a:extLst>
          </p:cNvPr>
          <p:cNvCxnSpPr>
            <a:cxnSpLocks/>
            <a:stCxn id="18" idx="2"/>
            <a:endCxn id="19" idx="3"/>
          </p:cNvCxnSpPr>
          <p:nvPr/>
        </p:nvCxnSpPr>
        <p:spPr>
          <a:xfrm flipH="1">
            <a:off x="4533054" y="646563"/>
            <a:ext cx="1562946" cy="458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F5FB4214-4CAF-403C-97C9-6C9A7809EDA4}"/>
              </a:ext>
            </a:extLst>
          </p:cNvPr>
          <p:cNvCxnSpPr>
            <a:cxnSpLocks/>
            <a:stCxn id="18" idx="2"/>
            <a:endCxn id="20" idx="1"/>
          </p:cNvCxnSpPr>
          <p:nvPr/>
        </p:nvCxnSpPr>
        <p:spPr>
          <a:xfrm>
            <a:off x="6096000" y="646563"/>
            <a:ext cx="1562948" cy="452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871834E-5407-4CFD-8463-CD85BA8ADB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50" t="33134" r="36466" b="20933"/>
          <a:stretch/>
        </p:blipFill>
        <p:spPr>
          <a:xfrm>
            <a:off x="1432396" y="1473907"/>
            <a:ext cx="2901007" cy="22885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915A58-22C7-4CF3-BE3E-FE9B697EEC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076" t="34229" r="59531" b="38667"/>
          <a:stretch/>
        </p:blipFill>
        <p:spPr>
          <a:xfrm>
            <a:off x="493878" y="4436694"/>
            <a:ext cx="3201823" cy="1498743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4C10FC0E-059D-4C49-AF84-64AFB2C2457D}"/>
              </a:ext>
            </a:extLst>
          </p:cNvPr>
          <p:cNvSpPr txBox="1"/>
          <p:nvPr/>
        </p:nvSpPr>
        <p:spPr>
          <a:xfrm>
            <a:off x="1409723" y="5850240"/>
            <a:ext cx="75483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effectLst/>
              </a:rPr>
              <a:t>Kanjirathamthadathil</a:t>
            </a:r>
            <a:r>
              <a:rPr lang="en-US" sz="800" dirty="0">
                <a:effectLst/>
              </a:rPr>
              <a:t>, 2019)</a:t>
            </a:r>
            <a:endParaRPr lang="en-US" sz="8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70E84E-5C7E-410A-A2AC-40F380A33C92}"/>
              </a:ext>
            </a:extLst>
          </p:cNvPr>
          <p:cNvSpPr txBox="1"/>
          <p:nvPr/>
        </p:nvSpPr>
        <p:spPr>
          <a:xfrm>
            <a:off x="5962650" y="5982898"/>
            <a:ext cx="75514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ffectLst/>
              </a:rPr>
              <a:t>(</a:t>
            </a:r>
            <a:r>
              <a:rPr lang="en-US" sz="800" dirty="0" err="1">
                <a:effectLst/>
              </a:rPr>
              <a:t>Karami</a:t>
            </a:r>
            <a:r>
              <a:rPr lang="en-US" sz="800" dirty="0">
                <a:effectLst/>
              </a:rPr>
              <a:t> et al., 2015)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9504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3EEEE14-7932-4EEC-9F8A-1C0A61B5A34C}"/>
              </a:ext>
            </a:extLst>
          </p:cNvPr>
          <p:cNvSpPr txBox="1"/>
          <p:nvPr/>
        </p:nvSpPr>
        <p:spPr>
          <a:xfrm>
            <a:off x="-333375" y="626821"/>
            <a:ext cx="6703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u="sng" dirty="0"/>
              <a:t>Aplicaciones del mucílago del género </a:t>
            </a:r>
            <a:r>
              <a:rPr lang="es-EC" sz="1400" i="1" u="sng" dirty="0"/>
              <a:t>Cordia </a:t>
            </a:r>
            <a:r>
              <a:rPr lang="es-EC" sz="1400" u="sng" dirty="0"/>
              <a:t>L. en el área alimentaria</a:t>
            </a:r>
            <a:endParaRPr lang="en-US" sz="1400" u="sng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C4D58E7-D4E2-47E5-B946-592BF8F04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790287"/>
              </p:ext>
            </p:extLst>
          </p:nvPr>
        </p:nvGraphicFramePr>
        <p:xfrm>
          <a:off x="587372" y="1516655"/>
          <a:ext cx="11017251" cy="438437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52906">
                  <a:extLst>
                    <a:ext uri="{9D8B030D-6E8A-4147-A177-3AD203B41FA5}">
                      <a16:colId xmlns:a16="http://schemas.microsoft.com/office/drawing/2014/main" val="818987823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950761999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42672657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048303103"/>
                    </a:ext>
                  </a:extLst>
                </a:gridCol>
                <a:gridCol w="1744345">
                  <a:extLst>
                    <a:ext uri="{9D8B030D-6E8A-4147-A177-3AD203B41FA5}">
                      <a16:colId xmlns:a16="http://schemas.microsoft.com/office/drawing/2014/main" val="823287009"/>
                    </a:ext>
                  </a:extLst>
                </a:gridCol>
              </a:tblGrid>
              <a:tr h="3967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Especie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País de publicación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Uso del mucílago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Resultados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Referencia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601191"/>
                  </a:ext>
                </a:extLst>
              </a:tr>
              <a:tr h="187063">
                <a:tc row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Cordia myxa L.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Pakistán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Película comestible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Propiedades ópticas y de isoterma de sorción mejoradas en comparación con otros revestimientos comestibles disponibles.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(M. A. Haq et al., 2016)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504734"/>
                  </a:ext>
                </a:extLst>
              </a:tr>
              <a:tr h="606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Recubrimiento comestible para maní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Mucílago + BHA/BHT aumenta la vida útil 290% más alta que control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000">
                          <a:effectLst/>
                        </a:rPr>
                        <a:t>(M. Haq, Azam, et al., 2013)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798530"/>
                  </a:ext>
                </a:extLst>
              </a:tr>
              <a:tr h="396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Recubrimiento comestible para piñón (Pinus gerardiana)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Mucílago + extracto de </a:t>
                      </a:r>
                      <a:r>
                        <a:rPr lang="es-ES" sz="1000" i="1" dirty="0">
                          <a:effectLst/>
                        </a:rPr>
                        <a:t>C. myxa </a:t>
                      </a:r>
                      <a:r>
                        <a:rPr lang="es-ES" sz="1000" dirty="0">
                          <a:effectLst/>
                        </a:rPr>
                        <a:t>(95% incremento de vida útil)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fr-FR" sz="1000" dirty="0">
                          <a:effectLst/>
                        </a:rPr>
                        <a:t>(M. Haq, Alam, et al., 2013)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180568"/>
                  </a:ext>
                </a:extLst>
              </a:tr>
              <a:tr h="3967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Película comestible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Buena resistencia a la tracción y elongación utilizando glicerol como plastificante</a:t>
                      </a:r>
                      <a:endParaRPr lang="en-US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(M. </a:t>
                      </a:r>
                      <a:r>
                        <a:rPr lang="es-EC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Haq</a:t>
                      </a: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et al., 2014)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708" marR="6670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375876"/>
                  </a:ext>
                </a:extLst>
              </a:tr>
              <a:tr h="606381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 dirty="0">
                          <a:effectLst/>
                        </a:rPr>
                        <a:t>Egipto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 dirty="0">
                          <a:effectLst/>
                        </a:rPr>
                        <a:t>Recubrimiento comestible para botones de alcachofa (</a:t>
                      </a:r>
                      <a:r>
                        <a:rPr lang="es-ES_tradnl" sz="1000" b="0" dirty="0" err="1">
                          <a:effectLst/>
                        </a:rPr>
                        <a:t>Cynara</a:t>
                      </a:r>
                      <a:r>
                        <a:rPr lang="es-ES_tradnl" sz="1000" b="0" dirty="0">
                          <a:effectLst/>
                        </a:rPr>
                        <a:t> </a:t>
                      </a:r>
                      <a:r>
                        <a:rPr lang="es-ES_tradnl" sz="1000" b="0" dirty="0" err="1">
                          <a:effectLst/>
                        </a:rPr>
                        <a:t>cardunculus</a:t>
                      </a:r>
                      <a:r>
                        <a:rPr lang="es-ES_tradnl" sz="1000" b="0" dirty="0">
                          <a:effectLst/>
                        </a:rPr>
                        <a:t>)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 dirty="0">
                          <a:effectLst/>
                        </a:rPr>
                        <a:t>El film elaborado con ácido ascórbico y CaCl2 mostró reducción en la pérdida del peso e índice de pardeamiento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 dirty="0">
                          <a:effectLst/>
                        </a:rPr>
                        <a:t>(El-</a:t>
                      </a:r>
                      <a:r>
                        <a:rPr lang="es-ES_tradnl" sz="1000" b="0" dirty="0" err="1">
                          <a:effectLst/>
                        </a:rPr>
                        <a:t>Mogy</a:t>
                      </a:r>
                      <a:r>
                        <a:rPr lang="es-ES_tradnl" sz="1000" b="0" dirty="0">
                          <a:effectLst/>
                        </a:rPr>
                        <a:t> et al., 2020)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053359"/>
                  </a:ext>
                </a:extLst>
              </a:tr>
              <a:tr h="60638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1">
                          <a:effectLst/>
                        </a:rPr>
                        <a:t>Cordia lutea Lam.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Ecuador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Recubrimiento comestible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La combinación del mucílago con quitosano mejoró las propiedades mecánicas y antimicrobianas del recubrimiento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(M. Castro, 2019)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968031"/>
                  </a:ext>
                </a:extLst>
              </a:tr>
              <a:tr h="816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Perú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Películas de quitosano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El empleo del mucílago no resultó favorable a diferencia de otros exudados comparados</a:t>
                      </a:r>
                      <a:endParaRPr lang="en-U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(Gonzaga et al., 2019)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631188"/>
                  </a:ext>
                </a:extLst>
              </a:tr>
            </a:tbl>
          </a:graphicData>
        </a:graphic>
      </p:graphicFrame>
      <p:pic>
        <p:nvPicPr>
          <p:cNvPr id="6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41DAA15A-9C4F-41F5-8D7A-717E7340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DAE8A28-D713-4A4C-A9C7-88A5344EBF9C}"/>
              </a:ext>
            </a:extLst>
          </p:cNvPr>
          <p:cNvSpPr txBox="1"/>
          <p:nvPr/>
        </p:nvSpPr>
        <p:spPr>
          <a:xfrm>
            <a:off x="4467223" y="956973"/>
            <a:ext cx="32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>
                <a:solidFill>
                  <a:schemeClr val="accent1">
                    <a:lumMod val="50000"/>
                  </a:schemeClr>
                </a:solidFill>
              </a:rPr>
              <a:t>Películas y recubrimientos comestibles</a:t>
            </a:r>
            <a:endParaRPr lang="en-US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22 CuadroTexto">
            <a:extLst>
              <a:ext uri="{FF2B5EF4-FFF2-40B4-BE49-F238E27FC236}">
                <a16:creationId xmlns:a16="http://schemas.microsoft.com/office/drawing/2014/main" id="{DA993C12-0712-448E-8DC1-EB8B521ECC64}"/>
              </a:ext>
            </a:extLst>
          </p:cNvPr>
          <p:cNvSpPr txBox="1"/>
          <p:nvPr/>
        </p:nvSpPr>
        <p:spPr>
          <a:xfrm>
            <a:off x="11604625" y="6488668"/>
            <a:ext cx="56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19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F8B249-59C2-413A-821E-DA4C9F01AF8B}"/>
              </a:ext>
            </a:extLst>
          </p:cNvPr>
          <p:cNvSpPr txBox="1"/>
          <p:nvPr/>
        </p:nvSpPr>
        <p:spPr>
          <a:xfrm>
            <a:off x="317500" y="6373252"/>
            <a:ext cx="4470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BHA:</a:t>
            </a:r>
            <a:r>
              <a:rPr lang="es-ES" sz="1100" b="0" i="0" dirty="0" err="1">
                <a:solidFill>
                  <a:srgbClr val="202124"/>
                </a:solidFill>
                <a:effectLst/>
              </a:rPr>
              <a:t>hidroxianisol</a:t>
            </a:r>
            <a:r>
              <a:rPr lang="es-ES" sz="1100" b="0" i="0" dirty="0">
                <a:solidFill>
                  <a:srgbClr val="202124"/>
                </a:solidFill>
                <a:effectLst/>
              </a:rPr>
              <a:t> </a:t>
            </a:r>
            <a:r>
              <a:rPr lang="es-ES" sz="1100" b="0" i="0" dirty="0" err="1">
                <a:solidFill>
                  <a:srgbClr val="202124"/>
                </a:solidFill>
                <a:effectLst/>
              </a:rPr>
              <a:t>butilado</a:t>
            </a:r>
            <a:r>
              <a:rPr lang="es-ES" sz="1100" b="0" i="0" dirty="0">
                <a:solidFill>
                  <a:srgbClr val="202124"/>
                </a:solidFill>
                <a:effectLst/>
              </a:rPr>
              <a:t> </a:t>
            </a:r>
          </a:p>
          <a:p>
            <a:r>
              <a:rPr lang="es-EC" sz="1100" dirty="0"/>
              <a:t>BHT:</a:t>
            </a:r>
            <a:r>
              <a:rPr lang="es-ES" sz="1100" b="0" i="0" dirty="0" err="1">
                <a:solidFill>
                  <a:srgbClr val="202124"/>
                </a:solidFill>
                <a:effectLst/>
              </a:rPr>
              <a:t>hidroxitolueno</a:t>
            </a:r>
            <a:r>
              <a:rPr lang="es-ES" sz="1100" b="0" i="0" dirty="0">
                <a:solidFill>
                  <a:srgbClr val="202124"/>
                </a:solidFill>
                <a:effectLst/>
              </a:rPr>
              <a:t> </a:t>
            </a:r>
            <a:r>
              <a:rPr lang="es-ES" sz="1100" b="0" i="0" dirty="0" err="1">
                <a:solidFill>
                  <a:srgbClr val="202124"/>
                </a:solidFill>
                <a:effectLst/>
              </a:rPr>
              <a:t>butilado</a:t>
            </a:r>
            <a:r>
              <a:rPr lang="es-EC" sz="1100" dirty="0"/>
              <a:t>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9356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3FF4DC64-0DD8-4F25-BC86-5F5B31B3C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606" y="5943470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22 CuadroTexto">
            <a:extLst>
              <a:ext uri="{FF2B5EF4-FFF2-40B4-BE49-F238E27FC236}">
                <a16:creationId xmlns:a16="http://schemas.microsoft.com/office/drawing/2014/main" id="{A3EB7CF9-18A9-4C9D-852D-EA6C3FF42C48}"/>
              </a:ext>
            </a:extLst>
          </p:cNvPr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2</a:t>
            </a:r>
            <a:endParaRPr lang="es-EC" b="1" dirty="0"/>
          </a:p>
        </p:txBody>
      </p:sp>
      <p:sp>
        <p:nvSpPr>
          <p:cNvPr id="119" name="17 CuadroTexto">
            <a:extLst>
              <a:ext uri="{FF2B5EF4-FFF2-40B4-BE49-F238E27FC236}">
                <a16:creationId xmlns:a16="http://schemas.microsoft.com/office/drawing/2014/main" id="{432D8E69-E51E-4156-83DF-3D33AA78BB7C}"/>
              </a:ext>
            </a:extLst>
          </p:cNvPr>
          <p:cNvSpPr txBox="1"/>
          <p:nvPr/>
        </p:nvSpPr>
        <p:spPr>
          <a:xfrm>
            <a:off x="81902" y="96726"/>
            <a:ext cx="4539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latin typeface="+mj-lt"/>
              </a:rPr>
              <a:t>INTRODUCCIÓN</a:t>
            </a:r>
            <a:endParaRPr lang="es-EC" sz="3200" b="1" dirty="0"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EF69AB9-CE73-4C68-AF4F-9FC2384410E5}"/>
              </a:ext>
            </a:extLst>
          </p:cNvPr>
          <p:cNvSpPr txBox="1"/>
          <p:nvPr/>
        </p:nvSpPr>
        <p:spPr>
          <a:xfrm>
            <a:off x="25950" y="764703"/>
            <a:ext cx="2021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rgbClr val="BD9B53"/>
                </a:solidFill>
              </a:rPr>
              <a:t>≈ 28.187</a:t>
            </a:r>
            <a:endParaRPr lang="en-US" sz="3200" b="1" dirty="0">
              <a:solidFill>
                <a:srgbClr val="BD9B53"/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3AD3D8C-D5A8-4E95-A595-7177E9ECF7BF}"/>
              </a:ext>
            </a:extLst>
          </p:cNvPr>
          <p:cNvSpPr txBox="1"/>
          <p:nvPr/>
        </p:nvSpPr>
        <p:spPr>
          <a:xfrm>
            <a:off x="1738973" y="830170"/>
            <a:ext cx="20212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/>
              <a:t>Especies vegetales como de uso medicinal </a:t>
            </a:r>
            <a:endParaRPr lang="en-US" sz="1100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9EF003E-9388-4BAB-868C-C664290F6993}"/>
              </a:ext>
            </a:extLst>
          </p:cNvPr>
          <p:cNvSpPr txBox="1"/>
          <p:nvPr/>
        </p:nvSpPr>
        <p:spPr>
          <a:xfrm>
            <a:off x="7510734" y="764703"/>
            <a:ext cx="2120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rgbClr val="4F81BD"/>
                </a:solidFill>
              </a:rPr>
              <a:t>70 a 90%</a:t>
            </a:r>
            <a:endParaRPr lang="en-US" sz="3200" b="1" dirty="0">
              <a:solidFill>
                <a:srgbClr val="4F81BD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DA9BAAB8-670F-4746-83BC-251856A3D8BE}"/>
              </a:ext>
            </a:extLst>
          </p:cNvPr>
          <p:cNvSpPr txBox="1"/>
          <p:nvPr/>
        </p:nvSpPr>
        <p:spPr>
          <a:xfrm>
            <a:off x="5319059" y="830170"/>
            <a:ext cx="1658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/>
              <a:t>Sometidas a ensayos experimentales</a:t>
            </a:r>
            <a:endParaRPr lang="en-US" sz="1100" dirty="0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DC603A1-1A2A-4232-8997-775ECAF2E7D0}"/>
              </a:ext>
            </a:extLst>
          </p:cNvPr>
          <p:cNvSpPr txBox="1"/>
          <p:nvPr/>
        </p:nvSpPr>
        <p:spPr>
          <a:xfrm>
            <a:off x="4297982" y="1394774"/>
            <a:ext cx="25057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effectLst/>
                <a:ea typeface="Calibri" panose="020F0502020204030204" pitchFamily="34" charset="0"/>
              </a:rPr>
              <a:t>(Royal Botanic Gardens, 2017) </a:t>
            </a:r>
            <a:endParaRPr lang="en-US" sz="1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964F648-D6C4-4400-940A-74C1AACAC639}"/>
              </a:ext>
            </a:extLst>
          </p:cNvPr>
          <p:cNvSpPr txBox="1"/>
          <p:nvPr/>
        </p:nvSpPr>
        <p:spPr>
          <a:xfrm>
            <a:off x="4292155" y="764704"/>
            <a:ext cx="146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rgbClr val="9BBB59"/>
                </a:solidFill>
              </a:rPr>
              <a:t>16%</a:t>
            </a:r>
            <a:endParaRPr lang="en-US" sz="3200" b="1" dirty="0">
              <a:solidFill>
                <a:srgbClr val="9BBB59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298E71E-2CF8-4867-9416-F52F80CB6858}"/>
              </a:ext>
            </a:extLst>
          </p:cNvPr>
          <p:cNvSpPr txBox="1"/>
          <p:nvPr/>
        </p:nvSpPr>
        <p:spPr>
          <a:xfrm>
            <a:off x="9424896" y="841646"/>
            <a:ext cx="18003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100" dirty="0"/>
              <a:t>Población emplea medicina ancestral</a:t>
            </a:r>
            <a:endParaRPr lang="en-US" sz="11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2D2897F-FD0D-4A3F-9FE7-AEC330A7F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37028"/>
              </p:ext>
            </p:extLst>
          </p:nvPr>
        </p:nvGraphicFramePr>
        <p:xfrm>
          <a:off x="81902" y="2365845"/>
          <a:ext cx="5052933" cy="2006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0B3428A-4A02-4783-9CA9-40F1D5262760}"/>
              </a:ext>
            </a:extLst>
          </p:cNvPr>
          <p:cNvSpPr txBox="1"/>
          <p:nvPr/>
        </p:nvSpPr>
        <p:spPr>
          <a:xfrm>
            <a:off x="495954" y="1879220"/>
            <a:ext cx="310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Cordia 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L.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B2416DB2-C4E9-4262-9C71-9473615CD633}"/>
              </a:ext>
            </a:extLst>
          </p:cNvPr>
          <p:cNvSpPr/>
          <p:nvPr/>
        </p:nvSpPr>
        <p:spPr>
          <a:xfrm>
            <a:off x="7027156" y="860744"/>
            <a:ext cx="518160" cy="357097"/>
          </a:xfrm>
          <a:prstGeom prst="rightArrow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9BF1C2D5-3B56-4BC6-9270-F75A652363C3}"/>
              </a:ext>
            </a:extLst>
          </p:cNvPr>
          <p:cNvSpPr/>
          <p:nvPr/>
        </p:nvSpPr>
        <p:spPr>
          <a:xfrm>
            <a:off x="3748972" y="867063"/>
            <a:ext cx="518160" cy="357097"/>
          </a:xfrm>
          <a:prstGeom prst="rightArrow">
            <a:avLst/>
          </a:prstGeom>
          <a:solidFill>
            <a:srgbClr val="9BBB59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3EBE1BED-CECF-47E9-9246-4022DE425E50}"/>
              </a:ext>
            </a:extLst>
          </p:cNvPr>
          <p:cNvSpPr/>
          <p:nvPr/>
        </p:nvSpPr>
        <p:spPr>
          <a:xfrm>
            <a:off x="1548462" y="4687561"/>
            <a:ext cx="163795" cy="1180448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8F8C83D-D290-485A-B46C-982BCD1520CA}"/>
              </a:ext>
            </a:extLst>
          </p:cNvPr>
          <p:cNvSpPr txBox="1"/>
          <p:nvPr/>
        </p:nvSpPr>
        <p:spPr>
          <a:xfrm>
            <a:off x="0" y="5086944"/>
            <a:ext cx="1658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/>
              <a:t>Estudios etnofarmacológicos</a:t>
            </a:r>
            <a:endParaRPr lang="en-US" sz="12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843C7F5-1281-4865-8A3D-45AA626493EE}"/>
              </a:ext>
            </a:extLst>
          </p:cNvPr>
          <p:cNvSpPr txBox="1"/>
          <p:nvPr/>
        </p:nvSpPr>
        <p:spPr>
          <a:xfrm>
            <a:off x="1628072" y="4774930"/>
            <a:ext cx="35382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Antimicrobiano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Antiinflamatorio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Antihelmíntico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Analgésico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Trastornos del sistema digestivo y respiratorio</a:t>
            </a:r>
            <a:endParaRPr lang="en-US" sz="1100" dirty="0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C50E30BF-58C8-499E-A29A-B4BAD5F7FB0C}"/>
              </a:ext>
            </a:extLst>
          </p:cNvPr>
          <p:cNvSpPr/>
          <p:nvPr/>
        </p:nvSpPr>
        <p:spPr>
          <a:xfrm>
            <a:off x="5663134" y="5139227"/>
            <a:ext cx="518160" cy="357097"/>
          </a:xfrm>
          <a:prstGeom prst="rightArrow">
            <a:avLst/>
          </a:prstGeom>
          <a:solidFill>
            <a:srgbClr val="F79646"/>
          </a:solidFill>
          <a:ln>
            <a:solidFill>
              <a:srgbClr val="BD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79646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54725ED-E1DC-4D24-B193-1D988ED4E39A}"/>
              </a:ext>
            </a:extLst>
          </p:cNvPr>
          <p:cNvGrpSpPr/>
          <p:nvPr/>
        </p:nvGrpSpPr>
        <p:grpSpPr>
          <a:xfrm>
            <a:off x="6307676" y="5139227"/>
            <a:ext cx="5213859" cy="454804"/>
            <a:chOff x="6824430" y="4926734"/>
            <a:chExt cx="4705613" cy="454804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23646F6-6A3A-4A69-87F0-324E5287C1E2}"/>
                </a:ext>
              </a:extLst>
            </p:cNvPr>
            <p:cNvSpPr txBox="1"/>
            <p:nvPr/>
          </p:nvSpPr>
          <p:spPr>
            <a:xfrm>
              <a:off x="6824430" y="5119928"/>
              <a:ext cx="47056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C" sz="1100" dirty="0"/>
                <a:t>Biopolímero para el desarrollo de materiales y productos</a:t>
              </a:r>
              <a:endParaRPr lang="en-US" sz="1100" dirty="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340BE0D9-9D09-442D-AACD-638517862D5C}"/>
                </a:ext>
              </a:extLst>
            </p:cNvPr>
            <p:cNvSpPr txBox="1"/>
            <p:nvPr/>
          </p:nvSpPr>
          <p:spPr>
            <a:xfrm>
              <a:off x="6824430" y="4926734"/>
              <a:ext cx="470561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C" sz="1100" b="1" dirty="0"/>
                <a:t>Mucílago o goma</a:t>
              </a:r>
              <a:endParaRPr lang="en-US" sz="1100" b="1" dirty="0"/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0926A770-E5B0-43B2-A1AA-C3FB8CEBE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" b="99520" l="1101" r="97121">
                        <a14:foregroundMark x1="1101" y1="4640" x2="23624" y2="27360"/>
                        <a14:foregroundMark x1="25359" y1="36002" x2="29890" y2="58560"/>
                        <a14:foregroundMark x1="24813" y1="33280" x2="24902" y2="33724"/>
                        <a14:foregroundMark x1="23624" y1="27360" x2="24813" y2="33280"/>
                        <a14:foregroundMark x1="29890" y1="58560" x2="28874" y2="85600"/>
                        <a14:foregroundMark x1="23793" y1="26720" x2="29890" y2="13440"/>
                        <a14:foregroundMark x1="29890" y1="13440" x2="15919" y2="13120"/>
                        <a14:foregroundMark x1="15919" y1="13120" x2="11939" y2="4640"/>
                        <a14:foregroundMark x1="4403" y1="10720" x2="4826" y2="89600"/>
                        <a14:foregroundMark x1="4826" y1="89600" x2="21507" y2="70400"/>
                        <a14:foregroundMark x1="21507" y1="70400" x2="16003" y2="44800"/>
                        <a14:foregroundMark x1="32684" y1="15360" x2="49619" y2="95360"/>
                        <a14:foregroundMark x1="49619" y1="95360" x2="49619" y2="95360"/>
                        <a14:foregroundMark x1="27011" y1="61280" x2="38019" y2="27840"/>
                        <a14:foregroundMark x1="60522" y1="25610" x2="62235" y2="25440"/>
                        <a14:foregroundMark x1="59330" y1="25728" x2="59866" y2="25675"/>
                        <a14:foregroundMark x1="38019" y1="27840" x2="57855" y2="25874"/>
                        <a14:foregroundMark x1="62752" y1="26060" x2="70364" y2="35200"/>
                        <a14:foregroundMark x1="62235" y1="25440" x2="62685" y2="25981"/>
                        <a14:foregroundMark x1="70364" y1="35200" x2="76545" y2="36800"/>
                        <a14:foregroundMark x1="52075" y1="64640" x2="96274" y2="54240"/>
                        <a14:foregroundMark x1="88061" y1="35360" x2="69687" y2="99520"/>
                        <a14:foregroundMark x1="2794" y1="800" x2="2117" y2="83680"/>
                        <a14:foregroundMark x1="2117" y1="83680" x2="30059" y2="94880"/>
                        <a14:foregroundMark x1="30059" y1="94880" x2="97629" y2="85920"/>
                        <a14:foregroundMark x1="97629" y1="85920" x2="96190" y2="28960"/>
                        <a14:foregroundMark x1="96190" y1="28960" x2="84589" y2="7040"/>
                        <a14:foregroundMark x1="84589" y1="7040" x2="72904" y2="1440"/>
                        <a14:foregroundMark x1="72904" y1="1440" x2="3133" y2="480"/>
                        <a14:foregroundMark x1="94920" y1="1120" x2="86537" y2="23360"/>
                        <a14:foregroundMark x1="86537" y1="23360" x2="83743" y2="99200"/>
                        <a14:foregroundMark x1="95597" y1="4960" x2="89585" y2="24480"/>
                        <a14:foregroundMark x1="89585" y1="24480" x2="97121" y2="99200"/>
                        <a14:foregroundMark x1="16850" y1="32800" x2="16850" y2="32800"/>
                        <a14:foregroundMark x1="20491" y1="36000" x2="20491" y2="36000"/>
                        <a14:foregroundMark x1="17612" y1="35360" x2="17612" y2="35360"/>
                        <a14:foregroundMark x1="18798" y1="39360" x2="18798" y2="39360"/>
                        <a14:foregroundMark x1="53599" y1="44480" x2="53599" y2="44480"/>
                        <a14:foregroundMark x1="50127" y1="44480" x2="50127" y2="44480"/>
                        <a14:foregroundMark x1="46909" y1="46400" x2="46909" y2="46400"/>
                        <a14:foregroundMark x1="49788" y1="46720" x2="49788" y2="46720"/>
                        <a14:foregroundMark x1="47587" y1="48640" x2="47587" y2="48640"/>
                        <a14:foregroundMark x1="57324" y1="53280" x2="57324" y2="53280"/>
                        <a14:foregroundMark x1="53768" y1="50400" x2="53768" y2="50400"/>
                        <a14:foregroundMark x1="60119" y1="49440" x2="60119" y2="49440"/>
                        <a14:foregroundMark x1="55461" y1="47360" x2="53429" y2="54560"/>
                        <a14:foregroundMark x1="59610" y1="46080" x2="61981" y2="58400"/>
                        <a14:foregroundMark x1="60796" y1="34400" x2="61473" y2="43840"/>
                        <a14:foregroundMark x1="79848" y1="41920" x2="79848" y2="41920"/>
                        <a14:foregroundMark x1="79340" y1="40960" x2="79340" y2="40960"/>
                        <a14:foregroundMark x1="78493" y1="40000" x2="78493" y2="40000"/>
                        <a14:foregroundMark x1="58764" y1="30560" x2="58764" y2="30560"/>
                        <a14:foregroundMark x1="65114" y1="35520" x2="65114" y2="35520"/>
                        <a14:foregroundMark x1="57494" y1="28320" x2="57494" y2="28320"/>
                        <a14:foregroundMark x1="57494" y1="27520" x2="57494" y2="27520"/>
                        <a14:backgroundMark x1="62828" y1="32160" x2="62828" y2="32160"/>
                        <a14:backgroundMark x1="25318" y1="34880" x2="25318" y2="34880"/>
                        <a14:backgroundMark x1="25402" y1="34400" x2="25402" y2="34400"/>
                        <a14:backgroundMark x1="24809" y1="33280" x2="24809" y2="33280"/>
                        <a14:backgroundMark x1="24979" y1="33440" x2="24979" y2="33440"/>
                        <a14:backgroundMark x1="25064" y1="33600" x2="25572" y2="35840"/>
                        <a14:backgroundMark x1="66215" y1="37440" x2="66215" y2="37440"/>
                        <a14:backgroundMark x1="60203" y1="25920" x2="60203" y2="25920"/>
                        <a14:backgroundMark x1="60627" y1="25920" x2="59949" y2="25920"/>
                        <a14:backgroundMark x1="62828" y1="26400" x2="62743" y2="26240"/>
                        <a14:backgroundMark x1="62913" y1="29440" x2="62913" y2="29440"/>
                        <a14:backgroundMark x1="63421" y1="30560" x2="63082" y2="30560"/>
                        <a14:backgroundMark x1="62997" y1="28160" x2="62659" y2="26240"/>
                        <a14:backgroundMark x1="59610" y1="26560" x2="58086" y2="26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642" y="1879220"/>
            <a:ext cx="6409016" cy="287582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6C9ACC40-5484-4B3E-A1C7-EC8CAB69A485}"/>
              </a:ext>
            </a:extLst>
          </p:cNvPr>
          <p:cNvSpPr txBox="1"/>
          <p:nvPr/>
        </p:nvSpPr>
        <p:spPr>
          <a:xfrm>
            <a:off x="7196228" y="4784618"/>
            <a:ext cx="25057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effectLst/>
                <a:ea typeface="Calibri" panose="020F0502020204030204" pitchFamily="34" charset="0"/>
              </a:rPr>
              <a:t>(</a:t>
            </a:r>
            <a:r>
              <a:rPr lang="es-ES" sz="1000" dirty="0" err="1">
                <a:effectLst/>
                <a:ea typeface="Calibri" panose="020F0502020204030204" pitchFamily="34" charset="0"/>
              </a:rPr>
              <a:t>Plants</a:t>
            </a:r>
            <a:r>
              <a:rPr lang="es-ES" sz="1000" dirty="0">
                <a:effectLst/>
                <a:ea typeface="Calibri" panose="020F0502020204030204" pitchFamily="34" charset="0"/>
              </a:rPr>
              <a:t> of </a:t>
            </a:r>
            <a:r>
              <a:rPr lang="es-ES" sz="1000" dirty="0" err="1">
                <a:effectLst/>
                <a:ea typeface="Calibri" panose="020F0502020204030204" pitchFamily="34" charset="0"/>
              </a:rPr>
              <a:t>the</a:t>
            </a:r>
            <a:r>
              <a:rPr lang="es-ES" sz="1000" dirty="0">
                <a:effectLst/>
                <a:ea typeface="Calibri" panose="020F0502020204030204" pitchFamily="34" charset="0"/>
              </a:rPr>
              <a:t> </a:t>
            </a:r>
            <a:r>
              <a:rPr lang="es-ES" sz="1000" dirty="0" err="1">
                <a:effectLst/>
                <a:ea typeface="Calibri" panose="020F0502020204030204" pitchFamily="34" charset="0"/>
              </a:rPr>
              <a:t>World</a:t>
            </a:r>
            <a:r>
              <a:rPr lang="es-ES" sz="1000" dirty="0">
                <a:effectLst/>
                <a:ea typeface="Calibri" panose="020F0502020204030204" pitchFamily="34" charset="0"/>
              </a:rPr>
              <a:t> Online, 2021)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2499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90E8228-E90A-4153-8BC4-E9243DDEE2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286344"/>
              </p:ext>
            </p:extLst>
          </p:nvPr>
        </p:nvGraphicFramePr>
        <p:xfrm>
          <a:off x="944244" y="989145"/>
          <a:ext cx="10303510" cy="720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856F873-1E3E-449F-A640-85F64EE86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26701"/>
              </p:ext>
            </p:extLst>
          </p:nvPr>
        </p:nvGraphicFramePr>
        <p:xfrm>
          <a:off x="1864359" y="2308289"/>
          <a:ext cx="8463281" cy="335135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67232">
                  <a:extLst>
                    <a:ext uri="{9D8B030D-6E8A-4147-A177-3AD203B41FA5}">
                      <a16:colId xmlns:a16="http://schemas.microsoft.com/office/drawing/2014/main" val="1252148109"/>
                    </a:ext>
                  </a:extLst>
                </a:gridCol>
                <a:gridCol w="1084298">
                  <a:extLst>
                    <a:ext uri="{9D8B030D-6E8A-4147-A177-3AD203B41FA5}">
                      <a16:colId xmlns:a16="http://schemas.microsoft.com/office/drawing/2014/main" val="3363722208"/>
                    </a:ext>
                  </a:extLst>
                </a:gridCol>
                <a:gridCol w="1720275">
                  <a:extLst>
                    <a:ext uri="{9D8B030D-6E8A-4147-A177-3AD203B41FA5}">
                      <a16:colId xmlns:a16="http://schemas.microsoft.com/office/drawing/2014/main" val="3783699172"/>
                    </a:ext>
                  </a:extLst>
                </a:gridCol>
                <a:gridCol w="1845738">
                  <a:extLst>
                    <a:ext uri="{9D8B030D-6E8A-4147-A177-3AD203B41FA5}">
                      <a16:colId xmlns:a16="http://schemas.microsoft.com/office/drawing/2014/main" val="3063192652"/>
                    </a:ext>
                  </a:extLst>
                </a:gridCol>
                <a:gridCol w="1845738">
                  <a:extLst>
                    <a:ext uri="{9D8B030D-6E8A-4147-A177-3AD203B41FA5}">
                      <a16:colId xmlns:a16="http://schemas.microsoft.com/office/drawing/2014/main" val="1500517992"/>
                    </a:ext>
                  </a:extLst>
                </a:gridCol>
              </a:tblGrid>
              <a:tr h="2647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Especie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País de publicación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Producto modificado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Resultados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Referencia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611887"/>
                  </a:ext>
                </a:extLst>
              </a:tr>
              <a:tr h="404702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i="1" dirty="0">
                          <a:effectLst/>
                        </a:rPr>
                        <a:t>Cordia myxa </a:t>
                      </a:r>
                      <a:r>
                        <a:rPr lang="es-ES_tradnl" sz="1000" dirty="0">
                          <a:effectLst/>
                        </a:rPr>
                        <a:t>L.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Arabia saudita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Almidón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Mejora en la textura y estabilidad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>
                          <a:effectLst/>
                        </a:rPr>
                        <a:t>(Hussain et al., 2020)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573107"/>
                  </a:ext>
                </a:extLst>
              </a:tr>
              <a:tr h="8244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Harina de trigo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Mejora en el proceso de fermentación y reducción en la temperatura de cocción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00" dirty="0">
                          <a:effectLst/>
                        </a:rPr>
                        <a:t>(Mahmood et al., 2018)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749050"/>
                  </a:ext>
                </a:extLst>
              </a:tr>
              <a:tr h="40470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>
                          <a:effectLst/>
                        </a:rPr>
                        <a:t>Irán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 dirty="0">
                          <a:effectLst/>
                        </a:rPr>
                        <a:t>Jaleas de manzana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>
                          <a:effectLst/>
                        </a:rPr>
                        <a:t>Mejora en los parámetros viscoelásticos </a:t>
                      </a:r>
                      <a:endParaRPr lang="en-US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0" dirty="0">
                          <a:effectLst/>
                        </a:rPr>
                        <a:t>(</a:t>
                      </a:r>
                      <a:r>
                        <a:rPr lang="es-ES_tradnl" sz="1000" b="0" dirty="0" err="1">
                          <a:effectLst/>
                        </a:rPr>
                        <a:t>Hasani</a:t>
                      </a:r>
                      <a:r>
                        <a:rPr lang="es-ES_tradnl" sz="1000" b="0" dirty="0">
                          <a:effectLst/>
                        </a:rPr>
                        <a:t> &amp; </a:t>
                      </a:r>
                      <a:r>
                        <a:rPr lang="es-ES_tradnl" sz="1000" b="0" dirty="0" err="1">
                          <a:effectLst/>
                        </a:rPr>
                        <a:t>Yazdanpanah</a:t>
                      </a:r>
                      <a:r>
                        <a:rPr lang="es-ES_tradnl" sz="1000" b="0" dirty="0">
                          <a:effectLst/>
                        </a:rPr>
                        <a:t>, 2020)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71697"/>
                  </a:ext>
                </a:extLst>
              </a:tr>
              <a:tr h="684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Egipto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Helado de leche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Producto con propiedades nutricionales y sensoriales mejoradas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(</a:t>
                      </a:r>
                      <a:r>
                        <a:rPr lang="es-ES_tradnl" sz="1000" dirty="0" err="1">
                          <a:effectLst/>
                        </a:rPr>
                        <a:t>Elkot</a:t>
                      </a:r>
                      <a:r>
                        <a:rPr lang="es-ES_tradnl" sz="1000" dirty="0">
                          <a:effectLst/>
                        </a:rPr>
                        <a:t> et al., 2017)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360504"/>
                  </a:ext>
                </a:extLst>
              </a:tr>
              <a:tr h="544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b="1" i="1" dirty="0">
                          <a:effectLst/>
                        </a:rPr>
                        <a:t>Cordia dichotoma </a:t>
                      </a:r>
                      <a:r>
                        <a:rPr lang="es-ES_tradnl" sz="1000" b="1" dirty="0">
                          <a:effectLst/>
                        </a:rPr>
                        <a:t>G. Forst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>
                          <a:effectLst/>
                        </a:rPr>
                        <a:t>Chocolate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Producto con mejores propiedades sensoriales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_tradnl" sz="1000" dirty="0">
                          <a:effectLst/>
                        </a:rPr>
                        <a:t>(</a:t>
                      </a:r>
                      <a:r>
                        <a:rPr lang="es-ES_tradnl" sz="1000" dirty="0" err="1">
                          <a:effectLst/>
                        </a:rPr>
                        <a:t>Toliba</a:t>
                      </a:r>
                      <a:r>
                        <a:rPr lang="es-ES_tradnl" sz="1000" dirty="0">
                          <a:effectLst/>
                        </a:rPr>
                        <a:t>, 2018)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33932"/>
                  </a:ext>
                </a:extLst>
              </a:tr>
            </a:tbl>
          </a:graphicData>
        </a:graphic>
      </p:graphicFrame>
      <p:pic>
        <p:nvPicPr>
          <p:cNvPr id="4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77AEE3F-94FE-4E3E-80E1-87D520F9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2 CuadroTexto">
            <a:extLst>
              <a:ext uri="{FF2B5EF4-FFF2-40B4-BE49-F238E27FC236}">
                <a16:creationId xmlns:a16="http://schemas.microsoft.com/office/drawing/2014/main" id="{7BE9E3EB-4B26-4E97-AF0B-30AA91A01589}"/>
              </a:ext>
            </a:extLst>
          </p:cNvPr>
          <p:cNvSpPr txBox="1"/>
          <p:nvPr/>
        </p:nvSpPr>
        <p:spPr>
          <a:xfrm>
            <a:off x="11604625" y="6488668"/>
            <a:ext cx="56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718674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D795D01-3DD5-4715-A0ED-0EB09C9E05BD}"/>
              </a:ext>
            </a:extLst>
          </p:cNvPr>
          <p:cNvSpPr txBox="1"/>
          <p:nvPr/>
        </p:nvSpPr>
        <p:spPr>
          <a:xfrm>
            <a:off x="-1131064" y="484143"/>
            <a:ext cx="6703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u="sng" dirty="0"/>
              <a:t>Otras aplicaciones del mucílago del género </a:t>
            </a:r>
            <a:r>
              <a:rPr lang="es-EC" sz="1400" i="1" u="sng" dirty="0"/>
              <a:t>Cordia </a:t>
            </a:r>
            <a:r>
              <a:rPr lang="es-EC" sz="1400" u="sng" dirty="0"/>
              <a:t>L.</a:t>
            </a:r>
            <a:endParaRPr lang="en-US" sz="1400" u="sng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4594464-700F-460D-AAEE-BAE24D2C5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263846"/>
              </p:ext>
            </p:extLst>
          </p:nvPr>
        </p:nvGraphicFramePr>
        <p:xfrm>
          <a:off x="1307083" y="3857018"/>
          <a:ext cx="7624444" cy="200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77A19512-F6CA-49CF-A875-496C177AFDC7}"/>
              </a:ext>
            </a:extLst>
          </p:cNvPr>
          <p:cNvSpPr txBox="1"/>
          <p:nvPr/>
        </p:nvSpPr>
        <p:spPr>
          <a:xfrm>
            <a:off x="1430148" y="1212678"/>
            <a:ext cx="2758440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Actividad fotocatalítica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19A2BA-7424-44FD-B584-6A79C6720395}"/>
              </a:ext>
            </a:extLst>
          </p:cNvPr>
          <p:cNvSpPr txBox="1"/>
          <p:nvPr/>
        </p:nvSpPr>
        <p:spPr>
          <a:xfrm>
            <a:off x="7308467" y="1209370"/>
            <a:ext cx="2758440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Fijador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72EA30-8004-4870-806B-304DA7240F64}"/>
              </a:ext>
            </a:extLst>
          </p:cNvPr>
          <p:cNvSpPr txBox="1"/>
          <p:nvPr/>
        </p:nvSpPr>
        <p:spPr>
          <a:xfrm>
            <a:off x="352807" y="1808058"/>
            <a:ext cx="1867915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Mucílago de </a:t>
            </a:r>
            <a:r>
              <a:rPr lang="es-EC" sz="1200" i="1" dirty="0"/>
              <a:t>Cordia myxa </a:t>
            </a:r>
            <a:r>
              <a:rPr lang="es-EC" sz="1200" dirty="0"/>
              <a:t>L.</a:t>
            </a:r>
            <a:endParaRPr lang="en-US" sz="12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A779E6-FBB6-4E7C-A78B-0C972DC9ED50}"/>
              </a:ext>
            </a:extLst>
          </p:cNvPr>
          <p:cNvSpPr txBox="1"/>
          <p:nvPr/>
        </p:nvSpPr>
        <p:spPr>
          <a:xfrm>
            <a:off x="198247" y="2824754"/>
            <a:ext cx="217703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Mucílago de </a:t>
            </a:r>
            <a:r>
              <a:rPr lang="es-EC" sz="1200" i="1" dirty="0"/>
              <a:t>Cordia obliqua </a:t>
            </a:r>
            <a:r>
              <a:rPr lang="es-EC" sz="1200" dirty="0"/>
              <a:t>Willd.</a:t>
            </a:r>
            <a:endParaRPr lang="en-US" sz="12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B26DF00-6776-41D7-8958-2947DAB8F40E}"/>
              </a:ext>
            </a:extLst>
          </p:cNvPr>
          <p:cNvSpPr txBox="1"/>
          <p:nvPr/>
        </p:nvSpPr>
        <p:spPr>
          <a:xfrm>
            <a:off x="3247267" y="1912862"/>
            <a:ext cx="2177033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Cristal violeta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066776-2DC3-493B-9026-653D577759F7}"/>
              </a:ext>
            </a:extLst>
          </p:cNvPr>
          <p:cNvSpPr txBox="1"/>
          <p:nvPr/>
        </p:nvSpPr>
        <p:spPr>
          <a:xfrm>
            <a:off x="3260473" y="2782669"/>
            <a:ext cx="217703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Naranja de metilo y rodamina B</a:t>
            </a:r>
            <a:endParaRPr lang="en-US" sz="1200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CA5BDEC-BB00-4719-8BC8-96A5764B4154}"/>
              </a:ext>
            </a:extLst>
          </p:cNvPr>
          <p:cNvSpPr/>
          <p:nvPr/>
        </p:nvSpPr>
        <p:spPr>
          <a:xfrm>
            <a:off x="2546094" y="1866695"/>
            <a:ext cx="487680" cy="3693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60808040-F294-4E74-8FCC-311FAE41B038}"/>
              </a:ext>
            </a:extLst>
          </p:cNvPr>
          <p:cNvSpPr/>
          <p:nvPr/>
        </p:nvSpPr>
        <p:spPr>
          <a:xfrm>
            <a:off x="2566419" y="2921168"/>
            <a:ext cx="487680" cy="3693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EADCCF9-B4DF-48F4-993E-1A0D79405E25}"/>
              </a:ext>
            </a:extLst>
          </p:cNvPr>
          <p:cNvSpPr txBox="1"/>
          <p:nvPr/>
        </p:nvSpPr>
        <p:spPr>
          <a:xfrm>
            <a:off x="6265793" y="1799280"/>
            <a:ext cx="186791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Mucílago de </a:t>
            </a:r>
            <a:r>
              <a:rPr lang="es-EC" sz="1200" i="1" dirty="0"/>
              <a:t>Cordia myxa </a:t>
            </a:r>
            <a:r>
              <a:rPr lang="es-EC" sz="1200" dirty="0"/>
              <a:t>L.</a:t>
            </a:r>
            <a:endParaRPr lang="en-US" sz="12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B5437E2-CF8C-4696-8AA1-E14EB241D39D}"/>
              </a:ext>
            </a:extLst>
          </p:cNvPr>
          <p:cNvSpPr txBox="1"/>
          <p:nvPr/>
        </p:nvSpPr>
        <p:spPr>
          <a:xfrm>
            <a:off x="6111235" y="2788740"/>
            <a:ext cx="217703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Mucílago de </a:t>
            </a:r>
            <a:r>
              <a:rPr lang="es-EC" sz="1200" i="1" dirty="0"/>
              <a:t>Cordia lutea </a:t>
            </a:r>
            <a:r>
              <a:rPr lang="es-EC" sz="1200" dirty="0"/>
              <a:t>Lam.</a:t>
            </a:r>
            <a:endParaRPr lang="en-US" sz="12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22FC232-0D6D-4A73-B53A-4B55186054C2}"/>
              </a:ext>
            </a:extLst>
          </p:cNvPr>
          <p:cNvSpPr txBox="1"/>
          <p:nvPr/>
        </p:nvSpPr>
        <p:spPr>
          <a:xfrm>
            <a:off x="9173460" y="1799281"/>
            <a:ext cx="266573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Fijar tejidos animales en reemplazo de albúmina de Mayer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DC8CF93-CADA-477F-95BA-E387A227C787}"/>
              </a:ext>
            </a:extLst>
          </p:cNvPr>
          <p:cNvSpPr txBox="1"/>
          <p:nvPr/>
        </p:nvSpPr>
        <p:spPr>
          <a:xfrm>
            <a:off x="9173460" y="2782174"/>
            <a:ext cx="272326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Fijador de cabello. </a:t>
            </a:r>
          </a:p>
          <a:p>
            <a:pPr algn="ctr"/>
            <a:r>
              <a:rPr lang="es-EC" sz="1200" dirty="0"/>
              <a:t>Pegamento hojas y cartones</a:t>
            </a:r>
            <a:endParaRPr lang="en-US" sz="1200" dirty="0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ABFFC363-3051-4C74-AF47-9F0E2E490B78}"/>
              </a:ext>
            </a:extLst>
          </p:cNvPr>
          <p:cNvSpPr/>
          <p:nvPr/>
        </p:nvSpPr>
        <p:spPr>
          <a:xfrm>
            <a:off x="8443847" y="1862960"/>
            <a:ext cx="487680" cy="36933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8836BC82-3157-43A2-B815-EEA8CA46DEF7}"/>
              </a:ext>
            </a:extLst>
          </p:cNvPr>
          <p:cNvSpPr/>
          <p:nvPr/>
        </p:nvSpPr>
        <p:spPr>
          <a:xfrm>
            <a:off x="8443847" y="2808074"/>
            <a:ext cx="487680" cy="36933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254B192-2529-46E7-8762-52885BE719B3}"/>
              </a:ext>
            </a:extLst>
          </p:cNvPr>
          <p:cNvSpPr txBox="1"/>
          <p:nvPr/>
        </p:nvSpPr>
        <p:spPr>
          <a:xfrm>
            <a:off x="-542417" y="2367336"/>
            <a:ext cx="6703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/>
              <a:t>Nanopartículas de plata</a:t>
            </a:r>
            <a:endParaRPr lang="en-US" sz="1100" dirty="0"/>
          </a:p>
        </p:txBody>
      </p:sp>
      <p:pic>
        <p:nvPicPr>
          <p:cNvPr id="21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7D74BFB1-E748-4A65-B571-16B5421F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599493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2 CuadroTexto">
            <a:extLst>
              <a:ext uri="{FF2B5EF4-FFF2-40B4-BE49-F238E27FC236}">
                <a16:creationId xmlns:a16="http://schemas.microsoft.com/office/drawing/2014/main" id="{8E130978-C949-4C46-8C77-72C5AF07C070}"/>
              </a:ext>
            </a:extLst>
          </p:cNvPr>
          <p:cNvSpPr txBox="1"/>
          <p:nvPr/>
        </p:nvSpPr>
        <p:spPr>
          <a:xfrm>
            <a:off x="11604625" y="6488668"/>
            <a:ext cx="56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21</a:t>
            </a:r>
          </a:p>
        </p:txBody>
      </p:sp>
      <p:pic>
        <p:nvPicPr>
          <p:cNvPr id="3074" name="Picture 2" descr="Desarrollan bioplástico a partir del nopal | Plastics Technology México">
            <a:extLst>
              <a:ext uri="{FF2B5EF4-FFF2-40B4-BE49-F238E27FC236}">
                <a16:creationId xmlns:a16="http://schemas.microsoft.com/office/drawing/2014/main" id="{67B2FD16-6C61-4883-BF65-7DABFB800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4" t="17945" r="1244" b="18613"/>
          <a:stretch/>
        </p:blipFill>
        <p:spPr bwMode="auto">
          <a:xfrm>
            <a:off x="8443847" y="4114805"/>
            <a:ext cx="3395346" cy="12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D9EAB99-9E13-410D-B81D-9F5680BE6435}"/>
              </a:ext>
            </a:extLst>
          </p:cNvPr>
          <p:cNvSpPr txBox="1"/>
          <p:nvPr/>
        </p:nvSpPr>
        <p:spPr>
          <a:xfrm>
            <a:off x="9025168" y="5336575"/>
            <a:ext cx="2505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effectLst/>
                <a:ea typeface="Calibri" panose="020F0502020204030204" pitchFamily="34" charset="0"/>
              </a:rPr>
              <a:t>(</a:t>
            </a:r>
            <a:r>
              <a:rPr lang="es-ES" sz="800" dirty="0">
                <a:ea typeface="Calibri" panose="020F0502020204030204" pitchFamily="34" charset="0"/>
              </a:rPr>
              <a:t>Tierrafertil</a:t>
            </a:r>
            <a:r>
              <a:rPr lang="es-ES" sz="800" dirty="0">
                <a:effectLst/>
                <a:ea typeface="Calibri" panose="020F0502020204030204" pitchFamily="34" charset="0"/>
              </a:rPr>
              <a:t>, 2015)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84404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CuadroTexto">
            <a:extLst>
              <a:ext uri="{FF2B5EF4-FFF2-40B4-BE49-F238E27FC236}">
                <a16:creationId xmlns:a16="http://schemas.microsoft.com/office/drawing/2014/main" id="{60BE9641-338E-465D-8530-04440E3CE127}"/>
              </a:ext>
            </a:extLst>
          </p:cNvPr>
          <p:cNvSpPr txBox="1"/>
          <p:nvPr/>
        </p:nvSpPr>
        <p:spPr>
          <a:xfrm>
            <a:off x="119050" y="86789"/>
            <a:ext cx="546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CONCLUSIONES</a:t>
            </a:r>
            <a:endParaRPr lang="es-EC" sz="3200" b="1" dirty="0"/>
          </a:p>
        </p:txBody>
      </p:sp>
      <p:pic>
        <p:nvPicPr>
          <p:cNvPr id="7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AFEADF0E-F8E4-49BA-BF0F-D317BD7B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2 CuadroTexto">
            <a:extLst>
              <a:ext uri="{FF2B5EF4-FFF2-40B4-BE49-F238E27FC236}">
                <a16:creationId xmlns:a16="http://schemas.microsoft.com/office/drawing/2014/main" id="{683F9430-240B-4021-A602-2813DC99DD9A}"/>
              </a:ext>
            </a:extLst>
          </p:cNvPr>
          <p:cNvSpPr txBox="1"/>
          <p:nvPr/>
        </p:nvSpPr>
        <p:spPr>
          <a:xfrm>
            <a:off x="11604625" y="6488668"/>
            <a:ext cx="56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22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5762B9-7996-4B11-9FA9-6540A46248D9}"/>
              </a:ext>
            </a:extLst>
          </p:cNvPr>
          <p:cNvSpPr txBox="1"/>
          <p:nvPr/>
        </p:nvSpPr>
        <p:spPr>
          <a:xfrm>
            <a:off x="442057" y="1150055"/>
            <a:ext cx="11307885" cy="410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Los usos ancestrales medicinales dados a especies del género </a:t>
            </a:r>
            <a:r>
              <a:rPr lang="es-ES" sz="1600" i="1" dirty="0"/>
              <a:t>Cordia</a:t>
            </a:r>
            <a:r>
              <a:rPr lang="es-ES" sz="1600" dirty="0"/>
              <a:t> L, incluyen el uso de flores, hojas, raíz y frutos. Se ha evidenciado actividad antimicrobiana, analgésica, antiinflamatoria, antioxidante y antifúngica lo cual se atribuye a su contenido de flavonoides y terpenos. </a:t>
            </a:r>
          </a:p>
          <a:p>
            <a:pPr algn="just">
              <a:lnSpc>
                <a:spcPct val="150000"/>
              </a:lnSpc>
            </a:pPr>
            <a:endParaRPr lang="es-ES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Los metabolitos secundarios presentes en el biopolímero de especies del género podrían potenciar las propiedades de los productos o materiales a elaborar.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/>
              <a:t>Se encontró que el mucílago del fruto de especies del género </a:t>
            </a:r>
            <a:r>
              <a:rPr lang="es-ES" sz="1600" i="1" dirty="0"/>
              <a:t>Cordia</a:t>
            </a:r>
            <a:r>
              <a:rPr lang="es-ES" sz="1600" dirty="0"/>
              <a:t> L. ha sido investigado como alternativa de excipiente, agente reductor y aditivo en la formulación de fármacos, nanopartículas y alimentos. </a:t>
            </a:r>
          </a:p>
        </p:txBody>
      </p:sp>
    </p:spTree>
    <p:extLst>
      <p:ext uri="{BB962C8B-B14F-4D97-AF65-F5344CB8AC3E}">
        <p14:creationId xmlns:p14="http://schemas.microsoft.com/office/powerpoint/2010/main" val="450639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465279" y="140055"/>
            <a:ext cx="546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RECOMENDACIONES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696700" y="6488668"/>
            <a:ext cx="47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208F5E-ED5B-4507-9D4C-DE9DFFE088BE}"/>
              </a:ext>
            </a:extLst>
          </p:cNvPr>
          <p:cNvSpPr txBox="1"/>
          <p:nvPr/>
        </p:nvSpPr>
        <p:spPr>
          <a:xfrm>
            <a:off x="810134" y="1282124"/>
            <a:ext cx="10234274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Buscar información en bases de datos de países Asiáticos.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Desarrollar estudios para la identificación de metabolitos secundarios en especies registradas en Ecuador, incluyendo toxinas naturales.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Realizar ensayos </a:t>
            </a:r>
            <a:r>
              <a:rPr lang="es-ES" i="1" dirty="0"/>
              <a:t>in vitro </a:t>
            </a:r>
            <a:r>
              <a:rPr lang="es-ES" dirty="0"/>
              <a:t>e </a:t>
            </a:r>
            <a:r>
              <a:rPr lang="es-ES" i="1" dirty="0"/>
              <a:t>in vivo</a:t>
            </a:r>
            <a:r>
              <a:rPr lang="es-ES" dirty="0"/>
              <a:t> para evaluar la toxicidad y efectividad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Evaluar el rendimiento de la obtención del mucílago empleando los distintos métodos de extracción.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0964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CE2806D-C0AB-4E25-A4F5-82C86422E14D}"/>
              </a:ext>
            </a:extLst>
          </p:cNvPr>
          <p:cNvSpPr txBox="1"/>
          <p:nvPr/>
        </p:nvSpPr>
        <p:spPr>
          <a:xfrm>
            <a:off x="2278986" y="1934359"/>
            <a:ext cx="7988964" cy="342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Aplicaciones del mucílago del género </a:t>
            </a:r>
            <a:r>
              <a:rPr lang="es-ES_tradnl" sz="1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Cordia</a:t>
            </a:r>
            <a:r>
              <a:rPr lang="es-ES_tradnl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 (Boraginaceae): estado del arte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84D44-CF06-4643-B6BE-E0002CE000FA}"/>
              </a:ext>
            </a:extLst>
          </p:cNvPr>
          <p:cNvSpPr txBox="1"/>
          <p:nvPr/>
        </p:nvSpPr>
        <p:spPr>
          <a:xfrm>
            <a:off x="1353132" y="131376"/>
            <a:ext cx="10016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Artículo científico en proceso de revisión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A59096-AB9A-40EF-95B2-6625ED9F5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9" t="29019" r="4963" b="32778"/>
          <a:stretch/>
        </p:blipFill>
        <p:spPr>
          <a:xfrm>
            <a:off x="6361554" y="4637714"/>
            <a:ext cx="5669664" cy="1563489"/>
          </a:xfrm>
          <a:prstGeom prst="rect">
            <a:avLst/>
          </a:prstGeom>
        </p:spPr>
      </p:pic>
      <p:pic>
        <p:nvPicPr>
          <p:cNvPr id="19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77AD39DE-DC2D-4F24-8838-30953BE0A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22 CuadroTexto">
            <a:extLst>
              <a:ext uri="{FF2B5EF4-FFF2-40B4-BE49-F238E27FC236}">
                <a16:creationId xmlns:a16="http://schemas.microsoft.com/office/drawing/2014/main" id="{DB84C47D-EA4E-43D9-89AF-4BBCE25B880B}"/>
              </a:ext>
            </a:extLst>
          </p:cNvPr>
          <p:cNvSpPr txBox="1"/>
          <p:nvPr/>
        </p:nvSpPr>
        <p:spPr>
          <a:xfrm>
            <a:off x="11671671" y="6488668"/>
            <a:ext cx="49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24</a:t>
            </a:r>
            <a:endParaRPr lang="es-EC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63783E-051C-4E24-A4D2-5D5AEA775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10" t="15000" r="18593" b="68611"/>
          <a:stretch/>
        </p:blipFill>
        <p:spPr>
          <a:xfrm>
            <a:off x="1595437" y="702151"/>
            <a:ext cx="9001125" cy="11168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4FE14B-8100-4A87-A9E9-BC28AF735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" t="8056" r="26258" b="44583"/>
          <a:stretch/>
        </p:blipFill>
        <p:spPr>
          <a:xfrm>
            <a:off x="103172" y="2276825"/>
            <a:ext cx="6992953" cy="230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06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tpaez\Pictures\IMAGENES ESPE\LOGO UNIVERSIDAD FUERZAS ARMA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13645" y="108767"/>
            <a:ext cx="11075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AGRADECIMIENTOS</a:t>
            </a:r>
            <a:endParaRPr lang="es-EC" sz="2400" b="1" dirty="0"/>
          </a:p>
        </p:txBody>
      </p:sp>
      <p:pic>
        <p:nvPicPr>
          <p:cNvPr id="4" name="Picture 3" descr="C:\Users\tpaez\Pictures\IMAGENES ESPE\LOGO UNIVERSIDAD FUERZAS ARMA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92" y="919594"/>
            <a:ext cx="3773330" cy="6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ecv.espe.edu.ec/wp-content/uploads/2015/01/sello-biotec.jpg">
            <a:extLst>
              <a:ext uri="{FF2B5EF4-FFF2-40B4-BE49-F238E27FC236}">
                <a16:creationId xmlns:a16="http://schemas.microsoft.com/office/drawing/2014/main" id="{C80F24B2-E841-41F1-A31D-99038D31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676" y="711185"/>
            <a:ext cx="1308882" cy="12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78366" y="1973086"/>
            <a:ext cx="3200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Alexis Debut, Ph.D.</a:t>
            </a:r>
          </a:p>
          <a:p>
            <a:pPr algn="ctr"/>
            <a:r>
              <a:rPr lang="es-ES" sz="1600" b="1" dirty="0"/>
              <a:t>Director del proyecto</a:t>
            </a:r>
            <a:endParaRPr lang="es-EC" sz="16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442778" y="3136612"/>
            <a:ext cx="338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Mi mamá, hermanos, familia y amigos</a:t>
            </a:r>
            <a:endParaRPr lang="es-EC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690646" y="6488668"/>
            <a:ext cx="48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20</a:t>
            </a:r>
            <a:endParaRPr lang="es-EC" b="1" dirty="0"/>
          </a:p>
        </p:txBody>
      </p:sp>
      <p:sp>
        <p:nvSpPr>
          <p:cNvPr id="11" name="CuadroTexto 6"/>
          <p:cNvSpPr txBox="1"/>
          <p:nvPr/>
        </p:nvSpPr>
        <p:spPr>
          <a:xfrm>
            <a:off x="4403660" y="3864263"/>
            <a:ext cx="338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Karina Ponce </a:t>
            </a:r>
            <a:r>
              <a:rPr lang="es-ES" sz="1600" dirty="0" err="1"/>
              <a:t>MSc</a:t>
            </a:r>
            <a:r>
              <a:rPr lang="es-ES" sz="1600" dirty="0"/>
              <a:t>.</a:t>
            </a:r>
          </a:p>
          <a:p>
            <a:pPr algn="ctr"/>
            <a:r>
              <a:rPr lang="es-ES" sz="1600" b="1" dirty="0"/>
              <a:t>Directora de Carrera</a:t>
            </a:r>
            <a:endParaRPr lang="es-EC" sz="1600" b="1" dirty="0"/>
          </a:p>
        </p:txBody>
      </p:sp>
      <p:sp>
        <p:nvSpPr>
          <p:cNvPr id="12" name="CuadroTexto 6">
            <a:extLst>
              <a:ext uri="{FF2B5EF4-FFF2-40B4-BE49-F238E27FC236}">
                <a16:creationId xmlns:a16="http://schemas.microsoft.com/office/drawing/2014/main" id="{7E34C8F5-7EE3-467B-9174-877C6E82F0E8}"/>
              </a:ext>
            </a:extLst>
          </p:cNvPr>
          <p:cNvSpPr txBox="1"/>
          <p:nvPr/>
        </p:nvSpPr>
        <p:spPr>
          <a:xfrm>
            <a:off x="786115" y="3046384"/>
            <a:ext cx="338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Karla Vizuete A., </a:t>
            </a:r>
            <a:r>
              <a:rPr lang="es-ES" sz="1600" dirty="0" err="1"/>
              <a:t>Mgtr</a:t>
            </a:r>
            <a:r>
              <a:rPr lang="es-ES" sz="1600" dirty="0"/>
              <a:t>.</a:t>
            </a:r>
          </a:p>
          <a:p>
            <a:pPr algn="ctr"/>
            <a:r>
              <a:rPr lang="es-ES" sz="1600" b="1" dirty="0"/>
              <a:t>Colaboradora del proyecto</a:t>
            </a:r>
            <a:endParaRPr lang="es-EC" sz="1600" b="1" dirty="0"/>
          </a:p>
        </p:txBody>
      </p:sp>
      <p:pic>
        <p:nvPicPr>
          <p:cNvPr id="1026" name="Picture 2" descr="CENCINAT | Laboratorios Especializados">
            <a:extLst>
              <a:ext uri="{FF2B5EF4-FFF2-40B4-BE49-F238E27FC236}">
                <a16:creationId xmlns:a16="http://schemas.microsoft.com/office/drawing/2014/main" id="{55BC639E-9CAA-41DA-BA40-186E1B442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91" y="807923"/>
            <a:ext cx="2488924" cy="9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6">
            <a:extLst>
              <a:ext uri="{FF2B5EF4-FFF2-40B4-BE49-F238E27FC236}">
                <a16:creationId xmlns:a16="http://schemas.microsoft.com/office/drawing/2014/main" id="{D30A7D5E-3327-4AA6-B310-BFFDE6597FD4}"/>
              </a:ext>
            </a:extLst>
          </p:cNvPr>
          <p:cNvSpPr txBox="1"/>
          <p:nvPr/>
        </p:nvSpPr>
        <p:spPr>
          <a:xfrm>
            <a:off x="878366" y="4449038"/>
            <a:ext cx="338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Ing. Katherine Pazmiño V. </a:t>
            </a:r>
          </a:p>
          <a:p>
            <a:pPr algn="ctr"/>
            <a:r>
              <a:rPr lang="es-ES" sz="1600" b="1" dirty="0"/>
              <a:t>Colaboradora del proyecto</a:t>
            </a:r>
            <a:endParaRPr lang="es-EC" sz="1600" b="1" dirty="0"/>
          </a:p>
        </p:txBody>
      </p:sp>
      <p:sp>
        <p:nvSpPr>
          <p:cNvPr id="15" name="CuadroTexto 6">
            <a:extLst>
              <a:ext uri="{FF2B5EF4-FFF2-40B4-BE49-F238E27FC236}">
                <a16:creationId xmlns:a16="http://schemas.microsoft.com/office/drawing/2014/main" id="{20C72231-19A9-4E0A-8D13-D044E9A9941A}"/>
              </a:ext>
            </a:extLst>
          </p:cNvPr>
          <p:cNvSpPr txBox="1"/>
          <p:nvPr/>
        </p:nvSpPr>
        <p:spPr>
          <a:xfrm>
            <a:off x="4403660" y="2461609"/>
            <a:ext cx="3384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Dr. Rodrigo Ávalos</a:t>
            </a:r>
          </a:p>
          <a:p>
            <a:pPr algn="ctr"/>
            <a:r>
              <a:rPr lang="es-ES" sz="1600" b="1" dirty="0"/>
              <a:t>Docente investigador de la carrera de Ingeniería en Biotecnología</a:t>
            </a:r>
          </a:p>
        </p:txBody>
      </p:sp>
    </p:spTree>
    <p:extLst>
      <p:ext uri="{BB962C8B-B14F-4D97-AF65-F5344CB8AC3E}">
        <p14:creationId xmlns:p14="http://schemas.microsoft.com/office/powerpoint/2010/main" val="290549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3280492-1606-4785-B8B3-B924E2A1DE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9264081"/>
              </p:ext>
            </p:extLst>
          </p:nvPr>
        </p:nvGraphicFramePr>
        <p:xfrm>
          <a:off x="182743" y="694201"/>
          <a:ext cx="4356405" cy="2320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17 CuadroTexto">
            <a:extLst>
              <a:ext uri="{FF2B5EF4-FFF2-40B4-BE49-F238E27FC236}">
                <a16:creationId xmlns:a16="http://schemas.microsoft.com/office/drawing/2014/main" id="{AC9156B9-2CED-4A5E-B9E9-62FF0F4537B7}"/>
              </a:ext>
            </a:extLst>
          </p:cNvPr>
          <p:cNvSpPr txBox="1"/>
          <p:nvPr/>
        </p:nvSpPr>
        <p:spPr>
          <a:xfrm>
            <a:off x="0" y="78649"/>
            <a:ext cx="4539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+mj-lt"/>
              </a:rPr>
              <a:t>INTRODUCCIÓN</a:t>
            </a:r>
            <a:endParaRPr lang="es-EC" sz="3200" b="1" dirty="0">
              <a:latin typeface="+mj-lt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29D5128-20A5-4C07-B982-FC105B8B6A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5424657"/>
              </p:ext>
            </p:extLst>
          </p:nvPr>
        </p:nvGraphicFramePr>
        <p:xfrm>
          <a:off x="4818613" y="1135914"/>
          <a:ext cx="4356405" cy="1950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6D166FD-CDC2-4CB6-8D70-D01FCCC14401}"/>
              </a:ext>
            </a:extLst>
          </p:cNvPr>
          <p:cNvSpPr txBox="1"/>
          <p:nvPr/>
        </p:nvSpPr>
        <p:spPr>
          <a:xfrm>
            <a:off x="4818611" y="3098817"/>
            <a:ext cx="2505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effectLst/>
                <a:ea typeface="Calibri" panose="020F0502020204030204" pitchFamily="34" charset="0"/>
              </a:rPr>
              <a:t>(</a:t>
            </a:r>
            <a:r>
              <a:rPr lang="es-ES" sz="800" dirty="0">
                <a:ea typeface="Calibri" panose="020F0502020204030204" pitchFamily="34" charset="0"/>
              </a:rPr>
              <a:t>Exandal, 2021</a:t>
            </a:r>
            <a:r>
              <a:rPr lang="es-ES" sz="800" dirty="0">
                <a:effectLst/>
                <a:ea typeface="Calibri" panose="020F0502020204030204" pitchFamily="34" charset="0"/>
              </a:rPr>
              <a:t>) </a:t>
            </a:r>
            <a:endParaRPr lang="en-US" sz="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91958A-5D5A-42AC-AFBD-9D6E4C77FA5C}"/>
              </a:ext>
            </a:extLst>
          </p:cNvPr>
          <p:cNvSpPr txBox="1"/>
          <p:nvPr/>
        </p:nvSpPr>
        <p:spPr>
          <a:xfrm>
            <a:off x="6947872" y="3111660"/>
            <a:ext cx="2505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effectLst/>
                <a:ea typeface="Calibri" panose="020F0502020204030204" pitchFamily="34" charset="0"/>
              </a:rPr>
              <a:t>(Alamy</a:t>
            </a:r>
            <a:r>
              <a:rPr lang="es-ES" sz="800" dirty="0">
                <a:ea typeface="Calibri" panose="020F0502020204030204" pitchFamily="34" charset="0"/>
              </a:rPr>
              <a:t>, 2022</a:t>
            </a:r>
            <a:r>
              <a:rPr lang="es-ES" sz="800" dirty="0">
                <a:effectLst/>
                <a:ea typeface="Calibri" panose="020F0502020204030204" pitchFamily="34" charset="0"/>
              </a:rPr>
              <a:t>) </a:t>
            </a:r>
            <a:endParaRPr lang="en-US" sz="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62AA04-1F8B-4DBC-9CE7-D8AC6E839C9D}"/>
              </a:ext>
            </a:extLst>
          </p:cNvPr>
          <p:cNvSpPr txBox="1"/>
          <p:nvPr/>
        </p:nvSpPr>
        <p:spPr>
          <a:xfrm>
            <a:off x="6518922" y="856604"/>
            <a:ext cx="146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/>
              <a:t>Mucílagos</a:t>
            </a:r>
            <a:endParaRPr lang="en-US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F6EDEA-12B2-47FF-81F2-B5540D624A3F}"/>
              </a:ext>
            </a:extLst>
          </p:cNvPr>
          <p:cNvSpPr txBox="1"/>
          <p:nvPr/>
        </p:nvSpPr>
        <p:spPr>
          <a:xfrm>
            <a:off x="8407982" y="858848"/>
            <a:ext cx="3102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Cordia </a:t>
            </a:r>
            <a:r>
              <a:rPr lang="es-EC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L.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C98098FD-E519-44EE-9B48-E57E6D78FCE8}"/>
              </a:ext>
            </a:extLst>
          </p:cNvPr>
          <p:cNvSpPr/>
          <p:nvPr/>
        </p:nvSpPr>
        <p:spPr>
          <a:xfrm rot="16200000">
            <a:off x="10573665" y="808823"/>
            <a:ext cx="246221" cy="40333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07E356-B720-4792-A0E5-A86B848669B9}"/>
              </a:ext>
            </a:extLst>
          </p:cNvPr>
          <p:cNvSpPr txBox="1"/>
          <p:nvPr/>
        </p:nvSpPr>
        <p:spPr>
          <a:xfrm>
            <a:off x="10787478" y="793998"/>
            <a:ext cx="1460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/>
              <a:t>Gum Cordia  </a:t>
            </a:r>
          </a:p>
          <a:p>
            <a:pPr algn="ctr"/>
            <a:r>
              <a:rPr lang="es-EC" sz="1100" dirty="0"/>
              <a:t>Goma de Cordia</a:t>
            </a:r>
            <a:endParaRPr lang="en-US" sz="1100" dirty="0"/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20447715-3316-4511-BBF1-44D6F3C79A8B}"/>
              </a:ext>
            </a:extLst>
          </p:cNvPr>
          <p:cNvSpPr/>
          <p:nvPr/>
        </p:nvSpPr>
        <p:spPr>
          <a:xfrm rot="16200000">
            <a:off x="2404327" y="612364"/>
            <a:ext cx="185402" cy="4434593"/>
          </a:xfrm>
          <a:prstGeom prst="leftBrac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C2D60F-DB06-4365-980F-8F4CD1E3D65D}"/>
              </a:ext>
            </a:extLst>
          </p:cNvPr>
          <p:cNvSpPr txBox="1"/>
          <p:nvPr/>
        </p:nvSpPr>
        <p:spPr>
          <a:xfrm>
            <a:off x="205877" y="2831269"/>
            <a:ext cx="450844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050" dirty="0"/>
              <a:t>Hidrocoloides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050" dirty="0"/>
              <a:t>Industria cosmética, alimentaria, farmacéutica, entre otros.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050" dirty="0"/>
              <a:t>Uso como agente aglutinante, espesante, emulsionante y estabilizante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C" sz="1050" dirty="0"/>
              <a:t>Preferencia frente a polímeros sintéticos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C0C44D8-51BB-4A87-BE56-6B18E0B292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3471" t="33786" r="34479" b="31650"/>
          <a:stretch/>
        </p:blipFill>
        <p:spPr>
          <a:xfrm>
            <a:off x="9564719" y="1287492"/>
            <a:ext cx="2413000" cy="179662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F196A6F-ECD6-42BB-AC95-1E17F04C2C1C}"/>
              </a:ext>
            </a:extLst>
          </p:cNvPr>
          <p:cNvSpPr txBox="1"/>
          <p:nvPr/>
        </p:nvSpPr>
        <p:spPr>
          <a:xfrm>
            <a:off x="9522212" y="3084113"/>
            <a:ext cx="25057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effectLst/>
                <a:ea typeface="Calibri" panose="020F0502020204030204" pitchFamily="34" charset="0"/>
              </a:rPr>
              <a:t>(</a:t>
            </a:r>
            <a:r>
              <a:rPr lang="es-ES" sz="800" dirty="0">
                <a:ea typeface="Calibri" panose="020F0502020204030204" pitchFamily="34" charset="0"/>
              </a:rPr>
              <a:t>Troncoso</a:t>
            </a:r>
            <a:r>
              <a:rPr lang="es-ES" sz="800" dirty="0">
                <a:effectLst/>
                <a:ea typeface="Calibri" panose="020F0502020204030204" pitchFamily="34" charset="0"/>
              </a:rPr>
              <a:t> et al, 2017) </a:t>
            </a:r>
            <a:endParaRPr lang="en-US" sz="800" dirty="0"/>
          </a:p>
        </p:txBody>
      </p:sp>
      <p:pic>
        <p:nvPicPr>
          <p:cNvPr id="16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F6518D00-20E6-4906-B1BC-19E2A8EF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606" y="5943470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EAAD4AD-BA39-48C9-BADB-4B5663024DF7}"/>
              </a:ext>
            </a:extLst>
          </p:cNvPr>
          <p:cNvGrpSpPr/>
          <p:nvPr/>
        </p:nvGrpSpPr>
        <p:grpSpPr>
          <a:xfrm>
            <a:off x="279731" y="4042472"/>
            <a:ext cx="11477964" cy="1538429"/>
            <a:chOff x="357018" y="3856841"/>
            <a:chExt cx="11477964" cy="1630768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171A535A-C699-44FD-A4C9-A467E3AD84D4}"/>
                </a:ext>
              </a:extLst>
            </p:cNvPr>
            <p:cNvSpPr txBox="1"/>
            <p:nvPr/>
          </p:nvSpPr>
          <p:spPr>
            <a:xfrm>
              <a:off x="4581125" y="4687838"/>
              <a:ext cx="751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dirty="0"/>
                <a:t>2020</a:t>
              </a:r>
              <a:endParaRPr lang="en-US" sz="1400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05A99902-7596-4E0B-9517-8B99F83D1A3F}"/>
                </a:ext>
              </a:extLst>
            </p:cNvPr>
            <p:cNvSpPr txBox="1"/>
            <p:nvPr/>
          </p:nvSpPr>
          <p:spPr>
            <a:xfrm>
              <a:off x="357018" y="4508807"/>
              <a:ext cx="36337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_tradnl" sz="1200" dirty="0">
                  <a:latin typeface="Arial" panose="020B0604020202020204" pitchFamily="34" charset="0"/>
                  <a:ea typeface="Calibri" panose="020F0502020204030204" pitchFamily="34" charset="0"/>
                </a:rPr>
                <a:t>M</a:t>
              </a:r>
              <a:r>
                <a:rPr lang="es-ES_tradnl" sz="1200" dirty="0"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ucílagos y espesantes derivados de productos vegetales (excluyendo agar-agar, semillas de guar y semillas de algarrobo) 130239</a:t>
              </a:r>
              <a:endParaRPr lang="en-US" sz="1200" dirty="0"/>
            </a:p>
          </p:txBody>
        </p: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396518D9-F059-455B-9929-ACCCB325A778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3990790" y="4831973"/>
              <a:ext cx="5483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134D2FF-DB24-422F-9780-2F17DE5BCE22}"/>
                </a:ext>
              </a:extLst>
            </p:cNvPr>
            <p:cNvSpPr txBox="1"/>
            <p:nvPr/>
          </p:nvSpPr>
          <p:spPr>
            <a:xfrm>
              <a:off x="5994230" y="3856841"/>
              <a:ext cx="5840752" cy="88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C" sz="1200" b="1" dirty="0"/>
                <a:t>Exportación a nivel mundial</a:t>
              </a:r>
            </a:p>
            <a:p>
              <a:pPr algn="just"/>
              <a:r>
                <a:rPr lang="es-EC" sz="1200" dirty="0"/>
                <a:t>US$1.4 billones</a:t>
              </a:r>
            </a:p>
            <a:p>
              <a:pPr algn="just"/>
              <a:r>
                <a:rPr lang="es-ES_tradnl" sz="1200" dirty="0">
                  <a:effectLst/>
                  <a:ea typeface="Calibri" panose="020F0502020204030204" pitchFamily="34" charset="0"/>
                </a:rPr>
                <a:t>China (US$ 434 millones), Filipinas (US$ 162 millones), España (US$ 107 millones) e Indonesia (US$ 86 millones).</a:t>
              </a:r>
              <a:endParaRPr lang="en-US" sz="1200" dirty="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376EA83-BC03-46ED-A347-3F7531784EBC}"/>
                </a:ext>
              </a:extLst>
            </p:cNvPr>
            <p:cNvSpPr txBox="1"/>
            <p:nvPr/>
          </p:nvSpPr>
          <p:spPr>
            <a:xfrm>
              <a:off x="5994230" y="5025944"/>
              <a:ext cx="5840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C" sz="1200" b="1" dirty="0"/>
                <a:t>Importación Ecuador</a:t>
              </a:r>
            </a:p>
            <a:p>
              <a:pPr algn="just"/>
              <a:r>
                <a:rPr lang="es-EC" sz="1200" dirty="0"/>
                <a:t>US$2.5 millones</a:t>
              </a:r>
              <a:r>
                <a:rPr lang="en-US" sz="1200" dirty="0"/>
                <a:t>; 345 toneladas</a:t>
              </a:r>
              <a:endParaRPr lang="es-EC" sz="1200" dirty="0"/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214B3EAC-4016-4717-9A5C-A8416F9F4AB3}"/>
                </a:ext>
              </a:extLst>
            </p:cNvPr>
            <p:cNvCxnSpPr>
              <a:stCxn id="17" idx="3"/>
              <a:endCxn id="27" idx="1"/>
            </p:cNvCxnSpPr>
            <p:nvPr/>
          </p:nvCxnSpPr>
          <p:spPr>
            <a:xfrm>
              <a:off x="5332434" y="4826338"/>
              <a:ext cx="661796" cy="4304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3990E8A1-6728-43C6-8534-42F204984718}"/>
                </a:ext>
              </a:extLst>
            </p:cNvPr>
            <p:cNvCxnSpPr>
              <a:cxnSpLocks/>
              <a:stCxn id="17" idx="3"/>
              <a:endCxn id="23" idx="1"/>
            </p:cNvCxnSpPr>
            <p:nvPr/>
          </p:nvCxnSpPr>
          <p:spPr>
            <a:xfrm flipV="1">
              <a:off x="5332434" y="4297279"/>
              <a:ext cx="661796" cy="5290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22C05F44-2BE9-4AB0-BBD4-9E5BAED8CC68}"/>
              </a:ext>
            </a:extLst>
          </p:cNvPr>
          <p:cNvCxnSpPr/>
          <p:nvPr/>
        </p:nvCxnSpPr>
        <p:spPr>
          <a:xfrm flipH="1">
            <a:off x="10026862" y="2449010"/>
            <a:ext cx="198120" cy="1097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66B3A6F-EB82-4C16-9FC7-67126A9C7194}"/>
              </a:ext>
            </a:extLst>
          </p:cNvPr>
          <p:cNvSpPr txBox="1"/>
          <p:nvPr/>
        </p:nvSpPr>
        <p:spPr>
          <a:xfrm>
            <a:off x="9236275" y="3552645"/>
            <a:ext cx="1460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/>
              <a:t>Mesocarpio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DC93B78-E9F6-417F-8CF4-F1852EC824B9}"/>
              </a:ext>
            </a:extLst>
          </p:cNvPr>
          <p:cNvSpPr txBox="1"/>
          <p:nvPr/>
        </p:nvSpPr>
        <p:spPr>
          <a:xfrm>
            <a:off x="279731" y="5268415"/>
            <a:ext cx="6172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800" dirty="0">
                <a:effectLst/>
                <a:ea typeface="Calibri" panose="020F0502020204030204" pitchFamily="34" charset="0"/>
              </a:rPr>
              <a:t>(International Trade Center, 2021) </a:t>
            </a:r>
            <a:endParaRPr lang="en-US" sz="8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CB69E36-791F-48D0-9A20-159FFDAFE644}"/>
              </a:ext>
            </a:extLst>
          </p:cNvPr>
          <p:cNvSpPr txBox="1"/>
          <p:nvPr/>
        </p:nvSpPr>
        <p:spPr>
          <a:xfrm>
            <a:off x="346722" y="3693620"/>
            <a:ext cx="6172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(Bisulca</a:t>
            </a:r>
            <a:r>
              <a:rPr lang="es-ES_tradnl" sz="800" dirty="0">
                <a:latin typeface="Arial" panose="020B0604020202020204" pitchFamily="34" charset="0"/>
                <a:ea typeface="Calibri" panose="020F0502020204030204" pitchFamily="34" charset="0"/>
              </a:rPr>
              <a:t> et. al</a:t>
            </a:r>
            <a:r>
              <a:rPr lang="es-ES_tradnl" sz="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2016)</a:t>
            </a:r>
            <a:endParaRPr lang="en-US" sz="800" dirty="0"/>
          </a:p>
        </p:txBody>
      </p:sp>
      <p:sp>
        <p:nvSpPr>
          <p:cNvPr id="30" name="22 CuadroTexto">
            <a:extLst>
              <a:ext uri="{FF2B5EF4-FFF2-40B4-BE49-F238E27FC236}">
                <a16:creationId xmlns:a16="http://schemas.microsoft.com/office/drawing/2014/main" id="{66FDC9F0-4C5C-4ED0-84B4-20DAF75B60EA}"/>
              </a:ext>
            </a:extLst>
          </p:cNvPr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3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69766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ómo convertir los objetivos en acciones efectivas-Think with Google">
            <a:extLst>
              <a:ext uri="{FF2B5EF4-FFF2-40B4-BE49-F238E27FC236}">
                <a16:creationId xmlns:a16="http://schemas.microsoft.com/office/drawing/2014/main" id="{78CB70F5-A5C6-48A2-8C1A-A6827D0CD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6944" l="10000" r="90000">
                        <a14:foregroundMark x1="32109" y1="20000" x2="32109" y2="20000"/>
                        <a14:foregroundMark x1="37344" y1="21389" x2="37344" y2="21389"/>
                        <a14:foregroundMark x1="37500" y1="28611" x2="37500" y2="28611"/>
                        <a14:foregroundMark x1="33906" y1="32361" x2="33906" y2="32361"/>
                        <a14:foregroundMark x1="32656" y1="33333" x2="32656" y2="33333"/>
                        <a14:foregroundMark x1="31641" y1="34722" x2="31641" y2="34722"/>
                        <a14:foregroundMark x1="29297" y1="30278" x2="29297" y2="30278"/>
                        <a14:foregroundMark x1="27969" y1="25000" x2="27969" y2="25000"/>
                        <a14:foregroundMark x1="29844" y1="18611" x2="29844" y2="18611"/>
                        <a14:foregroundMark x1="29609" y1="35000" x2="29609" y2="35000"/>
                        <a14:foregroundMark x1="29063" y1="29722" x2="29063" y2="29722"/>
                        <a14:foregroundMark x1="29219" y1="30278" x2="29219" y2="30278"/>
                        <a14:foregroundMark x1="29766" y1="31389" x2="29766" y2="31389"/>
                        <a14:foregroundMark x1="30156" y1="32361" x2="30156" y2="32361"/>
                        <a14:foregroundMark x1="31484" y1="33750" x2="31484" y2="33750"/>
                        <a14:foregroundMark x1="31484" y1="33750" x2="31484" y2="33750"/>
                        <a14:foregroundMark x1="33594" y1="33611" x2="33594" y2="33611"/>
                        <a14:foregroundMark x1="36797" y1="18611" x2="36797" y2="18611"/>
                        <a14:foregroundMark x1="35234" y1="17917" x2="35234" y2="17917"/>
                        <a14:foregroundMark x1="34531" y1="17639" x2="34531" y2="17639"/>
                        <a14:foregroundMark x1="34453" y1="15417" x2="34453" y2="15417"/>
                        <a14:foregroundMark x1="33750" y1="16250" x2="33750" y2="16250"/>
                        <a14:foregroundMark x1="33516" y1="15972" x2="33516" y2="15972"/>
                        <a14:foregroundMark x1="33516" y1="15972" x2="27656" y2="17778"/>
                        <a14:foregroundMark x1="27656" y1="17778" x2="27734" y2="24306"/>
                        <a14:foregroundMark x1="37344" y1="6389" x2="26484" y2="9861"/>
                        <a14:foregroundMark x1="26484" y1="9861" x2="13672" y2="22083"/>
                        <a14:foregroundMark x1="13672" y1="22083" x2="12031" y2="35000"/>
                        <a14:foregroundMark x1="12031" y1="35000" x2="19531" y2="53333"/>
                        <a14:foregroundMark x1="19531" y1="53333" x2="34297" y2="53472"/>
                        <a14:foregroundMark x1="34297" y1="53472" x2="44922" y2="41667"/>
                        <a14:foregroundMark x1="44922" y1="41667" x2="45234" y2="24028"/>
                        <a14:foregroundMark x1="45234" y1="24028" x2="41094" y2="12500"/>
                        <a14:foregroundMark x1="41094" y1="12500" x2="34922" y2="7083"/>
                        <a14:foregroundMark x1="62031" y1="80000" x2="62031" y2="80000"/>
                        <a14:foregroundMark x1="61328" y1="77917" x2="57344" y2="85000"/>
                        <a14:foregroundMark x1="58281" y1="77361" x2="54375" y2="93194"/>
                        <a14:foregroundMark x1="54375" y1="93194" x2="57422" y2="91250"/>
                        <a14:foregroundMark x1="59609" y1="81389" x2="67969" y2="90694"/>
                        <a14:foregroundMark x1="67969" y1="90694" x2="71484" y2="86389"/>
                        <a14:foregroundMark x1="71484" y1="86389" x2="63047" y2="72639"/>
                        <a14:foregroundMark x1="60703" y1="82917" x2="59141" y2="89583"/>
                        <a14:foregroundMark x1="59141" y1="89583" x2="54844" y2="96944"/>
                        <a14:foregroundMark x1="54844" y1="96944" x2="53828" y2="93611"/>
                        <a14:foregroundMark x1="66563" y1="60694" x2="63359" y2="67639"/>
                        <a14:foregroundMark x1="63359" y1="67639" x2="63359" y2="67639"/>
                        <a14:foregroundMark x1="63359" y1="67639" x2="65625" y2="61528"/>
                        <a14:foregroundMark x1="65625" y1="61528" x2="66016" y2="57917"/>
                        <a14:foregroundMark x1="67109" y1="58750" x2="66016" y2="72083"/>
                        <a14:foregroundMark x1="66016" y1="72083" x2="64922" y2="76389"/>
                        <a14:foregroundMark x1="24219" y1="27361" x2="17578" y2="32639"/>
                        <a14:foregroundMark x1="17578" y1="32639" x2="17813" y2="39861"/>
                        <a14:foregroundMark x1="17813" y1="39861" x2="22734" y2="45417"/>
                        <a14:foregroundMark x1="22734" y1="45417" x2="27266" y2="42778"/>
                        <a14:foregroundMark x1="27266" y1="42778" x2="25078" y2="30694"/>
                        <a14:foregroundMark x1="25078" y1="30694" x2="24531" y2="2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78" y="1448396"/>
            <a:ext cx="5120251" cy="28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tpaez\Pictures\IMAGENES ESPE\LOGO UNIVERSIDAD FUERZAS ARMAD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606" y="5994573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6665" y="110903"/>
            <a:ext cx="452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OBJETIVOS</a:t>
            </a:r>
            <a:endParaRPr lang="es-EC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8E4254-DFAC-4928-892F-8B2039B4536C}"/>
              </a:ext>
            </a:extLst>
          </p:cNvPr>
          <p:cNvSpPr txBox="1"/>
          <p:nvPr/>
        </p:nvSpPr>
        <p:spPr>
          <a:xfrm>
            <a:off x="578729" y="1456502"/>
            <a:ext cx="9728255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Analizar los usos ancestrales y aplicaciones actuales de la goma del fruto del género </a:t>
            </a:r>
            <a:r>
              <a:rPr lang="es-ES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Cordia</a:t>
            </a: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 (Boraginaceae Juss.) como biopolímero en el área farmacéutica y alimentaria sobre la base de estudios publicados entre 1981 y 2021.</a:t>
            </a:r>
            <a:endParaRPr lang="es-EC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EE95D4-0914-4750-B375-1B6ACEDDC3FE}"/>
              </a:ext>
            </a:extLst>
          </p:cNvPr>
          <p:cNvSpPr txBox="1"/>
          <p:nvPr/>
        </p:nvSpPr>
        <p:spPr>
          <a:xfrm>
            <a:off x="165117" y="947025"/>
            <a:ext cx="17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General</a:t>
            </a: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20474A55-35E8-4D48-BE42-A13AD33EA3BC}"/>
              </a:ext>
            </a:extLst>
          </p:cNvPr>
          <p:cNvSpPr txBox="1"/>
          <p:nvPr/>
        </p:nvSpPr>
        <p:spPr>
          <a:xfrm>
            <a:off x="165117" y="2703800"/>
            <a:ext cx="17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accent1">
                    <a:lumMod val="75000"/>
                  </a:schemeClr>
                </a:solidFill>
              </a:rPr>
              <a:t>Específicos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759FBDB-68BE-4382-AD51-8655F67C0C93}"/>
              </a:ext>
            </a:extLst>
          </p:cNvPr>
          <p:cNvSpPr txBox="1"/>
          <p:nvPr/>
        </p:nvSpPr>
        <p:spPr>
          <a:xfrm>
            <a:off x="578728" y="3312843"/>
            <a:ext cx="9728255" cy="2637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/>
              <a:t>Registrar el fundamento científico en el cual se apoyan los usos ancestrales farmacológicos y alimentarios del biopolímero de especies del género </a:t>
            </a:r>
            <a:r>
              <a:rPr lang="es-ES" sz="1400" i="1" dirty="0"/>
              <a:t>Cordia</a:t>
            </a:r>
            <a:r>
              <a:rPr lang="es-ES" sz="1400" dirty="0"/>
              <a:t> L.</a:t>
            </a:r>
          </a:p>
          <a:p>
            <a:pPr algn="just">
              <a:lnSpc>
                <a:spcPct val="150000"/>
              </a:lnSpc>
            </a:pPr>
            <a:endParaRPr lang="es-ES" sz="1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/>
              <a:t>Comparar las aplicaciones farmacológicas ancestrales y actuales de la goma del fruto del género </a:t>
            </a:r>
            <a:r>
              <a:rPr lang="es-ES" sz="1400" i="1" dirty="0"/>
              <a:t>Cordia</a:t>
            </a:r>
            <a:r>
              <a:rPr lang="es-ES" sz="1400" dirty="0"/>
              <a:t> L. sobre la base de estudios publicados en el período 1981 a 2021.</a:t>
            </a:r>
          </a:p>
          <a:p>
            <a:pPr algn="just">
              <a:lnSpc>
                <a:spcPct val="150000"/>
              </a:lnSpc>
            </a:pPr>
            <a:endParaRPr lang="es-ES" sz="14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400" dirty="0"/>
              <a:t>Determinar las formas de aplicación ancestral y actual de los productos farmacológicos y alimentarios elaborados con el biopolímero del fruto del género </a:t>
            </a:r>
            <a:r>
              <a:rPr lang="es-ES" sz="1400" i="1" dirty="0"/>
              <a:t>Cordia</a:t>
            </a:r>
            <a:r>
              <a:rPr lang="es-ES" sz="1400" dirty="0"/>
              <a:t> L. de acuerdo con estudios publicados en el período 1981 a 2021. </a:t>
            </a:r>
          </a:p>
        </p:txBody>
      </p:sp>
    </p:spTree>
    <p:extLst>
      <p:ext uri="{BB962C8B-B14F-4D97-AF65-F5344CB8AC3E}">
        <p14:creationId xmlns:p14="http://schemas.microsoft.com/office/powerpoint/2010/main" val="355981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6 CuadroTexto">
            <a:extLst>
              <a:ext uri="{FF2B5EF4-FFF2-40B4-BE49-F238E27FC236}">
                <a16:creationId xmlns:a16="http://schemas.microsoft.com/office/drawing/2014/main" id="{7E2572D0-34EC-4524-8A83-D008AD1A24C0}"/>
              </a:ext>
            </a:extLst>
          </p:cNvPr>
          <p:cNvSpPr txBox="1"/>
          <p:nvPr/>
        </p:nvSpPr>
        <p:spPr>
          <a:xfrm>
            <a:off x="437008" y="70093"/>
            <a:ext cx="6549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MATERIALES Y MÉTODOS</a:t>
            </a:r>
            <a:endParaRPr lang="es-EC" sz="3200" b="1" dirty="0"/>
          </a:p>
        </p:txBody>
      </p:sp>
      <p:pic>
        <p:nvPicPr>
          <p:cNvPr id="7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656226C1-A9EC-4E6D-B15F-C946E9C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22 CuadroTexto">
            <a:extLst>
              <a:ext uri="{FF2B5EF4-FFF2-40B4-BE49-F238E27FC236}">
                <a16:creationId xmlns:a16="http://schemas.microsoft.com/office/drawing/2014/main" id="{1E14BF65-2409-474F-A1A3-0412A3DD3E93}"/>
              </a:ext>
            </a:extLst>
          </p:cNvPr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5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1BF9E1C-22D6-4CCB-832C-787B8F0C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7918419"/>
              </p:ext>
            </p:extLst>
          </p:nvPr>
        </p:nvGraphicFramePr>
        <p:xfrm>
          <a:off x="-391885" y="914747"/>
          <a:ext cx="6986954" cy="5028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E41844CF-6D5C-48D4-9057-1CFF119F6E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857" r="2366" b="16007"/>
          <a:stretch/>
        </p:blipFill>
        <p:spPr>
          <a:xfrm>
            <a:off x="6276047" y="654869"/>
            <a:ext cx="5697588" cy="27741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8F256D-C498-4CCB-ABCD-211B2207D6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025" b="7961"/>
          <a:stretch/>
        </p:blipFill>
        <p:spPr>
          <a:xfrm>
            <a:off x="6595069" y="3438988"/>
            <a:ext cx="5260488" cy="250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0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6 CuadroTexto">
            <a:extLst>
              <a:ext uri="{FF2B5EF4-FFF2-40B4-BE49-F238E27FC236}">
                <a16:creationId xmlns:a16="http://schemas.microsoft.com/office/drawing/2014/main" id="{7E2572D0-34EC-4524-8A83-D008AD1A24C0}"/>
              </a:ext>
            </a:extLst>
          </p:cNvPr>
          <p:cNvSpPr txBox="1"/>
          <p:nvPr/>
        </p:nvSpPr>
        <p:spPr>
          <a:xfrm>
            <a:off x="437008" y="70093"/>
            <a:ext cx="6549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MATERIALES Y MÉTODOS</a:t>
            </a:r>
            <a:endParaRPr lang="es-EC" sz="3200" b="1" dirty="0"/>
          </a:p>
        </p:txBody>
      </p:sp>
      <p:pic>
        <p:nvPicPr>
          <p:cNvPr id="7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656226C1-A9EC-4E6D-B15F-C946E9C5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606" y="5980393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22 CuadroTexto">
            <a:extLst>
              <a:ext uri="{FF2B5EF4-FFF2-40B4-BE49-F238E27FC236}">
                <a16:creationId xmlns:a16="http://schemas.microsoft.com/office/drawing/2014/main" id="{1E14BF65-2409-474F-A1A3-0412A3DD3E93}"/>
              </a:ext>
            </a:extLst>
          </p:cNvPr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6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1BF9E1C-22D6-4CCB-832C-787B8F0C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273803"/>
              </p:ext>
            </p:extLst>
          </p:nvPr>
        </p:nvGraphicFramePr>
        <p:xfrm>
          <a:off x="-169943" y="1364378"/>
          <a:ext cx="6487885" cy="2514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A59712A-C77E-46EF-813F-4E3C4AB4C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948096"/>
              </p:ext>
            </p:extLst>
          </p:nvPr>
        </p:nvGraphicFramePr>
        <p:xfrm>
          <a:off x="6220552" y="1081933"/>
          <a:ext cx="5655429" cy="307914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11125">
                  <a:extLst>
                    <a:ext uri="{9D8B030D-6E8A-4147-A177-3AD203B41FA5}">
                      <a16:colId xmlns:a16="http://schemas.microsoft.com/office/drawing/2014/main" val="2532452416"/>
                    </a:ext>
                  </a:extLst>
                </a:gridCol>
                <a:gridCol w="924912">
                  <a:extLst>
                    <a:ext uri="{9D8B030D-6E8A-4147-A177-3AD203B41FA5}">
                      <a16:colId xmlns:a16="http://schemas.microsoft.com/office/drawing/2014/main" val="1641752612"/>
                    </a:ext>
                  </a:extLst>
                </a:gridCol>
                <a:gridCol w="2519392">
                  <a:extLst>
                    <a:ext uri="{9D8B030D-6E8A-4147-A177-3AD203B41FA5}">
                      <a16:colId xmlns:a16="http://schemas.microsoft.com/office/drawing/2014/main" val="1427090099"/>
                    </a:ext>
                  </a:extLst>
                </a:gridCol>
              </a:tblGrid>
              <a:tr h="3454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Variable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Tipo de variable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Medición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4440616"/>
                  </a:ext>
                </a:extLst>
              </a:tr>
              <a:tr h="3547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Estudios por país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Cuantitativa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Cantidad de estudios publicados en Ecuador y en países del extranjero</a:t>
                      </a:r>
                      <a:endParaRPr lang="en-US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31321"/>
                  </a:ext>
                </a:extLst>
              </a:tr>
              <a:tr h="5421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Estudios publicados por especie del género </a:t>
                      </a:r>
                      <a:r>
                        <a:rPr lang="es-EC" sz="1050" i="1" dirty="0">
                          <a:effectLst/>
                        </a:rPr>
                        <a:t>Cordia</a:t>
                      </a:r>
                      <a:r>
                        <a:rPr lang="es-EC" sz="1050" dirty="0">
                          <a:effectLst/>
                        </a:rPr>
                        <a:t> L.</a:t>
                      </a:r>
                      <a:endParaRPr lang="en-US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Cuantitativa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Cantidad de estudios que incluyen especies del género </a:t>
                      </a:r>
                      <a:r>
                        <a:rPr lang="es-EC" sz="1050" i="1" dirty="0">
                          <a:effectLst/>
                        </a:rPr>
                        <a:t>Cordia</a:t>
                      </a:r>
                      <a:r>
                        <a:rPr lang="es-EC" sz="1050" dirty="0">
                          <a:effectLst/>
                        </a:rPr>
                        <a:t> L.</a:t>
                      </a:r>
                      <a:endParaRPr lang="en-US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30984"/>
                  </a:ext>
                </a:extLst>
              </a:tr>
              <a:tr h="2940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Estudios publicados por año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>
                          <a:effectLst/>
                        </a:rPr>
                        <a:t>Cuantitativa</a:t>
                      </a:r>
                      <a:endParaRPr lang="en-US" sz="1050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Cantidad de estudios publicados en el período 1981 a 2021</a:t>
                      </a:r>
                      <a:endParaRPr lang="en-US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080494"/>
                  </a:ext>
                </a:extLst>
              </a:tr>
              <a:tr h="8018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Estudios obtenidos en cada una de las categorías de investigación establecidas</a:t>
                      </a:r>
                      <a:endParaRPr lang="en-US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Cuantitativa</a:t>
                      </a:r>
                      <a:endParaRPr lang="en-US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050" dirty="0">
                          <a:effectLst/>
                        </a:rPr>
                        <a:t>Cantidad de estudios encontrados por categoría de investigación (Extracción y caracterización del mucílago, aplicaciones en el área farmacéutica, alimentaria y otros)</a:t>
                      </a:r>
                      <a:endParaRPr lang="en-US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9755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9B884052-A4F4-4350-B834-307D1CF4A3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3105998"/>
                  </p:ext>
                </p:extLst>
              </p:nvPr>
            </p:nvGraphicFramePr>
            <p:xfrm>
              <a:off x="734123" y="4416705"/>
              <a:ext cx="4298278" cy="156368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828169">
                      <a:extLst>
                        <a:ext uri="{9D8B030D-6E8A-4147-A177-3AD203B41FA5}">
                          <a16:colId xmlns:a16="http://schemas.microsoft.com/office/drawing/2014/main" val="170721313"/>
                        </a:ext>
                      </a:extLst>
                    </a:gridCol>
                    <a:gridCol w="1470109">
                      <a:extLst>
                        <a:ext uri="{9D8B030D-6E8A-4147-A177-3AD203B41FA5}">
                          <a16:colId xmlns:a16="http://schemas.microsoft.com/office/drawing/2014/main" val="571350559"/>
                        </a:ext>
                      </a:extLst>
                    </a:gridCol>
                  </a:tblGrid>
                  <a:tr h="13976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Criterio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>
                              <a:effectLst/>
                              <a:latin typeface="+mn-lt"/>
                            </a:rPr>
                            <a:t>Fórmula</a:t>
                          </a:r>
                          <a:endParaRPr lang="en-US" sz="10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767726"/>
                      </a:ext>
                    </a:extLst>
                  </a:tr>
                  <a:tr h="7561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Frecuencia relativa (ni)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000" dirty="0">
                            <a:effectLst/>
                            <a:latin typeface="+mn-lt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𝑛𝑖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000" dirty="0">
                            <a:effectLst/>
                            <a:latin typeface="+mn-lt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973498"/>
                      </a:ext>
                    </a:extLst>
                  </a:tr>
                  <a:tr h="5063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Frecuencia relativa acumulada (Ni)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𝑁𝑖</m:t>
                                </m:r>
                                <m:r>
                                  <a:rPr lang="es-EC" sz="10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0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0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s-EC" sz="10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C" sz="10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000" dirty="0">
                            <a:effectLst/>
                            <a:latin typeface="+mn-lt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 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61427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9B884052-A4F4-4350-B834-307D1CF4A3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3105998"/>
                  </p:ext>
                </p:extLst>
              </p:nvPr>
            </p:nvGraphicFramePr>
            <p:xfrm>
              <a:off x="734123" y="4416705"/>
              <a:ext cx="4298278" cy="156368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828169">
                      <a:extLst>
                        <a:ext uri="{9D8B030D-6E8A-4147-A177-3AD203B41FA5}">
                          <a16:colId xmlns:a16="http://schemas.microsoft.com/office/drawing/2014/main" val="170721313"/>
                        </a:ext>
                      </a:extLst>
                    </a:gridCol>
                    <a:gridCol w="1470109">
                      <a:extLst>
                        <a:ext uri="{9D8B030D-6E8A-4147-A177-3AD203B41FA5}">
                          <a16:colId xmlns:a16="http://schemas.microsoft.com/office/drawing/2014/main" val="571350559"/>
                        </a:ext>
                      </a:extLst>
                    </a:gridCol>
                  </a:tblGrid>
                  <a:tr h="1524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Criterio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>
                              <a:effectLst/>
                              <a:latin typeface="+mn-lt"/>
                            </a:rPr>
                            <a:t>Fórmula</a:t>
                          </a:r>
                          <a:endParaRPr lang="en-US" sz="10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2767726"/>
                      </a:ext>
                    </a:extLst>
                  </a:tr>
                  <a:tr h="8475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Frecuencia relativa (ni)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l="-192946" t="-22857" r="-415" b="-6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973498"/>
                      </a:ext>
                    </a:extLst>
                  </a:tr>
                  <a:tr h="5637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sz="1000" dirty="0">
                              <a:effectLst/>
                              <a:latin typeface="+mn-lt"/>
                            </a:rPr>
                            <a:t>Frecuencia relativa acumulada (Ni)</a:t>
                          </a:r>
                          <a:endParaRPr lang="en-US" sz="1000" i="1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8"/>
                          <a:stretch>
                            <a:fillRect l="-192946" t="-184946" r="-415" b="-10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61427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uadroTexto 8">
            <a:extLst>
              <a:ext uri="{FF2B5EF4-FFF2-40B4-BE49-F238E27FC236}">
                <a16:creationId xmlns:a16="http://schemas.microsoft.com/office/drawing/2014/main" id="{AB67D0D0-C384-4368-A8BC-163ACF24E29F}"/>
              </a:ext>
            </a:extLst>
          </p:cNvPr>
          <p:cNvSpPr txBox="1"/>
          <p:nvPr/>
        </p:nvSpPr>
        <p:spPr>
          <a:xfrm>
            <a:off x="6193704" y="4668071"/>
            <a:ext cx="5326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Frecuencia absoluta</a:t>
            </a:r>
            <a:r>
              <a:rPr lang="es-ES" sz="1100" b="1" dirty="0">
                <a:solidFill>
                  <a:srgbClr val="202124"/>
                </a:solidFill>
                <a:latin typeface="arial" panose="020B0604020202020204" pitchFamily="34" charset="0"/>
              </a:rPr>
              <a:t> (fi): </a:t>
            </a:r>
            <a:r>
              <a:rPr lang="es-ES" sz="1100" dirty="0">
                <a:solidFill>
                  <a:srgbClr val="202124"/>
                </a:solidFill>
                <a:latin typeface="arial" panose="020B0604020202020204" pitchFamily="34" charset="0"/>
              </a:rPr>
              <a:t>Número de veces que se produce un resultado </a:t>
            </a:r>
            <a:endParaRPr lang="es-ES" sz="110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s-ES" sz="1100" b="1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s-ES" sz="1100" b="1" dirty="0">
                <a:solidFill>
                  <a:srgbClr val="202124"/>
                </a:solidFill>
                <a:latin typeface="arial" panose="020B0604020202020204" pitchFamily="34" charset="0"/>
              </a:rPr>
              <a:t>F</a:t>
            </a:r>
            <a:r>
              <a:rPr lang="es-ES" sz="11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recuencia absoluta</a:t>
            </a:r>
            <a:r>
              <a:rPr lang="es-ES" sz="11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s-ES" sz="1100" b="1" dirty="0">
                <a:solidFill>
                  <a:srgbClr val="202124"/>
                </a:solidFill>
                <a:latin typeface="arial" panose="020B0604020202020204" pitchFamily="34" charset="0"/>
              </a:rPr>
              <a:t>acumulada (Fi): </a:t>
            </a:r>
            <a:r>
              <a:rPr lang="es-ES" sz="1100" dirty="0">
                <a:solidFill>
                  <a:srgbClr val="202124"/>
                </a:solidFill>
                <a:latin typeface="arial" panose="020B0604020202020204" pitchFamily="34" charset="0"/>
              </a:rPr>
              <a:t>suma de las frecuencias absolutas que se va acumulando hasta cierto dato</a:t>
            </a:r>
          </a:p>
          <a:p>
            <a:pPr algn="just"/>
            <a:endParaRPr lang="es-ES" sz="1100" b="1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1100" b="1" dirty="0">
                <a:solidFill>
                  <a:srgbClr val="202124"/>
                </a:solidFill>
                <a:latin typeface="arial" panose="020B0604020202020204" pitchFamily="34" charset="0"/>
              </a:rPr>
              <a:t>N: </a:t>
            </a:r>
            <a:r>
              <a:rPr lang="es-ES" sz="1100" dirty="0">
                <a:solidFill>
                  <a:srgbClr val="202124"/>
                </a:solidFill>
                <a:latin typeface="arial" panose="020B0604020202020204" pitchFamily="34" charset="0"/>
              </a:rPr>
              <a:t>Número total de datos observados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005696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9755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7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0C6C8ED-0888-48D0-846B-ED4FD600C570}"/>
              </a:ext>
            </a:extLst>
          </p:cNvPr>
          <p:cNvGrpSpPr/>
          <p:nvPr/>
        </p:nvGrpSpPr>
        <p:grpSpPr>
          <a:xfrm>
            <a:off x="124908" y="819407"/>
            <a:ext cx="5211139" cy="5352174"/>
            <a:chOff x="124908" y="819407"/>
            <a:chExt cx="5211139" cy="535217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72AA49C-0FDA-4ABC-8EB0-4D800A8FFF02}"/>
                </a:ext>
              </a:extLst>
            </p:cNvPr>
            <p:cNvSpPr/>
            <p:nvPr/>
          </p:nvSpPr>
          <p:spPr>
            <a:xfrm rot="16200000">
              <a:off x="-320337" y="1264653"/>
              <a:ext cx="1131572" cy="2410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100" dirty="0"/>
                <a:t>Identificación</a:t>
              </a:r>
              <a:endParaRPr lang="en-US" sz="1100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D6E3340-89A5-4284-BB1C-D7107A153A47}"/>
                </a:ext>
              </a:extLst>
            </p:cNvPr>
            <p:cNvSpPr/>
            <p:nvPr/>
          </p:nvSpPr>
          <p:spPr>
            <a:xfrm rot="16200000">
              <a:off x="-320336" y="2671519"/>
              <a:ext cx="1131571" cy="24108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100" dirty="0"/>
                <a:t>Selección</a:t>
              </a:r>
              <a:endParaRPr lang="en-US" sz="1100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F48203-82E0-434B-9659-1F9B40AC49C0}"/>
                </a:ext>
              </a:extLst>
            </p:cNvPr>
            <p:cNvSpPr/>
            <p:nvPr/>
          </p:nvSpPr>
          <p:spPr>
            <a:xfrm rot="16200000">
              <a:off x="-320337" y="4078388"/>
              <a:ext cx="1131571" cy="24108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100" dirty="0"/>
                <a:t>Elegibilidad</a:t>
              </a:r>
              <a:endParaRPr lang="en-US" sz="11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7794CF2-42DC-4C02-81EE-83C04CDD44D3}"/>
                </a:ext>
              </a:extLst>
            </p:cNvPr>
            <p:cNvSpPr/>
            <p:nvPr/>
          </p:nvSpPr>
          <p:spPr>
            <a:xfrm rot="16200000">
              <a:off x="-320336" y="5485255"/>
              <a:ext cx="1131571" cy="24108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100" dirty="0"/>
                <a:t>Análisis</a:t>
              </a:r>
              <a:endParaRPr lang="en-US" sz="1100" dirty="0"/>
            </a:p>
          </p:txBody>
        </p: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14166081-DDAF-45C6-BACF-92EF924DA4A5}"/>
                </a:ext>
              </a:extLst>
            </p:cNvPr>
            <p:cNvGrpSpPr/>
            <p:nvPr/>
          </p:nvGrpSpPr>
          <p:grpSpPr>
            <a:xfrm>
              <a:off x="540936" y="944629"/>
              <a:ext cx="4795111" cy="4826432"/>
              <a:chOff x="709612" y="1015783"/>
              <a:chExt cx="4795111" cy="4826432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7D1902C5-B07E-4C04-892D-5E00073F4F27}"/>
                  </a:ext>
                </a:extLst>
              </p:cNvPr>
              <p:cNvGrpSpPr/>
              <p:nvPr/>
            </p:nvGrpSpPr>
            <p:grpSpPr>
              <a:xfrm>
                <a:off x="709612" y="1015783"/>
                <a:ext cx="4795111" cy="4826432"/>
                <a:chOff x="777730" y="1015783"/>
                <a:chExt cx="4795111" cy="4826432"/>
              </a:xfrm>
            </p:grpSpPr>
            <p:grpSp>
              <p:nvGrpSpPr>
                <p:cNvPr id="36" name="Grupo 35">
                  <a:extLst>
                    <a:ext uri="{FF2B5EF4-FFF2-40B4-BE49-F238E27FC236}">
                      <a16:creationId xmlns:a16="http://schemas.microsoft.com/office/drawing/2014/main" id="{257BE3B1-D46F-4491-81B4-D5E219297EE9}"/>
                    </a:ext>
                  </a:extLst>
                </p:cNvPr>
                <p:cNvGrpSpPr/>
                <p:nvPr/>
              </p:nvGrpSpPr>
              <p:grpSpPr>
                <a:xfrm>
                  <a:off x="777730" y="1015783"/>
                  <a:ext cx="4795111" cy="4826432"/>
                  <a:chOff x="1916604" y="1037716"/>
                  <a:chExt cx="6125410" cy="4743014"/>
                </a:xfrm>
              </p:grpSpPr>
              <p:cxnSp>
                <p:nvCxnSpPr>
                  <p:cNvPr id="3" name="Conector recto de flecha 2">
                    <a:extLst>
                      <a:ext uri="{FF2B5EF4-FFF2-40B4-BE49-F238E27FC236}">
                        <a16:creationId xmlns:a16="http://schemas.microsoft.com/office/drawing/2014/main" id="{5A2BC428-1658-4217-94C4-528B497CBAF4}"/>
                      </a:ext>
                    </a:extLst>
                  </p:cNvPr>
                  <p:cNvCxnSpPr>
                    <a:cxnSpLocks/>
                    <a:stCxn id="27" idx="3"/>
                    <a:endCxn id="5" idx="1"/>
                  </p:cNvCxnSpPr>
                  <p:nvPr/>
                </p:nvCxnSpPr>
                <p:spPr>
                  <a:xfrm>
                    <a:off x="4907394" y="4133755"/>
                    <a:ext cx="567586" cy="82703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" name="Rectángulo 4">
                    <a:extLst>
                      <a:ext uri="{FF2B5EF4-FFF2-40B4-BE49-F238E27FC236}">
                        <a16:creationId xmlns:a16="http://schemas.microsoft.com/office/drawing/2014/main" id="{14D4DCB5-0474-43C7-B1CF-D27765DE4822}"/>
                      </a:ext>
                    </a:extLst>
                  </p:cNvPr>
                  <p:cNvSpPr/>
                  <p:nvPr/>
                </p:nvSpPr>
                <p:spPr>
                  <a:xfrm>
                    <a:off x="5474980" y="4686465"/>
                    <a:ext cx="1440180" cy="54864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95% artículos </a:t>
                    </a:r>
                  </a:p>
                  <a:p>
                    <a:pPr algn="ctr"/>
                    <a:r>
                      <a:rPr lang="es-EC" sz="900" dirty="0"/>
                      <a:t>5% tesis </a:t>
                    </a:r>
                  </a:p>
                </p:txBody>
              </p:sp>
              <p:sp>
                <p:nvSpPr>
                  <p:cNvPr id="7" name="Rectángulo 6">
                    <a:extLst>
                      <a:ext uri="{FF2B5EF4-FFF2-40B4-BE49-F238E27FC236}">
                        <a16:creationId xmlns:a16="http://schemas.microsoft.com/office/drawing/2014/main" id="{DCEE5B04-D2FF-407A-9B25-9ECAD289E03E}"/>
                      </a:ext>
                    </a:extLst>
                  </p:cNvPr>
                  <p:cNvSpPr/>
                  <p:nvPr/>
                </p:nvSpPr>
                <p:spPr>
                  <a:xfrm>
                    <a:off x="2260710" y="1037716"/>
                    <a:ext cx="2665367" cy="584774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280 documentos identificados en las bases de datos seleccionadas.</a:t>
                    </a:r>
                    <a:endParaRPr lang="en-US" sz="900" dirty="0"/>
                  </a:p>
                </p:txBody>
              </p:sp>
              <p:sp>
                <p:nvSpPr>
                  <p:cNvPr id="15" name="Rectángulo 14">
                    <a:extLst>
                      <a:ext uri="{FF2B5EF4-FFF2-40B4-BE49-F238E27FC236}">
                        <a16:creationId xmlns:a16="http://schemas.microsoft.com/office/drawing/2014/main" id="{D738057C-0665-43A6-9597-CC28887DCD97}"/>
                      </a:ext>
                    </a:extLst>
                  </p:cNvPr>
                  <p:cNvSpPr/>
                  <p:nvPr/>
                </p:nvSpPr>
                <p:spPr>
                  <a:xfrm>
                    <a:off x="1916604" y="1897606"/>
                    <a:ext cx="3353578" cy="548640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Documentos luego de eliminar duplicados (n=154). PubMed (n=28), ScienceDirect (n=20) y Google Scholar (n=106)</a:t>
                    </a:r>
                    <a:endParaRPr lang="en-US" sz="900" dirty="0"/>
                  </a:p>
                </p:txBody>
              </p:sp>
              <p:sp>
                <p:nvSpPr>
                  <p:cNvPr id="10" name="CuadroTexto 9">
                    <a:extLst>
                      <a:ext uri="{FF2B5EF4-FFF2-40B4-BE49-F238E27FC236}">
                        <a16:creationId xmlns:a16="http://schemas.microsoft.com/office/drawing/2014/main" id="{4CD2A86A-6191-466E-9425-A0748245D841}"/>
                      </a:ext>
                    </a:extLst>
                  </p:cNvPr>
                  <p:cNvSpPr txBox="1"/>
                  <p:nvPr/>
                </p:nvSpPr>
                <p:spPr>
                  <a:xfrm>
                    <a:off x="3662014" y="1672003"/>
                    <a:ext cx="777237" cy="2268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C" sz="900" dirty="0"/>
                      <a:t>-126</a:t>
                    </a:r>
                    <a:endParaRPr lang="en-US" sz="900" dirty="0"/>
                  </a:p>
                </p:txBody>
              </p:sp>
              <p:sp>
                <p:nvSpPr>
                  <p:cNvPr id="19" name="Rectángulo 18">
                    <a:extLst>
                      <a:ext uri="{FF2B5EF4-FFF2-40B4-BE49-F238E27FC236}">
                        <a16:creationId xmlns:a16="http://schemas.microsoft.com/office/drawing/2014/main" id="{60DF39AE-0D42-4445-96E4-4CB591C24D3E}"/>
                      </a:ext>
                    </a:extLst>
                  </p:cNvPr>
                  <p:cNvSpPr/>
                  <p:nvPr/>
                </p:nvSpPr>
                <p:spPr>
                  <a:xfrm>
                    <a:off x="2259445" y="2866931"/>
                    <a:ext cx="2647950" cy="548640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Documentos revisados (n=154)</a:t>
                    </a:r>
                    <a:endParaRPr lang="en-US" sz="900" dirty="0"/>
                  </a:p>
                </p:txBody>
              </p:sp>
              <p:cxnSp>
                <p:nvCxnSpPr>
                  <p:cNvPr id="21" name="Conector recto de flecha 20">
                    <a:extLst>
                      <a:ext uri="{FF2B5EF4-FFF2-40B4-BE49-F238E27FC236}">
                        <a16:creationId xmlns:a16="http://schemas.microsoft.com/office/drawing/2014/main" id="{C826E374-14C3-44D2-B9FE-A4D7E2A032C4}"/>
                      </a:ext>
                    </a:extLst>
                  </p:cNvPr>
                  <p:cNvCxnSpPr/>
                  <p:nvPr/>
                </p:nvCxnSpPr>
                <p:spPr>
                  <a:xfrm>
                    <a:off x="3583420" y="2453640"/>
                    <a:ext cx="0" cy="44386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ángulo 21">
                    <a:extLst>
                      <a:ext uri="{FF2B5EF4-FFF2-40B4-BE49-F238E27FC236}">
                        <a16:creationId xmlns:a16="http://schemas.microsoft.com/office/drawing/2014/main" id="{B5EB0399-99A5-452F-A4C5-259DE370AD8C}"/>
                      </a:ext>
                    </a:extLst>
                  </p:cNvPr>
                  <p:cNvSpPr/>
                  <p:nvPr/>
                </p:nvSpPr>
                <p:spPr>
                  <a:xfrm>
                    <a:off x="5394064" y="2954664"/>
                    <a:ext cx="2647950" cy="373172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Documentos excluidos por estar incompletos (n=8)</a:t>
                    </a:r>
                    <a:endParaRPr lang="en-US" sz="900" dirty="0"/>
                  </a:p>
                </p:txBody>
              </p:sp>
              <p:cxnSp>
                <p:nvCxnSpPr>
                  <p:cNvPr id="20" name="Conector recto de flecha 19">
                    <a:extLst>
                      <a:ext uri="{FF2B5EF4-FFF2-40B4-BE49-F238E27FC236}">
                        <a16:creationId xmlns:a16="http://schemas.microsoft.com/office/drawing/2014/main" id="{30A48A59-D0A6-4CCB-BD8A-E6A3C564886B}"/>
                      </a:ext>
                    </a:extLst>
                  </p:cNvPr>
                  <p:cNvCxnSpPr>
                    <a:cxnSpLocks/>
                    <a:stCxn id="19" idx="3"/>
                  </p:cNvCxnSpPr>
                  <p:nvPr/>
                </p:nvCxnSpPr>
                <p:spPr>
                  <a:xfrm flipV="1">
                    <a:off x="4907396" y="3141251"/>
                    <a:ext cx="486668" cy="1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Rectángulo 26">
                    <a:extLst>
                      <a:ext uri="{FF2B5EF4-FFF2-40B4-BE49-F238E27FC236}">
                        <a16:creationId xmlns:a16="http://schemas.microsoft.com/office/drawing/2014/main" id="{11275FAA-AF65-46FB-893F-48A3DC54010A}"/>
                      </a:ext>
                    </a:extLst>
                  </p:cNvPr>
                  <p:cNvSpPr/>
                  <p:nvPr/>
                </p:nvSpPr>
                <p:spPr>
                  <a:xfrm>
                    <a:off x="2259445" y="3859435"/>
                    <a:ext cx="2647950" cy="548640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Documentos completos evaluados por elegibilidad (n=146)</a:t>
                    </a:r>
                    <a:endParaRPr lang="en-US" sz="900" dirty="0"/>
                  </a:p>
                </p:txBody>
              </p:sp>
              <p:sp>
                <p:nvSpPr>
                  <p:cNvPr id="28" name="Rectángulo 27">
                    <a:extLst>
                      <a:ext uri="{FF2B5EF4-FFF2-40B4-BE49-F238E27FC236}">
                        <a16:creationId xmlns:a16="http://schemas.microsoft.com/office/drawing/2014/main" id="{1308CC17-1BDB-40A3-A501-DE0227C1EDBA}"/>
                      </a:ext>
                    </a:extLst>
                  </p:cNvPr>
                  <p:cNvSpPr/>
                  <p:nvPr/>
                </p:nvSpPr>
                <p:spPr>
                  <a:xfrm>
                    <a:off x="5406266" y="3721746"/>
                    <a:ext cx="2635748" cy="824015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Documentos completos excluidos por ser artículos de revisión y cuerpo del documento en idioma extranjero (n=22)</a:t>
                    </a:r>
                    <a:endParaRPr lang="en-US" sz="900" dirty="0"/>
                  </a:p>
                </p:txBody>
              </p:sp>
              <p:cxnSp>
                <p:nvCxnSpPr>
                  <p:cNvPr id="30" name="Conector recto de flecha 29">
                    <a:extLst>
                      <a:ext uri="{FF2B5EF4-FFF2-40B4-BE49-F238E27FC236}">
                        <a16:creationId xmlns:a16="http://schemas.microsoft.com/office/drawing/2014/main" id="{FB2BD74A-ECB6-4D90-9AD8-FABE05B0BDF2}"/>
                      </a:ext>
                    </a:extLst>
                  </p:cNvPr>
                  <p:cNvCxnSpPr>
                    <a:cxnSpLocks/>
                    <a:stCxn id="27" idx="2"/>
                  </p:cNvCxnSpPr>
                  <p:nvPr/>
                </p:nvCxnSpPr>
                <p:spPr>
                  <a:xfrm>
                    <a:off x="3583420" y="4408075"/>
                    <a:ext cx="0" cy="82401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Rectángulo 30">
                    <a:extLst>
                      <a:ext uri="{FF2B5EF4-FFF2-40B4-BE49-F238E27FC236}">
                        <a16:creationId xmlns:a16="http://schemas.microsoft.com/office/drawing/2014/main" id="{7EC171DB-B3ED-4D5B-894D-316093ED3A60}"/>
                      </a:ext>
                    </a:extLst>
                  </p:cNvPr>
                  <p:cNvSpPr/>
                  <p:nvPr/>
                </p:nvSpPr>
                <p:spPr>
                  <a:xfrm>
                    <a:off x="2259445" y="5232090"/>
                    <a:ext cx="2647950" cy="548640"/>
                  </a:xfrm>
                  <a:prstGeom prst="rect">
                    <a:avLst/>
                  </a:prstGeom>
                  <a:ln w="952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C" sz="900" dirty="0"/>
                      <a:t>Documentos incluidos en el estudio (n=124)</a:t>
                    </a:r>
                    <a:endParaRPr lang="en-US" sz="900" dirty="0"/>
                  </a:p>
                </p:txBody>
              </p:sp>
            </p:grpSp>
            <p:cxnSp>
              <p:nvCxnSpPr>
                <p:cNvPr id="18" name="Conector recto de flecha 17">
                  <a:extLst>
                    <a:ext uri="{FF2B5EF4-FFF2-40B4-BE49-F238E27FC236}">
                      <a16:creationId xmlns:a16="http://schemas.microsoft.com/office/drawing/2014/main" id="{97B1F48A-3996-4ADA-A6C9-3C2F0FD65205}"/>
                    </a:ext>
                  </a:extLst>
                </p:cNvPr>
                <p:cNvCxnSpPr>
                  <a:cxnSpLocks/>
                  <a:stCxn id="7" idx="2"/>
                  <a:endCxn id="15" idx="0"/>
                </p:cNvCxnSpPr>
                <p:nvPr/>
              </p:nvCxnSpPr>
              <p:spPr>
                <a:xfrm>
                  <a:off x="2090359" y="1610842"/>
                  <a:ext cx="0" cy="27995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de flecha 32">
                  <a:extLst>
                    <a:ext uri="{FF2B5EF4-FFF2-40B4-BE49-F238E27FC236}">
                      <a16:creationId xmlns:a16="http://schemas.microsoft.com/office/drawing/2014/main" id="{1BC6344B-AAEA-4D82-B4C8-FC70EE250CFA}"/>
                    </a:ext>
                  </a:extLst>
                </p:cNvPr>
                <p:cNvCxnSpPr/>
                <p:nvPr/>
              </p:nvCxnSpPr>
              <p:spPr>
                <a:xfrm>
                  <a:off x="2073674" y="3430962"/>
                  <a:ext cx="0" cy="4516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Conector recto de flecha 36">
                <a:extLst>
                  <a:ext uri="{FF2B5EF4-FFF2-40B4-BE49-F238E27FC236}">
                    <a16:creationId xmlns:a16="http://schemas.microsoft.com/office/drawing/2014/main" id="{929A31B6-59BE-437E-BC53-C7D4EBF553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3935" y="4166271"/>
                <a:ext cx="380975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54" name="Imagen 53">
            <a:extLst>
              <a:ext uri="{FF2B5EF4-FFF2-40B4-BE49-F238E27FC236}">
                <a16:creationId xmlns:a16="http://schemas.microsoft.com/office/drawing/2014/main" id="{AE60EE64-83D0-4288-9182-EE68FCE38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40" y="1306399"/>
            <a:ext cx="6590846" cy="41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9755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8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C83425F-FF14-49BE-B455-FF83CE43C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83878"/>
              </p:ext>
            </p:extLst>
          </p:nvPr>
        </p:nvGraphicFramePr>
        <p:xfrm>
          <a:off x="601134" y="1506202"/>
          <a:ext cx="4564829" cy="3845595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934087">
                  <a:extLst>
                    <a:ext uri="{9D8B030D-6E8A-4147-A177-3AD203B41FA5}">
                      <a16:colId xmlns:a16="http://schemas.microsoft.com/office/drawing/2014/main" val="65625892"/>
                    </a:ext>
                  </a:extLst>
                </a:gridCol>
                <a:gridCol w="850365">
                  <a:extLst>
                    <a:ext uri="{9D8B030D-6E8A-4147-A177-3AD203B41FA5}">
                      <a16:colId xmlns:a16="http://schemas.microsoft.com/office/drawing/2014/main" val="4088765547"/>
                    </a:ext>
                  </a:extLst>
                </a:gridCol>
                <a:gridCol w="981695">
                  <a:extLst>
                    <a:ext uri="{9D8B030D-6E8A-4147-A177-3AD203B41FA5}">
                      <a16:colId xmlns:a16="http://schemas.microsoft.com/office/drawing/2014/main" val="4155634144"/>
                    </a:ext>
                  </a:extLst>
                </a:gridCol>
                <a:gridCol w="737641">
                  <a:extLst>
                    <a:ext uri="{9D8B030D-6E8A-4147-A177-3AD203B41FA5}">
                      <a16:colId xmlns:a16="http://schemas.microsoft.com/office/drawing/2014/main" val="206559962"/>
                    </a:ext>
                  </a:extLst>
                </a:gridCol>
                <a:gridCol w="1061041">
                  <a:extLst>
                    <a:ext uri="{9D8B030D-6E8A-4147-A177-3AD203B41FA5}">
                      <a16:colId xmlns:a16="http://schemas.microsoft.com/office/drawing/2014/main" val="2347420308"/>
                    </a:ext>
                  </a:extLst>
                </a:gridCol>
              </a:tblGrid>
              <a:tr h="624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Países de publicación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Frecuencia absoluta (fi)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absoluta acumulada (Fi)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Frecuencia relativa (ni)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relativa acumulada (Ni)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77251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India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54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71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0,370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0,486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386523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Irán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81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0,116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0,555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171595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Egipto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90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0,068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0,616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026180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Brasil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103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0,062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0,705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982725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Perú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111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0,089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0,760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685451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Irak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118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0,055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0,808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77795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Pakistán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123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0,048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0,842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159321"/>
                  </a:ext>
                </a:extLst>
              </a:tr>
              <a:tr h="1602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Arabia saudita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127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0,034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0,870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84173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Kuwait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0,027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0,897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919889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Zimbabue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0,027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0,911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975327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Etiopía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0,918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90820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Nigeria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0,945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641690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Ecuador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0,027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0,952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159042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Jamaica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0,959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970012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Canadá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0,966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170512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China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0,973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084726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Filipinas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0,979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6510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Panamá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0,986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82265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Sudán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0,993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90050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México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1,000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805765"/>
                  </a:ext>
                </a:extLst>
              </a:tr>
              <a:tr h="1530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Tailandia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4856" marR="54856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471861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DED7C079-C5E0-4947-BAC0-BFCC52E533E3}"/>
              </a:ext>
            </a:extLst>
          </p:cNvPr>
          <p:cNvSpPr txBox="1"/>
          <p:nvPr/>
        </p:nvSpPr>
        <p:spPr>
          <a:xfrm>
            <a:off x="3611034" y="795978"/>
            <a:ext cx="4241800" cy="298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C" sz="1000" dirty="0">
                <a:effectLst/>
              </a:rPr>
              <a:t>Cantidad de estudios publicados en Ecuador y en países del extranjero</a:t>
            </a:r>
            <a:endParaRPr lang="en-U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D88B77B-7342-4A80-9AF9-E438EBFF9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6" y="1911660"/>
            <a:ext cx="6898276" cy="303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9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6 CuadroTexto">
            <a:extLst>
              <a:ext uri="{FF2B5EF4-FFF2-40B4-BE49-F238E27FC236}">
                <a16:creationId xmlns:a16="http://schemas.microsoft.com/office/drawing/2014/main" id="{F566EF1B-D7E0-4BD3-8D22-E406A2CA6C2E}"/>
              </a:ext>
            </a:extLst>
          </p:cNvPr>
          <p:cNvSpPr txBox="1"/>
          <p:nvPr/>
        </p:nvSpPr>
        <p:spPr>
          <a:xfrm>
            <a:off x="161751" y="97554"/>
            <a:ext cx="589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RESULTADOS Y DISCUSIÓN</a:t>
            </a:r>
            <a:endParaRPr lang="es-EC" sz="3200" b="1" dirty="0"/>
          </a:p>
        </p:txBody>
      </p:sp>
      <p:pic>
        <p:nvPicPr>
          <p:cNvPr id="50" name="Picture 3" descr="C:\Users\tpaez\Pictures\IMAGENES ESPE\LOGO UNIVERSIDAD FUERZAS ARMADAS.jpg">
            <a:extLst>
              <a:ext uri="{FF2B5EF4-FFF2-40B4-BE49-F238E27FC236}">
                <a16:creationId xmlns:a16="http://schemas.microsoft.com/office/drawing/2014/main" id="{E23AAB52-2299-48E2-AAA1-F9A0A609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030" y="6010177"/>
            <a:ext cx="3257006" cy="5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22 CuadroTexto">
            <a:extLst>
              <a:ext uri="{FF2B5EF4-FFF2-40B4-BE49-F238E27FC236}">
                <a16:creationId xmlns:a16="http://schemas.microsoft.com/office/drawing/2014/main" id="{361B1F5A-0BBB-4EB7-9A87-E112DEE97E56}"/>
              </a:ext>
            </a:extLst>
          </p:cNvPr>
          <p:cNvSpPr txBox="1"/>
          <p:nvPr/>
        </p:nvSpPr>
        <p:spPr>
          <a:xfrm>
            <a:off x="11775658" y="6488668"/>
            <a:ext cx="39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9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D39FF68-2BEB-4D12-861F-A7F839627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514852"/>
              </p:ext>
            </p:extLst>
          </p:nvPr>
        </p:nvGraphicFramePr>
        <p:xfrm>
          <a:off x="7477498" y="1565930"/>
          <a:ext cx="4181102" cy="372613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710260">
                  <a:extLst>
                    <a:ext uri="{9D8B030D-6E8A-4147-A177-3AD203B41FA5}">
                      <a16:colId xmlns:a16="http://schemas.microsoft.com/office/drawing/2014/main" val="3306926593"/>
                    </a:ext>
                  </a:extLst>
                </a:gridCol>
                <a:gridCol w="739874">
                  <a:extLst>
                    <a:ext uri="{9D8B030D-6E8A-4147-A177-3AD203B41FA5}">
                      <a16:colId xmlns:a16="http://schemas.microsoft.com/office/drawing/2014/main" val="3930763260"/>
                    </a:ext>
                  </a:extLst>
                </a:gridCol>
                <a:gridCol w="1141153">
                  <a:extLst>
                    <a:ext uri="{9D8B030D-6E8A-4147-A177-3AD203B41FA5}">
                      <a16:colId xmlns:a16="http://schemas.microsoft.com/office/drawing/2014/main" val="1558436803"/>
                    </a:ext>
                  </a:extLst>
                </a:gridCol>
                <a:gridCol w="680150">
                  <a:extLst>
                    <a:ext uri="{9D8B030D-6E8A-4147-A177-3AD203B41FA5}">
                      <a16:colId xmlns:a16="http://schemas.microsoft.com/office/drawing/2014/main" val="681249758"/>
                    </a:ext>
                  </a:extLst>
                </a:gridCol>
                <a:gridCol w="909665">
                  <a:extLst>
                    <a:ext uri="{9D8B030D-6E8A-4147-A177-3AD203B41FA5}">
                      <a16:colId xmlns:a16="http://schemas.microsoft.com/office/drawing/2014/main" val="1924135531"/>
                    </a:ext>
                  </a:extLst>
                </a:gridCol>
              </a:tblGrid>
              <a:tr h="4784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Año de publicación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absoluta (fi)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absoluta acumulada (Fi)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Frecuencia relativa (ni)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Frecuencia relativa acumulada (Ni)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845388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1984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94134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1989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4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0,029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837338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0,036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77647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0,043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878274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0,058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996030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0,072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26362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0,080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252186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0,007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0,094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146762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0,130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544085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2009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0,036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0,167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633185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34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0,036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0,246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395368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36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0,080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0,261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534894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47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0,341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856643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55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0,080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0,399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176237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73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0,058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0,529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366916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86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0,130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0,623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658946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93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0,094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0,674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445446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101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0,051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0,732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99174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115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0,058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0,833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019511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2019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132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0,101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0,957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617156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2020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17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146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0,123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1,058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505413"/>
                  </a:ext>
                </a:extLst>
              </a:tr>
              <a:tr h="147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2021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>
                          <a:effectLst/>
                          <a:latin typeface="+mn-lt"/>
                        </a:rPr>
                        <a:t>14</a:t>
                      </a:r>
                      <a:endParaRPr lang="en-US" sz="7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700" dirty="0">
                          <a:effectLst/>
                          <a:latin typeface="+mn-lt"/>
                        </a:rPr>
                        <a:t>0,101</a:t>
                      </a:r>
                      <a:endParaRPr lang="en-US" sz="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7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6688" marR="46688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40143"/>
                  </a:ext>
                </a:extLst>
              </a:tr>
            </a:tbl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64AC8D3B-C0F9-42B3-B673-E455433065C3}"/>
              </a:ext>
            </a:extLst>
          </p:cNvPr>
          <p:cNvSpPr txBox="1"/>
          <p:nvPr/>
        </p:nvSpPr>
        <p:spPr>
          <a:xfrm>
            <a:off x="4231679" y="899777"/>
            <a:ext cx="3652291" cy="298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s-EC" sz="1000" dirty="0">
                <a:effectLst/>
              </a:rPr>
              <a:t>Cantidad de estudios publicados en el período 1981 a 2021</a:t>
            </a:r>
            <a:endParaRPr lang="en-US" sz="1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FF7CFF-828A-493D-8858-DADAD8DAA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0" y="2070274"/>
            <a:ext cx="6963422" cy="27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514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C45B1013-B598-4124-9C79-1098E0EAC04A}" vid="{DF071545-E97D-4959-8067-A5E4AE6F62BF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14803</TotalTime>
  <Words>3391</Words>
  <Application>Microsoft Office PowerPoint</Application>
  <PresentationFormat>Panorámica</PresentationFormat>
  <Paragraphs>794</Paragraphs>
  <Slides>25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Arial</vt:lpstr>
      <vt:lpstr>Calibri</vt:lpstr>
      <vt:lpstr>Cambria Math</vt:lpstr>
      <vt:lpstr>Tema1</vt:lpstr>
      <vt:lpstr>Contents Slide Master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Capacitaciones</cp:lastModifiedBy>
  <cp:revision>332</cp:revision>
  <dcterms:created xsi:type="dcterms:W3CDTF">2017-05-30T03:29:54Z</dcterms:created>
  <dcterms:modified xsi:type="dcterms:W3CDTF">2022-02-18T19:07:44Z</dcterms:modified>
</cp:coreProperties>
</file>