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7"/>
  </p:notesMasterIdLst>
  <p:handoutMasterIdLst>
    <p:handoutMasterId r:id="rId28"/>
  </p:handoutMasterIdLst>
  <p:sldIdLst>
    <p:sldId id="259" r:id="rId2"/>
    <p:sldId id="262" r:id="rId3"/>
    <p:sldId id="284" r:id="rId4"/>
    <p:sldId id="285" r:id="rId5"/>
    <p:sldId id="266" r:id="rId6"/>
    <p:sldId id="286" r:id="rId7"/>
    <p:sldId id="287" r:id="rId8"/>
    <p:sldId id="291" r:id="rId9"/>
    <p:sldId id="263" r:id="rId10"/>
    <p:sldId id="288" r:id="rId11"/>
    <p:sldId id="289" r:id="rId12"/>
    <p:sldId id="290" r:id="rId13"/>
    <p:sldId id="292" r:id="rId14"/>
    <p:sldId id="264" r:id="rId15"/>
    <p:sldId id="293" r:id="rId16"/>
    <p:sldId id="294" r:id="rId17"/>
    <p:sldId id="295" r:id="rId18"/>
    <p:sldId id="261" r:id="rId19"/>
    <p:sldId id="296" r:id="rId20"/>
    <p:sldId id="297" r:id="rId21"/>
    <p:sldId id="298" r:id="rId22"/>
    <p:sldId id="299" r:id="rId23"/>
    <p:sldId id="300" r:id="rId24"/>
    <p:sldId id="302" r:id="rId25"/>
    <p:sldId id="283" r:id="rId26"/>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07" autoAdjust="0"/>
  </p:normalViewPr>
  <p:slideViewPr>
    <p:cSldViewPr snapToGrid="0">
      <p:cViewPr>
        <p:scale>
          <a:sx n="60" d="100"/>
          <a:sy n="60" d="100"/>
        </p:scale>
        <p:origin x="1550" y="840"/>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27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tsy\Downloads\TABULACI&#211;N%20DE%20ENCUEST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etsy\Downloads\TABULACI&#211;N%20DE%20ENCUEST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etsy\Downloads\TABULACI&#211;N%20DE%20ENCUEST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etsy\Downloads\TABULACI&#211;N%20DE%20ENCUESTA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SUFICIENCIA-DIFICULTAD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'Q4'!$E$18</c:f>
              <c:strCache>
                <c:ptCount val="1"/>
                <c:pt idx="0">
                  <c:v>DIFICULTAD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0">
                <a:spAutoFit/>
              </a:bodyPr>
              <a:lstStyle/>
              <a:p>
                <a:pPr algn="ct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trendline>
            <c:spPr>
              <a:ln w="19050" cap="rnd">
                <a:solidFill>
                  <a:schemeClr val="accent1"/>
                </a:solidFill>
                <a:prstDash val="sysDot"/>
              </a:ln>
              <a:effectLst/>
            </c:spPr>
            <c:trendlineType val="linear"/>
            <c:forward val="2"/>
            <c:dispRSqr val="0"/>
            <c:dispEq val="0"/>
          </c:trendline>
          <c:trendline>
            <c:spPr>
              <a:ln w="19050" cap="rnd">
                <a:solidFill>
                  <a:schemeClr val="accent1"/>
                </a:solidFill>
                <a:prstDash val="sysDot"/>
              </a:ln>
              <a:effectLst/>
            </c:spPr>
            <c:trendlineType val="linear"/>
            <c:forward val="2"/>
            <c:dispRSqr val="0"/>
            <c:dispEq val="0"/>
          </c:trendline>
          <c:errBars>
            <c:errDir val="x"/>
            <c:errBarType val="both"/>
            <c:errValType val="percentage"/>
            <c:noEndCap val="0"/>
            <c:val val="5"/>
            <c:spPr>
              <a:noFill/>
              <a:ln w="9525" cap="flat" cmpd="sng" algn="ctr">
                <a:solidFill>
                  <a:schemeClr val="tx1">
                    <a:lumMod val="65000"/>
                    <a:lumOff val="35000"/>
                  </a:schemeClr>
                </a:solidFill>
                <a:round/>
              </a:ln>
              <a:effectLst/>
            </c:spPr>
          </c:errBars>
          <c:errBars>
            <c:errDir val="y"/>
            <c:errBarType val="both"/>
            <c:errValType val="percentage"/>
            <c:noEndCap val="0"/>
            <c:val val="5"/>
            <c:spPr>
              <a:noFill/>
              <a:ln w="9525" cap="flat" cmpd="sng" algn="ctr">
                <a:solidFill>
                  <a:schemeClr val="tx1">
                    <a:lumMod val="65000"/>
                    <a:lumOff val="35000"/>
                  </a:schemeClr>
                </a:solidFill>
                <a:round/>
              </a:ln>
              <a:effectLst/>
            </c:spPr>
          </c:errBars>
          <c:xVal>
            <c:numRef>
              <c:f>'Q4'!$D$19:$D$23</c:f>
              <c:numCache>
                <c:formatCode>General</c:formatCode>
                <c:ptCount val="5"/>
                <c:pt idx="0">
                  <c:v>7</c:v>
                </c:pt>
                <c:pt idx="1">
                  <c:v>3</c:v>
                </c:pt>
                <c:pt idx="2">
                  <c:v>3</c:v>
                </c:pt>
                <c:pt idx="3">
                  <c:v>0</c:v>
                </c:pt>
                <c:pt idx="4">
                  <c:v>0</c:v>
                </c:pt>
              </c:numCache>
            </c:numRef>
          </c:xVal>
          <c:yVal>
            <c:numRef>
              <c:f>'Q4'!$E$19:$E$23</c:f>
              <c:numCache>
                <c:formatCode>General</c:formatCode>
                <c:ptCount val="5"/>
                <c:pt idx="0">
                  <c:v>2</c:v>
                </c:pt>
                <c:pt idx="1">
                  <c:v>1</c:v>
                </c:pt>
                <c:pt idx="2">
                  <c:v>4</c:v>
                </c:pt>
                <c:pt idx="3">
                  <c:v>0</c:v>
                </c:pt>
                <c:pt idx="4">
                  <c:v>6</c:v>
                </c:pt>
              </c:numCache>
            </c:numRef>
          </c:yVal>
          <c:smooth val="1"/>
          <c:extLst>
            <c:ext xmlns:c16="http://schemas.microsoft.com/office/drawing/2014/chart" uri="{C3380CC4-5D6E-409C-BE32-E72D297353CC}">
              <c16:uniqueId val="{00000002-4244-4D21-9F66-CE07DEBD0EB7}"/>
            </c:ext>
          </c:extLst>
        </c:ser>
        <c:dLbls>
          <c:dLblPos val="t"/>
          <c:showLegendKey val="0"/>
          <c:showVal val="1"/>
          <c:showCatName val="0"/>
          <c:showSerName val="0"/>
          <c:showPercent val="0"/>
          <c:showBubbleSize val="0"/>
        </c:dLbls>
        <c:axId val="-1707949600"/>
        <c:axId val="-1707943616"/>
      </c:scatterChart>
      <c:valAx>
        <c:axId val="-1707949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SUFICIENCIA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7943616"/>
        <c:crosses val="autoZero"/>
        <c:crossBetween val="midCat"/>
      </c:valAx>
      <c:valAx>
        <c:axId val="-1707943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DIFICULTAD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79496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'Q6'!$B$19</c:f>
              <c:strCache>
                <c:ptCount val="1"/>
                <c:pt idx="0">
                  <c:v>CHECK IN-OUT</c:v>
                </c:pt>
              </c:strCache>
            </c:strRef>
          </c:tx>
          <c:spPr>
            <a:solidFill>
              <a:schemeClr val="accent1"/>
            </a:solidFill>
            <a:ln>
              <a:noFill/>
            </a:ln>
            <a:effectLst/>
          </c:spPr>
          <c:invertIfNegative val="0"/>
          <c:cat>
            <c:strRef>
              <c:f>'Q6'!$C$18:$H$18</c:f>
              <c:strCache>
                <c:ptCount val="6"/>
                <c:pt idx="1">
                  <c:v>MÁS IMPORTANTE</c:v>
                </c:pt>
                <c:pt idx="2">
                  <c:v>IMPORTANTE</c:v>
                </c:pt>
                <c:pt idx="3">
                  <c:v>MÁS O MENOS IMPORTANTE</c:v>
                </c:pt>
                <c:pt idx="4">
                  <c:v>POCO IMPORTANTE</c:v>
                </c:pt>
                <c:pt idx="5">
                  <c:v>MENOS IMPORTANTE</c:v>
                </c:pt>
              </c:strCache>
            </c:strRef>
          </c:cat>
          <c:val>
            <c:numRef>
              <c:f>'Q6'!$C$19:$H$19</c:f>
              <c:numCache>
                <c:formatCode>General</c:formatCode>
                <c:ptCount val="6"/>
                <c:pt idx="1">
                  <c:v>5</c:v>
                </c:pt>
                <c:pt idx="2">
                  <c:v>2</c:v>
                </c:pt>
                <c:pt idx="3">
                  <c:v>1</c:v>
                </c:pt>
                <c:pt idx="4">
                  <c:v>2</c:v>
                </c:pt>
                <c:pt idx="5">
                  <c:v>3</c:v>
                </c:pt>
              </c:numCache>
            </c:numRef>
          </c:val>
          <c:extLst>
            <c:ext xmlns:c16="http://schemas.microsoft.com/office/drawing/2014/chart" uri="{C3380CC4-5D6E-409C-BE32-E72D297353CC}">
              <c16:uniqueId val="{00000000-0631-46B8-8A8C-A0BF83C12F3C}"/>
            </c:ext>
          </c:extLst>
        </c:ser>
        <c:ser>
          <c:idx val="1"/>
          <c:order val="1"/>
          <c:tx>
            <c:strRef>
              <c:f>'Q6'!$B$20</c:f>
              <c:strCache>
                <c:ptCount val="1"/>
                <c:pt idx="0">
                  <c:v>REGISTRO DE HUESPEDES</c:v>
                </c:pt>
              </c:strCache>
            </c:strRef>
          </c:tx>
          <c:spPr>
            <a:solidFill>
              <a:schemeClr val="accent2"/>
            </a:solidFill>
            <a:ln>
              <a:noFill/>
            </a:ln>
            <a:effectLst/>
          </c:spPr>
          <c:invertIfNegative val="0"/>
          <c:cat>
            <c:strRef>
              <c:f>'Q6'!$C$18:$H$18</c:f>
              <c:strCache>
                <c:ptCount val="6"/>
                <c:pt idx="1">
                  <c:v>MÁS IMPORTANTE</c:v>
                </c:pt>
                <c:pt idx="2">
                  <c:v>IMPORTANTE</c:v>
                </c:pt>
                <c:pt idx="3">
                  <c:v>MÁS O MENOS IMPORTANTE</c:v>
                </c:pt>
                <c:pt idx="4">
                  <c:v>POCO IMPORTANTE</c:v>
                </c:pt>
                <c:pt idx="5">
                  <c:v>MENOS IMPORTANTE</c:v>
                </c:pt>
              </c:strCache>
            </c:strRef>
          </c:cat>
          <c:val>
            <c:numRef>
              <c:f>'Q6'!$C$20:$H$20</c:f>
              <c:numCache>
                <c:formatCode>General</c:formatCode>
                <c:ptCount val="6"/>
                <c:pt idx="1">
                  <c:v>1</c:v>
                </c:pt>
                <c:pt idx="2">
                  <c:v>9</c:v>
                </c:pt>
                <c:pt idx="3">
                  <c:v>2</c:v>
                </c:pt>
                <c:pt idx="4">
                  <c:v>1</c:v>
                </c:pt>
                <c:pt idx="5">
                  <c:v>0</c:v>
                </c:pt>
              </c:numCache>
            </c:numRef>
          </c:val>
          <c:extLst>
            <c:ext xmlns:c16="http://schemas.microsoft.com/office/drawing/2014/chart" uri="{C3380CC4-5D6E-409C-BE32-E72D297353CC}">
              <c16:uniqueId val="{00000001-0631-46B8-8A8C-A0BF83C12F3C}"/>
            </c:ext>
          </c:extLst>
        </c:ser>
        <c:ser>
          <c:idx val="2"/>
          <c:order val="2"/>
          <c:tx>
            <c:strRef>
              <c:f>'Q6'!$B$21</c:f>
              <c:strCache>
                <c:ptCount val="1"/>
                <c:pt idx="0">
                  <c:v>OCUPACIÓN Y DISPONIBILIDAD</c:v>
                </c:pt>
              </c:strCache>
            </c:strRef>
          </c:tx>
          <c:spPr>
            <a:solidFill>
              <a:schemeClr val="accent3"/>
            </a:solidFill>
            <a:ln>
              <a:noFill/>
            </a:ln>
            <a:effectLst/>
          </c:spPr>
          <c:invertIfNegative val="0"/>
          <c:cat>
            <c:strRef>
              <c:f>'Q6'!$C$18:$H$18</c:f>
              <c:strCache>
                <c:ptCount val="6"/>
                <c:pt idx="1">
                  <c:v>MÁS IMPORTANTE</c:v>
                </c:pt>
                <c:pt idx="2">
                  <c:v>IMPORTANTE</c:v>
                </c:pt>
                <c:pt idx="3">
                  <c:v>MÁS O MENOS IMPORTANTE</c:v>
                </c:pt>
                <c:pt idx="4">
                  <c:v>POCO IMPORTANTE</c:v>
                </c:pt>
                <c:pt idx="5">
                  <c:v>MENOS IMPORTANTE</c:v>
                </c:pt>
              </c:strCache>
            </c:strRef>
          </c:cat>
          <c:val>
            <c:numRef>
              <c:f>'Q6'!$C$21:$H$21</c:f>
              <c:numCache>
                <c:formatCode>General</c:formatCode>
                <c:ptCount val="6"/>
                <c:pt idx="1">
                  <c:v>3</c:v>
                </c:pt>
                <c:pt idx="2">
                  <c:v>1</c:v>
                </c:pt>
                <c:pt idx="3">
                  <c:v>5</c:v>
                </c:pt>
                <c:pt idx="4">
                  <c:v>4</c:v>
                </c:pt>
                <c:pt idx="5">
                  <c:v>0</c:v>
                </c:pt>
              </c:numCache>
            </c:numRef>
          </c:val>
          <c:extLst>
            <c:ext xmlns:c16="http://schemas.microsoft.com/office/drawing/2014/chart" uri="{C3380CC4-5D6E-409C-BE32-E72D297353CC}">
              <c16:uniqueId val="{00000002-0631-46B8-8A8C-A0BF83C12F3C}"/>
            </c:ext>
          </c:extLst>
        </c:ser>
        <c:ser>
          <c:idx val="3"/>
          <c:order val="3"/>
          <c:tx>
            <c:strRef>
              <c:f>'Q6'!$B$22</c:f>
              <c:strCache>
                <c:ptCount val="1"/>
                <c:pt idx="0">
                  <c:v>DISTRIBUCIÓN DE ACTIVIDADES</c:v>
                </c:pt>
              </c:strCache>
            </c:strRef>
          </c:tx>
          <c:spPr>
            <a:solidFill>
              <a:schemeClr val="accent4"/>
            </a:solidFill>
            <a:ln>
              <a:noFill/>
            </a:ln>
            <a:effectLst/>
          </c:spPr>
          <c:invertIfNegative val="0"/>
          <c:cat>
            <c:strRef>
              <c:f>'Q6'!$C$18:$H$18</c:f>
              <c:strCache>
                <c:ptCount val="6"/>
                <c:pt idx="1">
                  <c:v>MÁS IMPORTANTE</c:v>
                </c:pt>
                <c:pt idx="2">
                  <c:v>IMPORTANTE</c:v>
                </c:pt>
                <c:pt idx="3">
                  <c:v>MÁS O MENOS IMPORTANTE</c:v>
                </c:pt>
                <c:pt idx="4">
                  <c:v>POCO IMPORTANTE</c:v>
                </c:pt>
                <c:pt idx="5">
                  <c:v>MENOS IMPORTANTE</c:v>
                </c:pt>
              </c:strCache>
            </c:strRef>
          </c:cat>
          <c:val>
            <c:numRef>
              <c:f>'Q6'!$C$22:$H$22</c:f>
              <c:numCache>
                <c:formatCode>General</c:formatCode>
                <c:ptCount val="6"/>
                <c:pt idx="1">
                  <c:v>0</c:v>
                </c:pt>
                <c:pt idx="2">
                  <c:v>0</c:v>
                </c:pt>
                <c:pt idx="3">
                  <c:v>5</c:v>
                </c:pt>
                <c:pt idx="4">
                  <c:v>4</c:v>
                </c:pt>
                <c:pt idx="5">
                  <c:v>4</c:v>
                </c:pt>
              </c:numCache>
            </c:numRef>
          </c:val>
          <c:extLst>
            <c:ext xmlns:c16="http://schemas.microsoft.com/office/drawing/2014/chart" uri="{C3380CC4-5D6E-409C-BE32-E72D297353CC}">
              <c16:uniqueId val="{00000003-0631-46B8-8A8C-A0BF83C12F3C}"/>
            </c:ext>
          </c:extLst>
        </c:ser>
        <c:ser>
          <c:idx val="4"/>
          <c:order val="4"/>
          <c:tx>
            <c:strRef>
              <c:f>'Q6'!$B$23</c:f>
              <c:strCache>
                <c:ptCount val="1"/>
                <c:pt idx="0">
                  <c:v>CONTABILIDAD</c:v>
                </c:pt>
              </c:strCache>
            </c:strRef>
          </c:tx>
          <c:spPr>
            <a:solidFill>
              <a:schemeClr val="accent5"/>
            </a:solidFill>
            <a:ln>
              <a:noFill/>
            </a:ln>
            <a:effectLst/>
          </c:spPr>
          <c:invertIfNegative val="0"/>
          <c:cat>
            <c:strRef>
              <c:f>'Q6'!$C$18:$H$18</c:f>
              <c:strCache>
                <c:ptCount val="6"/>
                <c:pt idx="1">
                  <c:v>MÁS IMPORTANTE</c:v>
                </c:pt>
                <c:pt idx="2">
                  <c:v>IMPORTANTE</c:v>
                </c:pt>
                <c:pt idx="3">
                  <c:v>MÁS O MENOS IMPORTANTE</c:v>
                </c:pt>
                <c:pt idx="4">
                  <c:v>POCO IMPORTANTE</c:v>
                </c:pt>
                <c:pt idx="5">
                  <c:v>MENOS IMPORTANTE</c:v>
                </c:pt>
              </c:strCache>
            </c:strRef>
          </c:cat>
          <c:val>
            <c:numRef>
              <c:f>'Q6'!$C$23:$H$23</c:f>
              <c:numCache>
                <c:formatCode>General</c:formatCode>
                <c:ptCount val="6"/>
                <c:pt idx="1">
                  <c:v>4</c:v>
                </c:pt>
                <c:pt idx="2">
                  <c:v>1</c:v>
                </c:pt>
                <c:pt idx="3">
                  <c:v>0</c:v>
                </c:pt>
                <c:pt idx="4">
                  <c:v>2</c:v>
                </c:pt>
                <c:pt idx="5">
                  <c:v>6</c:v>
                </c:pt>
              </c:numCache>
            </c:numRef>
          </c:val>
          <c:extLst>
            <c:ext xmlns:c16="http://schemas.microsoft.com/office/drawing/2014/chart" uri="{C3380CC4-5D6E-409C-BE32-E72D297353CC}">
              <c16:uniqueId val="{00000004-0631-46B8-8A8C-A0BF83C12F3C}"/>
            </c:ext>
          </c:extLst>
        </c:ser>
        <c:dLbls>
          <c:showLegendKey val="0"/>
          <c:showVal val="0"/>
          <c:showCatName val="0"/>
          <c:showSerName val="0"/>
          <c:showPercent val="0"/>
          <c:showBubbleSize val="0"/>
        </c:dLbls>
        <c:gapWidth val="182"/>
        <c:axId val="-1707938176"/>
        <c:axId val="-1707950688"/>
      </c:barChart>
      <c:catAx>
        <c:axId val="-1707938176"/>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NIVEL DE IMPORTANCIA</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07950688"/>
        <c:crosses val="autoZero"/>
        <c:auto val="1"/>
        <c:lblAlgn val="ctr"/>
        <c:lblOffset val="100"/>
        <c:noMultiLvlLbl val="0"/>
      </c:catAx>
      <c:valAx>
        <c:axId val="-17079506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NIVEL</a:t>
                </a:r>
                <a:r>
                  <a:rPr lang="en-US" b="1" baseline="0"/>
                  <a:t> DE PRIORIDAD</a:t>
                </a:r>
                <a:endParaRPr lang="en-US" b="1"/>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7938176"/>
        <c:crosses val="autoZero"/>
        <c:crossBetween val="between"/>
      </c:valAx>
      <c:spPr>
        <a:noFill/>
        <a:ln>
          <a:noFill/>
        </a:ln>
        <a:effectLst/>
      </c:spPr>
    </c:plotArea>
    <c:legend>
      <c:legendPos val="l"/>
      <c:layout>
        <c:manualLayout>
          <c:xMode val="edge"/>
          <c:yMode val="edge"/>
          <c:x val="1.4084530812548169E-2"/>
          <c:y val="0.18766868875827986"/>
          <c:w val="0.24818583416509557"/>
          <c:h val="0.5325285232203117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70C0"/>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1-C678-45FE-8691-466EA6248926}"/>
              </c:ext>
            </c:extLst>
          </c:dPt>
          <c:dPt>
            <c:idx val="1"/>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3-C678-45FE-8691-466EA6248926}"/>
              </c:ext>
            </c:extLst>
          </c:dPt>
          <c:dPt>
            <c:idx val="2"/>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5-C678-45FE-8691-466EA624892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'Q11'!$D$3:$H$3</c:f>
              <c:strCache>
                <c:ptCount val="5"/>
                <c:pt idx="0">
                  <c:v>TOTALMENTE DE ACUERDO</c:v>
                </c:pt>
                <c:pt idx="1">
                  <c:v>MUY DE ACUERDO</c:v>
                </c:pt>
                <c:pt idx="2">
                  <c:v>DE ACUERDO</c:v>
                </c:pt>
                <c:pt idx="3">
                  <c:v>POCO DE ACUERDO</c:v>
                </c:pt>
                <c:pt idx="4">
                  <c:v>EN DESACUERDO</c:v>
                </c:pt>
              </c:strCache>
            </c:strRef>
          </c:cat>
          <c:val>
            <c:numRef>
              <c:f>'Q11'!$D$17:$H$17</c:f>
              <c:numCache>
                <c:formatCode>General</c:formatCode>
                <c:ptCount val="5"/>
                <c:pt idx="0">
                  <c:v>5</c:v>
                </c:pt>
                <c:pt idx="1">
                  <c:v>4</c:v>
                </c:pt>
                <c:pt idx="2">
                  <c:v>4</c:v>
                </c:pt>
                <c:pt idx="3">
                  <c:v>0</c:v>
                </c:pt>
                <c:pt idx="4">
                  <c:v>0</c:v>
                </c:pt>
              </c:numCache>
            </c:numRef>
          </c:val>
          <c:extLst>
            <c:ext xmlns:c16="http://schemas.microsoft.com/office/drawing/2014/chart" uri="{C3380CC4-5D6E-409C-BE32-E72D297353CC}">
              <c16:uniqueId val="{00000006-C678-45FE-8691-466EA6248926}"/>
            </c:ext>
          </c:extLst>
        </c:ser>
        <c:dLbls>
          <c:dLblPos val="outEnd"/>
          <c:showLegendKey val="0"/>
          <c:showVal val="1"/>
          <c:showCatName val="0"/>
          <c:showSerName val="0"/>
          <c:showPercent val="0"/>
          <c:showBubbleSize val="0"/>
        </c:dLbls>
        <c:gapWidth val="182"/>
        <c:axId val="-1707945792"/>
        <c:axId val="-1707939264"/>
      </c:barChart>
      <c:catAx>
        <c:axId val="-17079457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7939264"/>
        <c:crosses val="autoZero"/>
        <c:auto val="1"/>
        <c:lblAlgn val="ctr"/>
        <c:lblOffset val="100"/>
        <c:noMultiLvlLbl val="0"/>
      </c:catAx>
      <c:valAx>
        <c:axId val="-17079392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7945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8B16-494D-8B7F-6843D9E4C98B}"/>
              </c:ext>
            </c:extLst>
          </c:dPt>
          <c:dPt>
            <c:idx val="1"/>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3-8B16-494D-8B7F-6843D9E4C98B}"/>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8B16-494D-8B7F-6843D9E4C98B}"/>
              </c:ext>
            </c:extLst>
          </c:dPt>
          <c:dPt>
            <c:idx val="3"/>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7-8B16-494D-8B7F-6843D9E4C98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'Q13'!$D$3:$H$3</c:f>
              <c:strCache>
                <c:ptCount val="5"/>
                <c:pt idx="0">
                  <c:v>TOTALMENTE INTERESADO</c:v>
                </c:pt>
                <c:pt idx="1">
                  <c:v>MUY INTERESADO</c:v>
                </c:pt>
                <c:pt idx="2">
                  <c:v>INTERESADO</c:v>
                </c:pt>
                <c:pt idx="3">
                  <c:v>POCO INTERESADO</c:v>
                </c:pt>
                <c:pt idx="4">
                  <c:v>NADA INTERESADO</c:v>
                </c:pt>
              </c:strCache>
            </c:strRef>
          </c:cat>
          <c:val>
            <c:numRef>
              <c:f>'Q13'!$D$17:$H$17</c:f>
              <c:numCache>
                <c:formatCode>General</c:formatCode>
                <c:ptCount val="5"/>
                <c:pt idx="0">
                  <c:v>7</c:v>
                </c:pt>
                <c:pt idx="1">
                  <c:v>4</c:v>
                </c:pt>
                <c:pt idx="2">
                  <c:v>1</c:v>
                </c:pt>
                <c:pt idx="3">
                  <c:v>1</c:v>
                </c:pt>
                <c:pt idx="4">
                  <c:v>0</c:v>
                </c:pt>
              </c:numCache>
            </c:numRef>
          </c:val>
          <c:extLst>
            <c:ext xmlns:c16="http://schemas.microsoft.com/office/drawing/2014/chart" uri="{C3380CC4-5D6E-409C-BE32-E72D297353CC}">
              <c16:uniqueId val="{00000008-8B16-494D-8B7F-6843D9E4C98B}"/>
            </c:ext>
          </c:extLst>
        </c:ser>
        <c:dLbls>
          <c:dLblPos val="outEnd"/>
          <c:showLegendKey val="0"/>
          <c:showVal val="1"/>
          <c:showCatName val="0"/>
          <c:showSerName val="0"/>
          <c:showPercent val="0"/>
          <c:showBubbleSize val="0"/>
        </c:dLbls>
        <c:gapWidth val="182"/>
        <c:axId val="-1583399904"/>
        <c:axId val="-1583410240"/>
      </c:barChart>
      <c:catAx>
        <c:axId val="-1583399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3410240"/>
        <c:crosses val="autoZero"/>
        <c:auto val="1"/>
        <c:lblAlgn val="ctr"/>
        <c:lblOffset val="100"/>
        <c:noMultiLvlLbl val="0"/>
      </c:catAx>
      <c:valAx>
        <c:axId val="-15834102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3399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D92E76-9415-43CD-8B1C-29FBC728F24C}"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s-ES"/>
        </a:p>
      </dgm:t>
    </dgm:pt>
    <dgm:pt modelId="{CE3EDB16-115C-4279-8349-3FDA3FA0CA13}">
      <dgm:prSet phldrT="[Texto]"/>
      <dgm:spPr/>
      <dgm:t>
        <a:bodyPr/>
        <a:lstStyle/>
        <a:p>
          <a:r>
            <a:rPr lang="es-ES" dirty="0"/>
            <a:t>Optimizar</a:t>
          </a:r>
        </a:p>
      </dgm:t>
    </dgm:pt>
    <dgm:pt modelId="{D396C48C-2028-4065-B7D4-1FD4C4838CEF}" type="parTrans" cxnId="{128E8E88-F146-4228-9C33-48B4EDBA8EEF}">
      <dgm:prSet/>
      <dgm:spPr/>
      <dgm:t>
        <a:bodyPr/>
        <a:lstStyle/>
        <a:p>
          <a:endParaRPr lang="es-ES"/>
        </a:p>
      </dgm:t>
    </dgm:pt>
    <dgm:pt modelId="{CA401A7C-F910-4414-ADB3-D61CF2A62EDD}" type="sibTrans" cxnId="{128E8E88-F146-4228-9C33-48B4EDBA8EEF}">
      <dgm:prSet/>
      <dgm:spPr/>
      <dgm:t>
        <a:bodyPr/>
        <a:lstStyle/>
        <a:p>
          <a:endParaRPr lang="es-ES"/>
        </a:p>
      </dgm:t>
    </dgm:pt>
    <dgm:pt modelId="{8296C9F3-A9A0-4233-A1AD-31E83A9C3E2F}">
      <dgm:prSet phldrT="[Texto]"/>
      <dgm:spPr/>
      <dgm:t>
        <a:bodyPr/>
        <a:lstStyle/>
        <a:p>
          <a:r>
            <a:rPr lang="es-ES" dirty="0"/>
            <a:t>Contribuir</a:t>
          </a:r>
        </a:p>
      </dgm:t>
    </dgm:pt>
    <dgm:pt modelId="{FED38DA5-D94F-4FD2-9A74-51ED46179641}" type="parTrans" cxnId="{034F2FF3-EB9F-46FE-A6D0-BDA3517E60D9}">
      <dgm:prSet/>
      <dgm:spPr/>
      <dgm:t>
        <a:bodyPr/>
        <a:lstStyle/>
        <a:p>
          <a:endParaRPr lang="es-ES"/>
        </a:p>
      </dgm:t>
    </dgm:pt>
    <dgm:pt modelId="{E4AC6952-A87C-4EF3-BECA-53B4A70C288B}" type="sibTrans" cxnId="{034F2FF3-EB9F-46FE-A6D0-BDA3517E60D9}">
      <dgm:prSet/>
      <dgm:spPr/>
      <dgm:t>
        <a:bodyPr/>
        <a:lstStyle/>
        <a:p>
          <a:endParaRPr lang="es-ES"/>
        </a:p>
      </dgm:t>
    </dgm:pt>
    <dgm:pt modelId="{F5D90AF5-A1A3-49E1-AECE-F2A3DB214B06}">
      <dgm:prSet phldrT="[Texto]"/>
      <dgm:spPr/>
      <dgm:t>
        <a:bodyPr/>
        <a:lstStyle/>
        <a:p>
          <a:r>
            <a:rPr lang="es-ES" dirty="0"/>
            <a:t>Apoyar</a:t>
          </a:r>
        </a:p>
      </dgm:t>
    </dgm:pt>
    <dgm:pt modelId="{5C26F26B-2AEB-420C-A10B-9265AB28377A}" type="parTrans" cxnId="{3429455B-F128-44CE-95F1-5E54C5CDA292}">
      <dgm:prSet/>
      <dgm:spPr/>
      <dgm:t>
        <a:bodyPr/>
        <a:lstStyle/>
        <a:p>
          <a:endParaRPr lang="es-ES"/>
        </a:p>
      </dgm:t>
    </dgm:pt>
    <dgm:pt modelId="{56234D58-CC29-4641-B727-68E577D58A2F}" type="sibTrans" cxnId="{3429455B-F128-44CE-95F1-5E54C5CDA292}">
      <dgm:prSet/>
      <dgm:spPr/>
      <dgm:t>
        <a:bodyPr/>
        <a:lstStyle/>
        <a:p>
          <a:endParaRPr lang="es-ES"/>
        </a:p>
      </dgm:t>
    </dgm:pt>
    <dgm:pt modelId="{02689132-3204-4CAE-8BE0-399445636C43}" type="pres">
      <dgm:prSet presAssocID="{B3D92E76-9415-43CD-8B1C-29FBC728F24C}" presName="Name0" presStyleCnt="0">
        <dgm:presLayoutVars>
          <dgm:chMax val="7"/>
          <dgm:chPref val="7"/>
          <dgm:dir/>
          <dgm:animLvl val="lvl"/>
        </dgm:presLayoutVars>
      </dgm:prSet>
      <dgm:spPr/>
    </dgm:pt>
    <dgm:pt modelId="{65E10615-8EEA-4D7F-A402-3EB297890014}" type="pres">
      <dgm:prSet presAssocID="{CE3EDB16-115C-4279-8349-3FDA3FA0CA13}" presName="Accent1" presStyleCnt="0"/>
      <dgm:spPr/>
    </dgm:pt>
    <dgm:pt modelId="{BC7A3FEB-19C5-4BC3-B78D-76B0214CD66A}" type="pres">
      <dgm:prSet presAssocID="{CE3EDB16-115C-4279-8349-3FDA3FA0CA13}" presName="Accent" presStyleLbl="node1" presStyleIdx="0" presStyleCnt="3"/>
      <dgm:spPr/>
    </dgm:pt>
    <dgm:pt modelId="{4091FECB-2E31-40FB-800E-12EE2E75EBFF}" type="pres">
      <dgm:prSet presAssocID="{CE3EDB16-115C-4279-8349-3FDA3FA0CA13}" presName="Parent1" presStyleLbl="revTx" presStyleIdx="0" presStyleCnt="3">
        <dgm:presLayoutVars>
          <dgm:chMax val="1"/>
          <dgm:chPref val="1"/>
          <dgm:bulletEnabled val="1"/>
        </dgm:presLayoutVars>
      </dgm:prSet>
      <dgm:spPr/>
    </dgm:pt>
    <dgm:pt modelId="{CF09A5AB-2B55-4DD3-8E67-497C80E585F9}" type="pres">
      <dgm:prSet presAssocID="{8296C9F3-A9A0-4233-A1AD-31E83A9C3E2F}" presName="Accent2" presStyleCnt="0"/>
      <dgm:spPr/>
    </dgm:pt>
    <dgm:pt modelId="{580C5884-5578-4D8D-A1E1-993B93E223C7}" type="pres">
      <dgm:prSet presAssocID="{8296C9F3-A9A0-4233-A1AD-31E83A9C3E2F}" presName="Accent" presStyleLbl="node1" presStyleIdx="1" presStyleCnt="3"/>
      <dgm:spPr/>
    </dgm:pt>
    <dgm:pt modelId="{D051A72F-D599-4D0A-B018-23F02E28C677}" type="pres">
      <dgm:prSet presAssocID="{8296C9F3-A9A0-4233-A1AD-31E83A9C3E2F}" presName="Parent2" presStyleLbl="revTx" presStyleIdx="1" presStyleCnt="3">
        <dgm:presLayoutVars>
          <dgm:chMax val="1"/>
          <dgm:chPref val="1"/>
          <dgm:bulletEnabled val="1"/>
        </dgm:presLayoutVars>
      </dgm:prSet>
      <dgm:spPr/>
    </dgm:pt>
    <dgm:pt modelId="{DF76FF88-0FD2-449F-A90F-90139131ED73}" type="pres">
      <dgm:prSet presAssocID="{F5D90AF5-A1A3-49E1-AECE-F2A3DB214B06}" presName="Accent3" presStyleCnt="0"/>
      <dgm:spPr/>
    </dgm:pt>
    <dgm:pt modelId="{77E34F54-F920-4F51-89A7-12518750BC93}" type="pres">
      <dgm:prSet presAssocID="{F5D90AF5-A1A3-49E1-AECE-F2A3DB214B06}" presName="Accent" presStyleLbl="node1" presStyleIdx="2" presStyleCnt="3"/>
      <dgm:spPr/>
    </dgm:pt>
    <dgm:pt modelId="{9B4F38F7-4AE2-4E07-9A0A-D11B757FEF9B}" type="pres">
      <dgm:prSet presAssocID="{F5D90AF5-A1A3-49E1-AECE-F2A3DB214B06}" presName="Parent3" presStyleLbl="revTx" presStyleIdx="2" presStyleCnt="3">
        <dgm:presLayoutVars>
          <dgm:chMax val="1"/>
          <dgm:chPref val="1"/>
          <dgm:bulletEnabled val="1"/>
        </dgm:presLayoutVars>
      </dgm:prSet>
      <dgm:spPr/>
    </dgm:pt>
  </dgm:ptLst>
  <dgm:cxnLst>
    <dgm:cxn modelId="{5A161915-625B-4F76-ABFA-FA5BC341EDA2}" type="presOf" srcId="{8296C9F3-A9A0-4233-A1AD-31E83A9C3E2F}" destId="{D051A72F-D599-4D0A-B018-23F02E28C677}" srcOrd="0" destOrd="0" presId="urn:microsoft.com/office/officeart/2009/layout/CircleArrowProcess"/>
    <dgm:cxn modelId="{3429455B-F128-44CE-95F1-5E54C5CDA292}" srcId="{B3D92E76-9415-43CD-8B1C-29FBC728F24C}" destId="{F5D90AF5-A1A3-49E1-AECE-F2A3DB214B06}" srcOrd="2" destOrd="0" parTransId="{5C26F26B-2AEB-420C-A10B-9265AB28377A}" sibTransId="{56234D58-CC29-4641-B727-68E577D58A2F}"/>
    <dgm:cxn modelId="{091A167A-C760-4CE4-BCEC-95AC782B03B7}" type="presOf" srcId="{CE3EDB16-115C-4279-8349-3FDA3FA0CA13}" destId="{4091FECB-2E31-40FB-800E-12EE2E75EBFF}" srcOrd="0" destOrd="0" presId="urn:microsoft.com/office/officeart/2009/layout/CircleArrowProcess"/>
    <dgm:cxn modelId="{128E8E88-F146-4228-9C33-48B4EDBA8EEF}" srcId="{B3D92E76-9415-43CD-8B1C-29FBC728F24C}" destId="{CE3EDB16-115C-4279-8349-3FDA3FA0CA13}" srcOrd="0" destOrd="0" parTransId="{D396C48C-2028-4065-B7D4-1FD4C4838CEF}" sibTransId="{CA401A7C-F910-4414-ADB3-D61CF2A62EDD}"/>
    <dgm:cxn modelId="{2C3166D8-D651-47D5-919C-FC7AFB41EFB6}" type="presOf" srcId="{B3D92E76-9415-43CD-8B1C-29FBC728F24C}" destId="{02689132-3204-4CAE-8BE0-399445636C43}" srcOrd="0" destOrd="0" presId="urn:microsoft.com/office/officeart/2009/layout/CircleArrowProcess"/>
    <dgm:cxn modelId="{CD4CF5E9-3B6D-4272-8AFC-F9C6823ABC62}" type="presOf" srcId="{F5D90AF5-A1A3-49E1-AECE-F2A3DB214B06}" destId="{9B4F38F7-4AE2-4E07-9A0A-D11B757FEF9B}" srcOrd="0" destOrd="0" presId="urn:microsoft.com/office/officeart/2009/layout/CircleArrowProcess"/>
    <dgm:cxn modelId="{034F2FF3-EB9F-46FE-A6D0-BDA3517E60D9}" srcId="{B3D92E76-9415-43CD-8B1C-29FBC728F24C}" destId="{8296C9F3-A9A0-4233-A1AD-31E83A9C3E2F}" srcOrd="1" destOrd="0" parTransId="{FED38DA5-D94F-4FD2-9A74-51ED46179641}" sibTransId="{E4AC6952-A87C-4EF3-BECA-53B4A70C288B}"/>
    <dgm:cxn modelId="{4CEABF03-5D92-4FF3-B88A-99A072CD3CAB}" type="presParOf" srcId="{02689132-3204-4CAE-8BE0-399445636C43}" destId="{65E10615-8EEA-4D7F-A402-3EB297890014}" srcOrd="0" destOrd="0" presId="urn:microsoft.com/office/officeart/2009/layout/CircleArrowProcess"/>
    <dgm:cxn modelId="{486FDAA8-D12D-4F03-86EE-AF54D28BA5F2}" type="presParOf" srcId="{65E10615-8EEA-4D7F-A402-3EB297890014}" destId="{BC7A3FEB-19C5-4BC3-B78D-76B0214CD66A}" srcOrd="0" destOrd="0" presId="urn:microsoft.com/office/officeart/2009/layout/CircleArrowProcess"/>
    <dgm:cxn modelId="{A5F9E728-CE8A-4345-8B12-193B2043D6B7}" type="presParOf" srcId="{02689132-3204-4CAE-8BE0-399445636C43}" destId="{4091FECB-2E31-40FB-800E-12EE2E75EBFF}" srcOrd="1" destOrd="0" presId="urn:microsoft.com/office/officeart/2009/layout/CircleArrowProcess"/>
    <dgm:cxn modelId="{7A475F7C-51B3-4B4F-ADEF-C5847791C0AE}" type="presParOf" srcId="{02689132-3204-4CAE-8BE0-399445636C43}" destId="{CF09A5AB-2B55-4DD3-8E67-497C80E585F9}" srcOrd="2" destOrd="0" presId="urn:microsoft.com/office/officeart/2009/layout/CircleArrowProcess"/>
    <dgm:cxn modelId="{306112D4-3AAE-4109-9190-B1CA87C9D7CC}" type="presParOf" srcId="{CF09A5AB-2B55-4DD3-8E67-497C80E585F9}" destId="{580C5884-5578-4D8D-A1E1-993B93E223C7}" srcOrd="0" destOrd="0" presId="urn:microsoft.com/office/officeart/2009/layout/CircleArrowProcess"/>
    <dgm:cxn modelId="{A5850EA7-2B2B-4B57-ACA0-236CB1110F56}" type="presParOf" srcId="{02689132-3204-4CAE-8BE0-399445636C43}" destId="{D051A72F-D599-4D0A-B018-23F02E28C677}" srcOrd="3" destOrd="0" presId="urn:microsoft.com/office/officeart/2009/layout/CircleArrowProcess"/>
    <dgm:cxn modelId="{77D0216A-2242-48EA-BCE9-68041258331D}" type="presParOf" srcId="{02689132-3204-4CAE-8BE0-399445636C43}" destId="{DF76FF88-0FD2-449F-A90F-90139131ED73}" srcOrd="4" destOrd="0" presId="urn:microsoft.com/office/officeart/2009/layout/CircleArrowProcess"/>
    <dgm:cxn modelId="{910B2760-DF95-4DDA-B38B-3161159ABB39}" type="presParOf" srcId="{DF76FF88-0FD2-449F-A90F-90139131ED73}" destId="{77E34F54-F920-4F51-89A7-12518750BC93}" srcOrd="0" destOrd="0" presId="urn:microsoft.com/office/officeart/2009/layout/CircleArrowProcess"/>
    <dgm:cxn modelId="{7003F269-6145-4D00-8CC8-207608B4A263}" type="presParOf" srcId="{02689132-3204-4CAE-8BE0-399445636C43}" destId="{9B4F38F7-4AE2-4E07-9A0A-D11B757FEF9B}"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B757650-DEEC-4DAC-ADA0-4DEB5FD37E7C}" type="doc">
      <dgm:prSet loTypeId="urn:microsoft.com/office/officeart/2005/8/layout/vList3" loCatId="list" qsTypeId="urn:microsoft.com/office/officeart/2005/8/quickstyle/simple1" qsCatId="simple" csTypeId="urn:microsoft.com/office/officeart/2005/8/colors/accent5_5" csCatId="accent5" phldr="1"/>
      <dgm:spPr/>
    </dgm:pt>
    <dgm:pt modelId="{8CBD962D-66F4-4ED8-A1ED-3617DD987317}">
      <dgm:prSet phldrT="[Texto]" custT="1"/>
      <dgm:spPr/>
      <dgm:t>
        <a:bodyPr/>
        <a:lstStyle/>
        <a:p>
          <a:r>
            <a:rPr lang="es-EC" sz="1400" dirty="0">
              <a:solidFill>
                <a:schemeClr val="tx1"/>
              </a:solidFill>
            </a:rPr>
            <a:t>La tecnificación en procesos internos ha creado un valor significativo en las funciones del cliente interno, ya que ayuda a minimizar el tiempo en el desarrollo de estos, permitiendo así, mejorar los canales de comunicación evitando errores en el servicio y reportes, además de perfeccionar la distribución de tareas y recursos. </a:t>
          </a:r>
          <a:endParaRPr lang="en-US" sz="1400" dirty="0">
            <a:solidFill>
              <a:schemeClr val="tx1"/>
            </a:solidFill>
          </a:endParaRPr>
        </a:p>
      </dgm:t>
    </dgm:pt>
    <dgm:pt modelId="{5CB28D55-3448-4670-BC1D-F4E4CA865F48}" type="parTrans" cxnId="{FC43ECF8-9BD9-48E4-A291-E0B11837EE91}">
      <dgm:prSet/>
      <dgm:spPr/>
      <dgm:t>
        <a:bodyPr/>
        <a:lstStyle/>
        <a:p>
          <a:endParaRPr lang="en-US" sz="2000">
            <a:solidFill>
              <a:schemeClr val="tx1"/>
            </a:solidFill>
          </a:endParaRPr>
        </a:p>
      </dgm:t>
    </dgm:pt>
    <dgm:pt modelId="{EFF3410B-8059-4F6B-820F-2B116B1A2259}" type="sibTrans" cxnId="{FC43ECF8-9BD9-48E4-A291-E0B11837EE91}">
      <dgm:prSet/>
      <dgm:spPr/>
      <dgm:t>
        <a:bodyPr/>
        <a:lstStyle/>
        <a:p>
          <a:endParaRPr lang="en-US" sz="2000">
            <a:solidFill>
              <a:schemeClr val="tx1"/>
            </a:solidFill>
          </a:endParaRPr>
        </a:p>
      </dgm:t>
    </dgm:pt>
    <dgm:pt modelId="{196FF743-70DE-4ECE-B11F-367EA323F6EC}">
      <dgm:prSet phldrT="[Texto]" custT="1"/>
      <dgm:spPr/>
      <dgm:t>
        <a:bodyPr/>
        <a:lstStyle/>
        <a:p>
          <a:r>
            <a:rPr lang="es-EC" sz="1400" dirty="0">
              <a:solidFill>
                <a:schemeClr val="tx1"/>
              </a:solidFill>
            </a:rPr>
            <a:t>Por el contrario, los resultados obtenidos demuestran que el 85.74% de la planta hotelera de tres y cuatro estrellas de Santo Domingo de los Tsáchilas, desconoce o no maneja sistemas especializados en la gestión hotelera; esto debido a la falta de ingresos o un limitado personal capacitado que maneje softwares, evitando la formación de </a:t>
          </a:r>
          <a:r>
            <a:rPr lang="es-EC" sz="1400" dirty="0" err="1">
              <a:solidFill>
                <a:schemeClr val="tx1"/>
              </a:solidFill>
            </a:rPr>
            <a:t>clusters</a:t>
          </a:r>
          <a:r>
            <a:rPr lang="es-EC" sz="1400" dirty="0">
              <a:solidFill>
                <a:schemeClr val="tx1"/>
              </a:solidFill>
            </a:rPr>
            <a:t> limitando así la competitividad sectorial. </a:t>
          </a:r>
          <a:endParaRPr lang="en-US" sz="1400" dirty="0">
            <a:solidFill>
              <a:schemeClr val="tx1"/>
            </a:solidFill>
          </a:endParaRPr>
        </a:p>
      </dgm:t>
    </dgm:pt>
    <dgm:pt modelId="{22318133-F0C0-46E0-802F-29601B67C528}" type="parTrans" cxnId="{FFE0C85E-E5B0-456B-A12F-BC0F946044C5}">
      <dgm:prSet/>
      <dgm:spPr/>
      <dgm:t>
        <a:bodyPr/>
        <a:lstStyle/>
        <a:p>
          <a:endParaRPr lang="en-US" sz="2000">
            <a:solidFill>
              <a:schemeClr val="tx1"/>
            </a:solidFill>
          </a:endParaRPr>
        </a:p>
      </dgm:t>
    </dgm:pt>
    <dgm:pt modelId="{B0004725-1F9B-43DE-A3C9-C380F4833D70}" type="sibTrans" cxnId="{FFE0C85E-E5B0-456B-A12F-BC0F946044C5}">
      <dgm:prSet/>
      <dgm:spPr/>
      <dgm:t>
        <a:bodyPr/>
        <a:lstStyle/>
        <a:p>
          <a:endParaRPr lang="en-US" sz="2000">
            <a:solidFill>
              <a:schemeClr val="tx1"/>
            </a:solidFill>
          </a:endParaRPr>
        </a:p>
      </dgm:t>
    </dgm:pt>
    <dgm:pt modelId="{138C7419-6653-4185-82F2-8EA4C7E682A8}">
      <dgm:prSet phldrT="[Texto]" custT="1"/>
      <dgm:spPr/>
      <dgm:t>
        <a:bodyPr/>
        <a:lstStyle/>
        <a:p>
          <a:r>
            <a:rPr lang="es-EC" sz="1400" dirty="0">
              <a:solidFill>
                <a:schemeClr val="tx1"/>
              </a:solidFill>
            </a:rPr>
            <a:t>Aun cuando los administradores consideran que hay procesos de gran importancia que necesitan sistematización, es decir, dentro del back y front office hay tareas que se beneficiarían al contar con un sistema de apoyo que ayude a coordinar las funciones de cada área como: el </a:t>
          </a:r>
          <a:r>
            <a:rPr lang="es-EC" sz="1400" dirty="0" err="1">
              <a:solidFill>
                <a:schemeClr val="tx1"/>
              </a:solidFill>
            </a:rPr>
            <a:t>check</a:t>
          </a:r>
          <a:r>
            <a:rPr lang="es-EC" sz="1400" dirty="0">
              <a:solidFill>
                <a:schemeClr val="tx1"/>
              </a:solidFill>
            </a:rPr>
            <a:t> in y </a:t>
          </a:r>
          <a:r>
            <a:rPr lang="es-EC" sz="1400" dirty="0" err="1">
              <a:solidFill>
                <a:schemeClr val="tx1"/>
              </a:solidFill>
            </a:rPr>
            <a:t>check</a:t>
          </a:r>
          <a:r>
            <a:rPr lang="es-EC" sz="1400" dirty="0">
              <a:solidFill>
                <a:schemeClr val="tx1"/>
              </a:solidFill>
            </a:rPr>
            <a:t> </a:t>
          </a:r>
          <a:r>
            <a:rPr lang="es-EC" sz="1400" dirty="0" err="1">
              <a:solidFill>
                <a:schemeClr val="tx1"/>
              </a:solidFill>
            </a:rPr>
            <a:t>out</a:t>
          </a:r>
          <a:r>
            <a:rPr lang="es-EC" sz="1400" dirty="0">
              <a:solidFill>
                <a:schemeClr val="tx1"/>
              </a:solidFill>
            </a:rPr>
            <a:t> en el área de recepción, el bloqueo de habitaciones en el área de ama de llaves o reportes en el área de gerencia. </a:t>
          </a:r>
          <a:endParaRPr lang="en-US" sz="1400" dirty="0">
            <a:solidFill>
              <a:schemeClr val="tx1"/>
            </a:solidFill>
          </a:endParaRPr>
        </a:p>
      </dgm:t>
    </dgm:pt>
    <dgm:pt modelId="{83FCE412-A2CE-410A-B1B2-EA14468C3293}" type="parTrans" cxnId="{52C57F5E-3794-4015-BC29-E9FB46C3E240}">
      <dgm:prSet/>
      <dgm:spPr/>
      <dgm:t>
        <a:bodyPr/>
        <a:lstStyle/>
        <a:p>
          <a:endParaRPr lang="en-US" sz="2000">
            <a:solidFill>
              <a:schemeClr val="tx1"/>
            </a:solidFill>
          </a:endParaRPr>
        </a:p>
      </dgm:t>
    </dgm:pt>
    <dgm:pt modelId="{0A92584E-9E65-4696-B145-B38C4EE8DF74}" type="sibTrans" cxnId="{52C57F5E-3794-4015-BC29-E9FB46C3E240}">
      <dgm:prSet/>
      <dgm:spPr/>
      <dgm:t>
        <a:bodyPr/>
        <a:lstStyle/>
        <a:p>
          <a:endParaRPr lang="en-US" sz="2000">
            <a:solidFill>
              <a:schemeClr val="tx1"/>
            </a:solidFill>
          </a:endParaRPr>
        </a:p>
      </dgm:t>
    </dgm:pt>
    <dgm:pt modelId="{F3B05725-2ADD-463D-8CB1-325D1DBB9576}">
      <dgm:prSet phldrT="[Texto]" custT="1"/>
      <dgm:spPr/>
      <dgm:t>
        <a:bodyPr/>
        <a:lstStyle/>
        <a:p>
          <a:r>
            <a:rPr lang="es-EC" sz="1400" dirty="0">
              <a:solidFill>
                <a:schemeClr val="tx1"/>
              </a:solidFill>
            </a:rPr>
            <a:t>Por otra parte, los representantes de los establecimientos hoteleros consideran que con la información pertinente podrían contar con la capacidad suficiente para utilizar sistemas dentro de sus actividades. Conviene subrayar que la presente investigación detecto que tecnificar un establecimiento hotelero no requiere de mayor especialización, grandes recursos económicos o equipamiento técnico concreto para poder lograrlo. </a:t>
          </a:r>
          <a:endParaRPr lang="en-US" sz="1400" dirty="0">
            <a:solidFill>
              <a:schemeClr val="tx1"/>
            </a:solidFill>
          </a:endParaRPr>
        </a:p>
      </dgm:t>
    </dgm:pt>
    <dgm:pt modelId="{ADAA2788-3B9D-49E5-9C5E-06295C7BF527}" type="parTrans" cxnId="{853C3B73-1D66-485F-AC9D-23A7FE420319}">
      <dgm:prSet/>
      <dgm:spPr/>
      <dgm:t>
        <a:bodyPr/>
        <a:lstStyle/>
        <a:p>
          <a:endParaRPr lang="en-US" sz="2000">
            <a:solidFill>
              <a:schemeClr val="tx1"/>
            </a:solidFill>
          </a:endParaRPr>
        </a:p>
      </dgm:t>
    </dgm:pt>
    <dgm:pt modelId="{7F841B06-70C6-4D2D-BED5-5F5CA892C358}" type="sibTrans" cxnId="{853C3B73-1D66-485F-AC9D-23A7FE420319}">
      <dgm:prSet/>
      <dgm:spPr/>
      <dgm:t>
        <a:bodyPr/>
        <a:lstStyle/>
        <a:p>
          <a:endParaRPr lang="en-US" sz="2000">
            <a:solidFill>
              <a:schemeClr val="tx1"/>
            </a:solidFill>
          </a:endParaRPr>
        </a:p>
      </dgm:t>
    </dgm:pt>
    <dgm:pt modelId="{C05739BE-1988-4824-869C-9A5F9E19925F}">
      <dgm:prSet phldrT="[Texto]" custT="1"/>
      <dgm:spPr/>
      <dgm:t>
        <a:bodyPr/>
        <a:lstStyle/>
        <a:p>
          <a:r>
            <a:rPr lang="es-EC" sz="1400">
              <a:solidFill>
                <a:schemeClr val="tx1"/>
              </a:solidFill>
            </a:rPr>
            <a:t>Finalmente, la planta hotelera de tres y cuatro estrellas de Santo Domingo de los Tsáchilas encuentra interés en los beneficios de los sistemas administrativos hoteleros, por lo que busca capacitarse en relación con: sistemas, ventas, facturación, marketing y publicidad, y crear así una ventaja competitiva dentro del mercado al que pertenecen.</a:t>
          </a:r>
          <a:endParaRPr lang="en-US" sz="1400" dirty="0">
            <a:solidFill>
              <a:schemeClr val="tx1"/>
            </a:solidFill>
          </a:endParaRPr>
        </a:p>
      </dgm:t>
    </dgm:pt>
    <dgm:pt modelId="{70E6E096-FDF4-462C-99B1-D321369E3A0F}" type="parTrans" cxnId="{A7AD6ADD-8B20-44E0-96D0-FAD4268B008C}">
      <dgm:prSet/>
      <dgm:spPr/>
      <dgm:t>
        <a:bodyPr/>
        <a:lstStyle/>
        <a:p>
          <a:endParaRPr lang="en-US" sz="2000">
            <a:solidFill>
              <a:schemeClr val="tx1"/>
            </a:solidFill>
          </a:endParaRPr>
        </a:p>
      </dgm:t>
    </dgm:pt>
    <dgm:pt modelId="{245AAB13-C5CE-4C24-A2E5-E85C071A8D79}" type="sibTrans" cxnId="{A7AD6ADD-8B20-44E0-96D0-FAD4268B008C}">
      <dgm:prSet/>
      <dgm:spPr/>
      <dgm:t>
        <a:bodyPr/>
        <a:lstStyle/>
        <a:p>
          <a:endParaRPr lang="en-US" sz="2000">
            <a:solidFill>
              <a:schemeClr val="tx1"/>
            </a:solidFill>
          </a:endParaRPr>
        </a:p>
      </dgm:t>
    </dgm:pt>
    <dgm:pt modelId="{17163BBD-0FD0-460D-9398-EA20C6907BF6}" type="pres">
      <dgm:prSet presAssocID="{FB757650-DEEC-4DAC-ADA0-4DEB5FD37E7C}" presName="linearFlow" presStyleCnt="0">
        <dgm:presLayoutVars>
          <dgm:dir/>
          <dgm:resizeHandles val="exact"/>
        </dgm:presLayoutVars>
      </dgm:prSet>
      <dgm:spPr/>
    </dgm:pt>
    <dgm:pt modelId="{82D52FF4-F672-44B0-AC0B-57D2E72566D2}" type="pres">
      <dgm:prSet presAssocID="{8CBD962D-66F4-4ED8-A1ED-3617DD987317}" presName="composite" presStyleCnt="0"/>
      <dgm:spPr/>
    </dgm:pt>
    <dgm:pt modelId="{2460521D-5D9E-4952-949D-5FC0AB84AE9E}" type="pres">
      <dgm:prSet presAssocID="{8CBD962D-66F4-4ED8-A1ED-3617DD987317}" presName="imgShp" presStyleLbl="fgImgPlace1" presStyleIdx="0" presStyleCnt="5"/>
      <dgm:spPr/>
    </dgm:pt>
    <dgm:pt modelId="{20D0BF5B-9529-44E0-A54C-47F7787670FE}" type="pres">
      <dgm:prSet presAssocID="{8CBD962D-66F4-4ED8-A1ED-3617DD987317}" presName="txShp" presStyleLbl="node1" presStyleIdx="0" presStyleCnt="5" custScaleX="99326">
        <dgm:presLayoutVars>
          <dgm:bulletEnabled val="1"/>
        </dgm:presLayoutVars>
      </dgm:prSet>
      <dgm:spPr/>
    </dgm:pt>
    <dgm:pt modelId="{3CD777E8-A4EF-4DD0-89BC-7097E66B0C50}" type="pres">
      <dgm:prSet presAssocID="{EFF3410B-8059-4F6B-820F-2B116B1A2259}" presName="spacing" presStyleCnt="0"/>
      <dgm:spPr/>
    </dgm:pt>
    <dgm:pt modelId="{1C795915-FDEC-4ED0-A7E2-38B6C2A9F9D2}" type="pres">
      <dgm:prSet presAssocID="{196FF743-70DE-4ECE-B11F-367EA323F6EC}" presName="composite" presStyleCnt="0"/>
      <dgm:spPr/>
    </dgm:pt>
    <dgm:pt modelId="{9CEBBCA9-F070-4924-A8DC-C4B3384259CF}" type="pres">
      <dgm:prSet presAssocID="{196FF743-70DE-4ECE-B11F-367EA323F6EC}" presName="imgShp" presStyleLbl="fgImgPlace1" presStyleIdx="1" presStyleCnt="5"/>
      <dgm:spPr/>
    </dgm:pt>
    <dgm:pt modelId="{716E81E1-BA32-442E-B8A7-5F619C375EA6}" type="pres">
      <dgm:prSet presAssocID="{196FF743-70DE-4ECE-B11F-367EA323F6EC}" presName="txShp" presStyleLbl="node1" presStyleIdx="1" presStyleCnt="5">
        <dgm:presLayoutVars>
          <dgm:bulletEnabled val="1"/>
        </dgm:presLayoutVars>
      </dgm:prSet>
      <dgm:spPr/>
    </dgm:pt>
    <dgm:pt modelId="{AAB03CFD-2123-4FA8-B445-0C799766DA5F}" type="pres">
      <dgm:prSet presAssocID="{B0004725-1F9B-43DE-A3C9-C380F4833D70}" presName="spacing" presStyleCnt="0"/>
      <dgm:spPr/>
    </dgm:pt>
    <dgm:pt modelId="{D0531265-A2C4-4949-95CE-918D10F03426}" type="pres">
      <dgm:prSet presAssocID="{138C7419-6653-4185-82F2-8EA4C7E682A8}" presName="composite" presStyleCnt="0"/>
      <dgm:spPr/>
    </dgm:pt>
    <dgm:pt modelId="{64883BC7-83B3-4C45-BD84-72F575EFFE93}" type="pres">
      <dgm:prSet presAssocID="{138C7419-6653-4185-82F2-8EA4C7E682A8}" presName="imgShp" presStyleLbl="fgImgPlace1" presStyleIdx="2" presStyleCnt="5"/>
      <dgm:spPr/>
    </dgm:pt>
    <dgm:pt modelId="{E386B24C-FEDE-4A03-8E29-6FF3AF06E343}" type="pres">
      <dgm:prSet presAssocID="{138C7419-6653-4185-82F2-8EA4C7E682A8}" presName="txShp" presStyleLbl="node1" presStyleIdx="2" presStyleCnt="5">
        <dgm:presLayoutVars>
          <dgm:bulletEnabled val="1"/>
        </dgm:presLayoutVars>
      </dgm:prSet>
      <dgm:spPr/>
    </dgm:pt>
    <dgm:pt modelId="{F7C0466B-8597-4C96-A0DA-37F1AC3C0720}" type="pres">
      <dgm:prSet presAssocID="{0A92584E-9E65-4696-B145-B38C4EE8DF74}" presName="spacing" presStyleCnt="0"/>
      <dgm:spPr/>
    </dgm:pt>
    <dgm:pt modelId="{725B468E-33A3-4D3B-AD9A-9BD6CE5F0621}" type="pres">
      <dgm:prSet presAssocID="{F3B05725-2ADD-463D-8CB1-325D1DBB9576}" presName="composite" presStyleCnt="0"/>
      <dgm:spPr/>
    </dgm:pt>
    <dgm:pt modelId="{1910F7DB-4320-4EFB-8DB4-0857AA18A29B}" type="pres">
      <dgm:prSet presAssocID="{F3B05725-2ADD-463D-8CB1-325D1DBB9576}" presName="imgShp" presStyleLbl="fgImgPlace1" presStyleIdx="3" presStyleCnt="5"/>
      <dgm:spPr/>
    </dgm:pt>
    <dgm:pt modelId="{FB86442C-73DC-41F3-9D48-7086445FC909}" type="pres">
      <dgm:prSet presAssocID="{F3B05725-2ADD-463D-8CB1-325D1DBB9576}" presName="txShp" presStyleLbl="node1" presStyleIdx="3" presStyleCnt="5">
        <dgm:presLayoutVars>
          <dgm:bulletEnabled val="1"/>
        </dgm:presLayoutVars>
      </dgm:prSet>
      <dgm:spPr/>
    </dgm:pt>
    <dgm:pt modelId="{AD9D799D-8BE6-472B-8A72-D91EBE64A5BA}" type="pres">
      <dgm:prSet presAssocID="{7F841B06-70C6-4D2D-BED5-5F5CA892C358}" presName="spacing" presStyleCnt="0"/>
      <dgm:spPr/>
    </dgm:pt>
    <dgm:pt modelId="{8297837F-262D-4A65-8292-B6C7A4810B82}" type="pres">
      <dgm:prSet presAssocID="{C05739BE-1988-4824-869C-9A5F9E19925F}" presName="composite" presStyleCnt="0"/>
      <dgm:spPr/>
    </dgm:pt>
    <dgm:pt modelId="{F9CD774F-B33F-4F1D-A082-44BBBE463DB0}" type="pres">
      <dgm:prSet presAssocID="{C05739BE-1988-4824-869C-9A5F9E19925F}" presName="imgShp" presStyleLbl="fgImgPlace1" presStyleIdx="4" presStyleCnt="5"/>
      <dgm:spPr/>
    </dgm:pt>
    <dgm:pt modelId="{3D44238F-2581-42A9-9EAD-B51BCAC64C83}" type="pres">
      <dgm:prSet presAssocID="{C05739BE-1988-4824-869C-9A5F9E19925F}" presName="txShp" presStyleLbl="node1" presStyleIdx="4" presStyleCnt="5">
        <dgm:presLayoutVars>
          <dgm:bulletEnabled val="1"/>
        </dgm:presLayoutVars>
      </dgm:prSet>
      <dgm:spPr/>
    </dgm:pt>
  </dgm:ptLst>
  <dgm:cxnLst>
    <dgm:cxn modelId="{7341DA17-E70C-49F6-B818-2BF3DFCB6DCB}" type="presOf" srcId="{F3B05725-2ADD-463D-8CB1-325D1DBB9576}" destId="{FB86442C-73DC-41F3-9D48-7086445FC909}" srcOrd="0" destOrd="0" presId="urn:microsoft.com/office/officeart/2005/8/layout/vList3"/>
    <dgm:cxn modelId="{52C57F5E-3794-4015-BC29-E9FB46C3E240}" srcId="{FB757650-DEEC-4DAC-ADA0-4DEB5FD37E7C}" destId="{138C7419-6653-4185-82F2-8EA4C7E682A8}" srcOrd="2" destOrd="0" parTransId="{83FCE412-A2CE-410A-B1B2-EA14468C3293}" sibTransId="{0A92584E-9E65-4696-B145-B38C4EE8DF74}"/>
    <dgm:cxn modelId="{FFE0C85E-E5B0-456B-A12F-BC0F946044C5}" srcId="{FB757650-DEEC-4DAC-ADA0-4DEB5FD37E7C}" destId="{196FF743-70DE-4ECE-B11F-367EA323F6EC}" srcOrd="1" destOrd="0" parTransId="{22318133-F0C0-46E0-802F-29601B67C528}" sibTransId="{B0004725-1F9B-43DE-A3C9-C380F4833D70}"/>
    <dgm:cxn modelId="{45E23C46-557C-4AE1-B02C-A25E348CE079}" type="presOf" srcId="{138C7419-6653-4185-82F2-8EA4C7E682A8}" destId="{E386B24C-FEDE-4A03-8E29-6FF3AF06E343}" srcOrd="0" destOrd="0" presId="urn:microsoft.com/office/officeart/2005/8/layout/vList3"/>
    <dgm:cxn modelId="{853C3B73-1D66-485F-AC9D-23A7FE420319}" srcId="{FB757650-DEEC-4DAC-ADA0-4DEB5FD37E7C}" destId="{F3B05725-2ADD-463D-8CB1-325D1DBB9576}" srcOrd="3" destOrd="0" parTransId="{ADAA2788-3B9D-49E5-9C5E-06295C7BF527}" sibTransId="{7F841B06-70C6-4D2D-BED5-5F5CA892C358}"/>
    <dgm:cxn modelId="{DD3BFD82-3496-40BE-AAE6-D3ABC9F5684B}" type="presOf" srcId="{FB757650-DEEC-4DAC-ADA0-4DEB5FD37E7C}" destId="{17163BBD-0FD0-460D-9398-EA20C6907BF6}" srcOrd="0" destOrd="0" presId="urn:microsoft.com/office/officeart/2005/8/layout/vList3"/>
    <dgm:cxn modelId="{4BFC929A-C5A2-4B42-877E-CD1B671D5162}" type="presOf" srcId="{C05739BE-1988-4824-869C-9A5F9E19925F}" destId="{3D44238F-2581-42A9-9EAD-B51BCAC64C83}" srcOrd="0" destOrd="0" presId="urn:microsoft.com/office/officeart/2005/8/layout/vList3"/>
    <dgm:cxn modelId="{F55E0F9C-82E2-4782-B74C-25FBA0E49DC6}" type="presOf" srcId="{8CBD962D-66F4-4ED8-A1ED-3617DD987317}" destId="{20D0BF5B-9529-44E0-A54C-47F7787670FE}" srcOrd="0" destOrd="0" presId="urn:microsoft.com/office/officeart/2005/8/layout/vList3"/>
    <dgm:cxn modelId="{5A8A81AF-FF67-4ECD-8785-E44782B4DF64}" type="presOf" srcId="{196FF743-70DE-4ECE-B11F-367EA323F6EC}" destId="{716E81E1-BA32-442E-B8A7-5F619C375EA6}" srcOrd="0" destOrd="0" presId="urn:microsoft.com/office/officeart/2005/8/layout/vList3"/>
    <dgm:cxn modelId="{A7AD6ADD-8B20-44E0-96D0-FAD4268B008C}" srcId="{FB757650-DEEC-4DAC-ADA0-4DEB5FD37E7C}" destId="{C05739BE-1988-4824-869C-9A5F9E19925F}" srcOrd="4" destOrd="0" parTransId="{70E6E096-FDF4-462C-99B1-D321369E3A0F}" sibTransId="{245AAB13-C5CE-4C24-A2E5-E85C071A8D79}"/>
    <dgm:cxn modelId="{FC43ECF8-9BD9-48E4-A291-E0B11837EE91}" srcId="{FB757650-DEEC-4DAC-ADA0-4DEB5FD37E7C}" destId="{8CBD962D-66F4-4ED8-A1ED-3617DD987317}" srcOrd="0" destOrd="0" parTransId="{5CB28D55-3448-4670-BC1D-F4E4CA865F48}" sibTransId="{EFF3410B-8059-4F6B-820F-2B116B1A2259}"/>
    <dgm:cxn modelId="{600B6ECD-8CC3-4D9B-8A32-ADF9C6A55F7A}" type="presParOf" srcId="{17163BBD-0FD0-460D-9398-EA20C6907BF6}" destId="{82D52FF4-F672-44B0-AC0B-57D2E72566D2}" srcOrd="0" destOrd="0" presId="urn:microsoft.com/office/officeart/2005/8/layout/vList3"/>
    <dgm:cxn modelId="{00005E78-43B8-4FEE-934D-51BCBD8FB0CC}" type="presParOf" srcId="{82D52FF4-F672-44B0-AC0B-57D2E72566D2}" destId="{2460521D-5D9E-4952-949D-5FC0AB84AE9E}" srcOrd="0" destOrd="0" presId="urn:microsoft.com/office/officeart/2005/8/layout/vList3"/>
    <dgm:cxn modelId="{C3AC6816-A52A-4575-95A5-DE5D0F5C9085}" type="presParOf" srcId="{82D52FF4-F672-44B0-AC0B-57D2E72566D2}" destId="{20D0BF5B-9529-44E0-A54C-47F7787670FE}" srcOrd="1" destOrd="0" presId="urn:microsoft.com/office/officeart/2005/8/layout/vList3"/>
    <dgm:cxn modelId="{633BAF04-5CCE-4C9C-92AB-66BFDA9F148B}" type="presParOf" srcId="{17163BBD-0FD0-460D-9398-EA20C6907BF6}" destId="{3CD777E8-A4EF-4DD0-89BC-7097E66B0C50}" srcOrd="1" destOrd="0" presId="urn:microsoft.com/office/officeart/2005/8/layout/vList3"/>
    <dgm:cxn modelId="{18F194D5-6233-4E6B-9DD1-C5A63CCCECF7}" type="presParOf" srcId="{17163BBD-0FD0-460D-9398-EA20C6907BF6}" destId="{1C795915-FDEC-4ED0-A7E2-38B6C2A9F9D2}" srcOrd="2" destOrd="0" presId="urn:microsoft.com/office/officeart/2005/8/layout/vList3"/>
    <dgm:cxn modelId="{975BB00D-F3A1-4010-8BC8-E1186C88BAFF}" type="presParOf" srcId="{1C795915-FDEC-4ED0-A7E2-38B6C2A9F9D2}" destId="{9CEBBCA9-F070-4924-A8DC-C4B3384259CF}" srcOrd="0" destOrd="0" presId="urn:microsoft.com/office/officeart/2005/8/layout/vList3"/>
    <dgm:cxn modelId="{C116BAD0-127F-4560-8578-D790F9187F3F}" type="presParOf" srcId="{1C795915-FDEC-4ED0-A7E2-38B6C2A9F9D2}" destId="{716E81E1-BA32-442E-B8A7-5F619C375EA6}" srcOrd="1" destOrd="0" presId="urn:microsoft.com/office/officeart/2005/8/layout/vList3"/>
    <dgm:cxn modelId="{17D903DB-8F40-4342-A0EA-4F259CD04A28}" type="presParOf" srcId="{17163BBD-0FD0-460D-9398-EA20C6907BF6}" destId="{AAB03CFD-2123-4FA8-B445-0C799766DA5F}" srcOrd="3" destOrd="0" presId="urn:microsoft.com/office/officeart/2005/8/layout/vList3"/>
    <dgm:cxn modelId="{216D1F4B-78F9-4609-8A3D-D0ADA3B239FC}" type="presParOf" srcId="{17163BBD-0FD0-460D-9398-EA20C6907BF6}" destId="{D0531265-A2C4-4949-95CE-918D10F03426}" srcOrd="4" destOrd="0" presId="urn:microsoft.com/office/officeart/2005/8/layout/vList3"/>
    <dgm:cxn modelId="{D71D2687-A7CE-40B4-A11D-35763E89E09A}" type="presParOf" srcId="{D0531265-A2C4-4949-95CE-918D10F03426}" destId="{64883BC7-83B3-4C45-BD84-72F575EFFE93}" srcOrd="0" destOrd="0" presId="urn:microsoft.com/office/officeart/2005/8/layout/vList3"/>
    <dgm:cxn modelId="{6F024FFF-F7B3-4D35-A952-4F7C96600472}" type="presParOf" srcId="{D0531265-A2C4-4949-95CE-918D10F03426}" destId="{E386B24C-FEDE-4A03-8E29-6FF3AF06E343}" srcOrd="1" destOrd="0" presId="urn:microsoft.com/office/officeart/2005/8/layout/vList3"/>
    <dgm:cxn modelId="{97BF2037-4EE6-4F4D-90E2-11367168C773}" type="presParOf" srcId="{17163BBD-0FD0-460D-9398-EA20C6907BF6}" destId="{F7C0466B-8597-4C96-A0DA-37F1AC3C0720}" srcOrd="5" destOrd="0" presId="urn:microsoft.com/office/officeart/2005/8/layout/vList3"/>
    <dgm:cxn modelId="{565AC8A4-C36B-4565-9B86-DA3E4C4AAF0C}" type="presParOf" srcId="{17163BBD-0FD0-460D-9398-EA20C6907BF6}" destId="{725B468E-33A3-4D3B-AD9A-9BD6CE5F0621}" srcOrd="6" destOrd="0" presId="urn:microsoft.com/office/officeart/2005/8/layout/vList3"/>
    <dgm:cxn modelId="{DB8D1C8D-5502-4F60-A685-7E1D690AA8C4}" type="presParOf" srcId="{725B468E-33A3-4D3B-AD9A-9BD6CE5F0621}" destId="{1910F7DB-4320-4EFB-8DB4-0857AA18A29B}" srcOrd="0" destOrd="0" presId="urn:microsoft.com/office/officeart/2005/8/layout/vList3"/>
    <dgm:cxn modelId="{C6C071C0-A2D6-4F08-B0D7-615EA6F58014}" type="presParOf" srcId="{725B468E-33A3-4D3B-AD9A-9BD6CE5F0621}" destId="{FB86442C-73DC-41F3-9D48-7086445FC909}" srcOrd="1" destOrd="0" presId="urn:microsoft.com/office/officeart/2005/8/layout/vList3"/>
    <dgm:cxn modelId="{D4C654F7-4A44-4F59-A8A6-A5066A2AFC4A}" type="presParOf" srcId="{17163BBD-0FD0-460D-9398-EA20C6907BF6}" destId="{AD9D799D-8BE6-472B-8A72-D91EBE64A5BA}" srcOrd="7" destOrd="0" presId="urn:microsoft.com/office/officeart/2005/8/layout/vList3"/>
    <dgm:cxn modelId="{AF923B0D-B1FC-44FA-8083-2F7F6DA0A688}" type="presParOf" srcId="{17163BBD-0FD0-460D-9398-EA20C6907BF6}" destId="{8297837F-262D-4A65-8292-B6C7A4810B82}" srcOrd="8" destOrd="0" presId="urn:microsoft.com/office/officeart/2005/8/layout/vList3"/>
    <dgm:cxn modelId="{9FC0D1F1-FF25-4E3B-9D95-D1689BFC7915}" type="presParOf" srcId="{8297837F-262D-4A65-8292-B6C7A4810B82}" destId="{F9CD774F-B33F-4F1D-A082-44BBBE463DB0}" srcOrd="0" destOrd="0" presId="urn:microsoft.com/office/officeart/2005/8/layout/vList3"/>
    <dgm:cxn modelId="{D618992E-9707-4258-94D5-0B96C2453410}" type="presParOf" srcId="{8297837F-262D-4A65-8292-B6C7A4810B82}" destId="{3D44238F-2581-42A9-9EAD-B51BCAC64C8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757650-DEEC-4DAC-ADA0-4DEB5FD37E7C}" type="doc">
      <dgm:prSet loTypeId="urn:microsoft.com/office/officeart/2005/8/layout/vList3" loCatId="list" qsTypeId="urn:microsoft.com/office/officeart/2005/8/quickstyle/simple1" qsCatId="simple" csTypeId="urn:microsoft.com/office/officeart/2005/8/colors/accent4_5" csCatId="accent4" phldr="1"/>
      <dgm:spPr/>
      <dgm:t>
        <a:bodyPr/>
        <a:lstStyle/>
        <a:p>
          <a:endParaRPr lang="en-US"/>
        </a:p>
      </dgm:t>
    </dgm:pt>
    <dgm:pt modelId="{A478426E-3CF4-4DEF-861E-8CE8D7D45EF0}">
      <dgm:prSet custT="1"/>
      <dgm:spPr/>
      <dgm:t>
        <a:bodyPr/>
        <a:lstStyle/>
        <a:p>
          <a:r>
            <a:rPr lang="es-EC" sz="1600" dirty="0">
              <a:solidFill>
                <a:schemeClr val="tx1"/>
              </a:solidFill>
            </a:rPr>
            <a:t>En definitiva, la tecnificación de establecimientos hoteleros conlleva al crecimiento de estos, por eso es importante contar con sistemas de apoyo en la gestión administrativa que les permita mejorar el servicio y todos sus procesos. </a:t>
          </a:r>
          <a:endParaRPr lang="en-US" sz="1600" dirty="0">
            <a:solidFill>
              <a:schemeClr val="tx1"/>
            </a:solidFill>
          </a:endParaRPr>
        </a:p>
      </dgm:t>
    </dgm:pt>
    <dgm:pt modelId="{DCCBC719-0BB5-4391-9E0C-6982816C2B93}" type="parTrans" cxnId="{2FF0C413-87EB-4E32-ACA3-5253FA05B7E5}">
      <dgm:prSet/>
      <dgm:spPr/>
      <dgm:t>
        <a:bodyPr/>
        <a:lstStyle/>
        <a:p>
          <a:endParaRPr lang="en-US" sz="2000">
            <a:solidFill>
              <a:schemeClr val="tx1"/>
            </a:solidFill>
          </a:endParaRPr>
        </a:p>
      </dgm:t>
    </dgm:pt>
    <dgm:pt modelId="{3682BD8E-1693-4FAE-B765-FF85C870ED7A}" type="sibTrans" cxnId="{2FF0C413-87EB-4E32-ACA3-5253FA05B7E5}">
      <dgm:prSet/>
      <dgm:spPr/>
      <dgm:t>
        <a:bodyPr/>
        <a:lstStyle/>
        <a:p>
          <a:endParaRPr lang="en-US" sz="2000">
            <a:solidFill>
              <a:schemeClr val="tx1"/>
            </a:solidFill>
          </a:endParaRPr>
        </a:p>
      </dgm:t>
    </dgm:pt>
    <dgm:pt modelId="{393D612B-3E4D-4689-85FB-8B8A18C585D6}">
      <dgm:prSet custT="1"/>
      <dgm:spPr/>
      <dgm:t>
        <a:bodyPr/>
        <a:lstStyle/>
        <a:p>
          <a:r>
            <a:rPr lang="es-EC" sz="1600" dirty="0">
              <a:solidFill>
                <a:schemeClr val="tx1"/>
              </a:solidFill>
            </a:rPr>
            <a:t>Por lo que se refiere a la adaptación tecnológica es importante que se desarrollen programas de actualización de conocimientos con respecto a herramientas tecnológicas que puedan ayudar al fortalecimiento de principales actores en el sector turístico como establecimientos de alojamiento.</a:t>
          </a:r>
          <a:endParaRPr lang="en-US" sz="1600" dirty="0">
            <a:solidFill>
              <a:schemeClr val="tx1"/>
            </a:solidFill>
          </a:endParaRPr>
        </a:p>
      </dgm:t>
    </dgm:pt>
    <dgm:pt modelId="{C69F7B48-1663-4B46-B7A8-3C928751496E}" type="parTrans" cxnId="{A6AD59EC-5E8B-4BB1-89F3-38B4B84E0296}">
      <dgm:prSet/>
      <dgm:spPr/>
      <dgm:t>
        <a:bodyPr/>
        <a:lstStyle/>
        <a:p>
          <a:endParaRPr lang="en-US" sz="2000">
            <a:solidFill>
              <a:schemeClr val="tx1"/>
            </a:solidFill>
          </a:endParaRPr>
        </a:p>
      </dgm:t>
    </dgm:pt>
    <dgm:pt modelId="{DC7C3CF8-1EAE-49FA-9D8B-98AD4CE03F89}" type="sibTrans" cxnId="{A6AD59EC-5E8B-4BB1-89F3-38B4B84E0296}">
      <dgm:prSet/>
      <dgm:spPr/>
      <dgm:t>
        <a:bodyPr/>
        <a:lstStyle/>
        <a:p>
          <a:endParaRPr lang="en-US" sz="2000">
            <a:solidFill>
              <a:schemeClr val="tx1"/>
            </a:solidFill>
          </a:endParaRPr>
        </a:p>
      </dgm:t>
    </dgm:pt>
    <dgm:pt modelId="{21DDE0C7-D9C5-47B9-AE16-6FAECA417FEE}">
      <dgm:prSet custT="1"/>
      <dgm:spPr/>
      <dgm:t>
        <a:bodyPr/>
        <a:lstStyle/>
        <a:p>
          <a:r>
            <a:rPr lang="es-EC" sz="1600" dirty="0">
              <a:solidFill>
                <a:schemeClr val="tx1"/>
              </a:solidFill>
            </a:rPr>
            <a:t>La sistematización es de gran importancia, es por eso que el contar con procesos automáticos para cumplir las diferentes actividades dentro del back y front office permiten optimizar tiempo y recursos, los mismos que pueden ser aprovechados en suplir otras áreas del establecimiento que requieran atención. </a:t>
          </a:r>
          <a:endParaRPr lang="en-US" sz="1600" dirty="0">
            <a:solidFill>
              <a:schemeClr val="tx1"/>
            </a:solidFill>
          </a:endParaRPr>
        </a:p>
      </dgm:t>
    </dgm:pt>
    <dgm:pt modelId="{C6FA384C-E393-486F-9778-61A886225DAB}" type="parTrans" cxnId="{1E5837EE-650C-4414-B496-16182E962E03}">
      <dgm:prSet/>
      <dgm:spPr/>
      <dgm:t>
        <a:bodyPr/>
        <a:lstStyle/>
        <a:p>
          <a:endParaRPr lang="en-US" sz="2000">
            <a:solidFill>
              <a:schemeClr val="tx1"/>
            </a:solidFill>
          </a:endParaRPr>
        </a:p>
      </dgm:t>
    </dgm:pt>
    <dgm:pt modelId="{C18DBBBA-8786-4060-9DAF-6ECC49EA8C23}" type="sibTrans" cxnId="{1E5837EE-650C-4414-B496-16182E962E03}">
      <dgm:prSet/>
      <dgm:spPr/>
      <dgm:t>
        <a:bodyPr/>
        <a:lstStyle/>
        <a:p>
          <a:endParaRPr lang="en-US" sz="2000">
            <a:solidFill>
              <a:schemeClr val="tx1"/>
            </a:solidFill>
          </a:endParaRPr>
        </a:p>
      </dgm:t>
    </dgm:pt>
    <dgm:pt modelId="{5B48D68B-0590-4694-AD35-97E40EFE4662}">
      <dgm:prSet custT="1"/>
      <dgm:spPr/>
      <dgm:t>
        <a:bodyPr/>
        <a:lstStyle/>
        <a:p>
          <a:r>
            <a:rPr lang="es-EC" sz="1600" dirty="0">
              <a:solidFill>
                <a:schemeClr val="tx1"/>
              </a:solidFill>
            </a:rPr>
            <a:t> Al no necesitar grandes recursos para la tecnificación hotelera, es importante que los establecimientos empiecen a trabajar de la mano con las innovaciones que se presentan en el área de alojamiento, adquiriendo la capacidad de manejar sistemas que les permita fortalecer sus procesos</a:t>
          </a:r>
          <a:endParaRPr lang="en-US" sz="1600" dirty="0">
            <a:solidFill>
              <a:schemeClr val="tx1"/>
            </a:solidFill>
          </a:endParaRPr>
        </a:p>
      </dgm:t>
    </dgm:pt>
    <dgm:pt modelId="{C92D567A-588A-4728-8CA2-24D29F6DF35D}" type="parTrans" cxnId="{5D79AD7A-F561-4159-A8DA-D57D115BE991}">
      <dgm:prSet/>
      <dgm:spPr/>
      <dgm:t>
        <a:bodyPr/>
        <a:lstStyle/>
        <a:p>
          <a:endParaRPr lang="en-US" sz="2000">
            <a:solidFill>
              <a:schemeClr val="tx1"/>
            </a:solidFill>
          </a:endParaRPr>
        </a:p>
      </dgm:t>
    </dgm:pt>
    <dgm:pt modelId="{DD6C57E4-97F1-47F2-860C-E19999182A67}" type="sibTrans" cxnId="{5D79AD7A-F561-4159-A8DA-D57D115BE991}">
      <dgm:prSet/>
      <dgm:spPr/>
      <dgm:t>
        <a:bodyPr/>
        <a:lstStyle/>
        <a:p>
          <a:endParaRPr lang="en-US" sz="2000">
            <a:solidFill>
              <a:schemeClr val="tx1"/>
            </a:solidFill>
          </a:endParaRPr>
        </a:p>
      </dgm:t>
    </dgm:pt>
    <dgm:pt modelId="{6AB872A9-4E46-4942-829C-D59CA6ABD633}">
      <dgm:prSet custT="1"/>
      <dgm:spPr/>
      <dgm:t>
        <a:bodyPr/>
        <a:lstStyle/>
        <a:p>
          <a:r>
            <a:rPr lang="es-EC" sz="1600">
              <a:solidFill>
                <a:schemeClr val="tx1"/>
              </a:solidFill>
            </a:rPr>
            <a:t>Finalmente, es importante que las instituciones gubernamentales y representantes de las diferentes instituciones turísticas, así como los principales actores del sector turístico trabajen en conjunto para el crecimiento del sector hotelero de tres y cuatro estrellas de Santo Domingo de los Tsáchilas. </a:t>
          </a:r>
          <a:endParaRPr lang="en-US" sz="1600" dirty="0">
            <a:solidFill>
              <a:schemeClr val="tx1"/>
            </a:solidFill>
          </a:endParaRPr>
        </a:p>
      </dgm:t>
    </dgm:pt>
    <dgm:pt modelId="{F1E66885-CC58-44A8-A2E1-7F4981D702A6}" type="parTrans" cxnId="{1329868B-41BB-40C4-BD95-C21844CEAE07}">
      <dgm:prSet/>
      <dgm:spPr/>
      <dgm:t>
        <a:bodyPr/>
        <a:lstStyle/>
        <a:p>
          <a:endParaRPr lang="en-US" sz="2000">
            <a:solidFill>
              <a:schemeClr val="tx1"/>
            </a:solidFill>
          </a:endParaRPr>
        </a:p>
      </dgm:t>
    </dgm:pt>
    <dgm:pt modelId="{058FA145-B8A4-4EE5-BE8C-197E1925886E}" type="sibTrans" cxnId="{1329868B-41BB-40C4-BD95-C21844CEAE07}">
      <dgm:prSet/>
      <dgm:spPr/>
      <dgm:t>
        <a:bodyPr/>
        <a:lstStyle/>
        <a:p>
          <a:endParaRPr lang="en-US" sz="2000">
            <a:solidFill>
              <a:schemeClr val="tx1"/>
            </a:solidFill>
          </a:endParaRPr>
        </a:p>
      </dgm:t>
    </dgm:pt>
    <dgm:pt modelId="{17163BBD-0FD0-460D-9398-EA20C6907BF6}" type="pres">
      <dgm:prSet presAssocID="{FB757650-DEEC-4DAC-ADA0-4DEB5FD37E7C}" presName="linearFlow" presStyleCnt="0">
        <dgm:presLayoutVars>
          <dgm:dir/>
          <dgm:resizeHandles val="exact"/>
        </dgm:presLayoutVars>
      </dgm:prSet>
      <dgm:spPr/>
    </dgm:pt>
    <dgm:pt modelId="{9530EF20-6C57-434A-9603-A8044582683B}" type="pres">
      <dgm:prSet presAssocID="{A478426E-3CF4-4DEF-861E-8CE8D7D45EF0}" presName="composite" presStyleCnt="0"/>
      <dgm:spPr/>
    </dgm:pt>
    <dgm:pt modelId="{19B40F1D-E2E6-4AD8-85F2-B8E06171EC19}" type="pres">
      <dgm:prSet presAssocID="{A478426E-3CF4-4DEF-861E-8CE8D7D45EF0}" presName="imgShp" presStyleLbl="fgImgPlace1" presStyleIdx="0" presStyleCnt="5"/>
      <dgm:spPr/>
    </dgm:pt>
    <dgm:pt modelId="{92BEF5B7-163B-4D2B-B2B3-8F33E67A5A2C}" type="pres">
      <dgm:prSet presAssocID="{A478426E-3CF4-4DEF-861E-8CE8D7D45EF0}" presName="txShp" presStyleLbl="node1" presStyleIdx="0" presStyleCnt="5">
        <dgm:presLayoutVars>
          <dgm:bulletEnabled val="1"/>
        </dgm:presLayoutVars>
      </dgm:prSet>
      <dgm:spPr/>
    </dgm:pt>
    <dgm:pt modelId="{92F06609-8838-4358-9195-F9C66D27A9D1}" type="pres">
      <dgm:prSet presAssocID="{3682BD8E-1693-4FAE-B765-FF85C870ED7A}" presName="spacing" presStyleCnt="0"/>
      <dgm:spPr/>
    </dgm:pt>
    <dgm:pt modelId="{70F38081-DAF6-4760-A2A6-24A92AC67BAF}" type="pres">
      <dgm:prSet presAssocID="{393D612B-3E4D-4689-85FB-8B8A18C585D6}" presName="composite" presStyleCnt="0"/>
      <dgm:spPr/>
    </dgm:pt>
    <dgm:pt modelId="{8B083194-40AB-4C3E-9DAA-7E4CECBE5801}" type="pres">
      <dgm:prSet presAssocID="{393D612B-3E4D-4689-85FB-8B8A18C585D6}" presName="imgShp" presStyleLbl="fgImgPlace1" presStyleIdx="1" presStyleCnt="5"/>
      <dgm:spPr/>
    </dgm:pt>
    <dgm:pt modelId="{226EA67A-9A5E-4477-8287-A058D512C59F}" type="pres">
      <dgm:prSet presAssocID="{393D612B-3E4D-4689-85FB-8B8A18C585D6}" presName="txShp" presStyleLbl="node1" presStyleIdx="1" presStyleCnt="5">
        <dgm:presLayoutVars>
          <dgm:bulletEnabled val="1"/>
        </dgm:presLayoutVars>
      </dgm:prSet>
      <dgm:spPr/>
    </dgm:pt>
    <dgm:pt modelId="{6E729F88-E08B-42DB-9C27-267B814FB59C}" type="pres">
      <dgm:prSet presAssocID="{DC7C3CF8-1EAE-49FA-9D8B-98AD4CE03F89}" presName="spacing" presStyleCnt="0"/>
      <dgm:spPr/>
    </dgm:pt>
    <dgm:pt modelId="{70F05C77-7A93-45D0-B42A-EB95EA00B18B}" type="pres">
      <dgm:prSet presAssocID="{21DDE0C7-D9C5-47B9-AE16-6FAECA417FEE}" presName="composite" presStyleCnt="0"/>
      <dgm:spPr/>
    </dgm:pt>
    <dgm:pt modelId="{D194786A-D9DB-4D0A-A935-444CE9FEBBF3}" type="pres">
      <dgm:prSet presAssocID="{21DDE0C7-D9C5-47B9-AE16-6FAECA417FEE}" presName="imgShp" presStyleLbl="fgImgPlace1" presStyleIdx="2" presStyleCnt="5"/>
      <dgm:spPr/>
    </dgm:pt>
    <dgm:pt modelId="{4BC15DF0-8C38-455D-B199-01F6B0B4AC30}" type="pres">
      <dgm:prSet presAssocID="{21DDE0C7-D9C5-47B9-AE16-6FAECA417FEE}" presName="txShp" presStyleLbl="node1" presStyleIdx="2" presStyleCnt="5">
        <dgm:presLayoutVars>
          <dgm:bulletEnabled val="1"/>
        </dgm:presLayoutVars>
      </dgm:prSet>
      <dgm:spPr/>
    </dgm:pt>
    <dgm:pt modelId="{0A8FF802-FF44-4E06-A189-8F2DE09BD83F}" type="pres">
      <dgm:prSet presAssocID="{C18DBBBA-8786-4060-9DAF-6ECC49EA8C23}" presName="spacing" presStyleCnt="0"/>
      <dgm:spPr/>
    </dgm:pt>
    <dgm:pt modelId="{FC7F6B41-BDA5-486C-AFAA-BF41434E8AFB}" type="pres">
      <dgm:prSet presAssocID="{5B48D68B-0590-4694-AD35-97E40EFE4662}" presName="composite" presStyleCnt="0"/>
      <dgm:spPr/>
    </dgm:pt>
    <dgm:pt modelId="{268EE253-4BCA-4063-859C-2B6E77C6FD0B}" type="pres">
      <dgm:prSet presAssocID="{5B48D68B-0590-4694-AD35-97E40EFE4662}" presName="imgShp" presStyleLbl="fgImgPlace1" presStyleIdx="3" presStyleCnt="5"/>
      <dgm:spPr/>
    </dgm:pt>
    <dgm:pt modelId="{4C1B46CE-3EF1-4AD3-BC3E-4F39A6F38A90}" type="pres">
      <dgm:prSet presAssocID="{5B48D68B-0590-4694-AD35-97E40EFE4662}" presName="txShp" presStyleLbl="node1" presStyleIdx="3" presStyleCnt="5">
        <dgm:presLayoutVars>
          <dgm:bulletEnabled val="1"/>
        </dgm:presLayoutVars>
      </dgm:prSet>
      <dgm:spPr/>
    </dgm:pt>
    <dgm:pt modelId="{CCCC956D-265A-4704-A516-B916E6291B2A}" type="pres">
      <dgm:prSet presAssocID="{DD6C57E4-97F1-47F2-860C-E19999182A67}" presName="spacing" presStyleCnt="0"/>
      <dgm:spPr/>
    </dgm:pt>
    <dgm:pt modelId="{51862DB2-6055-4FBE-A1C5-4C243D6BCA7B}" type="pres">
      <dgm:prSet presAssocID="{6AB872A9-4E46-4942-829C-D59CA6ABD633}" presName="composite" presStyleCnt="0"/>
      <dgm:spPr/>
    </dgm:pt>
    <dgm:pt modelId="{81AA63EF-EE85-43C9-90C6-9F4D5D6250D7}" type="pres">
      <dgm:prSet presAssocID="{6AB872A9-4E46-4942-829C-D59CA6ABD633}" presName="imgShp" presStyleLbl="fgImgPlace1" presStyleIdx="4" presStyleCnt="5"/>
      <dgm:spPr/>
    </dgm:pt>
    <dgm:pt modelId="{2CEC35BF-34B5-4310-B046-97933103BCA9}" type="pres">
      <dgm:prSet presAssocID="{6AB872A9-4E46-4942-829C-D59CA6ABD633}" presName="txShp" presStyleLbl="node1" presStyleIdx="4" presStyleCnt="5">
        <dgm:presLayoutVars>
          <dgm:bulletEnabled val="1"/>
        </dgm:presLayoutVars>
      </dgm:prSet>
      <dgm:spPr/>
    </dgm:pt>
  </dgm:ptLst>
  <dgm:cxnLst>
    <dgm:cxn modelId="{2FF0C413-87EB-4E32-ACA3-5253FA05B7E5}" srcId="{FB757650-DEEC-4DAC-ADA0-4DEB5FD37E7C}" destId="{A478426E-3CF4-4DEF-861E-8CE8D7D45EF0}" srcOrd="0" destOrd="0" parTransId="{DCCBC719-0BB5-4391-9E0C-6982816C2B93}" sibTransId="{3682BD8E-1693-4FAE-B765-FF85C870ED7A}"/>
    <dgm:cxn modelId="{5D79AD7A-F561-4159-A8DA-D57D115BE991}" srcId="{FB757650-DEEC-4DAC-ADA0-4DEB5FD37E7C}" destId="{5B48D68B-0590-4694-AD35-97E40EFE4662}" srcOrd="3" destOrd="0" parTransId="{C92D567A-588A-4728-8CA2-24D29F6DF35D}" sibTransId="{DD6C57E4-97F1-47F2-860C-E19999182A67}"/>
    <dgm:cxn modelId="{DD3BFD82-3496-40BE-AAE6-D3ABC9F5684B}" type="presOf" srcId="{FB757650-DEEC-4DAC-ADA0-4DEB5FD37E7C}" destId="{17163BBD-0FD0-460D-9398-EA20C6907BF6}" srcOrd="0" destOrd="0" presId="urn:microsoft.com/office/officeart/2005/8/layout/vList3"/>
    <dgm:cxn modelId="{AF296689-1732-4C22-AC5B-F7760C7447A2}" type="presOf" srcId="{393D612B-3E4D-4689-85FB-8B8A18C585D6}" destId="{226EA67A-9A5E-4477-8287-A058D512C59F}" srcOrd="0" destOrd="0" presId="urn:microsoft.com/office/officeart/2005/8/layout/vList3"/>
    <dgm:cxn modelId="{1329868B-41BB-40C4-BD95-C21844CEAE07}" srcId="{FB757650-DEEC-4DAC-ADA0-4DEB5FD37E7C}" destId="{6AB872A9-4E46-4942-829C-D59CA6ABD633}" srcOrd="4" destOrd="0" parTransId="{F1E66885-CC58-44A8-A2E1-7F4981D702A6}" sibTransId="{058FA145-B8A4-4EE5-BE8C-197E1925886E}"/>
    <dgm:cxn modelId="{19F4DBAD-48A7-4429-952A-BABAE69505B1}" type="presOf" srcId="{5B48D68B-0590-4694-AD35-97E40EFE4662}" destId="{4C1B46CE-3EF1-4AD3-BC3E-4F39A6F38A90}" srcOrd="0" destOrd="0" presId="urn:microsoft.com/office/officeart/2005/8/layout/vList3"/>
    <dgm:cxn modelId="{9624BAC9-18BD-4A82-9A15-1D7ED70ED4EA}" type="presOf" srcId="{A478426E-3CF4-4DEF-861E-8CE8D7D45EF0}" destId="{92BEF5B7-163B-4D2B-B2B3-8F33E67A5A2C}" srcOrd="0" destOrd="0" presId="urn:microsoft.com/office/officeart/2005/8/layout/vList3"/>
    <dgm:cxn modelId="{60C518E3-0E17-4E9B-A5D1-914D9BDF6A43}" type="presOf" srcId="{21DDE0C7-D9C5-47B9-AE16-6FAECA417FEE}" destId="{4BC15DF0-8C38-455D-B199-01F6B0B4AC30}" srcOrd="0" destOrd="0" presId="urn:microsoft.com/office/officeart/2005/8/layout/vList3"/>
    <dgm:cxn modelId="{D343EDE5-1469-4D99-BA36-7633CC6C59AF}" type="presOf" srcId="{6AB872A9-4E46-4942-829C-D59CA6ABD633}" destId="{2CEC35BF-34B5-4310-B046-97933103BCA9}" srcOrd="0" destOrd="0" presId="urn:microsoft.com/office/officeart/2005/8/layout/vList3"/>
    <dgm:cxn modelId="{A6AD59EC-5E8B-4BB1-89F3-38B4B84E0296}" srcId="{FB757650-DEEC-4DAC-ADA0-4DEB5FD37E7C}" destId="{393D612B-3E4D-4689-85FB-8B8A18C585D6}" srcOrd="1" destOrd="0" parTransId="{C69F7B48-1663-4B46-B7A8-3C928751496E}" sibTransId="{DC7C3CF8-1EAE-49FA-9D8B-98AD4CE03F89}"/>
    <dgm:cxn modelId="{1E5837EE-650C-4414-B496-16182E962E03}" srcId="{FB757650-DEEC-4DAC-ADA0-4DEB5FD37E7C}" destId="{21DDE0C7-D9C5-47B9-AE16-6FAECA417FEE}" srcOrd="2" destOrd="0" parTransId="{C6FA384C-E393-486F-9778-61A886225DAB}" sibTransId="{C18DBBBA-8786-4060-9DAF-6ECC49EA8C23}"/>
    <dgm:cxn modelId="{9B49F7FC-2D0D-4536-BA08-245E482B8756}" type="presParOf" srcId="{17163BBD-0FD0-460D-9398-EA20C6907BF6}" destId="{9530EF20-6C57-434A-9603-A8044582683B}" srcOrd="0" destOrd="0" presId="urn:microsoft.com/office/officeart/2005/8/layout/vList3"/>
    <dgm:cxn modelId="{BE1A4A73-B5A7-443D-9416-68E344400987}" type="presParOf" srcId="{9530EF20-6C57-434A-9603-A8044582683B}" destId="{19B40F1D-E2E6-4AD8-85F2-B8E06171EC19}" srcOrd="0" destOrd="0" presId="urn:microsoft.com/office/officeart/2005/8/layout/vList3"/>
    <dgm:cxn modelId="{9B8591E0-F03A-4A3A-8973-A77688E616C7}" type="presParOf" srcId="{9530EF20-6C57-434A-9603-A8044582683B}" destId="{92BEF5B7-163B-4D2B-B2B3-8F33E67A5A2C}" srcOrd="1" destOrd="0" presId="urn:microsoft.com/office/officeart/2005/8/layout/vList3"/>
    <dgm:cxn modelId="{26D72F9D-1CF2-468B-A441-478260520928}" type="presParOf" srcId="{17163BBD-0FD0-460D-9398-EA20C6907BF6}" destId="{92F06609-8838-4358-9195-F9C66D27A9D1}" srcOrd="1" destOrd="0" presId="urn:microsoft.com/office/officeart/2005/8/layout/vList3"/>
    <dgm:cxn modelId="{FE0E07AF-FDBF-4FB3-961B-F40DAD995834}" type="presParOf" srcId="{17163BBD-0FD0-460D-9398-EA20C6907BF6}" destId="{70F38081-DAF6-4760-A2A6-24A92AC67BAF}" srcOrd="2" destOrd="0" presId="urn:microsoft.com/office/officeart/2005/8/layout/vList3"/>
    <dgm:cxn modelId="{3B8DB391-4949-44C7-8349-2DB82AD546D2}" type="presParOf" srcId="{70F38081-DAF6-4760-A2A6-24A92AC67BAF}" destId="{8B083194-40AB-4C3E-9DAA-7E4CECBE5801}" srcOrd="0" destOrd="0" presId="urn:microsoft.com/office/officeart/2005/8/layout/vList3"/>
    <dgm:cxn modelId="{F98EE043-F71E-49DF-8815-E946CD53F324}" type="presParOf" srcId="{70F38081-DAF6-4760-A2A6-24A92AC67BAF}" destId="{226EA67A-9A5E-4477-8287-A058D512C59F}" srcOrd="1" destOrd="0" presId="urn:microsoft.com/office/officeart/2005/8/layout/vList3"/>
    <dgm:cxn modelId="{3280D4DC-8E4C-4425-AB13-1236DA0D7FD1}" type="presParOf" srcId="{17163BBD-0FD0-460D-9398-EA20C6907BF6}" destId="{6E729F88-E08B-42DB-9C27-267B814FB59C}" srcOrd="3" destOrd="0" presId="urn:microsoft.com/office/officeart/2005/8/layout/vList3"/>
    <dgm:cxn modelId="{9A3013B5-2C81-4100-A720-730CF38497B6}" type="presParOf" srcId="{17163BBD-0FD0-460D-9398-EA20C6907BF6}" destId="{70F05C77-7A93-45D0-B42A-EB95EA00B18B}" srcOrd="4" destOrd="0" presId="urn:microsoft.com/office/officeart/2005/8/layout/vList3"/>
    <dgm:cxn modelId="{A31922BF-DB5F-4A26-8FDB-9BEB08A89AEE}" type="presParOf" srcId="{70F05C77-7A93-45D0-B42A-EB95EA00B18B}" destId="{D194786A-D9DB-4D0A-A935-444CE9FEBBF3}" srcOrd="0" destOrd="0" presId="urn:microsoft.com/office/officeart/2005/8/layout/vList3"/>
    <dgm:cxn modelId="{F8E72AFF-8809-4102-94D0-106B50771AC3}" type="presParOf" srcId="{70F05C77-7A93-45D0-B42A-EB95EA00B18B}" destId="{4BC15DF0-8C38-455D-B199-01F6B0B4AC30}" srcOrd="1" destOrd="0" presId="urn:microsoft.com/office/officeart/2005/8/layout/vList3"/>
    <dgm:cxn modelId="{414DCAC5-5B4C-4EAE-BB72-19064511473E}" type="presParOf" srcId="{17163BBD-0FD0-460D-9398-EA20C6907BF6}" destId="{0A8FF802-FF44-4E06-A189-8F2DE09BD83F}" srcOrd="5" destOrd="0" presId="urn:microsoft.com/office/officeart/2005/8/layout/vList3"/>
    <dgm:cxn modelId="{0288C6F2-4694-456F-829C-43B65FE941E2}" type="presParOf" srcId="{17163BBD-0FD0-460D-9398-EA20C6907BF6}" destId="{FC7F6B41-BDA5-486C-AFAA-BF41434E8AFB}" srcOrd="6" destOrd="0" presId="urn:microsoft.com/office/officeart/2005/8/layout/vList3"/>
    <dgm:cxn modelId="{AC8D2257-055D-42C9-8C6B-00627CB381FD}" type="presParOf" srcId="{FC7F6B41-BDA5-486C-AFAA-BF41434E8AFB}" destId="{268EE253-4BCA-4063-859C-2B6E77C6FD0B}" srcOrd="0" destOrd="0" presId="urn:microsoft.com/office/officeart/2005/8/layout/vList3"/>
    <dgm:cxn modelId="{D2FBD623-F536-45AC-9698-94A2688FDB6E}" type="presParOf" srcId="{FC7F6B41-BDA5-486C-AFAA-BF41434E8AFB}" destId="{4C1B46CE-3EF1-4AD3-BC3E-4F39A6F38A90}" srcOrd="1" destOrd="0" presId="urn:microsoft.com/office/officeart/2005/8/layout/vList3"/>
    <dgm:cxn modelId="{E5A05962-BAD5-43DB-B5EF-C70709E1025C}" type="presParOf" srcId="{17163BBD-0FD0-460D-9398-EA20C6907BF6}" destId="{CCCC956D-265A-4704-A516-B916E6291B2A}" srcOrd="7" destOrd="0" presId="urn:microsoft.com/office/officeart/2005/8/layout/vList3"/>
    <dgm:cxn modelId="{BEF4F3E4-D322-469F-B679-FA875CA608F8}" type="presParOf" srcId="{17163BBD-0FD0-460D-9398-EA20C6907BF6}" destId="{51862DB2-6055-4FBE-A1C5-4C243D6BCA7B}" srcOrd="8" destOrd="0" presId="urn:microsoft.com/office/officeart/2005/8/layout/vList3"/>
    <dgm:cxn modelId="{85BB28D8-6E8E-4DD7-B434-2B80B0F5AA32}" type="presParOf" srcId="{51862DB2-6055-4FBE-A1C5-4C243D6BCA7B}" destId="{81AA63EF-EE85-43C9-90C6-9F4D5D6250D7}" srcOrd="0" destOrd="0" presId="urn:microsoft.com/office/officeart/2005/8/layout/vList3"/>
    <dgm:cxn modelId="{FA047A51-C011-41DB-8AB2-2147FDCF63D1}" type="presParOf" srcId="{51862DB2-6055-4FBE-A1C5-4C243D6BCA7B}" destId="{2CEC35BF-34B5-4310-B046-97933103BCA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A3FEB-19C5-4BC3-B78D-76B0214CD66A}">
      <dsp:nvSpPr>
        <dsp:cNvPr id="0" name=""/>
        <dsp:cNvSpPr/>
      </dsp:nvSpPr>
      <dsp:spPr>
        <a:xfrm>
          <a:off x="1146077" y="0"/>
          <a:ext cx="1687709" cy="1687966"/>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1FECB-2E31-40FB-800E-12EE2E75EBFF}">
      <dsp:nvSpPr>
        <dsp:cNvPr id="0" name=""/>
        <dsp:cNvSpPr/>
      </dsp:nvSpPr>
      <dsp:spPr>
        <a:xfrm>
          <a:off x="1519117" y="609407"/>
          <a:ext cx="937827" cy="468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S" sz="1700" kern="1200" dirty="0"/>
            <a:t>Optimizar</a:t>
          </a:r>
        </a:p>
      </dsp:txBody>
      <dsp:txXfrm>
        <a:off x="1519117" y="609407"/>
        <a:ext cx="937827" cy="468801"/>
      </dsp:txXfrm>
    </dsp:sp>
    <dsp:sp modelId="{580C5884-5578-4D8D-A1E1-993B93E223C7}">
      <dsp:nvSpPr>
        <dsp:cNvPr id="0" name=""/>
        <dsp:cNvSpPr/>
      </dsp:nvSpPr>
      <dsp:spPr>
        <a:xfrm>
          <a:off x="677322" y="969861"/>
          <a:ext cx="1687709" cy="1687966"/>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51A72F-D599-4D0A-B018-23F02E28C677}">
      <dsp:nvSpPr>
        <dsp:cNvPr id="0" name=""/>
        <dsp:cNvSpPr/>
      </dsp:nvSpPr>
      <dsp:spPr>
        <a:xfrm>
          <a:off x="1052263" y="1584879"/>
          <a:ext cx="937827" cy="468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S" sz="1700" kern="1200" dirty="0"/>
            <a:t>Contribuir</a:t>
          </a:r>
        </a:p>
      </dsp:txBody>
      <dsp:txXfrm>
        <a:off x="1052263" y="1584879"/>
        <a:ext cx="937827" cy="468801"/>
      </dsp:txXfrm>
    </dsp:sp>
    <dsp:sp modelId="{77E34F54-F920-4F51-89A7-12518750BC93}">
      <dsp:nvSpPr>
        <dsp:cNvPr id="0" name=""/>
        <dsp:cNvSpPr/>
      </dsp:nvSpPr>
      <dsp:spPr>
        <a:xfrm>
          <a:off x="1266198" y="2055784"/>
          <a:ext cx="1450004" cy="1450585"/>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F38F7-4AE2-4E07-9A0A-D11B757FEF9B}">
      <dsp:nvSpPr>
        <dsp:cNvPr id="0" name=""/>
        <dsp:cNvSpPr/>
      </dsp:nvSpPr>
      <dsp:spPr>
        <a:xfrm>
          <a:off x="1521335" y="2561753"/>
          <a:ext cx="937827" cy="468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S" sz="1700" kern="1200" dirty="0"/>
            <a:t>Apoyar</a:t>
          </a:r>
        </a:p>
      </dsp:txBody>
      <dsp:txXfrm>
        <a:off x="1521335" y="2561753"/>
        <a:ext cx="937827" cy="4688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0BF5B-9529-44E0-A54C-47F7787670FE}">
      <dsp:nvSpPr>
        <dsp:cNvPr id="0" name=""/>
        <dsp:cNvSpPr/>
      </dsp:nvSpPr>
      <dsp:spPr>
        <a:xfrm rot="10800000">
          <a:off x="2326791" y="1811"/>
          <a:ext cx="8025841" cy="1002725"/>
        </a:xfrm>
        <a:prstGeom prst="homePlate">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53340" rIns="99568" bIns="5334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La tecnificación en procesos internos ha creado un valor significativo en las funciones del cliente interno, ya que ayuda a minimizar el tiempo en el desarrollo de estos, permitiendo así, mejorar los canales de comunicación evitando errores en el servicio y reportes, además de perfeccionar la distribución de tareas y recursos. </a:t>
          </a:r>
          <a:endParaRPr lang="en-US" sz="1400" kern="1200" dirty="0">
            <a:solidFill>
              <a:schemeClr val="tx1"/>
            </a:solidFill>
          </a:endParaRPr>
        </a:p>
      </dsp:txBody>
      <dsp:txXfrm rot="10800000">
        <a:off x="2577472" y="1811"/>
        <a:ext cx="7775160" cy="1002725"/>
      </dsp:txXfrm>
    </dsp:sp>
    <dsp:sp modelId="{2460521D-5D9E-4952-949D-5FC0AB84AE9E}">
      <dsp:nvSpPr>
        <dsp:cNvPr id="0" name=""/>
        <dsp:cNvSpPr/>
      </dsp:nvSpPr>
      <dsp:spPr>
        <a:xfrm>
          <a:off x="1798198" y="1811"/>
          <a:ext cx="1002725" cy="1002725"/>
        </a:xfrm>
        <a:prstGeom prst="ellipse">
          <a:avLst/>
        </a:prstGeom>
        <a:solidFill>
          <a:schemeClr val="accent5">
            <a:tint val="50000"/>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6E81E1-BA32-442E-B8A7-5F619C375EA6}">
      <dsp:nvSpPr>
        <dsp:cNvPr id="0" name=""/>
        <dsp:cNvSpPr/>
      </dsp:nvSpPr>
      <dsp:spPr>
        <a:xfrm rot="10800000">
          <a:off x="2285945" y="1303857"/>
          <a:ext cx="8080302" cy="1002725"/>
        </a:xfrm>
        <a:prstGeom prst="homePlate">
          <a:avLst/>
        </a:prstGeom>
        <a:solidFill>
          <a:schemeClr val="accent5">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53340" rIns="99568" bIns="5334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Por el contrario, los resultados obtenidos demuestran que el 85.74% de la planta hotelera de tres y cuatro estrellas de Santo Domingo de los Tsáchilas, desconoce o no maneja sistemas especializados en la gestión hotelera; esto debido a la falta de ingresos o un limitado personal capacitado que maneje softwares, evitando la formación de </a:t>
          </a:r>
          <a:r>
            <a:rPr lang="es-EC" sz="1400" kern="1200" dirty="0" err="1">
              <a:solidFill>
                <a:schemeClr val="tx1"/>
              </a:solidFill>
            </a:rPr>
            <a:t>clusters</a:t>
          </a:r>
          <a:r>
            <a:rPr lang="es-EC" sz="1400" kern="1200" dirty="0">
              <a:solidFill>
                <a:schemeClr val="tx1"/>
              </a:solidFill>
            </a:rPr>
            <a:t> limitando así la competitividad sectorial. </a:t>
          </a:r>
          <a:endParaRPr lang="en-US" sz="1400" kern="1200" dirty="0">
            <a:solidFill>
              <a:schemeClr val="tx1"/>
            </a:solidFill>
          </a:endParaRPr>
        </a:p>
      </dsp:txBody>
      <dsp:txXfrm rot="10800000">
        <a:off x="2536626" y="1303857"/>
        <a:ext cx="7829621" cy="1002725"/>
      </dsp:txXfrm>
    </dsp:sp>
    <dsp:sp modelId="{9CEBBCA9-F070-4924-A8DC-C4B3384259CF}">
      <dsp:nvSpPr>
        <dsp:cNvPr id="0" name=""/>
        <dsp:cNvSpPr/>
      </dsp:nvSpPr>
      <dsp:spPr>
        <a:xfrm>
          <a:off x="1784582" y="1303857"/>
          <a:ext cx="1002725" cy="1002725"/>
        </a:xfrm>
        <a:prstGeom prst="ellipse">
          <a:avLst/>
        </a:prstGeom>
        <a:solidFill>
          <a:schemeClr val="accent5">
            <a:tint val="50000"/>
            <a:alpha val="90000"/>
            <a:hueOff val="-25219"/>
            <a:satOff val="-246"/>
            <a:lumOff val="2081"/>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86B24C-FEDE-4A03-8E29-6FF3AF06E343}">
      <dsp:nvSpPr>
        <dsp:cNvPr id="0" name=""/>
        <dsp:cNvSpPr/>
      </dsp:nvSpPr>
      <dsp:spPr>
        <a:xfrm rot="10800000">
          <a:off x="2285945" y="2605904"/>
          <a:ext cx="8080302" cy="1002725"/>
        </a:xfrm>
        <a:prstGeom prst="homePlate">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53340" rIns="99568" bIns="5334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Aun cuando los administradores consideran que hay procesos de gran importancia que necesitan sistematización, es decir, dentro del back y front office hay tareas que se beneficiarían al contar con un sistema de apoyo que ayude a coordinar las funciones de cada área como: el </a:t>
          </a:r>
          <a:r>
            <a:rPr lang="es-EC" sz="1400" kern="1200" dirty="0" err="1">
              <a:solidFill>
                <a:schemeClr val="tx1"/>
              </a:solidFill>
            </a:rPr>
            <a:t>check</a:t>
          </a:r>
          <a:r>
            <a:rPr lang="es-EC" sz="1400" kern="1200" dirty="0">
              <a:solidFill>
                <a:schemeClr val="tx1"/>
              </a:solidFill>
            </a:rPr>
            <a:t> in y </a:t>
          </a:r>
          <a:r>
            <a:rPr lang="es-EC" sz="1400" kern="1200" dirty="0" err="1">
              <a:solidFill>
                <a:schemeClr val="tx1"/>
              </a:solidFill>
            </a:rPr>
            <a:t>check</a:t>
          </a:r>
          <a:r>
            <a:rPr lang="es-EC" sz="1400" kern="1200" dirty="0">
              <a:solidFill>
                <a:schemeClr val="tx1"/>
              </a:solidFill>
            </a:rPr>
            <a:t> </a:t>
          </a:r>
          <a:r>
            <a:rPr lang="es-EC" sz="1400" kern="1200" dirty="0" err="1">
              <a:solidFill>
                <a:schemeClr val="tx1"/>
              </a:solidFill>
            </a:rPr>
            <a:t>out</a:t>
          </a:r>
          <a:r>
            <a:rPr lang="es-EC" sz="1400" kern="1200" dirty="0">
              <a:solidFill>
                <a:schemeClr val="tx1"/>
              </a:solidFill>
            </a:rPr>
            <a:t> en el área de recepción, el bloqueo de habitaciones en el área de ama de llaves o reportes en el área de gerencia. </a:t>
          </a:r>
          <a:endParaRPr lang="en-US" sz="1400" kern="1200" dirty="0">
            <a:solidFill>
              <a:schemeClr val="tx1"/>
            </a:solidFill>
          </a:endParaRPr>
        </a:p>
      </dsp:txBody>
      <dsp:txXfrm rot="10800000">
        <a:off x="2536626" y="2605904"/>
        <a:ext cx="7829621" cy="1002725"/>
      </dsp:txXfrm>
    </dsp:sp>
    <dsp:sp modelId="{64883BC7-83B3-4C45-BD84-72F575EFFE93}">
      <dsp:nvSpPr>
        <dsp:cNvPr id="0" name=""/>
        <dsp:cNvSpPr/>
      </dsp:nvSpPr>
      <dsp:spPr>
        <a:xfrm>
          <a:off x="1784582" y="2605904"/>
          <a:ext cx="1002725" cy="1002725"/>
        </a:xfrm>
        <a:prstGeom prst="ellipse">
          <a:avLst/>
        </a:prstGeom>
        <a:solidFill>
          <a:schemeClr val="accent5">
            <a:tint val="50000"/>
            <a:alpha val="90000"/>
            <a:hueOff val="-50439"/>
            <a:satOff val="-491"/>
            <a:lumOff val="4162"/>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86442C-73DC-41F3-9D48-7086445FC909}">
      <dsp:nvSpPr>
        <dsp:cNvPr id="0" name=""/>
        <dsp:cNvSpPr/>
      </dsp:nvSpPr>
      <dsp:spPr>
        <a:xfrm rot="10800000">
          <a:off x="2285945" y="3907950"/>
          <a:ext cx="8080302" cy="1002725"/>
        </a:xfrm>
        <a:prstGeom prst="homePlate">
          <a:avLst/>
        </a:prstGeom>
        <a:solidFill>
          <a:schemeClr val="accent5">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53340" rIns="99568" bIns="5334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Por otra parte, los representantes de los establecimientos hoteleros consideran que con la información pertinente podrían contar con la capacidad suficiente para utilizar sistemas dentro de sus actividades. Conviene subrayar que la presente investigación detecto que tecnificar un establecimiento hotelero no requiere de mayor especialización, grandes recursos económicos o equipamiento técnico concreto para poder lograrlo. </a:t>
          </a:r>
          <a:endParaRPr lang="en-US" sz="1400" kern="1200" dirty="0">
            <a:solidFill>
              <a:schemeClr val="tx1"/>
            </a:solidFill>
          </a:endParaRPr>
        </a:p>
      </dsp:txBody>
      <dsp:txXfrm rot="10800000">
        <a:off x="2536626" y="3907950"/>
        <a:ext cx="7829621" cy="1002725"/>
      </dsp:txXfrm>
    </dsp:sp>
    <dsp:sp modelId="{1910F7DB-4320-4EFB-8DB4-0857AA18A29B}">
      <dsp:nvSpPr>
        <dsp:cNvPr id="0" name=""/>
        <dsp:cNvSpPr/>
      </dsp:nvSpPr>
      <dsp:spPr>
        <a:xfrm>
          <a:off x="1784582" y="3907950"/>
          <a:ext cx="1002725" cy="1002725"/>
        </a:xfrm>
        <a:prstGeom prst="ellipse">
          <a:avLst/>
        </a:prstGeom>
        <a:solidFill>
          <a:schemeClr val="accent5">
            <a:tint val="50000"/>
            <a:alpha val="90000"/>
            <a:hueOff val="-75658"/>
            <a:satOff val="-737"/>
            <a:lumOff val="6243"/>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44238F-2581-42A9-9EAD-B51BCAC64C83}">
      <dsp:nvSpPr>
        <dsp:cNvPr id="0" name=""/>
        <dsp:cNvSpPr/>
      </dsp:nvSpPr>
      <dsp:spPr>
        <a:xfrm rot="10800000">
          <a:off x="2285945" y="5209997"/>
          <a:ext cx="8080302" cy="1002725"/>
        </a:xfrm>
        <a:prstGeom prst="homePlate">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53340" rIns="99568" bIns="5334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rPr>
            <a:t>Finalmente, la planta hotelera de tres y cuatro estrellas de Santo Domingo de los Tsáchilas encuentra interés en los beneficios de los sistemas administrativos hoteleros, por lo que busca capacitarse en relación con: sistemas, ventas, facturación, marketing y publicidad, y crear así una ventaja competitiva dentro del mercado al que pertenecen.</a:t>
          </a:r>
          <a:endParaRPr lang="en-US" sz="1400" kern="1200" dirty="0">
            <a:solidFill>
              <a:schemeClr val="tx1"/>
            </a:solidFill>
          </a:endParaRPr>
        </a:p>
      </dsp:txBody>
      <dsp:txXfrm rot="10800000">
        <a:off x="2536626" y="5209997"/>
        <a:ext cx="7829621" cy="1002725"/>
      </dsp:txXfrm>
    </dsp:sp>
    <dsp:sp modelId="{F9CD774F-B33F-4F1D-A082-44BBBE463DB0}">
      <dsp:nvSpPr>
        <dsp:cNvPr id="0" name=""/>
        <dsp:cNvSpPr/>
      </dsp:nvSpPr>
      <dsp:spPr>
        <a:xfrm>
          <a:off x="1784582" y="5209997"/>
          <a:ext cx="1002725" cy="1002725"/>
        </a:xfrm>
        <a:prstGeom prst="ellipse">
          <a:avLst/>
        </a:prstGeom>
        <a:solidFill>
          <a:schemeClr val="accent5">
            <a:tint val="50000"/>
            <a:alpha val="90000"/>
            <a:hueOff val="-100878"/>
            <a:satOff val="-982"/>
            <a:lumOff val="8324"/>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EF5B7-163B-4D2B-B2B3-8F33E67A5A2C}">
      <dsp:nvSpPr>
        <dsp:cNvPr id="0" name=""/>
        <dsp:cNvSpPr/>
      </dsp:nvSpPr>
      <dsp:spPr>
        <a:xfrm rot="10800000">
          <a:off x="2285945" y="1811"/>
          <a:ext cx="8080302" cy="1002725"/>
        </a:xfrm>
        <a:prstGeom prst="homePlate">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60960" rIns="113792" bIns="609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rPr>
            <a:t>En definitiva, la tecnificación de establecimientos hoteleros conlleva al crecimiento de estos, por eso es importante contar con sistemas de apoyo en la gestión administrativa que les permita mejorar el servicio y todos sus procesos. </a:t>
          </a:r>
          <a:endParaRPr lang="en-US" sz="1600" kern="1200" dirty="0">
            <a:solidFill>
              <a:schemeClr val="tx1"/>
            </a:solidFill>
          </a:endParaRPr>
        </a:p>
      </dsp:txBody>
      <dsp:txXfrm rot="10800000">
        <a:off x="2536626" y="1811"/>
        <a:ext cx="7829621" cy="1002725"/>
      </dsp:txXfrm>
    </dsp:sp>
    <dsp:sp modelId="{19B40F1D-E2E6-4AD8-85F2-B8E06171EC19}">
      <dsp:nvSpPr>
        <dsp:cNvPr id="0" name=""/>
        <dsp:cNvSpPr/>
      </dsp:nvSpPr>
      <dsp:spPr>
        <a:xfrm>
          <a:off x="1784582" y="1811"/>
          <a:ext cx="1002725" cy="1002725"/>
        </a:xfrm>
        <a:prstGeom prst="ellipse">
          <a:avLst/>
        </a:prstGeom>
        <a:solidFill>
          <a:schemeClr val="accent4">
            <a:tint val="50000"/>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6EA67A-9A5E-4477-8287-A058D512C59F}">
      <dsp:nvSpPr>
        <dsp:cNvPr id="0" name=""/>
        <dsp:cNvSpPr/>
      </dsp:nvSpPr>
      <dsp:spPr>
        <a:xfrm rot="10800000">
          <a:off x="2285945" y="1303857"/>
          <a:ext cx="8080302" cy="1002725"/>
        </a:xfrm>
        <a:prstGeom prst="homePlate">
          <a:avLst/>
        </a:prstGeom>
        <a:solidFill>
          <a:schemeClr val="accent4">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60960" rIns="113792" bIns="609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rPr>
            <a:t>Por lo que se refiere a la adaptación tecnológica es importante que se desarrollen programas de actualización de conocimientos con respecto a herramientas tecnológicas que puedan ayudar al fortalecimiento de principales actores en el sector turístico como establecimientos de alojamiento.</a:t>
          </a:r>
          <a:endParaRPr lang="en-US" sz="1600" kern="1200" dirty="0">
            <a:solidFill>
              <a:schemeClr val="tx1"/>
            </a:solidFill>
          </a:endParaRPr>
        </a:p>
      </dsp:txBody>
      <dsp:txXfrm rot="10800000">
        <a:off x="2536626" y="1303857"/>
        <a:ext cx="7829621" cy="1002725"/>
      </dsp:txXfrm>
    </dsp:sp>
    <dsp:sp modelId="{8B083194-40AB-4C3E-9DAA-7E4CECBE5801}">
      <dsp:nvSpPr>
        <dsp:cNvPr id="0" name=""/>
        <dsp:cNvSpPr/>
      </dsp:nvSpPr>
      <dsp:spPr>
        <a:xfrm>
          <a:off x="1784582" y="1303857"/>
          <a:ext cx="1002725" cy="1002725"/>
        </a:xfrm>
        <a:prstGeom prst="ellipse">
          <a:avLst/>
        </a:prstGeom>
        <a:solidFill>
          <a:schemeClr val="accent4">
            <a:tint val="50000"/>
            <a:alpha val="90000"/>
            <a:hueOff val="-25145"/>
            <a:satOff val="-46"/>
            <a:lumOff val="2012"/>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C15DF0-8C38-455D-B199-01F6B0B4AC30}">
      <dsp:nvSpPr>
        <dsp:cNvPr id="0" name=""/>
        <dsp:cNvSpPr/>
      </dsp:nvSpPr>
      <dsp:spPr>
        <a:xfrm rot="10800000">
          <a:off x="2285945" y="2605904"/>
          <a:ext cx="8080302" cy="1002725"/>
        </a:xfrm>
        <a:prstGeom prst="homePlate">
          <a:avLst/>
        </a:prstGeom>
        <a:solidFill>
          <a:schemeClr val="accent4">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60960" rIns="113792" bIns="609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rPr>
            <a:t>La sistematización es de gran importancia, es por eso que el contar con procesos automáticos para cumplir las diferentes actividades dentro del back y front office permiten optimizar tiempo y recursos, los mismos que pueden ser aprovechados en suplir otras áreas del establecimiento que requieran atención. </a:t>
          </a:r>
          <a:endParaRPr lang="en-US" sz="1600" kern="1200" dirty="0">
            <a:solidFill>
              <a:schemeClr val="tx1"/>
            </a:solidFill>
          </a:endParaRPr>
        </a:p>
      </dsp:txBody>
      <dsp:txXfrm rot="10800000">
        <a:off x="2536626" y="2605904"/>
        <a:ext cx="7829621" cy="1002725"/>
      </dsp:txXfrm>
    </dsp:sp>
    <dsp:sp modelId="{D194786A-D9DB-4D0A-A935-444CE9FEBBF3}">
      <dsp:nvSpPr>
        <dsp:cNvPr id="0" name=""/>
        <dsp:cNvSpPr/>
      </dsp:nvSpPr>
      <dsp:spPr>
        <a:xfrm>
          <a:off x="1784582" y="2605904"/>
          <a:ext cx="1002725" cy="1002725"/>
        </a:xfrm>
        <a:prstGeom prst="ellipse">
          <a:avLst/>
        </a:prstGeom>
        <a:solidFill>
          <a:schemeClr val="accent4">
            <a:tint val="50000"/>
            <a:alpha val="90000"/>
            <a:hueOff val="-50289"/>
            <a:satOff val="-93"/>
            <a:lumOff val="4024"/>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1B46CE-3EF1-4AD3-BC3E-4F39A6F38A90}">
      <dsp:nvSpPr>
        <dsp:cNvPr id="0" name=""/>
        <dsp:cNvSpPr/>
      </dsp:nvSpPr>
      <dsp:spPr>
        <a:xfrm rot="10800000">
          <a:off x="2285945" y="3907950"/>
          <a:ext cx="8080302" cy="1002725"/>
        </a:xfrm>
        <a:prstGeom prst="homePlate">
          <a:avLst/>
        </a:prstGeom>
        <a:solidFill>
          <a:schemeClr val="accent4">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60960" rIns="113792" bIns="609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rPr>
            <a:t> Al no necesitar grandes recursos para la tecnificación hotelera, es importante que los establecimientos empiecen a trabajar de la mano con las innovaciones que se presentan en el área de alojamiento, adquiriendo la capacidad de manejar sistemas que les permita fortalecer sus procesos</a:t>
          </a:r>
          <a:endParaRPr lang="en-US" sz="1600" kern="1200" dirty="0">
            <a:solidFill>
              <a:schemeClr val="tx1"/>
            </a:solidFill>
          </a:endParaRPr>
        </a:p>
      </dsp:txBody>
      <dsp:txXfrm rot="10800000">
        <a:off x="2536626" y="3907950"/>
        <a:ext cx="7829621" cy="1002725"/>
      </dsp:txXfrm>
    </dsp:sp>
    <dsp:sp modelId="{268EE253-4BCA-4063-859C-2B6E77C6FD0B}">
      <dsp:nvSpPr>
        <dsp:cNvPr id="0" name=""/>
        <dsp:cNvSpPr/>
      </dsp:nvSpPr>
      <dsp:spPr>
        <a:xfrm>
          <a:off x="1784582" y="3907950"/>
          <a:ext cx="1002725" cy="1002725"/>
        </a:xfrm>
        <a:prstGeom prst="ellipse">
          <a:avLst/>
        </a:prstGeom>
        <a:solidFill>
          <a:schemeClr val="accent4">
            <a:tint val="50000"/>
            <a:alpha val="90000"/>
            <a:hueOff val="-75434"/>
            <a:satOff val="-139"/>
            <a:lumOff val="6036"/>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EC35BF-34B5-4310-B046-97933103BCA9}">
      <dsp:nvSpPr>
        <dsp:cNvPr id="0" name=""/>
        <dsp:cNvSpPr/>
      </dsp:nvSpPr>
      <dsp:spPr>
        <a:xfrm rot="10800000">
          <a:off x="2285945" y="5209997"/>
          <a:ext cx="8080302" cy="1002725"/>
        </a:xfrm>
        <a:prstGeom prst="homePlate">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174" tIns="60960" rIns="113792" bIns="60960" numCol="1" spcCol="1270" anchor="ctr" anchorCtr="0">
          <a:noAutofit/>
        </a:bodyPr>
        <a:lstStyle/>
        <a:p>
          <a:pPr marL="0" lvl="0" indent="0" algn="ctr" defTabSz="711200">
            <a:lnSpc>
              <a:spcPct val="90000"/>
            </a:lnSpc>
            <a:spcBef>
              <a:spcPct val="0"/>
            </a:spcBef>
            <a:spcAft>
              <a:spcPct val="35000"/>
            </a:spcAft>
            <a:buNone/>
          </a:pPr>
          <a:r>
            <a:rPr lang="es-EC" sz="1600" kern="1200">
              <a:solidFill>
                <a:schemeClr val="tx1"/>
              </a:solidFill>
            </a:rPr>
            <a:t>Finalmente, es importante que las instituciones gubernamentales y representantes de las diferentes instituciones turísticas, así como los principales actores del sector turístico trabajen en conjunto para el crecimiento del sector hotelero de tres y cuatro estrellas de Santo Domingo de los Tsáchilas. </a:t>
          </a:r>
          <a:endParaRPr lang="en-US" sz="1600" kern="1200" dirty="0">
            <a:solidFill>
              <a:schemeClr val="tx1"/>
            </a:solidFill>
          </a:endParaRPr>
        </a:p>
      </dsp:txBody>
      <dsp:txXfrm rot="10800000">
        <a:off x="2536626" y="5209997"/>
        <a:ext cx="7829621" cy="1002725"/>
      </dsp:txXfrm>
    </dsp:sp>
    <dsp:sp modelId="{81AA63EF-EE85-43C9-90C6-9F4D5D6250D7}">
      <dsp:nvSpPr>
        <dsp:cNvPr id="0" name=""/>
        <dsp:cNvSpPr/>
      </dsp:nvSpPr>
      <dsp:spPr>
        <a:xfrm>
          <a:off x="1784582" y="5209997"/>
          <a:ext cx="1002725" cy="1002725"/>
        </a:xfrm>
        <a:prstGeom prst="ellipse">
          <a:avLst/>
        </a:prstGeom>
        <a:solidFill>
          <a:schemeClr val="accent4">
            <a:tint val="50000"/>
            <a:alpha val="90000"/>
            <a:hueOff val="-100579"/>
            <a:satOff val="-186"/>
            <a:lumOff val="8048"/>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4855F3B-7838-4BD1-BF86-D832C8BAD89B}" type="datetime1">
              <a:rPr lang="es-ES" smtClean="0"/>
              <a:t>22/02/2022</a:t>
            </a:fld>
            <a:endParaRPr lang="es-ES"/>
          </a:p>
        </p:txBody>
      </p:sp>
      <p:sp>
        <p:nvSpPr>
          <p:cNvPr id="4" name="Marcador de pie de página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s-ES" smtClean="0"/>
              <a:t>‹Nº›</a:t>
            </a:fld>
            <a:endParaRPr lang="es-E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B9B686B-0970-49B2-8E30-7DF9D18D84D1}" type="datetime1">
              <a:rPr lang="es-ES" noProof="0" smtClean="0"/>
              <a:t>22/02/2022</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649DAF-093F-4482-AA38-346E9A2DEE94}" type="slidenum">
              <a:rPr lang="es-ES" noProof="0" smtClean="0"/>
              <a:t>‹Nº›</a:t>
            </a:fld>
            <a:endParaRPr lang="es-ES" noProof="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1</a:t>
            </a:fld>
            <a:endParaRPr lang="es-ES" noProof="0"/>
          </a:p>
        </p:txBody>
      </p:sp>
    </p:spTree>
    <p:extLst>
      <p:ext uri="{BB962C8B-B14F-4D97-AF65-F5344CB8AC3E}">
        <p14:creationId xmlns:p14="http://schemas.microsoft.com/office/powerpoint/2010/main" val="334891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smtClean="0"/>
              <a:t>25</a:t>
            </a:fld>
            <a:endParaRPr lang="es-ES"/>
          </a:p>
        </p:txBody>
      </p:sp>
    </p:spTree>
    <p:extLst>
      <p:ext uri="{BB962C8B-B14F-4D97-AF65-F5344CB8AC3E}">
        <p14:creationId xmlns:p14="http://schemas.microsoft.com/office/powerpoint/2010/main" val="3979553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2</a:t>
            </a:fld>
            <a:endParaRPr lang="es-ES" noProof="0"/>
          </a:p>
        </p:txBody>
      </p:sp>
    </p:spTree>
    <p:extLst>
      <p:ext uri="{BB962C8B-B14F-4D97-AF65-F5344CB8AC3E}">
        <p14:creationId xmlns:p14="http://schemas.microsoft.com/office/powerpoint/2010/main" val="333447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015aaa24d8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015aaa24d8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5</a:t>
            </a:fld>
            <a:endParaRPr lang="es-ES" noProof="0"/>
          </a:p>
        </p:txBody>
      </p:sp>
    </p:spTree>
    <p:extLst>
      <p:ext uri="{BB962C8B-B14F-4D97-AF65-F5344CB8AC3E}">
        <p14:creationId xmlns:p14="http://schemas.microsoft.com/office/powerpoint/2010/main" val="235720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6039a3cf85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6039a3cf85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9</a:t>
            </a:fld>
            <a:endParaRPr lang="es-ES" noProof="0"/>
          </a:p>
        </p:txBody>
      </p:sp>
    </p:spTree>
    <p:extLst>
      <p:ext uri="{BB962C8B-B14F-4D97-AF65-F5344CB8AC3E}">
        <p14:creationId xmlns:p14="http://schemas.microsoft.com/office/powerpoint/2010/main" val="3819390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6039a3cf85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6039a3cf85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14</a:t>
            </a:fld>
            <a:endParaRPr lang="es-ES" noProof="0"/>
          </a:p>
        </p:txBody>
      </p:sp>
    </p:spTree>
    <p:extLst>
      <p:ext uri="{BB962C8B-B14F-4D97-AF65-F5344CB8AC3E}">
        <p14:creationId xmlns:p14="http://schemas.microsoft.com/office/powerpoint/2010/main" val="2953675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18</a:t>
            </a:fld>
            <a:endParaRPr lang="es-ES" noProof="0"/>
          </a:p>
        </p:txBody>
      </p:sp>
    </p:spTree>
    <p:extLst>
      <p:ext uri="{BB962C8B-B14F-4D97-AF65-F5344CB8AC3E}">
        <p14:creationId xmlns:p14="http://schemas.microsoft.com/office/powerpoint/2010/main" val="1497797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apositiva del título">
    <p:bg>
      <p:bgPr>
        <a:solidFill>
          <a:schemeClr val="bg1"/>
        </a:solidFill>
        <a:effectLst/>
      </p:bgPr>
    </p:bg>
    <p:spTree>
      <p:nvGrpSpPr>
        <p:cNvPr id="1" name=""/>
        <p:cNvGrpSpPr/>
        <p:nvPr/>
      </p:nvGrpSpPr>
      <p:grpSpPr>
        <a:xfrm>
          <a:off x="0" y="0"/>
          <a:ext cx="0" cy="0"/>
          <a:chOff x="0" y="0"/>
          <a:chExt cx="0" cy="0"/>
        </a:xfrm>
      </p:grpSpPr>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lstStyle>
            <a:lvl1pPr algn="r">
              <a:defRPr sz="3600" spc="-150">
                <a:solidFill>
                  <a:schemeClr val="bg1"/>
                </a:solidFill>
              </a:defRPr>
            </a:lvl1pPr>
          </a:lstStyle>
          <a:p>
            <a:pPr rtl="0"/>
            <a:r>
              <a:rPr lang="es-ES" noProof="0"/>
              <a:t>Haga clic para editar el estilo de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936000"/>
          </a:xfrm>
          <a:solidFill>
            <a:schemeClr val="tx1">
              <a:alpha val="90000"/>
            </a:schemeClr>
          </a:solidFill>
        </p:spPr>
        <p:txBody>
          <a:bodyPr lIns="216000" tIns="144000" rIns="216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cxnSp>
        <p:nvCxnSpPr>
          <p:cNvPr id="5" name="Conector recto 4" descr="Línea divisoria de la diapositiva del título&#10;">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C41AA1B3-8A3B-4B1B-A759-E2D764177222}"/>
              </a:ext>
            </a:extLst>
          </p:cNvPr>
          <p:cNvSpPr>
            <a:spLocks noGrp="1"/>
          </p:cNvSpPr>
          <p:nvPr>
            <p:ph type="pic" sz="quarter" idx="13" hasCustomPrompt="1"/>
          </p:nvPr>
        </p:nvSpPr>
        <p:spPr>
          <a:xfrm>
            <a:off x="8065008" y="2587752"/>
            <a:ext cx="1344168" cy="704088"/>
          </a:xfrm>
        </p:spPr>
        <p:txBody>
          <a:bodyPr rtlCol="0"/>
          <a:lstStyle>
            <a:lvl1pPr marL="0" indent="0">
              <a:buNone/>
              <a:defRPr>
                <a:solidFill>
                  <a:schemeClr val="bg1"/>
                </a:solidFill>
              </a:defRPr>
            </a:lvl1pPr>
          </a:lstStyle>
          <a:p>
            <a:pPr rtl="0"/>
            <a:r>
              <a:rPr lang="es-ES" noProof="0"/>
              <a:t>Logotipo</a:t>
            </a:r>
          </a:p>
        </p:txBody>
      </p:sp>
    </p:spTree>
    <p:extLst>
      <p:ext uri="{BB962C8B-B14F-4D97-AF65-F5344CB8AC3E}">
        <p14:creationId xmlns:p14="http://schemas.microsoft.com/office/powerpoint/2010/main" val="89044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viñetas de imagen a la derecha">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Marcador de posición de imagen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Inserte o arrastre y coloque una imagen aquí</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7068457" y="432000"/>
            <a:ext cx="4703542"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rtlCol="0"/>
          <a:lstStyle>
            <a:lvl1pPr marL="0" indent="0" algn="l">
              <a:buNone/>
              <a:defRPr sz="1600"/>
            </a:lvl1pPr>
          </a:lstStyle>
          <a:p>
            <a:pPr lvl="0" rtl="0"/>
            <a:r>
              <a:rPr lang="es-ES" noProof="0"/>
              <a:t>Descripción de la viñeta</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rtlCol="0"/>
          <a:lstStyle>
            <a:lvl1pPr marL="0" indent="0" algn="l">
              <a:buNone/>
              <a:defRPr sz="1600"/>
            </a:lvl1pPr>
          </a:lstStyle>
          <a:p>
            <a:pPr lvl="0" rtl="0"/>
            <a:r>
              <a:rPr lang="es-ES" noProof="0"/>
              <a:t>Descripción de la viñeta</a:t>
            </a:r>
          </a:p>
        </p:txBody>
      </p:sp>
      <p:sp>
        <p:nvSpPr>
          <p:cNvPr id="6" name="Marcador de texto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rtlCol="0"/>
          <a:lstStyle>
            <a:lvl1pPr marL="0" indent="0" algn="l">
              <a:buNone/>
              <a:defRPr b="1">
                <a:latin typeface="+mj-lt"/>
              </a:defRPr>
            </a:lvl1pPr>
          </a:lstStyle>
          <a:p>
            <a:pPr lvl="0" rtl="0"/>
            <a:r>
              <a:rPr lang="es-ES" noProof="0"/>
              <a:t>Viñeta 1</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rtlCol="0"/>
          <a:lstStyle>
            <a:lvl1pPr marL="0" indent="0" algn="l">
              <a:buNone/>
              <a:defRPr b="1">
                <a:latin typeface="+mj-lt"/>
              </a:defRPr>
            </a:lvl1pPr>
          </a:lstStyle>
          <a:p>
            <a:pPr lvl="0" rtl="0"/>
            <a:r>
              <a:rPr lang="es-ES" noProof="0"/>
              <a:t>Viñeta 2</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rtlCol="0"/>
          <a:lstStyle>
            <a:lvl1pPr marL="0" indent="0" algn="l">
              <a:buNone/>
              <a:defRPr b="1">
                <a:latin typeface="+mj-lt"/>
              </a:defRPr>
            </a:lvl1pPr>
          </a:lstStyle>
          <a:p>
            <a:pPr lvl="0" rtl="0"/>
            <a:r>
              <a:rPr lang="es-ES" noProof="0"/>
              <a:t>Viñeta 3</a:t>
            </a:r>
          </a:p>
        </p:txBody>
      </p:sp>
      <p:sp>
        <p:nvSpPr>
          <p:cNvPr id="21" name="Marcador de texto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rtlCol="0"/>
          <a:lstStyle>
            <a:lvl1pPr marL="0" indent="0" algn="l">
              <a:buNone/>
              <a:defRPr sz="1600"/>
            </a:lvl1pPr>
          </a:lstStyle>
          <a:p>
            <a:pPr lvl="0" rtl="0"/>
            <a:r>
              <a:rPr lang="es-ES" noProof="0"/>
              <a:t>Descripción de la viñeta</a:t>
            </a:r>
          </a:p>
        </p:txBody>
      </p:sp>
      <p:sp>
        <p:nvSpPr>
          <p:cNvPr id="51" name="Octágono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2" name="Elipse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53" name="Elipse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4" name="Elipse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55" name="Marcador de número de diapositiva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es-ES" noProof="0" smtClean="0"/>
              <a:pPr rtl="0"/>
              <a:t>‹Nº›</a:t>
            </a:fld>
            <a:endParaRPr lang="es-ES" noProof="0"/>
          </a:p>
        </p:txBody>
      </p:sp>
      <p:grpSp>
        <p:nvGrpSpPr>
          <p:cNvPr id="22" name="Grupo 21">
            <a:extLst>
              <a:ext uri="{FF2B5EF4-FFF2-40B4-BE49-F238E27FC236}">
                <a16:creationId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Forma libre: Forma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Forma libre: Forma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Forma libre: Forma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Forma libre: Forma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Forma libre: Forma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spTree>
    <p:extLst>
      <p:ext uri="{BB962C8B-B14F-4D97-AF65-F5344CB8AC3E}">
        <p14:creationId xmlns:p14="http://schemas.microsoft.com/office/powerpoint/2010/main" val="1911798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ducto digital">
    <p:spTree>
      <p:nvGrpSpPr>
        <p:cNvPr id="1" name=""/>
        <p:cNvGrpSpPr/>
        <p:nvPr/>
      </p:nvGrpSpPr>
      <p:grpSpPr>
        <a:xfrm>
          <a:off x="0" y="0"/>
          <a:ext cx="0" cy="0"/>
          <a:chOff x="0" y="0"/>
          <a:chExt cx="0" cy="0"/>
        </a:xfrm>
      </p:grpSpPr>
      <p:sp>
        <p:nvSpPr>
          <p:cNvPr id="24" name="Forma libre: Forma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Forma libre: Forma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Forma libre: Forma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Forma libre: Forma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Forma libre: Forma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Forma libre: Forma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Forma libre: Forma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Forma libre: Forma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Forma libre: Forma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Forma libre: Forma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Forma libre: Forma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nvGrpSpPr>
          <p:cNvPr id="43" name="Grupo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ectángulo redondeado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45" name="Rectángulo redondeado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Esquinas redondeada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redondeado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Rectángulo redondeado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49" name="Elipse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50" name="Elipse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51" name="Elipse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gr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es-ES" noProof="0"/>
              <a:t>Aquí puede poner el texto destacado</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posición de imagen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Inserte o arrastre y coloque una imagen aquí</a:t>
            </a:r>
          </a:p>
        </p:txBody>
      </p:sp>
      <p:sp>
        <p:nvSpPr>
          <p:cNvPr id="9" name="Marcador de texto 8">
            <a:extLst>
              <a:ext uri="{FF2B5EF4-FFF2-40B4-BE49-F238E27FC236}">
                <a16:creationId xmlns:a16="http://schemas.microsoft.com/office/drawing/2014/main" id="{35FD3B7C-17C6-4327-986C-A8A6D6EC1B52}"/>
              </a:ext>
            </a:extLst>
          </p:cNvPr>
          <p:cNvSpPr>
            <a:spLocks noGrp="1"/>
          </p:cNvSpPr>
          <p:nvPr>
            <p:ph type="body" sz="quarter" idx="13" hasCustomPrompt="1"/>
          </p:nvPr>
        </p:nvSpPr>
        <p:spPr>
          <a:xfrm>
            <a:off x="431800" y="3509766"/>
            <a:ext cx="2951163" cy="232270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333628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viñetas de imagen de columnas">
    <p:spTree>
      <p:nvGrpSpPr>
        <p:cNvPr id="1" name=""/>
        <p:cNvGrpSpPr/>
        <p:nvPr/>
      </p:nvGrpSpPr>
      <p:grpSpPr>
        <a:xfrm>
          <a:off x="0" y="0"/>
          <a:ext cx="0" cy="0"/>
          <a:chOff x="0" y="0"/>
          <a:chExt cx="0" cy="0"/>
        </a:xfrm>
      </p:grpSpPr>
      <p:sp>
        <p:nvSpPr>
          <p:cNvPr id="19" name="Elipse 18">
            <a:extLst>
              <a:ext uri="{FF2B5EF4-FFF2-40B4-BE49-F238E27FC236}">
                <a16:creationId xmlns:a16="http://schemas.microsoft.com/office/drawing/2014/main" id="{8A1CF33D-645D-E940-8FF4-6178A32A19A2}"/>
              </a:ext>
            </a:extLst>
          </p:cNvPr>
          <p:cNvSpPr>
            <a:spLocks noChangeAspect="1"/>
          </p:cNvSpPr>
          <p:nvPr userDrawn="1"/>
        </p:nvSpPr>
        <p:spPr>
          <a:xfrm>
            <a:off x="1643459" y="1053504"/>
            <a:ext cx="2160588" cy="216058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1643459" y="4263406"/>
            <a:ext cx="2160588" cy="900000"/>
          </a:xfrm>
        </p:spPr>
        <p:txBody>
          <a:bodyPr rtlCol="0"/>
          <a:lstStyle>
            <a:lvl1pPr marL="0" indent="0" algn="ctr">
              <a:buNone/>
              <a:defRPr sz="1600"/>
            </a:lvl1pPr>
          </a:lstStyle>
          <a:p>
            <a:pPr lvl="0" rtl="0"/>
            <a:r>
              <a:rPr lang="es-ES" noProof="0"/>
              <a:t>Descripción de la viñeta</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911555" y="4263406"/>
            <a:ext cx="2160588" cy="900000"/>
          </a:xfrm>
        </p:spPr>
        <p:txBody>
          <a:bodyPr rtlCol="0"/>
          <a:lstStyle>
            <a:lvl1pPr marL="0" indent="0" algn="ctr">
              <a:buNone/>
              <a:defRPr sz="1600"/>
            </a:lvl1pPr>
          </a:lstStyle>
          <a:p>
            <a:pPr lvl="0" rtl="0"/>
            <a:r>
              <a:rPr lang="es-ES" noProof="0"/>
              <a:t>Descripción de la viñeta</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263406"/>
            <a:ext cx="2160588" cy="900000"/>
          </a:xfrm>
        </p:spPr>
        <p:txBody>
          <a:bodyPr rtlCol="0"/>
          <a:lstStyle>
            <a:lvl1pPr marL="0" indent="0" algn="ctr">
              <a:buNone/>
              <a:defRPr sz="1600"/>
            </a:lvl1pPr>
          </a:lstStyle>
          <a:p>
            <a:pPr lvl="0" rtl="0"/>
            <a:r>
              <a:rPr lang="es-ES" noProof="0"/>
              <a:t>Descripción de la viñeta</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1643459" y="3475243"/>
            <a:ext cx="2160587" cy="504000"/>
          </a:xfrm>
        </p:spPr>
        <p:txBody>
          <a:bodyPr rtlCol="0"/>
          <a:lstStyle>
            <a:lvl1pPr marL="0" indent="0" algn="ctr">
              <a:buNone/>
              <a:defRPr b="1">
                <a:latin typeface="+mj-lt"/>
              </a:defRPr>
            </a:lvl1pPr>
          </a:lstStyle>
          <a:p>
            <a:pPr lvl="0" rtl="0"/>
            <a:r>
              <a:rPr lang="es-ES" noProof="0"/>
              <a:t>Viñeta 2</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911555" y="3456588"/>
            <a:ext cx="2160588" cy="504000"/>
          </a:xfrm>
        </p:spPr>
        <p:txBody>
          <a:bodyPr rtlCol="0"/>
          <a:lstStyle>
            <a:lvl1pPr marL="0" indent="0" algn="ctr">
              <a:buNone/>
              <a:defRPr b="1">
                <a:latin typeface="+mj-lt"/>
              </a:defRPr>
            </a:lvl1pPr>
          </a:lstStyle>
          <a:p>
            <a:pPr lvl="0" rtl="0"/>
            <a:r>
              <a:rPr lang="es-ES" noProof="0"/>
              <a:t>Viñeta 3</a:t>
            </a:r>
          </a:p>
        </p:txBody>
      </p:sp>
      <p:sp>
        <p:nvSpPr>
          <p:cNvPr id="16" name="Marcador de texto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475243"/>
            <a:ext cx="2160587" cy="504000"/>
          </a:xfrm>
        </p:spPr>
        <p:txBody>
          <a:bodyPr rtlCol="0"/>
          <a:lstStyle>
            <a:lvl1pPr marL="0" indent="0" algn="ctr">
              <a:buNone/>
              <a:defRPr b="1">
                <a:latin typeface="+mj-lt"/>
              </a:defRPr>
            </a:lvl1pPr>
          </a:lstStyle>
          <a:p>
            <a:pPr lvl="0" rtl="0"/>
            <a:r>
              <a:rPr lang="es-ES" noProof="0"/>
              <a:t>Viñeta 4</a:t>
            </a:r>
          </a:p>
        </p:txBody>
      </p:sp>
      <p:sp>
        <p:nvSpPr>
          <p:cNvPr id="9" name="Marcador de texto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spTree>
    <p:extLst>
      <p:ext uri="{BB962C8B-B14F-4D97-AF65-F5344CB8AC3E}">
        <p14:creationId xmlns:p14="http://schemas.microsoft.com/office/powerpoint/2010/main" val="3072002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ción de números grandes 2">
    <p:spTree>
      <p:nvGrpSpPr>
        <p:cNvPr id="1" name=""/>
        <p:cNvGrpSpPr/>
        <p:nvPr/>
      </p:nvGrpSpPr>
      <p:grpSpPr>
        <a:xfrm>
          <a:off x="0" y="0"/>
          <a:ext cx="0" cy="0"/>
          <a:chOff x="0" y="0"/>
          <a:chExt cx="0" cy="0"/>
        </a:xfrm>
      </p:grpSpPr>
      <p:sp>
        <p:nvSpPr>
          <p:cNvPr id="26" name="Marcador de texto 3">
            <a:extLst>
              <a:ext uri="{FF2B5EF4-FFF2-40B4-BE49-F238E27FC236}">
                <a16:creationId xmlns:a16="http://schemas.microsoft.com/office/drawing/2014/main" id="{E6E9DC6E-6F00-46BA-B990-095D92A35881}"/>
              </a:ext>
            </a:extLst>
          </p:cNvPr>
          <p:cNvSpPr>
            <a:spLocks noGrp="1"/>
          </p:cNvSpPr>
          <p:nvPr>
            <p:ph type="body" sz="quarter" idx="27" hasCustomPrompt="1"/>
          </p:nvPr>
        </p:nvSpPr>
        <p:spPr>
          <a:xfrm>
            <a:off x="890706" y="1579984"/>
            <a:ext cx="4348065" cy="4348065"/>
          </a:xfrm>
          <a:prstGeom prst="ellipse">
            <a:avLst/>
          </a:prstGeom>
          <a:noFill/>
          <a:ln>
            <a:solidFill>
              <a:schemeClr val="accent1"/>
            </a:solidFill>
          </a:ln>
        </p:spPr>
        <p:txBody>
          <a:bodyPr rtlCol="0" anchor="ctr"/>
          <a:lstStyle>
            <a:lvl1pPr marL="0" indent="0" algn="ctr">
              <a:buNone/>
              <a:defRPr sz="21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Encabezado de sección</a:t>
            </a:r>
          </a:p>
        </p:txBody>
      </p:sp>
      <p:sp>
        <p:nvSpPr>
          <p:cNvPr id="27" name="Marcador de texto 9">
            <a:extLst>
              <a:ext uri="{FF2B5EF4-FFF2-40B4-BE49-F238E27FC236}">
                <a16:creationId xmlns:a16="http://schemas.microsoft.com/office/drawing/2014/main" id="{76D2E128-93A5-440C-A234-55AC27F90F8C}"/>
              </a:ext>
            </a:extLst>
          </p:cNvPr>
          <p:cNvSpPr>
            <a:spLocks noGrp="1"/>
          </p:cNvSpPr>
          <p:nvPr>
            <p:ph type="body" sz="quarter" idx="28" hasCustomPrompt="1"/>
          </p:nvPr>
        </p:nvSpPr>
        <p:spPr>
          <a:xfrm>
            <a:off x="4739330" y="1754721"/>
            <a:ext cx="3998591" cy="3998591"/>
          </a:xfrm>
          <a:prstGeom prst="ellipse">
            <a:avLst/>
          </a:prstGeom>
          <a:noFill/>
          <a:ln>
            <a:solidFill>
              <a:schemeClr val="accent2"/>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es-ES" noProof="0"/>
              <a:t>Encabezado de sección</a:t>
            </a:r>
          </a:p>
        </p:txBody>
      </p:sp>
      <p:sp>
        <p:nvSpPr>
          <p:cNvPr id="28" name="Marcador de texto 9">
            <a:extLst>
              <a:ext uri="{FF2B5EF4-FFF2-40B4-BE49-F238E27FC236}">
                <a16:creationId xmlns:a16="http://schemas.microsoft.com/office/drawing/2014/main" id="{315814FC-F14E-4ECD-A97E-869936E55DF4}"/>
              </a:ext>
            </a:extLst>
          </p:cNvPr>
          <p:cNvSpPr>
            <a:spLocks noGrp="1"/>
          </p:cNvSpPr>
          <p:nvPr>
            <p:ph type="body" sz="quarter" idx="29" hasCustomPrompt="1"/>
          </p:nvPr>
        </p:nvSpPr>
        <p:spPr>
          <a:xfrm>
            <a:off x="8238481" y="2193897"/>
            <a:ext cx="3120238" cy="3120238"/>
          </a:xfrm>
          <a:prstGeom prst="ellipse">
            <a:avLst/>
          </a:prstGeom>
          <a:noFill/>
          <a:ln>
            <a:solidFill>
              <a:schemeClr val="accent3"/>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es-ES" noProof="0"/>
              <a:t>Encabezado de sección</a:t>
            </a:r>
          </a:p>
        </p:txBody>
      </p:sp>
      <p:sp>
        <p:nvSpPr>
          <p:cNvPr id="48" name="Forma libre: Forma 47">
            <a:extLst>
              <a:ext uri="{FF2B5EF4-FFF2-40B4-BE49-F238E27FC236}">
                <a16:creationId xmlns:a16="http://schemas.microsoft.com/office/drawing/2014/main" id="{A8E117AC-4076-4663-96EA-12A984AAA63A}"/>
              </a:ext>
            </a:extLst>
          </p:cNvPr>
          <p:cNvSpPr/>
          <p:nvPr userDrawn="1"/>
        </p:nvSpPr>
        <p:spPr>
          <a:xfrm>
            <a:off x="4740115" y="2772299"/>
            <a:ext cx="494967" cy="1963434"/>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Forma libre: Forma 46">
            <a:extLst>
              <a:ext uri="{FF2B5EF4-FFF2-40B4-BE49-F238E27FC236}">
                <a16:creationId xmlns:a16="http://schemas.microsoft.com/office/drawing/2014/main" id="{33BA9298-2BC7-49EF-BEB7-E71095424207}"/>
              </a:ext>
            </a:extLst>
          </p:cNvPr>
          <p:cNvSpPr/>
          <p:nvPr userDrawn="1"/>
        </p:nvSpPr>
        <p:spPr>
          <a:xfrm>
            <a:off x="8245937" y="2863999"/>
            <a:ext cx="491664" cy="1780035"/>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Forma libre: Forma 15">
            <a:extLst>
              <a:ext uri="{FF2B5EF4-FFF2-40B4-BE49-F238E27FC236}">
                <a16:creationId xmlns:a16="http://schemas.microsoft.com/office/drawing/2014/main" id="{D850331C-9383-4367-8C09-8FBE227C98B4}"/>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Forma libre: Forma 16">
            <a:extLst>
              <a:ext uri="{FF2B5EF4-FFF2-40B4-BE49-F238E27FC236}">
                <a16:creationId xmlns:a16="http://schemas.microsoft.com/office/drawing/2014/main" id="{D5AADDFA-0151-46BA-B788-3C5B8FC5B5FD}"/>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Forma libre: Forma 19">
            <a:extLst>
              <a:ext uri="{FF2B5EF4-FFF2-40B4-BE49-F238E27FC236}">
                <a16:creationId xmlns:a16="http://schemas.microsoft.com/office/drawing/2014/main" id="{CC98EDD7-AC10-482C-9B0F-9EE170C1F8C4}"/>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a:p>
        </p:txBody>
      </p:sp>
      <p:sp>
        <p:nvSpPr>
          <p:cNvPr id="22" name="Forma libre: Forma 21">
            <a:extLst>
              <a:ext uri="{FF2B5EF4-FFF2-40B4-BE49-F238E27FC236}">
                <a16:creationId xmlns:a16="http://schemas.microsoft.com/office/drawing/2014/main" id="{46C6BDBB-2B70-456D-86FB-0A63D587A509}"/>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Forma libre: Forma 22">
            <a:extLst>
              <a:ext uri="{FF2B5EF4-FFF2-40B4-BE49-F238E27FC236}">
                <a16:creationId xmlns:a16="http://schemas.microsoft.com/office/drawing/2014/main" id="{DD294FD8-6E9C-409A-81F3-C1E9BE998524}"/>
              </a:ext>
            </a:extLst>
          </p:cNvPr>
          <p:cNvSpPr/>
          <p:nvPr userDrawn="1"/>
        </p:nvSpPr>
        <p:spPr>
          <a:xfrm rot="13336516">
            <a:off x="137666" y="5349121"/>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24" name="Forma libre: Forma 23">
            <a:extLst>
              <a:ext uri="{FF2B5EF4-FFF2-40B4-BE49-F238E27FC236}">
                <a16:creationId xmlns:a16="http://schemas.microsoft.com/office/drawing/2014/main" id="{E9CE551E-3C50-4DFC-B1F0-E75C36EB546C}"/>
              </a:ext>
            </a:extLst>
          </p:cNvPr>
          <p:cNvSpPr/>
          <p:nvPr userDrawn="1"/>
        </p:nvSpPr>
        <p:spPr>
          <a:xfrm rot="5738060">
            <a:off x="100722" y="596209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1A30495D-C647-4038-8E7F-16125414CE5D}"/>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40EE479C-D1F6-4BAC-80D2-90EF74E3261A}"/>
              </a:ext>
            </a:extLst>
          </p:cNvPr>
          <p:cNvSpPr>
            <a:spLocks noGrp="1"/>
          </p:cNvSpPr>
          <p:nvPr userDrawn="1">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8" name="Marcador de pie de página 7">
            <a:extLst>
              <a:ext uri="{FF2B5EF4-FFF2-40B4-BE49-F238E27FC236}">
                <a16:creationId xmlns:a16="http://schemas.microsoft.com/office/drawing/2014/main" id="{C9E47D86-FD0D-44D0-9B7F-9EDEBD11F9D6}"/>
              </a:ext>
            </a:extLst>
          </p:cNvPr>
          <p:cNvSpPr>
            <a:spLocks noGrp="1"/>
          </p:cNvSpPr>
          <p:nvPr userDrawn="1">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9" name="Marcador de posición de número de diapositiva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29" name="Forma libre: Forma 28">
            <a:extLst>
              <a:ext uri="{FF2B5EF4-FFF2-40B4-BE49-F238E27FC236}">
                <a16:creationId xmlns:a16="http://schemas.microsoft.com/office/drawing/2014/main" id="{487EAD8B-C2A9-4ED7-BA79-62CE2E5D80F9}"/>
              </a:ext>
            </a:extLst>
          </p:cNvPr>
          <p:cNvSpPr/>
          <p:nvPr userDrawn="1"/>
        </p:nvSpPr>
        <p:spPr>
          <a:xfrm rot="3693105">
            <a:off x="270909" y="5041123"/>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Marcador de texto 18">
            <a:extLst>
              <a:ext uri="{FF2B5EF4-FFF2-40B4-BE49-F238E27FC236}">
                <a16:creationId xmlns:a16="http://schemas.microsoft.com/office/drawing/2014/main" id="{C614E990-EC62-437B-ADF0-038FF35A2629}"/>
              </a:ext>
            </a:extLst>
          </p:cNvPr>
          <p:cNvSpPr>
            <a:spLocks noGrp="1"/>
          </p:cNvSpPr>
          <p:nvPr>
            <p:ph type="body" sz="quarter" idx="13" hasCustomPrompt="1"/>
          </p:nvPr>
        </p:nvSpPr>
        <p:spPr>
          <a:xfrm>
            <a:off x="1364343" y="2505766"/>
            <a:ext cx="3374987" cy="885825"/>
          </a:xfrm>
        </p:spPr>
        <p:txBody>
          <a:bodyPr rtlCol="0" anchor="ctr"/>
          <a:lstStyle>
            <a:lvl1pPr marL="0" indent="0" algn="ctr">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rtl="0"/>
            <a:r>
              <a:rPr lang="es-ES" noProof="0"/>
              <a:t>1</a:t>
            </a:r>
          </a:p>
        </p:txBody>
      </p:sp>
      <p:sp>
        <p:nvSpPr>
          <p:cNvPr id="32" name="Marcador de texto 20">
            <a:extLst>
              <a:ext uri="{FF2B5EF4-FFF2-40B4-BE49-F238E27FC236}">
                <a16:creationId xmlns:a16="http://schemas.microsoft.com/office/drawing/2014/main" id="{A6926E00-3D05-4600-B7E9-74F56D038AE9}"/>
              </a:ext>
            </a:extLst>
          </p:cNvPr>
          <p:cNvSpPr>
            <a:spLocks noGrp="1"/>
          </p:cNvSpPr>
          <p:nvPr>
            <p:ph type="body" sz="quarter" idx="14" hasCustomPrompt="1"/>
          </p:nvPr>
        </p:nvSpPr>
        <p:spPr>
          <a:xfrm>
            <a:off x="5212968" y="2505766"/>
            <a:ext cx="3025513" cy="885825"/>
          </a:xfrm>
        </p:spPr>
        <p:txBody>
          <a:bodyPr rtlCol="0" anchor="ctr"/>
          <a:lstStyle>
            <a:lvl1pPr marL="0" indent="0" algn="ctr">
              <a:buNone/>
              <a:defRPr sz="8000" b="1" i="0">
                <a:latin typeface="+mj-lt"/>
              </a:defRPr>
            </a:lvl1pPr>
          </a:lstStyle>
          <a:p>
            <a:pPr lvl="0" rtl="0"/>
            <a:r>
              <a:rPr lang="es-ES" noProof="0"/>
              <a:t>2</a:t>
            </a:r>
          </a:p>
        </p:txBody>
      </p:sp>
      <p:sp>
        <p:nvSpPr>
          <p:cNvPr id="33" name="Marcador de texto 32">
            <a:extLst>
              <a:ext uri="{FF2B5EF4-FFF2-40B4-BE49-F238E27FC236}">
                <a16:creationId xmlns:a16="http://schemas.microsoft.com/office/drawing/2014/main" id="{56EA1CAB-F73E-42AE-AC55-B00392B49263}"/>
              </a:ext>
            </a:extLst>
          </p:cNvPr>
          <p:cNvSpPr>
            <a:spLocks noGrp="1"/>
          </p:cNvSpPr>
          <p:nvPr>
            <p:ph type="body" sz="quarter" idx="30" hasCustomPrompt="1"/>
          </p:nvPr>
        </p:nvSpPr>
        <p:spPr>
          <a:xfrm>
            <a:off x="8737600" y="2490630"/>
            <a:ext cx="2090738" cy="900962"/>
          </a:xfrm>
        </p:spPr>
        <p:txBody>
          <a:bodyPr vert="horz" lIns="0" tIns="0" rIns="0" bIns="0" rtlCol="0" anchor="ctr">
            <a:noAutofit/>
          </a:bodyPr>
          <a:lstStyle>
            <a:lvl1pPr marL="0" indent="0" algn="ctr">
              <a:buNone/>
              <a:defRPr lang="en-ZA" sz="8000" b="1" i="0" dirty="0">
                <a:latin typeface="+mj-lt"/>
              </a:defRPr>
            </a:lvl1pPr>
          </a:lstStyle>
          <a:p>
            <a:pPr marL="266700" lvl="0" indent="-266700" algn="ctr" rtl="0"/>
            <a:r>
              <a:rPr lang="es-ES" noProof="0"/>
              <a:t>3</a:t>
            </a:r>
          </a:p>
        </p:txBody>
      </p:sp>
      <p:sp>
        <p:nvSpPr>
          <p:cNvPr id="35" name="Marcador de texto 34">
            <a:extLst>
              <a:ext uri="{FF2B5EF4-FFF2-40B4-BE49-F238E27FC236}">
                <a16:creationId xmlns:a16="http://schemas.microsoft.com/office/drawing/2014/main" id="{34357700-1BDF-40C0-BFE9-5F837ADED4AA}"/>
              </a:ext>
            </a:extLst>
          </p:cNvPr>
          <p:cNvSpPr>
            <a:spLocks noGrp="1"/>
          </p:cNvSpPr>
          <p:nvPr>
            <p:ph type="body" sz="quarter" idx="31" hasCustomPrompt="1"/>
          </p:nvPr>
        </p:nvSpPr>
        <p:spPr>
          <a:xfrm>
            <a:off x="1820138" y="4015478"/>
            <a:ext cx="2489200" cy="1012825"/>
          </a:xfrm>
        </p:spPr>
        <p:txBody>
          <a:bodyPr rtlCol="0"/>
          <a:lstStyle>
            <a:lvl1pPr marL="0" indent="0" algn="ctr">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Descripción de la sección</a:t>
            </a:r>
          </a:p>
        </p:txBody>
      </p:sp>
      <p:sp>
        <p:nvSpPr>
          <p:cNvPr id="37" name="Marcador de texto 36">
            <a:extLst>
              <a:ext uri="{FF2B5EF4-FFF2-40B4-BE49-F238E27FC236}">
                <a16:creationId xmlns:a16="http://schemas.microsoft.com/office/drawing/2014/main" id="{A3F3E97F-9A21-4431-909B-D1E580B19F1B}"/>
              </a:ext>
            </a:extLst>
          </p:cNvPr>
          <p:cNvSpPr>
            <a:spLocks noGrp="1"/>
          </p:cNvSpPr>
          <p:nvPr>
            <p:ph type="body" sz="quarter" idx="32" hasCustomPrompt="1"/>
          </p:nvPr>
        </p:nvSpPr>
        <p:spPr>
          <a:xfrm>
            <a:off x="5481124" y="4015478"/>
            <a:ext cx="2489200" cy="1011238"/>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ES" noProof="0"/>
              <a:t>Descripción de la sección</a:t>
            </a:r>
          </a:p>
        </p:txBody>
      </p:sp>
      <p:sp>
        <p:nvSpPr>
          <p:cNvPr id="39" name="Marcador de texto 38">
            <a:extLst>
              <a:ext uri="{FF2B5EF4-FFF2-40B4-BE49-F238E27FC236}">
                <a16:creationId xmlns:a16="http://schemas.microsoft.com/office/drawing/2014/main" id="{2445CEA3-6928-4E8E-8E52-B7043F3580D1}"/>
              </a:ext>
            </a:extLst>
          </p:cNvPr>
          <p:cNvSpPr>
            <a:spLocks noGrp="1"/>
          </p:cNvSpPr>
          <p:nvPr>
            <p:ph type="body" sz="quarter" idx="33" hasCustomPrompt="1"/>
          </p:nvPr>
        </p:nvSpPr>
        <p:spPr>
          <a:xfrm>
            <a:off x="8737600" y="4015478"/>
            <a:ext cx="2090738" cy="1012825"/>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ES" noProof="0"/>
              <a:t>Descripción de la sección</a:t>
            </a:r>
          </a:p>
        </p:txBody>
      </p:sp>
    </p:spTree>
    <p:extLst>
      <p:ext uri="{BB962C8B-B14F-4D97-AF65-F5344CB8AC3E}">
        <p14:creationId xmlns:p14="http://schemas.microsoft.com/office/powerpoint/2010/main" val="215979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posición de texto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pie de página 9">
            <a:extLst>
              <a:ext uri="{FF2B5EF4-FFF2-40B4-BE49-F238E27FC236}">
                <a16:creationId xmlns:a16="http://schemas.microsoft.com/office/drawing/2014/main" id="{9337FD81-6DFD-43B7-A7D9-59E45ECDF39A}"/>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11" name="Marcador de posición de número de diapositiva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8" name="Marcador de texto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1584325"/>
            <a:ext cx="5472113" cy="46069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texto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152525"/>
            <a:ext cx="5472000" cy="358775"/>
          </a:xfrm>
        </p:spPr>
        <p:txBody>
          <a:bodyPr rtlCol="0"/>
          <a:lstStyle>
            <a:lvl1pPr marL="0" indent="0">
              <a:buNone/>
              <a:defRPr sz="2400" b="1"/>
            </a:lvl1pPr>
          </a:lstStyle>
          <a:p>
            <a:pPr lvl="0" rtl="0"/>
            <a:r>
              <a:rPr lang="es-ES" noProof="0"/>
              <a:t>Editar estilos de texto del patrón</a:t>
            </a:r>
          </a:p>
        </p:txBody>
      </p:sp>
    </p:spTree>
    <p:extLst>
      <p:ext uri="{BB962C8B-B14F-4D97-AF65-F5344CB8AC3E}">
        <p14:creationId xmlns:p14="http://schemas.microsoft.com/office/powerpoint/2010/main" val="2139098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spacio comercial">
    <p:spTree>
      <p:nvGrpSpPr>
        <p:cNvPr id="1" name=""/>
        <p:cNvGrpSpPr/>
        <p:nvPr/>
      </p:nvGrpSpPr>
      <p:grpSpPr>
        <a:xfrm>
          <a:off x="0" y="0"/>
          <a:ext cx="0" cy="0"/>
          <a:chOff x="0" y="0"/>
          <a:chExt cx="0" cy="0"/>
        </a:xfrm>
      </p:grpSpPr>
      <p:sp>
        <p:nvSpPr>
          <p:cNvPr id="13" name="Forma libre: Forma 12">
            <a:extLst>
              <a:ext uri="{FF2B5EF4-FFF2-40B4-BE49-F238E27FC236}">
                <a16:creationId xmlns:a16="http://schemas.microsoft.com/office/drawing/2014/main" id="{070BDE6F-3ADC-465D-A1D5-2E3FEE5E3685}"/>
              </a:ext>
            </a:extLst>
          </p:cNvPr>
          <p:cNvSpPr/>
          <p:nvPr userDrawn="1"/>
        </p:nvSpPr>
        <p:spPr>
          <a:xfrm rot="4308689">
            <a:off x="9605830" y="-345925"/>
            <a:ext cx="2706415" cy="2832124"/>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a:p>
        </p:txBody>
      </p:sp>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cxnSp>
        <p:nvCxnSpPr>
          <p:cNvPr id="14" name="Conector recto 13">
            <a:extLst>
              <a:ext uri="{FF2B5EF4-FFF2-40B4-BE49-F238E27FC236}">
                <a16:creationId xmlns:a16="http://schemas.microsoft.com/office/drawing/2014/main" id="{B3B7A27A-7EBF-4E8D-A115-E66CB9FAB634}"/>
              </a:ext>
            </a:extLst>
          </p:cNvPr>
          <p:cNvCxnSpPr>
            <a:cxnSpLocks/>
          </p:cNvCxnSpPr>
          <p:nvPr userDrawn="1"/>
        </p:nvCxnSpPr>
        <p:spPr>
          <a:xfrm>
            <a:off x="6096000" y="1319756"/>
            <a:ext cx="0" cy="436984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1BFFAC39-59BE-48F2-AD63-62BEFC00B1D5}"/>
              </a:ext>
            </a:extLst>
          </p:cNvPr>
          <p:cNvCxnSpPr>
            <a:cxnSpLocks/>
          </p:cNvCxnSpPr>
          <p:nvPr userDrawn="1"/>
        </p:nvCxnSpPr>
        <p:spPr>
          <a:xfrm flipH="1">
            <a:off x="432000" y="3504678"/>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Marcador de texto 5">
            <a:extLst>
              <a:ext uri="{FF2B5EF4-FFF2-40B4-BE49-F238E27FC236}">
                <a16:creationId xmlns:a16="http://schemas.microsoft.com/office/drawing/2014/main" id="{FA965502-3EB0-4B3F-B1BD-4A4FCF7FFB40}"/>
              </a:ext>
            </a:extLst>
          </p:cNvPr>
          <p:cNvSpPr>
            <a:spLocks noGrp="1"/>
          </p:cNvSpPr>
          <p:nvPr>
            <p:ph type="body" sz="quarter" idx="12" hasCustomPrompt="1"/>
          </p:nvPr>
        </p:nvSpPr>
        <p:spPr>
          <a:xfrm>
            <a:off x="5112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s-ES" noProof="0"/>
              <a:t>Título del cuadrante</a:t>
            </a:r>
          </a:p>
        </p:txBody>
      </p:sp>
      <p:sp>
        <p:nvSpPr>
          <p:cNvPr id="20" name="Marcador de texto 5">
            <a:extLst>
              <a:ext uri="{FF2B5EF4-FFF2-40B4-BE49-F238E27FC236}">
                <a16:creationId xmlns:a16="http://schemas.microsoft.com/office/drawing/2014/main" id="{C18A1C3D-3A6C-4F03-9E67-CC675C5FE3BA}"/>
              </a:ext>
            </a:extLst>
          </p:cNvPr>
          <p:cNvSpPr>
            <a:spLocks noGrp="1"/>
          </p:cNvSpPr>
          <p:nvPr>
            <p:ph type="body" sz="quarter" idx="13" hasCustomPrompt="1"/>
          </p:nvPr>
        </p:nvSpPr>
        <p:spPr>
          <a:xfrm>
            <a:off x="5106000" y="5857570"/>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s-ES" noProof="0"/>
              <a:t>Título del cuadrante</a:t>
            </a:r>
          </a:p>
        </p:txBody>
      </p:sp>
      <p:sp>
        <p:nvSpPr>
          <p:cNvPr id="21" name="Marcador de texto 5">
            <a:extLst>
              <a:ext uri="{FF2B5EF4-FFF2-40B4-BE49-F238E27FC236}">
                <a16:creationId xmlns:a16="http://schemas.microsoft.com/office/drawing/2014/main" id="{469CF172-1F46-411E-B0E1-B0220CFB3DA3}"/>
              </a:ext>
            </a:extLst>
          </p:cNvPr>
          <p:cNvSpPr>
            <a:spLocks noGrp="1"/>
          </p:cNvSpPr>
          <p:nvPr>
            <p:ph type="body" sz="quarter" idx="14" hasCustomPrompt="1"/>
          </p:nvPr>
        </p:nvSpPr>
        <p:spPr>
          <a:xfrm>
            <a:off x="432000" y="318782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es-ES" noProof="0"/>
              <a:t>Título del cuadrante</a:t>
            </a:r>
          </a:p>
        </p:txBody>
      </p:sp>
      <p:sp>
        <p:nvSpPr>
          <p:cNvPr id="22" name="Marcador de texto 5">
            <a:extLst>
              <a:ext uri="{FF2B5EF4-FFF2-40B4-BE49-F238E27FC236}">
                <a16:creationId xmlns:a16="http://schemas.microsoft.com/office/drawing/2014/main" id="{BD9E85DB-9B95-40F2-9F0B-3D21BC9DCD8C}"/>
              </a:ext>
            </a:extLst>
          </p:cNvPr>
          <p:cNvSpPr>
            <a:spLocks noGrp="1"/>
          </p:cNvSpPr>
          <p:nvPr>
            <p:ph type="body" sz="quarter" idx="15" hasCustomPrompt="1"/>
          </p:nvPr>
        </p:nvSpPr>
        <p:spPr>
          <a:xfrm>
            <a:off x="9792001" y="318782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es-ES" noProof="0"/>
              <a:t>Título del cuadrante</a:t>
            </a:r>
          </a:p>
        </p:txBody>
      </p:sp>
    </p:spTree>
    <p:extLst>
      <p:ext uri="{BB962C8B-B14F-4D97-AF65-F5344CB8AC3E}">
        <p14:creationId xmlns:p14="http://schemas.microsoft.com/office/powerpoint/2010/main" val="1044470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s columnas en cuadr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1" name="Marcador de texto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483985" y="2463801"/>
            <a:ext cx="2963619" cy="3314200"/>
          </a:xfrm>
          <a:prstGeom prst="rect">
            <a:avLst/>
          </a:prstGeom>
          <a:solidFill>
            <a:schemeClr val="bg1">
              <a:lumMod val="95000"/>
            </a:schemeClr>
          </a:solidFill>
        </p:spPr>
        <p:txBody>
          <a:bodyPr lIns="180000" tIns="180000" rIns="18000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texto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sp>
        <p:nvSpPr>
          <p:cNvPr id="6" name="Marcador de texto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rtlCol="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ES" noProof="0"/>
              <a:t>Título de la sección 1</a:t>
            </a:r>
          </a:p>
        </p:txBody>
      </p:sp>
      <p:sp>
        <p:nvSpPr>
          <p:cNvPr id="12" name="Marcador de texto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rtlCol="0" anchor="t"/>
          <a:lstStyle>
            <a:lvl1pPr marL="0" indent="0" algn="ctr">
              <a:buNone/>
              <a:defRPr>
                <a:latin typeface="+mj-lt"/>
              </a:defRPr>
            </a:lvl1pPr>
          </a:lstStyle>
          <a:p>
            <a:pPr lvl="0" rtl="0"/>
            <a:r>
              <a:rPr lang="es-ES" noProof="0"/>
              <a:t>Título de la sección 2</a:t>
            </a:r>
          </a:p>
        </p:txBody>
      </p:sp>
      <p:sp>
        <p:nvSpPr>
          <p:cNvPr id="14" name="Marcador de texto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rtlCol="0" anchor="t"/>
          <a:lstStyle>
            <a:lvl1pPr marL="0" indent="0" algn="ctr">
              <a:buNone/>
              <a:defRPr>
                <a:latin typeface="+mj-lt"/>
              </a:defRPr>
            </a:lvl1pPr>
          </a:lstStyle>
          <a:p>
            <a:pPr lvl="0" rtl="0"/>
            <a:r>
              <a:rPr lang="es-ES" noProof="0"/>
              <a:t>Título de la sección 3</a:t>
            </a:r>
          </a:p>
        </p:txBody>
      </p:sp>
    </p:spTree>
    <p:extLst>
      <p:ext uri="{BB962C8B-B14F-4D97-AF65-F5344CB8AC3E}">
        <p14:creationId xmlns:p14="http://schemas.microsoft.com/office/powerpoint/2010/main" val="3755733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scala de tiem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13" name="Marcador de texto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cxnSp>
        <p:nvCxnSpPr>
          <p:cNvPr id="15" name="Conector recto de flecha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Marcador de texto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s-ES" noProof="0"/>
              <a:t>Año</a:t>
            </a:r>
          </a:p>
        </p:txBody>
      </p:sp>
      <p:sp>
        <p:nvSpPr>
          <p:cNvPr id="17" name="Marcador de texto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1" name="Marcador de texto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2" name="Marcador de texto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5" name="Marcador de texto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6" name="Marcador de texto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s-ES" noProof="0"/>
              <a:t>Año</a:t>
            </a:r>
          </a:p>
        </p:txBody>
      </p:sp>
      <p:sp>
        <p:nvSpPr>
          <p:cNvPr id="28" name="Marcador de texto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0" name="Marcador de texto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1" name="Marcador de texto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2" name="Marcador de texto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3" name="Marcador de texto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4" name="Marcador de texto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5" name="Marcador de texto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6" name="Marcador de texto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7" name="Marcador de texto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8" name="Marcador de texto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9" name="Marcador de texto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0" name="Marcador de texto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1" name="Marcador de texto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2" name="Marcador de texto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3" name="Marcador de texto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4" name="Marcador de texto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5" name="Marcador de texto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6" name="Marcador de texto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7" name="Marcador de texto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8" name="Marcador de texto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9" name="Marcador de texto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rtlCol="0" anchor="t"/>
          <a:lstStyle>
            <a:lvl1pPr marL="0" indent="0" algn="ctr">
              <a:buNone/>
              <a:defRPr sz="1600" b="1">
                <a:solidFill>
                  <a:schemeClr val="tx1">
                    <a:lumMod val="75000"/>
                    <a:lumOff val="25000"/>
                  </a:schemeClr>
                </a:solidFill>
              </a:defRPr>
            </a:lvl1pPr>
          </a:lstStyle>
          <a:p>
            <a:pPr lvl="0" rtl="0"/>
            <a:r>
              <a:rPr lang="es-ES" noProof="0"/>
              <a:t>Título del elemento</a:t>
            </a:r>
          </a:p>
        </p:txBody>
      </p:sp>
      <p:sp>
        <p:nvSpPr>
          <p:cNvPr id="50" name="Marcador de texto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rtlCol="0" anchor="ctr"/>
          <a:lstStyle>
            <a:lvl1pPr marL="0" indent="0" algn="ctr">
              <a:buNone/>
              <a:defRPr sz="1200">
                <a:solidFill>
                  <a:schemeClr val="tx1">
                    <a:lumMod val="75000"/>
                    <a:lumOff val="25000"/>
                  </a:schemeClr>
                </a:solidFill>
              </a:defRPr>
            </a:lvl1pPr>
          </a:lstStyle>
          <a:p>
            <a:pPr lvl="0" rtl="0"/>
            <a:r>
              <a:rPr lang="es-ES" noProof="0"/>
              <a:t>Mes, año</a:t>
            </a:r>
          </a:p>
        </p:txBody>
      </p:sp>
    </p:spTree>
    <p:extLst>
      <p:ext uri="{BB962C8B-B14F-4D97-AF65-F5344CB8AC3E}">
        <p14:creationId xmlns:p14="http://schemas.microsoft.com/office/powerpoint/2010/main" val="90670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is miembros del equi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rtlCol="0"/>
          <a:lstStyle>
            <a:lvl1pPr marL="0" indent="0" algn="ctr">
              <a:buNone/>
              <a:defRPr sz="1600"/>
            </a:lvl1pPr>
          </a:lstStyle>
          <a:p>
            <a:pPr lvl="0" rtl="0"/>
            <a:r>
              <a:rPr lang="es-ES" noProof="0"/>
              <a:t>Título</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rtlCol="0"/>
          <a:lstStyle>
            <a:lvl1pPr marL="0" indent="0" algn="ctr">
              <a:buNone/>
              <a:defRPr sz="1600"/>
            </a:lvl1pPr>
          </a:lstStyle>
          <a:p>
            <a:pPr lvl="0" rtl="0"/>
            <a:r>
              <a:rPr lang="es-ES" noProof="0"/>
              <a:t>Título</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rtlCol="0"/>
          <a:lstStyle>
            <a:lvl1pPr marL="0" indent="0" algn="ctr">
              <a:buNone/>
              <a:defRPr sz="1600"/>
            </a:lvl1pPr>
          </a:lstStyle>
          <a:p>
            <a:pPr lvl="0" rtl="0"/>
            <a:r>
              <a:rPr lang="es-ES" noProof="0"/>
              <a:t>Título</a:t>
            </a:r>
          </a:p>
        </p:txBody>
      </p:sp>
      <p:sp>
        <p:nvSpPr>
          <p:cNvPr id="17" name="Marcador de texto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rtlCol="0"/>
          <a:lstStyle>
            <a:lvl1pPr marL="0" indent="0" algn="ctr">
              <a:buNone/>
              <a:defRPr sz="1600"/>
            </a:lvl1pPr>
          </a:lstStyle>
          <a:p>
            <a:pPr lvl="0" rtl="0"/>
            <a:r>
              <a:rPr lang="es-ES" noProof="0"/>
              <a:t>Título</a:t>
            </a:r>
          </a:p>
        </p:txBody>
      </p:sp>
      <p:sp>
        <p:nvSpPr>
          <p:cNvPr id="6" name="Marcador de texto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rtlCol="0"/>
          <a:lstStyle>
            <a:lvl1pPr marL="0" indent="0" algn="ctr">
              <a:buNone/>
              <a:defRPr b="1">
                <a:latin typeface="+mj-lt"/>
              </a:defRPr>
            </a:lvl1pPr>
          </a:lstStyle>
          <a:p>
            <a:pPr lvl="0" rtl="0"/>
            <a:r>
              <a:rPr lang="es-ES" noProof="0"/>
              <a:t>Nombre completo</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rtlCol="0"/>
          <a:lstStyle>
            <a:lvl1pPr marL="0" indent="0" algn="ctr">
              <a:buNone/>
              <a:defRPr b="1">
                <a:latin typeface="+mj-lt"/>
              </a:defRPr>
            </a:lvl1pPr>
          </a:lstStyle>
          <a:p>
            <a:pPr lvl="0" rtl="0"/>
            <a:r>
              <a:rPr lang="es-ES" noProof="0"/>
              <a:t>Nombre completo</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rtlCol="0"/>
          <a:lstStyle>
            <a:lvl1pPr marL="0" indent="0" algn="ctr">
              <a:buNone/>
              <a:defRPr b="1">
                <a:latin typeface="+mj-lt"/>
              </a:defRPr>
            </a:lvl1pPr>
          </a:lstStyle>
          <a:p>
            <a:pPr lvl="0" rtl="0"/>
            <a:r>
              <a:rPr lang="es-ES" noProof="0"/>
              <a:t>Nombre completo</a:t>
            </a:r>
          </a:p>
        </p:txBody>
      </p:sp>
      <p:sp>
        <p:nvSpPr>
          <p:cNvPr id="16" name="Marcador de texto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rtlCol="0"/>
          <a:lstStyle>
            <a:lvl1pPr marL="0" indent="0" algn="ctr">
              <a:buNone/>
              <a:defRPr b="1">
                <a:latin typeface="+mj-lt"/>
              </a:defRPr>
            </a:lvl1pPr>
          </a:lstStyle>
          <a:p>
            <a:pPr lvl="0" rtl="0"/>
            <a:r>
              <a:rPr lang="es-ES" noProof="0"/>
              <a:t>Nombre completo</a:t>
            </a:r>
          </a:p>
        </p:txBody>
      </p:sp>
      <p:sp>
        <p:nvSpPr>
          <p:cNvPr id="19" name="Marcador de texto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rtlCol="0"/>
          <a:lstStyle>
            <a:lvl1pPr marL="0" indent="0" algn="ctr">
              <a:buNone/>
              <a:defRPr b="1">
                <a:latin typeface="+mj-lt"/>
              </a:defRPr>
            </a:lvl1pPr>
          </a:lstStyle>
          <a:p>
            <a:pPr lvl="0" rtl="0"/>
            <a:r>
              <a:rPr lang="es-ES" noProof="0"/>
              <a:t>Nombre completo</a:t>
            </a:r>
          </a:p>
        </p:txBody>
      </p:sp>
      <p:sp>
        <p:nvSpPr>
          <p:cNvPr id="21" name="Marcador de texto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rtlCol="0"/>
          <a:lstStyle>
            <a:lvl1pPr marL="0" indent="0" algn="ctr">
              <a:buNone/>
              <a:defRPr sz="1600"/>
            </a:lvl1pPr>
          </a:lstStyle>
          <a:p>
            <a:pPr lvl="0" rtl="0"/>
            <a:r>
              <a:rPr lang="es-ES" noProof="0"/>
              <a:t>Título</a:t>
            </a:r>
          </a:p>
        </p:txBody>
      </p:sp>
      <p:sp>
        <p:nvSpPr>
          <p:cNvPr id="23" name="Marcador de posición de imagen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4" name="Marcador de posición de imagen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5" name="Marcador de posición de imagen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6" name="Marcador de posición de imagen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7" name="Marcador de posición de imagen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0" name="Marcador de posición de imagen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4" name="Marcador de texto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rtlCol="0"/>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ES" noProof="0"/>
              <a:t>Nombre completo</a:t>
            </a:r>
          </a:p>
        </p:txBody>
      </p:sp>
      <p:sp>
        <p:nvSpPr>
          <p:cNvPr id="11" name="Marcador de texto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rtlCol="0"/>
          <a:lstStyle>
            <a:lvl1pPr marL="0" indent="0" algn="ctr">
              <a:buNone/>
              <a:defRPr/>
            </a:lvl1pPr>
          </a:lstStyle>
          <a:p>
            <a:pPr lvl="0" rtl="0"/>
            <a:r>
              <a:rPr lang="es-ES" noProof="0"/>
              <a:t>Título</a:t>
            </a:r>
          </a:p>
        </p:txBody>
      </p:sp>
    </p:spTree>
    <p:extLst>
      <p:ext uri="{BB962C8B-B14F-4D97-AF65-F5344CB8AC3E}">
        <p14:creationId xmlns:p14="http://schemas.microsoft.com/office/powerpoint/2010/main" val="150351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o el título y el subtítulo">
    <p:spTree>
      <p:nvGrpSpPr>
        <p:cNvPr id="1" name=""/>
        <p:cNvGrpSpPr/>
        <p:nvPr/>
      </p:nvGrpSpPr>
      <p:grpSpPr>
        <a:xfrm>
          <a:off x="0" y="0"/>
          <a:ext cx="0" cy="0"/>
          <a:chOff x="0" y="0"/>
          <a:chExt cx="0" cy="0"/>
        </a:xfrm>
      </p:grpSpPr>
      <p:sp>
        <p:nvSpPr>
          <p:cNvPr id="29" name="Forma libre: Forma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a:p>
        </p:txBody>
      </p:sp>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14" name="Forma libre: Forma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Forma libre: Forma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Forma libre: Forma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Forma libre: Forma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Forma libre: Forma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Forma libre: Forma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Marcador de texto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spTree>
    <p:extLst>
      <p:ext uri="{BB962C8B-B14F-4D97-AF65-F5344CB8AC3E}">
        <p14:creationId xmlns:p14="http://schemas.microsoft.com/office/powerpoint/2010/main" val="150585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l título">
    <p:bg>
      <p:bgPr>
        <a:solidFill>
          <a:schemeClr val="bg1"/>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Rectángulo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3600" spc="-150">
                <a:solidFill>
                  <a:schemeClr val="bg1"/>
                </a:solidFill>
              </a:defRPr>
            </a:lvl1pPr>
          </a:lstStyle>
          <a:p>
            <a:pPr rtl="0"/>
            <a:r>
              <a:rPr lang="es-ES" noProof="0"/>
              <a:t>Haga clic para editar </a:t>
            </a:r>
            <a:br>
              <a:rPr lang="es-ES" noProof="0"/>
            </a:br>
            <a:r>
              <a:rPr lang="es-ES" noProof="0"/>
              <a:t>el estilo de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número de diapositiva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es-ES" noProof="0" smtClean="0"/>
              <a:pPr rtl="0"/>
              <a:t>‹Nº›</a:t>
            </a:fld>
            <a:endParaRPr lang="es-ES" noProof="0"/>
          </a:p>
        </p:txBody>
      </p:sp>
      <p:sp>
        <p:nvSpPr>
          <p:cNvPr id="6" name="Cuadro de texto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es-ES" sz="1200" noProof="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5" name="Forma libre: Forma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a:p>
        </p:txBody>
      </p:sp>
      <p:sp>
        <p:nvSpPr>
          <p:cNvPr id="14" name="Forma libre: Forma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24" name="Forma libre: Forma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Forma libre: Forma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Forma libre: Forma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19896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lo el título, sin gráfic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310335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Gracias">
    <p:bg>
      <p:bgPr>
        <a:solidFill>
          <a:schemeClr val="bg1"/>
        </a:solidFill>
        <a:effectLst/>
      </p:bgPr>
    </p:bg>
    <p:spTree>
      <p:nvGrpSpPr>
        <p:cNvPr id="1" name=""/>
        <p:cNvGrpSpPr/>
        <p:nvPr/>
      </p:nvGrpSpPr>
      <p:grpSpPr>
        <a:xfrm>
          <a:off x="0" y="0"/>
          <a:ext cx="0" cy="0"/>
          <a:chOff x="0" y="0"/>
          <a:chExt cx="0" cy="0"/>
        </a:xfrm>
      </p:grpSpPr>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nchorCtr="0"/>
          <a:lstStyle>
            <a:lvl1pPr algn="r">
              <a:defRPr sz="6600" spc="-150">
                <a:solidFill>
                  <a:schemeClr val="bg1"/>
                </a:solidFill>
              </a:defRPr>
            </a:lvl1pPr>
          </a:lstStyle>
          <a:p>
            <a:pPr rtl="0"/>
            <a:r>
              <a:rPr lang="es-ES" noProof="0"/>
              <a:t>Gracias</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1604172"/>
          </a:xfrm>
          <a:solidFill>
            <a:schemeClr val="tx1">
              <a:alpha val="90000"/>
            </a:schemeClr>
          </a:solidFill>
        </p:spPr>
        <p:txBody>
          <a:bodyPr lIns="216000" tIns="144000" rIns="576000" rtlCol="0"/>
          <a:lstStyle>
            <a:lvl1pPr marL="0" indent="0" algn="r">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cxnSp>
        <p:nvCxnSpPr>
          <p:cNvPr id="5" name="Conector recto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Marcador de texto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Número de contacto</a:t>
            </a:r>
          </a:p>
        </p:txBody>
      </p:sp>
      <p:sp>
        <p:nvSpPr>
          <p:cNvPr id="9" name="Marcador de texto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Identificador de red social o correo electrónico</a:t>
            </a:r>
          </a:p>
        </p:txBody>
      </p:sp>
      <p:sp>
        <p:nvSpPr>
          <p:cNvPr id="8" name="Marcador de posición de imagen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rtlCol="0"/>
          <a:lstStyle>
            <a:lvl1pPr marL="0" indent="0">
              <a:buNone/>
              <a:defRPr>
                <a:solidFill>
                  <a:schemeClr val="bg1"/>
                </a:solidFill>
              </a:defRPr>
            </a:lvl1pPr>
          </a:lstStyle>
          <a:p>
            <a:pPr rtl="0"/>
            <a:r>
              <a:rPr lang="es-ES" noProof="0"/>
              <a:t>Logotipo</a:t>
            </a:r>
          </a:p>
        </p:txBody>
      </p:sp>
      <p:sp>
        <p:nvSpPr>
          <p:cNvPr id="10" name="Marcador de texto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Dirección del sitio web</a:t>
            </a:r>
          </a:p>
        </p:txBody>
      </p:sp>
    </p:spTree>
    <p:extLst>
      <p:ext uri="{BB962C8B-B14F-4D97-AF65-F5344CB8AC3E}">
        <p14:creationId xmlns:p14="http://schemas.microsoft.com/office/powerpoint/2010/main" val="130215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495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891597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718948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6651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o e imágenes grandes">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3600" spc="-150">
                <a:solidFill>
                  <a:schemeClr val="bg1"/>
                </a:solidFill>
              </a:defRPr>
            </a:lvl1pPr>
          </a:lstStyle>
          <a:p>
            <a:pPr rtl="0"/>
            <a:r>
              <a:rPr lang="es-ES" noProof="0"/>
              <a:t>Haga clic para editar </a:t>
            </a:r>
            <a:br>
              <a:rPr lang="es-ES" noProof="0"/>
            </a:br>
            <a:r>
              <a:rPr lang="es-ES" noProof="0"/>
              <a:t>el estilo de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número de diapositiva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es-ES" noProof="0" smtClean="0"/>
              <a:pPr rtl="0"/>
              <a:t>‹Nº›</a:t>
            </a:fld>
            <a:endParaRPr lang="es-ES" noProof="0"/>
          </a:p>
        </p:txBody>
      </p:sp>
      <p:sp>
        <p:nvSpPr>
          <p:cNvPr id="6" name="Cuadro de texto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es-ES" sz="1200" noProof="0">
              <a:solidFill>
                <a:schemeClr val="tx1">
                  <a:lumMod val="75000"/>
                  <a:lumOff val="25000"/>
                </a:schemeClr>
              </a:solidFill>
              <a:latin typeface="+mn-lt"/>
            </a:endParaRPr>
          </a:p>
        </p:txBody>
      </p:sp>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16" name="Marcador de contenido 2">
            <a:extLst>
              <a:ext uri="{FF2B5EF4-FFF2-40B4-BE49-F238E27FC236}">
                <a16:creationId xmlns:a16="http://schemas.microsoft.com/office/drawing/2014/main" id="{ED5F0C9D-A08F-4539-BA26-61D24BBE6E9A}"/>
              </a:ext>
            </a:extLst>
          </p:cNvPr>
          <p:cNvSpPr>
            <a:spLocks noGrp="1"/>
          </p:cNvSpPr>
          <p:nvPr>
            <p:ph idx="15" hasCustomPrompt="1"/>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134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24" name="Forma libre: Forma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Forma libre: Forma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Forma libre: Forma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Forma libre: Forma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Forma libre: Forma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Forma libre: Forma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Forma libre: Forma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Forma libre: Forma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Forma libre: Forma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Forma libre: Forma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Forma libre: Forma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posición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Marcador de pie de página 7">
            <a:extLst>
              <a:ext uri="{FF2B5EF4-FFF2-40B4-BE49-F238E27FC236}">
                <a16:creationId xmlns:a16="http://schemas.microsoft.com/office/drawing/2014/main" id="{C9E47D86-FD0D-44D0-9B7F-9EDEBD11F9D6}"/>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9" name="Marcador de posición de número de diapositiva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6" name="Marcador de texto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152525"/>
            <a:ext cx="5472113"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umna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posición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152000"/>
            <a:ext cx="3600450"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1" name="Marcador de texto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152000"/>
            <a:ext cx="3600450"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a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152525"/>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152525"/>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148060"/>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7" name="Marcador de texto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152525"/>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ñetas de imagen">
    <p:spTree>
      <p:nvGrpSpPr>
        <p:cNvPr id="1" name=""/>
        <p:cNvGrpSpPr/>
        <p:nvPr/>
      </p:nvGrpSpPr>
      <p:grpSpPr>
        <a:xfrm>
          <a:off x="0" y="0"/>
          <a:ext cx="0" cy="0"/>
          <a:chOff x="0" y="0"/>
          <a:chExt cx="0" cy="0"/>
        </a:xfrm>
      </p:grpSpPr>
      <p:sp>
        <p:nvSpPr>
          <p:cNvPr id="28" name="Elipse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Elipse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Elipse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es-ES" noProof="0"/>
              <a:t>Descripción de la viñeta</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es-ES" noProof="0"/>
              <a:t>Descripción de la viñeta</a:t>
            </a:r>
          </a:p>
        </p:txBody>
      </p:sp>
      <p:sp>
        <p:nvSpPr>
          <p:cNvPr id="6" name="Marcador de texto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es-ES" noProof="0"/>
              <a:t>Viñeta 1</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es-ES" noProof="0"/>
              <a:t>Viñeta 2</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es-ES" noProof="0"/>
              <a:t>Viñeta 3</a:t>
            </a:r>
          </a:p>
        </p:txBody>
      </p:sp>
      <p:sp>
        <p:nvSpPr>
          <p:cNvPr id="21" name="Marcador de texto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es-ES" noProof="0"/>
              <a:t>Descripción de la viñeta</a:t>
            </a:r>
          </a:p>
        </p:txBody>
      </p:sp>
      <p:sp>
        <p:nvSpPr>
          <p:cNvPr id="4" name="Marcador de posición de imagen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rtlCol="0"/>
          <a:lstStyle>
            <a:lvl1pPr marL="0" indent="0">
              <a:buNone/>
              <a:defRPr sz="1400"/>
            </a:lvl1pPr>
          </a:lstStyle>
          <a:p>
            <a:pPr rtl="0"/>
            <a:r>
              <a:rPr lang="es-ES" noProof="0"/>
              <a:t>Haga clic en el icono para agregar una imagen</a:t>
            </a:r>
          </a:p>
        </p:txBody>
      </p:sp>
      <p:sp>
        <p:nvSpPr>
          <p:cNvPr id="32" name="Marcador de posición de imagen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rtlCol="0"/>
          <a:lstStyle>
            <a:lvl1pPr marL="0" indent="0">
              <a:buNone/>
              <a:defRPr sz="1400"/>
            </a:lvl1pPr>
          </a:lstStyle>
          <a:p>
            <a:pPr rtl="0"/>
            <a:r>
              <a:rPr lang="es-ES" noProof="0"/>
              <a:t>Haga clic en el icono para agregar una imagen</a:t>
            </a:r>
          </a:p>
        </p:txBody>
      </p:sp>
      <p:sp>
        <p:nvSpPr>
          <p:cNvPr id="33" name="Marcador de posición de imagen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rtlCol="0"/>
          <a:lstStyle>
            <a:lvl1pPr marL="0" indent="0">
              <a:buNone/>
              <a:defRPr sz="1400"/>
            </a:lvl1pPr>
          </a:lstStyle>
          <a:p>
            <a:pPr rtl="0"/>
            <a:r>
              <a:rPr lang="es-ES" noProof="0"/>
              <a:t>Haga clic en el icono para agregar una imagen</a:t>
            </a:r>
          </a:p>
        </p:txBody>
      </p:sp>
    </p:spTree>
    <p:extLst>
      <p:ext uri="{BB962C8B-B14F-4D97-AF65-F5344CB8AC3E}">
        <p14:creationId xmlns:p14="http://schemas.microsoft.com/office/powerpoint/2010/main" val="3030849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viñetas de imagen a la izquierda">
    <p:spTree>
      <p:nvGrpSpPr>
        <p:cNvPr id="1" name=""/>
        <p:cNvGrpSpPr/>
        <p:nvPr/>
      </p:nvGrpSpPr>
      <p:grpSpPr>
        <a:xfrm>
          <a:off x="0" y="0"/>
          <a:ext cx="0" cy="0"/>
          <a:chOff x="0" y="0"/>
          <a:chExt cx="0" cy="0"/>
        </a:xfrm>
      </p:grpSpPr>
      <p:sp>
        <p:nvSpPr>
          <p:cNvPr id="20" name="Elipse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Elipse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Elipse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Marcador de posición de imagen 3">
            <a:extLst>
              <a:ext uri="{FF2B5EF4-FFF2-40B4-BE49-F238E27FC236}">
                <a16:creationId xmlns:a16="http://schemas.microsoft.com/office/drawing/2014/main" id="{831AC394-0DDA-6F4A-B2D3-6D95CD866486}"/>
              </a:ext>
            </a:extLst>
          </p:cNvPr>
          <p:cNvSpPr>
            <a:spLocks noGrp="1"/>
          </p:cNvSpPr>
          <p:nvPr>
            <p:ph type="pic" sz="quarter" idx="27"/>
          </p:nvPr>
        </p:nvSpPr>
        <p:spPr>
          <a:xfrm>
            <a:off x="1086454" y="2358091"/>
            <a:ext cx="854075" cy="854075"/>
          </a:xfrm>
        </p:spPr>
        <p:txBody>
          <a:bodyPr rtlCol="0"/>
          <a:lstStyle>
            <a:lvl1pPr marL="0" indent="0">
              <a:buNone/>
              <a:defRPr sz="1400"/>
            </a:lvl1pPr>
          </a:lstStyle>
          <a:p>
            <a:pPr rtl="0"/>
            <a:r>
              <a:rPr lang="es-ES" noProof="0"/>
              <a:t>Haga clic en el icono para agregar una imagen</a:t>
            </a:r>
          </a:p>
        </p:txBody>
      </p:sp>
      <p:sp>
        <p:nvSpPr>
          <p:cNvPr id="28" name="Marcador de posición de imagen 3">
            <a:extLst>
              <a:ext uri="{FF2B5EF4-FFF2-40B4-BE49-F238E27FC236}">
                <a16:creationId xmlns:a16="http://schemas.microsoft.com/office/drawing/2014/main" id="{B1A58D5B-A4BA-F446-90DA-1B6B207869A8}"/>
              </a:ext>
            </a:extLst>
          </p:cNvPr>
          <p:cNvSpPr>
            <a:spLocks noGrp="1"/>
          </p:cNvSpPr>
          <p:nvPr>
            <p:ph type="pic" sz="quarter" idx="28"/>
          </p:nvPr>
        </p:nvSpPr>
        <p:spPr>
          <a:xfrm>
            <a:off x="3380176" y="2358091"/>
            <a:ext cx="854075" cy="854075"/>
          </a:xfrm>
        </p:spPr>
        <p:txBody>
          <a:bodyPr rtlCol="0"/>
          <a:lstStyle>
            <a:lvl1pPr marL="0" indent="0">
              <a:buNone/>
              <a:defRPr sz="1400"/>
            </a:lvl1pPr>
          </a:lstStyle>
          <a:p>
            <a:pPr rtl="0"/>
            <a:r>
              <a:rPr lang="es-ES" noProof="0"/>
              <a:t>Haga clic en el icono para agregar una imagen</a:t>
            </a:r>
          </a:p>
        </p:txBody>
      </p:sp>
      <p:sp>
        <p:nvSpPr>
          <p:cNvPr id="29" name="Marcador de posición de imagen 3">
            <a:extLst>
              <a:ext uri="{FF2B5EF4-FFF2-40B4-BE49-F238E27FC236}">
                <a16:creationId xmlns:a16="http://schemas.microsoft.com/office/drawing/2014/main" id="{7912C149-C249-1940-AF83-360853E78C26}"/>
              </a:ext>
            </a:extLst>
          </p:cNvPr>
          <p:cNvSpPr>
            <a:spLocks noGrp="1"/>
          </p:cNvSpPr>
          <p:nvPr>
            <p:ph type="pic" sz="quarter" idx="29"/>
          </p:nvPr>
        </p:nvSpPr>
        <p:spPr>
          <a:xfrm>
            <a:off x="5673898" y="2358091"/>
            <a:ext cx="854075" cy="854075"/>
          </a:xfrm>
        </p:spPr>
        <p:txBody>
          <a:bodyPr rtlCol="0"/>
          <a:lstStyle>
            <a:lvl1pPr marL="0" indent="0">
              <a:buNone/>
              <a:defRPr sz="1400"/>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8784941" cy="365125"/>
          </a:xfrm>
          <a:prstGeom prst="rect">
            <a:avLst/>
          </a:prstGeom>
        </p:spPr>
        <p:txBody>
          <a:bodyPr rtlCol="0"/>
          <a:lstStyle>
            <a:lvl1pPr>
              <a:defRPr>
                <a:solidFill>
                  <a:schemeClr val="tx1">
                    <a:lumMod val="75000"/>
                    <a:lumOff val="25000"/>
                  </a:schemeClr>
                </a:solidFill>
              </a:defRPr>
            </a:lvl1pPr>
          </a:lstStyle>
          <a:p>
            <a:pPr rtl="0"/>
            <a:r>
              <a:rPr lang="es-ES" noProof="0"/>
              <a:t>Agregue un pie de página</a:t>
            </a:r>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es-ES" noProof="0"/>
              <a:t>Descripción de la viñeta</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es-ES" noProof="0"/>
              <a:t>Descripción de la viñeta</a:t>
            </a:r>
          </a:p>
        </p:txBody>
      </p:sp>
      <p:sp>
        <p:nvSpPr>
          <p:cNvPr id="6" name="Marcador de texto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es-ES" noProof="0"/>
              <a:t>Viñeta 1</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es-ES" noProof="0"/>
              <a:t>Viñeta 2</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es-ES" noProof="0"/>
              <a:t>Viñeta 3</a:t>
            </a:r>
          </a:p>
        </p:txBody>
      </p:sp>
      <p:sp>
        <p:nvSpPr>
          <p:cNvPr id="21" name="Marcador de texto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es-ES" noProof="0"/>
              <a:t>Descripción de la viñeta</a:t>
            </a:r>
          </a:p>
        </p:txBody>
      </p:sp>
      <p:sp>
        <p:nvSpPr>
          <p:cNvPr id="51" name="Octágono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2" name="Elipse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53" name="Elipse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4" name="Elipse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55" name="Marcador de número de diapositiva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222966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ágono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título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pPr rtl="0"/>
            <a:r>
              <a:rPr lang="es-ES" noProof="0"/>
              <a:t>Haga clic para editar el estilo de título del patrón</a:t>
            </a:r>
          </a:p>
        </p:txBody>
      </p:sp>
      <p:sp>
        <p:nvSpPr>
          <p:cNvPr id="3" name="Marcador de posición de texto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número de diapositiva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pPr rtl="0"/>
            <a:fld id="{19B51A1E-902D-48AF-9020-955120F399B6}" type="slidenum">
              <a:rPr lang="es-ES" noProof="0" smtClean="0"/>
              <a:pPr rtl="0"/>
              <a:t>‹Nº›</a:t>
            </a:fld>
            <a:endParaRPr lang="es-ES" noProof="0"/>
          </a:p>
        </p:txBody>
      </p:sp>
      <p:sp>
        <p:nvSpPr>
          <p:cNvPr id="9" name="Elipse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10" name="Elipse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Cuadro de texto 10">
            <a:extLst>
              <a:ext uri="{FF2B5EF4-FFF2-40B4-BE49-F238E27FC236}">
                <a16:creationId xmlns:a16="http://schemas.microsoft.com/office/drawing/2014/main" id="{110EE18F-610D-4230-BA82-4E5007401ADD}"/>
              </a:ext>
            </a:extLst>
          </p:cNvPr>
          <p:cNvSpPr txBox="1"/>
          <p:nvPr userDrawn="1"/>
        </p:nvSpPr>
        <p:spPr>
          <a:xfrm>
            <a:off x="9144000" y="6278857"/>
            <a:ext cx="2101127" cy="147143"/>
          </a:xfrm>
          <a:prstGeom prst="rect">
            <a:avLst/>
          </a:prstGeom>
          <a:noFill/>
        </p:spPr>
        <p:txBody>
          <a:bodyPr wrap="square" lIns="0" tIns="0" rIns="0" bIns="0" rtlCol="0">
            <a:noAutofit/>
          </a:bodyPr>
          <a:lstStyle/>
          <a:p>
            <a:pPr algn="r" rtl="0"/>
            <a:r>
              <a:rPr lang="es-ES" sz="1200" noProof="0" dirty="0">
                <a:solidFill>
                  <a:schemeClr val="tx2"/>
                </a:solidFill>
                <a:latin typeface="+mj-lt"/>
              </a:rPr>
              <a:t>Ninahualpa B.. A. </a:t>
            </a:r>
            <a:br>
              <a:rPr lang="es-ES" sz="1200" noProof="0" dirty="0">
                <a:solidFill>
                  <a:schemeClr val="tx2"/>
                </a:solidFill>
                <a:latin typeface="+mj-lt"/>
              </a:rPr>
            </a:br>
            <a:r>
              <a:rPr lang="es-ES" sz="1200" noProof="0" dirty="0">
                <a:solidFill>
                  <a:schemeClr val="tx2"/>
                </a:solidFill>
                <a:latin typeface="+mj-lt"/>
              </a:rPr>
              <a:t>&amp; Rivera B. A.</a:t>
            </a:r>
          </a:p>
        </p:txBody>
      </p:sp>
      <p:sp>
        <p:nvSpPr>
          <p:cNvPr id="14" name="Elipse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18" name="Rectángulo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50" r:id="rId4"/>
    <p:sldLayoutId id="2147483652" r:id="rId5"/>
    <p:sldLayoutId id="2147483656" r:id="rId6"/>
    <p:sldLayoutId id="2147483657" r:id="rId7"/>
    <p:sldLayoutId id="2147483665" r:id="rId8"/>
    <p:sldLayoutId id="2147483666" r:id="rId9"/>
    <p:sldLayoutId id="2147483667" r:id="rId10"/>
    <p:sldLayoutId id="2147483668" r:id="rId11"/>
    <p:sldLayoutId id="2147483669" r:id="rId12"/>
    <p:sldLayoutId id="2147483671" r:id="rId13"/>
    <p:sldLayoutId id="2147483653" r:id="rId14"/>
    <p:sldLayoutId id="2147483672" r:id="rId15"/>
    <p:sldLayoutId id="2147483673" r:id="rId16"/>
    <p:sldLayoutId id="2147483674" r:id="rId17"/>
    <p:sldLayoutId id="2147483677" r:id="rId18"/>
    <p:sldLayoutId id="2147483654" r:id="rId19"/>
    <p:sldLayoutId id="2147483660" r:id="rId20"/>
    <p:sldLayoutId id="2147483661" r:id="rId21"/>
    <p:sldLayoutId id="2147483681" r:id="rId22"/>
    <p:sldLayoutId id="2147483682" r:id="rId23"/>
    <p:sldLayoutId id="2147483683" r:id="rId24"/>
    <p:sldLayoutId id="2147483684" r:id="rId25"/>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3.png"/><Relationship Id="rId7" Type="http://schemas.openxmlformats.org/officeDocument/2006/relationships/diagramColors" Target="../diagrams/colors1.xml"/><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0.xml"/><Relationship Id="rId6" Type="http://schemas.openxmlformats.org/officeDocument/2006/relationships/image" Target="../media/image52.jpeg"/><Relationship Id="rId5" Type="http://schemas.openxmlformats.org/officeDocument/2006/relationships/image" Target="../media/image33.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E3EA56B-BEB0-4656-A20B-D15F03B7ACA1}"/>
              </a:ext>
            </a:extLst>
          </p:cNvPr>
          <p:cNvSpPr>
            <a:spLocks noGrp="1"/>
          </p:cNvSpPr>
          <p:nvPr>
            <p:ph type="ctrTitle"/>
          </p:nvPr>
        </p:nvSpPr>
        <p:spPr>
          <a:xfrm>
            <a:off x="1858458" y="2341984"/>
            <a:ext cx="8475083" cy="1449788"/>
          </a:xfrm>
          <a:solidFill>
            <a:schemeClr val="bg1">
              <a:alpha val="80000"/>
            </a:schemeClr>
          </a:solidFill>
        </p:spPr>
        <p:txBody>
          <a:bodyPr rtlCol="0"/>
          <a:lstStyle/>
          <a:p>
            <a:r>
              <a:rPr lang="es-EC" sz="1800" spc="0" dirty="0">
                <a:solidFill>
                  <a:schemeClr val="tx1"/>
                </a:solidFill>
                <a:effectLst/>
                <a:latin typeface="Britannic Bold" panose="020B0903060703020204" pitchFamily="34" charset="0"/>
                <a:ea typeface="Times New Roman" panose="02020603050405020304" pitchFamily="18" charset="0"/>
                <a:cs typeface="Calibri" panose="020F0502020204030204" pitchFamily="34" charset="0"/>
              </a:rPr>
              <a:t>Análisis de la implementación tecnológica como método de eficiencia administrativa en establecimientos hoteleros de tres y cuatro estrellas en la localidad de Santo Domingo de los Tsáchilas, a través de Innova Tu Hotel.</a:t>
            </a:r>
            <a:endParaRPr lang="es-ES" sz="4200" spc="0" dirty="0">
              <a:solidFill>
                <a:schemeClr val="tx1"/>
              </a:solidFill>
              <a:latin typeface="Britannic Bold" panose="020B0903060703020204" pitchFamily="34" charset="0"/>
            </a:endParaRPr>
          </a:p>
        </p:txBody>
      </p:sp>
      <p:cxnSp>
        <p:nvCxnSpPr>
          <p:cNvPr id="15" name="Conector recto 14" descr="Línea divisoria">
            <a:extLst>
              <a:ext uri="{FF2B5EF4-FFF2-40B4-BE49-F238E27FC236}">
                <a16:creationId xmlns:a16="http://schemas.microsoft.com/office/drawing/2014/main" id="{E99227BA-E7FE-418C-A9C9-21C49E9DFD38}"/>
              </a:ext>
              <a:ext uri="{C183D7F6-B498-43B3-948B-1728B52AA6E4}">
                <adec:decorative xmlns:adec="http://schemas.microsoft.com/office/drawing/2017/decorative" val="1"/>
              </a:ext>
            </a:extLst>
          </p:cNvPr>
          <p:cNvCxnSpPr>
            <a:cxnSpLocks/>
          </p:cNvCxnSpPr>
          <p:nvPr/>
        </p:nvCxnSpPr>
        <p:spPr>
          <a:xfrm>
            <a:off x="8360322" y="2550975"/>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7" name="Subtítulo 6">
            <a:extLst>
              <a:ext uri="{FF2B5EF4-FFF2-40B4-BE49-F238E27FC236}">
                <a16:creationId xmlns:a16="http://schemas.microsoft.com/office/drawing/2014/main" id="{DA0FE6D5-D475-4CBB-A6C2-E3D991A36891}"/>
              </a:ext>
            </a:extLst>
          </p:cNvPr>
          <p:cNvSpPr>
            <a:spLocks noGrp="1"/>
          </p:cNvSpPr>
          <p:nvPr>
            <p:ph type="subTitle" idx="1"/>
          </p:nvPr>
        </p:nvSpPr>
        <p:spPr>
          <a:xfrm>
            <a:off x="2112053" y="3910409"/>
            <a:ext cx="6621400" cy="1872976"/>
          </a:xfrm>
          <a:solidFill>
            <a:schemeClr val="bg1">
              <a:alpha val="90000"/>
            </a:schemeClr>
          </a:solidFill>
        </p:spPr>
        <p:txBody>
          <a:bodyPr rtlCol="0"/>
          <a:lstStyle/>
          <a:p>
            <a:pPr indent="457200" algn="l">
              <a:lnSpc>
                <a:spcPct val="100000"/>
              </a:lnSpc>
            </a:pPr>
            <a:r>
              <a:rPr lang="es-EC" sz="1600" b="1" dirty="0">
                <a:solidFill>
                  <a:schemeClr val="tx1"/>
                </a:solidFill>
                <a:effectLst/>
                <a:latin typeface="+mj-lt"/>
                <a:ea typeface="Times New Roman" panose="02020603050405020304" pitchFamily="18" charset="0"/>
                <a:cs typeface="Calibri" panose="020F0502020204030204" pitchFamily="34" charset="0"/>
              </a:rPr>
              <a:t>AUTORES. -                     </a:t>
            </a:r>
            <a:r>
              <a:rPr lang="es-EC" sz="1600" dirty="0">
                <a:solidFill>
                  <a:schemeClr val="tx1"/>
                </a:solidFill>
                <a:effectLst/>
                <a:latin typeface="+mj-lt"/>
                <a:ea typeface="Times New Roman" panose="02020603050405020304" pitchFamily="18" charset="0"/>
                <a:cs typeface="Calibri" panose="020F0502020204030204" pitchFamily="34" charset="0"/>
              </a:rPr>
              <a:t>Ninahualpa Tuza Betsabe Amanda</a:t>
            </a:r>
            <a:endParaRPr lang="en-US" sz="1600" dirty="0">
              <a:solidFill>
                <a:schemeClr val="tx1"/>
              </a:solidFill>
              <a:effectLst/>
              <a:latin typeface="+mj-lt"/>
              <a:ea typeface="Arial" panose="020B0604020202020204" pitchFamily="34" charset="0"/>
              <a:cs typeface="Arial" panose="020B0604020202020204" pitchFamily="34" charset="0"/>
            </a:endParaRPr>
          </a:p>
          <a:p>
            <a:pPr indent="457200" algn="ctr">
              <a:lnSpc>
                <a:spcPct val="100000"/>
              </a:lnSpc>
            </a:pPr>
            <a:r>
              <a:rPr lang="es-EC" sz="1600" dirty="0">
                <a:solidFill>
                  <a:schemeClr val="tx1"/>
                </a:solidFill>
                <a:effectLst/>
                <a:latin typeface="+mj-lt"/>
                <a:ea typeface="Times New Roman" panose="02020603050405020304" pitchFamily="18" charset="0"/>
                <a:cs typeface="Calibri" panose="020F0502020204030204" pitchFamily="34" charset="0"/>
              </a:rPr>
              <a:t>                                   Rivera Gómez Bryan Andrés</a:t>
            </a:r>
          </a:p>
          <a:p>
            <a:pPr indent="457200" algn="l">
              <a:lnSpc>
                <a:spcPct val="100000"/>
              </a:lnSpc>
            </a:pPr>
            <a:r>
              <a:rPr lang="es-EC" sz="1600" b="1" dirty="0">
                <a:solidFill>
                  <a:schemeClr val="tx1"/>
                </a:solidFill>
                <a:effectLst/>
                <a:latin typeface="+mj-lt"/>
                <a:ea typeface="Times New Roman" panose="02020603050405020304" pitchFamily="18" charset="0"/>
                <a:cs typeface="Calibri" panose="020F0502020204030204" pitchFamily="34" charset="0"/>
              </a:rPr>
              <a:t>DIRECTORA. -</a:t>
            </a:r>
            <a:r>
              <a:rPr lang="en-US" sz="1600" b="1" dirty="0">
                <a:solidFill>
                  <a:schemeClr val="tx1"/>
                </a:solidFill>
                <a:latin typeface="+mj-lt"/>
                <a:ea typeface="Times New Roman" panose="02020603050405020304" pitchFamily="18" charset="0"/>
                <a:cs typeface="Arial" panose="020B0604020202020204" pitchFamily="34" charset="0"/>
              </a:rPr>
              <a:t>               </a:t>
            </a:r>
            <a:r>
              <a:rPr lang="es-EC" sz="1600" dirty="0">
                <a:solidFill>
                  <a:schemeClr val="tx1"/>
                </a:solidFill>
                <a:effectLst/>
                <a:latin typeface="+mj-lt"/>
                <a:ea typeface="Times New Roman" panose="02020603050405020304" pitchFamily="18" charset="0"/>
                <a:cs typeface="Calibri" panose="020F0502020204030204" pitchFamily="34" charset="0"/>
              </a:rPr>
              <a:t>Ing. Rea Davalos, Marta Patricia PhD.</a:t>
            </a:r>
            <a:endParaRPr lang="en-US" sz="1600" dirty="0">
              <a:solidFill>
                <a:schemeClr val="tx1"/>
              </a:solidFill>
              <a:effectLst/>
              <a:latin typeface="+mj-lt"/>
              <a:ea typeface="Arial" panose="020B0604020202020204" pitchFamily="34" charset="0"/>
              <a:cs typeface="Arial" panose="020B0604020202020204" pitchFamily="34" charset="0"/>
            </a:endParaRPr>
          </a:p>
          <a:p>
            <a:pPr rtl="0"/>
            <a:endParaRPr lang="es-ES" sz="3200" dirty="0"/>
          </a:p>
        </p:txBody>
      </p:sp>
      <p:sp>
        <p:nvSpPr>
          <p:cNvPr id="19" name="CuadroTexto 18">
            <a:extLst>
              <a:ext uri="{FF2B5EF4-FFF2-40B4-BE49-F238E27FC236}">
                <a16:creationId xmlns:a16="http://schemas.microsoft.com/office/drawing/2014/main" id="{0388F67C-5F9F-475D-97A2-9AC712110E16}"/>
              </a:ext>
            </a:extLst>
          </p:cNvPr>
          <p:cNvSpPr txBox="1"/>
          <p:nvPr/>
        </p:nvSpPr>
        <p:spPr>
          <a:xfrm>
            <a:off x="803463" y="1258047"/>
            <a:ext cx="9888387" cy="1158551"/>
          </a:xfrm>
          <a:prstGeom prst="rect">
            <a:avLst/>
          </a:prstGeom>
          <a:noFill/>
        </p:spPr>
        <p:txBody>
          <a:bodyPr wrap="square" lIns="0" tIns="0" rIns="0" bIns="0" rtlCol="0">
            <a:noAutofit/>
          </a:bodyPr>
          <a:lstStyle/>
          <a:p>
            <a:pPr indent="457200" algn="ctr">
              <a:lnSpc>
                <a:spcPct val="150000"/>
              </a:lnSpc>
            </a:pPr>
            <a:r>
              <a:rPr lang="es-EC" sz="1600" b="1" dirty="0">
                <a:effectLst/>
                <a:latin typeface="+mj-lt"/>
                <a:ea typeface="Times New Roman" panose="02020603050405020304" pitchFamily="18" charset="0"/>
                <a:cs typeface="Calibri" panose="020F0502020204030204" pitchFamily="34" charset="0"/>
              </a:rPr>
              <a:t>DEPARTAMENTO DE CIENCIAS ECONÓMICAS, ADMINISTRATIVAS Y DEL COMERCIO</a:t>
            </a:r>
          </a:p>
          <a:p>
            <a:pPr indent="457200" algn="ctr">
              <a:lnSpc>
                <a:spcPct val="150000"/>
              </a:lnSpc>
            </a:pPr>
            <a:r>
              <a:rPr lang="es-EC" sz="1600" b="1" dirty="0">
                <a:effectLst/>
                <a:latin typeface="+mj-lt"/>
                <a:ea typeface="Times New Roman" panose="02020603050405020304" pitchFamily="18" charset="0"/>
                <a:cs typeface="Calibri" panose="020F0502020204030204" pitchFamily="34" charset="0"/>
              </a:rPr>
              <a:t>CARRERA DE ADMINISTRACIÓN TURÍSTICA Y HOTELERA</a:t>
            </a:r>
          </a:p>
          <a:p>
            <a:pPr indent="457200" algn="ctr">
              <a:lnSpc>
                <a:spcPct val="150000"/>
              </a:lnSpc>
            </a:pPr>
            <a:endParaRPr lang="es-EC" sz="1200" b="1" dirty="0">
              <a:latin typeface="+mj-lt"/>
              <a:ea typeface="Arial" panose="020B0604020202020204" pitchFamily="34" charset="0"/>
              <a:cs typeface="Calibri" panose="020F0502020204030204" pitchFamily="34" charset="0"/>
            </a:endParaRPr>
          </a:p>
          <a:p>
            <a:pPr indent="457200" algn="ctr">
              <a:lnSpc>
                <a:spcPct val="150000"/>
              </a:lnSpc>
            </a:pPr>
            <a:endParaRPr lang="en-US" sz="1200" dirty="0">
              <a:effectLst/>
              <a:latin typeface="+mj-lt"/>
              <a:ea typeface="Arial" panose="020B0604020202020204" pitchFamily="34" charset="0"/>
              <a:cs typeface="Arial" panose="020B0604020202020204" pitchFamily="34" charset="0"/>
            </a:endParaRPr>
          </a:p>
          <a:p>
            <a:pPr algn="l"/>
            <a:endParaRPr lang="en-US" sz="1200" dirty="0">
              <a:solidFill>
                <a:schemeClr val="tx1">
                  <a:lumMod val="75000"/>
                  <a:lumOff val="25000"/>
                </a:schemeClr>
              </a:solidFill>
              <a:latin typeface="+mj-lt"/>
            </a:endParaRPr>
          </a:p>
        </p:txBody>
      </p:sp>
      <p:pic>
        <p:nvPicPr>
          <p:cNvPr id="1026" name="Picture 2" descr="Descripción - Administración Turística y Hotelera">
            <a:extLst>
              <a:ext uri="{FF2B5EF4-FFF2-40B4-BE49-F238E27FC236}">
                <a16:creationId xmlns:a16="http://schemas.microsoft.com/office/drawing/2014/main" id="{2D96924B-5139-4FEE-B82C-06B09C1126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13" t="11111" r="17288"/>
          <a:stretch/>
        </p:blipFill>
        <p:spPr bwMode="auto">
          <a:xfrm>
            <a:off x="8511281" y="2550975"/>
            <a:ext cx="1295056" cy="11832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PE - Universidad de las Fuerzas Armadas | Sangolquí">
            <a:extLst>
              <a:ext uri="{FF2B5EF4-FFF2-40B4-BE49-F238E27FC236}">
                <a16:creationId xmlns:a16="http://schemas.microsoft.com/office/drawing/2014/main" id="{35C7AEA5-D81D-441D-A848-FCBC65D54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183" y="301656"/>
            <a:ext cx="3305800" cy="912401"/>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9333B051-E23E-4FAA-AC4D-399F460A1620}"/>
              </a:ext>
            </a:extLst>
          </p:cNvPr>
          <p:cNvSpPr txBox="1"/>
          <p:nvPr/>
        </p:nvSpPr>
        <p:spPr>
          <a:xfrm>
            <a:off x="4404049" y="5840963"/>
            <a:ext cx="2687216" cy="578498"/>
          </a:xfrm>
          <a:prstGeom prst="rect">
            <a:avLst/>
          </a:prstGeom>
          <a:noFill/>
        </p:spPr>
        <p:txBody>
          <a:bodyPr wrap="square" lIns="0" tIns="0" rIns="0" bIns="0" rtlCol="0">
            <a:noAutofit/>
          </a:bodyPr>
          <a:lstStyle/>
          <a:p>
            <a:pPr algn="ctr"/>
            <a:r>
              <a:rPr lang="es-EC" sz="1600" dirty="0">
                <a:latin typeface="+mj-lt"/>
              </a:rPr>
              <a:t>Sangolquí, 2022</a:t>
            </a:r>
            <a:endParaRPr lang="en-US" sz="1600" dirty="0">
              <a:latin typeface="+mj-lt"/>
            </a:endParaRPr>
          </a:p>
        </p:txBody>
      </p:sp>
      <p:cxnSp>
        <p:nvCxnSpPr>
          <p:cNvPr id="23" name="Conector recto 22">
            <a:extLst>
              <a:ext uri="{FF2B5EF4-FFF2-40B4-BE49-F238E27FC236}">
                <a16:creationId xmlns:a16="http://schemas.microsoft.com/office/drawing/2014/main" id="{F6603F67-DC0D-46E8-9E36-309A4EE20F50}"/>
              </a:ext>
            </a:extLst>
          </p:cNvPr>
          <p:cNvCxnSpPr/>
          <p:nvPr/>
        </p:nvCxnSpPr>
        <p:spPr>
          <a:xfrm>
            <a:off x="11737910" y="332774"/>
            <a:ext cx="0" cy="6192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FBB6B42F-0A56-4579-BCB6-8015E39A3060}"/>
              </a:ext>
            </a:extLst>
          </p:cNvPr>
          <p:cNvCxnSpPr/>
          <p:nvPr/>
        </p:nvCxnSpPr>
        <p:spPr>
          <a:xfrm>
            <a:off x="11513975" y="1283842"/>
            <a:ext cx="0" cy="52531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287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EB61224-7E3E-466F-BCFA-BFA0CC9AAA77}"/>
              </a:ext>
            </a:extLst>
          </p:cNvPr>
          <p:cNvSpPr>
            <a:spLocks noGrp="1"/>
          </p:cNvSpPr>
          <p:nvPr>
            <p:ph type="sldNum" sz="quarter" idx="11"/>
          </p:nvPr>
        </p:nvSpPr>
        <p:spPr/>
        <p:txBody>
          <a:bodyPr/>
          <a:lstStyle/>
          <a:p>
            <a:pPr rtl="0"/>
            <a:fld id="{19B51A1E-902D-48AF-9020-955120F399B6}" type="slidenum">
              <a:rPr lang="es-ES" noProof="0" smtClean="0"/>
              <a:pPr rtl="0"/>
              <a:t>10</a:t>
            </a:fld>
            <a:endParaRPr lang="es-ES" noProof="0"/>
          </a:p>
        </p:txBody>
      </p:sp>
      <p:graphicFrame>
        <p:nvGraphicFramePr>
          <p:cNvPr id="6" name="Gráfico 5">
            <a:extLst>
              <a:ext uri="{FF2B5EF4-FFF2-40B4-BE49-F238E27FC236}">
                <a16:creationId xmlns:a16="http://schemas.microsoft.com/office/drawing/2014/main" id="{3D7ABD39-A311-4706-A194-1E9EC0A325E7}"/>
              </a:ext>
            </a:extLst>
          </p:cNvPr>
          <p:cNvGraphicFramePr/>
          <p:nvPr>
            <p:extLst>
              <p:ext uri="{D42A27DB-BD31-4B8C-83A1-F6EECF244321}">
                <p14:modId xmlns:p14="http://schemas.microsoft.com/office/powerpoint/2010/main" val="2563005453"/>
              </p:ext>
            </p:extLst>
          </p:nvPr>
        </p:nvGraphicFramePr>
        <p:xfrm>
          <a:off x="246479" y="1646078"/>
          <a:ext cx="5320132" cy="425741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a:extLst>
              <a:ext uri="{FF2B5EF4-FFF2-40B4-BE49-F238E27FC236}">
                <a16:creationId xmlns:a16="http://schemas.microsoft.com/office/drawing/2014/main" id="{27C7B0E8-0302-4CDC-8198-3D91FC4C392A}"/>
              </a:ext>
            </a:extLst>
          </p:cNvPr>
          <p:cNvSpPr/>
          <p:nvPr/>
        </p:nvSpPr>
        <p:spPr>
          <a:xfrm>
            <a:off x="620545" y="996374"/>
            <a:ext cx="4572000" cy="425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Britannic Bold" panose="020B0903060703020204" pitchFamily="34" charset="0"/>
              </a:rPr>
              <a:t>Comparación suficiencia-dificultad en el manejo de sistemas</a:t>
            </a:r>
            <a:endParaRPr lang="en-US" sz="1600" dirty="0">
              <a:solidFill>
                <a:schemeClr val="tx1"/>
              </a:solidFill>
              <a:latin typeface="Britannic Bold" panose="020B0903060703020204" pitchFamily="34" charset="0"/>
            </a:endParaRPr>
          </a:p>
        </p:txBody>
      </p:sp>
      <p:graphicFrame>
        <p:nvGraphicFramePr>
          <p:cNvPr id="8" name="Gráfico 7">
            <a:extLst>
              <a:ext uri="{FF2B5EF4-FFF2-40B4-BE49-F238E27FC236}">
                <a16:creationId xmlns:a16="http://schemas.microsoft.com/office/drawing/2014/main" id="{6F4A0E27-D6ED-410D-AF8E-B1873E448ED4}"/>
              </a:ext>
            </a:extLst>
          </p:cNvPr>
          <p:cNvGraphicFramePr/>
          <p:nvPr>
            <p:extLst>
              <p:ext uri="{D42A27DB-BD31-4B8C-83A1-F6EECF244321}">
                <p14:modId xmlns:p14="http://schemas.microsoft.com/office/powerpoint/2010/main" val="1552783127"/>
              </p:ext>
            </p:extLst>
          </p:nvPr>
        </p:nvGraphicFramePr>
        <p:xfrm>
          <a:off x="5691571" y="1658110"/>
          <a:ext cx="6253950" cy="403683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ángulo 8">
            <a:extLst>
              <a:ext uri="{FF2B5EF4-FFF2-40B4-BE49-F238E27FC236}">
                <a16:creationId xmlns:a16="http://schemas.microsoft.com/office/drawing/2014/main" id="{ACA78811-FE18-4E23-987C-97D3C23B92BC}"/>
              </a:ext>
            </a:extLst>
          </p:cNvPr>
          <p:cNvSpPr/>
          <p:nvPr/>
        </p:nvSpPr>
        <p:spPr>
          <a:xfrm>
            <a:off x="6999457" y="985309"/>
            <a:ext cx="4572000" cy="425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Britannic Bold" panose="020B0903060703020204" pitchFamily="34" charset="0"/>
              </a:rPr>
              <a:t>Nivel de importancia de la tecnificación en procesos hoteleros</a:t>
            </a:r>
            <a:endParaRPr lang="en-US" sz="1600" dirty="0">
              <a:solidFill>
                <a:schemeClr val="tx1"/>
              </a:solidFill>
              <a:latin typeface="Britannic Bold" panose="020B0903060703020204" pitchFamily="34" charset="0"/>
            </a:endParaRPr>
          </a:p>
        </p:txBody>
      </p:sp>
    </p:spTree>
    <p:extLst>
      <p:ext uri="{BB962C8B-B14F-4D97-AF65-F5344CB8AC3E}">
        <p14:creationId xmlns:p14="http://schemas.microsoft.com/office/powerpoint/2010/main" val="1407507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EEB7796E-288F-4B41-AD41-D4BCDA904F6B}"/>
              </a:ext>
            </a:extLst>
          </p:cNvPr>
          <p:cNvSpPr>
            <a:spLocks noGrp="1"/>
          </p:cNvSpPr>
          <p:nvPr>
            <p:ph type="sldNum" sz="quarter" idx="11"/>
          </p:nvPr>
        </p:nvSpPr>
        <p:spPr/>
        <p:txBody>
          <a:bodyPr/>
          <a:lstStyle/>
          <a:p>
            <a:pPr rtl="0"/>
            <a:fld id="{19B51A1E-902D-48AF-9020-955120F399B6}" type="slidenum">
              <a:rPr lang="es-ES" noProof="0" smtClean="0"/>
              <a:pPr rtl="0"/>
              <a:t>11</a:t>
            </a:fld>
            <a:endParaRPr lang="es-ES" noProof="0"/>
          </a:p>
        </p:txBody>
      </p:sp>
      <p:graphicFrame>
        <p:nvGraphicFramePr>
          <p:cNvPr id="4" name="Tabla 3">
            <a:extLst>
              <a:ext uri="{FF2B5EF4-FFF2-40B4-BE49-F238E27FC236}">
                <a16:creationId xmlns:a16="http://schemas.microsoft.com/office/drawing/2014/main" id="{D965BBF2-A2B8-4694-8D31-974E08CE5541}"/>
              </a:ext>
            </a:extLst>
          </p:cNvPr>
          <p:cNvGraphicFramePr>
            <a:graphicFrameLocks noGrp="1"/>
          </p:cNvGraphicFramePr>
          <p:nvPr>
            <p:extLst>
              <p:ext uri="{D42A27DB-BD31-4B8C-83A1-F6EECF244321}">
                <p14:modId xmlns:p14="http://schemas.microsoft.com/office/powerpoint/2010/main" val="332619941"/>
              </p:ext>
            </p:extLst>
          </p:nvPr>
        </p:nvGraphicFramePr>
        <p:xfrm>
          <a:off x="295990" y="1643641"/>
          <a:ext cx="6136893" cy="4036956"/>
        </p:xfrm>
        <a:graphic>
          <a:graphicData uri="http://schemas.openxmlformats.org/drawingml/2006/table">
            <a:tbl>
              <a:tblPr firstRow="1" firstCol="1" bandRow="1">
                <a:tableStyleId>{3B4B98B0-60AC-42C2-AFA5-B58CD77FA1E5}</a:tableStyleId>
              </a:tblPr>
              <a:tblGrid>
                <a:gridCol w="2352885">
                  <a:extLst>
                    <a:ext uri="{9D8B030D-6E8A-4147-A177-3AD203B41FA5}">
                      <a16:colId xmlns:a16="http://schemas.microsoft.com/office/drawing/2014/main" val="780722059"/>
                    </a:ext>
                  </a:extLst>
                </a:gridCol>
                <a:gridCol w="1504766">
                  <a:extLst>
                    <a:ext uri="{9D8B030D-6E8A-4147-A177-3AD203B41FA5}">
                      <a16:colId xmlns:a16="http://schemas.microsoft.com/office/drawing/2014/main" val="2146087357"/>
                    </a:ext>
                  </a:extLst>
                </a:gridCol>
                <a:gridCol w="2279242">
                  <a:extLst>
                    <a:ext uri="{9D8B030D-6E8A-4147-A177-3AD203B41FA5}">
                      <a16:colId xmlns:a16="http://schemas.microsoft.com/office/drawing/2014/main" val="171848821"/>
                    </a:ext>
                  </a:extLst>
                </a:gridCol>
              </a:tblGrid>
              <a:tr h="190500">
                <a:tc>
                  <a:txBody>
                    <a:bodyPr/>
                    <a:lstStyle/>
                    <a:p>
                      <a:pPr algn="ctr">
                        <a:lnSpc>
                          <a:spcPct val="200000"/>
                        </a:lnSpc>
                      </a:pPr>
                      <a:r>
                        <a:rPr lang="es-EC" sz="1100" dirty="0">
                          <a:effectLst/>
                        </a:rPr>
                        <a:t>ESTABLECIMIENTO</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dirty="0">
                          <a:effectLst/>
                        </a:rPr>
                        <a:t>Maneja</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dirty="0">
                          <a:effectLst/>
                        </a:rPr>
                        <a:t>No maneja</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137399880"/>
                  </a:ext>
                </a:extLst>
              </a:tr>
              <a:tr h="190500">
                <a:tc>
                  <a:txBody>
                    <a:bodyPr/>
                    <a:lstStyle/>
                    <a:p>
                      <a:pPr algn="ctr">
                        <a:lnSpc>
                          <a:spcPct val="200000"/>
                        </a:lnSpc>
                      </a:pPr>
                      <a:r>
                        <a:rPr lang="es-EC" sz="1100">
                          <a:effectLst/>
                        </a:rPr>
                        <a:t>Jimmy 2</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dirty="0">
                          <a:effectLst/>
                        </a:rPr>
                        <a:t>Personal no capacitado</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61647605"/>
                  </a:ext>
                </a:extLst>
              </a:tr>
              <a:tr h="190500">
                <a:tc>
                  <a:txBody>
                    <a:bodyPr/>
                    <a:lstStyle/>
                    <a:p>
                      <a:pPr algn="ctr">
                        <a:lnSpc>
                          <a:spcPct val="200000"/>
                        </a:lnSpc>
                      </a:pPr>
                      <a:r>
                        <a:rPr lang="es-EC" sz="1100">
                          <a:effectLst/>
                        </a:rPr>
                        <a:t>Hostería Tumaly</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Falta de ingresos</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78878813"/>
                  </a:ext>
                </a:extLst>
              </a:tr>
              <a:tr h="190500">
                <a:tc>
                  <a:txBody>
                    <a:bodyPr/>
                    <a:lstStyle/>
                    <a:p>
                      <a:pPr algn="ctr">
                        <a:lnSpc>
                          <a:spcPct val="200000"/>
                        </a:lnSpc>
                      </a:pPr>
                      <a:r>
                        <a:rPr lang="es-EC" sz="1100">
                          <a:effectLst/>
                        </a:rPr>
                        <a:t>Residencia Chef Sheratun</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dirty="0">
                          <a:effectLst/>
                        </a:rPr>
                        <a:t>Establecimiento pequeño </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993459597"/>
                  </a:ext>
                </a:extLst>
              </a:tr>
              <a:tr h="190500">
                <a:tc>
                  <a:txBody>
                    <a:bodyPr/>
                    <a:lstStyle/>
                    <a:p>
                      <a:pPr algn="ctr">
                        <a:lnSpc>
                          <a:spcPct val="200000"/>
                        </a:lnSpc>
                      </a:pPr>
                      <a:r>
                        <a:rPr lang="es-EC" sz="1100">
                          <a:effectLst/>
                        </a:rPr>
                        <a:t>Hosteria D´ Carlos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dirty="0" err="1">
                          <a:effectLst/>
                        </a:rPr>
                        <a:t>Sistems</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878440573"/>
                  </a:ext>
                </a:extLst>
              </a:tr>
              <a:tr h="190500">
                <a:tc>
                  <a:txBody>
                    <a:bodyPr/>
                    <a:lstStyle/>
                    <a:p>
                      <a:pPr algn="ctr">
                        <a:lnSpc>
                          <a:spcPct val="200000"/>
                        </a:lnSpc>
                      </a:pPr>
                      <a:r>
                        <a:rPr lang="es-EC" sz="1100">
                          <a:effectLst/>
                        </a:rPr>
                        <a:t>Club Hotel Ida María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Falta de ingresos</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40814560"/>
                  </a:ext>
                </a:extLst>
              </a:tr>
              <a:tr h="190500">
                <a:tc>
                  <a:txBody>
                    <a:bodyPr/>
                    <a:lstStyle/>
                    <a:p>
                      <a:pPr algn="ctr">
                        <a:lnSpc>
                          <a:spcPct val="200000"/>
                        </a:lnSpc>
                      </a:pPr>
                      <a:r>
                        <a:rPr lang="es-EC" sz="1100">
                          <a:effectLst/>
                        </a:rPr>
                        <a:t>Samawa</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No conoce</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237818059"/>
                  </a:ext>
                </a:extLst>
              </a:tr>
              <a:tr h="198120">
                <a:tc>
                  <a:txBody>
                    <a:bodyPr/>
                    <a:lstStyle/>
                    <a:p>
                      <a:pPr algn="ctr">
                        <a:lnSpc>
                          <a:spcPct val="200000"/>
                        </a:lnSpc>
                      </a:pPr>
                      <a:r>
                        <a:rPr lang="es-EC" sz="1100">
                          <a:effectLst/>
                        </a:rPr>
                        <a:t>Kasadasa Eco Lodge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Cloud beds</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77000779"/>
                  </a:ext>
                </a:extLst>
              </a:tr>
              <a:tr h="190500">
                <a:tc>
                  <a:txBody>
                    <a:bodyPr/>
                    <a:lstStyle/>
                    <a:p>
                      <a:pPr algn="ctr">
                        <a:lnSpc>
                          <a:spcPct val="200000"/>
                        </a:lnSpc>
                      </a:pPr>
                      <a:r>
                        <a:rPr lang="es-EC" sz="1100">
                          <a:effectLst/>
                        </a:rPr>
                        <a:t>Hostería Valle Hermoso</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Falta de ingresos</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65735346"/>
                  </a:ext>
                </a:extLst>
              </a:tr>
              <a:tr h="190500">
                <a:tc>
                  <a:txBody>
                    <a:bodyPr/>
                    <a:lstStyle/>
                    <a:p>
                      <a:pPr algn="ctr">
                        <a:lnSpc>
                          <a:spcPct val="200000"/>
                        </a:lnSpc>
                      </a:pPr>
                      <a:r>
                        <a:rPr lang="es-EC" sz="1100">
                          <a:effectLst/>
                        </a:rPr>
                        <a:t>Santander</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Alexys</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43398945"/>
                  </a:ext>
                </a:extLst>
              </a:tr>
              <a:tr h="190500">
                <a:tc>
                  <a:txBody>
                    <a:bodyPr/>
                    <a:lstStyle/>
                    <a:p>
                      <a:pPr algn="ctr">
                        <a:lnSpc>
                          <a:spcPct val="200000"/>
                        </a:lnSpc>
                      </a:pPr>
                      <a:r>
                        <a:rPr lang="es-EC" sz="1100">
                          <a:effectLst/>
                        </a:rPr>
                        <a:t>Golden Vista</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Sheyla software</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953890322"/>
                  </a:ext>
                </a:extLst>
              </a:tr>
              <a:tr h="190500">
                <a:tc>
                  <a:txBody>
                    <a:bodyPr/>
                    <a:lstStyle/>
                    <a:p>
                      <a:pPr algn="ctr">
                        <a:lnSpc>
                          <a:spcPct val="200000"/>
                        </a:lnSpc>
                      </a:pPr>
                      <a:r>
                        <a:rPr lang="es-EC" sz="1100">
                          <a:effectLst/>
                        </a:rPr>
                        <a:t>Del Toachi</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Sheyla software</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98011242"/>
                  </a:ext>
                </a:extLst>
              </a:tr>
              <a:tr h="190500">
                <a:tc>
                  <a:txBody>
                    <a:bodyPr/>
                    <a:lstStyle/>
                    <a:p>
                      <a:pPr algn="ctr">
                        <a:lnSpc>
                          <a:spcPct val="200000"/>
                        </a:lnSpc>
                      </a:pPr>
                      <a:r>
                        <a:rPr lang="es-EC" sz="1100" dirty="0">
                          <a:effectLst/>
                        </a:rPr>
                        <a:t>Casino </a:t>
                      </a:r>
                      <a:r>
                        <a:rPr lang="es-EC" sz="1100" dirty="0" err="1">
                          <a:effectLst/>
                        </a:rPr>
                        <a:t>Zaracay</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dirty="0">
                          <a:effectLst/>
                        </a:rPr>
                        <a:t> </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dirty="0">
                          <a:effectLst/>
                        </a:rPr>
                        <a:t>Gestión tradicional</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1382115"/>
                  </a:ext>
                </a:extLst>
              </a:tr>
              <a:tr h="190500">
                <a:tc>
                  <a:txBody>
                    <a:bodyPr/>
                    <a:lstStyle/>
                    <a:p>
                      <a:pPr algn="ctr">
                        <a:lnSpc>
                          <a:spcPct val="200000"/>
                        </a:lnSpc>
                      </a:pPr>
                      <a:r>
                        <a:rPr lang="es-EC" sz="1100">
                          <a:effectLst/>
                        </a:rPr>
                        <a:t>Grand Santo Domingo </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a:effectLst/>
                        </a:rPr>
                        <a:t>Visual plus 2018</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s-EC" sz="1100" dirty="0">
                          <a:effectLst/>
                        </a:rPr>
                        <a:t> </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03269175"/>
                  </a:ext>
                </a:extLst>
              </a:tr>
            </a:tbl>
          </a:graphicData>
        </a:graphic>
      </p:graphicFrame>
      <p:sp>
        <p:nvSpPr>
          <p:cNvPr id="5" name="Rectángulo 4">
            <a:extLst>
              <a:ext uri="{FF2B5EF4-FFF2-40B4-BE49-F238E27FC236}">
                <a16:creationId xmlns:a16="http://schemas.microsoft.com/office/drawing/2014/main" id="{3F51F147-5EC4-4A71-9649-B8E35C0BD631}"/>
              </a:ext>
            </a:extLst>
          </p:cNvPr>
          <p:cNvSpPr/>
          <p:nvPr/>
        </p:nvSpPr>
        <p:spPr>
          <a:xfrm>
            <a:off x="1078436" y="917927"/>
            <a:ext cx="4572000" cy="425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Britannic Bold" panose="020B0903060703020204" pitchFamily="34" charset="0"/>
              </a:rPr>
              <a:t>Percepción del manejo de sistemas especializados por establecimiento</a:t>
            </a:r>
            <a:endParaRPr lang="en-US" sz="1600" dirty="0">
              <a:solidFill>
                <a:schemeClr val="tx1"/>
              </a:solidFill>
              <a:latin typeface="Britannic Bold" panose="020B0903060703020204" pitchFamily="34" charset="0"/>
            </a:endParaRPr>
          </a:p>
        </p:txBody>
      </p:sp>
      <p:graphicFrame>
        <p:nvGraphicFramePr>
          <p:cNvPr id="6" name="Gráfico 5">
            <a:extLst>
              <a:ext uri="{FF2B5EF4-FFF2-40B4-BE49-F238E27FC236}">
                <a16:creationId xmlns:a16="http://schemas.microsoft.com/office/drawing/2014/main" id="{948E0B97-F642-404D-B4E5-1CE5E93E558A}"/>
              </a:ext>
            </a:extLst>
          </p:cNvPr>
          <p:cNvGraphicFramePr/>
          <p:nvPr>
            <p:extLst>
              <p:ext uri="{D42A27DB-BD31-4B8C-83A1-F6EECF244321}">
                <p14:modId xmlns:p14="http://schemas.microsoft.com/office/powerpoint/2010/main" val="4135304518"/>
              </p:ext>
            </p:extLst>
          </p:nvPr>
        </p:nvGraphicFramePr>
        <p:xfrm>
          <a:off x="6739317" y="1169425"/>
          <a:ext cx="5374104" cy="225957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a:extLst>
              <a:ext uri="{FF2B5EF4-FFF2-40B4-BE49-F238E27FC236}">
                <a16:creationId xmlns:a16="http://schemas.microsoft.com/office/drawing/2014/main" id="{CA75267C-69A2-4245-A2EB-4CAC0D3E789F}"/>
              </a:ext>
            </a:extLst>
          </p:cNvPr>
          <p:cNvSpPr/>
          <p:nvPr/>
        </p:nvSpPr>
        <p:spPr>
          <a:xfrm>
            <a:off x="7140369" y="547196"/>
            <a:ext cx="4572000" cy="425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Britannic Bold" panose="020B0903060703020204" pitchFamily="34" charset="0"/>
              </a:rPr>
              <a:t>Aceptación y rechazo en la tecnificación hotelera</a:t>
            </a:r>
            <a:endParaRPr lang="en-US" sz="1600" dirty="0">
              <a:solidFill>
                <a:schemeClr val="tx1"/>
              </a:solidFill>
              <a:latin typeface="Britannic Bold" panose="020B0903060703020204" pitchFamily="34" charset="0"/>
            </a:endParaRPr>
          </a:p>
        </p:txBody>
      </p:sp>
      <p:graphicFrame>
        <p:nvGraphicFramePr>
          <p:cNvPr id="8" name="Gráfico 7">
            <a:extLst>
              <a:ext uri="{FF2B5EF4-FFF2-40B4-BE49-F238E27FC236}">
                <a16:creationId xmlns:a16="http://schemas.microsoft.com/office/drawing/2014/main" id="{093A2A75-8668-46CB-BAA4-8E121A67EB07}"/>
              </a:ext>
            </a:extLst>
          </p:cNvPr>
          <p:cNvGraphicFramePr/>
          <p:nvPr>
            <p:extLst>
              <p:ext uri="{D42A27DB-BD31-4B8C-83A1-F6EECF244321}">
                <p14:modId xmlns:p14="http://schemas.microsoft.com/office/powerpoint/2010/main" val="2098916348"/>
              </p:ext>
            </p:extLst>
          </p:nvPr>
        </p:nvGraphicFramePr>
        <p:xfrm>
          <a:off x="6843886" y="4134762"/>
          <a:ext cx="5084483" cy="2084595"/>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ángulo 8">
            <a:extLst>
              <a:ext uri="{FF2B5EF4-FFF2-40B4-BE49-F238E27FC236}">
                <a16:creationId xmlns:a16="http://schemas.microsoft.com/office/drawing/2014/main" id="{7B6323D7-4DD2-4EC8-AFC6-D21859F8654A}"/>
              </a:ext>
            </a:extLst>
          </p:cNvPr>
          <p:cNvSpPr/>
          <p:nvPr/>
        </p:nvSpPr>
        <p:spPr>
          <a:xfrm>
            <a:off x="7140369" y="3662119"/>
            <a:ext cx="4572000" cy="425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Britannic Bold" panose="020B0903060703020204" pitchFamily="34" charset="0"/>
              </a:rPr>
              <a:t>Grado de interés en capacitarse</a:t>
            </a:r>
            <a:endParaRPr lang="en-US" sz="1600" dirty="0">
              <a:solidFill>
                <a:schemeClr val="tx1"/>
              </a:solidFill>
              <a:latin typeface="Britannic Bold" panose="020B0903060703020204" pitchFamily="34" charset="0"/>
            </a:endParaRPr>
          </a:p>
        </p:txBody>
      </p:sp>
    </p:spTree>
    <p:extLst>
      <p:ext uri="{BB962C8B-B14F-4D97-AF65-F5344CB8AC3E}">
        <p14:creationId xmlns:p14="http://schemas.microsoft.com/office/powerpoint/2010/main" val="1091250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33"/>
          <p:cNvSpPr txBox="1">
            <a:spLocks noGrp="1"/>
          </p:cNvSpPr>
          <p:nvPr>
            <p:ph type="ctrTitle"/>
          </p:nvPr>
        </p:nvSpPr>
        <p:spPr>
          <a:xfrm>
            <a:off x="4631868" y="16844"/>
            <a:ext cx="7560132" cy="863971"/>
          </a:xfrm>
          <a:prstGeom prst="rect">
            <a:avLst/>
          </a:prstGeom>
        </p:spPr>
        <p:txBody>
          <a:bodyPr spcFirstLastPara="1" vert="horz" wrap="square" lIns="121900" tIns="121900" rIns="121900" bIns="121900" rtlCol="0" anchor="b" anchorCtr="0">
            <a:noAutofit/>
          </a:bodyPr>
          <a:lstStyle/>
          <a:p>
            <a:r>
              <a:rPr lang="es-EC" sz="4267" b="1" dirty="0">
                <a:solidFill>
                  <a:schemeClr val="tx1"/>
                </a:solidFill>
                <a:latin typeface="Britannic Bold" panose="020B0903060703020204" pitchFamily="34" charset="0"/>
              </a:rPr>
              <a:t>Resultado de la Entrevista</a:t>
            </a:r>
          </a:p>
        </p:txBody>
      </p:sp>
      <p:grpSp>
        <p:nvGrpSpPr>
          <p:cNvPr id="963" name="Google Shape;963;p33"/>
          <p:cNvGrpSpPr/>
          <p:nvPr/>
        </p:nvGrpSpPr>
        <p:grpSpPr>
          <a:xfrm>
            <a:off x="2433835" y="1002632"/>
            <a:ext cx="3213839" cy="789694"/>
            <a:chOff x="1504631" y="2469324"/>
            <a:chExt cx="1089168" cy="357250"/>
          </a:xfrm>
        </p:grpSpPr>
        <p:sp>
          <p:nvSpPr>
            <p:cNvPr id="964" name="Google Shape;964;p33"/>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w="6350">
              <a:solidFill>
                <a:schemeClr val="tx1"/>
              </a:solidFill>
            </a:ln>
          </p:spPr>
          <p:txBody>
            <a:bodyPr spcFirstLastPara="1" wrap="square" lIns="121900" tIns="121900" rIns="121900" bIns="121900" anchor="ctr" anchorCtr="0">
              <a:noAutofit/>
            </a:bodyPr>
            <a:lstStyle/>
            <a:p>
              <a:endParaRPr sz="2400" dirty="0"/>
            </a:p>
          </p:txBody>
        </p:sp>
        <p:sp>
          <p:nvSpPr>
            <p:cNvPr id="965" name="Google Shape;965;p33"/>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grpSp>
      <p:grpSp>
        <p:nvGrpSpPr>
          <p:cNvPr id="966" name="Google Shape;966;p33"/>
          <p:cNvGrpSpPr/>
          <p:nvPr/>
        </p:nvGrpSpPr>
        <p:grpSpPr>
          <a:xfrm>
            <a:off x="4316255" y="448829"/>
            <a:ext cx="577675" cy="431986"/>
            <a:chOff x="2509330" y="1371995"/>
            <a:chExt cx="393094" cy="209646"/>
          </a:xfrm>
        </p:grpSpPr>
        <p:sp>
          <p:nvSpPr>
            <p:cNvPr id="967" name="Google Shape;967;p33"/>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FED58A"/>
            </a:solidFill>
            <a:ln>
              <a:noFill/>
            </a:ln>
          </p:spPr>
          <p:txBody>
            <a:bodyPr spcFirstLastPara="1" wrap="square" lIns="121900" tIns="121900" rIns="121900" bIns="121900" anchor="ctr" anchorCtr="0">
              <a:noAutofit/>
            </a:bodyPr>
            <a:lstStyle/>
            <a:p>
              <a:endParaRPr sz="2400" dirty="0"/>
            </a:p>
          </p:txBody>
        </p:sp>
        <p:sp>
          <p:nvSpPr>
            <p:cNvPr id="968" name="Google Shape;968;p33"/>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grpSp>
      <p:sp>
        <p:nvSpPr>
          <p:cNvPr id="982" name="Google Shape;982;p33"/>
          <p:cNvSpPr txBox="1">
            <a:spLocks noGrp="1"/>
          </p:cNvSpPr>
          <p:nvPr>
            <p:ph type="ctrTitle" idx="4294967295"/>
          </p:nvPr>
        </p:nvSpPr>
        <p:spPr>
          <a:xfrm>
            <a:off x="2414252" y="1096986"/>
            <a:ext cx="3233422" cy="742284"/>
          </a:xfrm>
          <a:prstGeom prst="rect">
            <a:avLst/>
          </a:prstGeom>
        </p:spPr>
        <p:txBody>
          <a:bodyPr spcFirstLastPara="1" vert="horz" wrap="square" lIns="121900" tIns="121900" rIns="121900" bIns="121900" rtlCol="0" anchor="ctr" anchorCtr="0">
            <a:noAutofit/>
          </a:bodyPr>
          <a:lstStyle/>
          <a:p>
            <a:pPr algn="ctr">
              <a:spcBef>
                <a:spcPts val="0"/>
              </a:spcBef>
            </a:pPr>
            <a:r>
              <a:rPr lang="en" sz="2000" b="1" dirty="0">
                <a:latin typeface="Century Gothic" panose="020B0502020202020204" pitchFamily="34" charset="0"/>
              </a:rPr>
              <a:t>Licenciado Gonzalo Ramón</a:t>
            </a:r>
            <a:endParaRPr sz="2000" b="1" dirty="0">
              <a:latin typeface="Century Gothic" panose="020B0502020202020204" pitchFamily="34" charset="0"/>
            </a:endParaRPr>
          </a:p>
        </p:txBody>
      </p:sp>
      <p:grpSp>
        <p:nvGrpSpPr>
          <p:cNvPr id="52" name="Google Shape;970;p33">
            <a:extLst>
              <a:ext uri="{FF2B5EF4-FFF2-40B4-BE49-F238E27FC236}">
                <a16:creationId xmlns:a16="http://schemas.microsoft.com/office/drawing/2014/main" id="{6ABE2F58-02D3-4EB6-95A4-7EA874F2DB15}"/>
              </a:ext>
            </a:extLst>
          </p:cNvPr>
          <p:cNvGrpSpPr/>
          <p:nvPr/>
        </p:nvGrpSpPr>
        <p:grpSpPr>
          <a:xfrm>
            <a:off x="532435" y="369635"/>
            <a:ext cx="1901400" cy="1651670"/>
            <a:chOff x="1535763" y="1453020"/>
            <a:chExt cx="997658" cy="927032"/>
          </a:xfrm>
        </p:grpSpPr>
        <p:sp>
          <p:nvSpPr>
            <p:cNvPr id="53" name="Google Shape;971;p33">
              <a:extLst>
                <a:ext uri="{FF2B5EF4-FFF2-40B4-BE49-F238E27FC236}">
                  <a16:creationId xmlns:a16="http://schemas.microsoft.com/office/drawing/2014/main" id="{BD995317-F502-4F83-9338-E416210AA1E3}"/>
                </a:ext>
              </a:extLst>
            </p:cNvPr>
            <p:cNvSpPr/>
            <p:nvPr/>
          </p:nvSpPr>
          <p:spPr>
            <a:xfrm>
              <a:off x="1535763" y="1453020"/>
              <a:ext cx="997658" cy="927032"/>
            </a:xfrm>
            <a:custGeom>
              <a:avLst/>
              <a:gdLst/>
              <a:ahLst/>
              <a:cxnLst/>
              <a:rect l="l" t="t" r="r" b="b"/>
              <a:pathLst>
                <a:path w="76012" h="70631" extrusionOk="0">
                  <a:moveTo>
                    <a:pt x="39031" y="2012"/>
                  </a:moveTo>
                  <a:cubicBezTo>
                    <a:pt x="39295" y="2012"/>
                    <a:pt x="39588" y="2238"/>
                    <a:pt x="39874" y="2298"/>
                  </a:cubicBezTo>
                  <a:cubicBezTo>
                    <a:pt x="41032" y="2544"/>
                    <a:pt x="42203" y="2631"/>
                    <a:pt x="43365" y="2805"/>
                  </a:cubicBezTo>
                  <a:cubicBezTo>
                    <a:pt x="44029" y="2903"/>
                    <a:pt x="44649" y="3409"/>
                    <a:pt x="45305" y="3409"/>
                  </a:cubicBezTo>
                  <a:cubicBezTo>
                    <a:pt x="45358" y="3409"/>
                    <a:pt x="45412" y="3405"/>
                    <a:pt x="45465" y="3398"/>
                  </a:cubicBezTo>
                  <a:cubicBezTo>
                    <a:pt x="45504" y="3393"/>
                    <a:pt x="45542" y="3390"/>
                    <a:pt x="45578" y="3390"/>
                  </a:cubicBezTo>
                  <a:cubicBezTo>
                    <a:pt x="46098" y="3390"/>
                    <a:pt x="46337" y="3898"/>
                    <a:pt x="46842" y="3898"/>
                  </a:cubicBezTo>
                  <a:cubicBezTo>
                    <a:pt x="46874" y="3898"/>
                    <a:pt x="46908" y="3896"/>
                    <a:pt x="46943" y="3891"/>
                  </a:cubicBezTo>
                  <a:cubicBezTo>
                    <a:pt x="47054" y="3877"/>
                    <a:pt x="47168" y="3869"/>
                    <a:pt x="47284" y="3869"/>
                  </a:cubicBezTo>
                  <a:cubicBezTo>
                    <a:pt x="47739" y="3869"/>
                    <a:pt x="48214" y="3991"/>
                    <a:pt x="48606" y="4324"/>
                  </a:cubicBezTo>
                  <a:cubicBezTo>
                    <a:pt x="49345" y="4952"/>
                    <a:pt x="50348" y="4943"/>
                    <a:pt x="51212" y="5240"/>
                  </a:cubicBezTo>
                  <a:cubicBezTo>
                    <a:pt x="51689" y="5406"/>
                    <a:pt x="52002" y="5761"/>
                    <a:pt x="52439" y="5878"/>
                  </a:cubicBezTo>
                  <a:cubicBezTo>
                    <a:pt x="52938" y="6013"/>
                    <a:pt x="53383" y="6195"/>
                    <a:pt x="53833" y="6469"/>
                  </a:cubicBezTo>
                  <a:cubicBezTo>
                    <a:pt x="54356" y="6788"/>
                    <a:pt x="54998" y="6850"/>
                    <a:pt x="55557" y="7191"/>
                  </a:cubicBezTo>
                  <a:cubicBezTo>
                    <a:pt x="56877" y="7995"/>
                    <a:pt x="58175" y="8835"/>
                    <a:pt x="59486" y="9647"/>
                  </a:cubicBezTo>
                  <a:cubicBezTo>
                    <a:pt x="61099" y="10646"/>
                    <a:pt x="62432" y="11979"/>
                    <a:pt x="64007" y="13024"/>
                  </a:cubicBezTo>
                  <a:cubicBezTo>
                    <a:pt x="65607" y="14087"/>
                    <a:pt x="66844" y="15642"/>
                    <a:pt x="68224" y="16991"/>
                  </a:cubicBezTo>
                  <a:cubicBezTo>
                    <a:pt x="69265" y="18007"/>
                    <a:pt x="70111" y="19250"/>
                    <a:pt x="70991" y="20438"/>
                  </a:cubicBezTo>
                  <a:cubicBezTo>
                    <a:pt x="72510" y="22487"/>
                    <a:pt x="73494" y="24775"/>
                    <a:pt x="74324" y="27154"/>
                  </a:cubicBezTo>
                  <a:cubicBezTo>
                    <a:pt x="74381" y="27322"/>
                    <a:pt x="74405" y="27501"/>
                    <a:pt x="74218" y="27501"/>
                  </a:cubicBezTo>
                  <a:cubicBezTo>
                    <a:pt x="74208" y="27501"/>
                    <a:pt x="74198" y="27500"/>
                    <a:pt x="74187" y="27499"/>
                  </a:cubicBezTo>
                  <a:cubicBezTo>
                    <a:pt x="74115" y="27492"/>
                    <a:pt x="74043" y="27489"/>
                    <a:pt x="73972" y="27489"/>
                  </a:cubicBezTo>
                  <a:cubicBezTo>
                    <a:pt x="73258" y="27489"/>
                    <a:pt x="72573" y="27799"/>
                    <a:pt x="71665" y="27799"/>
                  </a:cubicBezTo>
                  <a:cubicBezTo>
                    <a:pt x="71629" y="27799"/>
                    <a:pt x="71592" y="27799"/>
                    <a:pt x="71555" y="27798"/>
                  </a:cubicBezTo>
                  <a:cubicBezTo>
                    <a:pt x="71390" y="27838"/>
                    <a:pt x="71203" y="27847"/>
                    <a:pt x="71001" y="27847"/>
                  </a:cubicBezTo>
                  <a:cubicBezTo>
                    <a:pt x="70823" y="27847"/>
                    <a:pt x="70633" y="27840"/>
                    <a:pt x="70436" y="27840"/>
                  </a:cubicBezTo>
                  <a:cubicBezTo>
                    <a:pt x="70075" y="27840"/>
                    <a:pt x="69688" y="27864"/>
                    <a:pt x="69304" y="28003"/>
                  </a:cubicBezTo>
                  <a:cubicBezTo>
                    <a:pt x="69114" y="28072"/>
                    <a:pt x="68883" y="28098"/>
                    <a:pt x="68652" y="28098"/>
                  </a:cubicBezTo>
                  <a:cubicBezTo>
                    <a:pt x="68447" y="28098"/>
                    <a:pt x="68243" y="28078"/>
                    <a:pt x="68072" y="28048"/>
                  </a:cubicBezTo>
                  <a:cubicBezTo>
                    <a:pt x="67958" y="28029"/>
                    <a:pt x="67846" y="28021"/>
                    <a:pt x="67735" y="28021"/>
                  </a:cubicBezTo>
                  <a:cubicBezTo>
                    <a:pt x="67112" y="28021"/>
                    <a:pt x="66526" y="28280"/>
                    <a:pt x="65909" y="28280"/>
                  </a:cubicBezTo>
                  <a:cubicBezTo>
                    <a:pt x="65780" y="28280"/>
                    <a:pt x="65650" y="28268"/>
                    <a:pt x="65519" y="28241"/>
                  </a:cubicBezTo>
                  <a:cubicBezTo>
                    <a:pt x="65491" y="28235"/>
                    <a:pt x="65460" y="28233"/>
                    <a:pt x="65427" y="28233"/>
                  </a:cubicBezTo>
                  <a:cubicBezTo>
                    <a:pt x="65199" y="28233"/>
                    <a:pt x="64851" y="28363"/>
                    <a:pt x="64671" y="28601"/>
                  </a:cubicBezTo>
                  <a:cubicBezTo>
                    <a:pt x="64532" y="28784"/>
                    <a:pt x="64290" y="28868"/>
                    <a:pt x="64501" y="29277"/>
                  </a:cubicBezTo>
                  <a:cubicBezTo>
                    <a:pt x="64755" y="29764"/>
                    <a:pt x="64456" y="30481"/>
                    <a:pt x="65015" y="30925"/>
                  </a:cubicBezTo>
                  <a:cubicBezTo>
                    <a:pt x="64526" y="31790"/>
                    <a:pt x="65321" y="32561"/>
                    <a:pt x="65197" y="33432"/>
                  </a:cubicBezTo>
                  <a:cubicBezTo>
                    <a:pt x="65130" y="33891"/>
                    <a:pt x="65387" y="34420"/>
                    <a:pt x="65464" y="34930"/>
                  </a:cubicBezTo>
                  <a:cubicBezTo>
                    <a:pt x="65648" y="36123"/>
                    <a:pt x="65576" y="37328"/>
                    <a:pt x="65639" y="38519"/>
                  </a:cubicBezTo>
                  <a:cubicBezTo>
                    <a:pt x="65695" y="39619"/>
                    <a:pt x="65326" y="40742"/>
                    <a:pt x="65124" y="41851"/>
                  </a:cubicBezTo>
                  <a:cubicBezTo>
                    <a:pt x="64861" y="43286"/>
                    <a:pt x="64680" y="44746"/>
                    <a:pt x="64273" y="46139"/>
                  </a:cubicBezTo>
                  <a:cubicBezTo>
                    <a:pt x="63929" y="47307"/>
                    <a:pt x="63898" y="48562"/>
                    <a:pt x="63302" y="49657"/>
                  </a:cubicBezTo>
                  <a:cubicBezTo>
                    <a:pt x="63251" y="49751"/>
                    <a:pt x="63263" y="49894"/>
                    <a:pt x="63195" y="49956"/>
                  </a:cubicBezTo>
                  <a:cubicBezTo>
                    <a:pt x="62428" y="50642"/>
                    <a:pt x="62302" y="51636"/>
                    <a:pt x="61922" y="52512"/>
                  </a:cubicBezTo>
                  <a:cubicBezTo>
                    <a:pt x="61435" y="53632"/>
                    <a:pt x="60852" y="54713"/>
                    <a:pt x="60085" y="55667"/>
                  </a:cubicBezTo>
                  <a:cubicBezTo>
                    <a:pt x="59881" y="55919"/>
                    <a:pt x="59915" y="56199"/>
                    <a:pt x="59760" y="56449"/>
                  </a:cubicBezTo>
                  <a:cubicBezTo>
                    <a:pt x="59212" y="57331"/>
                    <a:pt x="58380" y="58023"/>
                    <a:pt x="58002" y="59007"/>
                  </a:cubicBezTo>
                  <a:cubicBezTo>
                    <a:pt x="57947" y="59148"/>
                    <a:pt x="57866" y="59183"/>
                    <a:pt x="57777" y="59183"/>
                  </a:cubicBezTo>
                  <a:cubicBezTo>
                    <a:pt x="57692" y="59183"/>
                    <a:pt x="57599" y="59151"/>
                    <a:pt x="57515" y="59151"/>
                  </a:cubicBezTo>
                  <a:cubicBezTo>
                    <a:pt x="57437" y="59151"/>
                    <a:pt x="57366" y="59180"/>
                    <a:pt x="57316" y="59290"/>
                  </a:cubicBezTo>
                  <a:cubicBezTo>
                    <a:pt x="56977" y="60036"/>
                    <a:pt x="56403" y="60576"/>
                    <a:pt x="55655" y="60923"/>
                  </a:cubicBezTo>
                  <a:cubicBezTo>
                    <a:pt x="55631" y="60932"/>
                    <a:pt x="55595" y="60967"/>
                    <a:pt x="55600" y="60976"/>
                  </a:cubicBezTo>
                  <a:cubicBezTo>
                    <a:pt x="56020" y="62014"/>
                    <a:pt x="55060" y="61634"/>
                    <a:pt x="54693" y="61861"/>
                  </a:cubicBezTo>
                  <a:cubicBezTo>
                    <a:pt x="54603" y="61917"/>
                    <a:pt x="54454" y="61958"/>
                    <a:pt x="54432" y="62034"/>
                  </a:cubicBezTo>
                  <a:cubicBezTo>
                    <a:pt x="54087" y="63191"/>
                    <a:pt x="52719" y="63162"/>
                    <a:pt x="52125" y="64042"/>
                  </a:cubicBezTo>
                  <a:cubicBezTo>
                    <a:pt x="51565" y="64871"/>
                    <a:pt x="50583" y="65308"/>
                    <a:pt x="49762" y="65563"/>
                  </a:cubicBezTo>
                  <a:cubicBezTo>
                    <a:pt x="48925" y="65823"/>
                    <a:pt x="48286" y="66396"/>
                    <a:pt x="47404" y="66613"/>
                  </a:cubicBezTo>
                  <a:cubicBezTo>
                    <a:pt x="45955" y="66971"/>
                    <a:pt x="44572" y="67677"/>
                    <a:pt x="43115" y="68096"/>
                  </a:cubicBezTo>
                  <a:cubicBezTo>
                    <a:pt x="41770" y="68483"/>
                    <a:pt x="40481" y="69103"/>
                    <a:pt x="39036" y="69103"/>
                  </a:cubicBezTo>
                  <a:cubicBezTo>
                    <a:pt x="38989" y="69103"/>
                    <a:pt x="38943" y="69102"/>
                    <a:pt x="38896" y="69101"/>
                  </a:cubicBezTo>
                  <a:cubicBezTo>
                    <a:pt x="38715" y="69096"/>
                    <a:pt x="38535" y="69094"/>
                    <a:pt x="38355" y="69094"/>
                  </a:cubicBezTo>
                  <a:cubicBezTo>
                    <a:pt x="37128" y="69094"/>
                    <a:pt x="35904" y="69194"/>
                    <a:pt x="34672" y="69194"/>
                  </a:cubicBezTo>
                  <a:cubicBezTo>
                    <a:pt x="34502" y="69194"/>
                    <a:pt x="34332" y="69192"/>
                    <a:pt x="34162" y="69188"/>
                  </a:cubicBezTo>
                  <a:cubicBezTo>
                    <a:pt x="32586" y="69148"/>
                    <a:pt x="31051" y="68987"/>
                    <a:pt x="29503" y="68751"/>
                  </a:cubicBezTo>
                  <a:cubicBezTo>
                    <a:pt x="27997" y="68521"/>
                    <a:pt x="26605" y="67884"/>
                    <a:pt x="25140" y="67581"/>
                  </a:cubicBezTo>
                  <a:cubicBezTo>
                    <a:pt x="23232" y="67186"/>
                    <a:pt x="21627" y="66114"/>
                    <a:pt x="19815" y="65539"/>
                  </a:cubicBezTo>
                  <a:cubicBezTo>
                    <a:pt x="19308" y="65378"/>
                    <a:pt x="18906" y="65017"/>
                    <a:pt x="18499" y="64745"/>
                  </a:cubicBezTo>
                  <a:cubicBezTo>
                    <a:pt x="16887" y="63670"/>
                    <a:pt x="15202" y="62720"/>
                    <a:pt x="13801" y="61295"/>
                  </a:cubicBezTo>
                  <a:cubicBezTo>
                    <a:pt x="12743" y="60218"/>
                    <a:pt x="11562" y="59209"/>
                    <a:pt x="10546" y="58098"/>
                  </a:cubicBezTo>
                  <a:cubicBezTo>
                    <a:pt x="9591" y="57054"/>
                    <a:pt x="8521" y="56113"/>
                    <a:pt x="7712" y="54875"/>
                  </a:cubicBezTo>
                  <a:cubicBezTo>
                    <a:pt x="6741" y="53391"/>
                    <a:pt x="5915" y="51852"/>
                    <a:pt x="5173" y="50267"/>
                  </a:cubicBezTo>
                  <a:cubicBezTo>
                    <a:pt x="4917" y="49721"/>
                    <a:pt x="4739" y="49046"/>
                    <a:pt x="4501" y="48505"/>
                  </a:cubicBezTo>
                  <a:cubicBezTo>
                    <a:pt x="4174" y="47758"/>
                    <a:pt x="3936" y="46982"/>
                    <a:pt x="3726" y="46224"/>
                  </a:cubicBezTo>
                  <a:cubicBezTo>
                    <a:pt x="3243" y="44490"/>
                    <a:pt x="2837" y="42727"/>
                    <a:pt x="2720" y="40913"/>
                  </a:cubicBezTo>
                  <a:cubicBezTo>
                    <a:pt x="2687" y="40423"/>
                    <a:pt x="2524" y="39955"/>
                    <a:pt x="2389" y="39480"/>
                  </a:cubicBezTo>
                  <a:cubicBezTo>
                    <a:pt x="2120" y="38528"/>
                    <a:pt x="1905" y="37516"/>
                    <a:pt x="2200" y="36487"/>
                  </a:cubicBezTo>
                  <a:cubicBezTo>
                    <a:pt x="2266" y="36260"/>
                    <a:pt x="2174" y="35893"/>
                    <a:pt x="2101" y="35693"/>
                  </a:cubicBezTo>
                  <a:cubicBezTo>
                    <a:pt x="1878" y="35086"/>
                    <a:pt x="2140" y="34478"/>
                    <a:pt x="1964" y="33896"/>
                  </a:cubicBezTo>
                  <a:cubicBezTo>
                    <a:pt x="1883" y="33627"/>
                    <a:pt x="1888" y="33403"/>
                    <a:pt x="2098" y="33171"/>
                  </a:cubicBezTo>
                  <a:cubicBezTo>
                    <a:pt x="2235" y="33020"/>
                    <a:pt x="2359" y="32773"/>
                    <a:pt x="2261" y="32574"/>
                  </a:cubicBezTo>
                  <a:cubicBezTo>
                    <a:pt x="1900" y="31838"/>
                    <a:pt x="2157" y="31130"/>
                    <a:pt x="2250" y="30391"/>
                  </a:cubicBezTo>
                  <a:cubicBezTo>
                    <a:pt x="2479" y="28594"/>
                    <a:pt x="3092" y="26891"/>
                    <a:pt x="3403" y="25119"/>
                  </a:cubicBezTo>
                  <a:cubicBezTo>
                    <a:pt x="3481" y="24685"/>
                    <a:pt x="3817" y="24449"/>
                    <a:pt x="3982" y="24089"/>
                  </a:cubicBezTo>
                  <a:cubicBezTo>
                    <a:pt x="4201" y="23612"/>
                    <a:pt x="3596" y="23066"/>
                    <a:pt x="4276" y="22549"/>
                  </a:cubicBezTo>
                  <a:cubicBezTo>
                    <a:pt x="4679" y="22244"/>
                    <a:pt x="4682" y="21439"/>
                    <a:pt x="4912" y="20877"/>
                  </a:cubicBezTo>
                  <a:cubicBezTo>
                    <a:pt x="5357" y="19799"/>
                    <a:pt x="5775" y="18701"/>
                    <a:pt x="6318" y="17671"/>
                  </a:cubicBezTo>
                  <a:cubicBezTo>
                    <a:pt x="6901" y="16560"/>
                    <a:pt x="7555" y="15491"/>
                    <a:pt x="8342" y="14488"/>
                  </a:cubicBezTo>
                  <a:cubicBezTo>
                    <a:pt x="9037" y="13603"/>
                    <a:pt x="9723" y="12715"/>
                    <a:pt x="10459" y="11861"/>
                  </a:cubicBezTo>
                  <a:cubicBezTo>
                    <a:pt x="10862" y="11392"/>
                    <a:pt x="11351" y="11025"/>
                    <a:pt x="11775" y="10585"/>
                  </a:cubicBezTo>
                  <a:cubicBezTo>
                    <a:pt x="13558" y="8728"/>
                    <a:pt x="15756" y="7390"/>
                    <a:pt x="17948" y="6086"/>
                  </a:cubicBezTo>
                  <a:cubicBezTo>
                    <a:pt x="19270" y="5301"/>
                    <a:pt x="20701" y="4705"/>
                    <a:pt x="22137" y="4117"/>
                  </a:cubicBezTo>
                  <a:cubicBezTo>
                    <a:pt x="23116" y="3717"/>
                    <a:pt x="24141" y="3387"/>
                    <a:pt x="25121" y="3129"/>
                  </a:cubicBezTo>
                  <a:cubicBezTo>
                    <a:pt x="26355" y="2804"/>
                    <a:pt x="27686" y="2665"/>
                    <a:pt x="28982" y="2491"/>
                  </a:cubicBezTo>
                  <a:cubicBezTo>
                    <a:pt x="30214" y="2325"/>
                    <a:pt x="31452" y="2091"/>
                    <a:pt x="32684" y="2042"/>
                  </a:cubicBezTo>
                  <a:cubicBezTo>
                    <a:pt x="33123" y="2024"/>
                    <a:pt x="33565" y="2016"/>
                    <a:pt x="34009" y="2016"/>
                  </a:cubicBezTo>
                  <a:cubicBezTo>
                    <a:pt x="34685" y="2016"/>
                    <a:pt x="35365" y="2035"/>
                    <a:pt x="36043" y="2067"/>
                  </a:cubicBezTo>
                  <a:cubicBezTo>
                    <a:pt x="36632" y="2094"/>
                    <a:pt x="37229" y="2241"/>
                    <a:pt x="37830" y="2241"/>
                  </a:cubicBezTo>
                  <a:cubicBezTo>
                    <a:pt x="38176" y="2241"/>
                    <a:pt x="38524" y="2192"/>
                    <a:pt x="38873" y="2043"/>
                  </a:cubicBezTo>
                  <a:cubicBezTo>
                    <a:pt x="38924" y="2021"/>
                    <a:pt x="38977" y="2012"/>
                    <a:pt x="39031" y="2012"/>
                  </a:cubicBezTo>
                  <a:close/>
                  <a:moveTo>
                    <a:pt x="33221" y="0"/>
                  </a:moveTo>
                  <a:cubicBezTo>
                    <a:pt x="33034" y="0"/>
                    <a:pt x="32834" y="33"/>
                    <a:pt x="32655" y="57"/>
                  </a:cubicBezTo>
                  <a:cubicBezTo>
                    <a:pt x="30838" y="290"/>
                    <a:pt x="29021" y="528"/>
                    <a:pt x="27209" y="792"/>
                  </a:cubicBezTo>
                  <a:cubicBezTo>
                    <a:pt x="25838" y="993"/>
                    <a:pt x="24483" y="1198"/>
                    <a:pt x="23148" y="1656"/>
                  </a:cubicBezTo>
                  <a:cubicBezTo>
                    <a:pt x="22333" y="1934"/>
                    <a:pt x="21509" y="2205"/>
                    <a:pt x="20737" y="2571"/>
                  </a:cubicBezTo>
                  <a:cubicBezTo>
                    <a:pt x="20096" y="2874"/>
                    <a:pt x="19337" y="2952"/>
                    <a:pt x="18808" y="3454"/>
                  </a:cubicBezTo>
                  <a:cubicBezTo>
                    <a:pt x="18338" y="3901"/>
                    <a:pt x="17648" y="4212"/>
                    <a:pt x="17189" y="4243"/>
                  </a:cubicBezTo>
                  <a:cubicBezTo>
                    <a:pt x="16627" y="4281"/>
                    <a:pt x="16435" y="4958"/>
                    <a:pt x="15964" y="4958"/>
                  </a:cubicBezTo>
                  <a:cubicBezTo>
                    <a:pt x="15883" y="4958"/>
                    <a:pt x="15793" y="4938"/>
                    <a:pt x="15691" y="4890"/>
                  </a:cubicBezTo>
                  <a:cubicBezTo>
                    <a:pt x="15689" y="5924"/>
                    <a:pt x="14300" y="5200"/>
                    <a:pt x="14101" y="6134"/>
                  </a:cubicBezTo>
                  <a:cubicBezTo>
                    <a:pt x="14060" y="6323"/>
                    <a:pt x="13362" y="6624"/>
                    <a:pt x="12973" y="6870"/>
                  </a:cubicBezTo>
                  <a:cubicBezTo>
                    <a:pt x="11999" y="7488"/>
                    <a:pt x="11256" y="8417"/>
                    <a:pt x="10246" y="8998"/>
                  </a:cubicBezTo>
                  <a:cubicBezTo>
                    <a:pt x="10103" y="9081"/>
                    <a:pt x="10070" y="9180"/>
                    <a:pt x="10117" y="9327"/>
                  </a:cubicBezTo>
                  <a:cubicBezTo>
                    <a:pt x="10173" y="9500"/>
                    <a:pt x="10141" y="9611"/>
                    <a:pt x="9978" y="9611"/>
                  </a:cubicBezTo>
                  <a:cubicBezTo>
                    <a:pt x="9954" y="9611"/>
                    <a:pt x="9927" y="9608"/>
                    <a:pt x="9898" y="9603"/>
                  </a:cubicBezTo>
                  <a:cubicBezTo>
                    <a:pt x="9856" y="9596"/>
                    <a:pt x="9816" y="9593"/>
                    <a:pt x="9780" y="9593"/>
                  </a:cubicBezTo>
                  <a:cubicBezTo>
                    <a:pt x="9420" y="9593"/>
                    <a:pt x="9302" y="9913"/>
                    <a:pt x="9146" y="10176"/>
                  </a:cubicBezTo>
                  <a:cubicBezTo>
                    <a:pt x="9011" y="10406"/>
                    <a:pt x="8885" y="10625"/>
                    <a:pt x="8634" y="10772"/>
                  </a:cubicBezTo>
                  <a:cubicBezTo>
                    <a:pt x="8228" y="11007"/>
                    <a:pt x="7528" y="11092"/>
                    <a:pt x="7975" y="11861"/>
                  </a:cubicBezTo>
                  <a:cubicBezTo>
                    <a:pt x="7994" y="11892"/>
                    <a:pt x="7927" y="12013"/>
                    <a:pt x="7874" y="12038"/>
                  </a:cubicBezTo>
                  <a:cubicBezTo>
                    <a:pt x="7208" y="12355"/>
                    <a:pt x="6909" y="13066"/>
                    <a:pt x="6444" y="13477"/>
                  </a:cubicBezTo>
                  <a:cubicBezTo>
                    <a:pt x="5725" y="14112"/>
                    <a:pt x="5525" y="14980"/>
                    <a:pt x="4937" y="15647"/>
                  </a:cubicBezTo>
                  <a:cubicBezTo>
                    <a:pt x="4056" y="16649"/>
                    <a:pt x="4178" y="18197"/>
                    <a:pt x="3306" y="19275"/>
                  </a:cubicBezTo>
                  <a:cubicBezTo>
                    <a:pt x="2837" y="19856"/>
                    <a:pt x="2793" y="20633"/>
                    <a:pt x="2463" y="21289"/>
                  </a:cubicBezTo>
                  <a:cubicBezTo>
                    <a:pt x="1927" y="22359"/>
                    <a:pt x="1770" y="23568"/>
                    <a:pt x="1483" y="24710"/>
                  </a:cubicBezTo>
                  <a:cubicBezTo>
                    <a:pt x="1340" y="25281"/>
                    <a:pt x="1239" y="25996"/>
                    <a:pt x="1076" y="26555"/>
                  </a:cubicBezTo>
                  <a:cubicBezTo>
                    <a:pt x="774" y="27568"/>
                    <a:pt x="544" y="28602"/>
                    <a:pt x="387" y="29649"/>
                  </a:cubicBezTo>
                  <a:cubicBezTo>
                    <a:pt x="242" y="30621"/>
                    <a:pt x="131" y="31614"/>
                    <a:pt x="163" y="32592"/>
                  </a:cubicBezTo>
                  <a:cubicBezTo>
                    <a:pt x="178" y="33034"/>
                    <a:pt x="1" y="33462"/>
                    <a:pt x="119" y="33893"/>
                  </a:cubicBezTo>
                  <a:cubicBezTo>
                    <a:pt x="478" y="35206"/>
                    <a:pt x="133" y="36559"/>
                    <a:pt x="391" y="37897"/>
                  </a:cubicBezTo>
                  <a:cubicBezTo>
                    <a:pt x="620" y="39078"/>
                    <a:pt x="550" y="40316"/>
                    <a:pt x="611" y="41529"/>
                  </a:cubicBezTo>
                  <a:cubicBezTo>
                    <a:pt x="665" y="42660"/>
                    <a:pt x="1087" y="43721"/>
                    <a:pt x="1251" y="44821"/>
                  </a:cubicBezTo>
                  <a:cubicBezTo>
                    <a:pt x="1407" y="45852"/>
                    <a:pt x="1619" y="46887"/>
                    <a:pt x="2011" y="47808"/>
                  </a:cubicBezTo>
                  <a:cubicBezTo>
                    <a:pt x="2771" y="49597"/>
                    <a:pt x="3408" y="51468"/>
                    <a:pt x="4557" y="53064"/>
                  </a:cubicBezTo>
                  <a:cubicBezTo>
                    <a:pt x="4923" y="53571"/>
                    <a:pt x="5195" y="54127"/>
                    <a:pt x="5573" y="54629"/>
                  </a:cubicBezTo>
                  <a:cubicBezTo>
                    <a:pt x="6253" y="55527"/>
                    <a:pt x="7014" y="56381"/>
                    <a:pt x="7636" y="57292"/>
                  </a:cubicBezTo>
                  <a:cubicBezTo>
                    <a:pt x="8877" y="59114"/>
                    <a:pt x="10484" y="60537"/>
                    <a:pt x="12026" y="62052"/>
                  </a:cubicBezTo>
                  <a:cubicBezTo>
                    <a:pt x="12110" y="62134"/>
                    <a:pt x="12206" y="62146"/>
                    <a:pt x="12301" y="62146"/>
                  </a:cubicBezTo>
                  <a:cubicBezTo>
                    <a:pt x="12339" y="62146"/>
                    <a:pt x="12378" y="62144"/>
                    <a:pt x="12416" y="62144"/>
                  </a:cubicBezTo>
                  <a:cubicBezTo>
                    <a:pt x="12531" y="62144"/>
                    <a:pt x="12635" y="62163"/>
                    <a:pt x="12699" y="62318"/>
                  </a:cubicBezTo>
                  <a:cubicBezTo>
                    <a:pt x="13070" y="63214"/>
                    <a:pt x="13882" y="63644"/>
                    <a:pt x="14645" y="64123"/>
                  </a:cubicBezTo>
                  <a:cubicBezTo>
                    <a:pt x="15692" y="64779"/>
                    <a:pt x="16745" y="65428"/>
                    <a:pt x="17788" y="66095"/>
                  </a:cubicBezTo>
                  <a:cubicBezTo>
                    <a:pt x="18502" y="66551"/>
                    <a:pt x="19222" y="66982"/>
                    <a:pt x="20037" y="67239"/>
                  </a:cubicBezTo>
                  <a:cubicBezTo>
                    <a:pt x="20406" y="67354"/>
                    <a:pt x="20465" y="67830"/>
                    <a:pt x="20851" y="67956"/>
                  </a:cubicBezTo>
                  <a:cubicBezTo>
                    <a:pt x="22377" y="68457"/>
                    <a:pt x="23922" y="68902"/>
                    <a:pt x="25446" y="69415"/>
                  </a:cubicBezTo>
                  <a:cubicBezTo>
                    <a:pt x="26876" y="69896"/>
                    <a:pt x="28388" y="70157"/>
                    <a:pt x="29898" y="70350"/>
                  </a:cubicBezTo>
                  <a:cubicBezTo>
                    <a:pt x="30312" y="70403"/>
                    <a:pt x="30726" y="70446"/>
                    <a:pt x="31140" y="70479"/>
                  </a:cubicBezTo>
                  <a:cubicBezTo>
                    <a:pt x="31346" y="70495"/>
                    <a:pt x="31552" y="70501"/>
                    <a:pt x="31758" y="70501"/>
                  </a:cubicBezTo>
                  <a:cubicBezTo>
                    <a:pt x="32309" y="70501"/>
                    <a:pt x="32859" y="70459"/>
                    <a:pt x="33411" y="70459"/>
                  </a:cubicBezTo>
                  <a:cubicBezTo>
                    <a:pt x="33758" y="70459"/>
                    <a:pt x="34105" y="70476"/>
                    <a:pt x="34453" y="70530"/>
                  </a:cubicBezTo>
                  <a:cubicBezTo>
                    <a:pt x="34924" y="70604"/>
                    <a:pt x="35406" y="70631"/>
                    <a:pt x="35888" y="70631"/>
                  </a:cubicBezTo>
                  <a:cubicBezTo>
                    <a:pt x="36229" y="70631"/>
                    <a:pt x="36569" y="70618"/>
                    <a:pt x="36906" y="70599"/>
                  </a:cubicBezTo>
                  <a:cubicBezTo>
                    <a:pt x="37826" y="70548"/>
                    <a:pt x="38739" y="70389"/>
                    <a:pt x="39489" y="70297"/>
                  </a:cubicBezTo>
                  <a:cubicBezTo>
                    <a:pt x="39636" y="70326"/>
                    <a:pt x="39776" y="70339"/>
                    <a:pt x="39911" y="70339"/>
                  </a:cubicBezTo>
                  <a:cubicBezTo>
                    <a:pt x="40662" y="70339"/>
                    <a:pt x="41243" y="69952"/>
                    <a:pt x="41873" y="69933"/>
                  </a:cubicBezTo>
                  <a:cubicBezTo>
                    <a:pt x="43042" y="69899"/>
                    <a:pt x="44079" y="69407"/>
                    <a:pt x="45181" y="69148"/>
                  </a:cubicBezTo>
                  <a:cubicBezTo>
                    <a:pt x="46375" y="68864"/>
                    <a:pt x="47486" y="68334"/>
                    <a:pt x="48629" y="67903"/>
                  </a:cubicBezTo>
                  <a:cubicBezTo>
                    <a:pt x="49953" y="67402"/>
                    <a:pt x="51167" y="66707"/>
                    <a:pt x="52400" y="66067"/>
                  </a:cubicBezTo>
                  <a:cubicBezTo>
                    <a:pt x="53372" y="65563"/>
                    <a:pt x="54186" y="64736"/>
                    <a:pt x="55151" y="64162"/>
                  </a:cubicBezTo>
                  <a:cubicBezTo>
                    <a:pt x="55286" y="64082"/>
                    <a:pt x="55403" y="63966"/>
                    <a:pt x="55513" y="63851"/>
                  </a:cubicBezTo>
                  <a:cubicBezTo>
                    <a:pt x="56045" y="63302"/>
                    <a:pt x="56485" y="62598"/>
                    <a:pt x="57120" y="62225"/>
                  </a:cubicBezTo>
                  <a:cubicBezTo>
                    <a:pt x="58234" y="61572"/>
                    <a:pt x="58791" y="60436"/>
                    <a:pt x="59701" y="59615"/>
                  </a:cubicBezTo>
                  <a:cubicBezTo>
                    <a:pt x="60780" y="58638"/>
                    <a:pt x="61389" y="57284"/>
                    <a:pt x="62193" y="56085"/>
                  </a:cubicBezTo>
                  <a:cubicBezTo>
                    <a:pt x="63406" y="54279"/>
                    <a:pt x="64318" y="52288"/>
                    <a:pt x="64893" y="50191"/>
                  </a:cubicBezTo>
                  <a:cubicBezTo>
                    <a:pt x="65422" y="48268"/>
                    <a:pt x="65822" y="46311"/>
                    <a:pt x="66379" y="44398"/>
                  </a:cubicBezTo>
                  <a:cubicBezTo>
                    <a:pt x="66967" y="42380"/>
                    <a:pt x="67165" y="40302"/>
                    <a:pt x="67326" y="38238"/>
                  </a:cubicBezTo>
                  <a:cubicBezTo>
                    <a:pt x="67477" y="36321"/>
                    <a:pt x="67217" y="34389"/>
                    <a:pt x="66780" y="32497"/>
                  </a:cubicBezTo>
                  <a:cubicBezTo>
                    <a:pt x="66611" y="31763"/>
                    <a:pt x="66510" y="31012"/>
                    <a:pt x="66379" y="30268"/>
                  </a:cubicBezTo>
                  <a:cubicBezTo>
                    <a:pt x="66325" y="29965"/>
                    <a:pt x="66380" y="29758"/>
                    <a:pt x="66750" y="29758"/>
                  </a:cubicBezTo>
                  <a:cubicBezTo>
                    <a:pt x="66755" y="29758"/>
                    <a:pt x="66761" y="29758"/>
                    <a:pt x="66766" y="29758"/>
                  </a:cubicBezTo>
                  <a:cubicBezTo>
                    <a:pt x="66804" y="29758"/>
                    <a:pt x="66842" y="29759"/>
                    <a:pt x="66880" y="29759"/>
                  </a:cubicBezTo>
                  <a:cubicBezTo>
                    <a:pt x="67853" y="29759"/>
                    <a:pt x="68826" y="29590"/>
                    <a:pt x="69781" y="29503"/>
                  </a:cubicBezTo>
                  <a:cubicBezTo>
                    <a:pt x="71534" y="29343"/>
                    <a:pt x="73316" y="29212"/>
                    <a:pt x="75059" y="28860"/>
                  </a:cubicBezTo>
                  <a:cubicBezTo>
                    <a:pt x="75836" y="28705"/>
                    <a:pt x="76011" y="28261"/>
                    <a:pt x="75907" y="27616"/>
                  </a:cubicBezTo>
                  <a:cubicBezTo>
                    <a:pt x="75775" y="26780"/>
                    <a:pt x="75521" y="25926"/>
                    <a:pt x="75167" y="25205"/>
                  </a:cubicBezTo>
                  <a:cubicBezTo>
                    <a:pt x="74173" y="23173"/>
                    <a:pt x="73373" y="21045"/>
                    <a:pt x="71914" y="19228"/>
                  </a:cubicBezTo>
                  <a:cubicBezTo>
                    <a:pt x="70831" y="17878"/>
                    <a:pt x="69829" y="16454"/>
                    <a:pt x="68698" y="15134"/>
                  </a:cubicBezTo>
                  <a:cubicBezTo>
                    <a:pt x="67748" y="14026"/>
                    <a:pt x="66628" y="13079"/>
                    <a:pt x="65598" y="12055"/>
                  </a:cubicBezTo>
                  <a:cubicBezTo>
                    <a:pt x="64542" y="11007"/>
                    <a:pt x="63294" y="10098"/>
                    <a:pt x="62022" y="9252"/>
                  </a:cubicBezTo>
                  <a:cubicBezTo>
                    <a:pt x="60116" y="7986"/>
                    <a:pt x="58296" y="6584"/>
                    <a:pt x="56230" y="5579"/>
                  </a:cubicBezTo>
                  <a:cubicBezTo>
                    <a:pt x="54869" y="4916"/>
                    <a:pt x="53531" y="4209"/>
                    <a:pt x="52105" y="3675"/>
                  </a:cubicBezTo>
                  <a:cubicBezTo>
                    <a:pt x="51521" y="3456"/>
                    <a:pt x="50927" y="3295"/>
                    <a:pt x="50341" y="3101"/>
                  </a:cubicBezTo>
                  <a:cubicBezTo>
                    <a:pt x="49757" y="2908"/>
                    <a:pt x="49235" y="2591"/>
                    <a:pt x="48615" y="2441"/>
                  </a:cubicBezTo>
                  <a:cubicBezTo>
                    <a:pt x="47914" y="2272"/>
                    <a:pt x="47147" y="2322"/>
                    <a:pt x="46500" y="1855"/>
                  </a:cubicBezTo>
                  <a:cubicBezTo>
                    <a:pt x="46025" y="1511"/>
                    <a:pt x="45377" y="1580"/>
                    <a:pt x="44821" y="1281"/>
                  </a:cubicBezTo>
                  <a:cubicBezTo>
                    <a:pt x="44670" y="1199"/>
                    <a:pt x="44457" y="1186"/>
                    <a:pt x="44222" y="1186"/>
                  </a:cubicBezTo>
                  <a:cubicBezTo>
                    <a:pt x="44113" y="1186"/>
                    <a:pt x="43999" y="1189"/>
                    <a:pt x="43884" y="1189"/>
                  </a:cubicBezTo>
                  <a:cubicBezTo>
                    <a:pt x="43698" y="1189"/>
                    <a:pt x="43510" y="1182"/>
                    <a:pt x="43334" y="1144"/>
                  </a:cubicBezTo>
                  <a:cubicBezTo>
                    <a:pt x="41733" y="800"/>
                    <a:pt x="40125" y="472"/>
                    <a:pt x="38504" y="262"/>
                  </a:cubicBezTo>
                  <a:cubicBezTo>
                    <a:pt x="37990" y="196"/>
                    <a:pt x="37472" y="154"/>
                    <a:pt x="36946" y="154"/>
                  </a:cubicBezTo>
                  <a:cubicBezTo>
                    <a:pt x="36584" y="154"/>
                    <a:pt x="36218" y="173"/>
                    <a:pt x="35845" y="218"/>
                  </a:cubicBezTo>
                  <a:cubicBezTo>
                    <a:pt x="35506" y="259"/>
                    <a:pt x="35120" y="322"/>
                    <a:pt x="34726" y="322"/>
                  </a:cubicBezTo>
                  <a:cubicBezTo>
                    <a:pt x="34352" y="322"/>
                    <a:pt x="33970" y="265"/>
                    <a:pt x="33613" y="78"/>
                  </a:cubicBezTo>
                  <a:cubicBezTo>
                    <a:pt x="33502" y="20"/>
                    <a:pt x="33365" y="0"/>
                    <a:pt x="33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972;p33">
              <a:extLst>
                <a:ext uri="{FF2B5EF4-FFF2-40B4-BE49-F238E27FC236}">
                  <a16:creationId xmlns:a16="http://schemas.microsoft.com/office/drawing/2014/main" id="{5987643A-5463-4A50-8685-98F097F4DA72}"/>
                </a:ext>
              </a:extLst>
            </p:cNvPr>
            <p:cNvSpPr/>
            <p:nvPr/>
          </p:nvSpPr>
          <p:spPr>
            <a:xfrm>
              <a:off x="1558627" y="1475666"/>
              <a:ext cx="951930" cy="881790"/>
            </a:xfrm>
            <a:custGeom>
              <a:avLst/>
              <a:gdLst/>
              <a:ahLst/>
              <a:cxnLst/>
              <a:rect l="l" t="t" r="r" b="b"/>
              <a:pathLst>
                <a:path w="72528" h="67184" extrusionOk="0">
                  <a:moveTo>
                    <a:pt x="37153" y="1"/>
                  </a:moveTo>
                  <a:cubicBezTo>
                    <a:pt x="37099" y="1"/>
                    <a:pt x="37046" y="10"/>
                    <a:pt x="36995" y="32"/>
                  </a:cubicBezTo>
                  <a:cubicBezTo>
                    <a:pt x="36646" y="181"/>
                    <a:pt x="36298" y="230"/>
                    <a:pt x="35952" y="230"/>
                  </a:cubicBezTo>
                  <a:cubicBezTo>
                    <a:pt x="35351" y="230"/>
                    <a:pt x="34754" y="83"/>
                    <a:pt x="34165" y="56"/>
                  </a:cubicBezTo>
                  <a:cubicBezTo>
                    <a:pt x="33487" y="24"/>
                    <a:pt x="32807" y="5"/>
                    <a:pt x="32131" y="5"/>
                  </a:cubicBezTo>
                  <a:cubicBezTo>
                    <a:pt x="31687" y="5"/>
                    <a:pt x="31245" y="13"/>
                    <a:pt x="30806" y="31"/>
                  </a:cubicBezTo>
                  <a:cubicBezTo>
                    <a:pt x="29574" y="80"/>
                    <a:pt x="28336" y="314"/>
                    <a:pt x="27104" y="480"/>
                  </a:cubicBezTo>
                  <a:cubicBezTo>
                    <a:pt x="25808" y="654"/>
                    <a:pt x="24477" y="793"/>
                    <a:pt x="23243" y="1118"/>
                  </a:cubicBezTo>
                  <a:cubicBezTo>
                    <a:pt x="22263" y="1376"/>
                    <a:pt x="21238" y="1706"/>
                    <a:pt x="20259" y="2106"/>
                  </a:cubicBezTo>
                  <a:cubicBezTo>
                    <a:pt x="18823" y="2694"/>
                    <a:pt x="17392" y="3290"/>
                    <a:pt x="16070" y="4075"/>
                  </a:cubicBezTo>
                  <a:cubicBezTo>
                    <a:pt x="13878" y="5379"/>
                    <a:pt x="11680" y="6717"/>
                    <a:pt x="9897" y="8574"/>
                  </a:cubicBezTo>
                  <a:cubicBezTo>
                    <a:pt x="9473" y="9014"/>
                    <a:pt x="8984" y="9381"/>
                    <a:pt x="8581" y="9850"/>
                  </a:cubicBezTo>
                  <a:cubicBezTo>
                    <a:pt x="7845" y="10704"/>
                    <a:pt x="7159" y="11592"/>
                    <a:pt x="6464" y="12477"/>
                  </a:cubicBezTo>
                  <a:cubicBezTo>
                    <a:pt x="5677" y="13480"/>
                    <a:pt x="5023" y="14549"/>
                    <a:pt x="4440" y="15660"/>
                  </a:cubicBezTo>
                  <a:cubicBezTo>
                    <a:pt x="3897" y="16690"/>
                    <a:pt x="3479" y="17788"/>
                    <a:pt x="3034" y="18866"/>
                  </a:cubicBezTo>
                  <a:cubicBezTo>
                    <a:pt x="2804" y="19428"/>
                    <a:pt x="2801" y="20233"/>
                    <a:pt x="2398" y="20538"/>
                  </a:cubicBezTo>
                  <a:cubicBezTo>
                    <a:pt x="1718" y="21055"/>
                    <a:pt x="2323" y="21601"/>
                    <a:pt x="2104" y="22078"/>
                  </a:cubicBezTo>
                  <a:cubicBezTo>
                    <a:pt x="1939" y="22438"/>
                    <a:pt x="1603" y="22674"/>
                    <a:pt x="1525" y="23108"/>
                  </a:cubicBezTo>
                  <a:cubicBezTo>
                    <a:pt x="1214" y="24880"/>
                    <a:pt x="601" y="26583"/>
                    <a:pt x="372" y="28380"/>
                  </a:cubicBezTo>
                  <a:cubicBezTo>
                    <a:pt x="279" y="29119"/>
                    <a:pt x="22" y="29827"/>
                    <a:pt x="383" y="30563"/>
                  </a:cubicBezTo>
                  <a:cubicBezTo>
                    <a:pt x="481" y="30762"/>
                    <a:pt x="357" y="31009"/>
                    <a:pt x="220" y="31160"/>
                  </a:cubicBezTo>
                  <a:cubicBezTo>
                    <a:pt x="10" y="31392"/>
                    <a:pt x="5" y="31616"/>
                    <a:pt x="86" y="31885"/>
                  </a:cubicBezTo>
                  <a:cubicBezTo>
                    <a:pt x="262" y="32467"/>
                    <a:pt x="0" y="33075"/>
                    <a:pt x="223" y="33682"/>
                  </a:cubicBezTo>
                  <a:cubicBezTo>
                    <a:pt x="296" y="33882"/>
                    <a:pt x="388" y="34249"/>
                    <a:pt x="322" y="34476"/>
                  </a:cubicBezTo>
                  <a:cubicBezTo>
                    <a:pt x="27" y="35505"/>
                    <a:pt x="242" y="36517"/>
                    <a:pt x="511" y="37469"/>
                  </a:cubicBezTo>
                  <a:cubicBezTo>
                    <a:pt x="646" y="37944"/>
                    <a:pt x="809" y="38412"/>
                    <a:pt x="842" y="38902"/>
                  </a:cubicBezTo>
                  <a:cubicBezTo>
                    <a:pt x="959" y="40716"/>
                    <a:pt x="1365" y="42479"/>
                    <a:pt x="1848" y="44213"/>
                  </a:cubicBezTo>
                  <a:cubicBezTo>
                    <a:pt x="2058" y="44971"/>
                    <a:pt x="2296" y="45747"/>
                    <a:pt x="2623" y="46494"/>
                  </a:cubicBezTo>
                  <a:cubicBezTo>
                    <a:pt x="2861" y="47035"/>
                    <a:pt x="3039" y="47710"/>
                    <a:pt x="3295" y="48256"/>
                  </a:cubicBezTo>
                  <a:cubicBezTo>
                    <a:pt x="4037" y="49841"/>
                    <a:pt x="4863" y="51380"/>
                    <a:pt x="5834" y="52864"/>
                  </a:cubicBezTo>
                  <a:cubicBezTo>
                    <a:pt x="6643" y="54102"/>
                    <a:pt x="7713" y="55043"/>
                    <a:pt x="8668" y="56087"/>
                  </a:cubicBezTo>
                  <a:cubicBezTo>
                    <a:pt x="9684" y="57198"/>
                    <a:pt x="10865" y="58207"/>
                    <a:pt x="11923" y="59284"/>
                  </a:cubicBezTo>
                  <a:cubicBezTo>
                    <a:pt x="13324" y="60709"/>
                    <a:pt x="15009" y="61659"/>
                    <a:pt x="16621" y="62734"/>
                  </a:cubicBezTo>
                  <a:cubicBezTo>
                    <a:pt x="17028" y="63006"/>
                    <a:pt x="17430" y="63367"/>
                    <a:pt x="17937" y="63528"/>
                  </a:cubicBezTo>
                  <a:cubicBezTo>
                    <a:pt x="19749" y="64103"/>
                    <a:pt x="21354" y="65175"/>
                    <a:pt x="23262" y="65570"/>
                  </a:cubicBezTo>
                  <a:cubicBezTo>
                    <a:pt x="24727" y="65873"/>
                    <a:pt x="26119" y="66510"/>
                    <a:pt x="27625" y="66740"/>
                  </a:cubicBezTo>
                  <a:cubicBezTo>
                    <a:pt x="29173" y="66976"/>
                    <a:pt x="30708" y="67137"/>
                    <a:pt x="32284" y="67177"/>
                  </a:cubicBezTo>
                  <a:cubicBezTo>
                    <a:pt x="32454" y="67181"/>
                    <a:pt x="32624" y="67183"/>
                    <a:pt x="32794" y="67183"/>
                  </a:cubicBezTo>
                  <a:cubicBezTo>
                    <a:pt x="34026" y="67183"/>
                    <a:pt x="35250" y="67083"/>
                    <a:pt x="36477" y="67083"/>
                  </a:cubicBezTo>
                  <a:cubicBezTo>
                    <a:pt x="36657" y="67083"/>
                    <a:pt x="36837" y="67085"/>
                    <a:pt x="37018" y="67090"/>
                  </a:cubicBezTo>
                  <a:cubicBezTo>
                    <a:pt x="37065" y="67091"/>
                    <a:pt x="37111" y="67092"/>
                    <a:pt x="37158" y="67092"/>
                  </a:cubicBezTo>
                  <a:cubicBezTo>
                    <a:pt x="38603" y="67092"/>
                    <a:pt x="39892" y="66472"/>
                    <a:pt x="41237" y="66085"/>
                  </a:cubicBezTo>
                  <a:cubicBezTo>
                    <a:pt x="42694" y="65666"/>
                    <a:pt x="44077" y="64960"/>
                    <a:pt x="45526" y="64602"/>
                  </a:cubicBezTo>
                  <a:cubicBezTo>
                    <a:pt x="46408" y="64385"/>
                    <a:pt x="47047" y="63812"/>
                    <a:pt x="47884" y="63552"/>
                  </a:cubicBezTo>
                  <a:cubicBezTo>
                    <a:pt x="48705" y="63297"/>
                    <a:pt x="49687" y="62860"/>
                    <a:pt x="50247" y="62031"/>
                  </a:cubicBezTo>
                  <a:cubicBezTo>
                    <a:pt x="50841" y="61151"/>
                    <a:pt x="52209" y="61180"/>
                    <a:pt x="52554" y="60023"/>
                  </a:cubicBezTo>
                  <a:cubicBezTo>
                    <a:pt x="52576" y="59947"/>
                    <a:pt x="52725" y="59906"/>
                    <a:pt x="52815" y="59850"/>
                  </a:cubicBezTo>
                  <a:cubicBezTo>
                    <a:pt x="53182" y="59623"/>
                    <a:pt x="54142" y="60003"/>
                    <a:pt x="53722" y="58965"/>
                  </a:cubicBezTo>
                  <a:cubicBezTo>
                    <a:pt x="53717" y="58956"/>
                    <a:pt x="53753" y="58921"/>
                    <a:pt x="53777" y="58912"/>
                  </a:cubicBezTo>
                  <a:cubicBezTo>
                    <a:pt x="54525" y="58565"/>
                    <a:pt x="55099" y="58025"/>
                    <a:pt x="55438" y="57279"/>
                  </a:cubicBezTo>
                  <a:cubicBezTo>
                    <a:pt x="55488" y="57169"/>
                    <a:pt x="55559" y="57140"/>
                    <a:pt x="55637" y="57140"/>
                  </a:cubicBezTo>
                  <a:cubicBezTo>
                    <a:pt x="55721" y="57140"/>
                    <a:pt x="55814" y="57172"/>
                    <a:pt x="55899" y="57172"/>
                  </a:cubicBezTo>
                  <a:cubicBezTo>
                    <a:pt x="55988" y="57172"/>
                    <a:pt x="56069" y="57137"/>
                    <a:pt x="56124" y="56996"/>
                  </a:cubicBezTo>
                  <a:cubicBezTo>
                    <a:pt x="56502" y="56012"/>
                    <a:pt x="57334" y="55320"/>
                    <a:pt x="57882" y="54438"/>
                  </a:cubicBezTo>
                  <a:cubicBezTo>
                    <a:pt x="58037" y="54188"/>
                    <a:pt x="58003" y="53908"/>
                    <a:pt x="58207" y="53656"/>
                  </a:cubicBezTo>
                  <a:cubicBezTo>
                    <a:pt x="58974" y="52702"/>
                    <a:pt x="59557" y="51621"/>
                    <a:pt x="60044" y="50501"/>
                  </a:cubicBezTo>
                  <a:cubicBezTo>
                    <a:pt x="60424" y="49625"/>
                    <a:pt x="60550" y="48631"/>
                    <a:pt x="61317" y="47945"/>
                  </a:cubicBezTo>
                  <a:cubicBezTo>
                    <a:pt x="61385" y="47883"/>
                    <a:pt x="61373" y="47740"/>
                    <a:pt x="61424" y="47646"/>
                  </a:cubicBezTo>
                  <a:cubicBezTo>
                    <a:pt x="62020" y="46551"/>
                    <a:pt x="62051" y="45296"/>
                    <a:pt x="62395" y="44128"/>
                  </a:cubicBezTo>
                  <a:cubicBezTo>
                    <a:pt x="62802" y="42735"/>
                    <a:pt x="62983" y="41275"/>
                    <a:pt x="63246" y="39840"/>
                  </a:cubicBezTo>
                  <a:cubicBezTo>
                    <a:pt x="63448" y="38731"/>
                    <a:pt x="63817" y="37608"/>
                    <a:pt x="63761" y="36508"/>
                  </a:cubicBezTo>
                  <a:cubicBezTo>
                    <a:pt x="63698" y="35317"/>
                    <a:pt x="63770" y="34112"/>
                    <a:pt x="63586" y="32919"/>
                  </a:cubicBezTo>
                  <a:cubicBezTo>
                    <a:pt x="63509" y="32409"/>
                    <a:pt x="63252" y="31880"/>
                    <a:pt x="63319" y="31421"/>
                  </a:cubicBezTo>
                  <a:cubicBezTo>
                    <a:pt x="63443" y="30550"/>
                    <a:pt x="62648" y="29779"/>
                    <a:pt x="63137" y="28914"/>
                  </a:cubicBezTo>
                  <a:cubicBezTo>
                    <a:pt x="62578" y="28470"/>
                    <a:pt x="62877" y="27753"/>
                    <a:pt x="62623" y="27266"/>
                  </a:cubicBezTo>
                  <a:cubicBezTo>
                    <a:pt x="62412" y="26857"/>
                    <a:pt x="62654" y="26773"/>
                    <a:pt x="62793" y="26590"/>
                  </a:cubicBezTo>
                  <a:cubicBezTo>
                    <a:pt x="62973" y="26352"/>
                    <a:pt x="63321" y="26222"/>
                    <a:pt x="63549" y="26222"/>
                  </a:cubicBezTo>
                  <a:cubicBezTo>
                    <a:pt x="63582" y="26222"/>
                    <a:pt x="63613" y="26224"/>
                    <a:pt x="63641" y="26230"/>
                  </a:cubicBezTo>
                  <a:cubicBezTo>
                    <a:pt x="63772" y="26257"/>
                    <a:pt x="63902" y="26269"/>
                    <a:pt x="64031" y="26269"/>
                  </a:cubicBezTo>
                  <a:cubicBezTo>
                    <a:pt x="64648" y="26269"/>
                    <a:pt x="65234" y="26010"/>
                    <a:pt x="65857" y="26010"/>
                  </a:cubicBezTo>
                  <a:cubicBezTo>
                    <a:pt x="65968" y="26010"/>
                    <a:pt x="66080" y="26018"/>
                    <a:pt x="66194" y="26037"/>
                  </a:cubicBezTo>
                  <a:cubicBezTo>
                    <a:pt x="66365" y="26067"/>
                    <a:pt x="66569" y="26087"/>
                    <a:pt x="66774" y="26087"/>
                  </a:cubicBezTo>
                  <a:cubicBezTo>
                    <a:pt x="67005" y="26087"/>
                    <a:pt x="67236" y="26061"/>
                    <a:pt x="67426" y="25992"/>
                  </a:cubicBezTo>
                  <a:cubicBezTo>
                    <a:pt x="67810" y="25853"/>
                    <a:pt x="68197" y="25829"/>
                    <a:pt x="68558" y="25829"/>
                  </a:cubicBezTo>
                  <a:cubicBezTo>
                    <a:pt x="68755" y="25829"/>
                    <a:pt x="68945" y="25836"/>
                    <a:pt x="69123" y="25836"/>
                  </a:cubicBezTo>
                  <a:cubicBezTo>
                    <a:pt x="69325" y="25836"/>
                    <a:pt x="69512" y="25827"/>
                    <a:pt x="69677" y="25787"/>
                  </a:cubicBezTo>
                  <a:cubicBezTo>
                    <a:pt x="69714" y="25788"/>
                    <a:pt x="69751" y="25788"/>
                    <a:pt x="69787" y="25788"/>
                  </a:cubicBezTo>
                  <a:cubicBezTo>
                    <a:pt x="70695" y="25788"/>
                    <a:pt x="71381" y="25478"/>
                    <a:pt x="72094" y="25478"/>
                  </a:cubicBezTo>
                  <a:cubicBezTo>
                    <a:pt x="72165" y="25478"/>
                    <a:pt x="72237" y="25481"/>
                    <a:pt x="72309" y="25488"/>
                  </a:cubicBezTo>
                  <a:cubicBezTo>
                    <a:pt x="72320" y="25489"/>
                    <a:pt x="72330" y="25490"/>
                    <a:pt x="72340" y="25490"/>
                  </a:cubicBezTo>
                  <a:cubicBezTo>
                    <a:pt x="72527" y="25490"/>
                    <a:pt x="72503" y="25311"/>
                    <a:pt x="72446" y="25143"/>
                  </a:cubicBezTo>
                  <a:cubicBezTo>
                    <a:pt x="71616" y="22764"/>
                    <a:pt x="70632" y="20476"/>
                    <a:pt x="69113" y="18427"/>
                  </a:cubicBezTo>
                  <a:cubicBezTo>
                    <a:pt x="68235" y="17239"/>
                    <a:pt x="67387" y="15996"/>
                    <a:pt x="66348" y="14980"/>
                  </a:cubicBezTo>
                  <a:cubicBezTo>
                    <a:pt x="64966" y="13631"/>
                    <a:pt x="63729" y="12076"/>
                    <a:pt x="62129" y="11013"/>
                  </a:cubicBezTo>
                  <a:cubicBezTo>
                    <a:pt x="60554" y="9968"/>
                    <a:pt x="59221" y="8635"/>
                    <a:pt x="57608" y="7636"/>
                  </a:cubicBezTo>
                  <a:cubicBezTo>
                    <a:pt x="56297" y="6824"/>
                    <a:pt x="54999" y="5984"/>
                    <a:pt x="53679" y="5180"/>
                  </a:cubicBezTo>
                  <a:cubicBezTo>
                    <a:pt x="53120" y="4839"/>
                    <a:pt x="52478" y="4777"/>
                    <a:pt x="51955" y="4458"/>
                  </a:cubicBezTo>
                  <a:cubicBezTo>
                    <a:pt x="51505" y="4184"/>
                    <a:pt x="51060" y="4002"/>
                    <a:pt x="50561" y="3867"/>
                  </a:cubicBezTo>
                  <a:cubicBezTo>
                    <a:pt x="50124" y="3750"/>
                    <a:pt x="49811" y="3395"/>
                    <a:pt x="49334" y="3229"/>
                  </a:cubicBezTo>
                  <a:cubicBezTo>
                    <a:pt x="48470" y="2932"/>
                    <a:pt x="47467" y="2941"/>
                    <a:pt x="46728" y="2313"/>
                  </a:cubicBezTo>
                  <a:cubicBezTo>
                    <a:pt x="46336" y="1980"/>
                    <a:pt x="45861" y="1858"/>
                    <a:pt x="45406" y="1858"/>
                  </a:cubicBezTo>
                  <a:cubicBezTo>
                    <a:pt x="45290" y="1858"/>
                    <a:pt x="45176" y="1866"/>
                    <a:pt x="45065" y="1880"/>
                  </a:cubicBezTo>
                  <a:cubicBezTo>
                    <a:pt x="45030" y="1885"/>
                    <a:pt x="44996" y="1887"/>
                    <a:pt x="44964" y="1887"/>
                  </a:cubicBezTo>
                  <a:cubicBezTo>
                    <a:pt x="44459" y="1887"/>
                    <a:pt x="44220" y="1379"/>
                    <a:pt x="43700" y="1379"/>
                  </a:cubicBezTo>
                  <a:cubicBezTo>
                    <a:pt x="43664" y="1379"/>
                    <a:pt x="43626" y="1382"/>
                    <a:pt x="43587" y="1387"/>
                  </a:cubicBezTo>
                  <a:cubicBezTo>
                    <a:pt x="43534" y="1394"/>
                    <a:pt x="43480" y="1398"/>
                    <a:pt x="43427" y="1398"/>
                  </a:cubicBezTo>
                  <a:cubicBezTo>
                    <a:pt x="42771" y="1398"/>
                    <a:pt x="42151" y="892"/>
                    <a:pt x="41487" y="794"/>
                  </a:cubicBezTo>
                  <a:cubicBezTo>
                    <a:pt x="40325" y="620"/>
                    <a:pt x="39154" y="533"/>
                    <a:pt x="37996" y="287"/>
                  </a:cubicBezTo>
                  <a:cubicBezTo>
                    <a:pt x="37710" y="227"/>
                    <a:pt x="37417" y="1"/>
                    <a:pt x="3715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5" name="Picture 2" descr="InnovaTuHotel.com">
            <a:extLst>
              <a:ext uri="{FF2B5EF4-FFF2-40B4-BE49-F238E27FC236}">
                <a16:creationId xmlns:a16="http://schemas.microsoft.com/office/drawing/2014/main" id="{81BCF88A-1D65-43B6-A428-07CF9AC4C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98" y="590417"/>
            <a:ext cx="1339581" cy="1061920"/>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981;p33">
            <a:extLst>
              <a:ext uri="{FF2B5EF4-FFF2-40B4-BE49-F238E27FC236}">
                <a16:creationId xmlns:a16="http://schemas.microsoft.com/office/drawing/2014/main" id="{9446C1D9-1E4C-412A-B5CC-13493B8FE230}"/>
              </a:ext>
            </a:extLst>
          </p:cNvPr>
          <p:cNvSpPr txBox="1">
            <a:spLocks/>
          </p:cNvSpPr>
          <p:nvPr/>
        </p:nvSpPr>
        <p:spPr>
          <a:xfrm>
            <a:off x="532435" y="2654302"/>
            <a:ext cx="3696542" cy="3381326"/>
          </a:xfrm>
          <a:prstGeom prst="rect">
            <a:avLst/>
          </a:prstGeom>
          <a:ln>
            <a:solidFill>
              <a:schemeClr val="tx1"/>
            </a:solidFill>
          </a:ln>
        </p:spPr>
        <p:txBody>
          <a:bodyPr spcFirstLastPara="1" vert="horz" wrap="square" lIns="91425" tIns="91425" rIns="91425" bIns="91425" rtlCol="0" anchor="t"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600"/>
              </a:spcAft>
              <a:buFont typeface="Arial" panose="020B0604020202020204" pitchFamily="34" charset="0"/>
              <a:buNone/>
            </a:pPr>
            <a:r>
              <a:rPr lang="es-ES" sz="2400" dirty="0"/>
              <a:t>-Los mismos sistemas que maneja España</a:t>
            </a:r>
          </a:p>
          <a:p>
            <a:pPr marL="0" indent="0">
              <a:lnSpc>
                <a:spcPct val="100000"/>
              </a:lnSpc>
              <a:spcBef>
                <a:spcPts val="0"/>
              </a:spcBef>
              <a:spcAft>
                <a:spcPts val="1600"/>
              </a:spcAft>
              <a:buFont typeface="Arial" panose="020B0604020202020204" pitchFamily="34" charset="0"/>
              <a:buNone/>
            </a:pPr>
            <a:r>
              <a:rPr lang="es-ES" sz="2400" dirty="0"/>
              <a:t>-Ranking en </a:t>
            </a:r>
            <a:r>
              <a:rPr lang="es-ES" sz="2400" dirty="0" err="1"/>
              <a:t>TecnoHotelNews</a:t>
            </a:r>
            <a:r>
              <a:rPr lang="es-ES" sz="2400" dirty="0"/>
              <a:t> </a:t>
            </a:r>
          </a:p>
          <a:p>
            <a:pPr marL="0" indent="0">
              <a:lnSpc>
                <a:spcPct val="100000"/>
              </a:lnSpc>
              <a:spcBef>
                <a:spcPts val="0"/>
              </a:spcBef>
              <a:spcAft>
                <a:spcPts val="1600"/>
              </a:spcAft>
              <a:buFont typeface="Arial" panose="020B0604020202020204" pitchFamily="34" charset="0"/>
              <a:buNone/>
            </a:pPr>
            <a:r>
              <a:rPr lang="es-ES" sz="2400" dirty="0"/>
              <a:t>-Misión: Contribuir al desarrollo económico local</a:t>
            </a:r>
          </a:p>
        </p:txBody>
      </p:sp>
      <p:sp>
        <p:nvSpPr>
          <p:cNvPr id="57" name="Google Shape;981;p33">
            <a:extLst>
              <a:ext uri="{FF2B5EF4-FFF2-40B4-BE49-F238E27FC236}">
                <a16:creationId xmlns:a16="http://schemas.microsoft.com/office/drawing/2014/main" id="{32BF11F2-9E33-49A6-8F01-D03042A84F22}"/>
              </a:ext>
            </a:extLst>
          </p:cNvPr>
          <p:cNvSpPr txBox="1">
            <a:spLocks/>
          </p:cNvSpPr>
          <p:nvPr/>
        </p:nvSpPr>
        <p:spPr>
          <a:xfrm>
            <a:off x="4605092" y="2097137"/>
            <a:ext cx="3696542" cy="3938491"/>
          </a:xfrm>
          <a:prstGeom prst="rect">
            <a:avLst/>
          </a:prstGeom>
        </p:spPr>
        <p:style>
          <a:lnRef idx="2">
            <a:schemeClr val="dk1"/>
          </a:lnRef>
          <a:fillRef idx="1">
            <a:schemeClr val="lt1"/>
          </a:fillRef>
          <a:effectRef idx="0">
            <a:schemeClr val="dk1"/>
          </a:effectRef>
          <a:fontRef idx="minor">
            <a:schemeClr val="dk1"/>
          </a:fontRef>
        </p:style>
        <p:txBody>
          <a:bodyPr spcFirstLastPara="1" vert="horz" wrap="square" lIns="91425" tIns="91425" rIns="91425" bIns="91425" rtlCol="0" anchor="t"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600"/>
              </a:spcAft>
              <a:buFont typeface="Arial" panose="020B0604020202020204" pitchFamily="34" charset="0"/>
              <a:buNone/>
            </a:pPr>
            <a:r>
              <a:rPr lang="es-ES" sz="2400" dirty="0"/>
              <a:t>-Sistemas intuitivos </a:t>
            </a:r>
          </a:p>
          <a:p>
            <a:pPr marL="0" indent="0">
              <a:lnSpc>
                <a:spcPct val="100000"/>
              </a:lnSpc>
              <a:spcBef>
                <a:spcPts val="0"/>
              </a:spcBef>
              <a:spcAft>
                <a:spcPts val="1600"/>
              </a:spcAft>
              <a:buFont typeface="Arial" panose="020B0604020202020204" pitchFamily="34" charset="0"/>
              <a:buNone/>
            </a:pPr>
            <a:r>
              <a:rPr lang="es-ES" sz="2400" dirty="0"/>
              <a:t>-Planes adaptables</a:t>
            </a:r>
          </a:p>
          <a:p>
            <a:pPr marL="0" indent="0">
              <a:lnSpc>
                <a:spcPct val="100000"/>
              </a:lnSpc>
              <a:spcBef>
                <a:spcPts val="0"/>
              </a:spcBef>
              <a:spcAft>
                <a:spcPts val="1600"/>
              </a:spcAft>
              <a:buFont typeface="Arial" panose="020B0604020202020204" pitchFamily="34" charset="0"/>
              <a:buNone/>
            </a:pPr>
            <a:r>
              <a:rPr lang="es-ES" sz="2400" dirty="0"/>
              <a:t>-Vinculo amigable</a:t>
            </a:r>
          </a:p>
          <a:p>
            <a:pPr marL="0" indent="0">
              <a:lnSpc>
                <a:spcPct val="100000"/>
              </a:lnSpc>
              <a:spcBef>
                <a:spcPts val="0"/>
              </a:spcBef>
              <a:spcAft>
                <a:spcPts val="1600"/>
              </a:spcAft>
              <a:buFont typeface="Arial" panose="020B0604020202020204" pitchFamily="34" charset="0"/>
              <a:buNone/>
            </a:pPr>
            <a:r>
              <a:rPr lang="es-ES" sz="2400" dirty="0"/>
              <a:t>-Capacitación constante</a:t>
            </a:r>
          </a:p>
          <a:p>
            <a:pPr marL="0" indent="0">
              <a:lnSpc>
                <a:spcPct val="100000"/>
              </a:lnSpc>
              <a:spcBef>
                <a:spcPts val="0"/>
              </a:spcBef>
              <a:spcAft>
                <a:spcPts val="1600"/>
              </a:spcAft>
              <a:buFont typeface="Arial" panose="020B0604020202020204" pitchFamily="34" charset="0"/>
              <a:buNone/>
            </a:pPr>
            <a:r>
              <a:rPr lang="es-ES" sz="2400" dirty="0"/>
              <a:t>-API abierta</a:t>
            </a:r>
          </a:p>
          <a:p>
            <a:pPr marL="0" indent="0">
              <a:lnSpc>
                <a:spcPct val="100000"/>
              </a:lnSpc>
              <a:spcBef>
                <a:spcPts val="0"/>
              </a:spcBef>
              <a:spcAft>
                <a:spcPts val="1600"/>
              </a:spcAft>
              <a:buFont typeface="Arial" panose="020B0604020202020204" pitchFamily="34" charset="0"/>
              <a:buNone/>
            </a:pPr>
            <a:r>
              <a:rPr lang="es-ES" sz="2400" dirty="0"/>
              <a:t>-</a:t>
            </a:r>
            <a:r>
              <a:rPr lang="es-ES" sz="2400" dirty="0" err="1"/>
              <a:t>Payment</a:t>
            </a:r>
            <a:r>
              <a:rPr lang="es-ES" sz="2400" dirty="0"/>
              <a:t> </a:t>
            </a:r>
            <a:r>
              <a:rPr lang="es-ES" sz="2400" dirty="0" err="1"/>
              <a:t>Card</a:t>
            </a:r>
            <a:r>
              <a:rPr lang="es-ES" sz="2400" dirty="0"/>
              <a:t> </a:t>
            </a:r>
            <a:r>
              <a:rPr lang="es-ES" sz="2400" dirty="0" err="1"/>
              <a:t>Industry</a:t>
            </a:r>
            <a:r>
              <a:rPr lang="es-ES" sz="2400" dirty="0"/>
              <a:t> Data Security </a:t>
            </a:r>
            <a:r>
              <a:rPr lang="es-ES" sz="2400" dirty="0" err="1"/>
              <a:t>Stanrd</a:t>
            </a:r>
            <a:r>
              <a:rPr lang="es-ES" sz="2400" dirty="0"/>
              <a:t> NIVEL 1</a:t>
            </a:r>
          </a:p>
          <a:p>
            <a:pPr marL="0" indent="0">
              <a:lnSpc>
                <a:spcPct val="100000"/>
              </a:lnSpc>
              <a:spcBef>
                <a:spcPts val="0"/>
              </a:spcBef>
              <a:spcAft>
                <a:spcPts val="1600"/>
              </a:spcAft>
              <a:buFont typeface="Arial" panose="020B0604020202020204" pitchFamily="34" charset="0"/>
              <a:buNone/>
            </a:pPr>
            <a:endParaRPr lang="es-ES" dirty="0"/>
          </a:p>
        </p:txBody>
      </p:sp>
      <p:sp>
        <p:nvSpPr>
          <p:cNvPr id="2" name="Rectángulo 1">
            <a:extLst>
              <a:ext uri="{FF2B5EF4-FFF2-40B4-BE49-F238E27FC236}">
                <a16:creationId xmlns:a16="http://schemas.microsoft.com/office/drawing/2014/main" id="{F10922D2-2A4E-4C64-8D5D-E6C3417F68A4}"/>
              </a:ext>
            </a:extLst>
          </p:cNvPr>
          <p:cNvSpPr/>
          <p:nvPr/>
        </p:nvSpPr>
        <p:spPr>
          <a:xfrm>
            <a:off x="9146850" y="2377207"/>
            <a:ext cx="2512715" cy="2677656"/>
          </a:xfrm>
          <a:prstGeom prst="rect">
            <a:avLst/>
          </a:prstGeom>
          <a:noFill/>
        </p:spPr>
        <p:txBody>
          <a:bodyPr wrap="square" lIns="91440" tIns="45720" rIns="91440" bIns="45720">
            <a:spAutoFit/>
          </a:bodyPr>
          <a:lstStyle/>
          <a:p>
            <a:pPr algn="ctr"/>
            <a:r>
              <a:rPr lang="es-ES" sz="2800" dirty="0">
                <a:ln w="0"/>
                <a:effectLst>
                  <a:outerShdw blurRad="38100" dist="19050" dir="2700000" algn="tl" rotWithShape="0">
                    <a:schemeClr val="dk1">
                      <a:alpha val="40000"/>
                    </a:schemeClr>
                  </a:outerShdw>
                </a:effectLst>
                <a:latin typeface="Britannic Bold" panose="020B0903060703020204" pitchFamily="34" charset="0"/>
              </a:rPr>
              <a:t>Maximizar las oportunidades que tiene un hotel de vender habitaciones</a:t>
            </a:r>
            <a:endParaRPr lang="es-ES" sz="2800" b="0" cap="none" spc="0" dirty="0">
              <a:ln w="0"/>
              <a:solidFill>
                <a:schemeClr val="tx1"/>
              </a:solidFill>
              <a:effectLst>
                <a:outerShdw blurRad="38100" dist="19050" dir="2700000" algn="tl" rotWithShape="0">
                  <a:schemeClr val="dk1">
                    <a:alpha val="40000"/>
                  </a:schemeClr>
                </a:outerShdw>
              </a:effectLst>
              <a:latin typeface="Britannic Bold" panose="020B0903060703020204" pitchFamily="34" charset="0"/>
            </a:endParaRPr>
          </a:p>
        </p:txBody>
      </p:sp>
      <p:sp>
        <p:nvSpPr>
          <p:cNvPr id="60" name="Google Shape;713;p27">
            <a:extLst>
              <a:ext uri="{FF2B5EF4-FFF2-40B4-BE49-F238E27FC236}">
                <a16:creationId xmlns:a16="http://schemas.microsoft.com/office/drawing/2014/main" id="{542A0E19-A254-48C0-A2D7-E1D238E97DC3}"/>
              </a:ext>
            </a:extLst>
          </p:cNvPr>
          <p:cNvSpPr/>
          <p:nvPr/>
        </p:nvSpPr>
        <p:spPr>
          <a:xfrm rot="5400000">
            <a:off x="8688479" y="2351848"/>
            <a:ext cx="3437389" cy="2927968"/>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Flecha: a la derecha con bandas 2">
            <a:extLst>
              <a:ext uri="{FF2B5EF4-FFF2-40B4-BE49-F238E27FC236}">
                <a16:creationId xmlns:a16="http://schemas.microsoft.com/office/drawing/2014/main" id="{754D8826-28A1-46C0-AE63-A59B76D120D8}"/>
              </a:ext>
            </a:extLst>
          </p:cNvPr>
          <p:cNvSpPr/>
          <p:nvPr/>
        </p:nvSpPr>
        <p:spPr>
          <a:xfrm>
            <a:off x="4228977" y="3815832"/>
            <a:ext cx="376115" cy="563663"/>
          </a:xfrm>
          <a:prstGeom prst="striped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2" name="Flecha: a la derecha con bandas 61">
            <a:extLst>
              <a:ext uri="{FF2B5EF4-FFF2-40B4-BE49-F238E27FC236}">
                <a16:creationId xmlns:a16="http://schemas.microsoft.com/office/drawing/2014/main" id="{DD881E36-6104-4D06-805D-9FD3C327E600}"/>
              </a:ext>
            </a:extLst>
          </p:cNvPr>
          <p:cNvSpPr/>
          <p:nvPr/>
        </p:nvSpPr>
        <p:spPr>
          <a:xfrm>
            <a:off x="8363172" y="3784550"/>
            <a:ext cx="572085" cy="563663"/>
          </a:xfrm>
          <a:prstGeom prst="striped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DC682094-7C24-433C-B44F-2147E65C5EC3}"/>
              </a:ext>
            </a:extLst>
          </p:cNvPr>
          <p:cNvPicPr>
            <a:picLocks noChangeAspect="1"/>
          </p:cNvPicPr>
          <p:nvPr/>
        </p:nvPicPr>
        <p:blipFill>
          <a:blip r:embed="rId4"/>
          <a:stretch>
            <a:fillRect/>
          </a:stretch>
        </p:blipFill>
        <p:spPr>
          <a:xfrm>
            <a:off x="8996795" y="1863137"/>
            <a:ext cx="2935901" cy="39053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02;p33">
            <a:extLst>
              <a:ext uri="{FF2B5EF4-FFF2-40B4-BE49-F238E27FC236}">
                <a16:creationId xmlns:a16="http://schemas.microsoft.com/office/drawing/2014/main" id="{D728F351-4E88-46BD-A774-F55DDBF44AEF}"/>
              </a:ext>
            </a:extLst>
          </p:cNvPr>
          <p:cNvSpPr txBox="1">
            <a:spLocks/>
          </p:cNvSpPr>
          <p:nvPr/>
        </p:nvSpPr>
        <p:spPr>
          <a:xfrm>
            <a:off x="215068" y="145181"/>
            <a:ext cx="3490658" cy="863971"/>
          </a:xfrm>
          <a:prstGeom prst="rect">
            <a:avLst/>
          </a:prstGeom>
        </p:spPr>
        <p:txBody>
          <a:bodyPr spcFirstLastPara="1" vert="horz" wrap="square" lIns="121900" tIns="121900" rIns="121900" bIns="121900" rtlCol="0" anchor="b" anchorCtr="0">
            <a:noAutofit/>
          </a:bodyPr>
          <a:lstStyle>
            <a:lvl1pPr lvl="0" algn="ctr" defTabSz="914400" rtl="0" eaLnBrk="1" latinLnBrk="0" hangingPunct="1">
              <a:lnSpc>
                <a:spcPct val="90000"/>
              </a:lnSpc>
              <a:spcBef>
                <a:spcPts val="0"/>
              </a:spcBef>
              <a:spcAft>
                <a:spcPts val="0"/>
              </a:spcAft>
              <a:buSzPts val="2400"/>
              <a:buFont typeface="Permanent Marker"/>
              <a:buNone/>
              <a:defRPr sz="3200" kern="1200">
                <a:solidFill>
                  <a:schemeClr val="tx2"/>
                </a:solidFill>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r>
              <a:rPr lang="es-EC" sz="4267" b="1" dirty="0">
                <a:solidFill>
                  <a:schemeClr val="tx1"/>
                </a:solidFill>
                <a:latin typeface="Britannic Bold" panose="020B0903060703020204" pitchFamily="34" charset="0"/>
              </a:rPr>
              <a:t>Focus Group</a:t>
            </a:r>
          </a:p>
        </p:txBody>
      </p:sp>
      <p:cxnSp>
        <p:nvCxnSpPr>
          <p:cNvPr id="5" name="Conector recto 4">
            <a:extLst>
              <a:ext uri="{FF2B5EF4-FFF2-40B4-BE49-F238E27FC236}">
                <a16:creationId xmlns:a16="http://schemas.microsoft.com/office/drawing/2014/main" id="{A73A527B-FB8C-4201-9954-011C68F45AF2}"/>
              </a:ext>
            </a:extLst>
          </p:cNvPr>
          <p:cNvCxnSpPr>
            <a:cxnSpLocks/>
          </p:cNvCxnSpPr>
          <p:nvPr/>
        </p:nvCxnSpPr>
        <p:spPr>
          <a:xfrm>
            <a:off x="3834063" y="1167063"/>
            <a:ext cx="0" cy="4768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2B974F6F-2698-44D7-9907-FE2CA98910EC}"/>
              </a:ext>
            </a:extLst>
          </p:cNvPr>
          <p:cNvCxnSpPr>
            <a:cxnSpLocks/>
          </p:cNvCxnSpPr>
          <p:nvPr/>
        </p:nvCxnSpPr>
        <p:spPr>
          <a:xfrm>
            <a:off x="7724274" y="1167063"/>
            <a:ext cx="0" cy="4768516"/>
          </a:xfrm>
          <a:prstGeom prst="line">
            <a:avLst/>
          </a:prstGeom>
        </p:spPr>
        <p:style>
          <a:lnRef idx="1">
            <a:schemeClr val="accent1"/>
          </a:lnRef>
          <a:fillRef idx="0">
            <a:schemeClr val="accent1"/>
          </a:fillRef>
          <a:effectRef idx="0">
            <a:schemeClr val="accent1"/>
          </a:effectRef>
          <a:fontRef idx="minor">
            <a:schemeClr val="tx1"/>
          </a:fontRef>
        </p:style>
      </p:cxnSp>
      <p:pic>
        <p:nvPicPr>
          <p:cNvPr id="6146" name="Picture 2" descr="Juegos educativos para mejorar las funciones ejecutivas en niños de 3 a 8  años - Ayudarte">
            <a:extLst>
              <a:ext uri="{FF2B5EF4-FFF2-40B4-BE49-F238E27FC236}">
                <a16:creationId xmlns:a16="http://schemas.microsoft.com/office/drawing/2014/main" id="{6E8355B0-8463-40F2-8F42-29AD3A407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947" y="1167063"/>
            <a:ext cx="1802023" cy="16314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B2807348-FCE3-46A2-800F-CA61F0A35F53}"/>
              </a:ext>
            </a:extLst>
          </p:cNvPr>
          <p:cNvPicPr>
            <a:picLocks noChangeAspect="1"/>
          </p:cNvPicPr>
          <p:nvPr/>
        </p:nvPicPr>
        <p:blipFill>
          <a:blip r:embed="rId3"/>
          <a:stretch>
            <a:fillRect/>
          </a:stretch>
        </p:blipFill>
        <p:spPr>
          <a:xfrm>
            <a:off x="4878158" y="1167064"/>
            <a:ext cx="1802022" cy="163148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50" name="Picture 6" descr="Afectación Ilustraciones Stock, Vectores, Y Clipart – (983 Ilustraciones  Stock)">
            <a:extLst>
              <a:ext uri="{FF2B5EF4-FFF2-40B4-BE49-F238E27FC236}">
                <a16:creationId xmlns:a16="http://schemas.microsoft.com/office/drawing/2014/main" id="{D616D5C9-1E80-4A74-BD49-3475B53F2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5926" y="1167064"/>
            <a:ext cx="1631486" cy="16314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27B41D9E-67BA-4C7C-8330-80616BEBA879}"/>
              </a:ext>
            </a:extLst>
          </p:cNvPr>
          <p:cNvSpPr/>
          <p:nvPr/>
        </p:nvSpPr>
        <p:spPr>
          <a:xfrm>
            <a:off x="1142999" y="3429000"/>
            <a:ext cx="1802007" cy="1070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-Tedioso</a:t>
            </a:r>
          </a:p>
          <a:p>
            <a:pPr algn="ctr"/>
            <a:r>
              <a:rPr lang="es-EC" dirty="0">
                <a:solidFill>
                  <a:schemeClr val="tx1"/>
                </a:solidFill>
              </a:rPr>
              <a:t>-Demorado</a:t>
            </a:r>
          </a:p>
          <a:p>
            <a:pPr algn="ctr"/>
            <a:r>
              <a:rPr lang="es-EC" dirty="0">
                <a:solidFill>
                  <a:schemeClr val="tx1"/>
                </a:solidFill>
              </a:rPr>
              <a:t>-Incierto</a:t>
            </a:r>
            <a:endParaRPr lang="en-US" dirty="0">
              <a:solidFill>
                <a:schemeClr val="tx1"/>
              </a:solidFill>
            </a:endParaRPr>
          </a:p>
        </p:txBody>
      </p:sp>
      <p:sp>
        <p:nvSpPr>
          <p:cNvPr id="14" name="Rectángulo 13">
            <a:extLst>
              <a:ext uri="{FF2B5EF4-FFF2-40B4-BE49-F238E27FC236}">
                <a16:creationId xmlns:a16="http://schemas.microsoft.com/office/drawing/2014/main" id="{B7D95A73-7006-4F54-94B7-F888D3C2BCDE}"/>
              </a:ext>
            </a:extLst>
          </p:cNvPr>
          <p:cNvSpPr/>
          <p:nvPr/>
        </p:nvSpPr>
        <p:spPr>
          <a:xfrm>
            <a:off x="1142999" y="5088151"/>
            <a:ext cx="1802017" cy="1070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-Compensan tiempo</a:t>
            </a:r>
          </a:p>
          <a:p>
            <a:pPr algn="ctr"/>
            <a:r>
              <a:rPr lang="es-EC" dirty="0">
                <a:solidFill>
                  <a:schemeClr val="tx1"/>
                </a:solidFill>
              </a:rPr>
              <a:t>-Redes sociales</a:t>
            </a:r>
            <a:endParaRPr lang="en-US" dirty="0">
              <a:solidFill>
                <a:schemeClr val="tx1"/>
              </a:solidFill>
            </a:endParaRPr>
          </a:p>
        </p:txBody>
      </p:sp>
      <p:sp>
        <p:nvSpPr>
          <p:cNvPr id="12" name="Rectángulo 11">
            <a:extLst>
              <a:ext uri="{FF2B5EF4-FFF2-40B4-BE49-F238E27FC236}">
                <a16:creationId xmlns:a16="http://schemas.microsoft.com/office/drawing/2014/main" id="{69AD0DDE-4DB0-42AE-948B-F378EA0581D1}"/>
              </a:ext>
            </a:extLst>
          </p:cNvPr>
          <p:cNvSpPr/>
          <p:nvPr/>
        </p:nvSpPr>
        <p:spPr>
          <a:xfrm>
            <a:off x="650236" y="3214744"/>
            <a:ext cx="985526" cy="523220"/>
          </a:xfrm>
          <a:prstGeom prst="rect">
            <a:avLst/>
          </a:prstGeom>
          <a:noFill/>
        </p:spPr>
        <p:txBody>
          <a:bodyPr wrap="none" lIns="91440" tIns="45720" rIns="91440" bIns="45720">
            <a:spAutoFit/>
          </a:bodyPr>
          <a:lstStyle/>
          <a:p>
            <a:pPr algn="ctr"/>
            <a:r>
              <a:rPr lang="es-ES" sz="2800" b="1" cap="none" spc="0" dirty="0">
                <a:ln w="22225">
                  <a:solidFill>
                    <a:schemeClr val="accent2"/>
                  </a:solidFill>
                  <a:prstDash val="solid"/>
                </a:ln>
                <a:solidFill>
                  <a:schemeClr val="accent2">
                    <a:lumMod val="40000"/>
                    <a:lumOff val="60000"/>
                  </a:schemeClr>
                </a:solidFill>
                <a:effectLst/>
              </a:rPr>
              <a:t>Antes</a:t>
            </a:r>
          </a:p>
        </p:txBody>
      </p:sp>
      <p:sp>
        <p:nvSpPr>
          <p:cNvPr id="16" name="Rectángulo 15">
            <a:extLst>
              <a:ext uri="{FF2B5EF4-FFF2-40B4-BE49-F238E27FC236}">
                <a16:creationId xmlns:a16="http://schemas.microsoft.com/office/drawing/2014/main" id="{2F006197-2A34-44C2-8AC2-519E646E6FA7}"/>
              </a:ext>
            </a:extLst>
          </p:cNvPr>
          <p:cNvSpPr/>
          <p:nvPr/>
        </p:nvSpPr>
        <p:spPr>
          <a:xfrm>
            <a:off x="450342" y="4826541"/>
            <a:ext cx="1385316" cy="523220"/>
          </a:xfrm>
          <a:prstGeom prst="rect">
            <a:avLst/>
          </a:prstGeom>
          <a:noFill/>
        </p:spPr>
        <p:txBody>
          <a:bodyPr wrap="none" lIns="91440" tIns="45720" rIns="91440" bIns="45720">
            <a:spAutoFit/>
          </a:bodyPr>
          <a:lstStyle/>
          <a:p>
            <a:pPr algn="ctr"/>
            <a:r>
              <a:rPr lang="es-ES" sz="2800" b="1" cap="none" spc="0" dirty="0">
                <a:ln w="22225">
                  <a:solidFill>
                    <a:schemeClr val="accent2"/>
                  </a:solidFill>
                  <a:prstDash val="solid"/>
                </a:ln>
                <a:solidFill>
                  <a:schemeClr val="accent2">
                    <a:lumMod val="40000"/>
                    <a:lumOff val="60000"/>
                  </a:schemeClr>
                </a:solidFill>
                <a:effectLst/>
              </a:rPr>
              <a:t>Después</a:t>
            </a:r>
          </a:p>
        </p:txBody>
      </p:sp>
      <p:sp>
        <p:nvSpPr>
          <p:cNvPr id="17" name="Rectángulo 16">
            <a:extLst>
              <a:ext uri="{FF2B5EF4-FFF2-40B4-BE49-F238E27FC236}">
                <a16:creationId xmlns:a16="http://schemas.microsoft.com/office/drawing/2014/main" id="{80D19FE1-3144-4ED4-808D-242575ABAE89}"/>
              </a:ext>
            </a:extLst>
          </p:cNvPr>
          <p:cNvSpPr/>
          <p:nvPr/>
        </p:nvSpPr>
        <p:spPr>
          <a:xfrm>
            <a:off x="4944025" y="3368842"/>
            <a:ext cx="1802007" cy="1070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-Facturación</a:t>
            </a:r>
          </a:p>
          <a:p>
            <a:pPr algn="ctr"/>
            <a:r>
              <a:rPr lang="es-EC" dirty="0">
                <a:solidFill>
                  <a:schemeClr val="tx1"/>
                </a:solidFill>
              </a:rPr>
              <a:t>-Pisos</a:t>
            </a:r>
          </a:p>
          <a:p>
            <a:pPr algn="ctr"/>
            <a:r>
              <a:rPr lang="es-EC" dirty="0">
                <a:solidFill>
                  <a:schemeClr val="tx1"/>
                </a:solidFill>
              </a:rPr>
              <a:t>-Restaurante</a:t>
            </a:r>
            <a:endParaRPr lang="en-US" dirty="0">
              <a:solidFill>
                <a:schemeClr val="tx1"/>
              </a:solidFill>
            </a:endParaRPr>
          </a:p>
        </p:txBody>
      </p:sp>
      <p:sp>
        <p:nvSpPr>
          <p:cNvPr id="18" name="Rectángulo 17">
            <a:extLst>
              <a:ext uri="{FF2B5EF4-FFF2-40B4-BE49-F238E27FC236}">
                <a16:creationId xmlns:a16="http://schemas.microsoft.com/office/drawing/2014/main" id="{879DF5D1-4E7C-4190-B763-B12428AB1D8F}"/>
              </a:ext>
            </a:extLst>
          </p:cNvPr>
          <p:cNvSpPr/>
          <p:nvPr/>
        </p:nvSpPr>
        <p:spPr>
          <a:xfrm>
            <a:off x="4944025" y="4985883"/>
            <a:ext cx="1802007" cy="15753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-Ventas</a:t>
            </a:r>
          </a:p>
          <a:p>
            <a:pPr algn="ctr"/>
            <a:r>
              <a:rPr lang="es-EC" dirty="0">
                <a:solidFill>
                  <a:schemeClr val="tx1"/>
                </a:solidFill>
              </a:rPr>
              <a:t>-Reservas</a:t>
            </a:r>
          </a:p>
          <a:p>
            <a:pPr algn="ctr"/>
            <a:r>
              <a:rPr lang="es-EC" dirty="0">
                <a:solidFill>
                  <a:schemeClr val="tx1"/>
                </a:solidFill>
              </a:rPr>
              <a:t>-Disponibilidad</a:t>
            </a:r>
          </a:p>
          <a:p>
            <a:pPr algn="ctr"/>
            <a:r>
              <a:rPr lang="es-EC" dirty="0">
                <a:solidFill>
                  <a:schemeClr val="tx1"/>
                </a:solidFill>
              </a:rPr>
              <a:t>-Tiempo</a:t>
            </a:r>
          </a:p>
          <a:p>
            <a:pPr algn="ctr"/>
            <a:r>
              <a:rPr lang="es-EC" dirty="0">
                <a:solidFill>
                  <a:schemeClr val="tx1"/>
                </a:solidFill>
              </a:rPr>
              <a:t>-Recursos</a:t>
            </a:r>
            <a:endParaRPr lang="en-US" dirty="0">
              <a:solidFill>
                <a:schemeClr val="tx1"/>
              </a:solidFill>
            </a:endParaRPr>
          </a:p>
        </p:txBody>
      </p:sp>
      <p:sp>
        <p:nvSpPr>
          <p:cNvPr id="19" name="Rectángulo 18">
            <a:extLst>
              <a:ext uri="{FF2B5EF4-FFF2-40B4-BE49-F238E27FC236}">
                <a16:creationId xmlns:a16="http://schemas.microsoft.com/office/drawing/2014/main" id="{C2414714-2E6A-4CE7-A5A4-8F7164D35B89}"/>
              </a:ext>
            </a:extLst>
          </p:cNvPr>
          <p:cNvSpPr/>
          <p:nvPr/>
        </p:nvSpPr>
        <p:spPr>
          <a:xfrm>
            <a:off x="4316316" y="3083169"/>
            <a:ext cx="1433790" cy="523220"/>
          </a:xfrm>
          <a:prstGeom prst="rect">
            <a:avLst/>
          </a:prstGeom>
          <a:noFill/>
        </p:spPr>
        <p:txBody>
          <a:bodyPr wrap="none" lIns="91440" tIns="45720" rIns="91440" bIns="45720">
            <a:spAutoFit/>
          </a:bodyPr>
          <a:lstStyle/>
          <a:p>
            <a:pPr algn="ctr"/>
            <a:r>
              <a:rPr lang="es-ES" sz="2800" b="1" cap="none" spc="0" dirty="0">
                <a:ln w="22225">
                  <a:solidFill>
                    <a:schemeClr val="accent2"/>
                  </a:solidFill>
                  <a:prstDash val="solid"/>
                </a:ln>
                <a:solidFill>
                  <a:schemeClr val="accent2">
                    <a:lumMod val="40000"/>
                    <a:lumOff val="60000"/>
                  </a:schemeClr>
                </a:solidFill>
                <a:effectLst/>
              </a:rPr>
              <a:t>Negativo</a:t>
            </a:r>
          </a:p>
        </p:txBody>
      </p:sp>
      <p:sp>
        <p:nvSpPr>
          <p:cNvPr id="20" name="Rectángulo 19">
            <a:extLst>
              <a:ext uri="{FF2B5EF4-FFF2-40B4-BE49-F238E27FC236}">
                <a16:creationId xmlns:a16="http://schemas.microsoft.com/office/drawing/2014/main" id="{96D90A27-EDF8-439D-BC44-D6A6B979FD8E}"/>
              </a:ext>
            </a:extLst>
          </p:cNvPr>
          <p:cNvSpPr/>
          <p:nvPr/>
        </p:nvSpPr>
        <p:spPr>
          <a:xfrm>
            <a:off x="4448470" y="4670003"/>
            <a:ext cx="1285737" cy="523220"/>
          </a:xfrm>
          <a:prstGeom prst="rect">
            <a:avLst/>
          </a:prstGeom>
          <a:noFill/>
        </p:spPr>
        <p:txBody>
          <a:bodyPr wrap="none" lIns="91440" tIns="45720" rIns="91440" bIns="45720">
            <a:spAutoFit/>
          </a:bodyPr>
          <a:lstStyle/>
          <a:p>
            <a:pPr algn="ctr"/>
            <a:r>
              <a:rPr lang="es-ES" sz="2800" b="1" cap="none" spc="0" dirty="0">
                <a:ln w="22225">
                  <a:solidFill>
                    <a:schemeClr val="accent2"/>
                  </a:solidFill>
                  <a:prstDash val="solid"/>
                </a:ln>
                <a:solidFill>
                  <a:schemeClr val="accent2">
                    <a:lumMod val="40000"/>
                    <a:lumOff val="60000"/>
                  </a:schemeClr>
                </a:solidFill>
                <a:effectLst/>
              </a:rPr>
              <a:t>Positivo</a:t>
            </a:r>
          </a:p>
        </p:txBody>
      </p:sp>
      <p:sp>
        <p:nvSpPr>
          <p:cNvPr id="21" name="Rectángulo 20">
            <a:extLst>
              <a:ext uri="{FF2B5EF4-FFF2-40B4-BE49-F238E27FC236}">
                <a16:creationId xmlns:a16="http://schemas.microsoft.com/office/drawing/2014/main" id="{B37B123C-1A16-4105-BF6D-B16ACD12E209}"/>
              </a:ext>
            </a:extLst>
          </p:cNvPr>
          <p:cNvSpPr/>
          <p:nvPr/>
        </p:nvSpPr>
        <p:spPr>
          <a:xfrm>
            <a:off x="8818886" y="3060160"/>
            <a:ext cx="1802007" cy="1070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-Manipulación</a:t>
            </a:r>
          </a:p>
          <a:p>
            <a:pPr algn="ctr"/>
            <a:r>
              <a:rPr lang="es-EC" dirty="0">
                <a:solidFill>
                  <a:schemeClr val="tx1"/>
                </a:solidFill>
              </a:rPr>
              <a:t>-Dificultad</a:t>
            </a:r>
          </a:p>
          <a:p>
            <a:pPr algn="ctr"/>
            <a:r>
              <a:rPr lang="es-EC" dirty="0">
                <a:solidFill>
                  <a:schemeClr val="tx1"/>
                </a:solidFill>
              </a:rPr>
              <a:t>-Complejidad</a:t>
            </a:r>
            <a:endParaRPr lang="en-US" dirty="0">
              <a:solidFill>
                <a:schemeClr val="tx1"/>
              </a:solidFill>
            </a:endParaRPr>
          </a:p>
        </p:txBody>
      </p:sp>
      <p:sp>
        <p:nvSpPr>
          <p:cNvPr id="22" name="Rectángulo 21">
            <a:extLst>
              <a:ext uri="{FF2B5EF4-FFF2-40B4-BE49-F238E27FC236}">
                <a16:creationId xmlns:a16="http://schemas.microsoft.com/office/drawing/2014/main" id="{89D5E542-3CAF-431D-8182-7AA7E7DEFF2A}"/>
              </a:ext>
            </a:extLst>
          </p:cNvPr>
          <p:cNvSpPr/>
          <p:nvPr/>
        </p:nvSpPr>
        <p:spPr>
          <a:xfrm>
            <a:off x="8834235" y="4390677"/>
            <a:ext cx="1802007" cy="18809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-Facilidad</a:t>
            </a:r>
          </a:p>
          <a:p>
            <a:pPr algn="ctr"/>
            <a:r>
              <a:rPr lang="es-EC" dirty="0">
                <a:solidFill>
                  <a:schemeClr val="tx1"/>
                </a:solidFill>
              </a:rPr>
              <a:t>-Practico</a:t>
            </a:r>
          </a:p>
          <a:p>
            <a:pPr algn="ctr"/>
            <a:r>
              <a:rPr lang="es-EC" dirty="0">
                <a:solidFill>
                  <a:schemeClr val="tx1"/>
                </a:solidFill>
              </a:rPr>
              <a:t>-Soporte</a:t>
            </a:r>
          </a:p>
          <a:p>
            <a:pPr algn="ctr"/>
            <a:r>
              <a:rPr lang="es-EC" dirty="0">
                <a:solidFill>
                  <a:schemeClr val="tx1"/>
                </a:solidFill>
              </a:rPr>
              <a:t>-Capacitación</a:t>
            </a:r>
          </a:p>
          <a:p>
            <a:pPr algn="ctr"/>
            <a:r>
              <a:rPr lang="es-EC" dirty="0">
                <a:solidFill>
                  <a:schemeClr val="tx1"/>
                </a:solidFill>
              </a:rPr>
              <a:t>-Personalización</a:t>
            </a:r>
          </a:p>
          <a:p>
            <a:pPr algn="ctr"/>
            <a:r>
              <a:rPr lang="es-EC" dirty="0">
                <a:solidFill>
                  <a:schemeClr val="tx1"/>
                </a:solidFill>
              </a:rPr>
              <a:t>-Comunicación</a:t>
            </a:r>
            <a:endParaRPr lang="en-US" dirty="0">
              <a:solidFill>
                <a:schemeClr val="tx1"/>
              </a:solidFill>
            </a:endParaRPr>
          </a:p>
        </p:txBody>
      </p:sp>
      <p:sp>
        <p:nvSpPr>
          <p:cNvPr id="23" name="Rectángulo 22">
            <a:extLst>
              <a:ext uri="{FF2B5EF4-FFF2-40B4-BE49-F238E27FC236}">
                <a16:creationId xmlns:a16="http://schemas.microsoft.com/office/drawing/2014/main" id="{192FA636-D768-4FE1-8989-62484B1EDDA9}"/>
              </a:ext>
            </a:extLst>
          </p:cNvPr>
          <p:cNvSpPr/>
          <p:nvPr/>
        </p:nvSpPr>
        <p:spPr>
          <a:xfrm>
            <a:off x="8025539" y="2767291"/>
            <a:ext cx="2159053" cy="523220"/>
          </a:xfrm>
          <a:prstGeom prst="rect">
            <a:avLst/>
          </a:prstGeom>
          <a:noFill/>
        </p:spPr>
        <p:txBody>
          <a:bodyPr wrap="none" lIns="91440" tIns="45720" rIns="91440" bIns="45720">
            <a:spAutoFit/>
          </a:bodyPr>
          <a:lstStyle/>
          <a:p>
            <a:pPr algn="ctr"/>
            <a:r>
              <a:rPr lang="es-ES" sz="2800" b="1" dirty="0">
                <a:ln w="22225">
                  <a:solidFill>
                    <a:schemeClr val="accent2"/>
                  </a:solidFill>
                  <a:prstDash val="solid"/>
                </a:ln>
                <a:solidFill>
                  <a:schemeClr val="accent2">
                    <a:lumMod val="40000"/>
                    <a:lumOff val="60000"/>
                  </a:schemeClr>
                </a:solidFill>
              </a:rPr>
              <a:t>Pensamientos</a:t>
            </a:r>
            <a:endParaRPr lang="es-ES" sz="2800" b="1" cap="none" spc="0" dirty="0">
              <a:ln w="22225">
                <a:solidFill>
                  <a:schemeClr val="accent2"/>
                </a:solidFill>
                <a:prstDash val="solid"/>
              </a:ln>
              <a:solidFill>
                <a:schemeClr val="accent2">
                  <a:lumMod val="40000"/>
                  <a:lumOff val="60000"/>
                </a:schemeClr>
              </a:solidFill>
              <a:effectLst/>
            </a:endParaRPr>
          </a:p>
        </p:txBody>
      </p:sp>
      <p:sp>
        <p:nvSpPr>
          <p:cNvPr id="24" name="Rectángulo 23">
            <a:extLst>
              <a:ext uri="{FF2B5EF4-FFF2-40B4-BE49-F238E27FC236}">
                <a16:creationId xmlns:a16="http://schemas.microsoft.com/office/drawing/2014/main" id="{AD4B3B93-1CFF-4D36-9ACE-BD3B17C8E26A}"/>
              </a:ext>
            </a:extLst>
          </p:cNvPr>
          <p:cNvSpPr/>
          <p:nvPr/>
        </p:nvSpPr>
        <p:spPr>
          <a:xfrm>
            <a:off x="8220248" y="4130456"/>
            <a:ext cx="1441421" cy="523220"/>
          </a:xfrm>
          <a:prstGeom prst="rect">
            <a:avLst/>
          </a:prstGeom>
          <a:noFill/>
        </p:spPr>
        <p:txBody>
          <a:bodyPr wrap="none" lIns="91440" tIns="45720" rIns="91440" bIns="45720">
            <a:spAutoFit/>
          </a:bodyPr>
          <a:lstStyle/>
          <a:p>
            <a:pPr algn="ctr"/>
            <a:r>
              <a:rPr lang="es-ES" sz="2800" b="1" cap="none" spc="0" dirty="0">
                <a:ln w="22225">
                  <a:solidFill>
                    <a:schemeClr val="accent2"/>
                  </a:solidFill>
                  <a:prstDash val="solid"/>
                </a:ln>
                <a:solidFill>
                  <a:schemeClr val="accent2">
                    <a:lumMod val="40000"/>
                    <a:lumOff val="60000"/>
                  </a:schemeClr>
                </a:solidFill>
                <a:effectLst/>
              </a:rPr>
              <a:t>Acciones</a:t>
            </a:r>
          </a:p>
        </p:txBody>
      </p:sp>
    </p:spTree>
    <p:extLst>
      <p:ext uri="{BB962C8B-B14F-4D97-AF65-F5344CB8AC3E}">
        <p14:creationId xmlns:p14="http://schemas.microsoft.com/office/powerpoint/2010/main" val="3863922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2D215A-7D9D-4B71-81A1-3220FCFE316C}"/>
              </a:ext>
            </a:extLst>
          </p:cNvPr>
          <p:cNvSpPr>
            <a:spLocks noGrp="1"/>
          </p:cNvSpPr>
          <p:nvPr>
            <p:ph type="title"/>
          </p:nvPr>
        </p:nvSpPr>
        <p:spPr>
          <a:xfrm>
            <a:off x="7762290" y="1857312"/>
            <a:ext cx="3024000" cy="432000"/>
          </a:xfrm>
        </p:spPr>
        <p:txBody>
          <a:bodyPr rtlCol="0"/>
          <a:lstStyle/>
          <a:p>
            <a:pPr algn="ctr" rtl="0"/>
            <a:r>
              <a:rPr lang="es-ES" dirty="0">
                <a:latin typeface="Britannic Bold" panose="020B0903060703020204" pitchFamily="34" charset="0"/>
              </a:rPr>
              <a:t>PROPUESTA</a:t>
            </a:r>
          </a:p>
        </p:txBody>
      </p:sp>
      <p:cxnSp>
        <p:nvCxnSpPr>
          <p:cNvPr id="79" name="Conector recto 78" descr="Primera línea divisoria de la diapositiva">
            <a:extLst>
              <a:ext uri="{FF2B5EF4-FFF2-40B4-BE49-F238E27FC236}">
                <a16:creationId xmlns:a16="http://schemas.microsoft.com/office/drawing/2014/main" id="{9A78A0D0-CF23-497E-A110-B0666F32E559}"/>
              </a:ext>
              <a:ext uri="{C183D7F6-B498-43B3-948B-1728B52AA6E4}">
                <adec:decorative xmlns:adec="http://schemas.microsoft.com/office/drawing/2017/decorative" val="1"/>
              </a:ext>
            </a:extLst>
          </p:cNvPr>
          <p:cNvCxnSpPr>
            <a:cxnSpLocks/>
          </p:cNvCxnSpPr>
          <p:nvPr/>
        </p:nvCxnSpPr>
        <p:spPr>
          <a:xfrm flipH="1">
            <a:off x="8768283" y="2616579"/>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Conector recto 79" descr="Segunda línea divisoria de la diapositiva">
            <a:extLst>
              <a:ext uri="{FF2B5EF4-FFF2-40B4-BE49-F238E27FC236}">
                <a16:creationId xmlns:a16="http://schemas.microsoft.com/office/drawing/2014/main" id="{71E28D1F-12FD-4E24-882A-D2517290382F}"/>
              </a:ext>
              <a:ext uri="{C183D7F6-B498-43B3-948B-1728B52AA6E4}">
                <adec:decorative xmlns:adec="http://schemas.microsoft.com/office/drawing/2017/decorative" val="1"/>
              </a:ext>
            </a:extLst>
          </p:cNvPr>
          <p:cNvCxnSpPr>
            <a:cxnSpLocks/>
          </p:cNvCxnSpPr>
          <p:nvPr/>
        </p:nvCxnSpPr>
        <p:spPr>
          <a:xfrm flipH="1">
            <a:off x="8768283" y="4109914"/>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Marcador de número de diapositiva 2">
            <a:extLst>
              <a:ext uri="{FF2B5EF4-FFF2-40B4-BE49-F238E27FC236}">
                <a16:creationId xmlns:a16="http://schemas.microsoft.com/office/drawing/2014/main" id="{B2A7A116-BC28-4E39-B586-25212F9948F2}"/>
              </a:ext>
            </a:extLst>
          </p:cNvPr>
          <p:cNvSpPr>
            <a:spLocks noGrp="1"/>
          </p:cNvSpPr>
          <p:nvPr>
            <p:ph type="sldNum" sz="quarter" idx="26"/>
          </p:nvPr>
        </p:nvSpPr>
        <p:spPr/>
        <p:txBody>
          <a:bodyPr rtlCol="0"/>
          <a:lstStyle/>
          <a:p>
            <a:pPr rtl="0"/>
            <a:fld id="{19B51A1E-902D-48AF-9020-955120F399B6}" type="slidenum">
              <a:rPr lang="es-ES" smtClean="0"/>
              <a:pPr rtl="0"/>
              <a:t>14</a:t>
            </a:fld>
            <a:endParaRPr lang="es-ES"/>
          </a:p>
        </p:txBody>
      </p:sp>
      <p:sp>
        <p:nvSpPr>
          <p:cNvPr id="12" name="Marcador de texto 11">
            <a:extLst>
              <a:ext uri="{FF2B5EF4-FFF2-40B4-BE49-F238E27FC236}">
                <a16:creationId xmlns:a16="http://schemas.microsoft.com/office/drawing/2014/main" id="{72C40DBA-6E13-4826-A585-9CF6F464FB90}"/>
              </a:ext>
            </a:extLst>
          </p:cNvPr>
          <p:cNvSpPr>
            <a:spLocks noGrp="1"/>
          </p:cNvSpPr>
          <p:nvPr>
            <p:ph type="body" sz="quarter" idx="21"/>
          </p:nvPr>
        </p:nvSpPr>
        <p:spPr>
          <a:xfrm>
            <a:off x="6620212" y="3023379"/>
            <a:ext cx="5308157" cy="1086535"/>
          </a:xfrm>
        </p:spPr>
        <p:txBody>
          <a:bodyPr/>
          <a:lstStyle/>
          <a:p>
            <a:pPr algn="ctr"/>
            <a:r>
              <a:rPr lang="es-EC" sz="2000" dirty="0">
                <a:solidFill>
                  <a:schemeClr val="tx1">
                    <a:lumMod val="65000"/>
                    <a:lumOff val="35000"/>
                  </a:schemeClr>
                </a:solidFill>
                <a:effectLst/>
                <a:latin typeface="Britannic Bold" panose="020B0903060703020204" pitchFamily="34" charset="0"/>
                <a:ea typeface="Arial" panose="020B0604020202020204" pitchFamily="34" charset="0"/>
                <a:cs typeface="Calibri" panose="020F0502020204030204" pitchFamily="34" charset="0"/>
              </a:rPr>
              <a:t>Plan de capacitación sobre la implementación tecnológica como método de eficiencia administrativa en el sector hotelero de 3 y 4 estrellas de Santo Domingo de los Tsáchilas</a:t>
            </a:r>
            <a:r>
              <a:rPr lang="es-EC" sz="1800" dirty="0">
                <a:solidFill>
                  <a:schemeClr val="accent2">
                    <a:lumMod val="50000"/>
                  </a:schemeClr>
                </a:solidFill>
                <a:effectLst/>
                <a:latin typeface="Britannic Bold" panose="020B0903060703020204" pitchFamily="34" charset="0"/>
                <a:ea typeface="Arial" panose="020B0604020202020204" pitchFamily="34" charset="0"/>
                <a:cs typeface="Calibri" panose="020F0502020204030204" pitchFamily="34" charset="0"/>
              </a:rPr>
              <a:t>.</a:t>
            </a:r>
            <a:endParaRPr lang="en-US" sz="1800" dirty="0">
              <a:solidFill>
                <a:schemeClr val="accent2">
                  <a:lumMod val="50000"/>
                </a:schemeClr>
              </a:solidFill>
              <a:effectLst/>
              <a:latin typeface="Britannic Bold" panose="020B0903060703020204" pitchFamily="34" charset="0"/>
              <a:ea typeface="Arial" panose="020B0604020202020204" pitchFamily="34" charset="0"/>
              <a:cs typeface="Arial" panose="020B0604020202020204" pitchFamily="34" charset="0"/>
            </a:endParaRPr>
          </a:p>
          <a:p>
            <a:pPr algn="ctr"/>
            <a:endParaRPr lang="en-US" dirty="0"/>
          </a:p>
        </p:txBody>
      </p:sp>
      <p:pic>
        <p:nvPicPr>
          <p:cNvPr id="24" name="Imagen 23">
            <a:extLst>
              <a:ext uri="{FF2B5EF4-FFF2-40B4-BE49-F238E27FC236}">
                <a16:creationId xmlns:a16="http://schemas.microsoft.com/office/drawing/2014/main" id="{5D12D4CB-2927-4CFE-8BD8-70D0750BEDE6}"/>
              </a:ext>
            </a:extLst>
          </p:cNvPr>
          <p:cNvPicPr>
            <a:picLocks noChangeAspect="1"/>
          </p:cNvPicPr>
          <p:nvPr/>
        </p:nvPicPr>
        <p:blipFill>
          <a:blip r:embed="rId3"/>
          <a:stretch>
            <a:fillRect/>
          </a:stretch>
        </p:blipFill>
        <p:spPr>
          <a:xfrm>
            <a:off x="101600" y="56447"/>
            <a:ext cx="6208889" cy="6716882"/>
          </a:xfrm>
          <a:prstGeom prst="rect">
            <a:avLst/>
          </a:prstGeom>
        </p:spPr>
      </p:pic>
      <p:cxnSp>
        <p:nvCxnSpPr>
          <p:cNvPr id="26" name="Conector recto 25">
            <a:extLst>
              <a:ext uri="{FF2B5EF4-FFF2-40B4-BE49-F238E27FC236}">
                <a16:creationId xmlns:a16="http://schemas.microsoft.com/office/drawing/2014/main" id="{25B09440-C5E3-4C94-9172-FF7DCD26842E}"/>
              </a:ext>
            </a:extLst>
          </p:cNvPr>
          <p:cNvCxnSpPr/>
          <p:nvPr/>
        </p:nvCxnSpPr>
        <p:spPr>
          <a:xfrm>
            <a:off x="3770489" y="259644"/>
            <a:ext cx="219004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7" name="Conector recto 36">
            <a:extLst>
              <a:ext uri="{FF2B5EF4-FFF2-40B4-BE49-F238E27FC236}">
                <a16:creationId xmlns:a16="http://schemas.microsoft.com/office/drawing/2014/main" id="{275AF5D9-775A-49D7-AA3E-3DD29DE0A938}"/>
              </a:ext>
            </a:extLst>
          </p:cNvPr>
          <p:cNvCxnSpPr/>
          <p:nvPr/>
        </p:nvCxnSpPr>
        <p:spPr>
          <a:xfrm>
            <a:off x="355600" y="6587190"/>
            <a:ext cx="219004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8" name="Conector recto 37">
            <a:extLst>
              <a:ext uri="{FF2B5EF4-FFF2-40B4-BE49-F238E27FC236}">
                <a16:creationId xmlns:a16="http://schemas.microsoft.com/office/drawing/2014/main" id="{916CEC1B-2555-4D99-8C11-4D753CAF8175}"/>
              </a:ext>
            </a:extLst>
          </p:cNvPr>
          <p:cNvCxnSpPr>
            <a:cxnSpLocks/>
          </p:cNvCxnSpPr>
          <p:nvPr/>
        </p:nvCxnSpPr>
        <p:spPr>
          <a:xfrm flipV="1">
            <a:off x="355600" y="5000978"/>
            <a:ext cx="0" cy="158621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0" name="Conector recto 39">
            <a:extLst>
              <a:ext uri="{FF2B5EF4-FFF2-40B4-BE49-F238E27FC236}">
                <a16:creationId xmlns:a16="http://schemas.microsoft.com/office/drawing/2014/main" id="{2A3FF2E7-F713-450D-AF6E-299DC0C345E1}"/>
              </a:ext>
            </a:extLst>
          </p:cNvPr>
          <p:cNvCxnSpPr>
            <a:cxnSpLocks/>
          </p:cNvCxnSpPr>
          <p:nvPr/>
        </p:nvCxnSpPr>
        <p:spPr>
          <a:xfrm flipV="1">
            <a:off x="5960533" y="259644"/>
            <a:ext cx="0" cy="158621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20865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EC0AAA30-E5C9-4CB2-BD0A-E452499C39BD}"/>
              </a:ext>
            </a:extLst>
          </p:cNvPr>
          <p:cNvSpPr>
            <a:spLocks noGrp="1"/>
          </p:cNvSpPr>
          <p:nvPr>
            <p:ph type="title"/>
          </p:nvPr>
        </p:nvSpPr>
        <p:spPr>
          <a:xfrm>
            <a:off x="432000" y="432000"/>
            <a:ext cx="2830489" cy="432000"/>
          </a:xfrm>
        </p:spPr>
        <p:txBody>
          <a:bodyPr/>
          <a:lstStyle/>
          <a:p>
            <a:r>
              <a:rPr lang="es-EC" dirty="0">
                <a:latin typeface="Britannic Bold" panose="020B0903060703020204" pitchFamily="34" charset="0"/>
              </a:rPr>
              <a:t>Antecedentes</a:t>
            </a:r>
            <a:endParaRPr lang="en-US" dirty="0">
              <a:latin typeface="Britannic Bold" panose="020B0903060703020204" pitchFamily="34" charset="0"/>
            </a:endParaRPr>
          </a:p>
        </p:txBody>
      </p:sp>
      <p:sp>
        <p:nvSpPr>
          <p:cNvPr id="10" name="Marcador de número de diapositiva 9">
            <a:extLst>
              <a:ext uri="{FF2B5EF4-FFF2-40B4-BE49-F238E27FC236}">
                <a16:creationId xmlns:a16="http://schemas.microsoft.com/office/drawing/2014/main" id="{A15D5A77-6E3C-4FFE-994F-4369FCBAB668}"/>
              </a:ext>
            </a:extLst>
          </p:cNvPr>
          <p:cNvSpPr>
            <a:spLocks noGrp="1"/>
          </p:cNvSpPr>
          <p:nvPr>
            <p:ph type="sldNum" sz="quarter" idx="11"/>
          </p:nvPr>
        </p:nvSpPr>
        <p:spPr/>
        <p:txBody>
          <a:bodyPr/>
          <a:lstStyle/>
          <a:p>
            <a:pPr rtl="0"/>
            <a:fld id="{19B51A1E-902D-48AF-9020-955120F399B6}" type="slidenum">
              <a:rPr lang="es-ES" noProof="0" smtClean="0"/>
              <a:pPr rtl="0"/>
              <a:t>15</a:t>
            </a:fld>
            <a:endParaRPr lang="es-ES" noProof="0"/>
          </a:p>
        </p:txBody>
      </p:sp>
      <p:graphicFrame>
        <p:nvGraphicFramePr>
          <p:cNvPr id="13" name="Tabla 12">
            <a:extLst>
              <a:ext uri="{FF2B5EF4-FFF2-40B4-BE49-F238E27FC236}">
                <a16:creationId xmlns:a16="http://schemas.microsoft.com/office/drawing/2014/main" id="{1A48A0E7-7890-4FC5-AC32-C2FEAFCFE8DB}"/>
              </a:ext>
            </a:extLst>
          </p:cNvPr>
          <p:cNvGraphicFramePr>
            <a:graphicFrameLocks noGrp="1"/>
          </p:cNvGraphicFramePr>
          <p:nvPr>
            <p:extLst>
              <p:ext uri="{D42A27DB-BD31-4B8C-83A1-F6EECF244321}">
                <p14:modId xmlns:p14="http://schemas.microsoft.com/office/powerpoint/2010/main" val="715417862"/>
              </p:ext>
            </p:extLst>
          </p:nvPr>
        </p:nvGraphicFramePr>
        <p:xfrm>
          <a:off x="3620670" y="1501068"/>
          <a:ext cx="4645860" cy="4083882"/>
        </p:xfrm>
        <a:graphic>
          <a:graphicData uri="http://schemas.openxmlformats.org/drawingml/2006/table">
            <a:tbl>
              <a:tblPr firstRow="1" firstCol="1" bandRow="1">
                <a:tableStyleId>{3B4B98B0-60AC-42C2-AFA5-B58CD77FA1E5}</a:tableStyleId>
              </a:tblPr>
              <a:tblGrid>
                <a:gridCol w="4645860">
                  <a:extLst>
                    <a:ext uri="{9D8B030D-6E8A-4147-A177-3AD203B41FA5}">
                      <a16:colId xmlns:a16="http://schemas.microsoft.com/office/drawing/2014/main" val="2373343187"/>
                    </a:ext>
                  </a:extLst>
                </a:gridCol>
              </a:tblGrid>
              <a:tr h="190500">
                <a:tc>
                  <a:txBody>
                    <a:bodyPr/>
                    <a:lstStyle/>
                    <a:p>
                      <a:pPr algn="ctr">
                        <a:lnSpc>
                          <a:spcPct val="200000"/>
                        </a:lnSpc>
                      </a:pPr>
                      <a:r>
                        <a:rPr lang="es-EC" sz="1100" dirty="0">
                          <a:effectLst/>
                        </a:rPr>
                        <a:t>TEMAS DE INTERÉS A TRATAR</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116829887"/>
                  </a:ext>
                </a:extLst>
              </a:tr>
              <a:tr h="190500">
                <a:tc>
                  <a:txBody>
                    <a:bodyPr/>
                    <a:lstStyle/>
                    <a:p>
                      <a:pPr algn="ctr">
                        <a:lnSpc>
                          <a:spcPct val="200000"/>
                        </a:lnSpc>
                      </a:pPr>
                      <a:r>
                        <a:rPr lang="es-EC" sz="1100" b="0">
                          <a:effectLst/>
                        </a:rPr>
                        <a:t>Ventas y facturación</a:t>
                      </a:r>
                      <a:endParaRPr lang="en-US" sz="1100" b="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814483439"/>
                  </a:ext>
                </a:extLst>
              </a:tr>
              <a:tr h="190500">
                <a:tc>
                  <a:txBody>
                    <a:bodyPr/>
                    <a:lstStyle/>
                    <a:p>
                      <a:pPr algn="ctr">
                        <a:lnSpc>
                          <a:spcPct val="200000"/>
                        </a:lnSpc>
                      </a:pPr>
                      <a:r>
                        <a:rPr lang="es-EC" sz="1100" b="0" dirty="0">
                          <a:effectLst/>
                        </a:rPr>
                        <a:t>Mejor manejo para las ventas</a:t>
                      </a:r>
                      <a:endParaRPr lang="en-US" sz="1100" b="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594568676"/>
                  </a:ext>
                </a:extLst>
              </a:tr>
              <a:tr h="190500">
                <a:tc>
                  <a:txBody>
                    <a:bodyPr/>
                    <a:lstStyle/>
                    <a:p>
                      <a:pPr algn="ctr">
                        <a:lnSpc>
                          <a:spcPct val="200000"/>
                        </a:lnSpc>
                      </a:pPr>
                      <a:r>
                        <a:rPr lang="es-EC" sz="1100" b="0" dirty="0">
                          <a:effectLst/>
                        </a:rPr>
                        <a:t>Manejo de las personas que ingresan a las habitaciones </a:t>
                      </a:r>
                      <a:endParaRPr lang="en-US" sz="1100" b="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504628815"/>
                  </a:ext>
                </a:extLst>
              </a:tr>
              <a:tr h="190500">
                <a:tc>
                  <a:txBody>
                    <a:bodyPr/>
                    <a:lstStyle/>
                    <a:p>
                      <a:pPr algn="ctr">
                        <a:lnSpc>
                          <a:spcPct val="200000"/>
                        </a:lnSpc>
                      </a:pPr>
                      <a:r>
                        <a:rPr lang="es-EC" sz="1100" b="0">
                          <a:effectLst/>
                        </a:rPr>
                        <a:t>Proyección de ventas, software que aborde todo</a:t>
                      </a:r>
                      <a:endParaRPr lang="en-US" sz="1100" b="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80096194"/>
                  </a:ext>
                </a:extLst>
              </a:tr>
              <a:tr h="190500">
                <a:tc>
                  <a:txBody>
                    <a:bodyPr/>
                    <a:lstStyle/>
                    <a:p>
                      <a:pPr algn="ctr">
                        <a:lnSpc>
                          <a:spcPct val="200000"/>
                        </a:lnSpc>
                      </a:pPr>
                      <a:r>
                        <a:rPr lang="es-EC" sz="1100" b="0" dirty="0">
                          <a:effectLst/>
                        </a:rPr>
                        <a:t>Ayuda en las ventas adicionales que se haga para conocer un solo valor a cobrar</a:t>
                      </a:r>
                      <a:endParaRPr lang="en-US" sz="1100" b="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28704486"/>
                  </a:ext>
                </a:extLst>
              </a:tr>
              <a:tr h="190500">
                <a:tc>
                  <a:txBody>
                    <a:bodyPr/>
                    <a:lstStyle/>
                    <a:p>
                      <a:pPr algn="ctr">
                        <a:lnSpc>
                          <a:spcPct val="200000"/>
                        </a:lnSpc>
                      </a:pPr>
                      <a:r>
                        <a:rPr lang="es-EC" sz="1100" b="0" dirty="0">
                          <a:effectLst/>
                        </a:rPr>
                        <a:t>Manejo de compras, inventarios, habitaciones, estadísticas de frecuencia de hospedaje</a:t>
                      </a:r>
                      <a:endParaRPr lang="en-US" sz="1100" b="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83794044"/>
                  </a:ext>
                </a:extLst>
              </a:tr>
              <a:tr h="190500">
                <a:tc>
                  <a:txBody>
                    <a:bodyPr/>
                    <a:lstStyle/>
                    <a:p>
                      <a:pPr algn="ctr">
                        <a:lnSpc>
                          <a:spcPct val="200000"/>
                        </a:lnSpc>
                      </a:pPr>
                      <a:r>
                        <a:rPr lang="es-EC" sz="1100" b="0">
                          <a:effectLst/>
                        </a:rPr>
                        <a:t>Facturación, comandas, gestión hotelera</a:t>
                      </a:r>
                      <a:endParaRPr lang="en-US" sz="1100" b="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03020885"/>
                  </a:ext>
                </a:extLst>
              </a:tr>
              <a:tr h="190500">
                <a:tc>
                  <a:txBody>
                    <a:bodyPr/>
                    <a:lstStyle/>
                    <a:p>
                      <a:pPr algn="ctr">
                        <a:lnSpc>
                          <a:spcPct val="200000"/>
                        </a:lnSpc>
                      </a:pPr>
                      <a:r>
                        <a:rPr lang="es-EC" sz="1100" b="0" dirty="0">
                          <a:effectLst/>
                        </a:rPr>
                        <a:t>Lista control de limpieza, limpieza de áreas, registro de pagos</a:t>
                      </a:r>
                      <a:endParaRPr lang="en-US" sz="1100" b="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36615013"/>
                  </a:ext>
                </a:extLst>
              </a:tr>
              <a:tr h="190500">
                <a:tc>
                  <a:txBody>
                    <a:bodyPr/>
                    <a:lstStyle/>
                    <a:p>
                      <a:pPr algn="ctr">
                        <a:lnSpc>
                          <a:spcPct val="200000"/>
                        </a:lnSpc>
                      </a:pPr>
                      <a:r>
                        <a:rPr lang="es-EC" sz="1100" b="0">
                          <a:effectLst/>
                        </a:rPr>
                        <a:t>Motor de reservas que la reserva pueda facilitar los procesos del cliente</a:t>
                      </a:r>
                      <a:endParaRPr lang="en-US" sz="1100" b="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830733213"/>
                  </a:ext>
                </a:extLst>
              </a:tr>
              <a:tr h="190500">
                <a:tc>
                  <a:txBody>
                    <a:bodyPr/>
                    <a:lstStyle/>
                    <a:p>
                      <a:pPr algn="ctr">
                        <a:lnSpc>
                          <a:spcPct val="200000"/>
                        </a:lnSpc>
                      </a:pPr>
                      <a:r>
                        <a:rPr lang="es-EC" sz="1100" b="0">
                          <a:effectLst/>
                        </a:rPr>
                        <a:t>En lo publicitario</a:t>
                      </a:r>
                      <a:endParaRPr lang="en-US" sz="1100" b="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8954946"/>
                  </a:ext>
                </a:extLst>
              </a:tr>
              <a:tr h="190500">
                <a:tc>
                  <a:txBody>
                    <a:bodyPr/>
                    <a:lstStyle/>
                    <a:p>
                      <a:pPr algn="ctr">
                        <a:lnSpc>
                          <a:spcPct val="200000"/>
                        </a:lnSpc>
                      </a:pPr>
                      <a:r>
                        <a:rPr lang="es-EC" sz="1100" b="0">
                          <a:effectLst/>
                        </a:rPr>
                        <a:t>Planificación de eventos</a:t>
                      </a:r>
                      <a:endParaRPr lang="en-US" sz="1100" b="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467926644"/>
                  </a:ext>
                </a:extLst>
              </a:tr>
              <a:tr h="190500">
                <a:tc>
                  <a:txBody>
                    <a:bodyPr/>
                    <a:lstStyle/>
                    <a:p>
                      <a:pPr algn="ctr">
                        <a:lnSpc>
                          <a:spcPct val="200000"/>
                        </a:lnSpc>
                      </a:pPr>
                      <a:r>
                        <a:rPr lang="es-EC" sz="1100" b="0" dirty="0">
                          <a:effectLst/>
                        </a:rPr>
                        <a:t>Automatizado de reservas, coordinación con camareras</a:t>
                      </a:r>
                      <a:endParaRPr lang="en-US" sz="1100" b="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20352922"/>
                  </a:ext>
                </a:extLst>
              </a:tr>
            </a:tbl>
          </a:graphicData>
        </a:graphic>
      </p:graphicFrame>
      <p:pic>
        <p:nvPicPr>
          <p:cNvPr id="8194" name="Picture 2" descr="Naciendo desde lo físico, viaje a la vida de Julio: abril 2013">
            <a:extLst>
              <a:ext uri="{FF2B5EF4-FFF2-40B4-BE49-F238E27FC236}">
                <a16:creationId xmlns:a16="http://schemas.microsoft.com/office/drawing/2014/main" id="{BB211E66-F6EB-4A39-902C-C6484470A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95" y="1362628"/>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41CDA617-D4C1-4A7E-ACBF-4BDF8C5759CA}"/>
              </a:ext>
            </a:extLst>
          </p:cNvPr>
          <p:cNvPicPr>
            <a:picLocks noChangeAspect="1"/>
          </p:cNvPicPr>
          <p:nvPr/>
        </p:nvPicPr>
        <p:blipFill>
          <a:blip r:embed="rId3"/>
          <a:stretch>
            <a:fillRect/>
          </a:stretch>
        </p:blipFill>
        <p:spPr>
          <a:xfrm>
            <a:off x="290795" y="3543009"/>
            <a:ext cx="2619375" cy="1743075"/>
          </a:xfrm>
          <a:prstGeom prst="rect">
            <a:avLst/>
          </a:prstGeom>
        </p:spPr>
      </p:pic>
      <p:sp>
        <p:nvSpPr>
          <p:cNvPr id="16" name="Flecha: a la derecha con bandas 15">
            <a:extLst>
              <a:ext uri="{FF2B5EF4-FFF2-40B4-BE49-F238E27FC236}">
                <a16:creationId xmlns:a16="http://schemas.microsoft.com/office/drawing/2014/main" id="{0C4D5DC1-F0AB-41B4-B1F8-50FACA3FF545}"/>
              </a:ext>
            </a:extLst>
          </p:cNvPr>
          <p:cNvSpPr/>
          <p:nvPr/>
        </p:nvSpPr>
        <p:spPr>
          <a:xfrm>
            <a:off x="8362485" y="3345744"/>
            <a:ext cx="417689" cy="471311"/>
          </a:xfrm>
          <a:prstGeom prst="striped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AutoShape 6" descr="Qué es la ventaja competitiva?">
            <a:extLst>
              <a:ext uri="{FF2B5EF4-FFF2-40B4-BE49-F238E27FC236}">
                <a16:creationId xmlns:a16="http://schemas.microsoft.com/office/drawing/2014/main" id="{B4CC4EEE-6A0F-477F-B422-8EE1ACE7C3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Imagen 18">
            <a:extLst>
              <a:ext uri="{FF2B5EF4-FFF2-40B4-BE49-F238E27FC236}">
                <a16:creationId xmlns:a16="http://schemas.microsoft.com/office/drawing/2014/main" id="{F251437A-44E5-4271-8B1C-F5F170DE3D39}"/>
              </a:ext>
            </a:extLst>
          </p:cNvPr>
          <p:cNvPicPr>
            <a:picLocks noChangeAspect="1"/>
          </p:cNvPicPr>
          <p:nvPr/>
        </p:nvPicPr>
        <p:blipFill>
          <a:blip r:embed="rId4"/>
          <a:stretch>
            <a:fillRect/>
          </a:stretch>
        </p:blipFill>
        <p:spPr>
          <a:xfrm flipH="1">
            <a:off x="9095769" y="2706655"/>
            <a:ext cx="2805436" cy="1749487"/>
          </a:xfrm>
          <a:prstGeom prst="rect">
            <a:avLst/>
          </a:prstGeom>
        </p:spPr>
      </p:pic>
    </p:spTree>
    <p:extLst>
      <p:ext uri="{BB962C8B-B14F-4D97-AF65-F5344CB8AC3E}">
        <p14:creationId xmlns:p14="http://schemas.microsoft.com/office/powerpoint/2010/main" val="161884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EDD1E8A-1D56-473F-B7B8-B3EDA73D6367}"/>
              </a:ext>
            </a:extLst>
          </p:cNvPr>
          <p:cNvSpPr>
            <a:spLocks noGrp="1"/>
          </p:cNvSpPr>
          <p:nvPr>
            <p:ph type="sldNum" sz="quarter" idx="11"/>
          </p:nvPr>
        </p:nvSpPr>
        <p:spPr/>
        <p:txBody>
          <a:bodyPr/>
          <a:lstStyle/>
          <a:p>
            <a:pPr rtl="0"/>
            <a:fld id="{19B51A1E-902D-48AF-9020-955120F399B6}" type="slidenum">
              <a:rPr lang="es-ES" noProof="0" smtClean="0"/>
              <a:pPr rtl="0"/>
              <a:t>16</a:t>
            </a:fld>
            <a:endParaRPr lang="es-ES" noProof="0"/>
          </a:p>
        </p:txBody>
      </p:sp>
      <p:sp>
        <p:nvSpPr>
          <p:cNvPr id="6" name="Título 10">
            <a:extLst>
              <a:ext uri="{FF2B5EF4-FFF2-40B4-BE49-F238E27FC236}">
                <a16:creationId xmlns:a16="http://schemas.microsoft.com/office/drawing/2014/main" id="{83ED2CB3-FDB7-48EF-85AC-717E83940263}"/>
              </a:ext>
            </a:extLst>
          </p:cNvPr>
          <p:cNvSpPr>
            <a:spLocks noGrp="1"/>
          </p:cNvSpPr>
          <p:nvPr>
            <p:ph type="title"/>
          </p:nvPr>
        </p:nvSpPr>
        <p:spPr>
          <a:xfrm>
            <a:off x="9146374" y="420099"/>
            <a:ext cx="3045626" cy="718235"/>
          </a:xfrm>
        </p:spPr>
        <p:txBody>
          <a:bodyPr/>
          <a:lstStyle/>
          <a:p>
            <a:r>
              <a:rPr lang="es-EC" dirty="0">
                <a:latin typeface="Britannic Bold" panose="020B0903060703020204" pitchFamily="34" charset="0"/>
              </a:rPr>
              <a:t>Justificación</a:t>
            </a:r>
            <a:endParaRPr lang="en-US" dirty="0">
              <a:latin typeface="Britannic Bold" panose="020B0903060703020204" pitchFamily="34" charset="0"/>
            </a:endParaRPr>
          </a:p>
        </p:txBody>
      </p:sp>
      <p:sp>
        <p:nvSpPr>
          <p:cNvPr id="7" name="CuadroTexto 6">
            <a:extLst>
              <a:ext uri="{FF2B5EF4-FFF2-40B4-BE49-F238E27FC236}">
                <a16:creationId xmlns:a16="http://schemas.microsoft.com/office/drawing/2014/main" id="{64FA058D-01A7-4553-BBF6-81456756B2D0}"/>
              </a:ext>
            </a:extLst>
          </p:cNvPr>
          <p:cNvSpPr txBox="1"/>
          <p:nvPr/>
        </p:nvSpPr>
        <p:spPr>
          <a:xfrm>
            <a:off x="1847462" y="2265721"/>
            <a:ext cx="9201038" cy="4105469"/>
          </a:xfrm>
          <a:prstGeom prst="rect">
            <a:avLst/>
          </a:prstGeom>
          <a:noFill/>
        </p:spPr>
        <p:txBody>
          <a:bodyPr wrap="square" lIns="0" tIns="0" rIns="0" bIns="0" rtlCol="0">
            <a:noAutofit/>
          </a:bodyPr>
          <a:lstStyle/>
          <a:p>
            <a:pPr algn="ctr"/>
            <a:r>
              <a:rPr lang="es-EC" sz="3600" dirty="0">
                <a:solidFill>
                  <a:schemeClr val="tx1">
                    <a:lumMod val="75000"/>
                    <a:lumOff val="25000"/>
                  </a:schemeClr>
                </a:solidFill>
                <a:latin typeface="Brush Script MT" panose="03060802040406070304" pitchFamily="66" charset="0"/>
              </a:rPr>
              <a:t>El conocimiento es poder. La información es libertadora. La educación es la premisa del progreso, en toda sociedad, en toda familia. </a:t>
            </a:r>
          </a:p>
          <a:p>
            <a:pPr algn="l"/>
            <a:endParaRPr lang="es-EC" sz="3600" dirty="0">
              <a:solidFill>
                <a:schemeClr val="tx1">
                  <a:lumMod val="75000"/>
                  <a:lumOff val="25000"/>
                </a:schemeClr>
              </a:solidFill>
              <a:latin typeface="Brush Script MT" panose="03060802040406070304" pitchFamily="66" charset="0"/>
            </a:endParaRPr>
          </a:p>
          <a:p>
            <a:pPr algn="r"/>
            <a:r>
              <a:rPr lang="es-EC" sz="3600" dirty="0">
                <a:solidFill>
                  <a:schemeClr val="tx1">
                    <a:lumMod val="75000"/>
                    <a:lumOff val="25000"/>
                  </a:schemeClr>
                </a:solidFill>
                <a:latin typeface="Brush Script MT" panose="03060802040406070304" pitchFamily="66" charset="0"/>
              </a:rPr>
              <a:t>Kofi Annan</a:t>
            </a:r>
            <a:endParaRPr lang="en-US" sz="3600" dirty="0">
              <a:solidFill>
                <a:schemeClr val="tx1">
                  <a:lumMod val="75000"/>
                  <a:lumOff val="25000"/>
                </a:schemeClr>
              </a:solidFill>
              <a:latin typeface="Brush Script MT" panose="03060802040406070304" pitchFamily="66" charset="0"/>
            </a:endParaRPr>
          </a:p>
        </p:txBody>
      </p:sp>
    </p:spTree>
    <p:extLst>
      <p:ext uri="{BB962C8B-B14F-4D97-AF65-F5344CB8AC3E}">
        <p14:creationId xmlns:p14="http://schemas.microsoft.com/office/powerpoint/2010/main" val="2234299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EDD1E8A-1D56-473F-B7B8-B3EDA73D6367}"/>
              </a:ext>
            </a:extLst>
          </p:cNvPr>
          <p:cNvSpPr>
            <a:spLocks noGrp="1"/>
          </p:cNvSpPr>
          <p:nvPr>
            <p:ph type="sldNum" sz="quarter" idx="11"/>
          </p:nvPr>
        </p:nvSpPr>
        <p:spPr/>
        <p:txBody>
          <a:bodyPr/>
          <a:lstStyle/>
          <a:p>
            <a:pPr rtl="0"/>
            <a:fld id="{19B51A1E-902D-48AF-9020-955120F399B6}" type="slidenum">
              <a:rPr lang="es-ES" noProof="0" smtClean="0"/>
              <a:pPr rtl="0"/>
              <a:t>17</a:t>
            </a:fld>
            <a:endParaRPr lang="es-ES" noProof="0"/>
          </a:p>
        </p:txBody>
      </p:sp>
      <p:sp>
        <p:nvSpPr>
          <p:cNvPr id="11" name="Marcador de texto 10">
            <a:extLst>
              <a:ext uri="{FF2B5EF4-FFF2-40B4-BE49-F238E27FC236}">
                <a16:creationId xmlns:a16="http://schemas.microsoft.com/office/drawing/2014/main" id="{582BC06B-3672-4BD6-A0E0-8B1D332F1435}"/>
              </a:ext>
            </a:extLst>
          </p:cNvPr>
          <p:cNvSpPr>
            <a:spLocks noGrp="1"/>
          </p:cNvSpPr>
          <p:nvPr>
            <p:ph type="body" sz="quarter" idx="17"/>
          </p:nvPr>
        </p:nvSpPr>
        <p:spPr>
          <a:xfrm>
            <a:off x="1549345" y="625078"/>
            <a:ext cx="2160587" cy="504000"/>
          </a:xfrm>
        </p:spPr>
        <p:txBody>
          <a:bodyPr/>
          <a:lstStyle/>
          <a:p>
            <a:r>
              <a:rPr lang="es-EC" sz="2800" b="0" dirty="0">
                <a:latin typeface="Britannic Bold" panose="020B0903060703020204" pitchFamily="34" charset="0"/>
              </a:rPr>
              <a:t>Objetivo</a:t>
            </a:r>
            <a:endParaRPr lang="en-US" sz="2800" b="0" dirty="0">
              <a:latin typeface="Britannic Bold" panose="020B0903060703020204" pitchFamily="34" charset="0"/>
            </a:endParaRPr>
          </a:p>
        </p:txBody>
      </p:sp>
      <p:cxnSp>
        <p:nvCxnSpPr>
          <p:cNvPr id="16" name="Conector recto 15">
            <a:extLst>
              <a:ext uri="{FF2B5EF4-FFF2-40B4-BE49-F238E27FC236}">
                <a16:creationId xmlns:a16="http://schemas.microsoft.com/office/drawing/2014/main" id="{B73F471B-EF44-4C69-BCE7-9F3662B1AC5C}"/>
              </a:ext>
            </a:extLst>
          </p:cNvPr>
          <p:cNvCxnSpPr/>
          <p:nvPr/>
        </p:nvCxnSpPr>
        <p:spPr>
          <a:xfrm>
            <a:off x="4310743" y="877078"/>
            <a:ext cx="0" cy="5057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ector recto 16">
            <a:extLst>
              <a:ext uri="{FF2B5EF4-FFF2-40B4-BE49-F238E27FC236}">
                <a16:creationId xmlns:a16="http://schemas.microsoft.com/office/drawing/2014/main" id="{C3011268-5AB1-4692-9362-97E79C72A694}"/>
              </a:ext>
            </a:extLst>
          </p:cNvPr>
          <p:cNvCxnSpPr/>
          <p:nvPr/>
        </p:nvCxnSpPr>
        <p:spPr>
          <a:xfrm>
            <a:off x="7579567" y="877078"/>
            <a:ext cx="0" cy="5057191"/>
          </a:xfrm>
          <a:prstGeom prst="line">
            <a:avLst/>
          </a:prstGeom>
        </p:spPr>
        <p:style>
          <a:lnRef idx="2">
            <a:schemeClr val="accent1"/>
          </a:lnRef>
          <a:fillRef idx="0">
            <a:schemeClr val="accent1"/>
          </a:fillRef>
          <a:effectRef idx="1">
            <a:schemeClr val="accent1"/>
          </a:effectRef>
          <a:fontRef idx="minor">
            <a:schemeClr val="tx1"/>
          </a:fontRef>
        </p:style>
      </p:cxnSp>
      <p:sp>
        <p:nvSpPr>
          <p:cNvPr id="18" name="Marcador de texto 10">
            <a:extLst>
              <a:ext uri="{FF2B5EF4-FFF2-40B4-BE49-F238E27FC236}">
                <a16:creationId xmlns:a16="http://schemas.microsoft.com/office/drawing/2014/main" id="{E16D4671-28A0-4C02-B940-397BFFBD358C}"/>
              </a:ext>
            </a:extLst>
          </p:cNvPr>
          <p:cNvSpPr txBox="1">
            <a:spLocks/>
          </p:cNvSpPr>
          <p:nvPr/>
        </p:nvSpPr>
        <p:spPr>
          <a:xfrm>
            <a:off x="4911556" y="625078"/>
            <a:ext cx="2160587"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2800" b="0" dirty="0">
                <a:latin typeface="Britannic Bold" panose="020B0903060703020204" pitchFamily="34" charset="0"/>
              </a:rPr>
              <a:t>Fin</a:t>
            </a:r>
            <a:endParaRPr lang="en-US" sz="2800" b="0" dirty="0">
              <a:latin typeface="Britannic Bold" panose="020B0903060703020204" pitchFamily="34" charset="0"/>
            </a:endParaRPr>
          </a:p>
        </p:txBody>
      </p:sp>
      <p:sp>
        <p:nvSpPr>
          <p:cNvPr id="19" name="Marcador de texto 10">
            <a:extLst>
              <a:ext uri="{FF2B5EF4-FFF2-40B4-BE49-F238E27FC236}">
                <a16:creationId xmlns:a16="http://schemas.microsoft.com/office/drawing/2014/main" id="{7B939E26-81B6-4D7D-A447-973BDC8D8CBA}"/>
              </a:ext>
            </a:extLst>
          </p:cNvPr>
          <p:cNvSpPr txBox="1">
            <a:spLocks/>
          </p:cNvSpPr>
          <p:nvPr/>
        </p:nvSpPr>
        <p:spPr>
          <a:xfrm>
            <a:off x="7969635" y="625078"/>
            <a:ext cx="2160587"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2800" b="0" dirty="0">
                <a:latin typeface="Britannic Bold" panose="020B0903060703020204" pitchFamily="34" charset="0"/>
              </a:rPr>
              <a:t>Meta</a:t>
            </a:r>
            <a:endParaRPr lang="en-US" sz="2800" b="0" dirty="0">
              <a:latin typeface="Britannic Bold" panose="020B0903060703020204" pitchFamily="34" charset="0"/>
            </a:endParaRPr>
          </a:p>
        </p:txBody>
      </p:sp>
      <p:pic>
        <p:nvPicPr>
          <p:cNvPr id="23" name="Imagen 22">
            <a:extLst>
              <a:ext uri="{FF2B5EF4-FFF2-40B4-BE49-F238E27FC236}">
                <a16:creationId xmlns:a16="http://schemas.microsoft.com/office/drawing/2014/main" id="{BD8DA90E-D756-446E-8E72-69B4C46BC5EA}"/>
              </a:ext>
            </a:extLst>
          </p:cNvPr>
          <p:cNvPicPr>
            <a:picLocks noChangeAspect="1"/>
          </p:cNvPicPr>
          <p:nvPr/>
        </p:nvPicPr>
        <p:blipFill>
          <a:blip r:embed="rId2"/>
          <a:stretch>
            <a:fillRect/>
          </a:stretch>
        </p:blipFill>
        <p:spPr>
          <a:xfrm>
            <a:off x="1596584" y="1073095"/>
            <a:ext cx="2206735" cy="209931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CuadroTexto 24">
            <a:extLst>
              <a:ext uri="{FF2B5EF4-FFF2-40B4-BE49-F238E27FC236}">
                <a16:creationId xmlns:a16="http://schemas.microsoft.com/office/drawing/2014/main" id="{E1EA1AEE-63D3-4AF0-97DF-85DF03D53EEA}"/>
              </a:ext>
            </a:extLst>
          </p:cNvPr>
          <p:cNvSpPr txBox="1"/>
          <p:nvPr/>
        </p:nvSpPr>
        <p:spPr>
          <a:xfrm>
            <a:off x="839763" y="3956179"/>
            <a:ext cx="3080913" cy="335902"/>
          </a:xfrm>
          <a:prstGeom prst="rect">
            <a:avLst/>
          </a:prstGeom>
          <a:noFill/>
        </p:spPr>
        <p:txBody>
          <a:bodyPr wrap="square" lIns="0" tIns="0" rIns="0" bIns="0" rtlCol="0">
            <a:noAutofit/>
          </a:bodyPr>
          <a:lstStyle/>
          <a:p>
            <a:pPr algn="ctr"/>
            <a:r>
              <a:rPr lang="es-EC" dirty="0">
                <a:solidFill>
                  <a:schemeClr val="tx1">
                    <a:lumMod val="75000"/>
                    <a:lumOff val="25000"/>
                  </a:schemeClr>
                </a:solidFill>
              </a:rPr>
              <a:t>Implementación tecnológica </a:t>
            </a:r>
            <a:endParaRPr lang="en-US" dirty="0">
              <a:solidFill>
                <a:schemeClr val="tx1">
                  <a:lumMod val="75000"/>
                  <a:lumOff val="25000"/>
                </a:schemeClr>
              </a:solidFill>
              <a:latin typeface="+mn-lt"/>
            </a:endParaRPr>
          </a:p>
        </p:txBody>
      </p:sp>
      <p:sp>
        <p:nvSpPr>
          <p:cNvPr id="26" name="CuadroTexto 25">
            <a:extLst>
              <a:ext uri="{FF2B5EF4-FFF2-40B4-BE49-F238E27FC236}">
                <a16:creationId xmlns:a16="http://schemas.microsoft.com/office/drawing/2014/main" id="{303CD899-B032-4AC7-AA29-CDBA99B517C1}"/>
              </a:ext>
            </a:extLst>
          </p:cNvPr>
          <p:cNvSpPr txBox="1"/>
          <p:nvPr/>
        </p:nvSpPr>
        <p:spPr>
          <a:xfrm>
            <a:off x="839763" y="4907900"/>
            <a:ext cx="3080913" cy="335902"/>
          </a:xfrm>
          <a:prstGeom prst="rect">
            <a:avLst/>
          </a:prstGeom>
          <a:noFill/>
        </p:spPr>
        <p:txBody>
          <a:bodyPr wrap="square" lIns="0" tIns="0" rIns="0" bIns="0" rtlCol="0">
            <a:noAutofit/>
          </a:bodyPr>
          <a:lstStyle/>
          <a:p>
            <a:pPr algn="ctr"/>
            <a:r>
              <a:rPr lang="es-EC" dirty="0">
                <a:solidFill>
                  <a:schemeClr val="tx1">
                    <a:lumMod val="75000"/>
                    <a:lumOff val="25000"/>
                  </a:schemeClr>
                </a:solidFill>
                <a:latin typeface="+mn-lt"/>
              </a:rPr>
              <a:t>Método de eficiencia</a:t>
            </a:r>
            <a:endParaRPr lang="en-US" dirty="0">
              <a:solidFill>
                <a:schemeClr val="tx1">
                  <a:lumMod val="75000"/>
                  <a:lumOff val="25000"/>
                </a:schemeClr>
              </a:solidFill>
              <a:latin typeface="+mn-lt"/>
            </a:endParaRPr>
          </a:p>
        </p:txBody>
      </p:sp>
      <p:grpSp>
        <p:nvGrpSpPr>
          <p:cNvPr id="27" name="Google Shape;925;p33">
            <a:extLst>
              <a:ext uri="{FF2B5EF4-FFF2-40B4-BE49-F238E27FC236}">
                <a16:creationId xmlns:a16="http://schemas.microsoft.com/office/drawing/2014/main" id="{05D72377-D32C-4FBC-92F4-BDEA8E999452}"/>
              </a:ext>
            </a:extLst>
          </p:cNvPr>
          <p:cNvGrpSpPr/>
          <p:nvPr/>
        </p:nvGrpSpPr>
        <p:grpSpPr>
          <a:xfrm rot="3196052">
            <a:off x="2573516" y="3425414"/>
            <a:ext cx="252868" cy="389726"/>
            <a:chOff x="5514332" y="2048099"/>
            <a:chExt cx="246675" cy="389726"/>
          </a:xfrm>
        </p:grpSpPr>
        <p:sp>
          <p:nvSpPr>
            <p:cNvPr id="28" name="Google Shape;926;p33">
              <a:extLst>
                <a:ext uri="{FF2B5EF4-FFF2-40B4-BE49-F238E27FC236}">
                  <a16:creationId xmlns:a16="http://schemas.microsoft.com/office/drawing/2014/main" id="{BF50EE60-8C4C-4F8E-BCEB-AF79226A3715}"/>
                </a:ext>
              </a:extLst>
            </p:cNvPr>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27;p33">
              <a:extLst>
                <a:ext uri="{FF2B5EF4-FFF2-40B4-BE49-F238E27FC236}">
                  <a16:creationId xmlns:a16="http://schemas.microsoft.com/office/drawing/2014/main" id="{16E235DB-D14D-4509-A600-13B8AE5987EC}"/>
                </a:ext>
              </a:extLst>
            </p:cNvPr>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925;p33">
            <a:extLst>
              <a:ext uri="{FF2B5EF4-FFF2-40B4-BE49-F238E27FC236}">
                <a16:creationId xmlns:a16="http://schemas.microsoft.com/office/drawing/2014/main" id="{F183B308-68D2-4B00-BA24-E7114F9FC991}"/>
              </a:ext>
            </a:extLst>
          </p:cNvPr>
          <p:cNvGrpSpPr/>
          <p:nvPr/>
        </p:nvGrpSpPr>
        <p:grpSpPr>
          <a:xfrm rot="21317640">
            <a:off x="2232920" y="4289598"/>
            <a:ext cx="280117" cy="452838"/>
            <a:chOff x="5514332" y="2048099"/>
            <a:chExt cx="246675" cy="389726"/>
          </a:xfrm>
        </p:grpSpPr>
        <p:sp>
          <p:nvSpPr>
            <p:cNvPr id="31" name="Google Shape;926;p33">
              <a:extLst>
                <a:ext uri="{FF2B5EF4-FFF2-40B4-BE49-F238E27FC236}">
                  <a16:creationId xmlns:a16="http://schemas.microsoft.com/office/drawing/2014/main" id="{77F54C44-CEF9-4A43-BE17-5E35F83124D4}"/>
                </a:ext>
              </a:extLst>
            </p:cNvPr>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CC9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927;p33">
              <a:extLst>
                <a:ext uri="{FF2B5EF4-FFF2-40B4-BE49-F238E27FC236}">
                  <a16:creationId xmlns:a16="http://schemas.microsoft.com/office/drawing/2014/main" id="{1662DAC5-337F-4B1F-A23B-CD8D5067E4D7}"/>
                </a:ext>
              </a:extLst>
            </p:cNvPr>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4" name="Imagen 33">
            <a:extLst>
              <a:ext uri="{FF2B5EF4-FFF2-40B4-BE49-F238E27FC236}">
                <a16:creationId xmlns:a16="http://schemas.microsoft.com/office/drawing/2014/main" id="{430D602A-BEAE-4042-A754-6B33B562CB7F}"/>
              </a:ext>
            </a:extLst>
          </p:cNvPr>
          <p:cNvPicPr>
            <a:picLocks noChangeAspect="1"/>
          </p:cNvPicPr>
          <p:nvPr/>
        </p:nvPicPr>
        <p:blipFill>
          <a:blip r:embed="rId3"/>
          <a:stretch>
            <a:fillRect/>
          </a:stretch>
        </p:blipFill>
        <p:spPr>
          <a:xfrm>
            <a:off x="4725771" y="4351351"/>
            <a:ext cx="2458389" cy="2329309"/>
          </a:xfrm>
          <a:prstGeom prst="rect">
            <a:avLst/>
          </a:prstGeom>
        </p:spPr>
      </p:pic>
      <p:graphicFrame>
        <p:nvGraphicFramePr>
          <p:cNvPr id="20" name="Marcador de contenido 3">
            <a:extLst>
              <a:ext uri="{FF2B5EF4-FFF2-40B4-BE49-F238E27FC236}">
                <a16:creationId xmlns:a16="http://schemas.microsoft.com/office/drawing/2014/main" id="{8331FCA4-FAD6-487C-B443-7E8566250F1A}"/>
              </a:ext>
            </a:extLst>
          </p:cNvPr>
          <p:cNvGraphicFramePr>
            <a:graphicFrameLocks/>
          </p:cNvGraphicFramePr>
          <p:nvPr>
            <p:extLst>
              <p:ext uri="{D42A27DB-BD31-4B8C-83A1-F6EECF244321}">
                <p14:modId xmlns:p14="http://schemas.microsoft.com/office/powerpoint/2010/main" val="2148861449"/>
              </p:ext>
            </p:extLst>
          </p:nvPr>
        </p:nvGraphicFramePr>
        <p:xfrm>
          <a:off x="4009779" y="923731"/>
          <a:ext cx="3511110" cy="3506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Cómo REALIZAR UN CONTRATO EXPRESO O TÁCITO en ECUADOR?">
            <a:extLst>
              <a:ext uri="{FF2B5EF4-FFF2-40B4-BE49-F238E27FC236}">
                <a16:creationId xmlns:a16="http://schemas.microsoft.com/office/drawing/2014/main" id="{93AEEB71-4D4C-499F-9C92-192CF1809D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9635" y="1979524"/>
            <a:ext cx="2732165" cy="2439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86639336-E2F4-4EC8-AA20-5A35B7CD1F9D}"/>
              </a:ext>
            </a:extLst>
          </p:cNvPr>
          <p:cNvSpPr txBox="1"/>
          <p:nvPr/>
        </p:nvSpPr>
        <p:spPr>
          <a:xfrm>
            <a:off x="7799808" y="4901577"/>
            <a:ext cx="3080913" cy="335902"/>
          </a:xfrm>
          <a:prstGeom prst="rect">
            <a:avLst/>
          </a:prstGeom>
          <a:noFill/>
        </p:spPr>
        <p:txBody>
          <a:bodyPr wrap="square" lIns="0" tIns="0" rIns="0" bIns="0" rtlCol="0">
            <a:noAutofit/>
          </a:bodyPr>
          <a:lstStyle/>
          <a:p>
            <a:pPr algn="ctr"/>
            <a:r>
              <a:rPr lang="es-EC" dirty="0">
                <a:solidFill>
                  <a:schemeClr val="tx1">
                    <a:lumMod val="75000"/>
                    <a:lumOff val="25000"/>
                  </a:schemeClr>
                </a:solidFill>
                <a:latin typeface="+mn-lt"/>
              </a:rPr>
              <a:t>Método de apoyo</a:t>
            </a:r>
            <a:endParaRPr lang="en-US" dirty="0">
              <a:solidFill>
                <a:schemeClr val="tx1">
                  <a:lumMod val="75000"/>
                  <a:lumOff val="25000"/>
                </a:schemeClr>
              </a:solidFill>
              <a:latin typeface="+mn-lt"/>
            </a:endParaRPr>
          </a:p>
        </p:txBody>
      </p:sp>
      <p:grpSp>
        <p:nvGrpSpPr>
          <p:cNvPr id="22" name="Google Shape;925;p33">
            <a:extLst>
              <a:ext uri="{FF2B5EF4-FFF2-40B4-BE49-F238E27FC236}">
                <a16:creationId xmlns:a16="http://schemas.microsoft.com/office/drawing/2014/main" id="{F91ABC67-4029-4459-9BB6-6A2280F45705}"/>
              </a:ext>
            </a:extLst>
          </p:cNvPr>
          <p:cNvGrpSpPr/>
          <p:nvPr/>
        </p:nvGrpSpPr>
        <p:grpSpPr>
          <a:xfrm rot="1958743">
            <a:off x="9705975" y="4475022"/>
            <a:ext cx="280117" cy="452838"/>
            <a:chOff x="5514332" y="2048099"/>
            <a:chExt cx="246675" cy="389726"/>
          </a:xfrm>
        </p:grpSpPr>
        <p:sp>
          <p:nvSpPr>
            <p:cNvPr id="24" name="Google Shape;926;p33">
              <a:extLst>
                <a:ext uri="{FF2B5EF4-FFF2-40B4-BE49-F238E27FC236}">
                  <a16:creationId xmlns:a16="http://schemas.microsoft.com/office/drawing/2014/main" id="{A60D7734-E5BC-4F0A-B268-5034E675D075}"/>
                </a:ext>
              </a:extLst>
            </p:cNvPr>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927;p33">
              <a:extLst>
                <a:ext uri="{FF2B5EF4-FFF2-40B4-BE49-F238E27FC236}">
                  <a16:creationId xmlns:a16="http://schemas.microsoft.com/office/drawing/2014/main" id="{6FDB2270-B6AF-4E7B-8461-7278128603A5}"/>
                </a:ext>
              </a:extLst>
            </p:cNvPr>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870525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1DAF16E1-87DB-4920-A90B-23E1C72DDC7F}"/>
              </a:ext>
            </a:extLst>
          </p:cNvPr>
          <p:cNvSpPr>
            <a:spLocks noGrp="1"/>
          </p:cNvSpPr>
          <p:nvPr>
            <p:ph type="sldNum" sz="quarter" idx="11"/>
          </p:nvPr>
        </p:nvSpPr>
        <p:spPr/>
        <p:txBody>
          <a:bodyPr rtlCol="0"/>
          <a:lstStyle/>
          <a:p>
            <a:pPr rtl="0"/>
            <a:fld id="{19B51A1E-902D-48AF-9020-955120F399B6}" type="slidenum">
              <a:rPr lang="es-ES" smtClean="0"/>
              <a:pPr rtl="0"/>
              <a:t>18</a:t>
            </a:fld>
            <a:endParaRPr lang="es-ES"/>
          </a:p>
        </p:txBody>
      </p:sp>
      <p:grpSp>
        <p:nvGrpSpPr>
          <p:cNvPr id="46" name="Grupo 45" title="grupo de triángulos">
            <a:extLst>
              <a:ext uri="{FF2B5EF4-FFF2-40B4-BE49-F238E27FC236}">
                <a16:creationId xmlns:a16="http://schemas.microsoft.com/office/drawing/2014/main" id="{62DF6AE8-6133-4C1E-91DD-755705ACF0F1}"/>
              </a:ext>
            </a:extLst>
          </p:cNvPr>
          <p:cNvGrpSpPr/>
          <p:nvPr/>
        </p:nvGrpSpPr>
        <p:grpSpPr>
          <a:xfrm>
            <a:off x="7088940" y="4606695"/>
            <a:ext cx="1850209" cy="1915995"/>
            <a:chOff x="9862160" y="831132"/>
            <a:chExt cx="1850209" cy="1915995"/>
          </a:xfrm>
        </p:grpSpPr>
        <p:sp>
          <p:nvSpPr>
            <p:cNvPr id="16" name="Forma libre: Forma 15" title="triángulos">
              <a:extLst>
                <a:ext uri="{FF2B5EF4-FFF2-40B4-BE49-F238E27FC236}">
                  <a16:creationId xmlns:a16="http://schemas.microsoft.com/office/drawing/2014/main" id="{156942E6-31A5-42F5-A00C-A90D409A08BC}"/>
                </a:ext>
              </a:extLst>
            </p:cNvPr>
            <p:cNvSpPr/>
            <p:nvPr/>
          </p:nvSpPr>
          <p:spPr>
            <a:xfrm rot="19260823">
              <a:off x="9984083" y="1150976"/>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7" name="Forma libre: Forma 16" title="triángulos">
              <a:extLst>
                <a:ext uri="{FF2B5EF4-FFF2-40B4-BE49-F238E27FC236}">
                  <a16:creationId xmlns:a16="http://schemas.microsoft.com/office/drawing/2014/main" id="{055D27E0-4C92-4640-A2B8-86540741DCE6}"/>
                </a:ext>
              </a:extLst>
            </p:cNvPr>
            <p:cNvSpPr/>
            <p:nvPr/>
          </p:nvSpPr>
          <p:spPr>
            <a:xfrm rot="20377627">
              <a:off x="10445799" y="1461330"/>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8" name="Forma libre: Forma 17" title="triángulos">
              <a:extLst>
                <a:ext uri="{FF2B5EF4-FFF2-40B4-BE49-F238E27FC236}">
                  <a16:creationId xmlns:a16="http://schemas.microsoft.com/office/drawing/2014/main" id="{E760DC62-191E-4D60-AAAC-37DDF411BF9D}"/>
                </a:ext>
              </a:extLst>
            </p:cNvPr>
            <p:cNvSpPr/>
            <p:nvPr/>
          </p:nvSpPr>
          <p:spPr>
            <a:xfrm rot="19260823">
              <a:off x="10485025" y="1232684"/>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9" name="Forma libre: Forma 18" title="triángulos">
              <a:extLst>
                <a:ext uri="{FF2B5EF4-FFF2-40B4-BE49-F238E27FC236}">
                  <a16:creationId xmlns:a16="http://schemas.microsoft.com/office/drawing/2014/main" id="{B21F5D55-03CC-4A29-B8D0-2B1C7DE7C79D}"/>
                </a:ext>
              </a:extLst>
            </p:cNvPr>
            <p:cNvSpPr/>
            <p:nvPr/>
          </p:nvSpPr>
          <p:spPr>
            <a:xfrm rot="19810388">
              <a:off x="10832584" y="139371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0" name="Forma libre: Forma 19" title="triángulos">
              <a:extLst>
                <a:ext uri="{FF2B5EF4-FFF2-40B4-BE49-F238E27FC236}">
                  <a16:creationId xmlns:a16="http://schemas.microsoft.com/office/drawing/2014/main" id="{6A692EA0-8FB5-4D6A-B1B1-20463392DEDE}"/>
                </a:ext>
              </a:extLst>
            </p:cNvPr>
            <p:cNvSpPr/>
            <p:nvPr/>
          </p:nvSpPr>
          <p:spPr>
            <a:xfrm rot="18277851">
              <a:off x="10920185" y="9941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1" name="Forma libre: Forma 20" title="triángulos">
              <a:extLst>
                <a:ext uri="{FF2B5EF4-FFF2-40B4-BE49-F238E27FC236}">
                  <a16:creationId xmlns:a16="http://schemas.microsoft.com/office/drawing/2014/main" id="{46FB2BA9-5E08-4A8F-BC47-8EFA61E4E6CE}"/>
                </a:ext>
              </a:extLst>
            </p:cNvPr>
            <p:cNvSpPr/>
            <p:nvPr/>
          </p:nvSpPr>
          <p:spPr>
            <a:xfrm rot="20761418">
              <a:off x="11313110" y="164280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2" name="Forma libre: Forma 21" title="triángulos">
              <a:extLst>
                <a:ext uri="{FF2B5EF4-FFF2-40B4-BE49-F238E27FC236}">
                  <a16:creationId xmlns:a16="http://schemas.microsoft.com/office/drawing/2014/main" id="{5B0A2587-D640-4AEE-9456-860CD02427C8}"/>
                </a:ext>
              </a:extLst>
            </p:cNvPr>
            <p:cNvSpPr/>
            <p:nvPr/>
          </p:nvSpPr>
          <p:spPr>
            <a:xfrm rot="17315293">
              <a:off x="11523906" y="8596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3" name="Forma libre: Forma 22" title="triángulos">
              <a:extLst>
                <a:ext uri="{FF2B5EF4-FFF2-40B4-BE49-F238E27FC236}">
                  <a16:creationId xmlns:a16="http://schemas.microsoft.com/office/drawing/2014/main" id="{373F2649-8DA3-441F-9BDD-77A942FA3DBE}"/>
                </a:ext>
              </a:extLst>
            </p:cNvPr>
            <p:cNvSpPr/>
            <p:nvPr/>
          </p:nvSpPr>
          <p:spPr>
            <a:xfrm rot="20082236">
              <a:off x="11215766" y="124323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4" name="Forma libre: Forma 23" title="triángulos">
              <a:extLst>
                <a:ext uri="{FF2B5EF4-FFF2-40B4-BE49-F238E27FC236}">
                  <a16:creationId xmlns:a16="http://schemas.microsoft.com/office/drawing/2014/main" id="{95933F98-3B9B-4270-9281-570AD41C3F19}"/>
                </a:ext>
              </a:extLst>
            </p:cNvPr>
            <p:cNvSpPr/>
            <p:nvPr/>
          </p:nvSpPr>
          <p:spPr>
            <a:xfrm rot="19879732">
              <a:off x="11436537" y="1436545"/>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5" name="Forma libre: Forma 24" title="triángulos">
              <a:extLst>
                <a:ext uri="{FF2B5EF4-FFF2-40B4-BE49-F238E27FC236}">
                  <a16:creationId xmlns:a16="http://schemas.microsoft.com/office/drawing/2014/main" id="{3DAB5C84-F2AD-47FD-ABEC-6D6626D2B7FF}"/>
                </a:ext>
              </a:extLst>
            </p:cNvPr>
            <p:cNvSpPr/>
            <p:nvPr/>
          </p:nvSpPr>
          <p:spPr>
            <a:xfrm rot="328041">
              <a:off x="9862160" y="151366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6" name="Forma libre: Forma 25" title="triángulos">
              <a:extLst>
                <a:ext uri="{FF2B5EF4-FFF2-40B4-BE49-F238E27FC236}">
                  <a16:creationId xmlns:a16="http://schemas.microsoft.com/office/drawing/2014/main" id="{A4E2ACF8-4066-4DB9-B5D5-E8AA3B152710}"/>
                </a:ext>
              </a:extLst>
            </p:cNvPr>
            <p:cNvSpPr/>
            <p:nvPr/>
          </p:nvSpPr>
          <p:spPr>
            <a:xfrm>
              <a:off x="10639428" y="181466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7" name="Forma libre: Forma 26" title="triángulos">
              <a:extLst>
                <a:ext uri="{FF2B5EF4-FFF2-40B4-BE49-F238E27FC236}">
                  <a16:creationId xmlns:a16="http://schemas.microsoft.com/office/drawing/2014/main" id="{74FCCA2A-37FF-4031-AF2F-A894DBE6EE0E}"/>
                </a:ext>
              </a:extLst>
            </p:cNvPr>
            <p:cNvSpPr/>
            <p:nvPr/>
          </p:nvSpPr>
          <p:spPr>
            <a:xfrm rot="20761418">
              <a:off x="11280262" y="209694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8" name="Forma libre: Forma 27" title="triángulos">
              <a:extLst>
                <a:ext uri="{FF2B5EF4-FFF2-40B4-BE49-F238E27FC236}">
                  <a16:creationId xmlns:a16="http://schemas.microsoft.com/office/drawing/2014/main" id="{5C7D7734-820D-40CE-BBBA-6E6D9452D308}"/>
                </a:ext>
              </a:extLst>
            </p:cNvPr>
            <p:cNvSpPr/>
            <p:nvPr/>
          </p:nvSpPr>
          <p:spPr>
            <a:xfrm rot="1160487">
              <a:off x="10059320" y="2226127"/>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9" name="Forma libre: Forma 28" title="triángulos">
              <a:extLst>
                <a:ext uri="{FF2B5EF4-FFF2-40B4-BE49-F238E27FC236}">
                  <a16:creationId xmlns:a16="http://schemas.microsoft.com/office/drawing/2014/main" id="{5BCE508A-E107-4075-9976-73D3ED8272C2}"/>
                </a:ext>
              </a:extLst>
            </p:cNvPr>
            <p:cNvSpPr/>
            <p:nvPr/>
          </p:nvSpPr>
          <p:spPr>
            <a:xfrm rot="803026">
              <a:off x="11353765" y="262754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grpSp>
      <p:sp>
        <p:nvSpPr>
          <p:cNvPr id="30" name="Marcador de texto 10">
            <a:extLst>
              <a:ext uri="{FF2B5EF4-FFF2-40B4-BE49-F238E27FC236}">
                <a16:creationId xmlns:a16="http://schemas.microsoft.com/office/drawing/2014/main" id="{2BF70141-D644-452E-9479-FE8E13A0652B}"/>
              </a:ext>
            </a:extLst>
          </p:cNvPr>
          <p:cNvSpPr txBox="1">
            <a:spLocks/>
          </p:cNvSpPr>
          <p:nvPr/>
        </p:nvSpPr>
        <p:spPr>
          <a:xfrm>
            <a:off x="357013" y="633146"/>
            <a:ext cx="7113392" cy="72526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dirty="0">
                <a:latin typeface="Britannic Bold" panose="020B0903060703020204" pitchFamily="34" charset="0"/>
              </a:rPr>
              <a:t>Índice del plan de capacitación </a:t>
            </a:r>
            <a:endParaRPr lang="en-US" sz="3200" dirty="0">
              <a:latin typeface="Britannic Bold" panose="020B0903060703020204" pitchFamily="34" charset="0"/>
            </a:endParaRPr>
          </a:p>
        </p:txBody>
      </p:sp>
      <p:pic>
        <p:nvPicPr>
          <p:cNvPr id="10" name="Imagen 9">
            <a:extLst>
              <a:ext uri="{FF2B5EF4-FFF2-40B4-BE49-F238E27FC236}">
                <a16:creationId xmlns:a16="http://schemas.microsoft.com/office/drawing/2014/main" id="{A9B1EFEF-FFAA-4843-A997-C32DD2E99845}"/>
              </a:ext>
            </a:extLst>
          </p:cNvPr>
          <p:cNvPicPr>
            <a:picLocks noChangeAspect="1"/>
          </p:cNvPicPr>
          <p:nvPr/>
        </p:nvPicPr>
        <p:blipFill>
          <a:blip r:embed="rId3"/>
          <a:stretch>
            <a:fillRect/>
          </a:stretch>
        </p:blipFill>
        <p:spPr>
          <a:xfrm>
            <a:off x="6147902" y="1134421"/>
            <a:ext cx="5116116" cy="3163036"/>
          </a:xfrm>
          <a:prstGeom prst="rect">
            <a:avLst/>
          </a:prstGeom>
        </p:spPr>
      </p:pic>
      <p:pic>
        <p:nvPicPr>
          <p:cNvPr id="12" name="Imagen 11">
            <a:extLst>
              <a:ext uri="{FF2B5EF4-FFF2-40B4-BE49-F238E27FC236}">
                <a16:creationId xmlns:a16="http://schemas.microsoft.com/office/drawing/2014/main" id="{93945F07-580F-425C-9FBC-AF98E254FBBF}"/>
              </a:ext>
            </a:extLst>
          </p:cNvPr>
          <p:cNvPicPr>
            <a:picLocks noChangeAspect="1"/>
          </p:cNvPicPr>
          <p:nvPr/>
        </p:nvPicPr>
        <p:blipFill>
          <a:blip r:embed="rId4"/>
          <a:stretch>
            <a:fillRect/>
          </a:stretch>
        </p:blipFill>
        <p:spPr>
          <a:xfrm>
            <a:off x="568573" y="1338765"/>
            <a:ext cx="5584726" cy="4813409"/>
          </a:xfrm>
          <a:prstGeom prst="rect">
            <a:avLst/>
          </a:prstGeom>
        </p:spPr>
      </p:pic>
    </p:spTree>
    <p:extLst>
      <p:ext uri="{BB962C8B-B14F-4D97-AF65-F5344CB8AC3E}">
        <p14:creationId xmlns:p14="http://schemas.microsoft.com/office/powerpoint/2010/main" val="795754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A37BF4D-FCE6-4A28-A1B9-CA43D0D03677}"/>
              </a:ext>
            </a:extLst>
          </p:cNvPr>
          <p:cNvSpPr>
            <a:spLocks noGrp="1"/>
          </p:cNvSpPr>
          <p:nvPr>
            <p:ph type="sldNum" sz="quarter" idx="11"/>
          </p:nvPr>
        </p:nvSpPr>
        <p:spPr/>
        <p:txBody>
          <a:bodyPr/>
          <a:lstStyle/>
          <a:p>
            <a:pPr rtl="0"/>
            <a:fld id="{19B51A1E-902D-48AF-9020-955120F399B6}" type="slidenum">
              <a:rPr lang="es-ES" noProof="0" smtClean="0"/>
              <a:pPr rtl="0"/>
              <a:t>19</a:t>
            </a:fld>
            <a:endParaRPr lang="es-ES" noProof="0"/>
          </a:p>
        </p:txBody>
      </p:sp>
      <p:sp>
        <p:nvSpPr>
          <p:cNvPr id="4" name="Marcador de texto 10">
            <a:extLst>
              <a:ext uri="{FF2B5EF4-FFF2-40B4-BE49-F238E27FC236}">
                <a16:creationId xmlns:a16="http://schemas.microsoft.com/office/drawing/2014/main" id="{62AE90ED-1E33-4320-A15D-39D53B9DD692}"/>
              </a:ext>
            </a:extLst>
          </p:cNvPr>
          <p:cNvSpPr txBox="1">
            <a:spLocks/>
          </p:cNvSpPr>
          <p:nvPr/>
        </p:nvSpPr>
        <p:spPr>
          <a:xfrm>
            <a:off x="324929" y="296262"/>
            <a:ext cx="2370145" cy="72526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dirty="0">
                <a:latin typeface="Britannic Bold" panose="020B0903060703020204" pitchFamily="34" charset="0"/>
              </a:rPr>
              <a:t>Estrategias</a:t>
            </a:r>
            <a:endParaRPr lang="en-US" sz="3200" dirty="0">
              <a:latin typeface="Britannic Bold" panose="020B0903060703020204" pitchFamily="34" charset="0"/>
            </a:endParaRPr>
          </a:p>
        </p:txBody>
      </p:sp>
      <p:pic>
        <p:nvPicPr>
          <p:cNvPr id="6" name="Imagen 5">
            <a:extLst>
              <a:ext uri="{FF2B5EF4-FFF2-40B4-BE49-F238E27FC236}">
                <a16:creationId xmlns:a16="http://schemas.microsoft.com/office/drawing/2014/main" id="{53B8F6A6-56B2-4F68-BAFC-69FD900BCBF8}"/>
              </a:ext>
            </a:extLst>
          </p:cNvPr>
          <p:cNvPicPr>
            <a:picLocks noChangeAspect="1"/>
          </p:cNvPicPr>
          <p:nvPr/>
        </p:nvPicPr>
        <p:blipFill>
          <a:blip r:embed="rId2"/>
          <a:stretch>
            <a:fillRect/>
          </a:stretch>
        </p:blipFill>
        <p:spPr>
          <a:xfrm>
            <a:off x="842610" y="1866054"/>
            <a:ext cx="4258777" cy="2839185"/>
          </a:xfrm>
          <a:prstGeom prst="rect">
            <a:avLst/>
          </a:prstGeom>
        </p:spPr>
      </p:pic>
      <p:pic>
        <p:nvPicPr>
          <p:cNvPr id="8" name="Imagen 7">
            <a:extLst>
              <a:ext uri="{FF2B5EF4-FFF2-40B4-BE49-F238E27FC236}">
                <a16:creationId xmlns:a16="http://schemas.microsoft.com/office/drawing/2014/main" id="{879BC7A1-2575-4715-8621-DE5E69C1978D}"/>
              </a:ext>
            </a:extLst>
          </p:cNvPr>
          <p:cNvPicPr>
            <a:picLocks noChangeAspect="1"/>
          </p:cNvPicPr>
          <p:nvPr/>
        </p:nvPicPr>
        <p:blipFill>
          <a:blip r:embed="rId3"/>
          <a:stretch>
            <a:fillRect/>
          </a:stretch>
        </p:blipFill>
        <p:spPr>
          <a:xfrm>
            <a:off x="7090613" y="1866054"/>
            <a:ext cx="4258777" cy="2390274"/>
          </a:xfrm>
          <a:prstGeom prst="rect">
            <a:avLst/>
          </a:prstGeom>
        </p:spPr>
      </p:pic>
      <p:sp>
        <p:nvSpPr>
          <p:cNvPr id="9" name="Signo más 8">
            <a:extLst>
              <a:ext uri="{FF2B5EF4-FFF2-40B4-BE49-F238E27FC236}">
                <a16:creationId xmlns:a16="http://schemas.microsoft.com/office/drawing/2014/main" id="{0E85AE23-B599-46E2-88CA-0807D8FB4340}"/>
              </a:ext>
            </a:extLst>
          </p:cNvPr>
          <p:cNvSpPr/>
          <p:nvPr/>
        </p:nvSpPr>
        <p:spPr>
          <a:xfrm>
            <a:off x="5374107" y="2638927"/>
            <a:ext cx="866272" cy="946485"/>
          </a:xfrm>
          <a:prstGeom prst="mathPlu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CuadroTexto 9">
            <a:extLst>
              <a:ext uri="{FF2B5EF4-FFF2-40B4-BE49-F238E27FC236}">
                <a16:creationId xmlns:a16="http://schemas.microsoft.com/office/drawing/2014/main" id="{D0F3688C-3575-496A-8916-5A6BDEA2FF7F}"/>
              </a:ext>
            </a:extLst>
          </p:cNvPr>
          <p:cNvSpPr txBox="1"/>
          <p:nvPr/>
        </p:nvSpPr>
        <p:spPr>
          <a:xfrm>
            <a:off x="2426566" y="5009238"/>
            <a:ext cx="1090863" cy="540529"/>
          </a:xfrm>
          <a:prstGeom prst="rect">
            <a:avLst/>
          </a:prstGeom>
          <a:noFill/>
        </p:spPr>
        <p:txBody>
          <a:bodyPr wrap="square" lIns="0" tIns="0" rIns="0" bIns="0" rtlCol="0">
            <a:noAutofit/>
          </a:bodyPr>
          <a:lstStyle/>
          <a:p>
            <a:pPr algn="l"/>
            <a:r>
              <a:rPr lang="es-EC" sz="2000" dirty="0">
                <a:solidFill>
                  <a:schemeClr val="tx1">
                    <a:lumMod val="75000"/>
                    <a:lumOff val="25000"/>
                  </a:schemeClr>
                </a:solidFill>
                <a:latin typeface="Britannic Bold" panose="020B0903060703020204" pitchFamily="34" charset="0"/>
              </a:rPr>
              <a:t>Cognitiva</a:t>
            </a:r>
            <a:endParaRPr lang="en-US" sz="2000" dirty="0">
              <a:solidFill>
                <a:schemeClr val="tx1">
                  <a:lumMod val="75000"/>
                  <a:lumOff val="25000"/>
                </a:schemeClr>
              </a:solidFill>
              <a:latin typeface="Britannic Bold" panose="020B0903060703020204" pitchFamily="34" charset="0"/>
            </a:endParaRPr>
          </a:p>
        </p:txBody>
      </p:sp>
      <p:sp>
        <p:nvSpPr>
          <p:cNvPr id="11" name="CuadroTexto 10">
            <a:extLst>
              <a:ext uri="{FF2B5EF4-FFF2-40B4-BE49-F238E27FC236}">
                <a16:creationId xmlns:a16="http://schemas.microsoft.com/office/drawing/2014/main" id="{B2C8F854-C624-44E8-884A-FC2A7FBEB53B}"/>
              </a:ext>
            </a:extLst>
          </p:cNvPr>
          <p:cNvSpPr txBox="1"/>
          <p:nvPr/>
        </p:nvSpPr>
        <p:spPr>
          <a:xfrm>
            <a:off x="8803302" y="4434974"/>
            <a:ext cx="1624066" cy="540529"/>
          </a:xfrm>
          <a:prstGeom prst="rect">
            <a:avLst/>
          </a:prstGeom>
          <a:noFill/>
        </p:spPr>
        <p:txBody>
          <a:bodyPr wrap="square" lIns="0" tIns="0" rIns="0" bIns="0" rtlCol="0">
            <a:noAutofit/>
          </a:bodyPr>
          <a:lstStyle/>
          <a:p>
            <a:pPr algn="l"/>
            <a:r>
              <a:rPr lang="es-EC" sz="2000" dirty="0">
                <a:solidFill>
                  <a:schemeClr val="tx1">
                    <a:lumMod val="75000"/>
                    <a:lumOff val="25000"/>
                  </a:schemeClr>
                </a:solidFill>
                <a:latin typeface="Britannic Bold" panose="020B0903060703020204" pitchFamily="34" charset="0"/>
              </a:rPr>
              <a:t>Participación</a:t>
            </a:r>
            <a:endParaRPr lang="en-US" sz="2000" dirty="0">
              <a:solidFill>
                <a:schemeClr val="tx1">
                  <a:lumMod val="75000"/>
                  <a:lumOff val="25000"/>
                </a:schemeClr>
              </a:solidFill>
              <a:latin typeface="Britannic Bold" panose="020B0903060703020204" pitchFamily="34" charset="0"/>
            </a:endParaRPr>
          </a:p>
        </p:txBody>
      </p:sp>
    </p:spTree>
    <p:extLst>
      <p:ext uri="{BB962C8B-B14F-4D97-AF65-F5344CB8AC3E}">
        <p14:creationId xmlns:p14="http://schemas.microsoft.com/office/powerpoint/2010/main" val="132332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2D215A-7D9D-4B71-81A1-3220FCFE316C}"/>
              </a:ext>
            </a:extLst>
          </p:cNvPr>
          <p:cNvSpPr>
            <a:spLocks noGrp="1"/>
          </p:cNvSpPr>
          <p:nvPr>
            <p:ph type="title"/>
          </p:nvPr>
        </p:nvSpPr>
        <p:spPr>
          <a:xfrm>
            <a:off x="8189179" y="1578935"/>
            <a:ext cx="2241236" cy="432000"/>
          </a:xfrm>
        </p:spPr>
        <p:txBody>
          <a:bodyPr rtlCol="0"/>
          <a:lstStyle/>
          <a:p>
            <a:pPr algn="ctr" rtl="0"/>
            <a:r>
              <a:rPr lang="es-ES" sz="4000" dirty="0">
                <a:latin typeface="Britannic Bold" panose="020B0903060703020204" pitchFamily="34" charset="0"/>
              </a:rPr>
              <a:t>Problema</a:t>
            </a:r>
          </a:p>
        </p:txBody>
      </p:sp>
      <p:sp>
        <p:nvSpPr>
          <p:cNvPr id="8" name="Marcador de texto 7">
            <a:extLst>
              <a:ext uri="{FF2B5EF4-FFF2-40B4-BE49-F238E27FC236}">
                <a16:creationId xmlns:a16="http://schemas.microsoft.com/office/drawing/2014/main" id="{E6971D8C-ECC5-4EDD-AC10-DDF4CA7E9DC3}"/>
              </a:ext>
            </a:extLst>
          </p:cNvPr>
          <p:cNvSpPr>
            <a:spLocks noGrp="1"/>
          </p:cNvSpPr>
          <p:nvPr>
            <p:ph type="body" sz="quarter" idx="16"/>
          </p:nvPr>
        </p:nvSpPr>
        <p:spPr>
          <a:xfrm>
            <a:off x="274667" y="3795578"/>
            <a:ext cx="2160000" cy="504000"/>
          </a:xfrm>
        </p:spPr>
        <p:txBody>
          <a:bodyPr rtlCol="0"/>
          <a:lstStyle/>
          <a:p>
            <a:pPr rtl="0"/>
            <a:r>
              <a:rPr lang="es-ES" dirty="0"/>
              <a:t>Servicio de alojamiento</a:t>
            </a:r>
          </a:p>
        </p:txBody>
      </p:sp>
      <p:cxnSp>
        <p:nvCxnSpPr>
          <p:cNvPr id="75" name="Conector recto 74" descr="Primera línea divisoria de la diapositiva">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Marcador de texto 8">
            <a:extLst>
              <a:ext uri="{FF2B5EF4-FFF2-40B4-BE49-F238E27FC236}">
                <a16:creationId xmlns:a16="http://schemas.microsoft.com/office/drawing/2014/main" id="{A6E9F776-E542-4D93-851A-A3A10F6D2A7D}"/>
              </a:ext>
            </a:extLst>
          </p:cNvPr>
          <p:cNvSpPr>
            <a:spLocks noGrp="1"/>
          </p:cNvSpPr>
          <p:nvPr>
            <p:ph type="body" sz="quarter" idx="17"/>
          </p:nvPr>
        </p:nvSpPr>
        <p:spPr>
          <a:xfrm>
            <a:off x="2724142" y="4047578"/>
            <a:ext cx="2160587" cy="504000"/>
          </a:xfrm>
        </p:spPr>
        <p:txBody>
          <a:bodyPr rtlCol="0"/>
          <a:lstStyle/>
          <a:p>
            <a:pPr rtl="0"/>
            <a:r>
              <a:rPr lang="es-ES" dirty="0"/>
              <a:t>Globalización y nuevas tecnologías</a:t>
            </a:r>
          </a:p>
        </p:txBody>
      </p:sp>
      <p:cxnSp>
        <p:nvCxnSpPr>
          <p:cNvPr id="77" name="Conector recto 76" descr="Segunda línea divisoria de la diapositiva">
            <a:extLst>
              <a:ext uri="{FF2B5EF4-FFF2-40B4-BE49-F238E27FC236}">
                <a16:creationId xmlns:a16="http://schemas.microsoft.com/office/drawing/2014/main" id="{50250EBA-885D-4E6F-B841-92A9B8FBBB6F}"/>
              </a:ext>
              <a:ext uri="{C183D7F6-B498-43B3-948B-1728B52AA6E4}">
                <adec:decorative xmlns:adec="http://schemas.microsoft.com/office/drawing/2017/decorative"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Marcador de texto 9">
            <a:extLst>
              <a:ext uri="{FF2B5EF4-FFF2-40B4-BE49-F238E27FC236}">
                <a16:creationId xmlns:a16="http://schemas.microsoft.com/office/drawing/2014/main" id="{CE222CAE-9234-4B0E-90FC-584C469313C6}"/>
              </a:ext>
            </a:extLst>
          </p:cNvPr>
          <p:cNvSpPr>
            <a:spLocks noGrp="1"/>
          </p:cNvSpPr>
          <p:nvPr>
            <p:ph type="body" sz="quarter" idx="18"/>
          </p:nvPr>
        </p:nvSpPr>
        <p:spPr>
          <a:xfrm>
            <a:off x="4994766" y="1426400"/>
            <a:ext cx="2160588" cy="504000"/>
          </a:xfrm>
        </p:spPr>
        <p:txBody>
          <a:bodyPr rtlCol="0"/>
          <a:lstStyle/>
          <a:p>
            <a:pPr rtl="0"/>
            <a:r>
              <a:rPr lang="es-ES" dirty="0"/>
              <a:t>Insuficiente conocimiento</a:t>
            </a:r>
          </a:p>
        </p:txBody>
      </p:sp>
      <p:cxnSp>
        <p:nvCxnSpPr>
          <p:cNvPr id="78" name="Conector recto 77" descr="Tercera línea divisoria de la diapositiva">
            <a:extLst>
              <a:ext uri="{FF2B5EF4-FFF2-40B4-BE49-F238E27FC236}">
                <a16:creationId xmlns:a16="http://schemas.microsoft.com/office/drawing/2014/main" id="{29488879-6129-4D02-B173-36635DF61BC0}"/>
              </a:ext>
              <a:ext uri="{C183D7F6-B498-43B3-948B-1728B52AA6E4}">
                <adec:decorative xmlns:adec="http://schemas.microsoft.com/office/drawing/2017/decorative" val="1"/>
              </a:ext>
            </a:extLst>
          </p:cNvPr>
          <p:cNvCxnSpPr>
            <a:cxnSpLocks/>
          </p:cNvCxnSpPr>
          <p:nvPr/>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Marcador de número de diapositiva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rtlCol="0"/>
          <a:lstStyle/>
          <a:p>
            <a:pPr rtl="0"/>
            <a:fld id="{19B51A1E-902D-48AF-9020-955120F399B6}" type="slidenum">
              <a:rPr lang="es-ES" smtClean="0"/>
              <a:pPr rtl="0"/>
              <a:t>2</a:t>
            </a:fld>
            <a:endParaRPr lang="es-ES"/>
          </a:p>
        </p:txBody>
      </p:sp>
      <p:sp>
        <p:nvSpPr>
          <p:cNvPr id="14" name="CuadroTexto 13">
            <a:extLst>
              <a:ext uri="{FF2B5EF4-FFF2-40B4-BE49-F238E27FC236}">
                <a16:creationId xmlns:a16="http://schemas.microsoft.com/office/drawing/2014/main" id="{D1D18D18-D368-4128-978C-CC720902FA1B}"/>
              </a:ext>
            </a:extLst>
          </p:cNvPr>
          <p:cNvSpPr txBox="1"/>
          <p:nvPr/>
        </p:nvSpPr>
        <p:spPr>
          <a:xfrm>
            <a:off x="8330684" y="2633617"/>
            <a:ext cx="2099731" cy="1285966"/>
          </a:xfrm>
          <a:prstGeom prst="rect">
            <a:avLst/>
          </a:prstGeom>
          <a:noFill/>
        </p:spPr>
        <p:txBody>
          <a:bodyPr wrap="square" lIns="0" tIns="0" rIns="0" bIns="0" rtlCol="0">
            <a:noAutofit/>
          </a:bodyPr>
          <a:lstStyle/>
          <a:p>
            <a:pPr algn="ctr"/>
            <a:r>
              <a:rPr lang="es-EC" sz="2800" dirty="0">
                <a:latin typeface="Britannic Bold" panose="020B0903060703020204" pitchFamily="34" charset="0"/>
              </a:rPr>
              <a:t>¿</a:t>
            </a:r>
            <a:r>
              <a:rPr lang="es-EC" sz="2800" dirty="0">
                <a:solidFill>
                  <a:schemeClr val="tx1">
                    <a:lumMod val="75000"/>
                    <a:lumOff val="25000"/>
                  </a:schemeClr>
                </a:solidFill>
                <a:latin typeface="Britannic Bold" panose="020B0903060703020204" pitchFamily="34" charset="0"/>
              </a:rPr>
              <a:t>Es posible innovar sin tecnología?</a:t>
            </a:r>
            <a:endParaRPr lang="en-US" sz="2800" dirty="0">
              <a:solidFill>
                <a:schemeClr val="tx1">
                  <a:lumMod val="75000"/>
                  <a:lumOff val="25000"/>
                </a:schemeClr>
              </a:solidFill>
              <a:latin typeface="Britannic Bold" panose="020B0903060703020204" pitchFamily="34" charset="0"/>
            </a:endParaRPr>
          </a:p>
        </p:txBody>
      </p:sp>
      <p:sp>
        <p:nvSpPr>
          <p:cNvPr id="29" name="AutoShape 2" descr="Hotel - Iconos gratis de días festivos">
            <a:extLst>
              <a:ext uri="{FF2B5EF4-FFF2-40B4-BE49-F238E27FC236}">
                <a16:creationId xmlns:a16="http://schemas.microsoft.com/office/drawing/2014/main" id="{02440D31-C886-494B-AA12-B808C39A14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AutoShape 4" descr="Hotel, Motel, Gratis imagen png - imagen transparente descarga gratuita">
            <a:extLst>
              <a:ext uri="{FF2B5EF4-FFF2-40B4-BE49-F238E27FC236}">
                <a16:creationId xmlns:a16="http://schemas.microsoft.com/office/drawing/2014/main" id="{8128C247-6954-4E06-BE74-CD0DA9D845B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 name="Marcador de posición de imagen 49" descr="Imagen en blanco y negro&#10;&#10;Descripción generada automáticamente con confianza baja">
            <a:extLst>
              <a:ext uri="{FF2B5EF4-FFF2-40B4-BE49-F238E27FC236}">
                <a16:creationId xmlns:a16="http://schemas.microsoft.com/office/drawing/2014/main" id="{501C1FFF-E368-44AF-9158-FE19580ADAB8}"/>
              </a:ext>
            </a:extLst>
          </p:cNvPr>
          <p:cNvPicPr>
            <a:picLocks noGrp="1" noChangeAspect="1"/>
          </p:cNvPicPr>
          <p:nvPr>
            <p:ph type="pic" sz="quarter" idx="27"/>
          </p:nvPr>
        </p:nvPicPr>
        <p:blipFill>
          <a:blip r:embed="rId3"/>
          <a:srcRect/>
          <a:stretch>
            <a:fillRect/>
          </a:stretch>
        </p:blipFill>
        <p:spPr>
          <a:xfrm>
            <a:off x="844250" y="1794935"/>
            <a:ext cx="1351409" cy="1701800"/>
          </a:xfrm>
        </p:spPr>
      </p:pic>
      <p:sp>
        <p:nvSpPr>
          <p:cNvPr id="55" name="Flecha: curvada hacia abajo 54">
            <a:extLst>
              <a:ext uri="{FF2B5EF4-FFF2-40B4-BE49-F238E27FC236}">
                <a16:creationId xmlns:a16="http://schemas.microsoft.com/office/drawing/2014/main" id="{B6111013-B469-4B7F-9FCB-5247D2C0F2E7}"/>
              </a:ext>
            </a:extLst>
          </p:cNvPr>
          <p:cNvSpPr/>
          <p:nvPr/>
        </p:nvSpPr>
        <p:spPr>
          <a:xfrm>
            <a:off x="1354667" y="1365336"/>
            <a:ext cx="2336794" cy="565064"/>
          </a:xfrm>
          <a:prstGeom prst="curved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 name="Flecha: curvada hacia arriba 55">
            <a:extLst>
              <a:ext uri="{FF2B5EF4-FFF2-40B4-BE49-F238E27FC236}">
                <a16:creationId xmlns:a16="http://schemas.microsoft.com/office/drawing/2014/main" id="{9CC513FD-62C3-456F-B4C7-E6339B422FD2}"/>
              </a:ext>
            </a:extLst>
          </p:cNvPr>
          <p:cNvSpPr/>
          <p:nvPr/>
        </p:nvSpPr>
        <p:spPr>
          <a:xfrm>
            <a:off x="3996267" y="3581400"/>
            <a:ext cx="2099731" cy="410177"/>
          </a:xfrm>
          <a:prstGeom prst="curvedUp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1" name="Marcador de posición de imagen 70" descr="Icono&#10;&#10;Descripción generada automáticamente">
            <a:extLst>
              <a:ext uri="{FF2B5EF4-FFF2-40B4-BE49-F238E27FC236}">
                <a16:creationId xmlns:a16="http://schemas.microsoft.com/office/drawing/2014/main" id="{03E95A97-0160-481B-BA2D-36EB78693465}"/>
              </a:ext>
            </a:extLst>
          </p:cNvPr>
          <p:cNvPicPr>
            <a:picLocks noGrp="1" noChangeAspect="1"/>
          </p:cNvPicPr>
          <p:nvPr>
            <p:ph type="pic" sz="quarter" idx="28"/>
          </p:nvPr>
        </p:nvPicPr>
        <p:blipFill>
          <a:blip r:embed="rId4"/>
          <a:srcRect l="3722" r="3722"/>
          <a:stretch>
            <a:fillRect/>
          </a:stretch>
        </p:blipFill>
        <p:spPr>
          <a:xfrm>
            <a:off x="3185717" y="2165888"/>
            <a:ext cx="1263112" cy="1263112"/>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3" name="Marcador de posición de imagen 82" descr="Icono&#10;&#10;Descripción generada automáticamente">
            <a:extLst>
              <a:ext uri="{FF2B5EF4-FFF2-40B4-BE49-F238E27FC236}">
                <a16:creationId xmlns:a16="http://schemas.microsoft.com/office/drawing/2014/main" id="{CA4E82E0-AE02-47BF-ADD3-C19C0A602832}"/>
              </a:ext>
            </a:extLst>
          </p:cNvPr>
          <p:cNvPicPr>
            <a:picLocks noGrp="1" noChangeAspect="1"/>
          </p:cNvPicPr>
          <p:nvPr>
            <p:ph type="pic" sz="quarter" idx="29"/>
          </p:nvPr>
        </p:nvPicPr>
        <p:blipFill>
          <a:blip r:embed="rId5"/>
          <a:srcRect l="21236" r="21236"/>
          <a:stretch>
            <a:fillRect/>
          </a:stretch>
        </p:blipFill>
        <p:spPr>
          <a:xfrm>
            <a:off x="5460063" y="2173456"/>
            <a:ext cx="1255543" cy="12555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193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E7E689B1-CE3E-4E2C-A994-E09D8F3C19D0}"/>
              </a:ext>
            </a:extLst>
          </p:cNvPr>
          <p:cNvSpPr>
            <a:spLocks noGrp="1"/>
          </p:cNvSpPr>
          <p:nvPr>
            <p:ph type="sldNum" sz="quarter" idx="11"/>
          </p:nvPr>
        </p:nvSpPr>
        <p:spPr/>
        <p:txBody>
          <a:bodyPr/>
          <a:lstStyle/>
          <a:p>
            <a:pPr rtl="0"/>
            <a:fld id="{19B51A1E-902D-48AF-9020-955120F399B6}" type="slidenum">
              <a:rPr lang="es-ES" noProof="0" smtClean="0"/>
              <a:pPr rtl="0"/>
              <a:t>20</a:t>
            </a:fld>
            <a:endParaRPr lang="es-ES" noProof="0"/>
          </a:p>
        </p:txBody>
      </p:sp>
      <p:graphicFrame>
        <p:nvGraphicFramePr>
          <p:cNvPr id="4" name="Tabla 3">
            <a:extLst>
              <a:ext uri="{FF2B5EF4-FFF2-40B4-BE49-F238E27FC236}">
                <a16:creationId xmlns:a16="http://schemas.microsoft.com/office/drawing/2014/main" id="{8215CB93-E5D5-4067-938F-A5DBD44174D8}"/>
              </a:ext>
            </a:extLst>
          </p:cNvPr>
          <p:cNvGraphicFramePr>
            <a:graphicFrameLocks noGrp="1"/>
          </p:cNvGraphicFramePr>
          <p:nvPr>
            <p:extLst>
              <p:ext uri="{D42A27DB-BD31-4B8C-83A1-F6EECF244321}">
                <p14:modId xmlns:p14="http://schemas.microsoft.com/office/powerpoint/2010/main" val="3270074157"/>
              </p:ext>
            </p:extLst>
          </p:nvPr>
        </p:nvGraphicFramePr>
        <p:xfrm>
          <a:off x="303347" y="174319"/>
          <a:ext cx="11625020" cy="5616842"/>
        </p:xfrm>
        <a:graphic>
          <a:graphicData uri="http://schemas.openxmlformats.org/drawingml/2006/table">
            <a:tbl>
              <a:tblPr firstRow="1" firstCol="1" bandRow="1">
                <a:tableStyleId>{3B4B98B0-60AC-42C2-AFA5-B58CD77FA1E5}</a:tableStyleId>
              </a:tblPr>
              <a:tblGrid>
                <a:gridCol w="2055583">
                  <a:extLst>
                    <a:ext uri="{9D8B030D-6E8A-4147-A177-3AD203B41FA5}">
                      <a16:colId xmlns:a16="http://schemas.microsoft.com/office/drawing/2014/main" val="742420966"/>
                    </a:ext>
                  </a:extLst>
                </a:gridCol>
                <a:gridCol w="670610">
                  <a:extLst>
                    <a:ext uri="{9D8B030D-6E8A-4147-A177-3AD203B41FA5}">
                      <a16:colId xmlns:a16="http://schemas.microsoft.com/office/drawing/2014/main" val="415894310"/>
                    </a:ext>
                  </a:extLst>
                </a:gridCol>
                <a:gridCol w="2055583">
                  <a:extLst>
                    <a:ext uri="{9D8B030D-6E8A-4147-A177-3AD203B41FA5}">
                      <a16:colId xmlns:a16="http://schemas.microsoft.com/office/drawing/2014/main" val="1225878029"/>
                    </a:ext>
                  </a:extLst>
                </a:gridCol>
                <a:gridCol w="2849038">
                  <a:extLst>
                    <a:ext uri="{9D8B030D-6E8A-4147-A177-3AD203B41FA5}">
                      <a16:colId xmlns:a16="http://schemas.microsoft.com/office/drawing/2014/main" val="340735119"/>
                    </a:ext>
                  </a:extLst>
                </a:gridCol>
                <a:gridCol w="2849038">
                  <a:extLst>
                    <a:ext uri="{9D8B030D-6E8A-4147-A177-3AD203B41FA5}">
                      <a16:colId xmlns:a16="http://schemas.microsoft.com/office/drawing/2014/main" val="3239835398"/>
                    </a:ext>
                  </a:extLst>
                </a:gridCol>
                <a:gridCol w="1145168">
                  <a:extLst>
                    <a:ext uri="{9D8B030D-6E8A-4147-A177-3AD203B41FA5}">
                      <a16:colId xmlns:a16="http://schemas.microsoft.com/office/drawing/2014/main" val="51955717"/>
                    </a:ext>
                  </a:extLst>
                </a:gridCol>
              </a:tblGrid>
              <a:tr h="387155">
                <a:tc>
                  <a:txBody>
                    <a:bodyPr/>
                    <a:lstStyle/>
                    <a:p>
                      <a:pPr algn="ctr">
                        <a:lnSpc>
                          <a:spcPct val="100000"/>
                        </a:lnSpc>
                      </a:pPr>
                      <a:r>
                        <a:rPr lang="es-EC" sz="1800" dirty="0">
                          <a:effectLst/>
                        </a:rPr>
                        <a:t>Capacitación</a:t>
                      </a:r>
                      <a:endParaRPr lang="en-US" sz="18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800">
                          <a:effectLst/>
                        </a:rPr>
                        <a:t>Fecha</a:t>
                      </a:r>
                      <a:endParaRPr lang="en-US" sz="18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gridSpan="2">
                  <a:txBody>
                    <a:bodyPr/>
                    <a:lstStyle/>
                    <a:p>
                      <a:pPr algn="ctr">
                        <a:lnSpc>
                          <a:spcPct val="100000"/>
                        </a:lnSpc>
                      </a:pPr>
                      <a:r>
                        <a:rPr lang="es-EC" sz="1800" dirty="0">
                          <a:effectLst/>
                        </a:rPr>
                        <a:t>Recursos</a:t>
                      </a:r>
                      <a:endParaRPr lang="en-US" sz="18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hMerge="1">
                  <a:txBody>
                    <a:bodyPr/>
                    <a:lstStyle/>
                    <a:p>
                      <a:endParaRPr lang="en-US"/>
                    </a:p>
                  </a:txBody>
                  <a:tcPr/>
                </a:tc>
                <a:tc>
                  <a:txBody>
                    <a:bodyPr/>
                    <a:lstStyle/>
                    <a:p>
                      <a:pPr algn="ctr">
                        <a:lnSpc>
                          <a:spcPct val="100000"/>
                        </a:lnSpc>
                      </a:pPr>
                      <a:r>
                        <a:rPr lang="es-EC" sz="1800">
                          <a:effectLst/>
                        </a:rPr>
                        <a:t>Responsable</a:t>
                      </a:r>
                      <a:endParaRPr lang="en-US" sz="18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800" dirty="0">
                          <a:effectLst/>
                        </a:rPr>
                        <a:t>Costo</a:t>
                      </a:r>
                      <a:endParaRPr lang="en-US" sz="18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1959301774"/>
                  </a:ext>
                </a:extLst>
              </a:tr>
              <a:tr h="611785">
                <a:tc rowSpan="15">
                  <a:txBody>
                    <a:bodyPr/>
                    <a:lstStyle/>
                    <a:p>
                      <a:pPr algn="ctr">
                        <a:lnSpc>
                          <a:spcPct val="100000"/>
                        </a:lnSpc>
                      </a:pPr>
                      <a:r>
                        <a:rPr lang="es-EC" sz="1400" dirty="0">
                          <a:effectLst/>
                        </a:rPr>
                        <a:t>Plan de capacitación sobre la implementación tecnológica como método de eficiencia administrativa en el sector hotelero de 3 y 4 estrellas de Santo Domingo de los Tsáchilas</a:t>
                      </a:r>
                    </a:p>
                    <a:p>
                      <a:pPr algn="ctr">
                        <a:lnSpc>
                          <a:spcPct val="100000"/>
                        </a:lnSpc>
                      </a:pPr>
                      <a:r>
                        <a:rPr lang="es-EC" sz="1400" dirty="0">
                          <a:effectLst/>
                        </a:rPr>
                        <a:t>Capacitación</a:t>
                      </a:r>
                    </a:p>
                    <a:p>
                      <a:pPr algn="ctr">
                        <a:lnSpc>
                          <a:spcPct val="100000"/>
                        </a:lnSpc>
                      </a:pPr>
                      <a:r>
                        <a:rPr lang="es-EC" sz="1400" dirty="0">
                          <a:effectLst/>
                        </a:rPr>
                        <a:t> </a:t>
                      </a:r>
                    </a:p>
                    <a:p>
                      <a:pPr algn="ctr">
                        <a:lnSpc>
                          <a:spcPct val="100000"/>
                        </a:lnSpc>
                      </a:pPr>
                      <a:r>
                        <a:rPr lang="es-EC" sz="1400" dirty="0">
                          <a:effectLst/>
                        </a:rPr>
                        <a:t> </a:t>
                      </a:r>
                    </a:p>
                    <a:p>
                      <a:pPr algn="ctr">
                        <a:lnSpc>
                          <a:spcPct val="100000"/>
                        </a:lnSpc>
                      </a:pPr>
                      <a:r>
                        <a:rPr lang="es-EC" sz="1400" dirty="0">
                          <a:effectLst/>
                        </a:rPr>
                        <a:t> </a:t>
                      </a:r>
                      <a:endParaRPr lang="en-US" sz="1400" dirty="0">
                        <a:solidFill>
                          <a:srgbClr val="2E74B5"/>
                        </a:solidFill>
                        <a:effectLst/>
                        <a:latin typeface="Calibri" panose="020F0502020204030204" pitchFamily="34" charset="0"/>
                        <a:cs typeface="Arial" panose="020B0604020202020204" pitchFamily="34" charset="0"/>
                      </a:endParaRPr>
                    </a:p>
                  </a:txBody>
                  <a:tcPr marL="53898" marR="53898" marT="0" marB="0" anchor="ctr"/>
                </a:tc>
                <a:tc rowSpan="15">
                  <a:txBody>
                    <a:bodyPr/>
                    <a:lstStyle/>
                    <a:p>
                      <a:pPr algn="ctr">
                        <a:lnSpc>
                          <a:spcPct val="100000"/>
                        </a:lnSpc>
                      </a:pPr>
                      <a:r>
                        <a:rPr lang="es-EC" sz="1400" dirty="0">
                          <a:effectLst/>
                        </a:rPr>
                        <a:t> </a:t>
                      </a:r>
                      <a:endParaRPr lang="en-US" sz="1400" dirty="0">
                        <a:effectLst/>
                      </a:endParaRPr>
                    </a:p>
                    <a:p>
                      <a:pPr algn="ctr">
                        <a:lnSpc>
                          <a:spcPct val="100000"/>
                        </a:lnSpc>
                      </a:pPr>
                      <a:r>
                        <a:rPr lang="es-EC" sz="1400" dirty="0">
                          <a:effectLst/>
                        </a:rPr>
                        <a:t>03 de mayo del 2022</a:t>
                      </a:r>
                    </a:p>
                    <a:p>
                      <a:pPr algn="ctr">
                        <a:lnSpc>
                          <a:spcPct val="100000"/>
                        </a:lnSpc>
                      </a:pPr>
                      <a:r>
                        <a:rPr lang="es-EC" sz="1400" dirty="0">
                          <a:effectLst/>
                        </a:rPr>
                        <a:t>Fecha</a:t>
                      </a:r>
                    </a:p>
                    <a:p>
                      <a:pPr algn="ctr">
                        <a:lnSpc>
                          <a:spcPct val="100000"/>
                        </a:lnSpc>
                      </a:pPr>
                      <a:r>
                        <a:rPr lang="es-EC" sz="1400" dirty="0">
                          <a:effectLst/>
                        </a:rPr>
                        <a:t> </a:t>
                      </a:r>
                    </a:p>
                    <a:p>
                      <a:pPr algn="ctr">
                        <a:lnSpc>
                          <a:spcPct val="100000"/>
                        </a:lnSpc>
                      </a:pPr>
                      <a:r>
                        <a:rPr lang="es-EC" sz="1400" dirty="0">
                          <a:effectLst/>
                        </a:rPr>
                        <a:t> </a:t>
                      </a:r>
                    </a:p>
                    <a:p>
                      <a:pPr algn="ctr">
                        <a:lnSpc>
                          <a:spcPct val="100000"/>
                        </a:lnSpc>
                      </a:pPr>
                      <a:r>
                        <a:rPr lang="es-EC" sz="1400" dirty="0">
                          <a:effectLst/>
                        </a:rPr>
                        <a:t> </a:t>
                      </a:r>
                      <a:endParaRPr lang="en-US" sz="1400" dirty="0">
                        <a:solidFill>
                          <a:srgbClr val="2E74B5"/>
                        </a:solidFill>
                        <a:effectLst/>
                        <a:latin typeface="Calibri" panose="020F0502020204030204" pitchFamily="34" charset="0"/>
                        <a:cs typeface="Arial" panose="020B0604020202020204" pitchFamily="34" charset="0"/>
                      </a:endParaRPr>
                    </a:p>
                  </a:txBody>
                  <a:tcPr marL="53898" marR="53898" marT="0" marB="0" anchor="ctr"/>
                </a:tc>
                <a:tc>
                  <a:txBody>
                    <a:bodyPr/>
                    <a:lstStyle/>
                    <a:p>
                      <a:pPr algn="ctr">
                        <a:lnSpc>
                          <a:spcPct val="100000"/>
                        </a:lnSpc>
                      </a:pPr>
                      <a:r>
                        <a:rPr lang="es-EC" sz="1400">
                          <a:effectLst/>
                        </a:rPr>
                        <a:t>Humano</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Capacitadores</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Innova Tu Hotel</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Patrocinado</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2943395067"/>
                  </a:ext>
                </a:extLst>
              </a:tr>
              <a:tr h="282861">
                <a:tc vMerge="1">
                  <a:txBody>
                    <a:bodyPr/>
                    <a:lstStyle/>
                    <a:p>
                      <a:endParaRPr lang="en-US"/>
                    </a:p>
                  </a:txBody>
                  <a:tcPr/>
                </a:tc>
                <a:tc vMerge="1">
                  <a:txBody>
                    <a:bodyPr/>
                    <a:lstStyle/>
                    <a:p>
                      <a:endParaRPr lang="en-US"/>
                    </a:p>
                  </a:txBody>
                  <a:tcPr/>
                </a:tc>
                <a:tc>
                  <a:txBody>
                    <a:bodyPr/>
                    <a:lstStyle/>
                    <a:p>
                      <a:pPr algn="ctr">
                        <a:lnSpc>
                          <a:spcPct val="100000"/>
                        </a:lnSpc>
                      </a:pPr>
                      <a:r>
                        <a:rPr lang="es-EC" sz="1400" dirty="0">
                          <a:effectLst/>
                        </a:rPr>
                        <a:t>Infraestructura</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Salón de eventos</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Kashama Eco Resort y Spa</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$180.00</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1630351665"/>
                  </a:ext>
                </a:extLst>
              </a:tr>
              <a:tr h="282861">
                <a:tc vMerge="1">
                  <a:txBody>
                    <a:bodyPr/>
                    <a:lstStyle/>
                    <a:p>
                      <a:endParaRPr lang="en-US"/>
                    </a:p>
                  </a:txBody>
                  <a:tcPr/>
                </a:tc>
                <a:tc vMerge="1">
                  <a:txBody>
                    <a:bodyPr/>
                    <a:lstStyle/>
                    <a:p>
                      <a:endParaRPr lang="en-US"/>
                    </a:p>
                  </a:txBody>
                  <a:tcPr/>
                </a:tc>
                <a:tc rowSpan="7">
                  <a:txBody>
                    <a:bodyPr/>
                    <a:lstStyle/>
                    <a:p>
                      <a:pPr algn="ctr">
                        <a:lnSpc>
                          <a:spcPct val="100000"/>
                        </a:lnSpc>
                      </a:pPr>
                      <a:r>
                        <a:rPr lang="es-EC" sz="1400" dirty="0">
                          <a:effectLst/>
                        </a:rPr>
                        <a:t>Equipamiento</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Computadora</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Equipo de investigación</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Incluido</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1518190990"/>
                  </a:ext>
                </a:extLst>
              </a:tr>
              <a:tr h="28286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0000"/>
                        </a:lnSpc>
                      </a:pPr>
                      <a:r>
                        <a:rPr lang="es-EC" sz="1400">
                          <a:effectLst/>
                        </a:rPr>
                        <a:t>Proyector</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Equipo de investigación</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$10.00</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2748246813"/>
                  </a:ext>
                </a:extLst>
              </a:tr>
              <a:tr h="28286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0000"/>
                        </a:lnSpc>
                      </a:pPr>
                      <a:r>
                        <a:rPr lang="es-EC" sz="1400">
                          <a:effectLst/>
                        </a:rPr>
                        <a:t>Audio y sonido</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Kashama Eco Resort y Spa</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Incluido</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3085518813"/>
                  </a:ext>
                </a:extLst>
              </a:tr>
              <a:tr h="28286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0000"/>
                        </a:lnSpc>
                      </a:pPr>
                      <a:r>
                        <a:rPr lang="es-EC" sz="1400">
                          <a:effectLst/>
                        </a:rPr>
                        <a:t>Pizarra</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Kashama Eco Resort y Spa</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Incluido</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2637444559"/>
                  </a:ext>
                </a:extLst>
              </a:tr>
              <a:tr h="28286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0000"/>
                        </a:lnSpc>
                      </a:pPr>
                      <a:r>
                        <a:rPr lang="es-EC" sz="1400" dirty="0">
                          <a:effectLst/>
                        </a:rPr>
                        <a:t>Marcadores</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Equipo de investigación</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$2.40</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888877312"/>
                  </a:ext>
                </a:extLst>
              </a:tr>
              <a:tr h="28286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0000"/>
                        </a:lnSpc>
                      </a:pPr>
                      <a:r>
                        <a:rPr lang="es-EC" sz="1400">
                          <a:effectLst/>
                        </a:rPr>
                        <a:t>Folletos</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Equipo de investigación</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$13.00</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486393533"/>
                  </a:ext>
                </a:extLst>
              </a:tr>
              <a:tr h="28286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0000"/>
                        </a:lnSpc>
                      </a:pPr>
                      <a:r>
                        <a:rPr lang="es-EC" sz="1400">
                          <a:effectLst/>
                        </a:rPr>
                        <a:t>Mesa de apoyo</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Kashama Eco Resort y Spa</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Incluido</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1576460389"/>
                  </a:ext>
                </a:extLst>
              </a:tr>
              <a:tr h="611785">
                <a:tc vMerge="1">
                  <a:txBody>
                    <a:bodyPr/>
                    <a:lstStyle/>
                    <a:p>
                      <a:endParaRPr lang="en-US"/>
                    </a:p>
                  </a:txBody>
                  <a:tcPr/>
                </a:tc>
                <a:tc vMerge="1">
                  <a:txBody>
                    <a:bodyPr/>
                    <a:lstStyle/>
                    <a:p>
                      <a:endParaRPr lang="en-US"/>
                    </a:p>
                  </a:txBody>
                  <a:tcPr/>
                </a:tc>
                <a:tc rowSpan="2">
                  <a:txBody>
                    <a:bodyPr/>
                    <a:lstStyle/>
                    <a:p>
                      <a:pPr algn="ctr">
                        <a:lnSpc>
                          <a:spcPct val="100000"/>
                        </a:lnSpc>
                      </a:pPr>
                      <a:r>
                        <a:rPr lang="es-EC" sz="1400" dirty="0">
                          <a:effectLst/>
                        </a:rPr>
                        <a:t>Documentación</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dirty="0">
                          <a:effectLst/>
                        </a:rPr>
                        <a:t>Certificados</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dirty="0">
                          <a:effectLst/>
                        </a:rPr>
                        <a:t>Innova Tu Hotel</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dirty="0">
                          <a:effectLst/>
                        </a:rPr>
                        <a:t>Patrocinado</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35636296"/>
                  </a:ext>
                </a:extLst>
              </a:tr>
              <a:tr h="28286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0000"/>
                        </a:lnSpc>
                      </a:pPr>
                      <a:r>
                        <a:rPr lang="es-EC" sz="1400">
                          <a:effectLst/>
                        </a:rPr>
                        <a:t>Encuestas de opinión</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dirty="0">
                          <a:effectLst/>
                        </a:rPr>
                        <a:t>Equipo de investigación</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$1.30</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3005015937"/>
                  </a:ext>
                </a:extLst>
              </a:tr>
              <a:tr h="611785">
                <a:tc vMerge="1">
                  <a:txBody>
                    <a:bodyPr/>
                    <a:lstStyle/>
                    <a:p>
                      <a:pPr>
                        <a:lnSpc>
                          <a:spcPct val="200000"/>
                        </a:lnSpc>
                      </a:pPr>
                      <a:r>
                        <a:rPr lang="es-EC" sz="1200" dirty="0">
                          <a:effectLst/>
                        </a:rPr>
                        <a:t>Capacitación</a:t>
                      </a:r>
                      <a:endParaRPr lang="en-US" sz="12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vMerge="1">
                  <a:txBody>
                    <a:bodyPr/>
                    <a:lstStyle/>
                    <a:p>
                      <a:pPr>
                        <a:lnSpc>
                          <a:spcPct val="200000"/>
                        </a:lnSpc>
                      </a:pPr>
                      <a:r>
                        <a:rPr lang="es-EC" sz="1200" dirty="0">
                          <a:effectLst/>
                        </a:rPr>
                        <a:t>Fecha</a:t>
                      </a:r>
                      <a:endParaRPr lang="en-US" sz="12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gridSpan="2">
                  <a:txBody>
                    <a:bodyPr/>
                    <a:lstStyle/>
                    <a:p>
                      <a:pPr algn="ctr">
                        <a:lnSpc>
                          <a:spcPct val="100000"/>
                        </a:lnSpc>
                      </a:pPr>
                      <a:r>
                        <a:rPr lang="es-EC" sz="1400">
                          <a:effectLst/>
                        </a:rPr>
                        <a:t>Recursos</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hMerge="1">
                  <a:txBody>
                    <a:bodyPr/>
                    <a:lstStyle/>
                    <a:p>
                      <a:endParaRPr lang="en-US"/>
                    </a:p>
                  </a:txBody>
                  <a:tcPr/>
                </a:tc>
                <a:tc>
                  <a:txBody>
                    <a:bodyPr/>
                    <a:lstStyle/>
                    <a:p>
                      <a:pPr algn="ctr">
                        <a:lnSpc>
                          <a:spcPct val="100000"/>
                        </a:lnSpc>
                      </a:pPr>
                      <a:r>
                        <a:rPr lang="es-EC" sz="1400">
                          <a:effectLst/>
                        </a:rPr>
                        <a:t>Responsable</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dirty="0">
                          <a:effectLst/>
                        </a:rPr>
                        <a:t>Costo</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235366108"/>
                  </a:ext>
                </a:extLst>
              </a:tr>
              <a:tr h="282861">
                <a:tc vMerge="1">
                  <a:txBody>
                    <a:bodyPr/>
                    <a:lstStyle/>
                    <a:p>
                      <a:pPr>
                        <a:lnSpc>
                          <a:spcPct val="200000"/>
                        </a:lnSpc>
                      </a:pPr>
                      <a:r>
                        <a:rPr lang="es-EC" sz="1200" dirty="0">
                          <a:effectLst/>
                        </a:rPr>
                        <a:t> </a:t>
                      </a:r>
                      <a:endParaRPr lang="en-US" sz="12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vMerge="1">
                  <a:txBody>
                    <a:bodyPr/>
                    <a:lstStyle/>
                    <a:p>
                      <a:pPr>
                        <a:lnSpc>
                          <a:spcPct val="200000"/>
                        </a:lnSpc>
                      </a:pPr>
                      <a:r>
                        <a:rPr lang="es-EC" sz="1200" dirty="0">
                          <a:effectLst/>
                        </a:rPr>
                        <a:t> </a:t>
                      </a:r>
                      <a:endParaRPr lang="en-US" sz="12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rowSpan="2">
                  <a:txBody>
                    <a:bodyPr/>
                    <a:lstStyle/>
                    <a:p>
                      <a:pPr algn="ctr">
                        <a:lnSpc>
                          <a:spcPct val="100000"/>
                        </a:lnSpc>
                      </a:pPr>
                      <a:r>
                        <a:rPr lang="es-EC" sz="1400">
                          <a:effectLst/>
                        </a:rPr>
                        <a:t>Otros</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Lunch</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Equipo de investigación</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dirty="0">
                          <a:effectLst/>
                        </a:rPr>
                        <a:t>$30.00</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540389488"/>
                  </a:ext>
                </a:extLst>
              </a:tr>
              <a:tr h="282861">
                <a:tc vMerge="1">
                  <a:txBody>
                    <a:bodyPr/>
                    <a:lstStyle/>
                    <a:p>
                      <a:pPr>
                        <a:lnSpc>
                          <a:spcPct val="200000"/>
                        </a:lnSpc>
                      </a:pPr>
                      <a:r>
                        <a:rPr lang="es-EC" sz="1200" dirty="0">
                          <a:effectLst/>
                        </a:rPr>
                        <a:t> </a:t>
                      </a:r>
                      <a:endParaRPr lang="en-US" sz="12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vMerge="1">
                  <a:txBody>
                    <a:bodyPr/>
                    <a:lstStyle/>
                    <a:p>
                      <a:pPr>
                        <a:lnSpc>
                          <a:spcPct val="200000"/>
                        </a:lnSpc>
                      </a:pPr>
                      <a:r>
                        <a:rPr lang="es-EC" sz="1200" dirty="0">
                          <a:effectLst/>
                        </a:rPr>
                        <a:t> </a:t>
                      </a:r>
                      <a:endParaRPr lang="en-US" sz="12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vMerge="1">
                  <a:txBody>
                    <a:bodyPr/>
                    <a:lstStyle/>
                    <a:p>
                      <a:endParaRPr lang="en-US"/>
                    </a:p>
                  </a:txBody>
                  <a:tcPr/>
                </a:tc>
                <a:tc>
                  <a:txBody>
                    <a:bodyPr/>
                    <a:lstStyle/>
                    <a:p>
                      <a:pPr algn="ctr">
                        <a:lnSpc>
                          <a:spcPct val="100000"/>
                        </a:lnSpc>
                      </a:pPr>
                      <a:r>
                        <a:rPr lang="es-EC" sz="1400">
                          <a:effectLst/>
                        </a:rPr>
                        <a:t>Viáticos</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a:effectLst/>
                        </a:rPr>
                        <a:t>Equipo de investigación</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a:txBody>
                    <a:bodyPr/>
                    <a:lstStyle/>
                    <a:p>
                      <a:pPr algn="ctr">
                        <a:lnSpc>
                          <a:spcPct val="100000"/>
                        </a:lnSpc>
                      </a:pPr>
                      <a:r>
                        <a:rPr lang="es-EC" sz="1400" dirty="0">
                          <a:effectLst/>
                        </a:rPr>
                        <a:t>$40.00</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2512667035"/>
                  </a:ext>
                </a:extLst>
              </a:tr>
              <a:tr h="282861">
                <a:tc vMerge="1">
                  <a:txBody>
                    <a:bodyPr/>
                    <a:lstStyle/>
                    <a:p>
                      <a:pPr>
                        <a:lnSpc>
                          <a:spcPct val="200000"/>
                        </a:lnSpc>
                      </a:pPr>
                      <a:r>
                        <a:rPr lang="es-EC" sz="1200" dirty="0">
                          <a:effectLst/>
                        </a:rPr>
                        <a:t> </a:t>
                      </a:r>
                      <a:endParaRPr lang="en-US" sz="12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vMerge="1">
                  <a:txBody>
                    <a:bodyPr/>
                    <a:lstStyle/>
                    <a:p>
                      <a:pPr>
                        <a:lnSpc>
                          <a:spcPct val="200000"/>
                        </a:lnSpc>
                      </a:pPr>
                      <a:r>
                        <a:rPr lang="es-EC" sz="1200" dirty="0">
                          <a:effectLst/>
                        </a:rPr>
                        <a:t> </a:t>
                      </a:r>
                      <a:endParaRPr lang="en-US" sz="12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gridSpan="3">
                  <a:txBody>
                    <a:bodyPr/>
                    <a:lstStyle/>
                    <a:p>
                      <a:pPr algn="ctr">
                        <a:lnSpc>
                          <a:spcPct val="100000"/>
                        </a:lnSpc>
                      </a:pPr>
                      <a:r>
                        <a:rPr lang="es-EC" sz="1400">
                          <a:effectLst/>
                        </a:rPr>
                        <a:t>TOTAL</a:t>
                      </a:r>
                      <a:endParaRPr lang="en-US" sz="14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tc hMerge="1">
                  <a:txBody>
                    <a:bodyPr/>
                    <a:lstStyle/>
                    <a:p>
                      <a:endParaRPr lang="en-US"/>
                    </a:p>
                  </a:txBody>
                  <a:tcPr/>
                </a:tc>
                <a:tc hMerge="1">
                  <a:txBody>
                    <a:bodyPr/>
                    <a:lstStyle/>
                    <a:p>
                      <a:endParaRPr lang="en-US"/>
                    </a:p>
                  </a:txBody>
                  <a:tcPr/>
                </a:tc>
                <a:tc>
                  <a:txBody>
                    <a:bodyPr/>
                    <a:lstStyle/>
                    <a:p>
                      <a:pPr algn="ctr">
                        <a:lnSpc>
                          <a:spcPct val="100000"/>
                        </a:lnSpc>
                      </a:pPr>
                      <a:r>
                        <a:rPr lang="es-EC" sz="1400" dirty="0">
                          <a:effectLst/>
                        </a:rPr>
                        <a:t>$276.70</a:t>
                      </a:r>
                      <a:endParaRPr lang="en-US" sz="14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53898" marR="53898" marT="0" marB="0"/>
                </a:tc>
                <a:extLst>
                  <a:ext uri="{0D108BD9-81ED-4DB2-BD59-A6C34878D82A}">
                    <a16:rowId xmlns:a16="http://schemas.microsoft.com/office/drawing/2014/main" val="573323598"/>
                  </a:ext>
                </a:extLst>
              </a:tr>
            </a:tbl>
          </a:graphicData>
        </a:graphic>
      </p:graphicFrame>
      <p:sp>
        <p:nvSpPr>
          <p:cNvPr id="5" name="Marcador de texto 10">
            <a:extLst>
              <a:ext uri="{FF2B5EF4-FFF2-40B4-BE49-F238E27FC236}">
                <a16:creationId xmlns:a16="http://schemas.microsoft.com/office/drawing/2014/main" id="{9408DEA3-7C21-4A3C-8A99-3057B038C6E5}"/>
              </a:ext>
            </a:extLst>
          </p:cNvPr>
          <p:cNvSpPr txBox="1">
            <a:spLocks/>
          </p:cNvSpPr>
          <p:nvPr/>
        </p:nvSpPr>
        <p:spPr>
          <a:xfrm>
            <a:off x="263631" y="6086043"/>
            <a:ext cx="7113392" cy="72526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dirty="0">
                <a:latin typeface="Britannic Bold" panose="020B0903060703020204" pitchFamily="34" charset="0"/>
              </a:rPr>
              <a:t>Recursos &amp; Presupuesto</a:t>
            </a:r>
            <a:endParaRPr lang="en-US" sz="3200" dirty="0">
              <a:latin typeface="Britannic Bold" panose="020B0903060703020204" pitchFamily="34" charset="0"/>
            </a:endParaRPr>
          </a:p>
        </p:txBody>
      </p:sp>
    </p:spTree>
    <p:extLst>
      <p:ext uri="{BB962C8B-B14F-4D97-AF65-F5344CB8AC3E}">
        <p14:creationId xmlns:p14="http://schemas.microsoft.com/office/powerpoint/2010/main" val="2616910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15342291-039A-4370-A5BB-CF497A519C31}"/>
              </a:ext>
            </a:extLst>
          </p:cNvPr>
          <p:cNvSpPr>
            <a:spLocks noGrp="1"/>
          </p:cNvSpPr>
          <p:nvPr>
            <p:ph type="sldNum" sz="quarter" idx="11"/>
          </p:nvPr>
        </p:nvSpPr>
        <p:spPr/>
        <p:txBody>
          <a:bodyPr/>
          <a:lstStyle/>
          <a:p>
            <a:pPr rtl="0"/>
            <a:fld id="{19B51A1E-902D-48AF-9020-955120F399B6}" type="slidenum">
              <a:rPr lang="es-ES" noProof="0" smtClean="0"/>
              <a:pPr rtl="0"/>
              <a:t>21</a:t>
            </a:fld>
            <a:endParaRPr lang="es-ES" noProof="0"/>
          </a:p>
        </p:txBody>
      </p:sp>
      <p:cxnSp>
        <p:nvCxnSpPr>
          <p:cNvPr id="5" name="Conector recto 4">
            <a:extLst>
              <a:ext uri="{FF2B5EF4-FFF2-40B4-BE49-F238E27FC236}">
                <a16:creationId xmlns:a16="http://schemas.microsoft.com/office/drawing/2014/main" id="{E896951C-21DF-4ECC-84B9-936FD72CB18A}"/>
              </a:ext>
            </a:extLst>
          </p:cNvPr>
          <p:cNvCxnSpPr/>
          <p:nvPr/>
        </p:nvCxnSpPr>
        <p:spPr>
          <a:xfrm>
            <a:off x="6096000" y="511826"/>
            <a:ext cx="0" cy="5834348"/>
          </a:xfrm>
          <a:prstGeom prst="line">
            <a:avLst/>
          </a:prstGeom>
        </p:spPr>
        <p:style>
          <a:lnRef idx="1">
            <a:schemeClr val="accent1"/>
          </a:lnRef>
          <a:fillRef idx="0">
            <a:schemeClr val="accent1"/>
          </a:fillRef>
          <a:effectRef idx="0">
            <a:schemeClr val="accent1"/>
          </a:effectRef>
          <a:fontRef idx="minor">
            <a:schemeClr val="tx1"/>
          </a:fontRef>
        </p:style>
      </p:cxnSp>
      <p:sp>
        <p:nvSpPr>
          <p:cNvPr id="6" name="Marcador de texto 10">
            <a:extLst>
              <a:ext uri="{FF2B5EF4-FFF2-40B4-BE49-F238E27FC236}">
                <a16:creationId xmlns:a16="http://schemas.microsoft.com/office/drawing/2014/main" id="{68565B2D-BBD3-45BA-9006-4BA307772B2E}"/>
              </a:ext>
            </a:extLst>
          </p:cNvPr>
          <p:cNvSpPr txBox="1">
            <a:spLocks/>
          </p:cNvSpPr>
          <p:nvPr/>
        </p:nvSpPr>
        <p:spPr>
          <a:xfrm>
            <a:off x="324929" y="296262"/>
            <a:ext cx="2370145" cy="72526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dirty="0">
                <a:latin typeface="Britannic Bold" panose="020B0903060703020204" pitchFamily="34" charset="0"/>
              </a:rPr>
              <a:t>Viabilidad</a:t>
            </a:r>
            <a:endParaRPr lang="en-US" sz="3200" dirty="0">
              <a:latin typeface="Britannic Bold" panose="020B0903060703020204" pitchFamily="34" charset="0"/>
            </a:endParaRPr>
          </a:p>
        </p:txBody>
      </p:sp>
      <p:sp>
        <p:nvSpPr>
          <p:cNvPr id="7" name="Marcador de texto 10">
            <a:extLst>
              <a:ext uri="{FF2B5EF4-FFF2-40B4-BE49-F238E27FC236}">
                <a16:creationId xmlns:a16="http://schemas.microsoft.com/office/drawing/2014/main" id="{FE7709A8-F0CB-460F-BA9D-3AC0F0E85F2F}"/>
              </a:ext>
            </a:extLst>
          </p:cNvPr>
          <p:cNvSpPr txBox="1">
            <a:spLocks/>
          </p:cNvSpPr>
          <p:nvPr/>
        </p:nvSpPr>
        <p:spPr>
          <a:xfrm>
            <a:off x="6426039" y="296262"/>
            <a:ext cx="4578845" cy="72526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dirty="0">
                <a:latin typeface="Britannic Bold" panose="020B0903060703020204" pitchFamily="34" charset="0"/>
              </a:rPr>
              <a:t>Control &amp; Seguimiento</a:t>
            </a:r>
            <a:endParaRPr lang="en-US" sz="3200" dirty="0">
              <a:latin typeface="Britannic Bold" panose="020B0903060703020204" pitchFamily="34" charset="0"/>
            </a:endParaRPr>
          </a:p>
        </p:txBody>
      </p:sp>
      <p:pic>
        <p:nvPicPr>
          <p:cNvPr id="5122" name="Picture 2" descr="Recursos en la Gestión de Proyectos: más allá de los recursos humanos y  materiales | OBS Business School">
            <a:extLst>
              <a:ext uri="{FF2B5EF4-FFF2-40B4-BE49-F238E27FC236}">
                <a16:creationId xmlns:a16="http://schemas.microsoft.com/office/drawing/2014/main" id="{3B7675DC-B576-4C41-9058-E3EB8BC7F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01" y="1202579"/>
            <a:ext cx="3064264" cy="20453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cursos de una Organización">
            <a:extLst>
              <a:ext uri="{FF2B5EF4-FFF2-40B4-BE49-F238E27FC236}">
                <a16:creationId xmlns:a16="http://schemas.microsoft.com/office/drawing/2014/main" id="{6A8548B3-E72C-464C-ADA1-0B5EF4D98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001" y="4143919"/>
            <a:ext cx="3223758" cy="241781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78EF7324-617F-4354-BDD8-9F6F10C555A4}"/>
              </a:ext>
            </a:extLst>
          </p:cNvPr>
          <p:cNvPicPr>
            <a:picLocks noChangeAspect="1"/>
          </p:cNvPicPr>
          <p:nvPr/>
        </p:nvPicPr>
        <p:blipFill>
          <a:blip r:embed="rId4"/>
          <a:stretch>
            <a:fillRect/>
          </a:stretch>
        </p:blipFill>
        <p:spPr>
          <a:xfrm>
            <a:off x="6835569" y="866775"/>
            <a:ext cx="4876800" cy="2562225"/>
          </a:xfrm>
          <a:prstGeom prst="rect">
            <a:avLst/>
          </a:prstGeom>
        </p:spPr>
      </p:pic>
      <p:pic>
        <p:nvPicPr>
          <p:cNvPr id="5128" name="Picture 8" descr="InnovaTuHotel.com">
            <a:extLst>
              <a:ext uri="{FF2B5EF4-FFF2-40B4-BE49-F238E27FC236}">
                <a16:creationId xmlns:a16="http://schemas.microsoft.com/office/drawing/2014/main" id="{A35B34E8-2A85-4A66-B7C0-E8701BC2A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186" y="4398608"/>
            <a:ext cx="1719401" cy="130495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Qué es la investigación documental?">
            <a:extLst>
              <a:ext uri="{FF2B5EF4-FFF2-40B4-BE49-F238E27FC236}">
                <a16:creationId xmlns:a16="http://schemas.microsoft.com/office/drawing/2014/main" id="{D14D67F5-EFAD-4A72-8964-7BCB7A5F1A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5603" y="4398608"/>
            <a:ext cx="2173917" cy="144664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oogle Shape;925;p33">
            <a:extLst>
              <a:ext uri="{FF2B5EF4-FFF2-40B4-BE49-F238E27FC236}">
                <a16:creationId xmlns:a16="http://schemas.microsoft.com/office/drawing/2014/main" id="{20E26508-83CD-4A1B-B317-3073AEB67B5D}"/>
              </a:ext>
            </a:extLst>
          </p:cNvPr>
          <p:cNvGrpSpPr/>
          <p:nvPr/>
        </p:nvGrpSpPr>
        <p:grpSpPr>
          <a:xfrm rot="1382120" flipH="1">
            <a:off x="7916053" y="3668151"/>
            <a:ext cx="437263" cy="520406"/>
            <a:chOff x="5514332" y="2048099"/>
            <a:chExt cx="246675" cy="389726"/>
          </a:xfrm>
        </p:grpSpPr>
        <p:sp>
          <p:nvSpPr>
            <p:cNvPr id="18" name="Google Shape;926;p33">
              <a:extLst>
                <a:ext uri="{FF2B5EF4-FFF2-40B4-BE49-F238E27FC236}">
                  <a16:creationId xmlns:a16="http://schemas.microsoft.com/office/drawing/2014/main" id="{98E7F476-DD4E-4DFB-836A-CBABDBBAF66E}"/>
                </a:ext>
              </a:extLst>
            </p:cNvPr>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927;p33">
              <a:extLst>
                <a:ext uri="{FF2B5EF4-FFF2-40B4-BE49-F238E27FC236}">
                  <a16:creationId xmlns:a16="http://schemas.microsoft.com/office/drawing/2014/main" id="{0D333C6A-E63A-4285-8E45-0CE7DCBE938C}"/>
                </a:ext>
              </a:extLst>
            </p:cNvPr>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925;p33">
            <a:extLst>
              <a:ext uri="{FF2B5EF4-FFF2-40B4-BE49-F238E27FC236}">
                <a16:creationId xmlns:a16="http://schemas.microsoft.com/office/drawing/2014/main" id="{4D892CAE-4F15-42C8-825D-A03EC639B9B3}"/>
              </a:ext>
            </a:extLst>
          </p:cNvPr>
          <p:cNvGrpSpPr/>
          <p:nvPr/>
        </p:nvGrpSpPr>
        <p:grpSpPr>
          <a:xfrm rot="20217880">
            <a:off x="10085998" y="3668151"/>
            <a:ext cx="437263" cy="520406"/>
            <a:chOff x="5514332" y="2048099"/>
            <a:chExt cx="246675" cy="389726"/>
          </a:xfrm>
        </p:grpSpPr>
        <p:sp>
          <p:nvSpPr>
            <p:cNvPr id="15" name="Google Shape;926;p33">
              <a:extLst>
                <a:ext uri="{FF2B5EF4-FFF2-40B4-BE49-F238E27FC236}">
                  <a16:creationId xmlns:a16="http://schemas.microsoft.com/office/drawing/2014/main" id="{3D693B07-2266-4D28-8D78-85C5F33D3CD5}"/>
                </a:ext>
              </a:extLst>
            </p:cNvPr>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927;p33">
              <a:extLst>
                <a:ext uri="{FF2B5EF4-FFF2-40B4-BE49-F238E27FC236}">
                  <a16:creationId xmlns:a16="http://schemas.microsoft.com/office/drawing/2014/main" id="{D1353565-B5AB-4D5B-B72B-E433345E4317}"/>
                </a:ext>
              </a:extLst>
            </p:cNvPr>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Signo más 9">
            <a:extLst>
              <a:ext uri="{FF2B5EF4-FFF2-40B4-BE49-F238E27FC236}">
                <a16:creationId xmlns:a16="http://schemas.microsoft.com/office/drawing/2014/main" id="{E2E68ECD-40AA-40D8-9533-EB61651814CF}"/>
              </a:ext>
            </a:extLst>
          </p:cNvPr>
          <p:cNvSpPr/>
          <p:nvPr/>
        </p:nvSpPr>
        <p:spPr>
          <a:xfrm>
            <a:off x="2695074" y="3429000"/>
            <a:ext cx="753978" cy="693821"/>
          </a:xfrm>
          <a:prstGeom prst="mathPlus">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195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DC51A7B9-9926-485A-8076-F9BD6EE27129}"/>
              </a:ext>
            </a:extLst>
          </p:cNvPr>
          <p:cNvSpPr>
            <a:spLocks noGrp="1"/>
          </p:cNvSpPr>
          <p:nvPr>
            <p:ph type="sldNum" sz="quarter" idx="11"/>
          </p:nvPr>
        </p:nvSpPr>
        <p:spPr/>
        <p:txBody>
          <a:bodyPr/>
          <a:lstStyle/>
          <a:p>
            <a:pPr rtl="0"/>
            <a:fld id="{19B51A1E-902D-48AF-9020-955120F399B6}" type="slidenum">
              <a:rPr lang="es-ES" noProof="0" smtClean="0"/>
              <a:pPr rtl="0"/>
              <a:t>22</a:t>
            </a:fld>
            <a:endParaRPr lang="es-ES" noProof="0"/>
          </a:p>
        </p:txBody>
      </p:sp>
      <p:pic>
        <p:nvPicPr>
          <p:cNvPr id="14" name="Imagen 13">
            <a:extLst>
              <a:ext uri="{FF2B5EF4-FFF2-40B4-BE49-F238E27FC236}">
                <a16:creationId xmlns:a16="http://schemas.microsoft.com/office/drawing/2014/main" id="{3624643B-C407-4ABA-A130-73F8A375ACC2}"/>
              </a:ext>
            </a:extLst>
          </p:cNvPr>
          <p:cNvPicPr>
            <a:picLocks noChangeAspect="1"/>
          </p:cNvPicPr>
          <p:nvPr/>
        </p:nvPicPr>
        <p:blipFill>
          <a:blip r:embed="rId2"/>
          <a:stretch>
            <a:fillRect/>
          </a:stretch>
        </p:blipFill>
        <p:spPr>
          <a:xfrm>
            <a:off x="552167" y="373221"/>
            <a:ext cx="10484133" cy="5910352"/>
          </a:xfrm>
          <a:prstGeom prst="rect">
            <a:avLst/>
          </a:prstGeom>
        </p:spPr>
      </p:pic>
      <p:sp>
        <p:nvSpPr>
          <p:cNvPr id="15" name="Marcador de texto 10">
            <a:extLst>
              <a:ext uri="{FF2B5EF4-FFF2-40B4-BE49-F238E27FC236}">
                <a16:creationId xmlns:a16="http://schemas.microsoft.com/office/drawing/2014/main" id="{93C88110-0375-4AB9-8146-C2B41FDA071B}"/>
              </a:ext>
            </a:extLst>
          </p:cNvPr>
          <p:cNvSpPr txBox="1">
            <a:spLocks/>
          </p:cNvSpPr>
          <p:nvPr/>
        </p:nvSpPr>
        <p:spPr>
          <a:xfrm>
            <a:off x="644631" y="6202104"/>
            <a:ext cx="7113392" cy="72526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dirty="0">
                <a:latin typeface="Britannic Bold" panose="020B0903060703020204" pitchFamily="34" charset="0"/>
              </a:rPr>
              <a:t>Cronograma</a:t>
            </a:r>
            <a:endParaRPr lang="en-US" sz="3200" dirty="0">
              <a:latin typeface="Britannic Bold" panose="020B0903060703020204" pitchFamily="34" charset="0"/>
            </a:endParaRPr>
          </a:p>
        </p:txBody>
      </p:sp>
    </p:spTree>
    <p:extLst>
      <p:ext uri="{BB962C8B-B14F-4D97-AF65-F5344CB8AC3E}">
        <p14:creationId xmlns:p14="http://schemas.microsoft.com/office/powerpoint/2010/main" val="2373499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2D93CCF-64C7-4240-9883-4B868F8C7825}"/>
              </a:ext>
            </a:extLst>
          </p:cNvPr>
          <p:cNvSpPr>
            <a:spLocks noGrp="1"/>
          </p:cNvSpPr>
          <p:nvPr>
            <p:ph type="sldNum" sz="quarter" idx="11"/>
          </p:nvPr>
        </p:nvSpPr>
        <p:spPr/>
        <p:txBody>
          <a:bodyPr/>
          <a:lstStyle/>
          <a:p>
            <a:pPr rtl="0"/>
            <a:fld id="{19B51A1E-902D-48AF-9020-955120F399B6}" type="slidenum">
              <a:rPr lang="es-ES" noProof="0" smtClean="0"/>
              <a:pPr rtl="0"/>
              <a:t>23</a:t>
            </a:fld>
            <a:endParaRPr lang="es-ES" noProof="0"/>
          </a:p>
        </p:txBody>
      </p:sp>
      <p:graphicFrame>
        <p:nvGraphicFramePr>
          <p:cNvPr id="4" name="Diagrama 3">
            <a:extLst>
              <a:ext uri="{FF2B5EF4-FFF2-40B4-BE49-F238E27FC236}">
                <a16:creationId xmlns:a16="http://schemas.microsoft.com/office/drawing/2014/main" id="{FB2AD9FD-A39A-4370-84DB-159564BFAFB9}"/>
              </a:ext>
            </a:extLst>
          </p:cNvPr>
          <p:cNvGraphicFramePr/>
          <p:nvPr>
            <p:extLst>
              <p:ext uri="{D42A27DB-BD31-4B8C-83A1-F6EECF244321}">
                <p14:modId xmlns:p14="http://schemas.microsoft.com/office/powerpoint/2010/main" val="2322027429"/>
              </p:ext>
            </p:extLst>
          </p:nvPr>
        </p:nvGraphicFramePr>
        <p:xfrm>
          <a:off x="-987532" y="321733"/>
          <a:ext cx="12150831" cy="6214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texto 10">
            <a:extLst>
              <a:ext uri="{FF2B5EF4-FFF2-40B4-BE49-F238E27FC236}">
                <a16:creationId xmlns:a16="http://schemas.microsoft.com/office/drawing/2014/main" id="{F7685318-3A87-464B-87D2-D763F7D6C3F8}"/>
              </a:ext>
            </a:extLst>
          </p:cNvPr>
          <p:cNvSpPr txBox="1">
            <a:spLocks/>
          </p:cNvSpPr>
          <p:nvPr/>
        </p:nvSpPr>
        <p:spPr>
          <a:xfrm>
            <a:off x="9863023" y="321733"/>
            <a:ext cx="538276" cy="5617582"/>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s-EC" sz="3200" dirty="0">
                <a:latin typeface="Britannic Bold" panose="020B0903060703020204" pitchFamily="34" charset="0"/>
              </a:rPr>
              <a:t>C</a:t>
            </a:r>
          </a:p>
          <a:p>
            <a:pPr marL="0" indent="0">
              <a:lnSpc>
                <a:spcPct val="100000"/>
              </a:lnSpc>
              <a:spcBef>
                <a:spcPts val="0"/>
              </a:spcBef>
              <a:buNone/>
            </a:pPr>
            <a:r>
              <a:rPr lang="es-EC" sz="3200" dirty="0">
                <a:latin typeface="Britannic Bold" panose="020B0903060703020204" pitchFamily="34" charset="0"/>
              </a:rPr>
              <a:t>O</a:t>
            </a:r>
          </a:p>
          <a:p>
            <a:pPr marL="0" indent="0">
              <a:lnSpc>
                <a:spcPct val="100000"/>
              </a:lnSpc>
              <a:spcBef>
                <a:spcPts val="0"/>
              </a:spcBef>
              <a:buNone/>
            </a:pPr>
            <a:r>
              <a:rPr lang="es-EC" sz="3200" dirty="0">
                <a:latin typeface="Britannic Bold" panose="020B0903060703020204" pitchFamily="34" charset="0"/>
              </a:rPr>
              <a:t>N</a:t>
            </a:r>
          </a:p>
          <a:p>
            <a:pPr marL="0" indent="0">
              <a:lnSpc>
                <a:spcPct val="100000"/>
              </a:lnSpc>
              <a:spcBef>
                <a:spcPts val="0"/>
              </a:spcBef>
              <a:buNone/>
            </a:pPr>
            <a:r>
              <a:rPr lang="es-EC" sz="3200" dirty="0">
                <a:latin typeface="Britannic Bold" panose="020B0903060703020204" pitchFamily="34" charset="0"/>
              </a:rPr>
              <a:t>C</a:t>
            </a:r>
          </a:p>
          <a:p>
            <a:pPr marL="0" indent="0">
              <a:lnSpc>
                <a:spcPct val="100000"/>
              </a:lnSpc>
              <a:spcBef>
                <a:spcPts val="0"/>
              </a:spcBef>
              <a:buNone/>
            </a:pPr>
            <a:r>
              <a:rPr lang="es-EC" sz="3200" dirty="0">
                <a:latin typeface="Britannic Bold" panose="020B0903060703020204" pitchFamily="34" charset="0"/>
              </a:rPr>
              <a:t>L</a:t>
            </a:r>
          </a:p>
          <a:p>
            <a:pPr marL="0" indent="0">
              <a:lnSpc>
                <a:spcPct val="100000"/>
              </a:lnSpc>
              <a:spcBef>
                <a:spcPts val="0"/>
              </a:spcBef>
              <a:buNone/>
            </a:pPr>
            <a:r>
              <a:rPr lang="es-EC" sz="3200" dirty="0">
                <a:latin typeface="Britannic Bold" panose="020B0903060703020204" pitchFamily="34" charset="0"/>
              </a:rPr>
              <a:t>U</a:t>
            </a:r>
          </a:p>
          <a:p>
            <a:pPr marL="0" indent="0">
              <a:lnSpc>
                <a:spcPct val="100000"/>
              </a:lnSpc>
              <a:spcBef>
                <a:spcPts val="0"/>
              </a:spcBef>
              <a:buNone/>
            </a:pPr>
            <a:r>
              <a:rPr lang="es-EC" sz="3200" dirty="0">
                <a:latin typeface="Britannic Bold" panose="020B0903060703020204" pitchFamily="34" charset="0"/>
              </a:rPr>
              <a:t>S</a:t>
            </a:r>
          </a:p>
          <a:p>
            <a:pPr marL="0" indent="0">
              <a:lnSpc>
                <a:spcPct val="100000"/>
              </a:lnSpc>
              <a:spcBef>
                <a:spcPts val="0"/>
              </a:spcBef>
              <a:buNone/>
            </a:pPr>
            <a:r>
              <a:rPr lang="es-EC" sz="3200" dirty="0">
                <a:latin typeface="Britannic Bold" panose="020B0903060703020204" pitchFamily="34" charset="0"/>
              </a:rPr>
              <a:t>I</a:t>
            </a:r>
          </a:p>
          <a:p>
            <a:pPr marL="0" indent="0">
              <a:lnSpc>
                <a:spcPct val="100000"/>
              </a:lnSpc>
              <a:spcBef>
                <a:spcPts val="0"/>
              </a:spcBef>
              <a:buNone/>
            </a:pPr>
            <a:r>
              <a:rPr lang="es-EC" sz="3200" dirty="0">
                <a:latin typeface="Britannic Bold" panose="020B0903060703020204" pitchFamily="34" charset="0"/>
              </a:rPr>
              <a:t>O</a:t>
            </a:r>
          </a:p>
          <a:p>
            <a:pPr marL="0" indent="0">
              <a:lnSpc>
                <a:spcPct val="100000"/>
              </a:lnSpc>
              <a:spcBef>
                <a:spcPts val="0"/>
              </a:spcBef>
              <a:buNone/>
            </a:pPr>
            <a:r>
              <a:rPr lang="es-EC" sz="3200" dirty="0">
                <a:latin typeface="Britannic Bold" panose="020B0903060703020204" pitchFamily="34" charset="0"/>
              </a:rPr>
              <a:t>N</a:t>
            </a:r>
          </a:p>
          <a:p>
            <a:pPr marL="0" indent="0">
              <a:lnSpc>
                <a:spcPct val="100000"/>
              </a:lnSpc>
              <a:spcBef>
                <a:spcPts val="0"/>
              </a:spcBef>
              <a:buNone/>
            </a:pPr>
            <a:r>
              <a:rPr lang="es-EC" sz="3200" dirty="0">
                <a:latin typeface="Britannic Bold" panose="020B0903060703020204" pitchFamily="34" charset="0"/>
              </a:rPr>
              <a:t>E</a:t>
            </a:r>
          </a:p>
          <a:p>
            <a:pPr marL="0" indent="0">
              <a:lnSpc>
                <a:spcPct val="100000"/>
              </a:lnSpc>
              <a:spcBef>
                <a:spcPts val="0"/>
              </a:spcBef>
              <a:buNone/>
            </a:pPr>
            <a:r>
              <a:rPr lang="es-EC" sz="3200" dirty="0">
                <a:latin typeface="Britannic Bold" panose="020B0903060703020204" pitchFamily="34" charset="0"/>
              </a:rPr>
              <a:t>S</a:t>
            </a:r>
            <a:endParaRPr lang="en-US" sz="3200" dirty="0">
              <a:latin typeface="Britannic Bold" panose="020B0903060703020204" pitchFamily="34" charset="0"/>
            </a:endParaRPr>
          </a:p>
        </p:txBody>
      </p:sp>
    </p:spTree>
    <p:extLst>
      <p:ext uri="{BB962C8B-B14F-4D97-AF65-F5344CB8AC3E}">
        <p14:creationId xmlns:p14="http://schemas.microsoft.com/office/powerpoint/2010/main" val="106430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2D93CCF-64C7-4240-9883-4B868F8C7825}"/>
              </a:ext>
            </a:extLst>
          </p:cNvPr>
          <p:cNvSpPr>
            <a:spLocks noGrp="1"/>
          </p:cNvSpPr>
          <p:nvPr>
            <p:ph type="sldNum" sz="quarter" idx="11"/>
          </p:nvPr>
        </p:nvSpPr>
        <p:spPr/>
        <p:txBody>
          <a:bodyPr/>
          <a:lstStyle/>
          <a:p>
            <a:pPr rtl="0"/>
            <a:fld id="{19B51A1E-902D-48AF-9020-955120F399B6}" type="slidenum">
              <a:rPr lang="es-ES" noProof="0" smtClean="0"/>
              <a:pPr rtl="0"/>
              <a:t>24</a:t>
            </a:fld>
            <a:endParaRPr lang="es-ES" noProof="0"/>
          </a:p>
        </p:txBody>
      </p:sp>
      <p:graphicFrame>
        <p:nvGraphicFramePr>
          <p:cNvPr id="4" name="Diagrama 3">
            <a:extLst>
              <a:ext uri="{FF2B5EF4-FFF2-40B4-BE49-F238E27FC236}">
                <a16:creationId xmlns:a16="http://schemas.microsoft.com/office/drawing/2014/main" id="{FB2AD9FD-A39A-4370-84DB-159564BFAFB9}"/>
              </a:ext>
            </a:extLst>
          </p:cNvPr>
          <p:cNvGraphicFramePr/>
          <p:nvPr>
            <p:extLst>
              <p:ext uri="{D42A27DB-BD31-4B8C-83A1-F6EECF244321}">
                <p14:modId xmlns:p14="http://schemas.microsoft.com/office/powerpoint/2010/main" val="2926639710"/>
              </p:ext>
            </p:extLst>
          </p:nvPr>
        </p:nvGraphicFramePr>
        <p:xfrm>
          <a:off x="-987532" y="321733"/>
          <a:ext cx="12150831" cy="6214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texto 10">
            <a:extLst>
              <a:ext uri="{FF2B5EF4-FFF2-40B4-BE49-F238E27FC236}">
                <a16:creationId xmlns:a16="http://schemas.microsoft.com/office/drawing/2014/main" id="{F7685318-3A87-464B-87D2-D763F7D6C3F8}"/>
              </a:ext>
            </a:extLst>
          </p:cNvPr>
          <p:cNvSpPr txBox="1">
            <a:spLocks/>
          </p:cNvSpPr>
          <p:nvPr/>
        </p:nvSpPr>
        <p:spPr>
          <a:xfrm>
            <a:off x="9570923" y="169333"/>
            <a:ext cx="538276" cy="5617582"/>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s-EC" sz="2800" dirty="0">
                <a:latin typeface="Britannic Bold" panose="020B0903060703020204" pitchFamily="34" charset="0"/>
              </a:rPr>
              <a:t>RECOMENDAC</a:t>
            </a:r>
          </a:p>
          <a:p>
            <a:pPr marL="0" indent="0">
              <a:lnSpc>
                <a:spcPct val="100000"/>
              </a:lnSpc>
              <a:spcBef>
                <a:spcPts val="0"/>
              </a:spcBef>
              <a:buNone/>
            </a:pPr>
            <a:r>
              <a:rPr lang="es-EC" sz="2800" dirty="0">
                <a:latin typeface="Britannic Bold" panose="020B0903060703020204" pitchFamily="34" charset="0"/>
              </a:rPr>
              <a:t>I</a:t>
            </a:r>
          </a:p>
          <a:p>
            <a:pPr marL="0" indent="0">
              <a:lnSpc>
                <a:spcPct val="100000"/>
              </a:lnSpc>
              <a:spcBef>
                <a:spcPts val="0"/>
              </a:spcBef>
              <a:buNone/>
            </a:pPr>
            <a:r>
              <a:rPr lang="es-EC" sz="2800" dirty="0">
                <a:latin typeface="Britannic Bold" panose="020B0903060703020204" pitchFamily="34" charset="0"/>
              </a:rPr>
              <a:t>ONES</a:t>
            </a:r>
            <a:endParaRPr lang="en-US" sz="2800" dirty="0">
              <a:latin typeface="Britannic Bold" panose="020B0903060703020204" pitchFamily="34" charset="0"/>
            </a:endParaRPr>
          </a:p>
        </p:txBody>
      </p:sp>
    </p:spTree>
    <p:extLst>
      <p:ext uri="{BB962C8B-B14F-4D97-AF65-F5344CB8AC3E}">
        <p14:creationId xmlns:p14="http://schemas.microsoft.com/office/powerpoint/2010/main" val="3842037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Hojas de la naturaleza">
            <a:extLst>
              <a:ext uri="{FF2B5EF4-FFF2-40B4-BE49-F238E27FC236}">
                <a16:creationId xmlns:a16="http://schemas.microsoft.com/office/drawing/2014/main" id="{C6EF0DE7-33B5-D141-BBF6-CAB5BBE6411B}"/>
              </a:ext>
            </a:extLst>
          </p:cNvPr>
          <p:cNvPicPr>
            <a:picLocks noGrp="1" noChangeAspect="1"/>
          </p:cNvPicPr>
          <p:nvPr>
            <p:ph type="pic" sz="quarter" idx="12"/>
          </p:nvPr>
        </p:nvPicPr>
        <p:blipFill>
          <a:blip r:embed="rId3"/>
          <a:srcRect l="11" r="11"/>
          <a:stretch>
            <a:fillRect/>
          </a:stretch>
        </p:blipFill>
        <p:spPr/>
      </p:pic>
      <p:sp>
        <p:nvSpPr>
          <p:cNvPr id="3" name="Título 2">
            <a:extLst>
              <a:ext uri="{FF2B5EF4-FFF2-40B4-BE49-F238E27FC236}">
                <a16:creationId xmlns:a16="http://schemas.microsoft.com/office/drawing/2014/main" id="{EBDC24D3-EEF0-4B69-A174-E4DFF7884894}"/>
              </a:ext>
            </a:extLst>
          </p:cNvPr>
          <p:cNvSpPr>
            <a:spLocks noGrp="1"/>
          </p:cNvSpPr>
          <p:nvPr>
            <p:ph type="ctrTitle"/>
          </p:nvPr>
        </p:nvSpPr>
        <p:spPr/>
        <p:txBody>
          <a:bodyPr rtlCol="0"/>
          <a:lstStyle/>
          <a:p>
            <a:pPr rtl="0"/>
            <a:r>
              <a:rPr lang="es-ES" dirty="0"/>
              <a:t>Gracias</a:t>
            </a:r>
          </a:p>
        </p:txBody>
      </p:sp>
      <p:cxnSp>
        <p:nvCxnSpPr>
          <p:cNvPr id="5" name="Conector recto 4" descr="Línea divisoria">
            <a:extLst>
              <a:ext uri="{FF2B5EF4-FFF2-40B4-BE49-F238E27FC236}">
                <a16:creationId xmlns:a16="http://schemas.microsoft.com/office/drawing/2014/main" id="{FE07C9EC-5158-440C-995A-EAC50D3E05DA}"/>
              </a:ext>
              <a:ext uri="{C183D7F6-B498-43B3-948B-1728B52AA6E4}">
                <adec:decorative xmlns:adec="http://schemas.microsoft.com/office/drawing/2017/decorative"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Imagen 23">
            <a:extLst>
              <a:ext uri="{FF2B5EF4-FFF2-40B4-BE49-F238E27FC236}">
                <a16:creationId xmlns:a16="http://schemas.microsoft.com/office/drawing/2014/main" id="{BD43D2BC-765F-453A-A93F-38ADB177A6DC}"/>
              </a:ext>
            </a:extLst>
          </p:cNvPr>
          <p:cNvPicPr>
            <a:picLocks noChangeAspect="1"/>
          </p:cNvPicPr>
          <p:nvPr/>
        </p:nvPicPr>
        <p:blipFill>
          <a:blip r:embed="rId4"/>
          <a:stretch>
            <a:fillRect/>
          </a:stretch>
        </p:blipFill>
        <p:spPr>
          <a:xfrm>
            <a:off x="8041896" y="2372229"/>
            <a:ext cx="1168664" cy="1056771"/>
          </a:xfrm>
          <a:prstGeom prst="rect">
            <a:avLst/>
          </a:prstGeom>
        </p:spPr>
      </p:pic>
    </p:spTree>
    <p:extLst>
      <p:ext uri="{BB962C8B-B14F-4D97-AF65-F5344CB8AC3E}">
        <p14:creationId xmlns:p14="http://schemas.microsoft.com/office/powerpoint/2010/main" val="2490148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5AA53FA0-0B65-4CC7-A4CD-2243470D5065}"/>
              </a:ext>
            </a:extLst>
          </p:cNvPr>
          <p:cNvSpPr>
            <a:spLocks noGrp="1"/>
          </p:cNvSpPr>
          <p:nvPr>
            <p:ph type="title"/>
          </p:nvPr>
        </p:nvSpPr>
        <p:spPr>
          <a:xfrm>
            <a:off x="9122977" y="192421"/>
            <a:ext cx="2938316" cy="770104"/>
          </a:xfrm>
        </p:spPr>
        <p:txBody>
          <a:bodyPr/>
          <a:lstStyle/>
          <a:p>
            <a:pPr algn="ctr"/>
            <a:r>
              <a:rPr lang="es-EC" sz="4000" dirty="0">
                <a:solidFill>
                  <a:schemeClr val="tx1"/>
                </a:solidFill>
                <a:latin typeface="Britannic Bold" panose="020B0903060703020204" pitchFamily="34" charset="0"/>
              </a:rPr>
              <a:t>Objetivos</a:t>
            </a:r>
            <a:endParaRPr lang="en-US" sz="4000" dirty="0">
              <a:solidFill>
                <a:schemeClr val="tx1"/>
              </a:solidFill>
              <a:latin typeface="Britannic Bold" panose="020B0903060703020204" pitchFamily="34" charset="0"/>
            </a:endParaRPr>
          </a:p>
        </p:txBody>
      </p:sp>
      <p:sp>
        <p:nvSpPr>
          <p:cNvPr id="3" name="Marcador de número de diapositiva 2">
            <a:extLst>
              <a:ext uri="{FF2B5EF4-FFF2-40B4-BE49-F238E27FC236}">
                <a16:creationId xmlns:a16="http://schemas.microsoft.com/office/drawing/2014/main" id="{CB1D9C4B-86A3-470A-BB1B-35624315B9E9}"/>
              </a:ext>
            </a:extLst>
          </p:cNvPr>
          <p:cNvSpPr>
            <a:spLocks noGrp="1"/>
          </p:cNvSpPr>
          <p:nvPr>
            <p:ph type="sldNum" sz="quarter" idx="11"/>
          </p:nvPr>
        </p:nvSpPr>
        <p:spPr/>
        <p:txBody>
          <a:bodyPr/>
          <a:lstStyle/>
          <a:p>
            <a:pPr rtl="0"/>
            <a:fld id="{19B51A1E-902D-48AF-9020-955120F399B6}" type="slidenum">
              <a:rPr lang="es-ES" noProof="0" smtClean="0"/>
              <a:pPr rtl="0"/>
              <a:t>3</a:t>
            </a:fld>
            <a:endParaRPr lang="es-ES" noProof="0"/>
          </a:p>
        </p:txBody>
      </p:sp>
      <p:sp>
        <p:nvSpPr>
          <p:cNvPr id="14" name="Rectángulo: esquinas redondeadas 13">
            <a:extLst>
              <a:ext uri="{FF2B5EF4-FFF2-40B4-BE49-F238E27FC236}">
                <a16:creationId xmlns:a16="http://schemas.microsoft.com/office/drawing/2014/main" id="{74D6F7DF-08F1-4367-9AA7-7A8F652B063A}"/>
              </a:ext>
            </a:extLst>
          </p:cNvPr>
          <p:cNvSpPr/>
          <p:nvPr/>
        </p:nvSpPr>
        <p:spPr>
          <a:xfrm>
            <a:off x="248356" y="962525"/>
            <a:ext cx="2088444" cy="835377"/>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Identificar</a:t>
            </a:r>
            <a:endParaRPr lang="en-US" dirty="0"/>
          </a:p>
        </p:txBody>
      </p:sp>
      <p:sp>
        <p:nvSpPr>
          <p:cNvPr id="16" name="Rectángulo: esquinas redondeadas 15">
            <a:extLst>
              <a:ext uri="{FF2B5EF4-FFF2-40B4-BE49-F238E27FC236}">
                <a16:creationId xmlns:a16="http://schemas.microsoft.com/office/drawing/2014/main" id="{00B7D99C-E794-49E1-9554-706037AC765E}"/>
              </a:ext>
            </a:extLst>
          </p:cNvPr>
          <p:cNvSpPr/>
          <p:nvPr/>
        </p:nvSpPr>
        <p:spPr>
          <a:xfrm>
            <a:off x="3523101" y="2397973"/>
            <a:ext cx="2088444" cy="83537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t>Diagnosticar</a:t>
            </a:r>
            <a:endParaRPr lang="en-US" dirty="0"/>
          </a:p>
        </p:txBody>
      </p:sp>
      <p:sp>
        <p:nvSpPr>
          <p:cNvPr id="17" name="Rectángulo: esquinas redondeadas 16">
            <a:extLst>
              <a:ext uri="{FF2B5EF4-FFF2-40B4-BE49-F238E27FC236}">
                <a16:creationId xmlns:a16="http://schemas.microsoft.com/office/drawing/2014/main" id="{4B2B9DF0-5091-4568-ABF3-CE43FB0210F0}"/>
              </a:ext>
            </a:extLst>
          </p:cNvPr>
          <p:cNvSpPr/>
          <p:nvPr/>
        </p:nvSpPr>
        <p:spPr>
          <a:xfrm>
            <a:off x="164934" y="3797878"/>
            <a:ext cx="2088444" cy="835377"/>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a:t>Diagnosticar</a:t>
            </a:r>
            <a:endParaRPr lang="en-US" dirty="0"/>
          </a:p>
        </p:txBody>
      </p:sp>
      <p:sp>
        <p:nvSpPr>
          <p:cNvPr id="18" name="Rectángulo: esquinas redondeadas 17">
            <a:extLst>
              <a:ext uri="{FF2B5EF4-FFF2-40B4-BE49-F238E27FC236}">
                <a16:creationId xmlns:a16="http://schemas.microsoft.com/office/drawing/2014/main" id="{A65DD7A0-56DC-4A05-ADDA-1DDA645E6F80}"/>
              </a:ext>
            </a:extLst>
          </p:cNvPr>
          <p:cNvSpPr/>
          <p:nvPr/>
        </p:nvSpPr>
        <p:spPr>
          <a:xfrm>
            <a:off x="9972848" y="2269188"/>
            <a:ext cx="2088444" cy="83537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t>Sistemas hoteleros</a:t>
            </a:r>
            <a:endParaRPr lang="en-US" dirty="0"/>
          </a:p>
        </p:txBody>
      </p:sp>
      <p:sp>
        <p:nvSpPr>
          <p:cNvPr id="19" name="Rectángulo: esquinas redondeadas 18">
            <a:extLst>
              <a:ext uri="{FF2B5EF4-FFF2-40B4-BE49-F238E27FC236}">
                <a16:creationId xmlns:a16="http://schemas.microsoft.com/office/drawing/2014/main" id="{8C0A0119-3CD6-48F9-B2B4-CDE24A915E11}"/>
              </a:ext>
            </a:extLst>
          </p:cNvPr>
          <p:cNvSpPr/>
          <p:nvPr/>
        </p:nvSpPr>
        <p:spPr>
          <a:xfrm>
            <a:off x="6102222" y="978566"/>
            <a:ext cx="2088444" cy="835377"/>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Innova Tu Hotel</a:t>
            </a:r>
            <a:endParaRPr lang="en-US" dirty="0"/>
          </a:p>
        </p:txBody>
      </p:sp>
      <p:sp>
        <p:nvSpPr>
          <p:cNvPr id="20" name="Rectángulo: esquinas redondeadas 19">
            <a:extLst>
              <a:ext uri="{FF2B5EF4-FFF2-40B4-BE49-F238E27FC236}">
                <a16:creationId xmlns:a16="http://schemas.microsoft.com/office/drawing/2014/main" id="{F7CE2F40-D9FD-4BFC-BF50-8838128BC885}"/>
              </a:ext>
            </a:extLst>
          </p:cNvPr>
          <p:cNvSpPr/>
          <p:nvPr/>
        </p:nvSpPr>
        <p:spPr>
          <a:xfrm>
            <a:off x="3375378" y="5223996"/>
            <a:ext cx="2088444" cy="835377"/>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Proponer</a:t>
            </a:r>
            <a:endParaRPr lang="en-US" dirty="0"/>
          </a:p>
        </p:txBody>
      </p:sp>
      <p:sp>
        <p:nvSpPr>
          <p:cNvPr id="21" name="Rectángulo: esquinas redondeadas 20">
            <a:extLst>
              <a:ext uri="{FF2B5EF4-FFF2-40B4-BE49-F238E27FC236}">
                <a16:creationId xmlns:a16="http://schemas.microsoft.com/office/drawing/2014/main" id="{6C8A897F-A777-4A1C-813B-A443A92F481B}"/>
              </a:ext>
            </a:extLst>
          </p:cNvPr>
          <p:cNvSpPr/>
          <p:nvPr/>
        </p:nvSpPr>
        <p:spPr>
          <a:xfrm>
            <a:off x="3046893" y="3797878"/>
            <a:ext cx="2088444" cy="835377"/>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a:t>Nivel de importancia </a:t>
            </a:r>
            <a:endParaRPr lang="en-US" dirty="0"/>
          </a:p>
        </p:txBody>
      </p:sp>
      <p:sp>
        <p:nvSpPr>
          <p:cNvPr id="22" name="Rectángulo: esquinas redondeadas 21">
            <a:extLst>
              <a:ext uri="{FF2B5EF4-FFF2-40B4-BE49-F238E27FC236}">
                <a16:creationId xmlns:a16="http://schemas.microsoft.com/office/drawing/2014/main" id="{875F1639-FA21-4007-8D74-9A7B769925CD}"/>
              </a:ext>
            </a:extLst>
          </p:cNvPr>
          <p:cNvSpPr/>
          <p:nvPr/>
        </p:nvSpPr>
        <p:spPr>
          <a:xfrm>
            <a:off x="9672466" y="5267559"/>
            <a:ext cx="2390421" cy="835377"/>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Implementación tecnológica como medida de eficiencia</a:t>
            </a:r>
            <a:endParaRPr lang="en-US" dirty="0"/>
          </a:p>
        </p:txBody>
      </p:sp>
      <p:pic>
        <p:nvPicPr>
          <p:cNvPr id="24" name="Imagen 23" descr="Icono&#10;&#10;Descripción generada automáticamente">
            <a:extLst>
              <a:ext uri="{FF2B5EF4-FFF2-40B4-BE49-F238E27FC236}">
                <a16:creationId xmlns:a16="http://schemas.microsoft.com/office/drawing/2014/main" id="{5494BB8B-A051-405F-88BF-BB961B50230D}"/>
              </a:ext>
            </a:extLst>
          </p:cNvPr>
          <p:cNvPicPr>
            <a:picLocks noChangeAspect="1"/>
          </p:cNvPicPr>
          <p:nvPr/>
        </p:nvPicPr>
        <p:blipFill>
          <a:blip r:embed="rId2"/>
          <a:stretch>
            <a:fillRect/>
          </a:stretch>
        </p:blipFill>
        <p:spPr>
          <a:xfrm>
            <a:off x="3183467" y="799166"/>
            <a:ext cx="2088444" cy="1174285"/>
          </a:xfrm>
          <a:prstGeom prst="rect">
            <a:avLst/>
          </a:prstGeom>
        </p:spPr>
      </p:pic>
      <p:sp>
        <p:nvSpPr>
          <p:cNvPr id="25" name="Flecha: a la derecha 24">
            <a:extLst>
              <a:ext uri="{FF2B5EF4-FFF2-40B4-BE49-F238E27FC236}">
                <a16:creationId xmlns:a16="http://schemas.microsoft.com/office/drawing/2014/main" id="{1CCBA399-06DC-47DF-979B-8C52CC4A785F}"/>
              </a:ext>
            </a:extLst>
          </p:cNvPr>
          <p:cNvSpPr/>
          <p:nvPr/>
        </p:nvSpPr>
        <p:spPr>
          <a:xfrm>
            <a:off x="2528711" y="1239672"/>
            <a:ext cx="428978" cy="417689"/>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Flecha: a la derecha 25">
            <a:extLst>
              <a:ext uri="{FF2B5EF4-FFF2-40B4-BE49-F238E27FC236}">
                <a16:creationId xmlns:a16="http://schemas.microsoft.com/office/drawing/2014/main" id="{92763AEA-443B-49B1-9236-8E2D214DD0C2}"/>
              </a:ext>
            </a:extLst>
          </p:cNvPr>
          <p:cNvSpPr/>
          <p:nvPr/>
        </p:nvSpPr>
        <p:spPr>
          <a:xfrm>
            <a:off x="5463822" y="1219200"/>
            <a:ext cx="428978" cy="417689"/>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1" name="Flecha: a la derecha 30">
            <a:extLst>
              <a:ext uri="{FF2B5EF4-FFF2-40B4-BE49-F238E27FC236}">
                <a16:creationId xmlns:a16="http://schemas.microsoft.com/office/drawing/2014/main" id="{BCE8C5A0-FA11-47DC-A730-1C95D5052070}"/>
              </a:ext>
            </a:extLst>
          </p:cNvPr>
          <p:cNvSpPr/>
          <p:nvPr/>
        </p:nvSpPr>
        <p:spPr>
          <a:xfrm>
            <a:off x="9243488" y="2498264"/>
            <a:ext cx="428978" cy="417689"/>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Flecha: a la derecha 31">
            <a:extLst>
              <a:ext uri="{FF2B5EF4-FFF2-40B4-BE49-F238E27FC236}">
                <a16:creationId xmlns:a16="http://schemas.microsoft.com/office/drawing/2014/main" id="{F816E67E-4721-4AEA-86E0-22D252DAD7D7}"/>
              </a:ext>
            </a:extLst>
          </p:cNvPr>
          <p:cNvSpPr/>
          <p:nvPr/>
        </p:nvSpPr>
        <p:spPr>
          <a:xfrm>
            <a:off x="2450646" y="3892456"/>
            <a:ext cx="428978" cy="417689"/>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Flecha: a la derecha 32">
            <a:extLst>
              <a:ext uri="{FF2B5EF4-FFF2-40B4-BE49-F238E27FC236}">
                <a16:creationId xmlns:a16="http://schemas.microsoft.com/office/drawing/2014/main" id="{E89C791E-66AE-4812-B310-89ACA195475A}"/>
              </a:ext>
            </a:extLst>
          </p:cNvPr>
          <p:cNvSpPr/>
          <p:nvPr/>
        </p:nvSpPr>
        <p:spPr>
          <a:xfrm>
            <a:off x="5315412" y="3995464"/>
            <a:ext cx="428978" cy="417689"/>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AutoShape 4" descr="Eficacia y eficiencia: ¿qué necesitas para lograr ambas en tu empresa?">
            <a:extLst>
              <a:ext uri="{FF2B5EF4-FFF2-40B4-BE49-F238E27FC236}">
                <a16:creationId xmlns:a16="http://schemas.microsoft.com/office/drawing/2014/main" id="{5B0FED11-5375-49E6-9BE3-1E42543684F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 name="Imagen 35" descr="Una caricatura de una persona&#10;&#10;Descripción generada automáticamente con confianza media">
            <a:extLst>
              <a:ext uri="{FF2B5EF4-FFF2-40B4-BE49-F238E27FC236}">
                <a16:creationId xmlns:a16="http://schemas.microsoft.com/office/drawing/2014/main" id="{DD4FFEA5-4682-480C-9757-4A0FB9451C80}"/>
              </a:ext>
            </a:extLst>
          </p:cNvPr>
          <p:cNvPicPr>
            <a:picLocks noChangeAspect="1"/>
          </p:cNvPicPr>
          <p:nvPr/>
        </p:nvPicPr>
        <p:blipFill>
          <a:blip r:embed="rId3"/>
          <a:stretch>
            <a:fillRect/>
          </a:stretch>
        </p:blipFill>
        <p:spPr>
          <a:xfrm>
            <a:off x="6024982" y="3648580"/>
            <a:ext cx="2215705" cy="1143304"/>
          </a:xfrm>
          <a:prstGeom prst="rect">
            <a:avLst/>
          </a:prstGeom>
        </p:spPr>
      </p:pic>
      <p:sp>
        <p:nvSpPr>
          <p:cNvPr id="37" name="Flecha: a la derecha 36">
            <a:extLst>
              <a:ext uri="{FF2B5EF4-FFF2-40B4-BE49-F238E27FC236}">
                <a16:creationId xmlns:a16="http://schemas.microsoft.com/office/drawing/2014/main" id="{7EC7F9E9-21A0-42F4-B829-9D6527E2DC73}"/>
              </a:ext>
            </a:extLst>
          </p:cNvPr>
          <p:cNvSpPr/>
          <p:nvPr/>
        </p:nvSpPr>
        <p:spPr>
          <a:xfrm>
            <a:off x="5665838" y="5426328"/>
            <a:ext cx="428978" cy="417689"/>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1" name="Imagen 40" descr="Imagen de la pantalla de un video juego&#10;&#10;Descripción generada automáticamente con confianza baja">
            <a:extLst>
              <a:ext uri="{FF2B5EF4-FFF2-40B4-BE49-F238E27FC236}">
                <a16:creationId xmlns:a16="http://schemas.microsoft.com/office/drawing/2014/main" id="{3C5F9DD8-A9E2-4AC9-B0AA-B1412CEAAFF6}"/>
              </a:ext>
            </a:extLst>
          </p:cNvPr>
          <p:cNvPicPr>
            <a:picLocks noChangeAspect="1"/>
          </p:cNvPicPr>
          <p:nvPr/>
        </p:nvPicPr>
        <p:blipFill>
          <a:blip r:embed="rId4"/>
          <a:stretch>
            <a:fillRect/>
          </a:stretch>
        </p:blipFill>
        <p:spPr>
          <a:xfrm>
            <a:off x="6195319" y="4548275"/>
            <a:ext cx="2726260" cy="2186821"/>
          </a:xfrm>
          <a:prstGeom prst="rect">
            <a:avLst/>
          </a:prstGeom>
        </p:spPr>
      </p:pic>
      <p:sp>
        <p:nvSpPr>
          <p:cNvPr id="42" name="Flecha: a la derecha 41">
            <a:extLst>
              <a:ext uri="{FF2B5EF4-FFF2-40B4-BE49-F238E27FC236}">
                <a16:creationId xmlns:a16="http://schemas.microsoft.com/office/drawing/2014/main" id="{DCDDF778-2213-4128-B848-7FE9FF1CF23F}"/>
              </a:ext>
            </a:extLst>
          </p:cNvPr>
          <p:cNvSpPr/>
          <p:nvPr/>
        </p:nvSpPr>
        <p:spPr>
          <a:xfrm>
            <a:off x="9077758" y="5476402"/>
            <a:ext cx="428978" cy="417689"/>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3" name="Flecha: a la derecha 42">
            <a:extLst>
              <a:ext uri="{FF2B5EF4-FFF2-40B4-BE49-F238E27FC236}">
                <a16:creationId xmlns:a16="http://schemas.microsoft.com/office/drawing/2014/main" id="{30A7B60A-962B-443C-8559-4C96BD049D6B}"/>
              </a:ext>
            </a:extLst>
          </p:cNvPr>
          <p:cNvSpPr/>
          <p:nvPr/>
        </p:nvSpPr>
        <p:spPr>
          <a:xfrm>
            <a:off x="5928081" y="2529746"/>
            <a:ext cx="428978" cy="417689"/>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5" name="Imagen 44" descr="Texto&#10;&#10;Descripción generada automáticamente">
            <a:extLst>
              <a:ext uri="{FF2B5EF4-FFF2-40B4-BE49-F238E27FC236}">
                <a16:creationId xmlns:a16="http://schemas.microsoft.com/office/drawing/2014/main" id="{BA134FF0-6529-4435-A769-9B164E4DE65E}"/>
              </a:ext>
            </a:extLst>
          </p:cNvPr>
          <p:cNvPicPr>
            <a:picLocks noChangeAspect="1"/>
          </p:cNvPicPr>
          <p:nvPr/>
        </p:nvPicPr>
        <p:blipFill>
          <a:blip r:embed="rId5"/>
          <a:stretch>
            <a:fillRect/>
          </a:stretch>
        </p:blipFill>
        <p:spPr>
          <a:xfrm>
            <a:off x="6461417" y="2156834"/>
            <a:ext cx="2661559" cy="1257301"/>
          </a:xfrm>
          <a:prstGeom prst="rect">
            <a:avLst/>
          </a:prstGeom>
        </p:spPr>
      </p:pic>
    </p:spTree>
    <p:extLst>
      <p:ext uri="{BB962C8B-B14F-4D97-AF65-F5344CB8AC3E}">
        <p14:creationId xmlns:p14="http://schemas.microsoft.com/office/powerpoint/2010/main" val="387498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8"/>
          <p:cNvSpPr/>
          <p:nvPr/>
        </p:nvSpPr>
        <p:spPr>
          <a:xfrm>
            <a:off x="96790" y="820555"/>
            <a:ext cx="5212567" cy="2238566"/>
          </a:xfrm>
          <a:prstGeom prst="roundRect">
            <a:avLst>
              <a:gd name="adj" fmla="val 7578"/>
            </a:avLst>
          </a:prstGeom>
          <a:solidFill>
            <a:srgbClr val="91E0EF">
              <a:alpha val="25099"/>
            </a:srgbClr>
          </a:solidFill>
          <a:ln>
            <a:noFill/>
          </a:ln>
        </p:spPr>
        <p:txBody>
          <a:bodyPr spcFirstLastPara="1" wrap="square" lIns="121900" tIns="121900" rIns="121900" bIns="121900" anchor="ctr" anchorCtr="0">
            <a:noAutofit/>
          </a:bodyPr>
          <a:lstStyle/>
          <a:p>
            <a:pPr algn="ctr"/>
            <a:endParaRPr sz="3200" dirty="0"/>
          </a:p>
        </p:txBody>
      </p:sp>
      <p:sp>
        <p:nvSpPr>
          <p:cNvPr id="377" name="Google Shape;377;p18"/>
          <p:cNvSpPr/>
          <p:nvPr/>
        </p:nvSpPr>
        <p:spPr>
          <a:xfrm>
            <a:off x="414329" y="194452"/>
            <a:ext cx="4480541" cy="749251"/>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algn="ctr"/>
            <a:r>
              <a:rPr lang="en" sz="2400" dirty="0">
                <a:solidFill>
                  <a:schemeClr val="dk1"/>
                </a:solidFill>
                <a:latin typeface="Britannic Bold" panose="020B0903060703020204" pitchFamily="34" charset="0"/>
                <a:ea typeface="Fira Sans Extra Condensed"/>
                <a:cs typeface="Fira Sans Extra Condensed"/>
                <a:sym typeface="Fira Sans Extra Condensed"/>
              </a:rPr>
              <a:t>Teoría del desenvolvimiento económico </a:t>
            </a:r>
          </a:p>
        </p:txBody>
      </p:sp>
      <p:sp>
        <p:nvSpPr>
          <p:cNvPr id="378" name="Google Shape;378;p18"/>
          <p:cNvSpPr/>
          <p:nvPr/>
        </p:nvSpPr>
        <p:spPr>
          <a:xfrm>
            <a:off x="93630" y="3878761"/>
            <a:ext cx="5247811" cy="2613441"/>
          </a:xfrm>
          <a:prstGeom prst="roundRect">
            <a:avLst>
              <a:gd name="adj" fmla="val 7578"/>
            </a:avLst>
          </a:prstGeom>
          <a:solidFill>
            <a:srgbClr val="BCE58D">
              <a:alpha val="25099"/>
            </a:srgbClr>
          </a:solidFill>
          <a:ln>
            <a:noFill/>
          </a:ln>
        </p:spPr>
        <p:txBody>
          <a:bodyPr spcFirstLastPara="1" wrap="square" lIns="121900" tIns="121900" rIns="121900" bIns="121900" anchor="ctr" anchorCtr="0">
            <a:noAutofit/>
          </a:bodyPr>
          <a:lstStyle/>
          <a:p>
            <a:pPr algn="ctr"/>
            <a:endParaRPr sz="3200"/>
          </a:p>
        </p:txBody>
      </p:sp>
      <p:sp>
        <p:nvSpPr>
          <p:cNvPr id="379" name="Google Shape;379;p18"/>
          <p:cNvSpPr/>
          <p:nvPr/>
        </p:nvSpPr>
        <p:spPr>
          <a:xfrm>
            <a:off x="8400716" y="3339509"/>
            <a:ext cx="3878124" cy="2853189"/>
          </a:xfrm>
          <a:prstGeom prst="roundRect">
            <a:avLst>
              <a:gd name="adj" fmla="val 7578"/>
            </a:avLst>
          </a:prstGeom>
          <a:solidFill>
            <a:srgbClr val="E6E92A">
              <a:alpha val="25099"/>
            </a:srgbClr>
          </a:solidFill>
          <a:ln>
            <a:noFill/>
          </a:ln>
        </p:spPr>
        <p:txBody>
          <a:bodyPr spcFirstLastPara="1" wrap="square" lIns="121900" tIns="121900" rIns="121900" bIns="121900" anchor="ctr" anchorCtr="0">
            <a:noAutofit/>
          </a:bodyPr>
          <a:lstStyle/>
          <a:p>
            <a:pPr algn="ctr"/>
            <a:endParaRPr sz="3200"/>
          </a:p>
        </p:txBody>
      </p:sp>
      <p:sp>
        <p:nvSpPr>
          <p:cNvPr id="383" name="Google Shape;383;p18"/>
          <p:cNvSpPr/>
          <p:nvPr/>
        </p:nvSpPr>
        <p:spPr>
          <a:xfrm>
            <a:off x="7809867" y="3020632"/>
            <a:ext cx="4099318" cy="637755"/>
          </a:xfrm>
          <a:prstGeom prst="roundRect">
            <a:avLst>
              <a:gd name="adj" fmla="val 16667"/>
            </a:avLst>
          </a:prstGeom>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algn="ctr"/>
            <a:r>
              <a:rPr lang="es-EC" sz="2400" dirty="0">
                <a:solidFill>
                  <a:schemeClr val="dk1"/>
                </a:solidFill>
                <a:latin typeface="Britannic Bold" panose="020B0903060703020204" pitchFamily="34" charset="0"/>
                <a:ea typeface="Fira Sans Extra Condensed"/>
                <a:cs typeface="Fira Sans Extra Condensed"/>
                <a:sym typeface="Fira Sans Extra Condensed"/>
              </a:rPr>
              <a:t>Teoría de la competitividad</a:t>
            </a:r>
            <a:endParaRPr sz="2400" dirty="0">
              <a:solidFill>
                <a:schemeClr val="dk1"/>
              </a:solidFill>
              <a:latin typeface="Britannic Bold" panose="020B0903060703020204" pitchFamily="34" charset="0"/>
              <a:ea typeface="Fira Sans Extra Condensed"/>
              <a:cs typeface="Fira Sans Extra Condensed"/>
              <a:sym typeface="Fira Sans Extra Condensed"/>
            </a:endParaRPr>
          </a:p>
        </p:txBody>
      </p:sp>
      <p:sp>
        <p:nvSpPr>
          <p:cNvPr id="391" name="Google Shape;391;p18"/>
          <p:cNvSpPr/>
          <p:nvPr/>
        </p:nvSpPr>
        <p:spPr>
          <a:xfrm>
            <a:off x="898071" y="3216535"/>
            <a:ext cx="4853529" cy="662226"/>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algn="ctr"/>
            <a:r>
              <a:rPr lang="es-EC" sz="2400" dirty="0">
                <a:solidFill>
                  <a:schemeClr val="dk1"/>
                </a:solidFill>
                <a:latin typeface="Britannic Bold" panose="020B0903060703020204" pitchFamily="34" charset="0"/>
                <a:ea typeface="Fira Sans Extra Condensed"/>
                <a:cs typeface="Fira Sans Extra Condensed"/>
                <a:sym typeface="Fira Sans Extra Condensed"/>
              </a:rPr>
              <a:t>Teoría Critica de la Tecnología</a:t>
            </a:r>
            <a:endParaRPr sz="2400" dirty="0">
              <a:solidFill>
                <a:schemeClr val="dk1"/>
              </a:solidFill>
              <a:latin typeface="Britannic Bold" panose="020B0903060703020204" pitchFamily="34" charset="0"/>
              <a:ea typeface="Fira Sans Extra Condensed"/>
              <a:cs typeface="Fira Sans Extra Condensed"/>
              <a:sym typeface="Fira Sans Extra Condensed"/>
            </a:endParaRPr>
          </a:p>
        </p:txBody>
      </p:sp>
      <p:cxnSp>
        <p:nvCxnSpPr>
          <p:cNvPr id="393" name="Google Shape;393;p18"/>
          <p:cNvCxnSpPr>
            <a:cxnSpLocks/>
          </p:cNvCxnSpPr>
          <p:nvPr/>
        </p:nvCxnSpPr>
        <p:spPr>
          <a:xfrm flipH="1">
            <a:off x="5768286" y="1798901"/>
            <a:ext cx="2816619" cy="1627523"/>
          </a:xfrm>
          <a:prstGeom prst="straightConnector1">
            <a:avLst/>
          </a:prstGeom>
          <a:noFill/>
          <a:ln w="9525" cap="flat" cmpd="sng">
            <a:solidFill>
              <a:schemeClr val="dk2"/>
            </a:solidFill>
            <a:prstDash val="solid"/>
            <a:round/>
            <a:headEnd type="none" w="med" len="med"/>
            <a:tailEnd type="triangle" w="med" len="med"/>
          </a:ln>
        </p:spPr>
      </p:cxnSp>
      <p:sp>
        <p:nvSpPr>
          <p:cNvPr id="395" name="Google Shape;395;p18"/>
          <p:cNvSpPr/>
          <p:nvPr/>
        </p:nvSpPr>
        <p:spPr>
          <a:xfrm>
            <a:off x="8867336" y="244067"/>
            <a:ext cx="3086400" cy="1339084"/>
          </a:xfrm>
          <a:prstGeom prst="roundRect">
            <a:avLst>
              <a:gd name="adj" fmla="val 7578"/>
            </a:avLst>
          </a:prstGeom>
          <a:solidFill>
            <a:srgbClr val="FD8B64">
              <a:alpha val="12549"/>
            </a:srgbClr>
          </a:solidFill>
          <a:ln>
            <a:noFill/>
          </a:ln>
        </p:spPr>
        <p:txBody>
          <a:bodyPr spcFirstLastPara="1" wrap="square" lIns="121900" tIns="121900" rIns="121900" bIns="121900" anchor="ctr" anchorCtr="0">
            <a:noAutofit/>
          </a:bodyPr>
          <a:lstStyle/>
          <a:p>
            <a:pPr algn="ctr"/>
            <a:endParaRPr sz="3200"/>
          </a:p>
        </p:txBody>
      </p:sp>
      <p:grpSp>
        <p:nvGrpSpPr>
          <p:cNvPr id="396" name="Google Shape;396;p18"/>
          <p:cNvGrpSpPr/>
          <p:nvPr/>
        </p:nvGrpSpPr>
        <p:grpSpPr>
          <a:xfrm>
            <a:off x="8549798" y="994702"/>
            <a:ext cx="850800" cy="850800"/>
            <a:chOff x="5894250" y="1142663"/>
            <a:chExt cx="638100" cy="638100"/>
          </a:xfrm>
        </p:grpSpPr>
        <p:sp>
          <p:nvSpPr>
            <p:cNvPr id="385" name="Google Shape;385;p18"/>
            <p:cNvSpPr/>
            <p:nvPr/>
          </p:nvSpPr>
          <p:spPr>
            <a:xfrm>
              <a:off x="5894250" y="1142663"/>
              <a:ext cx="638100" cy="638100"/>
            </a:xfrm>
            <a:prstGeom prst="roundRect">
              <a:avLst>
                <a:gd name="adj" fmla="val 16667"/>
              </a:avLst>
            </a:prstGeom>
            <a:solidFill>
              <a:schemeClr val="accent5"/>
            </a:solidFill>
            <a:ln>
              <a:noFill/>
            </a:ln>
          </p:spPr>
          <p:txBody>
            <a:bodyPr spcFirstLastPara="1" wrap="square" lIns="121900" tIns="121900" rIns="121900" bIns="121900" anchor="ctr" anchorCtr="0">
              <a:noAutofit/>
            </a:bodyPr>
            <a:lstStyle/>
            <a:p>
              <a:pPr algn="ctr"/>
              <a:endParaRPr sz="2400" b="1">
                <a:solidFill>
                  <a:schemeClr val="dk1"/>
                </a:solidFill>
                <a:latin typeface="Fira Sans Extra Condensed"/>
                <a:ea typeface="Fira Sans Extra Condensed"/>
                <a:cs typeface="Fira Sans Extra Condensed"/>
                <a:sym typeface="Fira Sans Extra Condensed"/>
              </a:endParaRPr>
            </a:p>
          </p:txBody>
        </p:sp>
        <p:sp>
          <p:nvSpPr>
            <p:cNvPr id="394" name="Google Shape;394;p18"/>
            <p:cNvSpPr/>
            <p:nvPr/>
          </p:nvSpPr>
          <p:spPr>
            <a:xfrm>
              <a:off x="5922950" y="1613575"/>
              <a:ext cx="138600" cy="138600"/>
            </a:xfrm>
            <a:prstGeom prst="ellipse">
              <a:avLst/>
            </a:prstGeom>
            <a:noFill/>
            <a:ln>
              <a:noFill/>
            </a:ln>
          </p:spPr>
          <p:txBody>
            <a:bodyPr spcFirstLastPara="1" wrap="square" lIns="121900" tIns="121900" rIns="121900" bIns="121900" anchor="ctr" anchorCtr="0">
              <a:noAutofit/>
            </a:bodyPr>
            <a:lstStyle/>
            <a:p>
              <a:endParaRPr sz="2400"/>
            </a:p>
          </p:txBody>
        </p:sp>
      </p:grpSp>
      <p:sp>
        <p:nvSpPr>
          <p:cNvPr id="397" name="Google Shape;397;p18"/>
          <p:cNvSpPr/>
          <p:nvPr/>
        </p:nvSpPr>
        <p:spPr>
          <a:xfrm>
            <a:off x="9205736" y="355009"/>
            <a:ext cx="2748000" cy="1117200"/>
          </a:xfrm>
          <a:prstGeom prst="roundRect">
            <a:avLst>
              <a:gd name="adj" fmla="val 0"/>
            </a:avLst>
          </a:prstGeom>
          <a:noFill/>
          <a:ln>
            <a:noFill/>
          </a:ln>
        </p:spPr>
        <p:txBody>
          <a:bodyPr spcFirstLastPara="1" wrap="square" lIns="121900" tIns="121900" rIns="121900" bIns="121900" anchor="ctr" anchorCtr="0">
            <a:noAutofit/>
          </a:bodyPr>
          <a:lstStyle/>
          <a:p>
            <a:pPr algn="ctr"/>
            <a:r>
              <a:rPr lang="en" sz="3733" b="1" dirty="0">
                <a:latin typeface="Britannic Bold" panose="020B0903060703020204" pitchFamily="34" charset="0"/>
                <a:sym typeface="Fira Sans Extra Condensed"/>
              </a:rPr>
              <a:t>Marco Teórico</a:t>
            </a:r>
            <a:endParaRPr sz="3733" dirty="0">
              <a:latin typeface="Britannic Bold" panose="020B0903060703020204" pitchFamily="34" charset="0"/>
            </a:endParaRPr>
          </a:p>
        </p:txBody>
      </p:sp>
      <p:sp>
        <p:nvSpPr>
          <p:cNvPr id="402" name="Google Shape;402;p18"/>
          <p:cNvSpPr/>
          <p:nvPr/>
        </p:nvSpPr>
        <p:spPr>
          <a:xfrm>
            <a:off x="5225596" y="1158141"/>
            <a:ext cx="1814431" cy="56792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algn="ctr"/>
            <a:r>
              <a:rPr lang="es-EC" b="1" dirty="0">
                <a:solidFill>
                  <a:schemeClr val="dk1"/>
                </a:solidFill>
                <a:ea typeface="Fira Sans Extra Condensed"/>
                <a:cs typeface="Fira Sans Extra Condensed"/>
                <a:sym typeface="Fira Sans Extra Condensed"/>
              </a:rPr>
              <a:t>Joseph Schumpeter</a:t>
            </a:r>
            <a:endParaRPr b="1" dirty="0">
              <a:solidFill>
                <a:schemeClr val="dk1"/>
              </a:solidFill>
              <a:ea typeface="Fira Sans Extra Condensed"/>
              <a:cs typeface="Fira Sans Extra Condensed"/>
              <a:sym typeface="Fira Sans Extra Condensed"/>
            </a:endParaRPr>
          </a:p>
        </p:txBody>
      </p:sp>
      <p:grpSp>
        <p:nvGrpSpPr>
          <p:cNvPr id="403" name="Google Shape;403;p18"/>
          <p:cNvGrpSpPr/>
          <p:nvPr/>
        </p:nvGrpSpPr>
        <p:grpSpPr>
          <a:xfrm>
            <a:off x="4894870" y="2658622"/>
            <a:ext cx="505453" cy="486359"/>
            <a:chOff x="3989764" y="3455516"/>
            <a:chExt cx="379090" cy="364769"/>
          </a:xfrm>
        </p:grpSpPr>
        <p:sp>
          <p:nvSpPr>
            <p:cNvPr id="404" name="Google Shape;404;p18"/>
            <p:cNvSpPr/>
            <p:nvPr/>
          </p:nvSpPr>
          <p:spPr>
            <a:xfrm>
              <a:off x="4128706" y="3691563"/>
              <a:ext cx="22012" cy="128654"/>
            </a:xfrm>
            <a:custGeom>
              <a:avLst/>
              <a:gdLst/>
              <a:ahLst/>
              <a:cxnLst/>
              <a:rect l="l" t="t" r="r" b="b"/>
              <a:pathLst>
                <a:path w="644" h="3764" extrusionOk="0">
                  <a:moveTo>
                    <a:pt x="310" y="0"/>
                  </a:moveTo>
                  <a:cubicBezTo>
                    <a:pt x="143" y="0"/>
                    <a:pt x="24" y="119"/>
                    <a:pt x="1" y="310"/>
                  </a:cubicBezTo>
                  <a:lnTo>
                    <a:pt x="1" y="3763"/>
                  </a:lnTo>
                  <a:lnTo>
                    <a:pt x="644" y="3763"/>
                  </a:lnTo>
                  <a:lnTo>
                    <a:pt x="644" y="310"/>
                  </a:lnTo>
                  <a:cubicBezTo>
                    <a:pt x="644" y="119"/>
                    <a:pt x="501" y="0"/>
                    <a:pt x="31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05" name="Google Shape;405;p18"/>
            <p:cNvSpPr/>
            <p:nvPr/>
          </p:nvSpPr>
          <p:spPr>
            <a:xfrm>
              <a:off x="4064414" y="3626450"/>
              <a:ext cx="237688" cy="193835"/>
            </a:xfrm>
            <a:custGeom>
              <a:avLst/>
              <a:gdLst/>
              <a:ahLst/>
              <a:cxnLst/>
              <a:rect l="l" t="t" r="r" b="b"/>
              <a:pathLst>
                <a:path w="6954" h="5671" extrusionOk="0">
                  <a:moveTo>
                    <a:pt x="0" y="0"/>
                  </a:moveTo>
                  <a:lnTo>
                    <a:pt x="0" y="5358"/>
                  </a:lnTo>
                  <a:cubicBezTo>
                    <a:pt x="0" y="5514"/>
                    <a:pt x="125" y="5670"/>
                    <a:pt x="297" y="5670"/>
                  </a:cubicBezTo>
                  <a:cubicBezTo>
                    <a:pt x="309" y="5670"/>
                    <a:pt x="321" y="5670"/>
                    <a:pt x="334" y="5668"/>
                  </a:cubicBezTo>
                  <a:lnTo>
                    <a:pt x="1262" y="5668"/>
                  </a:lnTo>
                  <a:lnTo>
                    <a:pt x="1262" y="2215"/>
                  </a:lnTo>
                  <a:cubicBezTo>
                    <a:pt x="1298" y="1620"/>
                    <a:pt x="1751" y="1322"/>
                    <a:pt x="2203" y="1322"/>
                  </a:cubicBezTo>
                  <a:cubicBezTo>
                    <a:pt x="2655" y="1322"/>
                    <a:pt x="3108" y="1620"/>
                    <a:pt x="3144" y="2215"/>
                  </a:cubicBezTo>
                  <a:lnTo>
                    <a:pt x="3144" y="5668"/>
                  </a:lnTo>
                  <a:lnTo>
                    <a:pt x="3810" y="5668"/>
                  </a:lnTo>
                  <a:lnTo>
                    <a:pt x="3810" y="2215"/>
                  </a:lnTo>
                  <a:cubicBezTo>
                    <a:pt x="3810" y="1584"/>
                    <a:pt x="4281" y="1268"/>
                    <a:pt x="4751" y="1268"/>
                  </a:cubicBezTo>
                  <a:cubicBezTo>
                    <a:pt x="5221" y="1268"/>
                    <a:pt x="5692" y="1584"/>
                    <a:pt x="5692" y="2215"/>
                  </a:cubicBezTo>
                  <a:lnTo>
                    <a:pt x="5692" y="5668"/>
                  </a:lnTo>
                  <a:lnTo>
                    <a:pt x="6621" y="5668"/>
                  </a:lnTo>
                  <a:cubicBezTo>
                    <a:pt x="6787" y="5668"/>
                    <a:pt x="6954" y="5525"/>
                    <a:pt x="6930" y="5358"/>
                  </a:cubicBezTo>
                  <a:lnTo>
                    <a:pt x="6930"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06" name="Google Shape;406;p18"/>
            <p:cNvSpPr/>
            <p:nvPr/>
          </p:nvSpPr>
          <p:spPr>
            <a:xfrm>
              <a:off x="4216617" y="3691563"/>
              <a:ext cx="21192" cy="128654"/>
            </a:xfrm>
            <a:custGeom>
              <a:avLst/>
              <a:gdLst/>
              <a:ahLst/>
              <a:cxnLst/>
              <a:rect l="l" t="t" r="r" b="b"/>
              <a:pathLst>
                <a:path w="620" h="3764" extrusionOk="0">
                  <a:moveTo>
                    <a:pt x="286" y="0"/>
                  </a:moveTo>
                  <a:cubicBezTo>
                    <a:pt x="120" y="0"/>
                    <a:pt x="0" y="143"/>
                    <a:pt x="0" y="310"/>
                  </a:cubicBezTo>
                  <a:lnTo>
                    <a:pt x="0" y="3763"/>
                  </a:lnTo>
                  <a:lnTo>
                    <a:pt x="620" y="3763"/>
                  </a:lnTo>
                  <a:lnTo>
                    <a:pt x="620" y="310"/>
                  </a:lnTo>
                  <a:cubicBezTo>
                    <a:pt x="620" y="119"/>
                    <a:pt x="477" y="0"/>
                    <a:pt x="31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07" name="Google Shape;407;p18"/>
            <p:cNvSpPr/>
            <p:nvPr/>
          </p:nvSpPr>
          <p:spPr>
            <a:xfrm>
              <a:off x="4035907" y="3455516"/>
              <a:ext cx="293880" cy="42349"/>
            </a:xfrm>
            <a:custGeom>
              <a:avLst/>
              <a:gdLst/>
              <a:ahLst/>
              <a:cxnLst/>
              <a:rect l="l" t="t" r="r" b="b"/>
              <a:pathLst>
                <a:path w="8598" h="1239" extrusionOk="0">
                  <a:moveTo>
                    <a:pt x="834" y="0"/>
                  </a:moveTo>
                  <a:cubicBezTo>
                    <a:pt x="1" y="0"/>
                    <a:pt x="1" y="1239"/>
                    <a:pt x="834" y="1239"/>
                  </a:cubicBezTo>
                  <a:lnTo>
                    <a:pt x="7764" y="1239"/>
                  </a:lnTo>
                  <a:cubicBezTo>
                    <a:pt x="8598" y="1239"/>
                    <a:pt x="8598" y="0"/>
                    <a:pt x="776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08" name="Google Shape;408;p18"/>
            <p:cNvSpPr/>
            <p:nvPr/>
          </p:nvSpPr>
          <p:spPr>
            <a:xfrm>
              <a:off x="3989764" y="3519706"/>
              <a:ext cx="379090" cy="84801"/>
            </a:xfrm>
            <a:custGeom>
              <a:avLst/>
              <a:gdLst/>
              <a:ahLst/>
              <a:cxnLst/>
              <a:rect l="l" t="t" r="r" b="b"/>
              <a:pathLst>
                <a:path w="11091" h="2481" extrusionOk="0">
                  <a:moveTo>
                    <a:pt x="10134" y="1"/>
                  </a:moveTo>
                  <a:cubicBezTo>
                    <a:pt x="10112" y="1"/>
                    <a:pt x="10089" y="2"/>
                    <a:pt x="10067" y="4"/>
                  </a:cubicBezTo>
                  <a:lnTo>
                    <a:pt x="1255" y="4"/>
                  </a:lnTo>
                  <a:cubicBezTo>
                    <a:pt x="1246" y="3"/>
                    <a:pt x="1236" y="3"/>
                    <a:pt x="1227" y="3"/>
                  </a:cubicBezTo>
                  <a:cubicBezTo>
                    <a:pt x="412" y="3"/>
                    <a:pt x="0" y="1011"/>
                    <a:pt x="589" y="1599"/>
                  </a:cubicBezTo>
                  <a:cubicBezTo>
                    <a:pt x="774" y="1768"/>
                    <a:pt x="1019" y="1865"/>
                    <a:pt x="1265" y="1865"/>
                  </a:cubicBezTo>
                  <a:cubicBezTo>
                    <a:pt x="1366" y="1865"/>
                    <a:pt x="1468" y="1848"/>
                    <a:pt x="1565" y="1813"/>
                  </a:cubicBezTo>
                  <a:cubicBezTo>
                    <a:pt x="1708" y="1766"/>
                    <a:pt x="1827" y="1694"/>
                    <a:pt x="1922" y="1599"/>
                  </a:cubicBezTo>
                  <a:cubicBezTo>
                    <a:pt x="2041" y="1480"/>
                    <a:pt x="2041" y="1266"/>
                    <a:pt x="1922" y="1147"/>
                  </a:cubicBezTo>
                  <a:cubicBezTo>
                    <a:pt x="1863" y="1087"/>
                    <a:pt x="1779" y="1057"/>
                    <a:pt x="1696" y="1057"/>
                  </a:cubicBezTo>
                  <a:cubicBezTo>
                    <a:pt x="1613" y="1057"/>
                    <a:pt x="1529" y="1087"/>
                    <a:pt x="1470" y="1147"/>
                  </a:cubicBezTo>
                  <a:cubicBezTo>
                    <a:pt x="1403" y="1213"/>
                    <a:pt x="1329" y="1241"/>
                    <a:pt x="1258" y="1241"/>
                  </a:cubicBezTo>
                  <a:cubicBezTo>
                    <a:pt x="1023" y="1241"/>
                    <a:pt x="822" y="937"/>
                    <a:pt x="1041" y="718"/>
                  </a:cubicBezTo>
                  <a:cubicBezTo>
                    <a:pt x="1250" y="499"/>
                    <a:pt x="1477" y="409"/>
                    <a:pt x="1693" y="409"/>
                  </a:cubicBezTo>
                  <a:cubicBezTo>
                    <a:pt x="2558" y="409"/>
                    <a:pt x="3238" y="1866"/>
                    <a:pt x="1827" y="2361"/>
                  </a:cubicBezTo>
                  <a:cubicBezTo>
                    <a:pt x="1922" y="2456"/>
                    <a:pt x="2065" y="2480"/>
                    <a:pt x="2184" y="2480"/>
                  </a:cubicBezTo>
                  <a:lnTo>
                    <a:pt x="9114" y="2480"/>
                  </a:lnTo>
                  <a:cubicBezTo>
                    <a:pt x="9257" y="2480"/>
                    <a:pt x="9376" y="2456"/>
                    <a:pt x="9471" y="2385"/>
                  </a:cubicBezTo>
                  <a:cubicBezTo>
                    <a:pt x="8805" y="2123"/>
                    <a:pt x="8590" y="1551"/>
                    <a:pt x="8686" y="1242"/>
                  </a:cubicBezTo>
                  <a:cubicBezTo>
                    <a:pt x="8763" y="745"/>
                    <a:pt x="9185" y="441"/>
                    <a:pt x="9621" y="441"/>
                  </a:cubicBezTo>
                  <a:cubicBezTo>
                    <a:pt x="9854" y="441"/>
                    <a:pt x="10090" y="527"/>
                    <a:pt x="10281" y="718"/>
                  </a:cubicBezTo>
                  <a:cubicBezTo>
                    <a:pt x="10400" y="837"/>
                    <a:pt x="10400" y="1028"/>
                    <a:pt x="10281" y="1147"/>
                  </a:cubicBezTo>
                  <a:cubicBezTo>
                    <a:pt x="10222" y="1206"/>
                    <a:pt x="10138" y="1236"/>
                    <a:pt x="10055" y="1236"/>
                  </a:cubicBezTo>
                  <a:cubicBezTo>
                    <a:pt x="9972" y="1236"/>
                    <a:pt x="9888" y="1206"/>
                    <a:pt x="9829" y="1147"/>
                  </a:cubicBezTo>
                  <a:cubicBezTo>
                    <a:pt x="9764" y="1088"/>
                    <a:pt x="9694" y="1062"/>
                    <a:pt x="9626" y="1062"/>
                  </a:cubicBezTo>
                  <a:cubicBezTo>
                    <a:pt x="9394" y="1062"/>
                    <a:pt x="9197" y="1359"/>
                    <a:pt x="9400" y="1599"/>
                  </a:cubicBezTo>
                  <a:cubicBezTo>
                    <a:pt x="9567" y="1766"/>
                    <a:pt x="9805" y="1861"/>
                    <a:pt x="10067" y="1861"/>
                  </a:cubicBezTo>
                  <a:cubicBezTo>
                    <a:pt x="10305" y="1861"/>
                    <a:pt x="10543" y="1766"/>
                    <a:pt x="10710" y="1599"/>
                  </a:cubicBezTo>
                  <a:cubicBezTo>
                    <a:pt x="11091" y="1218"/>
                    <a:pt x="11091" y="623"/>
                    <a:pt x="10710" y="266"/>
                  </a:cubicBezTo>
                  <a:lnTo>
                    <a:pt x="10734" y="266"/>
                  </a:lnTo>
                  <a:cubicBezTo>
                    <a:pt x="10581" y="113"/>
                    <a:pt x="10369" y="1"/>
                    <a:pt x="1013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409" name="Google Shape;409;p18"/>
          <p:cNvSpPr/>
          <p:nvPr/>
        </p:nvSpPr>
        <p:spPr>
          <a:xfrm>
            <a:off x="4757323" y="4181069"/>
            <a:ext cx="1373273" cy="662226"/>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algn="ctr"/>
            <a:r>
              <a:rPr lang="es-EC" b="1" dirty="0">
                <a:solidFill>
                  <a:schemeClr val="dk1"/>
                </a:solidFill>
                <a:ea typeface="Fira Sans Extra Condensed"/>
                <a:cs typeface="Fira Sans Extra Condensed"/>
                <a:sym typeface="Fira Sans Extra Condensed"/>
              </a:rPr>
              <a:t>Andrew </a:t>
            </a:r>
            <a:r>
              <a:rPr lang="es-EC" b="1" dirty="0" err="1">
                <a:solidFill>
                  <a:schemeClr val="dk1"/>
                </a:solidFill>
                <a:ea typeface="Fira Sans Extra Condensed"/>
                <a:cs typeface="Fira Sans Extra Condensed"/>
                <a:sym typeface="Fira Sans Extra Condensed"/>
              </a:rPr>
              <a:t>Feenberg</a:t>
            </a:r>
            <a:endParaRPr b="1" dirty="0">
              <a:solidFill>
                <a:schemeClr val="dk1"/>
              </a:solidFill>
              <a:ea typeface="Fira Sans Extra Condensed"/>
              <a:cs typeface="Fira Sans Extra Condensed"/>
              <a:sym typeface="Fira Sans Extra Condensed"/>
            </a:endParaRPr>
          </a:p>
        </p:txBody>
      </p:sp>
      <p:sp>
        <p:nvSpPr>
          <p:cNvPr id="410" name="Google Shape;410;p18"/>
          <p:cNvSpPr/>
          <p:nvPr/>
        </p:nvSpPr>
        <p:spPr>
          <a:xfrm>
            <a:off x="6924924" y="3897701"/>
            <a:ext cx="1373273" cy="566737"/>
          </a:xfrm>
          <a:prstGeom prst="roundRect">
            <a:avLst>
              <a:gd name="adj" fmla="val 16667"/>
            </a:avLst>
          </a:pr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algn="ctr"/>
            <a:r>
              <a:rPr lang="es-EC" b="1" dirty="0">
                <a:solidFill>
                  <a:schemeClr val="dk1"/>
                </a:solidFill>
                <a:ea typeface="Fira Sans Extra Condensed"/>
                <a:cs typeface="Fira Sans Extra Condensed"/>
                <a:sym typeface="Fira Sans Extra Condensed"/>
              </a:rPr>
              <a:t>Michael Porter </a:t>
            </a:r>
            <a:endParaRPr b="1" dirty="0">
              <a:solidFill>
                <a:schemeClr val="dk1"/>
              </a:solidFill>
              <a:ea typeface="Fira Sans Extra Condensed"/>
              <a:cs typeface="Fira Sans Extra Condensed"/>
              <a:sym typeface="Fira Sans Extra Condensed"/>
            </a:endParaRPr>
          </a:p>
        </p:txBody>
      </p:sp>
      <p:cxnSp>
        <p:nvCxnSpPr>
          <p:cNvPr id="411" name="Google Shape;411;p18"/>
          <p:cNvCxnSpPr>
            <a:cxnSpLocks/>
            <a:stCxn id="391" idx="3"/>
            <a:endCxn id="409" idx="0"/>
          </p:cNvCxnSpPr>
          <p:nvPr/>
        </p:nvCxnSpPr>
        <p:spPr>
          <a:xfrm flipH="1">
            <a:off x="5443960" y="3547648"/>
            <a:ext cx="307640" cy="633421"/>
          </a:xfrm>
          <a:prstGeom prst="bentConnector4">
            <a:avLst>
              <a:gd name="adj1" fmla="val -74308"/>
              <a:gd name="adj2" fmla="val 76137"/>
            </a:avLst>
          </a:prstGeom>
          <a:noFill/>
          <a:ln w="9525" cap="flat" cmpd="sng">
            <a:solidFill>
              <a:schemeClr val="dk2"/>
            </a:solidFill>
            <a:prstDash val="dash"/>
            <a:round/>
            <a:headEnd type="none" w="med" len="med"/>
            <a:tailEnd type="none" w="med" len="med"/>
          </a:ln>
        </p:spPr>
      </p:cxnSp>
      <p:cxnSp>
        <p:nvCxnSpPr>
          <p:cNvPr id="412" name="Google Shape;412;p18"/>
          <p:cNvCxnSpPr>
            <a:cxnSpLocks/>
            <a:stCxn id="383" idx="1"/>
            <a:endCxn id="410" idx="0"/>
          </p:cNvCxnSpPr>
          <p:nvPr/>
        </p:nvCxnSpPr>
        <p:spPr>
          <a:xfrm rot="10800000" flipV="1">
            <a:off x="7611561" y="3339509"/>
            <a:ext cx="198306" cy="558191"/>
          </a:xfrm>
          <a:prstGeom prst="bentConnector2">
            <a:avLst/>
          </a:prstGeom>
          <a:noFill/>
          <a:ln w="9525" cap="flat" cmpd="sng">
            <a:solidFill>
              <a:schemeClr val="dk2"/>
            </a:solidFill>
            <a:prstDash val="dash"/>
            <a:round/>
            <a:headEnd type="none" w="med" len="med"/>
            <a:tailEnd type="none" w="med" len="med"/>
          </a:ln>
        </p:spPr>
      </p:cxnSp>
      <p:cxnSp>
        <p:nvCxnSpPr>
          <p:cNvPr id="413" name="Google Shape;413;p18"/>
          <p:cNvCxnSpPr>
            <a:cxnSpLocks/>
            <a:endCxn id="402" idx="1"/>
          </p:cNvCxnSpPr>
          <p:nvPr/>
        </p:nvCxnSpPr>
        <p:spPr>
          <a:xfrm>
            <a:off x="4480412" y="970176"/>
            <a:ext cx="745184" cy="471925"/>
          </a:xfrm>
          <a:prstGeom prst="bentConnector3">
            <a:avLst>
              <a:gd name="adj1" fmla="val 50000"/>
            </a:avLst>
          </a:prstGeom>
          <a:noFill/>
          <a:ln w="9525" cap="flat" cmpd="sng">
            <a:solidFill>
              <a:schemeClr val="dk2"/>
            </a:solidFill>
            <a:prstDash val="dash"/>
            <a:round/>
            <a:headEnd type="none" w="med" len="med"/>
            <a:tailEnd type="none" w="med" len="med"/>
          </a:ln>
        </p:spPr>
      </p:cxnSp>
      <p:pic>
        <p:nvPicPr>
          <p:cNvPr id="72" name="Gráfico 71" descr="Periódico" title="Icono del marcador de posición">
            <a:extLst>
              <a:ext uri="{FF2B5EF4-FFF2-40B4-BE49-F238E27FC236}">
                <a16:creationId xmlns:a16="http://schemas.microsoft.com/office/drawing/2014/main" id="{2EA73789-8029-4231-8B03-C676E222911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70643" y="1086054"/>
            <a:ext cx="667364" cy="667364"/>
          </a:xfrm>
          <a:prstGeom prst="rect">
            <a:avLst/>
          </a:prstGeom>
        </p:spPr>
      </p:pic>
      <p:cxnSp>
        <p:nvCxnSpPr>
          <p:cNvPr id="20" name="Conector recto de flecha 19">
            <a:extLst>
              <a:ext uri="{FF2B5EF4-FFF2-40B4-BE49-F238E27FC236}">
                <a16:creationId xmlns:a16="http://schemas.microsoft.com/office/drawing/2014/main" id="{8C3F6C54-4BC9-4EEE-9AB9-FCC50E4841AF}"/>
              </a:ext>
            </a:extLst>
          </p:cNvPr>
          <p:cNvCxnSpPr>
            <a:cxnSpLocks/>
            <a:stCxn id="385" idx="2"/>
            <a:endCxn id="383" idx="0"/>
          </p:cNvCxnSpPr>
          <p:nvPr/>
        </p:nvCxnSpPr>
        <p:spPr>
          <a:xfrm>
            <a:off x="8975198" y="1845502"/>
            <a:ext cx="884328" cy="11751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ector recto de flecha 25">
            <a:extLst>
              <a:ext uri="{FF2B5EF4-FFF2-40B4-BE49-F238E27FC236}">
                <a16:creationId xmlns:a16="http://schemas.microsoft.com/office/drawing/2014/main" id="{B31EE46A-0210-4E83-9887-A36DAC73FFBC}"/>
              </a:ext>
            </a:extLst>
          </p:cNvPr>
          <p:cNvCxnSpPr>
            <a:cxnSpLocks/>
            <a:stCxn id="385" idx="1"/>
            <a:endCxn id="377" idx="3"/>
          </p:cNvCxnSpPr>
          <p:nvPr/>
        </p:nvCxnSpPr>
        <p:spPr>
          <a:xfrm flipH="1" flipV="1">
            <a:off x="4894870" y="569078"/>
            <a:ext cx="3654928" cy="851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8" name="Imagen 57">
            <a:extLst>
              <a:ext uri="{FF2B5EF4-FFF2-40B4-BE49-F238E27FC236}">
                <a16:creationId xmlns:a16="http://schemas.microsoft.com/office/drawing/2014/main" id="{D9FDBCA5-2CDF-4592-B512-F9EB65438209}"/>
              </a:ext>
            </a:extLst>
          </p:cNvPr>
          <p:cNvPicPr>
            <a:picLocks noChangeAspect="1"/>
          </p:cNvPicPr>
          <p:nvPr/>
        </p:nvPicPr>
        <p:blipFill>
          <a:blip r:embed="rId5"/>
          <a:stretch>
            <a:fillRect/>
          </a:stretch>
        </p:blipFill>
        <p:spPr>
          <a:xfrm>
            <a:off x="93630" y="1122020"/>
            <a:ext cx="902876" cy="1140476"/>
          </a:xfrm>
          <a:prstGeom prst="rect">
            <a:avLst/>
          </a:prstGeom>
        </p:spPr>
      </p:pic>
      <p:pic>
        <p:nvPicPr>
          <p:cNvPr id="60" name="Imagen 59">
            <a:extLst>
              <a:ext uri="{FF2B5EF4-FFF2-40B4-BE49-F238E27FC236}">
                <a16:creationId xmlns:a16="http://schemas.microsoft.com/office/drawing/2014/main" id="{3D4C3983-926D-4838-84A7-D9E6C5F4C3B9}"/>
              </a:ext>
            </a:extLst>
          </p:cNvPr>
          <p:cNvPicPr>
            <a:picLocks noChangeAspect="1"/>
          </p:cNvPicPr>
          <p:nvPr/>
        </p:nvPicPr>
        <p:blipFill>
          <a:blip r:embed="rId6"/>
          <a:stretch>
            <a:fillRect/>
          </a:stretch>
        </p:blipFill>
        <p:spPr>
          <a:xfrm>
            <a:off x="1149106" y="1022222"/>
            <a:ext cx="1060335" cy="1140476"/>
          </a:xfrm>
          <a:prstGeom prst="rect">
            <a:avLst/>
          </a:prstGeom>
        </p:spPr>
      </p:pic>
      <p:pic>
        <p:nvPicPr>
          <p:cNvPr id="63" name="Imagen 62">
            <a:extLst>
              <a:ext uri="{FF2B5EF4-FFF2-40B4-BE49-F238E27FC236}">
                <a16:creationId xmlns:a16="http://schemas.microsoft.com/office/drawing/2014/main" id="{9616B2E3-57AE-4AA1-8F6B-C8BC585E10C1}"/>
              </a:ext>
            </a:extLst>
          </p:cNvPr>
          <p:cNvPicPr>
            <a:picLocks noChangeAspect="1"/>
          </p:cNvPicPr>
          <p:nvPr/>
        </p:nvPicPr>
        <p:blipFill>
          <a:blip r:embed="rId7"/>
          <a:stretch>
            <a:fillRect/>
          </a:stretch>
        </p:blipFill>
        <p:spPr>
          <a:xfrm>
            <a:off x="787995" y="2162698"/>
            <a:ext cx="1083046" cy="982193"/>
          </a:xfrm>
          <a:prstGeom prst="rect">
            <a:avLst/>
          </a:prstGeom>
        </p:spPr>
      </p:pic>
      <p:sp>
        <p:nvSpPr>
          <p:cNvPr id="69" name="Signo más 68">
            <a:extLst>
              <a:ext uri="{FF2B5EF4-FFF2-40B4-BE49-F238E27FC236}">
                <a16:creationId xmlns:a16="http://schemas.microsoft.com/office/drawing/2014/main" id="{C243C400-6F23-4CDE-8F6C-17A9912AEBF6}"/>
              </a:ext>
            </a:extLst>
          </p:cNvPr>
          <p:cNvSpPr/>
          <p:nvPr/>
        </p:nvSpPr>
        <p:spPr>
          <a:xfrm>
            <a:off x="2371350" y="1815609"/>
            <a:ext cx="420052" cy="473155"/>
          </a:xfrm>
          <a:prstGeom prst="mathPlu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75" name="Imagen 74">
            <a:extLst>
              <a:ext uri="{FF2B5EF4-FFF2-40B4-BE49-F238E27FC236}">
                <a16:creationId xmlns:a16="http://schemas.microsoft.com/office/drawing/2014/main" id="{FC2D82C9-6117-4B55-9F40-E3C3D70409E9}"/>
              </a:ext>
            </a:extLst>
          </p:cNvPr>
          <p:cNvPicPr>
            <a:picLocks noChangeAspect="1"/>
          </p:cNvPicPr>
          <p:nvPr/>
        </p:nvPicPr>
        <p:blipFill>
          <a:blip r:embed="rId8"/>
          <a:stretch>
            <a:fillRect/>
          </a:stretch>
        </p:blipFill>
        <p:spPr>
          <a:xfrm>
            <a:off x="2871884" y="1513654"/>
            <a:ext cx="2128239" cy="1249281"/>
          </a:xfrm>
          <a:prstGeom prst="rect">
            <a:avLst/>
          </a:prstGeom>
        </p:spPr>
      </p:pic>
      <p:pic>
        <p:nvPicPr>
          <p:cNvPr id="4104" name="Picture 8" descr="Las tendencias en tecnología para 2020">
            <a:extLst>
              <a:ext uri="{FF2B5EF4-FFF2-40B4-BE49-F238E27FC236}">
                <a16:creationId xmlns:a16="http://schemas.microsoft.com/office/drawing/2014/main" id="{A2990C2B-6E7E-44FF-A5AF-654551B527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016" y="4238019"/>
            <a:ext cx="1835041" cy="1835041"/>
          </a:xfrm>
          <a:prstGeom prst="rect">
            <a:avLst/>
          </a:prstGeom>
          <a:noFill/>
          <a:extLst>
            <a:ext uri="{909E8E84-426E-40DD-AFC4-6F175D3DCCD1}">
              <a14:hiddenFill xmlns:a14="http://schemas.microsoft.com/office/drawing/2010/main">
                <a:solidFill>
                  <a:srgbClr val="FFFFFF"/>
                </a:solidFill>
              </a14:hiddenFill>
            </a:ext>
          </a:extLst>
        </p:spPr>
      </p:pic>
      <p:sp>
        <p:nvSpPr>
          <p:cNvPr id="138" name="Signo más 137">
            <a:extLst>
              <a:ext uri="{FF2B5EF4-FFF2-40B4-BE49-F238E27FC236}">
                <a16:creationId xmlns:a16="http://schemas.microsoft.com/office/drawing/2014/main" id="{F50146BB-5A26-4227-BCE7-AEDFAAAC61B9}"/>
              </a:ext>
            </a:extLst>
          </p:cNvPr>
          <p:cNvSpPr/>
          <p:nvPr/>
        </p:nvSpPr>
        <p:spPr>
          <a:xfrm>
            <a:off x="2153926" y="4896080"/>
            <a:ext cx="420052" cy="473155"/>
          </a:xfrm>
          <a:prstGeom prst="mathPlu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79" name="Imagen 78">
            <a:extLst>
              <a:ext uri="{FF2B5EF4-FFF2-40B4-BE49-F238E27FC236}">
                <a16:creationId xmlns:a16="http://schemas.microsoft.com/office/drawing/2014/main" id="{7301E0C4-C977-4D78-B2FC-CA6E2ABF5315}"/>
              </a:ext>
            </a:extLst>
          </p:cNvPr>
          <p:cNvPicPr>
            <a:picLocks noChangeAspect="1"/>
          </p:cNvPicPr>
          <p:nvPr/>
        </p:nvPicPr>
        <p:blipFill>
          <a:blip r:embed="rId10"/>
          <a:stretch>
            <a:fillRect/>
          </a:stretch>
        </p:blipFill>
        <p:spPr>
          <a:xfrm>
            <a:off x="2676497" y="4290969"/>
            <a:ext cx="1978307" cy="1835040"/>
          </a:xfrm>
          <a:prstGeom prst="rect">
            <a:avLst/>
          </a:prstGeom>
        </p:spPr>
      </p:pic>
      <p:pic>
        <p:nvPicPr>
          <p:cNvPr id="4112" name="Picture 16" descr="Clúster turístico, estrategia de competitividad de los destinos - Entorno  Turístico">
            <a:extLst>
              <a:ext uri="{FF2B5EF4-FFF2-40B4-BE49-F238E27FC236}">
                <a16:creationId xmlns:a16="http://schemas.microsoft.com/office/drawing/2014/main" id="{A41B39C3-DEE9-4773-A72D-BDFC846EA4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84905" y="3712803"/>
            <a:ext cx="3513465" cy="2360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texto 17">
            <a:extLst>
              <a:ext uri="{FF2B5EF4-FFF2-40B4-BE49-F238E27FC236}">
                <a16:creationId xmlns:a16="http://schemas.microsoft.com/office/drawing/2014/main" id="{EF1735BC-D84A-49D9-A1F5-98B0F92CC4E6}"/>
              </a:ext>
            </a:extLst>
          </p:cNvPr>
          <p:cNvSpPr>
            <a:spLocks noGrp="1"/>
          </p:cNvSpPr>
          <p:nvPr>
            <p:ph type="body" sz="quarter" idx="17"/>
          </p:nvPr>
        </p:nvSpPr>
        <p:spPr>
          <a:xfrm>
            <a:off x="1643459" y="3358158"/>
            <a:ext cx="2160587" cy="504000"/>
          </a:xfrm>
        </p:spPr>
        <p:txBody>
          <a:bodyPr rtlCol="0"/>
          <a:lstStyle/>
          <a:p>
            <a:pPr rtl="0"/>
            <a:r>
              <a:rPr lang="es-ES" sz="2000" b="0" dirty="0">
                <a:latin typeface="Britannic Bold" panose="020B0903060703020204" pitchFamily="34" charset="0"/>
              </a:rPr>
              <a:t>Innovación</a:t>
            </a:r>
          </a:p>
        </p:txBody>
      </p:sp>
      <p:cxnSp>
        <p:nvCxnSpPr>
          <p:cNvPr id="26" name="Conector recto 25" descr="Primera línea divisoria de la diapositiva">
            <a:extLst>
              <a:ext uri="{FF2B5EF4-FFF2-40B4-BE49-F238E27FC236}">
                <a16:creationId xmlns:a16="http://schemas.microsoft.com/office/drawing/2014/main" id="{52BF77C5-A7CF-41B3-839E-3BF2943DD0CE}"/>
              </a:ext>
              <a:ext uri="{C183D7F6-B498-43B3-948B-1728B52AA6E4}">
                <adec:decorative xmlns:adec="http://schemas.microsoft.com/office/drawing/2017/decorative" val="1"/>
              </a:ext>
            </a:extLst>
          </p:cNvPr>
          <p:cNvCxnSpPr>
            <a:cxnSpLocks/>
          </p:cNvCxnSpPr>
          <p:nvPr/>
        </p:nvCxnSpPr>
        <p:spPr>
          <a:xfrm>
            <a:off x="4414020" y="1289794"/>
            <a:ext cx="0" cy="4974392"/>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Marcador de texto 18">
            <a:extLst>
              <a:ext uri="{FF2B5EF4-FFF2-40B4-BE49-F238E27FC236}">
                <a16:creationId xmlns:a16="http://schemas.microsoft.com/office/drawing/2014/main" id="{015436B2-77D6-4D3F-8744-02853C3A274C}"/>
              </a:ext>
            </a:extLst>
          </p:cNvPr>
          <p:cNvSpPr>
            <a:spLocks noGrp="1"/>
          </p:cNvSpPr>
          <p:nvPr>
            <p:ph type="body" sz="quarter" idx="18"/>
          </p:nvPr>
        </p:nvSpPr>
        <p:spPr>
          <a:xfrm>
            <a:off x="5015706" y="3358158"/>
            <a:ext cx="2160588" cy="504000"/>
          </a:xfrm>
        </p:spPr>
        <p:txBody>
          <a:bodyPr rtlCol="0"/>
          <a:lstStyle/>
          <a:p>
            <a:pPr rtl="0"/>
            <a:r>
              <a:rPr lang="es-ES" sz="2000" b="0" dirty="0">
                <a:latin typeface="Britannic Bold" panose="020B0903060703020204" pitchFamily="34" charset="0"/>
              </a:rPr>
              <a:t>Eficiencia</a:t>
            </a:r>
          </a:p>
        </p:txBody>
      </p:sp>
      <p:sp>
        <p:nvSpPr>
          <p:cNvPr id="16" name="Marcador de texto 15">
            <a:extLst>
              <a:ext uri="{FF2B5EF4-FFF2-40B4-BE49-F238E27FC236}">
                <a16:creationId xmlns:a16="http://schemas.microsoft.com/office/drawing/2014/main" id="{BFEB8D05-C4DC-4D45-A8B0-4428698040AB}"/>
              </a:ext>
            </a:extLst>
          </p:cNvPr>
          <p:cNvSpPr>
            <a:spLocks noGrp="1"/>
          </p:cNvSpPr>
          <p:nvPr>
            <p:ph type="body" sz="quarter" idx="13"/>
          </p:nvPr>
        </p:nvSpPr>
        <p:spPr>
          <a:xfrm>
            <a:off x="4632945" y="3862158"/>
            <a:ext cx="2711467" cy="2725032"/>
          </a:xfrm>
        </p:spPr>
        <p:txBody>
          <a:bodyPr rtlCol="0"/>
          <a:lstStyle/>
          <a:p>
            <a:pPr>
              <a:lnSpc>
                <a:spcPct val="100000"/>
              </a:lnSpc>
              <a:spcAft>
                <a:spcPts val="1200"/>
              </a:spcAft>
            </a:pPr>
            <a:r>
              <a:rPr lang="es-EC" sz="2000" dirty="0">
                <a:latin typeface="Calibri" panose="020F0502020204030204" pitchFamily="34" charset="0"/>
                <a:ea typeface="Arial" panose="020B0604020202020204" pitchFamily="34" charset="0"/>
                <a:cs typeface="Calibri" panose="020F0502020204030204" pitchFamily="34" charset="0"/>
              </a:rPr>
              <a:t>H</a:t>
            </a:r>
            <a:r>
              <a:rPr lang="es-EC" sz="2000" dirty="0">
                <a:effectLst/>
                <a:latin typeface="Calibri" panose="020F0502020204030204" pitchFamily="34" charset="0"/>
                <a:ea typeface="Arial" panose="020B0604020202020204" pitchFamily="34" charset="0"/>
                <a:cs typeface="Calibri" panose="020F0502020204030204" pitchFamily="34" charset="0"/>
              </a:rPr>
              <a:t>abilidad para </a:t>
            </a:r>
            <a:r>
              <a:rPr lang="es-EC" sz="2000" dirty="0">
                <a:effectLst/>
                <a:highlight>
                  <a:srgbClr val="FFFF00"/>
                </a:highlight>
                <a:latin typeface="Calibri" panose="020F0502020204030204" pitchFamily="34" charset="0"/>
                <a:ea typeface="Arial" panose="020B0604020202020204" pitchFamily="34" charset="0"/>
                <a:cs typeface="Calibri" panose="020F0502020204030204" pitchFamily="34" charset="0"/>
              </a:rPr>
              <a:t>aprovechar</a:t>
            </a:r>
            <a:r>
              <a:rPr lang="es-EC" sz="2000" dirty="0">
                <a:effectLst/>
                <a:latin typeface="Calibri" panose="020F0502020204030204" pitchFamily="34" charset="0"/>
                <a:ea typeface="Arial" panose="020B0604020202020204" pitchFamily="34" charset="0"/>
                <a:cs typeface="Calibri" panose="020F0502020204030204" pitchFamily="34" charset="0"/>
              </a:rPr>
              <a:t> al máximo los </a:t>
            </a:r>
            <a:r>
              <a:rPr lang="es-EC" sz="2000" dirty="0">
                <a:effectLst/>
                <a:highlight>
                  <a:srgbClr val="FFFF00"/>
                </a:highlight>
                <a:latin typeface="Calibri" panose="020F0502020204030204" pitchFamily="34" charset="0"/>
                <a:ea typeface="Arial" panose="020B0604020202020204" pitchFamily="34" charset="0"/>
                <a:cs typeface="Calibri" panose="020F0502020204030204" pitchFamily="34" charset="0"/>
              </a:rPr>
              <a:t>recursos </a:t>
            </a:r>
            <a:r>
              <a:rPr lang="es-EC" sz="2000" dirty="0">
                <a:effectLst/>
                <a:latin typeface="Calibri" panose="020F0502020204030204" pitchFamily="34" charset="0"/>
                <a:ea typeface="Arial" panose="020B0604020202020204" pitchFamily="34" charset="0"/>
                <a:cs typeface="Calibri" panose="020F0502020204030204" pitchFamily="34" charset="0"/>
              </a:rPr>
              <a:t>disponibles durante producción de un bien o servicio, y de este modo </a:t>
            </a:r>
            <a:r>
              <a:rPr lang="es-EC" sz="2000" dirty="0">
                <a:effectLst/>
                <a:highlight>
                  <a:srgbClr val="FFFF00"/>
                </a:highlight>
                <a:latin typeface="Calibri" panose="020F0502020204030204" pitchFamily="34" charset="0"/>
                <a:ea typeface="Arial" panose="020B0604020202020204" pitchFamily="34" charset="0"/>
                <a:cs typeface="Calibri" panose="020F0502020204030204" pitchFamily="34" charset="0"/>
              </a:rPr>
              <a:t>alcanzar las metas </a:t>
            </a:r>
            <a:r>
              <a:rPr lang="es-EC" sz="2000" dirty="0">
                <a:effectLst/>
                <a:latin typeface="Calibri" panose="020F0502020204030204" pitchFamily="34" charset="0"/>
                <a:ea typeface="Arial" panose="020B0604020202020204" pitchFamily="34" charset="0"/>
                <a:cs typeface="Calibri" panose="020F0502020204030204" pitchFamily="34" charset="0"/>
              </a:rPr>
              <a:t>fijadas por la misma.</a:t>
            </a:r>
            <a:endParaRPr lang="en-US" sz="2000" dirty="0">
              <a:effectLst/>
              <a:latin typeface="Calibri" panose="020F0502020204030204" pitchFamily="34" charset="0"/>
              <a:ea typeface="Arial" panose="020B0604020202020204" pitchFamily="34" charset="0"/>
              <a:cs typeface="Arial" panose="020B0604020202020204" pitchFamily="34" charset="0"/>
            </a:endParaRPr>
          </a:p>
        </p:txBody>
      </p:sp>
      <p:cxnSp>
        <p:nvCxnSpPr>
          <p:cNvPr id="27" name="Conector recto 26" descr="Segunda línea divisoria de la diapositiva">
            <a:extLst>
              <a:ext uri="{FF2B5EF4-FFF2-40B4-BE49-F238E27FC236}">
                <a16:creationId xmlns:a16="http://schemas.microsoft.com/office/drawing/2014/main" id="{4C7F0FBB-8F7E-4809-AA84-4F77D116439E}"/>
              </a:ext>
              <a:ext uri="{C183D7F6-B498-43B3-948B-1728B52AA6E4}">
                <adec:decorative xmlns:adec="http://schemas.microsoft.com/office/drawing/2017/decorative" val="1"/>
              </a:ext>
            </a:extLst>
          </p:cNvPr>
          <p:cNvCxnSpPr>
            <a:cxnSpLocks/>
          </p:cNvCxnSpPr>
          <p:nvPr/>
        </p:nvCxnSpPr>
        <p:spPr>
          <a:xfrm>
            <a:off x="7559055" y="1289794"/>
            <a:ext cx="0" cy="4865396"/>
          </a:xfrm>
          <a:prstGeom prst="line">
            <a:avLst/>
          </a:prstGeom>
          <a:ln/>
        </p:spPr>
        <p:style>
          <a:lnRef idx="1">
            <a:schemeClr val="accent2"/>
          </a:lnRef>
          <a:fillRef idx="0">
            <a:schemeClr val="accent2"/>
          </a:fillRef>
          <a:effectRef idx="0">
            <a:schemeClr val="accent2"/>
          </a:effectRef>
          <a:fontRef idx="minor">
            <a:schemeClr val="tx1"/>
          </a:fontRef>
        </p:style>
      </p:cxnSp>
      <p:sp>
        <p:nvSpPr>
          <p:cNvPr id="20" name="Marcador de texto 19">
            <a:extLst>
              <a:ext uri="{FF2B5EF4-FFF2-40B4-BE49-F238E27FC236}">
                <a16:creationId xmlns:a16="http://schemas.microsoft.com/office/drawing/2014/main" id="{CC9889A9-325A-412C-9CE0-44F85B421B89}"/>
              </a:ext>
            </a:extLst>
          </p:cNvPr>
          <p:cNvSpPr>
            <a:spLocks noGrp="1"/>
          </p:cNvSpPr>
          <p:nvPr>
            <p:ph type="body" sz="quarter" idx="19"/>
          </p:nvPr>
        </p:nvSpPr>
        <p:spPr>
          <a:xfrm>
            <a:off x="8023361" y="3251572"/>
            <a:ext cx="2160587" cy="504000"/>
          </a:xfrm>
        </p:spPr>
        <p:txBody>
          <a:bodyPr rtlCol="0"/>
          <a:lstStyle/>
          <a:p>
            <a:pPr rtl="0"/>
            <a:r>
              <a:rPr lang="es-ES" sz="2000" b="0" dirty="0">
                <a:latin typeface="Britannic Bold" panose="020B0903060703020204" pitchFamily="34" charset="0"/>
              </a:rPr>
              <a:t>Gestión administrativa</a:t>
            </a:r>
          </a:p>
        </p:txBody>
      </p:sp>
      <p:sp>
        <p:nvSpPr>
          <p:cNvPr id="17" name="Marcador de texto 16">
            <a:extLst>
              <a:ext uri="{FF2B5EF4-FFF2-40B4-BE49-F238E27FC236}">
                <a16:creationId xmlns:a16="http://schemas.microsoft.com/office/drawing/2014/main" id="{61B02380-86E2-479F-BE93-7A7EA97E0CA4}"/>
              </a:ext>
            </a:extLst>
          </p:cNvPr>
          <p:cNvSpPr>
            <a:spLocks noGrp="1"/>
          </p:cNvSpPr>
          <p:nvPr>
            <p:ph type="body" sz="quarter" idx="14"/>
          </p:nvPr>
        </p:nvSpPr>
        <p:spPr>
          <a:xfrm>
            <a:off x="7773695" y="4062625"/>
            <a:ext cx="2634209" cy="2201561"/>
          </a:xfrm>
        </p:spPr>
        <p:txBody>
          <a:bodyPr rtlCol="0"/>
          <a:lstStyle/>
          <a:p>
            <a:pPr>
              <a:lnSpc>
                <a:spcPct val="100000"/>
              </a:lnSpc>
            </a:pPr>
            <a:r>
              <a:rPr lang="es-EC" sz="2000" dirty="0">
                <a:effectLst/>
                <a:latin typeface="Calibri" panose="020F0502020204030204" pitchFamily="34" charset="0"/>
                <a:ea typeface="Arial" panose="020B0604020202020204" pitchFamily="34" charset="0"/>
                <a:cs typeface="Arial" panose="020B0604020202020204" pitchFamily="34" charset="0"/>
              </a:rPr>
              <a:t>Garantiza la </a:t>
            </a:r>
            <a:r>
              <a:rPr lang="es-EC" sz="2000" dirty="0">
                <a:effectLst/>
                <a:highlight>
                  <a:srgbClr val="FF00FF"/>
                </a:highlight>
                <a:latin typeface="Calibri" panose="020F0502020204030204" pitchFamily="34" charset="0"/>
                <a:ea typeface="Arial" panose="020B0604020202020204" pitchFamily="34" charset="0"/>
                <a:cs typeface="Arial" panose="020B0604020202020204" pitchFamily="34" charset="0"/>
              </a:rPr>
              <a:t>funcionalidad</a:t>
            </a:r>
            <a:r>
              <a:rPr lang="es-EC" sz="2000" dirty="0">
                <a:effectLst/>
                <a:latin typeface="Calibri" panose="020F0502020204030204" pitchFamily="34" charset="0"/>
                <a:ea typeface="Arial" panose="020B0604020202020204" pitchFamily="34" charset="0"/>
                <a:cs typeface="Arial" panose="020B0604020202020204" pitchFamily="34" charset="0"/>
              </a:rPr>
              <a:t> administrativa y operativa, se administra los recursos humanos y materiales </a:t>
            </a:r>
            <a:r>
              <a:rPr lang="es-EC" sz="2000" dirty="0">
                <a:effectLst/>
                <a:highlight>
                  <a:srgbClr val="FF00FF"/>
                </a:highlight>
                <a:latin typeface="Calibri" panose="020F0502020204030204" pitchFamily="34" charset="0"/>
                <a:ea typeface="Arial" panose="020B0604020202020204" pitchFamily="34" charset="0"/>
                <a:cs typeface="Arial" panose="020B0604020202020204" pitchFamily="34" charset="0"/>
              </a:rPr>
              <a:t>eficientemente.</a:t>
            </a:r>
            <a:endParaRPr lang="en-US" sz="2000" dirty="0">
              <a:effectLst/>
              <a:highlight>
                <a:srgbClr val="FF00FF"/>
              </a:highlight>
              <a:latin typeface="Calibri" panose="020F0502020204030204" pitchFamily="34" charset="0"/>
              <a:ea typeface="Arial" panose="020B0604020202020204" pitchFamily="34" charset="0"/>
              <a:cs typeface="Arial" panose="020B0604020202020204" pitchFamily="34" charset="0"/>
            </a:endParaRPr>
          </a:p>
        </p:txBody>
      </p:sp>
      <p:sp>
        <p:nvSpPr>
          <p:cNvPr id="3" name="Marcador de número de diapositiva 2">
            <a:extLst>
              <a:ext uri="{FF2B5EF4-FFF2-40B4-BE49-F238E27FC236}">
                <a16:creationId xmlns:a16="http://schemas.microsoft.com/office/drawing/2014/main" id="{BCF05422-1112-470B-99A8-5D6041CBE945}"/>
              </a:ext>
            </a:extLst>
          </p:cNvPr>
          <p:cNvSpPr>
            <a:spLocks noGrp="1"/>
          </p:cNvSpPr>
          <p:nvPr>
            <p:ph type="sldNum" sz="quarter" idx="11"/>
          </p:nvPr>
        </p:nvSpPr>
        <p:spPr/>
        <p:txBody>
          <a:bodyPr rtlCol="0"/>
          <a:lstStyle/>
          <a:p>
            <a:pPr rtl="0"/>
            <a:fld id="{19B51A1E-902D-48AF-9020-955120F399B6}" type="slidenum">
              <a:rPr lang="es-ES" smtClean="0"/>
              <a:pPr rtl="0"/>
              <a:t>5</a:t>
            </a:fld>
            <a:endParaRPr lang="es-ES"/>
          </a:p>
        </p:txBody>
      </p:sp>
      <p:sp>
        <p:nvSpPr>
          <p:cNvPr id="21" name="Título 1">
            <a:extLst>
              <a:ext uri="{FF2B5EF4-FFF2-40B4-BE49-F238E27FC236}">
                <a16:creationId xmlns:a16="http://schemas.microsoft.com/office/drawing/2014/main" id="{5C434870-8326-4F42-BE44-87C12AE06407}"/>
              </a:ext>
            </a:extLst>
          </p:cNvPr>
          <p:cNvSpPr>
            <a:spLocks noGrp="1"/>
          </p:cNvSpPr>
          <p:nvPr>
            <p:ph type="title"/>
          </p:nvPr>
        </p:nvSpPr>
        <p:spPr>
          <a:xfrm>
            <a:off x="457063" y="197078"/>
            <a:ext cx="4169229" cy="986253"/>
          </a:xfrm>
        </p:spPr>
        <p:txBody>
          <a:bodyPr>
            <a:normAutofit/>
          </a:bodyPr>
          <a:lstStyle/>
          <a:p>
            <a:r>
              <a:rPr lang="es-EC" sz="4000" dirty="0">
                <a:solidFill>
                  <a:schemeClr val="tx1"/>
                </a:solidFill>
                <a:latin typeface="Britannic Bold" panose="020B0903060703020204" pitchFamily="34" charset="0"/>
              </a:rPr>
              <a:t>Marco conceptual </a:t>
            </a:r>
            <a:endParaRPr lang="en-US" sz="4000" dirty="0">
              <a:solidFill>
                <a:schemeClr val="tx1"/>
              </a:solidFill>
              <a:latin typeface="Britannic Bold" panose="020B0903060703020204" pitchFamily="34" charset="0"/>
            </a:endParaRPr>
          </a:p>
        </p:txBody>
      </p:sp>
      <p:pic>
        <p:nvPicPr>
          <p:cNvPr id="5122" name="Picture 2" descr="Innovación empresarial: ¿ser disruptivo o solo innovador? | Conexión ESAN">
            <a:extLst>
              <a:ext uri="{FF2B5EF4-FFF2-40B4-BE49-F238E27FC236}">
                <a16:creationId xmlns:a16="http://schemas.microsoft.com/office/drawing/2014/main" id="{6867A321-EB43-475E-964C-B4E433DD5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759" y="1224848"/>
            <a:ext cx="1831454" cy="179871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Eficacia y eficiencia: ¿qué necesitas para lograr ambas en tu empresa?">
            <a:extLst>
              <a:ext uri="{FF2B5EF4-FFF2-40B4-BE49-F238E27FC236}">
                <a16:creationId xmlns:a16="http://schemas.microsoft.com/office/drawing/2014/main" id="{3336A4A9-97B8-4279-8502-E1114218D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855" y="1257302"/>
            <a:ext cx="1807907" cy="183158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6" name="Picture 6" descr="La importancia de un correcta administración">
            <a:extLst>
              <a:ext uri="{FF2B5EF4-FFF2-40B4-BE49-F238E27FC236}">
                <a16:creationId xmlns:a16="http://schemas.microsoft.com/office/drawing/2014/main" id="{9C708C88-11FD-4C47-9615-09DDE0186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1690" y="1208314"/>
            <a:ext cx="1937723" cy="189411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1" name="Marcador de texto 15">
            <a:extLst>
              <a:ext uri="{FF2B5EF4-FFF2-40B4-BE49-F238E27FC236}">
                <a16:creationId xmlns:a16="http://schemas.microsoft.com/office/drawing/2014/main" id="{0ADAB877-84D4-4BD8-83DD-47D4ADA85F68}"/>
              </a:ext>
            </a:extLst>
          </p:cNvPr>
          <p:cNvSpPr txBox="1">
            <a:spLocks/>
          </p:cNvSpPr>
          <p:nvPr/>
        </p:nvSpPr>
        <p:spPr>
          <a:xfrm>
            <a:off x="1238248" y="3835877"/>
            <a:ext cx="2711467" cy="272503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s-EC" sz="2000" dirty="0">
                <a:latin typeface="Calibri" panose="020F0502020204030204" pitchFamily="34" charset="0"/>
                <a:ea typeface="Arial" panose="020B0604020202020204" pitchFamily="34" charset="0"/>
                <a:cs typeface="Calibri" panose="020F0502020204030204" pitchFamily="34" charset="0"/>
              </a:rPr>
              <a:t>Acto de </a:t>
            </a:r>
            <a:r>
              <a:rPr lang="es-EC" sz="2000" dirty="0">
                <a:highlight>
                  <a:srgbClr val="00FF00"/>
                </a:highlight>
                <a:latin typeface="Calibri" panose="020F0502020204030204" pitchFamily="34" charset="0"/>
                <a:ea typeface="Arial" panose="020B0604020202020204" pitchFamily="34" charset="0"/>
                <a:cs typeface="Calibri" panose="020F0502020204030204" pitchFamily="34" charset="0"/>
              </a:rPr>
              <a:t>mejorar</a:t>
            </a:r>
            <a:r>
              <a:rPr lang="es-EC" sz="2000" dirty="0">
                <a:latin typeface="Calibri" panose="020F0502020204030204" pitchFamily="34" charset="0"/>
                <a:ea typeface="Arial" panose="020B0604020202020204" pitchFamily="34" charset="0"/>
                <a:cs typeface="Calibri" panose="020F0502020204030204" pitchFamily="34" charset="0"/>
              </a:rPr>
              <a:t> y dar continuidad a un producto o servicio. </a:t>
            </a:r>
          </a:p>
          <a:p>
            <a:pPr>
              <a:lnSpc>
                <a:spcPct val="100000"/>
              </a:lnSpc>
              <a:spcAft>
                <a:spcPts val="1200"/>
              </a:spcAft>
            </a:pPr>
            <a:r>
              <a:rPr lang="es-EC" sz="2000" dirty="0">
                <a:latin typeface="Calibri" panose="020F0502020204030204" pitchFamily="34" charset="0"/>
                <a:ea typeface="Arial" panose="020B0604020202020204" pitchFamily="34" charset="0"/>
                <a:cs typeface="Calibri" panose="020F0502020204030204" pitchFamily="34" charset="0"/>
              </a:rPr>
              <a:t>Atiende nacientes </a:t>
            </a:r>
            <a:r>
              <a:rPr lang="es-EC" sz="2000" dirty="0">
                <a:highlight>
                  <a:srgbClr val="00FF00"/>
                </a:highlight>
                <a:latin typeface="Calibri" panose="020F0502020204030204" pitchFamily="34" charset="0"/>
                <a:ea typeface="Arial" panose="020B0604020202020204" pitchFamily="34" charset="0"/>
                <a:cs typeface="Calibri" panose="020F0502020204030204" pitchFamily="34" charset="0"/>
              </a:rPr>
              <a:t>expectativas</a:t>
            </a:r>
            <a:r>
              <a:rPr lang="es-EC" sz="2000" dirty="0">
                <a:latin typeface="Calibri" panose="020F0502020204030204" pitchFamily="34" charset="0"/>
                <a:ea typeface="Arial" panose="020B0604020202020204" pitchFamily="34" charset="0"/>
                <a:cs typeface="Calibri" panose="020F0502020204030204" pitchFamily="34" charset="0"/>
              </a:rPr>
              <a:t> de los usuarios.</a:t>
            </a:r>
            <a:endParaRPr lang="en-US" sz="2000" dirty="0">
              <a:latin typeface="Calibri" panose="020F050202020403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15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7114A-0CCB-4416-9B6E-A3C2C9F036F4}"/>
              </a:ext>
            </a:extLst>
          </p:cNvPr>
          <p:cNvSpPr>
            <a:spLocks noGrp="1"/>
          </p:cNvSpPr>
          <p:nvPr>
            <p:ph type="title"/>
          </p:nvPr>
        </p:nvSpPr>
        <p:spPr>
          <a:xfrm>
            <a:off x="565197" y="0"/>
            <a:ext cx="11061605" cy="986253"/>
          </a:xfrm>
        </p:spPr>
        <p:txBody>
          <a:bodyPr>
            <a:normAutofit/>
          </a:bodyPr>
          <a:lstStyle/>
          <a:p>
            <a:r>
              <a:rPr lang="es-EC" sz="4000" dirty="0">
                <a:solidFill>
                  <a:schemeClr val="tx1"/>
                </a:solidFill>
                <a:latin typeface="Britannic Bold" panose="020B0903060703020204" pitchFamily="34" charset="0"/>
              </a:rPr>
              <a:t>Introducción a Santo Domingo de los Tsáchilas </a:t>
            </a:r>
            <a:endParaRPr lang="en-US" sz="4000" dirty="0">
              <a:solidFill>
                <a:schemeClr val="tx1"/>
              </a:solidFill>
              <a:latin typeface="Britannic Bold" panose="020B0903060703020204" pitchFamily="34" charset="0"/>
            </a:endParaRPr>
          </a:p>
        </p:txBody>
      </p:sp>
      <p:pic>
        <p:nvPicPr>
          <p:cNvPr id="3" name="Imagen 2" descr="III ENLAC 2012 Santo Domingo de los Tsáchilas, (5 al 9 de Marzo): MAPA  SANTO DOMINGO DE LOS TSÁCHILAS">
            <a:extLst>
              <a:ext uri="{FF2B5EF4-FFF2-40B4-BE49-F238E27FC236}">
                <a16:creationId xmlns:a16="http://schemas.microsoft.com/office/drawing/2014/main" id="{A2403B4C-D9AA-4138-90F9-89DF9891B7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500" y="986253"/>
            <a:ext cx="5178803" cy="3664333"/>
          </a:xfrm>
          <a:prstGeom prst="rect">
            <a:avLst/>
          </a:prstGeom>
          <a:noFill/>
          <a:ln>
            <a:noFill/>
          </a:ln>
        </p:spPr>
      </p:pic>
      <p:sp>
        <p:nvSpPr>
          <p:cNvPr id="6" name="CuadroTexto 5">
            <a:extLst>
              <a:ext uri="{FF2B5EF4-FFF2-40B4-BE49-F238E27FC236}">
                <a16:creationId xmlns:a16="http://schemas.microsoft.com/office/drawing/2014/main" id="{842888C0-069C-487F-BB6E-FCA070D4D388}"/>
              </a:ext>
            </a:extLst>
          </p:cNvPr>
          <p:cNvSpPr txBox="1"/>
          <p:nvPr/>
        </p:nvSpPr>
        <p:spPr>
          <a:xfrm>
            <a:off x="230257" y="5085437"/>
            <a:ext cx="1748589" cy="404698"/>
          </a:xfrm>
          <a:prstGeom prst="rect">
            <a:avLst/>
          </a:prstGeom>
          <a:noFill/>
        </p:spPr>
        <p:txBody>
          <a:bodyPr wrap="square" lIns="0" tIns="0" rIns="0" bIns="0" rtlCol="0">
            <a:noAutofit/>
          </a:bodyPr>
          <a:lstStyle/>
          <a:p>
            <a:pPr algn="ctr"/>
            <a:r>
              <a:rPr lang="es-EC" sz="1200" b="1" dirty="0">
                <a:solidFill>
                  <a:schemeClr val="tx1">
                    <a:lumMod val="75000"/>
                    <a:lumOff val="25000"/>
                  </a:schemeClr>
                </a:solidFill>
                <a:effectLst>
                  <a:outerShdw blurRad="38100" dist="38100" dir="2700000" algn="tl">
                    <a:srgbClr val="000000">
                      <a:alpha val="43137"/>
                    </a:srgbClr>
                  </a:outerShdw>
                </a:effectLst>
              </a:rPr>
              <a:t>321 ESTABLECIMIENTOS</a:t>
            </a:r>
            <a:endParaRPr lang="en-US" sz="1200" b="1" dirty="0">
              <a:solidFill>
                <a:schemeClr val="tx1">
                  <a:lumMod val="75000"/>
                  <a:lumOff val="25000"/>
                </a:schemeClr>
              </a:solidFill>
              <a:effectLst>
                <a:outerShdw blurRad="38100" dist="38100" dir="2700000" algn="tl">
                  <a:srgbClr val="000000">
                    <a:alpha val="43137"/>
                  </a:srgbClr>
                </a:outerShdw>
              </a:effectLst>
            </a:endParaRPr>
          </a:p>
        </p:txBody>
      </p:sp>
      <p:pic>
        <p:nvPicPr>
          <p:cNvPr id="1034" name="Picture 10" descr="icono de color rgb de turismo de ratones. viaje de negocios. vuelo  internacional para encuentro profesional.">
            <a:extLst>
              <a:ext uri="{FF2B5EF4-FFF2-40B4-BE49-F238E27FC236}">
                <a16:creationId xmlns:a16="http://schemas.microsoft.com/office/drawing/2014/main" id="{441948A7-0A20-42B2-AD5D-C11F24C68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41" t="19415" r="16550" b="17312"/>
          <a:stretch/>
        </p:blipFill>
        <p:spPr bwMode="auto">
          <a:xfrm>
            <a:off x="474440" y="5287786"/>
            <a:ext cx="1260225" cy="11325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ono Lineal Perfecto Para Píxel. Albergue. Edificio De Motel. Servicios De  Alojamiento Para Dormir. Línea Delgada Personalizable Ilustración del  Vector - Ilustración de residencial, casa: 188765669">
            <a:extLst>
              <a:ext uri="{FF2B5EF4-FFF2-40B4-BE49-F238E27FC236}">
                <a16:creationId xmlns:a16="http://schemas.microsoft.com/office/drawing/2014/main" id="{B644B765-749D-4705-8FC9-AA0FD846C8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24" t="11462" r="22083" b="28652"/>
          <a:stretch/>
        </p:blipFill>
        <p:spPr bwMode="auto">
          <a:xfrm>
            <a:off x="2422827" y="5325932"/>
            <a:ext cx="1260225" cy="129913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7C171017-6239-480A-9DBC-CF938D9B6A09}"/>
              </a:ext>
            </a:extLst>
          </p:cNvPr>
          <p:cNvSpPr/>
          <p:nvPr/>
        </p:nvSpPr>
        <p:spPr>
          <a:xfrm>
            <a:off x="2714224" y="4971302"/>
            <a:ext cx="677430" cy="400110"/>
          </a:xfrm>
          <a:prstGeom prst="rect">
            <a:avLst/>
          </a:prstGeom>
          <a:noFill/>
        </p:spPr>
        <p:txBody>
          <a:bodyPr wrap="square" lIns="91440" tIns="45720" rIns="91440" bIns="45720">
            <a:spAutoFit/>
          </a:bodyPr>
          <a:lstStyle/>
          <a:p>
            <a:pPr algn="ctr"/>
            <a:r>
              <a:rPr lang="es-ES" sz="2000" b="1" cap="none" spc="0" dirty="0">
                <a:ln w="22225">
                  <a:solidFill>
                    <a:schemeClr val="accent2"/>
                  </a:solidFill>
                  <a:prstDash val="solid"/>
                </a:ln>
                <a:solidFill>
                  <a:schemeClr val="accent2">
                    <a:lumMod val="40000"/>
                    <a:lumOff val="60000"/>
                  </a:schemeClr>
                </a:solidFill>
                <a:effectLst/>
              </a:rPr>
              <a:t>30%</a:t>
            </a:r>
          </a:p>
        </p:txBody>
      </p:sp>
      <p:sp>
        <p:nvSpPr>
          <p:cNvPr id="10" name="Flecha: a la derecha 9">
            <a:extLst>
              <a:ext uri="{FF2B5EF4-FFF2-40B4-BE49-F238E27FC236}">
                <a16:creationId xmlns:a16="http://schemas.microsoft.com/office/drawing/2014/main" id="{27EF3BD2-EF07-443C-BDFB-41B15C4FA187}"/>
              </a:ext>
            </a:extLst>
          </p:cNvPr>
          <p:cNvSpPr/>
          <p:nvPr/>
        </p:nvSpPr>
        <p:spPr>
          <a:xfrm>
            <a:off x="1891853" y="5692128"/>
            <a:ext cx="449815" cy="323818"/>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Rectángulo 10">
            <a:extLst>
              <a:ext uri="{FF2B5EF4-FFF2-40B4-BE49-F238E27FC236}">
                <a16:creationId xmlns:a16="http://schemas.microsoft.com/office/drawing/2014/main" id="{7B230D5F-51A0-40F1-BB21-91926EABA219}"/>
              </a:ext>
            </a:extLst>
          </p:cNvPr>
          <p:cNvSpPr/>
          <p:nvPr/>
        </p:nvSpPr>
        <p:spPr>
          <a:xfrm>
            <a:off x="3991815" y="5466601"/>
            <a:ext cx="1427748" cy="9663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a:solidFill>
                  <a:schemeClr val="tx1"/>
                </a:solidFill>
              </a:rPr>
              <a:t>-3 Hostales</a:t>
            </a:r>
          </a:p>
          <a:p>
            <a:r>
              <a:rPr lang="es-EC" dirty="0">
                <a:solidFill>
                  <a:schemeClr val="tx1"/>
                </a:solidFill>
              </a:rPr>
              <a:t>-7 Hosterías</a:t>
            </a:r>
          </a:p>
          <a:p>
            <a:r>
              <a:rPr lang="es-EC" dirty="0">
                <a:solidFill>
                  <a:schemeClr val="tx1"/>
                </a:solidFill>
              </a:rPr>
              <a:t>-5 Hoteles</a:t>
            </a:r>
            <a:endParaRPr lang="en-US" dirty="0">
              <a:solidFill>
                <a:schemeClr val="tx1"/>
              </a:solidFill>
            </a:endParaRPr>
          </a:p>
        </p:txBody>
      </p:sp>
      <p:pic>
        <p:nvPicPr>
          <p:cNvPr id="13" name="Imagen 12">
            <a:extLst>
              <a:ext uri="{FF2B5EF4-FFF2-40B4-BE49-F238E27FC236}">
                <a16:creationId xmlns:a16="http://schemas.microsoft.com/office/drawing/2014/main" id="{31311EE5-D1BE-4679-8417-9F370EB662CA}"/>
              </a:ext>
            </a:extLst>
          </p:cNvPr>
          <p:cNvPicPr>
            <a:picLocks noChangeAspect="1"/>
          </p:cNvPicPr>
          <p:nvPr/>
        </p:nvPicPr>
        <p:blipFill>
          <a:blip r:embed="rId5"/>
          <a:stretch>
            <a:fillRect/>
          </a:stretch>
        </p:blipFill>
        <p:spPr>
          <a:xfrm>
            <a:off x="3840240" y="5013286"/>
            <a:ext cx="303151" cy="312646"/>
          </a:xfrm>
          <a:prstGeom prst="rect">
            <a:avLst/>
          </a:prstGeom>
        </p:spPr>
      </p:pic>
      <p:pic>
        <p:nvPicPr>
          <p:cNvPr id="20" name="Imagen 19">
            <a:extLst>
              <a:ext uri="{FF2B5EF4-FFF2-40B4-BE49-F238E27FC236}">
                <a16:creationId xmlns:a16="http://schemas.microsoft.com/office/drawing/2014/main" id="{FC84E402-DF9B-4023-B4D6-F4E7445C83D5}"/>
              </a:ext>
            </a:extLst>
          </p:cNvPr>
          <p:cNvPicPr>
            <a:picLocks noChangeAspect="1"/>
          </p:cNvPicPr>
          <p:nvPr/>
        </p:nvPicPr>
        <p:blipFill>
          <a:blip r:embed="rId5"/>
          <a:stretch>
            <a:fillRect/>
          </a:stretch>
        </p:blipFill>
        <p:spPr>
          <a:xfrm>
            <a:off x="4150369" y="4997622"/>
            <a:ext cx="303151" cy="312646"/>
          </a:xfrm>
          <a:prstGeom prst="rect">
            <a:avLst/>
          </a:prstGeom>
        </p:spPr>
      </p:pic>
      <p:pic>
        <p:nvPicPr>
          <p:cNvPr id="21" name="Imagen 20">
            <a:extLst>
              <a:ext uri="{FF2B5EF4-FFF2-40B4-BE49-F238E27FC236}">
                <a16:creationId xmlns:a16="http://schemas.microsoft.com/office/drawing/2014/main" id="{7FDD97C5-E024-4F5E-9D5C-0F708FBD6A88}"/>
              </a:ext>
            </a:extLst>
          </p:cNvPr>
          <p:cNvPicPr>
            <a:picLocks noChangeAspect="1"/>
          </p:cNvPicPr>
          <p:nvPr/>
        </p:nvPicPr>
        <p:blipFill>
          <a:blip r:embed="rId5"/>
          <a:stretch>
            <a:fillRect/>
          </a:stretch>
        </p:blipFill>
        <p:spPr>
          <a:xfrm>
            <a:off x="5154963" y="5009594"/>
            <a:ext cx="303151" cy="312646"/>
          </a:xfrm>
          <a:prstGeom prst="rect">
            <a:avLst/>
          </a:prstGeom>
        </p:spPr>
      </p:pic>
      <p:pic>
        <p:nvPicPr>
          <p:cNvPr id="23" name="Imagen 22">
            <a:extLst>
              <a:ext uri="{FF2B5EF4-FFF2-40B4-BE49-F238E27FC236}">
                <a16:creationId xmlns:a16="http://schemas.microsoft.com/office/drawing/2014/main" id="{C3278669-7CF5-4D02-B44E-5C2E25E5B24A}"/>
              </a:ext>
            </a:extLst>
          </p:cNvPr>
          <p:cNvPicPr>
            <a:picLocks noChangeAspect="1"/>
          </p:cNvPicPr>
          <p:nvPr/>
        </p:nvPicPr>
        <p:blipFill>
          <a:blip r:embed="rId5"/>
          <a:stretch>
            <a:fillRect/>
          </a:stretch>
        </p:blipFill>
        <p:spPr>
          <a:xfrm>
            <a:off x="4503378" y="5009586"/>
            <a:ext cx="303151" cy="312646"/>
          </a:xfrm>
          <a:prstGeom prst="rect">
            <a:avLst/>
          </a:prstGeom>
        </p:spPr>
      </p:pic>
      <p:sp>
        <p:nvSpPr>
          <p:cNvPr id="14" name="Flecha: a la izquierda y derecha 13">
            <a:extLst>
              <a:ext uri="{FF2B5EF4-FFF2-40B4-BE49-F238E27FC236}">
                <a16:creationId xmlns:a16="http://schemas.microsoft.com/office/drawing/2014/main" id="{7AB8B8A8-F66F-4538-9F35-0FAD04E39EFB}"/>
              </a:ext>
            </a:extLst>
          </p:cNvPr>
          <p:cNvSpPr/>
          <p:nvPr/>
        </p:nvSpPr>
        <p:spPr>
          <a:xfrm>
            <a:off x="4810226" y="5117791"/>
            <a:ext cx="303151" cy="144359"/>
          </a:xfrm>
          <a:prstGeom prst="leftRight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9" name="Imagen 18">
            <a:extLst>
              <a:ext uri="{FF2B5EF4-FFF2-40B4-BE49-F238E27FC236}">
                <a16:creationId xmlns:a16="http://schemas.microsoft.com/office/drawing/2014/main" id="{2560A7DC-4171-40ED-97B2-4E729E6DAD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8611" y="1468727"/>
            <a:ext cx="3599815" cy="2699385"/>
          </a:xfrm>
          <a:prstGeom prst="rect">
            <a:avLst/>
          </a:prstGeom>
        </p:spPr>
      </p:pic>
      <p:sp>
        <p:nvSpPr>
          <p:cNvPr id="7" name="Rectángulo 6">
            <a:extLst>
              <a:ext uri="{FF2B5EF4-FFF2-40B4-BE49-F238E27FC236}">
                <a16:creationId xmlns:a16="http://schemas.microsoft.com/office/drawing/2014/main" id="{07AECAA8-68CB-4120-A69F-D0AE895E8E08}"/>
              </a:ext>
            </a:extLst>
          </p:cNvPr>
          <p:cNvSpPr/>
          <p:nvPr/>
        </p:nvSpPr>
        <p:spPr>
          <a:xfrm>
            <a:off x="6807145" y="986253"/>
            <a:ext cx="4454413" cy="461665"/>
          </a:xfrm>
          <a:prstGeom prst="rect">
            <a:avLst/>
          </a:prstGeom>
          <a:noFill/>
        </p:spPr>
        <p:txBody>
          <a:bodyPr wrap="square" lIns="91440" tIns="45720" rIns="91440" bIns="45720">
            <a:spAutoFit/>
          </a:bodyPr>
          <a:lstStyle/>
          <a:p>
            <a:pPr algn="ctr"/>
            <a:r>
              <a:rPr lang="es-E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ritannic Bold" panose="020B0903060703020204" pitchFamily="34" charset="0"/>
              </a:rPr>
              <a:t>Kashama Eco Resort y Spa</a:t>
            </a:r>
          </a:p>
        </p:txBody>
      </p:sp>
      <p:sp>
        <p:nvSpPr>
          <p:cNvPr id="12" name="Rectángulo: esquinas redondeadas 11">
            <a:extLst>
              <a:ext uri="{FF2B5EF4-FFF2-40B4-BE49-F238E27FC236}">
                <a16:creationId xmlns:a16="http://schemas.microsoft.com/office/drawing/2014/main" id="{52AEF99D-59E1-4209-9850-1248A8AF6DB1}"/>
              </a:ext>
            </a:extLst>
          </p:cNvPr>
          <p:cNvSpPr/>
          <p:nvPr/>
        </p:nvSpPr>
        <p:spPr>
          <a:xfrm>
            <a:off x="6380894" y="4901737"/>
            <a:ext cx="1667717" cy="7208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dirty="0">
                <a:solidFill>
                  <a:schemeClr val="tx1"/>
                </a:solidFill>
              </a:rPr>
              <a:t>Channel Manager</a:t>
            </a:r>
            <a:endParaRPr lang="en-US" dirty="0">
              <a:solidFill>
                <a:schemeClr val="tx1"/>
              </a:solidFill>
            </a:endParaRPr>
          </a:p>
        </p:txBody>
      </p:sp>
      <p:sp>
        <p:nvSpPr>
          <p:cNvPr id="24" name="Rectángulo: esquinas redondeadas 23">
            <a:extLst>
              <a:ext uri="{FF2B5EF4-FFF2-40B4-BE49-F238E27FC236}">
                <a16:creationId xmlns:a16="http://schemas.microsoft.com/office/drawing/2014/main" id="{377BE65C-20D2-4E92-8DA3-73EFB593BCB1}"/>
              </a:ext>
            </a:extLst>
          </p:cNvPr>
          <p:cNvSpPr/>
          <p:nvPr/>
        </p:nvSpPr>
        <p:spPr>
          <a:xfrm>
            <a:off x="8180801" y="4901736"/>
            <a:ext cx="1835434" cy="7208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dirty="0">
                <a:solidFill>
                  <a:schemeClr val="tx1"/>
                </a:solidFill>
              </a:rPr>
              <a:t>Motor de reservas</a:t>
            </a:r>
            <a:endParaRPr lang="en-US" dirty="0">
              <a:solidFill>
                <a:schemeClr val="tx1"/>
              </a:solidFill>
            </a:endParaRPr>
          </a:p>
        </p:txBody>
      </p:sp>
      <p:sp>
        <p:nvSpPr>
          <p:cNvPr id="25" name="Rectángulo: esquinas redondeadas 24">
            <a:extLst>
              <a:ext uri="{FF2B5EF4-FFF2-40B4-BE49-F238E27FC236}">
                <a16:creationId xmlns:a16="http://schemas.microsoft.com/office/drawing/2014/main" id="{3BFFE632-1916-4979-B9B7-E190790EC520}"/>
              </a:ext>
            </a:extLst>
          </p:cNvPr>
          <p:cNvSpPr/>
          <p:nvPr/>
        </p:nvSpPr>
        <p:spPr>
          <a:xfrm>
            <a:off x="10122570" y="4901735"/>
            <a:ext cx="1496115" cy="7208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dirty="0">
                <a:solidFill>
                  <a:schemeClr val="tx1"/>
                </a:solidFill>
              </a:rPr>
              <a:t>PMS</a:t>
            </a:r>
            <a:endParaRPr lang="en-US" dirty="0">
              <a:solidFill>
                <a:schemeClr val="tx1"/>
              </a:solidFill>
            </a:endParaRPr>
          </a:p>
        </p:txBody>
      </p:sp>
      <p:cxnSp>
        <p:nvCxnSpPr>
          <p:cNvPr id="16" name="Conector: angular 15">
            <a:extLst>
              <a:ext uri="{FF2B5EF4-FFF2-40B4-BE49-F238E27FC236}">
                <a16:creationId xmlns:a16="http://schemas.microsoft.com/office/drawing/2014/main" id="{CC4506C5-C10B-4392-8574-A36392D51C34}"/>
              </a:ext>
            </a:extLst>
          </p:cNvPr>
          <p:cNvCxnSpPr>
            <a:stCxn id="19" idx="2"/>
            <a:endCxn id="25" idx="0"/>
          </p:cNvCxnSpPr>
          <p:nvPr/>
        </p:nvCxnSpPr>
        <p:spPr>
          <a:xfrm rot="16200000" flipH="1">
            <a:off x="9617762" y="3648868"/>
            <a:ext cx="733623" cy="17721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id="{CA3F90C6-FC09-4098-BEE9-316031B66C33}"/>
              </a:ext>
            </a:extLst>
          </p:cNvPr>
          <p:cNvCxnSpPr>
            <a:stCxn id="19" idx="2"/>
            <a:endCxn id="12" idx="0"/>
          </p:cNvCxnSpPr>
          <p:nvPr/>
        </p:nvCxnSpPr>
        <p:spPr>
          <a:xfrm rot="5400000">
            <a:off x="7789824" y="3593041"/>
            <a:ext cx="733625" cy="188376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4B25CD4E-B545-424B-B767-DC620E281905}"/>
              </a:ext>
            </a:extLst>
          </p:cNvPr>
          <p:cNvCxnSpPr>
            <a:endCxn id="24" idx="0"/>
          </p:cNvCxnSpPr>
          <p:nvPr/>
        </p:nvCxnSpPr>
        <p:spPr>
          <a:xfrm flipH="1">
            <a:off x="9098518" y="4629776"/>
            <a:ext cx="1" cy="271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33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30"/>
          <p:cNvSpPr txBox="1">
            <a:spLocks noGrp="1"/>
          </p:cNvSpPr>
          <p:nvPr>
            <p:ph type="subTitle" idx="1"/>
          </p:nvPr>
        </p:nvSpPr>
        <p:spPr>
          <a:xfrm>
            <a:off x="767629" y="5112071"/>
            <a:ext cx="2245408" cy="1056800"/>
          </a:xfrm>
          <a:prstGeom prst="rect">
            <a:avLst/>
          </a:prstGeom>
        </p:spPr>
        <p:txBody>
          <a:bodyPr spcFirstLastPara="1" vert="horz" wrap="square" lIns="121900" tIns="121900" rIns="121900" bIns="121900" rtlCol="0" anchor="t" anchorCtr="0">
            <a:noAutofit/>
          </a:bodyPr>
          <a:lstStyle/>
          <a:p>
            <a:pPr marL="0" indent="0"/>
            <a:r>
              <a:rPr lang="es-EC" sz="1867" dirty="0"/>
              <a:t>Establecimientos de alojamiento de 3 y 4 estrellas. </a:t>
            </a:r>
          </a:p>
          <a:p>
            <a:pPr marL="0" indent="0"/>
            <a:endParaRPr sz="1867" dirty="0"/>
          </a:p>
        </p:txBody>
      </p:sp>
      <p:sp>
        <p:nvSpPr>
          <p:cNvPr id="826" name="Google Shape;826;p30"/>
          <p:cNvSpPr txBox="1">
            <a:spLocks noGrp="1"/>
          </p:cNvSpPr>
          <p:nvPr>
            <p:ph type="subTitle" idx="2"/>
          </p:nvPr>
        </p:nvSpPr>
        <p:spPr>
          <a:xfrm>
            <a:off x="4657955" y="5656510"/>
            <a:ext cx="2416823" cy="1056800"/>
          </a:xfrm>
          <a:prstGeom prst="rect">
            <a:avLst/>
          </a:prstGeom>
        </p:spPr>
        <p:txBody>
          <a:bodyPr spcFirstLastPara="1" vert="horz" wrap="square" lIns="121900" tIns="121900" rIns="121900" bIns="121900" rtlCol="0" anchor="t" anchorCtr="0">
            <a:noAutofit/>
          </a:bodyPr>
          <a:lstStyle/>
          <a:p>
            <a:pPr marL="0" indent="0"/>
            <a:r>
              <a:rPr lang="es-EC" sz="1867" dirty="0"/>
              <a:t>Experto en sistemas de información hotelero.</a:t>
            </a:r>
            <a:endParaRPr sz="1867" dirty="0"/>
          </a:p>
        </p:txBody>
      </p:sp>
      <p:sp>
        <p:nvSpPr>
          <p:cNvPr id="827" name="Google Shape;827;p30"/>
          <p:cNvSpPr txBox="1">
            <a:spLocks noGrp="1"/>
          </p:cNvSpPr>
          <p:nvPr>
            <p:ph type="subTitle" idx="4294967295"/>
          </p:nvPr>
        </p:nvSpPr>
        <p:spPr>
          <a:xfrm>
            <a:off x="8458861" y="5311506"/>
            <a:ext cx="2226757" cy="1056800"/>
          </a:xfrm>
          <a:prstGeom prst="rect">
            <a:avLst/>
          </a:prstGeom>
        </p:spPr>
        <p:txBody>
          <a:bodyPr spcFirstLastPara="1" vert="horz" wrap="square" lIns="121900" tIns="121900" rIns="121900" bIns="121900" rtlCol="0" anchor="t" anchorCtr="0">
            <a:noAutofit/>
          </a:bodyPr>
          <a:lstStyle/>
          <a:p>
            <a:pPr marL="0" indent="0" algn="ctr">
              <a:lnSpc>
                <a:spcPct val="100000"/>
              </a:lnSpc>
              <a:buNone/>
            </a:pPr>
            <a:r>
              <a:rPr lang="es-EC" sz="1867" dirty="0"/>
              <a:t>Kashama Eco Resort y Spa &amp; Experto en sistemas</a:t>
            </a:r>
            <a:endParaRPr sz="1867" dirty="0"/>
          </a:p>
        </p:txBody>
      </p:sp>
      <p:sp>
        <p:nvSpPr>
          <p:cNvPr id="829" name="Google Shape;829;p30"/>
          <p:cNvSpPr txBox="1">
            <a:spLocks noGrp="1"/>
          </p:cNvSpPr>
          <p:nvPr>
            <p:ph type="ctrTitle" idx="8"/>
          </p:nvPr>
        </p:nvSpPr>
        <p:spPr>
          <a:xfrm>
            <a:off x="7716246" y="188749"/>
            <a:ext cx="4311632" cy="977200"/>
          </a:xfrm>
          <a:prstGeom prst="rect">
            <a:avLst/>
          </a:prstGeom>
        </p:spPr>
        <p:txBody>
          <a:bodyPr spcFirstLastPara="1" vert="horz" wrap="square" lIns="121900" tIns="121900" rIns="121900" bIns="121900" rtlCol="0" anchor="b" anchorCtr="0">
            <a:noAutofit/>
          </a:bodyPr>
          <a:lstStyle/>
          <a:p>
            <a:pPr lvl="0"/>
            <a:r>
              <a:rPr lang="es-MX" sz="4800" dirty="0">
                <a:solidFill>
                  <a:schemeClr val="tx1"/>
                </a:solidFill>
                <a:latin typeface="Britannic Bold" panose="020B0903060703020204" pitchFamily="34" charset="0"/>
              </a:rPr>
              <a:t>Metodología</a:t>
            </a:r>
            <a:endParaRPr sz="4800" dirty="0">
              <a:solidFill>
                <a:schemeClr val="tx1"/>
              </a:solidFill>
            </a:endParaRPr>
          </a:p>
        </p:txBody>
      </p:sp>
      <p:sp>
        <p:nvSpPr>
          <p:cNvPr id="830" name="Google Shape;830;p30"/>
          <p:cNvSpPr txBox="1">
            <a:spLocks noGrp="1"/>
          </p:cNvSpPr>
          <p:nvPr>
            <p:ph type="ctrTitle"/>
          </p:nvPr>
        </p:nvSpPr>
        <p:spPr>
          <a:xfrm>
            <a:off x="894333" y="4680287"/>
            <a:ext cx="1992000" cy="604740"/>
          </a:xfrm>
          <a:prstGeom prst="rect">
            <a:avLst/>
          </a:prstGeom>
        </p:spPr>
        <p:txBody>
          <a:bodyPr spcFirstLastPara="1" vert="horz" wrap="square" lIns="121900" tIns="121900" rIns="121900" bIns="121900" rtlCol="0" anchor="b" anchorCtr="0">
            <a:noAutofit/>
          </a:bodyPr>
          <a:lstStyle/>
          <a:p>
            <a:r>
              <a:rPr lang="es-EC" sz="2400" dirty="0">
                <a:latin typeface="Britannic Bold" panose="020B0903060703020204" pitchFamily="34" charset="0"/>
              </a:rPr>
              <a:t>ENCUESTAS</a:t>
            </a:r>
          </a:p>
        </p:txBody>
      </p:sp>
      <p:sp>
        <p:nvSpPr>
          <p:cNvPr id="831" name="Google Shape;831;p30"/>
          <p:cNvSpPr txBox="1">
            <a:spLocks noGrp="1"/>
          </p:cNvSpPr>
          <p:nvPr>
            <p:ph type="ctrTitle" idx="5"/>
          </p:nvPr>
        </p:nvSpPr>
        <p:spPr>
          <a:xfrm>
            <a:off x="4870367" y="4878340"/>
            <a:ext cx="1992000" cy="977200"/>
          </a:xfrm>
          <a:prstGeom prst="rect">
            <a:avLst/>
          </a:prstGeom>
        </p:spPr>
        <p:txBody>
          <a:bodyPr spcFirstLastPara="1" vert="horz" wrap="square" lIns="121900" tIns="121900" rIns="121900" bIns="121900" rtlCol="0" anchor="b" anchorCtr="0">
            <a:noAutofit/>
          </a:bodyPr>
          <a:lstStyle/>
          <a:p>
            <a:r>
              <a:rPr lang="en" sz="2400" dirty="0">
                <a:latin typeface="Britannic Bold" panose="020B0903060703020204" pitchFamily="34" charset="0"/>
              </a:rPr>
              <a:t>ENTREVISTA</a:t>
            </a:r>
            <a:endParaRPr sz="2400" dirty="0">
              <a:latin typeface="Britannic Bold" panose="020B0903060703020204" pitchFamily="34" charset="0"/>
            </a:endParaRPr>
          </a:p>
        </p:txBody>
      </p:sp>
      <p:sp>
        <p:nvSpPr>
          <p:cNvPr id="832" name="Google Shape;832;p30"/>
          <p:cNvSpPr txBox="1">
            <a:spLocks noGrp="1"/>
          </p:cNvSpPr>
          <p:nvPr>
            <p:ph type="ctrTitle" idx="6"/>
          </p:nvPr>
        </p:nvSpPr>
        <p:spPr>
          <a:xfrm>
            <a:off x="8458861" y="4563250"/>
            <a:ext cx="2226741" cy="977200"/>
          </a:xfrm>
          <a:prstGeom prst="rect">
            <a:avLst/>
          </a:prstGeom>
        </p:spPr>
        <p:txBody>
          <a:bodyPr spcFirstLastPara="1" vert="horz" wrap="square" lIns="121900" tIns="121900" rIns="121900" bIns="121900" rtlCol="0" anchor="b" anchorCtr="0">
            <a:noAutofit/>
          </a:bodyPr>
          <a:lstStyle/>
          <a:p>
            <a:r>
              <a:rPr lang="en" sz="2400" dirty="0">
                <a:latin typeface="Britannic Bold" panose="020B0903060703020204" pitchFamily="34" charset="0"/>
              </a:rPr>
              <a:t>GRUPO FOCAL</a:t>
            </a:r>
            <a:endParaRPr sz="2400" dirty="0">
              <a:latin typeface="Britannic Bold" panose="020B0903060703020204" pitchFamily="34" charset="0"/>
            </a:endParaRPr>
          </a:p>
        </p:txBody>
      </p:sp>
      <p:grpSp>
        <p:nvGrpSpPr>
          <p:cNvPr id="834" name="Google Shape;834;p30"/>
          <p:cNvGrpSpPr/>
          <p:nvPr/>
        </p:nvGrpSpPr>
        <p:grpSpPr>
          <a:xfrm>
            <a:off x="1499282" y="3448408"/>
            <a:ext cx="782101" cy="1015987"/>
            <a:chOff x="94249" y="1686485"/>
            <a:chExt cx="586576" cy="761990"/>
          </a:xfrm>
        </p:grpSpPr>
        <p:sp>
          <p:nvSpPr>
            <p:cNvPr id="835" name="Google Shape;835;p30"/>
            <p:cNvSpPr/>
            <p:nvPr/>
          </p:nvSpPr>
          <p:spPr>
            <a:xfrm>
              <a:off x="94249" y="1686485"/>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A6DFDA"/>
            </a:solidFill>
            <a:ln>
              <a:noFill/>
            </a:ln>
          </p:spPr>
          <p:txBody>
            <a:bodyPr spcFirstLastPara="1" wrap="square" lIns="121900" tIns="121900" rIns="121900" bIns="121900" anchor="ctr" anchorCtr="0">
              <a:noAutofit/>
            </a:bodyPr>
            <a:lstStyle/>
            <a:p>
              <a:endParaRPr sz="2400" dirty="0"/>
            </a:p>
          </p:txBody>
        </p:sp>
        <p:sp>
          <p:nvSpPr>
            <p:cNvPr id="837" name="Google Shape;837;p30"/>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grpSp>
      <p:grpSp>
        <p:nvGrpSpPr>
          <p:cNvPr id="838" name="Google Shape;838;p30"/>
          <p:cNvGrpSpPr/>
          <p:nvPr/>
        </p:nvGrpSpPr>
        <p:grpSpPr>
          <a:xfrm>
            <a:off x="5551198" y="4149349"/>
            <a:ext cx="736867" cy="966733"/>
            <a:chOff x="770600" y="1702650"/>
            <a:chExt cx="552650" cy="725050"/>
          </a:xfrm>
        </p:grpSpPr>
        <p:sp>
          <p:nvSpPr>
            <p:cNvPr id="839" name="Google Shape;839;p30"/>
            <p:cNvSpPr/>
            <p:nvPr/>
          </p:nvSpPr>
          <p:spPr>
            <a:xfrm>
              <a:off x="770625"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rgbClr val="FED58A"/>
            </a:solidFill>
            <a:ln>
              <a:noFill/>
            </a:ln>
          </p:spPr>
          <p:txBody>
            <a:bodyPr spcFirstLastPara="1" wrap="square" lIns="121900" tIns="121900" rIns="121900" bIns="121900" anchor="ctr" anchorCtr="0">
              <a:noAutofit/>
            </a:bodyPr>
            <a:lstStyle/>
            <a:p>
              <a:endParaRPr sz="2400" dirty="0"/>
            </a:p>
          </p:txBody>
        </p:sp>
        <p:sp>
          <p:nvSpPr>
            <p:cNvPr id="840" name="Google Shape;840;p30"/>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grpSp>
      <p:grpSp>
        <p:nvGrpSpPr>
          <p:cNvPr id="845" name="Google Shape;845;p30"/>
          <p:cNvGrpSpPr/>
          <p:nvPr/>
        </p:nvGrpSpPr>
        <p:grpSpPr>
          <a:xfrm>
            <a:off x="9197666" y="3951695"/>
            <a:ext cx="749133" cy="975367"/>
            <a:chOff x="5185600" y="1944938"/>
            <a:chExt cx="561850" cy="731525"/>
          </a:xfrm>
        </p:grpSpPr>
        <p:sp>
          <p:nvSpPr>
            <p:cNvPr id="846" name="Google Shape;846;p30"/>
            <p:cNvSpPr/>
            <p:nvPr/>
          </p:nvSpPr>
          <p:spPr>
            <a:xfrm>
              <a:off x="5200000" y="1954300"/>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121900" tIns="121900" rIns="121900" bIns="121900" anchor="ctr" anchorCtr="0">
              <a:noAutofit/>
            </a:bodyPr>
            <a:lstStyle/>
            <a:p>
              <a:endParaRPr sz="2400" dirty="0"/>
            </a:p>
          </p:txBody>
        </p:sp>
        <p:sp>
          <p:nvSpPr>
            <p:cNvPr id="847" name="Google Shape;847;p30"/>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grpSp>
      <p:sp>
        <p:nvSpPr>
          <p:cNvPr id="41" name="Google Shape;622;p25"/>
          <p:cNvSpPr txBox="1">
            <a:spLocks/>
          </p:cNvSpPr>
          <p:nvPr/>
        </p:nvSpPr>
        <p:spPr>
          <a:xfrm>
            <a:off x="8529137" y="1314809"/>
            <a:ext cx="2685851" cy="77848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2400" b="1" dirty="0">
                <a:latin typeface="Century Gothic" panose="020B0502020202020204" pitchFamily="34" charset="0"/>
              </a:rPr>
              <a:t>Muestra no probabilística</a:t>
            </a:r>
          </a:p>
        </p:txBody>
      </p:sp>
      <p:sp>
        <p:nvSpPr>
          <p:cNvPr id="31" name="Google Shape;622;p25">
            <a:extLst>
              <a:ext uri="{FF2B5EF4-FFF2-40B4-BE49-F238E27FC236}">
                <a16:creationId xmlns:a16="http://schemas.microsoft.com/office/drawing/2014/main" id="{D3E01DA7-4A9F-42EB-9F53-9F161BE0AEDB}"/>
              </a:ext>
            </a:extLst>
          </p:cNvPr>
          <p:cNvSpPr txBox="1">
            <a:spLocks/>
          </p:cNvSpPr>
          <p:nvPr/>
        </p:nvSpPr>
        <p:spPr>
          <a:xfrm>
            <a:off x="526450" y="1314809"/>
            <a:ext cx="2862543" cy="77848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2400" b="1" dirty="0">
                <a:latin typeface="Century Gothic" panose="020B0502020202020204" pitchFamily="34" charset="0"/>
              </a:rPr>
              <a:t>Enfoque Mixto</a:t>
            </a:r>
          </a:p>
        </p:txBody>
      </p:sp>
      <p:sp>
        <p:nvSpPr>
          <p:cNvPr id="32" name="Google Shape;622;p25">
            <a:extLst>
              <a:ext uri="{FF2B5EF4-FFF2-40B4-BE49-F238E27FC236}">
                <a16:creationId xmlns:a16="http://schemas.microsoft.com/office/drawing/2014/main" id="{4C09325F-5D02-4076-87D0-6D2AFF22577F}"/>
              </a:ext>
            </a:extLst>
          </p:cNvPr>
          <p:cNvSpPr txBox="1">
            <a:spLocks/>
          </p:cNvSpPr>
          <p:nvPr/>
        </p:nvSpPr>
        <p:spPr>
          <a:xfrm>
            <a:off x="4456454" y="1314809"/>
            <a:ext cx="3005221" cy="77848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2400" b="1" dirty="0">
                <a:latin typeface="Century Gothic" panose="020B0502020202020204" pitchFamily="34" charset="0"/>
              </a:rPr>
              <a:t>No experimental</a:t>
            </a:r>
          </a:p>
        </p:txBody>
      </p:sp>
      <p:sp>
        <p:nvSpPr>
          <p:cNvPr id="7" name="Rectángulo 6">
            <a:extLst>
              <a:ext uri="{FF2B5EF4-FFF2-40B4-BE49-F238E27FC236}">
                <a16:creationId xmlns:a16="http://schemas.microsoft.com/office/drawing/2014/main" id="{0EECFA91-4FE8-445B-9B1C-4E51629B7BB6}"/>
              </a:ext>
            </a:extLst>
          </p:cNvPr>
          <p:cNvSpPr/>
          <p:nvPr/>
        </p:nvSpPr>
        <p:spPr>
          <a:xfrm>
            <a:off x="3272271" y="2907854"/>
            <a:ext cx="5373586" cy="584775"/>
          </a:xfrm>
          <a:prstGeom prst="rect">
            <a:avLst/>
          </a:prstGeom>
          <a:noFill/>
        </p:spPr>
        <p:txBody>
          <a:bodyPr wrap="none" lIns="91440" tIns="45720" rIns="91440" bIns="45720">
            <a:spAutoFit/>
          </a:bodyPr>
          <a:lstStyle/>
          <a:p>
            <a:pPr algn="ctr"/>
            <a:r>
              <a:rPr lang="es-E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itannic Bold" panose="020B0903060703020204" pitchFamily="34" charset="0"/>
              </a:rPr>
              <a:t>Instrumentos de recolección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A8B836CC-FC1A-4517-AF17-FCABD2E4BC3B}"/>
              </a:ext>
            </a:extLst>
          </p:cNvPr>
          <p:cNvSpPr>
            <a:spLocks noGrp="1"/>
          </p:cNvSpPr>
          <p:nvPr>
            <p:ph type="sldNum" sz="quarter" idx="11"/>
          </p:nvPr>
        </p:nvSpPr>
        <p:spPr/>
        <p:txBody>
          <a:bodyPr/>
          <a:lstStyle/>
          <a:p>
            <a:pPr rtl="0"/>
            <a:fld id="{19B51A1E-902D-48AF-9020-955120F399B6}" type="slidenum">
              <a:rPr lang="es-ES" noProof="0" smtClean="0"/>
              <a:pPr rtl="0"/>
              <a:t>8</a:t>
            </a:fld>
            <a:endParaRPr lang="es-ES" noProof="0"/>
          </a:p>
        </p:txBody>
      </p:sp>
      <p:pic>
        <p:nvPicPr>
          <p:cNvPr id="6" name="Imagen 5">
            <a:extLst>
              <a:ext uri="{FF2B5EF4-FFF2-40B4-BE49-F238E27FC236}">
                <a16:creationId xmlns:a16="http://schemas.microsoft.com/office/drawing/2014/main" id="{68F20149-607D-4538-ADD5-E9B1F6492864}"/>
              </a:ext>
            </a:extLst>
          </p:cNvPr>
          <p:cNvPicPr>
            <a:picLocks noChangeAspect="1"/>
          </p:cNvPicPr>
          <p:nvPr/>
        </p:nvPicPr>
        <p:blipFill>
          <a:blip r:embed="rId2"/>
          <a:stretch>
            <a:fillRect/>
          </a:stretch>
        </p:blipFill>
        <p:spPr>
          <a:xfrm>
            <a:off x="352928" y="977201"/>
            <a:ext cx="3702718" cy="2451800"/>
          </a:xfrm>
          <a:prstGeom prst="rect">
            <a:avLst/>
          </a:prstGeom>
        </p:spPr>
      </p:pic>
      <p:pic>
        <p:nvPicPr>
          <p:cNvPr id="8" name="Imagen 7">
            <a:extLst>
              <a:ext uri="{FF2B5EF4-FFF2-40B4-BE49-F238E27FC236}">
                <a16:creationId xmlns:a16="http://schemas.microsoft.com/office/drawing/2014/main" id="{0B40D049-6CD2-40A1-B372-A23C9FA4D448}"/>
              </a:ext>
            </a:extLst>
          </p:cNvPr>
          <p:cNvPicPr>
            <a:picLocks noChangeAspect="1"/>
          </p:cNvPicPr>
          <p:nvPr/>
        </p:nvPicPr>
        <p:blipFill>
          <a:blip r:embed="rId3"/>
          <a:stretch>
            <a:fillRect/>
          </a:stretch>
        </p:blipFill>
        <p:spPr>
          <a:xfrm>
            <a:off x="4379495" y="977200"/>
            <a:ext cx="3315811" cy="2451800"/>
          </a:xfrm>
          <a:prstGeom prst="rect">
            <a:avLst/>
          </a:prstGeom>
        </p:spPr>
      </p:pic>
      <p:pic>
        <p:nvPicPr>
          <p:cNvPr id="10" name="Imagen 9">
            <a:extLst>
              <a:ext uri="{FF2B5EF4-FFF2-40B4-BE49-F238E27FC236}">
                <a16:creationId xmlns:a16="http://schemas.microsoft.com/office/drawing/2014/main" id="{73502C03-F319-41E2-8A3D-32CAD64B283A}"/>
              </a:ext>
            </a:extLst>
          </p:cNvPr>
          <p:cNvPicPr>
            <a:picLocks noChangeAspect="1"/>
          </p:cNvPicPr>
          <p:nvPr/>
        </p:nvPicPr>
        <p:blipFill>
          <a:blip r:embed="rId4"/>
          <a:stretch>
            <a:fillRect/>
          </a:stretch>
        </p:blipFill>
        <p:spPr>
          <a:xfrm>
            <a:off x="8026591" y="977200"/>
            <a:ext cx="3901778" cy="2451800"/>
          </a:xfrm>
          <a:prstGeom prst="rect">
            <a:avLst/>
          </a:prstGeom>
        </p:spPr>
      </p:pic>
      <p:pic>
        <p:nvPicPr>
          <p:cNvPr id="12" name="Imagen 11">
            <a:extLst>
              <a:ext uri="{FF2B5EF4-FFF2-40B4-BE49-F238E27FC236}">
                <a16:creationId xmlns:a16="http://schemas.microsoft.com/office/drawing/2014/main" id="{8033CB94-8BD2-4640-BD72-21F34B6BB235}"/>
              </a:ext>
            </a:extLst>
          </p:cNvPr>
          <p:cNvPicPr>
            <a:picLocks noChangeAspect="1"/>
          </p:cNvPicPr>
          <p:nvPr/>
        </p:nvPicPr>
        <p:blipFill>
          <a:blip r:embed="rId5"/>
          <a:stretch>
            <a:fillRect/>
          </a:stretch>
        </p:blipFill>
        <p:spPr>
          <a:xfrm>
            <a:off x="352928" y="3689739"/>
            <a:ext cx="3304672" cy="2547424"/>
          </a:xfrm>
          <a:prstGeom prst="rect">
            <a:avLst/>
          </a:prstGeom>
        </p:spPr>
      </p:pic>
      <p:pic>
        <p:nvPicPr>
          <p:cNvPr id="14" name="Imagen 13">
            <a:extLst>
              <a:ext uri="{FF2B5EF4-FFF2-40B4-BE49-F238E27FC236}">
                <a16:creationId xmlns:a16="http://schemas.microsoft.com/office/drawing/2014/main" id="{5D0EA069-FA7A-4DB9-A98D-04467FC1A17E}"/>
              </a:ext>
            </a:extLst>
          </p:cNvPr>
          <p:cNvPicPr>
            <a:picLocks noChangeAspect="1"/>
          </p:cNvPicPr>
          <p:nvPr/>
        </p:nvPicPr>
        <p:blipFill>
          <a:blip r:embed="rId6"/>
          <a:stretch>
            <a:fillRect/>
          </a:stretch>
        </p:blipFill>
        <p:spPr>
          <a:xfrm>
            <a:off x="3747065" y="3689739"/>
            <a:ext cx="2477300" cy="2547424"/>
          </a:xfrm>
          <a:prstGeom prst="rect">
            <a:avLst/>
          </a:prstGeom>
        </p:spPr>
      </p:pic>
      <p:pic>
        <p:nvPicPr>
          <p:cNvPr id="16" name="Imagen 15">
            <a:extLst>
              <a:ext uri="{FF2B5EF4-FFF2-40B4-BE49-F238E27FC236}">
                <a16:creationId xmlns:a16="http://schemas.microsoft.com/office/drawing/2014/main" id="{B735500C-2BDD-498F-BB60-341B18CDB348}"/>
              </a:ext>
            </a:extLst>
          </p:cNvPr>
          <p:cNvPicPr>
            <a:picLocks noChangeAspect="1"/>
          </p:cNvPicPr>
          <p:nvPr/>
        </p:nvPicPr>
        <p:blipFill>
          <a:blip r:embed="rId7"/>
          <a:stretch>
            <a:fillRect/>
          </a:stretch>
        </p:blipFill>
        <p:spPr>
          <a:xfrm>
            <a:off x="6313830" y="3689739"/>
            <a:ext cx="2910381" cy="2547424"/>
          </a:xfrm>
          <a:prstGeom prst="rect">
            <a:avLst/>
          </a:prstGeom>
        </p:spPr>
      </p:pic>
      <p:pic>
        <p:nvPicPr>
          <p:cNvPr id="18" name="Imagen 17">
            <a:extLst>
              <a:ext uri="{FF2B5EF4-FFF2-40B4-BE49-F238E27FC236}">
                <a16:creationId xmlns:a16="http://schemas.microsoft.com/office/drawing/2014/main" id="{4240BDF2-0385-484E-A42F-1AFB081C4FD4}"/>
              </a:ext>
            </a:extLst>
          </p:cNvPr>
          <p:cNvPicPr>
            <a:picLocks noChangeAspect="1"/>
          </p:cNvPicPr>
          <p:nvPr/>
        </p:nvPicPr>
        <p:blipFill>
          <a:blip r:embed="rId8"/>
          <a:stretch>
            <a:fillRect/>
          </a:stretch>
        </p:blipFill>
        <p:spPr>
          <a:xfrm>
            <a:off x="9390671" y="3689740"/>
            <a:ext cx="2582735" cy="2547424"/>
          </a:xfrm>
          <a:prstGeom prst="rect">
            <a:avLst/>
          </a:prstGeom>
        </p:spPr>
      </p:pic>
      <p:sp>
        <p:nvSpPr>
          <p:cNvPr id="19" name="Google Shape;829;p30">
            <a:extLst>
              <a:ext uri="{FF2B5EF4-FFF2-40B4-BE49-F238E27FC236}">
                <a16:creationId xmlns:a16="http://schemas.microsoft.com/office/drawing/2014/main" id="{855B37E0-AE19-47E7-BC71-A3E3A128AD86}"/>
              </a:ext>
            </a:extLst>
          </p:cNvPr>
          <p:cNvSpPr txBox="1">
            <a:spLocks/>
          </p:cNvSpPr>
          <p:nvPr/>
        </p:nvSpPr>
        <p:spPr>
          <a:xfrm>
            <a:off x="3105867" y="132237"/>
            <a:ext cx="6284804" cy="9772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s-MX" sz="4800" dirty="0">
                <a:solidFill>
                  <a:schemeClr val="tx1"/>
                </a:solidFill>
                <a:latin typeface="Britannic Bold" panose="020B0903060703020204" pitchFamily="34" charset="0"/>
              </a:rPr>
              <a:t>Análisis de resultados</a:t>
            </a:r>
            <a:endParaRPr lang="es-MX" sz="4800" dirty="0">
              <a:solidFill>
                <a:schemeClr val="tx1"/>
              </a:solidFill>
            </a:endParaRPr>
          </a:p>
        </p:txBody>
      </p:sp>
    </p:spTree>
    <p:extLst>
      <p:ext uri="{BB962C8B-B14F-4D97-AF65-F5344CB8AC3E}">
        <p14:creationId xmlns:p14="http://schemas.microsoft.com/office/powerpoint/2010/main" val="927778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rtlCol="0"/>
          <a:lstStyle/>
          <a:p>
            <a:fld id="{19B51A1E-902D-48AF-9020-955120F399B6}" type="slidenum">
              <a:rPr lang="es-ES" smtClean="0"/>
              <a:pPr/>
              <a:t>9</a:t>
            </a:fld>
            <a:endParaRPr lang="es-ES"/>
          </a:p>
        </p:txBody>
      </p:sp>
      <p:cxnSp>
        <p:nvCxnSpPr>
          <p:cNvPr id="75" name="Conector recto 74" descr="Primera línea divisoria de la diapositiva">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7" name="Conector recto 76" descr="Segunda línea divisoria de la diapositiva">
            <a:extLst>
              <a:ext uri="{FF2B5EF4-FFF2-40B4-BE49-F238E27FC236}">
                <a16:creationId xmlns:a16="http://schemas.microsoft.com/office/drawing/2014/main" id="{50250EBA-885D-4E6F-B841-92A9B8FBBB6F}"/>
              </a:ext>
              <a:ext uri="{C183D7F6-B498-43B3-948B-1728B52AA6E4}">
                <adec:decorative xmlns:adec="http://schemas.microsoft.com/office/drawing/2017/decorative"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ángulo 27">
            <a:extLst>
              <a:ext uri="{FF2B5EF4-FFF2-40B4-BE49-F238E27FC236}">
                <a16:creationId xmlns:a16="http://schemas.microsoft.com/office/drawing/2014/main" id="{B8AB2ACB-CE3B-46F9-878A-28BF881F5AC6}"/>
              </a:ext>
            </a:extLst>
          </p:cNvPr>
          <p:cNvSpPr/>
          <p:nvPr/>
        </p:nvSpPr>
        <p:spPr>
          <a:xfrm>
            <a:off x="3453559" y="1175141"/>
            <a:ext cx="4572000" cy="425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Britannic Bold" panose="020B0903060703020204" pitchFamily="34" charset="0"/>
              </a:rPr>
              <a:t>Nivel de conocimiento sobre sistemas</a:t>
            </a:r>
            <a:endParaRPr lang="en-US" sz="1600" dirty="0">
              <a:solidFill>
                <a:schemeClr val="tx1"/>
              </a:solidFill>
              <a:latin typeface="Britannic Bold" panose="020B0903060703020204" pitchFamily="34" charset="0"/>
            </a:endParaRPr>
          </a:p>
        </p:txBody>
      </p:sp>
      <p:sp>
        <p:nvSpPr>
          <p:cNvPr id="35" name="Rectángulo 34">
            <a:extLst>
              <a:ext uri="{FF2B5EF4-FFF2-40B4-BE49-F238E27FC236}">
                <a16:creationId xmlns:a16="http://schemas.microsoft.com/office/drawing/2014/main" id="{CCA32582-3F5F-476F-B0B8-5F4CF9395D35}"/>
              </a:ext>
            </a:extLst>
          </p:cNvPr>
          <p:cNvSpPr/>
          <p:nvPr/>
        </p:nvSpPr>
        <p:spPr>
          <a:xfrm>
            <a:off x="3453559" y="3746533"/>
            <a:ext cx="4572000" cy="425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Britannic Bold" panose="020B0903060703020204" pitchFamily="34" charset="0"/>
              </a:rPr>
              <a:t>Nivel de confianza en sistemas especializados</a:t>
            </a:r>
            <a:endParaRPr lang="en-US" sz="1600" dirty="0">
              <a:solidFill>
                <a:schemeClr val="tx1"/>
              </a:solidFill>
              <a:latin typeface="Britannic Bold" panose="020B0903060703020204" pitchFamily="34" charset="0"/>
            </a:endParaRPr>
          </a:p>
        </p:txBody>
      </p:sp>
      <p:graphicFrame>
        <p:nvGraphicFramePr>
          <p:cNvPr id="29" name="Tabla 28">
            <a:extLst>
              <a:ext uri="{FF2B5EF4-FFF2-40B4-BE49-F238E27FC236}">
                <a16:creationId xmlns:a16="http://schemas.microsoft.com/office/drawing/2014/main" id="{02A506BA-301D-4970-B387-062544AACC39}"/>
              </a:ext>
            </a:extLst>
          </p:cNvPr>
          <p:cNvGraphicFramePr>
            <a:graphicFrameLocks noGrp="1"/>
          </p:cNvGraphicFramePr>
          <p:nvPr>
            <p:extLst>
              <p:ext uri="{D42A27DB-BD31-4B8C-83A1-F6EECF244321}">
                <p14:modId xmlns:p14="http://schemas.microsoft.com/office/powerpoint/2010/main" val="2055673402"/>
              </p:ext>
            </p:extLst>
          </p:nvPr>
        </p:nvGraphicFramePr>
        <p:xfrm>
          <a:off x="1793204" y="1828534"/>
          <a:ext cx="7892710" cy="1441770"/>
        </p:xfrm>
        <a:graphic>
          <a:graphicData uri="http://schemas.openxmlformats.org/drawingml/2006/table">
            <a:tbl>
              <a:tblPr firstRow="1" firstCol="1" bandRow="1">
                <a:tableStyleId>{3B4B98B0-60AC-42C2-AFA5-B58CD77FA1E5}</a:tableStyleId>
              </a:tblPr>
              <a:tblGrid>
                <a:gridCol w="1062358">
                  <a:extLst>
                    <a:ext uri="{9D8B030D-6E8A-4147-A177-3AD203B41FA5}">
                      <a16:colId xmlns:a16="http://schemas.microsoft.com/office/drawing/2014/main" val="575613782"/>
                    </a:ext>
                  </a:extLst>
                </a:gridCol>
                <a:gridCol w="569854">
                  <a:extLst>
                    <a:ext uri="{9D8B030D-6E8A-4147-A177-3AD203B41FA5}">
                      <a16:colId xmlns:a16="http://schemas.microsoft.com/office/drawing/2014/main" val="1203108560"/>
                    </a:ext>
                  </a:extLst>
                </a:gridCol>
                <a:gridCol w="1100244">
                  <a:extLst>
                    <a:ext uri="{9D8B030D-6E8A-4147-A177-3AD203B41FA5}">
                      <a16:colId xmlns:a16="http://schemas.microsoft.com/office/drawing/2014/main" val="592611013"/>
                    </a:ext>
                  </a:extLst>
                </a:gridCol>
                <a:gridCol w="883984">
                  <a:extLst>
                    <a:ext uri="{9D8B030D-6E8A-4147-A177-3AD203B41FA5}">
                      <a16:colId xmlns:a16="http://schemas.microsoft.com/office/drawing/2014/main" val="3262730547"/>
                    </a:ext>
                  </a:extLst>
                </a:gridCol>
                <a:gridCol w="1100244">
                  <a:extLst>
                    <a:ext uri="{9D8B030D-6E8A-4147-A177-3AD203B41FA5}">
                      <a16:colId xmlns:a16="http://schemas.microsoft.com/office/drawing/2014/main" val="3921737571"/>
                    </a:ext>
                  </a:extLst>
                </a:gridCol>
                <a:gridCol w="883984">
                  <a:extLst>
                    <a:ext uri="{9D8B030D-6E8A-4147-A177-3AD203B41FA5}">
                      <a16:colId xmlns:a16="http://schemas.microsoft.com/office/drawing/2014/main" val="2795215567"/>
                    </a:ext>
                  </a:extLst>
                </a:gridCol>
                <a:gridCol w="1147600">
                  <a:extLst>
                    <a:ext uri="{9D8B030D-6E8A-4147-A177-3AD203B41FA5}">
                      <a16:colId xmlns:a16="http://schemas.microsoft.com/office/drawing/2014/main" val="3121177587"/>
                    </a:ext>
                  </a:extLst>
                </a:gridCol>
                <a:gridCol w="1144442">
                  <a:extLst>
                    <a:ext uri="{9D8B030D-6E8A-4147-A177-3AD203B41FA5}">
                      <a16:colId xmlns:a16="http://schemas.microsoft.com/office/drawing/2014/main" val="1763640754"/>
                    </a:ext>
                  </a:extLst>
                </a:gridCol>
              </a:tblGrid>
              <a:tr h="190500">
                <a:tc>
                  <a:txBody>
                    <a:bodyPr/>
                    <a:lstStyle/>
                    <a:p>
                      <a:pPr>
                        <a:lnSpc>
                          <a:spcPct val="200000"/>
                        </a:lnSpc>
                      </a:pPr>
                      <a:r>
                        <a:rPr lang="es-EC" sz="1100">
                          <a:effectLst/>
                        </a:rPr>
                        <a:t>SISTEMAS</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gridSpan="2">
                  <a:txBody>
                    <a:bodyPr/>
                    <a:lstStyle/>
                    <a:p>
                      <a:pPr>
                        <a:lnSpc>
                          <a:spcPct val="200000"/>
                        </a:lnSpc>
                      </a:pPr>
                      <a:r>
                        <a:rPr lang="es-EC" sz="1100">
                          <a:effectLst/>
                        </a:rPr>
                        <a:t>PMS</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a:lnSpc>
                          <a:spcPct val="200000"/>
                        </a:lnSpc>
                      </a:pPr>
                      <a:r>
                        <a:rPr lang="es-EC" sz="1100">
                          <a:effectLst/>
                        </a:rPr>
                        <a:t>CHANNEL MANAGER</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a:lnSpc>
                          <a:spcPct val="200000"/>
                        </a:lnSpc>
                      </a:pPr>
                      <a:r>
                        <a:rPr lang="es-EC" sz="1100">
                          <a:effectLst/>
                        </a:rPr>
                        <a:t>MOTOR DE RESERVAS</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n-US"/>
                    </a:p>
                  </a:txBody>
                  <a:tcPr/>
                </a:tc>
                <a:tc rowSpan="2">
                  <a:txBody>
                    <a:bodyPr/>
                    <a:lstStyle/>
                    <a:p>
                      <a:pPr>
                        <a:lnSpc>
                          <a:spcPct val="200000"/>
                        </a:lnSpc>
                      </a:pPr>
                      <a:r>
                        <a:rPr lang="es-EC" sz="1100" dirty="0">
                          <a:effectLst/>
                        </a:rPr>
                        <a:t>PROMEDIO</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523702312"/>
                  </a:ext>
                </a:extLst>
              </a:tr>
              <a:tr h="190500">
                <a:tc>
                  <a:txBody>
                    <a:bodyPr/>
                    <a:lstStyle/>
                    <a:p>
                      <a:pPr>
                        <a:lnSpc>
                          <a:spcPct val="200000"/>
                        </a:lnSpc>
                      </a:pPr>
                      <a:r>
                        <a:rPr lang="es-EC" sz="1100">
                          <a:effectLst/>
                        </a:rPr>
                        <a:t>OPCIONES</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N°</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N°</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dirty="0" err="1">
                          <a:effectLst/>
                        </a:rPr>
                        <a:t>N°</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2539992395"/>
                  </a:ext>
                </a:extLst>
              </a:tr>
              <a:tr h="190500">
                <a:tc>
                  <a:txBody>
                    <a:bodyPr/>
                    <a:lstStyle/>
                    <a:p>
                      <a:pPr>
                        <a:lnSpc>
                          <a:spcPct val="200000"/>
                        </a:lnSpc>
                      </a:pPr>
                      <a:r>
                        <a:rPr lang="es-EC" sz="1100">
                          <a:effectLst/>
                        </a:rPr>
                        <a:t>SI</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3</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23.08</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2</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dirty="0">
                          <a:effectLst/>
                        </a:rPr>
                        <a:t>15.38</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5</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38.46</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dirty="0">
                          <a:effectLst/>
                        </a:rPr>
                        <a:t>25.64</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219808058"/>
                  </a:ext>
                </a:extLst>
              </a:tr>
              <a:tr h="190500">
                <a:tc>
                  <a:txBody>
                    <a:bodyPr/>
                    <a:lstStyle/>
                    <a:p>
                      <a:pPr>
                        <a:lnSpc>
                          <a:spcPct val="200000"/>
                        </a:lnSpc>
                      </a:pPr>
                      <a:r>
                        <a:rPr lang="es-EC" sz="1100">
                          <a:effectLst/>
                        </a:rPr>
                        <a:t>NO</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10</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76.92</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11</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84.62</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8</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61.54</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74.36</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77259502"/>
                  </a:ext>
                </a:extLst>
              </a:tr>
              <a:tr h="190500">
                <a:tc>
                  <a:txBody>
                    <a:bodyPr/>
                    <a:lstStyle/>
                    <a:p>
                      <a:pPr>
                        <a:lnSpc>
                          <a:spcPct val="200000"/>
                        </a:lnSpc>
                      </a:pPr>
                      <a:r>
                        <a:rPr lang="es-EC" sz="1100">
                          <a:effectLst/>
                        </a:rPr>
                        <a:t>TOTAL</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13</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100.00</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13</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100.00</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13</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100.00</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dirty="0">
                          <a:effectLst/>
                        </a:rPr>
                        <a:t>100.00</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84816665"/>
                  </a:ext>
                </a:extLst>
              </a:tr>
            </a:tbl>
          </a:graphicData>
        </a:graphic>
      </p:graphicFrame>
      <p:graphicFrame>
        <p:nvGraphicFramePr>
          <p:cNvPr id="32" name="Tabla 31">
            <a:extLst>
              <a:ext uri="{FF2B5EF4-FFF2-40B4-BE49-F238E27FC236}">
                <a16:creationId xmlns:a16="http://schemas.microsoft.com/office/drawing/2014/main" id="{018048F7-5F89-480A-BB5F-5407AAF08263}"/>
              </a:ext>
            </a:extLst>
          </p:cNvPr>
          <p:cNvGraphicFramePr>
            <a:graphicFrameLocks noGrp="1"/>
          </p:cNvGraphicFramePr>
          <p:nvPr>
            <p:extLst>
              <p:ext uri="{D42A27DB-BD31-4B8C-83A1-F6EECF244321}">
                <p14:modId xmlns:p14="http://schemas.microsoft.com/office/powerpoint/2010/main" val="3622623361"/>
              </p:ext>
            </p:extLst>
          </p:nvPr>
        </p:nvGraphicFramePr>
        <p:xfrm>
          <a:off x="2436643" y="4335848"/>
          <a:ext cx="6901619" cy="2018478"/>
        </p:xfrm>
        <a:graphic>
          <a:graphicData uri="http://schemas.openxmlformats.org/drawingml/2006/table">
            <a:tbl>
              <a:tblPr firstRow="1" firstCol="1" bandRow="1">
                <a:tableStyleId>{3B4B98B0-60AC-42C2-AFA5-B58CD77FA1E5}</a:tableStyleId>
              </a:tblPr>
              <a:tblGrid>
                <a:gridCol w="3229958">
                  <a:extLst>
                    <a:ext uri="{9D8B030D-6E8A-4147-A177-3AD203B41FA5}">
                      <a16:colId xmlns:a16="http://schemas.microsoft.com/office/drawing/2014/main" val="3776063330"/>
                    </a:ext>
                  </a:extLst>
                </a:gridCol>
                <a:gridCol w="1746110">
                  <a:extLst>
                    <a:ext uri="{9D8B030D-6E8A-4147-A177-3AD203B41FA5}">
                      <a16:colId xmlns:a16="http://schemas.microsoft.com/office/drawing/2014/main" val="845969074"/>
                    </a:ext>
                  </a:extLst>
                </a:gridCol>
                <a:gridCol w="1925551">
                  <a:extLst>
                    <a:ext uri="{9D8B030D-6E8A-4147-A177-3AD203B41FA5}">
                      <a16:colId xmlns:a16="http://schemas.microsoft.com/office/drawing/2014/main" val="1186143617"/>
                    </a:ext>
                  </a:extLst>
                </a:gridCol>
              </a:tblGrid>
              <a:tr h="190500">
                <a:tc>
                  <a:txBody>
                    <a:bodyPr/>
                    <a:lstStyle/>
                    <a:p>
                      <a:pPr>
                        <a:lnSpc>
                          <a:spcPct val="200000"/>
                        </a:lnSpc>
                      </a:pPr>
                      <a:r>
                        <a:rPr lang="es-EC" sz="1100" b="1">
                          <a:effectLst/>
                        </a:rPr>
                        <a:t>Consideración</a:t>
                      </a:r>
                      <a:endParaRPr lang="en-US" sz="1100" b="1">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b="1">
                          <a:effectLst/>
                        </a:rPr>
                        <a:t>Número</a:t>
                      </a:r>
                      <a:endParaRPr lang="en-US" sz="1100" b="1">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b="1" dirty="0">
                          <a:effectLst/>
                        </a:rPr>
                        <a:t>Porcentaje</a:t>
                      </a:r>
                      <a:endParaRPr lang="en-US" sz="1100" b="1"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08089156"/>
                  </a:ext>
                </a:extLst>
              </a:tr>
              <a:tr h="190500">
                <a:tc>
                  <a:txBody>
                    <a:bodyPr/>
                    <a:lstStyle/>
                    <a:p>
                      <a:pPr>
                        <a:lnSpc>
                          <a:spcPct val="200000"/>
                        </a:lnSpc>
                      </a:pPr>
                      <a:r>
                        <a:rPr lang="es-EC" sz="1100">
                          <a:effectLst/>
                        </a:rPr>
                        <a:t>Totalmente confiable</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dirty="0">
                          <a:effectLst/>
                        </a:rPr>
                        <a:t>4</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30.77</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29539245"/>
                  </a:ext>
                </a:extLst>
              </a:tr>
              <a:tr h="190500">
                <a:tc>
                  <a:txBody>
                    <a:bodyPr/>
                    <a:lstStyle/>
                    <a:p>
                      <a:pPr>
                        <a:lnSpc>
                          <a:spcPct val="200000"/>
                        </a:lnSpc>
                      </a:pPr>
                      <a:r>
                        <a:rPr lang="es-EC" sz="1100">
                          <a:effectLst/>
                        </a:rPr>
                        <a:t>Muy confiable</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5</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dirty="0">
                          <a:effectLst/>
                        </a:rPr>
                        <a:t>38.46</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923872313"/>
                  </a:ext>
                </a:extLst>
              </a:tr>
              <a:tr h="190500">
                <a:tc>
                  <a:txBody>
                    <a:bodyPr/>
                    <a:lstStyle/>
                    <a:p>
                      <a:pPr>
                        <a:lnSpc>
                          <a:spcPct val="200000"/>
                        </a:lnSpc>
                      </a:pPr>
                      <a:r>
                        <a:rPr lang="es-EC" sz="1100" dirty="0">
                          <a:effectLst/>
                        </a:rPr>
                        <a:t>Confiable</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3</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dirty="0">
                          <a:effectLst/>
                        </a:rPr>
                        <a:t>23.08</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118965840"/>
                  </a:ext>
                </a:extLst>
              </a:tr>
              <a:tr h="190500">
                <a:tc>
                  <a:txBody>
                    <a:bodyPr/>
                    <a:lstStyle/>
                    <a:p>
                      <a:pPr>
                        <a:lnSpc>
                          <a:spcPct val="200000"/>
                        </a:lnSpc>
                      </a:pPr>
                      <a:r>
                        <a:rPr lang="es-EC" sz="1100">
                          <a:effectLst/>
                        </a:rPr>
                        <a:t>Poco confiable</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7.69</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232897204"/>
                  </a:ext>
                </a:extLst>
              </a:tr>
              <a:tr h="190500">
                <a:tc>
                  <a:txBody>
                    <a:bodyPr/>
                    <a:lstStyle/>
                    <a:p>
                      <a:pPr>
                        <a:lnSpc>
                          <a:spcPct val="200000"/>
                        </a:lnSpc>
                      </a:pPr>
                      <a:r>
                        <a:rPr lang="es-EC" sz="1100">
                          <a:effectLst/>
                        </a:rPr>
                        <a:t>Nada confiable</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0</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0.00</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63978804"/>
                  </a:ext>
                </a:extLst>
              </a:tr>
              <a:tr h="190500">
                <a:tc>
                  <a:txBody>
                    <a:bodyPr/>
                    <a:lstStyle/>
                    <a:p>
                      <a:pPr>
                        <a:lnSpc>
                          <a:spcPct val="200000"/>
                        </a:lnSpc>
                      </a:pPr>
                      <a:r>
                        <a:rPr lang="es-EC" sz="1100" dirty="0">
                          <a:effectLst/>
                        </a:rPr>
                        <a:t>Total  </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a:effectLst/>
                        </a:rPr>
                        <a:t>13</a:t>
                      </a:r>
                      <a:endParaRPr lang="en-US" sz="110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200000"/>
                        </a:lnSpc>
                      </a:pPr>
                      <a:r>
                        <a:rPr lang="es-EC" sz="1100" dirty="0">
                          <a:effectLst/>
                        </a:rPr>
                        <a:t>100</a:t>
                      </a:r>
                      <a:endParaRPr lang="en-US" sz="1100" dirty="0">
                        <a:solidFill>
                          <a:srgbClr val="2E74B5"/>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287071167"/>
                  </a:ext>
                </a:extLst>
              </a:tr>
            </a:tbl>
          </a:graphicData>
        </a:graphic>
      </p:graphicFrame>
      <p:sp>
        <p:nvSpPr>
          <p:cNvPr id="39" name="Google Shape;829;p30">
            <a:extLst>
              <a:ext uri="{FF2B5EF4-FFF2-40B4-BE49-F238E27FC236}">
                <a16:creationId xmlns:a16="http://schemas.microsoft.com/office/drawing/2014/main" id="{2A47AEA1-B245-4780-A775-09CC63760A49}"/>
              </a:ext>
            </a:extLst>
          </p:cNvPr>
          <p:cNvSpPr txBox="1">
            <a:spLocks/>
          </p:cNvSpPr>
          <p:nvPr/>
        </p:nvSpPr>
        <p:spPr>
          <a:xfrm>
            <a:off x="144379" y="384308"/>
            <a:ext cx="5282386" cy="85269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s-MX" sz="4000" dirty="0">
                <a:solidFill>
                  <a:schemeClr val="tx1"/>
                </a:solidFill>
                <a:latin typeface="Britannic Bold" panose="020B0903060703020204" pitchFamily="34" charset="0"/>
              </a:rPr>
              <a:t>Encuestas</a:t>
            </a:r>
            <a:endParaRPr lang="es-MX" sz="4000" dirty="0">
              <a:solidFill>
                <a:schemeClr val="tx1"/>
              </a:solidFill>
            </a:endParaRPr>
          </a:p>
        </p:txBody>
      </p:sp>
    </p:spTree>
    <p:extLst>
      <p:ext uri="{BB962C8B-B14F-4D97-AF65-F5344CB8AC3E}">
        <p14:creationId xmlns:p14="http://schemas.microsoft.com/office/powerpoint/2010/main" val="3301068107"/>
      </p:ext>
    </p:extLst>
  </p:cSld>
  <p:clrMapOvr>
    <a:masterClrMapping/>
  </p:clrMapOvr>
</p:sld>
</file>

<file path=ppt/theme/theme1.xml><?xml version="1.0" encoding="utf-8"?>
<a:theme xmlns:a="http://schemas.openxmlformats.org/drawingml/2006/main" name="Tema de Offic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Office_19716765_TF16411174.potx" id="{5F3DD938-C21F-4389-A35E-D8DB32C0E2A8}" vid="{205F10A4-8404-438B-B1C6-A294624F10B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para inversores</Template>
  <TotalTime>0</TotalTime>
  <Words>1506</Words>
  <Application>Microsoft Office PowerPoint</Application>
  <PresentationFormat>Panorámica</PresentationFormat>
  <Paragraphs>365</Paragraphs>
  <Slides>25</Slides>
  <Notes>10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25</vt:i4>
      </vt:variant>
    </vt:vector>
  </HeadingPairs>
  <TitlesOfParts>
    <vt:vector size="36" baseType="lpstr">
      <vt:lpstr>Arial</vt:lpstr>
      <vt:lpstr>Britannic Bold</vt:lpstr>
      <vt:lpstr>Brush Script MT</vt:lpstr>
      <vt:lpstr>Calibri</vt:lpstr>
      <vt:lpstr>Calibri Light</vt:lpstr>
      <vt:lpstr>Century Gothic</vt:lpstr>
      <vt:lpstr>Fira Sans Extra Condensed</vt:lpstr>
      <vt:lpstr>Permanent Marker</vt:lpstr>
      <vt:lpstr>Rockwell</vt:lpstr>
      <vt:lpstr>Times New Roman</vt:lpstr>
      <vt:lpstr>Tema de Office</vt:lpstr>
      <vt:lpstr>Análisis de la implementación tecnológica como método de eficiencia administrativa en establecimientos hoteleros de tres y cuatro estrellas en la localidad de Santo Domingo de los Tsáchilas, a través de Innova Tu Hotel.</vt:lpstr>
      <vt:lpstr>Problema</vt:lpstr>
      <vt:lpstr>Objetivos</vt:lpstr>
      <vt:lpstr>Presentación de PowerPoint</vt:lpstr>
      <vt:lpstr>Marco conceptual </vt:lpstr>
      <vt:lpstr>Introducción a Santo Domingo de los Tsáchilas </vt:lpstr>
      <vt:lpstr>Metodología</vt:lpstr>
      <vt:lpstr>Presentación de PowerPoint</vt:lpstr>
      <vt:lpstr>Presentación de PowerPoint</vt:lpstr>
      <vt:lpstr>Presentación de PowerPoint</vt:lpstr>
      <vt:lpstr>Presentación de PowerPoint</vt:lpstr>
      <vt:lpstr>Resultado de la Entrevista</vt:lpstr>
      <vt:lpstr>Presentación de PowerPoint</vt:lpstr>
      <vt:lpstr>PROPUESTA</vt:lpstr>
      <vt:lpstr>Antecedentes</vt:lpstr>
      <vt:lpstr>Justificación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2022-02-18T20:13:09Z</dcterms:created>
  <dcterms:modified xsi:type="dcterms:W3CDTF">2022-02-23T05:00:19Z</dcterms:modified>
</cp:coreProperties>
</file>