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90" r:id="rId10"/>
    <p:sldId id="279" r:id="rId11"/>
    <p:sldId id="280" r:id="rId12"/>
    <p:sldId id="302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1" r:id="rId23"/>
    <p:sldId id="292" r:id="rId24"/>
    <p:sldId id="301" r:id="rId25"/>
    <p:sldId id="294" r:id="rId26"/>
    <p:sldId id="295" r:id="rId27"/>
    <p:sldId id="296" r:id="rId28"/>
    <p:sldId id="297" r:id="rId29"/>
    <p:sldId id="298" r:id="rId30"/>
    <p:sldId id="300" r:id="rId3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1A8B37-E2C5-4331-BFA3-E0CC3CF6D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3F0322-F130-46E8-B2F5-512B39D9E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3123D-ECB2-42BA-B0EF-A8A89FF6D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2592-3634-480C-ACE8-AF77828EA417}" type="datetimeFigureOut">
              <a:rPr lang="es-ES" smtClean="0"/>
              <a:t>18/02/2022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043878-8414-4414-BF43-172A3C113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8BAA20-FFAA-4B03-941B-BA5E8F383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E542-FA04-42A7-892D-5DA5FD6681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015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4CC99-1602-4DF2-B2EA-0655F0F77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6A212F-1D40-46A2-8373-D4F7B466C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33E659-15BD-47A1-B50F-A0FF0EB66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2592-3634-480C-ACE8-AF77828EA417}" type="datetimeFigureOut">
              <a:rPr lang="es-ES" smtClean="0"/>
              <a:t>18/02/2022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76F6C8-7E24-48CA-B36F-A1FA58186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7AF013-4F18-47DD-A13B-CFE0461B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E542-FA04-42A7-892D-5DA5FD6681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69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6BDC7EC-6A4F-4554-84E1-5DEAE0BFA5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8A1698-8CB5-424B-86E4-6CD546772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BC32B5-59CE-4A16-AB90-F7B851269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2592-3634-480C-ACE8-AF77828EA417}" type="datetimeFigureOut">
              <a:rPr lang="es-ES" smtClean="0"/>
              <a:t>18/02/2022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48C846-3DE5-475B-A7D6-A4806284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56FA02-14E2-4947-BF2B-21D8FD78F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E542-FA04-42A7-892D-5DA5FD6681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309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A99A85-04A4-40B5-8D2A-408F8C3F4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4713AA-E469-46CF-88AB-9F2EDB3CA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4623EB-A2E0-47B5-A74F-C971591FC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2592-3634-480C-ACE8-AF77828EA417}" type="datetimeFigureOut">
              <a:rPr lang="es-ES" smtClean="0"/>
              <a:t>18/02/2022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5E8A6E-B4AC-4121-BA9F-AB0185349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E4A0C1-B6DB-4380-BBB6-9A3A7CE8D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E542-FA04-42A7-892D-5DA5FD6681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74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39C5A-1721-45C7-9F84-786467458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289356-FF41-48C2-BE22-D38FDF664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E613B7-9BDF-4E03-8868-D656B637E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2592-3634-480C-ACE8-AF77828EA417}" type="datetimeFigureOut">
              <a:rPr lang="es-ES" smtClean="0"/>
              <a:t>18/02/2022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B93F37-575D-4234-8C28-ADEA46DCA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C83208-FAF8-4267-88AF-E1B3EFDFC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E542-FA04-42A7-892D-5DA5FD6681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6485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460FC9-CA39-4924-ACA2-1A7B7B28D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B5FC0A-5AD6-446F-BECC-E1F698BB70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7E83A14-3C25-44C2-9626-C0AEEDEEF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CA7B68-BF4C-47C4-8AB6-06090AE83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2592-3634-480C-ACE8-AF77828EA417}" type="datetimeFigureOut">
              <a:rPr lang="es-ES" smtClean="0"/>
              <a:t>18/02/2022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D2FB8C-7807-462B-8B40-4ABFE1F95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EFDB17-CDE9-4BAF-92BC-7A15EEA2C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E542-FA04-42A7-892D-5DA5FD6681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170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BD0719-8313-4AFB-BF46-D28AE9D6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2A5700-9E11-4B81-8F09-EFF5C0527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15B68D-1D08-4618-B81E-BF3B1BE0F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C22FAA-3F73-43A9-987D-6F9DCC4E6F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12C243D-CB18-4E5F-A2DD-0A18AA652D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DB1CB4-1247-4A5B-A053-6663B84EA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2592-3634-480C-ACE8-AF77828EA417}" type="datetimeFigureOut">
              <a:rPr lang="es-ES" smtClean="0"/>
              <a:t>18/02/2022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66916DF-4C97-48A0-A845-8511A04E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0AA1111-DB4D-4109-B5DB-027B8D1EE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E542-FA04-42A7-892D-5DA5FD6681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455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F02C15-12EB-4F19-980A-162566260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0840439-90CB-4F8D-94C9-687B963C9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2592-3634-480C-ACE8-AF77828EA417}" type="datetimeFigureOut">
              <a:rPr lang="es-ES" smtClean="0"/>
              <a:t>18/02/2022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16110EA-3605-403D-9DBA-987229EA6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2230A04-92C4-46A3-B2FE-098EECC9B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E542-FA04-42A7-892D-5DA5FD6681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1094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3A4DBD3-3C42-4FF9-9B0F-A37DB857F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2592-3634-480C-ACE8-AF77828EA417}" type="datetimeFigureOut">
              <a:rPr lang="es-ES" smtClean="0"/>
              <a:t>18/02/2022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B0DB1C-BEBA-4F0B-A846-FAC85DDB2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A463C69-D7A3-40BC-A2F9-8F989A278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E542-FA04-42A7-892D-5DA5FD6681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905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9E350C-863F-43C1-811E-AD5E66778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11754D-03E3-44B2-9202-E50DCC2E7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9299F18-8C5F-44EF-800A-83777FCCB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C4098E-3CE5-4F43-BE17-409E1CBA9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2592-3634-480C-ACE8-AF77828EA417}" type="datetimeFigureOut">
              <a:rPr lang="es-ES" smtClean="0"/>
              <a:t>18/02/2022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0FD81F-1BE1-4937-B34E-EACA79BA2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18EDC8-3711-4C81-B9D8-EBAD6C7E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E542-FA04-42A7-892D-5DA5FD6681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424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56B481-5863-45CC-A343-C784CA48F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E695C6F-31CE-4CB8-8CFF-F2566BF30A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6D12BC-2B07-46DA-9C2F-48413F228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C3C330-A302-4B6E-BDA9-EE94E7E54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2592-3634-480C-ACE8-AF77828EA417}" type="datetimeFigureOut">
              <a:rPr lang="es-ES" smtClean="0"/>
              <a:t>18/02/2022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509839-2EB6-4C7B-85E5-E8E2726AF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484515-9D84-4EAE-9A72-D26F1270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E542-FA04-42A7-892D-5DA5FD6681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42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22C184-08B4-4F0F-ADF9-15D0BA45B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EC66A5-6477-4688-808F-6F731F554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A1EAF5-DC12-4C4C-B7D1-5D06AD350C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22592-3634-480C-ACE8-AF77828EA417}" type="datetimeFigureOut">
              <a:rPr lang="es-ES" smtClean="0"/>
              <a:t>18/02/2022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91E53E-FB6B-429A-A08E-66837DE18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98FD57-3661-4B1A-9BC5-0B2AAC3B0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9E542-FA04-42A7-892D-5DA5FD6681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845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emf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MATOCARATULA.jpg">
            <a:extLst>
              <a:ext uri="{FF2B5EF4-FFF2-40B4-BE49-F238E27FC236}">
                <a16:creationId xmlns:a16="http://schemas.microsoft.com/office/drawing/2014/main" id="{DBE3CA9A-022C-4545-A410-F45142B19F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065" t="2597" r="1175" b="2056"/>
          <a:stretch/>
        </p:blipFill>
        <p:spPr>
          <a:xfrm>
            <a:off x="218661" y="202095"/>
            <a:ext cx="11754678" cy="6453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2AF70A7-08C4-4177-B36D-C210A3AA83D2}"/>
              </a:ext>
            </a:extLst>
          </p:cNvPr>
          <p:cNvSpPr txBox="1"/>
          <p:nvPr/>
        </p:nvSpPr>
        <p:spPr>
          <a:xfrm>
            <a:off x="1557131" y="1844803"/>
            <a:ext cx="10058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rPr>
              <a:t>¨MODELACIÓN DEL BALANCE HÍDRICO Y PROPUESTA DE MANEJO DEL RECURSO AGUA EN LA SUBCUENCA DEL RÍO TOACHI, MEDIANTE LA HERRAMIENTA WEAP¨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742E99F-1599-4D50-8F6B-26645B9D5B9E}"/>
              </a:ext>
            </a:extLst>
          </p:cNvPr>
          <p:cNvSpPr txBox="1"/>
          <p:nvPr/>
        </p:nvSpPr>
        <p:spPr>
          <a:xfrm>
            <a:off x="1272209" y="1316770"/>
            <a:ext cx="10701130" cy="375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rPr>
              <a:t>Defensa del trabajo de titulación, previo a la obtención del título de Ingeniera Geógrafa y del Medio Ambiente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E81FAE-2AC8-4B60-AF31-A79863010789}"/>
              </a:ext>
            </a:extLst>
          </p:cNvPr>
          <p:cNvSpPr txBox="1"/>
          <p:nvPr/>
        </p:nvSpPr>
        <p:spPr>
          <a:xfrm>
            <a:off x="2941981" y="3594980"/>
            <a:ext cx="8415131" cy="199144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rPr>
              <a:t>DIRECTOR DE PROYECTO: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rPr>
              <a:t>Ing. Jácome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rPr>
              <a:t>Enriquez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rPr>
              <a:t>, Wilson Oswaldo,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rPr>
              <a:t>Ph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rPr>
              <a:t>. D.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rPr>
              <a:t>DOCENTE OPONENTE: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rPr>
              <a:t>Ing. Haro Robayo, Margarita Del Pilar,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rPr>
              <a:t>Mgs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nsSerif" panose="00000400000000000000" pitchFamily="2" charset="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nsSerif" panose="00000400000000000000" pitchFamily="2" charset="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nsSerif" panose="00000400000000000000" pitchFamily="2" charset="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rPr>
              <a:t>DIRECTOR DE CARRERA: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rPr>
              <a:t>Ing. Robayo Nieto, Alexander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rPr>
              <a:t>Msc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nsSerif" panose="00000400000000000000" pitchFamily="2" charset="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rPr>
              <a:t>SECRETARIA ACADÉMICA: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rPr>
              <a:t>Abg. Benavides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rPr>
              <a:t>Guzman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rPr>
              <a:t>, Michelle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40C3EA1-82F8-42EC-B7B8-6AE3983AC5C3}"/>
              </a:ext>
            </a:extLst>
          </p:cNvPr>
          <p:cNvSpPr txBox="1"/>
          <p:nvPr/>
        </p:nvSpPr>
        <p:spPr>
          <a:xfrm>
            <a:off x="3538331" y="3161420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rPr>
              <a:t>AUTORA: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rPr>
              <a:t> Gallardo Gordón, Gabriela Susana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956FA27-FBC9-4999-82D7-871F4677D240}"/>
              </a:ext>
            </a:extLst>
          </p:cNvPr>
          <p:cNvSpPr txBox="1"/>
          <p:nvPr/>
        </p:nvSpPr>
        <p:spPr>
          <a:xfrm>
            <a:off x="5280991" y="202095"/>
            <a:ext cx="6692348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rPr>
              <a:t>Departamento de Ciencias de la Tierra y de la Construcción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rPr>
              <a:t>Carrera de Ingeniería Geográfica y del Medio Ambiente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D350421-224E-4CF5-98FB-3E5826CD4E24}"/>
              </a:ext>
            </a:extLst>
          </p:cNvPr>
          <p:cNvSpPr txBox="1"/>
          <p:nvPr/>
        </p:nvSpPr>
        <p:spPr>
          <a:xfrm>
            <a:off x="3538331" y="526423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rPr>
              <a:t>Sangolquí, febrero 2022</a:t>
            </a:r>
          </a:p>
        </p:txBody>
      </p:sp>
    </p:spTree>
    <p:extLst>
      <p:ext uri="{BB962C8B-B14F-4D97-AF65-F5344CB8AC3E}">
        <p14:creationId xmlns:p14="http://schemas.microsoft.com/office/powerpoint/2010/main" val="2743923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E2B9A0-5504-4780-BC1A-418639487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E55D3A-148C-4C53-973A-9402936CE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Pastel Azul Claro Tono Verde Color Agua Fondo Textura Papel Foto de stock y  más banco de imágenes de Azul verdoso - iStock">
            <a:extLst>
              <a:ext uri="{FF2B5EF4-FFF2-40B4-BE49-F238E27FC236}">
                <a16:creationId xmlns:a16="http://schemas.microsoft.com/office/drawing/2014/main" id="{D969FF53-40EF-42F4-9317-B64FBE3AD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0CCDFF1-7589-498E-8A6A-D72992FA3BBD}"/>
              </a:ext>
            </a:extLst>
          </p:cNvPr>
          <p:cNvSpPr txBox="1"/>
          <p:nvPr/>
        </p:nvSpPr>
        <p:spPr>
          <a:xfrm>
            <a:off x="1717770" y="71403"/>
            <a:ext cx="900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SansSerif" panose="00000400000000000000" pitchFamily="2" charset="2"/>
              </a:rPr>
              <a:t>Metodología: generación de información climática en GEE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7290123-A931-445E-AD5B-CBBA1AB72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60" y="1053152"/>
            <a:ext cx="4376044" cy="155282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DBF176C-A807-477C-8829-EDC23BE513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60" y="3004669"/>
            <a:ext cx="4376044" cy="155282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46CD865-7A94-4D7A-BD96-8DB0301772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60" y="5015492"/>
            <a:ext cx="4376044" cy="150198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8A544F4-700D-4418-B658-B1517D19DC1C}"/>
              </a:ext>
            </a:extLst>
          </p:cNvPr>
          <p:cNvSpPr txBox="1"/>
          <p:nvPr/>
        </p:nvSpPr>
        <p:spPr>
          <a:xfrm>
            <a:off x="5065027" y="3615514"/>
            <a:ext cx="1286627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SansSerif" panose="00000400000000000000" pitchFamily="2" charset="2"/>
              </a:rPr>
              <a:t>Precipitación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DE50249-5BD9-49CC-B02D-047273539977}"/>
              </a:ext>
            </a:extLst>
          </p:cNvPr>
          <p:cNvSpPr txBox="1"/>
          <p:nvPr/>
        </p:nvSpPr>
        <p:spPr>
          <a:xfrm>
            <a:off x="6287351" y="608895"/>
            <a:ext cx="1205368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SansSerif" panose="00000400000000000000" pitchFamily="2" charset="2"/>
              </a:rPr>
              <a:t>Temperatura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D477C1F-04BA-43F9-AABA-616910124B5A}"/>
              </a:ext>
            </a:extLst>
          </p:cNvPr>
          <p:cNvSpPr txBox="1"/>
          <p:nvPr/>
        </p:nvSpPr>
        <p:spPr>
          <a:xfrm>
            <a:off x="5386450" y="5581146"/>
            <a:ext cx="2014546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SansSerif" panose="00000400000000000000" pitchFamily="2" charset="2"/>
              </a:rPr>
              <a:t>Fracción de nubosidad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32EADEC-45BC-4EF4-923A-5BC534206F7F}"/>
              </a:ext>
            </a:extLst>
          </p:cNvPr>
          <p:cNvSpPr txBox="1"/>
          <p:nvPr/>
        </p:nvSpPr>
        <p:spPr>
          <a:xfrm>
            <a:off x="9322449" y="609335"/>
            <a:ext cx="1865243" cy="308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SansSerif" panose="00000400000000000000" pitchFamily="2" charset="2"/>
              </a:rPr>
              <a:t> Velocidad del viento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FD14213-0441-44EF-91F7-DAA20D4579F1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721628" y="969077"/>
            <a:ext cx="3888127" cy="18390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3154FB4-D48A-4782-A68A-FD773479E920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8873762" y="980435"/>
            <a:ext cx="2744045" cy="18276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F583FFE-F020-4F14-A1D3-82B9ADE336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3660" y="2983501"/>
            <a:ext cx="4780204" cy="17066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1A0A285B-C409-4B68-AA00-7C922807D06B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7574802" y="4865522"/>
            <a:ext cx="2597919" cy="19453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52181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C4BA2-AB56-4FE3-9256-539245C98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053DD4-D358-4E78-A742-BFF0457FB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Pastel Azul Claro Tono Verde Color Agua Fondo Textura Papel Foto de stock y  más banco de imágenes de Azul verdoso - iStock">
            <a:extLst>
              <a:ext uri="{FF2B5EF4-FFF2-40B4-BE49-F238E27FC236}">
                <a16:creationId xmlns:a16="http://schemas.microsoft.com/office/drawing/2014/main" id="{2ADE8303-325C-47D3-8929-7DE288BB8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AC8F739-13DE-4EE1-B9A0-1DF0D30EAE9A}"/>
              </a:ext>
            </a:extLst>
          </p:cNvPr>
          <p:cNvSpPr txBox="1"/>
          <p:nvPr/>
        </p:nvSpPr>
        <p:spPr>
          <a:xfrm>
            <a:off x="4931229" y="0"/>
            <a:ext cx="5993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SansSerif" panose="00000400000000000000" pitchFamily="2" charset="2"/>
              </a:rPr>
              <a:t>Metodología: construcción del modelo</a:t>
            </a:r>
          </a:p>
        </p:txBody>
      </p:sp>
      <p:pic>
        <p:nvPicPr>
          <p:cNvPr id="6" name="Picture 2" descr="WEAP: Water Evaluation And Planning System">
            <a:extLst>
              <a:ext uri="{FF2B5EF4-FFF2-40B4-BE49-F238E27FC236}">
                <a16:creationId xmlns:a16="http://schemas.microsoft.com/office/drawing/2014/main" id="{F1C2085B-41D6-411A-B9CF-543C914FE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220" y="364"/>
            <a:ext cx="1376779" cy="68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F14B1F-12F2-4606-BC77-3F5C25B889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76" y="28539"/>
            <a:ext cx="5191125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3E637DF-76C0-452D-AD0F-D8DCE2FCBB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8270" y="1188598"/>
            <a:ext cx="6125678" cy="508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9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astel Azul Claro Tono Verde Color Agua Fondo Textura Papel Foto de stock y  más banco de imágenes de Azul verdoso - iStock">
            <a:extLst>
              <a:ext uri="{FF2B5EF4-FFF2-40B4-BE49-F238E27FC236}">
                <a16:creationId xmlns:a16="http://schemas.microsoft.com/office/drawing/2014/main" id="{22309761-D3AE-4E41-BAFC-992850368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F6AE5A2-C174-4357-8118-71F18C2835A2}"/>
              </a:ext>
            </a:extLst>
          </p:cNvPr>
          <p:cNvSpPr txBox="1"/>
          <p:nvPr/>
        </p:nvSpPr>
        <p:spPr>
          <a:xfrm>
            <a:off x="3393977" y="106018"/>
            <a:ext cx="5993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SansSerif" panose="00000400000000000000" pitchFamily="2" charset="2"/>
              </a:rPr>
              <a:t>Metodología: construcción del modelo</a:t>
            </a:r>
          </a:p>
        </p:txBody>
      </p:sp>
      <p:pic>
        <p:nvPicPr>
          <p:cNvPr id="6" name="Picture 2" descr="WEAP: Water Evaluation And Planning System">
            <a:extLst>
              <a:ext uri="{FF2B5EF4-FFF2-40B4-BE49-F238E27FC236}">
                <a16:creationId xmlns:a16="http://schemas.microsoft.com/office/drawing/2014/main" id="{04B70872-0731-4782-AD46-FA0031C96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357" y="34354"/>
            <a:ext cx="1965643" cy="98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888F6B2-1E46-41B7-BD86-2CBA3DC32526}"/>
              </a:ext>
            </a:extLst>
          </p:cNvPr>
          <p:cNvSpPr txBox="1"/>
          <p:nvPr/>
        </p:nvSpPr>
        <p:spPr>
          <a:xfrm>
            <a:off x="530087" y="821852"/>
            <a:ext cx="511395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SansSerif" panose="00000400000000000000" pitchFamily="2" charset="2"/>
              </a:rPr>
              <a:t>Método de modelación hidrológica: </a:t>
            </a:r>
            <a:r>
              <a:rPr lang="es-ES" sz="1600" dirty="0">
                <a:latin typeface="SansSerif" panose="00000400000000000000" pitchFamily="2" charset="2"/>
              </a:rPr>
              <a:t>Escurrimiento de lluvia- método de la humedad del suelo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71B8239-0E54-445A-9C70-34B65DD29DBA}"/>
              </a:ext>
            </a:extLst>
          </p:cNvPr>
          <p:cNvSpPr txBox="1"/>
          <p:nvPr/>
        </p:nvSpPr>
        <p:spPr>
          <a:xfrm>
            <a:off x="7527235" y="2839280"/>
            <a:ext cx="420537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SansSerif" panose="00000400000000000000" pitchFamily="2" charset="2"/>
              </a:rPr>
              <a:t>Información ingresada: </a:t>
            </a:r>
            <a:r>
              <a:rPr lang="es-ES" sz="1600" dirty="0">
                <a:latin typeface="SansSerif" panose="00000400000000000000" pitchFamily="2" charset="2"/>
              </a:rPr>
              <a:t>Clima, serie de caudales, demanda hídrica, área y distribución porcentual de cobertura de suelo, parámetros de uso de suelo. 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01D3837-9918-427A-867A-297F39F64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25" y="1873298"/>
            <a:ext cx="6421938" cy="451803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C89F2AA-7B54-48BF-B111-3997F4AE135C}"/>
              </a:ext>
            </a:extLst>
          </p:cNvPr>
          <p:cNvSpPr txBox="1"/>
          <p:nvPr/>
        </p:nvSpPr>
        <p:spPr>
          <a:xfrm>
            <a:off x="558435" y="1564982"/>
            <a:ext cx="58831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1" u="none" strike="noStrike" baseline="0" dirty="0">
                <a:solidFill>
                  <a:srgbClr val="000000"/>
                </a:solidFill>
                <a:latin typeface="SansSerif" panose="00000400000000000000" pitchFamily="2" charset="2"/>
              </a:rPr>
              <a:t>Figura 11. </a:t>
            </a:r>
            <a:r>
              <a:rPr lang="es-ES" sz="1200" i="1" dirty="0">
                <a:solidFill>
                  <a:srgbClr val="000000"/>
                </a:solidFill>
                <a:latin typeface="SansSerif" panose="00000400000000000000" pitchFamily="2" charset="2"/>
              </a:rPr>
              <a:t>Diagrama conceptual y ecuaciones del modelo de humedad del suelo</a:t>
            </a:r>
            <a:endParaRPr lang="es-ES" sz="1200" i="1" dirty="0">
              <a:latin typeface="SansSerif" panose="00000400000000000000" pitchFamily="2" charset="2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DF9C047-9054-4994-B03C-02E4949018A3}"/>
              </a:ext>
            </a:extLst>
          </p:cNvPr>
          <p:cNvSpPr txBox="1"/>
          <p:nvPr/>
        </p:nvSpPr>
        <p:spPr>
          <a:xfrm>
            <a:off x="-164232" y="6411993"/>
            <a:ext cx="76914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1" u="none" strike="noStrike" baseline="0" dirty="0">
                <a:solidFill>
                  <a:srgbClr val="000000"/>
                </a:solidFill>
                <a:latin typeface="SansSerif" panose="00000400000000000000" pitchFamily="2" charset="2"/>
              </a:rPr>
              <a:t>Nota: recuperado de (Centro de Cambio Global-Universidad Católica de Chile &amp; </a:t>
            </a:r>
            <a:r>
              <a:rPr lang="es-ES" sz="1200" b="0" i="1" u="none" strike="noStrike" baseline="0" dirty="0" err="1">
                <a:solidFill>
                  <a:srgbClr val="000000"/>
                </a:solidFill>
                <a:latin typeface="SansSerif" panose="00000400000000000000" pitchFamily="2" charset="2"/>
              </a:rPr>
              <a:t>Stockholm</a:t>
            </a:r>
            <a:r>
              <a:rPr lang="es-ES" sz="1200" b="0" i="1" u="none" strike="noStrike" baseline="0" dirty="0">
                <a:solidFill>
                  <a:srgbClr val="000000"/>
                </a:solidFill>
                <a:latin typeface="SansSerif" panose="00000400000000000000" pitchFamily="2" charset="2"/>
              </a:rPr>
              <a:t> </a:t>
            </a:r>
            <a:r>
              <a:rPr lang="es-ES" sz="1200" b="0" i="1" u="none" strike="noStrike" baseline="0" dirty="0" err="1">
                <a:solidFill>
                  <a:srgbClr val="000000"/>
                </a:solidFill>
                <a:latin typeface="SansSerif" panose="00000400000000000000" pitchFamily="2" charset="2"/>
              </a:rPr>
              <a:t>Environment</a:t>
            </a:r>
            <a:r>
              <a:rPr lang="es-ES" sz="1200" b="0" i="1" u="none" strike="noStrike" baseline="0" dirty="0">
                <a:solidFill>
                  <a:srgbClr val="000000"/>
                </a:solidFill>
                <a:latin typeface="SansSerif" panose="00000400000000000000" pitchFamily="2" charset="2"/>
              </a:rPr>
              <a:t> </a:t>
            </a:r>
            <a:r>
              <a:rPr lang="es-ES" sz="1200" b="0" i="1" u="none" strike="noStrike" baseline="0" dirty="0" err="1">
                <a:solidFill>
                  <a:srgbClr val="000000"/>
                </a:solidFill>
                <a:latin typeface="SansSerif" panose="00000400000000000000" pitchFamily="2" charset="2"/>
              </a:rPr>
              <a:t>Institute</a:t>
            </a:r>
            <a:r>
              <a:rPr lang="es-ES" sz="1200" b="0" i="1" u="none" strike="noStrike" baseline="0" dirty="0">
                <a:solidFill>
                  <a:srgbClr val="000000"/>
                </a:solidFill>
                <a:latin typeface="SansSerif" panose="00000400000000000000" pitchFamily="2" charset="2"/>
              </a:rPr>
              <a:t>, 2009). </a:t>
            </a:r>
            <a:endParaRPr lang="es-ES" sz="1200" i="1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83656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355756-833E-4B96-A1DE-439178AB7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FA22F1-F9E3-440B-8C73-83246363D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Pastel Azul Claro Tono Verde Color Agua Fondo Textura Papel Foto de stock y  más banco de imágenes de Azul verdoso - iStock">
            <a:extLst>
              <a:ext uri="{FF2B5EF4-FFF2-40B4-BE49-F238E27FC236}">
                <a16:creationId xmlns:a16="http://schemas.microsoft.com/office/drawing/2014/main" id="{61423076-4BD6-4976-AF4C-942A395C8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482B1D0-63FB-45F5-934A-1C7348B0DC44}"/>
              </a:ext>
            </a:extLst>
          </p:cNvPr>
          <p:cNvSpPr txBox="1"/>
          <p:nvPr/>
        </p:nvSpPr>
        <p:spPr>
          <a:xfrm>
            <a:off x="2621667" y="134292"/>
            <a:ext cx="7250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SansSerif" panose="00000400000000000000" pitchFamily="2" charset="2"/>
              </a:rPr>
              <a:t>Metodología: calibración del modelo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A2115D9-C653-4C81-BAA1-5B01D6F55B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202" b="7789"/>
          <a:stretch/>
        </p:blipFill>
        <p:spPr>
          <a:xfrm>
            <a:off x="470031" y="1690688"/>
            <a:ext cx="6298791" cy="30103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22EF5E8-E0D8-48EE-8886-12CF446E2BBB}"/>
              </a:ext>
            </a:extLst>
          </p:cNvPr>
          <p:cNvSpPr txBox="1"/>
          <p:nvPr/>
        </p:nvSpPr>
        <p:spPr>
          <a:xfrm>
            <a:off x="4660465" y="5240917"/>
            <a:ext cx="3582387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SansSerif" panose="00000400000000000000" pitchFamily="2" charset="2"/>
              </a:rPr>
              <a:t>Tres coberturas con mayor área en la subcuenca Toachi: </a:t>
            </a:r>
          </a:p>
          <a:p>
            <a:r>
              <a:rPr lang="es-ES" sz="1600" dirty="0">
                <a:latin typeface="SansSerif" panose="00000400000000000000" pitchFamily="2" charset="2"/>
              </a:rPr>
              <a:t>tierra agropecuaria, tierra arbustiva y herbácea, y tierra forestal.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B757301-0477-4F95-BEF5-3480FC546D6E}"/>
              </a:ext>
            </a:extLst>
          </p:cNvPr>
          <p:cNvSpPr txBox="1"/>
          <p:nvPr/>
        </p:nvSpPr>
        <p:spPr>
          <a:xfrm>
            <a:off x="1211327" y="1360722"/>
            <a:ext cx="48161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1" u="none" strike="noStrike" baseline="0" dirty="0">
                <a:solidFill>
                  <a:srgbClr val="000000"/>
                </a:solidFill>
                <a:latin typeface="SansSerif" panose="00000400000000000000" pitchFamily="2" charset="2"/>
              </a:rPr>
              <a:t>Figura 11. </a:t>
            </a:r>
            <a:r>
              <a:rPr lang="es-ES" sz="1200" i="1" dirty="0">
                <a:solidFill>
                  <a:srgbClr val="000000"/>
                </a:solidFill>
                <a:latin typeface="SansSerif" panose="00000400000000000000" pitchFamily="2" charset="2"/>
              </a:rPr>
              <a:t>WEAP </a:t>
            </a:r>
            <a:r>
              <a:rPr lang="es-ES" sz="1200" i="1" dirty="0" err="1">
                <a:solidFill>
                  <a:srgbClr val="000000"/>
                </a:solidFill>
                <a:latin typeface="SansSerif" panose="00000400000000000000" pitchFamily="2" charset="2"/>
              </a:rPr>
              <a:t>Calibration</a:t>
            </a:r>
            <a:r>
              <a:rPr lang="es-ES" sz="1200" i="1" dirty="0">
                <a:solidFill>
                  <a:srgbClr val="000000"/>
                </a:solidFill>
                <a:latin typeface="SansSerif" panose="00000400000000000000" pitchFamily="2" charset="2"/>
              </a:rPr>
              <a:t> and Ensemble </a:t>
            </a:r>
            <a:r>
              <a:rPr lang="es-ES" sz="1200" i="1" dirty="0" err="1">
                <a:solidFill>
                  <a:srgbClr val="000000"/>
                </a:solidFill>
                <a:latin typeface="SansSerif" panose="00000400000000000000" pitchFamily="2" charset="2"/>
              </a:rPr>
              <a:t>with</a:t>
            </a:r>
            <a:r>
              <a:rPr lang="es-ES" sz="1200" i="1" dirty="0">
                <a:solidFill>
                  <a:srgbClr val="000000"/>
                </a:solidFill>
                <a:latin typeface="SansSerif" panose="00000400000000000000" pitchFamily="2" charset="2"/>
              </a:rPr>
              <a:t> R Tool</a:t>
            </a:r>
            <a:endParaRPr lang="es-ES" sz="1200" i="1" dirty="0">
              <a:latin typeface="SansSerif" panose="00000400000000000000" pitchFamily="2" charset="2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AC41867-7BE9-48A5-9C0A-08B9D4F90E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2463" y="1690688"/>
            <a:ext cx="4114785" cy="30103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7FE432E-E1AC-48D5-9D18-A3999595620D}"/>
              </a:ext>
            </a:extLst>
          </p:cNvPr>
          <p:cNvSpPr txBox="1"/>
          <p:nvPr/>
        </p:nvSpPr>
        <p:spPr>
          <a:xfrm>
            <a:off x="6956703" y="1397431"/>
            <a:ext cx="48161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1" u="none" strike="noStrike" baseline="0" dirty="0">
                <a:solidFill>
                  <a:srgbClr val="000000"/>
                </a:solidFill>
                <a:latin typeface="SansSerif" panose="00000400000000000000" pitchFamily="2" charset="2"/>
              </a:rPr>
              <a:t>Figura 12. </a:t>
            </a:r>
            <a:r>
              <a:rPr lang="es-ES" sz="1200" i="1" dirty="0">
                <a:solidFill>
                  <a:srgbClr val="000000"/>
                </a:solidFill>
                <a:latin typeface="SansSerif" panose="00000400000000000000" pitchFamily="2" charset="2"/>
              </a:rPr>
              <a:t>Código de calibración en </a:t>
            </a:r>
            <a:r>
              <a:rPr lang="es-ES" sz="1200" i="1" dirty="0" err="1">
                <a:solidFill>
                  <a:srgbClr val="000000"/>
                </a:solidFill>
                <a:latin typeface="SansSerif" panose="00000400000000000000" pitchFamily="2" charset="2"/>
              </a:rPr>
              <a:t>RStudio</a:t>
            </a:r>
            <a:endParaRPr lang="es-ES" sz="1200" i="1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18085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F40CF9-9FA9-46B2-98BD-555E81D07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3A8995-A4A4-4E5F-8BA4-FF1AD445F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Pastel Azul Claro Tono Verde Color Agua Fondo Textura Papel Foto de stock y  más banco de imágenes de Azul verdoso - iStock">
            <a:extLst>
              <a:ext uri="{FF2B5EF4-FFF2-40B4-BE49-F238E27FC236}">
                <a16:creationId xmlns:a16="http://schemas.microsoft.com/office/drawing/2014/main" id="{9C1D294B-F2AB-4F81-8851-B2D804F68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489523BC-34E4-4BF2-BFDF-46DEC843B8FF}"/>
              </a:ext>
            </a:extLst>
          </p:cNvPr>
          <p:cNvGrpSpPr/>
          <p:nvPr/>
        </p:nvGrpSpPr>
        <p:grpSpPr>
          <a:xfrm>
            <a:off x="0" y="1214437"/>
            <a:ext cx="12192000" cy="4429125"/>
            <a:chOff x="0" y="1214438"/>
            <a:chExt cx="12192000" cy="4429125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E53957E6-3F11-4A9F-9254-FFC974D85D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14438"/>
              <a:ext cx="12192000" cy="4429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2206EF83-E80C-4741-800F-A5EC6F6B6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4140" y="3059653"/>
              <a:ext cx="325059" cy="465426"/>
            </a:xfrm>
            <a:prstGeom prst="rect">
              <a:avLst/>
            </a:prstGeom>
          </p:spPr>
        </p:pic>
      </p:grpSp>
      <p:sp>
        <p:nvSpPr>
          <p:cNvPr id="8" name="Elipse 7">
            <a:extLst>
              <a:ext uri="{FF2B5EF4-FFF2-40B4-BE49-F238E27FC236}">
                <a16:creationId xmlns:a16="http://schemas.microsoft.com/office/drawing/2014/main" id="{56C8E788-B652-401E-B3B8-D4A215731132}"/>
              </a:ext>
            </a:extLst>
          </p:cNvPr>
          <p:cNvSpPr/>
          <p:nvPr/>
        </p:nvSpPr>
        <p:spPr>
          <a:xfrm>
            <a:off x="4346713" y="1762539"/>
            <a:ext cx="583096" cy="3180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74FA643-9BD4-4FD4-AA7D-F3E08AD7FBA9}"/>
              </a:ext>
            </a:extLst>
          </p:cNvPr>
          <p:cNvSpPr/>
          <p:nvPr/>
        </p:nvSpPr>
        <p:spPr>
          <a:xfrm>
            <a:off x="7613375" y="4326835"/>
            <a:ext cx="483703" cy="28492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5846F2B-83D0-4A36-BEBC-004CB704DF2D}"/>
              </a:ext>
            </a:extLst>
          </p:cNvPr>
          <p:cNvSpPr txBox="1"/>
          <p:nvPr/>
        </p:nvSpPr>
        <p:spPr>
          <a:xfrm>
            <a:off x="4267200" y="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SansSerif" panose="00000400000000000000" pitchFamily="2" charset="2"/>
              </a:rPr>
              <a:t>Resultados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67C663C-C547-4EE7-A04F-2E817AC2C993}"/>
              </a:ext>
            </a:extLst>
          </p:cNvPr>
          <p:cNvSpPr txBox="1"/>
          <p:nvPr/>
        </p:nvSpPr>
        <p:spPr>
          <a:xfrm>
            <a:off x="583096" y="865587"/>
            <a:ext cx="40551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1" u="none" strike="noStrike" baseline="0" dirty="0">
                <a:solidFill>
                  <a:srgbClr val="000000"/>
                </a:solidFill>
                <a:latin typeface="SansSerif" panose="00000400000000000000" pitchFamily="2" charset="2"/>
              </a:rPr>
              <a:t>Figura 13. </a:t>
            </a:r>
            <a:r>
              <a:rPr lang="es-ES" sz="1200" i="1" dirty="0">
                <a:solidFill>
                  <a:srgbClr val="000000"/>
                </a:solidFill>
                <a:latin typeface="SansSerif" panose="00000400000000000000" pitchFamily="2" charset="2"/>
              </a:rPr>
              <a:t>Oferta de agua anual en la subcuenca Toachi</a:t>
            </a:r>
            <a:endParaRPr lang="es-ES" sz="1200" i="1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54155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05C5D6-1236-44AE-BF2A-5128A718E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E97D1D-7B37-4A24-A3B4-6CA31916A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Pastel Azul Claro Tono Verde Color Agua Fondo Textura Papel Foto de stock y  más banco de imágenes de Azul verdoso - iStock">
            <a:extLst>
              <a:ext uri="{FF2B5EF4-FFF2-40B4-BE49-F238E27FC236}">
                <a16:creationId xmlns:a16="http://schemas.microsoft.com/office/drawing/2014/main" id="{DAEA64EF-8AB6-46EB-9A5F-94D365668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5E455837-DAEB-4501-9D05-BD92D25089DF}"/>
              </a:ext>
            </a:extLst>
          </p:cNvPr>
          <p:cNvGrpSpPr/>
          <p:nvPr/>
        </p:nvGrpSpPr>
        <p:grpSpPr>
          <a:xfrm>
            <a:off x="0" y="979488"/>
            <a:ext cx="12192000" cy="4899025"/>
            <a:chOff x="0" y="979488"/>
            <a:chExt cx="12192000" cy="4899025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1851D672-D49F-4DA6-9E99-8C7B2738E6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79488"/>
              <a:ext cx="12192000" cy="4899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EAE25D82-11EC-4BE6-8798-DFF91860A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3897" y="3196287"/>
              <a:ext cx="325059" cy="465426"/>
            </a:xfrm>
            <a:prstGeom prst="rect">
              <a:avLst/>
            </a:prstGeom>
          </p:spPr>
        </p:pic>
      </p:grp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2807FE30-9C0A-4547-8C8E-C30760769137}"/>
              </a:ext>
            </a:extLst>
          </p:cNvPr>
          <p:cNvSpPr/>
          <p:nvPr/>
        </p:nvSpPr>
        <p:spPr>
          <a:xfrm rot="18745312">
            <a:off x="10616216" y="1349400"/>
            <a:ext cx="151685" cy="130417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C48E87A-045A-4525-979E-A84B408C84C4}"/>
              </a:ext>
            </a:extLst>
          </p:cNvPr>
          <p:cNvSpPr txBox="1"/>
          <p:nvPr/>
        </p:nvSpPr>
        <p:spPr>
          <a:xfrm>
            <a:off x="4267200" y="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SansSerif" panose="00000400000000000000" pitchFamily="2" charset="2"/>
              </a:rPr>
              <a:t>Resultados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AB9AD8C-E169-4DDB-A2AC-C76AD66A36A1}"/>
              </a:ext>
            </a:extLst>
          </p:cNvPr>
          <p:cNvSpPr txBox="1"/>
          <p:nvPr/>
        </p:nvSpPr>
        <p:spPr>
          <a:xfrm>
            <a:off x="10618130" y="1481102"/>
            <a:ext cx="1212924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SansSerif" panose="00000400000000000000" pitchFamily="2" charset="2"/>
              </a:rPr>
              <a:t>28,78%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D2A8FED-081F-4B3E-8A76-DF114C29202D}"/>
              </a:ext>
            </a:extLst>
          </p:cNvPr>
          <p:cNvSpPr txBox="1"/>
          <p:nvPr/>
        </p:nvSpPr>
        <p:spPr>
          <a:xfrm>
            <a:off x="498956" y="625398"/>
            <a:ext cx="45368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1" u="none" strike="noStrike" baseline="0" dirty="0">
                <a:solidFill>
                  <a:srgbClr val="000000"/>
                </a:solidFill>
                <a:latin typeface="SansSerif" panose="00000400000000000000" pitchFamily="2" charset="2"/>
              </a:rPr>
              <a:t>Figura 14. </a:t>
            </a:r>
            <a:r>
              <a:rPr lang="es-ES" sz="1200" i="1" dirty="0">
                <a:solidFill>
                  <a:srgbClr val="000000"/>
                </a:solidFill>
                <a:latin typeface="SansSerif" panose="00000400000000000000" pitchFamily="2" charset="2"/>
              </a:rPr>
              <a:t>Oferta de agua por década en la subcuenca Toachi</a:t>
            </a:r>
            <a:endParaRPr lang="es-ES" sz="1200" i="1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69640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A3271D-EA38-474A-A23C-34162C81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6047F8-969A-45B9-B25D-F1F1C0BE4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Pastel Azul Claro Tono Verde Color Agua Fondo Textura Papel Foto de stock y  más banco de imágenes de Azul verdoso - iStock">
            <a:extLst>
              <a:ext uri="{FF2B5EF4-FFF2-40B4-BE49-F238E27FC236}">
                <a16:creationId xmlns:a16="http://schemas.microsoft.com/office/drawing/2014/main" id="{4F118F97-0FB8-44DF-946F-7ABE3BEE8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40EAB18-AFAD-4A8F-8551-8725F6F54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37" y="2105853"/>
            <a:ext cx="11030726" cy="2646294"/>
          </a:xfrm>
          <a:prstGeom prst="rect">
            <a:avLst/>
          </a:prstGeom>
        </p:spPr>
      </p:pic>
      <p:sp>
        <p:nvSpPr>
          <p:cNvPr id="6" name="Flecha: curvada hacia la izquierda 5">
            <a:extLst>
              <a:ext uri="{FF2B5EF4-FFF2-40B4-BE49-F238E27FC236}">
                <a16:creationId xmlns:a16="http://schemas.microsoft.com/office/drawing/2014/main" id="{6183449F-9F41-4F32-A4CA-38D2E038B8DE}"/>
              </a:ext>
            </a:extLst>
          </p:cNvPr>
          <p:cNvSpPr/>
          <p:nvPr/>
        </p:nvSpPr>
        <p:spPr>
          <a:xfrm>
            <a:off x="9846365" y="3428999"/>
            <a:ext cx="768626" cy="917713"/>
          </a:xfrm>
          <a:prstGeom prst="curvedLeftArrow">
            <a:avLst>
              <a:gd name="adj1" fmla="val 6283"/>
              <a:gd name="adj2" fmla="val 50000"/>
              <a:gd name="adj3" fmla="val 1388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1E3308F-7278-4FEE-9132-1A054747F5B4}"/>
              </a:ext>
            </a:extLst>
          </p:cNvPr>
          <p:cNvSpPr txBox="1"/>
          <p:nvPr/>
        </p:nvSpPr>
        <p:spPr>
          <a:xfrm>
            <a:off x="4267200" y="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SansSerif" panose="00000400000000000000" pitchFamily="2" charset="2"/>
              </a:rPr>
              <a:t>Resultados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0153668-4AA3-45E8-A380-1FF42B366880}"/>
              </a:ext>
            </a:extLst>
          </p:cNvPr>
          <p:cNvSpPr txBox="1"/>
          <p:nvPr/>
        </p:nvSpPr>
        <p:spPr>
          <a:xfrm>
            <a:off x="10896625" y="3718578"/>
            <a:ext cx="1212924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SansSerif" panose="00000400000000000000" pitchFamily="2" charset="2"/>
              </a:rPr>
              <a:t>46,9%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58DED27-9197-4EBB-BE73-C18E2BC77A87}"/>
              </a:ext>
            </a:extLst>
          </p:cNvPr>
          <p:cNvSpPr txBox="1"/>
          <p:nvPr/>
        </p:nvSpPr>
        <p:spPr>
          <a:xfrm>
            <a:off x="-1" y="1754207"/>
            <a:ext cx="69441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1" u="none" strike="noStrike" baseline="0" dirty="0">
                <a:solidFill>
                  <a:srgbClr val="000000"/>
                </a:solidFill>
                <a:latin typeface="SansSerif" panose="00000400000000000000" pitchFamily="2" charset="2"/>
              </a:rPr>
              <a:t>Tabla 2. Oferta de agua decadal por época en la subcuenca Toachi (1990-2013)</a:t>
            </a:r>
            <a:endParaRPr lang="es-ES" sz="1200" i="1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42383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3B28AB-10F0-4925-BBEA-F24D33E54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B86EFE-9BFF-402C-A661-6136112E8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Pastel Azul Claro Tono Verde Color Agua Fondo Textura Papel Foto de stock y  más banco de imágenes de Azul verdoso - iStock">
            <a:extLst>
              <a:ext uri="{FF2B5EF4-FFF2-40B4-BE49-F238E27FC236}">
                <a16:creationId xmlns:a16="http://schemas.microsoft.com/office/drawing/2014/main" id="{16F08B57-A6D2-4FDE-B14F-73FDEBA78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22C787E-C658-42D0-8A48-911D06B20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278" y="1560066"/>
            <a:ext cx="11847443" cy="373786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2A887D7-A6B1-4F4B-9769-735FB57B8F0D}"/>
              </a:ext>
            </a:extLst>
          </p:cNvPr>
          <p:cNvSpPr txBox="1"/>
          <p:nvPr/>
        </p:nvSpPr>
        <p:spPr>
          <a:xfrm>
            <a:off x="4267200" y="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SansSerif" panose="00000400000000000000" pitchFamily="2" charset="2"/>
              </a:rPr>
              <a:t>Resultados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30E387-73CC-45A3-B48F-57E29275E62D}"/>
              </a:ext>
            </a:extLst>
          </p:cNvPr>
          <p:cNvSpPr txBox="1"/>
          <p:nvPr/>
        </p:nvSpPr>
        <p:spPr>
          <a:xfrm>
            <a:off x="538712" y="1239004"/>
            <a:ext cx="45368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1" u="none" strike="noStrike" baseline="0" dirty="0">
                <a:solidFill>
                  <a:srgbClr val="000000"/>
                </a:solidFill>
                <a:latin typeface="SansSerif" panose="00000400000000000000" pitchFamily="2" charset="2"/>
              </a:rPr>
              <a:t>Figura 15. </a:t>
            </a:r>
            <a:r>
              <a:rPr lang="es-ES" sz="1200" i="1" dirty="0">
                <a:solidFill>
                  <a:srgbClr val="000000"/>
                </a:solidFill>
                <a:latin typeface="SansSerif" panose="00000400000000000000" pitchFamily="2" charset="2"/>
              </a:rPr>
              <a:t>Oferta vs demanda hídrica en la subcuenca Toachi</a:t>
            </a:r>
            <a:endParaRPr lang="es-ES" sz="1200" i="1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76196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6C3614-797C-42B1-A817-E7205D8F9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C4EA94-28B4-41A6-9E79-5D37078D1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Pastel Azul Claro Tono Verde Color Agua Fondo Textura Papel Foto de stock y  más banco de imágenes de Azul verdoso - iStock">
            <a:extLst>
              <a:ext uri="{FF2B5EF4-FFF2-40B4-BE49-F238E27FC236}">
                <a16:creationId xmlns:a16="http://schemas.microsoft.com/office/drawing/2014/main" id="{7780BE80-169F-4FDD-A418-127C85B4E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31B7E80F-B383-4761-BA14-5985CD4A7810}"/>
              </a:ext>
            </a:extLst>
          </p:cNvPr>
          <p:cNvGrpSpPr/>
          <p:nvPr/>
        </p:nvGrpSpPr>
        <p:grpSpPr>
          <a:xfrm>
            <a:off x="78233" y="1296193"/>
            <a:ext cx="12035534" cy="4265613"/>
            <a:chOff x="0" y="1295400"/>
            <a:chExt cx="12035534" cy="4265613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D5CC577-A98A-4C40-AF71-05CEDD35DF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83"/>
            <a:stretch/>
          </p:blipFill>
          <p:spPr bwMode="auto">
            <a:xfrm>
              <a:off x="0" y="1295400"/>
              <a:ext cx="12035534" cy="4265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20DECBAD-6E37-4AE6-999F-85D4E99249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6982"/>
            <a:stretch/>
          </p:blipFill>
          <p:spPr>
            <a:xfrm rot="16200000">
              <a:off x="98724" y="3485949"/>
              <a:ext cx="383097" cy="26761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</p:pic>
      </p:grpSp>
      <p:sp>
        <p:nvSpPr>
          <p:cNvPr id="8" name="Elipse 7">
            <a:extLst>
              <a:ext uri="{FF2B5EF4-FFF2-40B4-BE49-F238E27FC236}">
                <a16:creationId xmlns:a16="http://schemas.microsoft.com/office/drawing/2014/main" id="{269839DB-A725-495B-A137-36427ACE880E}"/>
              </a:ext>
            </a:extLst>
          </p:cNvPr>
          <p:cNvSpPr/>
          <p:nvPr/>
        </p:nvSpPr>
        <p:spPr>
          <a:xfrm>
            <a:off x="1769165" y="5168348"/>
            <a:ext cx="689113" cy="2517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AB0AE31B-96B0-4F51-A694-13F7C694D942}"/>
              </a:ext>
            </a:extLst>
          </p:cNvPr>
          <p:cNvSpPr/>
          <p:nvPr/>
        </p:nvSpPr>
        <p:spPr>
          <a:xfrm>
            <a:off x="7195930" y="5168347"/>
            <a:ext cx="689113" cy="2517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C519676-D1D9-45F5-B293-EAA8D87E6B33}"/>
              </a:ext>
            </a:extLst>
          </p:cNvPr>
          <p:cNvSpPr txBox="1"/>
          <p:nvPr/>
        </p:nvSpPr>
        <p:spPr>
          <a:xfrm>
            <a:off x="4267200" y="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SansSerif" panose="00000400000000000000" pitchFamily="2" charset="2"/>
              </a:rPr>
              <a:t>Resultados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47871-5C84-471C-AD28-66500FED1C79}"/>
              </a:ext>
            </a:extLst>
          </p:cNvPr>
          <p:cNvSpPr txBox="1"/>
          <p:nvPr/>
        </p:nvSpPr>
        <p:spPr>
          <a:xfrm>
            <a:off x="502312" y="984762"/>
            <a:ext cx="51563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1" u="none" strike="noStrike" baseline="0" dirty="0">
                <a:solidFill>
                  <a:srgbClr val="000000"/>
                </a:solidFill>
                <a:latin typeface="SansSerif" panose="00000400000000000000" pitchFamily="2" charset="2"/>
              </a:rPr>
              <a:t>Figura 16. </a:t>
            </a:r>
            <a:r>
              <a:rPr lang="es-ES" sz="1200" i="1" dirty="0">
                <a:solidFill>
                  <a:srgbClr val="000000"/>
                </a:solidFill>
                <a:latin typeface="SansSerif" panose="00000400000000000000" pitchFamily="2" charset="2"/>
              </a:rPr>
              <a:t>Demanda hídrica mensual por usos en la subcuenca Toachi</a:t>
            </a:r>
            <a:endParaRPr lang="es-ES" sz="1200" i="1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22348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59B5DF-3D2F-4CBF-B71D-9B4A56AC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DEF67E-7691-4722-927D-0D818EE85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Pastel Azul Claro Tono Verde Color Agua Fondo Textura Papel Foto de stock y  más banco de imágenes de Azul verdoso - iStock">
            <a:extLst>
              <a:ext uri="{FF2B5EF4-FFF2-40B4-BE49-F238E27FC236}">
                <a16:creationId xmlns:a16="http://schemas.microsoft.com/office/drawing/2014/main" id="{F51ABD09-8D2D-4E3F-BF31-1E0DA4575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D7C47A51-104D-44C9-843A-722079D32EF4}"/>
              </a:ext>
            </a:extLst>
          </p:cNvPr>
          <p:cNvGrpSpPr/>
          <p:nvPr/>
        </p:nvGrpSpPr>
        <p:grpSpPr>
          <a:xfrm>
            <a:off x="990256" y="681037"/>
            <a:ext cx="10211488" cy="6069509"/>
            <a:chOff x="708303" y="165645"/>
            <a:chExt cx="10556046" cy="6526709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59FAD847-848B-4CE7-A594-3AF627FC01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03" y="165645"/>
              <a:ext cx="10556046" cy="6526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72F163B-A568-4531-BC7F-3AAFFD07B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2036" y="3428999"/>
              <a:ext cx="325059" cy="465426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06263EB6-D2CF-4E20-A9EE-6A3E0C0220F4}"/>
              </a:ext>
            </a:extLst>
          </p:cNvPr>
          <p:cNvSpPr txBox="1"/>
          <p:nvPr/>
        </p:nvSpPr>
        <p:spPr>
          <a:xfrm>
            <a:off x="4267200" y="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SansSerif" panose="00000400000000000000" pitchFamily="2" charset="2"/>
              </a:rPr>
              <a:t>Resultados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AEF2E75-2871-462A-8F48-6F84CFB7DE72}"/>
              </a:ext>
            </a:extLst>
          </p:cNvPr>
          <p:cNvSpPr txBox="1"/>
          <p:nvPr/>
        </p:nvSpPr>
        <p:spPr>
          <a:xfrm>
            <a:off x="117999" y="359975"/>
            <a:ext cx="51563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1" u="none" strike="noStrike" baseline="0" dirty="0">
                <a:solidFill>
                  <a:srgbClr val="000000"/>
                </a:solidFill>
                <a:latin typeface="SansSerif" panose="00000400000000000000" pitchFamily="2" charset="2"/>
              </a:rPr>
              <a:t>Figura 17. </a:t>
            </a:r>
            <a:r>
              <a:rPr lang="es-ES" sz="1200" i="1" dirty="0">
                <a:solidFill>
                  <a:srgbClr val="000000"/>
                </a:solidFill>
                <a:latin typeface="SansSerif" panose="00000400000000000000" pitchFamily="2" charset="2"/>
              </a:rPr>
              <a:t>Balance hídrico mensual en la subcuenca Toachi (1990-2013)</a:t>
            </a:r>
            <a:endParaRPr lang="es-ES" sz="1200" i="1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14224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astel Azul Claro Tono Verde Color Agua Fondo Textura Papel Foto de stock y  más banco de imágenes de Azul verdoso - iStock">
            <a:extLst>
              <a:ext uri="{FF2B5EF4-FFF2-40B4-BE49-F238E27FC236}">
                <a16:creationId xmlns:a16="http://schemas.microsoft.com/office/drawing/2014/main" id="{627E46FB-41B5-4D8B-80FF-919B9076E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6FAF5C0-AF89-4F61-87EB-038E52E691DF}"/>
              </a:ext>
            </a:extLst>
          </p:cNvPr>
          <p:cNvSpPr txBox="1"/>
          <p:nvPr/>
        </p:nvSpPr>
        <p:spPr>
          <a:xfrm>
            <a:off x="2740070" y="51399"/>
            <a:ext cx="660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SansSerif" panose="00000400000000000000" pitchFamily="2" charset="2"/>
              </a:rPr>
              <a:t>Introducción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18FD9F8-CB6E-44D2-82AF-EC04A98DF397}"/>
              </a:ext>
            </a:extLst>
          </p:cNvPr>
          <p:cNvSpPr txBox="1"/>
          <p:nvPr/>
        </p:nvSpPr>
        <p:spPr>
          <a:xfrm>
            <a:off x="622745" y="856735"/>
            <a:ext cx="55938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>
                <a:latin typeface="SansSerif" panose="00000400000000000000" pitchFamily="2" charset="2"/>
              </a:rPr>
              <a:t>Percepción de la población</a:t>
            </a:r>
            <a:r>
              <a:rPr lang="es-ES" dirty="0">
                <a:latin typeface="SansSerif" panose="00000400000000000000" pitchFamily="2" charset="2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SansSerif" panose="00000400000000000000" pitchFamily="2" charset="2"/>
              </a:rPr>
              <a:t>Disminución de caudales </a:t>
            </a:r>
            <a:r>
              <a:rPr lang="es-ES" sz="1800" dirty="0"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entre el 30% y 50% en los últimos 10 años. </a:t>
            </a:r>
            <a:endParaRPr lang="es-ES" dirty="0">
              <a:latin typeface="SansSerif" panose="000004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SansSerif" panose="00000400000000000000" pitchFamily="2" charset="2"/>
              </a:rPr>
              <a:t>Desaparición de fuentes hídricas. </a:t>
            </a:r>
          </a:p>
          <a:p>
            <a:r>
              <a:rPr lang="es-ES" dirty="0">
                <a:latin typeface="SansSerif" panose="00000400000000000000" pitchFamily="2" charset="2"/>
              </a:rPr>
              <a:t>(GAD Cotopaxi, 2015). </a:t>
            </a:r>
          </a:p>
          <a:p>
            <a:endParaRPr lang="es-ES" dirty="0">
              <a:latin typeface="SansSerif" panose="00000400000000000000" pitchFamily="2" charset="2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7F77AB9-C948-48DC-A6D7-FD2A1B324DA1}"/>
              </a:ext>
            </a:extLst>
          </p:cNvPr>
          <p:cNvSpPr txBox="1"/>
          <p:nvPr/>
        </p:nvSpPr>
        <p:spPr>
          <a:xfrm>
            <a:off x="-12005" y="521804"/>
            <a:ext cx="5593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SansSerif" panose="00000400000000000000" pitchFamily="2" charset="2"/>
              </a:rPr>
              <a:t>Problema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AF3E023-4BC6-44C0-8400-EB33A9450EF4}"/>
              </a:ext>
            </a:extLst>
          </p:cNvPr>
          <p:cNvSpPr txBox="1"/>
          <p:nvPr/>
        </p:nvSpPr>
        <p:spPr>
          <a:xfrm>
            <a:off x="622745" y="2407388"/>
            <a:ext cx="59244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>
                <a:latin typeface="SansSerif" panose="00000400000000000000" pitchFamily="2" charset="2"/>
              </a:rPr>
              <a:t>Cantón Sigchos</a:t>
            </a:r>
            <a:r>
              <a:rPr lang="es-ES" dirty="0">
                <a:latin typeface="SansSerif" panose="00000400000000000000" pitchFamily="2" charset="2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SansSerif" panose="00000400000000000000" pitchFamily="2" charset="2"/>
              </a:rPr>
              <a:t>Falta de recursos hídricos para consumo humano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SansSerif" panose="00000400000000000000" pitchFamily="2" charset="2"/>
              </a:rPr>
              <a:t>Caudal adjudicado:279 </a:t>
            </a:r>
            <a:r>
              <a:rPr lang="es-ES" dirty="0" err="1">
                <a:latin typeface="SansSerif" panose="00000400000000000000" pitchFamily="2" charset="2"/>
              </a:rPr>
              <a:t>lts</a:t>
            </a:r>
            <a:r>
              <a:rPr lang="es-ES" dirty="0">
                <a:latin typeface="SansSerif" panose="00000400000000000000" pitchFamily="2" charset="2"/>
              </a:rPr>
              <a:t>/día por habitante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SansSerif" panose="00000400000000000000" pitchFamily="2" charset="2"/>
              </a:rPr>
              <a:t>Diagnóstico: 83 </a:t>
            </a:r>
            <a:r>
              <a:rPr lang="es-ES" dirty="0" err="1">
                <a:latin typeface="SansSerif" panose="00000400000000000000" pitchFamily="2" charset="2"/>
              </a:rPr>
              <a:t>lts</a:t>
            </a:r>
            <a:r>
              <a:rPr lang="es-ES" dirty="0">
                <a:latin typeface="SansSerif" panose="00000400000000000000" pitchFamily="2" charset="2"/>
              </a:rPr>
              <a:t>/día por habitante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SansSerif" panose="00000400000000000000" pitchFamily="2" charset="2"/>
              </a:rPr>
              <a:t>Disminución de 70% de caudal </a:t>
            </a:r>
            <a:r>
              <a:rPr lang="es-ES" sz="1800" dirty="0"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en los últimos 10 años, en p</a:t>
            </a:r>
            <a:r>
              <a:rPr lang="es-ES" dirty="0"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arroquias de </a:t>
            </a:r>
            <a:r>
              <a:rPr lang="es-ES" dirty="0" err="1"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Chugchilán</a:t>
            </a:r>
            <a:r>
              <a:rPr lang="es-ES" dirty="0"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dirty="0" err="1"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Isinliví</a:t>
            </a:r>
            <a:r>
              <a:rPr lang="es-ES" dirty="0"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 y Sigchos.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SansSerif" panose="00000400000000000000" pitchFamily="2" charset="2"/>
                <a:cs typeface="Times New Roman" panose="02020603050405020304" pitchFamily="18" charset="0"/>
              </a:rPr>
              <a:t>Diminución de 27% de caudal en época de verano.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El 66% de la subcuenca del río Toachi está dentro del cantón Sigchos. </a:t>
            </a:r>
            <a:endParaRPr lang="es-ES" dirty="0">
              <a:latin typeface="SansSerif" panose="00000400000000000000" pitchFamily="2" charset="2"/>
              <a:cs typeface="Times New Roman" panose="02020603050405020304" pitchFamily="18" charset="0"/>
            </a:endParaRPr>
          </a:p>
          <a:p>
            <a:r>
              <a:rPr lang="es-ES" dirty="0">
                <a:latin typeface="SansSerif" panose="00000400000000000000" pitchFamily="2" charset="2"/>
              </a:rPr>
              <a:t>(GAD Sigchos, 2012).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SansSerif" panose="00000400000000000000" pitchFamily="2" charset="2"/>
              </a:rPr>
              <a:t>48.740 ha indican un valor ¨medio alto¨ a déficit hídrico.  Se agrava en época seca. </a:t>
            </a:r>
          </a:p>
          <a:p>
            <a:r>
              <a:rPr lang="es-ES" dirty="0">
                <a:latin typeface="SansSerif" panose="00000400000000000000" pitchFamily="2" charset="2"/>
              </a:rPr>
              <a:t>(GAD Sigchos, 2015). </a:t>
            </a:r>
          </a:p>
          <a:p>
            <a:endParaRPr lang="es-ES" dirty="0">
              <a:latin typeface="SansSerif" panose="00000400000000000000" pitchFamily="2" charset="2"/>
            </a:endParaRPr>
          </a:p>
          <a:p>
            <a:endParaRPr lang="es-ES" dirty="0">
              <a:latin typeface="SansSerif" panose="00000400000000000000" pitchFamily="2" charset="2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B6CFA40-D764-4C3D-B7EE-1159A40094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t="9948" r="7549" b="8819"/>
          <a:stretch/>
        </p:blipFill>
        <p:spPr bwMode="auto">
          <a:xfrm>
            <a:off x="6547164" y="1757070"/>
            <a:ext cx="5593812" cy="37615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C4FB02C-C834-44F6-AE08-A7821D90482F}"/>
              </a:ext>
            </a:extLst>
          </p:cNvPr>
          <p:cNvSpPr txBox="1"/>
          <p:nvPr/>
        </p:nvSpPr>
        <p:spPr>
          <a:xfrm>
            <a:off x="8137532" y="1426121"/>
            <a:ext cx="34317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0" i="1" u="none" strike="noStrike" baseline="0" dirty="0">
                <a:solidFill>
                  <a:srgbClr val="000000"/>
                </a:solidFill>
                <a:latin typeface="SansSerif" panose="00000400000000000000" pitchFamily="2" charset="2"/>
              </a:rPr>
              <a:t>Figura 1. Cantones del área de influencia </a:t>
            </a:r>
            <a:endParaRPr lang="es-ES" sz="1200" i="1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4841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0CE2A-0348-4941-A996-5F37413D4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EC6256-F3E9-401F-A229-2D632F378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Pastel Azul Claro Tono Verde Color Agua Fondo Textura Papel Foto de stock y  más banco de imágenes de Azul verdoso - iStock">
            <a:extLst>
              <a:ext uri="{FF2B5EF4-FFF2-40B4-BE49-F238E27FC236}">
                <a16:creationId xmlns:a16="http://schemas.microsoft.com/office/drawing/2014/main" id="{824B4C7E-8B29-43C5-88A6-36C7DAAE4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04EBB51-2B20-4907-8CBA-E78AF452E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5685"/>
            <a:ext cx="10515601" cy="416439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23CCE68-8256-41CD-9ED9-1D17E0ABD7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7248" y="4924944"/>
            <a:ext cx="3975652" cy="193305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81949DF-441F-4435-8AB5-99EA12034248}"/>
              </a:ext>
            </a:extLst>
          </p:cNvPr>
          <p:cNvSpPr txBox="1"/>
          <p:nvPr/>
        </p:nvSpPr>
        <p:spPr>
          <a:xfrm>
            <a:off x="1600200" y="5122687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SansSerif" panose="00000400000000000000" pitchFamily="2" charset="2"/>
              </a:rPr>
              <a:t>Resultados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ADEA04A-FCBF-4545-97CE-633FF109EA0E}"/>
              </a:ext>
            </a:extLst>
          </p:cNvPr>
          <p:cNvSpPr txBox="1"/>
          <p:nvPr/>
        </p:nvSpPr>
        <p:spPr>
          <a:xfrm>
            <a:off x="0" y="60796"/>
            <a:ext cx="5791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1" u="none" strike="noStrike" baseline="0" dirty="0">
                <a:solidFill>
                  <a:srgbClr val="000000"/>
                </a:solidFill>
                <a:latin typeface="SansSerif" panose="00000400000000000000" pitchFamily="2" charset="2"/>
              </a:rPr>
              <a:t>Figura 18. </a:t>
            </a:r>
            <a:r>
              <a:rPr lang="es-ES" sz="1200" i="1" dirty="0">
                <a:solidFill>
                  <a:srgbClr val="000000"/>
                </a:solidFill>
                <a:latin typeface="SansSerif" panose="00000400000000000000" pitchFamily="2" charset="2"/>
              </a:rPr>
              <a:t>Caudales simulados por WEAP y los medidos por la estación H0166</a:t>
            </a:r>
            <a:endParaRPr lang="es-ES" sz="1200" i="1" dirty="0">
              <a:latin typeface="SansSerif" panose="00000400000000000000" pitchFamily="2" charset="2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2B564F6-044F-4F88-BE4F-5FE3D1FBB075}"/>
              </a:ext>
            </a:extLst>
          </p:cNvPr>
          <p:cNvSpPr txBox="1"/>
          <p:nvPr/>
        </p:nvSpPr>
        <p:spPr>
          <a:xfrm>
            <a:off x="5825987" y="4647539"/>
            <a:ext cx="69441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1" u="none" strike="noStrike" baseline="0" dirty="0">
                <a:solidFill>
                  <a:srgbClr val="000000"/>
                </a:solidFill>
                <a:latin typeface="SansSerif" panose="00000400000000000000" pitchFamily="2" charset="2"/>
              </a:rPr>
              <a:t>Tabla 3. Medidas estadísticas del modelo hidrológico</a:t>
            </a:r>
            <a:endParaRPr lang="es-ES" sz="1200" i="1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13786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9A9E05-32BA-404A-B29B-D336C6DAA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BF1393-8030-4CB2-89D8-C8051B6E6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Pastel Azul Claro Tono Verde Color Agua Fondo Textura Papel Foto de stock y  más banco de imágenes de Azul verdoso - iStock">
            <a:extLst>
              <a:ext uri="{FF2B5EF4-FFF2-40B4-BE49-F238E27FC236}">
                <a16:creationId xmlns:a16="http://schemas.microsoft.com/office/drawing/2014/main" id="{C16AE8C4-7045-4933-A40D-F666F7D31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A1D829-FB70-4F46-8A5B-0826BF8BC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221" y="493600"/>
            <a:ext cx="5305563" cy="636439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187BBFA-D0DA-4F69-B9BD-28426828F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0261" y="3429000"/>
            <a:ext cx="3657600" cy="2935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69CAC11-B34B-44DF-8902-9EF132670514}"/>
              </a:ext>
            </a:extLst>
          </p:cNvPr>
          <p:cNvSpPr txBox="1"/>
          <p:nvPr/>
        </p:nvSpPr>
        <p:spPr>
          <a:xfrm>
            <a:off x="838200" y="31936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SansSerif" panose="00000400000000000000" pitchFamily="2" charset="2"/>
              </a:rPr>
              <a:t>Resultados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68EE790-945A-41F0-B4EA-8BF66A63C27D}"/>
              </a:ext>
            </a:extLst>
          </p:cNvPr>
          <p:cNvSpPr txBox="1"/>
          <p:nvPr/>
        </p:nvSpPr>
        <p:spPr>
          <a:xfrm>
            <a:off x="6080402" y="216600"/>
            <a:ext cx="5791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1" u="none" strike="noStrike" baseline="0" dirty="0">
                <a:solidFill>
                  <a:srgbClr val="000000"/>
                </a:solidFill>
                <a:latin typeface="SansSerif" panose="00000400000000000000" pitchFamily="2" charset="2"/>
              </a:rPr>
              <a:t>Figura 19. </a:t>
            </a:r>
            <a:r>
              <a:rPr lang="es-ES" sz="1200" i="1" dirty="0">
                <a:solidFill>
                  <a:srgbClr val="000000"/>
                </a:solidFill>
                <a:latin typeface="SansSerif" panose="00000400000000000000" pitchFamily="2" charset="2"/>
              </a:rPr>
              <a:t>Esquema del modelo WEAP</a:t>
            </a:r>
            <a:endParaRPr lang="es-ES" sz="1200" i="1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97903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4586CC-EAEF-4D6E-A281-7298320DE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1510A0-BC5D-44F1-B63A-8E7DF2784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Pastel Azul Claro Tono Verde Color Agua Fondo Textura Papel Foto de stock y  más banco de imágenes de Azul verdoso - iStock">
            <a:extLst>
              <a:ext uri="{FF2B5EF4-FFF2-40B4-BE49-F238E27FC236}">
                <a16:creationId xmlns:a16="http://schemas.microsoft.com/office/drawing/2014/main" id="{CF984BBA-204E-4454-8608-5ECA8575E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49A3820-7C9E-46FB-A023-3D3B41918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9008" y="140907"/>
            <a:ext cx="7782643" cy="657618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1FBAA47-71A4-4793-82E0-858EF40E2D75}"/>
              </a:ext>
            </a:extLst>
          </p:cNvPr>
          <p:cNvSpPr txBox="1"/>
          <p:nvPr/>
        </p:nvSpPr>
        <p:spPr>
          <a:xfrm>
            <a:off x="0" y="2749625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SansSerif" panose="00000400000000000000" pitchFamily="2" charset="2"/>
              </a:rPr>
              <a:t>Propuesta de manejo de agua</a:t>
            </a:r>
          </a:p>
        </p:txBody>
      </p:sp>
    </p:spTree>
    <p:extLst>
      <p:ext uri="{BB962C8B-B14F-4D97-AF65-F5344CB8AC3E}">
        <p14:creationId xmlns:p14="http://schemas.microsoft.com/office/powerpoint/2010/main" val="1807278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astel Azul Claro Tono Verde Color Agua Fondo Textura Papel Foto de stock y  más banco de imágenes de Azul verdoso - iStock">
            <a:extLst>
              <a:ext uri="{FF2B5EF4-FFF2-40B4-BE49-F238E27FC236}">
                <a16:creationId xmlns:a16="http://schemas.microsoft.com/office/drawing/2014/main" id="{63B2136A-884B-4CB7-A3C2-4CD44EF38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CAF41BF-E374-4ECD-9D9C-814A34C6E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98" y="85724"/>
            <a:ext cx="8365297" cy="373090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0562674-35E1-482C-B635-848693FA3E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1992" y="3935896"/>
            <a:ext cx="8908948" cy="273947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948A6F7-80B8-4841-888A-D971AA375D52}"/>
              </a:ext>
            </a:extLst>
          </p:cNvPr>
          <p:cNvSpPr txBox="1"/>
          <p:nvPr/>
        </p:nvSpPr>
        <p:spPr>
          <a:xfrm>
            <a:off x="8500095" y="1120177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SansSerif" panose="00000400000000000000" pitchFamily="2" charset="2"/>
              </a:rPr>
              <a:t>Propuesta de manejo de agua</a:t>
            </a:r>
          </a:p>
        </p:txBody>
      </p:sp>
    </p:spTree>
    <p:extLst>
      <p:ext uri="{BB962C8B-B14F-4D97-AF65-F5344CB8AC3E}">
        <p14:creationId xmlns:p14="http://schemas.microsoft.com/office/powerpoint/2010/main" val="2812119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astel Azul Claro Tono Verde Color Agua Fondo Textura Papel Foto de stock y  más banco de imágenes de Azul verdoso - iStock">
            <a:extLst>
              <a:ext uri="{FF2B5EF4-FFF2-40B4-BE49-F238E27FC236}">
                <a16:creationId xmlns:a16="http://schemas.microsoft.com/office/drawing/2014/main" id="{AAB70045-1B88-4BC2-926F-F529D51EB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4C9F185-0258-4F82-A72A-DB549CF836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0" t="6944" r="56797" b="1076"/>
          <a:stretch/>
        </p:blipFill>
        <p:spPr>
          <a:xfrm>
            <a:off x="-1" y="371719"/>
            <a:ext cx="4147671" cy="648628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75342C4-9FEF-4A99-A81B-582025197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1997" y="-1"/>
            <a:ext cx="2834446" cy="238264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1118C9A-266C-4CC9-9C80-C7F6F8BA92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7716" y="2548102"/>
            <a:ext cx="7595895" cy="424675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AEB1505-ECE1-4134-B855-429774865223}"/>
              </a:ext>
            </a:extLst>
          </p:cNvPr>
          <p:cNvSpPr txBox="1"/>
          <p:nvPr/>
        </p:nvSpPr>
        <p:spPr>
          <a:xfrm>
            <a:off x="7491612" y="693438"/>
            <a:ext cx="457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SansSerif" panose="00000400000000000000" pitchFamily="2" charset="2"/>
              </a:rPr>
              <a:t>Propuesta de manejo de agua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21AEF63-EC26-4CC4-A045-A5EE96292FF1}"/>
              </a:ext>
            </a:extLst>
          </p:cNvPr>
          <p:cNvSpPr txBox="1"/>
          <p:nvPr/>
        </p:nvSpPr>
        <p:spPr>
          <a:xfrm>
            <a:off x="-124327" y="63146"/>
            <a:ext cx="45920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1" u="none" strike="noStrike" baseline="0" dirty="0">
                <a:solidFill>
                  <a:srgbClr val="000000"/>
                </a:solidFill>
                <a:latin typeface="SansSerif" panose="00000400000000000000" pitchFamily="2" charset="2"/>
              </a:rPr>
              <a:t>Figura </a:t>
            </a:r>
            <a:r>
              <a:rPr lang="es-ES" sz="1200" i="1" dirty="0">
                <a:solidFill>
                  <a:srgbClr val="000000"/>
                </a:solidFill>
                <a:latin typeface="SansSerif" panose="00000400000000000000" pitchFamily="2" charset="2"/>
              </a:rPr>
              <a:t>20</a:t>
            </a:r>
            <a:r>
              <a:rPr lang="es-ES" sz="1200" b="0" i="1" u="none" strike="noStrike" baseline="0" dirty="0">
                <a:solidFill>
                  <a:srgbClr val="000000"/>
                </a:solidFill>
                <a:latin typeface="SansSerif" panose="00000400000000000000" pitchFamily="2" charset="2"/>
              </a:rPr>
              <a:t>. </a:t>
            </a:r>
            <a:r>
              <a:rPr lang="es-ES" sz="1200" i="1" dirty="0">
                <a:solidFill>
                  <a:srgbClr val="000000"/>
                </a:solidFill>
                <a:latin typeface="SansSerif" panose="00000400000000000000" pitchFamily="2" charset="2"/>
              </a:rPr>
              <a:t>Mapa de red hídrica de la subcuenca Toachi</a:t>
            </a:r>
            <a:endParaRPr lang="es-ES" sz="1200" i="1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13385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D77CEA-3E17-41BD-86E3-EFABE231A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CFD028-DE01-4E7E-A0BA-A23386A29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Pastel Azul Claro Tono Verde Color Agua Fondo Textura Papel Foto de stock y  más banco de imágenes de Azul verdoso - iStock">
            <a:extLst>
              <a:ext uri="{FF2B5EF4-FFF2-40B4-BE49-F238E27FC236}">
                <a16:creationId xmlns:a16="http://schemas.microsoft.com/office/drawing/2014/main" id="{05CE2DA5-7E04-41AA-BC1C-75AA76DB8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EAAF1C5-D204-4AB5-861A-A39A0DD05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56" y="1545340"/>
            <a:ext cx="11368088" cy="421789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95E81F3-6B0A-4B78-B65E-CA240407816A}"/>
              </a:ext>
            </a:extLst>
          </p:cNvPr>
          <p:cNvSpPr txBox="1"/>
          <p:nvPr/>
        </p:nvSpPr>
        <p:spPr>
          <a:xfrm>
            <a:off x="3697356" y="225287"/>
            <a:ext cx="4797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SansSerif" panose="00000400000000000000" pitchFamily="2" charset="2"/>
              </a:rPr>
              <a:t>Propuesta de manejo de agua</a:t>
            </a:r>
          </a:p>
        </p:txBody>
      </p:sp>
    </p:spTree>
    <p:extLst>
      <p:ext uri="{BB962C8B-B14F-4D97-AF65-F5344CB8AC3E}">
        <p14:creationId xmlns:p14="http://schemas.microsoft.com/office/powerpoint/2010/main" val="1327354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CC7F1-6C07-453A-A447-D8478C26F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8B4F8F-DB6F-403A-B006-784940AAB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Pastel Azul Claro Tono Verde Color Agua Fondo Textura Papel Foto de stock y  más banco de imágenes de Azul verdoso - iStock">
            <a:extLst>
              <a:ext uri="{FF2B5EF4-FFF2-40B4-BE49-F238E27FC236}">
                <a16:creationId xmlns:a16="http://schemas.microsoft.com/office/drawing/2014/main" id="{BF62679E-8379-4F56-B39B-128247845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FB1094C-4499-4C61-A91F-E7BFF32BABF9}"/>
              </a:ext>
            </a:extLst>
          </p:cNvPr>
          <p:cNvSpPr txBox="1"/>
          <p:nvPr/>
        </p:nvSpPr>
        <p:spPr>
          <a:xfrm>
            <a:off x="4267200" y="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SansSerif" panose="00000400000000000000" pitchFamily="2" charset="2"/>
              </a:rPr>
              <a:t>Conclusiones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82E5B1-DF68-49A6-AD6C-B31C65797591}"/>
              </a:ext>
            </a:extLst>
          </p:cNvPr>
          <p:cNvSpPr txBox="1"/>
          <p:nvPr/>
        </p:nvSpPr>
        <p:spPr>
          <a:xfrm>
            <a:off x="125895" y="461665"/>
            <a:ext cx="11940209" cy="6100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ES" dirty="0">
                <a:latin typeface="SansSerif" panose="00000400000000000000" pitchFamily="2" charset="2"/>
              </a:rPr>
              <a:t>-Lo más importante del proceso de modelación fue contar con información climática de imágenes históricas de GEE.</a:t>
            </a:r>
          </a:p>
          <a:p>
            <a:pPr>
              <a:lnSpc>
                <a:spcPct val="200000"/>
              </a:lnSpc>
            </a:pPr>
            <a:r>
              <a:rPr lang="es-ES" dirty="0">
                <a:latin typeface="SansSerif" panose="00000400000000000000" pitchFamily="2" charset="2"/>
              </a:rPr>
              <a:t>-La caracterización morfométrica de la subcuenca Toachi es rectangular alargada. Lo más importante para su delimitación fue contar con el MDT; y el software GRASS integrado a QGIS, aplicación libre y de código abierto. </a:t>
            </a:r>
          </a:p>
          <a:p>
            <a:pPr>
              <a:lnSpc>
                <a:spcPct val="200000"/>
              </a:lnSpc>
            </a:pPr>
            <a:r>
              <a:rPr lang="es-ES" dirty="0">
                <a:latin typeface="SansSerif" panose="00000400000000000000" pitchFamily="2" charset="2"/>
              </a:rPr>
              <a:t>- La información de demanda hídrica fue la más complicada de recopilar debido a que varias instituciones se crearon en años recientes y no contaban con información desde 1990. Asimismo, otro aspecto complicado fue el tiempo de espera en recibir los datos. </a:t>
            </a:r>
          </a:p>
          <a:p>
            <a:pPr>
              <a:lnSpc>
                <a:spcPct val="200000"/>
              </a:lnSpc>
            </a:pPr>
            <a:r>
              <a:rPr lang="es-ES" dirty="0">
                <a:latin typeface="SansSerif" panose="00000400000000000000" pitchFamily="2" charset="2"/>
              </a:rPr>
              <a:t>-Según bibliografía el ajuste del modelo con NSE = 0,42 fue bueno. Lo más importante del proceso de calibración fue contar con información hidrométrica de la estación H166 y la herramienta ¨</a:t>
            </a:r>
            <a:r>
              <a:rPr lang="es-ES" i="1" dirty="0">
                <a:latin typeface="SansSerif" panose="00000400000000000000" pitchFamily="2" charset="2"/>
              </a:rPr>
              <a:t>WEAP </a:t>
            </a:r>
            <a:r>
              <a:rPr lang="es-ES" i="1" dirty="0" err="1">
                <a:latin typeface="SansSerif" panose="00000400000000000000" pitchFamily="2" charset="2"/>
              </a:rPr>
              <a:t>Calibration</a:t>
            </a:r>
            <a:r>
              <a:rPr lang="es-ES" i="1" dirty="0">
                <a:latin typeface="SansSerif" panose="00000400000000000000" pitchFamily="2" charset="2"/>
              </a:rPr>
              <a:t> and Ensemble </a:t>
            </a:r>
            <a:r>
              <a:rPr lang="es-ES" i="1" dirty="0" err="1">
                <a:latin typeface="SansSerif" panose="00000400000000000000" pitchFamily="2" charset="2"/>
              </a:rPr>
              <a:t>with</a:t>
            </a:r>
            <a:r>
              <a:rPr lang="es-ES" i="1" dirty="0">
                <a:latin typeface="SansSerif" panose="00000400000000000000" pitchFamily="2" charset="2"/>
              </a:rPr>
              <a:t> R Tool¨</a:t>
            </a:r>
            <a:r>
              <a:rPr lang="es-ES" dirty="0">
                <a:latin typeface="SansSerif" panose="00000400000000000000" pitchFamily="2" charset="2"/>
              </a:rPr>
              <a:t>,  desarrollada por Moncada (2020).  </a:t>
            </a:r>
          </a:p>
          <a:p>
            <a:pPr>
              <a:lnSpc>
                <a:spcPct val="200000"/>
              </a:lnSpc>
            </a:pPr>
            <a:r>
              <a:rPr lang="es-ES" dirty="0">
                <a:latin typeface="SansSerif" panose="00000400000000000000" pitchFamily="2" charset="2"/>
              </a:rPr>
              <a:t>-El análisis decadal de la oferta hídrica indicó una disminución de la misma. </a:t>
            </a:r>
          </a:p>
        </p:txBody>
      </p:sp>
    </p:spTree>
    <p:extLst>
      <p:ext uri="{BB962C8B-B14F-4D97-AF65-F5344CB8AC3E}">
        <p14:creationId xmlns:p14="http://schemas.microsoft.com/office/powerpoint/2010/main" val="967651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3A510B-049C-4A3F-BDF4-0DC5BFD8D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2A7A4E-D21C-4072-8990-B4366E1E3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Pastel Azul Claro Tono Verde Color Agua Fondo Textura Papel Foto de stock y  más banco de imágenes de Azul verdoso - iStock">
            <a:extLst>
              <a:ext uri="{FF2B5EF4-FFF2-40B4-BE49-F238E27FC236}">
                <a16:creationId xmlns:a16="http://schemas.microsoft.com/office/drawing/2014/main" id="{087CB102-A08E-4D7D-8832-FDB527D5F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4092D16-29AE-4614-BF2D-E9590917F5E2}"/>
              </a:ext>
            </a:extLst>
          </p:cNvPr>
          <p:cNvSpPr txBox="1"/>
          <p:nvPr/>
        </p:nvSpPr>
        <p:spPr>
          <a:xfrm>
            <a:off x="4267200" y="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SansSerif" panose="00000400000000000000" pitchFamily="2" charset="2"/>
              </a:rPr>
              <a:t>Conclusiones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A1D32F0-16E3-49F5-B699-44F32EE2A1A7}"/>
              </a:ext>
            </a:extLst>
          </p:cNvPr>
          <p:cNvSpPr txBox="1"/>
          <p:nvPr/>
        </p:nvSpPr>
        <p:spPr>
          <a:xfrm>
            <a:off x="384313" y="607439"/>
            <a:ext cx="11423374" cy="4992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-El análisis de oferta versus demanda hídrica, indicó que la subcuenca Toachi sí dispone de suficiente agua para suplir las demandas.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sto puede indicar problemas de mala distribución y falta de infraestructura para acceder al agua, a los que hay que prestar atención. </a:t>
            </a:r>
          </a:p>
          <a:p>
            <a:pPr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-El análisis del balance hídrico indicó al mes de febrero como el más óptimo para realizar almacenamientos temporales de agua. De mayo a octubre se refleja principalmente la disminución de lluvias y mayores salidas que entradas al sistema, por lo que se considera clave la acción de construir obras de retención dentro del Programa de manejo sustentable, para garantizar la disponibilidad hídrica a futuro.</a:t>
            </a:r>
            <a:endParaRPr lang="es-ES" b="0" dirty="0">
              <a:effectLst/>
            </a:endParaRPr>
          </a:p>
          <a:p>
            <a:pPr>
              <a:lnSpc>
                <a:spcPct val="200000"/>
              </a:lnSpc>
            </a:pPr>
            <a:br>
              <a:rPr lang="es-ES" dirty="0"/>
            </a:br>
            <a:endParaRPr lang="es-ES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74626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14C216-051D-4C50-B91B-5EF185F25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1B0D9B-20D9-4BA6-91E7-82AE587D8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Pastel Azul Claro Tono Verde Color Agua Fondo Textura Papel Foto de stock y  más banco de imágenes de Azul verdoso - iStock">
            <a:extLst>
              <a:ext uri="{FF2B5EF4-FFF2-40B4-BE49-F238E27FC236}">
                <a16:creationId xmlns:a16="http://schemas.microsoft.com/office/drawing/2014/main" id="{3F8DAD02-501A-4CA9-8822-07B3B5417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07CA874-029C-4E64-94D9-F3421DE208BE}"/>
              </a:ext>
            </a:extLst>
          </p:cNvPr>
          <p:cNvSpPr txBox="1"/>
          <p:nvPr/>
        </p:nvSpPr>
        <p:spPr>
          <a:xfrm>
            <a:off x="4267200" y="278296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SansSerif" panose="00000400000000000000" pitchFamily="2" charset="2"/>
              </a:rPr>
              <a:t>Recomendaciones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8DA34FB-78BA-4E9F-9121-95D8CFDADD7D}"/>
              </a:ext>
            </a:extLst>
          </p:cNvPr>
          <p:cNvSpPr txBox="1"/>
          <p:nvPr/>
        </p:nvSpPr>
        <p:spPr>
          <a:xfrm>
            <a:off x="1060174" y="739961"/>
            <a:ext cx="10071652" cy="4992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ES" dirty="0">
                <a:latin typeface="SansSerif" panose="00000400000000000000" pitchFamily="2" charset="2"/>
              </a:rPr>
              <a:t>-Realizar una evolución de los usos del suelo como mejora al modelo hidrológico.</a:t>
            </a:r>
          </a:p>
          <a:p>
            <a:pPr>
              <a:lnSpc>
                <a:spcPct val="200000"/>
              </a:lnSpc>
            </a:pPr>
            <a:r>
              <a:rPr lang="es-ES" dirty="0">
                <a:latin typeface="SansSerif" panose="00000400000000000000" pitchFamily="2" charset="2"/>
              </a:rPr>
              <a:t>-Añadir a la caracterización del área información edafológica de textura del suelo para mejorar la simulación. </a:t>
            </a:r>
          </a:p>
          <a:p>
            <a:pPr>
              <a:lnSpc>
                <a:spcPct val="200000"/>
              </a:lnSpc>
            </a:pPr>
            <a:r>
              <a:rPr lang="es-ES" dirty="0">
                <a:latin typeface="SansSerif" panose="00000400000000000000" pitchFamily="2" charset="2"/>
              </a:rPr>
              <a:t>-Realizar una evaluación de escenarios futuros en WEAP, a partir de proyecciones climáticas, para mejorar las medidas de manejo a tomar. </a:t>
            </a:r>
          </a:p>
          <a:p>
            <a:pPr>
              <a:lnSpc>
                <a:spcPct val="200000"/>
              </a:lnSpc>
            </a:pPr>
            <a:r>
              <a:rPr lang="es-ES" dirty="0">
                <a:latin typeface="SansSerif" panose="00000400000000000000" pitchFamily="2" charset="2"/>
              </a:rPr>
              <a:t>-Efectuar un estudio hidrogeológico para caracterizar las aguas subterráneas, y complementar el modelo hidrológico. </a:t>
            </a:r>
          </a:p>
          <a:p>
            <a:pPr>
              <a:lnSpc>
                <a:spcPct val="200000"/>
              </a:lnSpc>
            </a:pPr>
            <a:r>
              <a:rPr lang="es-ES" dirty="0">
                <a:latin typeface="SansSerif" panose="00000400000000000000" pitchFamily="2" charset="2"/>
              </a:rPr>
              <a:t>-Modelar cuencas hidrográficas de parroquias rurales del país que no cuentan con información meteorológica, y generar la misma mediante la plataforma GEE. </a:t>
            </a:r>
          </a:p>
        </p:txBody>
      </p:sp>
    </p:spTree>
    <p:extLst>
      <p:ext uri="{BB962C8B-B14F-4D97-AF65-F5344CB8AC3E}">
        <p14:creationId xmlns:p14="http://schemas.microsoft.com/office/powerpoint/2010/main" val="2421066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5C8DE2E-3FDE-45D4-92C5-840D845DC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0208"/>
            <a:ext cx="1219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80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astel Azul Claro Tono Verde Color Agua Fondo Textura Papel Foto de stock y  más banco de imágenes de Azul verdoso - iStock">
            <a:extLst>
              <a:ext uri="{FF2B5EF4-FFF2-40B4-BE49-F238E27FC236}">
                <a16:creationId xmlns:a16="http://schemas.microsoft.com/office/drawing/2014/main" id="{8D5EEB4E-194F-4B57-9C33-85A4DF0C9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8E3AD2C-621A-4294-8139-25FFA364F40F}"/>
              </a:ext>
            </a:extLst>
          </p:cNvPr>
          <p:cNvSpPr txBox="1"/>
          <p:nvPr/>
        </p:nvSpPr>
        <p:spPr>
          <a:xfrm>
            <a:off x="2794000" y="0"/>
            <a:ext cx="660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SansSerif" panose="00000400000000000000" pitchFamily="2" charset="2"/>
              </a:rPr>
              <a:t>Introducción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6EA72CA-A08C-4537-BAE3-43CF0C512B2F}"/>
              </a:ext>
            </a:extLst>
          </p:cNvPr>
          <p:cNvSpPr txBox="1"/>
          <p:nvPr/>
        </p:nvSpPr>
        <p:spPr>
          <a:xfrm>
            <a:off x="0" y="795130"/>
            <a:ext cx="5128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SansSerif" panose="00000400000000000000" pitchFamily="2" charset="2"/>
              </a:rPr>
              <a:t>Justificación e importancia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57A925F-C439-445B-8999-ADFB949AE0B3}"/>
              </a:ext>
            </a:extLst>
          </p:cNvPr>
          <p:cNvSpPr txBox="1"/>
          <p:nvPr/>
        </p:nvSpPr>
        <p:spPr>
          <a:xfrm>
            <a:off x="441830" y="1245233"/>
            <a:ext cx="56447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SansSerif" panose="00000400000000000000" pitchFamily="2" charset="2"/>
              </a:rPr>
              <a:t>Los gestores del agua y los responsables políticos necesitan herramientas con el fin de: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s-ES" sz="1800" dirty="0"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ograr un equilibrio entre oferta y demanda, para garantizar un uso equitativo de los recursos hídricos. </a:t>
            </a:r>
          </a:p>
          <a:p>
            <a:r>
              <a:rPr lang="es-ES" dirty="0"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(Van </a:t>
            </a:r>
            <a:r>
              <a:rPr lang="es-ES" dirty="0" err="1"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Loon</a:t>
            </a:r>
            <a:r>
              <a:rPr lang="es-ES" dirty="0"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s-ES" dirty="0" err="1"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Droogers</a:t>
            </a:r>
            <a:r>
              <a:rPr lang="es-ES" dirty="0"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, 2006)</a:t>
            </a:r>
            <a:endParaRPr lang="es-ES" dirty="0">
              <a:latin typeface="SansSerif" panose="000004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SansSerif" panose="00000400000000000000" pitchFamily="2" charset="2"/>
              </a:rPr>
              <a:t>Los modelos hidrológicos constituyen herramientas para la gestión de las cuencas hidrográficas.</a:t>
            </a:r>
          </a:p>
          <a:p>
            <a:r>
              <a:rPr lang="es-ES" dirty="0">
                <a:latin typeface="SansSerif" panose="00000400000000000000" pitchFamily="2" charset="2"/>
              </a:rPr>
              <a:t>(</a:t>
            </a:r>
            <a:r>
              <a:rPr lang="es-ES" dirty="0" err="1">
                <a:latin typeface="SansSerif" panose="00000400000000000000" pitchFamily="2" charset="2"/>
              </a:rPr>
              <a:t>Moriasi</a:t>
            </a:r>
            <a:r>
              <a:rPr lang="es-ES" dirty="0">
                <a:latin typeface="SansSerif" panose="00000400000000000000" pitchFamily="2" charset="2"/>
              </a:rPr>
              <a:t> et al., 2007)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Para la evaluación del bienestar medioambiental y económico de una cuenca, es de gran importancia la comprensión de su hidrología y la modelización de los diferentes procesos hidrológicos.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El balance hídrico de una cuenca es el aspecto clave en los programas de desarrollo y gestión de los recursos hídricos </a:t>
            </a:r>
          </a:p>
          <a:p>
            <a:r>
              <a:rPr lang="es-ES" sz="1800" dirty="0"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1800" dirty="0" err="1"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Phue</a:t>
            </a:r>
            <a:r>
              <a:rPr lang="es-ES" sz="1800" dirty="0"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s-ES" sz="1800" dirty="0" err="1"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Chuenchooklin</a:t>
            </a:r>
            <a:r>
              <a:rPr lang="es-ES" sz="1800" dirty="0"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, 2020)</a:t>
            </a:r>
          </a:p>
          <a:p>
            <a:endParaRPr lang="es-ES" dirty="0">
              <a:latin typeface="SansSerif" panose="00000400000000000000" pitchFamily="2" charset="2"/>
            </a:endParaRPr>
          </a:p>
          <a:p>
            <a:endParaRPr lang="es-ES" dirty="0">
              <a:latin typeface="SansSerif" panose="00000400000000000000" pitchFamily="2" charset="2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D339F1F-3539-446F-B5B3-FCDFD36FE5A8}"/>
              </a:ext>
            </a:extLst>
          </p:cNvPr>
          <p:cNvSpPr txBox="1"/>
          <p:nvPr/>
        </p:nvSpPr>
        <p:spPr>
          <a:xfrm>
            <a:off x="6480314" y="1397968"/>
            <a:ext cx="51285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Aportación: Levantamiento de información de disponibilidad de agua de la subcuenca hidrográfica del río Toachi a través de la modelación del balance hídrico. </a:t>
            </a:r>
            <a:endParaRPr lang="es-ES" dirty="0">
              <a:latin typeface="SansSerif" panose="00000400000000000000" pitchFamily="2" charset="2"/>
            </a:endParaRPr>
          </a:p>
          <a:p>
            <a:endParaRPr lang="es-ES" dirty="0">
              <a:latin typeface="SansSerif" panose="00000400000000000000" pitchFamily="2" charset="2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1D1BA25-6BEC-4249-BF16-A8B9691725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801" y="3698800"/>
            <a:ext cx="3539528" cy="233569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FFFB981-DAF6-433F-A50B-110151E63DB9}"/>
              </a:ext>
            </a:extLst>
          </p:cNvPr>
          <p:cNvSpPr txBox="1"/>
          <p:nvPr/>
        </p:nvSpPr>
        <p:spPr>
          <a:xfrm>
            <a:off x="7262192" y="3275111"/>
            <a:ext cx="37551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0" i="1" u="none" strike="noStrike" baseline="0" dirty="0">
                <a:solidFill>
                  <a:srgbClr val="000000"/>
                </a:solidFill>
                <a:latin typeface="SansSerif" panose="00000400000000000000" pitchFamily="2" charset="2"/>
              </a:rPr>
              <a:t>Figura 2. Cuenca, subcuenca y microcuenca</a:t>
            </a:r>
            <a:endParaRPr lang="es-ES" sz="1200" i="1" dirty="0">
              <a:latin typeface="SansSerif" panose="00000400000000000000" pitchFamily="2" charset="2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18B5A60-4ABE-4FE7-A92C-447F657F1788}"/>
              </a:ext>
            </a:extLst>
          </p:cNvPr>
          <p:cNvSpPr txBox="1"/>
          <p:nvPr/>
        </p:nvSpPr>
        <p:spPr>
          <a:xfrm>
            <a:off x="7423417" y="6147094"/>
            <a:ext cx="34317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0" i="1" u="none" strike="noStrike" baseline="0" dirty="0">
                <a:solidFill>
                  <a:srgbClr val="000000"/>
                </a:solidFill>
                <a:latin typeface="SansSerif" panose="00000400000000000000" pitchFamily="2" charset="2"/>
              </a:rPr>
              <a:t>Nota: Adaptado por (</a:t>
            </a:r>
            <a:r>
              <a:rPr lang="es-ES" sz="1200" b="0" i="1" u="none" strike="noStrike" baseline="0" dirty="0" err="1">
                <a:solidFill>
                  <a:srgbClr val="000000"/>
                </a:solidFill>
                <a:latin typeface="SansSerif" panose="00000400000000000000" pitchFamily="2" charset="2"/>
              </a:rPr>
              <a:t>Casaverde</a:t>
            </a:r>
            <a:r>
              <a:rPr lang="es-ES" sz="1200" b="0" i="1" u="none" strike="noStrike" baseline="0" dirty="0">
                <a:solidFill>
                  <a:srgbClr val="000000"/>
                </a:solidFill>
                <a:latin typeface="SansSerif" panose="00000400000000000000" pitchFamily="2" charset="2"/>
              </a:rPr>
              <a:t>, 2011)</a:t>
            </a:r>
            <a:endParaRPr lang="es-ES" sz="1200" i="1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03534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MATOCARATULA.jpg">
            <a:extLst>
              <a:ext uri="{FF2B5EF4-FFF2-40B4-BE49-F238E27FC236}">
                <a16:creationId xmlns:a16="http://schemas.microsoft.com/office/drawing/2014/main" id="{DBE3CA9A-022C-4545-A410-F45142B19F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065" t="2597" r="1175" b="2056"/>
          <a:stretch/>
        </p:blipFill>
        <p:spPr>
          <a:xfrm>
            <a:off x="218661" y="202095"/>
            <a:ext cx="11754678" cy="6453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2AF70A7-08C4-4177-B36D-C210A3AA83D2}"/>
              </a:ext>
            </a:extLst>
          </p:cNvPr>
          <p:cNvSpPr txBox="1"/>
          <p:nvPr/>
        </p:nvSpPr>
        <p:spPr>
          <a:xfrm>
            <a:off x="1557131" y="1844803"/>
            <a:ext cx="10058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rPr>
              <a:t>¨MODELACIÓN DEL BALANCE HÍDRICO Y PROPUESTA DE MANEJO DEL RECURSO AGUA EN LA SUBCUENCA DEL RÍO TOACHI, MEDIANTE LA HERRAMIENTA WEAP¨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742E99F-1599-4D50-8F6B-26645B9D5B9E}"/>
              </a:ext>
            </a:extLst>
          </p:cNvPr>
          <p:cNvSpPr txBox="1"/>
          <p:nvPr/>
        </p:nvSpPr>
        <p:spPr>
          <a:xfrm>
            <a:off x="1272209" y="1316770"/>
            <a:ext cx="10701130" cy="375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rPr>
              <a:t>Defensa del trabajo de titulación, previo a la obtención del título de Ingeniera Geógrafa y del Medio Ambiente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E81FAE-2AC8-4B60-AF31-A79863010789}"/>
              </a:ext>
            </a:extLst>
          </p:cNvPr>
          <p:cNvSpPr txBox="1"/>
          <p:nvPr/>
        </p:nvSpPr>
        <p:spPr>
          <a:xfrm>
            <a:off x="2941981" y="3594980"/>
            <a:ext cx="8415131" cy="199144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rPr>
              <a:t>DIRECTOR DE PROYECTO: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rPr>
              <a:t>Ing. Jácome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rPr>
              <a:t>Enriquez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rPr>
              <a:t>, Wilson Oswaldo,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rPr>
              <a:t>Ph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rPr>
              <a:t>. D.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rPr>
              <a:t>DOCENTE OPONENTE: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rPr>
              <a:t>Ing. Haro Robayo, Margarita Del Pilar,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rPr>
              <a:t>Mgs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nsSerif" panose="00000400000000000000" pitchFamily="2" charset="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nsSerif" panose="00000400000000000000" pitchFamily="2" charset="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nsSerif" panose="00000400000000000000" pitchFamily="2" charset="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rPr>
              <a:t>DIRECTOR DE CARRERA: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rPr>
              <a:t>Ing. Robayo Nieto, Alexander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rPr>
              <a:t>Msc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nsSerif" panose="00000400000000000000" pitchFamily="2" charset="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rPr>
              <a:t>SECRETARIA ACADÉMICA: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rPr>
              <a:t>Abg. Benavides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rPr>
              <a:t>Guzman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rPr>
              <a:t>, Michelle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40C3EA1-82F8-42EC-B7B8-6AE3983AC5C3}"/>
              </a:ext>
            </a:extLst>
          </p:cNvPr>
          <p:cNvSpPr txBox="1"/>
          <p:nvPr/>
        </p:nvSpPr>
        <p:spPr>
          <a:xfrm>
            <a:off x="3538331" y="3161420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rPr>
              <a:t>AUTORA: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rPr>
              <a:t> Gallardo Gordón, Gabriela Susana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956FA27-FBC9-4999-82D7-871F4677D240}"/>
              </a:ext>
            </a:extLst>
          </p:cNvPr>
          <p:cNvSpPr txBox="1"/>
          <p:nvPr/>
        </p:nvSpPr>
        <p:spPr>
          <a:xfrm>
            <a:off x="5280991" y="202095"/>
            <a:ext cx="6692348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rPr>
              <a:t>Departamento de Ciencias de la Tierra y de la Construcción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rPr>
              <a:t>Carrera de Ingeniería Geográfica y del Medio Ambiente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D350421-224E-4CF5-98FB-3E5826CD4E24}"/>
              </a:ext>
            </a:extLst>
          </p:cNvPr>
          <p:cNvSpPr txBox="1"/>
          <p:nvPr/>
        </p:nvSpPr>
        <p:spPr>
          <a:xfrm>
            <a:off x="3538331" y="526423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rPr>
              <a:t>Sangolquí, febrero 2022</a:t>
            </a:r>
          </a:p>
        </p:txBody>
      </p:sp>
    </p:spTree>
    <p:extLst>
      <p:ext uri="{BB962C8B-B14F-4D97-AF65-F5344CB8AC3E}">
        <p14:creationId xmlns:p14="http://schemas.microsoft.com/office/powerpoint/2010/main" val="1654939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FCF0D6-1858-4AEF-A0FB-854229AFE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4EA9B3-D25A-4EB0-AD09-74CA3CCCB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Pastel Azul Claro Tono Verde Color Agua Fondo Textura Papel Foto de stock y  más banco de imágenes de Azul verdoso - iStock">
            <a:extLst>
              <a:ext uri="{FF2B5EF4-FFF2-40B4-BE49-F238E27FC236}">
                <a16:creationId xmlns:a16="http://schemas.microsoft.com/office/drawing/2014/main" id="{EC9906C7-377F-4C35-B7CB-44F12C5D3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41B8886-A8BC-4F40-A8FC-7D90EA9E9382}"/>
              </a:ext>
            </a:extLst>
          </p:cNvPr>
          <p:cNvSpPr txBox="1"/>
          <p:nvPr/>
        </p:nvSpPr>
        <p:spPr>
          <a:xfrm>
            <a:off x="1649896" y="750101"/>
            <a:ext cx="889220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SansSerif" panose="00000400000000000000" pitchFamily="2" charset="2"/>
              </a:rPr>
              <a:t>Objetivo general</a:t>
            </a:r>
          </a:p>
          <a:p>
            <a:r>
              <a:rPr lang="es-ES" dirty="0">
                <a:latin typeface="SansSerif" panose="00000400000000000000" pitchFamily="2" charset="2"/>
              </a:rPr>
              <a:t>Realizar la modelación del balance hídrico en la subcuenca del río Toachi, mediante la herramienta WEAP, para proponer medidas de manejo del recurso hídrico.</a:t>
            </a:r>
          </a:p>
          <a:p>
            <a:endParaRPr lang="es-ES" dirty="0">
              <a:latin typeface="SansSerif" panose="00000400000000000000" pitchFamily="2" charset="2"/>
            </a:endParaRPr>
          </a:p>
          <a:p>
            <a:r>
              <a:rPr lang="es-ES" b="1" dirty="0">
                <a:latin typeface="SansSerif" panose="00000400000000000000" pitchFamily="2" charset="2"/>
              </a:rPr>
              <a:t>Objetivos específicos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SansSerif" panose="00000400000000000000" pitchFamily="2" charset="2"/>
              </a:rPr>
              <a:t>Delimitar la subcuenca hidrográfica del río Toachi y sus microcuencas, para definir la unidad básica de modelación y realizar una caracterización morfométrica del área de estudio.</a:t>
            </a:r>
          </a:p>
          <a:p>
            <a:endParaRPr lang="es-ES" dirty="0">
              <a:latin typeface="SansSerif" panose="000004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SansSerif" panose="00000400000000000000" pitchFamily="2" charset="2"/>
              </a:rPr>
              <a:t>Recopilar y procesar los datos requeridos de entrada (datos climatológicos, uso de suelo, sitios de demanda y suministros de agua) y calibración (series de tiempo de caudales de los ríos) para la construcción del modelo en la herramienta WEAP.</a:t>
            </a:r>
          </a:p>
          <a:p>
            <a:endParaRPr lang="es-ES" dirty="0">
              <a:latin typeface="SansSerif" panose="000004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SansSerif" panose="00000400000000000000" pitchFamily="2" charset="2"/>
              </a:rPr>
              <a:t>Realizar el modelamiento del balance hídrico de la subcuenca del río Toachi con la herramienta WEAP, para conocer la disponibilidad de agua del área de interés.</a:t>
            </a:r>
          </a:p>
          <a:p>
            <a:endParaRPr lang="es-ES" dirty="0">
              <a:latin typeface="SansSerif" panose="000004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SansSerif" panose="00000400000000000000" pitchFamily="2" charset="2"/>
              </a:rPr>
              <a:t>Calibrar el modelo para conocer la exactitud del mismo y ajustar parámetros hidrológicos.</a:t>
            </a:r>
          </a:p>
          <a:p>
            <a:endParaRPr lang="es-ES" dirty="0">
              <a:latin typeface="SansSerif" panose="000004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SansSerif" panose="00000400000000000000" pitchFamily="2" charset="2"/>
              </a:rPr>
              <a:t>Realizar una propuesta de manejo del recurso hídrico con los resultados obtenidos, a partir de la aplicación de la herramienta WEAP.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1AA7B8-1200-4E67-8DBA-D75B322BC4EC}"/>
              </a:ext>
            </a:extLst>
          </p:cNvPr>
          <p:cNvSpPr txBox="1"/>
          <p:nvPr/>
        </p:nvSpPr>
        <p:spPr>
          <a:xfrm>
            <a:off x="2794000" y="0"/>
            <a:ext cx="660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SansSerif" panose="00000400000000000000" pitchFamily="2" charset="2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1770859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9D1DE-777F-488B-9575-6E26ABE4A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2C0DFB-1F48-4C9B-8135-D003249DA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Pastel Azul Claro Tono Verde Color Agua Fondo Textura Papel Foto de stock y  más banco de imágenes de Azul verdoso - iStock">
            <a:extLst>
              <a:ext uri="{FF2B5EF4-FFF2-40B4-BE49-F238E27FC236}">
                <a16:creationId xmlns:a16="http://schemas.microsoft.com/office/drawing/2014/main" id="{C50B7D40-8A4E-45E2-A306-7CFCCA144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30576F-7EB6-4512-9044-B6AB05DF11FD}"/>
              </a:ext>
            </a:extLst>
          </p:cNvPr>
          <p:cNvSpPr txBox="1"/>
          <p:nvPr/>
        </p:nvSpPr>
        <p:spPr>
          <a:xfrm>
            <a:off x="4890707" y="3130105"/>
            <a:ext cx="660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SansSerif" panose="00000400000000000000" pitchFamily="2" charset="2"/>
              </a:rPr>
              <a:t>Metodología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6FE453C-E2A5-4D2A-8297-DD5257AA2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3" y="325541"/>
            <a:ext cx="3870142" cy="653245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019DF35-C862-4192-8BED-94533FF3A390}"/>
              </a:ext>
            </a:extLst>
          </p:cNvPr>
          <p:cNvSpPr txBox="1"/>
          <p:nvPr/>
        </p:nvSpPr>
        <p:spPr>
          <a:xfrm>
            <a:off x="129153" y="-10910"/>
            <a:ext cx="37551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0" i="1" u="none" strike="noStrike" baseline="0" dirty="0">
                <a:solidFill>
                  <a:srgbClr val="000000"/>
                </a:solidFill>
                <a:latin typeface="SansSerif" panose="00000400000000000000" pitchFamily="2" charset="2"/>
              </a:rPr>
              <a:t>Figura 3. Procesos de metodología aplicada</a:t>
            </a:r>
            <a:endParaRPr lang="es-ES" sz="1200" i="1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98912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73A2F5-43F5-478A-BF6C-D05DB85E5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487D10-7E03-4344-9159-7AB0C76DD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Pastel Azul Claro Tono Verde Color Agua Fondo Textura Papel Foto de stock y  más banco de imágenes de Azul verdoso - iStock">
            <a:extLst>
              <a:ext uri="{FF2B5EF4-FFF2-40B4-BE49-F238E27FC236}">
                <a16:creationId xmlns:a16="http://schemas.microsoft.com/office/drawing/2014/main" id="{06735E1D-138A-4A45-BDFC-C2756CB04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B7E36EB-664F-460D-83CA-55B8E4E7F726}"/>
              </a:ext>
            </a:extLst>
          </p:cNvPr>
          <p:cNvSpPr txBox="1"/>
          <p:nvPr/>
        </p:nvSpPr>
        <p:spPr>
          <a:xfrm>
            <a:off x="5794096" y="-47331"/>
            <a:ext cx="660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SansSerif" panose="00000400000000000000" pitchFamily="2" charset="2"/>
              </a:rPr>
              <a:t>Metodología: delimitación área de estudio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90DB5AE-1A20-4016-A1CB-756D842819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1"/>
          <a:stretch/>
        </p:blipFill>
        <p:spPr>
          <a:xfrm>
            <a:off x="-18198" y="681037"/>
            <a:ext cx="3935896" cy="61437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D26FD1-FFE0-4F7F-90F3-2D36F00D1B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63"/>
          <a:stretch/>
        </p:blipFill>
        <p:spPr>
          <a:xfrm>
            <a:off x="3961954" y="671672"/>
            <a:ext cx="3908770" cy="614379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C84A192-CF34-462E-9455-C9026C8D350C}"/>
              </a:ext>
            </a:extLst>
          </p:cNvPr>
          <p:cNvSpPr txBox="1"/>
          <p:nvPr/>
        </p:nvSpPr>
        <p:spPr>
          <a:xfrm>
            <a:off x="544211" y="401082"/>
            <a:ext cx="29612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0" i="1" u="none" strike="noStrike" baseline="0" dirty="0">
                <a:solidFill>
                  <a:srgbClr val="000000"/>
                </a:solidFill>
                <a:latin typeface="SansSerif" panose="00000400000000000000" pitchFamily="2" charset="2"/>
              </a:rPr>
              <a:t>Figura 4. Mapa de microcuencas</a:t>
            </a:r>
            <a:endParaRPr lang="es-ES" sz="1200" i="1" dirty="0">
              <a:latin typeface="SansSerif" panose="00000400000000000000" pitchFamily="2" charset="2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D78A134-75CB-45DA-8273-B9F908B03117}"/>
              </a:ext>
            </a:extLst>
          </p:cNvPr>
          <p:cNvSpPr txBox="1"/>
          <p:nvPr/>
        </p:nvSpPr>
        <p:spPr>
          <a:xfrm>
            <a:off x="4085463" y="401082"/>
            <a:ext cx="37551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1" u="none" strike="noStrike" baseline="0" dirty="0">
                <a:solidFill>
                  <a:srgbClr val="000000"/>
                </a:solidFill>
                <a:latin typeface="SansSerif" panose="00000400000000000000" pitchFamily="2" charset="2"/>
              </a:rPr>
              <a:t>Figura 5. Mapa de zonas altitudinales</a:t>
            </a:r>
            <a:endParaRPr lang="es-ES" sz="1200" i="1" dirty="0">
              <a:latin typeface="SansSerif" panose="00000400000000000000" pitchFamily="2" charset="2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C7795C7-931E-401F-B258-9D84DBF36541}"/>
              </a:ext>
            </a:extLst>
          </p:cNvPr>
          <p:cNvSpPr txBox="1"/>
          <p:nvPr/>
        </p:nvSpPr>
        <p:spPr>
          <a:xfrm>
            <a:off x="8115868" y="570847"/>
            <a:ext cx="387596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latin typeface="SansSerif" panose="00000400000000000000" pitchFamily="2" charset="2"/>
              </a:rPr>
              <a:t>Periodo de simulación:</a:t>
            </a:r>
            <a:r>
              <a:rPr lang="es-ES" dirty="0">
                <a:latin typeface="SansSerif" panose="00000400000000000000" pitchFamily="2" charset="2"/>
              </a:rPr>
              <a:t> 1990-2013</a:t>
            </a:r>
          </a:p>
          <a:p>
            <a:r>
              <a:rPr lang="es-ES" b="1" dirty="0">
                <a:latin typeface="SansSerif" panose="00000400000000000000" pitchFamily="2" charset="2"/>
              </a:rPr>
              <a:t>Paso de tiempo: </a:t>
            </a:r>
            <a:r>
              <a:rPr lang="es-ES" dirty="0">
                <a:latin typeface="SansSerif" panose="00000400000000000000" pitchFamily="2" charset="2"/>
              </a:rPr>
              <a:t>mensual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49C4C08-9D08-4789-9ABC-C76B00616AD5}"/>
              </a:ext>
            </a:extLst>
          </p:cNvPr>
          <p:cNvSpPr txBox="1"/>
          <p:nvPr/>
        </p:nvSpPr>
        <p:spPr>
          <a:xfrm>
            <a:off x="9005526" y="1217178"/>
            <a:ext cx="228372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latin typeface="SansSerif" panose="00000400000000000000" pitchFamily="2" charset="2"/>
              </a:rPr>
              <a:t>Área: </a:t>
            </a:r>
            <a:r>
              <a:rPr lang="es-ES" dirty="0">
                <a:latin typeface="SansSerif" panose="00000400000000000000" pitchFamily="2" charset="2"/>
              </a:rPr>
              <a:t>1081,33 km</a:t>
            </a:r>
            <a:r>
              <a:rPr lang="es-ES" baseline="30000" dirty="0">
                <a:latin typeface="SansSerif" panose="00000400000000000000" pitchFamily="2" charset="2"/>
              </a:rPr>
              <a:t>2</a:t>
            </a:r>
            <a:r>
              <a:rPr lang="es-ES" dirty="0">
                <a:latin typeface="SansSerif" panose="00000400000000000000" pitchFamily="2" charset="2"/>
              </a:rPr>
              <a:t> 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4B89AA6-5B63-4C04-9116-98B4A9752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891" y="6233062"/>
            <a:ext cx="1794995" cy="53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45493B1E-457E-469B-9602-6E87BC3D7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591645"/>
              </p:ext>
            </p:extLst>
          </p:nvPr>
        </p:nvGraphicFramePr>
        <p:xfrm>
          <a:off x="8137321" y="2123529"/>
          <a:ext cx="3875962" cy="3918497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421043">
                  <a:extLst>
                    <a:ext uri="{9D8B030D-6E8A-4147-A177-3AD203B41FA5}">
                      <a16:colId xmlns:a16="http://schemas.microsoft.com/office/drawing/2014/main" val="1506653305"/>
                    </a:ext>
                  </a:extLst>
                </a:gridCol>
                <a:gridCol w="709683">
                  <a:extLst>
                    <a:ext uri="{9D8B030D-6E8A-4147-A177-3AD203B41FA5}">
                      <a16:colId xmlns:a16="http://schemas.microsoft.com/office/drawing/2014/main" val="3946477483"/>
                    </a:ext>
                  </a:extLst>
                </a:gridCol>
                <a:gridCol w="1745236">
                  <a:extLst>
                    <a:ext uri="{9D8B030D-6E8A-4147-A177-3AD203B41FA5}">
                      <a16:colId xmlns:a16="http://schemas.microsoft.com/office/drawing/2014/main" val="1635487719"/>
                    </a:ext>
                  </a:extLst>
                </a:gridCol>
              </a:tblGrid>
              <a:tr h="5759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SansSerif" panose="00000400000000000000" pitchFamily="2" charset="2"/>
                        </a:rPr>
                        <a:t>Parámetro</a:t>
                      </a:r>
                      <a:endParaRPr lang="es-ES" sz="1800" dirty="0">
                        <a:effectLst/>
                        <a:latin typeface="SansSerif" panose="00000400000000000000" pitchFamily="2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effectLst/>
                          <a:latin typeface="SansSerif" panose="00000400000000000000" pitchFamily="2" charset="2"/>
                        </a:rPr>
                        <a:t>Valor</a:t>
                      </a:r>
                      <a:endParaRPr lang="es-ES" sz="1800">
                        <a:effectLst/>
                        <a:latin typeface="SansSerif" panose="00000400000000000000" pitchFamily="2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SansSerif" panose="00000400000000000000" pitchFamily="2" charset="2"/>
                        </a:rPr>
                        <a:t>Forma</a:t>
                      </a:r>
                      <a:endParaRPr lang="es-ES" sz="1800" dirty="0">
                        <a:effectLst/>
                        <a:latin typeface="SansSerif" panose="00000400000000000000" pitchFamily="2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5028087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SansSerif" panose="00000400000000000000" pitchFamily="2" charset="2"/>
                        </a:rPr>
                        <a:t>Índice Gravelius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ES" sz="1800" dirty="0">
                        <a:effectLst/>
                        <a:latin typeface="SansSerif" panose="00000400000000000000" pitchFamily="2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SansSerif" panose="00000400000000000000" pitchFamily="2" charset="2"/>
                        </a:rPr>
                        <a:t>1,82</a:t>
                      </a:r>
                      <a:endParaRPr lang="es-ES" sz="1800" dirty="0">
                        <a:effectLst/>
                        <a:latin typeface="SansSerif" panose="00000400000000000000" pitchFamily="2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SansSerif" panose="00000400000000000000" pitchFamily="2" charset="2"/>
                        </a:rPr>
                        <a:t>Rectangular</a:t>
                      </a:r>
                      <a:endParaRPr lang="es-ES" sz="1800" dirty="0">
                        <a:effectLst/>
                        <a:latin typeface="SansSerif" panose="00000400000000000000" pitchFamily="2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536497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SansSerif" panose="00000400000000000000" pitchFamily="2" charset="2"/>
                        </a:rPr>
                        <a:t>Factor de Horton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ES" sz="1800" dirty="0">
                        <a:effectLst/>
                        <a:latin typeface="SansSerif" panose="00000400000000000000" pitchFamily="2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SansSerif" panose="00000400000000000000" pitchFamily="2" charset="2"/>
                        </a:rPr>
                        <a:t>0,20</a:t>
                      </a:r>
                      <a:endParaRPr lang="es-ES" sz="1800" dirty="0">
                        <a:effectLst/>
                        <a:latin typeface="SansSerif" panose="00000400000000000000" pitchFamily="2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SansSerif" panose="00000400000000000000" pitchFamily="2" charset="2"/>
                        </a:rPr>
                        <a:t>Muy alargada</a:t>
                      </a:r>
                      <a:endParaRPr lang="es-ES" sz="1800" dirty="0">
                        <a:effectLst/>
                        <a:latin typeface="SansSerif" panose="00000400000000000000" pitchFamily="2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614629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SansSerif" panose="00000400000000000000" pitchFamily="2" charset="2"/>
                        </a:rPr>
                        <a:t>Coeficiente de Miller</a:t>
                      </a:r>
                      <a:endParaRPr lang="es-ES" sz="1800" dirty="0">
                        <a:effectLst/>
                        <a:latin typeface="SansSerif" panose="00000400000000000000" pitchFamily="2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effectLst/>
                          <a:latin typeface="SansSerif" panose="00000400000000000000" pitchFamily="2" charset="2"/>
                        </a:rPr>
                        <a:t>0,30</a:t>
                      </a:r>
                      <a:endParaRPr lang="es-ES" sz="1800">
                        <a:effectLst/>
                        <a:latin typeface="SansSerif" panose="00000400000000000000" pitchFamily="2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SansSerif" panose="00000400000000000000" pitchFamily="2" charset="2"/>
                        </a:rPr>
                        <a:t>Semi rectangular</a:t>
                      </a:r>
                      <a:endParaRPr lang="es-ES" sz="1800" dirty="0">
                        <a:effectLst/>
                        <a:latin typeface="SansSerif" panose="00000400000000000000" pitchFamily="2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5905520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DBB23BDD-56CA-4F82-95B9-E5C914DBB32B}"/>
              </a:ext>
            </a:extLst>
          </p:cNvPr>
          <p:cNvSpPr txBox="1"/>
          <p:nvPr/>
        </p:nvSpPr>
        <p:spPr>
          <a:xfrm>
            <a:off x="7803405" y="1777002"/>
            <a:ext cx="42785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1" u="none" strike="noStrike" baseline="0" dirty="0">
                <a:solidFill>
                  <a:srgbClr val="000000"/>
                </a:solidFill>
                <a:latin typeface="SansSerif" panose="00000400000000000000" pitchFamily="2" charset="2"/>
              </a:rPr>
              <a:t>Tabla 1. Caracterización morfométrica</a:t>
            </a:r>
            <a:endParaRPr lang="es-ES" sz="1200" i="1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08040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A7B7D3-2FC8-4243-9F86-586F502E5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31E86E-D341-4841-A500-27D1F8C38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Pastel Azul Claro Tono Verde Color Agua Fondo Textura Papel Foto de stock y  más banco de imágenes de Azul verdoso - iStock">
            <a:extLst>
              <a:ext uri="{FF2B5EF4-FFF2-40B4-BE49-F238E27FC236}">
                <a16:creationId xmlns:a16="http://schemas.microsoft.com/office/drawing/2014/main" id="{2455418A-86B4-447D-8C21-B83798252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68E3AD2-EE07-4C4C-9530-AFA305686F8A}"/>
              </a:ext>
            </a:extLst>
          </p:cNvPr>
          <p:cNvSpPr txBox="1"/>
          <p:nvPr/>
        </p:nvSpPr>
        <p:spPr>
          <a:xfrm>
            <a:off x="2654300" y="-36740"/>
            <a:ext cx="688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SansSerif" panose="00000400000000000000" pitchFamily="2" charset="2"/>
              </a:rPr>
              <a:t>Metodología: recopilación de información</a:t>
            </a:r>
          </a:p>
        </p:txBody>
      </p:sp>
      <p:pic>
        <p:nvPicPr>
          <p:cNvPr id="7" name="Picture 4" descr="Puede ser una imagen de texto que dice &quot;Ministerio del Ambiente, Agua y Transición Ecológica VVL Gobierno del Encuentro Juntos lo logramos&quot;">
            <a:extLst>
              <a:ext uri="{FF2B5EF4-FFF2-40B4-BE49-F238E27FC236}">
                <a16:creationId xmlns:a16="http://schemas.microsoft.com/office/drawing/2014/main" id="{A1DD68AE-BF0E-4959-98A7-09308905F0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7" t="47565" r="53370" b="25583"/>
          <a:stretch/>
        </p:blipFill>
        <p:spPr bwMode="auto">
          <a:xfrm>
            <a:off x="8820832" y="527614"/>
            <a:ext cx="1925130" cy="66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nstituto Nacional de Meteorología e Hidrología | Ecuador - Guía Oficial de  Trámites y Servicios">
            <a:extLst>
              <a:ext uri="{FF2B5EF4-FFF2-40B4-BE49-F238E27FC236}">
                <a16:creationId xmlns:a16="http://schemas.microsoft.com/office/drawing/2014/main" id="{FCADB6EA-CB4F-4C1C-8672-6BE6D680C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0" y="551122"/>
            <a:ext cx="1676978" cy="77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0A36919-8626-4844-B64D-0BC138213F1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173" t="40576" r="51481" b="21870"/>
          <a:stretch/>
        </p:blipFill>
        <p:spPr>
          <a:xfrm>
            <a:off x="4945578" y="441337"/>
            <a:ext cx="1676978" cy="78961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0432103-9D35-4753-8516-C30BF2EFC5D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517"/>
          <a:stretch/>
        </p:blipFill>
        <p:spPr>
          <a:xfrm>
            <a:off x="0" y="1552073"/>
            <a:ext cx="3376706" cy="530592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1708048-FF43-4B15-B1F1-D0C9E971AB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6336" y="1517181"/>
            <a:ext cx="3415462" cy="534081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4208905-2870-436B-B21C-ACE6709498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69616" y="1484391"/>
            <a:ext cx="3368577" cy="532174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4E8D7E9-BF9D-4D5C-93AA-D0E2560B9AB0}"/>
              </a:ext>
            </a:extLst>
          </p:cNvPr>
          <p:cNvSpPr txBox="1"/>
          <p:nvPr/>
        </p:nvSpPr>
        <p:spPr>
          <a:xfrm>
            <a:off x="4154545" y="5946130"/>
            <a:ext cx="114177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SansSerif" panose="00000400000000000000" pitchFamily="2" charset="2"/>
              </a:rPr>
              <a:t>42,98% tierra agropecuaria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19BD53B-84E4-4A2B-9FF3-647A8EF3490E}"/>
              </a:ext>
            </a:extLst>
          </p:cNvPr>
          <p:cNvSpPr txBox="1"/>
          <p:nvPr/>
        </p:nvSpPr>
        <p:spPr>
          <a:xfrm>
            <a:off x="8595016" y="6050661"/>
            <a:ext cx="1141774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SansSerif" panose="00000400000000000000" pitchFamily="2" charset="2"/>
              </a:rPr>
              <a:t>93,54% riego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7415DB0-89A5-4B65-9AD0-84A000AAF7CF}"/>
              </a:ext>
            </a:extLst>
          </p:cNvPr>
          <p:cNvSpPr txBox="1"/>
          <p:nvPr/>
        </p:nvSpPr>
        <p:spPr>
          <a:xfrm>
            <a:off x="10824065" y="655498"/>
            <a:ext cx="8336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SansSerif" panose="00000400000000000000" pitchFamily="2" charset="2"/>
              </a:rPr>
              <a:t>Demanda hídrica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0815E78-ACC6-4BED-98FB-EF798FC28B0D}"/>
              </a:ext>
            </a:extLst>
          </p:cNvPr>
          <p:cNvSpPr txBox="1"/>
          <p:nvPr/>
        </p:nvSpPr>
        <p:spPr>
          <a:xfrm>
            <a:off x="-132763" y="1315655"/>
            <a:ext cx="37969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1" u="none" strike="noStrike" baseline="0" dirty="0">
                <a:solidFill>
                  <a:srgbClr val="000000"/>
                </a:solidFill>
                <a:latin typeface="SansSerif" panose="00000400000000000000" pitchFamily="2" charset="2"/>
              </a:rPr>
              <a:t>Figura 6. </a:t>
            </a:r>
            <a:r>
              <a:rPr lang="es-ES" sz="1200" i="1" dirty="0">
                <a:solidFill>
                  <a:srgbClr val="000000"/>
                </a:solidFill>
                <a:latin typeface="SansSerif" panose="00000400000000000000" pitchFamily="2" charset="2"/>
              </a:rPr>
              <a:t>E</a:t>
            </a:r>
            <a:r>
              <a:rPr lang="es-ES" sz="1200" b="0" i="1" u="none" strike="noStrike" baseline="0" dirty="0">
                <a:solidFill>
                  <a:srgbClr val="000000"/>
                </a:solidFill>
                <a:latin typeface="SansSerif" panose="00000400000000000000" pitchFamily="2" charset="2"/>
              </a:rPr>
              <a:t>staciones meteorológicas e hidrométricas</a:t>
            </a:r>
            <a:endParaRPr lang="es-ES" sz="1200" i="1" dirty="0">
              <a:latin typeface="SansSerif" panose="00000400000000000000" pitchFamily="2" charset="2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E8D65DF-D8EC-4E39-BFEF-E0B8B6640929}"/>
              </a:ext>
            </a:extLst>
          </p:cNvPr>
          <p:cNvSpPr txBox="1"/>
          <p:nvPr/>
        </p:nvSpPr>
        <p:spPr>
          <a:xfrm>
            <a:off x="807264" y="486762"/>
            <a:ext cx="16692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SansSerif" panose="00000400000000000000" pitchFamily="2" charset="2"/>
              </a:rPr>
              <a:t>Datos climatológicos e hidrométricos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9677D69-D188-45CA-9B7A-EF156C3ED16D}"/>
              </a:ext>
            </a:extLst>
          </p:cNvPr>
          <p:cNvSpPr txBox="1"/>
          <p:nvPr/>
        </p:nvSpPr>
        <p:spPr>
          <a:xfrm>
            <a:off x="3970885" y="1268536"/>
            <a:ext cx="37969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1" u="none" strike="noStrike" baseline="0" dirty="0">
                <a:solidFill>
                  <a:srgbClr val="000000"/>
                </a:solidFill>
                <a:latin typeface="SansSerif" panose="00000400000000000000" pitchFamily="2" charset="2"/>
              </a:rPr>
              <a:t>Figura 7. </a:t>
            </a:r>
            <a:r>
              <a:rPr lang="es-ES" sz="1200" i="1" dirty="0">
                <a:solidFill>
                  <a:srgbClr val="000000"/>
                </a:solidFill>
                <a:latin typeface="SansSerif" panose="00000400000000000000" pitchFamily="2" charset="2"/>
              </a:rPr>
              <a:t>Mapa de cobertura y uso de la tierra</a:t>
            </a:r>
            <a:endParaRPr lang="es-ES" sz="1200" i="1" dirty="0">
              <a:latin typeface="SansSerif" panose="00000400000000000000" pitchFamily="2" charset="2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5F91447-D428-4F85-A9BB-0737C09CD2C1}"/>
              </a:ext>
            </a:extLst>
          </p:cNvPr>
          <p:cNvSpPr txBox="1"/>
          <p:nvPr/>
        </p:nvSpPr>
        <p:spPr>
          <a:xfrm>
            <a:off x="8273497" y="1208651"/>
            <a:ext cx="37969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1" u="none" strike="noStrike" baseline="0" dirty="0">
                <a:solidFill>
                  <a:srgbClr val="000000"/>
                </a:solidFill>
                <a:latin typeface="SansSerif" panose="00000400000000000000" pitchFamily="2" charset="2"/>
              </a:rPr>
              <a:t>Figura 8. </a:t>
            </a:r>
            <a:r>
              <a:rPr lang="es-ES" sz="1200" i="1" dirty="0">
                <a:solidFill>
                  <a:srgbClr val="000000"/>
                </a:solidFill>
                <a:latin typeface="SansSerif" panose="00000400000000000000" pitchFamily="2" charset="2"/>
              </a:rPr>
              <a:t>Mapa de distribución espacial del RUAA</a:t>
            </a:r>
            <a:endParaRPr lang="es-ES" sz="1200" i="1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31501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64EA5-B4A0-4EEC-B10E-59287DE19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E3AC72-C86D-4920-95A3-3395A1786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Pastel Azul Claro Tono Verde Color Agua Fondo Textura Papel Foto de stock y  más banco de imágenes de Azul verdoso - iStock">
            <a:extLst>
              <a:ext uri="{FF2B5EF4-FFF2-40B4-BE49-F238E27FC236}">
                <a16:creationId xmlns:a16="http://schemas.microsoft.com/office/drawing/2014/main" id="{D9358BDA-9A51-48D1-A132-5871ACD82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221395F-172F-40B1-A3BC-12C0516D9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5" y="2190784"/>
            <a:ext cx="11693710" cy="247643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9AE3840-403E-45A7-A530-6E39956329A0}"/>
              </a:ext>
            </a:extLst>
          </p:cNvPr>
          <p:cNvSpPr txBox="1"/>
          <p:nvPr/>
        </p:nvSpPr>
        <p:spPr>
          <a:xfrm>
            <a:off x="2760318" y="85044"/>
            <a:ext cx="688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SansSerif" panose="00000400000000000000" pitchFamily="2" charset="2"/>
              </a:rPr>
              <a:t>Metodología: recopilación de información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CAB8961-64A3-4BE3-AF19-D2A88C4A7A47}"/>
              </a:ext>
            </a:extLst>
          </p:cNvPr>
          <p:cNvSpPr txBox="1"/>
          <p:nvPr/>
        </p:nvSpPr>
        <p:spPr>
          <a:xfrm>
            <a:off x="2785026" y="1785810"/>
            <a:ext cx="66219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1" u="none" strike="noStrike" baseline="0" dirty="0">
                <a:solidFill>
                  <a:srgbClr val="000000"/>
                </a:solidFill>
                <a:latin typeface="SansSerif" panose="00000400000000000000" pitchFamily="2" charset="2"/>
              </a:rPr>
              <a:t>Figura 9. </a:t>
            </a:r>
            <a:r>
              <a:rPr lang="es-ES" sz="1200" i="1" dirty="0">
                <a:solidFill>
                  <a:srgbClr val="000000"/>
                </a:solidFill>
                <a:latin typeface="SansSerif" panose="00000400000000000000" pitchFamily="2" charset="2"/>
              </a:rPr>
              <a:t>Disponibilidad de datos meteorológicos e hidrométricos en estaciones del INAMHI</a:t>
            </a:r>
            <a:endParaRPr lang="es-ES" sz="1200" i="1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08501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11304E-06B6-45D0-868C-24FCD5419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E0CAC9-C067-428B-B870-36D0E4F5E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Pastel Azul Claro Tono Verde Color Agua Fondo Textura Papel Foto de stock y  más banco de imágenes de Azul verdoso - iStock">
            <a:extLst>
              <a:ext uri="{FF2B5EF4-FFF2-40B4-BE49-F238E27FC236}">
                <a16:creationId xmlns:a16="http://schemas.microsoft.com/office/drawing/2014/main" id="{3DA99E90-859C-458D-B142-F2007C41F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C892B02-E5E4-43A5-85F8-8D5B3458AD58}"/>
              </a:ext>
            </a:extLst>
          </p:cNvPr>
          <p:cNvSpPr txBox="1"/>
          <p:nvPr/>
        </p:nvSpPr>
        <p:spPr>
          <a:xfrm>
            <a:off x="1717770" y="71403"/>
            <a:ext cx="900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SansSerif" panose="00000400000000000000" pitchFamily="2" charset="2"/>
              </a:rPr>
              <a:t>Metodología: generación de información climática en GEE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228D6AE-0D2D-4E42-8323-104DD6FE3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303" y="1278073"/>
            <a:ext cx="4816196" cy="522970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503BA74-6303-4219-AE6B-D9A98A6387A4}"/>
              </a:ext>
            </a:extLst>
          </p:cNvPr>
          <p:cNvSpPr txBox="1"/>
          <p:nvPr/>
        </p:nvSpPr>
        <p:spPr>
          <a:xfrm>
            <a:off x="7148303" y="975245"/>
            <a:ext cx="48161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1" u="none" strike="noStrike" baseline="0" dirty="0">
                <a:solidFill>
                  <a:srgbClr val="000000"/>
                </a:solidFill>
                <a:latin typeface="SansSerif" panose="00000400000000000000" pitchFamily="2" charset="2"/>
              </a:rPr>
              <a:t>Figura 10. </a:t>
            </a:r>
            <a:r>
              <a:rPr lang="es-ES" sz="1200" i="1" dirty="0">
                <a:solidFill>
                  <a:srgbClr val="000000"/>
                </a:solidFill>
                <a:latin typeface="SansSerif" panose="00000400000000000000" pitchFamily="2" charset="2"/>
              </a:rPr>
              <a:t>Flujograma de generación de datos climáticos en GEE</a:t>
            </a:r>
            <a:endParaRPr lang="es-ES" sz="1200" i="1" dirty="0">
              <a:latin typeface="SansSerif" panose="00000400000000000000" pitchFamily="2" charset="2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2BA548D-E018-4FBB-906B-CBE8574A40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337" y="2208692"/>
            <a:ext cx="6309866" cy="302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422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1551</Words>
  <Application>Microsoft Office PowerPoint</Application>
  <PresentationFormat>Panorámica</PresentationFormat>
  <Paragraphs>165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SansSerif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♦◘GaBy◘♦ gallardo</dc:creator>
  <cp:lastModifiedBy>♦◘GaBy◘♦ gallardo</cp:lastModifiedBy>
  <cp:revision>35</cp:revision>
  <dcterms:created xsi:type="dcterms:W3CDTF">2022-02-17T00:42:16Z</dcterms:created>
  <dcterms:modified xsi:type="dcterms:W3CDTF">2022-02-18T12:59:09Z</dcterms:modified>
</cp:coreProperties>
</file>