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72" r:id="rId3"/>
    <p:sldId id="258" r:id="rId4"/>
    <p:sldId id="271" r:id="rId5"/>
    <p:sldId id="259" r:id="rId6"/>
    <p:sldId id="260" r:id="rId7"/>
    <p:sldId id="270" r:id="rId8"/>
    <p:sldId id="261" r:id="rId9"/>
    <p:sldId id="262" r:id="rId10"/>
    <p:sldId id="263" r:id="rId11"/>
    <p:sldId id="264" r:id="rId12"/>
    <p:sldId id="265" r:id="rId13"/>
    <p:sldId id="266" r:id="rId14"/>
    <p:sldId id="267" r:id="rId15"/>
    <p:sldId id="268" r:id="rId16"/>
    <p:sldId id="269" r:id="rId17"/>
    <p:sldId id="273" r:id="rId1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C7416E-FA0F-46B8-981D-41B0E26AEEA5}" type="doc">
      <dgm:prSet loTypeId="urn:microsoft.com/office/officeart/2005/8/layout/hProcess9" loCatId="process" qsTypeId="urn:microsoft.com/office/officeart/2005/8/quickstyle/simple4" qsCatId="simple" csTypeId="urn:microsoft.com/office/officeart/2005/8/colors/colorful5" csCatId="colorful" phldr="1"/>
      <dgm:spPr/>
    </dgm:pt>
    <dgm:pt modelId="{6B84F01C-D6A2-4BAA-8570-78238AD90F65}">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latin typeface="Arial MT"/>
              <a:ea typeface="Arial MT"/>
              <a:cs typeface="Arial MT"/>
            </a:rPr>
            <a:t>El café ecuatoriano no ocupa un lugar dentro de los más conocidos, a diferencia del café brasileño y colombiano </a:t>
          </a:r>
          <a:r>
            <a:rPr lang="es-EC" b="0" cap="none" spc="0" dirty="0">
              <a:ln w="0"/>
              <a:solidFill>
                <a:schemeClr val="tx1"/>
              </a:solidFill>
              <a:effectLst>
                <a:outerShdw blurRad="38100" dist="19050" dir="2700000" algn="tl" rotWithShape="0">
                  <a:schemeClr val="dk1">
                    <a:alpha val="40000"/>
                  </a:schemeClr>
                </a:outerShdw>
              </a:effectLst>
              <a:latin typeface="Arial MT"/>
              <a:ea typeface="Arial MT"/>
              <a:cs typeface="Arial MT"/>
            </a:rPr>
            <a:t>(Ponce y otros, 2018)</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77B9862C-5835-49B2-9A7E-6D339D839E3C}" type="parTrans" cxnId="{10D7EFE5-9362-49D4-A5A5-B2BE0305C8C3}">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163D1566-6B0D-4E39-91B6-EBE6AB428E60}" type="sibTrans" cxnId="{10D7EFE5-9362-49D4-A5A5-B2BE0305C8C3}">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F072A213-6F2D-4AA6-98BE-DBA3A9338BA4}">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Tiene ventaja en su clima, altura y posición geográfica, el cual es considerado un producto de interés para su exportación </a:t>
          </a:r>
          <a:r>
            <a:rPr lang="es-EC" b="0" cap="none" spc="0" dirty="0">
              <a:ln w="0"/>
              <a:solidFill>
                <a:schemeClr val="tx1"/>
              </a:solidFill>
              <a:effectLst>
                <a:outerShdw blurRad="38100" dist="19050" dir="2700000" algn="tl" rotWithShape="0">
                  <a:schemeClr val="dk1">
                    <a:alpha val="40000"/>
                  </a:schemeClr>
                </a:outerShdw>
              </a:effectLst>
            </a:rPr>
            <a:t>(ANECAFE, 2020)</a:t>
          </a:r>
          <a:r>
            <a:rPr lang="es-ES" b="0" cap="none" spc="0" dirty="0">
              <a:ln w="0"/>
              <a:solidFill>
                <a:schemeClr val="tx1"/>
              </a:solidFill>
              <a:effectLst>
                <a:outerShdw blurRad="38100" dist="19050" dir="2700000" algn="tl" rotWithShape="0">
                  <a:schemeClr val="dk1">
                    <a:alpha val="40000"/>
                  </a:schemeClr>
                </a:outerShdw>
              </a:effectLst>
            </a:rPr>
            <a:t>.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7AB4EDBA-C920-432C-BEC3-ED47D4B87DA3}" type="parTrans" cxnId="{B6C4D26C-FBAB-4F92-900F-5C8DCFB3875E}">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1AE514BC-0283-45FA-96D6-595063497366}" type="sibTrans" cxnId="{B6C4D26C-FBAB-4F92-900F-5C8DCFB3875E}">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D4C4E0BF-554D-4639-9145-92E3AC438E09}">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Representa una actividad con notable importancia en el ámbito económico, social y ambiental </a:t>
          </a:r>
          <a:r>
            <a:rPr lang="es-EC" b="0" cap="none" spc="0" dirty="0">
              <a:ln w="0"/>
              <a:solidFill>
                <a:schemeClr val="tx1"/>
              </a:solidFill>
              <a:effectLst>
                <a:outerShdw blurRad="38100" dist="19050" dir="2700000" algn="tl" rotWithShape="0">
                  <a:schemeClr val="dk1">
                    <a:alpha val="40000"/>
                  </a:schemeClr>
                </a:outerShdw>
              </a:effectLst>
            </a:rPr>
            <a:t>(COFENAC, 2011)</a:t>
          </a:r>
          <a:r>
            <a:rPr lang="es-ES" b="0" cap="none" spc="0" dirty="0">
              <a:ln w="0"/>
              <a:solidFill>
                <a:schemeClr val="tx1"/>
              </a:solidFill>
              <a:effectLst>
                <a:outerShdw blurRad="38100" dist="19050" dir="2700000" algn="tl" rotWithShape="0">
                  <a:schemeClr val="dk1">
                    <a:alpha val="40000"/>
                  </a:schemeClr>
                </a:outerShdw>
              </a:effectLst>
            </a:rPr>
            <a:t>.</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4FF5C3A6-B15F-4F73-B966-6BC55E1AF63C}" type="parTrans" cxnId="{075071C2-0866-4BE5-92CE-EAC42166CC9D}">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F200FC4F-F615-462A-AAA3-44753B9CE4B6}" type="sibTrans" cxnId="{075071C2-0866-4BE5-92CE-EAC42166CC9D}">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15CC00C2-BA76-4534-AFEF-7A7133E9B6F4}" type="pres">
      <dgm:prSet presAssocID="{83C7416E-FA0F-46B8-981D-41B0E26AEEA5}" presName="CompostProcess" presStyleCnt="0">
        <dgm:presLayoutVars>
          <dgm:dir/>
          <dgm:resizeHandles val="exact"/>
        </dgm:presLayoutVars>
      </dgm:prSet>
      <dgm:spPr/>
    </dgm:pt>
    <dgm:pt modelId="{5DACA608-4F34-41C9-B91D-9595CFA54B3A}" type="pres">
      <dgm:prSet presAssocID="{83C7416E-FA0F-46B8-981D-41B0E26AEEA5}" presName="arrow" presStyleLbl="bgShp" presStyleIdx="0" presStyleCnt="1"/>
      <dgm:spPr/>
    </dgm:pt>
    <dgm:pt modelId="{24C2C942-6F0E-4D50-9951-A3C138B350D3}" type="pres">
      <dgm:prSet presAssocID="{83C7416E-FA0F-46B8-981D-41B0E26AEEA5}" presName="linearProcess" presStyleCnt="0"/>
      <dgm:spPr/>
    </dgm:pt>
    <dgm:pt modelId="{18692FE0-7A67-472E-B25B-E1622933786E}" type="pres">
      <dgm:prSet presAssocID="{6B84F01C-D6A2-4BAA-8570-78238AD90F65}" presName="textNode" presStyleLbl="node1" presStyleIdx="0" presStyleCnt="3">
        <dgm:presLayoutVars>
          <dgm:bulletEnabled val="1"/>
        </dgm:presLayoutVars>
      </dgm:prSet>
      <dgm:spPr/>
    </dgm:pt>
    <dgm:pt modelId="{F07CC003-7E8A-4C0D-BF96-B1450879241D}" type="pres">
      <dgm:prSet presAssocID="{163D1566-6B0D-4E39-91B6-EBE6AB428E60}" presName="sibTrans" presStyleCnt="0"/>
      <dgm:spPr/>
    </dgm:pt>
    <dgm:pt modelId="{7E281E09-F999-48B6-AFF1-E51806540414}" type="pres">
      <dgm:prSet presAssocID="{F072A213-6F2D-4AA6-98BE-DBA3A9338BA4}" presName="textNode" presStyleLbl="node1" presStyleIdx="1" presStyleCnt="3">
        <dgm:presLayoutVars>
          <dgm:bulletEnabled val="1"/>
        </dgm:presLayoutVars>
      </dgm:prSet>
      <dgm:spPr/>
    </dgm:pt>
    <dgm:pt modelId="{7178099D-AA9C-4802-8A47-1C7F57B596C0}" type="pres">
      <dgm:prSet presAssocID="{1AE514BC-0283-45FA-96D6-595063497366}" presName="sibTrans" presStyleCnt="0"/>
      <dgm:spPr/>
    </dgm:pt>
    <dgm:pt modelId="{4BDDFC07-139D-4209-9D15-68FF7B33ABC1}" type="pres">
      <dgm:prSet presAssocID="{D4C4E0BF-554D-4639-9145-92E3AC438E09}" presName="textNode" presStyleLbl="node1" presStyleIdx="2" presStyleCnt="3">
        <dgm:presLayoutVars>
          <dgm:bulletEnabled val="1"/>
        </dgm:presLayoutVars>
      </dgm:prSet>
      <dgm:spPr/>
    </dgm:pt>
  </dgm:ptLst>
  <dgm:cxnLst>
    <dgm:cxn modelId="{B6C4D26C-FBAB-4F92-900F-5C8DCFB3875E}" srcId="{83C7416E-FA0F-46B8-981D-41B0E26AEEA5}" destId="{F072A213-6F2D-4AA6-98BE-DBA3A9338BA4}" srcOrd="1" destOrd="0" parTransId="{7AB4EDBA-C920-432C-BEC3-ED47D4B87DA3}" sibTransId="{1AE514BC-0283-45FA-96D6-595063497366}"/>
    <dgm:cxn modelId="{B320564E-3242-4982-B13C-DF229E6CA1FC}" type="presOf" srcId="{6B84F01C-D6A2-4BAA-8570-78238AD90F65}" destId="{18692FE0-7A67-472E-B25B-E1622933786E}" srcOrd="0" destOrd="0" presId="urn:microsoft.com/office/officeart/2005/8/layout/hProcess9"/>
    <dgm:cxn modelId="{95B9E952-03C3-4417-BAE6-D830876A97B6}" type="presOf" srcId="{D4C4E0BF-554D-4639-9145-92E3AC438E09}" destId="{4BDDFC07-139D-4209-9D15-68FF7B33ABC1}" srcOrd="0" destOrd="0" presId="urn:microsoft.com/office/officeart/2005/8/layout/hProcess9"/>
    <dgm:cxn modelId="{F88F02AA-5798-49A5-9128-B22C7FB52BCD}" type="presOf" srcId="{F072A213-6F2D-4AA6-98BE-DBA3A9338BA4}" destId="{7E281E09-F999-48B6-AFF1-E51806540414}" srcOrd="0" destOrd="0" presId="urn:microsoft.com/office/officeart/2005/8/layout/hProcess9"/>
    <dgm:cxn modelId="{075071C2-0866-4BE5-92CE-EAC42166CC9D}" srcId="{83C7416E-FA0F-46B8-981D-41B0E26AEEA5}" destId="{D4C4E0BF-554D-4639-9145-92E3AC438E09}" srcOrd="2" destOrd="0" parTransId="{4FF5C3A6-B15F-4F73-B966-6BC55E1AF63C}" sibTransId="{F200FC4F-F615-462A-AAA3-44753B9CE4B6}"/>
    <dgm:cxn modelId="{73CA9BCF-39C7-4B90-B86F-F0F59961344A}" type="presOf" srcId="{83C7416E-FA0F-46B8-981D-41B0E26AEEA5}" destId="{15CC00C2-BA76-4534-AFEF-7A7133E9B6F4}" srcOrd="0" destOrd="0" presId="urn:microsoft.com/office/officeart/2005/8/layout/hProcess9"/>
    <dgm:cxn modelId="{10D7EFE5-9362-49D4-A5A5-B2BE0305C8C3}" srcId="{83C7416E-FA0F-46B8-981D-41B0E26AEEA5}" destId="{6B84F01C-D6A2-4BAA-8570-78238AD90F65}" srcOrd="0" destOrd="0" parTransId="{77B9862C-5835-49B2-9A7E-6D339D839E3C}" sibTransId="{163D1566-6B0D-4E39-91B6-EBE6AB428E60}"/>
    <dgm:cxn modelId="{78D35904-B8FA-4516-AD03-F4A062D5D643}" type="presParOf" srcId="{15CC00C2-BA76-4534-AFEF-7A7133E9B6F4}" destId="{5DACA608-4F34-41C9-B91D-9595CFA54B3A}" srcOrd="0" destOrd="0" presId="urn:microsoft.com/office/officeart/2005/8/layout/hProcess9"/>
    <dgm:cxn modelId="{14A468F2-778A-4E0F-B3B8-C0E592797702}" type="presParOf" srcId="{15CC00C2-BA76-4534-AFEF-7A7133E9B6F4}" destId="{24C2C942-6F0E-4D50-9951-A3C138B350D3}" srcOrd="1" destOrd="0" presId="urn:microsoft.com/office/officeart/2005/8/layout/hProcess9"/>
    <dgm:cxn modelId="{C5661F66-FEB1-42B9-83D7-9B8370605F50}" type="presParOf" srcId="{24C2C942-6F0E-4D50-9951-A3C138B350D3}" destId="{18692FE0-7A67-472E-B25B-E1622933786E}" srcOrd="0" destOrd="0" presId="urn:microsoft.com/office/officeart/2005/8/layout/hProcess9"/>
    <dgm:cxn modelId="{4BDA90AD-5687-4A79-A18F-18E5DCF22CC6}" type="presParOf" srcId="{24C2C942-6F0E-4D50-9951-A3C138B350D3}" destId="{F07CC003-7E8A-4C0D-BF96-B1450879241D}" srcOrd="1" destOrd="0" presId="urn:microsoft.com/office/officeart/2005/8/layout/hProcess9"/>
    <dgm:cxn modelId="{CBACC320-2B11-4C0E-878B-CF4BC4A64124}" type="presParOf" srcId="{24C2C942-6F0E-4D50-9951-A3C138B350D3}" destId="{7E281E09-F999-48B6-AFF1-E51806540414}" srcOrd="2" destOrd="0" presId="urn:microsoft.com/office/officeart/2005/8/layout/hProcess9"/>
    <dgm:cxn modelId="{A1D76089-CCCA-4998-8E39-91929E0063A2}" type="presParOf" srcId="{24C2C942-6F0E-4D50-9951-A3C138B350D3}" destId="{7178099D-AA9C-4802-8A47-1C7F57B596C0}" srcOrd="3" destOrd="0" presId="urn:microsoft.com/office/officeart/2005/8/layout/hProcess9"/>
    <dgm:cxn modelId="{AA2CC5C1-A188-4354-A099-F68ABF54026F}" type="presParOf" srcId="{24C2C942-6F0E-4D50-9951-A3C138B350D3}" destId="{4BDDFC07-139D-4209-9D15-68FF7B33ABC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0C4E2A-F4BA-44F4-8DEA-04F0A0735939}" type="doc">
      <dgm:prSet loTypeId="urn:microsoft.com/office/officeart/2005/8/layout/bProcess2" loCatId="process" qsTypeId="urn:microsoft.com/office/officeart/2005/8/quickstyle/3d2" qsCatId="3D" csTypeId="urn:microsoft.com/office/officeart/2005/8/colors/colorful1" csCatId="colorful" phldr="1"/>
      <dgm:spPr/>
      <dgm:t>
        <a:bodyPr/>
        <a:lstStyle/>
        <a:p>
          <a:endParaRPr lang="es-EC"/>
        </a:p>
      </dgm:t>
    </dgm:pt>
    <dgm:pt modelId="{6547F26D-03FE-4C90-88CD-A2428D516B08}">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231,8 kg/ha</a:t>
          </a:r>
        </a:p>
        <a:p>
          <a:r>
            <a:rPr lang="es-ES" b="0" cap="none" spc="0" dirty="0">
              <a:ln w="0"/>
              <a:solidFill>
                <a:schemeClr val="tx1"/>
              </a:solidFill>
              <a:effectLst>
                <a:outerShdw blurRad="38100" dist="19050" dir="2700000" algn="tl" rotWithShape="0">
                  <a:schemeClr val="dk1">
                    <a:alpha val="40000"/>
                  </a:schemeClr>
                </a:outerShdw>
              </a:effectLst>
            </a:rPr>
            <a:t>Arábiga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01C08E34-7D46-4357-BE13-C1BC0A059E2A}" type="parTrans" cxnId="{D67BD4DE-33C9-4002-BE1E-348FF67409EB}">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2DB268BE-C538-42FB-B9DD-AC5343C1C853}" type="sibTrans" cxnId="{D67BD4DE-33C9-4002-BE1E-348FF67409EB}">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A2608F86-9295-4DBE-8776-568C3044153A}">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250 kg/ha</a:t>
          </a:r>
        </a:p>
        <a:p>
          <a:r>
            <a:rPr lang="es-ES" b="0" cap="none" spc="0" dirty="0">
              <a:ln w="0"/>
              <a:solidFill>
                <a:schemeClr val="tx1"/>
              </a:solidFill>
              <a:effectLst>
                <a:outerShdw blurRad="38100" dist="19050" dir="2700000" algn="tl" rotWithShape="0">
                  <a:schemeClr val="dk1">
                    <a:alpha val="40000"/>
                  </a:schemeClr>
                </a:outerShdw>
              </a:effectLst>
            </a:rPr>
            <a:t>Robusta</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21AD0337-0168-422A-AB3C-2F903261777A}" type="parTrans" cxnId="{EA8AE424-956C-4362-83DA-6654504477AB}">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D95A455A-762A-4EB3-9CD8-06D59D9E4E42}" type="sibTrans" cxnId="{EA8AE424-956C-4362-83DA-6654504477AB}">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F2B036C3-29D3-4756-8986-85B85DC99308}">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500 mil sacos de 60 kg</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9CC7C4E6-A7DD-47C9-968E-1B052998B540}" type="parTrans" cxnId="{26C3ED9B-7545-4202-A2AD-378298D70C5C}">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C800C577-E4B4-47BE-8FEC-EF6C9389AD85}" type="sibTrans" cxnId="{26C3ED9B-7545-4202-A2AD-378298D70C5C}">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47FFB489-4FE5-45BE-8C7A-F9963501B512}">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C. Interno</a:t>
          </a:r>
        </a:p>
        <a:p>
          <a:r>
            <a:rPr lang="es-ES" b="0" cap="none" spc="0" dirty="0">
              <a:ln w="0"/>
              <a:solidFill>
                <a:schemeClr val="tx1"/>
              </a:solidFill>
              <a:effectLst>
                <a:outerShdw blurRad="38100" dist="19050" dir="2700000" algn="tl" rotWithShape="0">
                  <a:schemeClr val="dk1">
                    <a:alpha val="40000"/>
                  </a:schemeClr>
                </a:outerShdw>
              </a:effectLst>
            </a:rPr>
            <a:t>200 mil sacos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BA623716-6521-4838-B7C4-3EF428A47B71}" type="parTrans" cxnId="{E59C8BF6-E579-47B4-80EC-0241E9C791C2}">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0B13A4BA-3126-4660-ACC7-E946761B0EF2}" type="sibTrans" cxnId="{E59C8BF6-E579-47B4-80EC-0241E9C791C2}">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B39EEB92-F424-4C4F-8EFD-BA1732BDBFBF}">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Industria</a:t>
          </a:r>
        </a:p>
        <a:p>
          <a:r>
            <a:rPr lang="es-ES" b="0" cap="none" spc="0" dirty="0">
              <a:ln w="0"/>
              <a:solidFill>
                <a:schemeClr val="tx1"/>
              </a:solidFill>
              <a:effectLst>
                <a:outerShdw blurRad="38100" dist="19050" dir="2700000" algn="tl" rotWithShape="0">
                  <a:schemeClr val="dk1">
                    <a:alpha val="40000"/>
                  </a:schemeClr>
                </a:outerShdw>
              </a:effectLst>
            </a:rPr>
            <a:t>1ˈ200.000 sacos</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BC110797-36D3-49AE-97FF-EE69421791B9}" type="parTrans" cxnId="{55374279-4BBE-4B8B-A6D7-9DF73FE02757}">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B40556DC-AF17-40F6-97EE-52DB1BF99251}" type="sibTrans" cxnId="{55374279-4BBE-4B8B-A6D7-9DF73FE02757}">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CC288562-F92D-40C2-A105-13919F14DC62}">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C. Exportación</a:t>
          </a:r>
        </a:p>
        <a:p>
          <a:r>
            <a:rPr lang="es-ES" b="0" cap="none" spc="0" dirty="0">
              <a:ln w="0"/>
              <a:solidFill>
                <a:schemeClr val="tx1"/>
              </a:solidFill>
              <a:effectLst>
                <a:outerShdw blurRad="38100" dist="19050" dir="2700000" algn="tl" rotWithShape="0">
                  <a:schemeClr val="dk1">
                    <a:alpha val="40000"/>
                  </a:schemeClr>
                </a:outerShdw>
              </a:effectLst>
            </a:rPr>
            <a:t>500 mil sacos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6D25CF4C-22D3-4BC9-859A-03232F98A88D}" type="parTrans" cxnId="{E734D965-C658-4ABD-A4EA-3BA78DEBF4A7}">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BE4AC655-57BA-4DCC-B05C-1F4C98EC7AE5}" type="sibTrans" cxnId="{E734D965-C658-4ABD-A4EA-3BA78DEBF4A7}">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261AF9CD-E0CD-4739-91A6-85ACBDD826A9}">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Necesidad</a:t>
          </a:r>
        </a:p>
        <a:p>
          <a:r>
            <a:rPr lang="es-ES" b="0" cap="none" spc="0" dirty="0">
              <a:ln w="0"/>
              <a:solidFill>
                <a:schemeClr val="tx1"/>
              </a:solidFill>
              <a:effectLst>
                <a:outerShdw blurRad="38100" dist="19050" dir="2700000" algn="tl" rotWithShape="0">
                  <a:schemeClr val="dk1">
                    <a:alpha val="40000"/>
                  </a:schemeClr>
                </a:outerShdw>
              </a:effectLst>
            </a:rPr>
            <a:t>1ˈ900.000</a:t>
          </a:r>
        </a:p>
        <a:p>
          <a:r>
            <a:rPr lang="es-ES" b="0" cap="none" spc="0" dirty="0">
              <a:ln w="0"/>
              <a:solidFill>
                <a:schemeClr val="tx1"/>
              </a:solidFill>
              <a:effectLst>
                <a:outerShdw blurRad="38100" dist="19050" dir="2700000" algn="tl" rotWithShape="0">
                  <a:schemeClr val="dk1">
                    <a:alpha val="40000"/>
                  </a:schemeClr>
                </a:outerShdw>
              </a:effectLst>
            </a:rPr>
            <a:t>sacos</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8CFE3E61-A54D-48DD-AF61-1306F59BFF2A}" type="parTrans" cxnId="{1FB66F12-8BD6-44A8-BBAE-12DFE1A8E34D}">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7B0004B2-7333-43F2-9429-526560D4E9E4}" type="sibTrans" cxnId="{1FB66F12-8BD6-44A8-BBAE-12DFE1A8E34D}">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8A111CE7-385E-4BB2-AB38-D8DF8C4F92EE}">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Déficit </a:t>
          </a:r>
        </a:p>
        <a:p>
          <a:r>
            <a:rPr lang="es-ES" b="0" cap="none" spc="0" dirty="0">
              <a:ln w="0"/>
              <a:solidFill>
                <a:schemeClr val="tx1"/>
              </a:solidFill>
              <a:effectLst>
                <a:outerShdw blurRad="38100" dist="19050" dir="2700000" algn="tl" rotWithShape="0">
                  <a:schemeClr val="dk1">
                    <a:alpha val="40000"/>
                  </a:schemeClr>
                </a:outerShdw>
              </a:effectLst>
            </a:rPr>
            <a:t>1ˈ400.000</a:t>
          </a:r>
        </a:p>
        <a:p>
          <a:r>
            <a:rPr lang="es-ES" b="0" cap="none" spc="0" dirty="0">
              <a:ln w="0"/>
              <a:solidFill>
                <a:schemeClr val="tx1"/>
              </a:solidFill>
              <a:effectLst>
                <a:outerShdw blurRad="38100" dist="19050" dir="2700000" algn="tl" rotWithShape="0">
                  <a:schemeClr val="dk1">
                    <a:alpha val="40000"/>
                  </a:schemeClr>
                </a:outerShdw>
              </a:effectLst>
            </a:rPr>
            <a:t>Sacos de 60 kg</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3D300467-205F-408C-B8CC-10EA075EF282}" type="sibTrans" cxnId="{AE114111-9FC4-4EC3-9079-B92E99900D9A}">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416ADB83-780B-4B08-BA8B-BA915E14E791}" type="parTrans" cxnId="{AE114111-9FC4-4EC3-9079-B92E99900D9A}">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F920B04A-2E79-44BF-8FC3-9C30CC80E6D3}" type="pres">
      <dgm:prSet presAssocID="{6F0C4E2A-F4BA-44F4-8DEA-04F0A0735939}" presName="diagram" presStyleCnt="0">
        <dgm:presLayoutVars>
          <dgm:dir/>
          <dgm:resizeHandles/>
        </dgm:presLayoutVars>
      </dgm:prSet>
      <dgm:spPr/>
    </dgm:pt>
    <dgm:pt modelId="{84C50E12-8D57-49B5-A483-88D2060CCCC2}" type="pres">
      <dgm:prSet presAssocID="{6547F26D-03FE-4C90-88CD-A2428D516B08}" presName="firstNode" presStyleLbl="node1" presStyleIdx="0" presStyleCnt="8">
        <dgm:presLayoutVars>
          <dgm:bulletEnabled val="1"/>
        </dgm:presLayoutVars>
      </dgm:prSet>
      <dgm:spPr/>
    </dgm:pt>
    <dgm:pt modelId="{8D98AB49-5118-441A-80E7-525F59E7B87F}" type="pres">
      <dgm:prSet presAssocID="{2DB268BE-C538-42FB-B9DD-AC5343C1C853}" presName="sibTrans" presStyleLbl="sibTrans2D1" presStyleIdx="0" presStyleCnt="7"/>
      <dgm:spPr/>
    </dgm:pt>
    <dgm:pt modelId="{90A42E5F-8815-44F7-9E19-9E31880E03DB}" type="pres">
      <dgm:prSet presAssocID="{A2608F86-9295-4DBE-8776-568C3044153A}" presName="middleNode" presStyleCnt="0"/>
      <dgm:spPr/>
    </dgm:pt>
    <dgm:pt modelId="{0E39916F-18D5-49FE-8279-CF4C20405934}" type="pres">
      <dgm:prSet presAssocID="{A2608F86-9295-4DBE-8776-568C3044153A}" presName="padding" presStyleLbl="node1" presStyleIdx="0" presStyleCnt="8"/>
      <dgm:spPr/>
    </dgm:pt>
    <dgm:pt modelId="{31FDFC1D-34BF-46F6-A382-EE53FF2ABF54}" type="pres">
      <dgm:prSet presAssocID="{A2608F86-9295-4DBE-8776-568C3044153A}" presName="shape" presStyleLbl="node1" presStyleIdx="1" presStyleCnt="8">
        <dgm:presLayoutVars>
          <dgm:bulletEnabled val="1"/>
        </dgm:presLayoutVars>
      </dgm:prSet>
      <dgm:spPr/>
    </dgm:pt>
    <dgm:pt modelId="{2A4E9554-583F-4412-9C6F-A0AEDE3A3B96}" type="pres">
      <dgm:prSet presAssocID="{D95A455A-762A-4EB3-9CD8-06D59D9E4E42}" presName="sibTrans" presStyleLbl="sibTrans2D1" presStyleIdx="1" presStyleCnt="7"/>
      <dgm:spPr/>
    </dgm:pt>
    <dgm:pt modelId="{89918817-898C-4968-A324-E653FBA4899E}" type="pres">
      <dgm:prSet presAssocID="{F2B036C3-29D3-4756-8986-85B85DC99308}" presName="middleNode" presStyleCnt="0"/>
      <dgm:spPr/>
    </dgm:pt>
    <dgm:pt modelId="{36FE8771-B6C1-4229-AF34-582F22995D20}" type="pres">
      <dgm:prSet presAssocID="{F2B036C3-29D3-4756-8986-85B85DC99308}" presName="padding" presStyleLbl="node1" presStyleIdx="1" presStyleCnt="8"/>
      <dgm:spPr/>
    </dgm:pt>
    <dgm:pt modelId="{C7F5DA2E-A276-4B75-A6D6-14E67979C71D}" type="pres">
      <dgm:prSet presAssocID="{F2B036C3-29D3-4756-8986-85B85DC99308}" presName="shape" presStyleLbl="node1" presStyleIdx="2" presStyleCnt="8">
        <dgm:presLayoutVars>
          <dgm:bulletEnabled val="1"/>
        </dgm:presLayoutVars>
      </dgm:prSet>
      <dgm:spPr/>
    </dgm:pt>
    <dgm:pt modelId="{F780FF5B-6DB3-441F-8F76-A249BA8678C9}" type="pres">
      <dgm:prSet presAssocID="{C800C577-E4B4-47BE-8FEC-EF6C9389AD85}" presName="sibTrans" presStyleLbl="sibTrans2D1" presStyleIdx="2" presStyleCnt="7"/>
      <dgm:spPr/>
    </dgm:pt>
    <dgm:pt modelId="{FDC0D849-49B2-4B56-8272-F38E9EB1CD5F}" type="pres">
      <dgm:prSet presAssocID="{47FFB489-4FE5-45BE-8C7A-F9963501B512}" presName="middleNode" presStyleCnt="0"/>
      <dgm:spPr/>
    </dgm:pt>
    <dgm:pt modelId="{D171BCB4-D662-4DBC-A253-7B68BECE8877}" type="pres">
      <dgm:prSet presAssocID="{47FFB489-4FE5-45BE-8C7A-F9963501B512}" presName="padding" presStyleLbl="node1" presStyleIdx="2" presStyleCnt="8"/>
      <dgm:spPr/>
    </dgm:pt>
    <dgm:pt modelId="{AF0D88C1-AE23-4077-BC5D-3CF86A0938DC}" type="pres">
      <dgm:prSet presAssocID="{47FFB489-4FE5-45BE-8C7A-F9963501B512}" presName="shape" presStyleLbl="node1" presStyleIdx="3" presStyleCnt="8">
        <dgm:presLayoutVars>
          <dgm:bulletEnabled val="1"/>
        </dgm:presLayoutVars>
      </dgm:prSet>
      <dgm:spPr/>
    </dgm:pt>
    <dgm:pt modelId="{C796F7BB-AE6D-4D25-841B-AD88F3870305}" type="pres">
      <dgm:prSet presAssocID="{0B13A4BA-3126-4660-ACC7-E946761B0EF2}" presName="sibTrans" presStyleLbl="sibTrans2D1" presStyleIdx="3" presStyleCnt="7"/>
      <dgm:spPr/>
    </dgm:pt>
    <dgm:pt modelId="{5EDD0B35-2733-46D4-B646-3DAC476BADB1}" type="pres">
      <dgm:prSet presAssocID="{B39EEB92-F424-4C4F-8EFD-BA1732BDBFBF}" presName="middleNode" presStyleCnt="0"/>
      <dgm:spPr/>
    </dgm:pt>
    <dgm:pt modelId="{76670442-A5BC-4942-A743-DE8B073AF3FD}" type="pres">
      <dgm:prSet presAssocID="{B39EEB92-F424-4C4F-8EFD-BA1732BDBFBF}" presName="padding" presStyleLbl="node1" presStyleIdx="3" presStyleCnt="8"/>
      <dgm:spPr/>
    </dgm:pt>
    <dgm:pt modelId="{AA1E1E22-163F-4414-ABC5-AA65D72CFED7}" type="pres">
      <dgm:prSet presAssocID="{B39EEB92-F424-4C4F-8EFD-BA1732BDBFBF}" presName="shape" presStyleLbl="node1" presStyleIdx="4" presStyleCnt="8">
        <dgm:presLayoutVars>
          <dgm:bulletEnabled val="1"/>
        </dgm:presLayoutVars>
      </dgm:prSet>
      <dgm:spPr/>
    </dgm:pt>
    <dgm:pt modelId="{BDA7BA9F-5495-4660-9594-D41CC0A6D58C}" type="pres">
      <dgm:prSet presAssocID="{B40556DC-AF17-40F6-97EE-52DB1BF99251}" presName="sibTrans" presStyleLbl="sibTrans2D1" presStyleIdx="4" presStyleCnt="7"/>
      <dgm:spPr/>
    </dgm:pt>
    <dgm:pt modelId="{D4B1A0B4-F6C8-439A-9BC2-991D792A5F16}" type="pres">
      <dgm:prSet presAssocID="{CC288562-F92D-40C2-A105-13919F14DC62}" presName="middleNode" presStyleCnt="0"/>
      <dgm:spPr/>
    </dgm:pt>
    <dgm:pt modelId="{B941A020-89AB-4912-9BB3-9E408F5BFE98}" type="pres">
      <dgm:prSet presAssocID="{CC288562-F92D-40C2-A105-13919F14DC62}" presName="padding" presStyleLbl="node1" presStyleIdx="4" presStyleCnt="8"/>
      <dgm:spPr/>
    </dgm:pt>
    <dgm:pt modelId="{9DB5CFDD-6CA5-4390-9058-2B386B9D42EB}" type="pres">
      <dgm:prSet presAssocID="{CC288562-F92D-40C2-A105-13919F14DC62}" presName="shape" presStyleLbl="node1" presStyleIdx="5" presStyleCnt="8">
        <dgm:presLayoutVars>
          <dgm:bulletEnabled val="1"/>
        </dgm:presLayoutVars>
      </dgm:prSet>
      <dgm:spPr/>
    </dgm:pt>
    <dgm:pt modelId="{2A668E8D-F460-4DC4-8462-1F358216623F}" type="pres">
      <dgm:prSet presAssocID="{BE4AC655-57BA-4DCC-B05C-1F4C98EC7AE5}" presName="sibTrans" presStyleLbl="sibTrans2D1" presStyleIdx="5" presStyleCnt="7"/>
      <dgm:spPr/>
    </dgm:pt>
    <dgm:pt modelId="{026CBDDD-435D-4F10-9D8D-79C907E4A4C1}" type="pres">
      <dgm:prSet presAssocID="{261AF9CD-E0CD-4739-91A6-85ACBDD826A9}" presName="middleNode" presStyleCnt="0"/>
      <dgm:spPr/>
    </dgm:pt>
    <dgm:pt modelId="{947744EB-659F-43ED-B80D-4F26855714D9}" type="pres">
      <dgm:prSet presAssocID="{261AF9CD-E0CD-4739-91A6-85ACBDD826A9}" presName="padding" presStyleLbl="node1" presStyleIdx="5" presStyleCnt="8"/>
      <dgm:spPr/>
    </dgm:pt>
    <dgm:pt modelId="{E14B832D-DA23-4BF6-A1EC-DA80B5F147D2}" type="pres">
      <dgm:prSet presAssocID="{261AF9CD-E0CD-4739-91A6-85ACBDD826A9}" presName="shape" presStyleLbl="node1" presStyleIdx="6" presStyleCnt="8">
        <dgm:presLayoutVars>
          <dgm:bulletEnabled val="1"/>
        </dgm:presLayoutVars>
      </dgm:prSet>
      <dgm:spPr/>
    </dgm:pt>
    <dgm:pt modelId="{15009027-7212-441D-8028-EA051B6E522C}" type="pres">
      <dgm:prSet presAssocID="{7B0004B2-7333-43F2-9429-526560D4E9E4}" presName="sibTrans" presStyleLbl="sibTrans2D1" presStyleIdx="6" presStyleCnt="7"/>
      <dgm:spPr/>
    </dgm:pt>
    <dgm:pt modelId="{7858A765-F3AF-4E06-960F-9F6E7D18FED6}" type="pres">
      <dgm:prSet presAssocID="{8A111CE7-385E-4BB2-AB38-D8DF8C4F92EE}" presName="lastNode" presStyleLbl="node1" presStyleIdx="7" presStyleCnt="8">
        <dgm:presLayoutVars>
          <dgm:bulletEnabled val="1"/>
        </dgm:presLayoutVars>
      </dgm:prSet>
      <dgm:spPr/>
    </dgm:pt>
  </dgm:ptLst>
  <dgm:cxnLst>
    <dgm:cxn modelId="{7D9FF306-5251-4B6A-8F5E-D94EDC0D9957}" type="presOf" srcId="{B39EEB92-F424-4C4F-8EFD-BA1732BDBFBF}" destId="{AA1E1E22-163F-4414-ABC5-AA65D72CFED7}" srcOrd="0" destOrd="0" presId="urn:microsoft.com/office/officeart/2005/8/layout/bProcess2"/>
    <dgm:cxn modelId="{4BE3C80C-267E-40AE-B59A-959523AE8BC4}" type="presOf" srcId="{47FFB489-4FE5-45BE-8C7A-F9963501B512}" destId="{AF0D88C1-AE23-4077-BC5D-3CF86A0938DC}" srcOrd="0" destOrd="0" presId="urn:microsoft.com/office/officeart/2005/8/layout/bProcess2"/>
    <dgm:cxn modelId="{AE114111-9FC4-4EC3-9079-B92E99900D9A}" srcId="{6F0C4E2A-F4BA-44F4-8DEA-04F0A0735939}" destId="{8A111CE7-385E-4BB2-AB38-D8DF8C4F92EE}" srcOrd="7" destOrd="0" parTransId="{416ADB83-780B-4B08-BA8B-BA915E14E791}" sibTransId="{3D300467-205F-408C-B8CC-10EA075EF282}"/>
    <dgm:cxn modelId="{1FB66F12-8BD6-44A8-BBAE-12DFE1A8E34D}" srcId="{6F0C4E2A-F4BA-44F4-8DEA-04F0A0735939}" destId="{261AF9CD-E0CD-4739-91A6-85ACBDD826A9}" srcOrd="6" destOrd="0" parTransId="{8CFE3E61-A54D-48DD-AF61-1306F59BFF2A}" sibTransId="{7B0004B2-7333-43F2-9429-526560D4E9E4}"/>
    <dgm:cxn modelId="{2B698D1C-7BFE-427E-8881-F3EB3352221A}" type="presOf" srcId="{B40556DC-AF17-40F6-97EE-52DB1BF99251}" destId="{BDA7BA9F-5495-4660-9594-D41CC0A6D58C}" srcOrd="0" destOrd="0" presId="urn:microsoft.com/office/officeart/2005/8/layout/bProcess2"/>
    <dgm:cxn modelId="{EA8AE424-956C-4362-83DA-6654504477AB}" srcId="{6F0C4E2A-F4BA-44F4-8DEA-04F0A0735939}" destId="{A2608F86-9295-4DBE-8776-568C3044153A}" srcOrd="1" destOrd="0" parTransId="{21AD0337-0168-422A-AB3C-2F903261777A}" sibTransId="{D95A455A-762A-4EB3-9CD8-06D59D9E4E42}"/>
    <dgm:cxn modelId="{F4B12B36-DF6E-4A46-B288-AF5DA8EFBB34}" type="presOf" srcId="{6F0C4E2A-F4BA-44F4-8DEA-04F0A0735939}" destId="{F920B04A-2E79-44BF-8FC3-9C30CC80E6D3}" srcOrd="0" destOrd="0" presId="urn:microsoft.com/office/officeart/2005/8/layout/bProcess2"/>
    <dgm:cxn modelId="{A7DC3B45-28BE-4598-A097-B5F863FA0029}" type="presOf" srcId="{F2B036C3-29D3-4756-8986-85B85DC99308}" destId="{C7F5DA2E-A276-4B75-A6D6-14E67979C71D}" srcOrd="0" destOrd="0" presId="urn:microsoft.com/office/officeart/2005/8/layout/bProcess2"/>
    <dgm:cxn modelId="{E734D965-C658-4ABD-A4EA-3BA78DEBF4A7}" srcId="{6F0C4E2A-F4BA-44F4-8DEA-04F0A0735939}" destId="{CC288562-F92D-40C2-A105-13919F14DC62}" srcOrd="5" destOrd="0" parTransId="{6D25CF4C-22D3-4BC9-859A-03232F98A88D}" sibTransId="{BE4AC655-57BA-4DCC-B05C-1F4C98EC7AE5}"/>
    <dgm:cxn modelId="{E0F11366-BEEB-408D-9C15-ABF8AD1207C4}" type="presOf" srcId="{7B0004B2-7333-43F2-9429-526560D4E9E4}" destId="{15009027-7212-441D-8028-EA051B6E522C}" srcOrd="0" destOrd="0" presId="urn:microsoft.com/office/officeart/2005/8/layout/bProcess2"/>
    <dgm:cxn modelId="{AD74504C-1F2C-46A2-8BC8-E0F91919C89D}" type="presOf" srcId="{6547F26D-03FE-4C90-88CD-A2428D516B08}" destId="{84C50E12-8D57-49B5-A483-88D2060CCCC2}" srcOrd="0" destOrd="0" presId="urn:microsoft.com/office/officeart/2005/8/layout/bProcess2"/>
    <dgm:cxn modelId="{55374279-4BBE-4B8B-A6D7-9DF73FE02757}" srcId="{6F0C4E2A-F4BA-44F4-8DEA-04F0A0735939}" destId="{B39EEB92-F424-4C4F-8EFD-BA1732BDBFBF}" srcOrd="4" destOrd="0" parTransId="{BC110797-36D3-49AE-97FF-EE69421791B9}" sibTransId="{B40556DC-AF17-40F6-97EE-52DB1BF99251}"/>
    <dgm:cxn modelId="{A47D8187-FD57-424D-A4B9-068893EABA9E}" type="presOf" srcId="{8A111CE7-385E-4BB2-AB38-D8DF8C4F92EE}" destId="{7858A765-F3AF-4E06-960F-9F6E7D18FED6}" srcOrd="0" destOrd="0" presId="urn:microsoft.com/office/officeart/2005/8/layout/bProcess2"/>
    <dgm:cxn modelId="{ECA11A8C-DDD2-4281-88B1-D79FBE60E7C0}" type="presOf" srcId="{0B13A4BA-3126-4660-ACC7-E946761B0EF2}" destId="{C796F7BB-AE6D-4D25-841B-AD88F3870305}" srcOrd="0" destOrd="0" presId="urn:microsoft.com/office/officeart/2005/8/layout/bProcess2"/>
    <dgm:cxn modelId="{A8E6E98C-26B6-4B5F-940B-9BB5DB771BAE}" type="presOf" srcId="{CC288562-F92D-40C2-A105-13919F14DC62}" destId="{9DB5CFDD-6CA5-4390-9058-2B386B9D42EB}" srcOrd="0" destOrd="0" presId="urn:microsoft.com/office/officeart/2005/8/layout/bProcess2"/>
    <dgm:cxn modelId="{DB8AFE91-A4D7-401E-B4A2-C55A7942AAA1}" type="presOf" srcId="{A2608F86-9295-4DBE-8776-568C3044153A}" destId="{31FDFC1D-34BF-46F6-A382-EE53FF2ABF54}" srcOrd="0" destOrd="0" presId="urn:microsoft.com/office/officeart/2005/8/layout/bProcess2"/>
    <dgm:cxn modelId="{F3723293-3470-47CF-B8F5-A9B0CC720071}" type="presOf" srcId="{BE4AC655-57BA-4DCC-B05C-1F4C98EC7AE5}" destId="{2A668E8D-F460-4DC4-8462-1F358216623F}" srcOrd="0" destOrd="0" presId="urn:microsoft.com/office/officeart/2005/8/layout/bProcess2"/>
    <dgm:cxn modelId="{26C3ED9B-7545-4202-A2AD-378298D70C5C}" srcId="{6F0C4E2A-F4BA-44F4-8DEA-04F0A0735939}" destId="{F2B036C3-29D3-4756-8986-85B85DC99308}" srcOrd="2" destOrd="0" parTransId="{9CC7C4E6-A7DD-47C9-968E-1B052998B540}" sibTransId="{C800C577-E4B4-47BE-8FEC-EF6C9389AD85}"/>
    <dgm:cxn modelId="{639D64B2-5614-4558-BD43-5EE0B00E3181}" type="presOf" srcId="{D95A455A-762A-4EB3-9CD8-06D59D9E4E42}" destId="{2A4E9554-583F-4412-9C6F-A0AEDE3A3B96}" srcOrd="0" destOrd="0" presId="urn:microsoft.com/office/officeart/2005/8/layout/bProcess2"/>
    <dgm:cxn modelId="{AA9A4BB7-5F15-4062-881F-3AB1C92B68B8}" type="presOf" srcId="{C800C577-E4B4-47BE-8FEC-EF6C9389AD85}" destId="{F780FF5B-6DB3-441F-8F76-A249BA8678C9}" srcOrd="0" destOrd="0" presId="urn:microsoft.com/office/officeart/2005/8/layout/bProcess2"/>
    <dgm:cxn modelId="{D67BD4DE-33C9-4002-BE1E-348FF67409EB}" srcId="{6F0C4E2A-F4BA-44F4-8DEA-04F0A0735939}" destId="{6547F26D-03FE-4C90-88CD-A2428D516B08}" srcOrd="0" destOrd="0" parTransId="{01C08E34-7D46-4357-BE13-C1BC0A059E2A}" sibTransId="{2DB268BE-C538-42FB-B9DD-AC5343C1C853}"/>
    <dgm:cxn modelId="{36AB87EC-F7D8-44AA-AEC5-C9660C61CAA4}" type="presOf" srcId="{2DB268BE-C538-42FB-B9DD-AC5343C1C853}" destId="{8D98AB49-5118-441A-80E7-525F59E7B87F}" srcOrd="0" destOrd="0" presId="urn:microsoft.com/office/officeart/2005/8/layout/bProcess2"/>
    <dgm:cxn modelId="{E59C8BF6-E579-47B4-80EC-0241E9C791C2}" srcId="{6F0C4E2A-F4BA-44F4-8DEA-04F0A0735939}" destId="{47FFB489-4FE5-45BE-8C7A-F9963501B512}" srcOrd="3" destOrd="0" parTransId="{BA623716-6521-4838-B7C4-3EF428A47B71}" sibTransId="{0B13A4BA-3126-4660-ACC7-E946761B0EF2}"/>
    <dgm:cxn modelId="{D4D3C4F8-BABC-4D6C-89A7-3D8B2CC0AA9E}" type="presOf" srcId="{261AF9CD-E0CD-4739-91A6-85ACBDD826A9}" destId="{E14B832D-DA23-4BF6-A1EC-DA80B5F147D2}" srcOrd="0" destOrd="0" presId="urn:microsoft.com/office/officeart/2005/8/layout/bProcess2"/>
    <dgm:cxn modelId="{522A26E1-5E00-41EB-8695-EE3E2BB7D3E2}" type="presParOf" srcId="{F920B04A-2E79-44BF-8FC3-9C30CC80E6D3}" destId="{84C50E12-8D57-49B5-A483-88D2060CCCC2}" srcOrd="0" destOrd="0" presId="urn:microsoft.com/office/officeart/2005/8/layout/bProcess2"/>
    <dgm:cxn modelId="{2011DA36-6F98-4293-B4F3-3F17D1D0CF4B}" type="presParOf" srcId="{F920B04A-2E79-44BF-8FC3-9C30CC80E6D3}" destId="{8D98AB49-5118-441A-80E7-525F59E7B87F}" srcOrd="1" destOrd="0" presId="urn:microsoft.com/office/officeart/2005/8/layout/bProcess2"/>
    <dgm:cxn modelId="{38D75ECC-6953-4CA2-BE1E-0863D3569CA3}" type="presParOf" srcId="{F920B04A-2E79-44BF-8FC3-9C30CC80E6D3}" destId="{90A42E5F-8815-44F7-9E19-9E31880E03DB}" srcOrd="2" destOrd="0" presId="urn:microsoft.com/office/officeart/2005/8/layout/bProcess2"/>
    <dgm:cxn modelId="{CEA1A4C5-C42B-488D-99E6-2A3B79059F3B}" type="presParOf" srcId="{90A42E5F-8815-44F7-9E19-9E31880E03DB}" destId="{0E39916F-18D5-49FE-8279-CF4C20405934}" srcOrd="0" destOrd="0" presId="urn:microsoft.com/office/officeart/2005/8/layout/bProcess2"/>
    <dgm:cxn modelId="{3CEA539F-2B3F-4476-BCEB-A539344B1CFD}" type="presParOf" srcId="{90A42E5F-8815-44F7-9E19-9E31880E03DB}" destId="{31FDFC1D-34BF-46F6-A382-EE53FF2ABF54}" srcOrd="1" destOrd="0" presId="urn:microsoft.com/office/officeart/2005/8/layout/bProcess2"/>
    <dgm:cxn modelId="{1A490F46-7417-4D23-A9B7-29F05186AF08}" type="presParOf" srcId="{F920B04A-2E79-44BF-8FC3-9C30CC80E6D3}" destId="{2A4E9554-583F-4412-9C6F-A0AEDE3A3B96}" srcOrd="3" destOrd="0" presId="urn:microsoft.com/office/officeart/2005/8/layout/bProcess2"/>
    <dgm:cxn modelId="{A854940B-CF83-4C23-A70F-BE5C51A4A540}" type="presParOf" srcId="{F920B04A-2E79-44BF-8FC3-9C30CC80E6D3}" destId="{89918817-898C-4968-A324-E653FBA4899E}" srcOrd="4" destOrd="0" presId="urn:microsoft.com/office/officeart/2005/8/layout/bProcess2"/>
    <dgm:cxn modelId="{B80312BB-73F0-4E5A-AD06-6E3A9C64B7D0}" type="presParOf" srcId="{89918817-898C-4968-A324-E653FBA4899E}" destId="{36FE8771-B6C1-4229-AF34-582F22995D20}" srcOrd="0" destOrd="0" presId="urn:microsoft.com/office/officeart/2005/8/layout/bProcess2"/>
    <dgm:cxn modelId="{9E7A8904-8291-472E-904E-BF780A811F31}" type="presParOf" srcId="{89918817-898C-4968-A324-E653FBA4899E}" destId="{C7F5DA2E-A276-4B75-A6D6-14E67979C71D}" srcOrd="1" destOrd="0" presId="urn:microsoft.com/office/officeart/2005/8/layout/bProcess2"/>
    <dgm:cxn modelId="{DE8ED123-A5B7-4BC5-94F2-840D577FE002}" type="presParOf" srcId="{F920B04A-2E79-44BF-8FC3-9C30CC80E6D3}" destId="{F780FF5B-6DB3-441F-8F76-A249BA8678C9}" srcOrd="5" destOrd="0" presId="urn:microsoft.com/office/officeart/2005/8/layout/bProcess2"/>
    <dgm:cxn modelId="{530E25C6-2FF9-408B-8DB7-8A0E0E72B688}" type="presParOf" srcId="{F920B04A-2E79-44BF-8FC3-9C30CC80E6D3}" destId="{FDC0D849-49B2-4B56-8272-F38E9EB1CD5F}" srcOrd="6" destOrd="0" presId="urn:microsoft.com/office/officeart/2005/8/layout/bProcess2"/>
    <dgm:cxn modelId="{DA11E14E-85B5-465F-9511-4B7A9B900C60}" type="presParOf" srcId="{FDC0D849-49B2-4B56-8272-F38E9EB1CD5F}" destId="{D171BCB4-D662-4DBC-A253-7B68BECE8877}" srcOrd="0" destOrd="0" presId="urn:microsoft.com/office/officeart/2005/8/layout/bProcess2"/>
    <dgm:cxn modelId="{22312C7C-17B4-47F8-A181-FA552AD9367F}" type="presParOf" srcId="{FDC0D849-49B2-4B56-8272-F38E9EB1CD5F}" destId="{AF0D88C1-AE23-4077-BC5D-3CF86A0938DC}" srcOrd="1" destOrd="0" presId="urn:microsoft.com/office/officeart/2005/8/layout/bProcess2"/>
    <dgm:cxn modelId="{1F3B5155-5544-4375-86A8-B6827277A02A}" type="presParOf" srcId="{F920B04A-2E79-44BF-8FC3-9C30CC80E6D3}" destId="{C796F7BB-AE6D-4D25-841B-AD88F3870305}" srcOrd="7" destOrd="0" presId="urn:microsoft.com/office/officeart/2005/8/layout/bProcess2"/>
    <dgm:cxn modelId="{6541B470-B9D3-401B-A425-923E5ADE09CB}" type="presParOf" srcId="{F920B04A-2E79-44BF-8FC3-9C30CC80E6D3}" destId="{5EDD0B35-2733-46D4-B646-3DAC476BADB1}" srcOrd="8" destOrd="0" presId="urn:microsoft.com/office/officeart/2005/8/layout/bProcess2"/>
    <dgm:cxn modelId="{5D043B18-57B4-4ABD-8129-952829077B43}" type="presParOf" srcId="{5EDD0B35-2733-46D4-B646-3DAC476BADB1}" destId="{76670442-A5BC-4942-A743-DE8B073AF3FD}" srcOrd="0" destOrd="0" presId="urn:microsoft.com/office/officeart/2005/8/layout/bProcess2"/>
    <dgm:cxn modelId="{41DED563-C99E-4FF6-AEB8-2A09C726E4D4}" type="presParOf" srcId="{5EDD0B35-2733-46D4-B646-3DAC476BADB1}" destId="{AA1E1E22-163F-4414-ABC5-AA65D72CFED7}" srcOrd="1" destOrd="0" presId="urn:microsoft.com/office/officeart/2005/8/layout/bProcess2"/>
    <dgm:cxn modelId="{063D358F-2E2A-4B93-8467-986AE06F3347}" type="presParOf" srcId="{F920B04A-2E79-44BF-8FC3-9C30CC80E6D3}" destId="{BDA7BA9F-5495-4660-9594-D41CC0A6D58C}" srcOrd="9" destOrd="0" presId="urn:microsoft.com/office/officeart/2005/8/layout/bProcess2"/>
    <dgm:cxn modelId="{C8B2E328-F357-481C-9BF4-FB7E9E2F25B3}" type="presParOf" srcId="{F920B04A-2E79-44BF-8FC3-9C30CC80E6D3}" destId="{D4B1A0B4-F6C8-439A-9BC2-991D792A5F16}" srcOrd="10" destOrd="0" presId="urn:microsoft.com/office/officeart/2005/8/layout/bProcess2"/>
    <dgm:cxn modelId="{5D640B89-E93E-42AA-83B0-23699D7FA84C}" type="presParOf" srcId="{D4B1A0B4-F6C8-439A-9BC2-991D792A5F16}" destId="{B941A020-89AB-4912-9BB3-9E408F5BFE98}" srcOrd="0" destOrd="0" presId="urn:microsoft.com/office/officeart/2005/8/layout/bProcess2"/>
    <dgm:cxn modelId="{037C167D-C134-4635-A473-4687CFE9A78F}" type="presParOf" srcId="{D4B1A0B4-F6C8-439A-9BC2-991D792A5F16}" destId="{9DB5CFDD-6CA5-4390-9058-2B386B9D42EB}" srcOrd="1" destOrd="0" presId="urn:microsoft.com/office/officeart/2005/8/layout/bProcess2"/>
    <dgm:cxn modelId="{390D9D76-8770-49AF-A655-F06EBB1E15EE}" type="presParOf" srcId="{F920B04A-2E79-44BF-8FC3-9C30CC80E6D3}" destId="{2A668E8D-F460-4DC4-8462-1F358216623F}" srcOrd="11" destOrd="0" presId="urn:microsoft.com/office/officeart/2005/8/layout/bProcess2"/>
    <dgm:cxn modelId="{83D43BAF-A043-440F-8762-B7AEA6DBA32C}" type="presParOf" srcId="{F920B04A-2E79-44BF-8FC3-9C30CC80E6D3}" destId="{026CBDDD-435D-4F10-9D8D-79C907E4A4C1}" srcOrd="12" destOrd="0" presId="urn:microsoft.com/office/officeart/2005/8/layout/bProcess2"/>
    <dgm:cxn modelId="{EE9110CA-59F1-4A0B-8F04-151F8E8409B9}" type="presParOf" srcId="{026CBDDD-435D-4F10-9D8D-79C907E4A4C1}" destId="{947744EB-659F-43ED-B80D-4F26855714D9}" srcOrd="0" destOrd="0" presId="urn:microsoft.com/office/officeart/2005/8/layout/bProcess2"/>
    <dgm:cxn modelId="{D3AE2A27-D1CD-4030-A503-087DBDF3E2AB}" type="presParOf" srcId="{026CBDDD-435D-4F10-9D8D-79C907E4A4C1}" destId="{E14B832D-DA23-4BF6-A1EC-DA80B5F147D2}" srcOrd="1" destOrd="0" presId="urn:microsoft.com/office/officeart/2005/8/layout/bProcess2"/>
    <dgm:cxn modelId="{B96C37CE-1170-4B91-A2F6-FC2B222F11F0}" type="presParOf" srcId="{F920B04A-2E79-44BF-8FC3-9C30CC80E6D3}" destId="{15009027-7212-441D-8028-EA051B6E522C}" srcOrd="13" destOrd="0" presId="urn:microsoft.com/office/officeart/2005/8/layout/bProcess2"/>
    <dgm:cxn modelId="{6A3D95FE-A6B9-463E-A2F8-FD60686418F2}" type="presParOf" srcId="{F920B04A-2E79-44BF-8FC3-9C30CC80E6D3}" destId="{7858A765-F3AF-4E06-960F-9F6E7D18FED6}" srcOrd="14"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39E7E4-1B4F-4A29-B664-DF6360BB8DB5}" type="doc">
      <dgm:prSet loTypeId="urn:microsoft.com/office/officeart/2005/8/layout/balance1" loCatId="relationship" qsTypeId="urn:microsoft.com/office/officeart/2005/8/quickstyle/simple1" qsCatId="simple" csTypeId="urn:microsoft.com/office/officeart/2005/8/colors/colorful5" csCatId="colorful" phldr="1"/>
      <dgm:spPr/>
      <dgm:t>
        <a:bodyPr/>
        <a:lstStyle/>
        <a:p>
          <a:endParaRPr lang="es-EC"/>
        </a:p>
      </dgm:t>
    </dgm:pt>
    <dgm:pt modelId="{DB8B54AE-D5A6-4EB5-88CC-9465D1505944}">
      <dgm:prSet phldrT="[Texto]"/>
      <dgm:spPr/>
      <dgm:t>
        <a:bodyPr/>
        <a:lstStyle/>
        <a:p>
          <a:r>
            <a:rPr lang="es-ES" dirty="0"/>
            <a:t>2012</a:t>
          </a:r>
          <a:endParaRPr lang="es-EC" dirty="0"/>
        </a:p>
      </dgm:t>
    </dgm:pt>
    <dgm:pt modelId="{0E475228-5DF2-43D5-BE53-16AAC43859C8}" type="parTrans" cxnId="{0E3B780D-9434-4BD6-A4CD-4B4BDE76C639}">
      <dgm:prSet/>
      <dgm:spPr/>
      <dgm:t>
        <a:bodyPr/>
        <a:lstStyle/>
        <a:p>
          <a:endParaRPr lang="es-EC"/>
        </a:p>
      </dgm:t>
    </dgm:pt>
    <dgm:pt modelId="{B7820F57-6931-42A9-82B6-A461720FD332}" type="sibTrans" cxnId="{0E3B780D-9434-4BD6-A4CD-4B4BDE76C639}">
      <dgm:prSet/>
      <dgm:spPr/>
      <dgm:t>
        <a:bodyPr/>
        <a:lstStyle/>
        <a:p>
          <a:endParaRPr lang="es-EC"/>
        </a:p>
      </dgm:t>
    </dgm:pt>
    <dgm:pt modelId="{9A177801-9495-47E0-8DC4-EC93AC921183}">
      <dgm:prSet phldrT="[Texto]"/>
      <dgm:spPr>
        <a:blipFill rotWithShape="0">
          <a:blip xmlns:r="http://schemas.openxmlformats.org/officeDocument/2006/relationships" r:embed="rId1"/>
          <a:stretch>
            <a:fillRect/>
          </a:stretch>
        </a:blipFill>
      </dgm:spPr>
      <dgm:t>
        <a:bodyPr/>
        <a:lstStyle/>
        <a:p>
          <a:r>
            <a:rPr lang="es-ES" dirty="0"/>
            <a:t>.</a:t>
          </a:r>
          <a:endParaRPr lang="es-EC" dirty="0"/>
        </a:p>
      </dgm:t>
    </dgm:pt>
    <dgm:pt modelId="{DFF32D4C-C4AC-4BC8-B504-156471AD1AED}" type="parTrans" cxnId="{C56E9742-1D8C-41AA-A7D0-5155B84CB8E0}">
      <dgm:prSet/>
      <dgm:spPr/>
      <dgm:t>
        <a:bodyPr/>
        <a:lstStyle/>
        <a:p>
          <a:endParaRPr lang="es-EC"/>
        </a:p>
      </dgm:t>
    </dgm:pt>
    <dgm:pt modelId="{AC2622FD-4EA3-41FC-8ADF-D10A679A89A1}" type="sibTrans" cxnId="{C56E9742-1D8C-41AA-A7D0-5155B84CB8E0}">
      <dgm:prSet/>
      <dgm:spPr/>
      <dgm:t>
        <a:bodyPr/>
        <a:lstStyle/>
        <a:p>
          <a:endParaRPr lang="es-EC"/>
        </a:p>
      </dgm:t>
    </dgm:pt>
    <dgm:pt modelId="{A52D945A-FD67-4A87-A7B1-F541ACAE57CD}">
      <dgm:prSet phldrT="[Texto]"/>
      <dgm:spPr/>
      <dgm:t>
        <a:bodyPr/>
        <a:lstStyle/>
        <a:p>
          <a:r>
            <a:rPr lang="es-ES" dirty="0"/>
            <a:t>1269 has</a:t>
          </a:r>
        </a:p>
        <a:p>
          <a:r>
            <a:rPr lang="es-ES" dirty="0"/>
            <a:t>cosechadas</a:t>
          </a:r>
          <a:endParaRPr lang="es-EC" dirty="0"/>
        </a:p>
      </dgm:t>
    </dgm:pt>
    <dgm:pt modelId="{59945100-A96E-4016-9F6C-0AD43BB42B7C}" type="parTrans" cxnId="{30E837B1-D6F0-4DB7-BC8D-67B0593E6C93}">
      <dgm:prSet/>
      <dgm:spPr/>
      <dgm:t>
        <a:bodyPr/>
        <a:lstStyle/>
        <a:p>
          <a:endParaRPr lang="es-EC"/>
        </a:p>
      </dgm:t>
    </dgm:pt>
    <dgm:pt modelId="{52DABD0E-2D80-4194-9841-7AD06419C0E2}" type="sibTrans" cxnId="{30E837B1-D6F0-4DB7-BC8D-67B0593E6C93}">
      <dgm:prSet/>
      <dgm:spPr/>
      <dgm:t>
        <a:bodyPr/>
        <a:lstStyle/>
        <a:p>
          <a:endParaRPr lang="es-EC"/>
        </a:p>
      </dgm:t>
    </dgm:pt>
    <dgm:pt modelId="{80040739-7FA6-4052-BBF1-7019EAEC61E6}">
      <dgm:prSet phldrT="[Texto]"/>
      <dgm:spPr/>
      <dgm:t>
        <a:bodyPr/>
        <a:lstStyle/>
        <a:p>
          <a:r>
            <a:rPr lang="es-ES" dirty="0"/>
            <a:t>2020</a:t>
          </a:r>
          <a:endParaRPr lang="es-EC" dirty="0"/>
        </a:p>
      </dgm:t>
    </dgm:pt>
    <dgm:pt modelId="{F115C422-2A0F-4D0E-AD35-AAC95B3B369C}" type="parTrans" cxnId="{FAB720A3-2BD9-4707-A5AC-364CF62E96E9}">
      <dgm:prSet/>
      <dgm:spPr/>
      <dgm:t>
        <a:bodyPr/>
        <a:lstStyle/>
        <a:p>
          <a:endParaRPr lang="es-EC"/>
        </a:p>
      </dgm:t>
    </dgm:pt>
    <dgm:pt modelId="{02741CFE-A9FA-4C13-A2B6-C4113ED75732}" type="sibTrans" cxnId="{FAB720A3-2BD9-4707-A5AC-364CF62E96E9}">
      <dgm:prSet/>
      <dgm:spPr/>
      <dgm:t>
        <a:bodyPr/>
        <a:lstStyle/>
        <a:p>
          <a:endParaRPr lang="es-EC"/>
        </a:p>
      </dgm:t>
    </dgm:pt>
    <dgm:pt modelId="{C30C5343-FBCB-4484-93DF-602F2E7618F9}">
      <dgm:prSet phldrT="[Texto]"/>
      <dgm:spPr/>
      <dgm:t>
        <a:bodyPr/>
        <a:lstStyle/>
        <a:p>
          <a:r>
            <a:rPr lang="es-ES" dirty="0"/>
            <a:t>425,4 has cosechadas</a:t>
          </a:r>
          <a:endParaRPr lang="es-EC" dirty="0"/>
        </a:p>
      </dgm:t>
    </dgm:pt>
    <dgm:pt modelId="{59B2446E-4D66-4DC1-98AC-94268A2FBB34}" type="parTrans" cxnId="{083E4D35-CF23-405B-BE99-BD274A9FB2CD}">
      <dgm:prSet/>
      <dgm:spPr/>
      <dgm:t>
        <a:bodyPr/>
        <a:lstStyle/>
        <a:p>
          <a:endParaRPr lang="es-EC"/>
        </a:p>
      </dgm:t>
    </dgm:pt>
    <dgm:pt modelId="{DD76EC82-927B-4188-BCA0-DFD4A04BA1BA}" type="sibTrans" cxnId="{083E4D35-CF23-405B-BE99-BD274A9FB2CD}">
      <dgm:prSet/>
      <dgm:spPr/>
      <dgm:t>
        <a:bodyPr/>
        <a:lstStyle/>
        <a:p>
          <a:endParaRPr lang="es-EC"/>
        </a:p>
      </dgm:t>
    </dgm:pt>
    <dgm:pt modelId="{6DBC85AB-1532-47E0-99C2-D3056F2DCB7C}">
      <dgm:prSet phldrT="[Texto]"/>
      <dgm:spPr/>
      <dgm:t>
        <a:bodyPr/>
        <a:lstStyle/>
        <a:p>
          <a:r>
            <a:rPr lang="es-ES" dirty="0"/>
            <a:t>446,8 has plantadas</a:t>
          </a:r>
          <a:endParaRPr lang="es-EC" dirty="0"/>
        </a:p>
      </dgm:t>
    </dgm:pt>
    <dgm:pt modelId="{AF739125-38C5-413D-9D4D-AF0096C86BE9}" type="parTrans" cxnId="{070B0C92-F05C-4BB6-8741-C40310E2CB88}">
      <dgm:prSet/>
      <dgm:spPr/>
      <dgm:t>
        <a:bodyPr/>
        <a:lstStyle/>
        <a:p>
          <a:endParaRPr lang="es-EC"/>
        </a:p>
      </dgm:t>
    </dgm:pt>
    <dgm:pt modelId="{445B2ED4-64A4-4AC4-A11B-8851FCC3D2C5}" type="sibTrans" cxnId="{070B0C92-F05C-4BB6-8741-C40310E2CB88}">
      <dgm:prSet/>
      <dgm:spPr/>
      <dgm:t>
        <a:bodyPr/>
        <a:lstStyle/>
        <a:p>
          <a:endParaRPr lang="es-EC"/>
        </a:p>
      </dgm:t>
    </dgm:pt>
    <dgm:pt modelId="{6A6623E7-EDA7-43F3-A0F6-97BF9B4C0400}">
      <dgm:prSet/>
      <dgm:spPr/>
      <dgm:t>
        <a:bodyPr/>
        <a:lstStyle/>
        <a:p>
          <a:r>
            <a:rPr lang="es-ES" dirty="0"/>
            <a:t>1617 has plantadas</a:t>
          </a:r>
          <a:endParaRPr lang="es-EC" dirty="0"/>
        </a:p>
      </dgm:t>
    </dgm:pt>
    <dgm:pt modelId="{27A8B3C6-AA9D-4548-92AC-4A8E76B6B130}" type="parTrans" cxnId="{20338A9E-E764-4398-A70F-09D390AFC45A}">
      <dgm:prSet/>
      <dgm:spPr/>
      <dgm:t>
        <a:bodyPr/>
        <a:lstStyle/>
        <a:p>
          <a:endParaRPr lang="es-EC"/>
        </a:p>
      </dgm:t>
    </dgm:pt>
    <dgm:pt modelId="{3AB89C41-9256-4A7F-9393-1AC9CE5E19CE}" type="sibTrans" cxnId="{20338A9E-E764-4398-A70F-09D390AFC45A}">
      <dgm:prSet/>
      <dgm:spPr/>
      <dgm:t>
        <a:bodyPr/>
        <a:lstStyle/>
        <a:p>
          <a:endParaRPr lang="es-EC"/>
        </a:p>
      </dgm:t>
    </dgm:pt>
    <dgm:pt modelId="{14BE7ADD-F3FD-4D9B-B82F-4FFF7847F9EA}" type="pres">
      <dgm:prSet presAssocID="{0839E7E4-1B4F-4A29-B664-DF6360BB8DB5}" presName="outerComposite" presStyleCnt="0">
        <dgm:presLayoutVars>
          <dgm:chMax val="2"/>
          <dgm:animLvl val="lvl"/>
          <dgm:resizeHandles val="exact"/>
        </dgm:presLayoutVars>
      </dgm:prSet>
      <dgm:spPr/>
    </dgm:pt>
    <dgm:pt modelId="{68D79D43-5805-45F2-A8C5-D3BF52F7D46F}" type="pres">
      <dgm:prSet presAssocID="{0839E7E4-1B4F-4A29-B664-DF6360BB8DB5}" presName="dummyMaxCanvas" presStyleCnt="0"/>
      <dgm:spPr/>
    </dgm:pt>
    <dgm:pt modelId="{9C5F459C-EBC6-4BAB-9C5A-9D149A879774}" type="pres">
      <dgm:prSet presAssocID="{0839E7E4-1B4F-4A29-B664-DF6360BB8DB5}" presName="parentComposite" presStyleCnt="0"/>
      <dgm:spPr/>
    </dgm:pt>
    <dgm:pt modelId="{AE1DE672-CFCE-4A0F-BBEB-09FB1A943A9A}" type="pres">
      <dgm:prSet presAssocID="{0839E7E4-1B4F-4A29-B664-DF6360BB8DB5}" presName="parent1" presStyleLbl="alignAccFollowNode1" presStyleIdx="0" presStyleCnt="4">
        <dgm:presLayoutVars>
          <dgm:chMax val="4"/>
        </dgm:presLayoutVars>
      </dgm:prSet>
      <dgm:spPr/>
    </dgm:pt>
    <dgm:pt modelId="{BC307E93-00B6-44C6-97E8-9FDEC472AD10}" type="pres">
      <dgm:prSet presAssocID="{0839E7E4-1B4F-4A29-B664-DF6360BB8DB5}" presName="parent2" presStyleLbl="alignAccFollowNode1" presStyleIdx="1" presStyleCnt="4">
        <dgm:presLayoutVars>
          <dgm:chMax val="4"/>
        </dgm:presLayoutVars>
      </dgm:prSet>
      <dgm:spPr/>
    </dgm:pt>
    <dgm:pt modelId="{88E82272-DA27-448B-B39F-DD5867E94D19}" type="pres">
      <dgm:prSet presAssocID="{0839E7E4-1B4F-4A29-B664-DF6360BB8DB5}" presName="childrenComposite" presStyleCnt="0"/>
      <dgm:spPr/>
    </dgm:pt>
    <dgm:pt modelId="{331E4D1F-D683-404B-BDD7-F186988929FB}" type="pres">
      <dgm:prSet presAssocID="{0839E7E4-1B4F-4A29-B664-DF6360BB8DB5}" presName="dummyMaxCanvas_ChildArea" presStyleCnt="0"/>
      <dgm:spPr/>
    </dgm:pt>
    <dgm:pt modelId="{3DD24936-3ED6-40B4-A506-A25C7F956E2C}" type="pres">
      <dgm:prSet presAssocID="{0839E7E4-1B4F-4A29-B664-DF6360BB8DB5}" presName="fulcrum" presStyleLbl="alignAccFollowNode1" presStyleIdx="2" presStyleCnt="4"/>
      <dgm:spPr/>
    </dgm:pt>
    <dgm:pt modelId="{276A3668-609C-4A72-A896-C71A67386EBC}" type="pres">
      <dgm:prSet presAssocID="{0839E7E4-1B4F-4A29-B664-DF6360BB8DB5}" presName="balance_32" presStyleLbl="alignAccFollowNode1" presStyleIdx="3" presStyleCnt="4">
        <dgm:presLayoutVars>
          <dgm:bulletEnabled val="1"/>
        </dgm:presLayoutVars>
      </dgm:prSet>
      <dgm:spPr/>
    </dgm:pt>
    <dgm:pt modelId="{9C4B92E1-1BE1-44DA-9263-339C91CEE0F0}" type="pres">
      <dgm:prSet presAssocID="{0839E7E4-1B4F-4A29-B664-DF6360BB8DB5}" presName="left_32_1" presStyleLbl="node1" presStyleIdx="0" presStyleCnt="5">
        <dgm:presLayoutVars>
          <dgm:bulletEnabled val="1"/>
        </dgm:presLayoutVars>
      </dgm:prSet>
      <dgm:spPr/>
    </dgm:pt>
    <dgm:pt modelId="{6B3214FC-7563-43E9-B126-B0E01661DB14}" type="pres">
      <dgm:prSet presAssocID="{0839E7E4-1B4F-4A29-B664-DF6360BB8DB5}" presName="left_32_2" presStyleLbl="node1" presStyleIdx="1" presStyleCnt="5">
        <dgm:presLayoutVars>
          <dgm:bulletEnabled val="1"/>
        </dgm:presLayoutVars>
      </dgm:prSet>
      <dgm:spPr/>
    </dgm:pt>
    <dgm:pt modelId="{7839D22F-A129-4B16-B786-FC3CF8CEE5D5}" type="pres">
      <dgm:prSet presAssocID="{0839E7E4-1B4F-4A29-B664-DF6360BB8DB5}" presName="left_32_3" presStyleLbl="node1" presStyleIdx="2" presStyleCnt="5">
        <dgm:presLayoutVars>
          <dgm:bulletEnabled val="1"/>
        </dgm:presLayoutVars>
      </dgm:prSet>
      <dgm:spPr/>
    </dgm:pt>
    <dgm:pt modelId="{1ACCF80D-BA0F-4012-80F8-5D0B4C98D996}" type="pres">
      <dgm:prSet presAssocID="{0839E7E4-1B4F-4A29-B664-DF6360BB8DB5}" presName="right_32_1" presStyleLbl="node1" presStyleIdx="3" presStyleCnt="5">
        <dgm:presLayoutVars>
          <dgm:bulletEnabled val="1"/>
        </dgm:presLayoutVars>
      </dgm:prSet>
      <dgm:spPr/>
    </dgm:pt>
    <dgm:pt modelId="{178902EE-6931-4294-A671-B5275B310DBF}" type="pres">
      <dgm:prSet presAssocID="{0839E7E4-1B4F-4A29-B664-DF6360BB8DB5}" presName="right_32_2" presStyleLbl="node1" presStyleIdx="4" presStyleCnt="5">
        <dgm:presLayoutVars>
          <dgm:bulletEnabled val="1"/>
        </dgm:presLayoutVars>
      </dgm:prSet>
      <dgm:spPr/>
    </dgm:pt>
  </dgm:ptLst>
  <dgm:cxnLst>
    <dgm:cxn modelId="{0E3B780D-9434-4BD6-A4CD-4B4BDE76C639}" srcId="{0839E7E4-1B4F-4A29-B664-DF6360BB8DB5}" destId="{DB8B54AE-D5A6-4EB5-88CC-9465D1505944}" srcOrd="0" destOrd="0" parTransId="{0E475228-5DF2-43D5-BE53-16AAC43859C8}" sibTransId="{B7820F57-6931-42A9-82B6-A461720FD332}"/>
    <dgm:cxn modelId="{53E3A81B-A386-4E9F-819A-C491F62D052D}" type="presOf" srcId="{6A6623E7-EDA7-43F3-A0F6-97BF9B4C0400}" destId="{7839D22F-A129-4B16-B786-FC3CF8CEE5D5}" srcOrd="0" destOrd="0" presId="urn:microsoft.com/office/officeart/2005/8/layout/balance1"/>
    <dgm:cxn modelId="{83DE2A35-9C69-4155-B7FC-2707DDB0398D}" type="presOf" srcId="{0839E7E4-1B4F-4A29-B664-DF6360BB8DB5}" destId="{14BE7ADD-F3FD-4D9B-B82F-4FFF7847F9EA}" srcOrd="0" destOrd="0" presId="urn:microsoft.com/office/officeart/2005/8/layout/balance1"/>
    <dgm:cxn modelId="{083E4D35-CF23-405B-BE99-BD274A9FB2CD}" srcId="{80040739-7FA6-4052-BBF1-7019EAEC61E6}" destId="{C30C5343-FBCB-4484-93DF-602F2E7618F9}" srcOrd="0" destOrd="0" parTransId="{59B2446E-4D66-4DC1-98AC-94268A2FBB34}" sibTransId="{DD76EC82-927B-4188-BCA0-DFD4A04BA1BA}"/>
    <dgm:cxn modelId="{0D557C35-E292-4D42-A109-B476AF3633E3}" type="presOf" srcId="{A52D945A-FD67-4A87-A7B1-F541ACAE57CD}" destId="{6B3214FC-7563-43E9-B126-B0E01661DB14}" srcOrd="0" destOrd="0" presId="urn:microsoft.com/office/officeart/2005/8/layout/balance1"/>
    <dgm:cxn modelId="{C56E9742-1D8C-41AA-A7D0-5155B84CB8E0}" srcId="{DB8B54AE-D5A6-4EB5-88CC-9465D1505944}" destId="{9A177801-9495-47E0-8DC4-EC93AC921183}" srcOrd="0" destOrd="0" parTransId="{DFF32D4C-C4AC-4BC8-B504-156471AD1AED}" sibTransId="{AC2622FD-4EA3-41FC-8ADF-D10A679A89A1}"/>
    <dgm:cxn modelId="{190D6B7B-CFA2-488B-8C9F-C1D1A70B72E3}" type="presOf" srcId="{C30C5343-FBCB-4484-93DF-602F2E7618F9}" destId="{1ACCF80D-BA0F-4012-80F8-5D0B4C98D996}" srcOrd="0" destOrd="0" presId="urn:microsoft.com/office/officeart/2005/8/layout/balance1"/>
    <dgm:cxn modelId="{F58D6680-E6C6-48AC-BFF1-64ADAA399462}" type="presOf" srcId="{6DBC85AB-1532-47E0-99C2-D3056F2DCB7C}" destId="{178902EE-6931-4294-A671-B5275B310DBF}" srcOrd="0" destOrd="0" presId="urn:microsoft.com/office/officeart/2005/8/layout/balance1"/>
    <dgm:cxn modelId="{070B0C92-F05C-4BB6-8741-C40310E2CB88}" srcId="{80040739-7FA6-4052-BBF1-7019EAEC61E6}" destId="{6DBC85AB-1532-47E0-99C2-D3056F2DCB7C}" srcOrd="1" destOrd="0" parTransId="{AF739125-38C5-413D-9D4D-AF0096C86BE9}" sibTransId="{445B2ED4-64A4-4AC4-A11B-8851FCC3D2C5}"/>
    <dgm:cxn modelId="{3E1D1D98-81E6-42EE-AEC3-DFE29938BAAB}" type="presOf" srcId="{80040739-7FA6-4052-BBF1-7019EAEC61E6}" destId="{BC307E93-00B6-44C6-97E8-9FDEC472AD10}" srcOrd="0" destOrd="0" presId="urn:microsoft.com/office/officeart/2005/8/layout/balance1"/>
    <dgm:cxn modelId="{20338A9E-E764-4398-A70F-09D390AFC45A}" srcId="{DB8B54AE-D5A6-4EB5-88CC-9465D1505944}" destId="{6A6623E7-EDA7-43F3-A0F6-97BF9B4C0400}" srcOrd="2" destOrd="0" parTransId="{27A8B3C6-AA9D-4548-92AC-4A8E76B6B130}" sibTransId="{3AB89C41-9256-4A7F-9393-1AC9CE5E19CE}"/>
    <dgm:cxn modelId="{FAB720A3-2BD9-4707-A5AC-364CF62E96E9}" srcId="{0839E7E4-1B4F-4A29-B664-DF6360BB8DB5}" destId="{80040739-7FA6-4052-BBF1-7019EAEC61E6}" srcOrd="1" destOrd="0" parTransId="{F115C422-2A0F-4D0E-AD35-AAC95B3B369C}" sibTransId="{02741CFE-A9FA-4C13-A2B6-C4113ED75732}"/>
    <dgm:cxn modelId="{30E837B1-D6F0-4DB7-BC8D-67B0593E6C93}" srcId="{DB8B54AE-D5A6-4EB5-88CC-9465D1505944}" destId="{A52D945A-FD67-4A87-A7B1-F541ACAE57CD}" srcOrd="1" destOrd="0" parTransId="{59945100-A96E-4016-9F6C-0AD43BB42B7C}" sibTransId="{52DABD0E-2D80-4194-9841-7AD06419C0E2}"/>
    <dgm:cxn modelId="{488FA1E7-613D-41C3-93DB-82D998DBF384}" type="presOf" srcId="{DB8B54AE-D5A6-4EB5-88CC-9465D1505944}" destId="{AE1DE672-CFCE-4A0F-BBEB-09FB1A943A9A}" srcOrd="0" destOrd="0" presId="urn:microsoft.com/office/officeart/2005/8/layout/balance1"/>
    <dgm:cxn modelId="{BCCC33F2-F651-40EC-BC91-CE3C94317AF2}" type="presOf" srcId="{9A177801-9495-47E0-8DC4-EC93AC921183}" destId="{9C4B92E1-1BE1-44DA-9263-339C91CEE0F0}" srcOrd="0" destOrd="0" presId="urn:microsoft.com/office/officeart/2005/8/layout/balance1"/>
    <dgm:cxn modelId="{373CFA78-0AB9-4E16-B626-5C464D314395}" type="presParOf" srcId="{14BE7ADD-F3FD-4D9B-B82F-4FFF7847F9EA}" destId="{68D79D43-5805-45F2-A8C5-D3BF52F7D46F}" srcOrd="0" destOrd="0" presId="urn:microsoft.com/office/officeart/2005/8/layout/balance1"/>
    <dgm:cxn modelId="{98BA1808-BE0A-4B80-96D7-EABE65F68EA6}" type="presParOf" srcId="{14BE7ADD-F3FD-4D9B-B82F-4FFF7847F9EA}" destId="{9C5F459C-EBC6-4BAB-9C5A-9D149A879774}" srcOrd="1" destOrd="0" presId="urn:microsoft.com/office/officeart/2005/8/layout/balance1"/>
    <dgm:cxn modelId="{8DE48D09-8AE1-42FC-8CC4-C6C912059C23}" type="presParOf" srcId="{9C5F459C-EBC6-4BAB-9C5A-9D149A879774}" destId="{AE1DE672-CFCE-4A0F-BBEB-09FB1A943A9A}" srcOrd="0" destOrd="0" presId="urn:microsoft.com/office/officeart/2005/8/layout/balance1"/>
    <dgm:cxn modelId="{44FC03D2-875B-4E3A-B910-C92BC63CFEC1}" type="presParOf" srcId="{9C5F459C-EBC6-4BAB-9C5A-9D149A879774}" destId="{BC307E93-00B6-44C6-97E8-9FDEC472AD10}" srcOrd="1" destOrd="0" presId="urn:microsoft.com/office/officeart/2005/8/layout/balance1"/>
    <dgm:cxn modelId="{7E964943-D0A3-42DC-B24D-243126EE44A5}" type="presParOf" srcId="{14BE7ADD-F3FD-4D9B-B82F-4FFF7847F9EA}" destId="{88E82272-DA27-448B-B39F-DD5867E94D19}" srcOrd="2" destOrd="0" presId="urn:microsoft.com/office/officeart/2005/8/layout/balance1"/>
    <dgm:cxn modelId="{A01AED41-E237-4985-AE08-F9099868A7D5}" type="presParOf" srcId="{88E82272-DA27-448B-B39F-DD5867E94D19}" destId="{331E4D1F-D683-404B-BDD7-F186988929FB}" srcOrd="0" destOrd="0" presId="urn:microsoft.com/office/officeart/2005/8/layout/balance1"/>
    <dgm:cxn modelId="{395FC51D-D55B-4CB6-9E13-29B7E75F9447}" type="presParOf" srcId="{88E82272-DA27-448B-B39F-DD5867E94D19}" destId="{3DD24936-3ED6-40B4-A506-A25C7F956E2C}" srcOrd="1" destOrd="0" presId="urn:microsoft.com/office/officeart/2005/8/layout/balance1"/>
    <dgm:cxn modelId="{C0720591-D328-4542-A68B-9EC1E355974D}" type="presParOf" srcId="{88E82272-DA27-448B-B39F-DD5867E94D19}" destId="{276A3668-609C-4A72-A896-C71A67386EBC}" srcOrd="2" destOrd="0" presId="urn:microsoft.com/office/officeart/2005/8/layout/balance1"/>
    <dgm:cxn modelId="{AB8FD3B7-5195-47D6-BE35-D240AD890DD8}" type="presParOf" srcId="{88E82272-DA27-448B-B39F-DD5867E94D19}" destId="{9C4B92E1-1BE1-44DA-9263-339C91CEE0F0}" srcOrd="3" destOrd="0" presId="urn:microsoft.com/office/officeart/2005/8/layout/balance1"/>
    <dgm:cxn modelId="{0C9BFE22-E86E-4934-809B-66105A810273}" type="presParOf" srcId="{88E82272-DA27-448B-B39F-DD5867E94D19}" destId="{6B3214FC-7563-43E9-B126-B0E01661DB14}" srcOrd="4" destOrd="0" presId="urn:microsoft.com/office/officeart/2005/8/layout/balance1"/>
    <dgm:cxn modelId="{48F7AF46-89D1-4835-B51B-8162BBA3CEFE}" type="presParOf" srcId="{88E82272-DA27-448B-B39F-DD5867E94D19}" destId="{7839D22F-A129-4B16-B786-FC3CF8CEE5D5}" srcOrd="5" destOrd="0" presId="urn:microsoft.com/office/officeart/2005/8/layout/balance1"/>
    <dgm:cxn modelId="{7DD14C5B-1C22-42DC-8142-85C478C338EB}" type="presParOf" srcId="{88E82272-DA27-448B-B39F-DD5867E94D19}" destId="{1ACCF80D-BA0F-4012-80F8-5D0B4C98D996}" srcOrd="6" destOrd="0" presId="urn:microsoft.com/office/officeart/2005/8/layout/balance1"/>
    <dgm:cxn modelId="{B504AD77-44B5-4284-8904-EB1FE8A184BC}" type="presParOf" srcId="{88E82272-DA27-448B-B39F-DD5867E94D19}" destId="{178902EE-6931-4294-A671-B5275B310DBF}"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CA608-4F34-41C9-B91D-9595CFA54B3A}">
      <dsp:nvSpPr>
        <dsp:cNvPr id="0" name=""/>
        <dsp:cNvSpPr/>
      </dsp:nvSpPr>
      <dsp:spPr>
        <a:xfrm>
          <a:off x="609599" y="0"/>
          <a:ext cx="6908800" cy="3559125"/>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8692FE0-7A67-472E-B25B-E1622933786E}">
      <dsp:nvSpPr>
        <dsp:cNvPr id="0" name=""/>
        <dsp:cNvSpPr/>
      </dsp:nvSpPr>
      <dsp:spPr>
        <a:xfrm>
          <a:off x="275431" y="1067737"/>
          <a:ext cx="2438400" cy="142365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kern="1200" cap="none" spc="0" dirty="0">
              <a:ln w="0"/>
              <a:solidFill>
                <a:schemeClr val="tx1"/>
              </a:solidFill>
              <a:effectLst>
                <a:outerShdw blurRad="38100" dist="19050" dir="2700000" algn="tl" rotWithShape="0">
                  <a:schemeClr val="dk1">
                    <a:alpha val="40000"/>
                  </a:schemeClr>
                </a:outerShdw>
              </a:effectLst>
              <a:latin typeface="Arial MT"/>
              <a:ea typeface="Arial MT"/>
              <a:cs typeface="Arial MT"/>
            </a:rPr>
            <a:t>El café ecuatoriano no ocupa un lugar dentro de los más conocidos, a diferencia del café brasileño y colombiano </a:t>
          </a:r>
          <a:r>
            <a:rPr lang="es-EC" sz="1400" b="0" kern="1200" cap="none" spc="0" dirty="0">
              <a:ln w="0"/>
              <a:solidFill>
                <a:schemeClr val="tx1"/>
              </a:solidFill>
              <a:effectLst>
                <a:outerShdw blurRad="38100" dist="19050" dir="2700000" algn="tl" rotWithShape="0">
                  <a:schemeClr val="dk1">
                    <a:alpha val="40000"/>
                  </a:schemeClr>
                </a:outerShdw>
              </a:effectLst>
              <a:latin typeface="Arial MT"/>
              <a:ea typeface="Arial MT"/>
              <a:cs typeface="Arial MT"/>
            </a:rPr>
            <a:t>(Ponce y otros, 2018)</a:t>
          </a:r>
          <a:endParaRPr lang="es-EC" sz="1400" b="0" kern="1200" cap="none" spc="0" dirty="0">
            <a:ln w="0"/>
            <a:solidFill>
              <a:schemeClr val="tx1"/>
            </a:solidFill>
            <a:effectLst>
              <a:outerShdw blurRad="38100" dist="19050" dir="2700000" algn="tl" rotWithShape="0">
                <a:schemeClr val="dk1">
                  <a:alpha val="40000"/>
                </a:schemeClr>
              </a:outerShdw>
            </a:effectLst>
          </a:endParaRPr>
        </a:p>
      </dsp:txBody>
      <dsp:txXfrm>
        <a:off x="344928" y="1137234"/>
        <a:ext cx="2299406" cy="1284656"/>
      </dsp:txXfrm>
    </dsp:sp>
    <dsp:sp modelId="{7E281E09-F999-48B6-AFF1-E51806540414}">
      <dsp:nvSpPr>
        <dsp:cNvPr id="0" name=""/>
        <dsp:cNvSpPr/>
      </dsp:nvSpPr>
      <dsp:spPr>
        <a:xfrm>
          <a:off x="2844799" y="1067737"/>
          <a:ext cx="2438400" cy="1423650"/>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kern="1200" cap="none" spc="0" dirty="0">
              <a:ln w="0"/>
              <a:solidFill>
                <a:schemeClr val="tx1"/>
              </a:solidFill>
              <a:effectLst>
                <a:outerShdw blurRad="38100" dist="19050" dir="2700000" algn="tl" rotWithShape="0">
                  <a:schemeClr val="dk1">
                    <a:alpha val="40000"/>
                  </a:schemeClr>
                </a:outerShdw>
              </a:effectLst>
            </a:rPr>
            <a:t>Tiene ventaja en su clima, altura y posición geográfica, el cual es considerado un producto de interés para su exportación </a:t>
          </a:r>
          <a:r>
            <a:rPr lang="es-EC" sz="1400" b="0" kern="1200" cap="none" spc="0" dirty="0">
              <a:ln w="0"/>
              <a:solidFill>
                <a:schemeClr val="tx1"/>
              </a:solidFill>
              <a:effectLst>
                <a:outerShdw blurRad="38100" dist="19050" dir="2700000" algn="tl" rotWithShape="0">
                  <a:schemeClr val="dk1">
                    <a:alpha val="40000"/>
                  </a:schemeClr>
                </a:outerShdw>
              </a:effectLst>
            </a:rPr>
            <a:t>(ANECAFE, 2020)</a:t>
          </a:r>
          <a:r>
            <a:rPr lang="es-ES" sz="1400" b="0" kern="1200" cap="none" spc="0" dirty="0">
              <a:ln w="0"/>
              <a:solidFill>
                <a:schemeClr val="tx1"/>
              </a:solidFill>
              <a:effectLst>
                <a:outerShdw blurRad="38100" dist="19050" dir="2700000" algn="tl" rotWithShape="0">
                  <a:schemeClr val="dk1">
                    <a:alpha val="40000"/>
                  </a:schemeClr>
                </a:outerShdw>
              </a:effectLst>
            </a:rPr>
            <a:t>. </a:t>
          </a:r>
          <a:endParaRPr lang="es-EC" sz="1400" b="0" kern="1200" cap="none" spc="0" dirty="0">
            <a:ln w="0"/>
            <a:solidFill>
              <a:schemeClr val="tx1"/>
            </a:solidFill>
            <a:effectLst>
              <a:outerShdw blurRad="38100" dist="19050" dir="2700000" algn="tl" rotWithShape="0">
                <a:schemeClr val="dk1">
                  <a:alpha val="40000"/>
                </a:schemeClr>
              </a:outerShdw>
            </a:effectLst>
          </a:endParaRPr>
        </a:p>
      </dsp:txBody>
      <dsp:txXfrm>
        <a:off x="2914296" y="1137234"/>
        <a:ext cx="2299406" cy="1284656"/>
      </dsp:txXfrm>
    </dsp:sp>
    <dsp:sp modelId="{4BDDFC07-139D-4209-9D15-68FF7B33ABC1}">
      <dsp:nvSpPr>
        <dsp:cNvPr id="0" name=""/>
        <dsp:cNvSpPr/>
      </dsp:nvSpPr>
      <dsp:spPr>
        <a:xfrm>
          <a:off x="5414168" y="1067737"/>
          <a:ext cx="2438400" cy="142365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kern="1200" cap="none" spc="0" dirty="0">
              <a:ln w="0"/>
              <a:solidFill>
                <a:schemeClr val="tx1"/>
              </a:solidFill>
              <a:effectLst>
                <a:outerShdw blurRad="38100" dist="19050" dir="2700000" algn="tl" rotWithShape="0">
                  <a:schemeClr val="dk1">
                    <a:alpha val="40000"/>
                  </a:schemeClr>
                </a:outerShdw>
              </a:effectLst>
            </a:rPr>
            <a:t>Representa una actividad con notable importancia en el ámbito económico, social y ambiental </a:t>
          </a:r>
          <a:r>
            <a:rPr lang="es-EC" sz="1400" b="0" kern="1200" cap="none" spc="0" dirty="0">
              <a:ln w="0"/>
              <a:solidFill>
                <a:schemeClr val="tx1"/>
              </a:solidFill>
              <a:effectLst>
                <a:outerShdw blurRad="38100" dist="19050" dir="2700000" algn="tl" rotWithShape="0">
                  <a:schemeClr val="dk1">
                    <a:alpha val="40000"/>
                  </a:schemeClr>
                </a:outerShdw>
              </a:effectLst>
            </a:rPr>
            <a:t>(COFENAC, 2011)</a:t>
          </a:r>
          <a:r>
            <a:rPr lang="es-ES" sz="1400" b="0" kern="1200" cap="none" spc="0" dirty="0">
              <a:ln w="0"/>
              <a:solidFill>
                <a:schemeClr val="tx1"/>
              </a:solidFill>
              <a:effectLst>
                <a:outerShdw blurRad="38100" dist="19050" dir="2700000" algn="tl" rotWithShape="0">
                  <a:schemeClr val="dk1">
                    <a:alpha val="40000"/>
                  </a:schemeClr>
                </a:outerShdw>
              </a:effectLst>
            </a:rPr>
            <a:t>.</a:t>
          </a:r>
          <a:endParaRPr lang="es-EC" sz="1400" b="0" kern="1200" cap="none" spc="0" dirty="0">
            <a:ln w="0"/>
            <a:solidFill>
              <a:schemeClr val="tx1"/>
            </a:solidFill>
            <a:effectLst>
              <a:outerShdw blurRad="38100" dist="19050" dir="2700000" algn="tl" rotWithShape="0">
                <a:schemeClr val="dk1">
                  <a:alpha val="40000"/>
                </a:schemeClr>
              </a:outerShdw>
            </a:effectLst>
          </a:endParaRPr>
        </a:p>
      </dsp:txBody>
      <dsp:txXfrm>
        <a:off x="5483665" y="1137234"/>
        <a:ext cx="2299406" cy="1284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50E12-8D57-49B5-A483-88D2060CCCC2}">
      <dsp:nvSpPr>
        <dsp:cNvPr id="0" name=""/>
        <dsp:cNvSpPr/>
      </dsp:nvSpPr>
      <dsp:spPr>
        <a:xfrm>
          <a:off x="494408" y="2447"/>
          <a:ext cx="1463181" cy="146318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0" kern="1200" cap="none" spc="0" dirty="0">
              <a:ln w="0"/>
              <a:solidFill>
                <a:schemeClr val="tx1"/>
              </a:solidFill>
              <a:effectLst>
                <a:outerShdw blurRad="38100" dist="19050" dir="2700000" algn="tl" rotWithShape="0">
                  <a:schemeClr val="dk1">
                    <a:alpha val="40000"/>
                  </a:schemeClr>
                </a:outerShdw>
              </a:effectLst>
            </a:rPr>
            <a:t>231,8 kg/ha</a:t>
          </a:r>
        </a:p>
        <a:p>
          <a:pPr marL="0" lvl="0" indent="0" algn="ctr" defTabSz="622300">
            <a:lnSpc>
              <a:spcPct val="90000"/>
            </a:lnSpc>
            <a:spcBef>
              <a:spcPct val="0"/>
            </a:spcBef>
            <a:spcAft>
              <a:spcPct val="35000"/>
            </a:spcAft>
            <a:buNone/>
          </a:pPr>
          <a:r>
            <a:rPr lang="es-ES" sz="1400" b="0" kern="1200" cap="none" spc="0" dirty="0">
              <a:ln w="0"/>
              <a:solidFill>
                <a:schemeClr val="tx1"/>
              </a:solidFill>
              <a:effectLst>
                <a:outerShdw blurRad="38100" dist="19050" dir="2700000" algn="tl" rotWithShape="0">
                  <a:schemeClr val="dk1">
                    <a:alpha val="40000"/>
                  </a:schemeClr>
                </a:outerShdw>
              </a:effectLst>
            </a:rPr>
            <a:t>Arábiga </a:t>
          </a:r>
          <a:endParaRPr lang="es-EC" sz="1400" b="0" kern="1200" cap="none" spc="0" dirty="0">
            <a:ln w="0"/>
            <a:solidFill>
              <a:schemeClr val="tx1"/>
            </a:solidFill>
            <a:effectLst>
              <a:outerShdw blurRad="38100" dist="19050" dir="2700000" algn="tl" rotWithShape="0">
                <a:schemeClr val="dk1">
                  <a:alpha val="40000"/>
                </a:schemeClr>
              </a:outerShdw>
            </a:effectLst>
          </a:endParaRPr>
        </a:p>
      </dsp:txBody>
      <dsp:txXfrm>
        <a:off x="708686" y="216725"/>
        <a:ext cx="1034625" cy="1034625"/>
      </dsp:txXfrm>
    </dsp:sp>
    <dsp:sp modelId="{8D98AB49-5118-441A-80E7-525F59E7B87F}">
      <dsp:nvSpPr>
        <dsp:cNvPr id="0" name=""/>
        <dsp:cNvSpPr/>
      </dsp:nvSpPr>
      <dsp:spPr>
        <a:xfrm rot="10800000">
          <a:off x="969942" y="1654562"/>
          <a:ext cx="512113" cy="400538"/>
        </a:xfrm>
        <a:prstGeom prst="triangle">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1FDFC1D-34BF-46F6-A382-EE53FF2ABF54}">
      <dsp:nvSpPr>
        <dsp:cNvPr id="0" name=""/>
        <dsp:cNvSpPr/>
      </dsp:nvSpPr>
      <dsp:spPr>
        <a:xfrm>
          <a:off x="738028" y="2221362"/>
          <a:ext cx="975942" cy="97594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250 kg/ha</a:t>
          </a:r>
        </a:p>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Robusta</a:t>
          </a:r>
          <a:endParaRPr lang="es-EC" sz="1000" b="0" kern="1200" cap="none" spc="0" dirty="0">
            <a:ln w="0"/>
            <a:solidFill>
              <a:schemeClr val="tx1"/>
            </a:solidFill>
            <a:effectLst>
              <a:outerShdw blurRad="38100" dist="19050" dir="2700000" algn="tl" rotWithShape="0">
                <a:schemeClr val="dk1">
                  <a:alpha val="40000"/>
                </a:schemeClr>
              </a:outerShdw>
            </a:effectLst>
          </a:endParaRPr>
        </a:p>
      </dsp:txBody>
      <dsp:txXfrm>
        <a:off x="880951" y="2364285"/>
        <a:ext cx="690096" cy="690096"/>
      </dsp:txXfrm>
    </dsp:sp>
    <dsp:sp modelId="{2A4E9554-583F-4412-9C6F-A0AEDE3A3B96}">
      <dsp:nvSpPr>
        <dsp:cNvPr id="0" name=""/>
        <dsp:cNvSpPr/>
      </dsp:nvSpPr>
      <dsp:spPr>
        <a:xfrm rot="10800000">
          <a:off x="969942" y="3508047"/>
          <a:ext cx="512113" cy="400538"/>
        </a:xfrm>
        <a:prstGeom prst="triangle">
          <a:avLst/>
        </a:prstGeom>
        <a:solidFill>
          <a:schemeClr val="accent3">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7F5DA2E-A276-4B75-A6D6-14E67979C71D}">
      <dsp:nvSpPr>
        <dsp:cNvPr id="0" name=""/>
        <dsp:cNvSpPr/>
      </dsp:nvSpPr>
      <dsp:spPr>
        <a:xfrm>
          <a:off x="738028" y="4196657"/>
          <a:ext cx="975942" cy="97594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500 mil sacos de 60 kg</a:t>
          </a:r>
          <a:endParaRPr lang="es-EC" sz="1000" b="0" kern="1200" cap="none" spc="0" dirty="0">
            <a:ln w="0"/>
            <a:solidFill>
              <a:schemeClr val="tx1"/>
            </a:solidFill>
            <a:effectLst>
              <a:outerShdw blurRad="38100" dist="19050" dir="2700000" algn="tl" rotWithShape="0">
                <a:schemeClr val="dk1">
                  <a:alpha val="40000"/>
                </a:schemeClr>
              </a:outerShdw>
            </a:effectLst>
          </a:endParaRPr>
        </a:p>
      </dsp:txBody>
      <dsp:txXfrm>
        <a:off x="880951" y="4339580"/>
        <a:ext cx="690096" cy="690096"/>
      </dsp:txXfrm>
    </dsp:sp>
    <dsp:sp modelId="{F780FF5B-6DB3-441F-8F76-A249BA8678C9}">
      <dsp:nvSpPr>
        <dsp:cNvPr id="0" name=""/>
        <dsp:cNvSpPr/>
      </dsp:nvSpPr>
      <dsp:spPr>
        <a:xfrm rot="5400000">
          <a:off x="2078664" y="4484359"/>
          <a:ext cx="512113" cy="400538"/>
        </a:xfrm>
        <a:prstGeom prst="triangle">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F0D88C1-AE23-4077-BC5D-3CF86A0938DC}">
      <dsp:nvSpPr>
        <dsp:cNvPr id="0" name=""/>
        <dsp:cNvSpPr/>
      </dsp:nvSpPr>
      <dsp:spPr>
        <a:xfrm>
          <a:off x="2932800" y="4196657"/>
          <a:ext cx="975942" cy="97594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C. Interno</a:t>
          </a:r>
        </a:p>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200 mil sacos </a:t>
          </a:r>
          <a:endParaRPr lang="es-EC" sz="1000" b="0" kern="1200" cap="none" spc="0" dirty="0">
            <a:ln w="0"/>
            <a:solidFill>
              <a:schemeClr val="tx1"/>
            </a:solidFill>
            <a:effectLst>
              <a:outerShdw blurRad="38100" dist="19050" dir="2700000" algn="tl" rotWithShape="0">
                <a:schemeClr val="dk1">
                  <a:alpha val="40000"/>
                </a:schemeClr>
              </a:outerShdw>
            </a:effectLst>
          </a:endParaRPr>
        </a:p>
      </dsp:txBody>
      <dsp:txXfrm>
        <a:off x="3075723" y="4339580"/>
        <a:ext cx="690096" cy="690096"/>
      </dsp:txXfrm>
    </dsp:sp>
    <dsp:sp modelId="{C796F7BB-AE6D-4D25-841B-AD88F3870305}">
      <dsp:nvSpPr>
        <dsp:cNvPr id="0" name=""/>
        <dsp:cNvSpPr/>
      </dsp:nvSpPr>
      <dsp:spPr>
        <a:xfrm>
          <a:off x="3164714" y="3485375"/>
          <a:ext cx="512113" cy="400538"/>
        </a:xfrm>
        <a:prstGeom prst="triangle">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A1E1E22-163F-4414-ABC5-AA65D72CFED7}">
      <dsp:nvSpPr>
        <dsp:cNvPr id="0" name=""/>
        <dsp:cNvSpPr/>
      </dsp:nvSpPr>
      <dsp:spPr>
        <a:xfrm>
          <a:off x="2932800" y="2221362"/>
          <a:ext cx="975942" cy="975942"/>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Industria</a:t>
          </a:r>
        </a:p>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1ˈ200.000 sacos</a:t>
          </a:r>
          <a:endParaRPr lang="es-EC" sz="1000" b="0" kern="1200" cap="none" spc="0" dirty="0">
            <a:ln w="0"/>
            <a:solidFill>
              <a:schemeClr val="tx1"/>
            </a:solidFill>
            <a:effectLst>
              <a:outerShdw blurRad="38100" dist="19050" dir="2700000" algn="tl" rotWithShape="0">
                <a:schemeClr val="dk1">
                  <a:alpha val="40000"/>
                </a:schemeClr>
              </a:outerShdw>
            </a:effectLst>
          </a:endParaRPr>
        </a:p>
      </dsp:txBody>
      <dsp:txXfrm>
        <a:off x="3075723" y="2364285"/>
        <a:ext cx="690096" cy="690096"/>
      </dsp:txXfrm>
    </dsp:sp>
    <dsp:sp modelId="{BDA7BA9F-5495-4660-9594-D41CC0A6D58C}">
      <dsp:nvSpPr>
        <dsp:cNvPr id="0" name=""/>
        <dsp:cNvSpPr/>
      </dsp:nvSpPr>
      <dsp:spPr>
        <a:xfrm>
          <a:off x="3164714" y="1510080"/>
          <a:ext cx="512113" cy="400538"/>
        </a:xfrm>
        <a:prstGeom prst="triangle">
          <a:avLst/>
        </a:prstGeom>
        <a:solidFill>
          <a:schemeClr val="accent6">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DB5CFDD-6CA5-4390-9058-2B386B9D42EB}">
      <dsp:nvSpPr>
        <dsp:cNvPr id="0" name=""/>
        <dsp:cNvSpPr/>
      </dsp:nvSpPr>
      <dsp:spPr>
        <a:xfrm>
          <a:off x="2932800" y="246067"/>
          <a:ext cx="975942" cy="97594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C. Exportación</a:t>
          </a:r>
        </a:p>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500 mil sacos </a:t>
          </a:r>
          <a:endParaRPr lang="es-EC" sz="1000" b="0" kern="1200" cap="none" spc="0" dirty="0">
            <a:ln w="0"/>
            <a:solidFill>
              <a:schemeClr val="tx1"/>
            </a:solidFill>
            <a:effectLst>
              <a:outerShdw blurRad="38100" dist="19050" dir="2700000" algn="tl" rotWithShape="0">
                <a:schemeClr val="dk1">
                  <a:alpha val="40000"/>
                </a:schemeClr>
              </a:outerShdw>
            </a:effectLst>
          </a:endParaRPr>
        </a:p>
      </dsp:txBody>
      <dsp:txXfrm>
        <a:off x="3075723" y="388990"/>
        <a:ext cx="690096" cy="690096"/>
      </dsp:txXfrm>
    </dsp:sp>
    <dsp:sp modelId="{2A668E8D-F460-4DC4-8462-1F358216623F}">
      <dsp:nvSpPr>
        <dsp:cNvPr id="0" name=""/>
        <dsp:cNvSpPr/>
      </dsp:nvSpPr>
      <dsp:spPr>
        <a:xfrm rot="5400000">
          <a:off x="4273436" y="533769"/>
          <a:ext cx="512113" cy="400538"/>
        </a:xfrm>
        <a:prstGeom prst="triangle">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14B832D-DA23-4BF6-A1EC-DA80B5F147D2}">
      <dsp:nvSpPr>
        <dsp:cNvPr id="0" name=""/>
        <dsp:cNvSpPr/>
      </dsp:nvSpPr>
      <dsp:spPr>
        <a:xfrm>
          <a:off x="5127572" y="246067"/>
          <a:ext cx="975942" cy="97594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Necesidad</a:t>
          </a:r>
        </a:p>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1ˈ900.000</a:t>
          </a:r>
        </a:p>
        <a:p>
          <a:pPr marL="0" lvl="0" indent="0" algn="ctr" defTabSz="444500">
            <a:lnSpc>
              <a:spcPct val="90000"/>
            </a:lnSpc>
            <a:spcBef>
              <a:spcPct val="0"/>
            </a:spcBef>
            <a:spcAft>
              <a:spcPct val="35000"/>
            </a:spcAft>
            <a:buNone/>
          </a:pPr>
          <a:r>
            <a:rPr lang="es-ES" sz="1000" b="0" kern="1200" cap="none" spc="0" dirty="0">
              <a:ln w="0"/>
              <a:solidFill>
                <a:schemeClr val="tx1"/>
              </a:solidFill>
              <a:effectLst>
                <a:outerShdw blurRad="38100" dist="19050" dir="2700000" algn="tl" rotWithShape="0">
                  <a:schemeClr val="dk1">
                    <a:alpha val="40000"/>
                  </a:schemeClr>
                </a:outerShdw>
              </a:effectLst>
            </a:rPr>
            <a:t>sacos</a:t>
          </a:r>
          <a:endParaRPr lang="es-EC" sz="1000" b="0" kern="1200" cap="none" spc="0" dirty="0">
            <a:ln w="0"/>
            <a:solidFill>
              <a:schemeClr val="tx1"/>
            </a:solidFill>
            <a:effectLst>
              <a:outerShdw blurRad="38100" dist="19050" dir="2700000" algn="tl" rotWithShape="0">
                <a:schemeClr val="dk1">
                  <a:alpha val="40000"/>
                </a:schemeClr>
              </a:outerShdw>
            </a:effectLst>
          </a:endParaRPr>
        </a:p>
      </dsp:txBody>
      <dsp:txXfrm>
        <a:off x="5270495" y="388990"/>
        <a:ext cx="690096" cy="690096"/>
      </dsp:txXfrm>
    </dsp:sp>
    <dsp:sp modelId="{15009027-7212-441D-8028-EA051B6E522C}">
      <dsp:nvSpPr>
        <dsp:cNvPr id="0" name=""/>
        <dsp:cNvSpPr/>
      </dsp:nvSpPr>
      <dsp:spPr>
        <a:xfrm rot="10800000">
          <a:off x="5359487" y="1410942"/>
          <a:ext cx="512113" cy="400538"/>
        </a:xfrm>
        <a:prstGeom prst="triangle">
          <a:avLst/>
        </a:prstGeom>
        <a:solidFill>
          <a:schemeClr val="accent3">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858A765-F3AF-4E06-960F-9F6E7D18FED6}">
      <dsp:nvSpPr>
        <dsp:cNvPr id="0" name=""/>
        <dsp:cNvSpPr/>
      </dsp:nvSpPr>
      <dsp:spPr>
        <a:xfrm>
          <a:off x="4883953" y="1977742"/>
          <a:ext cx="1463181" cy="146318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0" kern="1200" cap="none" spc="0" dirty="0">
              <a:ln w="0"/>
              <a:solidFill>
                <a:schemeClr val="tx1"/>
              </a:solidFill>
              <a:effectLst>
                <a:outerShdw blurRad="38100" dist="19050" dir="2700000" algn="tl" rotWithShape="0">
                  <a:schemeClr val="dk1">
                    <a:alpha val="40000"/>
                  </a:schemeClr>
                </a:outerShdw>
              </a:effectLst>
            </a:rPr>
            <a:t>Déficit </a:t>
          </a:r>
        </a:p>
        <a:p>
          <a:pPr marL="0" lvl="0" indent="0" algn="ctr" defTabSz="622300">
            <a:lnSpc>
              <a:spcPct val="90000"/>
            </a:lnSpc>
            <a:spcBef>
              <a:spcPct val="0"/>
            </a:spcBef>
            <a:spcAft>
              <a:spcPct val="35000"/>
            </a:spcAft>
            <a:buNone/>
          </a:pPr>
          <a:r>
            <a:rPr lang="es-ES" sz="1400" b="0" kern="1200" cap="none" spc="0" dirty="0">
              <a:ln w="0"/>
              <a:solidFill>
                <a:schemeClr val="tx1"/>
              </a:solidFill>
              <a:effectLst>
                <a:outerShdw blurRad="38100" dist="19050" dir="2700000" algn="tl" rotWithShape="0">
                  <a:schemeClr val="dk1">
                    <a:alpha val="40000"/>
                  </a:schemeClr>
                </a:outerShdw>
              </a:effectLst>
            </a:rPr>
            <a:t>1ˈ400.000</a:t>
          </a:r>
        </a:p>
        <a:p>
          <a:pPr marL="0" lvl="0" indent="0" algn="ctr" defTabSz="622300">
            <a:lnSpc>
              <a:spcPct val="90000"/>
            </a:lnSpc>
            <a:spcBef>
              <a:spcPct val="0"/>
            </a:spcBef>
            <a:spcAft>
              <a:spcPct val="35000"/>
            </a:spcAft>
            <a:buNone/>
          </a:pPr>
          <a:r>
            <a:rPr lang="es-ES" sz="1400" b="0" kern="1200" cap="none" spc="0" dirty="0">
              <a:ln w="0"/>
              <a:solidFill>
                <a:schemeClr val="tx1"/>
              </a:solidFill>
              <a:effectLst>
                <a:outerShdw blurRad="38100" dist="19050" dir="2700000" algn="tl" rotWithShape="0">
                  <a:schemeClr val="dk1">
                    <a:alpha val="40000"/>
                  </a:schemeClr>
                </a:outerShdw>
              </a:effectLst>
            </a:rPr>
            <a:t>Sacos de 60 kg</a:t>
          </a:r>
          <a:endParaRPr lang="es-EC" sz="1400" b="0" kern="1200" cap="none" spc="0" dirty="0">
            <a:ln w="0"/>
            <a:solidFill>
              <a:schemeClr val="tx1"/>
            </a:solidFill>
            <a:effectLst>
              <a:outerShdw blurRad="38100" dist="19050" dir="2700000" algn="tl" rotWithShape="0">
                <a:schemeClr val="dk1">
                  <a:alpha val="40000"/>
                </a:schemeClr>
              </a:outerShdw>
            </a:effectLst>
          </a:endParaRPr>
        </a:p>
      </dsp:txBody>
      <dsp:txXfrm>
        <a:off x="5098231" y="2192020"/>
        <a:ext cx="1034625" cy="1034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DE672-CFCE-4A0F-BBEB-09FB1A943A9A}">
      <dsp:nvSpPr>
        <dsp:cNvPr id="0" name=""/>
        <dsp:cNvSpPr/>
      </dsp:nvSpPr>
      <dsp:spPr>
        <a:xfrm>
          <a:off x="1679786" y="0"/>
          <a:ext cx="1950720" cy="1083733"/>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s-ES" sz="4700" kern="1200" dirty="0"/>
            <a:t>2012</a:t>
          </a:r>
          <a:endParaRPr lang="es-EC" sz="4700" kern="1200" dirty="0"/>
        </a:p>
      </dsp:txBody>
      <dsp:txXfrm>
        <a:off x="1711527" y="31741"/>
        <a:ext cx="1887238" cy="1020251"/>
      </dsp:txXfrm>
    </dsp:sp>
    <dsp:sp modelId="{BC307E93-00B6-44C6-97E8-9FDEC472AD10}">
      <dsp:nvSpPr>
        <dsp:cNvPr id="0" name=""/>
        <dsp:cNvSpPr/>
      </dsp:nvSpPr>
      <dsp:spPr>
        <a:xfrm>
          <a:off x="4497493" y="0"/>
          <a:ext cx="1950720" cy="1083733"/>
        </a:xfrm>
        <a:prstGeom prst="roundRect">
          <a:avLst>
            <a:gd name="adj" fmla="val 10000"/>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s-ES" sz="4700" kern="1200" dirty="0"/>
            <a:t>2020</a:t>
          </a:r>
          <a:endParaRPr lang="es-EC" sz="4700" kern="1200" dirty="0"/>
        </a:p>
      </dsp:txBody>
      <dsp:txXfrm>
        <a:off x="4529234" y="31741"/>
        <a:ext cx="1887238" cy="1020251"/>
      </dsp:txXfrm>
    </dsp:sp>
    <dsp:sp modelId="{3DD24936-3ED6-40B4-A506-A25C7F956E2C}">
      <dsp:nvSpPr>
        <dsp:cNvPr id="0" name=""/>
        <dsp:cNvSpPr/>
      </dsp:nvSpPr>
      <dsp:spPr>
        <a:xfrm>
          <a:off x="3657599" y="4605866"/>
          <a:ext cx="812800" cy="812800"/>
        </a:xfrm>
        <a:prstGeom prst="triangle">
          <a:avLst/>
        </a:prstGeom>
        <a:solidFill>
          <a:schemeClr val="accent5">
            <a:tint val="40000"/>
            <a:alpha val="90000"/>
            <a:hueOff val="-4927837"/>
            <a:satOff val="-8544"/>
            <a:lumOff val="-859"/>
            <a:alphaOff val="0"/>
          </a:schemeClr>
        </a:soli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6A3668-609C-4A72-A896-C71A67386EBC}">
      <dsp:nvSpPr>
        <dsp:cNvPr id="0" name=""/>
        <dsp:cNvSpPr/>
      </dsp:nvSpPr>
      <dsp:spPr>
        <a:xfrm rot="21360000">
          <a:off x="1624855" y="4257573"/>
          <a:ext cx="4878289" cy="341123"/>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4B92E1-1BE1-44DA-9263-339C91CEE0F0}">
      <dsp:nvSpPr>
        <dsp:cNvPr id="0" name=""/>
        <dsp:cNvSpPr/>
      </dsp:nvSpPr>
      <dsp:spPr>
        <a:xfrm rot="21360000">
          <a:off x="1627764" y="3404681"/>
          <a:ext cx="1946391" cy="906819"/>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a:t>
          </a:r>
          <a:endParaRPr lang="es-EC" sz="1900" kern="1200" dirty="0"/>
        </a:p>
      </dsp:txBody>
      <dsp:txXfrm>
        <a:off x="1672031" y="3448948"/>
        <a:ext cx="1857857" cy="818285"/>
      </dsp:txXfrm>
    </dsp:sp>
    <dsp:sp modelId="{6B3214FC-7563-43E9-B126-B0E01661DB14}">
      <dsp:nvSpPr>
        <dsp:cNvPr id="0" name=""/>
        <dsp:cNvSpPr/>
      </dsp:nvSpPr>
      <dsp:spPr>
        <a:xfrm rot="21360000">
          <a:off x="1557321" y="2429321"/>
          <a:ext cx="1946391" cy="906819"/>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1269 has</a:t>
          </a:r>
        </a:p>
        <a:p>
          <a:pPr marL="0" lvl="0" indent="0" algn="ctr" defTabSz="844550">
            <a:lnSpc>
              <a:spcPct val="90000"/>
            </a:lnSpc>
            <a:spcBef>
              <a:spcPct val="0"/>
            </a:spcBef>
            <a:spcAft>
              <a:spcPct val="35000"/>
            </a:spcAft>
            <a:buNone/>
          </a:pPr>
          <a:r>
            <a:rPr lang="es-ES" sz="1900" kern="1200" dirty="0"/>
            <a:t>cosechadas</a:t>
          </a:r>
          <a:endParaRPr lang="es-EC" sz="1900" kern="1200" dirty="0"/>
        </a:p>
      </dsp:txBody>
      <dsp:txXfrm>
        <a:off x="1601588" y="2473588"/>
        <a:ext cx="1857857" cy="818285"/>
      </dsp:txXfrm>
    </dsp:sp>
    <dsp:sp modelId="{7839D22F-A129-4B16-B786-FC3CF8CEE5D5}">
      <dsp:nvSpPr>
        <dsp:cNvPr id="0" name=""/>
        <dsp:cNvSpPr/>
      </dsp:nvSpPr>
      <dsp:spPr>
        <a:xfrm rot="21360000">
          <a:off x="1486878" y="1475635"/>
          <a:ext cx="1946391" cy="906819"/>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1617 has plantadas</a:t>
          </a:r>
          <a:endParaRPr lang="es-EC" sz="1900" kern="1200" dirty="0"/>
        </a:p>
      </dsp:txBody>
      <dsp:txXfrm>
        <a:off x="1531145" y="1519902"/>
        <a:ext cx="1857857" cy="818285"/>
      </dsp:txXfrm>
    </dsp:sp>
    <dsp:sp modelId="{1ACCF80D-BA0F-4012-80F8-5D0B4C98D996}">
      <dsp:nvSpPr>
        <dsp:cNvPr id="0" name=""/>
        <dsp:cNvSpPr/>
      </dsp:nvSpPr>
      <dsp:spPr>
        <a:xfrm rot="21360000">
          <a:off x="4418377" y="3209609"/>
          <a:ext cx="1946391" cy="906819"/>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425,4 has cosechadas</a:t>
          </a:r>
          <a:endParaRPr lang="es-EC" sz="1900" kern="1200" dirty="0"/>
        </a:p>
      </dsp:txBody>
      <dsp:txXfrm>
        <a:off x="4462644" y="3253876"/>
        <a:ext cx="1857857" cy="818285"/>
      </dsp:txXfrm>
    </dsp:sp>
    <dsp:sp modelId="{178902EE-6931-4294-A671-B5275B310DBF}">
      <dsp:nvSpPr>
        <dsp:cNvPr id="0" name=""/>
        <dsp:cNvSpPr/>
      </dsp:nvSpPr>
      <dsp:spPr>
        <a:xfrm rot="21360000">
          <a:off x="4347934" y="2234249"/>
          <a:ext cx="1946391" cy="90681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446,8 has plantadas</a:t>
          </a:r>
          <a:endParaRPr lang="es-EC" sz="1900" kern="1200" dirty="0"/>
        </a:p>
      </dsp:txBody>
      <dsp:txXfrm>
        <a:off x="4392201" y="2278516"/>
        <a:ext cx="1857857" cy="81828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52733-2159-490F-8C85-2DB1B2A40A1F}" type="datetimeFigureOut">
              <a:rPr lang="es-EC" smtClean="0"/>
              <a:t>10/3/2022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C17CA-D2F0-42DC-8D31-88D56E3D27F8}" type="slidenum">
              <a:rPr lang="es-EC" smtClean="0"/>
              <a:t>‹Nº›</a:t>
            </a:fld>
            <a:endParaRPr lang="es-EC"/>
          </a:p>
        </p:txBody>
      </p:sp>
    </p:spTree>
    <p:extLst>
      <p:ext uri="{BB962C8B-B14F-4D97-AF65-F5344CB8AC3E}">
        <p14:creationId xmlns:p14="http://schemas.microsoft.com/office/powerpoint/2010/main" val="362509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e9993ea7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e9993ea7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9a06df6d8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9a06df6d8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99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1CC83286-E9AE-4AA9-978D-F603F0CA2AB2}" type="datetimeFigureOut">
              <a:rPr lang="es-EC" smtClean="0"/>
              <a:t>10/3/2022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120425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1CC83286-E9AE-4AA9-978D-F603F0CA2AB2}" type="datetimeFigureOut">
              <a:rPr lang="es-EC" smtClean="0"/>
              <a:t>10/3/2022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3802336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1CC83286-E9AE-4AA9-978D-F603F0CA2AB2}" type="datetimeFigureOut">
              <a:rPr lang="es-EC" smtClean="0"/>
              <a:t>10/3/2022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1528818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1CC83286-E9AE-4AA9-978D-F603F0CA2AB2}" type="datetimeFigureOut">
              <a:rPr lang="es-EC" smtClean="0"/>
              <a:t>10/3/2022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205358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1CC83286-E9AE-4AA9-978D-F603F0CA2AB2}" type="datetimeFigureOut">
              <a:rPr lang="es-EC" smtClean="0"/>
              <a:t>10/3/2022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3132043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1CC83286-E9AE-4AA9-978D-F603F0CA2AB2}" type="datetimeFigureOut">
              <a:rPr lang="es-EC" smtClean="0"/>
              <a:t>10/3/2022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2138732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1CC83286-E9AE-4AA9-978D-F603F0CA2AB2}" type="datetimeFigureOut">
              <a:rPr lang="es-EC" smtClean="0"/>
              <a:t>10/3/2022</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356174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1CC83286-E9AE-4AA9-978D-F603F0CA2AB2}" type="datetimeFigureOut">
              <a:rPr lang="es-EC" smtClean="0"/>
              <a:t>10/3/2022</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2058647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CC83286-E9AE-4AA9-978D-F603F0CA2AB2}" type="datetimeFigureOut">
              <a:rPr lang="es-EC" smtClean="0"/>
              <a:t>10/3/2022</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425584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CC83286-E9AE-4AA9-978D-F603F0CA2AB2}" type="datetimeFigureOut">
              <a:rPr lang="es-EC" smtClean="0"/>
              <a:t>10/3/2022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360116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CC83286-E9AE-4AA9-978D-F603F0CA2AB2}" type="datetimeFigureOut">
              <a:rPr lang="es-EC" smtClean="0"/>
              <a:t>10/3/2022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D05B634-252A-4AD3-8201-B61BFAAFF9EA}" type="slidenum">
              <a:rPr lang="es-EC" smtClean="0"/>
              <a:t>‹Nº›</a:t>
            </a:fld>
            <a:endParaRPr lang="es-EC"/>
          </a:p>
        </p:txBody>
      </p:sp>
    </p:spTree>
    <p:extLst>
      <p:ext uri="{BB962C8B-B14F-4D97-AF65-F5344CB8AC3E}">
        <p14:creationId xmlns:p14="http://schemas.microsoft.com/office/powerpoint/2010/main" val="248693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alpha val="36000"/>
          </a:schemeClr>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83286-E9AE-4AA9-978D-F603F0CA2AB2}" type="datetimeFigureOut">
              <a:rPr lang="es-EC" smtClean="0"/>
              <a:t>10/3/2022</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5B634-252A-4AD3-8201-B61BFAAFF9EA}" type="slidenum">
              <a:rPr lang="es-EC" smtClean="0"/>
              <a:t>‹Nº›</a:t>
            </a:fld>
            <a:endParaRPr lang="es-EC"/>
          </a:p>
        </p:txBody>
      </p:sp>
    </p:spTree>
    <p:extLst>
      <p:ext uri="{BB962C8B-B14F-4D97-AF65-F5344CB8AC3E}">
        <p14:creationId xmlns:p14="http://schemas.microsoft.com/office/powerpoint/2010/main" val="3922404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7.jpeg"/><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3.jpg"/><Relationship Id="rId3" Type="http://schemas.openxmlformats.org/officeDocument/2006/relationships/image" Target="../media/image6.jpeg"/><Relationship Id="rId7" Type="http://schemas.openxmlformats.org/officeDocument/2006/relationships/diagramColors" Target="../diagrams/colors2.xml"/><Relationship Id="rId12"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1.svg"/><Relationship Id="rId5" Type="http://schemas.openxmlformats.org/officeDocument/2006/relationships/diagramLayout" Target="../diagrams/layout2.xml"/><Relationship Id="rId10" Type="http://schemas.openxmlformats.org/officeDocument/2006/relationships/image" Target="../media/image10.png"/><Relationship Id="rId4" Type="http://schemas.openxmlformats.org/officeDocument/2006/relationships/diagramData" Target="../diagrams/data2.xml"/><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8.jpeg"/><Relationship Id="rId4" Type="http://schemas.openxmlformats.org/officeDocument/2006/relationships/diagramLayout" Target="../diagrams/layout3.xml"/><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ctrTitle"/>
          </p:nvPr>
        </p:nvSpPr>
        <p:spPr>
          <a:xfrm>
            <a:off x="357200" y="2337517"/>
            <a:ext cx="11477600" cy="1211200"/>
          </a:xfrm>
          <a:prstGeom prst="rect">
            <a:avLst/>
          </a:prstGeom>
        </p:spPr>
        <p:txBody>
          <a:bodyPr spcFirstLastPara="1" vert="horz" wrap="square" lIns="121900" tIns="121900" rIns="121900" bIns="121900" rtlCol="0" anchor="ctr" anchorCtr="0">
            <a:noAutofit/>
          </a:bodyPr>
          <a:lstStyle/>
          <a:p>
            <a:pPr>
              <a:lnSpc>
                <a:spcPct val="100000"/>
              </a:lnSpc>
              <a:spcBef>
                <a:spcPts val="0"/>
              </a:spcBef>
            </a:pPr>
            <a:r>
              <a:rPr lang="en" sz="3200" dirty="0">
                <a:solidFill>
                  <a:schemeClr val="accent6"/>
                </a:solidFill>
                <a:latin typeface="Impact"/>
                <a:ea typeface="Impact"/>
                <a:cs typeface="Impact"/>
                <a:sym typeface="Impact"/>
              </a:rPr>
              <a:t>“</a:t>
            </a:r>
            <a:r>
              <a:rPr lang="es-ES" sz="3200" dirty="0">
                <a:solidFill>
                  <a:schemeClr val="accent6"/>
                </a:solidFill>
                <a:latin typeface="Impact"/>
                <a:ea typeface="Impact"/>
                <a:cs typeface="Impact"/>
                <a:sym typeface="Impact"/>
              </a:rPr>
              <a:t>Diagnóstico situacional de las plantaciones de Café en la localidad Vicente Rocafuerte del cantón Santo Domingo</a:t>
            </a:r>
            <a:r>
              <a:rPr lang="en" sz="3200" dirty="0">
                <a:solidFill>
                  <a:schemeClr val="accent6"/>
                </a:solidFill>
                <a:latin typeface="Impact"/>
                <a:ea typeface="Impact"/>
                <a:cs typeface="Impact"/>
                <a:sym typeface="Impact"/>
              </a:rPr>
              <a:t>”</a:t>
            </a:r>
            <a:endParaRPr sz="3200" dirty="0">
              <a:solidFill>
                <a:schemeClr val="accent6"/>
              </a:solidFill>
              <a:latin typeface="Impact"/>
              <a:ea typeface="Impact"/>
              <a:cs typeface="Impact"/>
              <a:sym typeface="Impact"/>
            </a:endParaRPr>
          </a:p>
        </p:txBody>
      </p:sp>
      <p:sp>
        <p:nvSpPr>
          <p:cNvPr id="111" name="Google Shape;111;p23"/>
          <p:cNvSpPr txBox="1">
            <a:spLocks noGrp="1"/>
          </p:cNvSpPr>
          <p:nvPr>
            <p:ph type="subTitle" idx="1"/>
          </p:nvPr>
        </p:nvSpPr>
        <p:spPr>
          <a:xfrm>
            <a:off x="2911800" y="3600384"/>
            <a:ext cx="6368400" cy="1290400"/>
          </a:xfrm>
          <a:prstGeom prst="rect">
            <a:avLst/>
          </a:prstGeom>
        </p:spPr>
        <p:txBody>
          <a:bodyPr spcFirstLastPara="1" vert="horz" wrap="square" lIns="121900" tIns="121900" rIns="121900" bIns="121900" rtlCol="0" anchor="t" anchorCtr="0">
            <a:noAutofit/>
          </a:bodyPr>
          <a:lstStyle/>
          <a:p>
            <a:pPr>
              <a:spcBef>
                <a:spcPts val="0"/>
              </a:spcBef>
            </a:pPr>
            <a:r>
              <a:rPr lang="en" b="1" dirty="0">
                <a:latin typeface="Arial"/>
                <a:ea typeface="Arial"/>
                <a:cs typeface="Arial"/>
                <a:sym typeface="Arial"/>
              </a:rPr>
              <a:t>Autor:</a:t>
            </a:r>
            <a:endParaRPr b="1" dirty="0">
              <a:latin typeface="Arial"/>
              <a:ea typeface="Arial"/>
              <a:cs typeface="Arial"/>
              <a:sym typeface="Arial"/>
            </a:endParaRPr>
          </a:p>
          <a:p>
            <a:pPr>
              <a:spcBef>
                <a:spcPts val="0"/>
              </a:spcBef>
            </a:pPr>
            <a:r>
              <a:rPr lang="en" dirty="0">
                <a:solidFill>
                  <a:schemeClr val="accent2"/>
                </a:solidFill>
                <a:latin typeface="Arial"/>
                <a:ea typeface="Arial"/>
                <a:cs typeface="Arial"/>
                <a:sym typeface="Arial"/>
              </a:rPr>
              <a:t>De La Cruz Chicaiza Danilo Mesias </a:t>
            </a:r>
            <a:endParaRPr dirty="0">
              <a:latin typeface="Arial"/>
              <a:ea typeface="Arial"/>
              <a:cs typeface="Arial"/>
              <a:sym typeface="Arial"/>
            </a:endParaRPr>
          </a:p>
        </p:txBody>
      </p:sp>
      <p:pic>
        <p:nvPicPr>
          <p:cNvPr id="112" name="Google Shape;112;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892034" y="247585"/>
            <a:ext cx="1081633" cy="1081633"/>
          </a:xfrm>
          <a:prstGeom prst="rect">
            <a:avLst/>
          </a:prstGeom>
          <a:noFill/>
          <a:ln>
            <a:noFill/>
          </a:ln>
        </p:spPr>
      </p:pic>
      <p:pic>
        <p:nvPicPr>
          <p:cNvPr id="113" name="Google Shape;113;p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334001" y="299267"/>
            <a:ext cx="6368401" cy="978261"/>
          </a:xfrm>
          <a:prstGeom prst="rect">
            <a:avLst/>
          </a:prstGeom>
          <a:noFill/>
          <a:ln>
            <a:noFill/>
          </a:ln>
        </p:spPr>
      </p:pic>
      <p:sp>
        <p:nvSpPr>
          <p:cNvPr id="114" name="Google Shape;114;p23"/>
          <p:cNvSpPr txBox="1">
            <a:spLocks noGrp="1"/>
          </p:cNvSpPr>
          <p:nvPr>
            <p:ph type="subTitle" idx="1"/>
          </p:nvPr>
        </p:nvSpPr>
        <p:spPr>
          <a:xfrm>
            <a:off x="2911800" y="4962133"/>
            <a:ext cx="6368400" cy="895200"/>
          </a:xfrm>
          <a:prstGeom prst="rect">
            <a:avLst/>
          </a:prstGeom>
        </p:spPr>
        <p:txBody>
          <a:bodyPr spcFirstLastPara="1" vert="horz" wrap="square" lIns="121900" tIns="121900" rIns="121900" bIns="121900" rtlCol="0" anchor="t" anchorCtr="0">
            <a:noAutofit/>
          </a:bodyPr>
          <a:lstStyle/>
          <a:p>
            <a:pPr>
              <a:spcBef>
                <a:spcPts val="0"/>
              </a:spcBef>
            </a:pPr>
            <a:r>
              <a:rPr lang="en" b="1">
                <a:latin typeface="Arial"/>
                <a:ea typeface="Arial"/>
                <a:cs typeface="Arial"/>
                <a:sym typeface="Arial"/>
              </a:rPr>
              <a:t>Director:</a:t>
            </a:r>
            <a:endParaRPr b="1">
              <a:latin typeface="Arial"/>
              <a:ea typeface="Arial"/>
              <a:cs typeface="Arial"/>
              <a:sym typeface="Arial"/>
            </a:endParaRPr>
          </a:p>
          <a:p>
            <a:pPr>
              <a:spcBef>
                <a:spcPts val="0"/>
              </a:spcBef>
            </a:pPr>
            <a:r>
              <a:rPr lang="en">
                <a:solidFill>
                  <a:schemeClr val="accent5"/>
                </a:solidFill>
                <a:latin typeface="Arial"/>
                <a:ea typeface="Arial"/>
                <a:cs typeface="Arial"/>
                <a:sym typeface="Arial"/>
              </a:rPr>
              <a:t>Ing. Marcelo de Jesús Patiño Cabrera Mgs.</a:t>
            </a:r>
            <a:endParaRPr>
              <a:solidFill>
                <a:schemeClr val="accent5"/>
              </a:solidFill>
              <a:latin typeface="Arial"/>
              <a:ea typeface="Arial"/>
              <a:cs typeface="Arial"/>
              <a:sym typeface="Arial"/>
            </a:endParaRPr>
          </a:p>
          <a:p>
            <a:pPr>
              <a:spcBef>
                <a:spcPts val="0"/>
              </a:spcBef>
            </a:pPr>
            <a:endParaRPr>
              <a:latin typeface="Arial"/>
              <a:ea typeface="Arial"/>
              <a:cs typeface="Arial"/>
              <a:sym typeface="Arial"/>
            </a:endParaRPr>
          </a:p>
        </p:txBody>
      </p:sp>
      <p:sp>
        <p:nvSpPr>
          <p:cNvPr id="115" name="Google Shape;115;p23"/>
          <p:cNvSpPr txBox="1">
            <a:spLocks noGrp="1"/>
          </p:cNvSpPr>
          <p:nvPr>
            <p:ph type="subTitle" idx="1"/>
          </p:nvPr>
        </p:nvSpPr>
        <p:spPr>
          <a:xfrm>
            <a:off x="2911800" y="6041300"/>
            <a:ext cx="6368400" cy="591600"/>
          </a:xfrm>
          <a:prstGeom prst="rect">
            <a:avLst/>
          </a:prstGeom>
        </p:spPr>
        <p:txBody>
          <a:bodyPr spcFirstLastPara="1" vert="horz" wrap="square" lIns="121900" tIns="121900" rIns="121900" bIns="121900" rtlCol="0" anchor="t" anchorCtr="0">
            <a:noAutofit/>
          </a:bodyPr>
          <a:lstStyle/>
          <a:p>
            <a:pPr>
              <a:spcBef>
                <a:spcPts val="0"/>
              </a:spcBef>
            </a:pPr>
            <a:r>
              <a:rPr lang="en" b="1" dirty="0">
                <a:latin typeface="Arial"/>
                <a:ea typeface="Arial"/>
                <a:cs typeface="Arial"/>
                <a:sym typeface="Arial"/>
              </a:rPr>
              <a:t>Santo Domingo - Ecuador 2022</a:t>
            </a:r>
            <a:endParaRPr dirty="0">
              <a:latin typeface="Arial"/>
              <a:ea typeface="Arial"/>
              <a:cs typeface="Arial"/>
              <a:sym typeface="Arial"/>
            </a:endParaRPr>
          </a:p>
        </p:txBody>
      </p:sp>
      <p:sp>
        <p:nvSpPr>
          <p:cNvPr id="116" name="Google Shape;116;p23"/>
          <p:cNvSpPr txBox="1">
            <a:spLocks noGrp="1"/>
          </p:cNvSpPr>
          <p:nvPr>
            <p:ph type="subTitle" idx="1"/>
          </p:nvPr>
        </p:nvSpPr>
        <p:spPr>
          <a:xfrm>
            <a:off x="874000" y="1428567"/>
            <a:ext cx="10444000" cy="809600"/>
          </a:xfrm>
          <a:prstGeom prst="rect">
            <a:avLst/>
          </a:prstGeom>
        </p:spPr>
        <p:txBody>
          <a:bodyPr spcFirstLastPara="1" vert="horz" wrap="square" lIns="121900" tIns="121900" rIns="121900" bIns="121900" rtlCol="0" anchor="t" anchorCtr="0">
            <a:noAutofit/>
          </a:bodyPr>
          <a:lstStyle/>
          <a:p>
            <a:pPr>
              <a:spcBef>
                <a:spcPts val="0"/>
              </a:spcBef>
            </a:pPr>
            <a:r>
              <a:rPr lang="en" sz="2133" b="1">
                <a:latin typeface="Arial"/>
                <a:ea typeface="Arial"/>
                <a:cs typeface="Arial"/>
                <a:sym typeface="Arial"/>
              </a:rPr>
              <a:t>DEPARTAMENTO DE CIENCIAS DE LA VIDA Y LA AGRICULTURA</a:t>
            </a:r>
            <a:endParaRPr sz="2133" b="1">
              <a:latin typeface="Arial"/>
              <a:ea typeface="Arial"/>
              <a:cs typeface="Arial"/>
              <a:sym typeface="Arial"/>
            </a:endParaRPr>
          </a:p>
          <a:p>
            <a:pPr>
              <a:spcBef>
                <a:spcPts val="0"/>
              </a:spcBef>
            </a:pPr>
            <a:r>
              <a:rPr lang="en" sz="2133" b="1">
                <a:latin typeface="Arial"/>
                <a:ea typeface="Arial"/>
                <a:cs typeface="Arial"/>
                <a:sym typeface="Arial"/>
              </a:rPr>
              <a:t>CARRERA DE INGENIERÍA AGROPECUARIA</a:t>
            </a:r>
            <a:endParaRPr sz="2133" b="1">
              <a:latin typeface="Arial"/>
              <a:ea typeface="Arial"/>
              <a:cs typeface="Arial"/>
              <a:sym typeface="Arial"/>
            </a:endParaRPr>
          </a:p>
          <a:p>
            <a:pPr>
              <a:spcBef>
                <a:spcPts val="0"/>
              </a:spcBef>
            </a:pPr>
            <a:endParaRPr b="1">
              <a:latin typeface="Arial"/>
              <a:ea typeface="Arial"/>
              <a:cs typeface="Arial"/>
              <a:sym typeface="Arial"/>
            </a:endParaRPr>
          </a:p>
        </p:txBody>
      </p:sp>
    </p:spTree>
    <p:extLst>
      <p:ext uri="{BB962C8B-B14F-4D97-AF65-F5344CB8AC3E}">
        <p14:creationId xmlns:p14="http://schemas.microsoft.com/office/powerpoint/2010/main" val="1106895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4;p28"/>
          <p:cNvSpPr/>
          <p:nvPr/>
        </p:nvSpPr>
        <p:spPr>
          <a:xfrm>
            <a:off x="1252707" y="157521"/>
            <a:ext cx="3937477" cy="550817"/>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s-ES" sz="1600" b="1" dirty="0"/>
              <a:t>Aspectos socio-económico del predio</a:t>
            </a:r>
            <a:endParaRPr lang="es-EC" sz="1600" b="1" dirty="0"/>
          </a:p>
        </p:txBody>
      </p:sp>
      <p:pic>
        <p:nvPicPr>
          <p:cNvPr id="3"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364064" y="1750865"/>
            <a:ext cx="5354155" cy="3003940"/>
          </a:xfrm>
          <a:prstGeom prst="rect">
            <a:avLst/>
          </a:prstGeom>
          <a:noFill/>
        </p:spPr>
      </p:pic>
      <p:sp>
        <p:nvSpPr>
          <p:cNvPr id="4" name="Rectángulo 3"/>
          <p:cNvSpPr/>
          <p:nvPr/>
        </p:nvSpPr>
        <p:spPr>
          <a:xfrm>
            <a:off x="364064" y="976294"/>
            <a:ext cx="5354155" cy="774571"/>
          </a:xfrm>
          <a:prstGeom prst="rect">
            <a:avLst/>
          </a:prstGeom>
        </p:spPr>
        <p:txBody>
          <a:bodyPr wrap="square">
            <a:spAutoFit/>
          </a:bodyPr>
          <a:lstStyle/>
          <a:p>
            <a:pPr>
              <a:spcAft>
                <a:spcPts val="1000"/>
              </a:spcAft>
            </a:pPr>
            <a:r>
              <a:rPr lang="es-ES" sz="1200" b="1" dirty="0">
                <a:solidFill>
                  <a:srgbClr val="000000"/>
                </a:solidFill>
                <a:latin typeface="Arial MT"/>
                <a:ea typeface="Arial MT"/>
                <a:cs typeface="Arial MT"/>
              </a:rPr>
              <a:t>Figura 4.</a:t>
            </a:r>
            <a:endParaRPr lang="es-EC" sz="1000" b="1" i="1" dirty="0">
              <a:solidFill>
                <a:srgbClr val="44546A"/>
              </a:solidFill>
              <a:latin typeface="Arial MT"/>
              <a:ea typeface="Arial MT"/>
              <a:cs typeface="Arial MT"/>
            </a:endParaRPr>
          </a:p>
          <a:p>
            <a:pPr>
              <a:spcAft>
                <a:spcPts val="0"/>
              </a:spcAft>
            </a:pPr>
            <a:r>
              <a:rPr lang="es-ES" sz="1200" i="1" dirty="0">
                <a:latin typeface="Arial MT"/>
                <a:ea typeface="Arial MT"/>
                <a:cs typeface="Arial MT"/>
              </a:rPr>
              <a:t>Diagnóstico de las unidades de producción del aspecto socio-económico de las fincas cafetaleras en la localidad Vicente Rocafuerte. </a:t>
            </a:r>
            <a:endParaRPr lang="es-EC" sz="1200" dirty="0">
              <a:effectLst/>
              <a:latin typeface="Arial MT"/>
              <a:ea typeface="Arial MT"/>
              <a:cs typeface="Arial MT"/>
            </a:endParaRPr>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360104" y="1363579"/>
            <a:ext cx="5456259" cy="3003940"/>
          </a:xfrm>
          <a:prstGeom prst="rect">
            <a:avLst/>
          </a:prstGeom>
          <a:noFill/>
        </p:spPr>
      </p:pic>
      <p:sp>
        <p:nvSpPr>
          <p:cNvPr id="6" name="Rectángulo 5"/>
          <p:cNvSpPr/>
          <p:nvPr/>
        </p:nvSpPr>
        <p:spPr>
          <a:xfrm>
            <a:off x="6418059" y="681341"/>
            <a:ext cx="5340351" cy="589905"/>
          </a:xfrm>
          <a:prstGeom prst="rect">
            <a:avLst/>
          </a:prstGeom>
        </p:spPr>
        <p:txBody>
          <a:bodyPr wrap="square">
            <a:spAutoFit/>
          </a:bodyPr>
          <a:lstStyle/>
          <a:p>
            <a:pPr>
              <a:spcAft>
                <a:spcPts val="1000"/>
              </a:spcAft>
            </a:pPr>
            <a:r>
              <a:rPr lang="es-ES" sz="1200" b="1" dirty="0">
                <a:solidFill>
                  <a:srgbClr val="0D0D0D"/>
                </a:solidFill>
                <a:latin typeface="Arial MT"/>
                <a:ea typeface="Arial MT"/>
                <a:cs typeface="Arial MT"/>
              </a:rPr>
              <a:t>Figura 5.</a:t>
            </a:r>
            <a:endParaRPr lang="es-EC" sz="1000" i="1" dirty="0">
              <a:solidFill>
                <a:srgbClr val="44546A"/>
              </a:solidFill>
              <a:latin typeface="Arial MT"/>
              <a:ea typeface="Arial MT"/>
              <a:cs typeface="Arial MT"/>
            </a:endParaRPr>
          </a:p>
          <a:p>
            <a:pPr>
              <a:spcAft>
                <a:spcPts val="0"/>
              </a:spcAft>
            </a:pPr>
            <a:r>
              <a:rPr lang="es-ES" sz="1200" i="1" dirty="0">
                <a:latin typeface="Arial MT"/>
                <a:ea typeface="Arial MT"/>
                <a:cs typeface="Arial MT"/>
              </a:rPr>
              <a:t>Especies cultivadas por los productores en la localidad Vicente Rocafuerte.</a:t>
            </a:r>
            <a:endParaRPr lang="es-EC" sz="1200" dirty="0">
              <a:effectLst/>
              <a:latin typeface="Arial MT"/>
              <a:ea typeface="Arial MT"/>
              <a:cs typeface="Arial MT"/>
            </a:endParaRPr>
          </a:p>
        </p:txBody>
      </p:sp>
      <p:sp>
        <p:nvSpPr>
          <p:cNvPr id="8" name="Rectángulo 7"/>
          <p:cNvSpPr/>
          <p:nvPr/>
        </p:nvSpPr>
        <p:spPr>
          <a:xfrm>
            <a:off x="364064" y="4903490"/>
            <a:ext cx="3326039" cy="307777"/>
          </a:xfrm>
          <a:prstGeom prst="rect">
            <a:avLst/>
          </a:prstGeom>
        </p:spPr>
        <p:txBody>
          <a:bodyPr wrap="none">
            <a:spAutoFit/>
          </a:bodyPr>
          <a:lstStyle/>
          <a:p>
            <a:pPr marL="285750" indent="-285750">
              <a:buFont typeface="Arial" panose="020B0604020202020204" pitchFamily="34" charset="0"/>
              <a:buChar char="•"/>
            </a:pPr>
            <a:r>
              <a:rPr lang="es-ES" sz="1400" dirty="0">
                <a:latin typeface="Arial MT"/>
                <a:ea typeface="Arial MT"/>
                <a:cs typeface="Arial MT"/>
              </a:rPr>
              <a:t>Área total cultivada de café (ATCC) </a:t>
            </a:r>
            <a:endParaRPr lang="es-EC" sz="1400" dirty="0"/>
          </a:p>
        </p:txBody>
      </p:sp>
      <p:sp>
        <p:nvSpPr>
          <p:cNvPr id="9" name="Rectángulo 8"/>
          <p:cNvSpPr/>
          <p:nvPr/>
        </p:nvSpPr>
        <p:spPr>
          <a:xfrm>
            <a:off x="327209" y="5252450"/>
            <a:ext cx="3316421" cy="307777"/>
          </a:xfrm>
          <a:prstGeom prst="rect">
            <a:avLst/>
          </a:prstGeom>
        </p:spPr>
        <p:txBody>
          <a:bodyPr wrap="none">
            <a:spAutoFit/>
          </a:bodyPr>
          <a:lstStyle/>
          <a:p>
            <a:pPr marL="285750" indent="-285750">
              <a:buFont typeface="Arial" panose="020B0604020202020204" pitchFamily="34" charset="0"/>
              <a:buChar char="•"/>
            </a:pPr>
            <a:r>
              <a:rPr lang="es-ES" sz="1400" dirty="0">
                <a:latin typeface="Arial MT"/>
                <a:ea typeface="Arial MT"/>
                <a:cs typeface="Arial MT"/>
              </a:rPr>
              <a:t>Quintales producido al año (CQPA) </a:t>
            </a:r>
            <a:endParaRPr lang="es-EC" sz="1400" dirty="0"/>
          </a:p>
        </p:txBody>
      </p:sp>
      <p:sp>
        <p:nvSpPr>
          <p:cNvPr id="10" name="Rectángulo 9"/>
          <p:cNvSpPr/>
          <p:nvPr/>
        </p:nvSpPr>
        <p:spPr>
          <a:xfrm>
            <a:off x="364064" y="5616727"/>
            <a:ext cx="2632452" cy="307777"/>
          </a:xfrm>
          <a:prstGeom prst="rect">
            <a:avLst/>
          </a:prstGeom>
        </p:spPr>
        <p:txBody>
          <a:bodyPr wrap="none">
            <a:spAutoFit/>
          </a:bodyPr>
          <a:lstStyle/>
          <a:p>
            <a:pPr marL="285750" indent="-285750">
              <a:buFont typeface="Arial" panose="020B0604020202020204" pitchFamily="34" charset="0"/>
              <a:buChar char="•"/>
            </a:pPr>
            <a:r>
              <a:rPr lang="es-ES" sz="1400" dirty="0">
                <a:latin typeface="Arial MT"/>
                <a:ea typeface="Arial MT"/>
                <a:cs typeface="Arial MT"/>
              </a:rPr>
              <a:t>Densidad de siembra (DS) </a:t>
            </a:r>
            <a:endParaRPr lang="es-EC" sz="1400" dirty="0"/>
          </a:p>
        </p:txBody>
      </p:sp>
      <p:sp>
        <p:nvSpPr>
          <p:cNvPr id="11" name="Rectángulo 10"/>
          <p:cNvSpPr/>
          <p:nvPr/>
        </p:nvSpPr>
        <p:spPr>
          <a:xfrm>
            <a:off x="364064" y="5948361"/>
            <a:ext cx="3576620" cy="307777"/>
          </a:xfrm>
          <a:prstGeom prst="rect">
            <a:avLst/>
          </a:prstGeom>
        </p:spPr>
        <p:txBody>
          <a:bodyPr wrap="none">
            <a:spAutoFit/>
          </a:bodyPr>
          <a:lstStyle/>
          <a:p>
            <a:pPr marL="285750" indent="-285750">
              <a:buFont typeface="Arial" panose="020B0604020202020204" pitchFamily="34" charset="0"/>
              <a:buChar char="•"/>
            </a:pPr>
            <a:r>
              <a:rPr lang="es-ES" sz="1400" dirty="0">
                <a:latin typeface="Arial MT"/>
                <a:ea typeface="Arial MT"/>
                <a:cs typeface="Arial MT"/>
              </a:rPr>
              <a:t>Incrementar su área de cultivo (</a:t>
            </a:r>
            <a:r>
              <a:rPr lang="es-ES" sz="1400" dirty="0" err="1">
                <a:latin typeface="Arial MT"/>
                <a:ea typeface="Arial MT"/>
                <a:cs typeface="Arial MT"/>
              </a:rPr>
              <a:t>UDLaC</a:t>
            </a:r>
            <a:endParaRPr lang="es-EC" sz="1400" dirty="0"/>
          </a:p>
        </p:txBody>
      </p:sp>
      <p:sp>
        <p:nvSpPr>
          <p:cNvPr id="12" name="Rectángulo 11"/>
          <p:cNvSpPr/>
          <p:nvPr/>
        </p:nvSpPr>
        <p:spPr>
          <a:xfrm>
            <a:off x="327209" y="6324465"/>
            <a:ext cx="2206053" cy="307777"/>
          </a:xfrm>
          <a:prstGeom prst="rect">
            <a:avLst/>
          </a:prstGeom>
        </p:spPr>
        <p:txBody>
          <a:bodyPr wrap="none">
            <a:spAutoFit/>
          </a:bodyPr>
          <a:lstStyle/>
          <a:p>
            <a:pPr marL="285750" indent="-285750">
              <a:buFont typeface="Arial" panose="020B0604020202020204" pitchFamily="34" charset="0"/>
              <a:buChar char="•"/>
            </a:pPr>
            <a:r>
              <a:rPr lang="es-ES" sz="1400" dirty="0">
                <a:latin typeface="Arial MT"/>
                <a:ea typeface="Arial MT"/>
                <a:cs typeface="Arial MT"/>
              </a:rPr>
              <a:t>Edad del cultivo (EC) </a:t>
            </a:r>
            <a:endParaRPr lang="es-EC" sz="1400" dirty="0"/>
          </a:p>
        </p:txBody>
      </p:sp>
      <p:sp>
        <p:nvSpPr>
          <p:cNvPr id="13" name="Redondear rectángulo de esquina diagonal 6">
            <a:extLst>
              <a:ext uri="{FF2B5EF4-FFF2-40B4-BE49-F238E27FC236}">
                <a16:creationId xmlns:a16="http://schemas.microsoft.com/office/drawing/2014/main" id="{E127E482-DAD8-40AE-AB30-D1C47E563FC6}"/>
              </a:ext>
            </a:extLst>
          </p:cNvPr>
          <p:cNvSpPr/>
          <p:nvPr/>
        </p:nvSpPr>
        <p:spPr>
          <a:xfrm>
            <a:off x="7980601" y="4860234"/>
            <a:ext cx="3777809" cy="1464231"/>
          </a:xfrm>
          <a:prstGeom prst="round2DiagRect">
            <a:avLst/>
          </a:prstGeom>
          <a:solidFill>
            <a:schemeClr val="accent2">
              <a:lumMod val="60000"/>
              <a:lumOff val="40000"/>
            </a:schemeClr>
          </a:solidFill>
          <a:scene3d>
            <a:camera prst="orthographicFront"/>
            <a:lightRig rig="threePt" dir="t"/>
          </a:scene3d>
          <a:sp3d>
            <a:bevelT/>
          </a:sp3d>
        </p:spPr>
        <p:txBody>
          <a:bodyPr wrap="square">
            <a:spAutoFit/>
          </a:bodyPr>
          <a:lstStyle/>
          <a:p>
            <a:r>
              <a:rPr lang="es-ES" sz="1600" dirty="0">
                <a:latin typeface="Arial" panose="020B0604020202020204" pitchFamily="34" charset="0"/>
                <a:cs typeface="Arial" panose="020B0604020202020204" pitchFamily="34" charset="0"/>
              </a:rPr>
              <a:t>Según (INIAP, 2014)</a:t>
            </a:r>
          </a:p>
          <a:p>
            <a:r>
              <a:rPr lang="es-ES" sz="1600" dirty="0">
                <a:latin typeface="Arial" panose="020B0604020202020204" pitchFamily="34" charset="0"/>
                <a:cs typeface="Arial" panose="020B0604020202020204" pitchFamily="34" charset="0"/>
              </a:rPr>
              <a:t>Arábigo: 40 </a:t>
            </a:r>
            <a:r>
              <a:rPr lang="es-ES" sz="1600" dirty="0" err="1">
                <a:latin typeface="Arial" panose="020B0604020202020204" pitchFamily="34" charset="0"/>
                <a:cs typeface="Arial" panose="020B0604020202020204" pitchFamily="34" charset="0"/>
              </a:rPr>
              <a:t>qq</a:t>
            </a:r>
            <a:r>
              <a:rPr lang="es-ES" sz="1600" dirty="0">
                <a:latin typeface="Arial" panose="020B0604020202020204" pitchFamily="34" charset="0"/>
                <a:cs typeface="Arial" panose="020B0604020202020204" pitchFamily="34" charset="0"/>
              </a:rPr>
              <a:t>/ha</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              4000 a 5000 plantas / ha</a:t>
            </a:r>
          </a:p>
          <a:p>
            <a:r>
              <a:rPr lang="es-ES" sz="1600" dirty="0">
                <a:latin typeface="Arial" panose="020B0604020202020204" pitchFamily="34" charset="0"/>
                <a:cs typeface="Arial" panose="020B0604020202020204" pitchFamily="34" charset="0"/>
              </a:rPr>
              <a:t>Robusta: 150 </a:t>
            </a:r>
            <a:r>
              <a:rPr lang="es-ES" sz="1600" dirty="0" err="1">
                <a:latin typeface="Arial" panose="020B0604020202020204" pitchFamily="34" charset="0"/>
                <a:cs typeface="Arial" panose="020B0604020202020204" pitchFamily="34" charset="0"/>
              </a:rPr>
              <a:t>qq</a:t>
            </a:r>
            <a:r>
              <a:rPr lang="es-ES" sz="1600" dirty="0">
                <a:latin typeface="Arial" panose="020B0604020202020204" pitchFamily="34" charset="0"/>
                <a:cs typeface="Arial" panose="020B0604020202020204" pitchFamily="34" charset="0"/>
              </a:rPr>
              <a:t>/ha </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              : 1111 a 2000 plantas/ha</a:t>
            </a:r>
            <a:endParaRPr lang="es-EC"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7046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4;p28"/>
          <p:cNvSpPr/>
          <p:nvPr/>
        </p:nvSpPr>
        <p:spPr>
          <a:xfrm>
            <a:off x="444756" y="196157"/>
            <a:ext cx="2971564" cy="550817"/>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s-ES" sz="1600" b="1" dirty="0"/>
              <a:t>Factores Ambientales del predio </a:t>
            </a:r>
            <a:endParaRPr lang="es-EC" sz="1600" b="1" dirty="0"/>
          </a:p>
        </p:txBody>
      </p:sp>
      <p:pic>
        <p:nvPicPr>
          <p:cNvPr id="3"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299669" y="1521545"/>
            <a:ext cx="5508701" cy="3162770"/>
          </a:xfrm>
          <a:prstGeom prst="rect">
            <a:avLst/>
          </a:prstGeom>
          <a:noFill/>
        </p:spPr>
      </p:pic>
      <p:sp>
        <p:nvSpPr>
          <p:cNvPr id="4" name="Rectángulo 3"/>
          <p:cNvSpPr/>
          <p:nvPr/>
        </p:nvSpPr>
        <p:spPr>
          <a:xfrm>
            <a:off x="299670" y="746974"/>
            <a:ext cx="5508701" cy="774571"/>
          </a:xfrm>
          <a:prstGeom prst="rect">
            <a:avLst/>
          </a:prstGeom>
        </p:spPr>
        <p:txBody>
          <a:bodyPr wrap="square">
            <a:spAutoFit/>
          </a:bodyPr>
          <a:lstStyle/>
          <a:p>
            <a:pPr>
              <a:spcAft>
                <a:spcPts val="1000"/>
              </a:spcAft>
            </a:pPr>
            <a:r>
              <a:rPr lang="es-ES" sz="1200" b="1" dirty="0">
                <a:solidFill>
                  <a:srgbClr val="0D0D0D"/>
                </a:solidFill>
                <a:latin typeface="Arial MT"/>
                <a:ea typeface="Arial MT"/>
                <a:cs typeface="Arial MT"/>
              </a:rPr>
              <a:t>Figura 6.</a:t>
            </a:r>
            <a:endParaRPr lang="es-EC" sz="1000" i="1" dirty="0">
              <a:solidFill>
                <a:srgbClr val="44546A"/>
              </a:solidFill>
              <a:latin typeface="Arial MT"/>
              <a:ea typeface="Arial MT"/>
              <a:cs typeface="Arial MT"/>
            </a:endParaRPr>
          </a:p>
          <a:p>
            <a:pPr>
              <a:spcAft>
                <a:spcPts val="0"/>
              </a:spcAft>
            </a:pPr>
            <a:r>
              <a:rPr lang="es-ES" sz="1200" i="1" dirty="0">
                <a:latin typeface="Arial MT"/>
                <a:ea typeface="Arial MT"/>
                <a:cs typeface="Arial MT"/>
              </a:rPr>
              <a:t>Diagnóstico de las unidades de producción de los factores ambientales de las fincas cafetaleras en la localidad Vicente Rocafuerte.</a:t>
            </a:r>
            <a:endParaRPr lang="es-EC" sz="1200" dirty="0">
              <a:effectLst/>
              <a:latin typeface="Arial MT"/>
              <a:ea typeface="Arial MT"/>
              <a:cs typeface="Arial MT"/>
            </a:endParaRPr>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362369" y="1134259"/>
            <a:ext cx="5653684" cy="2889101"/>
          </a:xfrm>
          <a:prstGeom prst="rect">
            <a:avLst/>
          </a:prstGeom>
          <a:noFill/>
        </p:spPr>
      </p:pic>
      <p:sp>
        <p:nvSpPr>
          <p:cNvPr id="6" name="Rectángulo 5"/>
          <p:cNvSpPr/>
          <p:nvPr/>
        </p:nvSpPr>
        <p:spPr>
          <a:xfrm>
            <a:off x="6443817" y="359688"/>
            <a:ext cx="5490693" cy="774571"/>
          </a:xfrm>
          <a:prstGeom prst="rect">
            <a:avLst/>
          </a:prstGeom>
        </p:spPr>
        <p:txBody>
          <a:bodyPr wrap="square">
            <a:spAutoFit/>
          </a:bodyPr>
          <a:lstStyle/>
          <a:p>
            <a:pPr>
              <a:spcAft>
                <a:spcPts val="1000"/>
              </a:spcAft>
            </a:pPr>
            <a:r>
              <a:rPr lang="es-ES" sz="1200" b="1" dirty="0">
                <a:solidFill>
                  <a:srgbClr val="0D0D0D"/>
                </a:solidFill>
                <a:latin typeface="Arial MT"/>
                <a:ea typeface="Arial MT"/>
                <a:cs typeface="Arial MT"/>
              </a:rPr>
              <a:t>Figura 7.</a:t>
            </a:r>
            <a:endParaRPr lang="es-EC" sz="1000" i="1" dirty="0">
              <a:solidFill>
                <a:srgbClr val="44546A"/>
              </a:solidFill>
              <a:latin typeface="Arial MT"/>
              <a:ea typeface="Arial MT"/>
              <a:cs typeface="Arial MT"/>
            </a:endParaRPr>
          </a:p>
          <a:p>
            <a:pPr>
              <a:spcAft>
                <a:spcPts val="0"/>
              </a:spcAft>
            </a:pPr>
            <a:r>
              <a:rPr lang="es-ES" sz="1200" i="1" dirty="0">
                <a:latin typeface="Arial MT"/>
                <a:ea typeface="Arial MT"/>
                <a:cs typeface="Arial MT"/>
              </a:rPr>
              <a:t>Insecto plaga considerado de mayor problema en el cultivo de café en la localidad Vicente Rocafuerte.</a:t>
            </a:r>
            <a:endParaRPr lang="es-EC" sz="1200" dirty="0">
              <a:effectLst/>
              <a:latin typeface="Arial MT"/>
              <a:ea typeface="Arial MT"/>
              <a:cs typeface="Arial MT"/>
            </a:endParaRPr>
          </a:p>
        </p:txBody>
      </p:sp>
      <p:sp>
        <p:nvSpPr>
          <p:cNvPr id="7" name="Recortar rectángulo de esquina diagonal 6"/>
          <p:cNvSpPr/>
          <p:nvPr/>
        </p:nvSpPr>
        <p:spPr>
          <a:xfrm>
            <a:off x="6362272" y="4201983"/>
            <a:ext cx="5653781" cy="1285577"/>
          </a:xfrm>
          <a:prstGeom prst="snip2DiagRect">
            <a:avLst/>
          </a:prstGeom>
          <a:blipFill>
            <a:blip r:embed="rId4"/>
            <a:tile tx="0" ty="0" sx="100000" sy="100000" flip="none" algn="tl"/>
          </a:blipFill>
        </p:spPr>
        <p:txBody>
          <a:bodyPr wrap="square">
            <a:spAutoFit/>
          </a:bodyPr>
          <a:lstStyle/>
          <a:p>
            <a:r>
              <a:rPr lang="es-ES" sz="1600" dirty="0">
                <a:latin typeface="Arial MT"/>
                <a:ea typeface="Arial MT"/>
                <a:cs typeface="Arial MT"/>
              </a:rPr>
              <a:t>Según (</a:t>
            </a:r>
            <a:r>
              <a:rPr lang="es-ES" sz="1600" dirty="0" err="1">
                <a:latin typeface="Arial MT"/>
                <a:ea typeface="Arial MT"/>
                <a:cs typeface="Arial MT"/>
              </a:rPr>
              <a:t>Gualpi</a:t>
            </a:r>
            <a:r>
              <a:rPr lang="es-ES" sz="1600" dirty="0">
                <a:latin typeface="Arial MT"/>
                <a:ea typeface="Arial MT"/>
                <a:cs typeface="Arial MT"/>
              </a:rPr>
              <a:t>, 2013) esta plaga ataca a los frutos del café en todos sus estadios de desarrollo, causando daños en los cotiledones  además de la disminución en calidad  y peso durante la cosecha.</a:t>
            </a:r>
            <a:endParaRPr lang="es-EC" sz="1600" dirty="0"/>
          </a:p>
        </p:txBody>
      </p:sp>
      <p:sp>
        <p:nvSpPr>
          <p:cNvPr id="8" name="Redondear rectángulo de esquina diagonal 7"/>
          <p:cNvSpPr/>
          <p:nvPr/>
        </p:nvSpPr>
        <p:spPr>
          <a:xfrm>
            <a:off x="4107023" y="5581055"/>
            <a:ext cx="5653781" cy="1191816"/>
          </a:xfrm>
          <a:prstGeom prst="round2DiagRect">
            <a:avLst/>
          </a:prstGeom>
          <a:solidFill>
            <a:schemeClr val="accent6">
              <a:lumMod val="60000"/>
              <a:lumOff val="40000"/>
            </a:schemeClr>
          </a:solidFill>
        </p:spPr>
        <p:txBody>
          <a:bodyPr wrap="square">
            <a:spAutoFit/>
          </a:bodyPr>
          <a:lstStyle/>
          <a:p>
            <a:r>
              <a:rPr lang="es-ES" sz="1600" dirty="0">
                <a:latin typeface="Arial MT"/>
                <a:ea typeface="Arial MT"/>
                <a:cs typeface="Arial MT"/>
              </a:rPr>
              <a:t>La humedad y la temperatura son factores importantes en la mortalidad y el potencial reproductivo, sus condiciones adecuadas con respecto a la humedad es del 90% y temperatura alrededor de 20 a 25 </a:t>
            </a:r>
            <a:r>
              <a:rPr lang="es-ES" sz="1600" dirty="0" err="1">
                <a:latin typeface="Arial MT"/>
                <a:ea typeface="Arial MT"/>
                <a:cs typeface="Arial MT"/>
              </a:rPr>
              <a:t>°c</a:t>
            </a:r>
            <a:r>
              <a:rPr lang="es-ES" sz="1600" dirty="0">
                <a:latin typeface="Arial MT"/>
                <a:ea typeface="Arial MT"/>
                <a:cs typeface="Arial MT"/>
              </a:rPr>
              <a:t> </a:t>
            </a:r>
            <a:r>
              <a:rPr lang="es-ES" sz="1600" dirty="0">
                <a:latin typeface="Arial" panose="020B0604020202020204" pitchFamily="34" charset="0"/>
                <a:cs typeface="Arial" panose="020B0604020202020204" pitchFamily="34" charset="0"/>
              </a:rPr>
              <a:t>(Bustillos, 2003). </a:t>
            </a:r>
            <a:endParaRPr lang="es-EC" sz="1600" dirty="0">
              <a:latin typeface="Arial" panose="020B0604020202020204" pitchFamily="34" charset="0"/>
              <a:cs typeface="Arial" panose="020B0604020202020204" pitchFamily="34" charset="0"/>
            </a:endParaRPr>
          </a:p>
        </p:txBody>
      </p:sp>
      <p:sp>
        <p:nvSpPr>
          <p:cNvPr id="9" name="Rectángulo 8"/>
          <p:cNvSpPr/>
          <p:nvPr/>
        </p:nvSpPr>
        <p:spPr>
          <a:xfrm>
            <a:off x="81562" y="4753249"/>
            <a:ext cx="4990469" cy="307777"/>
          </a:xfrm>
          <a:prstGeom prst="rect">
            <a:avLst/>
          </a:prstGeom>
        </p:spPr>
        <p:txBody>
          <a:bodyPr wrap="none">
            <a:spAutoFit/>
          </a:bodyPr>
          <a:lstStyle/>
          <a:p>
            <a:pPr marL="285750" indent="-285750">
              <a:buFont typeface="Arial" panose="020B0604020202020204" pitchFamily="34" charset="0"/>
              <a:buChar char="•"/>
            </a:pPr>
            <a:r>
              <a:rPr lang="es-ES" sz="1400" dirty="0">
                <a:solidFill>
                  <a:srgbClr val="000000"/>
                </a:solidFill>
                <a:latin typeface="Arial MT"/>
                <a:ea typeface="Arial MT"/>
                <a:cs typeface="Arial MT"/>
              </a:rPr>
              <a:t>Enfermedad de mayor problema en el cultivo (</a:t>
            </a:r>
            <a:r>
              <a:rPr lang="es-ES" sz="1400" dirty="0" err="1">
                <a:solidFill>
                  <a:srgbClr val="000000"/>
                </a:solidFill>
                <a:latin typeface="Arial MT"/>
                <a:ea typeface="Arial MT"/>
                <a:cs typeface="Arial MT"/>
              </a:rPr>
              <a:t>CECmPc</a:t>
            </a:r>
            <a:r>
              <a:rPr lang="es-ES" sz="1400" dirty="0">
                <a:solidFill>
                  <a:srgbClr val="000000"/>
                </a:solidFill>
                <a:latin typeface="Arial MT"/>
                <a:ea typeface="Arial MT"/>
                <a:cs typeface="Arial MT"/>
              </a:rPr>
              <a:t>) </a:t>
            </a:r>
            <a:endParaRPr lang="es-EC" sz="1400" dirty="0"/>
          </a:p>
        </p:txBody>
      </p:sp>
      <p:sp>
        <p:nvSpPr>
          <p:cNvPr id="10" name="Rectángulo 9"/>
          <p:cNvSpPr/>
          <p:nvPr/>
        </p:nvSpPr>
        <p:spPr>
          <a:xfrm>
            <a:off x="81562" y="5107543"/>
            <a:ext cx="4025461" cy="307777"/>
          </a:xfrm>
          <a:prstGeom prst="rect">
            <a:avLst/>
          </a:prstGeom>
        </p:spPr>
        <p:txBody>
          <a:bodyPr wrap="none">
            <a:spAutoFit/>
          </a:bodyPr>
          <a:lstStyle/>
          <a:p>
            <a:pPr marL="285750" indent="-285750">
              <a:buFont typeface="Arial" panose="020B0604020202020204" pitchFamily="34" charset="0"/>
              <a:buChar char="•"/>
            </a:pPr>
            <a:r>
              <a:rPr lang="es-ES" sz="1400" dirty="0">
                <a:solidFill>
                  <a:srgbClr val="000000"/>
                </a:solidFill>
                <a:latin typeface="Arial MT"/>
                <a:ea typeface="Arial MT"/>
                <a:cs typeface="Arial MT"/>
              </a:rPr>
              <a:t>Repelentes orgánicos para plagas (</a:t>
            </a:r>
            <a:r>
              <a:rPr lang="es-ES" sz="1400" dirty="0" err="1">
                <a:solidFill>
                  <a:srgbClr val="000000"/>
                </a:solidFill>
                <a:latin typeface="Arial MT"/>
                <a:ea typeface="Arial MT"/>
                <a:cs typeface="Arial MT"/>
              </a:rPr>
              <a:t>UrEOPI</a:t>
            </a:r>
            <a:r>
              <a:rPr lang="es-ES" sz="1400" dirty="0">
                <a:solidFill>
                  <a:srgbClr val="000000"/>
                </a:solidFill>
                <a:latin typeface="Arial MT"/>
                <a:ea typeface="Arial MT"/>
                <a:cs typeface="Arial MT"/>
              </a:rPr>
              <a:t>) </a:t>
            </a:r>
            <a:endParaRPr lang="es-EC" sz="1400" dirty="0"/>
          </a:p>
        </p:txBody>
      </p:sp>
      <p:sp>
        <p:nvSpPr>
          <p:cNvPr id="11" name="Rectángulo 10"/>
          <p:cNvSpPr/>
          <p:nvPr/>
        </p:nvSpPr>
        <p:spPr>
          <a:xfrm>
            <a:off x="0" y="5427167"/>
            <a:ext cx="3654847" cy="307777"/>
          </a:xfrm>
          <a:prstGeom prst="rect">
            <a:avLst/>
          </a:prstGeom>
        </p:spPr>
        <p:txBody>
          <a:bodyPr wrap="none">
            <a:spAutoFit/>
          </a:bodyPr>
          <a:lstStyle/>
          <a:p>
            <a:pPr marL="285750" indent="-285750">
              <a:buFont typeface="Arial" panose="020B0604020202020204" pitchFamily="34" charset="0"/>
              <a:buChar char="•"/>
            </a:pPr>
            <a:r>
              <a:rPr lang="es-ES" sz="1400" dirty="0">
                <a:solidFill>
                  <a:srgbClr val="000000"/>
                </a:solidFill>
                <a:latin typeface="Arial MT"/>
                <a:ea typeface="Arial MT"/>
                <a:cs typeface="Arial MT"/>
              </a:rPr>
              <a:t>Trampas para insectos-plaga (</a:t>
            </a:r>
            <a:r>
              <a:rPr lang="es-ES" sz="1400" dirty="0" err="1">
                <a:solidFill>
                  <a:srgbClr val="000000"/>
                </a:solidFill>
                <a:latin typeface="Arial MT"/>
                <a:ea typeface="Arial MT"/>
                <a:cs typeface="Arial MT"/>
              </a:rPr>
              <a:t>RTpcBT</a:t>
            </a:r>
            <a:r>
              <a:rPr lang="es-ES" sz="1400" dirty="0">
                <a:solidFill>
                  <a:srgbClr val="000000"/>
                </a:solidFill>
                <a:latin typeface="Arial MT"/>
                <a:ea typeface="Arial MT"/>
                <a:cs typeface="Arial MT"/>
              </a:rPr>
              <a:t>) </a:t>
            </a:r>
            <a:endParaRPr lang="es-EC" sz="1400" dirty="0"/>
          </a:p>
        </p:txBody>
      </p:sp>
      <p:sp>
        <p:nvSpPr>
          <p:cNvPr id="12" name="Rectángulo 11"/>
          <p:cNvSpPr/>
          <p:nvPr/>
        </p:nvSpPr>
        <p:spPr>
          <a:xfrm>
            <a:off x="28876" y="5746791"/>
            <a:ext cx="2643672" cy="307777"/>
          </a:xfrm>
          <a:prstGeom prst="rect">
            <a:avLst/>
          </a:prstGeom>
        </p:spPr>
        <p:txBody>
          <a:bodyPr wrap="none">
            <a:spAutoFit/>
          </a:bodyPr>
          <a:lstStyle/>
          <a:p>
            <a:pPr marL="285750" indent="-285750">
              <a:buFont typeface="Arial" panose="020B0604020202020204" pitchFamily="34" charset="0"/>
              <a:buChar char="•"/>
            </a:pPr>
            <a:r>
              <a:rPr lang="es-ES" sz="1400" dirty="0">
                <a:solidFill>
                  <a:srgbClr val="000000"/>
                </a:solidFill>
                <a:latin typeface="Arial MT"/>
                <a:ea typeface="Arial MT"/>
                <a:cs typeface="Arial MT"/>
              </a:rPr>
              <a:t>Sistema de siembra (SPC) </a:t>
            </a:r>
            <a:endParaRPr lang="es-EC" sz="1400" dirty="0"/>
          </a:p>
        </p:txBody>
      </p:sp>
      <p:sp>
        <p:nvSpPr>
          <p:cNvPr id="13" name="Rectángulo 12"/>
          <p:cNvSpPr/>
          <p:nvPr/>
        </p:nvSpPr>
        <p:spPr>
          <a:xfrm>
            <a:off x="43703" y="6066415"/>
            <a:ext cx="1795684" cy="307777"/>
          </a:xfrm>
          <a:prstGeom prst="rect">
            <a:avLst/>
          </a:prstGeom>
        </p:spPr>
        <p:txBody>
          <a:bodyPr wrap="none">
            <a:spAutoFit/>
          </a:bodyPr>
          <a:lstStyle/>
          <a:p>
            <a:pPr marL="285750" indent="-285750">
              <a:buFont typeface="Arial" panose="020B0604020202020204" pitchFamily="34" charset="0"/>
              <a:buChar char="•"/>
            </a:pPr>
            <a:r>
              <a:rPr lang="es-ES" sz="1400" dirty="0">
                <a:solidFill>
                  <a:srgbClr val="000000"/>
                </a:solidFill>
                <a:latin typeface="Arial MT"/>
                <a:ea typeface="Arial MT"/>
                <a:cs typeface="Arial MT"/>
              </a:rPr>
              <a:t>Fertilizante (AF) </a:t>
            </a:r>
            <a:endParaRPr lang="es-EC" sz="1400" dirty="0"/>
          </a:p>
        </p:txBody>
      </p:sp>
      <p:sp>
        <p:nvSpPr>
          <p:cNvPr id="14" name="Rectángulo 13"/>
          <p:cNvSpPr/>
          <p:nvPr/>
        </p:nvSpPr>
        <p:spPr>
          <a:xfrm>
            <a:off x="0" y="6368930"/>
            <a:ext cx="2951449" cy="307777"/>
          </a:xfrm>
          <a:prstGeom prst="rect">
            <a:avLst/>
          </a:prstGeom>
        </p:spPr>
        <p:txBody>
          <a:bodyPr wrap="none">
            <a:spAutoFit/>
          </a:bodyPr>
          <a:lstStyle/>
          <a:p>
            <a:pPr marL="285750" indent="-285750">
              <a:buFont typeface="Arial" panose="020B0604020202020204" pitchFamily="34" charset="0"/>
              <a:buChar char="•"/>
            </a:pPr>
            <a:r>
              <a:rPr lang="es-ES" sz="1400" dirty="0">
                <a:solidFill>
                  <a:srgbClr val="000000"/>
                </a:solidFill>
                <a:latin typeface="Arial MT"/>
                <a:ea typeface="Arial MT"/>
                <a:cs typeface="Arial MT"/>
              </a:rPr>
              <a:t>Agroquímicos empleados (AE) </a:t>
            </a:r>
            <a:endParaRPr lang="es-EC" sz="1400" dirty="0"/>
          </a:p>
        </p:txBody>
      </p:sp>
    </p:spTree>
    <p:extLst>
      <p:ext uri="{BB962C8B-B14F-4D97-AF65-F5344CB8AC3E}">
        <p14:creationId xmlns:p14="http://schemas.microsoft.com/office/powerpoint/2010/main" val="3590198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4;p28"/>
          <p:cNvSpPr/>
          <p:nvPr/>
        </p:nvSpPr>
        <p:spPr>
          <a:xfrm>
            <a:off x="4359933" y="286309"/>
            <a:ext cx="3341633" cy="550817"/>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s-ES" sz="1600" b="1" dirty="0"/>
              <a:t>Análisis de componentes principales </a:t>
            </a:r>
            <a:endParaRPr lang="es-EC" sz="1600" b="1" dirty="0"/>
          </a:p>
        </p:txBody>
      </p:sp>
      <p:pic>
        <p:nvPicPr>
          <p:cNvPr id="3" name="Imagen 2" descr="C:\Users\DIANA\Downloads\WhatsApp Image 2022-01-26 at 23.03.42.jpeg"/>
          <p:cNvPicPr/>
          <p:nvPr/>
        </p:nvPicPr>
        <p:blipFill>
          <a:blip r:embed="rId2">
            <a:extLst>
              <a:ext uri="{28A0092B-C50C-407E-A947-70E740481C1C}">
                <a14:useLocalDpi xmlns:a14="http://schemas.microsoft.com/office/drawing/2010/main" val="0"/>
              </a:ext>
            </a:extLst>
          </a:blip>
          <a:srcRect/>
          <a:stretch>
            <a:fillRect/>
          </a:stretch>
        </p:blipFill>
        <p:spPr bwMode="auto">
          <a:xfrm>
            <a:off x="506150" y="2168953"/>
            <a:ext cx="5908718" cy="3542530"/>
          </a:xfrm>
          <a:prstGeom prst="rect">
            <a:avLst/>
          </a:prstGeom>
          <a:noFill/>
          <a:ln>
            <a:solidFill>
              <a:schemeClr val="tx1"/>
            </a:solidFill>
          </a:ln>
        </p:spPr>
      </p:pic>
      <p:sp>
        <p:nvSpPr>
          <p:cNvPr id="4" name="Rectángulo 3"/>
          <p:cNvSpPr/>
          <p:nvPr/>
        </p:nvSpPr>
        <p:spPr>
          <a:xfrm>
            <a:off x="506150" y="1256431"/>
            <a:ext cx="4942808" cy="774571"/>
          </a:xfrm>
          <a:prstGeom prst="rect">
            <a:avLst/>
          </a:prstGeom>
        </p:spPr>
        <p:txBody>
          <a:bodyPr wrap="square">
            <a:spAutoFit/>
          </a:bodyPr>
          <a:lstStyle/>
          <a:p>
            <a:pPr>
              <a:spcAft>
                <a:spcPts val="1000"/>
              </a:spcAft>
            </a:pPr>
            <a:r>
              <a:rPr lang="es-ES" sz="1200" b="1" dirty="0">
                <a:solidFill>
                  <a:srgbClr val="0D0D0D"/>
                </a:solidFill>
                <a:latin typeface="Arial MT"/>
                <a:ea typeface="Arial MT"/>
                <a:cs typeface="Arial MT"/>
              </a:rPr>
              <a:t>Figura 8.</a:t>
            </a:r>
            <a:endParaRPr lang="es-EC" sz="1000" i="1" dirty="0">
              <a:solidFill>
                <a:srgbClr val="44546A"/>
              </a:solidFill>
              <a:latin typeface="Arial MT"/>
              <a:ea typeface="Arial MT"/>
              <a:cs typeface="Arial MT"/>
            </a:endParaRPr>
          </a:p>
          <a:p>
            <a:pPr>
              <a:spcAft>
                <a:spcPts val="0"/>
              </a:spcAft>
            </a:pPr>
            <a:r>
              <a:rPr lang="es-ES" sz="1200" i="1" dirty="0">
                <a:latin typeface="Arial MT"/>
                <a:ea typeface="Arial MT"/>
                <a:cs typeface="Arial MT"/>
              </a:rPr>
              <a:t>Análisis multivariado de componentes principales del diagnóstico de las fincas cafetaleras de la localidad Vicente Rocafuerte.</a:t>
            </a:r>
            <a:endParaRPr lang="es-EC" sz="1200" dirty="0">
              <a:effectLst/>
              <a:latin typeface="Arial MT"/>
              <a:ea typeface="Arial MT"/>
              <a:cs typeface="Arial MT"/>
            </a:endParaRPr>
          </a:p>
        </p:txBody>
      </p:sp>
      <p:sp>
        <p:nvSpPr>
          <p:cNvPr id="5" name="Recortar rectángulo de esquina diagonal 4"/>
          <p:cNvSpPr/>
          <p:nvPr/>
        </p:nvSpPr>
        <p:spPr>
          <a:xfrm>
            <a:off x="6761833" y="1849576"/>
            <a:ext cx="4924017" cy="1579424"/>
          </a:xfrm>
          <a:prstGeom prst="snip2DiagRect">
            <a:avLst/>
          </a:prstGeom>
          <a:blipFill>
            <a:blip r:embed="rId3"/>
            <a:tile tx="0" ty="0" sx="100000" sy="100000" flip="none" algn="tl"/>
          </a:blipFill>
          <a:scene3d>
            <a:camera prst="orthographicFront"/>
            <a:lightRig rig="threePt" dir="t"/>
          </a:scene3d>
          <a:sp3d>
            <a:bevelT/>
          </a:sp3d>
        </p:spPr>
        <p:txBody>
          <a:bodyPr wrap="square">
            <a:spAutoFit/>
          </a:bodyPr>
          <a:lstStyle/>
          <a:p>
            <a:pPr algn="just"/>
            <a:r>
              <a:rPr lang="es-ES" sz="1600" dirty="0">
                <a:latin typeface="Arial MT"/>
                <a:ea typeface="Arial MT"/>
                <a:cs typeface="Arial MT"/>
              </a:rPr>
              <a:t>Según (Valencia, 2016) un mal espaciamiento dentro del cultivo afectará su desarrollo y rendimiento, además de la presencia de plagas, enfermedades y otras factores que generan mortalidad y a su vez pérdidas económicas</a:t>
            </a:r>
            <a:endParaRPr lang="es-EC" sz="1600" dirty="0"/>
          </a:p>
        </p:txBody>
      </p:sp>
      <p:sp>
        <p:nvSpPr>
          <p:cNvPr id="6" name="Redondear rectángulo de esquina diagonal 6">
            <a:extLst>
              <a:ext uri="{FF2B5EF4-FFF2-40B4-BE49-F238E27FC236}">
                <a16:creationId xmlns:a16="http://schemas.microsoft.com/office/drawing/2014/main" id="{9D31E897-18E6-44F7-AF75-DB28BF2109F9}"/>
              </a:ext>
            </a:extLst>
          </p:cNvPr>
          <p:cNvSpPr/>
          <p:nvPr/>
        </p:nvSpPr>
        <p:spPr>
          <a:xfrm>
            <a:off x="7303888" y="3794464"/>
            <a:ext cx="3839906" cy="646986"/>
          </a:xfrm>
          <a:prstGeom prst="round2DiagRect">
            <a:avLst/>
          </a:prstGeom>
          <a:solidFill>
            <a:schemeClr val="accent2">
              <a:lumMod val="60000"/>
              <a:lumOff val="40000"/>
            </a:schemeClr>
          </a:solidFill>
          <a:scene3d>
            <a:camera prst="orthographicFront"/>
            <a:lightRig rig="threePt" dir="t"/>
          </a:scene3d>
          <a:sp3d>
            <a:bevelT/>
          </a:sp3d>
        </p:spPr>
        <p:txBody>
          <a:bodyPr wrap="square">
            <a:spAutoFit/>
          </a:bodyPr>
          <a:lstStyle/>
          <a:p>
            <a:r>
              <a:rPr lang="es-ES" sz="1600" dirty="0">
                <a:latin typeface="Arial" panose="020B0604020202020204" pitchFamily="34" charset="0"/>
                <a:ea typeface="Arial MT"/>
                <a:cs typeface="Arial" panose="020B0604020202020204" pitchFamily="34" charset="0"/>
              </a:rPr>
              <a:t>Arábiga: 2 m x 1 m y 1,75 m x 1,25 m</a:t>
            </a:r>
            <a:br>
              <a:rPr lang="es-ES" sz="1600" dirty="0">
                <a:latin typeface="Arial" panose="020B0604020202020204" pitchFamily="34" charset="0"/>
                <a:ea typeface="Arial MT"/>
                <a:cs typeface="Arial" panose="020B0604020202020204" pitchFamily="34" charset="0"/>
              </a:rPr>
            </a:br>
            <a:r>
              <a:rPr lang="es-ES" sz="1600" dirty="0">
                <a:latin typeface="Arial" panose="020B0604020202020204" pitchFamily="34" charset="0"/>
                <a:ea typeface="Arial MT"/>
                <a:cs typeface="Arial" panose="020B0604020202020204" pitchFamily="34" charset="0"/>
              </a:rPr>
              <a:t>Robusta: 3 m x 3 m </a:t>
            </a:r>
            <a:endParaRPr lang="es-EC" sz="1600" dirty="0">
              <a:latin typeface="Arial" panose="020B0604020202020204" pitchFamily="34" charset="0"/>
              <a:cs typeface="Arial" panose="020B0604020202020204" pitchFamily="34" charset="0"/>
            </a:endParaRPr>
          </a:p>
        </p:txBody>
      </p:sp>
      <p:sp>
        <p:nvSpPr>
          <p:cNvPr id="7" name="Redondear rectángulo de esquina diagonal 6">
            <a:extLst>
              <a:ext uri="{FF2B5EF4-FFF2-40B4-BE49-F238E27FC236}">
                <a16:creationId xmlns:a16="http://schemas.microsoft.com/office/drawing/2014/main" id="{E78B8665-7D7A-4F21-9D78-3DF1C172E78E}"/>
              </a:ext>
            </a:extLst>
          </p:cNvPr>
          <p:cNvSpPr/>
          <p:nvPr/>
        </p:nvSpPr>
        <p:spPr>
          <a:xfrm>
            <a:off x="7423158" y="5251782"/>
            <a:ext cx="3839906" cy="919401"/>
          </a:xfrm>
          <a:prstGeom prst="round2DiagRect">
            <a:avLst/>
          </a:prstGeom>
          <a:solidFill>
            <a:schemeClr val="accent2">
              <a:lumMod val="60000"/>
              <a:lumOff val="40000"/>
            </a:schemeClr>
          </a:solidFill>
          <a:scene3d>
            <a:camera prst="orthographicFront"/>
            <a:lightRig rig="threePt" dir="t"/>
          </a:scene3d>
          <a:sp3d>
            <a:bevelT/>
          </a:sp3d>
        </p:spPr>
        <p:txBody>
          <a:bodyPr wrap="square">
            <a:spAutoFit/>
          </a:bodyPr>
          <a:lstStyle/>
          <a:p>
            <a:r>
              <a:rPr lang="es-ES" sz="1600" dirty="0">
                <a:latin typeface="Arial" panose="020B0604020202020204" pitchFamily="34" charset="0"/>
                <a:ea typeface="Arial MT"/>
                <a:cs typeface="Arial" panose="020B0604020202020204" pitchFamily="34" charset="0"/>
              </a:rPr>
              <a:t>Características agronómicas</a:t>
            </a:r>
          </a:p>
          <a:p>
            <a:r>
              <a:rPr lang="es-ES" sz="1600" dirty="0">
                <a:latin typeface="Arial" panose="020B0604020202020204" pitchFamily="34" charset="0"/>
                <a:cs typeface="Arial" panose="020B0604020202020204" pitchFamily="34" charset="0"/>
              </a:rPr>
              <a:t>Especie</a:t>
            </a:r>
          </a:p>
          <a:p>
            <a:r>
              <a:rPr lang="es-EC" sz="1600" dirty="0">
                <a:latin typeface="Arial" panose="020B0604020202020204" pitchFamily="34" charset="0"/>
                <a:cs typeface="Arial" panose="020B0604020202020204" pitchFamily="34" charset="0"/>
              </a:rPr>
              <a:t>Fertilidad del suelo</a:t>
            </a:r>
          </a:p>
        </p:txBody>
      </p:sp>
      <p:sp>
        <p:nvSpPr>
          <p:cNvPr id="8" name="Flecha: hacia abajo 7">
            <a:extLst>
              <a:ext uri="{FF2B5EF4-FFF2-40B4-BE49-F238E27FC236}">
                <a16:creationId xmlns:a16="http://schemas.microsoft.com/office/drawing/2014/main" id="{B0E4B09C-D72E-48E6-A30C-DCA9038112A6}"/>
              </a:ext>
            </a:extLst>
          </p:cNvPr>
          <p:cNvSpPr/>
          <p:nvPr/>
        </p:nvSpPr>
        <p:spPr>
          <a:xfrm>
            <a:off x="8981525" y="4523123"/>
            <a:ext cx="484632" cy="6187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84797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DIANA\Downloads\WhatsApp Image 2022-01-26 at 22.53.50.jpeg"/>
          <p:cNvPicPr/>
          <p:nvPr/>
        </p:nvPicPr>
        <p:blipFill>
          <a:blip r:embed="rId2">
            <a:extLst>
              <a:ext uri="{28A0092B-C50C-407E-A947-70E740481C1C}">
                <a14:useLocalDpi xmlns:a14="http://schemas.microsoft.com/office/drawing/2010/main" val="0"/>
              </a:ext>
            </a:extLst>
          </a:blip>
          <a:srcRect/>
          <a:stretch>
            <a:fillRect/>
          </a:stretch>
        </p:blipFill>
        <p:spPr bwMode="auto">
          <a:xfrm>
            <a:off x="317406" y="1887694"/>
            <a:ext cx="4731385" cy="2876550"/>
          </a:xfrm>
          <a:prstGeom prst="rect">
            <a:avLst/>
          </a:prstGeom>
          <a:noFill/>
          <a:ln>
            <a:noFill/>
          </a:ln>
        </p:spPr>
      </p:pic>
      <p:sp>
        <p:nvSpPr>
          <p:cNvPr id="3" name="Google Shape;194;p28"/>
          <p:cNvSpPr/>
          <p:nvPr/>
        </p:nvSpPr>
        <p:spPr>
          <a:xfrm>
            <a:off x="1256124" y="157520"/>
            <a:ext cx="2543143" cy="550817"/>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s-ES" sz="1600" b="1" dirty="0"/>
              <a:t>Análisis de conglomerados </a:t>
            </a:r>
            <a:endParaRPr lang="es-EC" sz="1600" b="1" dirty="0"/>
          </a:p>
        </p:txBody>
      </p:sp>
      <p:sp>
        <p:nvSpPr>
          <p:cNvPr id="4" name="Rectángulo 3"/>
          <p:cNvSpPr/>
          <p:nvPr/>
        </p:nvSpPr>
        <p:spPr>
          <a:xfrm>
            <a:off x="317406" y="958506"/>
            <a:ext cx="4731385" cy="774571"/>
          </a:xfrm>
          <a:prstGeom prst="rect">
            <a:avLst/>
          </a:prstGeom>
        </p:spPr>
        <p:txBody>
          <a:bodyPr wrap="square">
            <a:spAutoFit/>
          </a:bodyPr>
          <a:lstStyle/>
          <a:p>
            <a:pPr>
              <a:spcAft>
                <a:spcPts val="1000"/>
              </a:spcAft>
            </a:pPr>
            <a:r>
              <a:rPr lang="es-ES" sz="1200" b="1" dirty="0">
                <a:solidFill>
                  <a:srgbClr val="0D0D0D"/>
                </a:solidFill>
                <a:latin typeface="Arial MT"/>
                <a:ea typeface="Arial MT"/>
                <a:cs typeface="Arial MT"/>
              </a:rPr>
              <a:t>Figura 9.</a:t>
            </a:r>
            <a:endParaRPr lang="es-EC" sz="1000" i="1" dirty="0">
              <a:solidFill>
                <a:srgbClr val="44546A"/>
              </a:solidFill>
              <a:latin typeface="Arial MT"/>
              <a:ea typeface="Arial MT"/>
              <a:cs typeface="Arial MT"/>
            </a:endParaRPr>
          </a:p>
          <a:p>
            <a:pPr>
              <a:spcAft>
                <a:spcPts val="0"/>
              </a:spcAft>
            </a:pPr>
            <a:r>
              <a:rPr lang="es-ES" sz="1200" i="1" dirty="0">
                <a:latin typeface="Arial MT"/>
                <a:ea typeface="Arial MT"/>
                <a:cs typeface="Arial MT"/>
              </a:rPr>
              <a:t>Análisis de conglomerados del diagnóstico de las fincas cafetaleras en la localidad Vicente Rocafuerte.</a:t>
            </a:r>
            <a:endParaRPr lang="es-EC" sz="1200" dirty="0">
              <a:effectLst/>
              <a:latin typeface="Arial MT"/>
              <a:ea typeface="Arial MT"/>
              <a:cs typeface="Arial MT"/>
            </a:endParaRPr>
          </a:p>
        </p:txBody>
      </p:sp>
      <p:sp>
        <p:nvSpPr>
          <p:cNvPr id="5" name="Redondear rectángulo de esquina diagonal 4"/>
          <p:cNvSpPr/>
          <p:nvPr/>
        </p:nvSpPr>
        <p:spPr>
          <a:xfrm>
            <a:off x="356589" y="5214202"/>
            <a:ext cx="4692202" cy="919401"/>
          </a:xfrm>
          <a:prstGeom prst="round2DiagRect">
            <a:avLst/>
          </a:prstGeom>
          <a:solidFill>
            <a:schemeClr val="accent4">
              <a:lumMod val="60000"/>
              <a:lumOff val="40000"/>
            </a:schemeClr>
          </a:solidFill>
          <a:scene3d>
            <a:camera prst="orthographicFront"/>
            <a:lightRig rig="threePt" dir="t"/>
          </a:scene3d>
          <a:sp3d>
            <a:bevelT/>
          </a:sp3d>
        </p:spPr>
        <p:txBody>
          <a:bodyPr wrap="square">
            <a:spAutoFit/>
          </a:bodyPr>
          <a:lstStyle/>
          <a:p>
            <a:pPr algn="just"/>
            <a:r>
              <a:rPr lang="es-ES" sz="1600" dirty="0">
                <a:latin typeface="Arial MT"/>
                <a:ea typeface="Arial MT"/>
                <a:cs typeface="Arial MT"/>
              </a:rPr>
              <a:t>G1: Utiliza jornaleros (no)</a:t>
            </a:r>
          </a:p>
          <a:p>
            <a:pPr algn="just"/>
            <a:r>
              <a:rPr lang="es-ES" sz="1600" dirty="0">
                <a:latin typeface="Arial MT"/>
              </a:rPr>
              <a:t>G2: Temas capacitados (si)</a:t>
            </a:r>
          </a:p>
          <a:p>
            <a:pPr algn="just"/>
            <a:r>
              <a:rPr lang="es-ES" sz="1600" dirty="0">
                <a:latin typeface="Arial MT"/>
              </a:rPr>
              <a:t>G3: productos orgánicos (no) </a:t>
            </a:r>
            <a:endParaRPr lang="es-EC" sz="1600" dirty="0"/>
          </a:p>
        </p:txBody>
      </p:sp>
      <p:pic>
        <p:nvPicPr>
          <p:cNvPr id="6" name="Imagen 5" descr="C:\Users\DIANA\Downloads\Danilo Itou Mapa Resultados_Café2.tif"/>
          <p:cNvPicPr/>
          <p:nvPr/>
        </p:nvPicPr>
        <p:blipFill>
          <a:blip r:embed="rId3">
            <a:extLst>
              <a:ext uri="{28A0092B-C50C-407E-A947-70E740481C1C}">
                <a14:useLocalDpi xmlns:a14="http://schemas.microsoft.com/office/drawing/2010/main" val="0"/>
              </a:ext>
            </a:extLst>
          </a:blip>
          <a:srcRect/>
          <a:stretch>
            <a:fillRect/>
          </a:stretch>
        </p:blipFill>
        <p:spPr bwMode="auto">
          <a:xfrm>
            <a:off x="5306096" y="1345791"/>
            <a:ext cx="6885904" cy="5266524"/>
          </a:xfrm>
          <a:prstGeom prst="rect">
            <a:avLst/>
          </a:prstGeom>
          <a:noFill/>
          <a:ln>
            <a:noFill/>
          </a:ln>
        </p:spPr>
      </p:pic>
      <p:sp>
        <p:nvSpPr>
          <p:cNvPr id="7" name="Google Shape;194;p28"/>
          <p:cNvSpPr/>
          <p:nvPr/>
        </p:nvSpPr>
        <p:spPr>
          <a:xfrm>
            <a:off x="8311600" y="157519"/>
            <a:ext cx="2068772" cy="550817"/>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s-ES" sz="1600" b="1" dirty="0" err="1"/>
              <a:t>Georreferenciación</a:t>
            </a:r>
            <a:r>
              <a:rPr lang="es-ES" sz="1600" b="1" dirty="0"/>
              <a:t> </a:t>
            </a:r>
            <a:endParaRPr lang="es-EC" sz="1600" b="1" dirty="0"/>
          </a:p>
        </p:txBody>
      </p:sp>
      <p:sp>
        <p:nvSpPr>
          <p:cNvPr id="8" name="Rectángulo 7"/>
          <p:cNvSpPr/>
          <p:nvPr/>
        </p:nvSpPr>
        <p:spPr>
          <a:xfrm>
            <a:off x="5735392" y="781642"/>
            <a:ext cx="6456608" cy="589905"/>
          </a:xfrm>
          <a:prstGeom prst="rect">
            <a:avLst/>
          </a:prstGeom>
        </p:spPr>
        <p:txBody>
          <a:bodyPr wrap="square">
            <a:spAutoFit/>
          </a:bodyPr>
          <a:lstStyle/>
          <a:p>
            <a:pPr>
              <a:spcAft>
                <a:spcPts val="1000"/>
              </a:spcAft>
            </a:pPr>
            <a:r>
              <a:rPr lang="es-ES" sz="1200" b="1" dirty="0">
                <a:solidFill>
                  <a:srgbClr val="0D0D0D"/>
                </a:solidFill>
                <a:latin typeface="Arial MT"/>
                <a:ea typeface="Arial MT"/>
                <a:cs typeface="Arial MT"/>
              </a:rPr>
              <a:t>Figura 10.</a:t>
            </a:r>
            <a:endParaRPr lang="es-EC" sz="1000" i="1" dirty="0">
              <a:solidFill>
                <a:srgbClr val="44546A"/>
              </a:solidFill>
              <a:latin typeface="Arial MT"/>
              <a:ea typeface="Arial MT"/>
              <a:cs typeface="Arial MT"/>
            </a:endParaRPr>
          </a:p>
          <a:p>
            <a:pPr>
              <a:spcAft>
                <a:spcPts val="0"/>
              </a:spcAft>
            </a:pPr>
            <a:r>
              <a:rPr lang="es-ES" sz="1200" i="1" dirty="0" err="1">
                <a:latin typeface="Arial MT"/>
                <a:ea typeface="Arial MT"/>
                <a:cs typeface="Arial MT"/>
              </a:rPr>
              <a:t>Georreferenciación</a:t>
            </a:r>
            <a:r>
              <a:rPr lang="es-ES" sz="1200" i="1" dirty="0">
                <a:latin typeface="Arial MT"/>
                <a:ea typeface="Arial MT"/>
                <a:cs typeface="Arial MT"/>
              </a:rPr>
              <a:t> de las fincas productoras de café en la localidad Vicente Rocafuerte.</a:t>
            </a:r>
            <a:endParaRPr lang="es-EC" sz="1200" dirty="0">
              <a:effectLst/>
              <a:latin typeface="Arial MT"/>
              <a:ea typeface="Arial MT"/>
              <a:cs typeface="Arial MT"/>
            </a:endParaRPr>
          </a:p>
        </p:txBody>
      </p:sp>
    </p:spTree>
    <p:extLst>
      <p:ext uri="{BB962C8B-B14F-4D97-AF65-F5344CB8AC3E}">
        <p14:creationId xmlns:p14="http://schemas.microsoft.com/office/powerpoint/2010/main" val="3028707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1;p40"/>
          <p:cNvSpPr txBox="1">
            <a:spLocks/>
          </p:cNvSpPr>
          <p:nvPr/>
        </p:nvSpPr>
        <p:spPr>
          <a:xfrm>
            <a:off x="5014503" y="186908"/>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dirty="0">
                <a:latin typeface="Impact"/>
                <a:ea typeface="Impact"/>
                <a:cs typeface="Impact"/>
                <a:sym typeface="Impact"/>
              </a:rPr>
              <a:t>CONCLUSIONES</a:t>
            </a:r>
          </a:p>
        </p:txBody>
      </p:sp>
      <p:sp>
        <p:nvSpPr>
          <p:cNvPr id="4" name="Rectángulo redondeado 3"/>
          <p:cNvSpPr/>
          <p:nvPr/>
        </p:nvSpPr>
        <p:spPr>
          <a:xfrm>
            <a:off x="1295125" y="849949"/>
            <a:ext cx="10188131" cy="2019860"/>
          </a:xfrm>
          <a:prstGeom prst="roundRect">
            <a:avLst/>
          </a:prstGeom>
          <a:ln w="28575">
            <a:solidFill>
              <a:schemeClr val="accent6"/>
            </a:solidFill>
          </a:ln>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rtlCol="0" anchor="ctr"/>
          <a:lstStyle/>
          <a:p>
            <a:pPr indent="457200">
              <a:lnSpc>
                <a:spcPct val="150000"/>
              </a:lnSpc>
              <a:spcAft>
                <a:spcPts val="0"/>
              </a:spcAft>
              <a:tabLst>
                <a:tab pos="581025" algn="l"/>
              </a:tabLst>
            </a:pPr>
            <a:r>
              <a:rPr lang="es-ES" sz="1600" dirty="0">
                <a:solidFill>
                  <a:schemeClr val="tx1"/>
                </a:solidFill>
                <a:latin typeface="Arial MT"/>
                <a:ea typeface="Arial MT"/>
                <a:cs typeface="Arial MT"/>
              </a:rPr>
              <a:t>Mediante el levantamiento de encuestas agronómicas se recolectó datos relevantes que permitieron dar un diagnóstico sobre el estado y situación actual que viven los caficultores con sus plantaciones en donde no es muy favorable por el precio en diferentes puntos de venta, ocasionando disminución en el interés sobre este cultivo a tal punto de reducir el área total de la producción.</a:t>
            </a:r>
            <a:endParaRPr lang="es-EC" sz="1600" dirty="0">
              <a:solidFill>
                <a:schemeClr val="tx1"/>
              </a:solidFill>
              <a:latin typeface="Arial MT"/>
              <a:ea typeface="Arial MT"/>
              <a:cs typeface="Arial MT"/>
            </a:endParaRPr>
          </a:p>
        </p:txBody>
      </p:sp>
      <p:sp>
        <p:nvSpPr>
          <p:cNvPr id="5" name="Rectángulo redondeado 4"/>
          <p:cNvSpPr/>
          <p:nvPr/>
        </p:nvSpPr>
        <p:spPr>
          <a:xfrm>
            <a:off x="1487048" y="3124575"/>
            <a:ext cx="9804284" cy="2560608"/>
          </a:xfrm>
          <a:prstGeom prst="roundRect">
            <a:avLst/>
          </a:prstGeom>
          <a:solidFill>
            <a:schemeClr val="accent4">
              <a:lumMod val="40000"/>
              <a:lumOff val="60000"/>
            </a:schemeClr>
          </a:solidFill>
          <a:ln>
            <a:no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algn="just">
              <a:lnSpc>
                <a:spcPct val="150000"/>
              </a:lnSpc>
            </a:pPr>
            <a:r>
              <a:rPr lang="es-ES" dirty="0">
                <a:solidFill>
                  <a:schemeClr val="tx1"/>
                </a:solidFill>
              </a:rPr>
              <a:t>Se obtuvo datos referentes a la situación actual de este cultivo, con respecto a su edad el 90 % mencionaron tener este rubro en el rango de 3 a 10 años, sobre el manejo del cultivo, los caficultores  no lo realizan de una manera adecuada y es evidente por la presencia en su totalidad de plagas y enfermedades como la broca del café y la roya, en producción tiene índices bajos de quintales producidos al año donde el 90 % se encuentra en un rango de 0 a 50 quintales debido a la especie, manejo y reducción de las plantaciones</a:t>
            </a:r>
            <a:r>
              <a:rPr lang="es-ES" sz="1600" dirty="0">
                <a:solidFill>
                  <a:schemeClr val="tx1"/>
                </a:solidFill>
              </a:rPr>
              <a:t>.</a:t>
            </a:r>
            <a:endParaRPr lang="es-EC" sz="1600" dirty="0">
              <a:solidFill>
                <a:schemeClr val="tx1"/>
              </a:solidFill>
            </a:endParaRPr>
          </a:p>
        </p:txBody>
      </p:sp>
    </p:spTree>
    <p:extLst>
      <p:ext uri="{BB962C8B-B14F-4D97-AF65-F5344CB8AC3E}">
        <p14:creationId xmlns:p14="http://schemas.microsoft.com/office/powerpoint/2010/main" val="546382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585796" y="1084579"/>
            <a:ext cx="9288530" cy="1658622"/>
          </a:xfrm>
          <a:prstGeom prst="roundRect">
            <a:avLst/>
          </a:prstGeom>
          <a:solidFill>
            <a:schemeClr val="accent2">
              <a:lumMod val="60000"/>
              <a:lumOff val="40000"/>
            </a:schemeClr>
          </a:solidFill>
          <a:ln>
            <a:noFill/>
          </a:ln>
          <a:scene3d>
            <a:camera prst="orthographicFront"/>
            <a:lightRig rig="threePt" dir="t"/>
          </a:scene3d>
          <a:sp3d>
            <a:bevelT prst="relaxedInset"/>
          </a:sp3d>
        </p:spPr>
        <p:style>
          <a:lnRef idx="3">
            <a:schemeClr val="lt1"/>
          </a:lnRef>
          <a:fillRef idx="1">
            <a:schemeClr val="accent4"/>
          </a:fillRef>
          <a:effectRef idx="1">
            <a:schemeClr val="accent4"/>
          </a:effectRef>
          <a:fontRef idx="minor">
            <a:schemeClr val="lt1"/>
          </a:fontRef>
        </p:style>
        <p:txBody>
          <a:bodyPr rtlCol="0" anchor="ctr"/>
          <a:lstStyle/>
          <a:p>
            <a:pPr algn="just">
              <a:lnSpc>
                <a:spcPct val="150000"/>
              </a:lnSpc>
            </a:pPr>
            <a:r>
              <a:rPr lang="es-ES" dirty="0">
                <a:solidFill>
                  <a:schemeClr val="tx1"/>
                </a:solidFill>
              </a:rPr>
              <a:t>Con el uso de un GPS se tomó las coordenadas respectivas de cada predio en el recinto Vicente Rocafuerte que aun poseen plantaciones de café, plasmándolo en un mapa y observar su ubicación.</a:t>
            </a:r>
            <a:endParaRPr lang="es-EC" dirty="0">
              <a:solidFill>
                <a:schemeClr val="tx1"/>
              </a:solidFill>
            </a:endParaRPr>
          </a:p>
        </p:txBody>
      </p:sp>
      <p:sp>
        <p:nvSpPr>
          <p:cNvPr id="3" name="Google Shape;351;p40"/>
          <p:cNvSpPr txBox="1">
            <a:spLocks/>
          </p:cNvSpPr>
          <p:nvPr/>
        </p:nvSpPr>
        <p:spPr>
          <a:xfrm>
            <a:off x="4883874" y="175033"/>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dirty="0">
                <a:latin typeface="Impact"/>
                <a:ea typeface="Impact"/>
                <a:cs typeface="Impact"/>
                <a:sym typeface="Impact"/>
              </a:rPr>
              <a:t>CONCLUSIONES</a:t>
            </a:r>
          </a:p>
        </p:txBody>
      </p:sp>
      <p:sp>
        <p:nvSpPr>
          <p:cNvPr id="4" name="Rectángulo redondeado 3"/>
          <p:cNvSpPr/>
          <p:nvPr/>
        </p:nvSpPr>
        <p:spPr>
          <a:xfrm>
            <a:off x="1784579" y="3636010"/>
            <a:ext cx="9298579" cy="2287711"/>
          </a:xfrm>
          <a:prstGeom prst="roundRect">
            <a:avLst/>
          </a:prstGeom>
          <a:blipFill>
            <a:blip r:embed="rId2"/>
            <a:tile tx="0" ty="0" sx="100000" sy="100000" flip="none" algn="tl"/>
          </a:blipFill>
          <a:ln>
            <a:no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pPr>
              <a:lnSpc>
                <a:spcPct val="150000"/>
              </a:lnSpc>
            </a:pPr>
            <a:r>
              <a:rPr lang="es-ES" dirty="0">
                <a:solidFill>
                  <a:schemeClr val="tx1"/>
                </a:solidFill>
              </a:rPr>
              <a:t>Se determinó que existe relación directa entre variables de área del cultivo y la densidad de siembra, donde el 50% de productores manejan una densidad de 2,5 x 2 m, generando que ingresen un total de 2.000 plantas por hectárea y el otro 50% utilizan la densidad de 3 x 1 m, representando una población de 3.333 plantas por hectárea, lo cual concuerda con densidades poblacionales recomendadas para la especie robusta y </a:t>
            </a:r>
            <a:r>
              <a:rPr lang="es-ES" dirty="0" err="1">
                <a:solidFill>
                  <a:schemeClr val="tx1"/>
                </a:solidFill>
              </a:rPr>
              <a:t>arabiga</a:t>
            </a:r>
            <a:r>
              <a:rPr lang="es-ES" sz="1400" dirty="0">
                <a:solidFill>
                  <a:schemeClr val="tx1"/>
                </a:solidFill>
              </a:rPr>
              <a:t>.</a:t>
            </a:r>
            <a:endParaRPr lang="es-EC" sz="1400" dirty="0">
              <a:solidFill>
                <a:schemeClr val="tx1"/>
              </a:solidFill>
            </a:endParaRPr>
          </a:p>
        </p:txBody>
      </p:sp>
    </p:spTree>
    <p:extLst>
      <p:ext uri="{BB962C8B-B14F-4D97-AF65-F5344CB8AC3E}">
        <p14:creationId xmlns:p14="http://schemas.microsoft.com/office/powerpoint/2010/main" val="3002660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8;p42"/>
          <p:cNvSpPr txBox="1">
            <a:spLocks/>
          </p:cNvSpPr>
          <p:nvPr/>
        </p:nvSpPr>
        <p:spPr>
          <a:xfrm>
            <a:off x="4853098" y="161150"/>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a:latin typeface="Impact"/>
                <a:ea typeface="Impact"/>
                <a:cs typeface="Impact"/>
                <a:sym typeface="Impact"/>
              </a:rPr>
              <a:t>RECOMENDACIONES</a:t>
            </a:r>
            <a:endParaRPr lang="es-EC" sz="2800" dirty="0">
              <a:latin typeface="Impact"/>
              <a:ea typeface="Impact"/>
              <a:cs typeface="Impact"/>
              <a:sym typeface="Impact"/>
            </a:endParaRPr>
          </a:p>
        </p:txBody>
      </p:sp>
      <p:sp>
        <p:nvSpPr>
          <p:cNvPr id="3" name="Rectángulo redondeado 2"/>
          <p:cNvSpPr/>
          <p:nvPr/>
        </p:nvSpPr>
        <p:spPr>
          <a:xfrm>
            <a:off x="2000547" y="971001"/>
            <a:ext cx="8198376" cy="1561427"/>
          </a:xfrm>
          <a:prstGeom prst="roundRect">
            <a:avLst/>
          </a:prstGeom>
          <a:solidFill>
            <a:schemeClr val="accent2">
              <a:lumMod val="60000"/>
              <a:lumOff val="40000"/>
            </a:schemeClr>
          </a:solidFill>
          <a:ln>
            <a:no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r>
              <a:rPr lang="es-ES" dirty="0">
                <a:solidFill>
                  <a:schemeClr val="tx1"/>
                </a:solidFill>
              </a:rPr>
              <a:t>Indagar a los productores que finalizaron sus plantaciones de café en la localidad de Vicente Rocafuerte y obtener información relevante que proporcionen los factores negativos que ellos observaron durante el ciclo del cultivo.</a:t>
            </a:r>
            <a:endParaRPr lang="es-EC" dirty="0">
              <a:solidFill>
                <a:schemeClr val="tx1"/>
              </a:solidFill>
            </a:endParaRPr>
          </a:p>
        </p:txBody>
      </p:sp>
      <p:sp>
        <p:nvSpPr>
          <p:cNvPr id="4" name="Rectángulo redondeado 3"/>
          <p:cNvSpPr/>
          <p:nvPr/>
        </p:nvSpPr>
        <p:spPr>
          <a:xfrm>
            <a:off x="2000547" y="2791779"/>
            <a:ext cx="8164730" cy="1561427"/>
          </a:xfrm>
          <a:prstGeom prst="roundRect">
            <a:avLst/>
          </a:prstGeom>
          <a:blipFill>
            <a:blip r:embed="rId2"/>
            <a:tile tx="0" ty="0" sx="100000" sy="100000" flip="none" algn="tl"/>
          </a:blipFill>
          <a:ln>
            <a:no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r>
              <a:rPr lang="es-ES" dirty="0">
                <a:solidFill>
                  <a:schemeClr val="tx1"/>
                </a:solidFill>
              </a:rPr>
              <a:t>Se recomienda utilizar densidades poblacionales adecuadas, conforme a la especie y sus necesidades, además del sitio donde se procederá a plantar</a:t>
            </a:r>
            <a:r>
              <a:rPr lang="es-ES" sz="1600" dirty="0">
                <a:solidFill>
                  <a:schemeClr val="tx1"/>
                </a:solidFill>
              </a:rPr>
              <a:t>.</a:t>
            </a:r>
            <a:endParaRPr lang="es-EC" sz="1600" dirty="0">
              <a:solidFill>
                <a:schemeClr val="tx1"/>
              </a:solidFill>
            </a:endParaRPr>
          </a:p>
        </p:txBody>
      </p:sp>
      <p:sp>
        <p:nvSpPr>
          <p:cNvPr id="5" name="Rectángulo redondeado 4"/>
          <p:cNvSpPr/>
          <p:nvPr/>
        </p:nvSpPr>
        <p:spPr>
          <a:xfrm>
            <a:off x="2034193" y="4714228"/>
            <a:ext cx="8164730" cy="1233117"/>
          </a:xfrm>
          <a:prstGeom prst="roundRect">
            <a:avLst/>
          </a:prstGeom>
          <a:solidFill>
            <a:schemeClr val="accent2">
              <a:lumMod val="60000"/>
              <a:lumOff val="40000"/>
            </a:schemeClr>
          </a:solidFill>
          <a:ln>
            <a:noFill/>
          </a:ln>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rtlCol="0" anchor="ctr"/>
          <a:lstStyle/>
          <a:p>
            <a:r>
              <a:rPr lang="es-ES" dirty="0">
                <a:solidFill>
                  <a:schemeClr val="tx1"/>
                </a:solidFill>
              </a:rPr>
              <a:t>Realizar diagnóstico de campo en las plantaciones de cada propietario que aún posee este rubro, para diferenciar el daño de los principales problemas representados por la broca de café y roya en esta localidad, además de otros factores  que disminuyen la producción.</a:t>
            </a:r>
            <a:endParaRPr lang="es-EC" dirty="0">
              <a:solidFill>
                <a:schemeClr val="tx1"/>
              </a:solidFill>
            </a:endParaRPr>
          </a:p>
        </p:txBody>
      </p:sp>
    </p:spTree>
    <p:extLst>
      <p:ext uri="{BB962C8B-B14F-4D97-AF65-F5344CB8AC3E}">
        <p14:creationId xmlns:p14="http://schemas.microsoft.com/office/powerpoint/2010/main" val="2772339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92111" cy="7196260"/>
          </a:xfrm>
          <a:prstGeom prst="rect">
            <a:avLst/>
          </a:prstGeom>
          <a:ln>
            <a:noFill/>
          </a:ln>
          <a:effectLst>
            <a:outerShdw blurRad="292100" dist="139700" dir="2700000" algn="tl" rotWithShape="0">
              <a:srgbClr val="333333">
                <a:alpha val="65000"/>
              </a:srgbClr>
            </a:outerShdw>
          </a:effectLst>
        </p:spPr>
      </p:pic>
      <p:sp>
        <p:nvSpPr>
          <p:cNvPr id="3" name="Título 1"/>
          <p:cNvSpPr txBox="1">
            <a:spLocks/>
          </p:cNvSpPr>
          <p:nvPr/>
        </p:nvSpPr>
        <p:spPr>
          <a:xfrm>
            <a:off x="4265710" y="5123624"/>
            <a:ext cx="8226401" cy="10169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6000" b="1" dirty="0">
                <a:solidFill>
                  <a:srgbClr val="00B0F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!MUCHAS GRACIAS!</a:t>
            </a:r>
          </a:p>
        </p:txBody>
      </p:sp>
    </p:spTree>
    <p:extLst>
      <p:ext uri="{BB962C8B-B14F-4D97-AF65-F5344CB8AC3E}">
        <p14:creationId xmlns:p14="http://schemas.microsoft.com/office/powerpoint/2010/main" val="1449150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92111" cy="7196260"/>
          </a:xfrm>
          <a:prstGeom prst="rect">
            <a:avLst/>
          </a:prstGeom>
        </p:spPr>
      </p:pic>
      <p:graphicFrame>
        <p:nvGraphicFramePr>
          <p:cNvPr id="3" name="Diagrama 2"/>
          <p:cNvGraphicFramePr/>
          <p:nvPr>
            <p:extLst>
              <p:ext uri="{D42A27DB-BD31-4B8C-83A1-F6EECF244321}">
                <p14:modId xmlns:p14="http://schemas.microsoft.com/office/powerpoint/2010/main" val="4195656916"/>
              </p:ext>
            </p:extLst>
          </p:nvPr>
        </p:nvGraphicFramePr>
        <p:xfrm>
          <a:off x="79717" y="499219"/>
          <a:ext cx="8128000" cy="3559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6" name="Picture 4" descr="Descripción no disponib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7712" y="104502"/>
            <a:ext cx="3930331" cy="698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ortar rectángulo de esquina diagonal 4"/>
          <p:cNvSpPr/>
          <p:nvPr/>
        </p:nvSpPr>
        <p:spPr>
          <a:xfrm>
            <a:off x="8299938" y="3089740"/>
            <a:ext cx="3765452" cy="1138654"/>
          </a:xfrm>
          <a:prstGeom prst="snip2DiagRect">
            <a:avLst/>
          </a:prstGeom>
          <a:blipFill>
            <a:blip r:embed="rId9"/>
            <a:tile tx="0" ty="0" sx="100000" sy="100000" flip="none" algn="tl"/>
          </a:blipFill>
        </p:spPr>
        <p:txBody>
          <a:bodyPr wrap="square">
            <a:spAutoFit/>
          </a:bodyPr>
          <a:lstStyle/>
          <a:p>
            <a:r>
              <a:rPr lang="es-ES" sz="1400" dirty="0">
                <a:solidFill>
                  <a:srgbClr val="000000"/>
                </a:solidFill>
                <a:latin typeface="Arial" panose="020B0604020202020204" pitchFamily="34" charset="0"/>
                <a:ea typeface="Arial MT"/>
                <a:cs typeface="Arial MT"/>
              </a:rPr>
              <a:t>A comienzos del año 2013 en la provincia de Santo Domingo de los </a:t>
            </a:r>
            <a:r>
              <a:rPr lang="es-ES" sz="1400" dirty="0" err="1">
                <a:solidFill>
                  <a:srgbClr val="000000"/>
                </a:solidFill>
                <a:latin typeface="Arial" panose="020B0604020202020204" pitchFamily="34" charset="0"/>
                <a:ea typeface="Arial MT"/>
                <a:cs typeface="Arial MT"/>
              </a:rPr>
              <a:t>Tsáchilas</a:t>
            </a:r>
            <a:r>
              <a:rPr lang="es-ES" sz="1400" dirty="0">
                <a:solidFill>
                  <a:srgbClr val="000000"/>
                </a:solidFill>
                <a:latin typeface="Arial" panose="020B0604020202020204" pitchFamily="34" charset="0"/>
                <a:ea typeface="Arial MT"/>
                <a:cs typeface="Arial MT"/>
              </a:rPr>
              <a:t> dio inicio al proyecto de reactivación café y cacao impartido por el MAG.</a:t>
            </a:r>
            <a:endParaRPr lang="es-EC" sz="1400" dirty="0"/>
          </a:p>
        </p:txBody>
      </p:sp>
      <p:sp>
        <p:nvSpPr>
          <p:cNvPr id="6" name="Recortar rectángulo de esquina diagonal 5"/>
          <p:cNvSpPr/>
          <p:nvPr/>
        </p:nvSpPr>
        <p:spPr>
          <a:xfrm>
            <a:off x="7262273" y="4997739"/>
            <a:ext cx="2814714" cy="881539"/>
          </a:xfrm>
          <a:prstGeom prst="snip2DiagRect">
            <a:avLst/>
          </a:prstGeom>
          <a:blipFill>
            <a:blip r:embed="rId10"/>
            <a:tile tx="0" ty="0" sx="100000" sy="100000" flip="none" algn="tl"/>
          </a:blipFill>
        </p:spPr>
        <p:txBody>
          <a:bodyPr wrap="square">
            <a:spAutoFit/>
          </a:bodyPr>
          <a:lstStyle/>
          <a:p>
            <a:pPr marL="285750" indent="-285750">
              <a:buFont typeface="Arial" panose="020B0604020202020204" pitchFamily="34" charset="0"/>
              <a:buChar char="•"/>
            </a:pPr>
            <a:r>
              <a:rPr lang="es-ES" sz="1400" dirty="0">
                <a:solidFill>
                  <a:srgbClr val="000000"/>
                </a:solidFill>
                <a:latin typeface="Arial" panose="020B0604020202020204" pitchFamily="34" charset="0"/>
                <a:ea typeface="Arial MT"/>
                <a:cs typeface="Arial MT"/>
              </a:rPr>
              <a:t>1.500 hectáreas de café</a:t>
            </a:r>
          </a:p>
          <a:p>
            <a:pPr marL="285750" indent="-285750">
              <a:buFont typeface="Arial" panose="020B0604020202020204" pitchFamily="34" charset="0"/>
              <a:buChar char="•"/>
            </a:pPr>
            <a:r>
              <a:rPr lang="es-ES" sz="1400" dirty="0">
                <a:solidFill>
                  <a:srgbClr val="000000"/>
                </a:solidFill>
                <a:latin typeface="Arial" panose="020B0604020202020204" pitchFamily="34" charset="0"/>
                <a:ea typeface="Arial MT"/>
                <a:cs typeface="Arial MT"/>
              </a:rPr>
              <a:t> 3´200.000 plantas arábiga</a:t>
            </a:r>
          </a:p>
          <a:p>
            <a:pPr marL="285750" indent="-285750">
              <a:buFont typeface="Arial" panose="020B0604020202020204" pitchFamily="34" charset="0"/>
              <a:buChar char="•"/>
            </a:pPr>
            <a:r>
              <a:rPr lang="es-ES" sz="1400" dirty="0">
                <a:solidFill>
                  <a:srgbClr val="000000"/>
                </a:solidFill>
                <a:latin typeface="Arial" panose="020B0604020202020204" pitchFamily="34" charset="0"/>
                <a:ea typeface="Arial MT"/>
                <a:cs typeface="Arial MT"/>
              </a:rPr>
              <a:t>1´120.000 Robusta</a:t>
            </a:r>
            <a:endParaRPr lang="es-EC" sz="1400" dirty="0"/>
          </a:p>
        </p:txBody>
      </p:sp>
      <p:pic>
        <p:nvPicPr>
          <p:cNvPr id="10"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53" y="4058344"/>
            <a:ext cx="4378569" cy="2988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lecha abajo 7"/>
          <p:cNvSpPr/>
          <p:nvPr/>
        </p:nvSpPr>
        <p:spPr>
          <a:xfrm>
            <a:off x="9537895" y="4261011"/>
            <a:ext cx="773723" cy="633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Google Shape;121;p24"/>
          <p:cNvSpPr txBox="1">
            <a:spLocks/>
          </p:cNvSpPr>
          <p:nvPr/>
        </p:nvSpPr>
        <p:spPr>
          <a:xfrm>
            <a:off x="4994017" y="104502"/>
            <a:ext cx="2952900" cy="550500"/>
          </a:xfrm>
          <a:prstGeom prst="rect">
            <a:avLst/>
          </a:prstGeom>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dirty="0">
                <a:latin typeface="Impact"/>
                <a:ea typeface="Impact"/>
                <a:cs typeface="Impact"/>
                <a:sym typeface="Impact"/>
              </a:rPr>
              <a:t>INTRODUCCIÓN</a:t>
            </a:r>
          </a:p>
        </p:txBody>
      </p:sp>
    </p:spTree>
    <p:extLst>
      <p:ext uri="{BB962C8B-B14F-4D97-AF65-F5344CB8AC3E}">
        <p14:creationId xmlns:p14="http://schemas.microsoft.com/office/powerpoint/2010/main" val="2763407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to es lo Que Cuesta Producir Café en Latinoamérica - Perfect Daily Grind  Españ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599" y="765519"/>
            <a:ext cx="4502288" cy="2049544"/>
          </a:xfrm>
          <a:prstGeom prst="rect">
            <a:avLst/>
          </a:prstGeom>
          <a:noFill/>
          <a:extLst>
            <a:ext uri="{909E8E84-426E-40DD-AFC4-6F175D3DCCD1}">
              <a14:hiddenFill xmlns:a14="http://schemas.microsoft.com/office/drawing/2010/main">
                <a:solidFill>
                  <a:srgbClr val="FFFFFF"/>
                </a:solidFill>
              </a14:hiddenFill>
            </a:ext>
          </a:extLst>
        </p:spPr>
      </p:pic>
      <p:sp>
        <p:nvSpPr>
          <p:cNvPr id="4" name="Redondear rectángulo de esquina diagonal 3"/>
          <p:cNvSpPr/>
          <p:nvPr/>
        </p:nvSpPr>
        <p:spPr>
          <a:xfrm>
            <a:off x="569097" y="3005672"/>
            <a:ext cx="4477788" cy="1191816"/>
          </a:xfrm>
          <a:prstGeom prst="round2DiagRect">
            <a:avLst/>
          </a:prstGeom>
          <a:blipFill>
            <a:blip r:embed="rId3"/>
            <a:tile tx="0" ty="0" sx="100000" sy="100000" flip="none" algn="tl"/>
          </a:blipFill>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C" sz="1600" dirty="0">
                <a:latin typeface="Arial MT"/>
                <a:ea typeface="Arial MT"/>
                <a:cs typeface="Arial MT"/>
              </a:rPr>
              <a:t>Según </a:t>
            </a:r>
            <a:r>
              <a:rPr lang="es-ES" sz="1600" dirty="0">
                <a:latin typeface="Arial MT"/>
                <a:ea typeface="Arial MT"/>
                <a:cs typeface="Arial MT"/>
              </a:rPr>
              <a:t>(</a:t>
            </a:r>
            <a:r>
              <a:rPr lang="es-ES" sz="1600" dirty="0" err="1">
                <a:latin typeface="Arial MT"/>
                <a:ea typeface="Arial MT"/>
                <a:cs typeface="Arial MT"/>
              </a:rPr>
              <a:t>Duicela</a:t>
            </a:r>
            <a:r>
              <a:rPr lang="es-ES" sz="1600" dirty="0">
                <a:latin typeface="Arial MT"/>
                <a:ea typeface="Arial MT"/>
                <a:cs typeface="Arial MT"/>
              </a:rPr>
              <a:t>, 2016)</a:t>
            </a:r>
            <a:r>
              <a:rPr lang="es-EC" sz="1600" dirty="0">
                <a:latin typeface="Arial MT"/>
                <a:ea typeface="Arial MT"/>
                <a:cs typeface="Arial MT"/>
              </a:rPr>
              <a:t> menciona que en el Ecuador existen alrededor de 140.000 ha de café, en donde 100.000 ha son cafetales viejos mayores a 25 años.</a:t>
            </a:r>
            <a:endParaRPr lang="es-EC" sz="1600" dirty="0"/>
          </a:p>
        </p:txBody>
      </p:sp>
      <p:graphicFrame>
        <p:nvGraphicFramePr>
          <p:cNvPr id="5" name="Diagrama 4"/>
          <p:cNvGraphicFramePr/>
          <p:nvPr>
            <p:extLst>
              <p:ext uri="{D42A27DB-BD31-4B8C-83A1-F6EECF244321}">
                <p14:modId xmlns:p14="http://schemas.microsoft.com/office/powerpoint/2010/main" val="853516334"/>
              </p:ext>
            </p:extLst>
          </p:nvPr>
        </p:nvGraphicFramePr>
        <p:xfrm>
          <a:off x="5318975" y="1028376"/>
          <a:ext cx="684154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8" name="Picture 4" descr="El Café de México, la plataforma que integra a la industria cafetaler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269" y="4489641"/>
            <a:ext cx="3805293" cy="18773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625714" y="4507607"/>
            <a:ext cx="1841678" cy="2004547"/>
          </a:xfrm>
          <a:prstGeom prst="rect">
            <a:avLst/>
          </a:prstGeom>
        </p:spPr>
      </p:pic>
      <p:pic>
        <p:nvPicPr>
          <p:cNvPr id="1032" name="Picture 8" descr="Industria Del Café, Cerca De La Producción De Café. Fotos, Retratos,  Imágenes Y Fotografía De Archivo Libres De Derecho. Image 3298360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07991" y="4453709"/>
            <a:ext cx="2575142" cy="191329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96770" y="765519"/>
            <a:ext cx="2797584" cy="2049544"/>
          </a:xfrm>
          <a:prstGeom prst="rect">
            <a:avLst/>
          </a:prstGeom>
        </p:spPr>
      </p:pic>
      <p:sp>
        <p:nvSpPr>
          <p:cNvPr id="10" name="Google Shape;121;p24">
            <a:extLst>
              <a:ext uri="{FF2B5EF4-FFF2-40B4-BE49-F238E27FC236}">
                <a16:creationId xmlns:a16="http://schemas.microsoft.com/office/drawing/2014/main" id="{7F34D181-3321-4553-A577-564192F12E18}"/>
              </a:ext>
            </a:extLst>
          </p:cNvPr>
          <p:cNvSpPr txBox="1">
            <a:spLocks/>
          </p:cNvSpPr>
          <p:nvPr/>
        </p:nvSpPr>
        <p:spPr>
          <a:xfrm>
            <a:off x="3748312" y="160856"/>
            <a:ext cx="5554713" cy="550500"/>
          </a:xfrm>
          <a:prstGeom prst="rect">
            <a:avLst/>
          </a:prstGeom>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a:latin typeface="Garamond" panose="02020404030301010803" pitchFamily="18" charset="0"/>
                <a:ea typeface="Impact"/>
                <a:cs typeface="Impact"/>
                <a:sym typeface="Impact"/>
              </a:rPr>
              <a:t>REALIDAD NACIONAL DE LA CAFICULTURA</a:t>
            </a:r>
          </a:p>
        </p:txBody>
      </p:sp>
    </p:spTree>
    <p:extLst>
      <p:ext uri="{BB962C8B-B14F-4D97-AF65-F5344CB8AC3E}">
        <p14:creationId xmlns:p14="http://schemas.microsoft.com/office/powerpoint/2010/main" val="1517750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529" y="2919337"/>
            <a:ext cx="5845127" cy="3211519"/>
          </a:xfrm>
          <a:prstGeom prst="rect">
            <a:avLst/>
          </a:prstGeom>
        </p:spPr>
      </p:pic>
      <p:sp>
        <p:nvSpPr>
          <p:cNvPr id="9" name="Recortar rectángulo de esquina diagonal 8"/>
          <p:cNvSpPr/>
          <p:nvPr/>
        </p:nvSpPr>
        <p:spPr>
          <a:xfrm>
            <a:off x="1111349" y="5756077"/>
            <a:ext cx="6443002" cy="991731"/>
          </a:xfrm>
          <a:prstGeom prst="snip2DiagRect">
            <a:avLst/>
          </a:prstGeom>
          <a:solidFill>
            <a:schemeClr val="accent4">
              <a:lumMod val="40000"/>
              <a:lumOff val="60000"/>
            </a:schemeClr>
          </a:solidFill>
        </p:spPr>
        <p:txBody>
          <a:bodyPr wrap="square">
            <a:spAutoFit/>
          </a:bodyPr>
          <a:lstStyle/>
          <a:p>
            <a:pPr indent="457200" algn="just">
              <a:spcAft>
                <a:spcPts val="0"/>
              </a:spcAft>
            </a:pPr>
            <a:r>
              <a:rPr lang="es-EC" sz="1600" dirty="0">
                <a:latin typeface="Arial MT"/>
                <a:ea typeface="Arial MT"/>
                <a:cs typeface="Arial MT"/>
              </a:rPr>
              <a:t>Los factores principales de la reducción de este cultivo se deben a los bajos precios en el mercado, ataque de plagas, problemas fitosanitarios entre otros</a:t>
            </a:r>
            <a:r>
              <a:rPr lang="es-ES" sz="1600" dirty="0">
                <a:latin typeface="Arial MT"/>
                <a:ea typeface="Arial MT"/>
                <a:cs typeface="Arial MT"/>
              </a:rPr>
              <a:t>(Saavedra, 2017)</a:t>
            </a:r>
            <a:r>
              <a:rPr lang="es-EC" sz="1600" dirty="0">
                <a:latin typeface="Arial MT"/>
                <a:ea typeface="Arial MT"/>
                <a:cs typeface="Arial MT"/>
              </a:rPr>
              <a:t>. </a:t>
            </a:r>
          </a:p>
        </p:txBody>
      </p:sp>
      <p:graphicFrame>
        <p:nvGraphicFramePr>
          <p:cNvPr id="5" name="Diagrama 4"/>
          <p:cNvGraphicFramePr/>
          <p:nvPr>
            <p:extLst>
              <p:ext uri="{D42A27DB-BD31-4B8C-83A1-F6EECF244321}">
                <p14:modId xmlns:p14="http://schemas.microsoft.com/office/powerpoint/2010/main" val="2150331124"/>
              </p:ext>
            </p:extLst>
          </p:nvPr>
        </p:nvGraphicFramePr>
        <p:xfrm>
          <a:off x="5233183" y="3897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dondear rectángulo de esquina diagonal 5"/>
          <p:cNvSpPr/>
          <p:nvPr/>
        </p:nvSpPr>
        <p:spPr>
          <a:xfrm>
            <a:off x="433754" y="386842"/>
            <a:ext cx="5376203" cy="919401"/>
          </a:xfrm>
          <a:prstGeom prst="round2DiagRect">
            <a:avLst/>
          </a:prstGeom>
          <a:solidFill>
            <a:schemeClr val="accent2">
              <a:lumMod val="40000"/>
              <a:lumOff val="60000"/>
            </a:schemeClr>
          </a:solidFill>
        </p:spPr>
        <p:txBody>
          <a:bodyPr wrap="square">
            <a:spAutoFit/>
          </a:bodyPr>
          <a:lstStyle/>
          <a:p>
            <a:pPr algn="just"/>
            <a:r>
              <a:rPr lang="es-EC" sz="1600" dirty="0">
                <a:latin typeface="Arial MT"/>
                <a:ea typeface="Arial MT"/>
                <a:cs typeface="Arial MT"/>
              </a:rPr>
              <a:t>Desde el año 2000 las plantaciones de café disminuyeron regularmente en la provincia de Santo Domingo de los </a:t>
            </a:r>
            <a:r>
              <a:rPr lang="es-EC" sz="1600" dirty="0" err="1">
                <a:latin typeface="Arial MT"/>
                <a:ea typeface="Arial MT"/>
                <a:cs typeface="Arial MT"/>
              </a:rPr>
              <a:t>Tsáchilas</a:t>
            </a:r>
            <a:r>
              <a:rPr lang="es-EC" sz="1600" dirty="0">
                <a:latin typeface="Arial MT"/>
                <a:ea typeface="Arial MT"/>
                <a:cs typeface="Arial MT"/>
              </a:rPr>
              <a:t> </a:t>
            </a:r>
            <a:r>
              <a:rPr lang="es-ES" sz="1600" dirty="0">
                <a:latin typeface="Arial MT"/>
                <a:ea typeface="Arial MT"/>
                <a:cs typeface="Arial MT"/>
              </a:rPr>
              <a:t>(SIPA, 2020).</a:t>
            </a:r>
            <a:endParaRPr lang="es-EC" sz="1600" dirty="0"/>
          </a:p>
        </p:txBody>
      </p:sp>
      <p:pic>
        <p:nvPicPr>
          <p:cNvPr id="2050" name="Picture 2" descr="Fine robusta, desde el corazón de la selva | Chuspa-e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754" y="1457016"/>
            <a:ext cx="2525151" cy="19532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a enfermedad silenciosa”: ¿Qué es la antracnosis del café? - Perfect  Daily Grind Españo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8905" y="1457016"/>
            <a:ext cx="2713477" cy="19532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 gente busca siempre el precio más bajo? - Blog Marketing Link -  Universidad del Pacífic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86672" y="5403715"/>
            <a:ext cx="2185399" cy="1454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64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p:nvPr/>
        </p:nvSpPr>
        <p:spPr>
          <a:xfrm>
            <a:off x="1231767" y="3838233"/>
            <a:ext cx="9991600" cy="2703600"/>
          </a:xfrm>
          <a:prstGeom prst="roundRect">
            <a:avLst>
              <a:gd name="adj" fmla="val 16667"/>
            </a:avLst>
          </a:prstGeom>
          <a:solidFill>
            <a:schemeClr val="dk1"/>
          </a:solidFill>
          <a:ln>
            <a:noFill/>
          </a:ln>
        </p:spPr>
        <p:txBody>
          <a:bodyPr spcFirstLastPara="1" wrap="square" lIns="121900" tIns="121900" rIns="121900" bIns="121900" anchor="ctr" anchorCtr="0">
            <a:noAutofit/>
          </a:bodyPr>
          <a:lstStyle/>
          <a:p>
            <a:pPr marL="609585"/>
            <a:endParaRPr sz="2400">
              <a:solidFill>
                <a:schemeClr val="dk1"/>
              </a:solidFill>
            </a:endParaRPr>
          </a:p>
        </p:txBody>
      </p:sp>
      <p:sp>
        <p:nvSpPr>
          <p:cNvPr id="180" name="Google Shape;180;p27"/>
          <p:cNvSpPr/>
          <p:nvPr/>
        </p:nvSpPr>
        <p:spPr>
          <a:xfrm>
            <a:off x="1231767" y="1602533"/>
            <a:ext cx="9991600" cy="1235600"/>
          </a:xfrm>
          <a:prstGeom prst="roundRect">
            <a:avLst>
              <a:gd name="adj" fmla="val 16667"/>
            </a:avLst>
          </a:prstGeom>
          <a:solidFill>
            <a:schemeClr val="dk1"/>
          </a:solidFill>
          <a:ln>
            <a:noFill/>
          </a:ln>
        </p:spPr>
        <p:txBody>
          <a:bodyPr spcFirstLastPara="1" wrap="square" lIns="121900" tIns="121900" rIns="121900" bIns="121900" anchor="ctr" anchorCtr="0">
            <a:noAutofit/>
          </a:bodyPr>
          <a:lstStyle/>
          <a:p>
            <a:endParaRPr sz="2400"/>
          </a:p>
        </p:txBody>
      </p:sp>
      <p:sp>
        <p:nvSpPr>
          <p:cNvPr id="181" name="Google Shape;181;p27"/>
          <p:cNvSpPr txBox="1">
            <a:spLocks noGrp="1"/>
          </p:cNvSpPr>
          <p:nvPr>
            <p:ph type="ctrTitle"/>
          </p:nvPr>
        </p:nvSpPr>
        <p:spPr>
          <a:xfrm>
            <a:off x="4127400" y="214867"/>
            <a:ext cx="3937200" cy="734000"/>
          </a:xfrm>
          <a:prstGeom prst="rect">
            <a:avLst/>
          </a:prstGeom>
        </p:spPr>
        <p:txBody>
          <a:bodyPr spcFirstLastPara="1" vert="horz" wrap="square" lIns="121900" tIns="121900" rIns="121900" bIns="121900" rtlCol="0" anchor="ctr" anchorCtr="0">
            <a:noAutofit/>
          </a:bodyPr>
          <a:lstStyle/>
          <a:p>
            <a:pPr>
              <a:spcBef>
                <a:spcPts val="0"/>
              </a:spcBef>
            </a:pPr>
            <a:r>
              <a:rPr lang="en" sz="3733">
                <a:latin typeface="Impact"/>
                <a:ea typeface="Impact"/>
                <a:cs typeface="Impact"/>
                <a:sym typeface="Impact"/>
              </a:rPr>
              <a:t>OBJETIVOS</a:t>
            </a:r>
            <a:endParaRPr sz="3733">
              <a:latin typeface="Impact"/>
              <a:ea typeface="Impact"/>
              <a:cs typeface="Impact"/>
              <a:sym typeface="Impact"/>
            </a:endParaRPr>
          </a:p>
        </p:txBody>
      </p:sp>
      <p:sp>
        <p:nvSpPr>
          <p:cNvPr id="182" name="Google Shape;182;p27"/>
          <p:cNvSpPr txBox="1">
            <a:spLocks noGrp="1"/>
          </p:cNvSpPr>
          <p:nvPr>
            <p:ph type="ctrTitle"/>
          </p:nvPr>
        </p:nvSpPr>
        <p:spPr>
          <a:xfrm>
            <a:off x="1100200" y="734000"/>
            <a:ext cx="3937200" cy="620400"/>
          </a:xfrm>
          <a:prstGeom prst="rect">
            <a:avLst/>
          </a:prstGeom>
        </p:spPr>
        <p:txBody>
          <a:bodyPr spcFirstLastPara="1" vert="horz" wrap="square" lIns="121900" tIns="121900" rIns="121900" bIns="121900" rtlCol="0" anchor="ctr" anchorCtr="0">
            <a:noAutofit/>
          </a:bodyPr>
          <a:lstStyle/>
          <a:p>
            <a:pPr algn="l">
              <a:spcBef>
                <a:spcPts val="0"/>
              </a:spcBef>
            </a:pPr>
            <a:r>
              <a:rPr lang="en" sz="2533">
                <a:solidFill>
                  <a:schemeClr val="dk1"/>
                </a:solidFill>
                <a:latin typeface="Impact"/>
                <a:ea typeface="Impact"/>
                <a:cs typeface="Impact"/>
                <a:sym typeface="Impact"/>
              </a:rPr>
              <a:t>Objetivo General</a:t>
            </a:r>
            <a:endParaRPr sz="2533">
              <a:solidFill>
                <a:schemeClr val="dk1"/>
              </a:solidFill>
              <a:latin typeface="Impact"/>
              <a:ea typeface="Impact"/>
              <a:cs typeface="Impact"/>
              <a:sym typeface="Impact"/>
            </a:endParaRPr>
          </a:p>
        </p:txBody>
      </p:sp>
      <p:sp>
        <p:nvSpPr>
          <p:cNvPr id="183" name="Google Shape;183;p27"/>
          <p:cNvSpPr/>
          <p:nvPr/>
        </p:nvSpPr>
        <p:spPr>
          <a:xfrm>
            <a:off x="1100200" y="3706667"/>
            <a:ext cx="9991600" cy="270360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342900" lvl="0" indent="-342900">
              <a:buFont typeface="Arial" panose="020B0604020202020204" pitchFamily="34" charset="0"/>
              <a:buChar char="•"/>
            </a:pPr>
            <a:r>
              <a:rPr lang="es-ES" sz="2400" dirty="0"/>
              <a:t>Realizar levantamiento de encuestas agronómicas sanitarias de producción a los productores.</a:t>
            </a:r>
            <a:endParaRPr lang="es-EC" sz="2400" dirty="0"/>
          </a:p>
          <a:p>
            <a:pPr marL="342900" lvl="0" indent="-342900">
              <a:buFont typeface="Arial" panose="020B0604020202020204" pitchFamily="34" charset="0"/>
              <a:buChar char="•"/>
            </a:pPr>
            <a:r>
              <a:rPr lang="es-ES" sz="2400" dirty="0"/>
              <a:t>Obtener información de las fincas cafetaleras con respecto a la edad del cultivo, manejo y producción</a:t>
            </a:r>
            <a:endParaRPr lang="es-EC" sz="2400" dirty="0"/>
          </a:p>
          <a:p>
            <a:pPr marL="342900" indent="-342900">
              <a:buFont typeface="Arial" panose="020B0604020202020204" pitchFamily="34" charset="0"/>
              <a:buChar char="•"/>
            </a:pPr>
            <a:r>
              <a:rPr lang="es-ES" sz="2400" dirty="0" err="1"/>
              <a:t>Georreferenciar</a:t>
            </a:r>
            <a:r>
              <a:rPr lang="es-ES" sz="2400" dirty="0"/>
              <a:t> las fincas cafeteras presentes en la localidad</a:t>
            </a:r>
            <a:endParaRPr sz="2133" dirty="0">
              <a:solidFill>
                <a:schemeClr val="dk1"/>
              </a:solidFill>
            </a:endParaRPr>
          </a:p>
        </p:txBody>
      </p:sp>
      <p:sp>
        <p:nvSpPr>
          <p:cNvPr id="184" name="Google Shape;184;p27"/>
          <p:cNvSpPr txBox="1">
            <a:spLocks noGrp="1"/>
          </p:cNvSpPr>
          <p:nvPr>
            <p:ph type="ctrTitle"/>
          </p:nvPr>
        </p:nvSpPr>
        <p:spPr>
          <a:xfrm>
            <a:off x="1100200" y="3086267"/>
            <a:ext cx="3937200" cy="620400"/>
          </a:xfrm>
          <a:prstGeom prst="rect">
            <a:avLst/>
          </a:prstGeom>
        </p:spPr>
        <p:txBody>
          <a:bodyPr spcFirstLastPara="1" vert="horz" wrap="square" lIns="121900" tIns="121900" rIns="121900" bIns="121900" rtlCol="0" anchor="ctr" anchorCtr="0">
            <a:noAutofit/>
          </a:bodyPr>
          <a:lstStyle/>
          <a:p>
            <a:pPr algn="l">
              <a:spcBef>
                <a:spcPts val="0"/>
              </a:spcBef>
            </a:pPr>
            <a:r>
              <a:rPr lang="en" sz="2533">
                <a:solidFill>
                  <a:schemeClr val="dk1"/>
                </a:solidFill>
                <a:latin typeface="Impact"/>
                <a:ea typeface="Impact"/>
                <a:cs typeface="Impact"/>
                <a:sym typeface="Impact"/>
              </a:rPr>
              <a:t>Objetivos Específicos</a:t>
            </a:r>
            <a:endParaRPr sz="2533">
              <a:solidFill>
                <a:schemeClr val="dk1"/>
              </a:solidFill>
              <a:latin typeface="Impact"/>
              <a:ea typeface="Impact"/>
              <a:cs typeface="Impact"/>
              <a:sym typeface="Impact"/>
            </a:endParaRPr>
          </a:p>
        </p:txBody>
      </p:sp>
      <p:sp>
        <p:nvSpPr>
          <p:cNvPr id="185" name="Google Shape;185;p27"/>
          <p:cNvSpPr/>
          <p:nvPr/>
        </p:nvSpPr>
        <p:spPr>
          <a:xfrm>
            <a:off x="1100200" y="1486133"/>
            <a:ext cx="9991600" cy="123560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ES" sz="2400" dirty="0"/>
              <a:t>Diagnosticar la situación de las plantaciones de café en la localidad “Vicente Rocafuerte” del cantón Santo Domingo</a:t>
            </a:r>
            <a:r>
              <a:rPr lang="en" sz="2133" dirty="0">
                <a:solidFill>
                  <a:schemeClr val="dk1"/>
                </a:solidFill>
              </a:rPr>
              <a:t>.</a:t>
            </a:r>
            <a:endParaRPr sz="1600" dirty="0"/>
          </a:p>
        </p:txBody>
      </p:sp>
    </p:spTree>
    <p:extLst>
      <p:ext uri="{BB962C8B-B14F-4D97-AF65-F5344CB8AC3E}">
        <p14:creationId xmlns:p14="http://schemas.microsoft.com/office/powerpoint/2010/main" val="2738274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2;p28"/>
          <p:cNvSpPr txBox="1">
            <a:spLocks/>
          </p:cNvSpPr>
          <p:nvPr/>
        </p:nvSpPr>
        <p:spPr>
          <a:xfrm>
            <a:off x="4179744" y="199241"/>
            <a:ext cx="3901200" cy="5505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a:latin typeface="Impact"/>
                <a:ea typeface="Impact"/>
                <a:cs typeface="Impact"/>
                <a:sym typeface="Impact"/>
              </a:rPr>
              <a:t>MATERIALES Y MÉTODOS</a:t>
            </a:r>
            <a:endParaRPr lang="es-EC" sz="2800" dirty="0">
              <a:latin typeface="Impact"/>
              <a:ea typeface="Impact"/>
              <a:cs typeface="Impact"/>
              <a:sym typeface="Impact"/>
            </a:endParaRPr>
          </a:p>
        </p:txBody>
      </p:sp>
      <p:pic>
        <p:nvPicPr>
          <p:cNvPr id="5" name="Imagen 4" descr="C:\Users\DIANA\Downloads\Danilo Itou Mapa Met_Café.tif"/>
          <p:cNvPicPr/>
          <p:nvPr/>
        </p:nvPicPr>
        <p:blipFill>
          <a:blip r:embed="rId2">
            <a:extLst>
              <a:ext uri="{28A0092B-C50C-407E-A947-70E740481C1C}">
                <a14:useLocalDpi xmlns:a14="http://schemas.microsoft.com/office/drawing/2010/main" val="0"/>
              </a:ext>
            </a:extLst>
          </a:blip>
          <a:srcRect/>
          <a:stretch>
            <a:fillRect/>
          </a:stretch>
        </p:blipFill>
        <p:spPr bwMode="auto">
          <a:xfrm>
            <a:off x="344800" y="749741"/>
            <a:ext cx="7669887" cy="5638180"/>
          </a:xfrm>
          <a:prstGeom prst="rect">
            <a:avLst/>
          </a:prstGeom>
          <a:noFill/>
          <a:ln>
            <a:noFill/>
          </a:ln>
        </p:spPr>
      </p:pic>
      <p:sp>
        <p:nvSpPr>
          <p:cNvPr id="6" name="Google Shape;194;p28"/>
          <p:cNvSpPr/>
          <p:nvPr/>
        </p:nvSpPr>
        <p:spPr>
          <a:xfrm>
            <a:off x="8580787" y="749741"/>
            <a:ext cx="2572500" cy="60450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rPr>
              <a:t>Ubicación Política y Geográfica</a:t>
            </a:r>
            <a:endParaRPr sz="1200" b="1" dirty="0"/>
          </a:p>
        </p:txBody>
      </p:sp>
      <p:sp>
        <p:nvSpPr>
          <p:cNvPr id="8" name="Google Shape;194;p28"/>
          <p:cNvSpPr/>
          <p:nvPr/>
        </p:nvSpPr>
        <p:spPr>
          <a:xfrm>
            <a:off x="8080944" y="4509299"/>
            <a:ext cx="3923764" cy="1563042"/>
          </a:xfrm>
          <a:prstGeom prst="roundRect">
            <a:avLst>
              <a:gd name="adj" fmla="val 16667"/>
            </a:avLst>
          </a:prstGeom>
          <a:solidFill>
            <a:schemeClr val="accent6">
              <a:lumMod val="20000"/>
              <a:lumOff val="8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85750" lvl="0" indent="-285750">
              <a:buFont typeface="Arial" panose="020B0604020202020204" pitchFamily="34" charset="0"/>
              <a:buChar char="•"/>
            </a:pPr>
            <a:r>
              <a:rPr lang="es-ES" sz="1600" dirty="0">
                <a:solidFill>
                  <a:schemeClr val="dk1"/>
                </a:solidFill>
              </a:rPr>
              <a:t>Zona de vida: Bosque húmedo tropical </a:t>
            </a:r>
          </a:p>
          <a:p>
            <a:pPr marL="285750" lvl="0" indent="-285750">
              <a:buFont typeface="Arial" panose="020B0604020202020204" pitchFamily="34" charset="0"/>
              <a:buChar char="•"/>
            </a:pPr>
            <a:r>
              <a:rPr lang="es-ES" sz="1600" dirty="0">
                <a:solidFill>
                  <a:schemeClr val="dk1"/>
                </a:solidFill>
              </a:rPr>
              <a:t>Temperatura: 24.6 °C</a:t>
            </a:r>
          </a:p>
          <a:p>
            <a:pPr marL="285750" lvl="0" indent="-285750">
              <a:buFont typeface="Arial" panose="020B0604020202020204" pitchFamily="34" charset="0"/>
              <a:buChar char="•"/>
            </a:pPr>
            <a:r>
              <a:rPr lang="es-ES" sz="1600" dirty="0">
                <a:solidFill>
                  <a:schemeClr val="dk1"/>
                </a:solidFill>
              </a:rPr>
              <a:t>Precipitación: 2860 mm año-1</a:t>
            </a:r>
          </a:p>
          <a:p>
            <a:pPr marL="285750" lvl="0" indent="-285750">
              <a:buFont typeface="Arial" panose="020B0604020202020204" pitchFamily="34" charset="0"/>
              <a:buChar char="•"/>
            </a:pPr>
            <a:r>
              <a:rPr lang="es-ES" sz="1600" dirty="0">
                <a:solidFill>
                  <a:schemeClr val="dk1"/>
                </a:solidFill>
              </a:rPr>
              <a:t>Humedad relativa: 85 % </a:t>
            </a:r>
          </a:p>
          <a:p>
            <a:pPr marL="285750" lvl="0" indent="-285750">
              <a:buFont typeface="Arial" panose="020B0604020202020204" pitchFamily="34" charset="0"/>
              <a:buChar char="•"/>
            </a:pPr>
            <a:r>
              <a:rPr lang="es-ES" sz="1600" dirty="0" err="1">
                <a:solidFill>
                  <a:schemeClr val="dk1"/>
                </a:solidFill>
              </a:rPr>
              <a:t>Heliofanía</a:t>
            </a:r>
            <a:r>
              <a:rPr lang="es-ES" sz="1600" dirty="0">
                <a:solidFill>
                  <a:schemeClr val="dk1"/>
                </a:solidFill>
              </a:rPr>
              <a:t>:	 680 horas luz año-1</a:t>
            </a:r>
          </a:p>
        </p:txBody>
      </p:sp>
      <p:sp>
        <p:nvSpPr>
          <p:cNvPr id="9" name="Google Shape;194;p28"/>
          <p:cNvSpPr/>
          <p:nvPr/>
        </p:nvSpPr>
        <p:spPr>
          <a:xfrm>
            <a:off x="8757675" y="3553975"/>
            <a:ext cx="2572500" cy="60450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rPr>
              <a:t>Ubicación Ecológica</a:t>
            </a:r>
            <a:endParaRPr sz="1200" b="1" dirty="0"/>
          </a:p>
        </p:txBody>
      </p:sp>
      <p:sp>
        <p:nvSpPr>
          <p:cNvPr id="10" name="Google Shape;194;p28"/>
          <p:cNvSpPr/>
          <p:nvPr/>
        </p:nvSpPr>
        <p:spPr>
          <a:xfrm>
            <a:off x="7962108" y="1672587"/>
            <a:ext cx="4111056" cy="1563042"/>
          </a:xfrm>
          <a:prstGeom prst="roundRect">
            <a:avLst>
              <a:gd name="adj" fmla="val 16667"/>
            </a:avLst>
          </a:prstGeom>
          <a:solidFill>
            <a:schemeClr val="accent6">
              <a:lumMod val="20000"/>
              <a:lumOff val="8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just"/>
            <a:r>
              <a:rPr lang="es-ES" sz="1600" dirty="0"/>
              <a:t>Las propiedades evaluadas en el diagnóstico se encuentran en el recinto Vicente Rocafuerte, en la provincia de Santo Domingo de los </a:t>
            </a:r>
            <a:r>
              <a:rPr lang="es-ES" sz="1600" dirty="0" err="1"/>
              <a:t>Tsáchilas</a:t>
            </a:r>
            <a:r>
              <a:rPr lang="es-ES" sz="1600" dirty="0"/>
              <a:t>, donde se realizaron en diez encuestas dirigidas a los productores dedicados a la caficultura en la localidad. </a:t>
            </a:r>
            <a:endParaRPr lang="es-EC" sz="1600" dirty="0"/>
          </a:p>
        </p:txBody>
      </p:sp>
    </p:spTree>
    <p:extLst>
      <p:ext uri="{BB962C8B-B14F-4D97-AF65-F5344CB8AC3E}">
        <p14:creationId xmlns:p14="http://schemas.microsoft.com/office/powerpoint/2010/main" val="4229529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78"/>
            <a:ext cx="12192000" cy="6858000"/>
          </a:xfrm>
          <a:prstGeom prst="rect">
            <a:avLst/>
          </a:prstGeom>
        </p:spPr>
      </p:pic>
      <p:sp>
        <p:nvSpPr>
          <p:cNvPr id="4" name="Google Shape;233;p31"/>
          <p:cNvSpPr/>
          <p:nvPr/>
        </p:nvSpPr>
        <p:spPr>
          <a:xfrm>
            <a:off x="4354178" y="155408"/>
            <a:ext cx="3483643" cy="55320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2"/>
                </a:solidFill>
              </a:rPr>
              <a:t>Modalidad de la Investigación</a:t>
            </a:r>
            <a:endParaRPr sz="1100" b="1" dirty="0">
              <a:solidFill>
                <a:schemeClr val="dk2"/>
              </a:solidFill>
            </a:endParaRPr>
          </a:p>
        </p:txBody>
      </p:sp>
      <p:pic>
        <p:nvPicPr>
          <p:cNvPr id="4098" name="Picture 2" descr="Descripción no dispon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00" y="2448979"/>
            <a:ext cx="2227716" cy="2217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Descripción no dispon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638" y="4666209"/>
            <a:ext cx="2172416" cy="2167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233;p31"/>
          <p:cNvSpPr/>
          <p:nvPr/>
        </p:nvSpPr>
        <p:spPr>
          <a:xfrm>
            <a:off x="345700" y="4971469"/>
            <a:ext cx="2281500" cy="553200"/>
          </a:xfrm>
          <a:prstGeom prst="roundRect">
            <a:avLst>
              <a:gd name="adj" fmla="val 16667"/>
            </a:avLst>
          </a:prstGeom>
          <a:solidFill>
            <a:schemeClr val="accent4">
              <a:lumMod val="60000"/>
              <a:lumOff val="4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2"/>
                </a:solidFill>
              </a:rPr>
              <a:t>Recoleccion de datos </a:t>
            </a:r>
            <a:endParaRPr sz="1100" b="1" dirty="0">
              <a:solidFill>
                <a:schemeClr val="dk2"/>
              </a:solidFill>
            </a:endParaRP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8149" y="3145752"/>
            <a:ext cx="2688071" cy="1834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Google Shape;233;p31"/>
          <p:cNvSpPr/>
          <p:nvPr/>
        </p:nvSpPr>
        <p:spPr>
          <a:xfrm>
            <a:off x="4246211" y="3357968"/>
            <a:ext cx="2281500" cy="513605"/>
          </a:xfrm>
          <a:prstGeom prst="roundRect">
            <a:avLst>
              <a:gd name="adj" fmla="val 16667"/>
            </a:avLst>
          </a:prstGeom>
          <a:solidFill>
            <a:schemeClr val="accent4">
              <a:lumMod val="60000"/>
              <a:lumOff val="4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2"/>
                </a:solidFill>
              </a:rPr>
              <a:t>Georreferenciacion  </a:t>
            </a:r>
            <a:endParaRPr sz="1100" b="1" dirty="0">
              <a:solidFill>
                <a:schemeClr val="dk2"/>
              </a:solidFill>
            </a:endParaRPr>
          </a:p>
        </p:txBody>
      </p:sp>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2497" y="1796457"/>
            <a:ext cx="2743200" cy="1666875"/>
          </a:xfrm>
          <a:prstGeom prst="rect">
            <a:avLst/>
          </a:prstGeom>
        </p:spPr>
      </p:pic>
      <p:sp>
        <p:nvSpPr>
          <p:cNvPr id="11" name="Google Shape;233;p31"/>
          <p:cNvSpPr/>
          <p:nvPr/>
        </p:nvSpPr>
        <p:spPr>
          <a:xfrm>
            <a:off x="7862406" y="1774996"/>
            <a:ext cx="2281500" cy="513605"/>
          </a:xfrm>
          <a:prstGeom prst="roundRect">
            <a:avLst>
              <a:gd name="adj" fmla="val 16667"/>
            </a:avLst>
          </a:prstGeom>
          <a:solidFill>
            <a:schemeClr val="accent4">
              <a:lumMod val="60000"/>
              <a:lumOff val="4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2"/>
                </a:solidFill>
              </a:rPr>
              <a:t>Tabulación de datos </a:t>
            </a:r>
            <a:endParaRPr sz="1100" b="1" dirty="0">
              <a:solidFill>
                <a:schemeClr val="dk2"/>
              </a:solidFill>
            </a:endParaRPr>
          </a:p>
        </p:txBody>
      </p:sp>
      <p:pic>
        <p:nvPicPr>
          <p:cNvPr id="4106" name="Picture 10" descr="DÉCADA 1990 - HISTORIA DE LAS BASES DE DAT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6853" y="88933"/>
            <a:ext cx="1817244" cy="181724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C:\Users\DIANA\Downloads\Danilo Itou Mapa Resultados_Café2.ti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6191" y="1330520"/>
            <a:ext cx="2821958" cy="181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Elipse 14"/>
          <p:cNvSpPr/>
          <p:nvPr/>
        </p:nvSpPr>
        <p:spPr>
          <a:xfrm>
            <a:off x="221" y="474107"/>
            <a:ext cx="735309" cy="7388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t>1</a:t>
            </a:r>
            <a:endParaRPr lang="es-EC" b="1" dirty="0"/>
          </a:p>
        </p:txBody>
      </p:sp>
      <p:sp>
        <p:nvSpPr>
          <p:cNvPr id="21" name="Google Shape;233;p31"/>
          <p:cNvSpPr/>
          <p:nvPr/>
        </p:nvSpPr>
        <p:spPr>
          <a:xfrm>
            <a:off x="735530" y="639177"/>
            <a:ext cx="2281500" cy="553200"/>
          </a:xfrm>
          <a:prstGeom prst="roundRect">
            <a:avLst>
              <a:gd name="adj" fmla="val 16667"/>
            </a:avLst>
          </a:prstGeom>
          <a:solidFill>
            <a:schemeClr val="accent4">
              <a:lumMod val="60000"/>
              <a:lumOff val="4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2"/>
                </a:solidFill>
              </a:rPr>
              <a:t>Elaboración de encuestas  </a:t>
            </a:r>
            <a:endParaRPr sz="1100" b="1" dirty="0">
              <a:solidFill>
                <a:schemeClr val="dk2"/>
              </a:solidFill>
            </a:endParaRPr>
          </a:p>
        </p:txBody>
      </p:sp>
      <p:sp>
        <p:nvSpPr>
          <p:cNvPr id="23" name="Elipse 22"/>
          <p:cNvSpPr/>
          <p:nvPr/>
        </p:nvSpPr>
        <p:spPr>
          <a:xfrm>
            <a:off x="1140971" y="5749965"/>
            <a:ext cx="735309" cy="7388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t>2</a:t>
            </a:r>
            <a:endParaRPr lang="es-EC" b="1" dirty="0"/>
          </a:p>
        </p:txBody>
      </p:sp>
      <p:sp>
        <p:nvSpPr>
          <p:cNvPr id="24" name="Elipse 23"/>
          <p:cNvSpPr/>
          <p:nvPr/>
        </p:nvSpPr>
        <p:spPr>
          <a:xfrm>
            <a:off x="5574217" y="4047234"/>
            <a:ext cx="735309" cy="7388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t>3</a:t>
            </a:r>
            <a:endParaRPr lang="es-EC" b="1" dirty="0"/>
          </a:p>
        </p:txBody>
      </p:sp>
      <p:sp>
        <p:nvSpPr>
          <p:cNvPr id="25" name="Elipse 24"/>
          <p:cNvSpPr/>
          <p:nvPr/>
        </p:nvSpPr>
        <p:spPr>
          <a:xfrm>
            <a:off x="8842714" y="2281286"/>
            <a:ext cx="735309" cy="7388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t>4</a:t>
            </a:r>
            <a:endParaRPr lang="es-EC" b="1" dirty="0"/>
          </a:p>
        </p:txBody>
      </p:sp>
    </p:spTree>
    <p:extLst>
      <p:ext uri="{BB962C8B-B14F-4D97-AF65-F5344CB8AC3E}">
        <p14:creationId xmlns:p14="http://schemas.microsoft.com/office/powerpoint/2010/main" val="318721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4;p28"/>
          <p:cNvSpPr/>
          <p:nvPr/>
        </p:nvSpPr>
        <p:spPr>
          <a:xfrm>
            <a:off x="1757363" y="178430"/>
            <a:ext cx="2572500" cy="60450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rPr>
              <a:t>Áreas de estudio</a:t>
            </a:r>
            <a:endParaRPr sz="1200" b="1" dirty="0"/>
          </a:p>
        </p:txBody>
      </p:sp>
      <p:sp>
        <p:nvSpPr>
          <p:cNvPr id="6" name="Google Shape;194;p28"/>
          <p:cNvSpPr/>
          <p:nvPr/>
        </p:nvSpPr>
        <p:spPr>
          <a:xfrm>
            <a:off x="10296593" y="1600736"/>
            <a:ext cx="1790287" cy="60450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rPr>
              <a:t>Metodologia </a:t>
            </a:r>
            <a:endParaRPr sz="1200" b="1" dirty="0"/>
          </a:p>
        </p:txBody>
      </p:sp>
      <p:sp>
        <p:nvSpPr>
          <p:cNvPr id="7" name="Google Shape;233;p31"/>
          <p:cNvSpPr/>
          <p:nvPr/>
        </p:nvSpPr>
        <p:spPr>
          <a:xfrm>
            <a:off x="8530957" y="2389833"/>
            <a:ext cx="2281500" cy="55320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2"/>
                </a:solidFill>
              </a:rPr>
              <a:t>Diseño de la Investigación</a:t>
            </a:r>
            <a:endParaRPr sz="1100" b="1" dirty="0">
              <a:solidFill>
                <a:schemeClr val="dk2"/>
              </a:solidFill>
            </a:endParaRPr>
          </a:p>
        </p:txBody>
      </p:sp>
      <p:sp>
        <p:nvSpPr>
          <p:cNvPr id="8" name="Google Shape;234;p31"/>
          <p:cNvSpPr txBox="1"/>
          <p:nvPr/>
        </p:nvSpPr>
        <p:spPr>
          <a:xfrm>
            <a:off x="8103132" y="3258149"/>
            <a:ext cx="3249900" cy="738633"/>
          </a:xfrm>
          <a:prstGeom prst="rect">
            <a:avLst/>
          </a:prstGeom>
          <a:noFill/>
          <a:ln>
            <a:noFill/>
          </a:ln>
          <a:scene3d>
            <a:camera prst="orthographicFront"/>
            <a:lightRig rig="threePt" dir="t"/>
          </a:scene3d>
          <a:sp3d>
            <a:bevelT/>
          </a:sp3d>
        </p:spPr>
        <p:txBody>
          <a:bodyPr spcFirstLastPara="1" wrap="square" lIns="91425" tIns="91425" rIns="91425" bIns="91425" anchor="t" anchorCtr="0">
            <a:spAutoFit/>
          </a:bodyPr>
          <a:lstStyle/>
          <a:p>
            <a:pPr marL="0" lvl="0" indent="0" algn="ctr" rtl="0">
              <a:spcBef>
                <a:spcPts val="0"/>
              </a:spcBef>
              <a:spcAft>
                <a:spcPts val="0"/>
              </a:spcAft>
              <a:buNone/>
            </a:pPr>
            <a:r>
              <a:rPr lang="en" dirty="0"/>
              <a:t>Diseño No Experimental Descriptivo </a:t>
            </a:r>
            <a:endParaRPr dirty="0"/>
          </a:p>
        </p:txBody>
      </p:sp>
      <p:sp>
        <p:nvSpPr>
          <p:cNvPr id="11" name="Google Shape;234;p31"/>
          <p:cNvSpPr txBox="1"/>
          <p:nvPr/>
        </p:nvSpPr>
        <p:spPr>
          <a:xfrm>
            <a:off x="8103132" y="3989890"/>
            <a:ext cx="3898938"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accent6"/>
                </a:solidFill>
              </a:rPr>
              <a:t>Analisis multivariado de componentes principales</a:t>
            </a:r>
          </a:p>
          <a:p>
            <a:pPr lvl="0" algn="ctr"/>
            <a:r>
              <a:rPr lang="es-ES" dirty="0"/>
              <a:t>Analiza el comportamiento de más de dos variables de manera aleatoria</a:t>
            </a:r>
            <a:endParaRPr b="1" dirty="0">
              <a:solidFill>
                <a:schemeClr val="accent6"/>
              </a:solidFill>
            </a:endParaRPr>
          </a:p>
        </p:txBody>
      </p:sp>
      <p:sp>
        <p:nvSpPr>
          <p:cNvPr id="13" name="Google Shape;234;p31"/>
          <p:cNvSpPr txBox="1"/>
          <p:nvPr/>
        </p:nvSpPr>
        <p:spPr>
          <a:xfrm>
            <a:off x="8103132" y="5448153"/>
            <a:ext cx="3816861"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accent6"/>
                </a:solidFill>
              </a:rPr>
              <a:t>Analisis de conglomerados </a:t>
            </a:r>
          </a:p>
          <a:p>
            <a:pPr lvl="0" algn="ctr"/>
            <a:r>
              <a:rPr lang="es-ES" dirty="0"/>
              <a:t>Busca relación de los datos recopilados, determinando así la similitud entre ellos.</a:t>
            </a:r>
            <a:endParaRPr b="1" dirty="0">
              <a:solidFill>
                <a:schemeClr val="accent6"/>
              </a:solidFill>
            </a:endParaRPr>
          </a:p>
        </p:txBody>
      </p:sp>
      <p:sp>
        <p:nvSpPr>
          <p:cNvPr id="15" name="Cheurón 14"/>
          <p:cNvSpPr/>
          <p:nvPr/>
        </p:nvSpPr>
        <p:spPr>
          <a:xfrm>
            <a:off x="7742219" y="4327450"/>
            <a:ext cx="421508" cy="308755"/>
          </a:xfrm>
          <a:prstGeom prst="chevr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solidFill>
                <a:schemeClr val="tx1"/>
              </a:solidFill>
            </a:endParaRPr>
          </a:p>
        </p:txBody>
      </p:sp>
      <p:pic>
        <p:nvPicPr>
          <p:cNvPr id="17" name="Picture 4" descr="Descripción no disponi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7700" y="248758"/>
            <a:ext cx="2058225" cy="3741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heurón 15"/>
          <p:cNvSpPr/>
          <p:nvPr/>
        </p:nvSpPr>
        <p:spPr>
          <a:xfrm>
            <a:off x="7762086" y="5660042"/>
            <a:ext cx="421508" cy="308755"/>
          </a:xfrm>
          <a:prstGeom prst="chevr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solidFill>
                <a:schemeClr val="tx1"/>
              </a:solidFill>
            </a:endParaRPr>
          </a:p>
        </p:txBody>
      </p:sp>
      <p:sp>
        <p:nvSpPr>
          <p:cNvPr id="14" name="Cheurón 13"/>
          <p:cNvSpPr/>
          <p:nvPr/>
        </p:nvSpPr>
        <p:spPr>
          <a:xfrm>
            <a:off x="7762086" y="3401085"/>
            <a:ext cx="421508" cy="308755"/>
          </a:xfrm>
          <a:prstGeom prst="chevr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solidFill>
                <a:schemeClr val="tx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2124302583"/>
              </p:ext>
            </p:extLst>
          </p:nvPr>
        </p:nvGraphicFramePr>
        <p:xfrm>
          <a:off x="286842" y="782930"/>
          <a:ext cx="5344729" cy="3982545"/>
        </p:xfrm>
        <a:graphic>
          <a:graphicData uri="http://schemas.openxmlformats.org/drawingml/2006/table">
            <a:tbl>
              <a:tblPr firstRow="1" firstCol="1" bandRow="1">
                <a:tableStyleId>{2D5ABB26-0587-4C30-8999-92F81FD0307C}</a:tableStyleId>
              </a:tblPr>
              <a:tblGrid>
                <a:gridCol w="2033934">
                  <a:extLst>
                    <a:ext uri="{9D8B030D-6E8A-4147-A177-3AD203B41FA5}">
                      <a16:colId xmlns:a16="http://schemas.microsoft.com/office/drawing/2014/main" val="20000"/>
                    </a:ext>
                  </a:extLst>
                </a:gridCol>
                <a:gridCol w="1050867">
                  <a:extLst>
                    <a:ext uri="{9D8B030D-6E8A-4147-A177-3AD203B41FA5}">
                      <a16:colId xmlns:a16="http://schemas.microsoft.com/office/drawing/2014/main" val="20001"/>
                    </a:ext>
                  </a:extLst>
                </a:gridCol>
                <a:gridCol w="1322058">
                  <a:extLst>
                    <a:ext uri="{9D8B030D-6E8A-4147-A177-3AD203B41FA5}">
                      <a16:colId xmlns:a16="http://schemas.microsoft.com/office/drawing/2014/main" val="20002"/>
                    </a:ext>
                  </a:extLst>
                </a:gridCol>
                <a:gridCol w="937870">
                  <a:extLst>
                    <a:ext uri="{9D8B030D-6E8A-4147-A177-3AD203B41FA5}">
                      <a16:colId xmlns:a16="http://schemas.microsoft.com/office/drawing/2014/main" val="20003"/>
                    </a:ext>
                  </a:extLst>
                </a:gridCol>
              </a:tblGrid>
              <a:tr h="315810">
                <a:tc gridSpan="4">
                  <a:txBody>
                    <a:bodyPr/>
                    <a:lstStyle/>
                    <a:p>
                      <a:pPr algn="ctr">
                        <a:lnSpc>
                          <a:spcPct val="107000"/>
                        </a:lnSpc>
                        <a:spcAft>
                          <a:spcPts val="0"/>
                        </a:spcAft>
                      </a:pPr>
                      <a:r>
                        <a:rPr lang="es-EC" sz="1600" dirty="0">
                          <a:effectLst/>
                        </a:rPr>
                        <a:t>Coordenadas UTM</a:t>
                      </a:r>
                      <a:endParaRPr lang="es-EC" sz="1600" dirty="0">
                        <a:effectLst/>
                        <a:latin typeface="Arial MT"/>
                        <a:ea typeface="Arial MT"/>
                        <a:cs typeface="Arial MT"/>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15810">
                <a:tc>
                  <a:txBody>
                    <a:bodyPr/>
                    <a:lstStyle/>
                    <a:p>
                      <a:pPr algn="ctr">
                        <a:lnSpc>
                          <a:spcPct val="107000"/>
                        </a:lnSpc>
                        <a:spcAft>
                          <a:spcPts val="0"/>
                        </a:spcAft>
                      </a:pPr>
                      <a:r>
                        <a:rPr lang="es-EC" sz="1600">
                          <a:effectLst/>
                        </a:rPr>
                        <a:t>Productores</a:t>
                      </a:r>
                      <a:endParaRPr lang="es-EC" sz="1600">
                        <a:effectLst/>
                        <a:latin typeface="Arial MT"/>
                        <a:ea typeface="Arial MT"/>
                        <a:cs typeface="Arial MT"/>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0"/>
                        </a:spcAft>
                      </a:pPr>
                      <a:r>
                        <a:rPr lang="es-EC" sz="1600">
                          <a:effectLst/>
                        </a:rPr>
                        <a:t>Predios</a:t>
                      </a:r>
                      <a:endParaRPr lang="es-EC" sz="1600">
                        <a:effectLst/>
                        <a:latin typeface="Arial MT"/>
                        <a:ea typeface="Arial MT"/>
                        <a:cs typeface="Arial MT"/>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0"/>
                        </a:spcAft>
                      </a:pPr>
                      <a:r>
                        <a:rPr lang="es-EC" sz="1600">
                          <a:effectLst/>
                        </a:rPr>
                        <a:t>X</a:t>
                      </a:r>
                      <a:endParaRPr lang="es-EC" sz="1600">
                        <a:effectLst/>
                        <a:latin typeface="Arial MT"/>
                        <a:ea typeface="Arial MT"/>
                        <a:cs typeface="Arial MT"/>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0"/>
                        </a:spcAft>
                      </a:pPr>
                      <a:r>
                        <a:rPr lang="es-EC" sz="1600">
                          <a:effectLst/>
                        </a:rPr>
                        <a:t>Y</a:t>
                      </a:r>
                      <a:endParaRPr lang="es-EC" sz="1600">
                        <a:effectLst/>
                        <a:latin typeface="Arial MT"/>
                        <a:ea typeface="Arial MT"/>
                        <a:cs typeface="Arial MT"/>
                      </a:endParaRPr>
                    </a:p>
                  </a:txBody>
                  <a:tcPr marL="44450" marR="4445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505662">
                <a:tc>
                  <a:txBody>
                    <a:bodyPr/>
                    <a:lstStyle/>
                    <a:p>
                      <a:pPr algn="ctr">
                        <a:lnSpc>
                          <a:spcPct val="107000"/>
                        </a:lnSpc>
                        <a:spcAft>
                          <a:spcPts val="0"/>
                        </a:spcAft>
                      </a:pPr>
                      <a:r>
                        <a:rPr lang="es-EC" sz="1600">
                          <a:effectLst/>
                        </a:rPr>
                        <a:t> </a:t>
                      </a:r>
                    </a:p>
                    <a:p>
                      <a:pPr algn="ctr">
                        <a:lnSpc>
                          <a:spcPct val="107000"/>
                        </a:lnSpc>
                        <a:spcAft>
                          <a:spcPts val="0"/>
                        </a:spcAft>
                      </a:pPr>
                      <a:r>
                        <a:rPr lang="es-EC" sz="1600">
                          <a:effectLst/>
                        </a:rPr>
                        <a:t>Alfredo Chávez</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1</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679203</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dirty="0">
                          <a:effectLst/>
                        </a:rPr>
                        <a:t>9960124</a:t>
                      </a:r>
                      <a:endParaRPr lang="es-EC" sz="1600" dirty="0">
                        <a:effectLst/>
                        <a:latin typeface="Arial MT"/>
                        <a:ea typeface="Arial MT"/>
                        <a:cs typeface="Arial MT"/>
                      </a:endParaRPr>
                    </a:p>
                  </a:txBody>
                  <a:tcPr marL="44450" marR="44450" marT="0" marB="0" anchor="b"/>
                </a:tc>
                <a:extLst>
                  <a:ext uri="{0D108BD9-81ED-4DB2-BD59-A6C34878D82A}">
                    <a16:rowId xmlns:a16="http://schemas.microsoft.com/office/drawing/2014/main" val="10002"/>
                  </a:ext>
                </a:extLst>
              </a:tr>
              <a:tr h="315810">
                <a:tc>
                  <a:txBody>
                    <a:bodyPr/>
                    <a:lstStyle/>
                    <a:p>
                      <a:pPr algn="ctr">
                        <a:lnSpc>
                          <a:spcPct val="107000"/>
                        </a:lnSpc>
                        <a:spcAft>
                          <a:spcPts val="0"/>
                        </a:spcAft>
                      </a:pPr>
                      <a:r>
                        <a:rPr lang="es-EC" sz="1600">
                          <a:effectLst/>
                        </a:rPr>
                        <a:t>Carlos Ibujez</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2</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dirty="0">
                          <a:effectLst/>
                        </a:rPr>
                        <a:t>678617</a:t>
                      </a:r>
                      <a:endParaRPr lang="es-EC" sz="1600" dirty="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9959931</a:t>
                      </a:r>
                      <a:endParaRPr lang="es-EC" sz="1600">
                        <a:effectLst/>
                        <a:latin typeface="Arial MT"/>
                        <a:ea typeface="Arial MT"/>
                        <a:cs typeface="Arial MT"/>
                      </a:endParaRPr>
                    </a:p>
                  </a:txBody>
                  <a:tcPr marL="44450" marR="44450" marT="0" marB="0" anchor="b"/>
                </a:tc>
                <a:extLst>
                  <a:ext uri="{0D108BD9-81ED-4DB2-BD59-A6C34878D82A}">
                    <a16:rowId xmlns:a16="http://schemas.microsoft.com/office/drawing/2014/main" val="10003"/>
                  </a:ext>
                </a:extLst>
              </a:tr>
              <a:tr h="315810">
                <a:tc>
                  <a:txBody>
                    <a:bodyPr/>
                    <a:lstStyle/>
                    <a:p>
                      <a:pPr algn="ctr">
                        <a:lnSpc>
                          <a:spcPct val="107000"/>
                        </a:lnSpc>
                        <a:spcAft>
                          <a:spcPts val="0"/>
                        </a:spcAft>
                      </a:pPr>
                      <a:r>
                        <a:rPr lang="es-EC" sz="1600" dirty="0">
                          <a:effectLst/>
                        </a:rPr>
                        <a:t>Leonila Sánchez</a:t>
                      </a:r>
                      <a:endParaRPr lang="es-EC" sz="1600" dirty="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dirty="0">
                          <a:effectLst/>
                        </a:rPr>
                        <a:t>3</a:t>
                      </a:r>
                      <a:endParaRPr lang="es-EC" sz="1600" dirty="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dirty="0">
                          <a:effectLst/>
                        </a:rPr>
                        <a:t>679535</a:t>
                      </a:r>
                      <a:endParaRPr lang="es-EC" sz="1600" dirty="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9961196</a:t>
                      </a:r>
                      <a:endParaRPr lang="es-EC" sz="1600">
                        <a:effectLst/>
                        <a:latin typeface="Arial MT"/>
                        <a:ea typeface="Arial MT"/>
                        <a:cs typeface="Arial MT"/>
                      </a:endParaRPr>
                    </a:p>
                  </a:txBody>
                  <a:tcPr marL="44450" marR="44450" marT="0" marB="0" anchor="b"/>
                </a:tc>
                <a:extLst>
                  <a:ext uri="{0D108BD9-81ED-4DB2-BD59-A6C34878D82A}">
                    <a16:rowId xmlns:a16="http://schemas.microsoft.com/office/drawing/2014/main" val="10004"/>
                  </a:ext>
                </a:extLst>
              </a:tr>
              <a:tr h="315810">
                <a:tc>
                  <a:txBody>
                    <a:bodyPr/>
                    <a:lstStyle/>
                    <a:p>
                      <a:pPr algn="ctr">
                        <a:lnSpc>
                          <a:spcPct val="107000"/>
                        </a:lnSpc>
                        <a:spcAft>
                          <a:spcPts val="0"/>
                        </a:spcAft>
                      </a:pPr>
                      <a:r>
                        <a:rPr lang="es-EC" sz="1600">
                          <a:effectLst/>
                        </a:rPr>
                        <a:t>Luis Agreda</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4</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678999</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9961682</a:t>
                      </a:r>
                      <a:endParaRPr lang="es-EC" sz="1600">
                        <a:effectLst/>
                        <a:latin typeface="Arial MT"/>
                        <a:ea typeface="Arial MT"/>
                        <a:cs typeface="Arial MT"/>
                      </a:endParaRPr>
                    </a:p>
                  </a:txBody>
                  <a:tcPr marL="44450" marR="44450" marT="0" marB="0" anchor="b"/>
                </a:tc>
                <a:extLst>
                  <a:ext uri="{0D108BD9-81ED-4DB2-BD59-A6C34878D82A}">
                    <a16:rowId xmlns:a16="http://schemas.microsoft.com/office/drawing/2014/main" val="10005"/>
                  </a:ext>
                </a:extLst>
              </a:tr>
              <a:tr h="315810">
                <a:tc>
                  <a:txBody>
                    <a:bodyPr/>
                    <a:lstStyle/>
                    <a:p>
                      <a:pPr algn="ctr">
                        <a:lnSpc>
                          <a:spcPct val="107000"/>
                        </a:lnSpc>
                        <a:spcAft>
                          <a:spcPts val="0"/>
                        </a:spcAft>
                      </a:pPr>
                      <a:r>
                        <a:rPr lang="es-EC" sz="1600">
                          <a:effectLst/>
                        </a:rPr>
                        <a:t>Xavier Guizado</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5</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678158</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9959424</a:t>
                      </a:r>
                      <a:endParaRPr lang="es-EC" sz="1600">
                        <a:effectLst/>
                        <a:latin typeface="Arial MT"/>
                        <a:ea typeface="Arial MT"/>
                        <a:cs typeface="Arial MT"/>
                      </a:endParaRPr>
                    </a:p>
                  </a:txBody>
                  <a:tcPr marL="44450" marR="44450" marT="0" marB="0" anchor="b"/>
                </a:tc>
                <a:extLst>
                  <a:ext uri="{0D108BD9-81ED-4DB2-BD59-A6C34878D82A}">
                    <a16:rowId xmlns:a16="http://schemas.microsoft.com/office/drawing/2014/main" val="10006"/>
                  </a:ext>
                </a:extLst>
              </a:tr>
              <a:tr h="315810">
                <a:tc>
                  <a:txBody>
                    <a:bodyPr/>
                    <a:lstStyle/>
                    <a:p>
                      <a:pPr algn="ctr">
                        <a:lnSpc>
                          <a:spcPct val="107000"/>
                        </a:lnSpc>
                        <a:spcAft>
                          <a:spcPts val="0"/>
                        </a:spcAft>
                      </a:pPr>
                      <a:r>
                        <a:rPr lang="es-EC" sz="1600">
                          <a:effectLst/>
                        </a:rPr>
                        <a:t>Ester Ibarra</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6</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679483</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dirty="0">
                          <a:effectLst/>
                        </a:rPr>
                        <a:t>9960353</a:t>
                      </a:r>
                      <a:endParaRPr lang="es-EC" sz="1600" dirty="0">
                        <a:effectLst/>
                        <a:latin typeface="Arial MT"/>
                        <a:ea typeface="Arial MT"/>
                        <a:cs typeface="Arial MT"/>
                      </a:endParaRPr>
                    </a:p>
                  </a:txBody>
                  <a:tcPr marL="44450" marR="44450" marT="0" marB="0" anchor="b"/>
                </a:tc>
                <a:extLst>
                  <a:ext uri="{0D108BD9-81ED-4DB2-BD59-A6C34878D82A}">
                    <a16:rowId xmlns:a16="http://schemas.microsoft.com/office/drawing/2014/main" val="10007"/>
                  </a:ext>
                </a:extLst>
              </a:tr>
              <a:tr h="315810">
                <a:tc>
                  <a:txBody>
                    <a:bodyPr/>
                    <a:lstStyle/>
                    <a:p>
                      <a:pPr algn="ctr">
                        <a:lnSpc>
                          <a:spcPct val="107000"/>
                        </a:lnSpc>
                        <a:spcAft>
                          <a:spcPts val="0"/>
                        </a:spcAft>
                      </a:pPr>
                      <a:r>
                        <a:rPr lang="es-EC" sz="1600">
                          <a:effectLst/>
                        </a:rPr>
                        <a:t>Rosa Tandazo</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7</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677026</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9960169</a:t>
                      </a:r>
                      <a:endParaRPr lang="es-EC" sz="1600">
                        <a:effectLst/>
                        <a:latin typeface="Arial MT"/>
                        <a:ea typeface="Arial MT"/>
                        <a:cs typeface="Arial MT"/>
                      </a:endParaRPr>
                    </a:p>
                  </a:txBody>
                  <a:tcPr marL="44450" marR="44450" marT="0" marB="0" anchor="b"/>
                </a:tc>
                <a:extLst>
                  <a:ext uri="{0D108BD9-81ED-4DB2-BD59-A6C34878D82A}">
                    <a16:rowId xmlns:a16="http://schemas.microsoft.com/office/drawing/2014/main" val="10008"/>
                  </a:ext>
                </a:extLst>
              </a:tr>
              <a:tr h="315810">
                <a:tc>
                  <a:txBody>
                    <a:bodyPr/>
                    <a:lstStyle/>
                    <a:p>
                      <a:pPr algn="ctr">
                        <a:lnSpc>
                          <a:spcPct val="107000"/>
                        </a:lnSpc>
                        <a:spcAft>
                          <a:spcPts val="0"/>
                        </a:spcAft>
                      </a:pPr>
                      <a:r>
                        <a:rPr lang="es-EC" sz="1600">
                          <a:effectLst/>
                        </a:rPr>
                        <a:t>María Castro</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8</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677658</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9960307</a:t>
                      </a:r>
                      <a:endParaRPr lang="es-EC" sz="1600">
                        <a:effectLst/>
                        <a:latin typeface="Arial MT"/>
                        <a:ea typeface="Arial MT"/>
                        <a:cs typeface="Arial MT"/>
                      </a:endParaRPr>
                    </a:p>
                  </a:txBody>
                  <a:tcPr marL="44450" marR="44450" marT="0" marB="0" anchor="b"/>
                </a:tc>
                <a:extLst>
                  <a:ext uri="{0D108BD9-81ED-4DB2-BD59-A6C34878D82A}">
                    <a16:rowId xmlns:a16="http://schemas.microsoft.com/office/drawing/2014/main" val="10009"/>
                  </a:ext>
                </a:extLst>
              </a:tr>
              <a:tr h="315810">
                <a:tc>
                  <a:txBody>
                    <a:bodyPr/>
                    <a:lstStyle/>
                    <a:p>
                      <a:pPr algn="ctr">
                        <a:lnSpc>
                          <a:spcPct val="107000"/>
                        </a:lnSpc>
                        <a:spcAft>
                          <a:spcPts val="0"/>
                        </a:spcAft>
                      </a:pPr>
                      <a:r>
                        <a:rPr lang="es-EC" sz="1600">
                          <a:effectLst/>
                        </a:rPr>
                        <a:t>Carlos Sánchez</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9</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677350</a:t>
                      </a:r>
                      <a:endParaRPr lang="es-EC" sz="1600">
                        <a:effectLst/>
                        <a:latin typeface="Arial MT"/>
                        <a:ea typeface="Arial MT"/>
                        <a:cs typeface="Arial MT"/>
                      </a:endParaRPr>
                    </a:p>
                  </a:txBody>
                  <a:tcPr marL="44450" marR="44450" marT="0" marB="0" anchor="b"/>
                </a:tc>
                <a:tc>
                  <a:txBody>
                    <a:bodyPr/>
                    <a:lstStyle/>
                    <a:p>
                      <a:pPr algn="ctr">
                        <a:lnSpc>
                          <a:spcPct val="107000"/>
                        </a:lnSpc>
                        <a:spcAft>
                          <a:spcPts val="0"/>
                        </a:spcAft>
                      </a:pPr>
                      <a:r>
                        <a:rPr lang="es-EC" sz="1600">
                          <a:effectLst/>
                        </a:rPr>
                        <a:t>9959765</a:t>
                      </a:r>
                      <a:endParaRPr lang="es-EC" sz="1600">
                        <a:effectLst/>
                        <a:latin typeface="Arial MT"/>
                        <a:ea typeface="Arial MT"/>
                        <a:cs typeface="Arial MT"/>
                      </a:endParaRPr>
                    </a:p>
                  </a:txBody>
                  <a:tcPr marL="44450" marR="44450" marT="0" marB="0" anchor="b"/>
                </a:tc>
                <a:extLst>
                  <a:ext uri="{0D108BD9-81ED-4DB2-BD59-A6C34878D82A}">
                    <a16:rowId xmlns:a16="http://schemas.microsoft.com/office/drawing/2014/main" val="10010"/>
                  </a:ext>
                </a:extLst>
              </a:tr>
              <a:tr h="315810">
                <a:tc>
                  <a:txBody>
                    <a:bodyPr/>
                    <a:lstStyle/>
                    <a:p>
                      <a:pPr algn="ctr">
                        <a:lnSpc>
                          <a:spcPct val="107000"/>
                        </a:lnSpc>
                        <a:spcAft>
                          <a:spcPts val="0"/>
                        </a:spcAft>
                      </a:pPr>
                      <a:r>
                        <a:rPr lang="es-EC" sz="1600" dirty="0">
                          <a:effectLst/>
                        </a:rPr>
                        <a:t>Olivia Ponce</a:t>
                      </a:r>
                      <a:endParaRPr lang="es-EC" sz="1600" dirty="0">
                        <a:effectLst/>
                        <a:latin typeface="Arial MT"/>
                        <a:ea typeface="Arial MT"/>
                        <a:cs typeface="Arial MT"/>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dirty="0">
                          <a:effectLst/>
                        </a:rPr>
                        <a:t>10</a:t>
                      </a:r>
                      <a:endParaRPr lang="es-EC" sz="1600" dirty="0">
                        <a:effectLst/>
                        <a:latin typeface="Arial MT"/>
                        <a:ea typeface="Arial MT"/>
                        <a:cs typeface="Arial MT"/>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dirty="0">
                          <a:effectLst/>
                        </a:rPr>
                        <a:t>679580</a:t>
                      </a:r>
                      <a:endParaRPr lang="es-EC" sz="1600" dirty="0">
                        <a:effectLst/>
                        <a:latin typeface="Arial MT"/>
                        <a:ea typeface="Arial MT"/>
                        <a:cs typeface="Arial MT"/>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dirty="0">
                          <a:effectLst/>
                        </a:rPr>
                        <a:t>9961316</a:t>
                      </a:r>
                      <a:endParaRPr lang="es-EC" sz="1600" dirty="0">
                        <a:effectLst/>
                        <a:latin typeface="Arial MT"/>
                        <a:ea typeface="Arial MT"/>
                        <a:cs typeface="Arial MT"/>
                      </a:endParaRPr>
                    </a:p>
                  </a:txBody>
                  <a:tcPr marL="44450" marR="4445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pic>
        <p:nvPicPr>
          <p:cNvPr id="5122" name="Picture 2" descr="Descripción no dispon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87" y="4900502"/>
            <a:ext cx="2009682" cy="19496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scripción no disponi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9653" y="145434"/>
            <a:ext cx="2051500" cy="19738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escripción no disponi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2949" y="4992004"/>
            <a:ext cx="2924639" cy="1748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l="27577" t="-110" r="35963"/>
          <a:stretch/>
        </p:blipFill>
        <p:spPr>
          <a:xfrm>
            <a:off x="5849190" y="4626568"/>
            <a:ext cx="1675244" cy="2066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8340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5;p34"/>
          <p:cNvSpPr txBox="1">
            <a:spLocks/>
          </p:cNvSpPr>
          <p:nvPr/>
        </p:nvSpPr>
        <p:spPr>
          <a:xfrm>
            <a:off x="4337992" y="167425"/>
            <a:ext cx="3901200" cy="5505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a:latin typeface="Impact"/>
                <a:ea typeface="Impact"/>
                <a:cs typeface="Impact"/>
                <a:sym typeface="Impact"/>
              </a:rPr>
              <a:t>RESULTADOS &amp; DISCUSIÓN</a:t>
            </a:r>
            <a:endParaRPr lang="es-EC" sz="2000" dirty="0">
              <a:latin typeface="Impact"/>
              <a:ea typeface="Impact"/>
              <a:cs typeface="Impact"/>
              <a:sym typeface="Impact"/>
            </a:endParaRPr>
          </a:p>
        </p:txBody>
      </p:sp>
      <p:sp>
        <p:nvSpPr>
          <p:cNvPr id="5" name="Google Shape;194;p28"/>
          <p:cNvSpPr/>
          <p:nvPr/>
        </p:nvSpPr>
        <p:spPr>
          <a:xfrm>
            <a:off x="492854" y="466614"/>
            <a:ext cx="3937477" cy="60450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s-ES" sz="1600" b="1" dirty="0"/>
              <a:t>Aspecto socio-económico del productor</a:t>
            </a:r>
            <a:endParaRPr lang="es-EC" sz="1600" b="1"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283222" y="1845104"/>
            <a:ext cx="5602423" cy="2920661"/>
          </a:xfrm>
          <a:prstGeom prst="rect">
            <a:avLst/>
          </a:prstGeom>
          <a:noFill/>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6804383" y="1562564"/>
            <a:ext cx="5057015" cy="3061528"/>
          </a:xfrm>
          <a:prstGeom prst="rect">
            <a:avLst/>
          </a:prstGeom>
          <a:noFill/>
        </p:spPr>
      </p:pic>
      <p:sp>
        <p:nvSpPr>
          <p:cNvPr id="8" name="Recortar rectángulo de esquina diagonal 7"/>
          <p:cNvSpPr/>
          <p:nvPr/>
        </p:nvSpPr>
        <p:spPr>
          <a:xfrm>
            <a:off x="6465296" y="5214027"/>
            <a:ext cx="5594252" cy="991731"/>
          </a:xfrm>
          <a:prstGeom prst="snip2DiagRect">
            <a:avLst/>
          </a:prstGeom>
          <a:solidFill>
            <a:schemeClr val="accent6">
              <a:lumMod val="60000"/>
              <a:lumOff val="40000"/>
            </a:schemeClr>
          </a:solidFill>
          <a:scene3d>
            <a:camera prst="orthographicFront"/>
            <a:lightRig rig="threePt" dir="t"/>
          </a:scene3d>
          <a:sp3d>
            <a:bevelT/>
          </a:sp3d>
        </p:spPr>
        <p:txBody>
          <a:bodyPr wrap="square">
            <a:spAutoFit/>
          </a:bodyPr>
          <a:lstStyle/>
          <a:p>
            <a:pPr algn="just"/>
            <a:r>
              <a:rPr lang="es-ES" sz="1600" dirty="0">
                <a:latin typeface="Arial MT"/>
                <a:ea typeface="Arial MT"/>
                <a:cs typeface="Arial MT"/>
              </a:rPr>
              <a:t>Según (MAG, 2016), menciona que plantas de café fueron distribuidas en toda la provincia de Santo Domingo de los Tsáchilas</a:t>
            </a:r>
            <a:endParaRPr lang="es-EC" sz="1600" dirty="0"/>
          </a:p>
        </p:txBody>
      </p:sp>
      <p:sp>
        <p:nvSpPr>
          <p:cNvPr id="9" name="Rectángulo 8"/>
          <p:cNvSpPr/>
          <p:nvPr/>
        </p:nvSpPr>
        <p:spPr>
          <a:xfrm>
            <a:off x="6284891" y="787993"/>
            <a:ext cx="6096000" cy="774571"/>
          </a:xfrm>
          <a:prstGeom prst="rect">
            <a:avLst/>
          </a:prstGeom>
        </p:spPr>
        <p:txBody>
          <a:bodyPr>
            <a:spAutoFit/>
          </a:bodyPr>
          <a:lstStyle/>
          <a:p>
            <a:pPr>
              <a:spcAft>
                <a:spcPts val="1000"/>
              </a:spcAft>
            </a:pPr>
            <a:r>
              <a:rPr lang="es-ES" sz="1200" b="1" dirty="0">
                <a:solidFill>
                  <a:srgbClr val="000000"/>
                </a:solidFill>
                <a:latin typeface="Arial MT"/>
                <a:ea typeface="Arial MT"/>
                <a:cs typeface="Arial MT"/>
              </a:rPr>
              <a:t>Figura 3.</a:t>
            </a:r>
            <a:endParaRPr lang="es-EC" sz="1000" i="1" dirty="0">
              <a:solidFill>
                <a:srgbClr val="44546A"/>
              </a:solidFill>
              <a:latin typeface="Arial MT"/>
              <a:ea typeface="Arial MT"/>
              <a:cs typeface="Arial MT"/>
            </a:endParaRPr>
          </a:p>
          <a:p>
            <a:pPr>
              <a:spcAft>
                <a:spcPts val="0"/>
              </a:spcAft>
            </a:pPr>
            <a:r>
              <a:rPr lang="es-ES" sz="1200" i="1" dirty="0">
                <a:latin typeface="Arial MT"/>
                <a:ea typeface="Arial MT"/>
                <a:cs typeface="Arial MT"/>
              </a:rPr>
              <a:t>Años de producción del cultivo de café de los productores de la localidad Vicente Rocafuerte.</a:t>
            </a:r>
            <a:endParaRPr lang="es-EC" sz="1200" dirty="0">
              <a:effectLst/>
              <a:latin typeface="Arial MT"/>
              <a:ea typeface="Arial MT"/>
              <a:cs typeface="Arial MT"/>
            </a:endParaRPr>
          </a:p>
        </p:txBody>
      </p:sp>
      <p:sp>
        <p:nvSpPr>
          <p:cNvPr id="10" name="Rectángulo 9"/>
          <p:cNvSpPr/>
          <p:nvPr/>
        </p:nvSpPr>
        <p:spPr>
          <a:xfrm>
            <a:off x="163235" y="1070533"/>
            <a:ext cx="6302061" cy="774571"/>
          </a:xfrm>
          <a:prstGeom prst="rect">
            <a:avLst/>
          </a:prstGeom>
        </p:spPr>
        <p:txBody>
          <a:bodyPr wrap="square">
            <a:spAutoFit/>
          </a:bodyPr>
          <a:lstStyle/>
          <a:p>
            <a:pPr>
              <a:spcAft>
                <a:spcPts val="1000"/>
              </a:spcAft>
            </a:pPr>
            <a:r>
              <a:rPr lang="es-ES" sz="1200" b="1" dirty="0">
                <a:solidFill>
                  <a:srgbClr val="000000"/>
                </a:solidFill>
                <a:latin typeface="Arial MT"/>
                <a:ea typeface="Arial MT"/>
                <a:cs typeface="Arial MT"/>
              </a:rPr>
              <a:t>Figura 2</a:t>
            </a:r>
            <a:r>
              <a:rPr lang="es-ES" sz="1000" i="1" dirty="0">
                <a:solidFill>
                  <a:srgbClr val="44546A"/>
                </a:solidFill>
                <a:latin typeface="Arial MT"/>
                <a:ea typeface="Arial MT"/>
                <a:cs typeface="Arial MT"/>
              </a:rPr>
              <a:t>.</a:t>
            </a:r>
            <a:endParaRPr lang="es-EC" sz="1000" i="1" dirty="0">
              <a:solidFill>
                <a:srgbClr val="44546A"/>
              </a:solidFill>
              <a:latin typeface="Arial MT"/>
              <a:ea typeface="Arial MT"/>
              <a:cs typeface="Arial MT"/>
            </a:endParaRPr>
          </a:p>
          <a:p>
            <a:pPr>
              <a:spcAft>
                <a:spcPts val="1000"/>
              </a:spcAft>
            </a:pPr>
            <a:r>
              <a:rPr lang="es-ES" sz="1200" i="1" dirty="0">
                <a:solidFill>
                  <a:srgbClr val="000000"/>
                </a:solidFill>
                <a:latin typeface="Arial MT"/>
                <a:ea typeface="Arial MT"/>
                <a:cs typeface="Arial MT"/>
              </a:rPr>
              <a:t>Diagnóstico de las unidades de producción del aspecto socio-económicos de los productores de café en la localidad Vicente Rocafuerte.</a:t>
            </a:r>
            <a:endParaRPr lang="es-EC" sz="1000" i="1" dirty="0">
              <a:solidFill>
                <a:srgbClr val="44546A"/>
              </a:solidFill>
              <a:effectLst/>
              <a:latin typeface="Arial MT"/>
              <a:ea typeface="Arial MT"/>
              <a:cs typeface="Arial MT"/>
            </a:endParaRPr>
          </a:p>
        </p:txBody>
      </p:sp>
      <p:sp>
        <p:nvSpPr>
          <p:cNvPr id="11" name="Rectángulo 10"/>
          <p:cNvSpPr/>
          <p:nvPr/>
        </p:nvSpPr>
        <p:spPr>
          <a:xfrm>
            <a:off x="492854" y="5094871"/>
            <a:ext cx="3420552" cy="369332"/>
          </a:xfrm>
          <a:prstGeom prst="rect">
            <a:avLst/>
          </a:prstGeom>
        </p:spPr>
        <p:txBody>
          <a:bodyPr wrap="none">
            <a:spAutoFit/>
          </a:bodyPr>
          <a:lstStyle/>
          <a:p>
            <a:r>
              <a:rPr lang="es-ES" dirty="0">
                <a:latin typeface="Arial MT"/>
                <a:ea typeface="Arial MT"/>
                <a:cs typeface="Arial MT"/>
              </a:rPr>
              <a:t>Tipo de café consumido (QCC) </a:t>
            </a:r>
            <a:endParaRPr lang="es-EC" dirty="0"/>
          </a:p>
        </p:txBody>
      </p:sp>
      <p:sp>
        <p:nvSpPr>
          <p:cNvPr id="12" name="Rectángulo 11"/>
          <p:cNvSpPr/>
          <p:nvPr/>
        </p:nvSpPr>
        <p:spPr>
          <a:xfrm>
            <a:off x="492854" y="5609225"/>
            <a:ext cx="3557384" cy="369332"/>
          </a:xfrm>
          <a:prstGeom prst="rect">
            <a:avLst/>
          </a:prstGeom>
        </p:spPr>
        <p:txBody>
          <a:bodyPr wrap="none">
            <a:spAutoFit/>
          </a:bodyPr>
          <a:lstStyle/>
          <a:p>
            <a:r>
              <a:rPr lang="es-ES" dirty="0">
                <a:latin typeface="Arial MT"/>
                <a:ea typeface="Arial MT"/>
                <a:cs typeface="Arial MT"/>
              </a:rPr>
              <a:t>Industrialización del café (</a:t>
            </a:r>
            <a:r>
              <a:rPr lang="es-ES" dirty="0" err="1">
                <a:latin typeface="Arial MT"/>
                <a:ea typeface="Arial MT"/>
                <a:cs typeface="Arial MT"/>
              </a:rPr>
              <a:t>ICpP</a:t>
            </a:r>
            <a:r>
              <a:rPr lang="es-ES" dirty="0">
                <a:latin typeface="Arial MT"/>
                <a:ea typeface="Arial MT"/>
                <a:cs typeface="Arial MT"/>
              </a:rPr>
              <a:t>) </a:t>
            </a:r>
            <a:endParaRPr lang="es-EC" dirty="0"/>
          </a:p>
        </p:txBody>
      </p:sp>
      <p:sp>
        <p:nvSpPr>
          <p:cNvPr id="13" name="Rectángulo 12"/>
          <p:cNvSpPr/>
          <p:nvPr/>
        </p:nvSpPr>
        <p:spPr>
          <a:xfrm>
            <a:off x="492854" y="6079534"/>
            <a:ext cx="1351652" cy="369332"/>
          </a:xfrm>
          <a:prstGeom prst="rect">
            <a:avLst/>
          </a:prstGeom>
        </p:spPr>
        <p:txBody>
          <a:bodyPr wrap="none">
            <a:spAutoFit/>
          </a:bodyPr>
          <a:lstStyle/>
          <a:p>
            <a:r>
              <a:rPr lang="es-ES" dirty="0">
                <a:latin typeface="Arial MT"/>
                <a:ea typeface="Arial MT"/>
                <a:cs typeface="Arial MT"/>
              </a:rPr>
              <a:t>Edad  (Ed) </a:t>
            </a:r>
            <a:endParaRPr lang="es-EC" dirty="0"/>
          </a:p>
        </p:txBody>
      </p:sp>
    </p:spTree>
    <p:extLst>
      <p:ext uri="{BB962C8B-B14F-4D97-AF65-F5344CB8AC3E}">
        <p14:creationId xmlns:p14="http://schemas.microsoft.com/office/powerpoint/2010/main" val="372541992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1992</TotalTime>
  <Words>1491</Words>
  <Application>Microsoft Office PowerPoint</Application>
  <PresentationFormat>Panorámica</PresentationFormat>
  <Paragraphs>188</Paragraphs>
  <Slides>17</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Arial</vt:lpstr>
      <vt:lpstr>Arial MT</vt:lpstr>
      <vt:lpstr>Calibri</vt:lpstr>
      <vt:lpstr>Calibri Light</vt:lpstr>
      <vt:lpstr>Garamond</vt:lpstr>
      <vt:lpstr>Impact</vt:lpstr>
      <vt:lpstr>Times New Roman</vt:lpstr>
      <vt:lpstr>Tema de Office</vt:lpstr>
      <vt:lpstr>“Diagnóstico situacional de las plantaciones de Café en la localidad Vicente Rocafuerte del cantón Santo Domingo”</vt:lpstr>
      <vt:lpstr>Presentación de PowerPoint</vt:lpstr>
      <vt:lpstr>Presentación de PowerPoint</vt:lpstr>
      <vt:lpstr>Presentación de PowerPoint</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 la macrofauna del suelo en palma africana en las zonas de Santo Domingo y Esmeraldas”</dc:title>
  <dc:creator>DIANA</dc:creator>
  <cp:lastModifiedBy>Dell</cp:lastModifiedBy>
  <cp:revision>63</cp:revision>
  <dcterms:created xsi:type="dcterms:W3CDTF">2022-02-04T15:45:15Z</dcterms:created>
  <dcterms:modified xsi:type="dcterms:W3CDTF">2022-03-10T09:22:52Z</dcterms:modified>
</cp:coreProperties>
</file>